
<file path=[Content_Types].xml><?xml version="1.0" encoding="utf-8"?>
<Types xmlns="http://schemas.openxmlformats.org/package/2006/content-types">
  <Default Extension="bin" ContentType="application/vnd.openxmlformats-officedocument.oleObject"/>
  <Default Extension="docx" ContentType="application/vnd.openxmlformats-officedocument.wordprocessingml.documen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 id="2147483651" r:id="rId2"/>
    <p:sldMasterId id="2147484332" r:id="rId3"/>
    <p:sldMasterId id="2147485126" r:id="rId4"/>
    <p:sldMasterId id="2147485138" r:id="rId5"/>
    <p:sldMasterId id="2147487110" r:id="rId6"/>
    <p:sldMasterId id="2147487122" r:id="rId7"/>
    <p:sldMasterId id="2147487146" r:id="rId8"/>
    <p:sldMasterId id="2147488269" r:id="rId9"/>
    <p:sldMasterId id="2147492373" r:id="rId10"/>
  </p:sldMasterIdLst>
  <p:notesMasterIdLst>
    <p:notesMasterId r:id="rId151"/>
  </p:notesMasterIdLst>
  <p:handoutMasterIdLst>
    <p:handoutMasterId r:id="rId152"/>
  </p:handoutMasterIdLst>
  <p:sldIdLst>
    <p:sldId id="1345" r:id="rId11"/>
    <p:sldId id="1342" r:id="rId12"/>
    <p:sldId id="1343" r:id="rId13"/>
    <p:sldId id="1347" r:id="rId14"/>
    <p:sldId id="1327" r:id="rId15"/>
    <p:sldId id="1324" r:id="rId16"/>
    <p:sldId id="1208" r:id="rId17"/>
    <p:sldId id="1325" r:id="rId18"/>
    <p:sldId id="1329" r:id="rId19"/>
    <p:sldId id="1328" r:id="rId20"/>
    <p:sldId id="1330" r:id="rId21"/>
    <p:sldId id="1056" r:id="rId22"/>
    <p:sldId id="1204" r:id="rId23"/>
    <p:sldId id="1205" r:id="rId24"/>
    <p:sldId id="1206" r:id="rId25"/>
    <p:sldId id="1225" r:id="rId26"/>
    <p:sldId id="1211" r:id="rId27"/>
    <p:sldId id="1207" r:id="rId28"/>
    <p:sldId id="1213" r:id="rId29"/>
    <p:sldId id="1331" r:id="rId30"/>
    <p:sldId id="1064" r:id="rId31"/>
    <p:sldId id="1128" r:id="rId32"/>
    <p:sldId id="1126" r:id="rId33"/>
    <p:sldId id="1332" r:id="rId34"/>
    <p:sldId id="1091" r:id="rId35"/>
    <p:sldId id="1095" r:id="rId36"/>
    <p:sldId id="1096" r:id="rId37"/>
    <p:sldId id="1187" r:id="rId38"/>
    <p:sldId id="1098" r:id="rId39"/>
    <p:sldId id="1065" r:id="rId40"/>
    <p:sldId id="1076" r:id="rId41"/>
    <p:sldId id="1127" r:id="rId42"/>
    <p:sldId id="1101" r:id="rId43"/>
    <p:sldId id="1092" r:id="rId44"/>
    <p:sldId id="1110" r:id="rId45"/>
    <p:sldId id="1226" r:id="rId46"/>
    <p:sldId id="1111" r:id="rId47"/>
    <p:sldId id="1112" r:id="rId48"/>
    <p:sldId id="1113" r:id="rId49"/>
    <p:sldId id="1114" r:id="rId50"/>
    <p:sldId id="1115" r:id="rId51"/>
    <p:sldId id="1188" r:id="rId52"/>
    <p:sldId id="1117" r:id="rId53"/>
    <p:sldId id="1219" r:id="rId54"/>
    <p:sldId id="1118" r:id="rId55"/>
    <p:sldId id="1189" r:id="rId56"/>
    <p:sldId id="1119" r:id="rId57"/>
    <p:sldId id="1120" r:id="rId58"/>
    <p:sldId id="1122" r:id="rId59"/>
    <p:sldId id="1123" r:id="rId60"/>
    <p:sldId id="1121" r:id="rId61"/>
    <p:sldId id="1124" r:id="rId62"/>
    <p:sldId id="1214" r:id="rId63"/>
    <p:sldId id="1099" r:id="rId64"/>
    <p:sldId id="1066" r:id="rId65"/>
    <p:sldId id="1129" r:id="rId66"/>
    <p:sldId id="1103" r:id="rId67"/>
    <p:sldId id="1316" r:id="rId68"/>
    <p:sldId id="1317" r:id="rId69"/>
    <p:sldId id="1318" r:id="rId70"/>
    <p:sldId id="1319" r:id="rId71"/>
    <p:sldId id="1323" r:id="rId72"/>
    <p:sldId id="1271" r:id="rId73"/>
    <p:sldId id="1237" r:id="rId74"/>
    <p:sldId id="1273" r:id="rId75"/>
    <p:sldId id="1239" r:id="rId76"/>
    <p:sldId id="1240" r:id="rId77"/>
    <p:sldId id="1241" r:id="rId78"/>
    <p:sldId id="1275" r:id="rId79"/>
    <p:sldId id="1243" r:id="rId80"/>
    <p:sldId id="1244" r:id="rId81"/>
    <p:sldId id="1276" r:id="rId82"/>
    <p:sldId id="1250" r:id="rId83"/>
    <p:sldId id="1315" r:id="rId84"/>
    <p:sldId id="1251" r:id="rId85"/>
    <p:sldId id="1252" r:id="rId86"/>
    <p:sldId id="1289" r:id="rId87"/>
    <p:sldId id="1254" r:id="rId88"/>
    <p:sldId id="1255" r:id="rId89"/>
    <p:sldId id="1257" r:id="rId90"/>
    <p:sldId id="1258" r:id="rId91"/>
    <p:sldId id="1294" r:id="rId92"/>
    <p:sldId id="1259" r:id="rId93"/>
    <p:sldId id="1260" r:id="rId94"/>
    <p:sldId id="1305" r:id="rId95"/>
    <p:sldId id="1298" r:id="rId96"/>
    <p:sldId id="1299" r:id="rId97"/>
    <p:sldId id="1300" r:id="rId98"/>
    <p:sldId id="1301" r:id="rId99"/>
    <p:sldId id="1192" r:id="rId100"/>
    <p:sldId id="1193" r:id="rId101"/>
    <p:sldId id="1191" r:id="rId102"/>
    <p:sldId id="1333" r:id="rId103"/>
    <p:sldId id="1334" r:id="rId104"/>
    <p:sldId id="1335" r:id="rId105"/>
    <p:sldId id="1336" r:id="rId106"/>
    <p:sldId id="1067" r:id="rId107"/>
    <p:sldId id="1154" r:id="rId108"/>
    <p:sldId id="1165" r:id="rId109"/>
    <p:sldId id="1157" r:id="rId110"/>
    <p:sldId id="1158" r:id="rId111"/>
    <p:sldId id="1160" r:id="rId112"/>
    <p:sldId id="1161" r:id="rId113"/>
    <p:sldId id="1168" r:id="rId114"/>
    <p:sldId id="1196" r:id="rId115"/>
    <p:sldId id="1166" r:id="rId116"/>
    <p:sldId id="1197" r:id="rId117"/>
    <p:sldId id="1167" r:id="rId118"/>
    <p:sldId id="1198" r:id="rId119"/>
    <p:sldId id="1163" r:id="rId120"/>
    <p:sldId id="1216" r:id="rId121"/>
    <p:sldId id="1172" r:id="rId122"/>
    <p:sldId id="1164" r:id="rId123"/>
    <p:sldId id="1199" r:id="rId124"/>
    <p:sldId id="1106" r:id="rId125"/>
    <p:sldId id="1068" r:id="rId126"/>
    <p:sldId id="1174" r:id="rId127"/>
    <p:sldId id="1107" r:id="rId128"/>
    <p:sldId id="1176" r:id="rId129"/>
    <p:sldId id="1179" r:id="rId130"/>
    <p:sldId id="1177" r:id="rId131"/>
    <p:sldId id="1178" r:id="rId132"/>
    <p:sldId id="1175" r:id="rId133"/>
    <p:sldId id="1200" r:id="rId134"/>
    <p:sldId id="1069" r:id="rId135"/>
    <p:sldId id="1182" r:id="rId136"/>
    <p:sldId id="1105" r:id="rId137"/>
    <p:sldId id="1183" r:id="rId138"/>
    <p:sldId id="1070" r:id="rId139"/>
    <p:sldId id="1185" r:id="rId140"/>
    <p:sldId id="1310" r:id="rId141"/>
    <p:sldId id="1312" r:id="rId142"/>
    <p:sldId id="1313" r:id="rId143"/>
    <p:sldId id="1322" r:id="rId144"/>
    <p:sldId id="1052" r:id="rId145"/>
    <p:sldId id="1337" r:id="rId146"/>
    <p:sldId id="1338" r:id="rId147"/>
    <p:sldId id="1339" r:id="rId148"/>
    <p:sldId id="1340" r:id="rId149"/>
    <p:sldId id="1341" r:id="rId150"/>
  </p:sldIdLst>
  <p:sldSz cx="12192000" cy="6858000"/>
  <p:notesSz cx="7010400" cy="9296400"/>
  <p:defaultTextStyle>
    <a:defPPr>
      <a:defRPr lang="en-US"/>
    </a:defPPr>
    <a:lvl1pPr algn="l" rtl="0" eaLnBrk="0" fontAlgn="base" hangingPunct="0">
      <a:spcBef>
        <a:spcPct val="0"/>
      </a:spcBef>
      <a:spcAft>
        <a:spcPct val="0"/>
      </a:spcAft>
      <a:defRPr sz="3200" kern="1200">
        <a:solidFill>
          <a:schemeClr val="tx2"/>
        </a:solidFill>
        <a:latin typeface="Arial" panose="020B0604020202020204" pitchFamily="34" charset="0"/>
        <a:ea typeface="+mn-ea"/>
        <a:cs typeface="+mn-cs"/>
      </a:defRPr>
    </a:lvl1pPr>
    <a:lvl2pPr marL="457200" algn="l" rtl="0" eaLnBrk="0" fontAlgn="base" hangingPunct="0">
      <a:spcBef>
        <a:spcPct val="0"/>
      </a:spcBef>
      <a:spcAft>
        <a:spcPct val="0"/>
      </a:spcAft>
      <a:defRPr sz="3200" kern="1200">
        <a:solidFill>
          <a:schemeClr val="tx2"/>
        </a:solidFill>
        <a:latin typeface="Arial" panose="020B0604020202020204" pitchFamily="34" charset="0"/>
        <a:ea typeface="+mn-ea"/>
        <a:cs typeface="+mn-cs"/>
      </a:defRPr>
    </a:lvl2pPr>
    <a:lvl3pPr marL="914400" algn="l" rtl="0" eaLnBrk="0" fontAlgn="base" hangingPunct="0">
      <a:spcBef>
        <a:spcPct val="0"/>
      </a:spcBef>
      <a:spcAft>
        <a:spcPct val="0"/>
      </a:spcAft>
      <a:defRPr sz="3200" kern="1200">
        <a:solidFill>
          <a:schemeClr val="tx2"/>
        </a:solidFill>
        <a:latin typeface="Arial" panose="020B0604020202020204" pitchFamily="34" charset="0"/>
        <a:ea typeface="+mn-ea"/>
        <a:cs typeface="+mn-cs"/>
      </a:defRPr>
    </a:lvl3pPr>
    <a:lvl4pPr marL="1371600" algn="l" rtl="0" eaLnBrk="0" fontAlgn="base" hangingPunct="0">
      <a:spcBef>
        <a:spcPct val="0"/>
      </a:spcBef>
      <a:spcAft>
        <a:spcPct val="0"/>
      </a:spcAft>
      <a:defRPr sz="3200" kern="1200">
        <a:solidFill>
          <a:schemeClr val="tx2"/>
        </a:solidFill>
        <a:latin typeface="Arial" panose="020B0604020202020204" pitchFamily="34" charset="0"/>
        <a:ea typeface="+mn-ea"/>
        <a:cs typeface="+mn-cs"/>
      </a:defRPr>
    </a:lvl4pPr>
    <a:lvl5pPr marL="1828800" algn="l" rtl="0" eaLnBrk="0" fontAlgn="base" hangingPunct="0">
      <a:spcBef>
        <a:spcPct val="0"/>
      </a:spcBef>
      <a:spcAft>
        <a:spcPct val="0"/>
      </a:spcAft>
      <a:defRPr sz="3200" kern="1200">
        <a:solidFill>
          <a:schemeClr val="tx2"/>
        </a:solidFill>
        <a:latin typeface="Arial" panose="020B0604020202020204" pitchFamily="34" charset="0"/>
        <a:ea typeface="+mn-ea"/>
        <a:cs typeface="+mn-cs"/>
      </a:defRPr>
    </a:lvl5pPr>
    <a:lvl6pPr marL="2286000" algn="l" defTabSz="914400" rtl="0" eaLnBrk="1" latinLnBrk="0" hangingPunct="1">
      <a:defRPr sz="3200" kern="1200">
        <a:solidFill>
          <a:schemeClr val="tx2"/>
        </a:solidFill>
        <a:latin typeface="Arial" panose="020B0604020202020204" pitchFamily="34" charset="0"/>
        <a:ea typeface="+mn-ea"/>
        <a:cs typeface="+mn-cs"/>
      </a:defRPr>
    </a:lvl6pPr>
    <a:lvl7pPr marL="2743200" algn="l" defTabSz="914400" rtl="0" eaLnBrk="1" latinLnBrk="0" hangingPunct="1">
      <a:defRPr sz="3200" kern="1200">
        <a:solidFill>
          <a:schemeClr val="tx2"/>
        </a:solidFill>
        <a:latin typeface="Arial" panose="020B0604020202020204" pitchFamily="34" charset="0"/>
        <a:ea typeface="+mn-ea"/>
        <a:cs typeface="+mn-cs"/>
      </a:defRPr>
    </a:lvl7pPr>
    <a:lvl8pPr marL="3200400" algn="l" defTabSz="914400" rtl="0" eaLnBrk="1" latinLnBrk="0" hangingPunct="1">
      <a:defRPr sz="3200" kern="1200">
        <a:solidFill>
          <a:schemeClr val="tx2"/>
        </a:solidFill>
        <a:latin typeface="Arial" panose="020B0604020202020204" pitchFamily="34" charset="0"/>
        <a:ea typeface="+mn-ea"/>
        <a:cs typeface="+mn-cs"/>
      </a:defRPr>
    </a:lvl8pPr>
    <a:lvl9pPr marL="3657600" algn="l" defTabSz="914400" rtl="0" eaLnBrk="1" latinLnBrk="0" hangingPunct="1">
      <a:defRPr sz="3200" kern="1200">
        <a:solidFill>
          <a:schemeClr val="tx2"/>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1" userDrawn="1">
          <p15:clr>
            <a:srgbClr val="A4A3A4"/>
          </p15:clr>
        </p15:guide>
        <p15:guide id="2" pos="3841" userDrawn="1">
          <p15:clr>
            <a:srgbClr val="A4A3A4"/>
          </p15:clr>
        </p15:guide>
      </p15:sldGuideLst>
    </p:ext>
    <p:ext uri="{2D200454-40CA-4A62-9FC3-DE9A4176ACB9}">
      <p15:notesGuideLst xmlns:p15="http://schemas.microsoft.com/office/powerpoint/2012/main">
        <p15:guide id="1" orient="horz" pos="2928" userDrawn="1">
          <p15:clr>
            <a:srgbClr val="A4A3A4"/>
          </p15:clr>
        </p15:guide>
        <p15:guide id="2" pos="2209"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8000"/>
    <a:srgbClr val="0000CC"/>
    <a:srgbClr val="C0B4A0"/>
    <a:srgbClr val="BEB2A0"/>
    <a:srgbClr val="BEB4A0"/>
    <a:srgbClr val="BEB4A5"/>
    <a:srgbClr val="BEB4AF"/>
    <a:srgbClr val="BEAFAA"/>
    <a:srgbClr val="BEB9AA"/>
    <a:srgbClr val="BEB4A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28C347B-8F3B-42E2-80C8-A382269A7C8E}" v="1" dt="2024-01-26T01:13:57.65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6986" autoAdjust="0"/>
    <p:restoredTop sz="96305" autoAdjust="0"/>
  </p:normalViewPr>
  <p:slideViewPr>
    <p:cSldViewPr snapToGrid="0">
      <p:cViewPr varScale="1">
        <p:scale>
          <a:sx n="161" d="100"/>
          <a:sy n="161" d="100"/>
        </p:scale>
        <p:origin x="920" y="140"/>
      </p:cViewPr>
      <p:guideLst>
        <p:guide orient="horz" pos="2161"/>
        <p:guide pos="3841"/>
      </p:guideLst>
    </p:cSldViewPr>
  </p:slideViewPr>
  <p:outlineViewPr>
    <p:cViewPr>
      <p:scale>
        <a:sx n="33" d="100"/>
        <a:sy n="33" d="100"/>
      </p:scale>
      <p:origin x="0" y="0"/>
    </p:cViewPr>
  </p:outlineViewPr>
  <p:notesTextViewPr>
    <p:cViewPr>
      <p:scale>
        <a:sx n="3" d="2"/>
        <a:sy n="3" d="2"/>
      </p:scale>
      <p:origin x="0" y="0"/>
    </p:cViewPr>
  </p:notesTextViewPr>
  <p:sorterViewPr>
    <p:cViewPr>
      <p:scale>
        <a:sx n="100" d="100"/>
        <a:sy n="100" d="100"/>
      </p:scale>
      <p:origin x="0" y="0"/>
    </p:cViewPr>
  </p:sorterViewPr>
  <p:notesViewPr>
    <p:cSldViewPr snapToGrid="0">
      <p:cViewPr>
        <p:scale>
          <a:sx n="100" d="100"/>
          <a:sy n="100" d="100"/>
        </p:scale>
        <p:origin x="3420" y="-42"/>
      </p:cViewPr>
      <p:guideLst>
        <p:guide orient="horz" pos="2928"/>
        <p:guide pos="2209"/>
      </p:guideLst>
    </p:cSldViewPr>
  </p:notesViewPr>
  <p:gridSpacing cx="38405" cy="38405"/>
</p:viewPr>
</file>

<file path=ppt/_rels/presentation.xml.rels><?xml version="1.0" encoding="UTF-8" standalone="yes"?>
<Relationships xmlns="http://schemas.openxmlformats.org/package/2006/relationships"><Relationship Id="rId117" Type="http://schemas.openxmlformats.org/officeDocument/2006/relationships/slide" Target="slides/slide107.xml"/><Relationship Id="rId21" Type="http://schemas.openxmlformats.org/officeDocument/2006/relationships/slide" Target="slides/slide11.xml"/><Relationship Id="rId42" Type="http://schemas.openxmlformats.org/officeDocument/2006/relationships/slide" Target="slides/slide32.xml"/><Relationship Id="rId63" Type="http://schemas.openxmlformats.org/officeDocument/2006/relationships/slide" Target="slides/slide53.xml"/><Relationship Id="rId84" Type="http://schemas.openxmlformats.org/officeDocument/2006/relationships/slide" Target="slides/slide74.xml"/><Relationship Id="rId138" Type="http://schemas.openxmlformats.org/officeDocument/2006/relationships/slide" Target="slides/slide128.xml"/><Relationship Id="rId107" Type="http://schemas.openxmlformats.org/officeDocument/2006/relationships/slide" Target="slides/slide97.xml"/><Relationship Id="rId11" Type="http://schemas.openxmlformats.org/officeDocument/2006/relationships/slide" Target="slides/slide1.xml"/><Relationship Id="rId32" Type="http://schemas.openxmlformats.org/officeDocument/2006/relationships/slide" Target="slides/slide22.xml"/><Relationship Id="rId53" Type="http://schemas.openxmlformats.org/officeDocument/2006/relationships/slide" Target="slides/slide43.xml"/><Relationship Id="rId74" Type="http://schemas.openxmlformats.org/officeDocument/2006/relationships/slide" Target="slides/slide64.xml"/><Relationship Id="rId128" Type="http://schemas.openxmlformats.org/officeDocument/2006/relationships/slide" Target="slides/slide118.xml"/><Relationship Id="rId149" Type="http://schemas.openxmlformats.org/officeDocument/2006/relationships/slide" Target="slides/slide139.xml"/><Relationship Id="rId5" Type="http://schemas.openxmlformats.org/officeDocument/2006/relationships/slideMaster" Target="slideMasters/slideMaster5.xml"/><Relationship Id="rId95" Type="http://schemas.openxmlformats.org/officeDocument/2006/relationships/slide" Target="slides/slide85.xml"/><Relationship Id="rId22" Type="http://schemas.openxmlformats.org/officeDocument/2006/relationships/slide" Target="slides/slide12.xml"/><Relationship Id="rId43" Type="http://schemas.openxmlformats.org/officeDocument/2006/relationships/slide" Target="slides/slide33.xml"/><Relationship Id="rId64" Type="http://schemas.openxmlformats.org/officeDocument/2006/relationships/slide" Target="slides/slide54.xml"/><Relationship Id="rId118" Type="http://schemas.openxmlformats.org/officeDocument/2006/relationships/slide" Target="slides/slide108.xml"/><Relationship Id="rId139" Type="http://schemas.openxmlformats.org/officeDocument/2006/relationships/slide" Target="slides/slide129.xml"/><Relationship Id="rId80" Type="http://schemas.openxmlformats.org/officeDocument/2006/relationships/slide" Target="slides/slide70.xml"/><Relationship Id="rId85" Type="http://schemas.openxmlformats.org/officeDocument/2006/relationships/slide" Target="slides/slide75.xml"/><Relationship Id="rId150" Type="http://schemas.openxmlformats.org/officeDocument/2006/relationships/slide" Target="slides/slide140.xml"/><Relationship Id="rId155" Type="http://schemas.openxmlformats.org/officeDocument/2006/relationships/theme" Target="theme/theme1.xml"/><Relationship Id="rId12" Type="http://schemas.openxmlformats.org/officeDocument/2006/relationships/slide" Target="slides/slide2.xml"/><Relationship Id="rId17" Type="http://schemas.openxmlformats.org/officeDocument/2006/relationships/slide" Target="slides/slide7.xml"/><Relationship Id="rId33" Type="http://schemas.openxmlformats.org/officeDocument/2006/relationships/slide" Target="slides/slide23.xml"/><Relationship Id="rId38" Type="http://schemas.openxmlformats.org/officeDocument/2006/relationships/slide" Target="slides/slide28.xml"/><Relationship Id="rId59" Type="http://schemas.openxmlformats.org/officeDocument/2006/relationships/slide" Target="slides/slide49.xml"/><Relationship Id="rId103" Type="http://schemas.openxmlformats.org/officeDocument/2006/relationships/slide" Target="slides/slide93.xml"/><Relationship Id="rId108" Type="http://schemas.openxmlformats.org/officeDocument/2006/relationships/slide" Target="slides/slide98.xml"/><Relationship Id="rId124" Type="http://schemas.openxmlformats.org/officeDocument/2006/relationships/slide" Target="slides/slide114.xml"/><Relationship Id="rId129" Type="http://schemas.openxmlformats.org/officeDocument/2006/relationships/slide" Target="slides/slide119.xml"/><Relationship Id="rId54" Type="http://schemas.openxmlformats.org/officeDocument/2006/relationships/slide" Target="slides/slide44.xml"/><Relationship Id="rId70" Type="http://schemas.openxmlformats.org/officeDocument/2006/relationships/slide" Target="slides/slide60.xml"/><Relationship Id="rId75" Type="http://schemas.openxmlformats.org/officeDocument/2006/relationships/slide" Target="slides/slide65.xml"/><Relationship Id="rId91" Type="http://schemas.openxmlformats.org/officeDocument/2006/relationships/slide" Target="slides/slide81.xml"/><Relationship Id="rId96" Type="http://schemas.openxmlformats.org/officeDocument/2006/relationships/slide" Target="slides/slide86.xml"/><Relationship Id="rId140" Type="http://schemas.openxmlformats.org/officeDocument/2006/relationships/slide" Target="slides/slide130.xml"/><Relationship Id="rId145" Type="http://schemas.openxmlformats.org/officeDocument/2006/relationships/slide" Target="slides/slide135.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3.xml"/><Relationship Id="rId28" Type="http://schemas.openxmlformats.org/officeDocument/2006/relationships/slide" Target="slides/slide18.xml"/><Relationship Id="rId49" Type="http://schemas.openxmlformats.org/officeDocument/2006/relationships/slide" Target="slides/slide39.xml"/><Relationship Id="rId114" Type="http://schemas.openxmlformats.org/officeDocument/2006/relationships/slide" Target="slides/slide104.xml"/><Relationship Id="rId119" Type="http://schemas.openxmlformats.org/officeDocument/2006/relationships/slide" Target="slides/slide109.xml"/><Relationship Id="rId44" Type="http://schemas.openxmlformats.org/officeDocument/2006/relationships/slide" Target="slides/slide34.xml"/><Relationship Id="rId60" Type="http://schemas.openxmlformats.org/officeDocument/2006/relationships/slide" Target="slides/slide50.xml"/><Relationship Id="rId65" Type="http://schemas.openxmlformats.org/officeDocument/2006/relationships/slide" Target="slides/slide55.xml"/><Relationship Id="rId81" Type="http://schemas.openxmlformats.org/officeDocument/2006/relationships/slide" Target="slides/slide71.xml"/><Relationship Id="rId86" Type="http://schemas.openxmlformats.org/officeDocument/2006/relationships/slide" Target="slides/slide76.xml"/><Relationship Id="rId130" Type="http://schemas.openxmlformats.org/officeDocument/2006/relationships/slide" Target="slides/slide120.xml"/><Relationship Id="rId135" Type="http://schemas.openxmlformats.org/officeDocument/2006/relationships/slide" Target="slides/slide125.xml"/><Relationship Id="rId151" Type="http://schemas.openxmlformats.org/officeDocument/2006/relationships/notesMaster" Target="notesMasters/notesMaster1.xml"/><Relationship Id="rId156" Type="http://schemas.openxmlformats.org/officeDocument/2006/relationships/tableStyles" Target="tableStyles.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slide" Target="slides/slide99.xml"/><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slide" Target="slides/slide87.xml"/><Relationship Id="rId104" Type="http://schemas.openxmlformats.org/officeDocument/2006/relationships/slide" Target="slides/slide94.xml"/><Relationship Id="rId120" Type="http://schemas.openxmlformats.org/officeDocument/2006/relationships/slide" Target="slides/slide110.xml"/><Relationship Id="rId125" Type="http://schemas.openxmlformats.org/officeDocument/2006/relationships/slide" Target="slides/slide115.xml"/><Relationship Id="rId141" Type="http://schemas.openxmlformats.org/officeDocument/2006/relationships/slide" Target="slides/slide131.xml"/><Relationship Id="rId146" Type="http://schemas.openxmlformats.org/officeDocument/2006/relationships/slide" Target="slides/slide136.xml"/><Relationship Id="rId7" Type="http://schemas.openxmlformats.org/officeDocument/2006/relationships/slideMaster" Target="slideMasters/slideMaster7.xml"/><Relationship Id="rId71" Type="http://schemas.openxmlformats.org/officeDocument/2006/relationships/slide" Target="slides/slide61.xml"/><Relationship Id="rId92" Type="http://schemas.openxmlformats.org/officeDocument/2006/relationships/slide" Target="slides/slide82.xml"/><Relationship Id="rId2" Type="http://schemas.openxmlformats.org/officeDocument/2006/relationships/slideMaster" Target="slideMasters/slideMaster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slide" Target="slides/slide56.xml"/><Relationship Id="rId87" Type="http://schemas.openxmlformats.org/officeDocument/2006/relationships/slide" Target="slides/slide77.xml"/><Relationship Id="rId110" Type="http://schemas.openxmlformats.org/officeDocument/2006/relationships/slide" Target="slides/slide100.xml"/><Relationship Id="rId115" Type="http://schemas.openxmlformats.org/officeDocument/2006/relationships/slide" Target="slides/slide105.xml"/><Relationship Id="rId131" Type="http://schemas.openxmlformats.org/officeDocument/2006/relationships/slide" Target="slides/slide121.xml"/><Relationship Id="rId136" Type="http://schemas.openxmlformats.org/officeDocument/2006/relationships/slide" Target="slides/slide126.xml"/><Relationship Id="rId157" Type="http://schemas.microsoft.com/office/2016/11/relationships/changesInfo" Target="changesInfos/changesInfo1.xml"/><Relationship Id="rId61" Type="http://schemas.openxmlformats.org/officeDocument/2006/relationships/slide" Target="slides/slide51.xml"/><Relationship Id="rId82" Type="http://schemas.openxmlformats.org/officeDocument/2006/relationships/slide" Target="slides/slide72.xml"/><Relationship Id="rId152" Type="http://schemas.openxmlformats.org/officeDocument/2006/relationships/handoutMaster" Target="handoutMasters/handoutMaster1.xml"/><Relationship Id="rId19" Type="http://schemas.openxmlformats.org/officeDocument/2006/relationships/slide" Target="slides/slide9.xml"/><Relationship Id="rId14" Type="http://schemas.openxmlformats.org/officeDocument/2006/relationships/slide" Target="slides/slide4.xml"/><Relationship Id="rId30" Type="http://schemas.openxmlformats.org/officeDocument/2006/relationships/slide" Target="slides/slide20.xml"/><Relationship Id="rId35" Type="http://schemas.openxmlformats.org/officeDocument/2006/relationships/slide" Target="slides/slide25.xml"/><Relationship Id="rId56" Type="http://schemas.openxmlformats.org/officeDocument/2006/relationships/slide" Target="slides/slide46.xml"/><Relationship Id="rId77" Type="http://schemas.openxmlformats.org/officeDocument/2006/relationships/slide" Target="slides/slide67.xml"/><Relationship Id="rId100" Type="http://schemas.openxmlformats.org/officeDocument/2006/relationships/slide" Target="slides/slide90.xml"/><Relationship Id="rId105" Type="http://schemas.openxmlformats.org/officeDocument/2006/relationships/slide" Target="slides/slide95.xml"/><Relationship Id="rId126" Type="http://schemas.openxmlformats.org/officeDocument/2006/relationships/slide" Target="slides/slide116.xml"/><Relationship Id="rId147" Type="http://schemas.openxmlformats.org/officeDocument/2006/relationships/slide" Target="slides/slide137.xml"/><Relationship Id="rId8" Type="http://schemas.openxmlformats.org/officeDocument/2006/relationships/slideMaster" Target="slideMasters/slideMaster8.xml"/><Relationship Id="rId51" Type="http://schemas.openxmlformats.org/officeDocument/2006/relationships/slide" Target="slides/slide41.xml"/><Relationship Id="rId72" Type="http://schemas.openxmlformats.org/officeDocument/2006/relationships/slide" Target="slides/slide62.xml"/><Relationship Id="rId93" Type="http://schemas.openxmlformats.org/officeDocument/2006/relationships/slide" Target="slides/slide83.xml"/><Relationship Id="rId98" Type="http://schemas.openxmlformats.org/officeDocument/2006/relationships/slide" Target="slides/slide88.xml"/><Relationship Id="rId121" Type="http://schemas.openxmlformats.org/officeDocument/2006/relationships/slide" Target="slides/slide111.xml"/><Relationship Id="rId142" Type="http://schemas.openxmlformats.org/officeDocument/2006/relationships/slide" Target="slides/slide132.xml"/><Relationship Id="rId3" Type="http://schemas.openxmlformats.org/officeDocument/2006/relationships/slideMaster" Target="slideMasters/slideMaster3.xml"/><Relationship Id="rId25" Type="http://schemas.openxmlformats.org/officeDocument/2006/relationships/slide" Target="slides/slide15.xml"/><Relationship Id="rId46" Type="http://schemas.openxmlformats.org/officeDocument/2006/relationships/slide" Target="slides/slide36.xml"/><Relationship Id="rId67" Type="http://schemas.openxmlformats.org/officeDocument/2006/relationships/slide" Target="slides/slide57.xml"/><Relationship Id="rId116" Type="http://schemas.openxmlformats.org/officeDocument/2006/relationships/slide" Target="slides/slide106.xml"/><Relationship Id="rId137" Type="http://schemas.openxmlformats.org/officeDocument/2006/relationships/slide" Target="slides/slide127.xml"/><Relationship Id="rId158" Type="http://schemas.microsoft.com/office/2015/10/relationships/revisionInfo" Target="revisionInfo.xml"/><Relationship Id="rId20" Type="http://schemas.openxmlformats.org/officeDocument/2006/relationships/slide" Target="slides/slide10.xml"/><Relationship Id="rId41" Type="http://schemas.openxmlformats.org/officeDocument/2006/relationships/slide" Target="slides/slide31.xml"/><Relationship Id="rId62" Type="http://schemas.openxmlformats.org/officeDocument/2006/relationships/slide" Target="slides/slide52.xml"/><Relationship Id="rId83" Type="http://schemas.openxmlformats.org/officeDocument/2006/relationships/slide" Target="slides/slide73.xml"/><Relationship Id="rId88" Type="http://schemas.openxmlformats.org/officeDocument/2006/relationships/slide" Target="slides/slide78.xml"/><Relationship Id="rId111" Type="http://schemas.openxmlformats.org/officeDocument/2006/relationships/slide" Target="slides/slide101.xml"/><Relationship Id="rId132" Type="http://schemas.openxmlformats.org/officeDocument/2006/relationships/slide" Target="slides/slide122.xml"/><Relationship Id="rId153" Type="http://schemas.openxmlformats.org/officeDocument/2006/relationships/presProps" Target="presProps.xml"/><Relationship Id="rId15" Type="http://schemas.openxmlformats.org/officeDocument/2006/relationships/slide" Target="slides/slide5.xml"/><Relationship Id="rId36" Type="http://schemas.openxmlformats.org/officeDocument/2006/relationships/slide" Target="slides/slide26.xml"/><Relationship Id="rId57" Type="http://schemas.openxmlformats.org/officeDocument/2006/relationships/slide" Target="slides/slide47.xml"/><Relationship Id="rId106" Type="http://schemas.openxmlformats.org/officeDocument/2006/relationships/slide" Target="slides/slide96.xml"/><Relationship Id="rId127" Type="http://schemas.openxmlformats.org/officeDocument/2006/relationships/slide" Target="slides/slide117.xml"/><Relationship Id="rId10" Type="http://schemas.openxmlformats.org/officeDocument/2006/relationships/slideMaster" Target="slideMasters/slideMaster10.xml"/><Relationship Id="rId31" Type="http://schemas.openxmlformats.org/officeDocument/2006/relationships/slide" Target="slides/slide21.xml"/><Relationship Id="rId52" Type="http://schemas.openxmlformats.org/officeDocument/2006/relationships/slide" Target="slides/slide42.xml"/><Relationship Id="rId73" Type="http://schemas.openxmlformats.org/officeDocument/2006/relationships/slide" Target="slides/slide63.xml"/><Relationship Id="rId78" Type="http://schemas.openxmlformats.org/officeDocument/2006/relationships/slide" Target="slides/slide68.xml"/><Relationship Id="rId94" Type="http://schemas.openxmlformats.org/officeDocument/2006/relationships/slide" Target="slides/slide84.xml"/><Relationship Id="rId99" Type="http://schemas.openxmlformats.org/officeDocument/2006/relationships/slide" Target="slides/slide89.xml"/><Relationship Id="rId101" Type="http://schemas.openxmlformats.org/officeDocument/2006/relationships/slide" Target="slides/slide91.xml"/><Relationship Id="rId122" Type="http://schemas.openxmlformats.org/officeDocument/2006/relationships/slide" Target="slides/slide112.xml"/><Relationship Id="rId143" Type="http://schemas.openxmlformats.org/officeDocument/2006/relationships/slide" Target="slides/slide133.xml"/><Relationship Id="rId148" Type="http://schemas.openxmlformats.org/officeDocument/2006/relationships/slide" Target="slides/slide138.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 Target="slides/slide16.xml"/><Relationship Id="rId47" Type="http://schemas.openxmlformats.org/officeDocument/2006/relationships/slide" Target="slides/slide37.xml"/><Relationship Id="rId68" Type="http://schemas.openxmlformats.org/officeDocument/2006/relationships/slide" Target="slides/slide58.xml"/><Relationship Id="rId89" Type="http://schemas.openxmlformats.org/officeDocument/2006/relationships/slide" Target="slides/slide79.xml"/><Relationship Id="rId112" Type="http://schemas.openxmlformats.org/officeDocument/2006/relationships/slide" Target="slides/slide102.xml"/><Relationship Id="rId133" Type="http://schemas.openxmlformats.org/officeDocument/2006/relationships/slide" Target="slides/slide123.xml"/><Relationship Id="rId154" Type="http://schemas.openxmlformats.org/officeDocument/2006/relationships/viewProps" Target="viewProps.xml"/><Relationship Id="rId16" Type="http://schemas.openxmlformats.org/officeDocument/2006/relationships/slide" Target="slides/slide6.xml"/><Relationship Id="rId37" Type="http://schemas.openxmlformats.org/officeDocument/2006/relationships/slide" Target="slides/slide27.xml"/><Relationship Id="rId58" Type="http://schemas.openxmlformats.org/officeDocument/2006/relationships/slide" Target="slides/slide48.xml"/><Relationship Id="rId79" Type="http://schemas.openxmlformats.org/officeDocument/2006/relationships/slide" Target="slides/slide69.xml"/><Relationship Id="rId102" Type="http://schemas.openxmlformats.org/officeDocument/2006/relationships/slide" Target="slides/slide92.xml"/><Relationship Id="rId123" Type="http://schemas.openxmlformats.org/officeDocument/2006/relationships/slide" Target="slides/slide113.xml"/><Relationship Id="rId144" Type="http://schemas.openxmlformats.org/officeDocument/2006/relationships/slide" Target="slides/slide134.xml"/><Relationship Id="rId90" Type="http://schemas.openxmlformats.org/officeDocument/2006/relationships/slide" Target="slides/slide80.xml"/><Relationship Id="rId27" Type="http://schemas.openxmlformats.org/officeDocument/2006/relationships/slide" Target="slides/slide17.xml"/><Relationship Id="rId48" Type="http://schemas.openxmlformats.org/officeDocument/2006/relationships/slide" Target="slides/slide38.xml"/><Relationship Id="rId69" Type="http://schemas.openxmlformats.org/officeDocument/2006/relationships/slide" Target="slides/slide59.xml"/><Relationship Id="rId113" Type="http://schemas.openxmlformats.org/officeDocument/2006/relationships/slide" Target="slides/slide103.xml"/><Relationship Id="rId134" Type="http://schemas.openxmlformats.org/officeDocument/2006/relationships/slide" Target="slides/slide12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uis santiago" userId="2d78fe2a7c4def67" providerId="LiveId" clId="{C28C347B-8F3B-42E2-80C8-A382269A7C8E}"/>
    <pc:docChg chg="modSld">
      <pc:chgData name="luis santiago" userId="2d78fe2a7c4def67" providerId="LiveId" clId="{C28C347B-8F3B-42E2-80C8-A382269A7C8E}" dt="2024-01-26T01:13:57.654" v="0"/>
      <pc:docMkLst>
        <pc:docMk/>
      </pc:docMkLst>
      <pc:sldChg chg="modSp">
        <pc:chgData name="luis santiago" userId="2d78fe2a7c4def67" providerId="LiveId" clId="{C28C347B-8F3B-42E2-80C8-A382269A7C8E}" dt="2024-01-26T01:13:57.654" v="0"/>
        <pc:sldMkLst>
          <pc:docMk/>
          <pc:sldMk cId="856555266" sldId="1342"/>
        </pc:sldMkLst>
        <pc:spChg chg="mod">
          <ac:chgData name="luis santiago" userId="2d78fe2a7c4def67" providerId="LiveId" clId="{C28C347B-8F3B-42E2-80C8-A382269A7C8E}" dt="2024-01-26T01:13:57.654" v="0"/>
          <ac:spMkLst>
            <pc:docMk/>
            <pc:sldMk cId="856555266" sldId="1342"/>
            <ac:spMk id="43010" creationId="{00000000-0000-0000-0000-000000000000}"/>
          </ac:spMkLst>
        </pc:spChg>
      </pc:sldChg>
    </pc:docChg>
  </pc:docChgLst>
</pc:chgInfo>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E8A7BB2-2C32-4219-A16F-36C9CBC3197B}" type="doc">
      <dgm:prSet loTypeId="urn:microsoft.com/office/officeart/2005/8/layout/gear1" loCatId="process" qsTypeId="urn:microsoft.com/office/officeart/2005/8/quickstyle/simple1" qsCatId="simple" csTypeId="urn:microsoft.com/office/officeart/2005/8/colors/colorful1" csCatId="colorful" phldr="1"/>
      <dgm:spPr/>
    </dgm:pt>
    <dgm:pt modelId="{E181E955-A668-4367-9043-43D607B3A7E1}">
      <dgm:prSet phldrT="[Text]"/>
      <dgm:spPr/>
      <dgm:t>
        <a:bodyPr/>
        <a:lstStyle/>
        <a:p>
          <a:r>
            <a:rPr lang="en-US" dirty="0"/>
            <a:t>Essential</a:t>
          </a:r>
        </a:p>
      </dgm:t>
    </dgm:pt>
    <dgm:pt modelId="{D2644898-279A-4758-BD2F-8BF1E9606251}" type="parTrans" cxnId="{5F3ADDF1-F52A-4444-AF3A-3FE50F354DB3}">
      <dgm:prSet/>
      <dgm:spPr/>
      <dgm:t>
        <a:bodyPr/>
        <a:lstStyle/>
        <a:p>
          <a:endParaRPr lang="en-US"/>
        </a:p>
      </dgm:t>
    </dgm:pt>
    <dgm:pt modelId="{35B244E3-7ECE-438C-AE90-BF6BC7EA5317}" type="sibTrans" cxnId="{5F3ADDF1-F52A-4444-AF3A-3FE50F354DB3}">
      <dgm:prSet/>
      <dgm:spPr/>
      <dgm:t>
        <a:bodyPr/>
        <a:lstStyle/>
        <a:p>
          <a:endParaRPr lang="en-US"/>
        </a:p>
      </dgm:t>
    </dgm:pt>
    <dgm:pt modelId="{D4CB6AB4-24FD-42B8-9985-A9FFD2DCD1A4}">
      <dgm:prSet phldrT="[Text]"/>
      <dgm:spPr/>
      <dgm:t>
        <a:bodyPr/>
        <a:lstStyle/>
        <a:p>
          <a:r>
            <a:rPr lang="en-US" dirty="0">
              <a:solidFill>
                <a:schemeClr val="tx1"/>
              </a:solidFill>
            </a:rPr>
            <a:t>Implied</a:t>
          </a:r>
        </a:p>
      </dgm:t>
    </dgm:pt>
    <dgm:pt modelId="{704375C0-CA75-493B-9618-4E5D41B79AF3}" type="parTrans" cxnId="{74E093EB-449F-42AF-81A1-74241BDBB85E}">
      <dgm:prSet/>
      <dgm:spPr/>
      <dgm:t>
        <a:bodyPr/>
        <a:lstStyle/>
        <a:p>
          <a:endParaRPr lang="en-US"/>
        </a:p>
      </dgm:t>
    </dgm:pt>
    <dgm:pt modelId="{C34ADEB9-83D0-4371-83FA-C456786B09E3}" type="sibTrans" cxnId="{74E093EB-449F-42AF-81A1-74241BDBB85E}">
      <dgm:prSet/>
      <dgm:spPr/>
      <dgm:t>
        <a:bodyPr/>
        <a:lstStyle/>
        <a:p>
          <a:endParaRPr lang="en-US"/>
        </a:p>
      </dgm:t>
    </dgm:pt>
    <dgm:pt modelId="{7C3917CC-8720-4A3E-84B6-122999592D56}">
      <dgm:prSet phldrT="[Text]"/>
      <dgm:spPr/>
      <dgm:t>
        <a:bodyPr/>
        <a:lstStyle/>
        <a:p>
          <a:r>
            <a:rPr lang="en-US" b="0" dirty="0"/>
            <a:t>Specified</a:t>
          </a:r>
        </a:p>
      </dgm:t>
    </dgm:pt>
    <dgm:pt modelId="{222C9E55-D576-40DB-A3C0-2AC0A28FB96C}" type="parTrans" cxnId="{F2451489-F8B6-47A4-B0E1-42C84BFA65A6}">
      <dgm:prSet/>
      <dgm:spPr/>
      <dgm:t>
        <a:bodyPr/>
        <a:lstStyle/>
        <a:p>
          <a:endParaRPr lang="en-US"/>
        </a:p>
      </dgm:t>
    </dgm:pt>
    <dgm:pt modelId="{759880C2-2BAC-4D3A-B80F-50C99673458D}" type="sibTrans" cxnId="{F2451489-F8B6-47A4-B0E1-42C84BFA65A6}">
      <dgm:prSet/>
      <dgm:spPr/>
      <dgm:t>
        <a:bodyPr/>
        <a:lstStyle/>
        <a:p>
          <a:endParaRPr lang="en-US"/>
        </a:p>
      </dgm:t>
    </dgm:pt>
    <dgm:pt modelId="{8B4FE7CE-B27A-4506-97B4-89C80452AFF4}" type="pres">
      <dgm:prSet presAssocID="{2E8A7BB2-2C32-4219-A16F-36C9CBC3197B}" presName="composite" presStyleCnt="0">
        <dgm:presLayoutVars>
          <dgm:chMax val="3"/>
          <dgm:animLvl val="lvl"/>
          <dgm:resizeHandles val="exact"/>
        </dgm:presLayoutVars>
      </dgm:prSet>
      <dgm:spPr/>
    </dgm:pt>
    <dgm:pt modelId="{0F5B4CD8-81B6-48F8-82EE-2D151EA2B2A5}" type="pres">
      <dgm:prSet presAssocID="{E181E955-A668-4367-9043-43D607B3A7E1}" presName="gear1" presStyleLbl="node1" presStyleIdx="0" presStyleCnt="3">
        <dgm:presLayoutVars>
          <dgm:chMax val="1"/>
          <dgm:bulletEnabled val="1"/>
        </dgm:presLayoutVars>
      </dgm:prSet>
      <dgm:spPr/>
    </dgm:pt>
    <dgm:pt modelId="{BE77F4F7-0F57-47A0-875C-AF6EED8476E4}" type="pres">
      <dgm:prSet presAssocID="{E181E955-A668-4367-9043-43D607B3A7E1}" presName="gear1srcNode" presStyleLbl="node1" presStyleIdx="0" presStyleCnt="3"/>
      <dgm:spPr/>
    </dgm:pt>
    <dgm:pt modelId="{72BB3930-752D-4457-8636-2A5A001B2A22}" type="pres">
      <dgm:prSet presAssocID="{E181E955-A668-4367-9043-43D607B3A7E1}" presName="gear1dstNode" presStyleLbl="node1" presStyleIdx="0" presStyleCnt="3"/>
      <dgm:spPr/>
    </dgm:pt>
    <dgm:pt modelId="{911B9089-FEBE-4FA5-8D2D-C24487ADF89C}" type="pres">
      <dgm:prSet presAssocID="{D4CB6AB4-24FD-42B8-9985-A9FFD2DCD1A4}" presName="gear2" presStyleLbl="node1" presStyleIdx="1" presStyleCnt="3">
        <dgm:presLayoutVars>
          <dgm:chMax val="1"/>
          <dgm:bulletEnabled val="1"/>
        </dgm:presLayoutVars>
      </dgm:prSet>
      <dgm:spPr/>
    </dgm:pt>
    <dgm:pt modelId="{B78ABEB6-8E11-4183-A52A-281F2DD4F89C}" type="pres">
      <dgm:prSet presAssocID="{D4CB6AB4-24FD-42B8-9985-A9FFD2DCD1A4}" presName="gear2srcNode" presStyleLbl="node1" presStyleIdx="1" presStyleCnt="3"/>
      <dgm:spPr/>
    </dgm:pt>
    <dgm:pt modelId="{6FFF5B39-2C47-45C3-BB0F-47051271F891}" type="pres">
      <dgm:prSet presAssocID="{D4CB6AB4-24FD-42B8-9985-A9FFD2DCD1A4}" presName="gear2dstNode" presStyleLbl="node1" presStyleIdx="1" presStyleCnt="3"/>
      <dgm:spPr/>
    </dgm:pt>
    <dgm:pt modelId="{A3DD5EC2-088F-4179-AF15-73DC644CAC55}" type="pres">
      <dgm:prSet presAssocID="{7C3917CC-8720-4A3E-84B6-122999592D56}" presName="gear3" presStyleLbl="node1" presStyleIdx="2" presStyleCnt="3"/>
      <dgm:spPr/>
    </dgm:pt>
    <dgm:pt modelId="{AD7EC79E-A0D9-483D-82C2-8F9CA8D34B6B}" type="pres">
      <dgm:prSet presAssocID="{7C3917CC-8720-4A3E-84B6-122999592D56}" presName="gear3tx" presStyleLbl="node1" presStyleIdx="2" presStyleCnt="3">
        <dgm:presLayoutVars>
          <dgm:chMax val="1"/>
          <dgm:bulletEnabled val="1"/>
        </dgm:presLayoutVars>
      </dgm:prSet>
      <dgm:spPr/>
    </dgm:pt>
    <dgm:pt modelId="{5DDE674F-157C-4684-9482-5019E6E305F1}" type="pres">
      <dgm:prSet presAssocID="{7C3917CC-8720-4A3E-84B6-122999592D56}" presName="gear3srcNode" presStyleLbl="node1" presStyleIdx="2" presStyleCnt="3"/>
      <dgm:spPr/>
    </dgm:pt>
    <dgm:pt modelId="{DF24674F-FC62-4DC2-9A19-36AA6170C622}" type="pres">
      <dgm:prSet presAssocID="{7C3917CC-8720-4A3E-84B6-122999592D56}" presName="gear3dstNode" presStyleLbl="node1" presStyleIdx="2" presStyleCnt="3"/>
      <dgm:spPr/>
    </dgm:pt>
    <dgm:pt modelId="{46845D22-1ADF-4CFB-99DF-C838B45021EA}" type="pres">
      <dgm:prSet presAssocID="{35B244E3-7ECE-438C-AE90-BF6BC7EA5317}" presName="connector1" presStyleLbl="sibTrans2D1" presStyleIdx="0" presStyleCnt="3"/>
      <dgm:spPr/>
    </dgm:pt>
    <dgm:pt modelId="{DDFBB3DA-851F-4B87-9AE4-0072A64F897B}" type="pres">
      <dgm:prSet presAssocID="{C34ADEB9-83D0-4371-83FA-C456786B09E3}" presName="connector2" presStyleLbl="sibTrans2D1" presStyleIdx="1" presStyleCnt="3"/>
      <dgm:spPr/>
    </dgm:pt>
    <dgm:pt modelId="{32F40AE2-8CE6-4AA6-9FD1-05F7EE76B1F4}" type="pres">
      <dgm:prSet presAssocID="{759880C2-2BAC-4D3A-B80F-50C99673458D}" presName="connector3" presStyleLbl="sibTrans2D1" presStyleIdx="2" presStyleCnt="3"/>
      <dgm:spPr/>
    </dgm:pt>
  </dgm:ptLst>
  <dgm:cxnLst>
    <dgm:cxn modelId="{1792D000-7A4D-471D-905B-3016E06154AD}" type="presOf" srcId="{7C3917CC-8720-4A3E-84B6-122999592D56}" destId="{DF24674F-FC62-4DC2-9A19-36AA6170C622}" srcOrd="3" destOrd="0" presId="urn:microsoft.com/office/officeart/2005/8/layout/gear1"/>
    <dgm:cxn modelId="{5B1CDF23-1666-44F3-932D-B499B475196B}" type="presOf" srcId="{35B244E3-7ECE-438C-AE90-BF6BC7EA5317}" destId="{46845D22-1ADF-4CFB-99DF-C838B45021EA}" srcOrd="0" destOrd="0" presId="urn:microsoft.com/office/officeart/2005/8/layout/gear1"/>
    <dgm:cxn modelId="{6DDF982F-8C42-4A5C-9C68-602A5BBB056F}" type="presOf" srcId="{7C3917CC-8720-4A3E-84B6-122999592D56}" destId="{A3DD5EC2-088F-4179-AF15-73DC644CAC55}" srcOrd="0" destOrd="0" presId="urn:microsoft.com/office/officeart/2005/8/layout/gear1"/>
    <dgm:cxn modelId="{3CEC3C39-4E37-4F8A-A17F-9AB233CC5F06}" type="presOf" srcId="{C34ADEB9-83D0-4371-83FA-C456786B09E3}" destId="{DDFBB3DA-851F-4B87-9AE4-0072A64F897B}" srcOrd="0" destOrd="0" presId="urn:microsoft.com/office/officeart/2005/8/layout/gear1"/>
    <dgm:cxn modelId="{C1F20E65-F94C-4408-ABA4-F37E3D836AFC}" type="presOf" srcId="{D4CB6AB4-24FD-42B8-9985-A9FFD2DCD1A4}" destId="{911B9089-FEBE-4FA5-8D2D-C24487ADF89C}" srcOrd="0" destOrd="0" presId="urn:microsoft.com/office/officeart/2005/8/layout/gear1"/>
    <dgm:cxn modelId="{F2451489-F8B6-47A4-B0E1-42C84BFA65A6}" srcId="{2E8A7BB2-2C32-4219-A16F-36C9CBC3197B}" destId="{7C3917CC-8720-4A3E-84B6-122999592D56}" srcOrd="2" destOrd="0" parTransId="{222C9E55-D576-40DB-A3C0-2AC0A28FB96C}" sibTransId="{759880C2-2BAC-4D3A-B80F-50C99673458D}"/>
    <dgm:cxn modelId="{AEFCB392-BE24-4D07-BDFD-009A71321A98}" type="presOf" srcId="{E181E955-A668-4367-9043-43D607B3A7E1}" destId="{0F5B4CD8-81B6-48F8-82EE-2D151EA2B2A5}" srcOrd="0" destOrd="0" presId="urn:microsoft.com/office/officeart/2005/8/layout/gear1"/>
    <dgm:cxn modelId="{377CD098-41E6-4B61-9820-E7DF026FF771}" type="presOf" srcId="{7C3917CC-8720-4A3E-84B6-122999592D56}" destId="{AD7EC79E-A0D9-483D-82C2-8F9CA8D34B6B}" srcOrd="1" destOrd="0" presId="urn:microsoft.com/office/officeart/2005/8/layout/gear1"/>
    <dgm:cxn modelId="{54E569A1-AA67-4FF5-962F-3770ED44CF36}" type="presOf" srcId="{D4CB6AB4-24FD-42B8-9985-A9FFD2DCD1A4}" destId="{6FFF5B39-2C47-45C3-BB0F-47051271F891}" srcOrd="2" destOrd="0" presId="urn:microsoft.com/office/officeart/2005/8/layout/gear1"/>
    <dgm:cxn modelId="{82C7D9A9-979A-40CC-8AC3-FC4CC53ABD18}" type="presOf" srcId="{2E8A7BB2-2C32-4219-A16F-36C9CBC3197B}" destId="{8B4FE7CE-B27A-4506-97B4-89C80452AFF4}" srcOrd="0" destOrd="0" presId="urn:microsoft.com/office/officeart/2005/8/layout/gear1"/>
    <dgm:cxn modelId="{701DE7AA-3870-4392-A44B-A7F77B7AA2D9}" type="presOf" srcId="{759880C2-2BAC-4D3A-B80F-50C99673458D}" destId="{32F40AE2-8CE6-4AA6-9FD1-05F7EE76B1F4}" srcOrd="0" destOrd="0" presId="urn:microsoft.com/office/officeart/2005/8/layout/gear1"/>
    <dgm:cxn modelId="{5CF888D5-1098-4E59-A2FA-4A046E0CF76D}" type="presOf" srcId="{E181E955-A668-4367-9043-43D607B3A7E1}" destId="{BE77F4F7-0F57-47A0-875C-AF6EED8476E4}" srcOrd="1" destOrd="0" presId="urn:microsoft.com/office/officeart/2005/8/layout/gear1"/>
    <dgm:cxn modelId="{8BF6E1E2-43CC-4B64-BE2A-BEE288EA3B75}" type="presOf" srcId="{E181E955-A668-4367-9043-43D607B3A7E1}" destId="{72BB3930-752D-4457-8636-2A5A001B2A22}" srcOrd="2" destOrd="0" presId="urn:microsoft.com/office/officeart/2005/8/layout/gear1"/>
    <dgm:cxn modelId="{96EC22E7-2740-4771-8A82-63A65B6CE445}" type="presOf" srcId="{D4CB6AB4-24FD-42B8-9985-A9FFD2DCD1A4}" destId="{B78ABEB6-8E11-4183-A52A-281F2DD4F89C}" srcOrd="1" destOrd="0" presId="urn:microsoft.com/office/officeart/2005/8/layout/gear1"/>
    <dgm:cxn modelId="{74E093EB-449F-42AF-81A1-74241BDBB85E}" srcId="{2E8A7BB2-2C32-4219-A16F-36C9CBC3197B}" destId="{D4CB6AB4-24FD-42B8-9985-A9FFD2DCD1A4}" srcOrd="1" destOrd="0" parTransId="{704375C0-CA75-493B-9618-4E5D41B79AF3}" sibTransId="{C34ADEB9-83D0-4371-83FA-C456786B09E3}"/>
    <dgm:cxn modelId="{5F3ADDF1-F52A-4444-AF3A-3FE50F354DB3}" srcId="{2E8A7BB2-2C32-4219-A16F-36C9CBC3197B}" destId="{E181E955-A668-4367-9043-43D607B3A7E1}" srcOrd="0" destOrd="0" parTransId="{D2644898-279A-4758-BD2F-8BF1E9606251}" sibTransId="{35B244E3-7ECE-438C-AE90-BF6BC7EA5317}"/>
    <dgm:cxn modelId="{B08B76F7-C380-471E-A18B-667D9CF2F238}" type="presOf" srcId="{7C3917CC-8720-4A3E-84B6-122999592D56}" destId="{5DDE674F-157C-4684-9482-5019E6E305F1}" srcOrd="2" destOrd="0" presId="urn:microsoft.com/office/officeart/2005/8/layout/gear1"/>
    <dgm:cxn modelId="{F20E8953-6F59-4F8F-BB36-3555B8343AC5}" type="presParOf" srcId="{8B4FE7CE-B27A-4506-97B4-89C80452AFF4}" destId="{0F5B4CD8-81B6-48F8-82EE-2D151EA2B2A5}" srcOrd="0" destOrd="0" presId="urn:microsoft.com/office/officeart/2005/8/layout/gear1"/>
    <dgm:cxn modelId="{A9A659F6-0077-4368-8493-1F01C1242C06}" type="presParOf" srcId="{8B4FE7CE-B27A-4506-97B4-89C80452AFF4}" destId="{BE77F4F7-0F57-47A0-875C-AF6EED8476E4}" srcOrd="1" destOrd="0" presId="urn:microsoft.com/office/officeart/2005/8/layout/gear1"/>
    <dgm:cxn modelId="{4D8ED42D-6D77-4E36-8718-878B7FFD54F7}" type="presParOf" srcId="{8B4FE7CE-B27A-4506-97B4-89C80452AFF4}" destId="{72BB3930-752D-4457-8636-2A5A001B2A22}" srcOrd="2" destOrd="0" presId="urn:microsoft.com/office/officeart/2005/8/layout/gear1"/>
    <dgm:cxn modelId="{5C2313A3-7485-42B5-AB07-6E3471133853}" type="presParOf" srcId="{8B4FE7CE-B27A-4506-97B4-89C80452AFF4}" destId="{911B9089-FEBE-4FA5-8D2D-C24487ADF89C}" srcOrd="3" destOrd="0" presId="urn:microsoft.com/office/officeart/2005/8/layout/gear1"/>
    <dgm:cxn modelId="{FFD5CACF-EDF2-450B-ADBC-291FE65CD105}" type="presParOf" srcId="{8B4FE7CE-B27A-4506-97B4-89C80452AFF4}" destId="{B78ABEB6-8E11-4183-A52A-281F2DD4F89C}" srcOrd="4" destOrd="0" presId="urn:microsoft.com/office/officeart/2005/8/layout/gear1"/>
    <dgm:cxn modelId="{49226B2F-28E3-4731-8479-5478C1C29C55}" type="presParOf" srcId="{8B4FE7CE-B27A-4506-97B4-89C80452AFF4}" destId="{6FFF5B39-2C47-45C3-BB0F-47051271F891}" srcOrd="5" destOrd="0" presId="urn:microsoft.com/office/officeart/2005/8/layout/gear1"/>
    <dgm:cxn modelId="{A71B6F1E-5039-4D31-870E-C09271FC0D5E}" type="presParOf" srcId="{8B4FE7CE-B27A-4506-97B4-89C80452AFF4}" destId="{A3DD5EC2-088F-4179-AF15-73DC644CAC55}" srcOrd="6" destOrd="0" presId="urn:microsoft.com/office/officeart/2005/8/layout/gear1"/>
    <dgm:cxn modelId="{B08EC0C3-9518-4946-8F67-2C77EA0381A4}" type="presParOf" srcId="{8B4FE7CE-B27A-4506-97B4-89C80452AFF4}" destId="{AD7EC79E-A0D9-483D-82C2-8F9CA8D34B6B}" srcOrd="7" destOrd="0" presId="urn:microsoft.com/office/officeart/2005/8/layout/gear1"/>
    <dgm:cxn modelId="{9A9A61CD-58D9-46B6-9C4E-BCA0AC1DBF13}" type="presParOf" srcId="{8B4FE7CE-B27A-4506-97B4-89C80452AFF4}" destId="{5DDE674F-157C-4684-9482-5019E6E305F1}" srcOrd="8" destOrd="0" presId="urn:microsoft.com/office/officeart/2005/8/layout/gear1"/>
    <dgm:cxn modelId="{D48FF996-809C-4E2B-83A3-43DB705FE5B3}" type="presParOf" srcId="{8B4FE7CE-B27A-4506-97B4-89C80452AFF4}" destId="{DF24674F-FC62-4DC2-9A19-36AA6170C622}" srcOrd="9" destOrd="0" presId="urn:microsoft.com/office/officeart/2005/8/layout/gear1"/>
    <dgm:cxn modelId="{C5288C4A-26FA-423C-85CD-1E3306394966}" type="presParOf" srcId="{8B4FE7CE-B27A-4506-97B4-89C80452AFF4}" destId="{46845D22-1ADF-4CFB-99DF-C838B45021EA}" srcOrd="10" destOrd="0" presId="urn:microsoft.com/office/officeart/2005/8/layout/gear1"/>
    <dgm:cxn modelId="{89352C41-8DAE-4501-90F0-7E1F74F843F7}" type="presParOf" srcId="{8B4FE7CE-B27A-4506-97B4-89C80452AFF4}" destId="{DDFBB3DA-851F-4B87-9AE4-0072A64F897B}" srcOrd="11" destOrd="0" presId="urn:microsoft.com/office/officeart/2005/8/layout/gear1"/>
    <dgm:cxn modelId="{0005BF10-C2DB-4FD7-8958-B9C81BF2CD9F}" type="presParOf" srcId="{8B4FE7CE-B27A-4506-97B4-89C80452AFF4}" destId="{32F40AE2-8CE6-4AA6-9FD1-05F7EE76B1F4}" srcOrd="12" destOrd="0" presId="urn:microsoft.com/office/officeart/2005/8/layout/gear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B02FDBD-2DC4-474F-9C3A-4FE8D5B870D9}" type="doc">
      <dgm:prSet loTypeId="urn:microsoft.com/office/officeart/2005/8/layout/bProcess2" loCatId="process" qsTypeId="urn:microsoft.com/office/officeart/2005/8/quickstyle/simple1" qsCatId="simple" csTypeId="urn:microsoft.com/office/officeart/2005/8/colors/colorful3" csCatId="colorful" phldr="1"/>
      <dgm:spPr/>
      <dgm:t>
        <a:bodyPr/>
        <a:lstStyle/>
        <a:p>
          <a:endParaRPr lang="en-US"/>
        </a:p>
      </dgm:t>
    </dgm:pt>
    <dgm:pt modelId="{EDD7B132-E3F6-45CF-82BA-83E473E7D5B9}">
      <dgm:prSet phldrT="[Text]"/>
      <dgm:spPr/>
      <dgm:t>
        <a:bodyPr/>
        <a:lstStyle/>
        <a:p>
          <a:r>
            <a:rPr lang="en-US" dirty="0">
              <a:solidFill>
                <a:schemeClr val="tx1"/>
              </a:solidFill>
            </a:rPr>
            <a:t>Mission Execution</a:t>
          </a:r>
        </a:p>
      </dgm:t>
    </dgm:pt>
    <dgm:pt modelId="{2F533DEB-E547-4B05-BA62-E6EAC0617DCF}" type="parTrans" cxnId="{0348D088-7286-4B98-97F9-1047CDA0E79C}">
      <dgm:prSet/>
      <dgm:spPr/>
      <dgm:t>
        <a:bodyPr/>
        <a:lstStyle/>
        <a:p>
          <a:endParaRPr lang="en-US"/>
        </a:p>
      </dgm:t>
    </dgm:pt>
    <dgm:pt modelId="{62538321-FEB2-457B-A8AA-6B60FD6C2CE2}" type="sibTrans" cxnId="{0348D088-7286-4B98-97F9-1047CDA0E79C}">
      <dgm:prSet/>
      <dgm:spPr/>
      <dgm:t>
        <a:bodyPr/>
        <a:lstStyle/>
        <a:p>
          <a:endParaRPr lang="en-US"/>
        </a:p>
      </dgm:t>
    </dgm:pt>
    <dgm:pt modelId="{78245BAF-05CE-4FA5-AED4-7B6AC4424D5E}">
      <dgm:prSet phldrT="[Text]"/>
      <dgm:spPr/>
      <dgm:t>
        <a:bodyPr/>
        <a:lstStyle/>
        <a:p>
          <a:r>
            <a:rPr lang="en-US" dirty="0">
              <a:solidFill>
                <a:schemeClr val="tx1"/>
              </a:solidFill>
            </a:rPr>
            <a:t>Implied Task</a:t>
          </a:r>
        </a:p>
      </dgm:t>
    </dgm:pt>
    <dgm:pt modelId="{7B7893AC-C797-4487-AE7B-132CCC1B4D2F}" type="parTrans" cxnId="{EA4130BB-5EC6-453B-8D6E-EDDE6E235A75}">
      <dgm:prSet/>
      <dgm:spPr/>
      <dgm:t>
        <a:bodyPr/>
        <a:lstStyle/>
        <a:p>
          <a:endParaRPr lang="en-US"/>
        </a:p>
      </dgm:t>
    </dgm:pt>
    <dgm:pt modelId="{902A3E29-E8A0-4024-8A86-F6A712BD367F}" type="sibTrans" cxnId="{EA4130BB-5EC6-453B-8D6E-EDDE6E235A75}">
      <dgm:prSet/>
      <dgm:spPr/>
      <dgm:t>
        <a:bodyPr/>
        <a:lstStyle/>
        <a:p>
          <a:endParaRPr lang="en-US"/>
        </a:p>
      </dgm:t>
    </dgm:pt>
    <dgm:pt modelId="{D64D262E-CF8F-4FD8-A939-D5A2AA7B98B8}">
      <dgm:prSet phldrT="[Text]"/>
      <dgm:spPr/>
      <dgm:t>
        <a:bodyPr/>
        <a:lstStyle/>
        <a:p>
          <a:r>
            <a:rPr lang="en-US" dirty="0"/>
            <a:t>End Result (Specified Task)</a:t>
          </a:r>
        </a:p>
      </dgm:t>
    </dgm:pt>
    <dgm:pt modelId="{EC7758F7-DA68-474E-B367-41A32AB6FE19}" type="parTrans" cxnId="{A5A779A2-697F-4969-A6F4-883F6F20E3B2}">
      <dgm:prSet/>
      <dgm:spPr/>
      <dgm:t>
        <a:bodyPr/>
        <a:lstStyle/>
        <a:p>
          <a:endParaRPr lang="en-US"/>
        </a:p>
      </dgm:t>
    </dgm:pt>
    <dgm:pt modelId="{282DF5E0-54FC-45CC-AE6C-119E6C51AC9B}" type="sibTrans" cxnId="{A5A779A2-697F-4969-A6F4-883F6F20E3B2}">
      <dgm:prSet/>
      <dgm:spPr/>
      <dgm:t>
        <a:bodyPr/>
        <a:lstStyle/>
        <a:p>
          <a:endParaRPr lang="en-US"/>
        </a:p>
      </dgm:t>
    </dgm:pt>
    <dgm:pt modelId="{E3AC57FC-B99B-44A9-BB0E-A3C569AF1A35}">
      <dgm:prSet phldrT="[Text]"/>
      <dgm:spPr/>
      <dgm:t>
        <a:bodyPr/>
        <a:lstStyle/>
        <a:p>
          <a:r>
            <a:rPr lang="en-US" dirty="0"/>
            <a:t>Essential Task</a:t>
          </a:r>
        </a:p>
      </dgm:t>
    </dgm:pt>
    <dgm:pt modelId="{260B9FC4-AD61-4E10-9BA7-668FED5DBC5C}" type="parTrans" cxnId="{85FCFF80-550D-4412-A879-6DDF1B3D10AF}">
      <dgm:prSet/>
      <dgm:spPr/>
      <dgm:t>
        <a:bodyPr/>
        <a:lstStyle/>
        <a:p>
          <a:endParaRPr lang="en-US"/>
        </a:p>
      </dgm:t>
    </dgm:pt>
    <dgm:pt modelId="{B0C46E3E-F205-42A8-8A4E-69C08AE25FB3}" type="sibTrans" cxnId="{85FCFF80-550D-4412-A879-6DDF1B3D10AF}">
      <dgm:prSet/>
      <dgm:spPr/>
      <dgm:t>
        <a:bodyPr/>
        <a:lstStyle/>
        <a:p>
          <a:endParaRPr lang="en-US"/>
        </a:p>
      </dgm:t>
    </dgm:pt>
    <dgm:pt modelId="{ABE9F227-1808-4D4D-87F3-81D87D407CAC}">
      <dgm:prSet phldrT="[Text]"/>
      <dgm:spPr/>
      <dgm:t>
        <a:bodyPr/>
        <a:lstStyle/>
        <a:p>
          <a:r>
            <a:rPr lang="en-US" b="1" dirty="0">
              <a:solidFill>
                <a:schemeClr val="tx1"/>
              </a:solidFill>
            </a:rPr>
            <a:t>Essential Task</a:t>
          </a:r>
        </a:p>
      </dgm:t>
    </dgm:pt>
    <dgm:pt modelId="{5F1D1996-E91A-471D-BBC4-2511F0AF76ED}" type="parTrans" cxnId="{3EF2A56C-49BA-43E1-995C-5AF7440595D1}">
      <dgm:prSet/>
      <dgm:spPr/>
      <dgm:t>
        <a:bodyPr/>
        <a:lstStyle/>
        <a:p>
          <a:endParaRPr lang="en-US"/>
        </a:p>
      </dgm:t>
    </dgm:pt>
    <dgm:pt modelId="{CE78C2A0-1124-4304-91F3-48827F07FA5B}" type="sibTrans" cxnId="{3EF2A56C-49BA-43E1-995C-5AF7440595D1}">
      <dgm:prSet/>
      <dgm:spPr/>
      <dgm:t>
        <a:bodyPr/>
        <a:lstStyle/>
        <a:p>
          <a:endParaRPr lang="en-US"/>
        </a:p>
      </dgm:t>
    </dgm:pt>
    <dgm:pt modelId="{FC0141D8-DC17-4491-A7CF-C4400CBD37F2}">
      <dgm:prSet phldrT="[Text]"/>
      <dgm:spPr/>
      <dgm:t>
        <a:bodyPr/>
        <a:lstStyle/>
        <a:p>
          <a:r>
            <a:rPr lang="en-US" dirty="0"/>
            <a:t>Implied Task</a:t>
          </a:r>
        </a:p>
      </dgm:t>
    </dgm:pt>
    <dgm:pt modelId="{DCF60510-D240-4E31-A5DB-88C3E878D3EC}" type="parTrans" cxnId="{1D7C8110-41CB-45E5-9721-E0583CD00190}">
      <dgm:prSet/>
      <dgm:spPr/>
      <dgm:t>
        <a:bodyPr/>
        <a:lstStyle/>
        <a:p>
          <a:endParaRPr lang="en-US"/>
        </a:p>
      </dgm:t>
    </dgm:pt>
    <dgm:pt modelId="{A32FE166-EB1C-48BF-9B3E-0A91C3AFBFBB}" type="sibTrans" cxnId="{1D7C8110-41CB-45E5-9721-E0583CD00190}">
      <dgm:prSet/>
      <dgm:spPr/>
      <dgm:t>
        <a:bodyPr/>
        <a:lstStyle/>
        <a:p>
          <a:endParaRPr lang="en-US"/>
        </a:p>
      </dgm:t>
    </dgm:pt>
    <dgm:pt modelId="{D098E46C-803C-42A4-9E42-2FCF21AF9243}" type="pres">
      <dgm:prSet presAssocID="{FB02FDBD-2DC4-474F-9C3A-4FE8D5B870D9}" presName="diagram" presStyleCnt="0">
        <dgm:presLayoutVars>
          <dgm:dir/>
          <dgm:resizeHandles/>
        </dgm:presLayoutVars>
      </dgm:prSet>
      <dgm:spPr/>
    </dgm:pt>
    <dgm:pt modelId="{DCE29BF8-7CA9-44CE-AC85-4E30FDC85AC1}" type="pres">
      <dgm:prSet presAssocID="{EDD7B132-E3F6-45CF-82BA-83E473E7D5B9}" presName="firstNode" presStyleLbl="node1" presStyleIdx="0" presStyleCnt="6" custLinFactNeighborX="928" custLinFactNeighborY="-3670">
        <dgm:presLayoutVars>
          <dgm:bulletEnabled val="1"/>
        </dgm:presLayoutVars>
      </dgm:prSet>
      <dgm:spPr/>
    </dgm:pt>
    <dgm:pt modelId="{5F5623A9-2EAB-4A44-83C8-F0AB46906BC7}" type="pres">
      <dgm:prSet presAssocID="{62538321-FEB2-457B-A8AA-6B60FD6C2CE2}" presName="sibTrans" presStyleLbl="sibTrans2D1" presStyleIdx="0" presStyleCnt="5"/>
      <dgm:spPr/>
    </dgm:pt>
    <dgm:pt modelId="{6D5B764B-186C-44B5-A378-1EA749565BEB}" type="pres">
      <dgm:prSet presAssocID="{78245BAF-05CE-4FA5-AED4-7B6AC4424D5E}" presName="middleNode" presStyleCnt="0"/>
      <dgm:spPr/>
    </dgm:pt>
    <dgm:pt modelId="{66DD7F3C-26E1-482E-BD34-D4A8A76C49DB}" type="pres">
      <dgm:prSet presAssocID="{78245BAF-05CE-4FA5-AED4-7B6AC4424D5E}" presName="padding" presStyleLbl="node1" presStyleIdx="0" presStyleCnt="6"/>
      <dgm:spPr/>
    </dgm:pt>
    <dgm:pt modelId="{C5A2DBEC-850D-44F9-A1FB-C1F1DB1CBB1E}" type="pres">
      <dgm:prSet presAssocID="{78245BAF-05CE-4FA5-AED4-7B6AC4424D5E}" presName="shape" presStyleLbl="node1" presStyleIdx="1" presStyleCnt="6">
        <dgm:presLayoutVars>
          <dgm:bulletEnabled val="1"/>
        </dgm:presLayoutVars>
      </dgm:prSet>
      <dgm:spPr/>
    </dgm:pt>
    <dgm:pt modelId="{822B2710-596E-4591-8656-A0E36955E4FE}" type="pres">
      <dgm:prSet presAssocID="{902A3E29-E8A0-4024-8A86-F6A712BD367F}" presName="sibTrans" presStyleLbl="sibTrans2D1" presStyleIdx="1" presStyleCnt="5"/>
      <dgm:spPr/>
    </dgm:pt>
    <dgm:pt modelId="{32CED229-88AA-4EDF-BDBA-E6FE068A946C}" type="pres">
      <dgm:prSet presAssocID="{ABE9F227-1808-4D4D-87F3-81D87D407CAC}" presName="middleNode" presStyleCnt="0"/>
      <dgm:spPr/>
    </dgm:pt>
    <dgm:pt modelId="{387EDD71-831A-4443-906E-E2BBFC029D01}" type="pres">
      <dgm:prSet presAssocID="{ABE9F227-1808-4D4D-87F3-81D87D407CAC}" presName="padding" presStyleLbl="node1" presStyleIdx="1" presStyleCnt="6"/>
      <dgm:spPr/>
    </dgm:pt>
    <dgm:pt modelId="{864E153C-C688-4B79-910E-AC7CD1F5AE6B}" type="pres">
      <dgm:prSet presAssocID="{ABE9F227-1808-4D4D-87F3-81D87D407CAC}" presName="shape" presStyleLbl="node1" presStyleIdx="2" presStyleCnt="6">
        <dgm:presLayoutVars>
          <dgm:bulletEnabled val="1"/>
        </dgm:presLayoutVars>
      </dgm:prSet>
      <dgm:spPr/>
    </dgm:pt>
    <dgm:pt modelId="{182C68F9-3423-4E4E-94D8-0E8E248CD7C7}" type="pres">
      <dgm:prSet presAssocID="{CE78C2A0-1124-4304-91F3-48827F07FA5B}" presName="sibTrans" presStyleLbl="sibTrans2D1" presStyleIdx="2" presStyleCnt="5"/>
      <dgm:spPr/>
    </dgm:pt>
    <dgm:pt modelId="{2B3F6FB9-B10F-457D-8616-2272A66BE313}" type="pres">
      <dgm:prSet presAssocID="{FC0141D8-DC17-4491-A7CF-C4400CBD37F2}" presName="middleNode" presStyleCnt="0"/>
      <dgm:spPr/>
    </dgm:pt>
    <dgm:pt modelId="{13A256DE-9C93-4FA7-812C-4830B15B03E9}" type="pres">
      <dgm:prSet presAssocID="{FC0141D8-DC17-4491-A7CF-C4400CBD37F2}" presName="padding" presStyleLbl="node1" presStyleIdx="2" presStyleCnt="6"/>
      <dgm:spPr/>
    </dgm:pt>
    <dgm:pt modelId="{F5E22DBE-89A3-4D4E-9356-DE8085B6480B}" type="pres">
      <dgm:prSet presAssocID="{FC0141D8-DC17-4491-A7CF-C4400CBD37F2}" presName="shape" presStyleLbl="node1" presStyleIdx="3" presStyleCnt="6">
        <dgm:presLayoutVars>
          <dgm:bulletEnabled val="1"/>
        </dgm:presLayoutVars>
      </dgm:prSet>
      <dgm:spPr/>
    </dgm:pt>
    <dgm:pt modelId="{60D24053-4073-49AA-A4D1-B8DCE57CE965}" type="pres">
      <dgm:prSet presAssocID="{A32FE166-EB1C-48BF-9B3E-0A91C3AFBFBB}" presName="sibTrans" presStyleLbl="sibTrans2D1" presStyleIdx="3" presStyleCnt="5"/>
      <dgm:spPr/>
    </dgm:pt>
    <dgm:pt modelId="{4A7D8DAD-FD61-40AD-94C8-E68363CB3C8E}" type="pres">
      <dgm:prSet presAssocID="{E3AC57FC-B99B-44A9-BB0E-A3C569AF1A35}" presName="middleNode" presStyleCnt="0"/>
      <dgm:spPr/>
    </dgm:pt>
    <dgm:pt modelId="{CE2E8207-BB67-4411-A266-4BF4707AC97F}" type="pres">
      <dgm:prSet presAssocID="{E3AC57FC-B99B-44A9-BB0E-A3C569AF1A35}" presName="padding" presStyleLbl="node1" presStyleIdx="3" presStyleCnt="6"/>
      <dgm:spPr/>
    </dgm:pt>
    <dgm:pt modelId="{D249389D-F56A-4916-8074-DCEC125D95DC}" type="pres">
      <dgm:prSet presAssocID="{E3AC57FC-B99B-44A9-BB0E-A3C569AF1A35}" presName="shape" presStyleLbl="node1" presStyleIdx="4" presStyleCnt="6">
        <dgm:presLayoutVars>
          <dgm:bulletEnabled val="1"/>
        </dgm:presLayoutVars>
      </dgm:prSet>
      <dgm:spPr/>
    </dgm:pt>
    <dgm:pt modelId="{251DA842-200A-4578-BA44-92F023991F03}" type="pres">
      <dgm:prSet presAssocID="{B0C46E3E-F205-42A8-8A4E-69C08AE25FB3}" presName="sibTrans" presStyleLbl="sibTrans2D1" presStyleIdx="4" presStyleCnt="5"/>
      <dgm:spPr/>
    </dgm:pt>
    <dgm:pt modelId="{616F734E-9B24-4B7C-BDA0-A4D4A96341ED}" type="pres">
      <dgm:prSet presAssocID="{D64D262E-CF8F-4FD8-A939-D5A2AA7B98B8}" presName="lastNode" presStyleLbl="node1" presStyleIdx="5" presStyleCnt="6">
        <dgm:presLayoutVars>
          <dgm:bulletEnabled val="1"/>
        </dgm:presLayoutVars>
      </dgm:prSet>
      <dgm:spPr/>
    </dgm:pt>
  </dgm:ptLst>
  <dgm:cxnLst>
    <dgm:cxn modelId="{1D7C8110-41CB-45E5-9721-E0583CD00190}" srcId="{FB02FDBD-2DC4-474F-9C3A-4FE8D5B870D9}" destId="{FC0141D8-DC17-4491-A7CF-C4400CBD37F2}" srcOrd="3" destOrd="0" parTransId="{DCF60510-D240-4E31-A5DB-88C3E878D3EC}" sibTransId="{A32FE166-EB1C-48BF-9B3E-0A91C3AFBFBB}"/>
    <dgm:cxn modelId="{C9555D15-B057-452E-A1A6-B83F37C20456}" type="presOf" srcId="{B0C46E3E-F205-42A8-8A4E-69C08AE25FB3}" destId="{251DA842-200A-4578-BA44-92F023991F03}" srcOrd="0" destOrd="0" presId="urn:microsoft.com/office/officeart/2005/8/layout/bProcess2"/>
    <dgm:cxn modelId="{F8895D1B-3CB9-4A97-BE1F-BCA562610B9B}" type="presOf" srcId="{D64D262E-CF8F-4FD8-A939-D5A2AA7B98B8}" destId="{616F734E-9B24-4B7C-BDA0-A4D4A96341ED}" srcOrd="0" destOrd="0" presId="urn:microsoft.com/office/officeart/2005/8/layout/bProcess2"/>
    <dgm:cxn modelId="{528CF532-341A-4C64-A9FE-79F3C1CFA815}" type="presOf" srcId="{902A3E29-E8A0-4024-8A86-F6A712BD367F}" destId="{822B2710-596E-4591-8656-A0E36955E4FE}" srcOrd="0" destOrd="0" presId="urn:microsoft.com/office/officeart/2005/8/layout/bProcess2"/>
    <dgm:cxn modelId="{F7088143-C740-4C11-AFA1-D6B16DEFF322}" type="presOf" srcId="{EDD7B132-E3F6-45CF-82BA-83E473E7D5B9}" destId="{DCE29BF8-7CA9-44CE-AC85-4E30FDC85AC1}" srcOrd="0" destOrd="0" presId="urn:microsoft.com/office/officeart/2005/8/layout/bProcess2"/>
    <dgm:cxn modelId="{5676E545-FD53-45B3-A903-D53ED8B155A6}" type="presOf" srcId="{CE78C2A0-1124-4304-91F3-48827F07FA5B}" destId="{182C68F9-3423-4E4E-94D8-0E8E248CD7C7}" srcOrd="0" destOrd="0" presId="urn:microsoft.com/office/officeart/2005/8/layout/bProcess2"/>
    <dgm:cxn modelId="{723BAA68-EB37-4D9B-9B08-06ADBDF4A4D3}" type="presOf" srcId="{ABE9F227-1808-4D4D-87F3-81D87D407CAC}" destId="{864E153C-C688-4B79-910E-AC7CD1F5AE6B}" srcOrd="0" destOrd="0" presId="urn:microsoft.com/office/officeart/2005/8/layout/bProcess2"/>
    <dgm:cxn modelId="{0504FE6B-6121-44C1-ABC6-E0D0CE99E8AC}" type="presOf" srcId="{78245BAF-05CE-4FA5-AED4-7B6AC4424D5E}" destId="{C5A2DBEC-850D-44F9-A1FB-C1F1DB1CBB1E}" srcOrd="0" destOrd="0" presId="urn:microsoft.com/office/officeart/2005/8/layout/bProcess2"/>
    <dgm:cxn modelId="{3EF2A56C-49BA-43E1-995C-5AF7440595D1}" srcId="{FB02FDBD-2DC4-474F-9C3A-4FE8D5B870D9}" destId="{ABE9F227-1808-4D4D-87F3-81D87D407CAC}" srcOrd="2" destOrd="0" parTransId="{5F1D1996-E91A-471D-BBC4-2511F0AF76ED}" sibTransId="{CE78C2A0-1124-4304-91F3-48827F07FA5B}"/>
    <dgm:cxn modelId="{85FCFF80-550D-4412-A879-6DDF1B3D10AF}" srcId="{FB02FDBD-2DC4-474F-9C3A-4FE8D5B870D9}" destId="{E3AC57FC-B99B-44A9-BB0E-A3C569AF1A35}" srcOrd="4" destOrd="0" parTransId="{260B9FC4-AD61-4E10-9BA7-668FED5DBC5C}" sibTransId="{B0C46E3E-F205-42A8-8A4E-69C08AE25FB3}"/>
    <dgm:cxn modelId="{0348D088-7286-4B98-97F9-1047CDA0E79C}" srcId="{FB02FDBD-2DC4-474F-9C3A-4FE8D5B870D9}" destId="{EDD7B132-E3F6-45CF-82BA-83E473E7D5B9}" srcOrd="0" destOrd="0" parTransId="{2F533DEB-E547-4B05-BA62-E6EAC0617DCF}" sibTransId="{62538321-FEB2-457B-A8AA-6B60FD6C2CE2}"/>
    <dgm:cxn modelId="{A6095198-62FE-4B4D-85C2-5AEC51A822DC}" type="presOf" srcId="{FB02FDBD-2DC4-474F-9C3A-4FE8D5B870D9}" destId="{D098E46C-803C-42A4-9E42-2FCF21AF9243}" srcOrd="0" destOrd="0" presId="urn:microsoft.com/office/officeart/2005/8/layout/bProcess2"/>
    <dgm:cxn modelId="{A5A779A2-697F-4969-A6F4-883F6F20E3B2}" srcId="{FB02FDBD-2DC4-474F-9C3A-4FE8D5B870D9}" destId="{D64D262E-CF8F-4FD8-A939-D5A2AA7B98B8}" srcOrd="5" destOrd="0" parTransId="{EC7758F7-DA68-474E-B367-41A32AB6FE19}" sibTransId="{282DF5E0-54FC-45CC-AE6C-119E6C51AC9B}"/>
    <dgm:cxn modelId="{EA4130BB-5EC6-453B-8D6E-EDDE6E235A75}" srcId="{FB02FDBD-2DC4-474F-9C3A-4FE8D5B870D9}" destId="{78245BAF-05CE-4FA5-AED4-7B6AC4424D5E}" srcOrd="1" destOrd="0" parTransId="{7B7893AC-C797-4487-AE7B-132CCC1B4D2F}" sibTransId="{902A3E29-E8A0-4024-8A86-F6A712BD367F}"/>
    <dgm:cxn modelId="{3D9EAEC5-4724-4FC9-A41C-710F04CCC54D}" type="presOf" srcId="{62538321-FEB2-457B-A8AA-6B60FD6C2CE2}" destId="{5F5623A9-2EAB-4A44-83C8-F0AB46906BC7}" srcOrd="0" destOrd="0" presId="urn:microsoft.com/office/officeart/2005/8/layout/bProcess2"/>
    <dgm:cxn modelId="{4C6B4DD3-4732-44C9-9FE4-EB78D72CA755}" type="presOf" srcId="{E3AC57FC-B99B-44A9-BB0E-A3C569AF1A35}" destId="{D249389D-F56A-4916-8074-DCEC125D95DC}" srcOrd="0" destOrd="0" presId="urn:microsoft.com/office/officeart/2005/8/layout/bProcess2"/>
    <dgm:cxn modelId="{D4F66ADE-AC92-489A-9079-8E85527D2216}" type="presOf" srcId="{FC0141D8-DC17-4491-A7CF-C4400CBD37F2}" destId="{F5E22DBE-89A3-4D4E-9356-DE8085B6480B}" srcOrd="0" destOrd="0" presId="urn:microsoft.com/office/officeart/2005/8/layout/bProcess2"/>
    <dgm:cxn modelId="{FE77BEE3-A778-4FF6-B777-11CF3520F230}" type="presOf" srcId="{A32FE166-EB1C-48BF-9B3E-0A91C3AFBFBB}" destId="{60D24053-4073-49AA-A4D1-B8DCE57CE965}" srcOrd="0" destOrd="0" presId="urn:microsoft.com/office/officeart/2005/8/layout/bProcess2"/>
    <dgm:cxn modelId="{F188B23F-08A6-4F6D-88C5-7472186046BA}" type="presParOf" srcId="{D098E46C-803C-42A4-9E42-2FCF21AF9243}" destId="{DCE29BF8-7CA9-44CE-AC85-4E30FDC85AC1}" srcOrd="0" destOrd="0" presId="urn:microsoft.com/office/officeart/2005/8/layout/bProcess2"/>
    <dgm:cxn modelId="{0E8C2F8F-235C-424C-90E2-D2FBC4E1D0C4}" type="presParOf" srcId="{D098E46C-803C-42A4-9E42-2FCF21AF9243}" destId="{5F5623A9-2EAB-4A44-83C8-F0AB46906BC7}" srcOrd="1" destOrd="0" presId="urn:microsoft.com/office/officeart/2005/8/layout/bProcess2"/>
    <dgm:cxn modelId="{28B98454-53B8-470E-ABD7-63A135DCE118}" type="presParOf" srcId="{D098E46C-803C-42A4-9E42-2FCF21AF9243}" destId="{6D5B764B-186C-44B5-A378-1EA749565BEB}" srcOrd="2" destOrd="0" presId="urn:microsoft.com/office/officeart/2005/8/layout/bProcess2"/>
    <dgm:cxn modelId="{89A4E4DA-9C73-45DE-8F0B-03B2732FC08A}" type="presParOf" srcId="{6D5B764B-186C-44B5-A378-1EA749565BEB}" destId="{66DD7F3C-26E1-482E-BD34-D4A8A76C49DB}" srcOrd="0" destOrd="0" presId="urn:microsoft.com/office/officeart/2005/8/layout/bProcess2"/>
    <dgm:cxn modelId="{8A9E346F-58C1-4854-B6C2-9D9A2C3B2CC9}" type="presParOf" srcId="{6D5B764B-186C-44B5-A378-1EA749565BEB}" destId="{C5A2DBEC-850D-44F9-A1FB-C1F1DB1CBB1E}" srcOrd="1" destOrd="0" presId="urn:microsoft.com/office/officeart/2005/8/layout/bProcess2"/>
    <dgm:cxn modelId="{531B7C5D-91C2-4534-A9F7-CFB14F03D2E4}" type="presParOf" srcId="{D098E46C-803C-42A4-9E42-2FCF21AF9243}" destId="{822B2710-596E-4591-8656-A0E36955E4FE}" srcOrd="3" destOrd="0" presId="urn:microsoft.com/office/officeart/2005/8/layout/bProcess2"/>
    <dgm:cxn modelId="{91265932-1395-4C2F-890D-924DC199D858}" type="presParOf" srcId="{D098E46C-803C-42A4-9E42-2FCF21AF9243}" destId="{32CED229-88AA-4EDF-BDBA-E6FE068A946C}" srcOrd="4" destOrd="0" presId="urn:microsoft.com/office/officeart/2005/8/layout/bProcess2"/>
    <dgm:cxn modelId="{6FADEA6A-FC49-47F7-A7C5-B15CE3CE6769}" type="presParOf" srcId="{32CED229-88AA-4EDF-BDBA-E6FE068A946C}" destId="{387EDD71-831A-4443-906E-E2BBFC029D01}" srcOrd="0" destOrd="0" presId="urn:microsoft.com/office/officeart/2005/8/layout/bProcess2"/>
    <dgm:cxn modelId="{AC1B7B72-0AEA-440D-B0BD-97BE9255F637}" type="presParOf" srcId="{32CED229-88AA-4EDF-BDBA-E6FE068A946C}" destId="{864E153C-C688-4B79-910E-AC7CD1F5AE6B}" srcOrd="1" destOrd="0" presId="urn:microsoft.com/office/officeart/2005/8/layout/bProcess2"/>
    <dgm:cxn modelId="{B0585E6E-981C-4DBB-BA34-49792218D366}" type="presParOf" srcId="{D098E46C-803C-42A4-9E42-2FCF21AF9243}" destId="{182C68F9-3423-4E4E-94D8-0E8E248CD7C7}" srcOrd="5" destOrd="0" presId="urn:microsoft.com/office/officeart/2005/8/layout/bProcess2"/>
    <dgm:cxn modelId="{E6E08C0E-665B-4188-B27E-62FD0C0B1CFC}" type="presParOf" srcId="{D098E46C-803C-42A4-9E42-2FCF21AF9243}" destId="{2B3F6FB9-B10F-457D-8616-2272A66BE313}" srcOrd="6" destOrd="0" presId="urn:microsoft.com/office/officeart/2005/8/layout/bProcess2"/>
    <dgm:cxn modelId="{1FC4F3AB-B7A1-4374-BDA1-8D01F46DA486}" type="presParOf" srcId="{2B3F6FB9-B10F-457D-8616-2272A66BE313}" destId="{13A256DE-9C93-4FA7-812C-4830B15B03E9}" srcOrd="0" destOrd="0" presId="urn:microsoft.com/office/officeart/2005/8/layout/bProcess2"/>
    <dgm:cxn modelId="{0B822219-34A0-4915-A008-7509D0CE5D87}" type="presParOf" srcId="{2B3F6FB9-B10F-457D-8616-2272A66BE313}" destId="{F5E22DBE-89A3-4D4E-9356-DE8085B6480B}" srcOrd="1" destOrd="0" presId="urn:microsoft.com/office/officeart/2005/8/layout/bProcess2"/>
    <dgm:cxn modelId="{68D61EFA-3DEE-4ACB-BD22-7D7D10221CCA}" type="presParOf" srcId="{D098E46C-803C-42A4-9E42-2FCF21AF9243}" destId="{60D24053-4073-49AA-A4D1-B8DCE57CE965}" srcOrd="7" destOrd="0" presId="urn:microsoft.com/office/officeart/2005/8/layout/bProcess2"/>
    <dgm:cxn modelId="{62098BC1-1A2F-4780-A103-429C69864849}" type="presParOf" srcId="{D098E46C-803C-42A4-9E42-2FCF21AF9243}" destId="{4A7D8DAD-FD61-40AD-94C8-E68363CB3C8E}" srcOrd="8" destOrd="0" presId="urn:microsoft.com/office/officeart/2005/8/layout/bProcess2"/>
    <dgm:cxn modelId="{3089D3CC-9B1B-4F77-BB3F-6C4043D3DD7C}" type="presParOf" srcId="{4A7D8DAD-FD61-40AD-94C8-E68363CB3C8E}" destId="{CE2E8207-BB67-4411-A266-4BF4707AC97F}" srcOrd="0" destOrd="0" presId="urn:microsoft.com/office/officeart/2005/8/layout/bProcess2"/>
    <dgm:cxn modelId="{4E4A8500-16DA-4831-84C9-8A1FD07EE4CF}" type="presParOf" srcId="{4A7D8DAD-FD61-40AD-94C8-E68363CB3C8E}" destId="{D249389D-F56A-4916-8074-DCEC125D95DC}" srcOrd="1" destOrd="0" presId="urn:microsoft.com/office/officeart/2005/8/layout/bProcess2"/>
    <dgm:cxn modelId="{31FDD2B1-8888-4C55-A759-E272865667AB}" type="presParOf" srcId="{D098E46C-803C-42A4-9E42-2FCF21AF9243}" destId="{251DA842-200A-4578-BA44-92F023991F03}" srcOrd="9" destOrd="0" presId="urn:microsoft.com/office/officeart/2005/8/layout/bProcess2"/>
    <dgm:cxn modelId="{C98FA917-C6C1-422E-A058-FBDE899A472B}" type="presParOf" srcId="{D098E46C-803C-42A4-9E42-2FCF21AF9243}" destId="{616F734E-9B24-4B7C-BDA0-A4D4A96341ED}" srcOrd="10" destOrd="0" presId="urn:microsoft.com/office/officeart/2005/8/layout/bProcess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E8A7BB2-2C32-4219-A16F-36C9CBC3197B}" type="doc">
      <dgm:prSet loTypeId="urn:microsoft.com/office/officeart/2005/8/layout/gear1" loCatId="process" qsTypeId="urn:microsoft.com/office/officeart/2005/8/quickstyle/simple1" qsCatId="simple" csTypeId="urn:microsoft.com/office/officeart/2005/8/colors/colorful1" csCatId="colorful" phldr="1"/>
      <dgm:spPr/>
    </dgm:pt>
    <dgm:pt modelId="{E181E955-A668-4367-9043-43D607B3A7E1}">
      <dgm:prSet phldrT="[Text]"/>
      <dgm:spPr/>
      <dgm:t>
        <a:bodyPr/>
        <a:lstStyle/>
        <a:p>
          <a:r>
            <a:rPr lang="en-US" dirty="0"/>
            <a:t>Essential</a:t>
          </a:r>
        </a:p>
      </dgm:t>
    </dgm:pt>
    <dgm:pt modelId="{D2644898-279A-4758-BD2F-8BF1E9606251}" type="parTrans" cxnId="{5F3ADDF1-F52A-4444-AF3A-3FE50F354DB3}">
      <dgm:prSet/>
      <dgm:spPr/>
      <dgm:t>
        <a:bodyPr/>
        <a:lstStyle/>
        <a:p>
          <a:endParaRPr lang="en-US"/>
        </a:p>
      </dgm:t>
    </dgm:pt>
    <dgm:pt modelId="{35B244E3-7ECE-438C-AE90-BF6BC7EA5317}" type="sibTrans" cxnId="{5F3ADDF1-F52A-4444-AF3A-3FE50F354DB3}">
      <dgm:prSet/>
      <dgm:spPr/>
      <dgm:t>
        <a:bodyPr/>
        <a:lstStyle/>
        <a:p>
          <a:endParaRPr lang="en-US"/>
        </a:p>
      </dgm:t>
    </dgm:pt>
    <dgm:pt modelId="{D4CB6AB4-24FD-42B8-9985-A9FFD2DCD1A4}">
      <dgm:prSet phldrT="[Text]"/>
      <dgm:spPr/>
      <dgm:t>
        <a:bodyPr/>
        <a:lstStyle/>
        <a:p>
          <a:r>
            <a:rPr lang="en-US" dirty="0"/>
            <a:t>Implied</a:t>
          </a:r>
        </a:p>
      </dgm:t>
    </dgm:pt>
    <dgm:pt modelId="{704375C0-CA75-493B-9618-4E5D41B79AF3}" type="parTrans" cxnId="{74E093EB-449F-42AF-81A1-74241BDBB85E}">
      <dgm:prSet/>
      <dgm:spPr/>
      <dgm:t>
        <a:bodyPr/>
        <a:lstStyle/>
        <a:p>
          <a:endParaRPr lang="en-US"/>
        </a:p>
      </dgm:t>
    </dgm:pt>
    <dgm:pt modelId="{C34ADEB9-83D0-4371-83FA-C456786B09E3}" type="sibTrans" cxnId="{74E093EB-449F-42AF-81A1-74241BDBB85E}">
      <dgm:prSet/>
      <dgm:spPr/>
      <dgm:t>
        <a:bodyPr/>
        <a:lstStyle/>
        <a:p>
          <a:endParaRPr lang="en-US"/>
        </a:p>
      </dgm:t>
    </dgm:pt>
    <dgm:pt modelId="{7C3917CC-8720-4A3E-84B6-122999592D56}">
      <dgm:prSet phldrT="[Text]"/>
      <dgm:spPr/>
      <dgm:t>
        <a:bodyPr/>
        <a:lstStyle/>
        <a:p>
          <a:r>
            <a:rPr lang="en-US" b="0" dirty="0"/>
            <a:t>Specified</a:t>
          </a:r>
        </a:p>
      </dgm:t>
    </dgm:pt>
    <dgm:pt modelId="{222C9E55-D576-40DB-A3C0-2AC0A28FB96C}" type="parTrans" cxnId="{F2451489-F8B6-47A4-B0E1-42C84BFA65A6}">
      <dgm:prSet/>
      <dgm:spPr/>
      <dgm:t>
        <a:bodyPr/>
        <a:lstStyle/>
        <a:p>
          <a:endParaRPr lang="en-US"/>
        </a:p>
      </dgm:t>
    </dgm:pt>
    <dgm:pt modelId="{759880C2-2BAC-4D3A-B80F-50C99673458D}" type="sibTrans" cxnId="{F2451489-F8B6-47A4-B0E1-42C84BFA65A6}">
      <dgm:prSet/>
      <dgm:spPr/>
      <dgm:t>
        <a:bodyPr/>
        <a:lstStyle/>
        <a:p>
          <a:endParaRPr lang="en-US"/>
        </a:p>
      </dgm:t>
    </dgm:pt>
    <dgm:pt modelId="{8B4FE7CE-B27A-4506-97B4-89C80452AFF4}" type="pres">
      <dgm:prSet presAssocID="{2E8A7BB2-2C32-4219-A16F-36C9CBC3197B}" presName="composite" presStyleCnt="0">
        <dgm:presLayoutVars>
          <dgm:chMax val="3"/>
          <dgm:animLvl val="lvl"/>
          <dgm:resizeHandles val="exact"/>
        </dgm:presLayoutVars>
      </dgm:prSet>
      <dgm:spPr/>
    </dgm:pt>
    <dgm:pt modelId="{0F5B4CD8-81B6-48F8-82EE-2D151EA2B2A5}" type="pres">
      <dgm:prSet presAssocID="{E181E955-A668-4367-9043-43D607B3A7E1}" presName="gear1" presStyleLbl="node1" presStyleIdx="0" presStyleCnt="3">
        <dgm:presLayoutVars>
          <dgm:chMax val="1"/>
          <dgm:bulletEnabled val="1"/>
        </dgm:presLayoutVars>
      </dgm:prSet>
      <dgm:spPr/>
    </dgm:pt>
    <dgm:pt modelId="{BE77F4F7-0F57-47A0-875C-AF6EED8476E4}" type="pres">
      <dgm:prSet presAssocID="{E181E955-A668-4367-9043-43D607B3A7E1}" presName="gear1srcNode" presStyleLbl="node1" presStyleIdx="0" presStyleCnt="3"/>
      <dgm:spPr/>
    </dgm:pt>
    <dgm:pt modelId="{72BB3930-752D-4457-8636-2A5A001B2A22}" type="pres">
      <dgm:prSet presAssocID="{E181E955-A668-4367-9043-43D607B3A7E1}" presName="gear1dstNode" presStyleLbl="node1" presStyleIdx="0" presStyleCnt="3"/>
      <dgm:spPr/>
    </dgm:pt>
    <dgm:pt modelId="{911B9089-FEBE-4FA5-8D2D-C24487ADF89C}" type="pres">
      <dgm:prSet presAssocID="{D4CB6AB4-24FD-42B8-9985-A9FFD2DCD1A4}" presName="gear2" presStyleLbl="node1" presStyleIdx="1" presStyleCnt="3">
        <dgm:presLayoutVars>
          <dgm:chMax val="1"/>
          <dgm:bulletEnabled val="1"/>
        </dgm:presLayoutVars>
      </dgm:prSet>
      <dgm:spPr/>
    </dgm:pt>
    <dgm:pt modelId="{B78ABEB6-8E11-4183-A52A-281F2DD4F89C}" type="pres">
      <dgm:prSet presAssocID="{D4CB6AB4-24FD-42B8-9985-A9FFD2DCD1A4}" presName="gear2srcNode" presStyleLbl="node1" presStyleIdx="1" presStyleCnt="3"/>
      <dgm:spPr/>
    </dgm:pt>
    <dgm:pt modelId="{6FFF5B39-2C47-45C3-BB0F-47051271F891}" type="pres">
      <dgm:prSet presAssocID="{D4CB6AB4-24FD-42B8-9985-A9FFD2DCD1A4}" presName="gear2dstNode" presStyleLbl="node1" presStyleIdx="1" presStyleCnt="3"/>
      <dgm:spPr/>
    </dgm:pt>
    <dgm:pt modelId="{A3DD5EC2-088F-4179-AF15-73DC644CAC55}" type="pres">
      <dgm:prSet presAssocID="{7C3917CC-8720-4A3E-84B6-122999592D56}" presName="gear3" presStyleLbl="node1" presStyleIdx="2" presStyleCnt="3"/>
      <dgm:spPr/>
    </dgm:pt>
    <dgm:pt modelId="{AD7EC79E-A0D9-483D-82C2-8F9CA8D34B6B}" type="pres">
      <dgm:prSet presAssocID="{7C3917CC-8720-4A3E-84B6-122999592D56}" presName="gear3tx" presStyleLbl="node1" presStyleIdx="2" presStyleCnt="3">
        <dgm:presLayoutVars>
          <dgm:chMax val="1"/>
          <dgm:bulletEnabled val="1"/>
        </dgm:presLayoutVars>
      </dgm:prSet>
      <dgm:spPr/>
    </dgm:pt>
    <dgm:pt modelId="{5DDE674F-157C-4684-9482-5019E6E305F1}" type="pres">
      <dgm:prSet presAssocID="{7C3917CC-8720-4A3E-84B6-122999592D56}" presName="gear3srcNode" presStyleLbl="node1" presStyleIdx="2" presStyleCnt="3"/>
      <dgm:spPr/>
    </dgm:pt>
    <dgm:pt modelId="{DF24674F-FC62-4DC2-9A19-36AA6170C622}" type="pres">
      <dgm:prSet presAssocID="{7C3917CC-8720-4A3E-84B6-122999592D56}" presName="gear3dstNode" presStyleLbl="node1" presStyleIdx="2" presStyleCnt="3"/>
      <dgm:spPr/>
    </dgm:pt>
    <dgm:pt modelId="{46845D22-1ADF-4CFB-99DF-C838B45021EA}" type="pres">
      <dgm:prSet presAssocID="{35B244E3-7ECE-438C-AE90-BF6BC7EA5317}" presName="connector1" presStyleLbl="sibTrans2D1" presStyleIdx="0" presStyleCnt="3"/>
      <dgm:spPr/>
    </dgm:pt>
    <dgm:pt modelId="{DDFBB3DA-851F-4B87-9AE4-0072A64F897B}" type="pres">
      <dgm:prSet presAssocID="{C34ADEB9-83D0-4371-83FA-C456786B09E3}" presName="connector2" presStyleLbl="sibTrans2D1" presStyleIdx="1" presStyleCnt="3"/>
      <dgm:spPr/>
    </dgm:pt>
    <dgm:pt modelId="{32F40AE2-8CE6-4AA6-9FD1-05F7EE76B1F4}" type="pres">
      <dgm:prSet presAssocID="{759880C2-2BAC-4D3A-B80F-50C99673458D}" presName="connector3" presStyleLbl="sibTrans2D1" presStyleIdx="2" presStyleCnt="3"/>
      <dgm:spPr/>
    </dgm:pt>
  </dgm:ptLst>
  <dgm:cxnLst>
    <dgm:cxn modelId="{6B25A405-0819-4476-90C3-69AEB464DE40}" type="presOf" srcId="{D4CB6AB4-24FD-42B8-9985-A9FFD2DCD1A4}" destId="{6FFF5B39-2C47-45C3-BB0F-47051271F891}" srcOrd="2" destOrd="0" presId="urn:microsoft.com/office/officeart/2005/8/layout/gear1"/>
    <dgm:cxn modelId="{056D3816-640B-4F6E-ACAB-5A5EAF8A45BE}" type="presOf" srcId="{2E8A7BB2-2C32-4219-A16F-36C9CBC3197B}" destId="{8B4FE7CE-B27A-4506-97B4-89C80452AFF4}" srcOrd="0" destOrd="0" presId="urn:microsoft.com/office/officeart/2005/8/layout/gear1"/>
    <dgm:cxn modelId="{145A9116-4B14-4598-AAF7-E28151274371}" type="presOf" srcId="{D4CB6AB4-24FD-42B8-9985-A9FFD2DCD1A4}" destId="{911B9089-FEBE-4FA5-8D2D-C24487ADF89C}" srcOrd="0" destOrd="0" presId="urn:microsoft.com/office/officeart/2005/8/layout/gear1"/>
    <dgm:cxn modelId="{6EAD7D25-8727-49E6-B23C-A71EB0F9D48B}" type="presOf" srcId="{35B244E3-7ECE-438C-AE90-BF6BC7EA5317}" destId="{46845D22-1ADF-4CFB-99DF-C838B45021EA}" srcOrd="0" destOrd="0" presId="urn:microsoft.com/office/officeart/2005/8/layout/gear1"/>
    <dgm:cxn modelId="{3125AA44-917B-426B-BA80-3A4000FF2130}" type="presOf" srcId="{7C3917CC-8720-4A3E-84B6-122999592D56}" destId="{DF24674F-FC62-4DC2-9A19-36AA6170C622}" srcOrd="3" destOrd="0" presId="urn:microsoft.com/office/officeart/2005/8/layout/gear1"/>
    <dgm:cxn modelId="{64428749-37E1-489F-A60A-64D41D3D1B61}" type="presOf" srcId="{E181E955-A668-4367-9043-43D607B3A7E1}" destId="{0F5B4CD8-81B6-48F8-82EE-2D151EA2B2A5}" srcOrd="0" destOrd="0" presId="urn:microsoft.com/office/officeart/2005/8/layout/gear1"/>
    <dgm:cxn modelId="{F2451489-F8B6-47A4-B0E1-42C84BFA65A6}" srcId="{2E8A7BB2-2C32-4219-A16F-36C9CBC3197B}" destId="{7C3917CC-8720-4A3E-84B6-122999592D56}" srcOrd="2" destOrd="0" parTransId="{222C9E55-D576-40DB-A3C0-2AC0A28FB96C}" sibTransId="{759880C2-2BAC-4D3A-B80F-50C99673458D}"/>
    <dgm:cxn modelId="{706FE78A-08B8-4B2D-82B7-3BFE63EAFAD7}" type="presOf" srcId="{759880C2-2BAC-4D3A-B80F-50C99673458D}" destId="{32F40AE2-8CE6-4AA6-9FD1-05F7EE76B1F4}" srcOrd="0" destOrd="0" presId="urn:microsoft.com/office/officeart/2005/8/layout/gear1"/>
    <dgm:cxn modelId="{9A87B9A1-A6E9-4403-9113-3B6C37B88EC2}" type="presOf" srcId="{7C3917CC-8720-4A3E-84B6-122999592D56}" destId="{A3DD5EC2-088F-4179-AF15-73DC644CAC55}" srcOrd="0" destOrd="0" presId="urn:microsoft.com/office/officeart/2005/8/layout/gear1"/>
    <dgm:cxn modelId="{917375CE-987B-4A9E-9C71-3F4E0FA2CAA4}" type="presOf" srcId="{D4CB6AB4-24FD-42B8-9985-A9FFD2DCD1A4}" destId="{B78ABEB6-8E11-4183-A52A-281F2DD4F89C}" srcOrd="1" destOrd="0" presId="urn:microsoft.com/office/officeart/2005/8/layout/gear1"/>
    <dgm:cxn modelId="{BB0A94D1-DE84-423A-9EB0-80F6DCBA864A}" type="presOf" srcId="{7C3917CC-8720-4A3E-84B6-122999592D56}" destId="{AD7EC79E-A0D9-483D-82C2-8F9CA8D34B6B}" srcOrd="1" destOrd="0" presId="urn:microsoft.com/office/officeart/2005/8/layout/gear1"/>
    <dgm:cxn modelId="{FB4309D8-9DC3-4404-B75C-7E20FEDD0DB3}" type="presOf" srcId="{7C3917CC-8720-4A3E-84B6-122999592D56}" destId="{5DDE674F-157C-4684-9482-5019E6E305F1}" srcOrd="2" destOrd="0" presId="urn:microsoft.com/office/officeart/2005/8/layout/gear1"/>
    <dgm:cxn modelId="{1094D0D8-122A-47BF-8F79-C9CF006600BA}" type="presOf" srcId="{E181E955-A668-4367-9043-43D607B3A7E1}" destId="{72BB3930-752D-4457-8636-2A5A001B2A22}" srcOrd="2" destOrd="0" presId="urn:microsoft.com/office/officeart/2005/8/layout/gear1"/>
    <dgm:cxn modelId="{0D1E23DC-AE6F-4249-AABA-62851D6FFB92}" type="presOf" srcId="{C34ADEB9-83D0-4371-83FA-C456786B09E3}" destId="{DDFBB3DA-851F-4B87-9AE4-0072A64F897B}" srcOrd="0" destOrd="0" presId="urn:microsoft.com/office/officeart/2005/8/layout/gear1"/>
    <dgm:cxn modelId="{74E093EB-449F-42AF-81A1-74241BDBB85E}" srcId="{2E8A7BB2-2C32-4219-A16F-36C9CBC3197B}" destId="{D4CB6AB4-24FD-42B8-9985-A9FFD2DCD1A4}" srcOrd="1" destOrd="0" parTransId="{704375C0-CA75-493B-9618-4E5D41B79AF3}" sibTransId="{C34ADEB9-83D0-4371-83FA-C456786B09E3}"/>
    <dgm:cxn modelId="{5F3ADDF1-F52A-4444-AF3A-3FE50F354DB3}" srcId="{2E8A7BB2-2C32-4219-A16F-36C9CBC3197B}" destId="{E181E955-A668-4367-9043-43D607B3A7E1}" srcOrd="0" destOrd="0" parTransId="{D2644898-279A-4758-BD2F-8BF1E9606251}" sibTransId="{35B244E3-7ECE-438C-AE90-BF6BC7EA5317}"/>
    <dgm:cxn modelId="{C341CFF8-3468-497B-80FB-C4B06BEB4279}" type="presOf" srcId="{E181E955-A668-4367-9043-43D607B3A7E1}" destId="{BE77F4F7-0F57-47A0-875C-AF6EED8476E4}" srcOrd="1" destOrd="0" presId="urn:microsoft.com/office/officeart/2005/8/layout/gear1"/>
    <dgm:cxn modelId="{9147B522-4AE3-4DC0-806C-E0A57E5B01E2}" type="presParOf" srcId="{8B4FE7CE-B27A-4506-97B4-89C80452AFF4}" destId="{0F5B4CD8-81B6-48F8-82EE-2D151EA2B2A5}" srcOrd="0" destOrd="0" presId="urn:microsoft.com/office/officeart/2005/8/layout/gear1"/>
    <dgm:cxn modelId="{53D88E86-24E8-4AB8-9939-2EA50588E994}" type="presParOf" srcId="{8B4FE7CE-B27A-4506-97B4-89C80452AFF4}" destId="{BE77F4F7-0F57-47A0-875C-AF6EED8476E4}" srcOrd="1" destOrd="0" presId="urn:microsoft.com/office/officeart/2005/8/layout/gear1"/>
    <dgm:cxn modelId="{E0820356-85D2-4127-8758-35F1AE2F3797}" type="presParOf" srcId="{8B4FE7CE-B27A-4506-97B4-89C80452AFF4}" destId="{72BB3930-752D-4457-8636-2A5A001B2A22}" srcOrd="2" destOrd="0" presId="urn:microsoft.com/office/officeart/2005/8/layout/gear1"/>
    <dgm:cxn modelId="{E613BB23-B7B1-4CB9-829F-CE9C01758CED}" type="presParOf" srcId="{8B4FE7CE-B27A-4506-97B4-89C80452AFF4}" destId="{911B9089-FEBE-4FA5-8D2D-C24487ADF89C}" srcOrd="3" destOrd="0" presId="urn:microsoft.com/office/officeart/2005/8/layout/gear1"/>
    <dgm:cxn modelId="{F8D8FBCF-2FD2-4DFD-A9A1-1EC88C050D9A}" type="presParOf" srcId="{8B4FE7CE-B27A-4506-97B4-89C80452AFF4}" destId="{B78ABEB6-8E11-4183-A52A-281F2DD4F89C}" srcOrd="4" destOrd="0" presId="urn:microsoft.com/office/officeart/2005/8/layout/gear1"/>
    <dgm:cxn modelId="{6FFCD1CC-2E4D-4706-89D2-4228636A2CF9}" type="presParOf" srcId="{8B4FE7CE-B27A-4506-97B4-89C80452AFF4}" destId="{6FFF5B39-2C47-45C3-BB0F-47051271F891}" srcOrd="5" destOrd="0" presId="urn:microsoft.com/office/officeart/2005/8/layout/gear1"/>
    <dgm:cxn modelId="{E7A762BE-4774-4ADA-BB55-CC185D4D65FB}" type="presParOf" srcId="{8B4FE7CE-B27A-4506-97B4-89C80452AFF4}" destId="{A3DD5EC2-088F-4179-AF15-73DC644CAC55}" srcOrd="6" destOrd="0" presId="urn:microsoft.com/office/officeart/2005/8/layout/gear1"/>
    <dgm:cxn modelId="{8EE69440-C8D2-4719-8AF1-FFE87186ABA8}" type="presParOf" srcId="{8B4FE7CE-B27A-4506-97B4-89C80452AFF4}" destId="{AD7EC79E-A0D9-483D-82C2-8F9CA8D34B6B}" srcOrd="7" destOrd="0" presId="urn:microsoft.com/office/officeart/2005/8/layout/gear1"/>
    <dgm:cxn modelId="{0B0E2F08-B0CD-4E0D-A6DB-9CE2BD87292B}" type="presParOf" srcId="{8B4FE7CE-B27A-4506-97B4-89C80452AFF4}" destId="{5DDE674F-157C-4684-9482-5019E6E305F1}" srcOrd="8" destOrd="0" presId="urn:microsoft.com/office/officeart/2005/8/layout/gear1"/>
    <dgm:cxn modelId="{5BB7EB7D-6BDD-49EC-BAEF-7918261AFF64}" type="presParOf" srcId="{8B4FE7CE-B27A-4506-97B4-89C80452AFF4}" destId="{DF24674F-FC62-4DC2-9A19-36AA6170C622}" srcOrd="9" destOrd="0" presId="urn:microsoft.com/office/officeart/2005/8/layout/gear1"/>
    <dgm:cxn modelId="{456470ED-2A7E-4801-AA8B-18AD58D0C01C}" type="presParOf" srcId="{8B4FE7CE-B27A-4506-97B4-89C80452AFF4}" destId="{46845D22-1ADF-4CFB-99DF-C838B45021EA}" srcOrd="10" destOrd="0" presId="urn:microsoft.com/office/officeart/2005/8/layout/gear1"/>
    <dgm:cxn modelId="{7963CA84-0221-4386-BE88-BBE5E0605AA2}" type="presParOf" srcId="{8B4FE7CE-B27A-4506-97B4-89C80452AFF4}" destId="{DDFBB3DA-851F-4B87-9AE4-0072A64F897B}" srcOrd="11" destOrd="0" presId="urn:microsoft.com/office/officeart/2005/8/layout/gear1"/>
    <dgm:cxn modelId="{6252BD8C-83E8-492B-B5E9-13D4C75020BA}" type="presParOf" srcId="{8B4FE7CE-B27A-4506-97B4-89C80452AFF4}" destId="{32F40AE2-8CE6-4AA6-9FD1-05F7EE76B1F4}" srcOrd="12" destOrd="0" presId="urn:microsoft.com/office/officeart/2005/8/layout/gear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B02FDBD-2DC4-474F-9C3A-4FE8D5B870D9}" type="doc">
      <dgm:prSet loTypeId="urn:microsoft.com/office/officeart/2005/8/layout/bProcess2" loCatId="process" qsTypeId="urn:microsoft.com/office/officeart/2005/8/quickstyle/simple1" qsCatId="simple" csTypeId="urn:microsoft.com/office/officeart/2005/8/colors/colorful3" csCatId="colorful" phldr="1"/>
      <dgm:spPr/>
      <dgm:t>
        <a:bodyPr/>
        <a:lstStyle/>
        <a:p>
          <a:endParaRPr lang="en-US"/>
        </a:p>
      </dgm:t>
    </dgm:pt>
    <dgm:pt modelId="{EDD7B132-E3F6-45CF-82BA-83E473E7D5B9}">
      <dgm:prSet phldrT="[Text]"/>
      <dgm:spPr/>
      <dgm:t>
        <a:bodyPr/>
        <a:lstStyle/>
        <a:p>
          <a:r>
            <a:rPr lang="en-US" dirty="0"/>
            <a:t>Mission Execution</a:t>
          </a:r>
        </a:p>
      </dgm:t>
    </dgm:pt>
    <dgm:pt modelId="{2F533DEB-E547-4B05-BA62-E6EAC0617DCF}" type="parTrans" cxnId="{0348D088-7286-4B98-97F9-1047CDA0E79C}">
      <dgm:prSet/>
      <dgm:spPr/>
      <dgm:t>
        <a:bodyPr/>
        <a:lstStyle/>
        <a:p>
          <a:endParaRPr lang="en-US"/>
        </a:p>
      </dgm:t>
    </dgm:pt>
    <dgm:pt modelId="{62538321-FEB2-457B-A8AA-6B60FD6C2CE2}" type="sibTrans" cxnId="{0348D088-7286-4B98-97F9-1047CDA0E79C}">
      <dgm:prSet/>
      <dgm:spPr/>
      <dgm:t>
        <a:bodyPr/>
        <a:lstStyle/>
        <a:p>
          <a:endParaRPr lang="en-US"/>
        </a:p>
      </dgm:t>
    </dgm:pt>
    <dgm:pt modelId="{78245BAF-05CE-4FA5-AED4-7B6AC4424D5E}">
      <dgm:prSet phldrT="[Text]"/>
      <dgm:spPr/>
      <dgm:t>
        <a:bodyPr/>
        <a:lstStyle/>
        <a:p>
          <a:r>
            <a:rPr lang="en-US" dirty="0"/>
            <a:t>Implied Task</a:t>
          </a:r>
        </a:p>
      </dgm:t>
    </dgm:pt>
    <dgm:pt modelId="{7B7893AC-C797-4487-AE7B-132CCC1B4D2F}" type="parTrans" cxnId="{EA4130BB-5EC6-453B-8D6E-EDDE6E235A75}">
      <dgm:prSet/>
      <dgm:spPr/>
      <dgm:t>
        <a:bodyPr/>
        <a:lstStyle/>
        <a:p>
          <a:endParaRPr lang="en-US"/>
        </a:p>
      </dgm:t>
    </dgm:pt>
    <dgm:pt modelId="{902A3E29-E8A0-4024-8A86-F6A712BD367F}" type="sibTrans" cxnId="{EA4130BB-5EC6-453B-8D6E-EDDE6E235A75}">
      <dgm:prSet/>
      <dgm:spPr/>
      <dgm:t>
        <a:bodyPr/>
        <a:lstStyle/>
        <a:p>
          <a:endParaRPr lang="en-US"/>
        </a:p>
      </dgm:t>
    </dgm:pt>
    <dgm:pt modelId="{D64D262E-CF8F-4FD8-A939-D5A2AA7B98B8}">
      <dgm:prSet phldrT="[Text]"/>
      <dgm:spPr/>
      <dgm:t>
        <a:bodyPr/>
        <a:lstStyle/>
        <a:p>
          <a:r>
            <a:rPr lang="en-US" dirty="0"/>
            <a:t>End Result (Specified Task)</a:t>
          </a:r>
        </a:p>
      </dgm:t>
    </dgm:pt>
    <dgm:pt modelId="{EC7758F7-DA68-474E-B367-41A32AB6FE19}" type="parTrans" cxnId="{A5A779A2-697F-4969-A6F4-883F6F20E3B2}">
      <dgm:prSet/>
      <dgm:spPr/>
      <dgm:t>
        <a:bodyPr/>
        <a:lstStyle/>
        <a:p>
          <a:endParaRPr lang="en-US"/>
        </a:p>
      </dgm:t>
    </dgm:pt>
    <dgm:pt modelId="{282DF5E0-54FC-45CC-AE6C-119E6C51AC9B}" type="sibTrans" cxnId="{A5A779A2-697F-4969-A6F4-883F6F20E3B2}">
      <dgm:prSet/>
      <dgm:spPr/>
      <dgm:t>
        <a:bodyPr/>
        <a:lstStyle/>
        <a:p>
          <a:endParaRPr lang="en-US"/>
        </a:p>
      </dgm:t>
    </dgm:pt>
    <dgm:pt modelId="{E3AC57FC-B99B-44A9-BB0E-A3C569AF1A35}">
      <dgm:prSet phldrT="[Text]"/>
      <dgm:spPr/>
      <dgm:t>
        <a:bodyPr/>
        <a:lstStyle/>
        <a:p>
          <a:r>
            <a:rPr lang="en-US" dirty="0"/>
            <a:t>Essential Task</a:t>
          </a:r>
        </a:p>
      </dgm:t>
    </dgm:pt>
    <dgm:pt modelId="{260B9FC4-AD61-4E10-9BA7-668FED5DBC5C}" type="parTrans" cxnId="{85FCFF80-550D-4412-A879-6DDF1B3D10AF}">
      <dgm:prSet/>
      <dgm:spPr/>
      <dgm:t>
        <a:bodyPr/>
        <a:lstStyle/>
        <a:p>
          <a:endParaRPr lang="en-US"/>
        </a:p>
      </dgm:t>
    </dgm:pt>
    <dgm:pt modelId="{B0C46E3E-F205-42A8-8A4E-69C08AE25FB3}" type="sibTrans" cxnId="{85FCFF80-550D-4412-A879-6DDF1B3D10AF}">
      <dgm:prSet/>
      <dgm:spPr/>
      <dgm:t>
        <a:bodyPr/>
        <a:lstStyle/>
        <a:p>
          <a:endParaRPr lang="en-US"/>
        </a:p>
      </dgm:t>
    </dgm:pt>
    <dgm:pt modelId="{ABE9F227-1808-4D4D-87F3-81D87D407CAC}">
      <dgm:prSet phldrT="[Text]"/>
      <dgm:spPr/>
      <dgm:t>
        <a:bodyPr/>
        <a:lstStyle/>
        <a:p>
          <a:r>
            <a:rPr lang="en-US" dirty="0"/>
            <a:t>Essential Task</a:t>
          </a:r>
        </a:p>
      </dgm:t>
    </dgm:pt>
    <dgm:pt modelId="{5F1D1996-E91A-471D-BBC4-2511F0AF76ED}" type="parTrans" cxnId="{3EF2A56C-49BA-43E1-995C-5AF7440595D1}">
      <dgm:prSet/>
      <dgm:spPr/>
      <dgm:t>
        <a:bodyPr/>
        <a:lstStyle/>
        <a:p>
          <a:endParaRPr lang="en-US"/>
        </a:p>
      </dgm:t>
    </dgm:pt>
    <dgm:pt modelId="{CE78C2A0-1124-4304-91F3-48827F07FA5B}" type="sibTrans" cxnId="{3EF2A56C-49BA-43E1-995C-5AF7440595D1}">
      <dgm:prSet/>
      <dgm:spPr/>
      <dgm:t>
        <a:bodyPr/>
        <a:lstStyle/>
        <a:p>
          <a:endParaRPr lang="en-US"/>
        </a:p>
      </dgm:t>
    </dgm:pt>
    <dgm:pt modelId="{FC0141D8-DC17-4491-A7CF-C4400CBD37F2}">
      <dgm:prSet phldrT="[Text]"/>
      <dgm:spPr/>
      <dgm:t>
        <a:bodyPr/>
        <a:lstStyle/>
        <a:p>
          <a:r>
            <a:rPr lang="en-US" dirty="0"/>
            <a:t>Implied Task</a:t>
          </a:r>
        </a:p>
      </dgm:t>
    </dgm:pt>
    <dgm:pt modelId="{DCF60510-D240-4E31-A5DB-88C3E878D3EC}" type="parTrans" cxnId="{1D7C8110-41CB-45E5-9721-E0583CD00190}">
      <dgm:prSet/>
      <dgm:spPr/>
      <dgm:t>
        <a:bodyPr/>
        <a:lstStyle/>
        <a:p>
          <a:endParaRPr lang="en-US"/>
        </a:p>
      </dgm:t>
    </dgm:pt>
    <dgm:pt modelId="{A32FE166-EB1C-48BF-9B3E-0A91C3AFBFBB}" type="sibTrans" cxnId="{1D7C8110-41CB-45E5-9721-E0583CD00190}">
      <dgm:prSet/>
      <dgm:spPr/>
      <dgm:t>
        <a:bodyPr/>
        <a:lstStyle/>
        <a:p>
          <a:endParaRPr lang="en-US"/>
        </a:p>
      </dgm:t>
    </dgm:pt>
    <dgm:pt modelId="{D098E46C-803C-42A4-9E42-2FCF21AF9243}" type="pres">
      <dgm:prSet presAssocID="{FB02FDBD-2DC4-474F-9C3A-4FE8D5B870D9}" presName="diagram" presStyleCnt="0">
        <dgm:presLayoutVars>
          <dgm:dir/>
          <dgm:resizeHandles/>
        </dgm:presLayoutVars>
      </dgm:prSet>
      <dgm:spPr/>
    </dgm:pt>
    <dgm:pt modelId="{DCE29BF8-7CA9-44CE-AC85-4E30FDC85AC1}" type="pres">
      <dgm:prSet presAssocID="{EDD7B132-E3F6-45CF-82BA-83E473E7D5B9}" presName="firstNode" presStyleLbl="node1" presStyleIdx="0" presStyleCnt="6">
        <dgm:presLayoutVars>
          <dgm:bulletEnabled val="1"/>
        </dgm:presLayoutVars>
      </dgm:prSet>
      <dgm:spPr/>
    </dgm:pt>
    <dgm:pt modelId="{5F5623A9-2EAB-4A44-83C8-F0AB46906BC7}" type="pres">
      <dgm:prSet presAssocID="{62538321-FEB2-457B-A8AA-6B60FD6C2CE2}" presName="sibTrans" presStyleLbl="sibTrans2D1" presStyleIdx="0" presStyleCnt="5"/>
      <dgm:spPr/>
    </dgm:pt>
    <dgm:pt modelId="{6D5B764B-186C-44B5-A378-1EA749565BEB}" type="pres">
      <dgm:prSet presAssocID="{78245BAF-05CE-4FA5-AED4-7B6AC4424D5E}" presName="middleNode" presStyleCnt="0"/>
      <dgm:spPr/>
    </dgm:pt>
    <dgm:pt modelId="{66DD7F3C-26E1-482E-BD34-D4A8A76C49DB}" type="pres">
      <dgm:prSet presAssocID="{78245BAF-05CE-4FA5-AED4-7B6AC4424D5E}" presName="padding" presStyleLbl="node1" presStyleIdx="0" presStyleCnt="6"/>
      <dgm:spPr/>
    </dgm:pt>
    <dgm:pt modelId="{C5A2DBEC-850D-44F9-A1FB-C1F1DB1CBB1E}" type="pres">
      <dgm:prSet presAssocID="{78245BAF-05CE-4FA5-AED4-7B6AC4424D5E}" presName="shape" presStyleLbl="node1" presStyleIdx="1" presStyleCnt="6">
        <dgm:presLayoutVars>
          <dgm:bulletEnabled val="1"/>
        </dgm:presLayoutVars>
      </dgm:prSet>
      <dgm:spPr/>
    </dgm:pt>
    <dgm:pt modelId="{822B2710-596E-4591-8656-A0E36955E4FE}" type="pres">
      <dgm:prSet presAssocID="{902A3E29-E8A0-4024-8A86-F6A712BD367F}" presName="sibTrans" presStyleLbl="sibTrans2D1" presStyleIdx="1" presStyleCnt="5"/>
      <dgm:spPr/>
    </dgm:pt>
    <dgm:pt modelId="{32CED229-88AA-4EDF-BDBA-E6FE068A946C}" type="pres">
      <dgm:prSet presAssocID="{ABE9F227-1808-4D4D-87F3-81D87D407CAC}" presName="middleNode" presStyleCnt="0"/>
      <dgm:spPr/>
    </dgm:pt>
    <dgm:pt modelId="{387EDD71-831A-4443-906E-E2BBFC029D01}" type="pres">
      <dgm:prSet presAssocID="{ABE9F227-1808-4D4D-87F3-81D87D407CAC}" presName="padding" presStyleLbl="node1" presStyleIdx="1" presStyleCnt="6"/>
      <dgm:spPr/>
    </dgm:pt>
    <dgm:pt modelId="{864E153C-C688-4B79-910E-AC7CD1F5AE6B}" type="pres">
      <dgm:prSet presAssocID="{ABE9F227-1808-4D4D-87F3-81D87D407CAC}" presName="shape" presStyleLbl="node1" presStyleIdx="2" presStyleCnt="6">
        <dgm:presLayoutVars>
          <dgm:bulletEnabled val="1"/>
        </dgm:presLayoutVars>
      </dgm:prSet>
      <dgm:spPr/>
    </dgm:pt>
    <dgm:pt modelId="{182C68F9-3423-4E4E-94D8-0E8E248CD7C7}" type="pres">
      <dgm:prSet presAssocID="{CE78C2A0-1124-4304-91F3-48827F07FA5B}" presName="sibTrans" presStyleLbl="sibTrans2D1" presStyleIdx="2" presStyleCnt="5"/>
      <dgm:spPr/>
    </dgm:pt>
    <dgm:pt modelId="{2B3F6FB9-B10F-457D-8616-2272A66BE313}" type="pres">
      <dgm:prSet presAssocID="{FC0141D8-DC17-4491-A7CF-C4400CBD37F2}" presName="middleNode" presStyleCnt="0"/>
      <dgm:spPr/>
    </dgm:pt>
    <dgm:pt modelId="{13A256DE-9C93-4FA7-812C-4830B15B03E9}" type="pres">
      <dgm:prSet presAssocID="{FC0141D8-DC17-4491-A7CF-C4400CBD37F2}" presName="padding" presStyleLbl="node1" presStyleIdx="2" presStyleCnt="6"/>
      <dgm:spPr/>
    </dgm:pt>
    <dgm:pt modelId="{F5E22DBE-89A3-4D4E-9356-DE8085B6480B}" type="pres">
      <dgm:prSet presAssocID="{FC0141D8-DC17-4491-A7CF-C4400CBD37F2}" presName="shape" presStyleLbl="node1" presStyleIdx="3" presStyleCnt="6">
        <dgm:presLayoutVars>
          <dgm:bulletEnabled val="1"/>
        </dgm:presLayoutVars>
      </dgm:prSet>
      <dgm:spPr/>
    </dgm:pt>
    <dgm:pt modelId="{60D24053-4073-49AA-A4D1-B8DCE57CE965}" type="pres">
      <dgm:prSet presAssocID="{A32FE166-EB1C-48BF-9B3E-0A91C3AFBFBB}" presName="sibTrans" presStyleLbl="sibTrans2D1" presStyleIdx="3" presStyleCnt="5"/>
      <dgm:spPr/>
    </dgm:pt>
    <dgm:pt modelId="{4A7D8DAD-FD61-40AD-94C8-E68363CB3C8E}" type="pres">
      <dgm:prSet presAssocID="{E3AC57FC-B99B-44A9-BB0E-A3C569AF1A35}" presName="middleNode" presStyleCnt="0"/>
      <dgm:spPr/>
    </dgm:pt>
    <dgm:pt modelId="{CE2E8207-BB67-4411-A266-4BF4707AC97F}" type="pres">
      <dgm:prSet presAssocID="{E3AC57FC-B99B-44A9-BB0E-A3C569AF1A35}" presName="padding" presStyleLbl="node1" presStyleIdx="3" presStyleCnt="6"/>
      <dgm:spPr/>
    </dgm:pt>
    <dgm:pt modelId="{D249389D-F56A-4916-8074-DCEC125D95DC}" type="pres">
      <dgm:prSet presAssocID="{E3AC57FC-B99B-44A9-BB0E-A3C569AF1A35}" presName="shape" presStyleLbl="node1" presStyleIdx="4" presStyleCnt="6">
        <dgm:presLayoutVars>
          <dgm:bulletEnabled val="1"/>
        </dgm:presLayoutVars>
      </dgm:prSet>
      <dgm:spPr/>
    </dgm:pt>
    <dgm:pt modelId="{251DA842-200A-4578-BA44-92F023991F03}" type="pres">
      <dgm:prSet presAssocID="{B0C46E3E-F205-42A8-8A4E-69C08AE25FB3}" presName="sibTrans" presStyleLbl="sibTrans2D1" presStyleIdx="4" presStyleCnt="5"/>
      <dgm:spPr/>
    </dgm:pt>
    <dgm:pt modelId="{616F734E-9B24-4B7C-BDA0-A4D4A96341ED}" type="pres">
      <dgm:prSet presAssocID="{D64D262E-CF8F-4FD8-A939-D5A2AA7B98B8}" presName="lastNode" presStyleLbl="node1" presStyleIdx="5" presStyleCnt="6">
        <dgm:presLayoutVars>
          <dgm:bulletEnabled val="1"/>
        </dgm:presLayoutVars>
      </dgm:prSet>
      <dgm:spPr/>
    </dgm:pt>
  </dgm:ptLst>
  <dgm:cxnLst>
    <dgm:cxn modelId="{6C4B5200-4E97-4D31-977E-CC63DC3B0870}" type="presOf" srcId="{D64D262E-CF8F-4FD8-A939-D5A2AA7B98B8}" destId="{616F734E-9B24-4B7C-BDA0-A4D4A96341ED}" srcOrd="0" destOrd="0" presId="urn:microsoft.com/office/officeart/2005/8/layout/bProcess2"/>
    <dgm:cxn modelId="{3FA0A503-923A-4D17-B058-BC1D75918E39}" type="presOf" srcId="{FC0141D8-DC17-4491-A7CF-C4400CBD37F2}" destId="{F5E22DBE-89A3-4D4E-9356-DE8085B6480B}" srcOrd="0" destOrd="0" presId="urn:microsoft.com/office/officeart/2005/8/layout/bProcess2"/>
    <dgm:cxn modelId="{1D7C8110-41CB-45E5-9721-E0583CD00190}" srcId="{FB02FDBD-2DC4-474F-9C3A-4FE8D5B870D9}" destId="{FC0141D8-DC17-4491-A7CF-C4400CBD37F2}" srcOrd="3" destOrd="0" parTransId="{DCF60510-D240-4E31-A5DB-88C3E878D3EC}" sibTransId="{A32FE166-EB1C-48BF-9B3E-0A91C3AFBFBB}"/>
    <dgm:cxn modelId="{663F3F3D-D3E1-4306-A492-4F456279C33A}" type="presOf" srcId="{B0C46E3E-F205-42A8-8A4E-69C08AE25FB3}" destId="{251DA842-200A-4578-BA44-92F023991F03}" srcOrd="0" destOrd="0" presId="urn:microsoft.com/office/officeart/2005/8/layout/bProcess2"/>
    <dgm:cxn modelId="{3EF2A56C-49BA-43E1-995C-5AF7440595D1}" srcId="{FB02FDBD-2DC4-474F-9C3A-4FE8D5B870D9}" destId="{ABE9F227-1808-4D4D-87F3-81D87D407CAC}" srcOrd="2" destOrd="0" parTransId="{5F1D1996-E91A-471D-BBC4-2511F0AF76ED}" sibTransId="{CE78C2A0-1124-4304-91F3-48827F07FA5B}"/>
    <dgm:cxn modelId="{1E45844F-EA70-4C9D-AE33-5A97D8C94A12}" type="presOf" srcId="{A32FE166-EB1C-48BF-9B3E-0A91C3AFBFBB}" destId="{60D24053-4073-49AA-A4D1-B8DCE57CE965}" srcOrd="0" destOrd="0" presId="urn:microsoft.com/office/officeart/2005/8/layout/bProcess2"/>
    <dgm:cxn modelId="{6CE36053-B11E-41DC-B35C-7DBB2A0140C4}" type="presOf" srcId="{E3AC57FC-B99B-44A9-BB0E-A3C569AF1A35}" destId="{D249389D-F56A-4916-8074-DCEC125D95DC}" srcOrd="0" destOrd="0" presId="urn:microsoft.com/office/officeart/2005/8/layout/bProcess2"/>
    <dgm:cxn modelId="{C7B0E773-DD73-4F25-B4E4-65CB95F9BFDA}" type="presOf" srcId="{62538321-FEB2-457B-A8AA-6B60FD6C2CE2}" destId="{5F5623A9-2EAB-4A44-83C8-F0AB46906BC7}" srcOrd="0" destOrd="0" presId="urn:microsoft.com/office/officeart/2005/8/layout/bProcess2"/>
    <dgm:cxn modelId="{73FBAE7B-04EA-4A72-AA10-1371E8A3E676}" type="presOf" srcId="{FB02FDBD-2DC4-474F-9C3A-4FE8D5B870D9}" destId="{D098E46C-803C-42A4-9E42-2FCF21AF9243}" srcOrd="0" destOrd="0" presId="urn:microsoft.com/office/officeart/2005/8/layout/bProcess2"/>
    <dgm:cxn modelId="{85FCFF80-550D-4412-A879-6DDF1B3D10AF}" srcId="{FB02FDBD-2DC4-474F-9C3A-4FE8D5B870D9}" destId="{E3AC57FC-B99B-44A9-BB0E-A3C569AF1A35}" srcOrd="4" destOrd="0" parTransId="{260B9FC4-AD61-4E10-9BA7-668FED5DBC5C}" sibTransId="{B0C46E3E-F205-42A8-8A4E-69C08AE25FB3}"/>
    <dgm:cxn modelId="{0348D088-7286-4B98-97F9-1047CDA0E79C}" srcId="{FB02FDBD-2DC4-474F-9C3A-4FE8D5B870D9}" destId="{EDD7B132-E3F6-45CF-82BA-83E473E7D5B9}" srcOrd="0" destOrd="0" parTransId="{2F533DEB-E547-4B05-BA62-E6EAC0617DCF}" sibTransId="{62538321-FEB2-457B-A8AA-6B60FD6C2CE2}"/>
    <dgm:cxn modelId="{F478BA96-F4EE-4C26-B110-1847742A5804}" type="presOf" srcId="{CE78C2A0-1124-4304-91F3-48827F07FA5B}" destId="{182C68F9-3423-4E4E-94D8-0E8E248CD7C7}" srcOrd="0" destOrd="0" presId="urn:microsoft.com/office/officeart/2005/8/layout/bProcess2"/>
    <dgm:cxn modelId="{A5A779A2-697F-4969-A6F4-883F6F20E3B2}" srcId="{FB02FDBD-2DC4-474F-9C3A-4FE8D5B870D9}" destId="{D64D262E-CF8F-4FD8-A939-D5A2AA7B98B8}" srcOrd="5" destOrd="0" parTransId="{EC7758F7-DA68-474E-B367-41A32AB6FE19}" sibTransId="{282DF5E0-54FC-45CC-AE6C-119E6C51AC9B}"/>
    <dgm:cxn modelId="{EA4130BB-5EC6-453B-8D6E-EDDE6E235A75}" srcId="{FB02FDBD-2DC4-474F-9C3A-4FE8D5B870D9}" destId="{78245BAF-05CE-4FA5-AED4-7B6AC4424D5E}" srcOrd="1" destOrd="0" parTransId="{7B7893AC-C797-4487-AE7B-132CCC1B4D2F}" sibTransId="{902A3E29-E8A0-4024-8A86-F6A712BD367F}"/>
    <dgm:cxn modelId="{6D6BDABE-E936-4F5F-8EC6-ABC252313B61}" type="presOf" srcId="{902A3E29-E8A0-4024-8A86-F6A712BD367F}" destId="{822B2710-596E-4591-8656-A0E36955E4FE}" srcOrd="0" destOrd="0" presId="urn:microsoft.com/office/officeart/2005/8/layout/bProcess2"/>
    <dgm:cxn modelId="{CF426BC9-78DA-403D-8760-D349DAFE4396}" type="presOf" srcId="{78245BAF-05CE-4FA5-AED4-7B6AC4424D5E}" destId="{C5A2DBEC-850D-44F9-A1FB-C1F1DB1CBB1E}" srcOrd="0" destOrd="0" presId="urn:microsoft.com/office/officeart/2005/8/layout/bProcess2"/>
    <dgm:cxn modelId="{6210B6CE-7524-4879-9668-AC2D1A4170A4}" type="presOf" srcId="{ABE9F227-1808-4D4D-87F3-81D87D407CAC}" destId="{864E153C-C688-4B79-910E-AC7CD1F5AE6B}" srcOrd="0" destOrd="0" presId="urn:microsoft.com/office/officeart/2005/8/layout/bProcess2"/>
    <dgm:cxn modelId="{C7282AD6-E400-4205-BE38-5F09DBCF9B49}" type="presOf" srcId="{EDD7B132-E3F6-45CF-82BA-83E473E7D5B9}" destId="{DCE29BF8-7CA9-44CE-AC85-4E30FDC85AC1}" srcOrd="0" destOrd="0" presId="urn:microsoft.com/office/officeart/2005/8/layout/bProcess2"/>
    <dgm:cxn modelId="{7A9DE9CD-B36B-47C2-A014-0A1C770080FF}" type="presParOf" srcId="{D098E46C-803C-42A4-9E42-2FCF21AF9243}" destId="{DCE29BF8-7CA9-44CE-AC85-4E30FDC85AC1}" srcOrd="0" destOrd="0" presId="urn:microsoft.com/office/officeart/2005/8/layout/bProcess2"/>
    <dgm:cxn modelId="{495F4FD8-AA3F-4272-A2E3-5E7C60BA7158}" type="presParOf" srcId="{D098E46C-803C-42A4-9E42-2FCF21AF9243}" destId="{5F5623A9-2EAB-4A44-83C8-F0AB46906BC7}" srcOrd="1" destOrd="0" presId="urn:microsoft.com/office/officeart/2005/8/layout/bProcess2"/>
    <dgm:cxn modelId="{C54F9297-24FA-4D7F-B985-922CB55FC260}" type="presParOf" srcId="{D098E46C-803C-42A4-9E42-2FCF21AF9243}" destId="{6D5B764B-186C-44B5-A378-1EA749565BEB}" srcOrd="2" destOrd="0" presId="urn:microsoft.com/office/officeart/2005/8/layout/bProcess2"/>
    <dgm:cxn modelId="{3B2C0486-B245-4C54-A249-DCF39EBC2FF8}" type="presParOf" srcId="{6D5B764B-186C-44B5-A378-1EA749565BEB}" destId="{66DD7F3C-26E1-482E-BD34-D4A8A76C49DB}" srcOrd="0" destOrd="0" presId="urn:microsoft.com/office/officeart/2005/8/layout/bProcess2"/>
    <dgm:cxn modelId="{78BDE280-F517-4CB9-90CD-05B1C6A5E7A2}" type="presParOf" srcId="{6D5B764B-186C-44B5-A378-1EA749565BEB}" destId="{C5A2DBEC-850D-44F9-A1FB-C1F1DB1CBB1E}" srcOrd="1" destOrd="0" presId="urn:microsoft.com/office/officeart/2005/8/layout/bProcess2"/>
    <dgm:cxn modelId="{CEA918EC-9B4A-4F36-B15C-40CACF273B57}" type="presParOf" srcId="{D098E46C-803C-42A4-9E42-2FCF21AF9243}" destId="{822B2710-596E-4591-8656-A0E36955E4FE}" srcOrd="3" destOrd="0" presId="urn:microsoft.com/office/officeart/2005/8/layout/bProcess2"/>
    <dgm:cxn modelId="{3F1456BA-8132-4431-975E-A2E8BEEDB6E4}" type="presParOf" srcId="{D098E46C-803C-42A4-9E42-2FCF21AF9243}" destId="{32CED229-88AA-4EDF-BDBA-E6FE068A946C}" srcOrd="4" destOrd="0" presId="urn:microsoft.com/office/officeart/2005/8/layout/bProcess2"/>
    <dgm:cxn modelId="{9FD845EB-8844-4CAD-A219-04EF268A222A}" type="presParOf" srcId="{32CED229-88AA-4EDF-BDBA-E6FE068A946C}" destId="{387EDD71-831A-4443-906E-E2BBFC029D01}" srcOrd="0" destOrd="0" presId="urn:microsoft.com/office/officeart/2005/8/layout/bProcess2"/>
    <dgm:cxn modelId="{5D786356-F685-4916-90F9-DC68DD82069B}" type="presParOf" srcId="{32CED229-88AA-4EDF-BDBA-E6FE068A946C}" destId="{864E153C-C688-4B79-910E-AC7CD1F5AE6B}" srcOrd="1" destOrd="0" presId="urn:microsoft.com/office/officeart/2005/8/layout/bProcess2"/>
    <dgm:cxn modelId="{D5DED5A1-8E90-46E8-B796-389E1FDD7689}" type="presParOf" srcId="{D098E46C-803C-42A4-9E42-2FCF21AF9243}" destId="{182C68F9-3423-4E4E-94D8-0E8E248CD7C7}" srcOrd="5" destOrd="0" presId="urn:microsoft.com/office/officeart/2005/8/layout/bProcess2"/>
    <dgm:cxn modelId="{9843EB83-0C19-4F73-A2AE-B7DCAFE22554}" type="presParOf" srcId="{D098E46C-803C-42A4-9E42-2FCF21AF9243}" destId="{2B3F6FB9-B10F-457D-8616-2272A66BE313}" srcOrd="6" destOrd="0" presId="urn:microsoft.com/office/officeart/2005/8/layout/bProcess2"/>
    <dgm:cxn modelId="{41D60A65-9FB1-4D60-AE87-49E300FAB70E}" type="presParOf" srcId="{2B3F6FB9-B10F-457D-8616-2272A66BE313}" destId="{13A256DE-9C93-4FA7-812C-4830B15B03E9}" srcOrd="0" destOrd="0" presId="urn:microsoft.com/office/officeart/2005/8/layout/bProcess2"/>
    <dgm:cxn modelId="{F3885786-C662-4578-B34A-5A04537B107A}" type="presParOf" srcId="{2B3F6FB9-B10F-457D-8616-2272A66BE313}" destId="{F5E22DBE-89A3-4D4E-9356-DE8085B6480B}" srcOrd="1" destOrd="0" presId="urn:microsoft.com/office/officeart/2005/8/layout/bProcess2"/>
    <dgm:cxn modelId="{81B3D773-8C89-4050-8ADF-E14E091B02BD}" type="presParOf" srcId="{D098E46C-803C-42A4-9E42-2FCF21AF9243}" destId="{60D24053-4073-49AA-A4D1-B8DCE57CE965}" srcOrd="7" destOrd="0" presId="urn:microsoft.com/office/officeart/2005/8/layout/bProcess2"/>
    <dgm:cxn modelId="{358C4790-AFA8-4049-8995-82E8D11B0F7B}" type="presParOf" srcId="{D098E46C-803C-42A4-9E42-2FCF21AF9243}" destId="{4A7D8DAD-FD61-40AD-94C8-E68363CB3C8E}" srcOrd="8" destOrd="0" presId="urn:microsoft.com/office/officeart/2005/8/layout/bProcess2"/>
    <dgm:cxn modelId="{14BAFD13-2100-49EF-A9E4-D3C5FCE972EB}" type="presParOf" srcId="{4A7D8DAD-FD61-40AD-94C8-E68363CB3C8E}" destId="{CE2E8207-BB67-4411-A266-4BF4707AC97F}" srcOrd="0" destOrd="0" presId="urn:microsoft.com/office/officeart/2005/8/layout/bProcess2"/>
    <dgm:cxn modelId="{311F2F46-79EF-4D4E-A492-301C032317BE}" type="presParOf" srcId="{4A7D8DAD-FD61-40AD-94C8-E68363CB3C8E}" destId="{D249389D-F56A-4916-8074-DCEC125D95DC}" srcOrd="1" destOrd="0" presId="urn:microsoft.com/office/officeart/2005/8/layout/bProcess2"/>
    <dgm:cxn modelId="{13FAA56A-EEB5-4DFC-A8C5-9BE5C23EEDE5}" type="presParOf" srcId="{D098E46C-803C-42A4-9E42-2FCF21AF9243}" destId="{251DA842-200A-4578-BA44-92F023991F03}" srcOrd="9" destOrd="0" presId="urn:microsoft.com/office/officeart/2005/8/layout/bProcess2"/>
    <dgm:cxn modelId="{05A00459-38CC-40F8-8D62-5595CC8F025B}" type="presParOf" srcId="{D098E46C-803C-42A4-9E42-2FCF21AF9243}" destId="{616F734E-9B24-4B7C-BDA0-A4D4A96341ED}" srcOrd="10" destOrd="0" presId="urn:microsoft.com/office/officeart/2005/8/layout/bProcess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5B4CD8-81B6-48F8-82EE-2D151EA2B2A5}">
      <dsp:nvSpPr>
        <dsp:cNvPr id="0" name=""/>
        <dsp:cNvSpPr/>
      </dsp:nvSpPr>
      <dsp:spPr>
        <a:xfrm>
          <a:off x="2202470" y="1491769"/>
          <a:ext cx="1823274" cy="1823274"/>
        </a:xfrm>
        <a:prstGeom prst="gear9">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577850">
            <a:lnSpc>
              <a:spcPct val="90000"/>
            </a:lnSpc>
            <a:spcBef>
              <a:spcPct val="0"/>
            </a:spcBef>
            <a:spcAft>
              <a:spcPct val="35000"/>
            </a:spcAft>
            <a:buNone/>
          </a:pPr>
          <a:r>
            <a:rPr lang="en-US" sz="1300" kern="1200" dirty="0"/>
            <a:t>Essential</a:t>
          </a:r>
        </a:p>
      </dsp:txBody>
      <dsp:txXfrm>
        <a:off x="2569029" y="1918862"/>
        <a:ext cx="1090156" cy="937201"/>
      </dsp:txXfrm>
    </dsp:sp>
    <dsp:sp modelId="{911B9089-FEBE-4FA5-8D2D-C24487ADF89C}">
      <dsp:nvSpPr>
        <dsp:cNvPr id="0" name=""/>
        <dsp:cNvSpPr/>
      </dsp:nvSpPr>
      <dsp:spPr>
        <a:xfrm>
          <a:off x="1141656" y="1060814"/>
          <a:ext cx="1326017" cy="1326017"/>
        </a:xfrm>
        <a:prstGeom prst="gear6">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577850">
            <a:lnSpc>
              <a:spcPct val="90000"/>
            </a:lnSpc>
            <a:spcBef>
              <a:spcPct val="0"/>
            </a:spcBef>
            <a:spcAft>
              <a:spcPct val="35000"/>
            </a:spcAft>
            <a:buNone/>
          </a:pPr>
          <a:r>
            <a:rPr lang="en-US" sz="1300" kern="1200" dirty="0">
              <a:solidFill>
                <a:schemeClr val="tx1"/>
              </a:solidFill>
            </a:rPr>
            <a:t>Implied</a:t>
          </a:r>
        </a:p>
      </dsp:txBody>
      <dsp:txXfrm>
        <a:off x="1475485" y="1396660"/>
        <a:ext cx="658359" cy="654325"/>
      </dsp:txXfrm>
    </dsp:sp>
    <dsp:sp modelId="{A3DD5EC2-088F-4179-AF15-73DC644CAC55}">
      <dsp:nvSpPr>
        <dsp:cNvPr id="0" name=""/>
        <dsp:cNvSpPr/>
      </dsp:nvSpPr>
      <dsp:spPr>
        <a:xfrm rot="20700000">
          <a:off x="1884361" y="145997"/>
          <a:ext cx="1299226" cy="1299226"/>
        </a:xfrm>
        <a:prstGeom prst="gear6">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577850">
            <a:lnSpc>
              <a:spcPct val="90000"/>
            </a:lnSpc>
            <a:spcBef>
              <a:spcPct val="0"/>
            </a:spcBef>
            <a:spcAft>
              <a:spcPct val="35000"/>
            </a:spcAft>
            <a:buNone/>
          </a:pPr>
          <a:r>
            <a:rPr lang="en-US" sz="1300" b="0" kern="1200" dirty="0"/>
            <a:t>Specified</a:t>
          </a:r>
        </a:p>
      </dsp:txBody>
      <dsp:txXfrm rot="-20700000">
        <a:off x="2169319" y="430955"/>
        <a:ext cx="729309" cy="729309"/>
      </dsp:txXfrm>
    </dsp:sp>
    <dsp:sp modelId="{46845D22-1ADF-4CFB-99DF-C838B45021EA}">
      <dsp:nvSpPr>
        <dsp:cNvPr id="0" name=""/>
        <dsp:cNvSpPr/>
      </dsp:nvSpPr>
      <dsp:spPr>
        <a:xfrm>
          <a:off x="2052861" y="1221952"/>
          <a:ext cx="2333790" cy="2333790"/>
        </a:xfrm>
        <a:prstGeom prst="circularArrow">
          <a:avLst>
            <a:gd name="adj1" fmla="val 4687"/>
            <a:gd name="adj2" fmla="val 299029"/>
            <a:gd name="adj3" fmla="val 2490845"/>
            <a:gd name="adj4" fmla="val 15916942"/>
            <a:gd name="adj5" fmla="val 5469"/>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DFBB3DA-851F-4B87-9AE4-0072A64F897B}">
      <dsp:nvSpPr>
        <dsp:cNvPr id="0" name=""/>
        <dsp:cNvSpPr/>
      </dsp:nvSpPr>
      <dsp:spPr>
        <a:xfrm>
          <a:off x="906821" y="771189"/>
          <a:ext cx="1695645" cy="1695645"/>
        </a:xfrm>
        <a:prstGeom prst="leftCircularArrow">
          <a:avLst>
            <a:gd name="adj1" fmla="val 6452"/>
            <a:gd name="adj2" fmla="val 429999"/>
            <a:gd name="adj3" fmla="val 10489124"/>
            <a:gd name="adj4" fmla="val 14837806"/>
            <a:gd name="adj5" fmla="val 7527"/>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2F40AE2-8CE6-4AA6-9FD1-05F7EE76B1F4}">
      <dsp:nvSpPr>
        <dsp:cNvPr id="0" name=""/>
        <dsp:cNvSpPr/>
      </dsp:nvSpPr>
      <dsp:spPr>
        <a:xfrm>
          <a:off x="1583836" y="-134808"/>
          <a:ext cx="1828246" cy="1828246"/>
        </a:xfrm>
        <a:prstGeom prst="circularArrow">
          <a:avLst>
            <a:gd name="adj1" fmla="val 5984"/>
            <a:gd name="adj2" fmla="val 394124"/>
            <a:gd name="adj3" fmla="val 13313824"/>
            <a:gd name="adj4" fmla="val 10508221"/>
            <a:gd name="adj5" fmla="val 6981"/>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E29BF8-7CA9-44CE-AC85-4E30FDC85AC1}">
      <dsp:nvSpPr>
        <dsp:cNvPr id="0" name=""/>
        <dsp:cNvSpPr/>
      </dsp:nvSpPr>
      <dsp:spPr>
        <a:xfrm>
          <a:off x="12694" y="374692"/>
          <a:ext cx="1367934" cy="1367934"/>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chemeClr val="tx1"/>
              </a:solidFill>
            </a:rPr>
            <a:t>Mission Execution</a:t>
          </a:r>
        </a:p>
      </dsp:txBody>
      <dsp:txXfrm>
        <a:off x="213023" y="575021"/>
        <a:ext cx="967276" cy="967276"/>
      </dsp:txXfrm>
    </dsp:sp>
    <dsp:sp modelId="{5F5623A9-2EAB-4A44-83C8-F0AB46906BC7}">
      <dsp:nvSpPr>
        <dsp:cNvPr id="0" name=""/>
        <dsp:cNvSpPr/>
      </dsp:nvSpPr>
      <dsp:spPr>
        <a:xfrm rot="10823006">
          <a:off x="450092" y="1944359"/>
          <a:ext cx="478776" cy="374465"/>
        </a:xfrm>
        <a:prstGeom prst="triangl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5A2DBEC-850D-44F9-A1FB-C1F1DB1CBB1E}">
      <dsp:nvSpPr>
        <dsp:cNvPr id="0" name=""/>
        <dsp:cNvSpPr/>
      </dsp:nvSpPr>
      <dsp:spPr>
        <a:xfrm>
          <a:off x="227761" y="2499367"/>
          <a:ext cx="912411" cy="912411"/>
        </a:xfrm>
        <a:prstGeom prst="ellipse">
          <a:avLst/>
        </a:prstGeom>
        <a:solidFill>
          <a:schemeClr val="accent3">
            <a:hueOff val="0"/>
            <a:satOff val="0"/>
            <a:lumOff val="-2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solidFill>
                <a:schemeClr val="tx1"/>
              </a:solidFill>
            </a:rPr>
            <a:t>Implied Task</a:t>
          </a:r>
        </a:p>
      </dsp:txBody>
      <dsp:txXfrm>
        <a:off x="361380" y="2632986"/>
        <a:ext cx="645173" cy="645173"/>
      </dsp:txXfrm>
    </dsp:sp>
    <dsp:sp modelId="{822B2710-596E-4591-8656-A0E36955E4FE}">
      <dsp:nvSpPr>
        <dsp:cNvPr id="0" name=""/>
        <dsp:cNvSpPr/>
      </dsp:nvSpPr>
      <dsp:spPr>
        <a:xfrm rot="5400000">
          <a:off x="1481127" y="2768340"/>
          <a:ext cx="478776" cy="374465"/>
        </a:xfrm>
        <a:prstGeom prst="triangle">
          <a:avLst/>
        </a:prstGeom>
        <a:solidFill>
          <a:schemeClr val="accent3">
            <a:hueOff val="0"/>
            <a:satOff val="0"/>
            <a:lumOff val="-2500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64E153C-C688-4B79-910E-AC7CD1F5AE6B}">
      <dsp:nvSpPr>
        <dsp:cNvPr id="0" name=""/>
        <dsp:cNvSpPr/>
      </dsp:nvSpPr>
      <dsp:spPr>
        <a:xfrm>
          <a:off x="2279662" y="2499367"/>
          <a:ext cx="912411" cy="912411"/>
        </a:xfrm>
        <a:prstGeom prst="ellipse">
          <a:avLst/>
        </a:prstGeom>
        <a:solidFill>
          <a:schemeClr val="accent3">
            <a:hueOff val="0"/>
            <a:satOff val="0"/>
            <a:lumOff val="-4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b="1" kern="1200" dirty="0">
              <a:solidFill>
                <a:schemeClr val="tx1"/>
              </a:solidFill>
            </a:rPr>
            <a:t>Essential Task</a:t>
          </a:r>
        </a:p>
      </dsp:txBody>
      <dsp:txXfrm>
        <a:off x="2413281" y="2632986"/>
        <a:ext cx="645173" cy="645173"/>
      </dsp:txXfrm>
    </dsp:sp>
    <dsp:sp modelId="{182C68F9-3423-4E4E-94D8-0E8E248CD7C7}">
      <dsp:nvSpPr>
        <dsp:cNvPr id="0" name=""/>
        <dsp:cNvSpPr/>
      </dsp:nvSpPr>
      <dsp:spPr>
        <a:xfrm>
          <a:off x="2496479" y="1834387"/>
          <a:ext cx="478776" cy="374465"/>
        </a:xfrm>
        <a:prstGeom prst="triangle">
          <a:avLst/>
        </a:prstGeom>
        <a:solidFill>
          <a:schemeClr val="accent3">
            <a:hueOff val="0"/>
            <a:satOff val="0"/>
            <a:lumOff val="-5000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F5E22DBE-89A3-4D4E-9356-DE8085B6480B}">
      <dsp:nvSpPr>
        <dsp:cNvPr id="0" name=""/>
        <dsp:cNvSpPr/>
      </dsp:nvSpPr>
      <dsp:spPr>
        <a:xfrm>
          <a:off x="2279662" y="652656"/>
          <a:ext cx="912411" cy="912411"/>
        </a:xfrm>
        <a:prstGeom prst="ellipse">
          <a:avLst/>
        </a:prstGeom>
        <a:solidFill>
          <a:schemeClr val="accent3">
            <a:hueOff val="0"/>
            <a:satOff val="0"/>
            <a:lumOff val="-6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t>Implied Task</a:t>
          </a:r>
        </a:p>
      </dsp:txBody>
      <dsp:txXfrm>
        <a:off x="2413281" y="786275"/>
        <a:ext cx="645173" cy="645173"/>
      </dsp:txXfrm>
    </dsp:sp>
    <dsp:sp modelId="{60D24053-4073-49AA-A4D1-B8DCE57CE965}">
      <dsp:nvSpPr>
        <dsp:cNvPr id="0" name=""/>
        <dsp:cNvSpPr/>
      </dsp:nvSpPr>
      <dsp:spPr>
        <a:xfrm rot="5400000">
          <a:off x="3533028" y="921630"/>
          <a:ext cx="478776" cy="374465"/>
        </a:xfrm>
        <a:prstGeom prst="triangle">
          <a:avLst/>
        </a:prstGeom>
        <a:solidFill>
          <a:schemeClr val="accent3">
            <a:hueOff val="0"/>
            <a:satOff val="0"/>
            <a:lumOff val="-7500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249389D-F56A-4916-8074-DCEC125D95DC}">
      <dsp:nvSpPr>
        <dsp:cNvPr id="0" name=""/>
        <dsp:cNvSpPr/>
      </dsp:nvSpPr>
      <dsp:spPr>
        <a:xfrm>
          <a:off x="4331563" y="652656"/>
          <a:ext cx="912411" cy="912411"/>
        </a:xfrm>
        <a:prstGeom prst="ellipse">
          <a:avLst/>
        </a:prstGeom>
        <a:solidFill>
          <a:schemeClr val="accent3">
            <a:hueOff val="0"/>
            <a:satOff val="0"/>
            <a:lumOff val="-8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t>Essential Task</a:t>
          </a:r>
        </a:p>
      </dsp:txBody>
      <dsp:txXfrm>
        <a:off x="4465182" y="786275"/>
        <a:ext cx="645173" cy="645173"/>
      </dsp:txXfrm>
    </dsp:sp>
    <dsp:sp modelId="{251DA842-200A-4578-BA44-92F023991F03}">
      <dsp:nvSpPr>
        <dsp:cNvPr id="0" name=""/>
        <dsp:cNvSpPr/>
      </dsp:nvSpPr>
      <dsp:spPr>
        <a:xfrm rot="10800000">
          <a:off x="4548380" y="1741703"/>
          <a:ext cx="478776" cy="374465"/>
        </a:xfrm>
        <a:prstGeom prst="triangle">
          <a:avLst/>
        </a:prstGeom>
        <a:solidFill>
          <a:schemeClr val="accent3">
            <a:hueOff val="0"/>
            <a:satOff val="0"/>
            <a:lumOff val="-10000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16F734E-9B24-4B7C-BDA0-A4D4A96341ED}">
      <dsp:nvSpPr>
        <dsp:cNvPr id="0" name=""/>
        <dsp:cNvSpPr/>
      </dsp:nvSpPr>
      <dsp:spPr>
        <a:xfrm>
          <a:off x="4103802" y="2271606"/>
          <a:ext cx="1367934" cy="1367934"/>
        </a:xfrm>
        <a:prstGeom prst="ellipse">
          <a:avLst/>
        </a:prstGeom>
        <a:solidFill>
          <a:schemeClr val="accent3">
            <a:hueOff val="0"/>
            <a:satOff val="0"/>
            <a:lumOff val="-10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t>End Result (Specified Task)</a:t>
          </a:r>
        </a:p>
      </dsp:txBody>
      <dsp:txXfrm>
        <a:off x="4304131" y="2471935"/>
        <a:ext cx="967276" cy="96727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5B4CD8-81B6-48F8-82EE-2D151EA2B2A5}">
      <dsp:nvSpPr>
        <dsp:cNvPr id="0" name=""/>
        <dsp:cNvSpPr/>
      </dsp:nvSpPr>
      <dsp:spPr>
        <a:xfrm>
          <a:off x="2202470" y="1491769"/>
          <a:ext cx="1823274" cy="1823274"/>
        </a:xfrm>
        <a:prstGeom prst="gear9">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577850">
            <a:lnSpc>
              <a:spcPct val="90000"/>
            </a:lnSpc>
            <a:spcBef>
              <a:spcPct val="0"/>
            </a:spcBef>
            <a:spcAft>
              <a:spcPct val="35000"/>
            </a:spcAft>
            <a:buNone/>
          </a:pPr>
          <a:r>
            <a:rPr lang="en-US" sz="1300" kern="1200" dirty="0"/>
            <a:t>Essential</a:t>
          </a:r>
        </a:p>
      </dsp:txBody>
      <dsp:txXfrm>
        <a:off x="2569029" y="1918862"/>
        <a:ext cx="1090156" cy="937201"/>
      </dsp:txXfrm>
    </dsp:sp>
    <dsp:sp modelId="{911B9089-FEBE-4FA5-8D2D-C24487ADF89C}">
      <dsp:nvSpPr>
        <dsp:cNvPr id="0" name=""/>
        <dsp:cNvSpPr/>
      </dsp:nvSpPr>
      <dsp:spPr>
        <a:xfrm>
          <a:off x="1141656" y="1060814"/>
          <a:ext cx="1326017" cy="1326017"/>
        </a:xfrm>
        <a:prstGeom prst="gear6">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577850">
            <a:lnSpc>
              <a:spcPct val="90000"/>
            </a:lnSpc>
            <a:spcBef>
              <a:spcPct val="0"/>
            </a:spcBef>
            <a:spcAft>
              <a:spcPct val="35000"/>
            </a:spcAft>
            <a:buNone/>
          </a:pPr>
          <a:r>
            <a:rPr lang="en-US" sz="1300" kern="1200" dirty="0"/>
            <a:t>Implied</a:t>
          </a:r>
        </a:p>
      </dsp:txBody>
      <dsp:txXfrm>
        <a:off x="1475485" y="1396660"/>
        <a:ext cx="658359" cy="654325"/>
      </dsp:txXfrm>
    </dsp:sp>
    <dsp:sp modelId="{A3DD5EC2-088F-4179-AF15-73DC644CAC55}">
      <dsp:nvSpPr>
        <dsp:cNvPr id="0" name=""/>
        <dsp:cNvSpPr/>
      </dsp:nvSpPr>
      <dsp:spPr>
        <a:xfrm rot="20700000">
          <a:off x="1884361" y="145997"/>
          <a:ext cx="1299226" cy="1299226"/>
        </a:xfrm>
        <a:prstGeom prst="gear6">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577850">
            <a:lnSpc>
              <a:spcPct val="90000"/>
            </a:lnSpc>
            <a:spcBef>
              <a:spcPct val="0"/>
            </a:spcBef>
            <a:spcAft>
              <a:spcPct val="35000"/>
            </a:spcAft>
            <a:buNone/>
          </a:pPr>
          <a:r>
            <a:rPr lang="en-US" sz="1300" b="0" kern="1200" dirty="0"/>
            <a:t>Specified</a:t>
          </a:r>
        </a:p>
      </dsp:txBody>
      <dsp:txXfrm rot="-20700000">
        <a:off x="2169319" y="430955"/>
        <a:ext cx="729309" cy="729309"/>
      </dsp:txXfrm>
    </dsp:sp>
    <dsp:sp modelId="{46845D22-1ADF-4CFB-99DF-C838B45021EA}">
      <dsp:nvSpPr>
        <dsp:cNvPr id="0" name=""/>
        <dsp:cNvSpPr/>
      </dsp:nvSpPr>
      <dsp:spPr>
        <a:xfrm>
          <a:off x="2052861" y="1221952"/>
          <a:ext cx="2333790" cy="2333790"/>
        </a:xfrm>
        <a:prstGeom prst="circularArrow">
          <a:avLst>
            <a:gd name="adj1" fmla="val 4687"/>
            <a:gd name="adj2" fmla="val 299029"/>
            <a:gd name="adj3" fmla="val 2490845"/>
            <a:gd name="adj4" fmla="val 15916942"/>
            <a:gd name="adj5" fmla="val 5469"/>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DFBB3DA-851F-4B87-9AE4-0072A64F897B}">
      <dsp:nvSpPr>
        <dsp:cNvPr id="0" name=""/>
        <dsp:cNvSpPr/>
      </dsp:nvSpPr>
      <dsp:spPr>
        <a:xfrm>
          <a:off x="906821" y="771189"/>
          <a:ext cx="1695645" cy="1695645"/>
        </a:xfrm>
        <a:prstGeom prst="leftCircularArrow">
          <a:avLst>
            <a:gd name="adj1" fmla="val 6452"/>
            <a:gd name="adj2" fmla="val 429999"/>
            <a:gd name="adj3" fmla="val 10489124"/>
            <a:gd name="adj4" fmla="val 14837806"/>
            <a:gd name="adj5" fmla="val 7527"/>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2F40AE2-8CE6-4AA6-9FD1-05F7EE76B1F4}">
      <dsp:nvSpPr>
        <dsp:cNvPr id="0" name=""/>
        <dsp:cNvSpPr/>
      </dsp:nvSpPr>
      <dsp:spPr>
        <a:xfrm>
          <a:off x="1583836" y="-134808"/>
          <a:ext cx="1828246" cy="1828246"/>
        </a:xfrm>
        <a:prstGeom prst="circularArrow">
          <a:avLst>
            <a:gd name="adj1" fmla="val 5984"/>
            <a:gd name="adj2" fmla="val 394124"/>
            <a:gd name="adj3" fmla="val 13313824"/>
            <a:gd name="adj4" fmla="val 10508221"/>
            <a:gd name="adj5" fmla="val 6981"/>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E29BF8-7CA9-44CE-AC85-4E30FDC85AC1}">
      <dsp:nvSpPr>
        <dsp:cNvPr id="0" name=""/>
        <dsp:cNvSpPr/>
      </dsp:nvSpPr>
      <dsp:spPr>
        <a:xfrm>
          <a:off x="0" y="424895"/>
          <a:ext cx="1367934" cy="1367934"/>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t>Mission Execution</a:t>
          </a:r>
        </a:p>
      </dsp:txBody>
      <dsp:txXfrm>
        <a:off x="200329" y="625224"/>
        <a:ext cx="967276" cy="967276"/>
      </dsp:txXfrm>
    </dsp:sp>
    <dsp:sp modelId="{5F5623A9-2EAB-4A44-83C8-F0AB46906BC7}">
      <dsp:nvSpPr>
        <dsp:cNvPr id="0" name=""/>
        <dsp:cNvSpPr/>
      </dsp:nvSpPr>
      <dsp:spPr>
        <a:xfrm rot="10800000">
          <a:off x="444578" y="1969464"/>
          <a:ext cx="478776" cy="374465"/>
        </a:xfrm>
        <a:prstGeom prst="triangl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5A2DBEC-850D-44F9-A1FB-C1F1DB1CBB1E}">
      <dsp:nvSpPr>
        <dsp:cNvPr id="0" name=""/>
        <dsp:cNvSpPr/>
      </dsp:nvSpPr>
      <dsp:spPr>
        <a:xfrm>
          <a:off x="227761" y="2499367"/>
          <a:ext cx="912411" cy="912411"/>
        </a:xfrm>
        <a:prstGeom prst="ellipse">
          <a:avLst/>
        </a:prstGeom>
        <a:solidFill>
          <a:schemeClr val="accent3">
            <a:hueOff val="0"/>
            <a:satOff val="0"/>
            <a:lumOff val="-2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t>Implied Task</a:t>
          </a:r>
        </a:p>
      </dsp:txBody>
      <dsp:txXfrm>
        <a:off x="361380" y="2632986"/>
        <a:ext cx="645173" cy="645173"/>
      </dsp:txXfrm>
    </dsp:sp>
    <dsp:sp modelId="{822B2710-596E-4591-8656-A0E36955E4FE}">
      <dsp:nvSpPr>
        <dsp:cNvPr id="0" name=""/>
        <dsp:cNvSpPr/>
      </dsp:nvSpPr>
      <dsp:spPr>
        <a:xfrm rot="5400000">
          <a:off x="1481127" y="2768340"/>
          <a:ext cx="478776" cy="374465"/>
        </a:xfrm>
        <a:prstGeom prst="triangle">
          <a:avLst/>
        </a:prstGeom>
        <a:solidFill>
          <a:schemeClr val="accent3">
            <a:hueOff val="0"/>
            <a:satOff val="0"/>
            <a:lumOff val="-2500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64E153C-C688-4B79-910E-AC7CD1F5AE6B}">
      <dsp:nvSpPr>
        <dsp:cNvPr id="0" name=""/>
        <dsp:cNvSpPr/>
      </dsp:nvSpPr>
      <dsp:spPr>
        <a:xfrm>
          <a:off x="2279662" y="2499367"/>
          <a:ext cx="912411" cy="912411"/>
        </a:xfrm>
        <a:prstGeom prst="ellipse">
          <a:avLst/>
        </a:prstGeom>
        <a:solidFill>
          <a:schemeClr val="accent3">
            <a:hueOff val="0"/>
            <a:satOff val="0"/>
            <a:lumOff val="-4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t>Essential Task</a:t>
          </a:r>
        </a:p>
      </dsp:txBody>
      <dsp:txXfrm>
        <a:off x="2413281" y="2632986"/>
        <a:ext cx="645173" cy="645173"/>
      </dsp:txXfrm>
    </dsp:sp>
    <dsp:sp modelId="{182C68F9-3423-4E4E-94D8-0E8E248CD7C7}">
      <dsp:nvSpPr>
        <dsp:cNvPr id="0" name=""/>
        <dsp:cNvSpPr/>
      </dsp:nvSpPr>
      <dsp:spPr>
        <a:xfrm>
          <a:off x="2496479" y="1834387"/>
          <a:ext cx="478776" cy="374465"/>
        </a:xfrm>
        <a:prstGeom prst="triangle">
          <a:avLst/>
        </a:prstGeom>
        <a:solidFill>
          <a:schemeClr val="accent3">
            <a:hueOff val="0"/>
            <a:satOff val="0"/>
            <a:lumOff val="-5000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F5E22DBE-89A3-4D4E-9356-DE8085B6480B}">
      <dsp:nvSpPr>
        <dsp:cNvPr id="0" name=""/>
        <dsp:cNvSpPr/>
      </dsp:nvSpPr>
      <dsp:spPr>
        <a:xfrm>
          <a:off x="2279662" y="652656"/>
          <a:ext cx="912411" cy="912411"/>
        </a:xfrm>
        <a:prstGeom prst="ellipse">
          <a:avLst/>
        </a:prstGeom>
        <a:solidFill>
          <a:schemeClr val="accent3">
            <a:hueOff val="0"/>
            <a:satOff val="0"/>
            <a:lumOff val="-6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t>Implied Task</a:t>
          </a:r>
        </a:p>
      </dsp:txBody>
      <dsp:txXfrm>
        <a:off x="2413281" y="786275"/>
        <a:ext cx="645173" cy="645173"/>
      </dsp:txXfrm>
    </dsp:sp>
    <dsp:sp modelId="{60D24053-4073-49AA-A4D1-B8DCE57CE965}">
      <dsp:nvSpPr>
        <dsp:cNvPr id="0" name=""/>
        <dsp:cNvSpPr/>
      </dsp:nvSpPr>
      <dsp:spPr>
        <a:xfrm rot="5400000">
          <a:off x="3533028" y="921630"/>
          <a:ext cx="478776" cy="374465"/>
        </a:xfrm>
        <a:prstGeom prst="triangle">
          <a:avLst/>
        </a:prstGeom>
        <a:solidFill>
          <a:schemeClr val="accent3">
            <a:hueOff val="0"/>
            <a:satOff val="0"/>
            <a:lumOff val="-7500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249389D-F56A-4916-8074-DCEC125D95DC}">
      <dsp:nvSpPr>
        <dsp:cNvPr id="0" name=""/>
        <dsp:cNvSpPr/>
      </dsp:nvSpPr>
      <dsp:spPr>
        <a:xfrm>
          <a:off x="4331563" y="652656"/>
          <a:ext cx="912411" cy="912411"/>
        </a:xfrm>
        <a:prstGeom prst="ellipse">
          <a:avLst/>
        </a:prstGeom>
        <a:solidFill>
          <a:schemeClr val="accent3">
            <a:hueOff val="0"/>
            <a:satOff val="0"/>
            <a:lumOff val="-8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t>Essential Task</a:t>
          </a:r>
        </a:p>
      </dsp:txBody>
      <dsp:txXfrm>
        <a:off x="4465182" y="786275"/>
        <a:ext cx="645173" cy="645173"/>
      </dsp:txXfrm>
    </dsp:sp>
    <dsp:sp modelId="{251DA842-200A-4578-BA44-92F023991F03}">
      <dsp:nvSpPr>
        <dsp:cNvPr id="0" name=""/>
        <dsp:cNvSpPr/>
      </dsp:nvSpPr>
      <dsp:spPr>
        <a:xfrm rot="10800000">
          <a:off x="4548380" y="1741703"/>
          <a:ext cx="478776" cy="374465"/>
        </a:xfrm>
        <a:prstGeom prst="triangle">
          <a:avLst/>
        </a:prstGeom>
        <a:solidFill>
          <a:schemeClr val="accent3">
            <a:hueOff val="0"/>
            <a:satOff val="0"/>
            <a:lumOff val="-10000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16F734E-9B24-4B7C-BDA0-A4D4A96341ED}">
      <dsp:nvSpPr>
        <dsp:cNvPr id="0" name=""/>
        <dsp:cNvSpPr/>
      </dsp:nvSpPr>
      <dsp:spPr>
        <a:xfrm>
          <a:off x="4103802" y="2271606"/>
          <a:ext cx="1367934" cy="1367934"/>
        </a:xfrm>
        <a:prstGeom prst="ellipse">
          <a:avLst/>
        </a:prstGeom>
        <a:solidFill>
          <a:schemeClr val="accent3">
            <a:hueOff val="0"/>
            <a:satOff val="0"/>
            <a:lumOff val="-10000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t>End Result (Specified Task)</a:t>
          </a:r>
        </a:p>
      </dsp:txBody>
      <dsp:txXfrm>
        <a:off x="4304131" y="2471935"/>
        <a:ext cx="967276" cy="967276"/>
      </dsp:txXfrm>
    </dsp:sp>
  </dsp:spTree>
</dsp:drawing>
</file>

<file path=ppt/diagrams/layout1.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bProcess2">
  <dgm:title val=""/>
  <dgm:desc val=""/>
  <dgm:catLst>
    <dgm:cat type="process" pri="24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dgm:varLst>
    <dgm:choose name="Name0">
      <dgm:if name="Name1" func="var" arg="dir" op="equ" val="norm">
        <dgm:alg type="snake">
          <dgm:param type="grDir" val="tL"/>
          <dgm:param type="flowDir" val="col"/>
          <dgm:param type="contDir" val="revDir"/>
        </dgm:alg>
      </dgm:if>
      <dgm:else name="Name2">
        <dgm:alg type="snake">
          <dgm:param type="grDir" val="tR"/>
          <dgm:param type="flowDir" val="col"/>
          <dgm:param type="contDir" val="revDir"/>
        </dgm:alg>
      </dgm:else>
    </dgm:choose>
    <dgm:shape xmlns:r="http://schemas.openxmlformats.org/officeDocument/2006/relationships" r:blip="">
      <dgm:adjLst/>
    </dgm:shape>
    <dgm:presOf/>
    <dgm:constrLst>
      <dgm:constr type="w" for="ch" forName="firstNode" refType="w"/>
      <dgm:constr type="w" for="ch" forName="lastNode" refType="w" refFor="ch" refForName="firstNode" op="equ"/>
      <dgm:constr type="w" for="ch" forName="middleNode" refType="w" refFor="ch" refForName="firstNode" op="equ"/>
      <dgm:constr type="h" for="ch" ptType="sibTrans" refType="w" refFor="ch" refForName="middleNode" op="equ" fact="0.35"/>
      <dgm:constr type="sp" refType="w" refFor="ch" refForName="middleNode" fact="0.5"/>
      <dgm:constr type="connDist" for="des" ptType="sibTrans" op="equ"/>
      <dgm:constr type="primFontSz" for="ch" forName="firstNode" val="65"/>
      <dgm:constr type="primFontSz" for="ch" forName="lastNode" refType="primFontSz" refFor="ch" refForName="firstNode" op="equ"/>
      <dgm:constr type="primFontSz" for="des" forName="shape" val="65"/>
      <dgm:constr type="primFontSz" for="des" forName="shape" refType="primFontSz" refFor="ch" refForName="firstNode" op="lte"/>
      <dgm:constr type="primFontSz" for="des" forName="shape" refType="primFontSz" refFor="ch" refForName="lastNode" op="lte"/>
    </dgm:constrLst>
    <dgm:ruleLst/>
    <dgm:forEach name="Name3" axis="ch" ptType="node">
      <dgm:choose name="Name4">
        <dgm:if name="Name5" axis="self" ptType="node" func="pos" op="equ" val="1">
          <dgm:layoutNode name="fir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if name="Name6" axis="self" ptType="node" func="revPos" op="equ" val="1">
          <dgm:layoutNode name="la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7">
          <dgm:layoutNode name="middleNode">
            <dgm:alg type="composite"/>
            <dgm:shape xmlns:r="http://schemas.openxmlformats.org/officeDocument/2006/relationships" r:blip="">
              <dgm:adjLst/>
            </dgm:shape>
            <dgm:presOf/>
            <dgm:constrLst>
              <dgm:constr type="h" refType="w"/>
              <dgm:constr type="w" for="ch" forName="padding" refType="w"/>
              <dgm:constr type="h" for="ch" forName="padding" refType="h"/>
              <dgm:constr type="w" for="ch" forName="shape" refType="w" fact="0.667"/>
              <dgm:constr type="h" for="ch" forName="shape" refType="h" fact="0.667"/>
              <dgm:constr type="ctrX" for="ch" forName="shape" refType="w" fact="0.5"/>
              <dgm:constr type="ctrY" for="ch" forName="shape" refType="h" fact="0.5"/>
            </dgm:constrLst>
            <dgm:ruleLst/>
            <dgm:layoutNode name="padding">
              <dgm:alg type="sp"/>
              <dgm:shape xmlns:r="http://schemas.openxmlformats.org/officeDocument/2006/relationships" type="ellipse" r:blip="" hideGeom="1">
                <dgm:adjLst/>
              </dgm:shape>
              <dgm:presOf/>
              <dgm:constrLst/>
              <dgm:ruleLst/>
            </dgm:layoutNode>
            <dgm:layoutNode name="shap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else>
      </dgm:choose>
      <dgm:forEach name="Name8" axis="followSib" ptType="sibTrans" cnt="1">
        <dgm:layoutNode name="sibTrans">
          <dgm:choose name="Name9">
            <dgm:if name="Name10" func="var" arg="dir" op="equ" val="norm">
              <dgm:choose name="Name11">
                <dgm:if name="Name12" axis="self" ptType="sibTrans" func="pos" op="equ" val="1">
                  <dgm:alg type="conn">
                    <dgm:param type="begPts" val="auto"/>
                    <dgm:param type="endPts" val="auto"/>
                    <dgm:param type="srcNode" val="firstNode"/>
                    <dgm:param type="dstNode" val="shape"/>
                  </dgm:alg>
                </dgm:if>
                <dgm:if name="Name13" axis="self" ptType="sibTrans" func="revPos" op="equ" val="1">
                  <dgm:alg type="conn">
                    <dgm:param type="begPts" val="auto"/>
                    <dgm:param type="endPts" val="auto"/>
                    <dgm:param type="srcNode" val="shape"/>
                    <dgm:param type="dstNode" val="lastNode"/>
                  </dgm:alg>
                </dgm:if>
                <dgm:else name="Name14">
                  <dgm:alg type="conn">
                    <dgm:param type="begPts" val="auto"/>
                    <dgm:param type="endPts" val="auto"/>
                    <dgm:param type="srcNode" val="shape"/>
                    <dgm:param type="dstNode" val="shape"/>
                  </dgm:alg>
                </dgm:else>
              </dgm:choose>
            </dgm:if>
            <dgm:else name="Name15">
              <dgm:choose name="Name16">
                <dgm:if name="Name17" axis="self" ptType="sibTrans" func="pos" op="equ" val="1">
                  <dgm:alg type="conn">
                    <dgm:param type="begPts" val="auto"/>
                    <dgm:param type="endPts" val="auto"/>
                    <dgm:param type="srcNode" val="firstNode"/>
                    <dgm:param type="dstNode" val="shape"/>
                  </dgm:alg>
                </dgm:if>
                <dgm:if name="Name18" axis="self" ptType="sibTrans" func="revPos" op="equ" val="1">
                  <dgm:alg type="conn">
                    <dgm:param type="begPts" val="auto"/>
                    <dgm:param type="endPts" val="auto"/>
                    <dgm:param type="srcNode" val="shape"/>
                    <dgm:param type="dstNode" val="lastNode"/>
                  </dgm:alg>
                </dgm:if>
                <dgm:else name="Name19">
                  <dgm:alg type="conn">
                    <dgm:param type="begPts" val="auto"/>
                    <dgm:param type="endPts" val="auto"/>
                    <dgm:param type="srcNode" val="shape"/>
                    <dgm:param type="dstNode" val="shape"/>
                  </dgm:alg>
                </dgm:else>
              </dgm:choose>
            </dgm:else>
          </dgm:choose>
          <dgm:shape xmlns:r="http://schemas.openxmlformats.org/officeDocument/2006/relationships" rot="90" type="triangle" r:blip="">
            <dgm:adjLst/>
          </dgm:shape>
          <dgm:presOf axis="self"/>
          <dgm:constrLst>
            <dgm:constr type="w" refType="h"/>
            <dgm:constr type="connDist"/>
            <dgm:constr type="begPad" refType="connDist" fact="0.25"/>
            <dgm:constr type="endPad" refType="connDist" fact="0.22"/>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bProcess2">
  <dgm:title val=""/>
  <dgm:desc val=""/>
  <dgm:catLst>
    <dgm:cat type="process" pri="24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dgm:varLst>
    <dgm:choose name="Name0">
      <dgm:if name="Name1" func="var" arg="dir" op="equ" val="norm">
        <dgm:alg type="snake">
          <dgm:param type="grDir" val="tL"/>
          <dgm:param type="flowDir" val="col"/>
          <dgm:param type="contDir" val="revDir"/>
        </dgm:alg>
      </dgm:if>
      <dgm:else name="Name2">
        <dgm:alg type="snake">
          <dgm:param type="grDir" val="tR"/>
          <dgm:param type="flowDir" val="col"/>
          <dgm:param type="contDir" val="revDir"/>
        </dgm:alg>
      </dgm:else>
    </dgm:choose>
    <dgm:shape xmlns:r="http://schemas.openxmlformats.org/officeDocument/2006/relationships" r:blip="">
      <dgm:adjLst/>
    </dgm:shape>
    <dgm:presOf/>
    <dgm:constrLst>
      <dgm:constr type="w" for="ch" forName="firstNode" refType="w"/>
      <dgm:constr type="w" for="ch" forName="lastNode" refType="w" refFor="ch" refForName="firstNode" op="equ"/>
      <dgm:constr type="w" for="ch" forName="middleNode" refType="w" refFor="ch" refForName="firstNode" op="equ"/>
      <dgm:constr type="h" for="ch" ptType="sibTrans" refType="w" refFor="ch" refForName="middleNode" op="equ" fact="0.35"/>
      <dgm:constr type="sp" refType="w" refFor="ch" refForName="middleNode" fact="0.5"/>
      <dgm:constr type="connDist" for="des" ptType="sibTrans" op="equ"/>
      <dgm:constr type="primFontSz" for="ch" forName="firstNode" val="65"/>
      <dgm:constr type="primFontSz" for="ch" forName="lastNode" refType="primFontSz" refFor="ch" refForName="firstNode" op="equ"/>
      <dgm:constr type="primFontSz" for="des" forName="shape" val="65"/>
      <dgm:constr type="primFontSz" for="des" forName="shape" refType="primFontSz" refFor="ch" refForName="firstNode" op="lte"/>
      <dgm:constr type="primFontSz" for="des" forName="shape" refType="primFontSz" refFor="ch" refForName="lastNode" op="lte"/>
    </dgm:constrLst>
    <dgm:ruleLst/>
    <dgm:forEach name="Name3" axis="ch" ptType="node">
      <dgm:choose name="Name4">
        <dgm:if name="Name5" axis="self" ptType="node" func="pos" op="equ" val="1">
          <dgm:layoutNode name="fir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if name="Name6" axis="self" ptType="node" func="revPos" op="equ" val="1">
          <dgm:layoutNode name="la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7">
          <dgm:layoutNode name="middleNode">
            <dgm:alg type="composite"/>
            <dgm:shape xmlns:r="http://schemas.openxmlformats.org/officeDocument/2006/relationships" r:blip="">
              <dgm:adjLst/>
            </dgm:shape>
            <dgm:presOf/>
            <dgm:constrLst>
              <dgm:constr type="h" refType="w"/>
              <dgm:constr type="w" for="ch" forName="padding" refType="w"/>
              <dgm:constr type="h" for="ch" forName="padding" refType="h"/>
              <dgm:constr type="w" for="ch" forName="shape" refType="w" fact="0.667"/>
              <dgm:constr type="h" for="ch" forName="shape" refType="h" fact="0.667"/>
              <dgm:constr type="ctrX" for="ch" forName="shape" refType="w" fact="0.5"/>
              <dgm:constr type="ctrY" for="ch" forName="shape" refType="h" fact="0.5"/>
            </dgm:constrLst>
            <dgm:ruleLst/>
            <dgm:layoutNode name="padding">
              <dgm:alg type="sp"/>
              <dgm:shape xmlns:r="http://schemas.openxmlformats.org/officeDocument/2006/relationships" type="ellipse" r:blip="" hideGeom="1">
                <dgm:adjLst/>
              </dgm:shape>
              <dgm:presOf/>
              <dgm:constrLst/>
              <dgm:ruleLst/>
            </dgm:layoutNode>
            <dgm:layoutNode name="shap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else>
      </dgm:choose>
      <dgm:forEach name="Name8" axis="followSib" ptType="sibTrans" cnt="1">
        <dgm:layoutNode name="sibTrans">
          <dgm:choose name="Name9">
            <dgm:if name="Name10" func="var" arg="dir" op="equ" val="norm">
              <dgm:choose name="Name11">
                <dgm:if name="Name12" axis="self" ptType="sibTrans" func="pos" op="equ" val="1">
                  <dgm:alg type="conn">
                    <dgm:param type="begPts" val="auto"/>
                    <dgm:param type="endPts" val="auto"/>
                    <dgm:param type="srcNode" val="firstNode"/>
                    <dgm:param type="dstNode" val="shape"/>
                  </dgm:alg>
                </dgm:if>
                <dgm:if name="Name13" axis="self" ptType="sibTrans" func="revPos" op="equ" val="1">
                  <dgm:alg type="conn">
                    <dgm:param type="begPts" val="auto"/>
                    <dgm:param type="endPts" val="auto"/>
                    <dgm:param type="srcNode" val="shape"/>
                    <dgm:param type="dstNode" val="lastNode"/>
                  </dgm:alg>
                </dgm:if>
                <dgm:else name="Name14">
                  <dgm:alg type="conn">
                    <dgm:param type="begPts" val="auto"/>
                    <dgm:param type="endPts" val="auto"/>
                    <dgm:param type="srcNode" val="shape"/>
                    <dgm:param type="dstNode" val="shape"/>
                  </dgm:alg>
                </dgm:else>
              </dgm:choose>
            </dgm:if>
            <dgm:else name="Name15">
              <dgm:choose name="Name16">
                <dgm:if name="Name17" axis="self" ptType="sibTrans" func="pos" op="equ" val="1">
                  <dgm:alg type="conn">
                    <dgm:param type="begPts" val="auto"/>
                    <dgm:param type="endPts" val="auto"/>
                    <dgm:param type="srcNode" val="firstNode"/>
                    <dgm:param type="dstNode" val="shape"/>
                  </dgm:alg>
                </dgm:if>
                <dgm:if name="Name18" axis="self" ptType="sibTrans" func="revPos" op="equ" val="1">
                  <dgm:alg type="conn">
                    <dgm:param type="begPts" val="auto"/>
                    <dgm:param type="endPts" val="auto"/>
                    <dgm:param type="srcNode" val="shape"/>
                    <dgm:param type="dstNode" val="lastNode"/>
                  </dgm:alg>
                </dgm:if>
                <dgm:else name="Name19">
                  <dgm:alg type="conn">
                    <dgm:param type="begPts" val="auto"/>
                    <dgm:param type="endPts" val="auto"/>
                    <dgm:param type="srcNode" val="shape"/>
                    <dgm:param type="dstNode" val="shape"/>
                  </dgm:alg>
                </dgm:else>
              </dgm:choose>
            </dgm:else>
          </dgm:choose>
          <dgm:shape xmlns:r="http://schemas.openxmlformats.org/officeDocument/2006/relationships" rot="90" type="triangle" r:blip="">
            <dgm:adjLst/>
          </dgm:shape>
          <dgm:presOf axis="self"/>
          <dgm:constrLst>
            <dgm:constr type="w" refType="h"/>
            <dgm:constr type="connDist"/>
            <dgm:constr type="begPad" refType="connDist" fact="0.25"/>
            <dgm:constr type="endPad" refType="connDist" fact="0.22"/>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oleObject" Target="../embeddings/oleObject1.bin"/><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8260" name="Rectangle 4"/>
          <p:cNvSpPr>
            <a:spLocks noGrp="1" noChangeArrowheads="1"/>
          </p:cNvSpPr>
          <p:nvPr>
            <p:ph type="ftr" sz="quarter" idx="2"/>
          </p:nvPr>
        </p:nvSpPr>
        <p:spPr bwMode="auto">
          <a:xfrm>
            <a:off x="2" y="8831739"/>
            <a:ext cx="3037523" cy="463076"/>
          </a:xfrm>
          <a:prstGeom prst="rect">
            <a:avLst/>
          </a:prstGeom>
          <a:noFill/>
          <a:ln w="9525">
            <a:noFill/>
            <a:miter lim="800000"/>
            <a:headEnd/>
            <a:tailEnd/>
          </a:ln>
          <a:effectLst/>
        </p:spPr>
        <p:txBody>
          <a:bodyPr vert="horz" wrap="square" lIns="93875" tIns="46940" rIns="93875" bIns="46940" numCol="1" anchor="b" anchorCtr="0" compatLnSpc="1">
            <a:prstTxWarp prst="textNoShape">
              <a:avLst/>
            </a:prstTxWarp>
          </a:bodyPr>
          <a:lstStyle>
            <a:lvl1pPr defTabSz="938818" eaLnBrk="1" hangingPunct="1">
              <a:defRPr sz="1200">
                <a:solidFill>
                  <a:schemeClr val="tx1"/>
                </a:solidFill>
                <a:latin typeface="Arial" charset="0"/>
              </a:defRPr>
            </a:lvl1pPr>
          </a:lstStyle>
          <a:p>
            <a:pPr>
              <a:defRPr/>
            </a:pPr>
            <a:endParaRPr lang="en-US" dirty="0"/>
          </a:p>
        </p:txBody>
      </p:sp>
      <p:sp>
        <p:nvSpPr>
          <p:cNvPr id="608261" name="Rectangle 5"/>
          <p:cNvSpPr>
            <a:spLocks noGrp="1" noChangeArrowheads="1"/>
          </p:cNvSpPr>
          <p:nvPr>
            <p:ph type="sldNum" sz="quarter" idx="3"/>
          </p:nvPr>
        </p:nvSpPr>
        <p:spPr bwMode="auto">
          <a:xfrm>
            <a:off x="3972880" y="8831739"/>
            <a:ext cx="3035938" cy="463076"/>
          </a:xfrm>
          <a:prstGeom prst="rect">
            <a:avLst/>
          </a:prstGeom>
          <a:noFill/>
          <a:ln w="9525">
            <a:noFill/>
            <a:miter lim="800000"/>
            <a:headEnd/>
            <a:tailEnd/>
          </a:ln>
          <a:effectLst/>
        </p:spPr>
        <p:txBody>
          <a:bodyPr vert="horz" wrap="square" lIns="93875" tIns="46940" rIns="93875" bIns="46940" numCol="1" anchor="b" anchorCtr="0" compatLnSpc="1">
            <a:prstTxWarp prst="textNoShape">
              <a:avLst/>
            </a:prstTxWarp>
          </a:bodyPr>
          <a:lstStyle>
            <a:lvl1pPr algn="r" defTabSz="938481" eaLnBrk="1" hangingPunct="1">
              <a:defRPr sz="1200">
                <a:solidFill>
                  <a:schemeClr val="tx1"/>
                </a:solidFill>
              </a:defRPr>
            </a:lvl1pPr>
          </a:lstStyle>
          <a:p>
            <a:pPr>
              <a:defRPr/>
            </a:pPr>
            <a:fld id="{0982B183-675F-4094-BE89-FD925F4D188D}" type="slidenum">
              <a:rPr lang="en-US" altLang="en-US"/>
              <a:pPr>
                <a:defRPr/>
              </a:pPr>
              <a:t>‹#›</a:t>
            </a:fld>
            <a:endParaRPr lang="en-US" altLang="en-US" dirty="0"/>
          </a:p>
        </p:txBody>
      </p:sp>
      <p:graphicFrame>
        <p:nvGraphicFramePr>
          <p:cNvPr id="32772" name="Object 6"/>
          <p:cNvGraphicFramePr>
            <a:graphicFrameLocks noChangeAspect="1"/>
          </p:cNvGraphicFramePr>
          <p:nvPr>
            <p:extLst>
              <p:ext uri="{D42A27DB-BD31-4B8C-83A1-F6EECF244321}">
                <p14:modId xmlns:p14="http://schemas.microsoft.com/office/powerpoint/2010/main" val="2581155234"/>
              </p:ext>
            </p:extLst>
          </p:nvPr>
        </p:nvGraphicFramePr>
        <p:xfrm>
          <a:off x="1495425" y="209550"/>
          <a:ext cx="3924300" cy="952500"/>
        </p:xfrm>
        <a:graphic>
          <a:graphicData uri="http://schemas.openxmlformats.org/presentationml/2006/ole">
            <mc:AlternateContent xmlns:mc="http://schemas.openxmlformats.org/markup-compatibility/2006">
              <mc:Choice xmlns:v="urn:schemas-microsoft-com:vml" Requires="v">
                <p:oleObj name="Document" r:id="rId2" imgW="3941594" imgH="959884" progId="Word.Document.8">
                  <p:embed/>
                </p:oleObj>
              </mc:Choice>
              <mc:Fallback>
                <p:oleObj name="Document" r:id="rId2" imgW="3941594" imgH="959884" progId="Word.Document.8">
                  <p:embed/>
                  <p:pic>
                    <p:nvPicPr>
                      <p:cNvPr id="32772" name="Object 6"/>
                      <p:cNvPicPr>
                        <a:picLocks noChangeAspect="1" noChangeArrowheads="1"/>
                      </p:cNvPicPr>
                      <p:nvPr/>
                    </p:nvPicPr>
                    <p:blipFill>
                      <a:blip r:embed="rId3"/>
                      <a:srcRect/>
                      <a:stretch>
                        <a:fillRect/>
                      </a:stretch>
                    </p:blipFill>
                    <p:spPr bwMode="auto">
                      <a:xfrm>
                        <a:off x="1495425" y="209550"/>
                        <a:ext cx="3924300"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151631200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hdr" sz="quarter"/>
          </p:nvPr>
        </p:nvSpPr>
        <p:spPr bwMode="auto">
          <a:xfrm>
            <a:off x="2" y="0"/>
            <a:ext cx="3037523" cy="463076"/>
          </a:xfrm>
          <a:prstGeom prst="rect">
            <a:avLst/>
          </a:prstGeom>
          <a:noFill/>
          <a:ln w="9525">
            <a:noFill/>
            <a:miter lim="800000"/>
            <a:headEnd/>
            <a:tailEnd/>
          </a:ln>
          <a:effectLst/>
        </p:spPr>
        <p:txBody>
          <a:bodyPr vert="horz" wrap="square" lIns="93875" tIns="46940" rIns="93875" bIns="46940" numCol="1" anchor="t" anchorCtr="0" compatLnSpc="1">
            <a:prstTxWarp prst="textNoShape">
              <a:avLst/>
            </a:prstTxWarp>
          </a:bodyPr>
          <a:lstStyle>
            <a:lvl1pPr defTabSz="938818" eaLnBrk="1" hangingPunct="1">
              <a:defRPr sz="1200">
                <a:solidFill>
                  <a:schemeClr val="tx1"/>
                </a:solidFill>
                <a:latin typeface="Arial" charset="0"/>
              </a:defRPr>
            </a:lvl1pPr>
          </a:lstStyle>
          <a:p>
            <a:pPr>
              <a:defRPr/>
            </a:pPr>
            <a:endParaRPr lang="en-US" dirty="0"/>
          </a:p>
        </p:txBody>
      </p:sp>
      <p:sp>
        <p:nvSpPr>
          <p:cNvPr id="14339" name="Rectangle 3"/>
          <p:cNvSpPr>
            <a:spLocks noGrp="1" noChangeArrowheads="1"/>
          </p:cNvSpPr>
          <p:nvPr>
            <p:ph type="dt" idx="1"/>
          </p:nvPr>
        </p:nvSpPr>
        <p:spPr bwMode="auto">
          <a:xfrm>
            <a:off x="3972880" y="0"/>
            <a:ext cx="3035938" cy="463076"/>
          </a:xfrm>
          <a:prstGeom prst="rect">
            <a:avLst/>
          </a:prstGeom>
          <a:noFill/>
          <a:ln w="9525">
            <a:noFill/>
            <a:miter lim="800000"/>
            <a:headEnd/>
            <a:tailEnd/>
          </a:ln>
          <a:effectLst/>
        </p:spPr>
        <p:txBody>
          <a:bodyPr vert="horz" wrap="square" lIns="93875" tIns="46940" rIns="93875" bIns="46940" numCol="1" anchor="t" anchorCtr="0" compatLnSpc="1">
            <a:prstTxWarp prst="textNoShape">
              <a:avLst/>
            </a:prstTxWarp>
          </a:bodyPr>
          <a:lstStyle>
            <a:lvl1pPr algn="r" defTabSz="938818" eaLnBrk="1" hangingPunct="1">
              <a:defRPr sz="1200">
                <a:solidFill>
                  <a:schemeClr val="tx1"/>
                </a:solidFill>
                <a:latin typeface="Arial" charset="0"/>
              </a:defRPr>
            </a:lvl1pPr>
          </a:lstStyle>
          <a:p>
            <a:pPr>
              <a:defRPr/>
            </a:pPr>
            <a:endParaRPr lang="en-US" dirty="0"/>
          </a:p>
        </p:txBody>
      </p:sp>
      <p:sp>
        <p:nvSpPr>
          <p:cNvPr id="31748" name="Rectangle 4"/>
          <p:cNvSpPr>
            <a:spLocks noGrp="1" noRot="1" noChangeAspect="1" noChangeArrowheads="1" noTextEdit="1"/>
          </p:cNvSpPr>
          <p:nvPr>
            <p:ph type="sldImg" idx="2"/>
          </p:nvPr>
        </p:nvSpPr>
        <p:spPr bwMode="auto">
          <a:xfrm>
            <a:off x="407988" y="698500"/>
            <a:ext cx="6196012"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41" name="Rectangle 5"/>
          <p:cNvSpPr>
            <a:spLocks noGrp="1" noChangeArrowheads="1"/>
          </p:cNvSpPr>
          <p:nvPr>
            <p:ph type="body" sz="quarter" idx="3"/>
          </p:nvPr>
        </p:nvSpPr>
        <p:spPr bwMode="auto">
          <a:xfrm>
            <a:off x="700723" y="4416663"/>
            <a:ext cx="5608954" cy="4181952"/>
          </a:xfrm>
          <a:prstGeom prst="rect">
            <a:avLst/>
          </a:prstGeom>
          <a:noFill/>
          <a:ln w="9525">
            <a:noFill/>
            <a:miter lim="800000"/>
            <a:headEnd/>
            <a:tailEnd/>
          </a:ln>
          <a:effectLst/>
        </p:spPr>
        <p:txBody>
          <a:bodyPr vert="horz" wrap="square" lIns="93875" tIns="46940" rIns="93875" bIns="4694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4342" name="Rectangle 6"/>
          <p:cNvSpPr>
            <a:spLocks noGrp="1" noChangeArrowheads="1"/>
          </p:cNvSpPr>
          <p:nvPr>
            <p:ph type="ftr" sz="quarter" idx="4"/>
          </p:nvPr>
        </p:nvSpPr>
        <p:spPr bwMode="auto">
          <a:xfrm>
            <a:off x="2" y="8831739"/>
            <a:ext cx="3037523" cy="463076"/>
          </a:xfrm>
          <a:prstGeom prst="rect">
            <a:avLst/>
          </a:prstGeom>
          <a:noFill/>
          <a:ln w="9525">
            <a:noFill/>
            <a:miter lim="800000"/>
            <a:headEnd/>
            <a:tailEnd/>
          </a:ln>
          <a:effectLst/>
        </p:spPr>
        <p:txBody>
          <a:bodyPr vert="horz" wrap="square" lIns="93875" tIns="46940" rIns="93875" bIns="46940" numCol="1" anchor="b" anchorCtr="0" compatLnSpc="1">
            <a:prstTxWarp prst="textNoShape">
              <a:avLst/>
            </a:prstTxWarp>
          </a:bodyPr>
          <a:lstStyle>
            <a:lvl1pPr defTabSz="938818" eaLnBrk="1" hangingPunct="1">
              <a:defRPr sz="1200">
                <a:solidFill>
                  <a:schemeClr val="tx1"/>
                </a:solidFill>
                <a:latin typeface="Arial" charset="0"/>
              </a:defRPr>
            </a:lvl1pPr>
          </a:lstStyle>
          <a:p>
            <a:pPr>
              <a:defRPr/>
            </a:pPr>
            <a:endParaRPr lang="en-US" dirty="0"/>
          </a:p>
        </p:txBody>
      </p:sp>
      <p:sp>
        <p:nvSpPr>
          <p:cNvPr id="14343" name="Rectangle 7"/>
          <p:cNvSpPr>
            <a:spLocks noGrp="1" noChangeArrowheads="1"/>
          </p:cNvSpPr>
          <p:nvPr>
            <p:ph type="sldNum" sz="quarter" idx="5"/>
          </p:nvPr>
        </p:nvSpPr>
        <p:spPr bwMode="auto">
          <a:xfrm>
            <a:off x="3972880" y="8831739"/>
            <a:ext cx="3035938" cy="463076"/>
          </a:xfrm>
          <a:prstGeom prst="rect">
            <a:avLst/>
          </a:prstGeom>
          <a:noFill/>
          <a:ln w="9525">
            <a:noFill/>
            <a:miter lim="800000"/>
            <a:headEnd/>
            <a:tailEnd/>
          </a:ln>
          <a:effectLst/>
        </p:spPr>
        <p:txBody>
          <a:bodyPr vert="horz" wrap="square" lIns="93875" tIns="46940" rIns="93875" bIns="46940" numCol="1" anchor="b" anchorCtr="0" compatLnSpc="1">
            <a:prstTxWarp prst="textNoShape">
              <a:avLst/>
            </a:prstTxWarp>
          </a:bodyPr>
          <a:lstStyle>
            <a:lvl1pPr algn="r" defTabSz="938481" eaLnBrk="1" hangingPunct="1">
              <a:defRPr sz="1200">
                <a:solidFill>
                  <a:schemeClr val="tx1"/>
                </a:solidFill>
              </a:defRPr>
            </a:lvl1pPr>
          </a:lstStyle>
          <a:p>
            <a:pPr>
              <a:defRPr/>
            </a:pPr>
            <a:fld id="{FFD602CF-FD98-4BF8-AAE9-D51767634229}" type="slidenum">
              <a:rPr lang="en-US" altLang="en-US"/>
              <a:pPr>
                <a:defRPr/>
              </a:pPr>
              <a:t>‹#›</a:t>
            </a:fld>
            <a:endParaRPr lang="en-US" altLang="en-US" dirty="0"/>
          </a:p>
        </p:txBody>
      </p:sp>
    </p:spTree>
    <p:extLst>
      <p:ext uri="{BB962C8B-B14F-4D97-AF65-F5344CB8AC3E}">
        <p14:creationId xmlns:p14="http://schemas.microsoft.com/office/powerpoint/2010/main" val="292267248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r>
              <a:rPr lang="en-US" dirty="0"/>
              <a:t>Per para 9-119, FM 6-0, </a:t>
            </a:r>
            <a:r>
              <a:rPr lang="en-US" i="1" dirty="0"/>
              <a:t>Commander and Staff Organization and Operations</a:t>
            </a:r>
            <a:r>
              <a:rPr lang="en-US" dirty="0"/>
              <a:t>,</a:t>
            </a:r>
            <a:r>
              <a:rPr lang="en-US" baseline="0" dirty="0"/>
              <a:t> May 2014.</a:t>
            </a:r>
            <a:endParaRPr lang="en-US" dirty="0"/>
          </a:p>
        </p:txBody>
      </p:sp>
      <p:sp>
        <p:nvSpPr>
          <p:cNvPr id="4" name="Slide Number Placeholder 3"/>
          <p:cNvSpPr>
            <a:spLocks noGrp="1"/>
          </p:cNvSpPr>
          <p:nvPr>
            <p:ph type="sldNum" sz="quarter" idx="10"/>
          </p:nvPr>
        </p:nvSpPr>
        <p:spPr/>
        <p:txBody>
          <a:bodyPr/>
          <a:lstStyle/>
          <a:p>
            <a:pPr>
              <a:defRPr/>
            </a:pPr>
            <a:fld id="{C0A6ED4F-CF7A-45E7-81C8-77DEA641E9A4}" type="slidenum">
              <a:rPr lang="en-US" smtClean="0"/>
              <a:pPr>
                <a:defRPr/>
              </a:pPr>
              <a:t>2</a:t>
            </a:fld>
            <a:endParaRPr lang="en-US" dirty="0"/>
          </a:p>
        </p:txBody>
      </p:sp>
    </p:spTree>
    <p:extLst>
      <p:ext uri="{BB962C8B-B14F-4D97-AF65-F5344CB8AC3E}">
        <p14:creationId xmlns:p14="http://schemas.microsoft.com/office/powerpoint/2010/main" val="10970252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84F91216-6CAB-4C36-8DCD-8DFEA4D8AF3D}" type="slidenum">
              <a:rPr lang="en-US" altLang="en-US" sz="1200">
                <a:solidFill>
                  <a:srgbClr val="1F497D"/>
                </a:solidFill>
              </a:rPr>
              <a:pPr/>
              <a:t>15</a:t>
            </a:fld>
            <a:endParaRPr lang="en-US" altLang="en-US" sz="1200" dirty="0">
              <a:solidFill>
                <a:srgbClr val="1F497D"/>
              </a:solidFill>
            </a:endParaRPr>
          </a:p>
        </p:txBody>
      </p:sp>
      <p:sp>
        <p:nvSpPr>
          <p:cNvPr id="43011" name="Rectangle 2"/>
          <p:cNvSpPr>
            <a:spLocks noGrp="1" noRot="1" noChangeAspect="1" noChangeArrowheads="1" noTextEdit="1"/>
          </p:cNvSpPr>
          <p:nvPr>
            <p:ph type="sldImg"/>
          </p:nvPr>
        </p:nvSpPr>
        <p:spPr>
          <a:xfrm>
            <a:off x="407988" y="698500"/>
            <a:ext cx="6196012" cy="3486150"/>
          </a:xfrm>
          <a:ln/>
        </p:spPr>
      </p:sp>
      <p:sp>
        <p:nvSpPr>
          <p:cNvPr id="43012"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332544306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D388ADD-7023-4F83-9A1D-C5F9D6B1909F}" type="slidenum">
              <a:rPr lang="en-US" altLang="en-US" sz="1200">
                <a:solidFill>
                  <a:schemeClr val="tx1"/>
                </a:solidFill>
              </a:rPr>
              <a:pPr/>
              <a:t>110</a:t>
            </a:fld>
            <a:endParaRPr lang="en-US" altLang="en-US" sz="1200" dirty="0">
              <a:solidFill>
                <a:schemeClr val="tx1"/>
              </a:solidFill>
            </a:endParaRPr>
          </a:p>
        </p:txBody>
      </p:sp>
      <p:sp>
        <p:nvSpPr>
          <p:cNvPr id="225283" name="Rectangle 2"/>
          <p:cNvSpPr>
            <a:spLocks noGrp="1" noRot="1" noChangeAspect="1" noChangeArrowheads="1" noTextEdit="1"/>
          </p:cNvSpPr>
          <p:nvPr>
            <p:ph type="sldImg"/>
          </p:nvPr>
        </p:nvSpPr>
        <p:spPr>
          <a:xfrm>
            <a:off x="407988" y="698500"/>
            <a:ext cx="6196012" cy="3486150"/>
          </a:xfrm>
          <a:ln/>
        </p:spPr>
      </p:sp>
      <p:sp>
        <p:nvSpPr>
          <p:cNvPr id="22528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88677089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CC9F74DF-A1EE-4472-9351-BDCCC8A686F2}" type="slidenum">
              <a:rPr lang="en-US" altLang="en-US" sz="1200">
                <a:solidFill>
                  <a:schemeClr val="tx1"/>
                </a:solidFill>
              </a:rPr>
              <a:pPr/>
              <a:t>111</a:t>
            </a:fld>
            <a:endParaRPr lang="en-US" altLang="en-US" sz="1200" dirty="0">
              <a:solidFill>
                <a:schemeClr val="tx1"/>
              </a:solidFill>
            </a:endParaRPr>
          </a:p>
        </p:txBody>
      </p:sp>
      <p:sp>
        <p:nvSpPr>
          <p:cNvPr id="227331" name="Rectangle 2"/>
          <p:cNvSpPr>
            <a:spLocks noGrp="1" noRot="1" noChangeAspect="1" noChangeArrowheads="1" noTextEdit="1"/>
          </p:cNvSpPr>
          <p:nvPr>
            <p:ph type="sldImg"/>
          </p:nvPr>
        </p:nvSpPr>
        <p:spPr>
          <a:xfrm>
            <a:off x="407988" y="698500"/>
            <a:ext cx="6196012" cy="3486150"/>
          </a:xfrm>
          <a:ln/>
        </p:spPr>
      </p:sp>
      <p:sp>
        <p:nvSpPr>
          <p:cNvPr id="22733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01955034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12F3536-8255-40B1-B20B-D3C0BD365C41}" type="slidenum">
              <a:rPr lang="en-US" altLang="en-US" sz="1200">
                <a:solidFill>
                  <a:schemeClr val="tx1"/>
                </a:solidFill>
              </a:rPr>
              <a:pPr/>
              <a:t>112</a:t>
            </a:fld>
            <a:endParaRPr lang="en-US" altLang="en-US" sz="1200" dirty="0">
              <a:solidFill>
                <a:schemeClr val="tx1"/>
              </a:solidFill>
            </a:endParaRPr>
          </a:p>
        </p:txBody>
      </p:sp>
      <p:sp>
        <p:nvSpPr>
          <p:cNvPr id="229379" name="Rectangle 2"/>
          <p:cNvSpPr>
            <a:spLocks noGrp="1" noRot="1" noChangeAspect="1" noChangeArrowheads="1" noTextEdit="1"/>
          </p:cNvSpPr>
          <p:nvPr>
            <p:ph type="sldImg"/>
          </p:nvPr>
        </p:nvSpPr>
        <p:spPr>
          <a:xfrm>
            <a:off x="407988" y="698500"/>
            <a:ext cx="6196012" cy="3486150"/>
          </a:xfrm>
          <a:ln/>
        </p:spPr>
      </p:sp>
      <p:sp>
        <p:nvSpPr>
          <p:cNvPr id="22938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59072977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D61D3BE-A2CC-44D9-AB27-EB1C36FF6F9D}" type="slidenum">
              <a:rPr lang="en-US" altLang="en-US" sz="1200">
                <a:solidFill>
                  <a:schemeClr val="tx1"/>
                </a:solidFill>
              </a:rPr>
              <a:pPr/>
              <a:t>113</a:t>
            </a:fld>
            <a:endParaRPr lang="en-US" altLang="en-US" sz="1200" dirty="0">
              <a:solidFill>
                <a:schemeClr val="tx1"/>
              </a:solidFill>
            </a:endParaRPr>
          </a:p>
        </p:txBody>
      </p:sp>
      <p:sp>
        <p:nvSpPr>
          <p:cNvPr id="231427" name="Rectangle 2"/>
          <p:cNvSpPr>
            <a:spLocks noGrp="1" noRot="1" noChangeAspect="1" noChangeArrowheads="1" noTextEdit="1"/>
          </p:cNvSpPr>
          <p:nvPr>
            <p:ph type="sldImg"/>
          </p:nvPr>
        </p:nvSpPr>
        <p:spPr>
          <a:xfrm>
            <a:off x="407988" y="698500"/>
            <a:ext cx="6196012" cy="3486150"/>
          </a:xfrm>
          <a:ln/>
        </p:spPr>
      </p:sp>
      <p:sp>
        <p:nvSpPr>
          <p:cNvPr id="23142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08908105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4F371D44-3D51-4CE6-89C3-BB61907ABE5E}" type="slidenum">
              <a:rPr lang="en-US" altLang="en-US" sz="1200">
                <a:solidFill>
                  <a:schemeClr val="tx1"/>
                </a:solidFill>
              </a:rPr>
              <a:pPr/>
              <a:t>114</a:t>
            </a:fld>
            <a:endParaRPr lang="en-US" altLang="en-US" sz="1200" dirty="0">
              <a:solidFill>
                <a:schemeClr val="tx1"/>
              </a:solidFill>
            </a:endParaRPr>
          </a:p>
        </p:txBody>
      </p:sp>
      <p:sp>
        <p:nvSpPr>
          <p:cNvPr id="233475" name="Rectangle 2"/>
          <p:cNvSpPr>
            <a:spLocks noGrp="1" noRot="1" noChangeAspect="1" noChangeArrowheads="1" noTextEdit="1"/>
          </p:cNvSpPr>
          <p:nvPr>
            <p:ph type="sldImg"/>
          </p:nvPr>
        </p:nvSpPr>
        <p:spPr>
          <a:xfrm>
            <a:off x="407988" y="698500"/>
            <a:ext cx="6196012" cy="3486150"/>
          </a:xfrm>
          <a:ln/>
        </p:spPr>
      </p:sp>
      <p:sp>
        <p:nvSpPr>
          <p:cNvPr id="23347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92815302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353A0B32-B45B-4525-BF63-D0C70F2F7ACA}" type="slidenum">
              <a:rPr lang="en-US" altLang="en-US" sz="1200">
                <a:solidFill>
                  <a:schemeClr val="tx1"/>
                </a:solidFill>
              </a:rPr>
              <a:pPr/>
              <a:t>115</a:t>
            </a:fld>
            <a:endParaRPr lang="en-US" altLang="en-US" sz="1200" dirty="0">
              <a:solidFill>
                <a:schemeClr val="tx1"/>
              </a:solidFill>
            </a:endParaRPr>
          </a:p>
        </p:txBody>
      </p:sp>
      <p:sp>
        <p:nvSpPr>
          <p:cNvPr id="235523" name="Rectangle 2"/>
          <p:cNvSpPr>
            <a:spLocks noGrp="1" noRot="1" noChangeAspect="1" noChangeArrowheads="1" noTextEdit="1"/>
          </p:cNvSpPr>
          <p:nvPr>
            <p:ph type="sldImg"/>
          </p:nvPr>
        </p:nvSpPr>
        <p:spPr>
          <a:xfrm>
            <a:off x="407988" y="698500"/>
            <a:ext cx="6196012" cy="3486150"/>
          </a:xfrm>
          <a:ln/>
        </p:spPr>
      </p:sp>
      <p:sp>
        <p:nvSpPr>
          <p:cNvPr id="23552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44509830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52544294-99E7-47B5-B9D1-68E529C5AF58}" type="slidenum">
              <a:rPr lang="en-US" altLang="en-US" sz="1200">
                <a:solidFill>
                  <a:schemeClr val="tx1"/>
                </a:solidFill>
              </a:rPr>
              <a:pPr/>
              <a:t>116</a:t>
            </a:fld>
            <a:endParaRPr lang="en-US" altLang="en-US" sz="1200" dirty="0">
              <a:solidFill>
                <a:schemeClr val="tx1"/>
              </a:solidFill>
            </a:endParaRPr>
          </a:p>
        </p:txBody>
      </p:sp>
      <p:sp>
        <p:nvSpPr>
          <p:cNvPr id="237571" name="Rectangle 2"/>
          <p:cNvSpPr>
            <a:spLocks noGrp="1" noRot="1" noChangeAspect="1" noChangeArrowheads="1" noTextEdit="1"/>
          </p:cNvSpPr>
          <p:nvPr>
            <p:ph type="sldImg"/>
          </p:nvPr>
        </p:nvSpPr>
        <p:spPr>
          <a:xfrm>
            <a:off x="407988" y="698500"/>
            <a:ext cx="6196012" cy="3486150"/>
          </a:xfrm>
          <a:ln/>
        </p:spPr>
      </p:sp>
      <p:sp>
        <p:nvSpPr>
          <p:cNvPr id="237572"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187251328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70745C3D-514E-4880-B675-DBA91804DC1C}" type="slidenum">
              <a:rPr lang="en-US" altLang="en-US" sz="1200">
                <a:solidFill>
                  <a:schemeClr val="tx1"/>
                </a:solidFill>
              </a:rPr>
              <a:pPr/>
              <a:t>117</a:t>
            </a:fld>
            <a:endParaRPr lang="en-US" altLang="en-US" sz="1200" dirty="0">
              <a:solidFill>
                <a:schemeClr val="tx1"/>
              </a:solidFill>
            </a:endParaRPr>
          </a:p>
        </p:txBody>
      </p:sp>
      <p:sp>
        <p:nvSpPr>
          <p:cNvPr id="239619" name="Rectangle 2"/>
          <p:cNvSpPr>
            <a:spLocks noGrp="1" noRot="1" noChangeAspect="1" noChangeArrowheads="1" noTextEdit="1"/>
          </p:cNvSpPr>
          <p:nvPr>
            <p:ph type="sldImg"/>
          </p:nvPr>
        </p:nvSpPr>
        <p:spPr>
          <a:xfrm>
            <a:off x="407988" y="698500"/>
            <a:ext cx="6196012" cy="3486150"/>
          </a:xfrm>
          <a:ln/>
        </p:spPr>
      </p:sp>
      <p:sp>
        <p:nvSpPr>
          <p:cNvPr id="23962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420927113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A0AD12EC-542F-4B0F-B7CD-23D429F4FC89}" type="slidenum">
              <a:rPr lang="en-US" altLang="en-US" sz="1200">
                <a:solidFill>
                  <a:schemeClr val="tx1"/>
                </a:solidFill>
              </a:rPr>
              <a:pPr/>
              <a:t>118</a:t>
            </a:fld>
            <a:endParaRPr lang="en-US" altLang="en-US" sz="1200" dirty="0">
              <a:solidFill>
                <a:schemeClr val="tx1"/>
              </a:solidFill>
            </a:endParaRPr>
          </a:p>
        </p:txBody>
      </p:sp>
      <p:sp>
        <p:nvSpPr>
          <p:cNvPr id="241667" name="Rectangle 2"/>
          <p:cNvSpPr>
            <a:spLocks noGrp="1" noRot="1" noChangeAspect="1" noChangeArrowheads="1" noTextEdit="1"/>
          </p:cNvSpPr>
          <p:nvPr>
            <p:ph type="sldImg"/>
          </p:nvPr>
        </p:nvSpPr>
        <p:spPr>
          <a:xfrm>
            <a:off x="407988" y="698500"/>
            <a:ext cx="6196012" cy="3486150"/>
          </a:xfrm>
          <a:ln/>
        </p:spPr>
      </p:sp>
      <p:sp>
        <p:nvSpPr>
          <p:cNvPr id="24166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12332548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4256502-1F5F-427F-8A42-0A47F9D263A3}" type="slidenum">
              <a:rPr lang="en-US" altLang="en-US" sz="1200">
                <a:solidFill>
                  <a:schemeClr val="tx1"/>
                </a:solidFill>
              </a:rPr>
              <a:pPr/>
              <a:t>119</a:t>
            </a:fld>
            <a:endParaRPr lang="en-US" altLang="en-US" sz="1200" dirty="0">
              <a:solidFill>
                <a:schemeClr val="tx1"/>
              </a:solidFill>
            </a:endParaRPr>
          </a:p>
        </p:txBody>
      </p:sp>
      <p:sp>
        <p:nvSpPr>
          <p:cNvPr id="243715" name="Rectangle 2"/>
          <p:cNvSpPr>
            <a:spLocks noGrp="1" noRot="1" noChangeAspect="1" noChangeArrowheads="1" noTextEdit="1"/>
          </p:cNvSpPr>
          <p:nvPr>
            <p:ph type="sldImg"/>
          </p:nvPr>
        </p:nvSpPr>
        <p:spPr>
          <a:xfrm>
            <a:off x="407988" y="698500"/>
            <a:ext cx="6196012" cy="3486150"/>
          </a:xfrm>
          <a:ln/>
        </p:spPr>
      </p:sp>
      <p:sp>
        <p:nvSpPr>
          <p:cNvPr id="24371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96561280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B81C6F94-D774-4AF1-87D4-2FE3B462A505}" type="slidenum">
              <a:rPr lang="en-US" altLang="en-US" sz="1200">
                <a:solidFill>
                  <a:srgbClr val="1F497D"/>
                </a:solidFill>
              </a:rPr>
              <a:pPr/>
              <a:t>16</a:t>
            </a:fld>
            <a:endParaRPr lang="en-US" altLang="en-US" sz="1200" dirty="0">
              <a:solidFill>
                <a:srgbClr val="1F497D"/>
              </a:solidFill>
            </a:endParaRPr>
          </a:p>
        </p:txBody>
      </p:sp>
      <p:sp>
        <p:nvSpPr>
          <p:cNvPr id="47107" name="Rectangle 2"/>
          <p:cNvSpPr>
            <a:spLocks noGrp="1" noRot="1" noChangeAspect="1" noChangeArrowheads="1" noTextEdit="1"/>
          </p:cNvSpPr>
          <p:nvPr>
            <p:ph type="sldImg"/>
          </p:nvPr>
        </p:nvSpPr>
        <p:spPr>
          <a:xfrm>
            <a:off x="407988" y="698500"/>
            <a:ext cx="6196012" cy="3486150"/>
          </a:xfrm>
          <a:ln/>
        </p:spPr>
      </p:sp>
      <p:sp>
        <p:nvSpPr>
          <p:cNvPr id="4710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334554533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B2F6144-9903-4AB8-AEB3-E00A65F4F4FA}" type="slidenum">
              <a:rPr lang="en-US" altLang="en-US" sz="1200">
                <a:solidFill>
                  <a:schemeClr val="tx1"/>
                </a:solidFill>
              </a:rPr>
              <a:pPr/>
              <a:t>120</a:t>
            </a:fld>
            <a:endParaRPr lang="en-US" altLang="en-US" sz="1200" dirty="0">
              <a:solidFill>
                <a:schemeClr val="tx1"/>
              </a:solidFill>
            </a:endParaRPr>
          </a:p>
        </p:txBody>
      </p:sp>
      <p:sp>
        <p:nvSpPr>
          <p:cNvPr id="245763" name="Rectangle 2"/>
          <p:cNvSpPr>
            <a:spLocks noGrp="1" noRot="1" noChangeAspect="1" noChangeArrowheads="1" noTextEdit="1"/>
          </p:cNvSpPr>
          <p:nvPr>
            <p:ph type="sldImg"/>
          </p:nvPr>
        </p:nvSpPr>
        <p:spPr>
          <a:xfrm>
            <a:off x="407988" y="698500"/>
            <a:ext cx="6196012" cy="3486150"/>
          </a:xfrm>
          <a:ln/>
        </p:spPr>
      </p:sp>
      <p:sp>
        <p:nvSpPr>
          <p:cNvPr id="24576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45642104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08363C93-45A1-44E5-B078-DABE5C664DE7}" type="slidenum">
              <a:rPr lang="en-US" altLang="en-US" sz="1200">
                <a:solidFill>
                  <a:schemeClr val="tx1"/>
                </a:solidFill>
              </a:rPr>
              <a:pPr/>
              <a:t>121</a:t>
            </a:fld>
            <a:endParaRPr lang="en-US" altLang="en-US" sz="1200" dirty="0">
              <a:solidFill>
                <a:schemeClr val="tx1"/>
              </a:solidFill>
            </a:endParaRPr>
          </a:p>
        </p:txBody>
      </p:sp>
      <p:sp>
        <p:nvSpPr>
          <p:cNvPr id="247811" name="Rectangle 2"/>
          <p:cNvSpPr>
            <a:spLocks noGrp="1" noRot="1" noChangeAspect="1" noChangeArrowheads="1" noTextEdit="1"/>
          </p:cNvSpPr>
          <p:nvPr>
            <p:ph type="sldImg"/>
          </p:nvPr>
        </p:nvSpPr>
        <p:spPr>
          <a:xfrm>
            <a:off x="407988" y="698500"/>
            <a:ext cx="6196012" cy="3486150"/>
          </a:xfrm>
          <a:ln/>
        </p:spPr>
      </p:sp>
      <p:sp>
        <p:nvSpPr>
          <p:cNvPr id="24781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95544453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7FB05C1-2D92-456D-BF4C-2AF1C2F3E132}" type="slidenum">
              <a:rPr lang="en-US" altLang="en-US" sz="1200">
                <a:solidFill>
                  <a:schemeClr val="tx1"/>
                </a:solidFill>
              </a:rPr>
              <a:pPr/>
              <a:t>122</a:t>
            </a:fld>
            <a:endParaRPr lang="en-US" altLang="en-US" sz="1200" dirty="0">
              <a:solidFill>
                <a:schemeClr val="tx1"/>
              </a:solidFill>
            </a:endParaRPr>
          </a:p>
        </p:txBody>
      </p:sp>
      <p:sp>
        <p:nvSpPr>
          <p:cNvPr id="249859" name="Rectangle 2"/>
          <p:cNvSpPr>
            <a:spLocks noGrp="1" noRot="1" noChangeAspect="1" noChangeArrowheads="1" noTextEdit="1"/>
          </p:cNvSpPr>
          <p:nvPr>
            <p:ph type="sldImg"/>
          </p:nvPr>
        </p:nvSpPr>
        <p:spPr>
          <a:xfrm>
            <a:off x="407988" y="698500"/>
            <a:ext cx="6196012" cy="3486150"/>
          </a:xfrm>
          <a:ln/>
        </p:spPr>
      </p:sp>
      <p:sp>
        <p:nvSpPr>
          <p:cNvPr id="24986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
        <p:nvSpPr>
          <p:cNvPr id="2" name="Notes Placeholder 1"/>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40221941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DB0C531-39FC-4125-8DA8-4F20C08AFF16}" type="slidenum">
              <a:rPr lang="en-US" altLang="en-US" sz="1200">
                <a:solidFill>
                  <a:schemeClr val="tx1"/>
                </a:solidFill>
              </a:rPr>
              <a:pPr/>
              <a:t>123</a:t>
            </a:fld>
            <a:endParaRPr lang="en-US" altLang="en-US" sz="1200" dirty="0">
              <a:solidFill>
                <a:schemeClr val="tx1"/>
              </a:solidFill>
            </a:endParaRPr>
          </a:p>
        </p:txBody>
      </p:sp>
      <p:sp>
        <p:nvSpPr>
          <p:cNvPr id="251907" name="Rectangle 2"/>
          <p:cNvSpPr>
            <a:spLocks noGrp="1" noRot="1" noChangeAspect="1" noChangeArrowheads="1" noTextEdit="1"/>
          </p:cNvSpPr>
          <p:nvPr>
            <p:ph type="sldImg"/>
          </p:nvPr>
        </p:nvSpPr>
        <p:spPr>
          <a:xfrm>
            <a:off x="407988" y="698500"/>
            <a:ext cx="6196012" cy="3486150"/>
          </a:xfrm>
          <a:ln/>
        </p:spPr>
      </p:sp>
      <p:sp>
        <p:nvSpPr>
          <p:cNvPr id="25190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65529239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5AFE162D-00AA-4849-9FB4-2DBE15D2D64F}" type="slidenum">
              <a:rPr lang="en-US" altLang="en-US" sz="1200">
                <a:solidFill>
                  <a:schemeClr val="tx1"/>
                </a:solidFill>
              </a:rPr>
              <a:pPr/>
              <a:t>124</a:t>
            </a:fld>
            <a:endParaRPr lang="en-US" altLang="en-US" sz="1200" dirty="0">
              <a:solidFill>
                <a:schemeClr val="tx1"/>
              </a:solidFill>
            </a:endParaRPr>
          </a:p>
        </p:txBody>
      </p:sp>
      <p:sp>
        <p:nvSpPr>
          <p:cNvPr id="253955" name="Rectangle 2"/>
          <p:cNvSpPr>
            <a:spLocks noGrp="1" noRot="1" noChangeAspect="1" noChangeArrowheads="1" noTextEdit="1"/>
          </p:cNvSpPr>
          <p:nvPr>
            <p:ph type="sldImg"/>
          </p:nvPr>
        </p:nvSpPr>
        <p:spPr>
          <a:xfrm>
            <a:off x="407988" y="698500"/>
            <a:ext cx="6196012" cy="3486150"/>
          </a:xfrm>
          <a:ln/>
        </p:spPr>
      </p:sp>
      <p:sp>
        <p:nvSpPr>
          <p:cNvPr id="25395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77572662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80F3614-4D77-42EE-B16F-A428BFB5E396}" type="slidenum">
              <a:rPr lang="en-US" altLang="en-US" sz="1200">
                <a:solidFill>
                  <a:schemeClr val="tx1"/>
                </a:solidFill>
              </a:rPr>
              <a:pPr/>
              <a:t>125</a:t>
            </a:fld>
            <a:endParaRPr lang="en-US" altLang="en-US" sz="1200" dirty="0">
              <a:solidFill>
                <a:schemeClr val="tx1"/>
              </a:solidFill>
            </a:endParaRPr>
          </a:p>
        </p:txBody>
      </p:sp>
      <p:sp>
        <p:nvSpPr>
          <p:cNvPr id="256003" name="Rectangle 2"/>
          <p:cNvSpPr>
            <a:spLocks noGrp="1" noRot="1" noChangeAspect="1" noChangeArrowheads="1" noTextEdit="1"/>
          </p:cNvSpPr>
          <p:nvPr>
            <p:ph type="sldImg"/>
          </p:nvPr>
        </p:nvSpPr>
        <p:spPr>
          <a:xfrm>
            <a:off x="407988" y="698500"/>
            <a:ext cx="6196012" cy="3486150"/>
          </a:xfrm>
          <a:ln/>
        </p:spPr>
      </p:sp>
      <p:sp>
        <p:nvSpPr>
          <p:cNvPr id="256004"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267543983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D0C5343-4C00-4E0A-9753-A474E22381A0}" type="slidenum">
              <a:rPr lang="en-US" altLang="en-US" sz="1200">
                <a:solidFill>
                  <a:schemeClr val="tx1"/>
                </a:solidFill>
              </a:rPr>
              <a:pPr/>
              <a:t>126</a:t>
            </a:fld>
            <a:endParaRPr lang="en-US" altLang="en-US" sz="1200" dirty="0">
              <a:solidFill>
                <a:schemeClr val="tx1"/>
              </a:solidFill>
            </a:endParaRPr>
          </a:p>
        </p:txBody>
      </p:sp>
      <p:sp>
        <p:nvSpPr>
          <p:cNvPr id="258051" name="Rectangle 2"/>
          <p:cNvSpPr>
            <a:spLocks noGrp="1" noRot="1" noChangeAspect="1" noChangeArrowheads="1" noTextEdit="1"/>
          </p:cNvSpPr>
          <p:nvPr>
            <p:ph type="sldImg"/>
          </p:nvPr>
        </p:nvSpPr>
        <p:spPr>
          <a:xfrm>
            <a:off x="407988" y="698500"/>
            <a:ext cx="6196012" cy="3486150"/>
          </a:xfrm>
          <a:ln/>
        </p:spPr>
      </p:sp>
      <p:sp>
        <p:nvSpPr>
          <p:cNvPr id="25805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23260234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3B428AC7-2919-4AE4-9B1E-FD253F52736F}" type="slidenum">
              <a:rPr lang="en-US" altLang="en-US" sz="1200">
                <a:solidFill>
                  <a:schemeClr val="tx1"/>
                </a:solidFill>
              </a:rPr>
              <a:pPr/>
              <a:t>127</a:t>
            </a:fld>
            <a:endParaRPr lang="en-US" altLang="en-US" sz="1200" dirty="0">
              <a:solidFill>
                <a:schemeClr val="tx1"/>
              </a:solidFill>
            </a:endParaRPr>
          </a:p>
        </p:txBody>
      </p:sp>
      <p:sp>
        <p:nvSpPr>
          <p:cNvPr id="260099" name="Rectangle 2"/>
          <p:cNvSpPr>
            <a:spLocks noGrp="1" noRot="1" noChangeAspect="1" noChangeArrowheads="1" noTextEdit="1"/>
          </p:cNvSpPr>
          <p:nvPr>
            <p:ph type="sldImg"/>
          </p:nvPr>
        </p:nvSpPr>
        <p:spPr>
          <a:xfrm>
            <a:off x="407988" y="698500"/>
            <a:ext cx="6196012" cy="3486150"/>
          </a:xfrm>
          <a:ln/>
        </p:spPr>
      </p:sp>
      <p:sp>
        <p:nvSpPr>
          <p:cNvPr id="26010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73193391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78EDCFB-8E6B-4DF6-9BB6-894534B749B7}" type="slidenum">
              <a:rPr lang="en-US" altLang="en-US" sz="1200">
                <a:solidFill>
                  <a:schemeClr val="tx1"/>
                </a:solidFill>
              </a:rPr>
              <a:pPr/>
              <a:t>128</a:t>
            </a:fld>
            <a:endParaRPr lang="en-US" altLang="en-US" sz="1200" dirty="0">
              <a:solidFill>
                <a:schemeClr val="tx1"/>
              </a:solidFill>
            </a:endParaRPr>
          </a:p>
        </p:txBody>
      </p:sp>
      <p:sp>
        <p:nvSpPr>
          <p:cNvPr id="262147" name="Rectangle 2"/>
          <p:cNvSpPr>
            <a:spLocks noGrp="1" noRot="1" noChangeAspect="1" noChangeArrowheads="1" noTextEdit="1"/>
          </p:cNvSpPr>
          <p:nvPr>
            <p:ph type="sldImg"/>
          </p:nvPr>
        </p:nvSpPr>
        <p:spPr>
          <a:xfrm>
            <a:off x="407988" y="698500"/>
            <a:ext cx="6196012" cy="3486150"/>
          </a:xfrm>
          <a:ln/>
        </p:spPr>
      </p:sp>
      <p:sp>
        <p:nvSpPr>
          <p:cNvPr id="26214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56769815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519D7D34-BB2B-4750-9810-E430B645E1DC}" type="slidenum">
              <a:rPr lang="en-US" altLang="en-US" sz="1200">
                <a:solidFill>
                  <a:schemeClr val="tx1"/>
                </a:solidFill>
              </a:rPr>
              <a:pPr/>
              <a:t>129</a:t>
            </a:fld>
            <a:endParaRPr lang="en-US" altLang="en-US" sz="1200" dirty="0">
              <a:solidFill>
                <a:schemeClr val="tx1"/>
              </a:solidFill>
            </a:endParaRPr>
          </a:p>
        </p:txBody>
      </p:sp>
      <p:sp>
        <p:nvSpPr>
          <p:cNvPr id="264195" name="Rectangle 2"/>
          <p:cNvSpPr>
            <a:spLocks noGrp="1" noRot="1" noChangeAspect="1" noChangeArrowheads="1" noTextEdit="1"/>
          </p:cNvSpPr>
          <p:nvPr>
            <p:ph type="sldImg"/>
          </p:nvPr>
        </p:nvSpPr>
        <p:spPr>
          <a:xfrm>
            <a:off x="407988" y="698500"/>
            <a:ext cx="6196012" cy="3486150"/>
          </a:xfrm>
          <a:ln/>
        </p:spPr>
      </p:sp>
      <p:sp>
        <p:nvSpPr>
          <p:cNvPr id="264196"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7845568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48D3ECE9-4B16-4EBD-8A2A-7CF6258ABE16}" type="slidenum">
              <a:rPr lang="en-US" altLang="en-US" sz="1200">
                <a:solidFill>
                  <a:srgbClr val="1F497D"/>
                </a:solidFill>
              </a:rPr>
              <a:pPr/>
              <a:t>17</a:t>
            </a:fld>
            <a:endParaRPr lang="en-US" altLang="en-US" sz="1200" dirty="0">
              <a:solidFill>
                <a:srgbClr val="1F497D"/>
              </a:solidFill>
            </a:endParaRPr>
          </a:p>
        </p:txBody>
      </p:sp>
      <p:sp>
        <p:nvSpPr>
          <p:cNvPr id="49155" name="Rectangle 2"/>
          <p:cNvSpPr>
            <a:spLocks noGrp="1" noRot="1" noChangeAspect="1" noChangeArrowheads="1" noTextEdit="1"/>
          </p:cNvSpPr>
          <p:nvPr>
            <p:ph type="sldImg"/>
          </p:nvPr>
        </p:nvSpPr>
        <p:spPr>
          <a:xfrm>
            <a:off x="407988" y="698500"/>
            <a:ext cx="6196012" cy="3486150"/>
          </a:xfrm>
          <a:ln/>
        </p:spPr>
      </p:sp>
      <p:sp>
        <p:nvSpPr>
          <p:cNvPr id="4915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195125238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01DFC084-F3FD-4F45-A161-9A509F8CF184}" type="slidenum">
              <a:rPr lang="en-US" altLang="en-US" sz="1200">
                <a:solidFill>
                  <a:schemeClr val="tx1"/>
                </a:solidFill>
              </a:rPr>
              <a:pPr/>
              <a:t>130</a:t>
            </a:fld>
            <a:endParaRPr lang="en-US" altLang="en-US" sz="1200" dirty="0">
              <a:solidFill>
                <a:schemeClr val="tx1"/>
              </a:solidFill>
            </a:endParaRPr>
          </a:p>
        </p:txBody>
      </p:sp>
      <p:sp>
        <p:nvSpPr>
          <p:cNvPr id="266243" name="Rectangle 2"/>
          <p:cNvSpPr>
            <a:spLocks noGrp="1" noRot="1" noChangeAspect="1" noChangeArrowheads="1" noTextEdit="1"/>
          </p:cNvSpPr>
          <p:nvPr>
            <p:ph type="sldImg"/>
          </p:nvPr>
        </p:nvSpPr>
        <p:spPr>
          <a:xfrm>
            <a:off x="407988" y="698500"/>
            <a:ext cx="6196012" cy="3486150"/>
          </a:xfrm>
          <a:ln/>
        </p:spPr>
      </p:sp>
      <p:sp>
        <p:nvSpPr>
          <p:cNvPr id="26624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32330937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F405490-2B3E-4E58-9CEB-3942AE5C29B6}" type="slidenum">
              <a:rPr lang="en-US" altLang="en-US" sz="1200">
                <a:solidFill>
                  <a:schemeClr val="tx1"/>
                </a:solidFill>
              </a:rPr>
              <a:pPr/>
              <a:t>131</a:t>
            </a:fld>
            <a:endParaRPr lang="en-US" altLang="en-US" sz="1200" dirty="0">
              <a:solidFill>
                <a:schemeClr val="tx1"/>
              </a:solidFill>
            </a:endParaRPr>
          </a:p>
        </p:txBody>
      </p:sp>
      <p:sp>
        <p:nvSpPr>
          <p:cNvPr id="268291" name="Rectangle 2"/>
          <p:cNvSpPr>
            <a:spLocks noGrp="1" noRot="1" noChangeAspect="1" noChangeArrowheads="1" noTextEdit="1"/>
          </p:cNvSpPr>
          <p:nvPr>
            <p:ph type="sldImg"/>
          </p:nvPr>
        </p:nvSpPr>
        <p:spPr>
          <a:xfrm>
            <a:off x="407988" y="698500"/>
            <a:ext cx="6196012" cy="3486150"/>
          </a:xfrm>
          <a:ln/>
        </p:spPr>
      </p:sp>
      <p:sp>
        <p:nvSpPr>
          <p:cNvPr id="26829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64608274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B0725E52-4F3F-45FA-9674-B57DDBE4356E}" type="slidenum">
              <a:rPr lang="en-US" altLang="en-US" sz="1200">
                <a:solidFill>
                  <a:schemeClr val="tx1"/>
                </a:solidFill>
              </a:rPr>
              <a:pPr/>
              <a:t>132</a:t>
            </a:fld>
            <a:endParaRPr lang="en-US" altLang="en-US" sz="1200" dirty="0">
              <a:solidFill>
                <a:schemeClr val="tx1"/>
              </a:solidFill>
            </a:endParaRPr>
          </a:p>
        </p:txBody>
      </p:sp>
      <p:sp>
        <p:nvSpPr>
          <p:cNvPr id="270339" name="Rectangle 2"/>
          <p:cNvSpPr>
            <a:spLocks noGrp="1" noRot="1" noChangeAspect="1" noChangeArrowheads="1" noTextEdit="1"/>
          </p:cNvSpPr>
          <p:nvPr>
            <p:ph type="sldImg"/>
          </p:nvPr>
        </p:nvSpPr>
        <p:spPr>
          <a:xfrm>
            <a:off x="407988" y="698500"/>
            <a:ext cx="6196012" cy="3486150"/>
          </a:xfrm>
          <a:ln/>
        </p:spPr>
      </p:sp>
      <p:sp>
        <p:nvSpPr>
          <p:cNvPr id="27034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9427843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B150C8FA-EADB-4586-80F8-0F2FAA311FC9}" type="slidenum">
              <a:rPr lang="en-US" altLang="en-US" sz="1200">
                <a:solidFill>
                  <a:schemeClr val="tx1"/>
                </a:solidFill>
              </a:rPr>
              <a:pPr/>
              <a:t>133</a:t>
            </a:fld>
            <a:endParaRPr lang="en-US" altLang="en-US" sz="1200" dirty="0">
              <a:solidFill>
                <a:schemeClr val="tx1"/>
              </a:solidFill>
            </a:endParaRPr>
          </a:p>
        </p:txBody>
      </p:sp>
      <p:sp>
        <p:nvSpPr>
          <p:cNvPr id="272387" name="Rectangle 2"/>
          <p:cNvSpPr>
            <a:spLocks noGrp="1" noRot="1" noChangeAspect="1" noChangeArrowheads="1" noTextEdit="1"/>
          </p:cNvSpPr>
          <p:nvPr>
            <p:ph type="sldImg"/>
          </p:nvPr>
        </p:nvSpPr>
        <p:spPr>
          <a:xfrm>
            <a:off x="407988" y="698500"/>
            <a:ext cx="6196012" cy="3486150"/>
          </a:xfrm>
          <a:ln/>
        </p:spPr>
      </p:sp>
      <p:sp>
        <p:nvSpPr>
          <p:cNvPr id="27238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84800730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A48C226-7081-453B-9C28-2BF20CFBFAB7}" type="slidenum">
              <a:rPr lang="en-US" altLang="en-US" sz="1200">
                <a:solidFill>
                  <a:srgbClr val="1F497D"/>
                </a:solidFill>
              </a:rPr>
              <a:pPr/>
              <a:t>134</a:t>
            </a:fld>
            <a:endParaRPr lang="en-US" altLang="en-US" sz="1200" dirty="0">
              <a:solidFill>
                <a:srgbClr val="1F497D"/>
              </a:solidFill>
            </a:endParaRPr>
          </a:p>
        </p:txBody>
      </p:sp>
      <p:sp>
        <p:nvSpPr>
          <p:cNvPr id="53251" name="Rectangle 2"/>
          <p:cNvSpPr>
            <a:spLocks noGrp="1" noRot="1" noChangeAspect="1" noChangeArrowheads="1" noTextEdit="1"/>
          </p:cNvSpPr>
          <p:nvPr>
            <p:ph type="sldImg"/>
          </p:nvPr>
        </p:nvSpPr>
        <p:spPr>
          <a:xfrm>
            <a:off x="407988" y="698500"/>
            <a:ext cx="6196012" cy="3486150"/>
          </a:xfrm>
          <a:ln/>
        </p:spPr>
      </p:sp>
      <p:sp>
        <p:nvSpPr>
          <p:cNvPr id="5325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395684056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4C25826D-AD6B-4B5E-8948-4459D934A8C5}" type="slidenum">
              <a:rPr lang="en-US" altLang="en-US" sz="1200">
                <a:solidFill>
                  <a:schemeClr val="tx1"/>
                </a:solidFill>
              </a:rPr>
              <a:pPr/>
              <a:t>135</a:t>
            </a:fld>
            <a:endParaRPr lang="en-US" altLang="en-US" sz="1200" dirty="0">
              <a:solidFill>
                <a:schemeClr val="tx1"/>
              </a:solidFill>
            </a:endParaRPr>
          </a:p>
        </p:txBody>
      </p:sp>
      <p:sp>
        <p:nvSpPr>
          <p:cNvPr id="276483" name="Rectangle 2"/>
          <p:cNvSpPr>
            <a:spLocks noGrp="1" noRot="1" noChangeAspect="1" noChangeArrowheads="1" noTextEdit="1"/>
          </p:cNvSpPr>
          <p:nvPr>
            <p:ph type="sldImg"/>
          </p:nvPr>
        </p:nvSpPr>
        <p:spPr>
          <a:xfrm>
            <a:off x="407988" y="698500"/>
            <a:ext cx="6196012" cy="3486150"/>
          </a:xfrm>
          <a:ln/>
        </p:spPr>
      </p:sp>
      <p:sp>
        <p:nvSpPr>
          <p:cNvPr id="27648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5292273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A48C226-7081-453B-9C28-2BF20CFBFAB7}" type="slidenum">
              <a:rPr lang="en-US" altLang="en-US" sz="1200">
                <a:solidFill>
                  <a:srgbClr val="1F497D"/>
                </a:solidFill>
              </a:rPr>
              <a:pPr/>
              <a:t>18</a:t>
            </a:fld>
            <a:endParaRPr lang="en-US" altLang="en-US" sz="1200" dirty="0">
              <a:solidFill>
                <a:srgbClr val="1F497D"/>
              </a:solidFill>
            </a:endParaRPr>
          </a:p>
        </p:txBody>
      </p:sp>
      <p:sp>
        <p:nvSpPr>
          <p:cNvPr id="53251" name="Rectangle 2"/>
          <p:cNvSpPr>
            <a:spLocks noGrp="1" noRot="1" noChangeAspect="1" noChangeArrowheads="1" noTextEdit="1"/>
          </p:cNvSpPr>
          <p:nvPr>
            <p:ph type="sldImg"/>
          </p:nvPr>
        </p:nvSpPr>
        <p:spPr>
          <a:xfrm>
            <a:off x="407988" y="698500"/>
            <a:ext cx="6196012" cy="3486150"/>
          </a:xfrm>
          <a:ln/>
        </p:spPr>
      </p:sp>
      <p:sp>
        <p:nvSpPr>
          <p:cNvPr id="5325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34362890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16D6430E-9E3C-4B34-881E-FF22ADAAFE26}" type="slidenum">
              <a:rPr lang="en-US" altLang="en-US" sz="1200">
                <a:solidFill>
                  <a:srgbClr val="1F497D"/>
                </a:solidFill>
              </a:rPr>
              <a:pPr/>
              <a:t>19</a:t>
            </a:fld>
            <a:endParaRPr lang="en-US" altLang="en-US" sz="1200" dirty="0">
              <a:solidFill>
                <a:srgbClr val="1F497D"/>
              </a:solidFill>
            </a:endParaRPr>
          </a:p>
        </p:txBody>
      </p:sp>
      <p:sp>
        <p:nvSpPr>
          <p:cNvPr id="51203" name="Rectangle 2"/>
          <p:cNvSpPr>
            <a:spLocks noGrp="1" noRot="1" noChangeAspect="1" noChangeArrowheads="1" noTextEdit="1"/>
          </p:cNvSpPr>
          <p:nvPr>
            <p:ph type="sldImg"/>
          </p:nvPr>
        </p:nvSpPr>
        <p:spPr>
          <a:xfrm>
            <a:off x="407988" y="698500"/>
            <a:ext cx="6196012" cy="3486150"/>
          </a:xfrm>
          <a:ln/>
        </p:spPr>
      </p:sp>
      <p:sp>
        <p:nvSpPr>
          <p:cNvPr id="5120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32020822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A48C226-7081-453B-9C28-2BF20CFBFAB7}" type="slidenum">
              <a:rPr lang="en-US" altLang="en-US" sz="1200">
                <a:solidFill>
                  <a:srgbClr val="1F497D"/>
                </a:solidFill>
              </a:rPr>
              <a:pPr/>
              <a:t>20</a:t>
            </a:fld>
            <a:endParaRPr lang="en-US" altLang="en-US" sz="1200" dirty="0">
              <a:solidFill>
                <a:srgbClr val="1F497D"/>
              </a:solidFill>
            </a:endParaRPr>
          </a:p>
        </p:txBody>
      </p:sp>
      <p:sp>
        <p:nvSpPr>
          <p:cNvPr id="53251" name="Rectangle 2"/>
          <p:cNvSpPr>
            <a:spLocks noGrp="1" noRot="1" noChangeAspect="1" noChangeArrowheads="1" noTextEdit="1"/>
          </p:cNvSpPr>
          <p:nvPr>
            <p:ph type="sldImg"/>
          </p:nvPr>
        </p:nvSpPr>
        <p:spPr>
          <a:xfrm>
            <a:off x="407988" y="698500"/>
            <a:ext cx="6196012" cy="3486150"/>
          </a:xfrm>
          <a:ln/>
        </p:spPr>
      </p:sp>
      <p:sp>
        <p:nvSpPr>
          <p:cNvPr id="5325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27547953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ADCA788F-5074-459A-AACE-7543B3F9240D}" type="slidenum">
              <a:rPr lang="en-US" altLang="en-US" sz="1200">
                <a:solidFill>
                  <a:schemeClr val="tx1"/>
                </a:solidFill>
              </a:rPr>
              <a:pPr/>
              <a:t>21</a:t>
            </a:fld>
            <a:endParaRPr lang="en-US" altLang="en-US" sz="1200" dirty="0">
              <a:solidFill>
                <a:schemeClr val="tx1"/>
              </a:solidFill>
            </a:endParaRPr>
          </a:p>
        </p:txBody>
      </p:sp>
      <p:sp>
        <p:nvSpPr>
          <p:cNvPr id="55299" name="Rectangle 2"/>
          <p:cNvSpPr>
            <a:spLocks noGrp="1" noRot="1" noChangeAspect="1" noChangeArrowheads="1" noTextEdit="1"/>
          </p:cNvSpPr>
          <p:nvPr>
            <p:ph type="sldImg"/>
          </p:nvPr>
        </p:nvSpPr>
        <p:spPr>
          <a:xfrm>
            <a:off x="407988" y="698500"/>
            <a:ext cx="6196012" cy="3486150"/>
          </a:xfrm>
          <a:ln/>
        </p:spPr>
      </p:sp>
      <p:sp>
        <p:nvSpPr>
          <p:cNvPr id="55300"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175562667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C4B54DD0-0FD9-41B9-87EF-3167EFE15CFE}" type="slidenum">
              <a:rPr lang="en-US" altLang="en-US" sz="1200">
                <a:solidFill>
                  <a:schemeClr val="tx1"/>
                </a:solidFill>
              </a:rPr>
              <a:pPr/>
              <a:t>22</a:t>
            </a:fld>
            <a:endParaRPr lang="en-US" altLang="en-US" sz="1200" dirty="0">
              <a:solidFill>
                <a:schemeClr val="tx1"/>
              </a:solidFill>
            </a:endParaRPr>
          </a:p>
        </p:txBody>
      </p:sp>
      <p:sp>
        <p:nvSpPr>
          <p:cNvPr id="57347" name="Rectangle 2"/>
          <p:cNvSpPr>
            <a:spLocks noGrp="1" noRot="1" noChangeAspect="1" noChangeArrowheads="1" noTextEdit="1"/>
          </p:cNvSpPr>
          <p:nvPr>
            <p:ph type="sldImg"/>
          </p:nvPr>
        </p:nvSpPr>
        <p:spPr>
          <a:xfrm>
            <a:off x="407988" y="698500"/>
            <a:ext cx="6196012" cy="3486150"/>
          </a:xfrm>
          <a:ln/>
        </p:spPr>
      </p:sp>
      <p:sp>
        <p:nvSpPr>
          <p:cNvPr id="5734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0981650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0F253FD3-E31D-4068-94F2-8DFCBE380BD2}" type="slidenum">
              <a:rPr lang="en-US" altLang="en-US" sz="1200">
                <a:solidFill>
                  <a:schemeClr val="tx1"/>
                </a:solidFill>
              </a:rPr>
              <a:pPr/>
              <a:t>23</a:t>
            </a:fld>
            <a:endParaRPr lang="en-US" altLang="en-US" sz="1200" dirty="0">
              <a:solidFill>
                <a:schemeClr val="tx1"/>
              </a:solidFill>
            </a:endParaRPr>
          </a:p>
        </p:txBody>
      </p:sp>
      <p:sp>
        <p:nvSpPr>
          <p:cNvPr id="59395" name="Rectangle 2"/>
          <p:cNvSpPr>
            <a:spLocks noGrp="1" noRot="1" noChangeAspect="1" noChangeArrowheads="1" noTextEdit="1"/>
          </p:cNvSpPr>
          <p:nvPr>
            <p:ph type="sldImg"/>
          </p:nvPr>
        </p:nvSpPr>
        <p:spPr>
          <a:xfrm>
            <a:off x="407988" y="698500"/>
            <a:ext cx="6196012" cy="3486150"/>
          </a:xfrm>
          <a:ln/>
        </p:spPr>
      </p:sp>
      <p:sp>
        <p:nvSpPr>
          <p:cNvPr id="5939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9128531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AA53892-1D9A-44D4-9E46-061FC6D3992D}" type="slidenum">
              <a:rPr lang="en-US" altLang="en-US" sz="1200">
                <a:solidFill>
                  <a:schemeClr val="tx1"/>
                </a:solidFill>
              </a:rPr>
              <a:pPr/>
              <a:t>25</a:t>
            </a:fld>
            <a:endParaRPr lang="en-US" altLang="en-US" sz="1200" dirty="0">
              <a:solidFill>
                <a:schemeClr val="tx1"/>
              </a:solidFill>
            </a:endParaRPr>
          </a:p>
        </p:txBody>
      </p:sp>
      <p:sp>
        <p:nvSpPr>
          <p:cNvPr id="61443" name="Rectangle 2"/>
          <p:cNvSpPr>
            <a:spLocks noGrp="1" noRot="1" noChangeAspect="1" noChangeArrowheads="1" noTextEdit="1"/>
          </p:cNvSpPr>
          <p:nvPr>
            <p:ph type="sldImg"/>
          </p:nvPr>
        </p:nvSpPr>
        <p:spPr>
          <a:xfrm>
            <a:off x="407988" y="698500"/>
            <a:ext cx="6196012" cy="3486150"/>
          </a:xfrm>
          <a:ln/>
        </p:spPr>
      </p:sp>
      <p:sp>
        <p:nvSpPr>
          <p:cNvPr id="6144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9756827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r>
              <a:rPr lang="en-US" dirty="0"/>
              <a:t>Per para 9-119, FM 6-0, </a:t>
            </a:r>
            <a:r>
              <a:rPr lang="en-US" i="1" dirty="0"/>
              <a:t>Commander and Staff Organization and Operations</a:t>
            </a:r>
            <a:r>
              <a:rPr lang="en-US" dirty="0"/>
              <a:t>,</a:t>
            </a:r>
            <a:r>
              <a:rPr lang="en-US" baseline="0" dirty="0"/>
              <a:t> May 2014.</a:t>
            </a:r>
            <a:endParaRPr lang="en-US" dirty="0"/>
          </a:p>
        </p:txBody>
      </p:sp>
      <p:sp>
        <p:nvSpPr>
          <p:cNvPr id="4" name="Slide Number Placeholder 3"/>
          <p:cNvSpPr>
            <a:spLocks noGrp="1"/>
          </p:cNvSpPr>
          <p:nvPr>
            <p:ph type="sldNum" sz="quarter" idx="10"/>
          </p:nvPr>
        </p:nvSpPr>
        <p:spPr/>
        <p:txBody>
          <a:bodyPr/>
          <a:lstStyle/>
          <a:p>
            <a:pPr>
              <a:defRPr/>
            </a:pPr>
            <a:fld id="{C0A6ED4F-CF7A-45E7-81C8-77DEA641E9A4}" type="slidenum">
              <a:rPr lang="en-US" smtClean="0"/>
              <a:pPr>
                <a:defRPr/>
              </a:pPr>
              <a:t>3</a:t>
            </a:fld>
            <a:endParaRPr lang="en-US" dirty="0"/>
          </a:p>
        </p:txBody>
      </p:sp>
    </p:spTree>
    <p:extLst>
      <p:ext uri="{BB962C8B-B14F-4D97-AF65-F5344CB8AC3E}">
        <p14:creationId xmlns:p14="http://schemas.microsoft.com/office/powerpoint/2010/main" val="10641906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BAB1CBF3-0C2C-4BF4-828A-9BF090A82EAA}" type="slidenum">
              <a:rPr lang="en-US" altLang="en-US" sz="1200">
                <a:solidFill>
                  <a:schemeClr val="tx1"/>
                </a:solidFill>
              </a:rPr>
              <a:pPr/>
              <a:t>26</a:t>
            </a:fld>
            <a:endParaRPr lang="en-US" altLang="en-US" sz="1200" dirty="0">
              <a:solidFill>
                <a:schemeClr val="tx1"/>
              </a:solidFill>
            </a:endParaRPr>
          </a:p>
        </p:txBody>
      </p:sp>
      <p:sp>
        <p:nvSpPr>
          <p:cNvPr id="63491" name="Rectangle 2"/>
          <p:cNvSpPr>
            <a:spLocks noGrp="1" noRot="1" noChangeAspect="1" noChangeArrowheads="1" noTextEdit="1"/>
          </p:cNvSpPr>
          <p:nvPr>
            <p:ph type="sldImg"/>
          </p:nvPr>
        </p:nvSpPr>
        <p:spPr>
          <a:xfrm>
            <a:off x="407988" y="698500"/>
            <a:ext cx="6196012" cy="3486150"/>
          </a:xfrm>
          <a:ln/>
        </p:spPr>
      </p:sp>
      <p:sp>
        <p:nvSpPr>
          <p:cNvPr id="6349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82482990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D0199123-2009-4C9A-B462-E45BF6FF4DB0}" type="slidenum">
              <a:rPr lang="en-US" altLang="en-US" sz="1200">
                <a:solidFill>
                  <a:schemeClr val="tx1"/>
                </a:solidFill>
              </a:rPr>
              <a:pPr/>
              <a:t>27</a:t>
            </a:fld>
            <a:endParaRPr lang="en-US" altLang="en-US" sz="1200" dirty="0">
              <a:solidFill>
                <a:schemeClr val="tx1"/>
              </a:solidFill>
            </a:endParaRPr>
          </a:p>
        </p:txBody>
      </p:sp>
      <p:sp>
        <p:nvSpPr>
          <p:cNvPr id="65539" name="Rectangle 2"/>
          <p:cNvSpPr>
            <a:spLocks noGrp="1" noRot="1" noChangeAspect="1" noChangeArrowheads="1" noTextEdit="1"/>
          </p:cNvSpPr>
          <p:nvPr>
            <p:ph type="sldImg"/>
          </p:nvPr>
        </p:nvSpPr>
        <p:spPr>
          <a:xfrm>
            <a:off x="407988" y="698500"/>
            <a:ext cx="6196012" cy="3486150"/>
          </a:xfrm>
          <a:ln/>
        </p:spPr>
      </p:sp>
      <p:sp>
        <p:nvSpPr>
          <p:cNvPr id="6554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2124929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86F890F3-F2ED-4E52-B661-6C7642B02FF9}" type="slidenum">
              <a:rPr lang="en-US" altLang="en-US" sz="1200">
                <a:solidFill>
                  <a:schemeClr val="tx1"/>
                </a:solidFill>
              </a:rPr>
              <a:pPr/>
              <a:t>28</a:t>
            </a:fld>
            <a:endParaRPr lang="en-US" altLang="en-US" sz="1200" dirty="0">
              <a:solidFill>
                <a:schemeClr val="tx1"/>
              </a:solidFill>
            </a:endParaRPr>
          </a:p>
        </p:txBody>
      </p:sp>
      <p:sp>
        <p:nvSpPr>
          <p:cNvPr id="67587" name="Rectangle 2"/>
          <p:cNvSpPr>
            <a:spLocks noGrp="1" noRot="1" noChangeAspect="1" noChangeArrowheads="1" noTextEdit="1"/>
          </p:cNvSpPr>
          <p:nvPr>
            <p:ph type="sldImg"/>
          </p:nvPr>
        </p:nvSpPr>
        <p:spPr>
          <a:xfrm>
            <a:off x="407988" y="698500"/>
            <a:ext cx="6196012" cy="3486150"/>
          </a:xfrm>
          <a:ln/>
        </p:spPr>
      </p:sp>
      <p:sp>
        <p:nvSpPr>
          <p:cNvPr id="6758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7727035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479D63A-A99E-462F-8B61-C9A9C25ADECD}" type="slidenum">
              <a:rPr lang="en-US" altLang="en-US" sz="1200">
                <a:solidFill>
                  <a:schemeClr val="tx1"/>
                </a:solidFill>
              </a:rPr>
              <a:pPr/>
              <a:t>29</a:t>
            </a:fld>
            <a:endParaRPr lang="en-US" altLang="en-US" sz="1200" dirty="0">
              <a:solidFill>
                <a:schemeClr val="tx1"/>
              </a:solidFill>
            </a:endParaRPr>
          </a:p>
        </p:txBody>
      </p:sp>
      <p:sp>
        <p:nvSpPr>
          <p:cNvPr id="69635" name="Rectangle 2"/>
          <p:cNvSpPr>
            <a:spLocks noGrp="1" noRot="1" noChangeAspect="1" noChangeArrowheads="1" noTextEdit="1"/>
          </p:cNvSpPr>
          <p:nvPr>
            <p:ph type="sldImg"/>
          </p:nvPr>
        </p:nvSpPr>
        <p:spPr>
          <a:xfrm>
            <a:off x="407988" y="698500"/>
            <a:ext cx="6196012" cy="3486150"/>
          </a:xfrm>
          <a:ln/>
        </p:spPr>
      </p:sp>
      <p:sp>
        <p:nvSpPr>
          <p:cNvPr id="6963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8944159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2FF81AFB-0F97-4542-892A-BB46D24273D3}" type="slidenum">
              <a:rPr lang="en-US" altLang="en-US" sz="1200">
                <a:solidFill>
                  <a:schemeClr val="tx1"/>
                </a:solidFill>
              </a:rPr>
              <a:pPr/>
              <a:t>30</a:t>
            </a:fld>
            <a:endParaRPr lang="en-US" altLang="en-US" sz="1200" dirty="0">
              <a:solidFill>
                <a:schemeClr val="tx1"/>
              </a:solidFill>
            </a:endParaRPr>
          </a:p>
        </p:txBody>
      </p:sp>
      <p:sp>
        <p:nvSpPr>
          <p:cNvPr id="71683" name="Rectangle 2"/>
          <p:cNvSpPr>
            <a:spLocks noGrp="1" noRot="1" noChangeAspect="1" noChangeArrowheads="1" noTextEdit="1"/>
          </p:cNvSpPr>
          <p:nvPr>
            <p:ph type="sldImg"/>
          </p:nvPr>
        </p:nvSpPr>
        <p:spPr>
          <a:xfrm>
            <a:off x="407988" y="698500"/>
            <a:ext cx="6196012" cy="3486150"/>
          </a:xfrm>
          <a:ln/>
        </p:spPr>
      </p:sp>
      <p:sp>
        <p:nvSpPr>
          <p:cNvPr id="71684"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20028680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8231A131-EF6B-4721-A465-F80065FB6C70}" type="slidenum">
              <a:rPr lang="en-US" altLang="en-US" sz="1200">
                <a:solidFill>
                  <a:schemeClr val="tx1"/>
                </a:solidFill>
              </a:rPr>
              <a:pPr/>
              <a:t>31</a:t>
            </a:fld>
            <a:endParaRPr lang="en-US" altLang="en-US" sz="1200" dirty="0">
              <a:solidFill>
                <a:schemeClr val="tx1"/>
              </a:solidFill>
            </a:endParaRPr>
          </a:p>
        </p:txBody>
      </p:sp>
      <p:sp>
        <p:nvSpPr>
          <p:cNvPr id="73731" name="Rectangle 2"/>
          <p:cNvSpPr>
            <a:spLocks noGrp="1" noRot="1" noChangeAspect="1" noChangeArrowheads="1" noTextEdit="1"/>
          </p:cNvSpPr>
          <p:nvPr>
            <p:ph type="sldImg"/>
          </p:nvPr>
        </p:nvSpPr>
        <p:spPr>
          <a:xfrm>
            <a:off x="407988" y="698500"/>
            <a:ext cx="6196012" cy="3486150"/>
          </a:xfrm>
          <a:ln/>
        </p:spPr>
      </p:sp>
      <p:sp>
        <p:nvSpPr>
          <p:cNvPr id="7373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40382375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B9DE1E7-B058-4815-80E8-431A1DF31B1F}" type="slidenum">
              <a:rPr lang="en-US" altLang="en-US" sz="1200">
                <a:solidFill>
                  <a:schemeClr val="tx1"/>
                </a:solidFill>
              </a:rPr>
              <a:pPr/>
              <a:t>32</a:t>
            </a:fld>
            <a:endParaRPr lang="en-US" altLang="en-US" sz="1200" dirty="0">
              <a:solidFill>
                <a:schemeClr val="tx1"/>
              </a:solidFill>
            </a:endParaRPr>
          </a:p>
        </p:txBody>
      </p:sp>
      <p:sp>
        <p:nvSpPr>
          <p:cNvPr id="75779" name="Rectangle 2"/>
          <p:cNvSpPr>
            <a:spLocks noGrp="1" noRot="1" noChangeAspect="1" noChangeArrowheads="1" noTextEdit="1"/>
          </p:cNvSpPr>
          <p:nvPr>
            <p:ph type="sldImg"/>
          </p:nvPr>
        </p:nvSpPr>
        <p:spPr>
          <a:xfrm>
            <a:off x="407988" y="698500"/>
            <a:ext cx="6196012" cy="3486150"/>
          </a:xfrm>
          <a:ln/>
        </p:spPr>
      </p:sp>
      <p:sp>
        <p:nvSpPr>
          <p:cNvPr id="7578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43853682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2E1DE43A-3BA9-4917-A579-175AFC17CD30}" type="slidenum">
              <a:rPr lang="en-US" altLang="en-US" sz="1200">
                <a:solidFill>
                  <a:schemeClr val="tx1"/>
                </a:solidFill>
              </a:rPr>
              <a:pPr/>
              <a:t>33</a:t>
            </a:fld>
            <a:endParaRPr lang="en-US" altLang="en-US" sz="1200" dirty="0">
              <a:solidFill>
                <a:schemeClr val="tx1"/>
              </a:solidFill>
            </a:endParaRPr>
          </a:p>
        </p:txBody>
      </p:sp>
      <p:sp>
        <p:nvSpPr>
          <p:cNvPr id="77827" name="Rectangle 2"/>
          <p:cNvSpPr>
            <a:spLocks noGrp="1" noRot="1" noChangeAspect="1" noChangeArrowheads="1" noTextEdit="1"/>
          </p:cNvSpPr>
          <p:nvPr>
            <p:ph type="sldImg"/>
          </p:nvPr>
        </p:nvSpPr>
        <p:spPr>
          <a:xfrm>
            <a:off x="407988" y="698500"/>
            <a:ext cx="6196012" cy="3486150"/>
          </a:xfrm>
          <a:ln/>
        </p:spPr>
      </p:sp>
      <p:sp>
        <p:nvSpPr>
          <p:cNvPr id="7782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0731887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3A0B8C7A-F541-4DF9-A163-1B9032C8EF12}" type="slidenum">
              <a:rPr lang="en-US" altLang="en-US" sz="1200">
                <a:solidFill>
                  <a:schemeClr val="tx1"/>
                </a:solidFill>
              </a:rPr>
              <a:pPr/>
              <a:t>34</a:t>
            </a:fld>
            <a:endParaRPr lang="en-US" altLang="en-US" sz="1200" dirty="0">
              <a:solidFill>
                <a:schemeClr val="tx1"/>
              </a:solidFill>
            </a:endParaRPr>
          </a:p>
        </p:txBody>
      </p:sp>
      <p:sp>
        <p:nvSpPr>
          <p:cNvPr id="79875" name="Rectangle 2"/>
          <p:cNvSpPr>
            <a:spLocks noGrp="1" noRot="1" noChangeAspect="1" noChangeArrowheads="1" noTextEdit="1"/>
          </p:cNvSpPr>
          <p:nvPr>
            <p:ph type="sldImg"/>
          </p:nvPr>
        </p:nvSpPr>
        <p:spPr>
          <a:xfrm>
            <a:off x="407988" y="698500"/>
            <a:ext cx="6196012" cy="3486150"/>
          </a:xfrm>
          <a:ln/>
        </p:spPr>
      </p:sp>
      <p:sp>
        <p:nvSpPr>
          <p:cNvPr id="7987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56021599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7D57AAE-B57B-4207-BB23-3A909BD45AAA}" type="slidenum">
              <a:rPr lang="en-US" altLang="en-US" sz="1200">
                <a:solidFill>
                  <a:schemeClr val="tx1"/>
                </a:solidFill>
              </a:rPr>
              <a:pPr/>
              <a:t>35</a:t>
            </a:fld>
            <a:endParaRPr lang="en-US" altLang="en-US" sz="1200" dirty="0">
              <a:solidFill>
                <a:schemeClr val="tx1"/>
              </a:solidFill>
            </a:endParaRPr>
          </a:p>
        </p:txBody>
      </p:sp>
      <p:sp>
        <p:nvSpPr>
          <p:cNvPr id="81923" name="Rectangle 2"/>
          <p:cNvSpPr>
            <a:spLocks noGrp="1" noRot="1" noChangeAspect="1" noChangeArrowheads="1" noTextEdit="1"/>
          </p:cNvSpPr>
          <p:nvPr>
            <p:ph type="sldImg"/>
          </p:nvPr>
        </p:nvSpPr>
        <p:spPr>
          <a:xfrm>
            <a:off x="407988" y="698500"/>
            <a:ext cx="6196012" cy="3486150"/>
          </a:xfrm>
          <a:ln/>
        </p:spPr>
      </p:sp>
      <p:sp>
        <p:nvSpPr>
          <p:cNvPr id="8192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42223588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r>
              <a:rPr lang="en-US" dirty="0"/>
              <a:t>Per para 9-119, FM 6-0, </a:t>
            </a:r>
            <a:r>
              <a:rPr lang="en-US" i="1" dirty="0"/>
              <a:t>Commander and Staff Organization and Operations</a:t>
            </a:r>
            <a:r>
              <a:rPr lang="en-US" dirty="0"/>
              <a:t>,</a:t>
            </a:r>
            <a:r>
              <a:rPr lang="en-US" baseline="0" dirty="0"/>
              <a:t> May 2014.</a:t>
            </a:r>
            <a:endParaRPr lang="en-US" dirty="0"/>
          </a:p>
        </p:txBody>
      </p:sp>
      <p:sp>
        <p:nvSpPr>
          <p:cNvPr id="4" name="Slide Number Placeholder 3"/>
          <p:cNvSpPr>
            <a:spLocks noGrp="1"/>
          </p:cNvSpPr>
          <p:nvPr>
            <p:ph type="sldNum" sz="quarter" idx="10"/>
          </p:nvPr>
        </p:nvSpPr>
        <p:spPr/>
        <p:txBody>
          <a:bodyPr/>
          <a:lstStyle/>
          <a:p>
            <a:pPr>
              <a:defRPr/>
            </a:pPr>
            <a:fld id="{C0A6ED4F-CF7A-45E7-81C8-77DEA641E9A4}" type="slidenum">
              <a:rPr lang="en-US" smtClean="0"/>
              <a:pPr>
                <a:defRPr/>
              </a:pPr>
              <a:t>5</a:t>
            </a:fld>
            <a:endParaRPr lang="en-US" dirty="0"/>
          </a:p>
        </p:txBody>
      </p:sp>
    </p:spTree>
    <p:extLst>
      <p:ext uri="{BB962C8B-B14F-4D97-AF65-F5344CB8AC3E}">
        <p14:creationId xmlns:p14="http://schemas.microsoft.com/office/powerpoint/2010/main" val="99803579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8AEE2C68-5E17-456C-8D13-05B3BAC180CA}" type="slidenum">
              <a:rPr lang="en-US" altLang="en-US" sz="1200">
                <a:solidFill>
                  <a:schemeClr val="tx1"/>
                </a:solidFill>
              </a:rPr>
              <a:pPr/>
              <a:t>36</a:t>
            </a:fld>
            <a:endParaRPr lang="en-US" altLang="en-US" sz="1200" dirty="0">
              <a:solidFill>
                <a:schemeClr val="tx1"/>
              </a:solidFill>
            </a:endParaRPr>
          </a:p>
        </p:txBody>
      </p:sp>
      <p:sp>
        <p:nvSpPr>
          <p:cNvPr id="83971" name="Rectangle 2"/>
          <p:cNvSpPr>
            <a:spLocks noGrp="1" noRot="1" noChangeAspect="1" noChangeArrowheads="1" noTextEdit="1"/>
          </p:cNvSpPr>
          <p:nvPr>
            <p:ph type="sldImg"/>
          </p:nvPr>
        </p:nvSpPr>
        <p:spPr>
          <a:xfrm>
            <a:off x="407988" y="698500"/>
            <a:ext cx="6196012" cy="3486150"/>
          </a:xfrm>
          <a:ln/>
        </p:spPr>
      </p:sp>
      <p:sp>
        <p:nvSpPr>
          <p:cNvPr id="8397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0239527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02C15FD1-EE3C-4890-969C-3FB80667A524}" type="slidenum">
              <a:rPr lang="en-US" altLang="en-US" sz="1200">
                <a:solidFill>
                  <a:schemeClr val="tx1"/>
                </a:solidFill>
              </a:rPr>
              <a:pPr/>
              <a:t>37</a:t>
            </a:fld>
            <a:endParaRPr lang="en-US" altLang="en-US" sz="1200" dirty="0">
              <a:solidFill>
                <a:schemeClr val="tx1"/>
              </a:solidFill>
            </a:endParaRPr>
          </a:p>
        </p:txBody>
      </p:sp>
      <p:sp>
        <p:nvSpPr>
          <p:cNvPr id="86019" name="Rectangle 2"/>
          <p:cNvSpPr>
            <a:spLocks noGrp="1" noRot="1" noChangeAspect="1" noChangeArrowheads="1" noTextEdit="1"/>
          </p:cNvSpPr>
          <p:nvPr>
            <p:ph type="sldImg"/>
          </p:nvPr>
        </p:nvSpPr>
        <p:spPr>
          <a:xfrm>
            <a:off x="407988" y="698500"/>
            <a:ext cx="6196012" cy="3486150"/>
          </a:xfrm>
          <a:ln/>
        </p:spPr>
      </p:sp>
      <p:sp>
        <p:nvSpPr>
          <p:cNvPr id="8602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7197076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C106379C-36FC-43AC-9023-E8C2CE4A12D2}" type="slidenum">
              <a:rPr lang="en-US" altLang="en-US" sz="1200">
                <a:solidFill>
                  <a:schemeClr val="tx1"/>
                </a:solidFill>
              </a:rPr>
              <a:pPr/>
              <a:t>38</a:t>
            </a:fld>
            <a:endParaRPr lang="en-US" altLang="en-US" sz="1200" dirty="0">
              <a:solidFill>
                <a:schemeClr val="tx1"/>
              </a:solidFill>
            </a:endParaRPr>
          </a:p>
        </p:txBody>
      </p:sp>
      <p:sp>
        <p:nvSpPr>
          <p:cNvPr id="88067" name="Rectangle 2"/>
          <p:cNvSpPr>
            <a:spLocks noGrp="1" noRot="1" noChangeAspect="1" noChangeArrowheads="1" noTextEdit="1"/>
          </p:cNvSpPr>
          <p:nvPr>
            <p:ph type="sldImg"/>
          </p:nvPr>
        </p:nvSpPr>
        <p:spPr>
          <a:xfrm>
            <a:off x="407988" y="698500"/>
            <a:ext cx="6196012" cy="3486150"/>
          </a:xfrm>
          <a:ln/>
        </p:spPr>
      </p:sp>
      <p:sp>
        <p:nvSpPr>
          <p:cNvPr id="8806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34971670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35F9597-2F44-43CB-A786-2BAA6DB1ED15}" type="slidenum">
              <a:rPr lang="en-US" altLang="en-US" sz="1200">
                <a:solidFill>
                  <a:schemeClr val="tx1"/>
                </a:solidFill>
              </a:rPr>
              <a:pPr/>
              <a:t>39</a:t>
            </a:fld>
            <a:endParaRPr lang="en-US" altLang="en-US" sz="1200" dirty="0">
              <a:solidFill>
                <a:schemeClr val="tx1"/>
              </a:solidFill>
            </a:endParaRPr>
          </a:p>
        </p:txBody>
      </p:sp>
      <p:sp>
        <p:nvSpPr>
          <p:cNvPr id="90115" name="Rectangle 2"/>
          <p:cNvSpPr>
            <a:spLocks noGrp="1" noRot="1" noChangeAspect="1" noChangeArrowheads="1" noTextEdit="1"/>
          </p:cNvSpPr>
          <p:nvPr>
            <p:ph type="sldImg"/>
          </p:nvPr>
        </p:nvSpPr>
        <p:spPr>
          <a:xfrm>
            <a:off x="407988" y="698500"/>
            <a:ext cx="6196012" cy="3486150"/>
          </a:xfrm>
          <a:ln/>
        </p:spPr>
      </p:sp>
      <p:sp>
        <p:nvSpPr>
          <p:cNvPr id="9011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0735354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24DA2D62-BC9B-46C8-A873-2E4D0B45810A}" type="slidenum">
              <a:rPr lang="en-US" altLang="en-US" sz="1200">
                <a:solidFill>
                  <a:schemeClr val="tx1"/>
                </a:solidFill>
              </a:rPr>
              <a:pPr/>
              <a:t>40</a:t>
            </a:fld>
            <a:endParaRPr lang="en-US" altLang="en-US" sz="1200" dirty="0">
              <a:solidFill>
                <a:schemeClr val="tx1"/>
              </a:solidFill>
            </a:endParaRPr>
          </a:p>
        </p:txBody>
      </p:sp>
      <p:sp>
        <p:nvSpPr>
          <p:cNvPr id="92163" name="Rectangle 2"/>
          <p:cNvSpPr>
            <a:spLocks noGrp="1" noRot="1" noChangeAspect="1" noChangeArrowheads="1" noTextEdit="1"/>
          </p:cNvSpPr>
          <p:nvPr>
            <p:ph type="sldImg"/>
          </p:nvPr>
        </p:nvSpPr>
        <p:spPr>
          <a:xfrm>
            <a:off x="407988" y="698500"/>
            <a:ext cx="6196012" cy="3486150"/>
          </a:xfrm>
          <a:ln/>
        </p:spPr>
      </p:sp>
      <p:sp>
        <p:nvSpPr>
          <p:cNvPr id="9216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9960265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14475757-FB9D-4E63-BD87-A94B639FBAE0}" type="slidenum">
              <a:rPr lang="en-US" altLang="en-US" sz="1200">
                <a:solidFill>
                  <a:schemeClr val="tx1"/>
                </a:solidFill>
              </a:rPr>
              <a:pPr/>
              <a:t>41</a:t>
            </a:fld>
            <a:endParaRPr lang="en-US" altLang="en-US" sz="1200" dirty="0">
              <a:solidFill>
                <a:schemeClr val="tx1"/>
              </a:solidFill>
            </a:endParaRPr>
          </a:p>
        </p:txBody>
      </p:sp>
      <p:sp>
        <p:nvSpPr>
          <p:cNvPr id="94211" name="Rectangle 2"/>
          <p:cNvSpPr>
            <a:spLocks noGrp="1" noRot="1" noChangeAspect="1" noChangeArrowheads="1" noTextEdit="1"/>
          </p:cNvSpPr>
          <p:nvPr>
            <p:ph type="sldImg"/>
          </p:nvPr>
        </p:nvSpPr>
        <p:spPr>
          <a:xfrm>
            <a:off x="407988" y="698500"/>
            <a:ext cx="6196012" cy="3486150"/>
          </a:xfrm>
          <a:ln/>
        </p:spPr>
      </p:sp>
      <p:sp>
        <p:nvSpPr>
          <p:cNvPr id="9421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5785699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23A5157-62A0-4E99-BD88-1329E12285AC}" type="slidenum">
              <a:rPr lang="en-US" altLang="en-US" sz="1200">
                <a:solidFill>
                  <a:schemeClr val="tx1"/>
                </a:solidFill>
              </a:rPr>
              <a:pPr/>
              <a:t>42</a:t>
            </a:fld>
            <a:endParaRPr lang="en-US" altLang="en-US" sz="1200" dirty="0">
              <a:solidFill>
                <a:schemeClr val="tx1"/>
              </a:solidFill>
            </a:endParaRPr>
          </a:p>
        </p:txBody>
      </p:sp>
      <p:sp>
        <p:nvSpPr>
          <p:cNvPr id="96259" name="Rectangle 2"/>
          <p:cNvSpPr>
            <a:spLocks noGrp="1" noRot="1" noChangeAspect="1" noChangeArrowheads="1" noTextEdit="1"/>
          </p:cNvSpPr>
          <p:nvPr>
            <p:ph type="sldImg"/>
          </p:nvPr>
        </p:nvSpPr>
        <p:spPr>
          <a:xfrm>
            <a:off x="407988" y="698500"/>
            <a:ext cx="6196012" cy="3486150"/>
          </a:xfrm>
          <a:ln/>
        </p:spPr>
      </p:sp>
      <p:sp>
        <p:nvSpPr>
          <p:cNvPr id="9626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266608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D026D675-437C-479E-A974-79531B69FD60}" type="slidenum">
              <a:rPr lang="en-US" altLang="en-US" sz="1200">
                <a:solidFill>
                  <a:schemeClr val="tx1"/>
                </a:solidFill>
              </a:rPr>
              <a:pPr/>
              <a:t>43</a:t>
            </a:fld>
            <a:endParaRPr lang="en-US" altLang="en-US" sz="1200" dirty="0">
              <a:solidFill>
                <a:schemeClr val="tx1"/>
              </a:solidFill>
            </a:endParaRPr>
          </a:p>
        </p:txBody>
      </p:sp>
      <p:sp>
        <p:nvSpPr>
          <p:cNvPr id="98307" name="Rectangle 2"/>
          <p:cNvSpPr>
            <a:spLocks noGrp="1" noRot="1" noChangeAspect="1" noChangeArrowheads="1" noTextEdit="1"/>
          </p:cNvSpPr>
          <p:nvPr>
            <p:ph type="sldImg"/>
          </p:nvPr>
        </p:nvSpPr>
        <p:spPr>
          <a:xfrm>
            <a:off x="407988" y="698500"/>
            <a:ext cx="6196012" cy="3486150"/>
          </a:xfrm>
          <a:ln/>
        </p:spPr>
      </p:sp>
      <p:sp>
        <p:nvSpPr>
          <p:cNvPr id="9830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75283682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89FB12EF-75DE-46C4-AF4E-15643167B10F}" type="slidenum">
              <a:rPr lang="en-US" altLang="en-US" sz="1200">
                <a:solidFill>
                  <a:schemeClr val="tx1"/>
                </a:solidFill>
              </a:rPr>
              <a:pPr/>
              <a:t>44</a:t>
            </a:fld>
            <a:endParaRPr lang="en-US" altLang="en-US" sz="1200" dirty="0">
              <a:solidFill>
                <a:schemeClr val="tx1"/>
              </a:solidFill>
            </a:endParaRPr>
          </a:p>
        </p:txBody>
      </p:sp>
      <p:sp>
        <p:nvSpPr>
          <p:cNvPr id="100355" name="Rectangle 2"/>
          <p:cNvSpPr>
            <a:spLocks noGrp="1" noRot="1" noChangeAspect="1" noChangeArrowheads="1" noTextEdit="1"/>
          </p:cNvSpPr>
          <p:nvPr>
            <p:ph type="sldImg"/>
          </p:nvPr>
        </p:nvSpPr>
        <p:spPr>
          <a:xfrm>
            <a:off x="407988" y="698500"/>
            <a:ext cx="6196012" cy="3486150"/>
          </a:xfrm>
          <a:ln/>
        </p:spPr>
      </p:sp>
      <p:sp>
        <p:nvSpPr>
          <p:cNvPr id="10035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53912498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34CF906-62BE-4C00-A8B1-0E2EF7A3CB31}" type="slidenum">
              <a:rPr lang="en-US" altLang="en-US" sz="1200">
                <a:solidFill>
                  <a:schemeClr val="tx1"/>
                </a:solidFill>
              </a:rPr>
              <a:pPr/>
              <a:t>45</a:t>
            </a:fld>
            <a:endParaRPr lang="en-US" altLang="en-US" sz="1200" dirty="0">
              <a:solidFill>
                <a:schemeClr val="tx1"/>
              </a:solidFill>
            </a:endParaRPr>
          </a:p>
        </p:txBody>
      </p:sp>
      <p:sp>
        <p:nvSpPr>
          <p:cNvPr id="102403" name="Rectangle 2"/>
          <p:cNvSpPr>
            <a:spLocks noGrp="1" noRot="1" noChangeAspect="1" noChangeArrowheads="1" noTextEdit="1"/>
          </p:cNvSpPr>
          <p:nvPr>
            <p:ph type="sldImg"/>
          </p:nvPr>
        </p:nvSpPr>
        <p:spPr>
          <a:xfrm>
            <a:off x="407988" y="698500"/>
            <a:ext cx="6196012" cy="3486150"/>
          </a:xfrm>
          <a:ln/>
        </p:spPr>
      </p:sp>
      <p:sp>
        <p:nvSpPr>
          <p:cNvPr id="10240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95407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78D27FF-B06D-4E8E-85EB-081F69BAB49D}" type="slidenum">
              <a:rPr lang="en-US" altLang="en-US" sz="1200">
                <a:solidFill>
                  <a:srgbClr val="1F497D"/>
                </a:solidFill>
              </a:rPr>
              <a:pPr/>
              <a:t>7</a:t>
            </a:fld>
            <a:endParaRPr lang="en-US" altLang="en-US" sz="1200" dirty="0">
              <a:solidFill>
                <a:srgbClr val="1F497D"/>
              </a:solidFill>
            </a:endParaRPr>
          </a:p>
        </p:txBody>
      </p:sp>
      <p:sp>
        <p:nvSpPr>
          <p:cNvPr id="45059" name="Rectangle 2"/>
          <p:cNvSpPr>
            <a:spLocks noGrp="1" noRot="1" noChangeAspect="1" noChangeArrowheads="1" noTextEdit="1"/>
          </p:cNvSpPr>
          <p:nvPr>
            <p:ph type="sldImg"/>
          </p:nvPr>
        </p:nvSpPr>
        <p:spPr>
          <a:xfrm>
            <a:off x="407988" y="698500"/>
            <a:ext cx="6196012" cy="3486150"/>
          </a:xfrm>
          <a:ln/>
        </p:spPr>
      </p:sp>
      <p:sp>
        <p:nvSpPr>
          <p:cNvPr id="4506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266116573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8DE49645-9C7D-4B5A-9044-BFCA6491975F}" type="slidenum">
              <a:rPr lang="en-US" altLang="en-US" sz="1200">
                <a:solidFill>
                  <a:schemeClr val="tx1"/>
                </a:solidFill>
              </a:rPr>
              <a:pPr/>
              <a:t>46</a:t>
            </a:fld>
            <a:endParaRPr lang="en-US" altLang="en-US" sz="1200" dirty="0">
              <a:solidFill>
                <a:schemeClr val="tx1"/>
              </a:solidFill>
            </a:endParaRPr>
          </a:p>
        </p:txBody>
      </p:sp>
      <p:sp>
        <p:nvSpPr>
          <p:cNvPr id="104451" name="Rectangle 2"/>
          <p:cNvSpPr>
            <a:spLocks noGrp="1" noRot="1" noChangeAspect="1" noChangeArrowheads="1" noTextEdit="1"/>
          </p:cNvSpPr>
          <p:nvPr>
            <p:ph type="sldImg"/>
          </p:nvPr>
        </p:nvSpPr>
        <p:spPr>
          <a:xfrm>
            <a:off x="407988" y="698500"/>
            <a:ext cx="6196012" cy="3486150"/>
          </a:xfrm>
          <a:ln/>
        </p:spPr>
      </p:sp>
      <p:sp>
        <p:nvSpPr>
          <p:cNvPr id="10445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7553848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02E9438-5980-412D-958C-FEF3B2477F59}" type="slidenum">
              <a:rPr lang="en-US" altLang="en-US" sz="1200">
                <a:solidFill>
                  <a:schemeClr val="tx1"/>
                </a:solidFill>
              </a:rPr>
              <a:pPr/>
              <a:t>47</a:t>
            </a:fld>
            <a:endParaRPr lang="en-US" altLang="en-US" sz="1200" dirty="0">
              <a:solidFill>
                <a:schemeClr val="tx1"/>
              </a:solidFill>
            </a:endParaRPr>
          </a:p>
        </p:txBody>
      </p:sp>
      <p:sp>
        <p:nvSpPr>
          <p:cNvPr id="106499" name="Rectangle 2"/>
          <p:cNvSpPr>
            <a:spLocks noGrp="1" noRot="1" noChangeAspect="1" noChangeArrowheads="1" noTextEdit="1"/>
          </p:cNvSpPr>
          <p:nvPr>
            <p:ph type="sldImg"/>
          </p:nvPr>
        </p:nvSpPr>
        <p:spPr>
          <a:xfrm>
            <a:off x="407988" y="698500"/>
            <a:ext cx="6196012" cy="3486150"/>
          </a:xfrm>
          <a:ln/>
        </p:spPr>
      </p:sp>
      <p:sp>
        <p:nvSpPr>
          <p:cNvPr id="10650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41627106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13CBFE6C-D115-44B6-853A-3AA3E43E31FA}" type="slidenum">
              <a:rPr lang="en-US" altLang="en-US" sz="1200">
                <a:solidFill>
                  <a:schemeClr val="tx1"/>
                </a:solidFill>
              </a:rPr>
              <a:pPr/>
              <a:t>48</a:t>
            </a:fld>
            <a:endParaRPr lang="en-US" altLang="en-US" sz="1200" dirty="0">
              <a:solidFill>
                <a:schemeClr val="tx1"/>
              </a:solidFill>
            </a:endParaRPr>
          </a:p>
        </p:txBody>
      </p:sp>
      <p:sp>
        <p:nvSpPr>
          <p:cNvPr id="108547" name="Rectangle 2"/>
          <p:cNvSpPr>
            <a:spLocks noGrp="1" noRot="1" noChangeAspect="1" noChangeArrowheads="1" noTextEdit="1"/>
          </p:cNvSpPr>
          <p:nvPr>
            <p:ph type="sldImg"/>
          </p:nvPr>
        </p:nvSpPr>
        <p:spPr>
          <a:xfrm>
            <a:off x="407988" y="698500"/>
            <a:ext cx="6196012" cy="3486150"/>
          </a:xfrm>
          <a:ln/>
        </p:spPr>
      </p:sp>
      <p:sp>
        <p:nvSpPr>
          <p:cNvPr id="10854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405017741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199D65A8-FAE9-41D8-81CF-EE260C444DD8}" type="slidenum">
              <a:rPr lang="en-US" altLang="en-US" sz="1200">
                <a:solidFill>
                  <a:schemeClr val="tx1"/>
                </a:solidFill>
              </a:rPr>
              <a:pPr/>
              <a:t>49</a:t>
            </a:fld>
            <a:endParaRPr lang="en-US" altLang="en-US" sz="1200" dirty="0">
              <a:solidFill>
                <a:schemeClr val="tx1"/>
              </a:solidFill>
            </a:endParaRPr>
          </a:p>
        </p:txBody>
      </p:sp>
      <p:sp>
        <p:nvSpPr>
          <p:cNvPr id="110595" name="Rectangle 2"/>
          <p:cNvSpPr>
            <a:spLocks noGrp="1" noRot="1" noChangeAspect="1" noChangeArrowheads="1" noTextEdit="1"/>
          </p:cNvSpPr>
          <p:nvPr>
            <p:ph type="sldImg"/>
          </p:nvPr>
        </p:nvSpPr>
        <p:spPr>
          <a:xfrm>
            <a:off x="407988" y="698500"/>
            <a:ext cx="6196012" cy="3486150"/>
          </a:xfrm>
          <a:ln/>
        </p:spPr>
      </p:sp>
      <p:sp>
        <p:nvSpPr>
          <p:cNvPr id="11059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21637010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2CCCDADD-AF74-4A75-B4E9-0B05F88A10E4}" type="slidenum">
              <a:rPr lang="en-US" altLang="en-US" sz="1200">
                <a:solidFill>
                  <a:schemeClr val="tx1"/>
                </a:solidFill>
              </a:rPr>
              <a:pPr/>
              <a:t>50</a:t>
            </a:fld>
            <a:endParaRPr lang="en-US" altLang="en-US" sz="1200" dirty="0">
              <a:solidFill>
                <a:schemeClr val="tx1"/>
              </a:solidFill>
            </a:endParaRPr>
          </a:p>
        </p:txBody>
      </p:sp>
      <p:sp>
        <p:nvSpPr>
          <p:cNvPr id="112643" name="Rectangle 2"/>
          <p:cNvSpPr>
            <a:spLocks noGrp="1" noRot="1" noChangeAspect="1" noChangeArrowheads="1" noTextEdit="1"/>
          </p:cNvSpPr>
          <p:nvPr>
            <p:ph type="sldImg"/>
          </p:nvPr>
        </p:nvSpPr>
        <p:spPr>
          <a:xfrm>
            <a:off x="407988" y="698500"/>
            <a:ext cx="6196012" cy="3486150"/>
          </a:xfrm>
          <a:ln/>
        </p:spPr>
      </p:sp>
      <p:sp>
        <p:nvSpPr>
          <p:cNvPr id="11264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83114925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481B1DE-7B4E-4A0B-A87E-3C5B4B435F5A}" type="slidenum">
              <a:rPr lang="en-US" altLang="en-US" sz="1200">
                <a:solidFill>
                  <a:schemeClr val="tx1"/>
                </a:solidFill>
              </a:rPr>
              <a:pPr/>
              <a:t>51</a:t>
            </a:fld>
            <a:endParaRPr lang="en-US" altLang="en-US" sz="1200" dirty="0">
              <a:solidFill>
                <a:schemeClr val="tx1"/>
              </a:solidFill>
            </a:endParaRPr>
          </a:p>
        </p:txBody>
      </p:sp>
      <p:sp>
        <p:nvSpPr>
          <p:cNvPr id="114691" name="Rectangle 2"/>
          <p:cNvSpPr>
            <a:spLocks noGrp="1" noRot="1" noChangeAspect="1" noChangeArrowheads="1" noTextEdit="1"/>
          </p:cNvSpPr>
          <p:nvPr>
            <p:ph type="sldImg"/>
          </p:nvPr>
        </p:nvSpPr>
        <p:spPr>
          <a:xfrm>
            <a:off x="407988" y="698500"/>
            <a:ext cx="6196012" cy="3486150"/>
          </a:xfrm>
          <a:ln/>
        </p:spPr>
      </p:sp>
      <p:sp>
        <p:nvSpPr>
          <p:cNvPr id="11469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93205276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19E4403F-1546-4178-8CBD-54B7C4C7DF66}" type="slidenum">
              <a:rPr lang="en-US" altLang="en-US" sz="1200">
                <a:solidFill>
                  <a:schemeClr val="tx1"/>
                </a:solidFill>
              </a:rPr>
              <a:pPr/>
              <a:t>52</a:t>
            </a:fld>
            <a:endParaRPr lang="en-US" altLang="en-US" sz="1200" dirty="0">
              <a:solidFill>
                <a:schemeClr val="tx1"/>
              </a:solidFill>
            </a:endParaRPr>
          </a:p>
        </p:txBody>
      </p:sp>
      <p:sp>
        <p:nvSpPr>
          <p:cNvPr id="116739" name="Rectangle 2"/>
          <p:cNvSpPr>
            <a:spLocks noGrp="1" noRot="1" noChangeAspect="1" noChangeArrowheads="1" noTextEdit="1"/>
          </p:cNvSpPr>
          <p:nvPr>
            <p:ph type="sldImg"/>
          </p:nvPr>
        </p:nvSpPr>
        <p:spPr>
          <a:xfrm>
            <a:off x="407988" y="698500"/>
            <a:ext cx="6196012" cy="3486150"/>
          </a:xfrm>
          <a:ln/>
        </p:spPr>
      </p:sp>
      <p:sp>
        <p:nvSpPr>
          <p:cNvPr id="11674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91187038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3D188BD4-6445-43F8-B87D-A11E6C39867F}" type="slidenum">
              <a:rPr lang="en-US" altLang="en-US" sz="1200">
                <a:solidFill>
                  <a:schemeClr val="tx1"/>
                </a:solidFill>
              </a:rPr>
              <a:pPr/>
              <a:t>53</a:t>
            </a:fld>
            <a:endParaRPr lang="en-US" altLang="en-US" sz="1200" dirty="0">
              <a:solidFill>
                <a:schemeClr val="tx1"/>
              </a:solidFill>
            </a:endParaRPr>
          </a:p>
        </p:txBody>
      </p:sp>
      <p:sp>
        <p:nvSpPr>
          <p:cNvPr id="118787" name="Rectangle 2"/>
          <p:cNvSpPr>
            <a:spLocks noGrp="1" noRot="1" noChangeAspect="1" noChangeArrowheads="1" noTextEdit="1"/>
          </p:cNvSpPr>
          <p:nvPr>
            <p:ph type="sldImg"/>
          </p:nvPr>
        </p:nvSpPr>
        <p:spPr>
          <a:xfrm>
            <a:off x="407988" y="698500"/>
            <a:ext cx="6196012" cy="3486150"/>
          </a:xfrm>
          <a:ln/>
        </p:spPr>
      </p:sp>
      <p:sp>
        <p:nvSpPr>
          <p:cNvPr id="11878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79896099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5FE3911F-0968-4D9E-9B7A-913941A841E4}" type="slidenum">
              <a:rPr lang="en-US" altLang="en-US" sz="1200">
                <a:solidFill>
                  <a:schemeClr val="tx1"/>
                </a:solidFill>
              </a:rPr>
              <a:pPr/>
              <a:t>54</a:t>
            </a:fld>
            <a:endParaRPr lang="en-US" altLang="en-US" sz="1200" dirty="0">
              <a:solidFill>
                <a:schemeClr val="tx1"/>
              </a:solidFill>
            </a:endParaRPr>
          </a:p>
        </p:txBody>
      </p:sp>
      <p:sp>
        <p:nvSpPr>
          <p:cNvPr id="120835" name="Rectangle 2"/>
          <p:cNvSpPr>
            <a:spLocks noGrp="1" noRot="1" noChangeAspect="1" noChangeArrowheads="1" noTextEdit="1"/>
          </p:cNvSpPr>
          <p:nvPr>
            <p:ph type="sldImg"/>
          </p:nvPr>
        </p:nvSpPr>
        <p:spPr>
          <a:xfrm>
            <a:off x="407988" y="698500"/>
            <a:ext cx="6196012" cy="3486150"/>
          </a:xfrm>
          <a:ln/>
        </p:spPr>
      </p:sp>
      <p:sp>
        <p:nvSpPr>
          <p:cNvPr id="12083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300810166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662DB6D-DC19-4B03-BBEC-DC84EF61AF7A}" type="slidenum">
              <a:rPr lang="en-US" altLang="en-US" sz="1200">
                <a:solidFill>
                  <a:schemeClr val="tx1"/>
                </a:solidFill>
              </a:rPr>
              <a:pPr/>
              <a:t>55</a:t>
            </a:fld>
            <a:endParaRPr lang="en-US" altLang="en-US" sz="1200" dirty="0">
              <a:solidFill>
                <a:schemeClr val="tx1"/>
              </a:solidFill>
            </a:endParaRPr>
          </a:p>
        </p:txBody>
      </p:sp>
      <p:sp>
        <p:nvSpPr>
          <p:cNvPr id="122883" name="Rectangle 2"/>
          <p:cNvSpPr>
            <a:spLocks noGrp="1" noRot="1" noChangeAspect="1" noChangeArrowheads="1" noTextEdit="1"/>
          </p:cNvSpPr>
          <p:nvPr>
            <p:ph type="sldImg"/>
          </p:nvPr>
        </p:nvSpPr>
        <p:spPr>
          <a:xfrm>
            <a:off x="407988" y="698500"/>
            <a:ext cx="6196012" cy="3486150"/>
          </a:xfrm>
          <a:ln/>
        </p:spPr>
      </p:sp>
      <p:sp>
        <p:nvSpPr>
          <p:cNvPr id="122884"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39627608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099" name="Notes Placeholder 2"/>
          <p:cNvSpPr>
            <a:spLocks noGrp="1"/>
          </p:cNvSpPr>
          <p:nvPr>
            <p:ph type="body" idx="1"/>
          </p:nvPr>
        </p:nvSpPr>
        <p:spPr>
          <a:xfrm>
            <a:off x="228599" y="2987683"/>
            <a:ext cx="6667500" cy="4183063"/>
          </a:xfrm>
        </p:spPr>
        <p:txBody>
          <a:bodyPr/>
          <a:lstStyle/>
          <a:p>
            <a:r>
              <a:rPr lang="en-US" b="1" dirty="0">
                <a:latin typeface=" Arial"/>
              </a:rPr>
              <a:t>So What: </a:t>
            </a:r>
            <a:r>
              <a:rPr lang="en-US" dirty="0">
                <a:latin typeface=" Arial"/>
              </a:rPr>
              <a:t>This is the logic chart from ADRP 3-0 that allows discussion to lead to understanding about how all the elements of</a:t>
            </a:r>
            <a:r>
              <a:rPr lang="en-US" baseline="0" dirty="0">
                <a:latin typeface=" Arial"/>
              </a:rPr>
              <a:t> ULO tie together.  The slide builds if instructors want to walk the discussion through each point.</a:t>
            </a:r>
            <a:endParaRPr lang="en-US" dirty="0">
              <a:latin typeface=" Arial"/>
            </a:endParaRPr>
          </a:p>
          <a:p>
            <a:r>
              <a:rPr lang="en-US" b="1" dirty="0">
                <a:latin typeface=" Arial"/>
                <a:cs typeface="Times New Roman" pitchFamily="18" charset="0"/>
              </a:rPr>
              <a:t>Key Take Aways:  </a:t>
            </a:r>
            <a:r>
              <a:rPr lang="en-US" dirty="0">
                <a:latin typeface=" Arial"/>
                <a:cs typeface="Times New Roman" pitchFamily="18" charset="0"/>
              </a:rPr>
              <a:t>Unified action is the synchronization, coordination, and/or integration of the activities of governmental and nongovernmental entities with military operations to achieve unity of effort (JP 1). </a:t>
            </a:r>
          </a:p>
          <a:p>
            <a:r>
              <a:rPr lang="en-US" dirty="0">
                <a:latin typeface=" Arial"/>
                <a:cs typeface="Times New Roman" pitchFamily="18" charset="0"/>
              </a:rPr>
              <a:t>Unified action includes actions of </a:t>
            </a:r>
            <a:r>
              <a:rPr lang="en-US" b="1" i="0" dirty="0">
                <a:latin typeface=" Arial"/>
              </a:rPr>
              <a:t>US </a:t>
            </a:r>
            <a:r>
              <a:rPr lang="en-US" dirty="0">
                <a:latin typeface=" Arial"/>
                <a:cs typeface="Times New Roman" pitchFamily="18" charset="0"/>
              </a:rPr>
              <a:t>Army, joint, and multinational forces synchronized or coordinated with activities of other government agencies, nongovernmental and intergovernmental organizations, and the private sector. Through engagement, military forces play a key role in unified action before, during, and after operations. </a:t>
            </a:r>
          </a:p>
          <a:p>
            <a:r>
              <a:rPr lang="en-US" dirty="0">
                <a:latin typeface=" Arial"/>
                <a:cs typeface="Times New Roman" pitchFamily="18" charset="0"/>
              </a:rPr>
              <a:t>The </a:t>
            </a:r>
            <a:r>
              <a:rPr lang="en-US" b="1" i="0" dirty="0">
                <a:latin typeface=" Arial"/>
              </a:rPr>
              <a:t>US </a:t>
            </a:r>
            <a:r>
              <a:rPr lang="en-US" dirty="0">
                <a:latin typeface=" Arial"/>
                <a:cs typeface="Times New Roman" pitchFamily="18" charset="0"/>
              </a:rPr>
              <a:t>Army’s contribution to unified action is unified land operations. Army forces are uniquely suited to shape operational environments through their forward presence and sustained engagements with unified action partners and local civilian populations.</a:t>
            </a:r>
          </a:p>
          <a:p>
            <a:pPr defTabSz="914308">
              <a:defRPr/>
            </a:pPr>
            <a:r>
              <a:rPr lang="en-US" dirty="0">
                <a:latin typeface=" Arial"/>
                <a:cs typeface="Times New Roman" pitchFamily="18" charset="0"/>
              </a:rPr>
              <a:t>The goal of unified land operations is to apply land power as part of unified action to defeat the enemy on land and establish conditions that achieve the joint force commander’s end state. </a:t>
            </a:r>
          </a:p>
          <a:p>
            <a:r>
              <a:rPr lang="en-US" dirty="0">
                <a:latin typeface=" Arial"/>
                <a:cs typeface="Times New Roman" pitchFamily="18" charset="0"/>
              </a:rPr>
              <a:t>Unified land operations are simultaneous offensive, defensive, and stability or defense support of civil authorities tasks to seize, retain, and exploit the initiative and consolidate gains to prevent conflict, shape the operational environment, and win our Nation’s wars as part of unified action. </a:t>
            </a:r>
          </a:p>
          <a:p>
            <a:endParaRPr lang="en-US" dirty="0">
              <a:latin typeface=" Arial"/>
              <a:cs typeface="Times New Roman" pitchFamily="18" charset="0"/>
            </a:endParaRPr>
          </a:p>
          <a:p>
            <a:r>
              <a:rPr lang="en-US" b="1" dirty="0">
                <a:latin typeface=" Arial"/>
                <a:cs typeface="Times New Roman" pitchFamily="18" charset="0"/>
              </a:rPr>
              <a:t>Transition:</a:t>
            </a:r>
            <a:r>
              <a:rPr lang="en-US" dirty="0">
                <a:latin typeface=" Arial"/>
                <a:cs typeface="Times New Roman" pitchFamily="18" charset="0"/>
              </a:rPr>
              <a:t> Now that we understand how the elements of ULO tie together, we can look at these ideas in more depth.  We can start with Decisive Action.</a:t>
            </a:r>
          </a:p>
          <a:p>
            <a:endParaRPr lang="en-US" dirty="0">
              <a:cs typeface="Times New Roman" pitchFamily="18" charset="0"/>
            </a:endParaRPr>
          </a:p>
        </p:txBody>
      </p:sp>
      <p:sp>
        <p:nvSpPr>
          <p:cNvPr id="4100" name="Slide Number Placeholder 3"/>
          <p:cNvSpPr>
            <a:spLocks noGrp="1"/>
          </p:cNvSpPr>
          <p:nvPr>
            <p:ph type="sldNum" sz="quarter" idx="5"/>
          </p:nvPr>
        </p:nvSpPr>
        <p:spPr/>
        <p:txBody>
          <a:bodyPr/>
          <a:lstStyle/>
          <a:p>
            <a:fld id="{88206C4F-3270-4668-B8E3-3B8ABCBB36C5}" type="slidenum">
              <a:rPr lang="en-US" smtClean="0"/>
              <a:pPr/>
              <a:t>9</a:t>
            </a:fld>
            <a:endParaRPr lang="en-US" dirty="0"/>
          </a:p>
        </p:txBody>
      </p:sp>
      <p:sp>
        <p:nvSpPr>
          <p:cNvPr id="4" name="Slide Image Placeholder 3"/>
          <p:cNvSpPr>
            <a:spLocks noGrp="1" noRot="1" noChangeAspect="1"/>
          </p:cNvSpPr>
          <p:nvPr>
            <p:ph type="sldImg"/>
          </p:nvPr>
        </p:nvSpPr>
        <p:spPr>
          <a:xfrm>
            <a:off x="1123950" y="0"/>
            <a:ext cx="4875213" cy="2743200"/>
          </a:xfrm>
        </p:spPr>
      </p:sp>
    </p:spTree>
    <p:extLst>
      <p:ext uri="{BB962C8B-B14F-4D97-AF65-F5344CB8AC3E}">
        <p14:creationId xmlns:p14="http://schemas.microsoft.com/office/powerpoint/2010/main" val="27359003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3AB24120-D164-489C-BCC3-6166308596FA}" type="slidenum">
              <a:rPr lang="en-US" altLang="en-US" sz="1200">
                <a:solidFill>
                  <a:schemeClr val="tx1"/>
                </a:solidFill>
              </a:rPr>
              <a:pPr/>
              <a:t>56</a:t>
            </a:fld>
            <a:endParaRPr lang="en-US" altLang="en-US" sz="1200" dirty="0">
              <a:solidFill>
                <a:schemeClr val="tx1"/>
              </a:solidFill>
            </a:endParaRPr>
          </a:p>
        </p:txBody>
      </p:sp>
      <p:sp>
        <p:nvSpPr>
          <p:cNvPr id="124931" name="Rectangle 2"/>
          <p:cNvSpPr>
            <a:spLocks noGrp="1" noRot="1" noChangeAspect="1" noChangeArrowheads="1" noTextEdit="1"/>
          </p:cNvSpPr>
          <p:nvPr>
            <p:ph type="sldImg"/>
          </p:nvPr>
        </p:nvSpPr>
        <p:spPr>
          <a:xfrm>
            <a:off x="407988" y="698500"/>
            <a:ext cx="6196012" cy="3486150"/>
          </a:xfrm>
          <a:ln/>
        </p:spPr>
      </p:sp>
      <p:sp>
        <p:nvSpPr>
          <p:cNvPr id="12493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77553349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B83ED00-43D4-44AB-97F9-4A52C526F4A3}" type="slidenum">
              <a:rPr lang="en-US" altLang="en-US" sz="1200">
                <a:solidFill>
                  <a:schemeClr val="tx1"/>
                </a:solidFill>
              </a:rPr>
              <a:pPr/>
              <a:t>57</a:t>
            </a:fld>
            <a:endParaRPr lang="en-US" altLang="en-US" sz="1200" dirty="0">
              <a:solidFill>
                <a:schemeClr val="tx1"/>
              </a:solidFill>
            </a:endParaRPr>
          </a:p>
        </p:txBody>
      </p:sp>
      <p:sp>
        <p:nvSpPr>
          <p:cNvPr id="126979" name="Rectangle 2"/>
          <p:cNvSpPr>
            <a:spLocks noGrp="1" noRot="1" noChangeAspect="1" noChangeArrowheads="1" noTextEdit="1"/>
          </p:cNvSpPr>
          <p:nvPr>
            <p:ph type="sldImg"/>
          </p:nvPr>
        </p:nvSpPr>
        <p:spPr>
          <a:xfrm>
            <a:off x="407988" y="698500"/>
            <a:ext cx="6196012" cy="3486150"/>
          </a:xfrm>
          <a:ln/>
        </p:spPr>
      </p:sp>
      <p:sp>
        <p:nvSpPr>
          <p:cNvPr id="12698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411501092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B83ED00-43D4-44AB-97F9-4A52C526F4A3}" type="slidenum">
              <a:rPr lang="en-US" altLang="en-US" sz="1200">
                <a:solidFill>
                  <a:schemeClr val="tx1"/>
                </a:solidFill>
              </a:rPr>
              <a:pPr/>
              <a:t>58</a:t>
            </a:fld>
            <a:endParaRPr lang="en-US" altLang="en-US" sz="1200" dirty="0">
              <a:solidFill>
                <a:schemeClr val="tx1"/>
              </a:solidFill>
            </a:endParaRPr>
          </a:p>
        </p:txBody>
      </p:sp>
      <p:sp>
        <p:nvSpPr>
          <p:cNvPr id="126979" name="Rectangle 2"/>
          <p:cNvSpPr>
            <a:spLocks noGrp="1" noRot="1" noChangeAspect="1" noChangeArrowheads="1" noTextEdit="1"/>
          </p:cNvSpPr>
          <p:nvPr>
            <p:ph type="sldImg"/>
          </p:nvPr>
        </p:nvSpPr>
        <p:spPr>
          <a:xfrm>
            <a:off x="407988" y="698500"/>
            <a:ext cx="6196012" cy="3486150"/>
          </a:xfrm>
          <a:ln/>
        </p:spPr>
      </p:sp>
      <p:sp>
        <p:nvSpPr>
          <p:cNvPr id="12698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88757644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B83ED00-43D4-44AB-97F9-4A52C526F4A3}" type="slidenum">
              <a:rPr lang="en-US" altLang="en-US" sz="1200">
                <a:solidFill>
                  <a:schemeClr val="tx1"/>
                </a:solidFill>
              </a:rPr>
              <a:pPr/>
              <a:t>59</a:t>
            </a:fld>
            <a:endParaRPr lang="en-US" altLang="en-US" sz="1200" dirty="0">
              <a:solidFill>
                <a:schemeClr val="tx1"/>
              </a:solidFill>
            </a:endParaRPr>
          </a:p>
        </p:txBody>
      </p:sp>
      <p:sp>
        <p:nvSpPr>
          <p:cNvPr id="126979" name="Rectangle 2"/>
          <p:cNvSpPr>
            <a:spLocks noGrp="1" noRot="1" noChangeAspect="1" noChangeArrowheads="1" noTextEdit="1"/>
          </p:cNvSpPr>
          <p:nvPr>
            <p:ph type="sldImg"/>
          </p:nvPr>
        </p:nvSpPr>
        <p:spPr>
          <a:xfrm>
            <a:off x="407988" y="698500"/>
            <a:ext cx="6196012" cy="3486150"/>
          </a:xfrm>
          <a:ln/>
        </p:spPr>
      </p:sp>
      <p:sp>
        <p:nvSpPr>
          <p:cNvPr id="12698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8116909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B83ED00-43D4-44AB-97F9-4A52C526F4A3}" type="slidenum">
              <a:rPr lang="en-US" altLang="en-US" sz="1200">
                <a:solidFill>
                  <a:schemeClr val="tx1"/>
                </a:solidFill>
              </a:rPr>
              <a:pPr/>
              <a:t>60</a:t>
            </a:fld>
            <a:endParaRPr lang="en-US" altLang="en-US" sz="1200" dirty="0">
              <a:solidFill>
                <a:schemeClr val="tx1"/>
              </a:solidFill>
            </a:endParaRPr>
          </a:p>
        </p:txBody>
      </p:sp>
      <p:sp>
        <p:nvSpPr>
          <p:cNvPr id="126979" name="Rectangle 2"/>
          <p:cNvSpPr>
            <a:spLocks noGrp="1" noRot="1" noChangeAspect="1" noChangeArrowheads="1" noTextEdit="1"/>
          </p:cNvSpPr>
          <p:nvPr>
            <p:ph type="sldImg"/>
          </p:nvPr>
        </p:nvSpPr>
        <p:spPr>
          <a:xfrm>
            <a:off x="407988" y="698500"/>
            <a:ext cx="6196012" cy="3486150"/>
          </a:xfrm>
          <a:ln/>
        </p:spPr>
      </p:sp>
      <p:sp>
        <p:nvSpPr>
          <p:cNvPr id="12698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54405052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B83ED00-43D4-44AB-97F9-4A52C526F4A3}" type="slidenum">
              <a:rPr lang="en-US" altLang="en-US" sz="1200">
                <a:solidFill>
                  <a:schemeClr val="tx1"/>
                </a:solidFill>
              </a:rPr>
              <a:pPr/>
              <a:t>61</a:t>
            </a:fld>
            <a:endParaRPr lang="en-US" altLang="en-US" sz="1200" dirty="0">
              <a:solidFill>
                <a:schemeClr val="tx1"/>
              </a:solidFill>
            </a:endParaRPr>
          </a:p>
        </p:txBody>
      </p:sp>
      <p:sp>
        <p:nvSpPr>
          <p:cNvPr id="126979" name="Rectangle 2"/>
          <p:cNvSpPr>
            <a:spLocks noGrp="1" noRot="1" noChangeAspect="1" noChangeArrowheads="1" noTextEdit="1"/>
          </p:cNvSpPr>
          <p:nvPr>
            <p:ph type="sldImg"/>
          </p:nvPr>
        </p:nvSpPr>
        <p:spPr>
          <a:xfrm>
            <a:off x="407988" y="698500"/>
            <a:ext cx="6196012" cy="3486150"/>
          </a:xfrm>
          <a:ln/>
        </p:spPr>
      </p:sp>
      <p:sp>
        <p:nvSpPr>
          <p:cNvPr id="12698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64847445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CCEF9E29-BB5B-4ACF-B506-C81DD7072CE5}" type="slidenum">
              <a:rPr lang="en-US" altLang="en-US" sz="1200">
                <a:solidFill>
                  <a:srgbClr val="1F497D"/>
                </a:solidFill>
              </a:rPr>
              <a:pPr/>
              <a:t>62</a:t>
            </a:fld>
            <a:endParaRPr lang="en-US" altLang="en-US" sz="1200" dirty="0">
              <a:solidFill>
                <a:srgbClr val="1F497D"/>
              </a:solidFill>
            </a:endParaRPr>
          </a:p>
        </p:txBody>
      </p:sp>
      <p:sp>
        <p:nvSpPr>
          <p:cNvPr id="137219" name="Rectangle 2"/>
          <p:cNvSpPr>
            <a:spLocks noGrp="1" noRot="1" noChangeAspect="1" noChangeArrowheads="1" noTextEdit="1"/>
          </p:cNvSpPr>
          <p:nvPr>
            <p:ph type="sldImg"/>
          </p:nvPr>
        </p:nvSpPr>
        <p:spPr>
          <a:xfrm>
            <a:off x="407988" y="698500"/>
            <a:ext cx="6196012" cy="3486150"/>
          </a:xfrm>
          <a:ln/>
        </p:spPr>
      </p:sp>
      <p:sp>
        <p:nvSpPr>
          <p:cNvPr id="13722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147380343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50031AC-5776-40C1-A6BB-A59890D76146}" type="slidenum">
              <a:rPr lang="en-US" altLang="en-US" sz="1200">
                <a:solidFill>
                  <a:srgbClr val="1F497D"/>
                </a:solidFill>
              </a:rPr>
              <a:pPr/>
              <a:t>63</a:t>
            </a:fld>
            <a:endParaRPr lang="en-US" altLang="en-US" sz="1200" dirty="0">
              <a:solidFill>
                <a:srgbClr val="1F497D"/>
              </a:solidFill>
            </a:endParaRPr>
          </a:p>
        </p:txBody>
      </p:sp>
      <p:sp>
        <p:nvSpPr>
          <p:cNvPr id="139267" name="Rectangle 2"/>
          <p:cNvSpPr>
            <a:spLocks noGrp="1" noRot="1" noChangeAspect="1" noChangeArrowheads="1" noTextEdit="1"/>
          </p:cNvSpPr>
          <p:nvPr>
            <p:ph type="sldImg"/>
          </p:nvPr>
        </p:nvSpPr>
        <p:spPr>
          <a:xfrm>
            <a:off x="407988" y="698500"/>
            <a:ext cx="6196012" cy="3486150"/>
          </a:xfrm>
          <a:ln/>
        </p:spPr>
      </p:sp>
      <p:sp>
        <p:nvSpPr>
          <p:cNvPr id="13926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216481200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BFBFE7B7-AAD3-4039-BA9F-6C1984F6FB29}" type="slidenum">
              <a:rPr lang="en-US" altLang="en-US" sz="1200">
                <a:solidFill>
                  <a:srgbClr val="1F497D"/>
                </a:solidFill>
              </a:rPr>
              <a:pPr/>
              <a:t>64</a:t>
            </a:fld>
            <a:endParaRPr lang="en-US" altLang="en-US" sz="1200" dirty="0">
              <a:solidFill>
                <a:srgbClr val="1F497D"/>
              </a:solidFill>
            </a:endParaRPr>
          </a:p>
        </p:txBody>
      </p:sp>
      <p:sp>
        <p:nvSpPr>
          <p:cNvPr id="141315" name="Rectangle 2"/>
          <p:cNvSpPr>
            <a:spLocks noGrp="1" noRot="1" noChangeAspect="1" noChangeArrowheads="1" noTextEdit="1"/>
          </p:cNvSpPr>
          <p:nvPr>
            <p:ph type="sldImg"/>
          </p:nvPr>
        </p:nvSpPr>
        <p:spPr>
          <a:xfrm>
            <a:off x="407988" y="698500"/>
            <a:ext cx="6196012" cy="3486150"/>
          </a:xfrm>
          <a:ln/>
        </p:spPr>
      </p:sp>
      <p:sp>
        <p:nvSpPr>
          <p:cNvPr id="14131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270988185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42258B32-6CDB-4950-B5C4-39D5E6134885}" type="slidenum">
              <a:rPr lang="en-US" altLang="en-US" sz="1200">
                <a:solidFill>
                  <a:srgbClr val="1F497D"/>
                </a:solidFill>
              </a:rPr>
              <a:pPr/>
              <a:t>65</a:t>
            </a:fld>
            <a:endParaRPr lang="en-US" altLang="en-US" sz="1200" dirty="0">
              <a:solidFill>
                <a:srgbClr val="1F497D"/>
              </a:solidFill>
            </a:endParaRPr>
          </a:p>
        </p:txBody>
      </p:sp>
      <p:sp>
        <p:nvSpPr>
          <p:cNvPr id="143363" name="Rectangle 2"/>
          <p:cNvSpPr>
            <a:spLocks noGrp="1" noRot="1" noChangeAspect="1" noChangeArrowheads="1" noTextEdit="1"/>
          </p:cNvSpPr>
          <p:nvPr>
            <p:ph type="sldImg"/>
          </p:nvPr>
        </p:nvSpPr>
        <p:spPr>
          <a:xfrm>
            <a:off x="407988" y="698500"/>
            <a:ext cx="6196012" cy="3486150"/>
          </a:xfrm>
          <a:ln/>
        </p:spPr>
      </p:sp>
      <p:sp>
        <p:nvSpPr>
          <p:cNvPr id="14336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8872270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00175" y="279400"/>
            <a:ext cx="4090988" cy="2301875"/>
          </a:xfrm>
        </p:spPr>
      </p:sp>
      <p:sp>
        <p:nvSpPr>
          <p:cNvPr id="3" name="Notes Placeholder 2"/>
          <p:cNvSpPr>
            <a:spLocks noGrp="1"/>
          </p:cNvSpPr>
          <p:nvPr>
            <p:ph type="body" idx="1"/>
          </p:nvPr>
        </p:nvSpPr>
        <p:spPr>
          <a:xfrm>
            <a:off x="219075" y="2835283"/>
            <a:ext cx="6696075" cy="5995988"/>
          </a:xfrm>
        </p:spPr>
        <p:txBody>
          <a:bodyPr/>
          <a:lstStyle/>
          <a:p>
            <a:pPr defTabSz="913303">
              <a:spcBef>
                <a:spcPts val="0"/>
              </a:spcBef>
              <a:defRPr/>
            </a:pPr>
            <a:r>
              <a:rPr lang="en-US" sz="1000" b="1" dirty="0">
                <a:latin typeface=" Arial"/>
              </a:rPr>
              <a:t>So What: </a:t>
            </a:r>
            <a:r>
              <a:rPr lang="en-US" sz="1000" dirty="0">
                <a:latin typeface=" Arial"/>
              </a:rPr>
              <a:t>This slide allows for discussion</a:t>
            </a:r>
            <a:r>
              <a:rPr lang="en-US" sz="1000" baseline="0" dirty="0">
                <a:latin typeface=" Arial"/>
              </a:rPr>
              <a:t> on some other key phrases and ideas discussed in FM 3-0 that permeate </a:t>
            </a:r>
            <a:r>
              <a:rPr lang="en-US" sz="1000" b="0" i="0" dirty="0">
                <a:latin typeface=" Arial"/>
              </a:rPr>
              <a:t>US</a:t>
            </a:r>
            <a:r>
              <a:rPr lang="en-US" sz="1000" b="1" i="0" dirty="0">
                <a:latin typeface=" Arial"/>
              </a:rPr>
              <a:t> </a:t>
            </a:r>
            <a:r>
              <a:rPr lang="en-US" sz="1000" baseline="0" dirty="0">
                <a:latin typeface=" Arial"/>
              </a:rPr>
              <a:t>Army Doctrine.</a:t>
            </a:r>
            <a:endParaRPr lang="en-US" sz="1000" dirty="0">
              <a:latin typeface=" Arial"/>
            </a:endParaRPr>
          </a:p>
          <a:p>
            <a:pPr>
              <a:spcBef>
                <a:spcPts val="0"/>
              </a:spcBef>
            </a:pPr>
            <a:r>
              <a:rPr lang="en-US" sz="1000" b="1" dirty="0">
                <a:latin typeface=" Arial"/>
              </a:rPr>
              <a:t>Key Take Aways:  </a:t>
            </a:r>
            <a:endParaRPr lang="en-US" sz="1000" dirty="0">
              <a:latin typeface=" Arial"/>
            </a:endParaRPr>
          </a:p>
          <a:p>
            <a:pPr>
              <a:spcBef>
                <a:spcPts val="0"/>
              </a:spcBef>
            </a:pPr>
            <a:r>
              <a:rPr lang="en-US" sz="1000" dirty="0">
                <a:latin typeface=" Arial"/>
              </a:rPr>
              <a:t>Successful unified land operations require </a:t>
            </a:r>
            <a:r>
              <a:rPr lang="en-US" sz="1000" b="1" i="0" dirty="0">
                <a:latin typeface=" Arial"/>
              </a:rPr>
              <a:t>US </a:t>
            </a:r>
            <a:r>
              <a:rPr lang="en-US" sz="1000" dirty="0">
                <a:latin typeface=" Arial"/>
              </a:rPr>
              <a:t>Army forces to seize, retain, and exploit the initiative by forcing an enemy to respond to friendly action. By presenting multiple dilemmas to an enemy, commanders force the enemy to react continuo</a:t>
            </a:r>
            <a:r>
              <a:rPr lang="en-US" sz="1000" b="0" dirty="0">
                <a:latin typeface=" Arial"/>
              </a:rPr>
              <a:t>us</a:t>
            </a:r>
            <a:r>
              <a:rPr lang="en-US" sz="1000" dirty="0">
                <a:latin typeface=" Arial"/>
              </a:rPr>
              <a:t>ly until the enemy is finally driven into untenable positions. </a:t>
            </a:r>
          </a:p>
          <a:p>
            <a:pPr>
              <a:spcBef>
                <a:spcPts val="0"/>
              </a:spcBef>
            </a:pPr>
            <a:r>
              <a:rPr lang="en-US" sz="1000" dirty="0">
                <a:latin typeface=" Arial"/>
              </a:rPr>
              <a:t>Commanders create conditions for seizing the initiative by acting. Without action, seizing the initiative is impossible. Faced with an uncertain situation, there is a natural tendency to hesitate and gather more information to reduce uncertainty. It is far better to manage uncertainty by acting and developing the situation instead of waiting. </a:t>
            </a:r>
          </a:p>
          <a:p>
            <a:pPr>
              <a:spcBef>
                <a:spcPts val="0"/>
              </a:spcBef>
            </a:pPr>
            <a:r>
              <a:rPr lang="en-US" sz="1000" dirty="0">
                <a:latin typeface=" Arial"/>
              </a:rPr>
              <a:t>A </a:t>
            </a:r>
            <a:r>
              <a:rPr lang="en-US" sz="1000" i="1" dirty="0">
                <a:latin typeface=" Arial"/>
              </a:rPr>
              <a:t>position of relative advantage </a:t>
            </a:r>
            <a:r>
              <a:rPr lang="en-US" sz="1000" dirty="0">
                <a:latin typeface=" Arial"/>
              </a:rPr>
              <a:t>is a location or the establishment of a favorable condition within the area of operations that provides the commander with temporary freedom of action to enhance combat power over an enemy or influence the enemy to accept risk and move to a position of disadvantage (ADRP 3-0). </a:t>
            </a:r>
          </a:p>
          <a:p>
            <a:pPr>
              <a:spcBef>
                <a:spcPts val="0"/>
              </a:spcBef>
            </a:pPr>
            <a:r>
              <a:rPr lang="en-US" sz="1000" dirty="0">
                <a:latin typeface=" Arial"/>
              </a:rPr>
              <a:t>Positions of relative advantage are usually temporary and require initiative to exploit across the domains in which they appear. While friendly forces are seeking positions of advantage, enemy forces are simultaneously attempting to gain positions of advantage over them. </a:t>
            </a:r>
          </a:p>
          <a:p>
            <a:pPr>
              <a:spcBef>
                <a:spcPts val="0"/>
              </a:spcBef>
            </a:pPr>
            <a:r>
              <a:rPr lang="en-US" sz="1000" dirty="0">
                <a:latin typeface=" Arial"/>
              </a:rPr>
              <a:t>There are multiple forms of positional advantage that provide potential tools for exploitation to achieve military ends. </a:t>
            </a:r>
          </a:p>
          <a:p>
            <a:pPr>
              <a:spcBef>
                <a:spcPts val="0"/>
              </a:spcBef>
            </a:pPr>
            <a:r>
              <a:rPr lang="en-US" sz="1000" dirty="0">
                <a:latin typeface=" Arial"/>
              </a:rPr>
              <a:t>Examples of positional advantage include—  </a:t>
            </a:r>
          </a:p>
          <a:p>
            <a:pPr marL="400050" indent="-171450">
              <a:spcBef>
                <a:spcPts val="0"/>
              </a:spcBef>
            </a:pPr>
            <a:r>
              <a:rPr lang="en-US" sz="1000" dirty="0">
                <a:latin typeface=" Arial"/>
              </a:rPr>
              <a:t> Physical and geographical (including the high ground, strategic positioning, sanctuary, and tactical positioning). </a:t>
            </a:r>
          </a:p>
          <a:p>
            <a:pPr marL="400050" indent="-171450">
              <a:spcBef>
                <a:spcPts val="0"/>
              </a:spcBef>
            </a:pPr>
            <a:r>
              <a:rPr lang="en-US" sz="1000" dirty="0">
                <a:latin typeface=" Arial"/>
              </a:rPr>
              <a:t> Combat power and warfighting function overmatch (including range, lethality, precision, and mass). </a:t>
            </a:r>
          </a:p>
          <a:p>
            <a:pPr marL="400050" indent="-171450">
              <a:spcBef>
                <a:spcPts val="0"/>
              </a:spcBef>
            </a:pPr>
            <a:r>
              <a:rPr lang="en-US" sz="1000" dirty="0">
                <a:latin typeface=" Arial"/>
              </a:rPr>
              <a:t> Relationships and influence (including allies, interoperability, access, and indigenous forces). </a:t>
            </a:r>
          </a:p>
          <a:p>
            <a:pPr marL="400050" indent="-171450">
              <a:spcBef>
                <a:spcPts val="0"/>
              </a:spcBef>
            </a:pPr>
            <a:r>
              <a:rPr lang="en-US" sz="1000" dirty="0">
                <a:latin typeface=" Arial"/>
              </a:rPr>
              <a:t> Legitimacy, ideas, and popular perception (including good versus bad, accepted versus opposed, and a believable narrative). </a:t>
            </a:r>
          </a:p>
          <a:p>
            <a:pPr marL="400050" indent="-171450">
              <a:spcBef>
                <a:spcPts val="0"/>
              </a:spcBef>
            </a:pPr>
            <a:r>
              <a:rPr lang="en-US" sz="1000" dirty="0">
                <a:latin typeface=" Arial"/>
              </a:rPr>
              <a:t> Time (including speed of recognition, speed of decision making, speed of action, and operational tempo). </a:t>
            </a:r>
          </a:p>
          <a:p>
            <a:pPr marL="400050" indent="-171450">
              <a:spcBef>
                <a:spcPts val="0"/>
              </a:spcBef>
            </a:pPr>
            <a:r>
              <a:rPr lang="en-US" sz="1000" dirty="0">
                <a:latin typeface=" Arial"/>
              </a:rPr>
              <a:t> Freedom of action (including secure lines of communications, standoff, depth, access to cyberspace, maritime and air enablers, and friendly A2AD measures).</a:t>
            </a:r>
          </a:p>
          <a:p>
            <a:pPr marL="400050" indent="-171450">
              <a:spcBef>
                <a:spcPts val="0"/>
              </a:spcBef>
            </a:pPr>
            <a:r>
              <a:rPr lang="en-US" sz="1000" dirty="0">
                <a:latin typeface=" Arial"/>
              </a:rPr>
              <a:t> Moral (including alignment of words and deeds, just and unjust, and international support). </a:t>
            </a:r>
          </a:p>
          <a:p>
            <a:pPr marL="400050" indent="-171450">
              <a:spcBef>
                <a:spcPts val="0"/>
              </a:spcBef>
            </a:pPr>
            <a:r>
              <a:rPr lang="en-US" sz="1000" dirty="0">
                <a:latin typeface=" Arial"/>
              </a:rPr>
              <a:t> Will (including doing what must be done, continuing as long as it takes, and maintaining support from domestic leadership). </a:t>
            </a:r>
          </a:p>
          <a:p>
            <a:pPr>
              <a:spcBef>
                <a:spcPts val="0"/>
              </a:spcBef>
            </a:pPr>
            <a:endParaRPr lang="en-US" sz="1000" dirty="0">
              <a:latin typeface=" Arial"/>
            </a:endParaRPr>
          </a:p>
          <a:p>
            <a:pPr>
              <a:spcBef>
                <a:spcPts val="0"/>
              </a:spcBef>
            </a:pPr>
            <a:r>
              <a:rPr lang="en-US" sz="1000" dirty="0">
                <a:latin typeface=" Arial"/>
              </a:rPr>
              <a:t>Relative positional advantage is something to gain, protect, and exploit across multiple domains. The greater the number of positions of advantage a commander can generate, the increased number of dilemmas that commander can present to the enemy. Leaders at every echelon are expected to display the disciplined initiative necessary to assume prudent risk while taking timely advantage of opportunities that present themselves under ambiguous, chaotic conditions. It is not always possible to understand those opportunities before they arise, so it is important that units have a culture that rewards those who take bold and effective action in the absence of orders. </a:t>
            </a:r>
          </a:p>
          <a:p>
            <a:pPr>
              <a:spcBef>
                <a:spcPts val="0"/>
              </a:spcBef>
            </a:pPr>
            <a:endParaRPr lang="en-US" sz="1000" dirty="0">
              <a:latin typeface=" Arial"/>
            </a:endParaRPr>
          </a:p>
          <a:p>
            <a:pPr defTabSz="913303">
              <a:spcBef>
                <a:spcPts val="0"/>
              </a:spcBef>
              <a:defRPr/>
            </a:pPr>
            <a:r>
              <a:rPr lang="en-US" sz="1000" b="1" dirty="0">
                <a:latin typeface=" Arial"/>
                <a:cs typeface="Times New Roman" pitchFamily="18" charset="0"/>
              </a:rPr>
              <a:t>Transition:</a:t>
            </a:r>
            <a:r>
              <a:rPr lang="en-US" sz="1000" dirty="0">
                <a:latin typeface=" Arial"/>
                <a:cs typeface="Times New Roman" pitchFamily="18" charset="0"/>
              </a:rPr>
              <a:t> </a:t>
            </a:r>
            <a:r>
              <a:rPr lang="en-US" sz="1000" dirty="0">
                <a:latin typeface=" Arial"/>
              </a:rPr>
              <a:t>With Unified Land Operations understood we can talk about the tasks in Decisive Action.</a:t>
            </a:r>
            <a:endParaRPr lang="en-US" sz="1000" dirty="0">
              <a:latin typeface=" Arial"/>
              <a:cs typeface="Times New Roman" pitchFamily="18" charset="0"/>
            </a:endParaRPr>
          </a:p>
          <a:p>
            <a:endParaRPr lang="en-US" dirty="0"/>
          </a:p>
        </p:txBody>
      </p:sp>
      <p:sp>
        <p:nvSpPr>
          <p:cNvPr id="4" name="Slide Number Placeholder 3"/>
          <p:cNvSpPr>
            <a:spLocks noGrp="1"/>
          </p:cNvSpPr>
          <p:nvPr>
            <p:ph type="sldNum" sz="quarter" idx="10"/>
          </p:nvPr>
        </p:nvSpPr>
        <p:spPr/>
        <p:txBody>
          <a:bodyPr/>
          <a:lstStyle/>
          <a:p>
            <a:fld id="{CBF7B7B5-A01F-4C42-8EAB-EF8FB57FD0D7}" type="slidenum">
              <a:rPr lang="en-US" smtClean="0"/>
              <a:pPr/>
              <a:t>10</a:t>
            </a:fld>
            <a:endParaRPr lang="en-US" dirty="0"/>
          </a:p>
        </p:txBody>
      </p:sp>
    </p:spTree>
    <p:extLst>
      <p:ext uri="{BB962C8B-B14F-4D97-AF65-F5344CB8AC3E}">
        <p14:creationId xmlns:p14="http://schemas.microsoft.com/office/powerpoint/2010/main" val="211211948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1615457B-1766-441A-957B-5BA87C6E113A}" type="slidenum">
              <a:rPr lang="en-US" altLang="en-US" sz="1200">
                <a:solidFill>
                  <a:srgbClr val="1F497D"/>
                </a:solidFill>
              </a:rPr>
              <a:pPr/>
              <a:t>66</a:t>
            </a:fld>
            <a:endParaRPr lang="en-US" altLang="en-US" sz="1200" dirty="0">
              <a:solidFill>
                <a:srgbClr val="1F497D"/>
              </a:solidFill>
            </a:endParaRPr>
          </a:p>
        </p:txBody>
      </p:sp>
      <p:sp>
        <p:nvSpPr>
          <p:cNvPr id="145411" name="Rectangle 2"/>
          <p:cNvSpPr>
            <a:spLocks noGrp="1" noRot="1" noChangeAspect="1" noChangeArrowheads="1" noTextEdit="1"/>
          </p:cNvSpPr>
          <p:nvPr>
            <p:ph type="sldImg"/>
          </p:nvPr>
        </p:nvSpPr>
        <p:spPr>
          <a:xfrm>
            <a:off x="407988" y="698500"/>
            <a:ext cx="6196012" cy="3486150"/>
          </a:xfrm>
          <a:ln/>
        </p:spPr>
      </p:sp>
      <p:sp>
        <p:nvSpPr>
          <p:cNvPr id="14541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252474530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A6EC9AB-D105-41A8-8F58-8CA6EB989E84}" type="slidenum">
              <a:rPr lang="en-US" altLang="en-US" sz="1200">
                <a:solidFill>
                  <a:srgbClr val="1F497D"/>
                </a:solidFill>
              </a:rPr>
              <a:pPr/>
              <a:t>67</a:t>
            </a:fld>
            <a:endParaRPr lang="en-US" altLang="en-US" sz="1200" dirty="0">
              <a:solidFill>
                <a:srgbClr val="1F497D"/>
              </a:solidFill>
            </a:endParaRPr>
          </a:p>
        </p:txBody>
      </p:sp>
      <p:sp>
        <p:nvSpPr>
          <p:cNvPr id="147459" name="Rectangle 2"/>
          <p:cNvSpPr>
            <a:spLocks noGrp="1" noRot="1" noChangeAspect="1" noChangeArrowheads="1" noTextEdit="1"/>
          </p:cNvSpPr>
          <p:nvPr>
            <p:ph type="sldImg"/>
          </p:nvPr>
        </p:nvSpPr>
        <p:spPr>
          <a:xfrm>
            <a:off x="407988" y="698500"/>
            <a:ext cx="6196012" cy="3486150"/>
          </a:xfrm>
          <a:ln/>
        </p:spPr>
      </p:sp>
      <p:sp>
        <p:nvSpPr>
          <p:cNvPr id="14746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170923356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A2134040-C1E9-4484-B3D5-EE85ECF1647D}" type="slidenum">
              <a:rPr lang="en-US" altLang="en-US" sz="1200">
                <a:solidFill>
                  <a:srgbClr val="1F497D"/>
                </a:solidFill>
              </a:rPr>
              <a:pPr/>
              <a:t>68</a:t>
            </a:fld>
            <a:endParaRPr lang="en-US" altLang="en-US" sz="1200" dirty="0">
              <a:solidFill>
                <a:srgbClr val="1F497D"/>
              </a:solidFill>
            </a:endParaRPr>
          </a:p>
        </p:txBody>
      </p:sp>
      <p:sp>
        <p:nvSpPr>
          <p:cNvPr id="149507" name="Rectangle 2"/>
          <p:cNvSpPr>
            <a:spLocks noGrp="1" noRot="1" noChangeAspect="1" noChangeArrowheads="1" noTextEdit="1"/>
          </p:cNvSpPr>
          <p:nvPr>
            <p:ph type="sldImg"/>
          </p:nvPr>
        </p:nvSpPr>
        <p:spPr>
          <a:xfrm>
            <a:off x="407988" y="698500"/>
            <a:ext cx="6196012" cy="3486150"/>
          </a:xfrm>
          <a:ln/>
        </p:spPr>
      </p:sp>
      <p:sp>
        <p:nvSpPr>
          <p:cNvPr id="14950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5163902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721CC4C3-B469-4556-A17F-4FCE96E39646}" type="slidenum">
              <a:rPr lang="en-US" altLang="en-US" sz="1200">
                <a:solidFill>
                  <a:srgbClr val="1F497D"/>
                </a:solidFill>
              </a:rPr>
              <a:pPr/>
              <a:t>69</a:t>
            </a:fld>
            <a:endParaRPr lang="en-US" altLang="en-US" sz="1200" dirty="0">
              <a:solidFill>
                <a:srgbClr val="1F497D"/>
              </a:solidFill>
            </a:endParaRPr>
          </a:p>
        </p:txBody>
      </p:sp>
      <p:sp>
        <p:nvSpPr>
          <p:cNvPr id="151555" name="Rectangle 2"/>
          <p:cNvSpPr>
            <a:spLocks noGrp="1" noRot="1" noChangeAspect="1" noChangeArrowheads="1" noTextEdit="1"/>
          </p:cNvSpPr>
          <p:nvPr>
            <p:ph type="sldImg"/>
          </p:nvPr>
        </p:nvSpPr>
        <p:spPr>
          <a:xfrm>
            <a:off x="407988" y="698500"/>
            <a:ext cx="6196012" cy="3486150"/>
          </a:xfrm>
          <a:ln/>
        </p:spPr>
      </p:sp>
      <p:sp>
        <p:nvSpPr>
          <p:cNvPr id="15155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90774707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A240FC31-5B15-4062-9CF5-CBF12B088EE9}" type="slidenum">
              <a:rPr lang="en-US" altLang="en-US" sz="1200">
                <a:solidFill>
                  <a:srgbClr val="1F497D"/>
                </a:solidFill>
              </a:rPr>
              <a:pPr/>
              <a:t>70</a:t>
            </a:fld>
            <a:endParaRPr lang="en-US" altLang="en-US" sz="1200" dirty="0">
              <a:solidFill>
                <a:srgbClr val="1F497D"/>
              </a:solidFill>
            </a:endParaRPr>
          </a:p>
        </p:txBody>
      </p:sp>
      <p:sp>
        <p:nvSpPr>
          <p:cNvPr id="153603" name="Rectangle 2"/>
          <p:cNvSpPr>
            <a:spLocks noGrp="1" noRot="1" noChangeAspect="1" noChangeArrowheads="1" noTextEdit="1"/>
          </p:cNvSpPr>
          <p:nvPr>
            <p:ph type="sldImg"/>
          </p:nvPr>
        </p:nvSpPr>
        <p:spPr>
          <a:xfrm>
            <a:off x="407988" y="698500"/>
            <a:ext cx="6196012" cy="3486150"/>
          </a:xfrm>
          <a:ln/>
        </p:spPr>
      </p:sp>
      <p:sp>
        <p:nvSpPr>
          <p:cNvPr id="15360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409119928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8F1EF3FE-D572-486C-B7CE-3066817380E7}" type="slidenum">
              <a:rPr lang="en-US" altLang="en-US" sz="1200">
                <a:solidFill>
                  <a:srgbClr val="1F497D"/>
                </a:solidFill>
              </a:rPr>
              <a:pPr/>
              <a:t>71</a:t>
            </a:fld>
            <a:endParaRPr lang="en-US" altLang="en-US" sz="1200" dirty="0">
              <a:solidFill>
                <a:srgbClr val="1F497D"/>
              </a:solidFill>
            </a:endParaRPr>
          </a:p>
        </p:txBody>
      </p:sp>
      <p:sp>
        <p:nvSpPr>
          <p:cNvPr id="155651" name="Rectangle 2"/>
          <p:cNvSpPr>
            <a:spLocks noGrp="1" noRot="1" noChangeAspect="1" noChangeArrowheads="1" noTextEdit="1"/>
          </p:cNvSpPr>
          <p:nvPr>
            <p:ph type="sldImg"/>
          </p:nvPr>
        </p:nvSpPr>
        <p:spPr>
          <a:xfrm>
            <a:off x="407988" y="698500"/>
            <a:ext cx="6196012" cy="3486150"/>
          </a:xfrm>
          <a:ln/>
        </p:spPr>
      </p:sp>
      <p:sp>
        <p:nvSpPr>
          <p:cNvPr id="15565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96770143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C580AB8-2DC5-4529-9257-B60CB6A7A581}" type="slidenum">
              <a:rPr lang="en-US" altLang="en-US" sz="1200">
                <a:solidFill>
                  <a:srgbClr val="1F497D"/>
                </a:solidFill>
              </a:rPr>
              <a:pPr/>
              <a:t>72</a:t>
            </a:fld>
            <a:endParaRPr lang="en-US" altLang="en-US" sz="1200" dirty="0">
              <a:solidFill>
                <a:srgbClr val="1F497D"/>
              </a:solidFill>
            </a:endParaRPr>
          </a:p>
        </p:txBody>
      </p:sp>
      <p:sp>
        <p:nvSpPr>
          <p:cNvPr id="157699" name="Rectangle 2"/>
          <p:cNvSpPr>
            <a:spLocks noGrp="1" noRot="1" noChangeAspect="1" noChangeArrowheads="1" noTextEdit="1"/>
          </p:cNvSpPr>
          <p:nvPr>
            <p:ph type="sldImg"/>
          </p:nvPr>
        </p:nvSpPr>
        <p:spPr>
          <a:xfrm>
            <a:off x="407988" y="698500"/>
            <a:ext cx="6196012" cy="3486150"/>
          </a:xfrm>
          <a:ln/>
        </p:spPr>
      </p:sp>
      <p:sp>
        <p:nvSpPr>
          <p:cNvPr id="15770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306336187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584586F-B4D5-434B-8C37-C6C9AB11D48D}" type="slidenum">
              <a:rPr lang="en-US" altLang="en-US" sz="1200">
                <a:solidFill>
                  <a:srgbClr val="1F497D"/>
                </a:solidFill>
              </a:rPr>
              <a:pPr/>
              <a:t>73</a:t>
            </a:fld>
            <a:endParaRPr lang="en-US" altLang="en-US" sz="1200" dirty="0">
              <a:solidFill>
                <a:srgbClr val="1F497D"/>
              </a:solidFill>
            </a:endParaRPr>
          </a:p>
        </p:txBody>
      </p:sp>
      <p:sp>
        <p:nvSpPr>
          <p:cNvPr id="159747" name="Rectangle 2"/>
          <p:cNvSpPr>
            <a:spLocks noGrp="1" noRot="1" noChangeAspect="1" noChangeArrowheads="1" noTextEdit="1"/>
          </p:cNvSpPr>
          <p:nvPr>
            <p:ph type="sldImg"/>
          </p:nvPr>
        </p:nvSpPr>
        <p:spPr>
          <a:xfrm>
            <a:off x="407988" y="698500"/>
            <a:ext cx="6196012" cy="3486150"/>
          </a:xfrm>
          <a:ln/>
        </p:spPr>
      </p:sp>
      <p:sp>
        <p:nvSpPr>
          <p:cNvPr id="15974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53062110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584586F-B4D5-434B-8C37-C6C9AB11D48D}" type="slidenum">
              <a:rPr lang="en-US" altLang="en-US" sz="1200">
                <a:solidFill>
                  <a:srgbClr val="1F497D"/>
                </a:solidFill>
              </a:rPr>
              <a:pPr/>
              <a:t>74</a:t>
            </a:fld>
            <a:endParaRPr lang="en-US" altLang="en-US" sz="1200" dirty="0">
              <a:solidFill>
                <a:srgbClr val="1F497D"/>
              </a:solidFill>
            </a:endParaRPr>
          </a:p>
        </p:txBody>
      </p:sp>
      <p:sp>
        <p:nvSpPr>
          <p:cNvPr id="159747" name="Rectangle 2"/>
          <p:cNvSpPr>
            <a:spLocks noGrp="1" noRot="1" noChangeAspect="1" noChangeArrowheads="1" noTextEdit="1"/>
          </p:cNvSpPr>
          <p:nvPr>
            <p:ph type="sldImg"/>
          </p:nvPr>
        </p:nvSpPr>
        <p:spPr>
          <a:xfrm>
            <a:off x="407988" y="698500"/>
            <a:ext cx="6196012" cy="3486150"/>
          </a:xfrm>
          <a:ln/>
        </p:spPr>
      </p:sp>
      <p:sp>
        <p:nvSpPr>
          <p:cNvPr id="15974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17289482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89EE7650-7C54-4536-BF7C-11428899719B}" type="slidenum">
              <a:rPr lang="en-US" altLang="en-US" sz="1200">
                <a:solidFill>
                  <a:srgbClr val="1F497D"/>
                </a:solidFill>
              </a:rPr>
              <a:pPr/>
              <a:t>75</a:t>
            </a:fld>
            <a:endParaRPr lang="en-US" altLang="en-US" sz="1200" dirty="0">
              <a:solidFill>
                <a:srgbClr val="1F497D"/>
              </a:solidFill>
            </a:endParaRPr>
          </a:p>
        </p:txBody>
      </p:sp>
      <p:sp>
        <p:nvSpPr>
          <p:cNvPr id="161795" name="Rectangle 2"/>
          <p:cNvSpPr>
            <a:spLocks noGrp="1" noRot="1" noChangeAspect="1" noChangeArrowheads="1" noTextEdit="1"/>
          </p:cNvSpPr>
          <p:nvPr>
            <p:ph type="sldImg"/>
          </p:nvPr>
        </p:nvSpPr>
        <p:spPr>
          <a:xfrm>
            <a:off x="407988" y="698500"/>
            <a:ext cx="6196012" cy="3486150"/>
          </a:xfrm>
          <a:ln/>
        </p:spPr>
      </p:sp>
      <p:sp>
        <p:nvSpPr>
          <p:cNvPr id="16179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36312610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83634FB-3785-428E-A37A-EF71828D2F7C}" type="slidenum">
              <a:rPr lang="en-US" altLang="en-US" sz="1200">
                <a:solidFill>
                  <a:schemeClr val="tx1"/>
                </a:solidFill>
              </a:rPr>
              <a:pPr/>
              <a:t>12</a:t>
            </a:fld>
            <a:endParaRPr lang="en-US" altLang="en-US" sz="1200" dirty="0">
              <a:solidFill>
                <a:schemeClr val="tx1"/>
              </a:solidFill>
            </a:endParaRPr>
          </a:p>
        </p:txBody>
      </p:sp>
      <p:sp>
        <p:nvSpPr>
          <p:cNvPr id="34819" name="Rectangle 2"/>
          <p:cNvSpPr>
            <a:spLocks noGrp="1" noRot="1" noChangeAspect="1" noChangeArrowheads="1" noTextEdit="1"/>
          </p:cNvSpPr>
          <p:nvPr>
            <p:ph type="sldImg"/>
          </p:nvPr>
        </p:nvSpPr>
        <p:spPr>
          <a:xfrm>
            <a:off x="407988" y="698500"/>
            <a:ext cx="6196012" cy="3486150"/>
          </a:xfrm>
          <a:ln/>
        </p:spPr>
      </p:sp>
      <p:sp>
        <p:nvSpPr>
          <p:cNvPr id="34820"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3426600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18CE3DCB-4E66-43DE-94AB-6264DC227C34}" type="slidenum">
              <a:rPr lang="en-US" altLang="en-US" sz="1200">
                <a:solidFill>
                  <a:srgbClr val="1F497D"/>
                </a:solidFill>
              </a:rPr>
              <a:pPr/>
              <a:t>76</a:t>
            </a:fld>
            <a:endParaRPr lang="en-US" altLang="en-US" sz="1200" dirty="0">
              <a:solidFill>
                <a:srgbClr val="1F497D"/>
              </a:solidFill>
            </a:endParaRPr>
          </a:p>
        </p:txBody>
      </p:sp>
      <p:sp>
        <p:nvSpPr>
          <p:cNvPr id="163843" name="Rectangle 2"/>
          <p:cNvSpPr>
            <a:spLocks noGrp="1" noRot="1" noChangeAspect="1" noChangeArrowheads="1" noTextEdit="1"/>
          </p:cNvSpPr>
          <p:nvPr>
            <p:ph type="sldImg"/>
          </p:nvPr>
        </p:nvSpPr>
        <p:spPr>
          <a:xfrm>
            <a:off x="407988" y="698500"/>
            <a:ext cx="6196012" cy="3486150"/>
          </a:xfrm>
          <a:ln/>
        </p:spPr>
      </p:sp>
      <p:sp>
        <p:nvSpPr>
          <p:cNvPr id="16384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299453468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AE0F619F-DEB6-43E4-A732-2FEB4F470489}" type="slidenum">
              <a:rPr lang="en-US" altLang="en-US" sz="1200">
                <a:solidFill>
                  <a:srgbClr val="1F497D"/>
                </a:solidFill>
              </a:rPr>
              <a:pPr/>
              <a:t>77</a:t>
            </a:fld>
            <a:endParaRPr lang="en-US" altLang="en-US" sz="1200" dirty="0">
              <a:solidFill>
                <a:srgbClr val="1F497D"/>
              </a:solidFill>
            </a:endParaRPr>
          </a:p>
        </p:txBody>
      </p:sp>
      <p:sp>
        <p:nvSpPr>
          <p:cNvPr id="165891" name="Rectangle 2"/>
          <p:cNvSpPr>
            <a:spLocks noGrp="1" noRot="1" noChangeAspect="1" noChangeArrowheads="1" noTextEdit="1"/>
          </p:cNvSpPr>
          <p:nvPr>
            <p:ph type="sldImg"/>
          </p:nvPr>
        </p:nvSpPr>
        <p:spPr>
          <a:xfrm>
            <a:off x="407988" y="698500"/>
            <a:ext cx="6196012" cy="3486150"/>
          </a:xfrm>
          <a:ln/>
        </p:spPr>
      </p:sp>
      <p:sp>
        <p:nvSpPr>
          <p:cNvPr id="16589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172561769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9AAF6BF-19FB-402E-B14B-5B5FDF6C2211}" type="slidenum">
              <a:rPr lang="en-US" altLang="en-US" sz="1200">
                <a:solidFill>
                  <a:srgbClr val="1F497D"/>
                </a:solidFill>
              </a:rPr>
              <a:pPr/>
              <a:t>78</a:t>
            </a:fld>
            <a:endParaRPr lang="en-US" altLang="en-US" sz="1200" dirty="0">
              <a:solidFill>
                <a:srgbClr val="1F497D"/>
              </a:solidFill>
            </a:endParaRPr>
          </a:p>
        </p:txBody>
      </p:sp>
      <p:sp>
        <p:nvSpPr>
          <p:cNvPr id="167939" name="Rectangle 2"/>
          <p:cNvSpPr>
            <a:spLocks noGrp="1" noRot="1" noChangeAspect="1" noChangeArrowheads="1" noTextEdit="1"/>
          </p:cNvSpPr>
          <p:nvPr>
            <p:ph type="sldImg"/>
          </p:nvPr>
        </p:nvSpPr>
        <p:spPr>
          <a:xfrm>
            <a:off x="407988" y="698500"/>
            <a:ext cx="6196012" cy="3486150"/>
          </a:xfrm>
          <a:ln/>
        </p:spPr>
      </p:sp>
      <p:sp>
        <p:nvSpPr>
          <p:cNvPr id="16794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205353692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444F0F34-3E0A-4229-A4F6-76744A3D092B}" type="slidenum">
              <a:rPr lang="en-US" altLang="en-US" sz="1200">
                <a:solidFill>
                  <a:srgbClr val="1F497D"/>
                </a:solidFill>
              </a:rPr>
              <a:pPr/>
              <a:t>79</a:t>
            </a:fld>
            <a:endParaRPr lang="en-US" altLang="en-US" sz="1200" dirty="0">
              <a:solidFill>
                <a:srgbClr val="1F497D"/>
              </a:solidFill>
            </a:endParaRPr>
          </a:p>
        </p:txBody>
      </p:sp>
      <p:sp>
        <p:nvSpPr>
          <p:cNvPr id="169987" name="Rectangle 2"/>
          <p:cNvSpPr>
            <a:spLocks noGrp="1" noRot="1" noChangeAspect="1" noChangeArrowheads="1" noTextEdit="1"/>
          </p:cNvSpPr>
          <p:nvPr>
            <p:ph type="sldImg"/>
          </p:nvPr>
        </p:nvSpPr>
        <p:spPr>
          <a:xfrm>
            <a:off x="407988" y="698500"/>
            <a:ext cx="6196012" cy="3486150"/>
          </a:xfrm>
          <a:ln/>
        </p:spPr>
      </p:sp>
      <p:sp>
        <p:nvSpPr>
          <p:cNvPr id="16998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115887820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227D13F-3381-4554-AB48-2B9A137F5F23}" type="slidenum">
              <a:rPr lang="en-US" altLang="en-US" sz="1200">
                <a:solidFill>
                  <a:srgbClr val="1F497D"/>
                </a:solidFill>
              </a:rPr>
              <a:pPr/>
              <a:t>80</a:t>
            </a:fld>
            <a:endParaRPr lang="en-US" altLang="en-US" sz="1200" dirty="0">
              <a:solidFill>
                <a:srgbClr val="1F497D"/>
              </a:solidFill>
            </a:endParaRPr>
          </a:p>
        </p:txBody>
      </p:sp>
      <p:sp>
        <p:nvSpPr>
          <p:cNvPr id="172035" name="Rectangle 2"/>
          <p:cNvSpPr>
            <a:spLocks noGrp="1" noRot="1" noChangeAspect="1" noChangeArrowheads="1" noTextEdit="1"/>
          </p:cNvSpPr>
          <p:nvPr>
            <p:ph type="sldImg"/>
          </p:nvPr>
        </p:nvSpPr>
        <p:spPr>
          <a:xfrm>
            <a:off x="407988" y="698500"/>
            <a:ext cx="6196012" cy="3486150"/>
          </a:xfrm>
          <a:ln/>
        </p:spPr>
      </p:sp>
      <p:sp>
        <p:nvSpPr>
          <p:cNvPr id="17203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417396652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43998784-F387-4B01-8E65-348DD9FAE09F}" type="slidenum">
              <a:rPr lang="en-US" altLang="en-US" sz="1200">
                <a:solidFill>
                  <a:srgbClr val="1F497D"/>
                </a:solidFill>
              </a:rPr>
              <a:pPr/>
              <a:t>81</a:t>
            </a:fld>
            <a:endParaRPr lang="en-US" altLang="en-US" sz="1200" dirty="0">
              <a:solidFill>
                <a:srgbClr val="1F497D"/>
              </a:solidFill>
            </a:endParaRPr>
          </a:p>
        </p:txBody>
      </p:sp>
      <p:sp>
        <p:nvSpPr>
          <p:cNvPr id="174083" name="Rectangle 2"/>
          <p:cNvSpPr>
            <a:spLocks noGrp="1" noRot="1" noChangeAspect="1" noChangeArrowheads="1" noTextEdit="1"/>
          </p:cNvSpPr>
          <p:nvPr>
            <p:ph type="sldImg"/>
          </p:nvPr>
        </p:nvSpPr>
        <p:spPr>
          <a:xfrm>
            <a:off x="407988" y="698500"/>
            <a:ext cx="6196012" cy="3486150"/>
          </a:xfrm>
          <a:ln/>
        </p:spPr>
      </p:sp>
      <p:sp>
        <p:nvSpPr>
          <p:cNvPr id="17408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42432833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2C32B4DE-4402-4FF5-ACE7-EDA95F0B6A0E}" type="slidenum">
              <a:rPr lang="en-US" altLang="en-US" sz="1200">
                <a:solidFill>
                  <a:srgbClr val="1F497D"/>
                </a:solidFill>
              </a:rPr>
              <a:pPr/>
              <a:t>82</a:t>
            </a:fld>
            <a:endParaRPr lang="en-US" altLang="en-US" sz="1200" dirty="0">
              <a:solidFill>
                <a:srgbClr val="1F497D"/>
              </a:solidFill>
            </a:endParaRPr>
          </a:p>
        </p:txBody>
      </p:sp>
      <p:sp>
        <p:nvSpPr>
          <p:cNvPr id="176131" name="Rectangle 2"/>
          <p:cNvSpPr>
            <a:spLocks noGrp="1" noRot="1" noChangeAspect="1" noChangeArrowheads="1" noTextEdit="1"/>
          </p:cNvSpPr>
          <p:nvPr>
            <p:ph type="sldImg"/>
          </p:nvPr>
        </p:nvSpPr>
        <p:spPr>
          <a:xfrm>
            <a:off x="407988" y="698500"/>
            <a:ext cx="6196012" cy="3486150"/>
          </a:xfrm>
          <a:ln/>
        </p:spPr>
      </p:sp>
      <p:sp>
        <p:nvSpPr>
          <p:cNvPr id="17613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201619744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8277BAB9-DC80-4DDE-8765-0FA133E359F4}" type="slidenum">
              <a:rPr lang="en-US" altLang="en-US" sz="1200">
                <a:solidFill>
                  <a:srgbClr val="1F497D"/>
                </a:solidFill>
              </a:rPr>
              <a:pPr/>
              <a:t>83</a:t>
            </a:fld>
            <a:endParaRPr lang="en-US" altLang="en-US" sz="1200" dirty="0">
              <a:solidFill>
                <a:srgbClr val="1F497D"/>
              </a:solidFill>
            </a:endParaRPr>
          </a:p>
        </p:txBody>
      </p:sp>
      <p:sp>
        <p:nvSpPr>
          <p:cNvPr id="178179" name="Rectangle 2"/>
          <p:cNvSpPr>
            <a:spLocks noGrp="1" noRot="1" noChangeAspect="1" noChangeArrowheads="1" noTextEdit="1"/>
          </p:cNvSpPr>
          <p:nvPr>
            <p:ph type="sldImg"/>
          </p:nvPr>
        </p:nvSpPr>
        <p:spPr>
          <a:xfrm>
            <a:off x="407988" y="698500"/>
            <a:ext cx="6196012" cy="3486150"/>
          </a:xfrm>
          <a:ln/>
        </p:spPr>
      </p:sp>
      <p:sp>
        <p:nvSpPr>
          <p:cNvPr id="17818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140629686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1C9A0E3F-19E3-4AC7-85C6-C6F3058D8255}" type="slidenum">
              <a:rPr lang="en-US" altLang="en-US" sz="1200">
                <a:solidFill>
                  <a:srgbClr val="1F497D"/>
                </a:solidFill>
              </a:rPr>
              <a:pPr/>
              <a:t>84</a:t>
            </a:fld>
            <a:endParaRPr lang="en-US" altLang="en-US" sz="1200" dirty="0">
              <a:solidFill>
                <a:srgbClr val="1F497D"/>
              </a:solidFill>
            </a:endParaRPr>
          </a:p>
        </p:txBody>
      </p:sp>
      <p:sp>
        <p:nvSpPr>
          <p:cNvPr id="180227" name="Rectangle 2"/>
          <p:cNvSpPr>
            <a:spLocks noGrp="1" noRot="1" noChangeAspect="1" noChangeArrowheads="1" noTextEdit="1"/>
          </p:cNvSpPr>
          <p:nvPr>
            <p:ph type="sldImg"/>
          </p:nvPr>
        </p:nvSpPr>
        <p:spPr>
          <a:xfrm>
            <a:off x="407988" y="698500"/>
            <a:ext cx="6196012" cy="3486150"/>
          </a:xfrm>
          <a:ln/>
        </p:spPr>
      </p:sp>
      <p:sp>
        <p:nvSpPr>
          <p:cNvPr id="18022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294761149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C91925B5-C782-4973-89AD-A183A0B64E74}" type="slidenum">
              <a:rPr lang="en-US" altLang="en-US" sz="1200">
                <a:solidFill>
                  <a:srgbClr val="1F497D"/>
                </a:solidFill>
              </a:rPr>
              <a:pPr/>
              <a:t>85</a:t>
            </a:fld>
            <a:endParaRPr lang="en-US" altLang="en-US" sz="1200" dirty="0">
              <a:solidFill>
                <a:srgbClr val="1F497D"/>
              </a:solidFill>
            </a:endParaRPr>
          </a:p>
        </p:txBody>
      </p:sp>
      <p:sp>
        <p:nvSpPr>
          <p:cNvPr id="182275" name="Rectangle 2"/>
          <p:cNvSpPr>
            <a:spLocks noGrp="1" noRot="1" noChangeAspect="1" noChangeArrowheads="1" noTextEdit="1"/>
          </p:cNvSpPr>
          <p:nvPr>
            <p:ph type="sldImg"/>
          </p:nvPr>
        </p:nvSpPr>
        <p:spPr>
          <a:xfrm>
            <a:off x="407988" y="698500"/>
            <a:ext cx="6196012" cy="3486150"/>
          </a:xfrm>
          <a:ln/>
        </p:spPr>
      </p:sp>
      <p:sp>
        <p:nvSpPr>
          <p:cNvPr id="18227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39039095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7C22BE6-B566-4452-AB0D-D9EB5D9AA13F}" type="slidenum">
              <a:rPr lang="en-US" altLang="en-US" sz="1200">
                <a:solidFill>
                  <a:srgbClr val="1F497D"/>
                </a:solidFill>
              </a:rPr>
              <a:pPr/>
              <a:t>13</a:t>
            </a:fld>
            <a:endParaRPr lang="en-US" altLang="en-US" sz="1200" dirty="0">
              <a:solidFill>
                <a:srgbClr val="1F497D"/>
              </a:solidFill>
            </a:endParaRPr>
          </a:p>
        </p:txBody>
      </p:sp>
      <p:sp>
        <p:nvSpPr>
          <p:cNvPr id="38915" name="Rectangle 2"/>
          <p:cNvSpPr>
            <a:spLocks noGrp="1" noRot="1" noChangeAspect="1" noChangeArrowheads="1" noTextEdit="1"/>
          </p:cNvSpPr>
          <p:nvPr>
            <p:ph type="sldImg"/>
          </p:nvPr>
        </p:nvSpPr>
        <p:spPr>
          <a:xfrm>
            <a:off x="407988" y="698500"/>
            <a:ext cx="6196012" cy="3486150"/>
          </a:xfrm>
          <a:ln/>
        </p:spPr>
      </p:sp>
      <p:sp>
        <p:nvSpPr>
          <p:cNvPr id="38916"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80573690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54E6370-9A11-4318-9B25-CD0A0DA2F67F}" type="slidenum">
              <a:rPr lang="en-US" altLang="en-US" sz="1200">
                <a:solidFill>
                  <a:srgbClr val="1F497D"/>
                </a:solidFill>
              </a:rPr>
              <a:pPr/>
              <a:t>86</a:t>
            </a:fld>
            <a:endParaRPr lang="en-US" altLang="en-US" sz="1200" dirty="0">
              <a:solidFill>
                <a:srgbClr val="1F497D"/>
              </a:solidFill>
            </a:endParaRPr>
          </a:p>
        </p:txBody>
      </p:sp>
      <p:sp>
        <p:nvSpPr>
          <p:cNvPr id="184323" name="Rectangle 2"/>
          <p:cNvSpPr>
            <a:spLocks noGrp="1" noRot="1" noChangeAspect="1" noChangeArrowheads="1" noTextEdit="1"/>
          </p:cNvSpPr>
          <p:nvPr>
            <p:ph type="sldImg"/>
          </p:nvPr>
        </p:nvSpPr>
        <p:spPr>
          <a:xfrm>
            <a:off x="407988" y="698500"/>
            <a:ext cx="6196012" cy="3486150"/>
          </a:xfrm>
          <a:ln/>
        </p:spPr>
      </p:sp>
      <p:sp>
        <p:nvSpPr>
          <p:cNvPr id="18432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71354840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5264827-9A0C-4135-994A-FB8B591DA65C}" type="slidenum">
              <a:rPr lang="en-US" altLang="en-US" sz="1200">
                <a:solidFill>
                  <a:srgbClr val="1F497D"/>
                </a:solidFill>
              </a:rPr>
              <a:pPr/>
              <a:t>87</a:t>
            </a:fld>
            <a:endParaRPr lang="en-US" altLang="en-US" sz="1200" dirty="0">
              <a:solidFill>
                <a:srgbClr val="1F497D"/>
              </a:solidFill>
            </a:endParaRPr>
          </a:p>
        </p:txBody>
      </p:sp>
      <p:sp>
        <p:nvSpPr>
          <p:cNvPr id="186371" name="Rectangle 2"/>
          <p:cNvSpPr>
            <a:spLocks noGrp="1" noRot="1" noChangeAspect="1" noChangeArrowheads="1" noTextEdit="1"/>
          </p:cNvSpPr>
          <p:nvPr>
            <p:ph type="sldImg"/>
          </p:nvPr>
        </p:nvSpPr>
        <p:spPr>
          <a:xfrm>
            <a:off x="407988" y="698500"/>
            <a:ext cx="6196012" cy="3486150"/>
          </a:xfrm>
          <a:ln/>
        </p:spPr>
      </p:sp>
      <p:sp>
        <p:nvSpPr>
          <p:cNvPr id="18637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122947922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23F27176-5C44-4582-A043-1F6FFC0BF299}" type="slidenum">
              <a:rPr lang="en-US" altLang="en-US" sz="1200">
                <a:solidFill>
                  <a:srgbClr val="1F497D"/>
                </a:solidFill>
              </a:rPr>
              <a:pPr/>
              <a:t>88</a:t>
            </a:fld>
            <a:endParaRPr lang="en-US" altLang="en-US" sz="1200" dirty="0">
              <a:solidFill>
                <a:srgbClr val="1F497D"/>
              </a:solidFill>
            </a:endParaRPr>
          </a:p>
        </p:txBody>
      </p:sp>
      <p:sp>
        <p:nvSpPr>
          <p:cNvPr id="188419" name="Rectangle 2"/>
          <p:cNvSpPr>
            <a:spLocks noGrp="1" noRot="1" noChangeAspect="1" noChangeArrowheads="1" noTextEdit="1"/>
          </p:cNvSpPr>
          <p:nvPr>
            <p:ph type="sldImg"/>
          </p:nvPr>
        </p:nvSpPr>
        <p:spPr>
          <a:xfrm>
            <a:off x="407988" y="698500"/>
            <a:ext cx="6196012" cy="3486150"/>
          </a:xfrm>
          <a:ln/>
        </p:spPr>
      </p:sp>
      <p:sp>
        <p:nvSpPr>
          <p:cNvPr id="18842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Tree>
    <p:extLst>
      <p:ext uri="{BB962C8B-B14F-4D97-AF65-F5344CB8AC3E}">
        <p14:creationId xmlns:p14="http://schemas.microsoft.com/office/powerpoint/2010/main" val="160168180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D6D84D0-6C70-4C6E-AF0F-906C2939B40E}" type="slidenum">
              <a:rPr lang="en-US" altLang="en-US" sz="1200">
                <a:solidFill>
                  <a:srgbClr val="1F497D"/>
                </a:solidFill>
              </a:rPr>
              <a:pPr/>
              <a:t>89</a:t>
            </a:fld>
            <a:endParaRPr lang="en-US" altLang="en-US" sz="1200" dirty="0">
              <a:solidFill>
                <a:srgbClr val="1F497D"/>
              </a:solidFill>
            </a:endParaRPr>
          </a:p>
        </p:txBody>
      </p:sp>
      <p:sp>
        <p:nvSpPr>
          <p:cNvPr id="190467" name="Rectangle 2"/>
          <p:cNvSpPr>
            <a:spLocks noGrp="1" noRot="1" noChangeAspect="1" noChangeArrowheads="1" noTextEdit="1"/>
          </p:cNvSpPr>
          <p:nvPr>
            <p:ph type="sldImg"/>
          </p:nvPr>
        </p:nvSpPr>
        <p:spPr>
          <a:xfrm>
            <a:off x="407988" y="698500"/>
            <a:ext cx="6196012" cy="3486150"/>
          </a:xfrm>
          <a:ln/>
        </p:spPr>
      </p:sp>
      <p:sp>
        <p:nvSpPr>
          <p:cNvPr id="19046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rgbClr val="000000"/>
              </a:solidFill>
              <a:latin typeface="Times New Roman" panose="02020603050405020304" pitchFamily="18" charset="0"/>
            </a:endParaRPr>
          </a:p>
          <a:p>
            <a:pPr eaLnBrk="1" hangingPunct="1">
              <a:spcBef>
                <a:spcPct val="30000"/>
              </a:spcBef>
            </a:pPr>
            <a:r>
              <a:rPr lang="en-US" altLang="en-US" sz="1200" dirty="0">
                <a:solidFill>
                  <a:srgbClr val="000000"/>
                </a:solidFill>
                <a:latin typeface="Times New Roman" panose="02020603050405020304" pitchFamily="18" charset="0"/>
              </a:rPr>
              <a:t>	</a:t>
            </a:r>
            <a:endParaRPr lang="en-US" altLang="en-US" sz="1200" dirty="0">
              <a:solidFill>
                <a:srgbClr val="000000"/>
              </a:solidFill>
            </a:endParaRPr>
          </a:p>
        </p:txBody>
      </p:sp>
      <p:sp>
        <p:nvSpPr>
          <p:cNvPr id="2" name="Notes Placeholder 1"/>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32072975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2691B00A-E590-497C-85AF-90AB1779D988}" type="slidenum">
              <a:rPr lang="en-US" altLang="en-US" sz="1200">
                <a:solidFill>
                  <a:schemeClr val="tx1"/>
                </a:solidFill>
              </a:rPr>
              <a:pPr/>
              <a:t>90</a:t>
            </a:fld>
            <a:endParaRPr lang="en-US" altLang="en-US" sz="1200" dirty="0">
              <a:solidFill>
                <a:schemeClr val="tx1"/>
              </a:solidFill>
            </a:endParaRPr>
          </a:p>
        </p:txBody>
      </p:sp>
      <p:sp>
        <p:nvSpPr>
          <p:cNvPr id="192515" name="Rectangle 2"/>
          <p:cNvSpPr>
            <a:spLocks noGrp="1" noRot="1" noChangeAspect="1" noChangeArrowheads="1" noTextEdit="1"/>
          </p:cNvSpPr>
          <p:nvPr>
            <p:ph type="sldImg"/>
          </p:nvPr>
        </p:nvSpPr>
        <p:spPr>
          <a:xfrm>
            <a:off x="407988" y="698500"/>
            <a:ext cx="6196012" cy="3486150"/>
          </a:xfrm>
          <a:ln/>
        </p:spPr>
      </p:sp>
      <p:sp>
        <p:nvSpPr>
          <p:cNvPr id="19251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
        <p:nvSpPr>
          <p:cNvPr id="2" name="Notes Placeholder 1"/>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78753542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3F38352-2E67-4BFE-AFA1-DCC71B879343}" type="slidenum">
              <a:rPr lang="en-US" altLang="en-US" sz="1200">
                <a:solidFill>
                  <a:schemeClr val="tx1"/>
                </a:solidFill>
              </a:rPr>
              <a:pPr/>
              <a:t>91</a:t>
            </a:fld>
            <a:endParaRPr lang="en-US" altLang="en-US" sz="1200" dirty="0">
              <a:solidFill>
                <a:schemeClr val="tx1"/>
              </a:solidFill>
            </a:endParaRPr>
          </a:p>
        </p:txBody>
      </p:sp>
      <p:sp>
        <p:nvSpPr>
          <p:cNvPr id="194563" name="Rectangle 2"/>
          <p:cNvSpPr>
            <a:spLocks noGrp="1" noRot="1" noChangeAspect="1" noChangeArrowheads="1" noTextEdit="1"/>
          </p:cNvSpPr>
          <p:nvPr>
            <p:ph type="sldImg"/>
          </p:nvPr>
        </p:nvSpPr>
        <p:spPr>
          <a:xfrm>
            <a:off x="407988" y="698500"/>
            <a:ext cx="6196012" cy="3486150"/>
          </a:xfrm>
          <a:ln/>
        </p:spPr>
      </p:sp>
      <p:sp>
        <p:nvSpPr>
          <p:cNvPr id="19456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421479105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8733830-53B6-4830-9524-958AF97C0AB1}" type="slidenum">
              <a:rPr lang="en-US" altLang="en-US" sz="1200">
                <a:solidFill>
                  <a:schemeClr val="tx1"/>
                </a:solidFill>
              </a:rPr>
              <a:pPr/>
              <a:t>92</a:t>
            </a:fld>
            <a:endParaRPr lang="en-US" altLang="en-US" sz="1200" dirty="0">
              <a:solidFill>
                <a:schemeClr val="tx1"/>
              </a:solidFill>
            </a:endParaRPr>
          </a:p>
        </p:txBody>
      </p:sp>
      <p:sp>
        <p:nvSpPr>
          <p:cNvPr id="196611" name="Rectangle 2"/>
          <p:cNvSpPr>
            <a:spLocks noGrp="1" noRot="1" noChangeAspect="1" noChangeArrowheads="1" noTextEdit="1"/>
          </p:cNvSpPr>
          <p:nvPr>
            <p:ph type="sldImg"/>
          </p:nvPr>
        </p:nvSpPr>
        <p:spPr>
          <a:xfrm>
            <a:off x="407988" y="698500"/>
            <a:ext cx="6196012" cy="3486150"/>
          </a:xfrm>
          <a:ln/>
        </p:spPr>
      </p:sp>
      <p:sp>
        <p:nvSpPr>
          <p:cNvPr id="19661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73730787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A0DF02C6-0036-4BE4-A066-1CAFA88AF8A3}" type="slidenum">
              <a:rPr lang="en-US" altLang="en-US" sz="1200">
                <a:solidFill>
                  <a:schemeClr val="tx1"/>
                </a:solidFill>
              </a:rPr>
              <a:pPr/>
              <a:t>97</a:t>
            </a:fld>
            <a:endParaRPr lang="en-US" altLang="en-US" sz="1200" dirty="0">
              <a:solidFill>
                <a:schemeClr val="tx1"/>
              </a:solidFill>
            </a:endParaRPr>
          </a:p>
        </p:txBody>
      </p:sp>
      <p:sp>
        <p:nvSpPr>
          <p:cNvPr id="198659" name="Rectangle 2"/>
          <p:cNvSpPr>
            <a:spLocks noGrp="1" noRot="1" noChangeAspect="1" noChangeArrowheads="1" noTextEdit="1"/>
          </p:cNvSpPr>
          <p:nvPr>
            <p:ph type="sldImg"/>
          </p:nvPr>
        </p:nvSpPr>
        <p:spPr>
          <a:xfrm>
            <a:off x="407988" y="698500"/>
            <a:ext cx="6196012" cy="3486150"/>
          </a:xfrm>
          <a:ln/>
        </p:spPr>
      </p:sp>
      <p:sp>
        <p:nvSpPr>
          <p:cNvPr id="198660"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144965454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AEA15C63-19EB-4CCF-9CED-AFB3F3CEF4BE}" type="slidenum">
              <a:rPr lang="en-US" altLang="en-US" sz="1200">
                <a:solidFill>
                  <a:schemeClr val="tx1"/>
                </a:solidFill>
              </a:rPr>
              <a:pPr/>
              <a:t>98</a:t>
            </a:fld>
            <a:endParaRPr lang="en-US" altLang="en-US" sz="1200" dirty="0">
              <a:solidFill>
                <a:schemeClr val="tx1"/>
              </a:solidFill>
            </a:endParaRPr>
          </a:p>
        </p:txBody>
      </p:sp>
      <p:sp>
        <p:nvSpPr>
          <p:cNvPr id="200707" name="Rectangle 2"/>
          <p:cNvSpPr>
            <a:spLocks noGrp="1" noRot="1" noChangeAspect="1" noChangeArrowheads="1" noTextEdit="1"/>
          </p:cNvSpPr>
          <p:nvPr>
            <p:ph type="sldImg"/>
          </p:nvPr>
        </p:nvSpPr>
        <p:spPr>
          <a:xfrm>
            <a:off x="407988" y="698500"/>
            <a:ext cx="6196012" cy="3486150"/>
          </a:xfrm>
          <a:ln/>
        </p:spPr>
      </p:sp>
      <p:sp>
        <p:nvSpPr>
          <p:cNvPr id="20070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64570154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5D44BE02-93FA-496E-BCCE-57356E929E58}" type="slidenum">
              <a:rPr lang="en-US" altLang="en-US" sz="1200">
                <a:solidFill>
                  <a:schemeClr val="tx1"/>
                </a:solidFill>
              </a:rPr>
              <a:pPr/>
              <a:t>99</a:t>
            </a:fld>
            <a:endParaRPr lang="en-US" altLang="en-US" sz="1200" dirty="0">
              <a:solidFill>
                <a:schemeClr val="tx1"/>
              </a:solidFill>
            </a:endParaRPr>
          </a:p>
        </p:txBody>
      </p:sp>
      <p:sp>
        <p:nvSpPr>
          <p:cNvPr id="202755" name="Rectangle 2"/>
          <p:cNvSpPr>
            <a:spLocks noGrp="1" noRot="1" noChangeAspect="1" noChangeArrowheads="1" noTextEdit="1"/>
          </p:cNvSpPr>
          <p:nvPr>
            <p:ph type="sldImg"/>
          </p:nvPr>
        </p:nvSpPr>
        <p:spPr>
          <a:xfrm>
            <a:off x="407988" y="698500"/>
            <a:ext cx="6196012" cy="3486150"/>
          </a:xfrm>
          <a:ln/>
        </p:spPr>
      </p:sp>
      <p:sp>
        <p:nvSpPr>
          <p:cNvPr id="20275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1683806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EB60B819-8762-4C61-AE3B-E2B1C0AEB3FD}" type="slidenum">
              <a:rPr lang="en-US" altLang="en-US" sz="1200">
                <a:solidFill>
                  <a:srgbClr val="1F497D"/>
                </a:solidFill>
              </a:rPr>
              <a:pPr/>
              <a:t>14</a:t>
            </a:fld>
            <a:endParaRPr lang="en-US" altLang="en-US" sz="1200" dirty="0">
              <a:solidFill>
                <a:srgbClr val="1F497D"/>
              </a:solidFill>
            </a:endParaRPr>
          </a:p>
        </p:txBody>
      </p:sp>
      <p:sp>
        <p:nvSpPr>
          <p:cNvPr id="40963" name="Rectangle 2"/>
          <p:cNvSpPr>
            <a:spLocks noGrp="1" noRot="1" noChangeAspect="1" noChangeArrowheads="1" noTextEdit="1"/>
          </p:cNvSpPr>
          <p:nvPr>
            <p:ph type="sldImg"/>
          </p:nvPr>
        </p:nvSpPr>
        <p:spPr>
          <a:xfrm>
            <a:off x="407988" y="698500"/>
            <a:ext cx="6196012" cy="3486150"/>
          </a:xfrm>
          <a:ln/>
        </p:spPr>
      </p:sp>
      <p:sp>
        <p:nvSpPr>
          <p:cNvPr id="40964" name="Rectangle 3"/>
          <p:cNvSpPr>
            <a:spLocks noGrp="1" noChangeArrowheads="1"/>
          </p:cNvSpPr>
          <p:nvPr>
            <p:ph type="body" idx="1"/>
          </p:nvPr>
        </p:nvSpPr>
        <p:spPr>
          <a:xfrm>
            <a:off x="700723" y="4264421"/>
            <a:ext cx="5608954" cy="467674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345590" algn="l"/>
              </a:tabLst>
            </a:pPr>
            <a:endParaRPr lang="en-US" altLang="en-US" dirty="0">
              <a:latin typeface="Arial" panose="020B0604020202020204" pitchFamily="34" charset="0"/>
            </a:endParaRPr>
          </a:p>
        </p:txBody>
      </p:sp>
    </p:spTree>
    <p:extLst>
      <p:ext uri="{BB962C8B-B14F-4D97-AF65-F5344CB8AC3E}">
        <p14:creationId xmlns:p14="http://schemas.microsoft.com/office/powerpoint/2010/main" val="92665343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C2DC73EE-F6D1-4243-87E1-7F72287C72A6}" type="slidenum">
              <a:rPr lang="en-US" altLang="en-US" sz="1200">
                <a:solidFill>
                  <a:schemeClr val="tx1"/>
                </a:solidFill>
              </a:rPr>
              <a:pPr/>
              <a:t>100</a:t>
            </a:fld>
            <a:endParaRPr lang="en-US" altLang="en-US" sz="1200" dirty="0">
              <a:solidFill>
                <a:schemeClr val="tx1"/>
              </a:solidFill>
            </a:endParaRPr>
          </a:p>
        </p:txBody>
      </p:sp>
      <p:sp>
        <p:nvSpPr>
          <p:cNvPr id="204803" name="Rectangle 2"/>
          <p:cNvSpPr>
            <a:spLocks noGrp="1" noRot="1" noChangeAspect="1" noChangeArrowheads="1" noTextEdit="1"/>
          </p:cNvSpPr>
          <p:nvPr>
            <p:ph type="sldImg"/>
          </p:nvPr>
        </p:nvSpPr>
        <p:spPr>
          <a:xfrm>
            <a:off x="407988" y="698500"/>
            <a:ext cx="6196012" cy="3486150"/>
          </a:xfrm>
          <a:ln/>
        </p:spPr>
      </p:sp>
      <p:sp>
        <p:nvSpPr>
          <p:cNvPr id="20480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91052990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D5DAE34A-4501-4AF5-8615-3B0A7BC7E22A}" type="slidenum">
              <a:rPr lang="en-US" altLang="en-US" sz="1200">
                <a:solidFill>
                  <a:schemeClr val="tx1"/>
                </a:solidFill>
              </a:rPr>
              <a:pPr/>
              <a:t>101</a:t>
            </a:fld>
            <a:endParaRPr lang="en-US" altLang="en-US" sz="1200" dirty="0">
              <a:solidFill>
                <a:schemeClr val="tx1"/>
              </a:solidFill>
            </a:endParaRPr>
          </a:p>
        </p:txBody>
      </p:sp>
      <p:sp>
        <p:nvSpPr>
          <p:cNvPr id="206851" name="Rectangle 2"/>
          <p:cNvSpPr>
            <a:spLocks noGrp="1" noRot="1" noChangeAspect="1" noChangeArrowheads="1" noTextEdit="1"/>
          </p:cNvSpPr>
          <p:nvPr>
            <p:ph type="sldImg"/>
          </p:nvPr>
        </p:nvSpPr>
        <p:spPr>
          <a:xfrm>
            <a:off x="407988" y="698500"/>
            <a:ext cx="6196012" cy="3486150"/>
          </a:xfrm>
          <a:ln/>
        </p:spPr>
      </p:sp>
      <p:sp>
        <p:nvSpPr>
          <p:cNvPr id="20685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08210267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C41B72C2-3655-4220-B304-AFD963C29DD4}" type="slidenum">
              <a:rPr lang="en-US" altLang="en-US" sz="1200">
                <a:solidFill>
                  <a:schemeClr val="tx1"/>
                </a:solidFill>
              </a:rPr>
              <a:pPr/>
              <a:t>102</a:t>
            </a:fld>
            <a:endParaRPr lang="en-US" altLang="en-US" sz="1200" dirty="0">
              <a:solidFill>
                <a:schemeClr val="tx1"/>
              </a:solidFill>
            </a:endParaRPr>
          </a:p>
        </p:txBody>
      </p:sp>
      <p:sp>
        <p:nvSpPr>
          <p:cNvPr id="208899" name="Rectangle 2"/>
          <p:cNvSpPr>
            <a:spLocks noGrp="1" noRot="1" noChangeAspect="1" noChangeArrowheads="1" noTextEdit="1"/>
          </p:cNvSpPr>
          <p:nvPr>
            <p:ph type="sldImg"/>
          </p:nvPr>
        </p:nvSpPr>
        <p:spPr>
          <a:xfrm>
            <a:off x="407988" y="698500"/>
            <a:ext cx="6196012" cy="3486150"/>
          </a:xfrm>
          <a:ln/>
        </p:spPr>
      </p:sp>
      <p:sp>
        <p:nvSpPr>
          <p:cNvPr id="20890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19658279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00125D8D-DA6E-4AB9-A90F-1E269E9915A4}" type="slidenum">
              <a:rPr lang="en-US" altLang="en-US" sz="1200">
                <a:solidFill>
                  <a:schemeClr val="tx1"/>
                </a:solidFill>
              </a:rPr>
              <a:pPr/>
              <a:t>103</a:t>
            </a:fld>
            <a:endParaRPr lang="en-US" altLang="en-US" sz="1200" dirty="0">
              <a:solidFill>
                <a:schemeClr val="tx1"/>
              </a:solidFill>
            </a:endParaRPr>
          </a:p>
        </p:txBody>
      </p:sp>
      <p:sp>
        <p:nvSpPr>
          <p:cNvPr id="210947" name="Rectangle 2"/>
          <p:cNvSpPr>
            <a:spLocks noGrp="1" noRot="1" noChangeAspect="1" noChangeArrowheads="1" noTextEdit="1"/>
          </p:cNvSpPr>
          <p:nvPr>
            <p:ph type="sldImg"/>
          </p:nvPr>
        </p:nvSpPr>
        <p:spPr>
          <a:xfrm>
            <a:off x="407988" y="698500"/>
            <a:ext cx="6196012" cy="3486150"/>
          </a:xfrm>
          <a:ln/>
        </p:spPr>
      </p:sp>
      <p:sp>
        <p:nvSpPr>
          <p:cNvPr id="21094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23665653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8C130DD-8345-4B23-A8E9-E355F04B7C11}" type="slidenum">
              <a:rPr lang="en-US" altLang="en-US" sz="1200">
                <a:solidFill>
                  <a:schemeClr val="tx1"/>
                </a:solidFill>
              </a:rPr>
              <a:pPr/>
              <a:t>104</a:t>
            </a:fld>
            <a:endParaRPr lang="en-US" altLang="en-US" sz="1200" dirty="0">
              <a:solidFill>
                <a:schemeClr val="tx1"/>
              </a:solidFill>
            </a:endParaRPr>
          </a:p>
        </p:txBody>
      </p:sp>
      <p:sp>
        <p:nvSpPr>
          <p:cNvPr id="212995" name="Rectangle 2"/>
          <p:cNvSpPr>
            <a:spLocks noGrp="1" noRot="1" noChangeAspect="1" noChangeArrowheads="1" noTextEdit="1"/>
          </p:cNvSpPr>
          <p:nvPr>
            <p:ph type="sldImg"/>
          </p:nvPr>
        </p:nvSpPr>
        <p:spPr>
          <a:xfrm>
            <a:off x="407988" y="698500"/>
            <a:ext cx="6196012" cy="3486150"/>
          </a:xfrm>
          <a:ln/>
        </p:spPr>
      </p:sp>
      <p:sp>
        <p:nvSpPr>
          <p:cNvPr id="21299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63835303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6724D9EB-4B16-4CCD-B218-472C00165EB4}" type="slidenum">
              <a:rPr lang="en-US" altLang="en-US" sz="1200">
                <a:solidFill>
                  <a:schemeClr val="tx1"/>
                </a:solidFill>
              </a:rPr>
              <a:pPr/>
              <a:t>105</a:t>
            </a:fld>
            <a:endParaRPr lang="en-US" altLang="en-US" sz="1200" dirty="0">
              <a:solidFill>
                <a:schemeClr val="tx1"/>
              </a:solidFill>
            </a:endParaRPr>
          </a:p>
        </p:txBody>
      </p:sp>
      <p:sp>
        <p:nvSpPr>
          <p:cNvPr id="215043" name="Rectangle 2"/>
          <p:cNvSpPr>
            <a:spLocks noGrp="1" noRot="1" noChangeAspect="1" noChangeArrowheads="1" noTextEdit="1"/>
          </p:cNvSpPr>
          <p:nvPr>
            <p:ph type="sldImg"/>
          </p:nvPr>
        </p:nvSpPr>
        <p:spPr>
          <a:xfrm>
            <a:off x="407988" y="698500"/>
            <a:ext cx="6196012" cy="3486150"/>
          </a:xfrm>
          <a:ln/>
        </p:spPr>
      </p:sp>
      <p:sp>
        <p:nvSpPr>
          <p:cNvPr id="215044"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72264635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FC2523D8-1D62-4BFF-94C0-45968F5AA0B7}" type="slidenum">
              <a:rPr lang="en-US" altLang="en-US" sz="1200">
                <a:solidFill>
                  <a:schemeClr val="tx1"/>
                </a:solidFill>
              </a:rPr>
              <a:pPr/>
              <a:t>106</a:t>
            </a:fld>
            <a:endParaRPr lang="en-US" altLang="en-US" sz="1200" dirty="0">
              <a:solidFill>
                <a:schemeClr val="tx1"/>
              </a:solidFill>
            </a:endParaRPr>
          </a:p>
        </p:txBody>
      </p:sp>
      <p:sp>
        <p:nvSpPr>
          <p:cNvPr id="217091" name="Rectangle 2"/>
          <p:cNvSpPr>
            <a:spLocks noGrp="1" noRot="1" noChangeAspect="1" noChangeArrowheads="1" noTextEdit="1"/>
          </p:cNvSpPr>
          <p:nvPr>
            <p:ph type="sldImg"/>
          </p:nvPr>
        </p:nvSpPr>
        <p:spPr>
          <a:xfrm>
            <a:off x="407988" y="698500"/>
            <a:ext cx="6196012" cy="3486150"/>
          </a:xfrm>
          <a:ln/>
        </p:spPr>
      </p:sp>
      <p:sp>
        <p:nvSpPr>
          <p:cNvPr id="217092"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56324854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36692A83-3A34-4420-B1B2-99701D609B32}" type="slidenum">
              <a:rPr lang="en-US" altLang="en-US" sz="1200">
                <a:solidFill>
                  <a:schemeClr val="tx1"/>
                </a:solidFill>
              </a:rPr>
              <a:pPr/>
              <a:t>107</a:t>
            </a:fld>
            <a:endParaRPr lang="en-US" altLang="en-US" sz="1200" dirty="0">
              <a:solidFill>
                <a:schemeClr val="tx1"/>
              </a:solidFill>
            </a:endParaRPr>
          </a:p>
        </p:txBody>
      </p:sp>
      <p:sp>
        <p:nvSpPr>
          <p:cNvPr id="219139" name="Rectangle 2"/>
          <p:cNvSpPr>
            <a:spLocks noGrp="1" noRot="1" noChangeAspect="1" noChangeArrowheads="1" noTextEdit="1"/>
          </p:cNvSpPr>
          <p:nvPr>
            <p:ph type="sldImg"/>
          </p:nvPr>
        </p:nvSpPr>
        <p:spPr>
          <a:xfrm>
            <a:off x="407988" y="698500"/>
            <a:ext cx="6196012" cy="3486150"/>
          </a:xfrm>
          <a:ln/>
        </p:spPr>
      </p:sp>
      <p:sp>
        <p:nvSpPr>
          <p:cNvPr id="219140"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97647404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95811432-7E11-48CB-A734-B1D3DFEECE90}" type="slidenum">
              <a:rPr lang="en-US" altLang="en-US" sz="1200">
                <a:solidFill>
                  <a:schemeClr val="tx1"/>
                </a:solidFill>
              </a:rPr>
              <a:pPr/>
              <a:t>108</a:t>
            </a:fld>
            <a:endParaRPr lang="en-US" altLang="en-US" sz="1200" dirty="0">
              <a:solidFill>
                <a:schemeClr val="tx1"/>
              </a:solidFill>
            </a:endParaRPr>
          </a:p>
        </p:txBody>
      </p:sp>
      <p:sp>
        <p:nvSpPr>
          <p:cNvPr id="221187" name="Rectangle 2"/>
          <p:cNvSpPr>
            <a:spLocks noGrp="1" noRot="1" noChangeAspect="1" noChangeArrowheads="1" noTextEdit="1"/>
          </p:cNvSpPr>
          <p:nvPr>
            <p:ph type="sldImg"/>
          </p:nvPr>
        </p:nvSpPr>
        <p:spPr>
          <a:xfrm>
            <a:off x="407988" y="698500"/>
            <a:ext cx="6196012" cy="3486150"/>
          </a:xfrm>
          <a:ln/>
        </p:spPr>
      </p:sp>
      <p:sp>
        <p:nvSpPr>
          <p:cNvPr id="221188"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132495503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8481">
              <a:defRPr sz="3200">
                <a:solidFill>
                  <a:schemeClr val="tx2"/>
                </a:solidFill>
                <a:latin typeface="Arial" panose="020B0604020202020204" pitchFamily="34" charset="0"/>
              </a:defRPr>
            </a:lvl1pPr>
            <a:lvl2pPr marL="741908" indent="-285349" defTabSz="938481">
              <a:defRPr sz="3200">
                <a:solidFill>
                  <a:schemeClr val="tx2"/>
                </a:solidFill>
                <a:latin typeface="Arial" panose="020B0604020202020204" pitchFamily="34" charset="0"/>
              </a:defRPr>
            </a:lvl2pPr>
            <a:lvl3pPr marL="1141398" indent="-228280" defTabSz="938481">
              <a:defRPr sz="3200">
                <a:solidFill>
                  <a:schemeClr val="tx2"/>
                </a:solidFill>
                <a:latin typeface="Arial" panose="020B0604020202020204" pitchFamily="34" charset="0"/>
              </a:defRPr>
            </a:lvl3pPr>
            <a:lvl4pPr marL="1597956" indent="-228280" defTabSz="938481">
              <a:defRPr sz="3200">
                <a:solidFill>
                  <a:schemeClr val="tx2"/>
                </a:solidFill>
                <a:latin typeface="Arial" panose="020B0604020202020204" pitchFamily="34" charset="0"/>
              </a:defRPr>
            </a:lvl4pPr>
            <a:lvl5pPr marL="2054514" indent="-228280" defTabSz="938481">
              <a:defRPr sz="3200">
                <a:solidFill>
                  <a:schemeClr val="tx2"/>
                </a:solidFill>
                <a:latin typeface="Arial" panose="020B0604020202020204" pitchFamily="34" charset="0"/>
              </a:defRPr>
            </a:lvl5pPr>
            <a:lvl6pPr marL="2511073" indent="-228280" defTabSz="938481" eaLnBrk="0" fontAlgn="base" hangingPunct="0">
              <a:spcBef>
                <a:spcPct val="0"/>
              </a:spcBef>
              <a:spcAft>
                <a:spcPct val="0"/>
              </a:spcAft>
              <a:defRPr sz="3200">
                <a:solidFill>
                  <a:schemeClr val="tx2"/>
                </a:solidFill>
                <a:latin typeface="Arial" panose="020B0604020202020204" pitchFamily="34" charset="0"/>
              </a:defRPr>
            </a:lvl6pPr>
            <a:lvl7pPr marL="2967633" indent="-228280" defTabSz="938481" eaLnBrk="0" fontAlgn="base" hangingPunct="0">
              <a:spcBef>
                <a:spcPct val="0"/>
              </a:spcBef>
              <a:spcAft>
                <a:spcPct val="0"/>
              </a:spcAft>
              <a:defRPr sz="3200">
                <a:solidFill>
                  <a:schemeClr val="tx2"/>
                </a:solidFill>
                <a:latin typeface="Arial" panose="020B0604020202020204" pitchFamily="34" charset="0"/>
              </a:defRPr>
            </a:lvl7pPr>
            <a:lvl8pPr marL="3424191" indent="-228280" defTabSz="938481" eaLnBrk="0" fontAlgn="base" hangingPunct="0">
              <a:spcBef>
                <a:spcPct val="0"/>
              </a:spcBef>
              <a:spcAft>
                <a:spcPct val="0"/>
              </a:spcAft>
              <a:defRPr sz="3200">
                <a:solidFill>
                  <a:schemeClr val="tx2"/>
                </a:solidFill>
                <a:latin typeface="Arial" panose="020B0604020202020204" pitchFamily="34" charset="0"/>
              </a:defRPr>
            </a:lvl8pPr>
            <a:lvl9pPr marL="3880751" indent="-228280" defTabSz="938481" eaLnBrk="0" fontAlgn="base" hangingPunct="0">
              <a:spcBef>
                <a:spcPct val="0"/>
              </a:spcBef>
              <a:spcAft>
                <a:spcPct val="0"/>
              </a:spcAft>
              <a:defRPr sz="3200">
                <a:solidFill>
                  <a:schemeClr val="tx2"/>
                </a:solidFill>
                <a:latin typeface="Arial" panose="020B0604020202020204" pitchFamily="34" charset="0"/>
              </a:defRPr>
            </a:lvl9pPr>
          </a:lstStyle>
          <a:p>
            <a:fld id="{05BE20E7-1281-4D5A-9880-E8E5EAFF59AE}" type="slidenum">
              <a:rPr lang="en-US" altLang="en-US" sz="1200">
                <a:solidFill>
                  <a:schemeClr val="tx1"/>
                </a:solidFill>
              </a:rPr>
              <a:pPr/>
              <a:t>109</a:t>
            </a:fld>
            <a:endParaRPr lang="en-US" altLang="en-US" sz="1200" dirty="0">
              <a:solidFill>
                <a:schemeClr val="tx1"/>
              </a:solidFill>
            </a:endParaRPr>
          </a:p>
        </p:txBody>
      </p:sp>
      <p:sp>
        <p:nvSpPr>
          <p:cNvPr id="223235" name="Rectangle 2"/>
          <p:cNvSpPr>
            <a:spLocks noGrp="1" noRot="1" noChangeAspect="1" noChangeArrowheads="1" noTextEdit="1"/>
          </p:cNvSpPr>
          <p:nvPr>
            <p:ph type="sldImg"/>
          </p:nvPr>
        </p:nvSpPr>
        <p:spPr>
          <a:xfrm>
            <a:off x="407988" y="698500"/>
            <a:ext cx="6196012" cy="3486150"/>
          </a:xfrm>
          <a:ln/>
        </p:spPr>
      </p:sp>
      <p:sp>
        <p:nvSpPr>
          <p:cNvPr id="223236" name="Rectangle 3"/>
          <p:cNvSpPr>
            <a:spLocks noChangeArrowheads="1"/>
          </p:cNvSpPr>
          <p:nvPr/>
        </p:nvSpPr>
        <p:spPr bwMode="auto">
          <a:xfrm>
            <a:off x="802185" y="4497544"/>
            <a:ext cx="5396518" cy="418353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884" tIns="46945" rIns="93884" bIns="46945"/>
          <a:lstStyle>
            <a:lvl1pPr>
              <a:tabLst>
                <a:tab pos="346075" algn="l"/>
              </a:tabLst>
              <a:defRPr sz="3200">
                <a:solidFill>
                  <a:schemeClr val="tx2"/>
                </a:solidFill>
                <a:latin typeface="Arial" panose="020B0604020202020204" pitchFamily="34" charset="0"/>
              </a:defRPr>
            </a:lvl1pPr>
            <a:lvl2pPr marL="742950" indent="-285750">
              <a:tabLst>
                <a:tab pos="346075" algn="l"/>
              </a:tabLst>
              <a:defRPr sz="3200">
                <a:solidFill>
                  <a:schemeClr val="tx2"/>
                </a:solidFill>
                <a:latin typeface="Arial" panose="020B0604020202020204" pitchFamily="34" charset="0"/>
              </a:defRPr>
            </a:lvl2pPr>
            <a:lvl3pPr marL="1143000" indent="-228600">
              <a:tabLst>
                <a:tab pos="346075" algn="l"/>
              </a:tabLst>
              <a:defRPr sz="3200">
                <a:solidFill>
                  <a:schemeClr val="tx2"/>
                </a:solidFill>
                <a:latin typeface="Arial" panose="020B0604020202020204" pitchFamily="34" charset="0"/>
              </a:defRPr>
            </a:lvl3pPr>
            <a:lvl4pPr marL="1600200" indent="-228600">
              <a:tabLst>
                <a:tab pos="346075" algn="l"/>
              </a:tabLst>
              <a:defRPr sz="3200">
                <a:solidFill>
                  <a:schemeClr val="tx2"/>
                </a:solidFill>
                <a:latin typeface="Arial" panose="020B0604020202020204" pitchFamily="34" charset="0"/>
              </a:defRPr>
            </a:lvl4pPr>
            <a:lvl5pPr marL="2057400" indent="-228600">
              <a:tabLst>
                <a:tab pos="346075"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346075" algn="l"/>
              </a:tabLst>
              <a:defRPr sz="3200">
                <a:solidFill>
                  <a:schemeClr val="tx2"/>
                </a:solidFill>
                <a:latin typeface="Arial" panose="020B0604020202020204" pitchFamily="34" charset="0"/>
              </a:defRPr>
            </a:lvl9pPr>
          </a:lstStyle>
          <a:p>
            <a:pPr algn="ctr" eaLnBrk="1" hangingPunct="1">
              <a:spcBef>
                <a:spcPct val="30000"/>
              </a:spcBef>
            </a:pPr>
            <a:endParaRPr lang="en-US" altLang="en-US" sz="1200" b="1" dirty="0">
              <a:solidFill>
                <a:schemeClr val="tx1"/>
              </a:solidFill>
              <a:latin typeface="Times New Roman" panose="02020603050405020304" pitchFamily="18" charset="0"/>
            </a:endParaRPr>
          </a:p>
          <a:p>
            <a:pPr eaLnBrk="1" hangingPunct="1">
              <a:spcBef>
                <a:spcPct val="30000"/>
              </a:spcBef>
            </a:pPr>
            <a:r>
              <a:rPr lang="en-US" altLang="en-US" sz="1200" dirty="0">
                <a:solidFill>
                  <a:schemeClr val="tx1"/>
                </a:solidFill>
                <a:latin typeface="Times New Roman" panose="02020603050405020304" pitchFamily="18" charset="0"/>
              </a:rPr>
              <a:t>	</a:t>
            </a:r>
            <a:endParaRPr lang="en-US" altLang="en-US" sz="1200" dirty="0">
              <a:solidFill>
                <a:schemeClr val="tx1"/>
              </a:solidFill>
            </a:endParaRPr>
          </a:p>
        </p:txBody>
      </p:sp>
    </p:spTree>
    <p:extLst>
      <p:ext uri="{BB962C8B-B14F-4D97-AF65-F5344CB8AC3E}">
        <p14:creationId xmlns:p14="http://schemas.microsoft.com/office/powerpoint/2010/main" val="29845945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
          <p:cNvSpPr>
            <a:spLocks noGrp="1" noChangeArrowheads="1"/>
          </p:cNvSpPr>
          <p:nvPr>
            <p:ph type="sldNum" sz="quarter" idx="10"/>
          </p:nvPr>
        </p:nvSpPr>
        <p:spPr>
          <a:ln/>
        </p:spPr>
        <p:txBody>
          <a:bodyPr/>
          <a:lstStyle>
            <a:lvl1pPr>
              <a:defRPr/>
            </a:lvl1pPr>
          </a:lstStyle>
          <a:p>
            <a:pPr>
              <a:defRPr/>
            </a:pPr>
            <a:fld id="{FE7D2F38-FC34-454C-B1C5-784B55A68E6D}" type="slidenum">
              <a:rPr lang="en-US" altLang="en-US"/>
              <a:pPr>
                <a:defRPr/>
              </a:pPr>
              <a:t>‹#›</a:t>
            </a:fld>
            <a:endParaRPr lang="en-US" altLang="en-US" dirty="0"/>
          </a:p>
        </p:txBody>
      </p:sp>
    </p:spTree>
    <p:extLst>
      <p:ext uri="{BB962C8B-B14F-4D97-AF65-F5344CB8AC3E}">
        <p14:creationId xmlns:p14="http://schemas.microsoft.com/office/powerpoint/2010/main" val="2480643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sldNum" sz="quarter" idx="10"/>
          </p:nvPr>
        </p:nvSpPr>
        <p:spPr>
          <a:ln/>
        </p:spPr>
        <p:txBody>
          <a:bodyPr/>
          <a:lstStyle>
            <a:lvl1pPr>
              <a:defRPr/>
            </a:lvl1pPr>
          </a:lstStyle>
          <a:p>
            <a:pPr>
              <a:defRPr/>
            </a:pPr>
            <a:fld id="{37CF1601-9983-46CA-A001-CCB042FA43F0}" type="slidenum">
              <a:rPr lang="en-US" altLang="en-US"/>
              <a:pPr>
                <a:defRPr/>
              </a:pPr>
              <a:t>‹#›</a:t>
            </a:fld>
            <a:endParaRPr lang="en-US" altLang="en-US" dirty="0"/>
          </a:p>
        </p:txBody>
      </p:sp>
    </p:spTree>
    <p:extLst>
      <p:ext uri="{BB962C8B-B14F-4D97-AF65-F5344CB8AC3E}">
        <p14:creationId xmlns:p14="http://schemas.microsoft.com/office/powerpoint/2010/main" val="149829176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3FDF846F-AC8E-42A0-806E-9356A8A20F1C}" type="slidenum">
              <a:rPr lang="en-US" altLang="en-US"/>
              <a:pPr>
                <a:defRPr/>
              </a:pPr>
              <a:t>‹#›</a:t>
            </a:fld>
            <a:endParaRPr lang="en-US" altLang="en-US" dirty="0"/>
          </a:p>
        </p:txBody>
      </p:sp>
    </p:spTree>
    <p:extLst>
      <p:ext uri="{BB962C8B-B14F-4D97-AF65-F5344CB8AC3E}">
        <p14:creationId xmlns:p14="http://schemas.microsoft.com/office/powerpoint/2010/main" val="425862633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BED5C64-17A7-4682-BF63-6CB8543708D4}" type="slidenum">
              <a:rPr lang="en-US" altLang="en-US"/>
              <a:pPr>
                <a:defRPr/>
              </a:pPr>
              <a:t>‹#›</a:t>
            </a:fld>
            <a:endParaRPr lang="en-US" altLang="en-US" dirty="0"/>
          </a:p>
        </p:txBody>
      </p:sp>
    </p:spTree>
    <p:extLst>
      <p:ext uri="{BB962C8B-B14F-4D97-AF65-F5344CB8AC3E}">
        <p14:creationId xmlns:p14="http://schemas.microsoft.com/office/powerpoint/2010/main" val="327089801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64F115C8-766B-4FEF-8E43-7CC2C000ACA0}" type="slidenum">
              <a:rPr lang="en-US" altLang="en-US"/>
              <a:pPr>
                <a:defRPr/>
              </a:pPr>
              <a:t>‹#›</a:t>
            </a:fld>
            <a:endParaRPr lang="en-US" altLang="en-US" dirty="0"/>
          </a:p>
        </p:txBody>
      </p:sp>
    </p:spTree>
    <p:extLst>
      <p:ext uri="{BB962C8B-B14F-4D97-AF65-F5344CB8AC3E}">
        <p14:creationId xmlns:p14="http://schemas.microsoft.com/office/powerpoint/2010/main" val="174360232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12E279-6A7A-4AA7-A016-6F30E289E962}"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283200081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1D483B-AE7C-4F98-86AE-F1D6E97F4387}"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280681166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76D1A1-7453-48F0-80CD-712EC3B86D11}"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101448660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A975D3-6FA5-4CB7-AB1F-4E13EDFF044C}"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17724133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E431BA0-2805-4728-B689-8177AF3E6179}"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267140562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P920 Custom 09-02">
    <p:spTree>
      <p:nvGrpSpPr>
        <p:cNvPr id="1" name=""/>
        <p:cNvGrpSpPr/>
        <p:nvPr/>
      </p:nvGrpSpPr>
      <p:grpSpPr>
        <a:xfrm>
          <a:off x="0" y="0"/>
          <a:ext cx="0" cy="0"/>
          <a:chOff x="0" y="0"/>
          <a:chExt cx="0" cy="0"/>
        </a:xfrm>
      </p:grpSpPr>
      <p:sp>
        <p:nvSpPr>
          <p:cNvPr id="3" name="TextBox 6"/>
          <p:cNvSpPr txBox="1">
            <a:spLocks noChangeArrowheads="1"/>
          </p:cNvSpPr>
          <p:nvPr userDrawn="1"/>
        </p:nvSpPr>
        <p:spPr bwMode="auto">
          <a:xfrm>
            <a:off x="10248900" y="6726239"/>
            <a:ext cx="200871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r>
              <a:rPr lang="en-US" altLang="en-US" sz="400" b="1" dirty="0">
                <a:solidFill>
                  <a:srgbClr val="0000FF"/>
                </a:solidFill>
              </a:rPr>
              <a:t>Version 17-01, Mr. Raun Watson, DTAC, 913.684.2422</a:t>
            </a:r>
          </a:p>
        </p:txBody>
      </p:sp>
      <p:sp>
        <p:nvSpPr>
          <p:cNvPr id="2" name="Title 1"/>
          <p:cNvSpPr>
            <a:spLocks noGrp="1"/>
          </p:cNvSpPr>
          <p:nvPr>
            <p:ph type="title"/>
          </p:nvPr>
        </p:nvSpPr>
        <p:spPr>
          <a:xfrm>
            <a:off x="609600" y="-57862"/>
            <a:ext cx="10972800" cy="1143000"/>
          </a:xfrm>
        </p:spPr>
        <p:txBody>
          <a:bodyPr/>
          <a:lstStyle>
            <a:lvl1pPr>
              <a:defRPr sz="3200" b="1"/>
            </a:lvl1pPr>
          </a:lstStyle>
          <a:p>
            <a:r>
              <a:rPr lang="en-US" dirty="0"/>
              <a:t>Click to edit Master title style</a:t>
            </a:r>
          </a:p>
        </p:txBody>
      </p:sp>
      <p:sp>
        <p:nvSpPr>
          <p:cNvPr id="4" name="Rectangle 6"/>
          <p:cNvSpPr>
            <a:spLocks noGrp="1" noChangeArrowheads="1"/>
          </p:cNvSpPr>
          <p:nvPr>
            <p:ph type="sldNum" sz="quarter" idx="10"/>
          </p:nvPr>
        </p:nvSpPr>
        <p:spPr>
          <a:xfrm>
            <a:off x="11434234" y="6594476"/>
            <a:ext cx="785284" cy="239713"/>
          </a:xfrm>
        </p:spPr>
        <p:txBody>
          <a:bodyPr/>
          <a:lstStyle>
            <a:lvl1pPr>
              <a:defRPr sz="800" smtClean="0"/>
            </a:lvl1pPr>
          </a:lstStyle>
          <a:p>
            <a:pPr>
              <a:defRPr/>
            </a:pPr>
            <a:fld id="{5E6CF335-4462-4A42-B431-382871E07D8F}"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410340276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36018EB-CDC1-42C4-8D72-EB630D3EFDB3}"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216124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sldNum" sz="quarter" idx="10"/>
          </p:nvPr>
        </p:nvSpPr>
        <p:spPr>
          <a:ln/>
        </p:spPr>
        <p:txBody>
          <a:bodyPr/>
          <a:lstStyle>
            <a:lvl1pPr>
              <a:defRPr/>
            </a:lvl1pPr>
          </a:lstStyle>
          <a:p>
            <a:pPr>
              <a:defRPr/>
            </a:pPr>
            <a:fld id="{93B50E61-8F08-44F4-B6B8-06A244CDBD47}" type="slidenum">
              <a:rPr lang="en-US" altLang="en-US"/>
              <a:pPr>
                <a:defRPr/>
              </a:pPr>
              <a:t>‹#›</a:t>
            </a:fld>
            <a:endParaRPr lang="en-US" altLang="en-US" dirty="0"/>
          </a:p>
        </p:txBody>
      </p:sp>
    </p:spTree>
    <p:extLst>
      <p:ext uri="{BB962C8B-B14F-4D97-AF65-F5344CB8AC3E}">
        <p14:creationId xmlns:p14="http://schemas.microsoft.com/office/powerpoint/2010/main" val="277580634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ABBC30-63B7-4DB6-87EB-85EAC46F69A5}"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292198429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44CF9FF-C4F6-4C3D-8688-74F86B79EFB5}"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353083902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7874AD3-6EE3-4C11-8FBA-681824FD70CC}"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271702338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E937542-71CD-4102-AA06-4BF465F7F056}"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28778039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CB5D8B7E-22C8-4ED6-AC72-5A78CAE10E16}" type="slidenum">
              <a:rPr lang="en-US" altLang="en-US"/>
              <a:pPr>
                <a:defRPr/>
              </a:pPr>
              <a:t>‹#›</a:t>
            </a:fld>
            <a:endParaRPr lang="en-US" altLang="en-US" dirty="0"/>
          </a:p>
        </p:txBody>
      </p:sp>
    </p:spTree>
    <p:extLst>
      <p:ext uri="{BB962C8B-B14F-4D97-AF65-F5344CB8AC3E}">
        <p14:creationId xmlns:p14="http://schemas.microsoft.com/office/powerpoint/2010/main" val="30231402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C2720E71-2E74-49E9-8EDE-ED54F4DEE33F}" type="slidenum">
              <a:rPr lang="en-US" altLang="en-US"/>
              <a:pPr>
                <a:defRPr/>
              </a:pPr>
              <a:t>‹#›</a:t>
            </a:fld>
            <a:endParaRPr lang="en-US" altLang="en-US" dirty="0"/>
          </a:p>
        </p:txBody>
      </p:sp>
      <p:sp>
        <p:nvSpPr>
          <p:cNvPr id="7" name="Text Box 5"/>
          <p:cNvSpPr txBox="1">
            <a:spLocks noChangeArrowheads="1"/>
          </p:cNvSpPr>
          <p:nvPr userDrawn="1"/>
        </p:nvSpPr>
        <p:spPr bwMode="auto">
          <a:xfrm>
            <a:off x="306471" y="6605793"/>
            <a:ext cx="1154483" cy="215444"/>
          </a:xfrm>
          <a:prstGeom prst="rect">
            <a:avLst/>
          </a:prstGeom>
          <a:solidFill>
            <a:srgbClr val="00B050"/>
          </a:solidFill>
          <a:ln w="9525" algn="ctr">
            <a:noFill/>
            <a:miter lim="800000"/>
            <a:headEnd/>
            <a:tailEnd/>
          </a:ln>
          <a:effectLst/>
        </p:spPr>
        <p:txBody>
          <a:bodyPr wrap="none">
            <a:spAutoFit/>
          </a:bodyPr>
          <a:lstStyle/>
          <a:p>
            <a:pPr algn="ctr" eaLnBrk="0" hangingPunct="0">
              <a:defRPr/>
            </a:pPr>
            <a:r>
              <a:rPr lang="en-US" sz="800" b="1" dirty="0">
                <a:solidFill>
                  <a:srgbClr val="FFFFFF"/>
                </a:solidFill>
              </a:rPr>
              <a:t> UNCLASSIFIED / FOUO</a:t>
            </a:r>
          </a:p>
        </p:txBody>
      </p:sp>
    </p:spTree>
    <p:extLst>
      <p:ext uri="{BB962C8B-B14F-4D97-AF65-F5344CB8AC3E}">
        <p14:creationId xmlns:p14="http://schemas.microsoft.com/office/powerpoint/2010/main" val="8873644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233F3606-B5EB-4FE1-882F-6AA9F5F30DB5}" type="slidenum">
              <a:rPr lang="en-US" altLang="en-US"/>
              <a:pPr>
                <a:defRPr/>
              </a:pPr>
              <a:t>‹#›</a:t>
            </a:fld>
            <a:endParaRPr lang="en-US" altLang="en-US" dirty="0"/>
          </a:p>
        </p:txBody>
      </p:sp>
    </p:spTree>
    <p:extLst>
      <p:ext uri="{BB962C8B-B14F-4D97-AF65-F5344CB8AC3E}">
        <p14:creationId xmlns:p14="http://schemas.microsoft.com/office/powerpoint/2010/main" val="5768868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Footer Placeholder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7F702B60-8428-431D-82C9-C9008DF5309C}" type="slidenum">
              <a:rPr lang="en-US" altLang="en-US"/>
              <a:pPr>
                <a:defRPr/>
              </a:pPr>
              <a:t>‹#›</a:t>
            </a:fld>
            <a:endParaRPr lang="en-US" altLang="en-US" dirty="0"/>
          </a:p>
        </p:txBody>
      </p:sp>
    </p:spTree>
    <p:extLst>
      <p:ext uri="{BB962C8B-B14F-4D97-AF65-F5344CB8AC3E}">
        <p14:creationId xmlns:p14="http://schemas.microsoft.com/office/powerpoint/2010/main" val="344729182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p>
        </p:txBody>
      </p:sp>
      <p:sp>
        <p:nvSpPr>
          <p:cNvPr id="8"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05831DF6-BC8A-4BB8-9637-CF94BA297A81}" type="slidenum">
              <a:rPr lang="en-US" altLang="en-US"/>
              <a:pPr>
                <a:defRPr/>
              </a:pPr>
              <a:t>‹#›</a:t>
            </a:fld>
            <a:endParaRPr lang="en-US" altLang="en-US" dirty="0"/>
          </a:p>
        </p:txBody>
      </p:sp>
    </p:spTree>
    <p:extLst>
      <p:ext uri="{BB962C8B-B14F-4D97-AF65-F5344CB8AC3E}">
        <p14:creationId xmlns:p14="http://schemas.microsoft.com/office/powerpoint/2010/main" val="13113024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P920 Custom Version ">
    <p:spTree>
      <p:nvGrpSpPr>
        <p:cNvPr id="1" name=""/>
        <p:cNvGrpSpPr/>
        <p:nvPr/>
      </p:nvGrpSpPr>
      <p:grpSpPr>
        <a:xfrm>
          <a:off x="0" y="0"/>
          <a:ext cx="0" cy="0"/>
          <a:chOff x="0" y="0"/>
          <a:chExt cx="0" cy="0"/>
        </a:xfrm>
      </p:grpSpPr>
      <p:sp>
        <p:nvSpPr>
          <p:cNvPr id="3" name="TextBox 2"/>
          <p:cNvSpPr txBox="1">
            <a:spLocks noChangeArrowheads="1"/>
          </p:cNvSpPr>
          <p:nvPr userDrawn="1"/>
        </p:nvSpPr>
        <p:spPr bwMode="auto">
          <a:xfrm>
            <a:off x="10717622" y="6726238"/>
            <a:ext cx="148707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defRPr/>
            </a:pPr>
            <a:r>
              <a:rPr lang="en-US" altLang="en-US" sz="400" b="1" dirty="0">
                <a:solidFill>
                  <a:srgbClr val="FF0000"/>
                </a:solidFill>
              </a:rPr>
              <a:t>Version 20-01, Mr. Raun Watson, DTAC, 913.684-2422</a:t>
            </a:r>
          </a:p>
        </p:txBody>
      </p:sp>
      <p:sp>
        <p:nvSpPr>
          <p:cNvPr id="2" name="Title 1"/>
          <p:cNvSpPr>
            <a:spLocks noGrp="1"/>
          </p:cNvSpPr>
          <p:nvPr>
            <p:ph type="title"/>
          </p:nvPr>
        </p:nvSpPr>
        <p:spPr>
          <a:xfrm>
            <a:off x="609600" y="54583"/>
            <a:ext cx="10972800" cy="912671"/>
          </a:xfrm>
        </p:spPr>
        <p:txBody>
          <a:bodyPr/>
          <a:lstStyle>
            <a:lvl1pPr>
              <a:defRPr sz="3200" b="1"/>
            </a:lvl1pPr>
          </a:lstStyle>
          <a:p>
            <a:r>
              <a:rPr lang="en-US" dirty="0"/>
              <a:t>Click to edit Master title style</a:t>
            </a:r>
          </a:p>
        </p:txBody>
      </p:sp>
      <p:sp>
        <p:nvSpPr>
          <p:cNvPr id="4" name="Rectangle 6"/>
          <p:cNvSpPr>
            <a:spLocks noGrp="1" noChangeArrowheads="1"/>
          </p:cNvSpPr>
          <p:nvPr>
            <p:ph type="sldNum" sz="quarter" idx="10"/>
          </p:nvPr>
        </p:nvSpPr>
        <p:spPr>
          <a:xfrm>
            <a:off x="11413068" y="6564313"/>
            <a:ext cx="791633" cy="277812"/>
          </a:xfrm>
        </p:spPr>
        <p:txBody>
          <a:bodyPr/>
          <a:lstStyle>
            <a:lvl1pPr>
              <a:defRPr sz="800"/>
            </a:lvl1pPr>
          </a:lstStyle>
          <a:p>
            <a:pPr>
              <a:defRPr/>
            </a:pPr>
            <a:fld id="{2DFD5785-EB4E-47C9-9B9C-1BC51F2B994C}" type="slidenum">
              <a:rPr lang="en-US" altLang="en-US"/>
              <a:pPr>
                <a:defRPr/>
              </a:pPr>
              <a:t>‹#›</a:t>
            </a:fld>
            <a:endParaRPr lang="en-US" altLang="en-US" dirty="0"/>
          </a:p>
        </p:txBody>
      </p:sp>
    </p:spTree>
    <p:extLst>
      <p:ext uri="{BB962C8B-B14F-4D97-AF65-F5344CB8AC3E}">
        <p14:creationId xmlns:p14="http://schemas.microsoft.com/office/powerpoint/2010/main" val="231946409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53F8458C-89F0-4A11-8E2B-05FC697FB314}" type="slidenum">
              <a:rPr lang="en-US" altLang="en-US"/>
              <a:pPr>
                <a:defRPr/>
              </a:pPr>
              <a:t>‹#›</a:t>
            </a:fld>
            <a:endParaRPr lang="en-US" altLang="en-US" dirty="0"/>
          </a:p>
        </p:txBody>
      </p:sp>
    </p:spTree>
    <p:extLst>
      <p:ext uri="{BB962C8B-B14F-4D97-AF65-F5344CB8AC3E}">
        <p14:creationId xmlns:p14="http://schemas.microsoft.com/office/powerpoint/2010/main" val="6371821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Footer Placeholder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722814D5-BD8E-47BE-82ED-EB5F993C9328}" type="slidenum">
              <a:rPr lang="en-US" altLang="en-US"/>
              <a:pPr>
                <a:defRPr/>
              </a:pPr>
              <a:t>‹#›</a:t>
            </a:fld>
            <a:endParaRPr lang="en-US" altLang="en-US" dirty="0"/>
          </a:p>
        </p:txBody>
      </p:sp>
    </p:spTree>
    <p:extLst>
      <p:ext uri="{BB962C8B-B14F-4D97-AF65-F5344CB8AC3E}">
        <p14:creationId xmlns:p14="http://schemas.microsoft.com/office/powerpoint/2010/main" val="380993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sldNum" sz="quarter" idx="10"/>
          </p:nvPr>
        </p:nvSpPr>
        <p:spPr>
          <a:ln/>
        </p:spPr>
        <p:txBody>
          <a:bodyPr/>
          <a:lstStyle>
            <a:lvl1pPr>
              <a:defRPr/>
            </a:lvl1pPr>
          </a:lstStyle>
          <a:p>
            <a:pPr>
              <a:defRPr/>
            </a:pPr>
            <a:fld id="{25112FEC-4F79-46C2-A41F-FCCE963A9B1D}" type="slidenum">
              <a:rPr lang="en-US" altLang="en-US"/>
              <a:pPr>
                <a:defRPr/>
              </a:pPr>
              <a:t>‹#›</a:t>
            </a:fld>
            <a:endParaRPr lang="en-US" altLang="en-US" dirty="0"/>
          </a:p>
        </p:txBody>
      </p:sp>
    </p:spTree>
    <p:extLst>
      <p:ext uri="{BB962C8B-B14F-4D97-AF65-F5344CB8AC3E}">
        <p14:creationId xmlns:p14="http://schemas.microsoft.com/office/powerpoint/2010/main" val="53681652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Footer Placeholder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806FDE02-0E10-4E96-AE1F-CDAD6C59CC9F}" type="slidenum">
              <a:rPr lang="en-US" altLang="en-US"/>
              <a:pPr>
                <a:defRPr/>
              </a:pPr>
              <a:t>‹#›</a:t>
            </a:fld>
            <a:endParaRPr lang="en-US" altLang="en-US" dirty="0"/>
          </a:p>
        </p:txBody>
      </p:sp>
    </p:spTree>
    <p:extLst>
      <p:ext uri="{BB962C8B-B14F-4D97-AF65-F5344CB8AC3E}">
        <p14:creationId xmlns:p14="http://schemas.microsoft.com/office/powerpoint/2010/main" val="147871839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859872-DE6F-4835-B82A-40FF8C08CDF0}" type="slidenum">
              <a:rPr lang="en-US" altLang="en-US"/>
              <a:pPr>
                <a:defRPr/>
              </a:pPr>
              <a:t>‹#›</a:t>
            </a:fld>
            <a:endParaRPr lang="en-US" altLang="en-US" dirty="0"/>
          </a:p>
        </p:txBody>
      </p:sp>
    </p:spTree>
    <p:extLst>
      <p:ext uri="{BB962C8B-B14F-4D97-AF65-F5344CB8AC3E}">
        <p14:creationId xmlns:p14="http://schemas.microsoft.com/office/powerpoint/2010/main" val="29334943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E82085F6-004B-4E70-9A65-A9E70DBB2520}" type="slidenum">
              <a:rPr lang="en-US" altLang="en-US"/>
              <a:pPr>
                <a:defRPr/>
              </a:pPr>
              <a:t>‹#›</a:t>
            </a:fld>
            <a:endParaRPr lang="en-US" altLang="en-US" dirty="0"/>
          </a:p>
        </p:txBody>
      </p:sp>
    </p:spTree>
    <p:extLst>
      <p:ext uri="{BB962C8B-B14F-4D97-AF65-F5344CB8AC3E}">
        <p14:creationId xmlns:p14="http://schemas.microsoft.com/office/powerpoint/2010/main" val="9317996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5CD0453-C690-4A1C-A8F6-1CF235278FDE}" type="slidenum">
              <a:rPr lang="en-US" altLang="en-US"/>
              <a:pPr>
                <a:defRPr/>
              </a:pPr>
              <a:t>‹#›</a:t>
            </a:fld>
            <a:endParaRPr lang="en-US" altLang="en-US" dirty="0"/>
          </a:p>
        </p:txBody>
      </p:sp>
    </p:spTree>
    <p:extLst>
      <p:ext uri="{BB962C8B-B14F-4D97-AF65-F5344CB8AC3E}">
        <p14:creationId xmlns:p14="http://schemas.microsoft.com/office/powerpoint/2010/main" val="12577393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6EC429D2-833D-41BB-ADD9-3D7D053D0C46}" type="slidenum">
              <a:rPr lang="en-US" altLang="en-US"/>
              <a:pPr>
                <a:defRPr/>
              </a:pPr>
              <a:t>‹#›</a:t>
            </a:fld>
            <a:endParaRPr lang="en-US" altLang="en-US" dirty="0"/>
          </a:p>
        </p:txBody>
      </p:sp>
    </p:spTree>
    <p:extLst>
      <p:ext uri="{BB962C8B-B14F-4D97-AF65-F5344CB8AC3E}">
        <p14:creationId xmlns:p14="http://schemas.microsoft.com/office/powerpoint/2010/main" val="19942578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7130C6-05CB-4338-91D2-26B2D0090E3F}" type="slidenum">
              <a:rPr lang="en-US" altLang="en-US"/>
              <a:pPr>
                <a:defRPr/>
              </a:pPr>
              <a:t>‹#›</a:t>
            </a:fld>
            <a:endParaRPr lang="en-US" altLang="en-US" dirty="0"/>
          </a:p>
        </p:txBody>
      </p:sp>
    </p:spTree>
    <p:extLst>
      <p:ext uri="{BB962C8B-B14F-4D97-AF65-F5344CB8AC3E}">
        <p14:creationId xmlns:p14="http://schemas.microsoft.com/office/powerpoint/2010/main" val="428709464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75D8B5E0-0914-4AC9-93F6-A8A525D41B49}" type="slidenum">
              <a:rPr lang="en-US" altLang="en-US"/>
              <a:pPr>
                <a:defRPr/>
              </a:pPr>
              <a:t>‹#›</a:t>
            </a:fld>
            <a:endParaRPr lang="en-US" altLang="en-US" dirty="0"/>
          </a:p>
        </p:txBody>
      </p:sp>
    </p:spTree>
    <p:extLst>
      <p:ext uri="{BB962C8B-B14F-4D97-AF65-F5344CB8AC3E}">
        <p14:creationId xmlns:p14="http://schemas.microsoft.com/office/powerpoint/2010/main" val="329305379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31EA2951-CFEC-4A83-973C-BF028B4BE47F}" type="slidenum">
              <a:rPr lang="en-US" altLang="en-US"/>
              <a:pPr>
                <a:defRPr/>
              </a:pPr>
              <a:t>‹#›</a:t>
            </a:fld>
            <a:endParaRPr lang="en-US" altLang="en-US" dirty="0"/>
          </a:p>
        </p:txBody>
      </p:sp>
    </p:spTree>
    <p:extLst>
      <p:ext uri="{BB962C8B-B14F-4D97-AF65-F5344CB8AC3E}">
        <p14:creationId xmlns:p14="http://schemas.microsoft.com/office/powerpoint/2010/main" val="30612990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P920 Custom Version ">
    <p:spTree>
      <p:nvGrpSpPr>
        <p:cNvPr id="1" name=""/>
        <p:cNvGrpSpPr/>
        <p:nvPr/>
      </p:nvGrpSpPr>
      <p:grpSpPr>
        <a:xfrm>
          <a:off x="0" y="0"/>
          <a:ext cx="0" cy="0"/>
          <a:chOff x="0" y="0"/>
          <a:chExt cx="0" cy="0"/>
        </a:xfrm>
      </p:grpSpPr>
      <p:sp>
        <p:nvSpPr>
          <p:cNvPr id="3" name="TextBox 2"/>
          <p:cNvSpPr txBox="1">
            <a:spLocks noChangeArrowheads="1"/>
          </p:cNvSpPr>
          <p:nvPr userDrawn="1"/>
        </p:nvSpPr>
        <p:spPr bwMode="auto">
          <a:xfrm>
            <a:off x="10706256" y="6726238"/>
            <a:ext cx="149844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defRPr/>
            </a:pPr>
            <a:r>
              <a:rPr lang="en-US" altLang="en-US" sz="400" b="1" dirty="0">
                <a:solidFill>
                  <a:srgbClr val="FF0000"/>
                </a:solidFill>
              </a:rPr>
              <a:t>Version 20-01, Mr. Raun Watson, DTAC, 913.684-2422</a:t>
            </a:r>
          </a:p>
        </p:txBody>
      </p:sp>
      <p:sp>
        <p:nvSpPr>
          <p:cNvPr id="2" name="Title 1"/>
          <p:cNvSpPr>
            <a:spLocks noGrp="1"/>
          </p:cNvSpPr>
          <p:nvPr>
            <p:ph type="title"/>
          </p:nvPr>
        </p:nvSpPr>
        <p:spPr>
          <a:xfrm>
            <a:off x="609600" y="54583"/>
            <a:ext cx="10972800" cy="912671"/>
          </a:xfrm>
        </p:spPr>
        <p:txBody>
          <a:bodyPr/>
          <a:lstStyle>
            <a:lvl1pPr>
              <a:defRPr sz="3200" b="1"/>
            </a:lvl1pPr>
          </a:lstStyle>
          <a:p>
            <a:r>
              <a:rPr lang="en-US" dirty="0"/>
              <a:t>Click to edit Master title style</a:t>
            </a:r>
          </a:p>
        </p:txBody>
      </p:sp>
      <p:sp>
        <p:nvSpPr>
          <p:cNvPr id="4" name="Rectangle 6"/>
          <p:cNvSpPr>
            <a:spLocks noGrp="1" noChangeArrowheads="1"/>
          </p:cNvSpPr>
          <p:nvPr>
            <p:ph type="sldNum" sz="quarter" idx="10"/>
          </p:nvPr>
        </p:nvSpPr>
        <p:spPr>
          <a:xfrm>
            <a:off x="11413068" y="6564313"/>
            <a:ext cx="791633" cy="277812"/>
          </a:xfrm>
        </p:spPr>
        <p:txBody>
          <a:bodyPr/>
          <a:lstStyle>
            <a:lvl1pPr>
              <a:defRPr sz="800"/>
            </a:lvl1pPr>
          </a:lstStyle>
          <a:p>
            <a:pPr>
              <a:defRPr/>
            </a:pPr>
            <a:fld id="{2BA4EFEC-FAF2-4BF6-8E49-8B0FBF2267EC}" type="slidenum">
              <a:rPr lang="en-US" altLang="en-US"/>
              <a:pPr>
                <a:defRPr/>
              </a:pPr>
              <a:t>‹#›</a:t>
            </a:fld>
            <a:endParaRPr lang="en-US" altLang="en-US" dirty="0"/>
          </a:p>
        </p:txBody>
      </p:sp>
    </p:spTree>
    <p:extLst>
      <p:ext uri="{BB962C8B-B14F-4D97-AF65-F5344CB8AC3E}">
        <p14:creationId xmlns:p14="http://schemas.microsoft.com/office/powerpoint/2010/main" val="239456728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43E7E901-6073-41C2-A902-F99767C80A45}" type="slidenum">
              <a:rPr lang="en-US" altLang="en-US"/>
              <a:pPr>
                <a:defRPr/>
              </a:pPr>
              <a:t>‹#›</a:t>
            </a:fld>
            <a:endParaRPr lang="en-US" altLang="en-US" dirty="0"/>
          </a:p>
        </p:txBody>
      </p:sp>
    </p:spTree>
    <p:extLst>
      <p:ext uri="{BB962C8B-B14F-4D97-AF65-F5344CB8AC3E}">
        <p14:creationId xmlns:p14="http://schemas.microsoft.com/office/powerpoint/2010/main" val="19477632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sldNum" sz="quarter" idx="10"/>
          </p:nvPr>
        </p:nvSpPr>
        <p:spPr>
          <a:ln/>
        </p:spPr>
        <p:txBody>
          <a:bodyPr/>
          <a:lstStyle>
            <a:lvl1pPr>
              <a:defRPr/>
            </a:lvl1pPr>
          </a:lstStyle>
          <a:p>
            <a:pPr>
              <a:defRPr/>
            </a:pPr>
            <a:fld id="{A2606A3F-296F-4B95-B3A9-2A3B075F50D1}" type="slidenum">
              <a:rPr lang="en-US" altLang="en-US"/>
              <a:pPr>
                <a:defRPr/>
              </a:pPr>
              <a:t>‹#›</a:t>
            </a:fld>
            <a:endParaRPr lang="en-US" altLang="en-US" dirty="0"/>
          </a:p>
        </p:txBody>
      </p:sp>
    </p:spTree>
    <p:extLst>
      <p:ext uri="{BB962C8B-B14F-4D97-AF65-F5344CB8AC3E}">
        <p14:creationId xmlns:p14="http://schemas.microsoft.com/office/powerpoint/2010/main" val="301518246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C1689F4F-61E4-4635-9B7C-E67D287F4763}" type="slidenum">
              <a:rPr lang="en-US" altLang="en-US"/>
              <a:pPr>
                <a:defRPr/>
              </a:pPr>
              <a:t>‹#›</a:t>
            </a:fld>
            <a:endParaRPr lang="en-US" altLang="en-US" dirty="0"/>
          </a:p>
        </p:txBody>
      </p:sp>
    </p:spTree>
    <p:extLst>
      <p:ext uri="{BB962C8B-B14F-4D97-AF65-F5344CB8AC3E}">
        <p14:creationId xmlns:p14="http://schemas.microsoft.com/office/powerpoint/2010/main" val="28163108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EA799B0-2DAB-4128-B62F-71485FA92F72}" type="slidenum">
              <a:rPr lang="en-US" altLang="en-US"/>
              <a:pPr>
                <a:defRPr/>
              </a:pPr>
              <a:t>‹#›</a:t>
            </a:fld>
            <a:endParaRPr lang="en-US" altLang="en-US" dirty="0"/>
          </a:p>
        </p:txBody>
      </p:sp>
    </p:spTree>
    <p:extLst>
      <p:ext uri="{BB962C8B-B14F-4D97-AF65-F5344CB8AC3E}">
        <p14:creationId xmlns:p14="http://schemas.microsoft.com/office/powerpoint/2010/main" val="35052782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8F257E41-FFDD-4CE4-ACF4-FB1E747E81FF}" type="slidenum">
              <a:rPr lang="en-US" altLang="en-US"/>
              <a:pPr>
                <a:defRPr/>
              </a:pPr>
              <a:t>‹#›</a:t>
            </a:fld>
            <a:endParaRPr lang="en-US" altLang="en-US" dirty="0"/>
          </a:p>
        </p:txBody>
      </p:sp>
    </p:spTree>
    <p:extLst>
      <p:ext uri="{BB962C8B-B14F-4D97-AF65-F5344CB8AC3E}">
        <p14:creationId xmlns:p14="http://schemas.microsoft.com/office/powerpoint/2010/main" val="359695867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9271EA24-BA41-42AA-9F85-0A5C4463B76C}" type="slidenum">
              <a:rPr lang="en-US" altLang="en-US"/>
              <a:pPr>
                <a:defRPr/>
              </a:pPr>
              <a:t>‹#›</a:t>
            </a:fld>
            <a:endParaRPr lang="en-US" altLang="en-US" dirty="0"/>
          </a:p>
        </p:txBody>
      </p:sp>
    </p:spTree>
    <p:extLst>
      <p:ext uri="{BB962C8B-B14F-4D97-AF65-F5344CB8AC3E}">
        <p14:creationId xmlns:p14="http://schemas.microsoft.com/office/powerpoint/2010/main" val="177089704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ECC3570F-F88D-4179-8D34-A64F88F14846}" type="slidenum">
              <a:rPr lang="en-US" altLang="en-US"/>
              <a:pPr>
                <a:defRPr/>
              </a:pPr>
              <a:t>‹#›</a:t>
            </a:fld>
            <a:endParaRPr lang="en-US" altLang="en-US" dirty="0"/>
          </a:p>
        </p:txBody>
      </p:sp>
    </p:spTree>
    <p:extLst>
      <p:ext uri="{BB962C8B-B14F-4D97-AF65-F5344CB8AC3E}">
        <p14:creationId xmlns:p14="http://schemas.microsoft.com/office/powerpoint/2010/main" val="12830612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44584FED-3AB7-48A5-BC83-55CD721CC5B1}" type="slidenum">
              <a:rPr lang="en-US" altLang="en-US"/>
              <a:pPr>
                <a:defRPr/>
              </a:pPr>
              <a:t>‹#›</a:t>
            </a:fld>
            <a:endParaRPr lang="en-US" altLang="en-US" dirty="0"/>
          </a:p>
        </p:txBody>
      </p:sp>
    </p:spTree>
    <p:extLst>
      <p:ext uri="{BB962C8B-B14F-4D97-AF65-F5344CB8AC3E}">
        <p14:creationId xmlns:p14="http://schemas.microsoft.com/office/powerpoint/2010/main" val="41895060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6DBE062-E710-4449-B4CE-B89BF622777A}" type="slidenum">
              <a:rPr lang="en-US" altLang="en-US"/>
              <a:pPr>
                <a:defRPr/>
              </a:pPr>
              <a:t>‹#›</a:t>
            </a:fld>
            <a:endParaRPr lang="en-US" altLang="en-US" dirty="0"/>
          </a:p>
        </p:txBody>
      </p:sp>
    </p:spTree>
    <p:extLst>
      <p:ext uri="{BB962C8B-B14F-4D97-AF65-F5344CB8AC3E}">
        <p14:creationId xmlns:p14="http://schemas.microsoft.com/office/powerpoint/2010/main" val="230485992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97730CF3-A160-4074-ACF5-96773274CBF6}" type="slidenum">
              <a:rPr lang="en-US" altLang="en-US"/>
              <a:pPr>
                <a:defRPr/>
              </a:pPr>
              <a:t>‹#›</a:t>
            </a:fld>
            <a:endParaRPr lang="en-US" altLang="en-US" dirty="0"/>
          </a:p>
        </p:txBody>
      </p:sp>
    </p:spTree>
    <p:extLst>
      <p:ext uri="{BB962C8B-B14F-4D97-AF65-F5344CB8AC3E}">
        <p14:creationId xmlns:p14="http://schemas.microsoft.com/office/powerpoint/2010/main" val="253241939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5385F5E5-A394-484E-962E-E35CB1361259}" type="slidenum">
              <a:rPr lang="en-US" altLang="en-US"/>
              <a:pPr>
                <a:defRPr/>
              </a:pPr>
              <a:t>‹#›</a:t>
            </a:fld>
            <a:endParaRPr lang="en-US" altLang="en-US" dirty="0"/>
          </a:p>
        </p:txBody>
      </p:sp>
    </p:spTree>
    <p:extLst>
      <p:ext uri="{BB962C8B-B14F-4D97-AF65-F5344CB8AC3E}">
        <p14:creationId xmlns:p14="http://schemas.microsoft.com/office/powerpoint/2010/main" val="184885647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P920 Custom Version ">
    <p:spTree>
      <p:nvGrpSpPr>
        <p:cNvPr id="1" name=""/>
        <p:cNvGrpSpPr/>
        <p:nvPr/>
      </p:nvGrpSpPr>
      <p:grpSpPr>
        <a:xfrm>
          <a:off x="0" y="0"/>
          <a:ext cx="0" cy="0"/>
          <a:chOff x="0" y="0"/>
          <a:chExt cx="0" cy="0"/>
        </a:xfrm>
      </p:grpSpPr>
      <p:sp>
        <p:nvSpPr>
          <p:cNvPr id="3" name="TextBox 2"/>
          <p:cNvSpPr txBox="1">
            <a:spLocks noChangeArrowheads="1"/>
          </p:cNvSpPr>
          <p:nvPr userDrawn="1"/>
        </p:nvSpPr>
        <p:spPr bwMode="auto">
          <a:xfrm>
            <a:off x="10724155" y="6726238"/>
            <a:ext cx="1484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defRPr/>
            </a:pPr>
            <a:r>
              <a:rPr lang="en-US" altLang="en-US" sz="400" b="1" dirty="0">
                <a:solidFill>
                  <a:srgbClr val="FF0000"/>
                </a:solidFill>
              </a:rPr>
              <a:t>Version 20-01, Mr. Raun Watson, DTAC, 913.684-2422</a:t>
            </a:r>
          </a:p>
        </p:txBody>
      </p:sp>
      <p:sp>
        <p:nvSpPr>
          <p:cNvPr id="2" name="Title 1"/>
          <p:cNvSpPr>
            <a:spLocks noGrp="1"/>
          </p:cNvSpPr>
          <p:nvPr>
            <p:ph type="title"/>
          </p:nvPr>
        </p:nvSpPr>
        <p:spPr>
          <a:xfrm>
            <a:off x="609600" y="54583"/>
            <a:ext cx="10972800" cy="912671"/>
          </a:xfrm>
        </p:spPr>
        <p:txBody>
          <a:bodyPr/>
          <a:lstStyle>
            <a:lvl1pPr>
              <a:defRPr sz="3200" b="1"/>
            </a:lvl1pPr>
          </a:lstStyle>
          <a:p>
            <a:r>
              <a:rPr lang="en-US" dirty="0"/>
              <a:t>Click to edit Master title style</a:t>
            </a:r>
          </a:p>
        </p:txBody>
      </p:sp>
      <p:sp>
        <p:nvSpPr>
          <p:cNvPr id="4" name="Rectangle 6"/>
          <p:cNvSpPr>
            <a:spLocks noGrp="1" noChangeArrowheads="1"/>
          </p:cNvSpPr>
          <p:nvPr>
            <p:ph type="sldNum" sz="quarter" idx="10"/>
          </p:nvPr>
        </p:nvSpPr>
        <p:spPr>
          <a:xfrm>
            <a:off x="11413068" y="6564313"/>
            <a:ext cx="791633" cy="277812"/>
          </a:xfrm>
        </p:spPr>
        <p:txBody>
          <a:bodyPr/>
          <a:lstStyle>
            <a:lvl1pPr>
              <a:defRPr sz="800"/>
            </a:lvl1pPr>
          </a:lstStyle>
          <a:p>
            <a:pPr>
              <a:defRPr/>
            </a:pPr>
            <a:fld id="{D0E9EF51-FC5D-47F4-91A6-089311609D3B}" type="slidenum">
              <a:rPr lang="en-US" altLang="en-US"/>
              <a:pPr>
                <a:defRPr/>
              </a:pPr>
              <a:t>‹#›</a:t>
            </a:fld>
            <a:endParaRPr lang="en-US" altLang="en-US" dirty="0"/>
          </a:p>
        </p:txBody>
      </p:sp>
    </p:spTree>
    <p:extLst>
      <p:ext uri="{BB962C8B-B14F-4D97-AF65-F5344CB8AC3E}">
        <p14:creationId xmlns:p14="http://schemas.microsoft.com/office/powerpoint/2010/main" val="18654484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sldNum" sz="quarter" idx="10"/>
          </p:nvPr>
        </p:nvSpPr>
        <p:spPr>
          <a:ln/>
        </p:spPr>
        <p:txBody>
          <a:bodyPr/>
          <a:lstStyle>
            <a:lvl1pPr>
              <a:defRPr/>
            </a:lvl1pPr>
          </a:lstStyle>
          <a:p>
            <a:pPr>
              <a:defRPr/>
            </a:pPr>
            <a:fld id="{443CAF77-AC0A-40BA-8D37-386C73C19842}" type="slidenum">
              <a:rPr lang="en-US" altLang="en-US"/>
              <a:pPr>
                <a:defRPr/>
              </a:pPr>
              <a:t>‹#›</a:t>
            </a:fld>
            <a:endParaRPr lang="en-US" altLang="en-US" dirty="0"/>
          </a:p>
        </p:txBody>
      </p:sp>
    </p:spTree>
    <p:extLst>
      <p:ext uri="{BB962C8B-B14F-4D97-AF65-F5344CB8AC3E}">
        <p14:creationId xmlns:p14="http://schemas.microsoft.com/office/powerpoint/2010/main" val="246055143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FD9D19C9-A5E9-40C6-BC47-0FBCC0A19215}" type="slidenum">
              <a:rPr lang="en-US" altLang="en-US"/>
              <a:pPr>
                <a:defRPr/>
              </a:pPr>
              <a:t>‹#›</a:t>
            </a:fld>
            <a:endParaRPr lang="en-US" altLang="en-US" dirty="0"/>
          </a:p>
        </p:txBody>
      </p:sp>
    </p:spTree>
    <p:extLst>
      <p:ext uri="{BB962C8B-B14F-4D97-AF65-F5344CB8AC3E}">
        <p14:creationId xmlns:p14="http://schemas.microsoft.com/office/powerpoint/2010/main" val="137461919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79AB6D17-7299-4B4E-A10A-0D94D2C8D470}" type="slidenum">
              <a:rPr lang="en-US" altLang="en-US"/>
              <a:pPr>
                <a:defRPr/>
              </a:pPr>
              <a:t>‹#›</a:t>
            </a:fld>
            <a:endParaRPr lang="en-US" altLang="en-US" dirty="0"/>
          </a:p>
        </p:txBody>
      </p:sp>
    </p:spTree>
    <p:extLst>
      <p:ext uri="{BB962C8B-B14F-4D97-AF65-F5344CB8AC3E}">
        <p14:creationId xmlns:p14="http://schemas.microsoft.com/office/powerpoint/2010/main" val="32820735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A9897EA1-348A-4F01-8943-AC8454E769EC}" type="slidenum">
              <a:rPr lang="en-US" altLang="en-US"/>
              <a:pPr>
                <a:defRPr/>
              </a:pPr>
              <a:t>‹#›</a:t>
            </a:fld>
            <a:endParaRPr lang="en-US" altLang="en-US" dirty="0"/>
          </a:p>
        </p:txBody>
      </p:sp>
    </p:spTree>
    <p:extLst>
      <p:ext uri="{BB962C8B-B14F-4D97-AF65-F5344CB8AC3E}">
        <p14:creationId xmlns:p14="http://schemas.microsoft.com/office/powerpoint/2010/main" val="311369583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2BDAFB43-5AD1-4C9E-8CDA-2BD7F5589E72}" type="slidenum">
              <a:rPr lang="en-US" altLang="en-US"/>
              <a:pPr>
                <a:defRPr/>
              </a:pPr>
              <a:t>‹#›</a:t>
            </a:fld>
            <a:endParaRPr lang="en-US" altLang="en-US" dirty="0"/>
          </a:p>
        </p:txBody>
      </p:sp>
    </p:spTree>
    <p:extLst>
      <p:ext uri="{BB962C8B-B14F-4D97-AF65-F5344CB8AC3E}">
        <p14:creationId xmlns:p14="http://schemas.microsoft.com/office/powerpoint/2010/main" val="24434868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2226A0F-2585-4195-8394-B19532C61A29}" type="slidenum">
              <a:rPr lang="en-US" altLang="en-US"/>
              <a:pPr>
                <a:defRPr/>
              </a:pPr>
              <a:t>‹#›</a:t>
            </a:fld>
            <a:endParaRPr lang="en-US" altLang="en-US" dirty="0"/>
          </a:p>
        </p:txBody>
      </p:sp>
    </p:spTree>
    <p:extLst>
      <p:ext uri="{BB962C8B-B14F-4D97-AF65-F5344CB8AC3E}">
        <p14:creationId xmlns:p14="http://schemas.microsoft.com/office/powerpoint/2010/main" val="223194893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
          <p:cNvSpPr>
            <a:spLocks noGrp="1" noChangeArrowheads="1"/>
          </p:cNvSpPr>
          <p:nvPr>
            <p:ph type="sldNum" sz="quarter" idx="10"/>
          </p:nvPr>
        </p:nvSpPr>
        <p:spPr>
          <a:ln/>
        </p:spPr>
        <p:txBody>
          <a:bodyPr/>
          <a:lstStyle>
            <a:lvl1pPr>
              <a:defRPr/>
            </a:lvl1pPr>
          </a:lstStyle>
          <a:p>
            <a:pPr>
              <a:defRPr/>
            </a:pPr>
            <a:fld id="{1A062DDA-4620-4965-9884-E49CDD110AE6}" type="slidenum">
              <a:rPr lang="en-US" altLang="en-US"/>
              <a:pPr>
                <a:defRPr/>
              </a:pPr>
              <a:t>‹#›</a:t>
            </a:fld>
            <a:endParaRPr lang="en-US" altLang="en-US" dirty="0"/>
          </a:p>
        </p:txBody>
      </p:sp>
    </p:spTree>
    <p:extLst>
      <p:ext uri="{BB962C8B-B14F-4D97-AF65-F5344CB8AC3E}">
        <p14:creationId xmlns:p14="http://schemas.microsoft.com/office/powerpoint/2010/main" val="333918168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sldNum" sz="quarter" idx="10"/>
          </p:nvPr>
        </p:nvSpPr>
        <p:spPr>
          <a:xfrm>
            <a:off x="10941051" y="6588125"/>
            <a:ext cx="1301749" cy="222250"/>
          </a:xfrm>
        </p:spPr>
        <p:txBody>
          <a:bodyPr/>
          <a:lstStyle>
            <a:lvl1pPr>
              <a:defRPr/>
            </a:lvl1pPr>
          </a:lstStyle>
          <a:p>
            <a:pPr>
              <a:defRPr/>
            </a:pPr>
            <a:fld id="{0079B1AB-DDB0-4A83-B7F1-F8975E7D75D7}" type="slidenum">
              <a:rPr lang="en-US" altLang="en-US"/>
              <a:pPr>
                <a:defRPr/>
              </a:pPr>
              <a:t>‹#›</a:t>
            </a:fld>
            <a:endParaRPr lang="en-US" altLang="en-US" dirty="0"/>
          </a:p>
        </p:txBody>
      </p:sp>
    </p:spTree>
    <p:extLst>
      <p:ext uri="{BB962C8B-B14F-4D97-AF65-F5344CB8AC3E}">
        <p14:creationId xmlns:p14="http://schemas.microsoft.com/office/powerpoint/2010/main" val="291952669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sldNum" sz="quarter" idx="10"/>
          </p:nvPr>
        </p:nvSpPr>
        <p:spPr>
          <a:ln/>
        </p:spPr>
        <p:txBody>
          <a:bodyPr/>
          <a:lstStyle>
            <a:lvl1pPr>
              <a:defRPr/>
            </a:lvl1pPr>
          </a:lstStyle>
          <a:p>
            <a:pPr>
              <a:defRPr/>
            </a:pPr>
            <a:fld id="{EC1A78F6-6F79-4A91-B99B-806550091AE1}" type="slidenum">
              <a:rPr lang="en-US" altLang="en-US"/>
              <a:pPr>
                <a:defRPr/>
              </a:pPr>
              <a:t>‹#›</a:t>
            </a:fld>
            <a:endParaRPr lang="en-US" altLang="en-US" dirty="0"/>
          </a:p>
        </p:txBody>
      </p:sp>
    </p:spTree>
    <p:extLst>
      <p:ext uri="{BB962C8B-B14F-4D97-AF65-F5344CB8AC3E}">
        <p14:creationId xmlns:p14="http://schemas.microsoft.com/office/powerpoint/2010/main" val="22105985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sldNum" sz="quarter" idx="10"/>
          </p:nvPr>
        </p:nvSpPr>
        <p:spPr>
          <a:ln/>
        </p:spPr>
        <p:txBody>
          <a:bodyPr/>
          <a:lstStyle>
            <a:lvl1pPr>
              <a:defRPr/>
            </a:lvl1pPr>
          </a:lstStyle>
          <a:p>
            <a:pPr>
              <a:defRPr/>
            </a:pPr>
            <a:fld id="{254897C0-9BDF-4342-8345-80D09E71C911}" type="slidenum">
              <a:rPr lang="en-US" altLang="en-US"/>
              <a:pPr>
                <a:defRPr/>
              </a:pPr>
              <a:t>‹#›</a:t>
            </a:fld>
            <a:endParaRPr lang="en-US" altLang="en-US" dirty="0"/>
          </a:p>
        </p:txBody>
      </p:sp>
    </p:spTree>
    <p:extLst>
      <p:ext uri="{BB962C8B-B14F-4D97-AF65-F5344CB8AC3E}">
        <p14:creationId xmlns:p14="http://schemas.microsoft.com/office/powerpoint/2010/main" val="29880930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sldNum" sz="quarter" idx="10"/>
          </p:nvPr>
        </p:nvSpPr>
        <p:spPr>
          <a:ln/>
        </p:spPr>
        <p:txBody>
          <a:bodyPr/>
          <a:lstStyle>
            <a:lvl1pPr>
              <a:defRPr/>
            </a:lvl1pPr>
          </a:lstStyle>
          <a:p>
            <a:pPr>
              <a:defRPr/>
            </a:pPr>
            <a:fld id="{F17BEC68-AFA8-4779-86C7-AE5E6B4A16DD}" type="slidenum">
              <a:rPr lang="en-US" altLang="en-US"/>
              <a:pPr>
                <a:defRPr/>
              </a:pPr>
              <a:t>‹#›</a:t>
            </a:fld>
            <a:endParaRPr lang="en-US" altLang="en-US" dirty="0"/>
          </a:p>
        </p:txBody>
      </p:sp>
    </p:spTree>
    <p:extLst>
      <p:ext uri="{BB962C8B-B14F-4D97-AF65-F5344CB8AC3E}">
        <p14:creationId xmlns:p14="http://schemas.microsoft.com/office/powerpoint/2010/main" val="17389992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sldNum" sz="quarter" idx="10"/>
          </p:nvPr>
        </p:nvSpPr>
        <p:spPr>
          <a:ln/>
        </p:spPr>
        <p:txBody>
          <a:bodyPr/>
          <a:lstStyle>
            <a:lvl1pPr>
              <a:defRPr/>
            </a:lvl1pPr>
          </a:lstStyle>
          <a:p>
            <a:pPr>
              <a:defRPr/>
            </a:pPr>
            <a:fld id="{81B54092-FC39-4722-9F71-8831BDF041AD}" type="slidenum">
              <a:rPr lang="en-US" altLang="en-US"/>
              <a:pPr>
                <a:defRPr/>
              </a:pPr>
              <a:t>‹#›</a:t>
            </a:fld>
            <a:endParaRPr lang="en-US" altLang="en-US" dirty="0"/>
          </a:p>
        </p:txBody>
      </p:sp>
    </p:spTree>
    <p:extLst>
      <p:ext uri="{BB962C8B-B14F-4D97-AF65-F5344CB8AC3E}">
        <p14:creationId xmlns:p14="http://schemas.microsoft.com/office/powerpoint/2010/main" val="257348154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sldNum" sz="quarter" idx="10"/>
          </p:nvPr>
        </p:nvSpPr>
        <p:spPr>
          <a:ln/>
        </p:spPr>
        <p:txBody>
          <a:bodyPr/>
          <a:lstStyle>
            <a:lvl1pPr>
              <a:defRPr/>
            </a:lvl1pPr>
          </a:lstStyle>
          <a:p>
            <a:pPr>
              <a:defRPr/>
            </a:pPr>
            <a:fld id="{9483E2E1-1A7A-4A68-9DE0-FF9F98163EEC}" type="slidenum">
              <a:rPr lang="en-US" altLang="en-US"/>
              <a:pPr>
                <a:defRPr/>
              </a:pPr>
              <a:t>‹#›</a:t>
            </a:fld>
            <a:endParaRPr lang="en-US" altLang="en-US" dirty="0"/>
          </a:p>
        </p:txBody>
      </p:sp>
    </p:spTree>
    <p:extLst>
      <p:ext uri="{BB962C8B-B14F-4D97-AF65-F5344CB8AC3E}">
        <p14:creationId xmlns:p14="http://schemas.microsoft.com/office/powerpoint/2010/main" val="52969706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sldNum" sz="quarter" idx="10"/>
          </p:nvPr>
        </p:nvSpPr>
        <p:spPr>
          <a:ln/>
        </p:spPr>
        <p:txBody>
          <a:bodyPr/>
          <a:lstStyle>
            <a:lvl1pPr>
              <a:defRPr/>
            </a:lvl1pPr>
          </a:lstStyle>
          <a:p>
            <a:pPr>
              <a:defRPr/>
            </a:pPr>
            <a:fld id="{7993C103-DCAE-44D3-B73C-18F5910569AA}" type="slidenum">
              <a:rPr lang="en-US" altLang="en-US"/>
              <a:pPr>
                <a:defRPr/>
              </a:pPr>
              <a:t>‹#›</a:t>
            </a:fld>
            <a:endParaRPr lang="en-US" altLang="en-US" dirty="0"/>
          </a:p>
        </p:txBody>
      </p:sp>
    </p:spTree>
    <p:extLst>
      <p:ext uri="{BB962C8B-B14F-4D97-AF65-F5344CB8AC3E}">
        <p14:creationId xmlns:p14="http://schemas.microsoft.com/office/powerpoint/2010/main" val="258988748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14E3BEE8-31D2-4C79-B3E0-91A2CD17D825}" type="slidenum">
              <a:rPr lang="en-US" altLang="en-US"/>
              <a:pPr>
                <a:defRPr/>
              </a:pPr>
              <a:t>‹#›</a:t>
            </a:fld>
            <a:endParaRPr lang="en-US" altLang="en-US" dirty="0"/>
          </a:p>
        </p:txBody>
      </p:sp>
    </p:spTree>
    <p:extLst>
      <p:ext uri="{BB962C8B-B14F-4D97-AF65-F5344CB8AC3E}">
        <p14:creationId xmlns:p14="http://schemas.microsoft.com/office/powerpoint/2010/main" val="16805762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83CD2369-C85C-41F2-94EA-C30B1F9C74BA}" type="slidenum">
              <a:rPr lang="en-US" altLang="en-US"/>
              <a:pPr>
                <a:defRPr/>
              </a:pPr>
              <a:t>‹#›</a:t>
            </a:fld>
            <a:endParaRPr lang="en-US" altLang="en-US" dirty="0"/>
          </a:p>
        </p:txBody>
      </p:sp>
    </p:spTree>
    <p:extLst>
      <p:ext uri="{BB962C8B-B14F-4D97-AF65-F5344CB8AC3E}">
        <p14:creationId xmlns:p14="http://schemas.microsoft.com/office/powerpoint/2010/main" val="238336726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sldNum" sz="quarter" idx="10"/>
          </p:nvPr>
        </p:nvSpPr>
        <p:spPr>
          <a:ln/>
        </p:spPr>
        <p:txBody>
          <a:bodyPr/>
          <a:lstStyle>
            <a:lvl1pPr>
              <a:defRPr/>
            </a:lvl1pPr>
          </a:lstStyle>
          <a:p>
            <a:pPr>
              <a:defRPr/>
            </a:pPr>
            <a:fld id="{0752548E-748A-4D05-ADFC-7C248835DB36}" type="slidenum">
              <a:rPr lang="en-US" altLang="en-US"/>
              <a:pPr>
                <a:defRPr/>
              </a:pPr>
              <a:t>‹#›</a:t>
            </a:fld>
            <a:endParaRPr lang="en-US" altLang="en-US" dirty="0"/>
          </a:p>
        </p:txBody>
      </p:sp>
    </p:spTree>
    <p:extLst>
      <p:ext uri="{BB962C8B-B14F-4D97-AF65-F5344CB8AC3E}">
        <p14:creationId xmlns:p14="http://schemas.microsoft.com/office/powerpoint/2010/main" val="125901180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sldNum" sz="quarter" idx="10"/>
          </p:nvPr>
        </p:nvSpPr>
        <p:spPr>
          <a:ln/>
        </p:spPr>
        <p:txBody>
          <a:bodyPr/>
          <a:lstStyle>
            <a:lvl1pPr>
              <a:defRPr/>
            </a:lvl1pPr>
          </a:lstStyle>
          <a:p>
            <a:pPr>
              <a:defRPr/>
            </a:pPr>
            <a:fld id="{2B74C25D-917C-432F-8C5F-D28965364BA1}" type="slidenum">
              <a:rPr lang="en-US" altLang="en-US"/>
              <a:pPr>
                <a:defRPr/>
              </a:pPr>
              <a:t>‹#›</a:t>
            </a:fld>
            <a:endParaRPr lang="en-US" altLang="en-US" dirty="0"/>
          </a:p>
        </p:txBody>
      </p:sp>
    </p:spTree>
    <p:extLst>
      <p:ext uri="{BB962C8B-B14F-4D97-AF65-F5344CB8AC3E}">
        <p14:creationId xmlns:p14="http://schemas.microsoft.com/office/powerpoint/2010/main" val="3281135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70455C57-814C-46C4-BDE1-B18CC12FD715}" type="slidenum">
              <a:rPr lang="en-US" altLang="en-US"/>
              <a:pPr>
                <a:defRPr/>
              </a:pPr>
              <a:t>‹#›</a:t>
            </a:fld>
            <a:endParaRPr lang="en-US" altLang="en-US" dirty="0"/>
          </a:p>
        </p:txBody>
      </p:sp>
    </p:spTree>
    <p:extLst>
      <p:ext uri="{BB962C8B-B14F-4D97-AF65-F5344CB8AC3E}">
        <p14:creationId xmlns:p14="http://schemas.microsoft.com/office/powerpoint/2010/main" val="36166488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C016CAB1-711E-4129-B53D-E6DBF527E576}" type="slidenum">
              <a:rPr lang="en-US" altLang="en-US"/>
              <a:pPr>
                <a:defRPr/>
              </a:pPr>
              <a:t>‹#›</a:t>
            </a:fld>
            <a:endParaRPr lang="en-US" altLang="en-US" dirty="0"/>
          </a:p>
        </p:txBody>
      </p:sp>
    </p:spTree>
    <p:extLst>
      <p:ext uri="{BB962C8B-B14F-4D97-AF65-F5344CB8AC3E}">
        <p14:creationId xmlns:p14="http://schemas.microsoft.com/office/powerpoint/2010/main" val="28793007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E00A5010-1A05-4FDE-B529-DD543E7EE2A1}" type="slidenum">
              <a:rPr lang="en-US" altLang="en-US"/>
              <a:pPr>
                <a:defRPr/>
              </a:pPr>
              <a:t>‹#›</a:t>
            </a:fld>
            <a:endParaRPr lang="en-US" altLang="en-US" dirty="0"/>
          </a:p>
        </p:txBody>
      </p:sp>
    </p:spTree>
    <p:extLst>
      <p:ext uri="{BB962C8B-B14F-4D97-AF65-F5344CB8AC3E}">
        <p14:creationId xmlns:p14="http://schemas.microsoft.com/office/powerpoint/2010/main" val="360870054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EAD6601C-D4DB-4C13-AE48-CCA1D66A7D0F}" type="slidenum">
              <a:rPr lang="en-US" altLang="en-US"/>
              <a:pPr>
                <a:defRPr/>
              </a:pPr>
              <a:t>‹#›</a:t>
            </a:fld>
            <a:endParaRPr lang="en-US" altLang="en-US" dirty="0"/>
          </a:p>
        </p:txBody>
      </p:sp>
    </p:spTree>
    <p:extLst>
      <p:ext uri="{BB962C8B-B14F-4D97-AF65-F5344CB8AC3E}">
        <p14:creationId xmlns:p14="http://schemas.microsoft.com/office/powerpoint/2010/main" val="20187497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sldNum" sz="quarter" idx="10"/>
          </p:nvPr>
        </p:nvSpPr>
        <p:spPr>
          <a:ln/>
        </p:spPr>
        <p:txBody>
          <a:bodyPr/>
          <a:lstStyle>
            <a:lvl1pPr>
              <a:defRPr/>
            </a:lvl1pPr>
          </a:lstStyle>
          <a:p>
            <a:pPr>
              <a:defRPr/>
            </a:pPr>
            <a:fld id="{ADA7A1C9-ED6D-4688-A8D4-5F4AD063F74A}" type="slidenum">
              <a:rPr lang="en-US" altLang="en-US"/>
              <a:pPr>
                <a:defRPr/>
              </a:pPr>
              <a:t>‹#›</a:t>
            </a:fld>
            <a:endParaRPr lang="en-US" altLang="en-US" dirty="0"/>
          </a:p>
        </p:txBody>
      </p:sp>
    </p:spTree>
    <p:extLst>
      <p:ext uri="{BB962C8B-B14F-4D97-AF65-F5344CB8AC3E}">
        <p14:creationId xmlns:p14="http://schemas.microsoft.com/office/powerpoint/2010/main" val="123943829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9C29EB0C-62DD-4D28-AFCC-E43617C6424B}" type="slidenum">
              <a:rPr lang="en-US" altLang="en-US"/>
              <a:pPr>
                <a:defRPr/>
              </a:pPr>
              <a:t>‹#›</a:t>
            </a:fld>
            <a:endParaRPr lang="en-US" altLang="en-US" dirty="0"/>
          </a:p>
        </p:txBody>
      </p:sp>
    </p:spTree>
    <p:extLst>
      <p:ext uri="{BB962C8B-B14F-4D97-AF65-F5344CB8AC3E}">
        <p14:creationId xmlns:p14="http://schemas.microsoft.com/office/powerpoint/2010/main" val="421394092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P920 Custom Version ">
    <p:spTree>
      <p:nvGrpSpPr>
        <p:cNvPr id="1" name=""/>
        <p:cNvGrpSpPr/>
        <p:nvPr/>
      </p:nvGrpSpPr>
      <p:grpSpPr>
        <a:xfrm>
          <a:off x="0" y="0"/>
          <a:ext cx="0" cy="0"/>
          <a:chOff x="0" y="0"/>
          <a:chExt cx="0" cy="0"/>
        </a:xfrm>
      </p:grpSpPr>
      <p:sp>
        <p:nvSpPr>
          <p:cNvPr id="3" name="TextBox 2"/>
          <p:cNvSpPr txBox="1">
            <a:spLocks noChangeArrowheads="1"/>
          </p:cNvSpPr>
          <p:nvPr userDrawn="1"/>
        </p:nvSpPr>
        <p:spPr bwMode="auto">
          <a:xfrm>
            <a:off x="10028767" y="6726239"/>
            <a:ext cx="2203451"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defRPr/>
            </a:pPr>
            <a:r>
              <a:rPr lang="en-US" altLang="en-US" sz="400" b="1" dirty="0">
                <a:solidFill>
                  <a:srgbClr val="FF0000"/>
                </a:solidFill>
              </a:rPr>
              <a:t>Version 17-01, Mr. Raun Watson, DTAC, 913.684-2422</a:t>
            </a:r>
          </a:p>
        </p:txBody>
      </p:sp>
      <p:sp>
        <p:nvSpPr>
          <p:cNvPr id="2" name="Title 1"/>
          <p:cNvSpPr>
            <a:spLocks noGrp="1"/>
          </p:cNvSpPr>
          <p:nvPr>
            <p:ph type="title"/>
          </p:nvPr>
        </p:nvSpPr>
        <p:spPr>
          <a:xfrm>
            <a:off x="609600" y="54583"/>
            <a:ext cx="10972800" cy="912671"/>
          </a:xfrm>
        </p:spPr>
        <p:txBody>
          <a:bodyPr/>
          <a:lstStyle>
            <a:lvl1pPr>
              <a:defRPr sz="3200" b="1"/>
            </a:lvl1pPr>
          </a:lstStyle>
          <a:p>
            <a:r>
              <a:rPr lang="en-US" dirty="0"/>
              <a:t>Click to edit Master title style</a:t>
            </a:r>
          </a:p>
        </p:txBody>
      </p:sp>
      <p:sp>
        <p:nvSpPr>
          <p:cNvPr id="4" name="Rectangle 6"/>
          <p:cNvSpPr>
            <a:spLocks noGrp="1" noChangeArrowheads="1"/>
          </p:cNvSpPr>
          <p:nvPr>
            <p:ph type="sldNum" sz="quarter" idx="10"/>
          </p:nvPr>
        </p:nvSpPr>
        <p:spPr>
          <a:xfrm>
            <a:off x="11413068" y="6564313"/>
            <a:ext cx="791633" cy="277812"/>
          </a:xfrm>
        </p:spPr>
        <p:txBody>
          <a:bodyPr/>
          <a:lstStyle>
            <a:lvl1pPr>
              <a:defRPr sz="800"/>
            </a:lvl1pPr>
          </a:lstStyle>
          <a:p>
            <a:pPr>
              <a:defRPr/>
            </a:pPr>
            <a:fld id="{2A46C868-AE6C-42B8-8A6D-F2F20E04E856}" type="slidenum">
              <a:rPr lang="en-US" altLang="en-US"/>
              <a:pPr>
                <a:defRPr/>
              </a:pPr>
              <a:t>‹#›</a:t>
            </a:fld>
            <a:endParaRPr lang="en-US" altLang="en-US" dirty="0"/>
          </a:p>
        </p:txBody>
      </p:sp>
    </p:spTree>
    <p:extLst>
      <p:ext uri="{BB962C8B-B14F-4D97-AF65-F5344CB8AC3E}">
        <p14:creationId xmlns:p14="http://schemas.microsoft.com/office/powerpoint/2010/main" val="428405836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FCF38189-7701-436A-B300-1FACA8CA5E5D}" type="slidenum">
              <a:rPr lang="en-US" altLang="en-US"/>
              <a:pPr>
                <a:defRPr/>
              </a:pPr>
              <a:t>‹#›</a:t>
            </a:fld>
            <a:endParaRPr lang="en-US" altLang="en-US" dirty="0"/>
          </a:p>
        </p:txBody>
      </p:sp>
    </p:spTree>
    <p:extLst>
      <p:ext uri="{BB962C8B-B14F-4D97-AF65-F5344CB8AC3E}">
        <p14:creationId xmlns:p14="http://schemas.microsoft.com/office/powerpoint/2010/main" val="161288696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B7FCBC17-B4E3-4080-92EA-1BFBE77BA86C}" type="slidenum">
              <a:rPr lang="en-US" altLang="en-US"/>
              <a:pPr>
                <a:defRPr/>
              </a:pPr>
              <a:t>‹#›</a:t>
            </a:fld>
            <a:endParaRPr lang="en-US" altLang="en-US" dirty="0"/>
          </a:p>
        </p:txBody>
      </p:sp>
    </p:spTree>
    <p:extLst>
      <p:ext uri="{BB962C8B-B14F-4D97-AF65-F5344CB8AC3E}">
        <p14:creationId xmlns:p14="http://schemas.microsoft.com/office/powerpoint/2010/main" val="399970678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411738B5-D5C0-4C74-99AD-5F3AAEA3DD91}" type="slidenum">
              <a:rPr lang="en-US" altLang="en-US"/>
              <a:pPr>
                <a:defRPr/>
              </a:pPr>
              <a:t>‹#›</a:t>
            </a:fld>
            <a:endParaRPr lang="en-US" altLang="en-US" dirty="0"/>
          </a:p>
        </p:txBody>
      </p:sp>
    </p:spTree>
    <p:extLst>
      <p:ext uri="{BB962C8B-B14F-4D97-AF65-F5344CB8AC3E}">
        <p14:creationId xmlns:p14="http://schemas.microsoft.com/office/powerpoint/2010/main" val="307218545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7304ECD1-4C86-4351-91AA-5D8D51CD756D}" type="slidenum">
              <a:rPr lang="en-US" altLang="en-US"/>
              <a:pPr>
                <a:defRPr/>
              </a:pPr>
              <a:t>‹#›</a:t>
            </a:fld>
            <a:endParaRPr lang="en-US" altLang="en-US" dirty="0"/>
          </a:p>
        </p:txBody>
      </p:sp>
    </p:spTree>
    <p:extLst>
      <p:ext uri="{BB962C8B-B14F-4D97-AF65-F5344CB8AC3E}">
        <p14:creationId xmlns:p14="http://schemas.microsoft.com/office/powerpoint/2010/main" val="90258718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1AF617E-A650-465C-9AE9-4690B5CE1A74}" type="slidenum">
              <a:rPr lang="en-US" altLang="en-US"/>
              <a:pPr>
                <a:defRPr/>
              </a:pPr>
              <a:t>‹#›</a:t>
            </a:fld>
            <a:endParaRPr lang="en-US" altLang="en-US" dirty="0"/>
          </a:p>
        </p:txBody>
      </p:sp>
    </p:spTree>
    <p:extLst>
      <p:ext uri="{BB962C8B-B14F-4D97-AF65-F5344CB8AC3E}">
        <p14:creationId xmlns:p14="http://schemas.microsoft.com/office/powerpoint/2010/main" val="13061412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
          <p:cNvSpPr>
            <a:spLocks noGrp="1" noChangeArrowheads="1"/>
          </p:cNvSpPr>
          <p:nvPr>
            <p:ph type="sldNum" sz="quarter" idx="10"/>
          </p:nvPr>
        </p:nvSpPr>
        <p:spPr>
          <a:ln/>
        </p:spPr>
        <p:txBody>
          <a:bodyPr/>
          <a:lstStyle>
            <a:lvl1pPr>
              <a:defRPr/>
            </a:lvl1pPr>
          </a:lstStyle>
          <a:p>
            <a:pPr>
              <a:defRPr/>
            </a:pPr>
            <a:fld id="{5E12A30F-E603-4352-8691-0481EA5EF2D2}" type="slidenum">
              <a:rPr lang="en-US" altLang="en-US"/>
              <a:pPr>
                <a:defRPr/>
              </a:pPr>
              <a:t>‹#›</a:t>
            </a:fld>
            <a:endParaRPr lang="en-US" altLang="en-US" dirty="0"/>
          </a:p>
        </p:txBody>
      </p:sp>
    </p:spTree>
    <p:extLst>
      <p:ext uri="{BB962C8B-B14F-4D97-AF65-F5344CB8AC3E}">
        <p14:creationId xmlns:p14="http://schemas.microsoft.com/office/powerpoint/2010/main" val="241759885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sldNum" sz="quarter" idx="10"/>
          </p:nvPr>
        </p:nvSpPr>
        <p:spPr>
          <a:ln/>
        </p:spPr>
        <p:txBody>
          <a:bodyPr/>
          <a:lstStyle>
            <a:lvl1pPr>
              <a:defRPr/>
            </a:lvl1pPr>
          </a:lstStyle>
          <a:p>
            <a:pPr>
              <a:defRPr/>
            </a:pPr>
            <a:fld id="{A6675FE6-90E2-421A-BE07-8AA05A820144}" type="slidenum">
              <a:rPr lang="en-US" altLang="en-US"/>
              <a:pPr>
                <a:defRPr/>
              </a:pPr>
              <a:t>‹#›</a:t>
            </a:fld>
            <a:endParaRPr lang="en-US" altLang="en-US" dirty="0"/>
          </a:p>
        </p:txBody>
      </p:sp>
    </p:spTree>
    <p:extLst>
      <p:ext uri="{BB962C8B-B14F-4D97-AF65-F5344CB8AC3E}">
        <p14:creationId xmlns:p14="http://schemas.microsoft.com/office/powerpoint/2010/main" val="366173069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sldNum" sz="quarter" idx="10"/>
          </p:nvPr>
        </p:nvSpPr>
        <p:spPr>
          <a:ln/>
        </p:spPr>
        <p:txBody>
          <a:bodyPr/>
          <a:lstStyle>
            <a:lvl1pPr>
              <a:defRPr/>
            </a:lvl1pPr>
          </a:lstStyle>
          <a:p>
            <a:pPr>
              <a:defRPr/>
            </a:pPr>
            <a:fld id="{3AB81E3C-1FF3-440D-A9C8-93DC9E7D1EE2}" type="slidenum">
              <a:rPr lang="en-US" altLang="en-US"/>
              <a:pPr>
                <a:defRPr/>
              </a:pPr>
              <a:t>‹#›</a:t>
            </a:fld>
            <a:endParaRPr lang="en-US" altLang="en-US" dirty="0"/>
          </a:p>
        </p:txBody>
      </p:sp>
    </p:spTree>
    <p:extLst>
      <p:ext uri="{BB962C8B-B14F-4D97-AF65-F5344CB8AC3E}">
        <p14:creationId xmlns:p14="http://schemas.microsoft.com/office/powerpoint/2010/main" val="232874301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sldNum" sz="quarter" idx="10"/>
          </p:nvPr>
        </p:nvSpPr>
        <p:spPr>
          <a:ln/>
        </p:spPr>
        <p:txBody>
          <a:bodyPr/>
          <a:lstStyle>
            <a:lvl1pPr>
              <a:defRPr/>
            </a:lvl1pPr>
          </a:lstStyle>
          <a:p>
            <a:pPr>
              <a:defRPr/>
            </a:pPr>
            <a:fld id="{F34F13F8-6148-42AD-91DF-FD9F1FA26DB1}" type="slidenum">
              <a:rPr lang="en-US" altLang="en-US"/>
              <a:pPr>
                <a:defRPr/>
              </a:pPr>
              <a:t>‹#›</a:t>
            </a:fld>
            <a:endParaRPr lang="en-US" altLang="en-US" dirty="0"/>
          </a:p>
        </p:txBody>
      </p:sp>
    </p:spTree>
    <p:extLst>
      <p:ext uri="{BB962C8B-B14F-4D97-AF65-F5344CB8AC3E}">
        <p14:creationId xmlns:p14="http://schemas.microsoft.com/office/powerpoint/2010/main" val="262426241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sldNum" sz="quarter" idx="10"/>
          </p:nvPr>
        </p:nvSpPr>
        <p:spPr>
          <a:ln/>
        </p:spPr>
        <p:txBody>
          <a:bodyPr/>
          <a:lstStyle>
            <a:lvl1pPr>
              <a:defRPr/>
            </a:lvl1pPr>
          </a:lstStyle>
          <a:p>
            <a:pPr>
              <a:defRPr/>
            </a:pPr>
            <a:fld id="{210F0043-9AF3-4A4D-9072-AC6A7D92E44B}" type="slidenum">
              <a:rPr lang="en-US" altLang="en-US"/>
              <a:pPr>
                <a:defRPr/>
              </a:pPr>
              <a:t>‹#›</a:t>
            </a:fld>
            <a:endParaRPr lang="en-US" altLang="en-US" dirty="0"/>
          </a:p>
        </p:txBody>
      </p:sp>
    </p:spTree>
    <p:extLst>
      <p:ext uri="{BB962C8B-B14F-4D97-AF65-F5344CB8AC3E}">
        <p14:creationId xmlns:p14="http://schemas.microsoft.com/office/powerpoint/2010/main" val="26544002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sldNum" sz="quarter" idx="10"/>
          </p:nvPr>
        </p:nvSpPr>
        <p:spPr>
          <a:ln/>
        </p:spPr>
        <p:txBody>
          <a:bodyPr/>
          <a:lstStyle>
            <a:lvl1pPr>
              <a:defRPr/>
            </a:lvl1pPr>
          </a:lstStyle>
          <a:p>
            <a:pPr>
              <a:defRPr/>
            </a:pPr>
            <a:fld id="{DA021B1E-4A38-4AE1-B798-38DBFF2D5F41}" type="slidenum">
              <a:rPr lang="en-US" altLang="en-US"/>
              <a:pPr>
                <a:defRPr/>
              </a:pPr>
              <a:t>‹#›</a:t>
            </a:fld>
            <a:endParaRPr lang="en-US" altLang="en-US" dirty="0"/>
          </a:p>
        </p:txBody>
      </p:sp>
    </p:spTree>
    <p:extLst>
      <p:ext uri="{BB962C8B-B14F-4D97-AF65-F5344CB8AC3E}">
        <p14:creationId xmlns:p14="http://schemas.microsoft.com/office/powerpoint/2010/main" val="31796887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sldNum" sz="quarter" idx="10"/>
          </p:nvPr>
        </p:nvSpPr>
        <p:spPr>
          <a:ln/>
        </p:spPr>
        <p:txBody>
          <a:bodyPr/>
          <a:lstStyle>
            <a:lvl1pPr>
              <a:defRPr/>
            </a:lvl1pPr>
          </a:lstStyle>
          <a:p>
            <a:pPr>
              <a:defRPr/>
            </a:pPr>
            <a:fld id="{ED374EA1-DCD4-4940-AC33-8E61323021F8}" type="slidenum">
              <a:rPr lang="en-US" altLang="en-US"/>
              <a:pPr>
                <a:defRPr/>
              </a:pPr>
              <a:t>‹#›</a:t>
            </a:fld>
            <a:endParaRPr lang="en-US" altLang="en-US" dirty="0"/>
          </a:p>
        </p:txBody>
      </p:sp>
    </p:spTree>
    <p:extLst>
      <p:ext uri="{BB962C8B-B14F-4D97-AF65-F5344CB8AC3E}">
        <p14:creationId xmlns:p14="http://schemas.microsoft.com/office/powerpoint/2010/main" val="272283052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sldNum" sz="quarter" idx="10"/>
          </p:nvPr>
        </p:nvSpPr>
        <p:spPr>
          <a:ln/>
        </p:spPr>
        <p:txBody>
          <a:bodyPr/>
          <a:lstStyle>
            <a:lvl1pPr>
              <a:defRPr/>
            </a:lvl1pPr>
          </a:lstStyle>
          <a:p>
            <a:pPr>
              <a:defRPr/>
            </a:pPr>
            <a:fld id="{A66492A2-4EFF-427E-9136-C3D06901E54C}" type="slidenum">
              <a:rPr lang="en-US" altLang="en-US"/>
              <a:pPr>
                <a:defRPr/>
              </a:pPr>
              <a:t>‹#›</a:t>
            </a:fld>
            <a:endParaRPr lang="en-US" altLang="en-US" dirty="0"/>
          </a:p>
        </p:txBody>
      </p:sp>
    </p:spTree>
    <p:extLst>
      <p:ext uri="{BB962C8B-B14F-4D97-AF65-F5344CB8AC3E}">
        <p14:creationId xmlns:p14="http://schemas.microsoft.com/office/powerpoint/2010/main" val="309177521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41026293-DEB7-453D-809F-7E1D485148A4}" type="slidenum">
              <a:rPr lang="en-US" altLang="en-US"/>
              <a:pPr>
                <a:defRPr/>
              </a:pPr>
              <a:t>‹#›</a:t>
            </a:fld>
            <a:endParaRPr lang="en-US" altLang="en-US" dirty="0"/>
          </a:p>
        </p:txBody>
      </p:sp>
    </p:spTree>
    <p:extLst>
      <p:ext uri="{BB962C8B-B14F-4D97-AF65-F5344CB8AC3E}">
        <p14:creationId xmlns:p14="http://schemas.microsoft.com/office/powerpoint/2010/main" val="10552664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A38FFA12-E6BE-4DDF-9F6A-CC72D77AEC96}" type="slidenum">
              <a:rPr lang="en-US" altLang="en-US"/>
              <a:pPr>
                <a:defRPr/>
              </a:pPr>
              <a:t>‹#›</a:t>
            </a:fld>
            <a:endParaRPr lang="en-US" altLang="en-US" dirty="0"/>
          </a:p>
        </p:txBody>
      </p:sp>
    </p:spTree>
    <p:extLst>
      <p:ext uri="{BB962C8B-B14F-4D97-AF65-F5344CB8AC3E}">
        <p14:creationId xmlns:p14="http://schemas.microsoft.com/office/powerpoint/2010/main" val="174696810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sldNum" sz="quarter" idx="10"/>
          </p:nvPr>
        </p:nvSpPr>
        <p:spPr>
          <a:ln/>
        </p:spPr>
        <p:txBody>
          <a:bodyPr/>
          <a:lstStyle>
            <a:lvl1pPr>
              <a:defRPr/>
            </a:lvl1pPr>
          </a:lstStyle>
          <a:p>
            <a:pPr>
              <a:defRPr/>
            </a:pPr>
            <a:fld id="{47ECB3F1-706F-4E3D-A70C-095E927B7A94}" type="slidenum">
              <a:rPr lang="en-US" altLang="en-US"/>
              <a:pPr>
                <a:defRPr/>
              </a:pPr>
              <a:t>‹#›</a:t>
            </a:fld>
            <a:endParaRPr lang="en-US" altLang="en-US" dirty="0"/>
          </a:p>
        </p:txBody>
      </p:sp>
    </p:spTree>
    <p:extLst>
      <p:ext uri="{BB962C8B-B14F-4D97-AF65-F5344CB8AC3E}">
        <p14:creationId xmlns:p14="http://schemas.microsoft.com/office/powerpoint/2010/main" val="284219668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sldNum" sz="quarter" idx="10"/>
          </p:nvPr>
        </p:nvSpPr>
        <p:spPr>
          <a:ln/>
        </p:spPr>
        <p:txBody>
          <a:bodyPr/>
          <a:lstStyle>
            <a:lvl1pPr>
              <a:defRPr/>
            </a:lvl1pPr>
          </a:lstStyle>
          <a:p>
            <a:pPr>
              <a:defRPr/>
            </a:pPr>
            <a:fld id="{3D94D680-D0F4-4BC2-A3B5-873F775DF348}" type="slidenum">
              <a:rPr lang="en-US" altLang="en-US"/>
              <a:pPr>
                <a:defRPr/>
              </a:pPr>
              <a:t>‹#›</a:t>
            </a:fld>
            <a:endParaRPr lang="en-US" altLang="en-US" dirty="0"/>
          </a:p>
        </p:txBody>
      </p:sp>
    </p:spTree>
    <p:extLst>
      <p:ext uri="{BB962C8B-B14F-4D97-AF65-F5344CB8AC3E}">
        <p14:creationId xmlns:p14="http://schemas.microsoft.com/office/powerpoint/2010/main" val="104076171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5" name="Rectangle 4"/>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6" name="Rectangle 5"/>
          <p:cNvSpPr>
            <a:spLocks noGrp="1" noChangeArrowheads="1"/>
          </p:cNvSpPr>
          <p:nvPr>
            <p:ph type="sldNum" sz="quarter" idx="12"/>
          </p:nvPr>
        </p:nvSpPr>
        <p:spPr/>
        <p:txBody>
          <a:bodyPr/>
          <a:lstStyle>
            <a:lvl1pPr>
              <a:defRPr/>
            </a:lvl1pPr>
          </a:lstStyle>
          <a:p>
            <a:pPr>
              <a:defRPr/>
            </a:pPr>
            <a:fld id="{43931212-8ADE-4C8F-96F4-45481F00CB7C}" type="slidenum">
              <a:rPr lang="en-US" altLang="en-US"/>
              <a:pPr>
                <a:defRPr/>
              </a:pPr>
              <a:t>‹#›</a:t>
            </a:fld>
            <a:endParaRPr lang="en-US" altLang="en-US" dirty="0"/>
          </a:p>
        </p:txBody>
      </p:sp>
    </p:spTree>
    <p:extLst>
      <p:ext uri="{BB962C8B-B14F-4D97-AF65-F5344CB8AC3E}">
        <p14:creationId xmlns:p14="http://schemas.microsoft.com/office/powerpoint/2010/main" val="247250982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09600" y="1600201"/>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5" name="Rectangle 4"/>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6" name="Rectangle 5"/>
          <p:cNvSpPr>
            <a:spLocks noGrp="1" noChangeArrowheads="1"/>
          </p:cNvSpPr>
          <p:nvPr>
            <p:ph type="sldNum" sz="quarter" idx="12"/>
          </p:nvPr>
        </p:nvSpPr>
        <p:spPr/>
        <p:txBody>
          <a:bodyPr/>
          <a:lstStyle>
            <a:lvl1pPr>
              <a:defRPr/>
            </a:lvl1pPr>
          </a:lstStyle>
          <a:p>
            <a:pPr>
              <a:defRPr/>
            </a:pPr>
            <a:fld id="{3C359962-4695-4B8E-BF7F-0D36165D6A73}" type="slidenum">
              <a:rPr lang="en-US" altLang="en-US"/>
              <a:pPr>
                <a:defRPr/>
              </a:pPr>
              <a:t>‹#›</a:t>
            </a:fld>
            <a:endParaRPr lang="en-US" altLang="en-US" dirty="0"/>
          </a:p>
        </p:txBody>
      </p:sp>
    </p:spTree>
    <p:extLst>
      <p:ext uri="{BB962C8B-B14F-4D97-AF65-F5344CB8AC3E}">
        <p14:creationId xmlns:p14="http://schemas.microsoft.com/office/powerpoint/2010/main" val="30468636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8465E755-31A1-4255-A763-A7ADA973894A}" type="slidenum">
              <a:rPr lang="en-US" altLang="en-US"/>
              <a:pPr>
                <a:defRPr/>
              </a:pPr>
              <a:t>‹#›</a:t>
            </a:fld>
            <a:endParaRPr lang="en-US" altLang="en-US" dirty="0"/>
          </a:p>
        </p:txBody>
      </p:sp>
    </p:spTree>
    <p:extLst>
      <p:ext uri="{BB962C8B-B14F-4D97-AF65-F5344CB8AC3E}">
        <p14:creationId xmlns:p14="http://schemas.microsoft.com/office/powerpoint/2010/main" val="191007978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5" name="Rectangle 4"/>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6" name="Rectangle 5"/>
          <p:cNvSpPr>
            <a:spLocks noGrp="1" noChangeArrowheads="1"/>
          </p:cNvSpPr>
          <p:nvPr>
            <p:ph type="sldNum" sz="quarter" idx="12"/>
          </p:nvPr>
        </p:nvSpPr>
        <p:spPr/>
        <p:txBody>
          <a:bodyPr/>
          <a:lstStyle>
            <a:lvl1pPr>
              <a:defRPr/>
            </a:lvl1pPr>
          </a:lstStyle>
          <a:p>
            <a:pPr>
              <a:defRPr/>
            </a:pPr>
            <a:fld id="{70E18B8F-BB5B-4F65-8768-9E190EFACCD3}" type="slidenum">
              <a:rPr lang="en-US" altLang="en-US"/>
              <a:pPr>
                <a:defRPr/>
              </a:pPr>
              <a:t>‹#›</a:t>
            </a:fld>
            <a:endParaRPr lang="en-US" altLang="en-US" dirty="0"/>
          </a:p>
        </p:txBody>
      </p:sp>
    </p:spTree>
    <p:extLst>
      <p:ext uri="{BB962C8B-B14F-4D97-AF65-F5344CB8AC3E}">
        <p14:creationId xmlns:p14="http://schemas.microsoft.com/office/powerpoint/2010/main" val="63572640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P920 Custom Layout 3">
    <p:spTree>
      <p:nvGrpSpPr>
        <p:cNvPr id="1" name=""/>
        <p:cNvGrpSpPr/>
        <p:nvPr/>
      </p:nvGrpSpPr>
      <p:grpSpPr>
        <a:xfrm>
          <a:off x="0" y="0"/>
          <a:ext cx="0" cy="0"/>
          <a:chOff x="0" y="0"/>
          <a:chExt cx="0" cy="0"/>
        </a:xfrm>
      </p:grpSpPr>
      <p:sp>
        <p:nvSpPr>
          <p:cNvPr id="2" name="Title 1"/>
          <p:cNvSpPr>
            <a:spLocks noGrp="1"/>
          </p:cNvSpPr>
          <p:nvPr>
            <p:ph type="title"/>
          </p:nvPr>
        </p:nvSpPr>
        <p:spPr>
          <a:xfrm>
            <a:off x="609600" y="-66562"/>
            <a:ext cx="10972800" cy="1143000"/>
          </a:xfrm>
        </p:spPr>
        <p:txBody>
          <a:bodyPr/>
          <a:lstStyle>
            <a:lvl1pPr>
              <a:defRPr sz="3200" b="1"/>
            </a:lvl1pPr>
          </a:lstStyle>
          <a:p>
            <a:r>
              <a:rPr lang="en-US" dirty="0"/>
              <a:t>Click to edit Master title style</a:t>
            </a:r>
          </a:p>
        </p:txBody>
      </p:sp>
      <p:sp>
        <p:nvSpPr>
          <p:cNvPr id="3" name="Slide Number Placeholder 9"/>
          <p:cNvSpPr>
            <a:spLocks noGrp="1"/>
          </p:cNvSpPr>
          <p:nvPr>
            <p:ph type="sldNum" sz="quarter" idx="10"/>
          </p:nvPr>
        </p:nvSpPr>
        <p:spPr>
          <a:xfrm>
            <a:off x="11586634" y="6564314"/>
            <a:ext cx="582084" cy="192087"/>
          </a:xfrm>
        </p:spPr>
        <p:txBody>
          <a:bodyPr/>
          <a:lstStyle>
            <a:lvl1pPr>
              <a:defRPr b="1"/>
            </a:lvl1pPr>
          </a:lstStyle>
          <a:p>
            <a:pPr>
              <a:defRPr/>
            </a:pPr>
            <a:fld id="{26B58A20-E7F7-4EB0-AE62-8660D2C24C5E}" type="slidenum">
              <a:rPr lang="en-US" altLang="en-US"/>
              <a:pPr>
                <a:defRPr/>
              </a:pPr>
              <a:t>‹#›</a:t>
            </a:fld>
            <a:endParaRPr lang="en-US" altLang="en-US" dirty="0"/>
          </a:p>
        </p:txBody>
      </p:sp>
      <p:sp>
        <p:nvSpPr>
          <p:cNvPr id="4" name="Footer Placeholder 10"/>
          <p:cNvSpPr>
            <a:spLocks noGrp="1"/>
          </p:cNvSpPr>
          <p:nvPr>
            <p:ph type="ftr" sz="quarter" idx="11"/>
          </p:nvPr>
        </p:nvSpPr>
        <p:spPr>
          <a:xfrm>
            <a:off x="10185400" y="6723064"/>
            <a:ext cx="1972733" cy="134937"/>
          </a:xfrm>
        </p:spPr>
        <p:txBody>
          <a:bodyPr/>
          <a:lstStyle>
            <a:lvl1pPr algn="l">
              <a:defRPr sz="400" b="1">
                <a:solidFill>
                  <a:srgbClr val="FF0000"/>
                </a:solidFill>
                <a:latin typeface="Arial" charset="0"/>
              </a:defRPr>
            </a:lvl1pPr>
          </a:lstStyle>
          <a:p>
            <a:pPr>
              <a:defRPr/>
            </a:pPr>
            <a:r>
              <a:rPr lang="en-US" dirty="0"/>
              <a:t>Version 09-02, Mr. Raun Watson, CTAC, 913.684.2422</a:t>
            </a:r>
          </a:p>
        </p:txBody>
      </p:sp>
    </p:spTree>
    <p:extLst>
      <p:ext uri="{BB962C8B-B14F-4D97-AF65-F5344CB8AC3E}">
        <p14:creationId xmlns:p14="http://schemas.microsoft.com/office/powerpoint/2010/main" val="164872265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a:xfrm>
            <a:off x="10102851" y="6727826"/>
            <a:ext cx="2194983" cy="130175"/>
          </a:xfrm>
        </p:spPr>
        <p:txBody>
          <a:bodyPr/>
          <a:lstStyle>
            <a:lvl1pPr>
              <a:defRPr sz="400">
                <a:latin typeface="Arial" charset="0"/>
              </a:defRPr>
            </a:lvl1pPr>
          </a:lstStyle>
          <a:p>
            <a:pPr>
              <a:defRPr/>
            </a:pPr>
            <a:r>
              <a:rPr lang="en-US" dirty="0"/>
              <a:t>Version 09-02, Mr. Raun Watson, CTAC, 913.684-2422</a:t>
            </a:r>
          </a:p>
        </p:txBody>
      </p:sp>
      <p:sp>
        <p:nvSpPr>
          <p:cNvPr id="4" name="Slide Number Placeholder 3"/>
          <p:cNvSpPr>
            <a:spLocks noGrp="1"/>
          </p:cNvSpPr>
          <p:nvPr>
            <p:ph type="sldNum" sz="quarter" idx="11"/>
          </p:nvPr>
        </p:nvSpPr>
        <p:spPr/>
        <p:txBody>
          <a:bodyPr/>
          <a:lstStyle>
            <a:lvl1pPr>
              <a:defRPr/>
            </a:lvl1pPr>
          </a:lstStyle>
          <a:p>
            <a:pPr>
              <a:defRPr/>
            </a:pPr>
            <a:fld id="{CFFB8878-9F00-4FC5-BCC8-D4B91DB09F65}" type="slidenum">
              <a:rPr lang="en-US" altLang="en-US"/>
              <a:pPr>
                <a:defRPr/>
              </a:pPr>
              <a:t>‹#›</a:t>
            </a:fld>
            <a:endParaRPr lang="en-US" altLang="en-US" dirty="0"/>
          </a:p>
        </p:txBody>
      </p:sp>
    </p:spTree>
    <p:extLst>
      <p:ext uri="{BB962C8B-B14F-4D97-AF65-F5344CB8AC3E}">
        <p14:creationId xmlns:p14="http://schemas.microsoft.com/office/powerpoint/2010/main" val="6349379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P920 Version 09-02">
    <p:spTree>
      <p:nvGrpSpPr>
        <p:cNvPr id="1" name=""/>
        <p:cNvGrpSpPr/>
        <p:nvPr/>
      </p:nvGrpSpPr>
      <p:grpSpPr>
        <a:xfrm>
          <a:off x="0" y="0"/>
          <a:ext cx="0" cy="0"/>
          <a:chOff x="0" y="0"/>
          <a:chExt cx="0" cy="0"/>
        </a:xfrm>
      </p:grpSpPr>
      <p:sp>
        <p:nvSpPr>
          <p:cNvPr id="3" name="TextBox 2"/>
          <p:cNvSpPr txBox="1">
            <a:spLocks noChangeArrowheads="1"/>
          </p:cNvSpPr>
          <p:nvPr userDrawn="1"/>
        </p:nvSpPr>
        <p:spPr bwMode="auto">
          <a:xfrm>
            <a:off x="10282767" y="6721475"/>
            <a:ext cx="198120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defRPr/>
            </a:pPr>
            <a:r>
              <a:rPr lang="en-US" altLang="en-US" sz="400" b="1" dirty="0">
                <a:solidFill>
                  <a:srgbClr val="000000"/>
                </a:solidFill>
                <a:cs typeface="Arial" panose="020B0604020202020204" pitchFamily="34" charset="0"/>
              </a:rPr>
              <a:t>Version 14-01, Mr. Raun Watson, DTAC, 913.684.2422</a:t>
            </a:r>
          </a:p>
        </p:txBody>
      </p:sp>
      <p:sp>
        <p:nvSpPr>
          <p:cNvPr id="2" name="Title 1"/>
          <p:cNvSpPr>
            <a:spLocks noGrp="1"/>
          </p:cNvSpPr>
          <p:nvPr>
            <p:ph type="title"/>
          </p:nvPr>
        </p:nvSpPr>
        <p:spPr/>
        <p:txBody>
          <a:bodyPr/>
          <a:lstStyle/>
          <a:p>
            <a:r>
              <a:rPr lang="en-US"/>
              <a:t>Click to edit Master title style</a:t>
            </a:r>
          </a:p>
        </p:txBody>
      </p:sp>
      <p:sp>
        <p:nvSpPr>
          <p:cNvPr id="4" name="Slide Number Placeholder 3"/>
          <p:cNvSpPr>
            <a:spLocks noGrp="1"/>
          </p:cNvSpPr>
          <p:nvPr>
            <p:ph type="sldNum" sz="quarter" idx="10"/>
          </p:nvPr>
        </p:nvSpPr>
        <p:spPr>
          <a:xfrm>
            <a:off x="11504084" y="6577013"/>
            <a:ext cx="745067" cy="215900"/>
          </a:xfrm>
        </p:spPr>
        <p:txBody>
          <a:bodyPr/>
          <a:lstStyle>
            <a:lvl1pPr>
              <a:defRPr/>
            </a:lvl1pPr>
          </a:lstStyle>
          <a:p>
            <a:pPr>
              <a:defRPr/>
            </a:pPr>
            <a:fld id="{B9B07880-9E46-45B7-9A0C-9E5EE60E0C14}" type="slidenum">
              <a:rPr lang="en-US" altLang="en-US"/>
              <a:pPr>
                <a:defRPr/>
              </a:pPr>
              <a:t>‹#›</a:t>
            </a:fld>
            <a:endParaRPr lang="en-US" altLang="en-US" dirty="0"/>
          </a:p>
        </p:txBody>
      </p:sp>
    </p:spTree>
    <p:extLst>
      <p:ext uri="{BB962C8B-B14F-4D97-AF65-F5344CB8AC3E}">
        <p14:creationId xmlns:p14="http://schemas.microsoft.com/office/powerpoint/2010/main" val="33487351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4" name="Footer Placeholder 3"/>
          <p:cNvSpPr>
            <a:spLocks noGrp="1"/>
          </p:cNvSpPr>
          <p:nvPr>
            <p:ph type="ftr" sz="quarter" idx="11"/>
          </p:nvPr>
        </p:nvSpPr>
        <p:spPr/>
        <p:txBody>
          <a:bodyPr/>
          <a:lstStyle>
            <a:lvl1pPr>
              <a:defRPr>
                <a:latin typeface="Arial"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a:defRPr/>
            </a:lvl1pPr>
          </a:lstStyle>
          <a:p>
            <a:pPr>
              <a:defRPr/>
            </a:pPr>
            <a:fld id="{F7DE7947-63BA-45E0-BE02-B2C1DE17B21F}" type="slidenum">
              <a:rPr lang="en-US" altLang="en-US"/>
              <a:pPr>
                <a:defRPr/>
              </a:pPr>
              <a:t>‹#›</a:t>
            </a:fld>
            <a:endParaRPr lang="en-US" altLang="en-US" dirty="0"/>
          </a:p>
        </p:txBody>
      </p:sp>
    </p:spTree>
    <p:extLst>
      <p:ext uri="{BB962C8B-B14F-4D97-AF65-F5344CB8AC3E}">
        <p14:creationId xmlns:p14="http://schemas.microsoft.com/office/powerpoint/2010/main" val="398074176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8" name="Rectangle 7"/>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9" name="Rectangle 8"/>
          <p:cNvSpPr>
            <a:spLocks noGrp="1" noChangeArrowheads="1"/>
          </p:cNvSpPr>
          <p:nvPr>
            <p:ph type="sldNum" sz="quarter" idx="12"/>
          </p:nvPr>
        </p:nvSpPr>
        <p:spPr/>
        <p:txBody>
          <a:bodyPr/>
          <a:lstStyle>
            <a:lvl1pPr>
              <a:defRPr/>
            </a:lvl1pPr>
          </a:lstStyle>
          <a:p>
            <a:pPr>
              <a:defRPr/>
            </a:pPr>
            <a:fld id="{E0D9282A-5D75-4DDB-BD48-2E54412D115A}" type="slidenum">
              <a:rPr lang="en-US" altLang="en-US"/>
              <a:pPr>
                <a:defRPr/>
              </a:pPr>
              <a:t>‹#›</a:t>
            </a:fld>
            <a:endParaRPr lang="en-US" altLang="en-US" dirty="0"/>
          </a:p>
        </p:txBody>
      </p:sp>
    </p:spTree>
    <p:extLst>
      <p:ext uri="{BB962C8B-B14F-4D97-AF65-F5344CB8AC3E}">
        <p14:creationId xmlns:p14="http://schemas.microsoft.com/office/powerpoint/2010/main" val="195735126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4" name="Rectangle 3"/>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5" name="Rectangle 4"/>
          <p:cNvSpPr>
            <a:spLocks noGrp="1" noChangeArrowheads="1"/>
          </p:cNvSpPr>
          <p:nvPr>
            <p:ph type="sldNum" sz="quarter" idx="12"/>
          </p:nvPr>
        </p:nvSpPr>
        <p:spPr/>
        <p:txBody>
          <a:bodyPr/>
          <a:lstStyle>
            <a:lvl1pPr>
              <a:defRPr/>
            </a:lvl1pPr>
          </a:lstStyle>
          <a:p>
            <a:pPr>
              <a:defRPr/>
            </a:pPr>
            <a:fld id="{3F77A6E4-5E83-48B7-988E-AC91014F14F2}" type="slidenum">
              <a:rPr lang="en-US" altLang="en-US"/>
              <a:pPr>
                <a:defRPr/>
              </a:pPr>
              <a:t>‹#›</a:t>
            </a:fld>
            <a:endParaRPr lang="en-US" altLang="en-US" dirty="0"/>
          </a:p>
        </p:txBody>
      </p:sp>
    </p:spTree>
    <p:extLst>
      <p:ext uri="{BB962C8B-B14F-4D97-AF65-F5344CB8AC3E}">
        <p14:creationId xmlns:p14="http://schemas.microsoft.com/office/powerpoint/2010/main" val="358542234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3" name="Rectangle 2"/>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4" name="Rectangle 3"/>
          <p:cNvSpPr>
            <a:spLocks noGrp="1" noChangeArrowheads="1"/>
          </p:cNvSpPr>
          <p:nvPr>
            <p:ph type="sldNum" sz="quarter" idx="12"/>
          </p:nvPr>
        </p:nvSpPr>
        <p:spPr/>
        <p:txBody>
          <a:bodyPr/>
          <a:lstStyle>
            <a:lvl1pPr>
              <a:defRPr/>
            </a:lvl1pPr>
          </a:lstStyle>
          <a:p>
            <a:pPr>
              <a:defRPr/>
            </a:pPr>
            <a:fld id="{A8BE58CE-DB8B-48CE-85FB-CDCECECBA9A2}" type="slidenum">
              <a:rPr lang="en-US" altLang="en-US"/>
              <a:pPr>
                <a:defRPr/>
              </a:pPr>
              <a:t>‹#›</a:t>
            </a:fld>
            <a:endParaRPr lang="en-US" altLang="en-US" dirty="0"/>
          </a:p>
        </p:txBody>
      </p:sp>
    </p:spTree>
    <p:extLst>
      <p:ext uri="{BB962C8B-B14F-4D97-AF65-F5344CB8AC3E}">
        <p14:creationId xmlns:p14="http://schemas.microsoft.com/office/powerpoint/2010/main" val="385744293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vl1pPr>
          </a:lstStyle>
          <a:p>
            <a:pPr>
              <a:defRPr/>
            </a:pPr>
            <a:fld id="{287E8B05-79AD-48A7-A96B-1C0535F31BA1}" type="slidenum">
              <a:rPr lang="en-US" altLang="en-US"/>
              <a:pPr>
                <a:defRPr/>
              </a:pPr>
              <a:t>‹#›</a:t>
            </a:fld>
            <a:endParaRPr lang="en-US" altLang="en-US" dirty="0"/>
          </a:p>
        </p:txBody>
      </p:sp>
    </p:spTree>
    <p:extLst>
      <p:ext uri="{BB962C8B-B14F-4D97-AF65-F5344CB8AC3E}">
        <p14:creationId xmlns:p14="http://schemas.microsoft.com/office/powerpoint/2010/main" val="121529173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vl1pPr>
          </a:lstStyle>
          <a:p>
            <a:pPr>
              <a:defRPr/>
            </a:pPr>
            <a:fld id="{41BCD92A-7089-467D-93EF-1607DDCA3903}" type="slidenum">
              <a:rPr lang="en-US" altLang="en-US"/>
              <a:pPr>
                <a:defRPr/>
              </a:pPr>
              <a:t>‹#›</a:t>
            </a:fld>
            <a:endParaRPr lang="en-US" altLang="en-US" dirty="0"/>
          </a:p>
        </p:txBody>
      </p:sp>
    </p:spTree>
    <p:extLst>
      <p:ext uri="{BB962C8B-B14F-4D97-AF65-F5344CB8AC3E}">
        <p14:creationId xmlns:p14="http://schemas.microsoft.com/office/powerpoint/2010/main" val="1319953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6E18AE2B-5864-4530-BF58-A097D425658F}" type="slidenum">
              <a:rPr lang="en-US" altLang="en-US"/>
              <a:pPr>
                <a:defRPr/>
              </a:pPr>
              <a:t>‹#›</a:t>
            </a:fld>
            <a:endParaRPr lang="en-US" altLang="en-US" dirty="0"/>
          </a:p>
        </p:txBody>
      </p:sp>
    </p:spTree>
    <p:extLst>
      <p:ext uri="{BB962C8B-B14F-4D97-AF65-F5344CB8AC3E}">
        <p14:creationId xmlns:p14="http://schemas.microsoft.com/office/powerpoint/2010/main" val="15957983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609600" y="1600201"/>
            <a:ext cx="109728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5" name="Rectangle 4"/>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6" name="Rectangle 5"/>
          <p:cNvSpPr>
            <a:spLocks noGrp="1" noChangeArrowheads="1"/>
          </p:cNvSpPr>
          <p:nvPr>
            <p:ph type="sldNum" sz="quarter" idx="12"/>
          </p:nvPr>
        </p:nvSpPr>
        <p:spPr/>
        <p:txBody>
          <a:bodyPr/>
          <a:lstStyle>
            <a:lvl1pPr>
              <a:defRPr/>
            </a:lvl1pPr>
          </a:lstStyle>
          <a:p>
            <a:pPr>
              <a:defRPr/>
            </a:pPr>
            <a:fld id="{7F149CF8-1366-4E7B-B9CA-DDA775809D4F}" type="slidenum">
              <a:rPr lang="en-US" altLang="en-US"/>
              <a:pPr>
                <a:defRPr/>
              </a:pPr>
              <a:t>‹#›</a:t>
            </a:fld>
            <a:endParaRPr lang="en-US" altLang="en-US" dirty="0"/>
          </a:p>
        </p:txBody>
      </p:sp>
    </p:spTree>
    <p:extLst>
      <p:ext uri="{BB962C8B-B14F-4D97-AF65-F5344CB8AC3E}">
        <p14:creationId xmlns:p14="http://schemas.microsoft.com/office/powerpoint/2010/main" val="139587147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609600" y="6245225"/>
            <a:ext cx="2844800" cy="476250"/>
          </a:xfrm>
          <a:prstGeom prst="rect">
            <a:avLst/>
          </a:prstGeom>
        </p:spPr>
        <p:txBody>
          <a:bodyPr vert="horz" wrap="square" lIns="91440" tIns="45720" rIns="91440" bIns="45720" numCol="1" anchor="t" anchorCtr="0" compatLnSpc="1">
            <a:prstTxWarp prst="textNoShape">
              <a:avLst/>
            </a:prstTxWarp>
          </a:bodyPr>
          <a:lstStyle>
            <a:lvl1pPr eaLnBrk="0" hangingPunct="0">
              <a:defRPr b="1">
                <a:solidFill>
                  <a:srgbClr val="000000"/>
                </a:solidFill>
                <a:latin typeface="Arial"/>
                <a:cs typeface="+mn-cs"/>
              </a:defRPr>
            </a:lvl1pPr>
          </a:lstStyle>
          <a:p>
            <a:pPr>
              <a:defRPr/>
            </a:pPr>
            <a:endParaRPr lang="en-US" dirty="0"/>
          </a:p>
        </p:txBody>
      </p:sp>
      <p:sp>
        <p:nvSpPr>
          <p:cNvPr id="5" name="Rectangle 4"/>
          <p:cNvSpPr>
            <a:spLocks noGrp="1" noChangeArrowheads="1"/>
          </p:cNvSpPr>
          <p:nvPr>
            <p:ph type="ftr" sz="quarter" idx="11"/>
          </p:nvPr>
        </p:nvSpPr>
        <p:spPr/>
        <p:txBody>
          <a:bodyPr/>
          <a:lstStyle>
            <a:lvl1pPr>
              <a:defRPr>
                <a:latin typeface="Arial" charset="0"/>
              </a:defRPr>
            </a:lvl1pPr>
          </a:lstStyle>
          <a:p>
            <a:pPr>
              <a:defRPr/>
            </a:pPr>
            <a:endParaRPr lang="en-US" dirty="0"/>
          </a:p>
        </p:txBody>
      </p:sp>
      <p:sp>
        <p:nvSpPr>
          <p:cNvPr id="6" name="Rectangle 5"/>
          <p:cNvSpPr>
            <a:spLocks noGrp="1" noChangeArrowheads="1"/>
          </p:cNvSpPr>
          <p:nvPr>
            <p:ph type="sldNum" sz="quarter" idx="12"/>
          </p:nvPr>
        </p:nvSpPr>
        <p:spPr/>
        <p:txBody>
          <a:bodyPr/>
          <a:lstStyle>
            <a:lvl1pPr>
              <a:defRPr/>
            </a:lvl1pPr>
          </a:lstStyle>
          <a:p>
            <a:pPr>
              <a:defRPr/>
            </a:pPr>
            <a:fld id="{C4AEDB68-D868-4492-9561-AD4BFBF1C9F7}" type="slidenum">
              <a:rPr lang="en-US" altLang="en-US"/>
              <a:pPr>
                <a:defRPr/>
              </a:pPr>
              <a:t>‹#›</a:t>
            </a:fld>
            <a:endParaRPr lang="en-US" altLang="en-US" dirty="0"/>
          </a:p>
        </p:txBody>
      </p:sp>
    </p:spTree>
    <p:extLst>
      <p:ext uri="{BB962C8B-B14F-4D97-AF65-F5344CB8AC3E}">
        <p14:creationId xmlns:p14="http://schemas.microsoft.com/office/powerpoint/2010/main" val="340617784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62CACF2E-B512-421D-826F-E31DD36A89F6}" type="slidenum">
              <a:rPr lang="en-US" altLang="en-US"/>
              <a:pPr>
                <a:defRPr/>
              </a:pPr>
              <a:t>‹#›</a:t>
            </a:fld>
            <a:endParaRPr lang="en-US" altLang="en-US" dirty="0"/>
          </a:p>
        </p:txBody>
      </p:sp>
    </p:spTree>
    <p:extLst>
      <p:ext uri="{BB962C8B-B14F-4D97-AF65-F5344CB8AC3E}">
        <p14:creationId xmlns:p14="http://schemas.microsoft.com/office/powerpoint/2010/main" val="21091173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5524EC84-DD2C-4288-AAB5-C059DF04A84A}" type="slidenum">
              <a:rPr lang="en-US" altLang="en-US"/>
              <a:pPr>
                <a:defRPr/>
              </a:pPr>
              <a:t>‹#›</a:t>
            </a:fld>
            <a:endParaRPr lang="en-US" altLang="en-US" dirty="0"/>
          </a:p>
        </p:txBody>
      </p:sp>
    </p:spTree>
    <p:extLst>
      <p:ext uri="{BB962C8B-B14F-4D97-AF65-F5344CB8AC3E}">
        <p14:creationId xmlns:p14="http://schemas.microsoft.com/office/powerpoint/2010/main" val="52976361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9143399-27C6-440F-9581-E9053E5DC401}" type="slidenum">
              <a:rPr lang="en-US" altLang="en-US"/>
              <a:pPr>
                <a:defRPr/>
              </a:pPr>
              <a:t>‹#›</a:t>
            </a:fld>
            <a:endParaRPr lang="en-US" altLang="en-US" dirty="0"/>
          </a:p>
        </p:txBody>
      </p:sp>
    </p:spTree>
    <p:extLst>
      <p:ext uri="{BB962C8B-B14F-4D97-AF65-F5344CB8AC3E}">
        <p14:creationId xmlns:p14="http://schemas.microsoft.com/office/powerpoint/2010/main" val="426343136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B1AE00EE-D599-4FC3-B43B-EC8D4B6B6D26}" type="slidenum">
              <a:rPr lang="en-US" altLang="en-US"/>
              <a:pPr>
                <a:defRPr/>
              </a:pPr>
              <a:t>‹#›</a:t>
            </a:fld>
            <a:endParaRPr lang="en-US" altLang="en-US" dirty="0"/>
          </a:p>
        </p:txBody>
      </p:sp>
    </p:spTree>
    <p:extLst>
      <p:ext uri="{BB962C8B-B14F-4D97-AF65-F5344CB8AC3E}">
        <p14:creationId xmlns:p14="http://schemas.microsoft.com/office/powerpoint/2010/main" val="340938815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46C2FF33-9D03-4583-9247-66F13890E290}" type="slidenum">
              <a:rPr lang="en-US" altLang="en-US"/>
              <a:pPr>
                <a:defRPr/>
              </a:pPr>
              <a:t>‹#›</a:t>
            </a:fld>
            <a:endParaRPr lang="en-US" altLang="en-US" dirty="0"/>
          </a:p>
        </p:txBody>
      </p:sp>
    </p:spTree>
    <p:extLst>
      <p:ext uri="{BB962C8B-B14F-4D97-AF65-F5344CB8AC3E}">
        <p14:creationId xmlns:p14="http://schemas.microsoft.com/office/powerpoint/2010/main" val="377210106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P920 Custom Version ">
    <p:spTree>
      <p:nvGrpSpPr>
        <p:cNvPr id="1" name=""/>
        <p:cNvGrpSpPr/>
        <p:nvPr/>
      </p:nvGrpSpPr>
      <p:grpSpPr>
        <a:xfrm>
          <a:off x="0" y="0"/>
          <a:ext cx="0" cy="0"/>
          <a:chOff x="0" y="0"/>
          <a:chExt cx="0" cy="0"/>
        </a:xfrm>
      </p:grpSpPr>
      <p:sp>
        <p:nvSpPr>
          <p:cNvPr id="3" name="TextBox 2"/>
          <p:cNvSpPr txBox="1">
            <a:spLocks noChangeArrowheads="1"/>
          </p:cNvSpPr>
          <p:nvPr userDrawn="1"/>
        </p:nvSpPr>
        <p:spPr bwMode="auto">
          <a:xfrm>
            <a:off x="10007601" y="6726239"/>
            <a:ext cx="222461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defRPr/>
            </a:pPr>
            <a:r>
              <a:rPr lang="en-US" altLang="en-US" sz="400" b="1" dirty="0">
                <a:solidFill>
                  <a:srgbClr val="FF0000"/>
                </a:solidFill>
              </a:rPr>
              <a:t>Version 14-01 ATTP, Mr. Raun Watson, DTAC, 913.684-2422</a:t>
            </a:r>
          </a:p>
        </p:txBody>
      </p:sp>
      <p:sp>
        <p:nvSpPr>
          <p:cNvPr id="2" name="Title 1"/>
          <p:cNvSpPr>
            <a:spLocks noGrp="1"/>
          </p:cNvSpPr>
          <p:nvPr>
            <p:ph type="title"/>
          </p:nvPr>
        </p:nvSpPr>
        <p:spPr>
          <a:xfrm>
            <a:off x="609600" y="54583"/>
            <a:ext cx="10972800" cy="912671"/>
          </a:xfrm>
        </p:spPr>
        <p:txBody>
          <a:bodyPr/>
          <a:lstStyle>
            <a:lvl1pPr>
              <a:defRPr sz="3200" b="1"/>
            </a:lvl1pPr>
          </a:lstStyle>
          <a:p>
            <a:r>
              <a:rPr lang="en-US" dirty="0"/>
              <a:t>Click to edit Master title style</a:t>
            </a:r>
          </a:p>
        </p:txBody>
      </p:sp>
      <p:sp>
        <p:nvSpPr>
          <p:cNvPr id="4" name="Rectangle 6"/>
          <p:cNvSpPr>
            <a:spLocks noGrp="1" noChangeArrowheads="1"/>
          </p:cNvSpPr>
          <p:nvPr>
            <p:ph type="sldNum" sz="quarter" idx="10"/>
          </p:nvPr>
        </p:nvSpPr>
        <p:spPr>
          <a:xfrm>
            <a:off x="11413068" y="6564313"/>
            <a:ext cx="791633" cy="277812"/>
          </a:xfrm>
        </p:spPr>
        <p:txBody>
          <a:bodyPr/>
          <a:lstStyle>
            <a:lvl1pPr>
              <a:defRPr sz="800"/>
            </a:lvl1pPr>
          </a:lstStyle>
          <a:p>
            <a:pPr>
              <a:defRPr/>
            </a:pPr>
            <a:fld id="{6D6FF15D-DCAB-4A96-8A38-1CEED82539AD}" type="slidenum">
              <a:rPr lang="en-US" altLang="en-US"/>
              <a:pPr>
                <a:defRPr/>
              </a:pPr>
              <a:t>‹#›</a:t>
            </a:fld>
            <a:endParaRPr lang="en-US" altLang="en-US" dirty="0"/>
          </a:p>
        </p:txBody>
      </p:sp>
    </p:spTree>
    <p:extLst>
      <p:ext uri="{BB962C8B-B14F-4D97-AF65-F5344CB8AC3E}">
        <p14:creationId xmlns:p14="http://schemas.microsoft.com/office/powerpoint/2010/main" val="85886971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3FD24C1A-6A6C-403C-BF17-A52D5AD96B25}" type="slidenum">
              <a:rPr lang="en-US" altLang="en-US"/>
              <a:pPr>
                <a:defRPr/>
              </a:pPr>
              <a:t>‹#›</a:t>
            </a:fld>
            <a:endParaRPr lang="en-US" altLang="en-US" dirty="0"/>
          </a:p>
        </p:txBody>
      </p:sp>
    </p:spTree>
    <p:extLst>
      <p:ext uri="{BB962C8B-B14F-4D97-AF65-F5344CB8AC3E}">
        <p14:creationId xmlns:p14="http://schemas.microsoft.com/office/powerpoint/2010/main" val="116492611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E9D27234-AA3D-4792-89AA-A2E18A818638}" type="slidenum">
              <a:rPr lang="en-US" altLang="en-US"/>
              <a:pPr>
                <a:defRPr/>
              </a:pPr>
              <a:t>‹#›</a:t>
            </a:fld>
            <a:endParaRPr lang="en-US" altLang="en-US" dirty="0"/>
          </a:p>
        </p:txBody>
      </p:sp>
    </p:spTree>
    <p:extLst>
      <p:ext uri="{BB962C8B-B14F-4D97-AF65-F5344CB8AC3E}">
        <p14:creationId xmlns:p14="http://schemas.microsoft.com/office/powerpoint/2010/main" val="15156446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image" Target="../media/image3.png"/><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theme" Target="../theme/theme8.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9"/>
            <a:ext cx="10972800" cy="960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30" name="Rectangle 6"/>
          <p:cNvSpPr>
            <a:spLocks noGrp="1" noChangeArrowheads="1"/>
          </p:cNvSpPr>
          <p:nvPr>
            <p:ph type="sldNum" sz="quarter" idx="4"/>
          </p:nvPr>
        </p:nvSpPr>
        <p:spPr bwMode="auto">
          <a:xfrm>
            <a:off x="9398000" y="6588125"/>
            <a:ext cx="2844800" cy="222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800">
                <a:solidFill>
                  <a:schemeClr val="tx1"/>
                </a:solidFill>
              </a:defRPr>
            </a:lvl1pPr>
          </a:lstStyle>
          <a:p>
            <a:pPr>
              <a:defRPr/>
            </a:pPr>
            <a:fld id="{3BE27671-F2F3-42C0-97E6-F461EFF7BFC9}" type="slidenum">
              <a:rPr lang="en-US" altLang="en-US"/>
              <a:pPr>
                <a:defRPr/>
              </a:pPr>
              <a:t>‹#›</a:t>
            </a:fld>
            <a:endParaRPr lang="en-US" altLang="en-US" dirty="0"/>
          </a:p>
        </p:txBody>
      </p:sp>
      <p:sp>
        <p:nvSpPr>
          <p:cNvPr id="1029" name="Text Box 81"/>
          <p:cNvSpPr txBox="1">
            <a:spLocks noChangeArrowheads="1"/>
          </p:cNvSpPr>
          <p:nvPr userDrawn="1"/>
        </p:nvSpPr>
        <p:spPr bwMode="auto">
          <a:xfrm>
            <a:off x="10411884" y="6731000"/>
            <a:ext cx="186266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spcBef>
                <a:spcPct val="50000"/>
              </a:spcBef>
              <a:defRPr/>
            </a:pPr>
            <a:r>
              <a:rPr lang="en-US" altLang="en-US" sz="400" b="1" dirty="0">
                <a:solidFill>
                  <a:srgbClr val="080808"/>
                </a:solidFill>
              </a:rPr>
              <a:t>Version 09-01,  Mr. Raun Watson, CTAC, 684-2422</a:t>
            </a:r>
          </a:p>
        </p:txBody>
      </p:sp>
    </p:spTree>
  </p:cSld>
  <p:clrMap bg1="lt1" tx1="dk1" bg2="lt2" tx2="dk2" accent1="accent1" accent2="accent2" accent3="accent3" accent4="accent4" accent5="accent5" accent6="accent6" hlink="hlink" folHlink="folHlink"/>
  <p:sldLayoutIdLst>
    <p:sldLayoutId id="2147492270" r:id="rId1"/>
    <p:sldLayoutId id="2147492271" r:id="rId2"/>
    <p:sldLayoutId id="2147492272" r:id="rId3"/>
    <p:sldLayoutId id="2147492273" r:id="rId4"/>
    <p:sldLayoutId id="2147492274" r:id="rId5"/>
    <p:sldLayoutId id="2147492275" r:id="rId6"/>
    <p:sldLayoutId id="2147492276" r:id="rId7"/>
    <p:sldLayoutId id="2147492277" r:id="rId8"/>
    <p:sldLayoutId id="2147492278" r:id="rId9"/>
    <p:sldLayoutId id="2147492279" r:id="rId10"/>
    <p:sldLayoutId id="2147492280" r:id="rId11"/>
  </p:sldLayoutIdLst>
  <p:hf hdr="0" ftr="0" dt="0"/>
  <p:txStyles>
    <p:titleStyle>
      <a:lvl1pPr algn="ctr" rtl="0" eaLnBrk="0" fontAlgn="base" hangingPunct="0">
        <a:spcBef>
          <a:spcPct val="0"/>
        </a:spcBef>
        <a:spcAft>
          <a:spcPct val="0"/>
        </a:spcAft>
        <a:defRPr sz="3200" b="1">
          <a:solidFill>
            <a:schemeClr val="tx2"/>
          </a:solidFill>
          <a:latin typeface="+mj-lt"/>
          <a:ea typeface="+mj-ea"/>
          <a:cs typeface="+mj-cs"/>
        </a:defRPr>
      </a:lvl1pPr>
      <a:lvl2pPr algn="ctr" rtl="0" eaLnBrk="0" fontAlgn="base" hangingPunct="0">
        <a:spcBef>
          <a:spcPct val="0"/>
        </a:spcBef>
        <a:spcAft>
          <a:spcPct val="0"/>
        </a:spcAft>
        <a:defRPr sz="3200" b="1">
          <a:solidFill>
            <a:schemeClr val="tx2"/>
          </a:solidFill>
          <a:latin typeface="Arial" charset="0"/>
        </a:defRPr>
      </a:lvl2pPr>
      <a:lvl3pPr algn="ctr" rtl="0" eaLnBrk="0" fontAlgn="base" hangingPunct="0">
        <a:spcBef>
          <a:spcPct val="0"/>
        </a:spcBef>
        <a:spcAft>
          <a:spcPct val="0"/>
        </a:spcAft>
        <a:defRPr sz="3200" b="1">
          <a:solidFill>
            <a:schemeClr val="tx2"/>
          </a:solidFill>
          <a:latin typeface="Arial" charset="0"/>
        </a:defRPr>
      </a:lvl3pPr>
      <a:lvl4pPr algn="ctr" rtl="0" eaLnBrk="0" fontAlgn="base" hangingPunct="0">
        <a:spcBef>
          <a:spcPct val="0"/>
        </a:spcBef>
        <a:spcAft>
          <a:spcPct val="0"/>
        </a:spcAft>
        <a:defRPr sz="3200" b="1">
          <a:solidFill>
            <a:schemeClr val="tx2"/>
          </a:solidFill>
          <a:latin typeface="Arial" charset="0"/>
        </a:defRPr>
      </a:lvl4pPr>
      <a:lvl5pPr algn="ctr" rtl="0" eaLnBrk="0" fontAlgn="base" hangingPunct="0">
        <a:spcBef>
          <a:spcPct val="0"/>
        </a:spcBef>
        <a:spcAft>
          <a:spcPct val="0"/>
        </a:spcAft>
        <a:defRPr sz="3200" b="1">
          <a:solidFill>
            <a:schemeClr val="tx2"/>
          </a:solidFill>
          <a:latin typeface="Arial" charset="0"/>
        </a:defRPr>
      </a:lvl5pPr>
      <a:lvl6pPr marL="457200" algn="ctr" rtl="0" fontAlgn="base">
        <a:spcBef>
          <a:spcPct val="0"/>
        </a:spcBef>
        <a:spcAft>
          <a:spcPct val="0"/>
        </a:spcAft>
        <a:defRPr sz="3200" b="1">
          <a:solidFill>
            <a:schemeClr val="tx2"/>
          </a:solidFill>
          <a:latin typeface="Arial" charset="0"/>
        </a:defRPr>
      </a:lvl6pPr>
      <a:lvl7pPr marL="914400" algn="ctr" rtl="0" fontAlgn="base">
        <a:spcBef>
          <a:spcPct val="0"/>
        </a:spcBef>
        <a:spcAft>
          <a:spcPct val="0"/>
        </a:spcAft>
        <a:defRPr sz="3200" b="1">
          <a:solidFill>
            <a:schemeClr val="tx2"/>
          </a:solidFill>
          <a:latin typeface="Arial" charset="0"/>
        </a:defRPr>
      </a:lvl7pPr>
      <a:lvl8pPr marL="1371600" algn="ctr" rtl="0" fontAlgn="base">
        <a:spcBef>
          <a:spcPct val="0"/>
        </a:spcBef>
        <a:spcAft>
          <a:spcPct val="0"/>
        </a:spcAft>
        <a:defRPr sz="3200" b="1">
          <a:solidFill>
            <a:schemeClr val="tx2"/>
          </a:solidFill>
          <a:latin typeface="Arial" charset="0"/>
        </a:defRPr>
      </a:lvl8pPr>
      <a:lvl9pPr marL="1828800" algn="ctr" rtl="0" fontAlgn="base">
        <a:spcBef>
          <a:spcPct val="0"/>
        </a:spcBef>
        <a:spcAft>
          <a:spcPct val="0"/>
        </a:spcAft>
        <a:defRPr sz="3200" b="1">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65092"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latin typeface="Arial" charset="0"/>
              </a:defRPr>
            </a:lvl1pPr>
          </a:lstStyle>
          <a:p>
            <a:pPr>
              <a:defRPr/>
            </a:pPr>
            <a:endParaRPr lang="en-US" dirty="0">
              <a:solidFill>
                <a:srgbClr val="000000"/>
              </a:solidFill>
            </a:endParaRPr>
          </a:p>
        </p:txBody>
      </p:sp>
      <p:sp>
        <p:nvSpPr>
          <p:cNvPr id="2265093"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chemeClr val="tx1"/>
                </a:solidFill>
                <a:latin typeface="Arial" charset="0"/>
              </a:defRPr>
            </a:lvl1pPr>
          </a:lstStyle>
          <a:p>
            <a:pPr>
              <a:defRPr/>
            </a:pPr>
            <a:endParaRPr lang="en-US" dirty="0">
              <a:solidFill>
                <a:srgbClr val="000000"/>
              </a:solidFill>
            </a:endParaRPr>
          </a:p>
        </p:txBody>
      </p:sp>
      <p:sp>
        <p:nvSpPr>
          <p:cNvPr id="2265094"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solidFill>
                  <a:schemeClr val="tx1"/>
                </a:solidFill>
              </a:defRPr>
            </a:lvl1pPr>
          </a:lstStyle>
          <a:p>
            <a:pPr>
              <a:defRPr/>
            </a:pPr>
            <a:fld id="{373AEFC5-7CC2-4AAD-89C0-72734AE8E360}" type="slidenum">
              <a:rPr lang="en-US" altLang="en-US">
                <a:solidFill>
                  <a:srgbClr val="000000"/>
                </a:solidFill>
              </a:rPr>
              <a:pPr>
                <a:defRPr/>
              </a:pPr>
              <a:t>‹#›</a:t>
            </a:fld>
            <a:endParaRPr lang="en-US" altLang="en-US" dirty="0">
              <a:solidFill>
                <a:srgbClr val="000000"/>
              </a:solidFill>
            </a:endParaRPr>
          </a:p>
        </p:txBody>
      </p:sp>
    </p:spTree>
    <p:extLst>
      <p:ext uri="{BB962C8B-B14F-4D97-AF65-F5344CB8AC3E}">
        <p14:creationId xmlns:p14="http://schemas.microsoft.com/office/powerpoint/2010/main" val="445340778"/>
      </p:ext>
    </p:extLst>
  </p:cSld>
  <p:clrMap bg1="lt1" tx1="dk1" bg2="lt2" tx2="dk2" accent1="accent1" accent2="accent2" accent3="accent3" accent4="accent4" accent5="accent5" accent6="accent6" hlink="hlink" folHlink="folHlink"/>
  <p:sldLayoutIdLst>
    <p:sldLayoutId id="2147492374" r:id="rId1"/>
    <p:sldLayoutId id="2147492375" r:id="rId2"/>
    <p:sldLayoutId id="2147492376" r:id="rId3"/>
    <p:sldLayoutId id="2147492377" r:id="rId4"/>
    <p:sldLayoutId id="2147492378" r:id="rId5"/>
    <p:sldLayoutId id="2147492379" r:id="rId6"/>
    <p:sldLayoutId id="2147492380" r:id="rId7"/>
    <p:sldLayoutId id="2147492381" r:id="rId8"/>
    <p:sldLayoutId id="2147492382" r:id="rId9"/>
    <p:sldLayoutId id="2147492383" r:id="rId10"/>
    <p:sldLayoutId id="2147492384" r:id="rId11"/>
  </p:sldLayoutIdLst>
  <p:hf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051"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2265092"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latin typeface="Arial" charset="0"/>
              </a:defRPr>
            </a:lvl1pPr>
          </a:lstStyle>
          <a:p>
            <a:pPr>
              <a:defRPr/>
            </a:pPr>
            <a:endParaRPr lang="en-US" dirty="0"/>
          </a:p>
        </p:txBody>
      </p:sp>
      <p:sp>
        <p:nvSpPr>
          <p:cNvPr id="2265094"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chemeClr val="tx1"/>
                </a:solidFill>
              </a:defRPr>
            </a:lvl1pPr>
          </a:lstStyle>
          <a:p>
            <a:pPr>
              <a:defRPr/>
            </a:pPr>
            <a:fld id="{8AE76727-54A4-4323-AD1D-3F2697E9CF1C}" type="slidenum">
              <a:rPr lang="en-US" altLang="en-US"/>
              <a:pPr>
                <a:defRPr/>
              </a:pPr>
              <a:t>‹#›</a:t>
            </a:fld>
            <a:endParaRPr lang="en-US" altLang="en-US" dirty="0"/>
          </a:p>
        </p:txBody>
      </p:sp>
      <p:sp>
        <p:nvSpPr>
          <p:cNvPr id="7" name="Parallelogram 6"/>
          <p:cNvSpPr/>
          <p:nvPr userDrawn="1"/>
        </p:nvSpPr>
        <p:spPr>
          <a:xfrm>
            <a:off x="1828800" y="550819"/>
            <a:ext cx="9347200" cy="45719"/>
          </a:xfrm>
          <a:prstGeom prst="parallelogram">
            <a:avLst/>
          </a:prstGeom>
          <a:solidFill>
            <a:schemeClr val="bg2">
              <a:lumMod val="2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prstClr val="white"/>
              </a:solidFill>
            </a:endParaRPr>
          </a:p>
        </p:txBody>
      </p:sp>
      <p:grpSp>
        <p:nvGrpSpPr>
          <p:cNvPr id="8" name="Group 7"/>
          <p:cNvGrpSpPr/>
          <p:nvPr userDrawn="1"/>
        </p:nvGrpSpPr>
        <p:grpSpPr>
          <a:xfrm>
            <a:off x="101600" y="76640"/>
            <a:ext cx="1785472" cy="762000"/>
            <a:chOff x="7652496" y="76640"/>
            <a:chExt cx="1339104" cy="762000"/>
          </a:xfrm>
        </p:grpSpPr>
        <p:pic>
          <p:nvPicPr>
            <p:cNvPr id="9" name="Picture 8" descr="http://upload.wikimedia.org/wikipedia/commons/8/8e/US_Army_Reserve_Command_SSI.jpg"/>
            <p:cNvPicPr>
              <a:picLocks noChangeAspect="1" noChangeArrowheads="1"/>
            </p:cNvPicPr>
            <p:nvPr/>
          </p:nvPicPr>
          <p:blipFill>
            <a:blip r:embed="rId13" cstate="print">
              <a:clrChange>
                <a:clrFrom>
                  <a:srgbClr val="FFFFFF"/>
                </a:clrFrom>
                <a:clrTo>
                  <a:srgbClr val="FFFFFF">
                    <a:alpha val="0"/>
                  </a:srgbClr>
                </a:clrTo>
              </a:clrChange>
            </a:blip>
            <a:srcRect/>
            <a:stretch>
              <a:fillRect/>
            </a:stretch>
          </p:blipFill>
          <p:spPr bwMode="auto">
            <a:xfrm>
              <a:off x="8283678" y="101253"/>
              <a:ext cx="707922" cy="716299"/>
            </a:xfrm>
            <a:prstGeom prst="rect">
              <a:avLst/>
            </a:prstGeom>
            <a:noFill/>
            <a:ln w="9525">
              <a:noFill/>
              <a:miter lim="800000"/>
              <a:headEnd/>
              <a:tailEnd/>
            </a:ln>
          </p:spPr>
        </p:pic>
        <p:pic>
          <p:nvPicPr>
            <p:cNvPr id="10" name="Picture 13" descr="C:\Users\angela.f.sutton\AppData\Local\Microsoft\Windows\Temporary Internet Files\Content.Outlook\MUZLF0Q1\armyreserve_seal_ (2).gif"/>
            <p:cNvPicPr>
              <a:picLocks noChangeAspect="1" noChangeArrowheads="1"/>
            </p:cNvPicPr>
            <p:nvPr userDrawn="1"/>
          </p:nvPicPr>
          <p:blipFill>
            <a:blip r:embed="rId14" cstate="print"/>
            <a:srcRect/>
            <a:stretch>
              <a:fillRect/>
            </a:stretch>
          </p:blipFill>
          <p:spPr bwMode="auto">
            <a:xfrm>
              <a:off x="7652496" y="76640"/>
              <a:ext cx="770142" cy="762000"/>
            </a:xfrm>
            <a:prstGeom prst="rect">
              <a:avLst/>
            </a:prstGeom>
            <a:noFill/>
            <a:ln w="9525">
              <a:noFill/>
              <a:miter lim="800000"/>
              <a:headEnd/>
              <a:tailEnd/>
            </a:ln>
          </p:spPr>
        </p:pic>
      </p:grpSp>
      <p:pic>
        <p:nvPicPr>
          <p:cNvPr id="11" name="Picture 9" descr="65TH"/>
          <p:cNvPicPr>
            <a:picLocks noChangeAspect="1" noChangeArrowheads="1"/>
          </p:cNvPicPr>
          <p:nvPr userDrawn="1"/>
        </p:nvPicPr>
        <p:blipFill>
          <a:blip r:embed="rId15" cstate="print"/>
          <a:srcRect/>
          <a:stretch>
            <a:fillRect/>
          </a:stretch>
        </p:blipFill>
        <p:spPr bwMode="auto">
          <a:xfrm>
            <a:off x="10995847" y="105226"/>
            <a:ext cx="1185459" cy="733414"/>
          </a:xfrm>
          <a:prstGeom prst="rect">
            <a:avLst/>
          </a:prstGeom>
          <a:noFill/>
          <a:ln w="9525">
            <a:noFill/>
            <a:miter lim="800000"/>
            <a:headEnd/>
            <a:tailEnd/>
          </a:ln>
        </p:spPr>
      </p:pic>
      <p:sp>
        <p:nvSpPr>
          <p:cNvPr id="12" name="Text Box 6"/>
          <p:cNvSpPr txBox="1">
            <a:spLocks noChangeArrowheads="1"/>
          </p:cNvSpPr>
          <p:nvPr userDrawn="1"/>
        </p:nvSpPr>
        <p:spPr bwMode="auto">
          <a:xfrm>
            <a:off x="0" y="0"/>
            <a:ext cx="12090400" cy="523220"/>
          </a:xfrm>
          <a:prstGeom prst="rect">
            <a:avLst/>
          </a:prstGeom>
          <a:noFill/>
          <a:ln w="9525">
            <a:noFill/>
            <a:miter lim="800000"/>
            <a:headEnd/>
            <a:tailEnd/>
          </a:ln>
        </p:spPr>
        <p:txBody>
          <a:bodyPr wrap="square">
            <a:spAutoFit/>
          </a:bodyPr>
          <a:lstStyle/>
          <a:p>
            <a:pPr algn="ctr" fontAlgn="base">
              <a:spcAft>
                <a:spcPct val="0"/>
              </a:spcAft>
            </a:pPr>
            <a:r>
              <a:rPr lang="en-US" sz="2800" b="1" u="none" dirty="0">
                <a:effectLst/>
                <a:latin typeface="Arial" panose="020B0604020202020204" pitchFamily="34" charset="0"/>
                <a:cs typeface="Arial" panose="020B0604020202020204" pitchFamily="34" charset="0"/>
              </a:rPr>
              <a:t>77</a:t>
            </a:r>
            <a:r>
              <a:rPr lang="en-US" sz="2800" b="1" u="none" baseline="30000" dirty="0">
                <a:effectLst/>
                <a:latin typeface="Arial" panose="020B0604020202020204" pitchFamily="34" charset="0"/>
                <a:cs typeface="Arial" panose="020B0604020202020204" pitchFamily="34" charset="0"/>
              </a:rPr>
              <a:t>th</a:t>
            </a:r>
            <a:r>
              <a:rPr lang="en-US" sz="2800" b="1" u="none" dirty="0">
                <a:effectLst/>
                <a:latin typeface="Arial" panose="020B0604020202020204" pitchFamily="34" charset="0"/>
                <a:cs typeface="Arial" panose="020B0604020202020204" pitchFamily="34" charset="0"/>
              </a:rPr>
              <a:t> Combat Sustainment  Support  Battalion</a:t>
            </a:r>
            <a:endParaRPr lang="en-US" sz="2800"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92281" r:id="rId1"/>
    <p:sldLayoutId id="2147492282" r:id="rId2"/>
    <p:sldLayoutId id="2147492283" r:id="rId3"/>
    <p:sldLayoutId id="2147492284" r:id="rId4"/>
    <p:sldLayoutId id="2147492285" r:id="rId5"/>
    <p:sldLayoutId id="2147492352" r:id="rId6"/>
    <p:sldLayoutId id="2147492286" r:id="rId7"/>
    <p:sldLayoutId id="2147492287" r:id="rId8"/>
    <p:sldLayoutId id="2147492288" r:id="rId9"/>
    <p:sldLayoutId id="2147492289" r:id="rId10"/>
    <p:sldLayoutId id="2147492290" r:id="rId11"/>
  </p:sldLayoutIdLst>
  <p:hf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65092"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defRPr>
            </a:lvl1pPr>
          </a:lstStyle>
          <a:p>
            <a:pPr>
              <a:defRPr/>
            </a:pPr>
            <a:endParaRPr lang="en-US" dirty="0"/>
          </a:p>
        </p:txBody>
      </p:sp>
      <p:sp>
        <p:nvSpPr>
          <p:cNvPr id="2265093"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dirty="0"/>
          </a:p>
        </p:txBody>
      </p:sp>
      <p:sp>
        <p:nvSpPr>
          <p:cNvPr id="2265094"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9A42E985-AF71-433B-853F-30D08C32C405}" type="slidenum">
              <a:rPr lang="en-US" altLang="en-US"/>
              <a:pPr>
                <a:defRPr/>
              </a:pPr>
              <a:t>‹#›</a:t>
            </a:fld>
            <a:endParaRPr lang="en-US" altLang="en-US" dirty="0"/>
          </a:p>
        </p:txBody>
      </p:sp>
    </p:spTree>
  </p:cSld>
  <p:clrMap bg1="lt1" tx1="dk1" bg2="lt2" tx2="dk2" accent1="accent1" accent2="accent2" accent3="accent3" accent4="accent4" accent5="accent5" accent6="accent6" hlink="hlink" folHlink="folHlink"/>
  <p:sldLayoutIdLst>
    <p:sldLayoutId id="2147492291" r:id="rId1"/>
    <p:sldLayoutId id="2147492292" r:id="rId2"/>
    <p:sldLayoutId id="2147492293" r:id="rId3"/>
    <p:sldLayoutId id="2147492294" r:id="rId4"/>
    <p:sldLayoutId id="2147492295" r:id="rId5"/>
    <p:sldLayoutId id="2147492353" r:id="rId6"/>
    <p:sldLayoutId id="2147492296" r:id="rId7"/>
    <p:sldLayoutId id="2147492297" r:id="rId8"/>
    <p:sldLayoutId id="2147492298" r:id="rId9"/>
    <p:sldLayoutId id="2147492299" r:id="rId10"/>
    <p:sldLayoutId id="2147492300" r:id="rId11"/>
  </p:sldLayoutIdLst>
  <p:hf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099"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65092"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defRPr>
            </a:lvl1pPr>
          </a:lstStyle>
          <a:p>
            <a:pPr>
              <a:defRPr/>
            </a:pPr>
            <a:endParaRPr lang="en-US" dirty="0"/>
          </a:p>
        </p:txBody>
      </p:sp>
      <p:sp>
        <p:nvSpPr>
          <p:cNvPr id="2265093"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dirty="0"/>
          </a:p>
        </p:txBody>
      </p:sp>
      <p:sp>
        <p:nvSpPr>
          <p:cNvPr id="2265094"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1418E104-DFEC-4F2A-943A-AD6DAC1402E6}" type="slidenum">
              <a:rPr lang="en-US" altLang="en-US"/>
              <a:pPr>
                <a:defRPr/>
              </a:pPr>
              <a:t>‹#›</a:t>
            </a:fld>
            <a:endParaRPr lang="en-US" altLang="en-US" dirty="0"/>
          </a:p>
        </p:txBody>
      </p:sp>
    </p:spTree>
  </p:cSld>
  <p:clrMap bg1="lt1" tx1="dk1" bg2="lt2" tx2="dk2" accent1="accent1" accent2="accent2" accent3="accent3" accent4="accent4" accent5="accent5" accent6="accent6" hlink="hlink" folHlink="folHlink"/>
  <p:sldLayoutIdLst>
    <p:sldLayoutId id="2147492301" r:id="rId1"/>
    <p:sldLayoutId id="2147492302" r:id="rId2"/>
    <p:sldLayoutId id="2147492303" r:id="rId3"/>
    <p:sldLayoutId id="2147492304" r:id="rId4"/>
    <p:sldLayoutId id="2147492305" r:id="rId5"/>
    <p:sldLayoutId id="2147492354" r:id="rId6"/>
    <p:sldLayoutId id="2147492306" r:id="rId7"/>
    <p:sldLayoutId id="2147492307" r:id="rId8"/>
    <p:sldLayoutId id="2147492308" r:id="rId9"/>
    <p:sldLayoutId id="2147492309" r:id="rId10"/>
    <p:sldLayoutId id="2147492310" r:id="rId11"/>
  </p:sldLayoutIdLst>
  <p:hf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609600" y="274639"/>
            <a:ext cx="10972800" cy="960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30" name="Rectangle 6"/>
          <p:cNvSpPr>
            <a:spLocks noGrp="1" noChangeArrowheads="1"/>
          </p:cNvSpPr>
          <p:nvPr>
            <p:ph type="sldNum" sz="quarter" idx="4"/>
          </p:nvPr>
        </p:nvSpPr>
        <p:spPr bwMode="auto">
          <a:xfrm>
            <a:off x="9398000" y="6588125"/>
            <a:ext cx="2844800" cy="222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800">
                <a:solidFill>
                  <a:srgbClr val="000000"/>
                </a:solidFill>
              </a:defRPr>
            </a:lvl1pPr>
          </a:lstStyle>
          <a:p>
            <a:pPr>
              <a:defRPr/>
            </a:pPr>
            <a:fld id="{2E9C1898-2275-47A6-AF2D-962891C2E38E}" type="slidenum">
              <a:rPr lang="en-US" altLang="en-US"/>
              <a:pPr>
                <a:defRPr/>
              </a:pPr>
              <a:t>‹#›</a:t>
            </a:fld>
            <a:endParaRPr lang="en-US" altLang="en-US" dirty="0"/>
          </a:p>
        </p:txBody>
      </p:sp>
      <p:sp>
        <p:nvSpPr>
          <p:cNvPr id="5125" name="Text Box 81"/>
          <p:cNvSpPr txBox="1">
            <a:spLocks noChangeArrowheads="1"/>
          </p:cNvSpPr>
          <p:nvPr userDrawn="1"/>
        </p:nvSpPr>
        <p:spPr bwMode="auto">
          <a:xfrm>
            <a:off x="10411884" y="6731000"/>
            <a:ext cx="186266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spcBef>
                <a:spcPct val="50000"/>
              </a:spcBef>
              <a:defRPr/>
            </a:pPr>
            <a:r>
              <a:rPr lang="en-US" altLang="en-US" sz="400" b="1" dirty="0">
                <a:solidFill>
                  <a:srgbClr val="080808"/>
                </a:solidFill>
              </a:rPr>
              <a:t>Version 09-01,  Mr. Raun Watson, CTAC, 684-2422</a:t>
            </a:r>
          </a:p>
        </p:txBody>
      </p:sp>
    </p:spTree>
  </p:cSld>
  <p:clrMap bg1="lt1" tx1="dk1" bg2="lt2" tx2="dk2" accent1="accent1" accent2="accent2" accent3="accent3" accent4="accent4" accent5="accent5" accent6="accent6" hlink="hlink" folHlink="folHlink"/>
  <p:sldLayoutIdLst>
    <p:sldLayoutId id="2147492311" r:id="rId1"/>
    <p:sldLayoutId id="2147492355" r:id="rId2"/>
    <p:sldLayoutId id="2147492312" r:id="rId3"/>
    <p:sldLayoutId id="2147492313" r:id="rId4"/>
    <p:sldLayoutId id="2147492314" r:id="rId5"/>
    <p:sldLayoutId id="2147492315" r:id="rId6"/>
    <p:sldLayoutId id="2147492316" r:id="rId7"/>
    <p:sldLayoutId id="2147492317" r:id="rId8"/>
    <p:sldLayoutId id="2147492318" r:id="rId9"/>
    <p:sldLayoutId id="2147492319" r:id="rId10"/>
    <p:sldLayoutId id="2147492320" r:id="rId11"/>
  </p:sldLayoutIdLst>
  <p:hf hdr="0" ftr="0" dt="0"/>
  <p:txStyles>
    <p:titleStyle>
      <a:lvl1pPr algn="ctr" rtl="0" eaLnBrk="0" fontAlgn="base" hangingPunct="0">
        <a:spcBef>
          <a:spcPct val="0"/>
        </a:spcBef>
        <a:spcAft>
          <a:spcPct val="0"/>
        </a:spcAft>
        <a:defRPr sz="3200" b="1">
          <a:solidFill>
            <a:schemeClr val="tx2"/>
          </a:solidFill>
          <a:latin typeface="+mj-lt"/>
          <a:ea typeface="+mj-ea"/>
          <a:cs typeface="+mj-cs"/>
        </a:defRPr>
      </a:lvl1pPr>
      <a:lvl2pPr algn="ctr" rtl="0" eaLnBrk="0" fontAlgn="base" hangingPunct="0">
        <a:spcBef>
          <a:spcPct val="0"/>
        </a:spcBef>
        <a:spcAft>
          <a:spcPct val="0"/>
        </a:spcAft>
        <a:defRPr sz="3200" b="1">
          <a:solidFill>
            <a:schemeClr val="tx2"/>
          </a:solidFill>
          <a:latin typeface="Arial" charset="0"/>
        </a:defRPr>
      </a:lvl2pPr>
      <a:lvl3pPr algn="ctr" rtl="0" eaLnBrk="0" fontAlgn="base" hangingPunct="0">
        <a:spcBef>
          <a:spcPct val="0"/>
        </a:spcBef>
        <a:spcAft>
          <a:spcPct val="0"/>
        </a:spcAft>
        <a:defRPr sz="3200" b="1">
          <a:solidFill>
            <a:schemeClr val="tx2"/>
          </a:solidFill>
          <a:latin typeface="Arial" charset="0"/>
        </a:defRPr>
      </a:lvl3pPr>
      <a:lvl4pPr algn="ctr" rtl="0" eaLnBrk="0" fontAlgn="base" hangingPunct="0">
        <a:spcBef>
          <a:spcPct val="0"/>
        </a:spcBef>
        <a:spcAft>
          <a:spcPct val="0"/>
        </a:spcAft>
        <a:defRPr sz="3200" b="1">
          <a:solidFill>
            <a:schemeClr val="tx2"/>
          </a:solidFill>
          <a:latin typeface="Arial" charset="0"/>
        </a:defRPr>
      </a:lvl4pPr>
      <a:lvl5pPr algn="ctr" rtl="0" eaLnBrk="0" fontAlgn="base" hangingPunct="0">
        <a:spcBef>
          <a:spcPct val="0"/>
        </a:spcBef>
        <a:spcAft>
          <a:spcPct val="0"/>
        </a:spcAft>
        <a:defRPr sz="3200" b="1">
          <a:solidFill>
            <a:schemeClr val="tx2"/>
          </a:solidFill>
          <a:latin typeface="Arial" charset="0"/>
        </a:defRPr>
      </a:lvl5pPr>
      <a:lvl6pPr marL="457200" algn="ctr" rtl="0" fontAlgn="base">
        <a:spcBef>
          <a:spcPct val="0"/>
        </a:spcBef>
        <a:spcAft>
          <a:spcPct val="0"/>
        </a:spcAft>
        <a:defRPr sz="3200" b="1">
          <a:solidFill>
            <a:schemeClr val="tx2"/>
          </a:solidFill>
          <a:latin typeface="Arial" charset="0"/>
        </a:defRPr>
      </a:lvl6pPr>
      <a:lvl7pPr marL="914400" algn="ctr" rtl="0" fontAlgn="base">
        <a:spcBef>
          <a:spcPct val="0"/>
        </a:spcBef>
        <a:spcAft>
          <a:spcPct val="0"/>
        </a:spcAft>
        <a:defRPr sz="3200" b="1">
          <a:solidFill>
            <a:schemeClr val="tx2"/>
          </a:solidFill>
          <a:latin typeface="Arial" charset="0"/>
        </a:defRPr>
      </a:lvl7pPr>
      <a:lvl8pPr marL="1371600" algn="ctr" rtl="0" fontAlgn="base">
        <a:spcBef>
          <a:spcPct val="0"/>
        </a:spcBef>
        <a:spcAft>
          <a:spcPct val="0"/>
        </a:spcAft>
        <a:defRPr sz="3200" b="1">
          <a:solidFill>
            <a:schemeClr val="tx2"/>
          </a:solidFill>
          <a:latin typeface="Arial" charset="0"/>
        </a:defRPr>
      </a:lvl8pPr>
      <a:lvl9pPr marL="1828800" algn="ctr" rtl="0" fontAlgn="base">
        <a:spcBef>
          <a:spcPct val="0"/>
        </a:spcBef>
        <a:spcAft>
          <a:spcPct val="0"/>
        </a:spcAft>
        <a:defRPr sz="3200" b="1">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147"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65092"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defRPr>
            </a:lvl1pPr>
          </a:lstStyle>
          <a:p>
            <a:pPr>
              <a:defRPr/>
            </a:pPr>
            <a:endParaRPr lang="en-US" dirty="0"/>
          </a:p>
        </p:txBody>
      </p:sp>
      <p:sp>
        <p:nvSpPr>
          <p:cNvPr id="2265093"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dirty="0"/>
          </a:p>
        </p:txBody>
      </p:sp>
      <p:sp>
        <p:nvSpPr>
          <p:cNvPr id="2265094"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4F098DC3-2DB4-4F09-8F09-AEEFF780D00E}" type="slidenum">
              <a:rPr lang="en-US" altLang="en-US"/>
              <a:pPr>
                <a:defRPr/>
              </a:pPr>
              <a:t>‹#›</a:t>
            </a:fld>
            <a:endParaRPr lang="en-US" altLang="en-US" dirty="0"/>
          </a:p>
        </p:txBody>
      </p:sp>
    </p:spTree>
  </p:cSld>
  <p:clrMap bg1="lt1" tx1="dk1" bg2="lt2" tx2="dk2" accent1="accent1" accent2="accent2" accent3="accent3" accent4="accent4" accent5="accent5" accent6="accent6" hlink="hlink" folHlink="folHlink"/>
  <p:sldLayoutIdLst>
    <p:sldLayoutId id="2147492321" r:id="rId1"/>
    <p:sldLayoutId id="2147492322" r:id="rId2"/>
    <p:sldLayoutId id="2147492323" r:id="rId3"/>
    <p:sldLayoutId id="2147492324" r:id="rId4"/>
    <p:sldLayoutId id="2147492325" r:id="rId5"/>
    <p:sldLayoutId id="2147492356" r:id="rId6"/>
    <p:sldLayoutId id="2147492326" r:id="rId7"/>
    <p:sldLayoutId id="2147492327" r:id="rId8"/>
    <p:sldLayoutId id="2147492328" r:id="rId9"/>
    <p:sldLayoutId id="2147492329" r:id="rId10"/>
    <p:sldLayoutId id="2147492330" r:id="rId11"/>
  </p:sldLayoutIdLst>
  <p:hf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609600" y="274639"/>
            <a:ext cx="10972800" cy="960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171"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30" name="Rectangle 6"/>
          <p:cNvSpPr>
            <a:spLocks noGrp="1" noChangeArrowheads="1"/>
          </p:cNvSpPr>
          <p:nvPr>
            <p:ph type="sldNum" sz="quarter" idx="4"/>
          </p:nvPr>
        </p:nvSpPr>
        <p:spPr bwMode="auto">
          <a:xfrm>
            <a:off x="9398000" y="6588125"/>
            <a:ext cx="2844800" cy="222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800">
                <a:solidFill>
                  <a:srgbClr val="000000"/>
                </a:solidFill>
              </a:defRPr>
            </a:lvl1pPr>
          </a:lstStyle>
          <a:p>
            <a:pPr>
              <a:defRPr/>
            </a:pPr>
            <a:fld id="{6380EB56-B2FD-493E-A2C9-5199DA5795C5}" type="slidenum">
              <a:rPr lang="en-US" altLang="en-US"/>
              <a:pPr>
                <a:defRPr/>
              </a:pPr>
              <a:t>‹#›</a:t>
            </a:fld>
            <a:endParaRPr lang="en-US" altLang="en-US" dirty="0"/>
          </a:p>
        </p:txBody>
      </p:sp>
      <p:sp>
        <p:nvSpPr>
          <p:cNvPr id="7173" name="Text Box 81"/>
          <p:cNvSpPr txBox="1">
            <a:spLocks noChangeArrowheads="1"/>
          </p:cNvSpPr>
          <p:nvPr userDrawn="1"/>
        </p:nvSpPr>
        <p:spPr bwMode="auto">
          <a:xfrm>
            <a:off x="10411884" y="6731000"/>
            <a:ext cx="186266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spcBef>
                <a:spcPct val="50000"/>
              </a:spcBef>
              <a:defRPr/>
            </a:pPr>
            <a:r>
              <a:rPr lang="en-US" altLang="en-US" sz="400" b="1" dirty="0">
                <a:solidFill>
                  <a:srgbClr val="080808"/>
                </a:solidFill>
              </a:rPr>
              <a:t>Version 09-01,  Mr. Raun Watson, CTAC, 684-2422</a:t>
            </a:r>
          </a:p>
        </p:txBody>
      </p:sp>
    </p:spTree>
  </p:cSld>
  <p:clrMap bg1="lt1" tx1="dk1" bg2="lt2" tx2="dk2" accent1="accent1" accent2="accent2" accent3="accent3" accent4="accent4" accent5="accent5" accent6="accent6" hlink="hlink" folHlink="folHlink"/>
  <p:sldLayoutIdLst>
    <p:sldLayoutId id="2147492331" r:id="rId1"/>
    <p:sldLayoutId id="2147492332" r:id="rId2"/>
    <p:sldLayoutId id="2147492333" r:id="rId3"/>
    <p:sldLayoutId id="2147492334" r:id="rId4"/>
    <p:sldLayoutId id="2147492335" r:id="rId5"/>
    <p:sldLayoutId id="2147492336" r:id="rId6"/>
    <p:sldLayoutId id="2147492337" r:id="rId7"/>
    <p:sldLayoutId id="2147492338" r:id="rId8"/>
    <p:sldLayoutId id="2147492339" r:id="rId9"/>
    <p:sldLayoutId id="2147492340" r:id="rId10"/>
    <p:sldLayoutId id="2147492341" r:id="rId11"/>
  </p:sldLayoutIdLst>
  <p:hf hdr="0" ftr="0" dt="0"/>
  <p:txStyles>
    <p:titleStyle>
      <a:lvl1pPr algn="ctr" rtl="0" eaLnBrk="0" fontAlgn="base" hangingPunct="0">
        <a:spcBef>
          <a:spcPct val="0"/>
        </a:spcBef>
        <a:spcAft>
          <a:spcPct val="0"/>
        </a:spcAft>
        <a:defRPr sz="3200" b="1">
          <a:solidFill>
            <a:schemeClr val="tx2"/>
          </a:solidFill>
          <a:latin typeface="+mj-lt"/>
          <a:ea typeface="+mj-ea"/>
          <a:cs typeface="+mj-cs"/>
        </a:defRPr>
      </a:lvl1pPr>
      <a:lvl2pPr algn="ctr" rtl="0" eaLnBrk="0" fontAlgn="base" hangingPunct="0">
        <a:spcBef>
          <a:spcPct val="0"/>
        </a:spcBef>
        <a:spcAft>
          <a:spcPct val="0"/>
        </a:spcAft>
        <a:defRPr sz="3200" b="1">
          <a:solidFill>
            <a:schemeClr val="tx2"/>
          </a:solidFill>
          <a:latin typeface="Arial" charset="0"/>
        </a:defRPr>
      </a:lvl2pPr>
      <a:lvl3pPr algn="ctr" rtl="0" eaLnBrk="0" fontAlgn="base" hangingPunct="0">
        <a:spcBef>
          <a:spcPct val="0"/>
        </a:spcBef>
        <a:spcAft>
          <a:spcPct val="0"/>
        </a:spcAft>
        <a:defRPr sz="3200" b="1">
          <a:solidFill>
            <a:schemeClr val="tx2"/>
          </a:solidFill>
          <a:latin typeface="Arial" charset="0"/>
        </a:defRPr>
      </a:lvl3pPr>
      <a:lvl4pPr algn="ctr" rtl="0" eaLnBrk="0" fontAlgn="base" hangingPunct="0">
        <a:spcBef>
          <a:spcPct val="0"/>
        </a:spcBef>
        <a:spcAft>
          <a:spcPct val="0"/>
        </a:spcAft>
        <a:defRPr sz="3200" b="1">
          <a:solidFill>
            <a:schemeClr val="tx2"/>
          </a:solidFill>
          <a:latin typeface="Arial" charset="0"/>
        </a:defRPr>
      </a:lvl4pPr>
      <a:lvl5pPr algn="ctr" rtl="0" eaLnBrk="0" fontAlgn="base" hangingPunct="0">
        <a:spcBef>
          <a:spcPct val="0"/>
        </a:spcBef>
        <a:spcAft>
          <a:spcPct val="0"/>
        </a:spcAft>
        <a:defRPr sz="3200" b="1">
          <a:solidFill>
            <a:schemeClr val="tx2"/>
          </a:solidFill>
          <a:latin typeface="Arial" charset="0"/>
        </a:defRPr>
      </a:lvl5pPr>
      <a:lvl6pPr marL="457200" algn="ctr" rtl="0" fontAlgn="base">
        <a:spcBef>
          <a:spcPct val="0"/>
        </a:spcBef>
        <a:spcAft>
          <a:spcPct val="0"/>
        </a:spcAft>
        <a:defRPr sz="3200" b="1">
          <a:solidFill>
            <a:schemeClr val="tx2"/>
          </a:solidFill>
          <a:latin typeface="Arial" charset="0"/>
        </a:defRPr>
      </a:lvl6pPr>
      <a:lvl7pPr marL="914400" algn="ctr" rtl="0" fontAlgn="base">
        <a:spcBef>
          <a:spcPct val="0"/>
        </a:spcBef>
        <a:spcAft>
          <a:spcPct val="0"/>
        </a:spcAft>
        <a:defRPr sz="3200" b="1">
          <a:solidFill>
            <a:schemeClr val="tx2"/>
          </a:solidFill>
          <a:latin typeface="Arial" charset="0"/>
        </a:defRPr>
      </a:lvl7pPr>
      <a:lvl8pPr marL="1371600" algn="ctr" rtl="0" fontAlgn="base">
        <a:spcBef>
          <a:spcPct val="0"/>
        </a:spcBef>
        <a:spcAft>
          <a:spcPct val="0"/>
        </a:spcAft>
        <a:defRPr sz="3200" b="1">
          <a:solidFill>
            <a:schemeClr val="tx2"/>
          </a:solidFill>
          <a:latin typeface="Arial" charset="0"/>
        </a:defRPr>
      </a:lvl8pPr>
      <a:lvl9pPr marL="1828800" algn="ctr" rtl="0" fontAlgn="base">
        <a:spcBef>
          <a:spcPct val="0"/>
        </a:spcBef>
        <a:spcAft>
          <a:spcPct val="0"/>
        </a:spcAft>
        <a:defRPr sz="3200" b="1">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09600" y="55564"/>
            <a:ext cx="10972800"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265093" name="Rectangle 5"/>
          <p:cNvSpPr>
            <a:spLocks noGrp="1" noChangeArrowheads="1"/>
          </p:cNvSpPr>
          <p:nvPr>
            <p:ph type="ftr" sz="quarter" idx="3"/>
          </p:nvPr>
        </p:nvSpPr>
        <p:spPr bwMode="auto">
          <a:xfrm>
            <a:off x="8106833" y="6727826"/>
            <a:ext cx="4191000" cy="1301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800" b="1">
                <a:solidFill>
                  <a:srgbClr val="FF0000"/>
                </a:solidFill>
                <a:latin typeface="Arial"/>
                <a:cs typeface="+mn-cs"/>
              </a:defRPr>
            </a:lvl1pPr>
          </a:lstStyle>
          <a:p>
            <a:pPr>
              <a:defRPr/>
            </a:pPr>
            <a:r>
              <a:rPr lang="en-US" dirty="0"/>
              <a:t>Version 09-02, Mr. Raun Watson, CTAC, 913.684-2422</a:t>
            </a:r>
          </a:p>
        </p:txBody>
      </p:sp>
      <p:sp>
        <p:nvSpPr>
          <p:cNvPr id="2265094" name="Rectangle 6"/>
          <p:cNvSpPr>
            <a:spLocks noGrp="1" noChangeArrowheads="1"/>
          </p:cNvSpPr>
          <p:nvPr>
            <p:ph type="sldNum" sz="quarter" idx="4"/>
          </p:nvPr>
        </p:nvSpPr>
        <p:spPr bwMode="auto">
          <a:xfrm>
            <a:off x="11504084" y="6556375"/>
            <a:ext cx="745067" cy="215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800">
                <a:solidFill>
                  <a:srgbClr val="000000"/>
                </a:solidFill>
              </a:defRPr>
            </a:lvl1pPr>
          </a:lstStyle>
          <a:p>
            <a:pPr>
              <a:defRPr/>
            </a:pPr>
            <a:fld id="{81E91D4D-1263-4612-96BD-6FB56306EBFF}" type="slidenum">
              <a:rPr lang="en-US" altLang="en-US"/>
              <a:pPr>
                <a:defRPr/>
              </a:pPr>
              <a:t>‹#›</a:t>
            </a:fld>
            <a:endParaRPr lang="en-US" altLang="en-US" dirty="0"/>
          </a:p>
        </p:txBody>
      </p:sp>
    </p:spTree>
  </p:cSld>
  <p:clrMap bg1="lt1" tx1="dk1" bg2="lt2" tx2="dk2" accent1="accent1" accent2="accent2" accent3="accent3" accent4="accent4" accent5="accent5" accent6="accent6" hlink="hlink" folHlink="folHlink"/>
  <p:sldLayoutIdLst>
    <p:sldLayoutId id="2147492357" r:id="rId1"/>
    <p:sldLayoutId id="2147492358" r:id="rId2"/>
    <p:sldLayoutId id="2147492359" r:id="rId3"/>
    <p:sldLayoutId id="2147492360" r:id="rId4"/>
    <p:sldLayoutId id="2147492361" r:id="rId5"/>
    <p:sldLayoutId id="2147492362" r:id="rId6"/>
    <p:sldLayoutId id="2147492364" r:id="rId7"/>
    <p:sldLayoutId id="2147492365" r:id="rId8"/>
    <p:sldLayoutId id="2147492366" r:id="rId9"/>
    <p:sldLayoutId id="2147492367" r:id="rId10"/>
    <p:sldLayoutId id="2147492368" r:id="rId11"/>
    <p:sldLayoutId id="2147492369" r:id="rId12"/>
    <p:sldLayoutId id="2147492370" r:id="rId13"/>
    <p:sldLayoutId id="2147492371" r:id="rId14"/>
  </p:sldLayoutIdLst>
  <p:hf hdr="0" dt="0"/>
  <p:txStyles>
    <p:titleStyle>
      <a:lvl1pPr algn="ctr" rtl="0" eaLnBrk="0" fontAlgn="base" hangingPunct="0">
        <a:spcBef>
          <a:spcPct val="0"/>
        </a:spcBef>
        <a:spcAft>
          <a:spcPct val="0"/>
        </a:spcAft>
        <a:defRPr sz="3200" b="1">
          <a:solidFill>
            <a:schemeClr val="tx2"/>
          </a:solidFill>
          <a:latin typeface="+mj-lt"/>
          <a:ea typeface="+mj-ea"/>
          <a:cs typeface="+mj-cs"/>
        </a:defRPr>
      </a:lvl1pPr>
      <a:lvl2pPr algn="ctr" rtl="0" eaLnBrk="0" fontAlgn="base" hangingPunct="0">
        <a:spcBef>
          <a:spcPct val="0"/>
        </a:spcBef>
        <a:spcAft>
          <a:spcPct val="0"/>
        </a:spcAft>
        <a:defRPr sz="3200" b="1">
          <a:solidFill>
            <a:schemeClr val="tx2"/>
          </a:solidFill>
          <a:latin typeface="Arial" charset="0"/>
        </a:defRPr>
      </a:lvl2pPr>
      <a:lvl3pPr algn="ctr" rtl="0" eaLnBrk="0" fontAlgn="base" hangingPunct="0">
        <a:spcBef>
          <a:spcPct val="0"/>
        </a:spcBef>
        <a:spcAft>
          <a:spcPct val="0"/>
        </a:spcAft>
        <a:defRPr sz="3200" b="1">
          <a:solidFill>
            <a:schemeClr val="tx2"/>
          </a:solidFill>
          <a:latin typeface="Arial" charset="0"/>
        </a:defRPr>
      </a:lvl3pPr>
      <a:lvl4pPr algn="ctr" rtl="0" eaLnBrk="0" fontAlgn="base" hangingPunct="0">
        <a:spcBef>
          <a:spcPct val="0"/>
        </a:spcBef>
        <a:spcAft>
          <a:spcPct val="0"/>
        </a:spcAft>
        <a:defRPr sz="3200" b="1">
          <a:solidFill>
            <a:schemeClr val="tx2"/>
          </a:solidFill>
          <a:latin typeface="Arial" charset="0"/>
        </a:defRPr>
      </a:lvl4pPr>
      <a:lvl5pPr algn="ctr" rtl="0" eaLnBrk="0" fontAlgn="base" hangingPunct="0">
        <a:spcBef>
          <a:spcPct val="0"/>
        </a:spcBef>
        <a:spcAft>
          <a:spcPct val="0"/>
        </a:spcAft>
        <a:defRPr sz="3200" b="1">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rgbClr val="F7DBB3"/>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9219"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65092"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defRPr>
            </a:lvl1pPr>
          </a:lstStyle>
          <a:p>
            <a:pPr>
              <a:defRPr/>
            </a:pPr>
            <a:endParaRPr lang="en-US" dirty="0"/>
          </a:p>
        </p:txBody>
      </p:sp>
      <p:sp>
        <p:nvSpPr>
          <p:cNvPr id="2265093"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dirty="0"/>
          </a:p>
        </p:txBody>
      </p:sp>
      <p:sp>
        <p:nvSpPr>
          <p:cNvPr id="2265094"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D103FE61-A9E4-41A2-B9B1-456042D62BA6}" type="slidenum">
              <a:rPr lang="en-US" altLang="en-US"/>
              <a:pPr>
                <a:defRPr/>
              </a:pPr>
              <a:t>‹#›</a:t>
            </a:fld>
            <a:endParaRPr lang="en-US" altLang="en-US" dirty="0"/>
          </a:p>
        </p:txBody>
      </p:sp>
    </p:spTree>
  </p:cSld>
  <p:clrMap bg1="lt1" tx1="dk1" bg2="lt2" tx2="dk2" accent1="accent1" accent2="accent2" accent3="accent3" accent4="accent4" accent5="accent5" accent6="accent6" hlink="hlink" folHlink="folHlink"/>
  <p:sldLayoutIdLst>
    <p:sldLayoutId id="2147492342" r:id="rId1"/>
    <p:sldLayoutId id="2147492343" r:id="rId2"/>
    <p:sldLayoutId id="2147492344" r:id="rId3"/>
    <p:sldLayoutId id="2147492345" r:id="rId4"/>
    <p:sldLayoutId id="2147492346" r:id="rId5"/>
    <p:sldLayoutId id="2147492372" r:id="rId6"/>
    <p:sldLayoutId id="2147492347" r:id="rId7"/>
    <p:sldLayoutId id="2147492348" r:id="rId8"/>
    <p:sldLayoutId id="2147492349" r:id="rId9"/>
    <p:sldLayoutId id="2147492350" r:id="rId10"/>
    <p:sldLayoutId id="2147492351" r:id="rId11"/>
  </p:sldLayoutIdLst>
  <p:hf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6.xml"/><Relationship Id="rId1" Type="http://schemas.openxmlformats.org/officeDocument/2006/relationships/slideLayout" Target="../slideLayouts/slideLayout13.xml"/><Relationship Id="rId5" Type="http://schemas.openxmlformats.org/officeDocument/2006/relationships/image" Target="../media/image12.jpeg"/><Relationship Id="rId4" Type="http://schemas.openxmlformats.org/officeDocument/2006/relationships/image" Target="../media/image11.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7.xml"/></Relationships>
</file>

<file path=ppt/slides/_rels/slide102.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notesSlide" Target="../notesSlides/notesSlide92.xml"/><Relationship Id="rId1" Type="http://schemas.openxmlformats.org/officeDocument/2006/relationships/slideLayout" Target="../slideLayouts/slideLayout17.xml"/></Relationships>
</file>

<file path=ppt/slides/_rels/slide103.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notesSlide" Target="../notesSlides/notesSlide93.xml"/><Relationship Id="rId1" Type="http://schemas.openxmlformats.org/officeDocument/2006/relationships/slideLayout" Target="../slideLayouts/slideLayout17.xml"/></Relationships>
</file>

<file path=ppt/slides/_rels/slide10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94.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96.xml"/><Relationship Id="rId1" Type="http://schemas.openxmlformats.org/officeDocument/2006/relationships/slideLayout" Target="../slideLayouts/slideLayout1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98.xml"/><Relationship Id="rId1" Type="http://schemas.openxmlformats.org/officeDocument/2006/relationships/slideLayout" Target="../slideLayouts/slideLayout1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notesSlide" Target="../notesSlides/notesSlide100.xml"/><Relationship Id="rId1" Type="http://schemas.openxmlformats.org/officeDocument/2006/relationships/slideLayout" Target="../slideLayouts/slideLayout17.xml"/></Relationships>
</file>

<file path=ppt/slides/_rels/slide11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01.xml"/><Relationship Id="rId1" Type="http://schemas.openxmlformats.org/officeDocument/2006/relationships/slideLayout" Target="../slideLayouts/slideLayout1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7.xml"/></Relationships>
</file>

<file path=ppt/slides/_rels/slide115.xml.rels><?xml version="1.0" encoding="UTF-8" standalone="yes"?>
<Relationships xmlns="http://schemas.openxmlformats.org/package/2006/relationships"><Relationship Id="rId3" Type="http://schemas.openxmlformats.org/officeDocument/2006/relationships/slide" Target="slide103.xml"/><Relationship Id="rId2" Type="http://schemas.openxmlformats.org/officeDocument/2006/relationships/notesSlide" Target="../notesSlides/notesSlide105.xml"/><Relationship Id="rId1" Type="http://schemas.openxmlformats.org/officeDocument/2006/relationships/slideLayout" Target="../slideLayouts/slideLayout17.xml"/><Relationship Id="rId5" Type="http://schemas.openxmlformats.org/officeDocument/2006/relationships/slide" Target="slide102.xml"/><Relationship Id="rId4" Type="http://schemas.openxmlformats.org/officeDocument/2006/relationships/slide" Target="slide110.xml"/></Relationships>
</file>

<file path=ppt/slides/_rels/slide1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6.xml"/><Relationship Id="rId1" Type="http://schemas.openxmlformats.org/officeDocument/2006/relationships/slideLayout" Target="../slideLayouts/slideLayout1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7.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7.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7.xml"/></Relationships>
</file>

<file path=ppt/slides/_rels/slide12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5.xml"/><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7.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7.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7.xml"/></Relationships>
</file>

<file path=ppt/slides/_rels/slide1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9.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8.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7.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_rels/slide140.xml.rels><?xml version="1.0" encoding="UTF-8" standalone="yes"?>
<Relationships xmlns="http://schemas.openxmlformats.org/package/2006/relationships"><Relationship Id="rId8" Type="http://schemas.openxmlformats.org/officeDocument/2006/relationships/diagramLayout" Target="../diagrams/layout4.xml"/><Relationship Id="rId3" Type="http://schemas.openxmlformats.org/officeDocument/2006/relationships/diagramLayout" Target="../diagrams/layout3.xml"/><Relationship Id="rId7" Type="http://schemas.openxmlformats.org/officeDocument/2006/relationships/diagramData" Target="../diagrams/data4.xml"/><Relationship Id="rId2" Type="http://schemas.openxmlformats.org/officeDocument/2006/relationships/diagramData" Target="../diagrams/data3.xml"/><Relationship Id="rId1" Type="http://schemas.openxmlformats.org/officeDocument/2006/relationships/slideLayout" Target="../slideLayouts/slideLayout16.xml"/><Relationship Id="rId6" Type="http://schemas.microsoft.com/office/2007/relationships/diagramDrawing" Target="../diagrams/drawing3.xml"/><Relationship Id="rId11" Type="http://schemas.microsoft.com/office/2007/relationships/diagramDrawing" Target="../diagrams/drawing4.xml"/><Relationship Id="rId5" Type="http://schemas.openxmlformats.org/officeDocument/2006/relationships/diagramColors" Target="../diagrams/colors3.xml"/><Relationship Id="rId10" Type="http://schemas.openxmlformats.org/officeDocument/2006/relationships/diagramColors" Target="../diagrams/colors4.xml"/><Relationship Id="rId4" Type="http://schemas.openxmlformats.org/officeDocument/2006/relationships/diagramQuickStyle" Target="../diagrams/quickStyle3.xml"/><Relationship Id="rId9" Type="http://schemas.openxmlformats.org/officeDocument/2006/relationships/diagramQuickStyle" Target="../diagrams/quickStyle4.xml"/></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2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8.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28.xml"/></Relationships>
</file>

<file path=ppt/slides/_rels/slide1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4.xml"/><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6.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3" Type="http://schemas.openxmlformats.org/officeDocument/2006/relationships/slide" Target="slide27.xml"/><Relationship Id="rId2" Type="http://schemas.openxmlformats.org/officeDocument/2006/relationships/notesSlide" Target="../notesSlides/notesSlide23.xml"/><Relationship Id="rId1" Type="http://schemas.openxmlformats.org/officeDocument/2006/relationships/slideLayout" Target="../slideLayouts/slideLayout17.xml"/><Relationship Id="rId4" Type="http://schemas.openxmlformats.org/officeDocument/2006/relationships/slide" Target="slide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3" Type="http://schemas.openxmlformats.org/officeDocument/2006/relationships/slide" Target="slide54.xml"/><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3" Type="http://schemas.openxmlformats.org/officeDocument/2006/relationships/slide" Target="slide54.xml"/><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3" Type="http://schemas.openxmlformats.org/officeDocument/2006/relationships/slide" Target="slide54.xml"/><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7.xml"/></Relationships>
</file>

<file path=ppt/slides/_rels/slide41.xml.rels><?xml version="1.0" encoding="UTF-8" standalone="yes"?>
<Relationships xmlns="http://schemas.openxmlformats.org/package/2006/relationships"><Relationship Id="rId3" Type="http://schemas.openxmlformats.org/officeDocument/2006/relationships/slide" Target="slide54.xml"/><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3" Type="http://schemas.openxmlformats.org/officeDocument/2006/relationships/slide" Target="slide54.xml"/><Relationship Id="rId2" Type="http://schemas.openxmlformats.org/officeDocument/2006/relationships/notesSlide" Target="../notesSlides/notesSlide44.xml"/><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3" Type="http://schemas.openxmlformats.org/officeDocument/2006/relationships/package" Target="../embeddings/Microsoft_Word_Document.docx"/><Relationship Id="rId2" Type="http://schemas.openxmlformats.org/officeDocument/2006/relationships/notesSlide" Target="../notesSlides/notesSlide47.xml"/><Relationship Id="rId1" Type="http://schemas.openxmlformats.org/officeDocument/2006/relationships/slideLayout" Target="../slideLayouts/slideLayout17.xml"/><Relationship Id="rId4" Type="http://schemas.openxmlformats.org/officeDocument/2006/relationships/image" Target="../media/image18.emf"/></Relationships>
</file>

<file path=ppt/slides/_rels/slide54.xml.rels><?xml version="1.0" encoding="UTF-8" standalone="yes"?>
<Relationships xmlns="http://schemas.openxmlformats.org/package/2006/relationships"><Relationship Id="rId3" Type="http://schemas.openxmlformats.org/officeDocument/2006/relationships/slide" Target="slide41.xml"/><Relationship Id="rId7" Type="http://schemas.openxmlformats.org/officeDocument/2006/relationships/slide" Target="slide50.xml"/><Relationship Id="rId2" Type="http://schemas.openxmlformats.org/officeDocument/2006/relationships/notesSlide" Target="../notesSlides/notesSlide48.xml"/><Relationship Id="rId1" Type="http://schemas.openxmlformats.org/officeDocument/2006/relationships/slideLayout" Target="../slideLayouts/slideLayout17.xml"/><Relationship Id="rId6" Type="http://schemas.openxmlformats.org/officeDocument/2006/relationships/slide" Target="slide33.xml"/><Relationship Id="rId5" Type="http://schemas.openxmlformats.org/officeDocument/2006/relationships/slide" Target="slide34.xml"/><Relationship Id="rId4" Type="http://schemas.openxmlformats.org/officeDocument/2006/relationships/slide" Target="slide38.xml"/></Relationships>
</file>

<file path=ppt/slides/_rels/slide5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9.xml"/><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3" Type="http://schemas.openxmlformats.org/officeDocument/2006/relationships/slide" Target="slide92.xml"/><Relationship Id="rId2" Type="http://schemas.openxmlformats.org/officeDocument/2006/relationships/notesSlide" Target="../notesSlides/notesSlide50.xml"/><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7.xml"/></Relationships>
</file>

<file path=ppt/slides/_rels/slide58.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notesSlide" Target="../notesSlides/notesSlide52.xml"/><Relationship Id="rId1" Type="http://schemas.openxmlformats.org/officeDocument/2006/relationships/slideLayout" Target="../slideLayouts/slideLayout1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9.xml"/></Relationships>
</file>

<file path=ppt/slides/_rels/slide6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57.xml"/><Relationship Id="rId1" Type="http://schemas.openxmlformats.org/officeDocument/2006/relationships/slideLayout" Target="../slideLayouts/slideLayout39.xml"/></Relationships>
</file>

<file path=ppt/slides/_rels/slide64.xml.rels><?xml version="1.0" encoding="UTF-8" standalone="yes"?>
<Relationships xmlns="http://schemas.openxmlformats.org/package/2006/relationships"><Relationship Id="rId3" Type="http://schemas.openxmlformats.org/officeDocument/2006/relationships/slide" Target="slide92.xml"/><Relationship Id="rId2" Type="http://schemas.openxmlformats.org/officeDocument/2006/relationships/notesSlide" Target="../notesSlides/notesSlide58.xml"/><Relationship Id="rId1" Type="http://schemas.openxmlformats.org/officeDocument/2006/relationships/slideLayout" Target="../slideLayouts/slideLayout39.xml"/></Relationships>
</file>

<file path=ppt/slides/_rels/slide6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59.xml"/><Relationship Id="rId1" Type="http://schemas.openxmlformats.org/officeDocument/2006/relationships/slideLayout" Target="../slideLayouts/slideLayout39.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9.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9.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9.xml"/></Relationships>
</file>

<file path=ppt/slides/_rels/slide6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3.xml"/><Relationship Id="rId1" Type="http://schemas.openxmlformats.org/officeDocument/2006/relationships/slideLayout" Target="../slideLayouts/slideLayout39.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8.xml"/><Relationship Id="rId4" Type="http://schemas.openxmlformats.org/officeDocument/2006/relationships/image" Target="../media/image7.png"/></Relationships>
</file>

<file path=ppt/slides/_rels/slide70.xml.rels><?xml version="1.0" encoding="UTF-8" standalone="yes"?>
<Relationships xmlns="http://schemas.openxmlformats.org/package/2006/relationships"><Relationship Id="rId3" Type="http://schemas.openxmlformats.org/officeDocument/2006/relationships/slide" Target="slide92.xml"/><Relationship Id="rId2" Type="http://schemas.openxmlformats.org/officeDocument/2006/relationships/notesSlide" Target="../notesSlides/notesSlide64.xml"/><Relationship Id="rId1" Type="http://schemas.openxmlformats.org/officeDocument/2006/relationships/slideLayout" Target="../slideLayouts/slideLayout39.xml"/></Relationships>
</file>

<file path=ppt/slides/_rels/slide71.xml.rels><?xml version="1.0" encoding="UTF-8" standalone="yes"?>
<Relationships xmlns="http://schemas.openxmlformats.org/package/2006/relationships"><Relationship Id="rId3" Type="http://schemas.openxmlformats.org/officeDocument/2006/relationships/slide" Target="slide92.xml"/><Relationship Id="rId2" Type="http://schemas.openxmlformats.org/officeDocument/2006/relationships/notesSlide" Target="../notesSlides/notesSlide65.xml"/><Relationship Id="rId1" Type="http://schemas.openxmlformats.org/officeDocument/2006/relationships/slideLayout" Target="../slideLayouts/slideLayout39.xml"/></Relationships>
</file>

<file path=ppt/slides/_rels/slide7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6.xml"/><Relationship Id="rId1" Type="http://schemas.openxmlformats.org/officeDocument/2006/relationships/slideLayout" Target="../slideLayouts/slideLayout39.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jpeg"/></Relationships>
</file>

<file path=ppt/slides/_rels/slide73.xml.rels><?xml version="1.0" encoding="UTF-8" standalone="yes"?>
<Relationships xmlns="http://schemas.openxmlformats.org/package/2006/relationships"><Relationship Id="rId8" Type="http://schemas.openxmlformats.org/officeDocument/2006/relationships/image" Target="../media/image34.png"/><Relationship Id="rId13" Type="http://schemas.openxmlformats.org/officeDocument/2006/relationships/image" Target="../media/image39.png"/><Relationship Id="rId18" Type="http://schemas.openxmlformats.org/officeDocument/2006/relationships/image" Target="../media/image44.png"/><Relationship Id="rId3" Type="http://schemas.openxmlformats.org/officeDocument/2006/relationships/image" Target="../media/image29.png"/><Relationship Id="rId21" Type="http://schemas.openxmlformats.org/officeDocument/2006/relationships/image" Target="../media/image47.png"/><Relationship Id="rId7" Type="http://schemas.openxmlformats.org/officeDocument/2006/relationships/image" Target="../media/image33.png"/><Relationship Id="rId12" Type="http://schemas.openxmlformats.org/officeDocument/2006/relationships/image" Target="../media/image38.png"/><Relationship Id="rId17" Type="http://schemas.openxmlformats.org/officeDocument/2006/relationships/image" Target="../media/image43.png"/><Relationship Id="rId2" Type="http://schemas.openxmlformats.org/officeDocument/2006/relationships/notesSlide" Target="../notesSlides/notesSlide67.xml"/><Relationship Id="rId16" Type="http://schemas.openxmlformats.org/officeDocument/2006/relationships/image" Target="../media/image42.png"/><Relationship Id="rId20" Type="http://schemas.openxmlformats.org/officeDocument/2006/relationships/image" Target="../media/image46.png"/><Relationship Id="rId1" Type="http://schemas.openxmlformats.org/officeDocument/2006/relationships/slideLayout" Target="../slideLayouts/slideLayout39.xml"/><Relationship Id="rId6" Type="http://schemas.openxmlformats.org/officeDocument/2006/relationships/image" Target="../media/image32.png"/><Relationship Id="rId11" Type="http://schemas.openxmlformats.org/officeDocument/2006/relationships/image" Target="../media/image37.png"/><Relationship Id="rId5" Type="http://schemas.openxmlformats.org/officeDocument/2006/relationships/image" Target="../media/image31.png"/><Relationship Id="rId15" Type="http://schemas.openxmlformats.org/officeDocument/2006/relationships/image" Target="../media/image41.png"/><Relationship Id="rId23" Type="http://schemas.openxmlformats.org/officeDocument/2006/relationships/image" Target="../media/image49.png"/><Relationship Id="rId10" Type="http://schemas.openxmlformats.org/officeDocument/2006/relationships/image" Target="../media/image36.png"/><Relationship Id="rId19" Type="http://schemas.openxmlformats.org/officeDocument/2006/relationships/image" Target="../media/image45.png"/><Relationship Id="rId4" Type="http://schemas.openxmlformats.org/officeDocument/2006/relationships/image" Target="../media/image30.png"/><Relationship Id="rId9" Type="http://schemas.openxmlformats.org/officeDocument/2006/relationships/image" Target="../media/image35.png"/><Relationship Id="rId14" Type="http://schemas.openxmlformats.org/officeDocument/2006/relationships/image" Target="../media/image40.png"/><Relationship Id="rId22" Type="http://schemas.openxmlformats.org/officeDocument/2006/relationships/image" Target="../media/image48.png"/></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9.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9.xml"/></Relationships>
</file>

<file path=ppt/slides/_rels/slide76.xml.rels><?xml version="1.0" encoding="UTF-8" standalone="yes"?>
<Relationships xmlns="http://schemas.openxmlformats.org/package/2006/relationships"><Relationship Id="rId3" Type="http://schemas.openxmlformats.org/officeDocument/2006/relationships/slide" Target="slide92.xml"/><Relationship Id="rId2" Type="http://schemas.openxmlformats.org/officeDocument/2006/relationships/notesSlide" Target="../notesSlides/notesSlide70.xml"/><Relationship Id="rId1" Type="http://schemas.openxmlformats.org/officeDocument/2006/relationships/slideLayout" Target="../slideLayouts/slideLayout39.xml"/></Relationships>
</file>

<file path=ppt/slides/_rels/slide77.xml.rels><?xml version="1.0" encoding="UTF-8" standalone="yes"?>
<Relationships xmlns="http://schemas.openxmlformats.org/package/2006/relationships"><Relationship Id="rId8" Type="http://schemas.openxmlformats.org/officeDocument/2006/relationships/image" Target="../media/image31.png"/><Relationship Id="rId13" Type="http://schemas.openxmlformats.org/officeDocument/2006/relationships/image" Target="../media/image42.png"/><Relationship Id="rId3" Type="http://schemas.openxmlformats.org/officeDocument/2006/relationships/image" Target="../media/image25.png"/><Relationship Id="rId7" Type="http://schemas.openxmlformats.org/officeDocument/2006/relationships/image" Target="../media/image37.png"/><Relationship Id="rId12" Type="http://schemas.openxmlformats.org/officeDocument/2006/relationships/image" Target="../media/image41.png"/><Relationship Id="rId17" Type="http://schemas.openxmlformats.org/officeDocument/2006/relationships/image" Target="../media/image33.png"/><Relationship Id="rId2" Type="http://schemas.openxmlformats.org/officeDocument/2006/relationships/notesSlide" Target="../notesSlides/notesSlide71.xml"/><Relationship Id="rId16" Type="http://schemas.openxmlformats.org/officeDocument/2006/relationships/image" Target="../media/image47.png"/><Relationship Id="rId1" Type="http://schemas.openxmlformats.org/officeDocument/2006/relationships/slideLayout" Target="../slideLayouts/slideLayout39.xml"/><Relationship Id="rId6" Type="http://schemas.openxmlformats.org/officeDocument/2006/relationships/image" Target="../media/image36.png"/><Relationship Id="rId11" Type="http://schemas.openxmlformats.org/officeDocument/2006/relationships/image" Target="../media/image35.png"/><Relationship Id="rId5" Type="http://schemas.openxmlformats.org/officeDocument/2006/relationships/image" Target="../media/image28.png"/><Relationship Id="rId15" Type="http://schemas.openxmlformats.org/officeDocument/2006/relationships/image" Target="../media/image46.png"/><Relationship Id="rId10" Type="http://schemas.openxmlformats.org/officeDocument/2006/relationships/image" Target="../media/image39.png"/><Relationship Id="rId4" Type="http://schemas.openxmlformats.org/officeDocument/2006/relationships/image" Target="../media/image27.png"/><Relationship Id="rId9" Type="http://schemas.openxmlformats.org/officeDocument/2006/relationships/image" Target="../media/image38.png"/><Relationship Id="rId14" Type="http://schemas.openxmlformats.org/officeDocument/2006/relationships/image" Target="../media/image44.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9.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9.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9.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9.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9.xml"/></Relationships>
</file>

<file path=ppt/slides/_rels/slide85.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0.png"/><Relationship Id="rId7" Type="http://schemas.openxmlformats.org/officeDocument/2006/relationships/image" Target="../media/image54.png"/><Relationship Id="rId2" Type="http://schemas.openxmlformats.org/officeDocument/2006/relationships/notesSlide" Target="../notesSlides/notesSlide79.xml"/><Relationship Id="rId1" Type="http://schemas.openxmlformats.org/officeDocument/2006/relationships/slideLayout" Target="../slideLayouts/slideLayout39.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8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5.png"/><Relationship Id="rId7" Type="http://schemas.openxmlformats.org/officeDocument/2006/relationships/image" Target="../media/image57.png"/><Relationship Id="rId2" Type="http://schemas.openxmlformats.org/officeDocument/2006/relationships/notesSlide" Target="../notesSlides/notesSlide80.xml"/><Relationship Id="rId1" Type="http://schemas.openxmlformats.org/officeDocument/2006/relationships/slideLayout" Target="../slideLayouts/slideLayout39.xml"/><Relationship Id="rId6" Type="http://schemas.openxmlformats.org/officeDocument/2006/relationships/image" Target="../media/image56.jpeg"/><Relationship Id="rId5" Type="http://schemas.openxmlformats.org/officeDocument/2006/relationships/image" Target="../media/image28.png"/><Relationship Id="rId4" Type="http://schemas.openxmlformats.org/officeDocument/2006/relationships/image" Target="../media/image36.png"/><Relationship Id="rId9" Type="http://schemas.openxmlformats.org/officeDocument/2006/relationships/image" Target="../media/image58.png"/></Relationships>
</file>

<file path=ppt/slides/_rels/slide87.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59.png"/><Relationship Id="rId2" Type="http://schemas.openxmlformats.org/officeDocument/2006/relationships/notesSlide" Target="../notesSlides/notesSlide81.xml"/><Relationship Id="rId1" Type="http://schemas.openxmlformats.org/officeDocument/2006/relationships/slideLayout" Target="../slideLayouts/slideLayout39.xml"/><Relationship Id="rId6" Type="http://schemas.openxmlformats.org/officeDocument/2006/relationships/image" Target="../media/image33.png"/><Relationship Id="rId5" Type="http://schemas.openxmlformats.org/officeDocument/2006/relationships/image" Target="../media/image31.png"/><Relationship Id="rId4" Type="http://schemas.openxmlformats.org/officeDocument/2006/relationships/image" Target="../media/image28.png"/></Relationships>
</file>

<file path=ppt/slides/_rels/slide88.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image" Target="../media/image25.png"/><Relationship Id="rId7" Type="http://schemas.openxmlformats.org/officeDocument/2006/relationships/image" Target="../media/image33.png"/><Relationship Id="rId2" Type="http://schemas.openxmlformats.org/officeDocument/2006/relationships/notesSlide" Target="../notesSlides/notesSlide82.xml"/><Relationship Id="rId1" Type="http://schemas.openxmlformats.org/officeDocument/2006/relationships/slideLayout" Target="../slideLayouts/slideLayout39.xml"/><Relationship Id="rId6" Type="http://schemas.openxmlformats.org/officeDocument/2006/relationships/image" Target="../media/image31.png"/><Relationship Id="rId5" Type="http://schemas.openxmlformats.org/officeDocument/2006/relationships/image" Target="../media/image59.png"/><Relationship Id="rId4" Type="http://schemas.openxmlformats.org/officeDocument/2006/relationships/image" Target="../media/image28.png"/></Relationships>
</file>

<file path=ppt/slides/_rels/slide89.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image" Target="../media/image25.png"/><Relationship Id="rId7" Type="http://schemas.openxmlformats.org/officeDocument/2006/relationships/image" Target="../media/image33.png"/><Relationship Id="rId2" Type="http://schemas.openxmlformats.org/officeDocument/2006/relationships/notesSlide" Target="../notesSlides/notesSlide83.xml"/><Relationship Id="rId1" Type="http://schemas.openxmlformats.org/officeDocument/2006/relationships/slideLayout" Target="../slideLayouts/slideLayout39.xml"/><Relationship Id="rId6" Type="http://schemas.openxmlformats.org/officeDocument/2006/relationships/image" Target="../media/image31.png"/><Relationship Id="rId5" Type="http://schemas.openxmlformats.org/officeDocument/2006/relationships/image" Target="../media/image36.png"/><Relationship Id="rId4" Type="http://schemas.openxmlformats.org/officeDocument/2006/relationships/image" Target="../media/image28.png"/><Relationship Id="rId9" Type="http://schemas.openxmlformats.org/officeDocument/2006/relationships/image" Target="../media/image59.pn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7.xml"/></Relationships>
</file>

<file path=ppt/slides/_rels/slide92.xml.rels><?xml version="1.0" encoding="UTF-8" standalone="yes"?>
<Relationships xmlns="http://schemas.openxmlformats.org/package/2006/relationships"><Relationship Id="rId3" Type="http://schemas.openxmlformats.org/officeDocument/2006/relationships/slide" Target="slide71.xml"/><Relationship Id="rId7" Type="http://schemas.openxmlformats.org/officeDocument/2006/relationships/slide" Target="slide76.xml"/><Relationship Id="rId2" Type="http://schemas.openxmlformats.org/officeDocument/2006/relationships/notesSlide" Target="../notesSlides/notesSlide86.xml"/><Relationship Id="rId1" Type="http://schemas.openxmlformats.org/officeDocument/2006/relationships/slideLayout" Target="../slideLayouts/slideLayout17.xml"/><Relationship Id="rId6" Type="http://schemas.openxmlformats.org/officeDocument/2006/relationships/slide" Target="slide64.xml"/><Relationship Id="rId5" Type="http://schemas.openxmlformats.org/officeDocument/2006/relationships/slide" Target="slide70.xml"/><Relationship Id="rId4" Type="http://schemas.openxmlformats.org/officeDocument/2006/relationships/slide" Target="slide5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6.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diagramLayout" Target="../diagrams/layout1.xml"/><Relationship Id="rId7" Type="http://schemas.openxmlformats.org/officeDocument/2006/relationships/diagramData" Target="../diagrams/data2.xml"/><Relationship Id="rId2" Type="http://schemas.openxmlformats.org/officeDocument/2006/relationships/diagramData" Target="../diagrams/data1.xml"/><Relationship Id="rId1" Type="http://schemas.openxmlformats.org/officeDocument/2006/relationships/slideLayout" Target="../slideLayouts/slideLayout16.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9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7.xml"/><Relationship Id="rId1" Type="http://schemas.openxmlformats.org/officeDocument/2006/relationships/slideLayout" Target="../slideLayouts/slideLayout1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586304" y="4168341"/>
            <a:ext cx="4818409" cy="1055308"/>
          </a:xfrm>
          <a:prstGeom prst="rect">
            <a:avLst/>
          </a:prstGeom>
          <a:solidFill>
            <a:schemeClr val="bg1">
              <a:alpha val="0"/>
            </a:schemeClr>
          </a:solidFill>
        </p:spPr>
        <p:txBody>
          <a:bodyPr wrap="none" lIns="69742" tIns="34871" rIns="69742" bIns="34871">
            <a:spAutoFit/>
            <a:scene3d>
              <a:camera prst="orthographicFront"/>
              <a:lightRig rig="threePt" dir="t"/>
            </a:scene3d>
            <a:sp3d extrusionH="57150">
              <a:bevelT w="38100" h="38100" prst="slope"/>
            </a:sp3d>
          </a:bodyPr>
          <a:lstStyle/>
          <a:p>
            <a:pPr algn="ctr"/>
            <a:r>
              <a:rPr lang="en-US" sz="3600" b="1" dirty="0">
                <a:ln w="22225">
                  <a:solidFill>
                    <a:schemeClr val="tx1"/>
                  </a:solidFill>
                  <a:prstDash val="solid"/>
                </a:ln>
                <a:effectLst>
                  <a:outerShdw blurRad="50800" dist="38100" dir="5400000" algn="t" rotWithShape="0">
                    <a:prstClr val="black">
                      <a:alpha val="40000"/>
                    </a:prstClr>
                  </a:outerShdw>
                </a:effectLst>
                <a:latin typeface="Stencil" panose="040409050D0802020404" pitchFamily="82" charset="0"/>
              </a:rPr>
              <a:t>TASK FORCE Kraken</a:t>
            </a:r>
          </a:p>
          <a:p>
            <a:pPr algn="ctr"/>
            <a:endParaRPr lang="en-US" sz="2800" b="1" dirty="0">
              <a:ln w="22225">
                <a:solidFill>
                  <a:schemeClr val="tx1"/>
                </a:solidFill>
                <a:prstDash val="solid"/>
              </a:ln>
              <a:effectLst>
                <a:outerShdw blurRad="50800" dist="38100" dir="5400000" algn="t" rotWithShape="0">
                  <a:prstClr val="black">
                    <a:alpha val="40000"/>
                  </a:prstClr>
                </a:outerShdw>
              </a:effectLst>
              <a:latin typeface="Stencil" panose="040409050D0802020404" pitchFamily="82" charset="0"/>
            </a:endParaRPr>
          </a:p>
        </p:txBody>
      </p:sp>
      <p:sp>
        <p:nvSpPr>
          <p:cNvPr id="7" name="Subtitle 2"/>
          <p:cNvSpPr txBox="1">
            <a:spLocks/>
          </p:cNvSpPr>
          <p:nvPr/>
        </p:nvSpPr>
        <p:spPr>
          <a:xfrm>
            <a:off x="-17366" y="1071469"/>
            <a:ext cx="12192000" cy="16557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4000" b="1" dirty="0"/>
              <a:t>MILITARY DECISION  MAKING PROCESS</a:t>
            </a:r>
          </a:p>
          <a:p>
            <a:endParaRPr lang="en-US" sz="4000" b="1" dirty="0"/>
          </a:p>
        </p:txBody>
      </p:sp>
      <p:pic>
        <p:nvPicPr>
          <p:cNvPr id="3" name="Picture 2" descr="A logo on a black background&#10;&#10;Description automatically generated">
            <a:extLst>
              <a:ext uri="{FF2B5EF4-FFF2-40B4-BE49-F238E27FC236}">
                <a16:creationId xmlns:a16="http://schemas.microsoft.com/office/drawing/2014/main" id="{BBC61373-1E7D-E046-3AB8-6ED9974595E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34684" y="1024723"/>
            <a:ext cx="6400813" cy="4572009"/>
          </a:xfrm>
          <a:prstGeom prst="rect">
            <a:avLst/>
          </a:prstGeom>
        </p:spPr>
      </p:pic>
    </p:spTree>
    <p:extLst>
      <p:ext uri="{BB962C8B-B14F-4D97-AF65-F5344CB8AC3E}">
        <p14:creationId xmlns:p14="http://schemas.microsoft.com/office/powerpoint/2010/main" val="292404737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3947841" y="1388991"/>
            <a:ext cx="3882683" cy="2687911"/>
            <a:chOff x="4185654" y="1139458"/>
            <a:chExt cx="3882683" cy="2687911"/>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64946" y="1139458"/>
              <a:ext cx="2724098" cy="1743086"/>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8" name="TextBox 7"/>
            <p:cNvSpPr txBox="1"/>
            <p:nvPr/>
          </p:nvSpPr>
          <p:spPr>
            <a:xfrm>
              <a:off x="4185654" y="2873262"/>
              <a:ext cx="3882683" cy="954107"/>
            </a:xfrm>
            <a:prstGeom prst="rect">
              <a:avLst/>
            </a:prstGeom>
            <a:noFill/>
          </p:spPr>
          <p:txBody>
            <a:bodyPr wrap="square" rtlCol="0">
              <a:spAutoFit/>
            </a:bodyPr>
            <a:lstStyle/>
            <a:p>
              <a:pPr algn="ctr"/>
              <a:r>
                <a:rPr lang="en-US" sz="2800" b="1" dirty="0">
                  <a:latin typeface=" Arial"/>
                </a:rPr>
                <a:t>Seize, Retain, &amp; Exploit the Initiative</a:t>
              </a:r>
            </a:p>
          </p:txBody>
        </p:sp>
      </p:grpSp>
      <p:grpSp>
        <p:nvGrpSpPr>
          <p:cNvPr id="14" name="Group 13"/>
          <p:cNvGrpSpPr/>
          <p:nvPr/>
        </p:nvGrpSpPr>
        <p:grpSpPr>
          <a:xfrm>
            <a:off x="6646413" y="3872368"/>
            <a:ext cx="5117123" cy="2740310"/>
            <a:chOff x="7010193" y="3728572"/>
            <a:chExt cx="5117123" cy="2740310"/>
          </a:xfrm>
        </p:grpSpPr>
        <p:sp>
          <p:nvSpPr>
            <p:cNvPr id="2" name="TextBox 1"/>
            <p:cNvSpPr txBox="1"/>
            <p:nvPr/>
          </p:nvSpPr>
          <p:spPr>
            <a:xfrm>
              <a:off x="7010193" y="5514775"/>
              <a:ext cx="5117123" cy="954107"/>
            </a:xfrm>
            <a:prstGeom prst="rect">
              <a:avLst/>
            </a:prstGeom>
            <a:noFill/>
          </p:spPr>
          <p:txBody>
            <a:bodyPr wrap="square" rtlCol="0">
              <a:spAutoFit/>
            </a:bodyPr>
            <a:lstStyle/>
            <a:p>
              <a:pPr algn="ctr"/>
              <a:r>
                <a:rPr lang="en-US" sz="2800" b="1" dirty="0">
                  <a:latin typeface=" Arial"/>
                </a:rPr>
                <a:t>Position of Relative Advantage</a:t>
              </a:r>
            </a:p>
          </p:txBody>
        </p:sp>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94304" y="3728572"/>
              <a:ext cx="2748901" cy="1832601"/>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grpSp>
      <p:grpSp>
        <p:nvGrpSpPr>
          <p:cNvPr id="15" name="Group 14"/>
          <p:cNvGrpSpPr/>
          <p:nvPr/>
        </p:nvGrpSpPr>
        <p:grpSpPr>
          <a:xfrm>
            <a:off x="83991" y="4081717"/>
            <a:ext cx="5117123" cy="2363291"/>
            <a:chOff x="473203" y="3984995"/>
            <a:chExt cx="5117123" cy="2363291"/>
          </a:xfrm>
        </p:grpSpPr>
        <p:sp>
          <p:nvSpPr>
            <p:cNvPr id="11" name="TextBox 10"/>
            <p:cNvSpPr txBox="1"/>
            <p:nvPr/>
          </p:nvSpPr>
          <p:spPr>
            <a:xfrm>
              <a:off x="473203" y="5825066"/>
              <a:ext cx="5117123" cy="523220"/>
            </a:xfrm>
            <a:prstGeom prst="rect">
              <a:avLst/>
            </a:prstGeom>
            <a:noFill/>
          </p:spPr>
          <p:txBody>
            <a:bodyPr wrap="square" rtlCol="0">
              <a:spAutoFit/>
            </a:bodyPr>
            <a:lstStyle/>
            <a:p>
              <a:pPr algn="ctr"/>
              <a:r>
                <a:rPr lang="en-US" sz="2800" b="1" dirty="0">
                  <a:latin typeface=" Arial"/>
                </a:rPr>
                <a:t>Consolidate Gains</a:t>
              </a:r>
            </a:p>
          </p:txBody>
        </p:sp>
        <p:pic>
          <p:nvPicPr>
            <p:cNvPr id="12" name="Picture 11"/>
            <p:cNvPicPr>
              <a:picLocks noChangeAspect="1"/>
            </p:cNvPicPr>
            <p:nvPr/>
          </p:nvPicPr>
          <p:blipFill rotWithShape="1">
            <a:blip r:embed="rId5" cstate="print">
              <a:extLst>
                <a:ext uri="{28A0092B-C50C-407E-A947-70E740481C1C}">
                  <a14:useLocalDpi xmlns:a14="http://schemas.microsoft.com/office/drawing/2010/main" val="0"/>
                </a:ext>
              </a:extLst>
            </a:blip>
            <a:srcRect l="12804"/>
            <a:stretch/>
          </p:blipFill>
          <p:spPr>
            <a:xfrm>
              <a:off x="1645342" y="3984995"/>
              <a:ext cx="2743306" cy="1835256"/>
            </a:xfrm>
            <a:prstGeom prst="rect">
              <a:avLst/>
            </a:prstGeom>
            <a:ln w="38100">
              <a:solidFill>
                <a:srgbClr val="000000"/>
              </a:solidFill>
            </a:ln>
            <a:effectLst>
              <a:outerShdw blurRad="50800" dist="50800" dir="2700000" algn="ctr" rotWithShape="0">
                <a:srgbClr val="000000">
                  <a:alpha val="43000"/>
                </a:srgbClr>
              </a:outerShdw>
            </a:effectLst>
          </p:spPr>
        </p:pic>
      </p:grpSp>
      <p:sp>
        <p:nvSpPr>
          <p:cNvPr id="16" name="Rectangle 19"/>
          <p:cNvSpPr txBox="1">
            <a:spLocks noChangeArrowheads="1"/>
          </p:cNvSpPr>
          <p:nvPr/>
        </p:nvSpPr>
        <p:spPr>
          <a:xfrm>
            <a:off x="949569" y="429808"/>
            <a:ext cx="10269416" cy="848101"/>
          </a:xfrm>
          <a:prstGeom prst="rect">
            <a:avLst/>
          </a:prstGeom>
          <a:effectLst/>
        </p:spPr>
        <p:txBody>
          <a:bodyPr anchor="ctr" anchorCtr="0">
            <a:noAutofit/>
            <a:scene3d>
              <a:camera prst="orthographicFront"/>
              <a:lightRig rig="soft" dir="t">
                <a:rot lat="0" lon="0" rev="2100000"/>
              </a:lightRig>
            </a:scene3d>
            <a:sp3d prstMaterial="matte">
              <a:bevelT w="38100" h="38100"/>
            </a:sp3d>
          </a:bodyPr>
          <a:lstStyle>
            <a:defPPr>
              <a:defRPr sz="4400">
                <a:solidFill>
                  <a:schemeClr val="tx2">
                    <a:shade val="85000"/>
                    <a:satMod val="150000"/>
                  </a:schemeClr>
                </a:solidFill>
                <a:latin typeface="+mj-lt"/>
                <a:ea typeface="+mj-ea"/>
                <a:cs typeface="+mj-cs"/>
              </a:defRPr>
            </a:defPPr>
            <a:lvl1pPr algn="ctr" eaLnBrk="1" hangingPunct="1">
              <a:buNone/>
              <a:defRPr lang="en-US" sz="3600" b="1" strike="noStrike" kern="1200" baseline="0">
                <a:solidFill>
                  <a:schemeClr val="tx1"/>
                </a:solidFill>
                <a:effectLst>
                  <a:outerShdw blurRad="63500" dist="38100" dir="8220000" algn="tl" rotWithShape="0">
                    <a:srgbClr val="000000">
                      <a:alpha val="30000"/>
                    </a:srgbClr>
                  </a:outerShdw>
                </a:effectLst>
                <a:latin typeface="Arial Black" pitchFamily="34" charset="0"/>
                <a:ea typeface="+mj-lt"/>
                <a:cs typeface="+mj-lt"/>
              </a:defRPr>
            </a:lvl1pPr>
          </a:lstStyle>
          <a:p>
            <a:pPr fontAlgn="auto">
              <a:spcBef>
                <a:spcPts val="0"/>
              </a:spcBef>
              <a:spcAft>
                <a:spcPts val="0"/>
              </a:spcAft>
              <a:defRPr/>
            </a:pPr>
            <a:r>
              <a:rPr lang="en-US" sz="4000" dirty="0">
                <a:effectLst/>
                <a:latin typeface=" Arial"/>
              </a:rPr>
              <a:t>Unified Land Operations</a:t>
            </a:r>
          </a:p>
        </p:txBody>
      </p:sp>
      <p:sp>
        <p:nvSpPr>
          <p:cNvPr id="19" name="TextBox 18"/>
          <p:cNvSpPr txBox="1"/>
          <p:nvPr/>
        </p:nvSpPr>
        <p:spPr>
          <a:xfrm>
            <a:off x="9708321" y="6581001"/>
            <a:ext cx="2483679" cy="276999"/>
          </a:xfrm>
          <a:prstGeom prst="rect">
            <a:avLst/>
          </a:prstGeom>
          <a:noFill/>
        </p:spPr>
        <p:txBody>
          <a:bodyPr wrap="square" rtlCol="0">
            <a:spAutoFit/>
          </a:bodyPr>
          <a:lstStyle/>
          <a:p>
            <a:pPr algn="ctr"/>
            <a:r>
              <a:rPr lang="en-US" sz="1200" dirty="0">
                <a:latin typeface=" Arial"/>
              </a:rPr>
              <a:t>ADRP 3-0, </a:t>
            </a:r>
            <a:r>
              <a:rPr lang="en-US" sz="1200" i="1" dirty="0">
                <a:latin typeface=" Arial"/>
              </a:rPr>
              <a:t>Operations, </a:t>
            </a:r>
            <a:r>
              <a:rPr lang="en-US" sz="1200" dirty="0">
                <a:latin typeface=" Arial"/>
              </a:rPr>
              <a:t>6 Oct 17</a:t>
            </a:r>
          </a:p>
        </p:txBody>
      </p:sp>
    </p:spTree>
    <p:extLst>
      <p:ext uri="{BB962C8B-B14F-4D97-AF65-F5344CB8AC3E}">
        <p14:creationId xmlns:p14="http://schemas.microsoft.com/office/powerpoint/2010/main" val="1904613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20"/>
          <p:cNvSpPr>
            <a:spLocks noGrp="1" noChangeArrowheads="1"/>
          </p:cNvSpPr>
          <p:nvPr>
            <p:ph type="title"/>
          </p:nvPr>
        </p:nvSpPr>
        <p:spPr>
          <a:xfrm>
            <a:off x="1970648" y="399248"/>
            <a:ext cx="8229600" cy="912813"/>
          </a:xfrm>
          <a:effectLst>
            <a:outerShdw dist="35921" dir="2700000" algn="ctr" rotWithShape="0">
              <a:srgbClr val="FFD889"/>
            </a:outerShdw>
          </a:effectLst>
        </p:spPr>
        <p:txBody>
          <a:bodyPr/>
          <a:lstStyle/>
          <a:p>
            <a:pPr eaLnBrk="1" hangingPunct="1"/>
            <a:r>
              <a:rPr lang="en-US" altLang="en-US" dirty="0"/>
              <a:t>Step 4 - COA Analysis</a:t>
            </a:r>
          </a:p>
        </p:txBody>
      </p:sp>
      <p:sp>
        <p:nvSpPr>
          <p:cNvPr id="20377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A955C27A-C1B0-4AD6-BE12-4F4B7C79BF06}" type="slidenum">
              <a:rPr lang="en-US" altLang="en-US" sz="800"/>
              <a:pPr>
                <a:spcBef>
                  <a:spcPct val="0"/>
                </a:spcBef>
                <a:buFontTx/>
                <a:buNone/>
              </a:pPr>
              <a:t>100</a:t>
            </a:fld>
            <a:endParaRPr lang="en-US" altLang="en-US" sz="800" dirty="0"/>
          </a:p>
        </p:txBody>
      </p:sp>
      <p:sp>
        <p:nvSpPr>
          <p:cNvPr id="3299330" name="Rectangle 2"/>
          <p:cNvSpPr>
            <a:spLocks noChangeArrowheads="1"/>
          </p:cNvSpPr>
          <p:nvPr/>
        </p:nvSpPr>
        <p:spPr bwMode="auto">
          <a:xfrm>
            <a:off x="576594" y="1090159"/>
            <a:ext cx="11045911" cy="533997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120837" name="Text Box 22"/>
          <p:cNvSpPr txBox="1">
            <a:spLocks noChangeArrowheads="1"/>
          </p:cNvSpPr>
          <p:nvPr/>
        </p:nvSpPr>
        <p:spPr bwMode="auto">
          <a:xfrm>
            <a:off x="565577" y="2308071"/>
            <a:ext cx="11056928" cy="4037003"/>
          </a:xfrm>
          <a:prstGeom prst="rect">
            <a:avLst/>
          </a:prstGeom>
          <a:noFill/>
          <a:ln w="9525">
            <a:noFill/>
            <a:miter lim="800000"/>
            <a:headEnd/>
            <a:tailEnd/>
          </a:ln>
        </p:spPr>
        <p:txBody>
          <a:bodyPr wrap="square">
            <a:spAutoFit/>
          </a:bodyPr>
          <a:lstStyle/>
          <a:p>
            <a:pPr marL="114300" lvl="1" indent="114300">
              <a:spcBef>
                <a:spcPct val="50000"/>
              </a:spcBef>
              <a:buClr>
                <a:srgbClr val="0000FF"/>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4 – COA analysis involves </a:t>
            </a:r>
            <a:r>
              <a:rPr lang="en-US" sz="1800" b="1" dirty="0">
                <a:solidFill>
                  <a:srgbClr val="FF0000"/>
                </a:solidFill>
                <a:latin typeface="Arial" charset="0"/>
              </a:rPr>
              <a:t>eight actions</a:t>
            </a:r>
            <a:r>
              <a:rPr lang="en-US" sz="1800" b="1" dirty="0">
                <a:latin typeface="Arial" charset="0"/>
              </a:rPr>
              <a:t>:</a:t>
            </a:r>
          </a:p>
          <a:p>
            <a:pPr marL="342900" lvl="2" indent="177800">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1, Gather the Tools.</a:t>
            </a:r>
            <a:r>
              <a:rPr lang="en-US" sz="1800" b="1" dirty="0">
                <a:latin typeface="Arial" charset="0"/>
              </a:rPr>
              <a:t> The CoS / XO directs the staff to gather the tools, materials, and data for the war-game. Units war-game with maps, sand tables, computer simulations, or other tools that accurately reflect the terrain. The staff posts the COA on a map displaying the AO. </a:t>
            </a:r>
            <a:r>
              <a:rPr lang="en-US" sz="1800" b="1" dirty="0">
                <a:solidFill>
                  <a:srgbClr val="0000FF"/>
                </a:solidFill>
                <a:latin typeface="Arial" charset="0"/>
              </a:rPr>
              <a:t>Tools required include, but are not limited to:</a:t>
            </a:r>
          </a:p>
          <a:p>
            <a:pPr marL="571500" lvl="3" indent="114300">
              <a:lnSpc>
                <a:spcPts val="1400"/>
              </a:lnSpc>
              <a:spcBef>
                <a:spcPct val="50000"/>
              </a:spcBef>
              <a:buClr>
                <a:srgbClr val="0000FF"/>
              </a:buClr>
              <a:buFontTx/>
              <a:buChar char="•"/>
              <a:tabLst>
                <a:tab pos="114300" algn="l"/>
                <a:tab pos="228600" algn="l"/>
                <a:tab pos="571500" algn="l"/>
              </a:tabLst>
              <a:defRPr/>
            </a:pPr>
            <a:r>
              <a:rPr lang="en-US" sz="1400" b="1" dirty="0">
                <a:latin typeface="Arial" charset="0"/>
              </a:rPr>
              <a:t> </a:t>
            </a:r>
            <a:r>
              <a:rPr lang="en-US" sz="1600" b="1" dirty="0">
                <a:latin typeface="Arial" charset="0"/>
              </a:rPr>
              <a:t>Running estimates.</a:t>
            </a:r>
          </a:p>
          <a:p>
            <a:pPr marL="571500" lvl="3" indent="114300">
              <a:lnSpc>
                <a:spcPts val="1400"/>
              </a:lnSpc>
              <a:spcBef>
                <a:spcPct val="50000"/>
              </a:spcBef>
              <a:buClr>
                <a:srgbClr val="0000FF"/>
              </a:buClr>
              <a:buFontTx/>
              <a:buChar char="•"/>
              <a:tabLst>
                <a:tab pos="114300" algn="l"/>
                <a:tab pos="228600" algn="l"/>
                <a:tab pos="571500" algn="l"/>
              </a:tabLst>
              <a:defRPr/>
            </a:pPr>
            <a:r>
              <a:rPr lang="en-US" sz="1600" b="1" dirty="0">
                <a:latin typeface="Arial" charset="0"/>
              </a:rPr>
              <a:t> Threat templates and models.</a:t>
            </a:r>
          </a:p>
          <a:p>
            <a:pPr marL="571500" lvl="3" indent="114300">
              <a:lnSpc>
                <a:spcPts val="1400"/>
              </a:lnSpc>
              <a:spcBef>
                <a:spcPct val="50000"/>
              </a:spcBef>
              <a:buClr>
                <a:srgbClr val="0000FF"/>
              </a:buClr>
              <a:buFontTx/>
              <a:buChar char="•"/>
              <a:tabLst>
                <a:tab pos="114300" algn="l"/>
                <a:tab pos="228600" algn="l"/>
                <a:tab pos="571500" algn="l"/>
              </a:tabLst>
              <a:defRPr/>
            </a:pPr>
            <a:r>
              <a:rPr lang="en-US" sz="1600" b="1" dirty="0">
                <a:latin typeface="Arial" charset="0"/>
              </a:rPr>
              <a:t> Civil considerations overlays, databases, and data files.</a:t>
            </a:r>
          </a:p>
          <a:p>
            <a:pPr marL="571500" lvl="3" indent="114300">
              <a:lnSpc>
                <a:spcPts val="1400"/>
              </a:lnSpc>
              <a:spcBef>
                <a:spcPct val="50000"/>
              </a:spcBef>
              <a:buClr>
                <a:srgbClr val="0000FF"/>
              </a:buClr>
              <a:buFontTx/>
              <a:buChar char="•"/>
              <a:tabLst>
                <a:tab pos="114300" algn="l"/>
                <a:tab pos="228600" algn="l"/>
                <a:tab pos="571500" algn="l"/>
              </a:tabLst>
              <a:defRPr/>
            </a:pPr>
            <a:r>
              <a:rPr lang="en-US" sz="1600" b="1" dirty="0">
                <a:latin typeface="Arial" charset="0"/>
              </a:rPr>
              <a:t> Modified combined obstacle overlays (MCOOs) and terrain effects matrices.</a:t>
            </a:r>
          </a:p>
          <a:p>
            <a:pPr marL="571500" lvl="3" indent="114300">
              <a:lnSpc>
                <a:spcPts val="1400"/>
              </a:lnSpc>
              <a:spcBef>
                <a:spcPct val="50000"/>
              </a:spcBef>
              <a:buClr>
                <a:srgbClr val="0000FF"/>
              </a:buClr>
              <a:buFontTx/>
              <a:buChar char="•"/>
              <a:tabLst>
                <a:tab pos="114300" algn="l"/>
                <a:tab pos="228600" algn="l"/>
                <a:tab pos="571500" algn="l"/>
              </a:tabLst>
              <a:defRPr/>
            </a:pPr>
            <a:r>
              <a:rPr lang="en-US" sz="1600" b="1" dirty="0">
                <a:latin typeface="Arial" charset="0"/>
              </a:rPr>
              <a:t> A recording method (synchronization matrix or sketch note). </a:t>
            </a:r>
            <a:r>
              <a:rPr lang="en-US" sz="1200" b="1" i="1" dirty="0">
                <a:solidFill>
                  <a:srgbClr val="FF0000"/>
                </a:solidFill>
                <a:latin typeface="Arial" charset="0"/>
              </a:rPr>
              <a:t>Action 6, Select a Method to Record and Display Results</a:t>
            </a:r>
            <a:r>
              <a:rPr lang="en-US" sz="1200" b="1" dirty="0">
                <a:latin typeface="Arial" charset="0"/>
              </a:rPr>
              <a:t>.</a:t>
            </a:r>
          </a:p>
          <a:p>
            <a:pPr marL="571500" lvl="3" indent="114300">
              <a:lnSpc>
                <a:spcPts val="1400"/>
              </a:lnSpc>
              <a:spcBef>
                <a:spcPct val="50000"/>
              </a:spcBef>
              <a:buClr>
                <a:srgbClr val="0000FF"/>
              </a:buClr>
              <a:buFontTx/>
              <a:buChar char="•"/>
              <a:tabLst>
                <a:tab pos="114300" algn="l"/>
                <a:tab pos="228600" algn="l"/>
                <a:tab pos="571500" algn="l"/>
              </a:tabLst>
              <a:defRPr/>
            </a:pPr>
            <a:r>
              <a:rPr lang="en-US" sz="1600" b="1" dirty="0">
                <a:latin typeface="Arial" charset="0"/>
              </a:rPr>
              <a:t> Completed COAs, including graphics.</a:t>
            </a:r>
          </a:p>
          <a:p>
            <a:pPr marL="571500" lvl="3" indent="114300">
              <a:lnSpc>
                <a:spcPts val="1400"/>
              </a:lnSpc>
              <a:spcBef>
                <a:spcPct val="50000"/>
              </a:spcBef>
              <a:buClr>
                <a:srgbClr val="0000FF"/>
              </a:buClr>
              <a:buFontTx/>
              <a:buChar char="•"/>
              <a:tabLst>
                <a:tab pos="114300" algn="l"/>
                <a:tab pos="228600" algn="l"/>
                <a:tab pos="571500" algn="l"/>
              </a:tabLst>
              <a:defRPr/>
            </a:pPr>
            <a:r>
              <a:rPr lang="en-US" sz="1600" b="1" dirty="0">
                <a:latin typeface="Arial" charset="0"/>
              </a:rPr>
              <a:t> Means to post or display enemy and friendly unit symbols and other organizations.</a:t>
            </a:r>
          </a:p>
          <a:p>
            <a:pPr marL="571500" lvl="3" indent="114300">
              <a:lnSpc>
                <a:spcPts val="1400"/>
              </a:lnSpc>
              <a:spcBef>
                <a:spcPct val="50000"/>
              </a:spcBef>
              <a:buClr>
                <a:srgbClr val="0000FF"/>
              </a:buClr>
              <a:buFontTx/>
              <a:buChar char="•"/>
              <a:tabLst>
                <a:tab pos="114300" algn="l"/>
                <a:tab pos="228600" algn="l"/>
                <a:tab pos="571500" algn="l"/>
              </a:tabLst>
              <a:defRPr/>
            </a:pPr>
            <a:r>
              <a:rPr lang="en-US" sz="1600" b="1" dirty="0">
                <a:latin typeface="Arial" charset="0"/>
              </a:rPr>
              <a:t> A map of the area of operations (AO).</a:t>
            </a:r>
            <a:endParaRPr lang="en-US" sz="1600" b="1" i="1" dirty="0">
              <a:latin typeface="Arial" charset="0"/>
            </a:endParaRPr>
          </a:p>
        </p:txBody>
      </p:sp>
      <p:grpSp>
        <p:nvGrpSpPr>
          <p:cNvPr id="203782" name="Group 57"/>
          <p:cNvGrpSpPr>
            <a:grpSpLocks/>
          </p:cNvGrpSpPr>
          <p:nvPr/>
        </p:nvGrpSpPr>
        <p:grpSpPr bwMode="auto">
          <a:xfrm>
            <a:off x="795898" y="324985"/>
            <a:ext cx="1174750" cy="1776413"/>
            <a:chOff x="3726" y="1926"/>
            <a:chExt cx="1206" cy="1823"/>
          </a:xfrm>
        </p:grpSpPr>
        <p:sp>
          <p:nvSpPr>
            <p:cNvPr id="203791" name="Rectangle 58"/>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03792" name="Group 59"/>
            <p:cNvGrpSpPr>
              <a:grpSpLocks/>
            </p:cNvGrpSpPr>
            <p:nvPr/>
          </p:nvGrpSpPr>
          <p:grpSpPr bwMode="auto">
            <a:xfrm>
              <a:off x="3778" y="1976"/>
              <a:ext cx="1090" cy="1721"/>
              <a:chOff x="2312" y="902"/>
              <a:chExt cx="1090" cy="1721"/>
            </a:xfrm>
          </p:grpSpPr>
          <p:sp>
            <p:nvSpPr>
              <p:cNvPr id="203793" name="Rectangle 60"/>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3794" name="Rectangle 61"/>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3795" name="Rectangle 62"/>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3796" name="Rectangle 63"/>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3797" name="Rectangle 64"/>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3798" name="Rectangle 65"/>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3799" name="Rectangle 66"/>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03783" name="Rectangle 67"/>
          <p:cNvSpPr>
            <a:spLocks noChangeArrowheads="1"/>
          </p:cNvSpPr>
          <p:nvPr/>
        </p:nvSpPr>
        <p:spPr bwMode="auto">
          <a:xfrm>
            <a:off x="780024" y="418648"/>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03784" name="Rectangle 68"/>
          <p:cNvSpPr>
            <a:spLocks noChangeArrowheads="1"/>
          </p:cNvSpPr>
          <p:nvPr/>
        </p:nvSpPr>
        <p:spPr bwMode="auto">
          <a:xfrm>
            <a:off x="787962" y="631373"/>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03785" name="Rectangle 69"/>
          <p:cNvSpPr>
            <a:spLocks noChangeArrowheads="1"/>
          </p:cNvSpPr>
          <p:nvPr/>
        </p:nvSpPr>
        <p:spPr bwMode="auto">
          <a:xfrm>
            <a:off x="681598" y="874260"/>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3299398" name="Rectangle 70"/>
          <p:cNvSpPr>
            <a:spLocks noChangeArrowheads="1"/>
          </p:cNvSpPr>
          <p:nvPr/>
        </p:nvSpPr>
        <p:spPr bwMode="auto">
          <a:xfrm>
            <a:off x="835586" y="1080634"/>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4 - COA ANALYSIS</a:t>
            </a:r>
          </a:p>
          <a:p>
            <a:pPr algn="ctr">
              <a:spcBef>
                <a:spcPct val="0"/>
              </a:spcBef>
              <a:buFontTx/>
              <a:buNone/>
            </a:pPr>
            <a:r>
              <a:rPr lang="en-US" altLang="en-US" sz="600" b="1" dirty="0"/>
              <a:t>(WAR GAME)</a:t>
            </a:r>
          </a:p>
        </p:txBody>
      </p:sp>
      <p:sp>
        <p:nvSpPr>
          <p:cNvPr id="203787" name="Rectangle 71"/>
          <p:cNvSpPr>
            <a:spLocks noChangeArrowheads="1"/>
          </p:cNvSpPr>
          <p:nvPr/>
        </p:nvSpPr>
        <p:spPr bwMode="auto">
          <a:xfrm>
            <a:off x="770498" y="1393373"/>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03788" name="Rectangle 72"/>
          <p:cNvSpPr>
            <a:spLocks noChangeArrowheads="1"/>
          </p:cNvSpPr>
          <p:nvPr/>
        </p:nvSpPr>
        <p:spPr bwMode="auto">
          <a:xfrm>
            <a:off x="781611" y="1604510"/>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03789" name="Rectangle 73"/>
          <p:cNvSpPr>
            <a:spLocks noChangeArrowheads="1"/>
          </p:cNvSpPr>
          <p:nvPr/>
        </p:nvSpPr>
        <p:spPr bwMode="auto">
          <a:xfrm>
            <a:off x="738749" y="1866447"/>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03790" name="Text Box 11"/>
          <p:cNvSpPr txBox="1">
            <a:spLocks noChangeArrowheads="1"/>
          </p:cNvSpPr>
          <p:nvPr/>
        </p:nvSpPr>
        <p:spPr bwMode="auto">
          <a:xfrm>
            <a:off x="7359385" y="6529389"/>
            <a:ext cx="443388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9-27</a:t>
            </a:r>
          </a:p>
        </p:txBody>
      </p:sp>
      <p:sp>
        <p:nvSpPr>
          <p:cNvPr id="30" name="Text Box 22"/>
          <p:cNvSpPr txBox="1">
            <a:spLocks noChangeArrowheads="1"/>
          </p:cNvSpPr>
          <p:nvPr/>
        </p:nvSpPr>
        <p:spPr bwMode="auto">
          <a:xfrm>
            <a:off x="1312313" y="1169664"/>
            <a:ext cx="10189636" cy="923330"/>
          </a:xfrm>
          <a:prstGeom prst="rect">
            <a:avLst/>
          </a:prstGeom>
          <a:noFill/>
          <a:ln w="9525">
            <a:noFill/>
            <a:miter lim="800000"/>
            <a:headEnd/>
            <a:tailEnd/>
          </a:ln>
        </p:spPr>
        <p:txBody>
          <a:bodyPr wrap="square">
            <a:spAutoFit/>
          </a:bodyPr>
          <a:lstStyle/>
          <a:p>
            <a:pPr marL="800100" lvl="3">
              <a:spcBef>
                <a:spcPct val="50000"/>
              </a:spcBef>
              <a:buClr>
                <a:srgbClr val="0000FF"/>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rgbClr val="0000FF"/>
                </a:solidFill>
                <a:latin typeface="Arial" charset="0"/>
              </a:rPr>
              <a:t>Input:</a:t>
            </a:r>
            <a:r>
              <a:rPr lang="en-US" sz="1800" b="1" dirty="0">
                <a:latin typeface="Arial" charset="0"/>
              </a:rPr>
              <a:t> Products to begin COA analysis include updated IPB products, running estimates, commander’s planning guidance, COA statements and sketches, and updated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99398">
                                            <p:txEl>
                                              <p:pRg st="0" end="0"/>
                                            </p:txEl>
                                          </p:spTgt>
                                        </p:tgtEl>
                                        <p:attrNameLst>
                                          <p:attrName>style.color</p:attrName>
                                        </p:attrNameLst>
                                      </p:cBhvr>
                                      <p:to>
                                        <a:srgbClr val="0000FF"/>
                                      </p:to>
                                    </p:animClr>
                                  </p:childTnLst>
                                </p:cTn>
                              </p:par>
                              <p:par>
                                <p:cTn id="7" presetID="3" presetClass="emph" presetSubtype="2" fill="hold" nodeType="withEffect">
                                  <p:stCondLst>
                                    <p:cond delay="0"/>
                                  </p:stCondLst>
                                  <p:childTnLst>
                                    <p:animClr clrSpc="rgb" dir="cw">
                                      <p:cBhvr override="childStyle">
                                        <p:cTn id="8" dur="2000" fill="hold"/>
                                        <p:tgtEl>
                                          <p:spTgt spid="3299398">
                                            <p:txEl>
                                              <p:pRg st="1" end="1"/>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3"/>
          <p:cNvSpPr>
            <a:spLocks noGrp="1" noChangeArrowheads="1"/>
          </p:cNvSpPr>
          <p:nvPr>
            <p:ph type="title"/>
          </p:nvPr>
        </p:nvSpPr>
        <p:spPr>
          <a:xfrm>
            <a:off x="2019329" y="319286"/>
            <a:ext cx="8229600" cy="912813"/>
          </a:xfrm>
          <a:effectLst>
            <a:outerShdw dist="35921" dir="2700000" algn="ctr" rotWithShape="0">
              <a:srgbClr val="FFD889"/>
            </a:outerShdw>
          </a:effectLst>
        </p:spPr>
        <p:txBody>
          <a:bodyPr/>
          <a:lstStyle/>
          <a:p>
            <a:pPr eaLnBrk="1" hangingPunct="1"/>
            <a:r>
              <a:rPr lang="en-US" altLang="en-US" dirty="0"/>
              <a:t>Step 4 - COA Analysis</a:t>
            </a:r>
          </a:p>
        </p:txBody>
      </p:sp>
      <p:sp>
        <p:nvSpPr>
          <p:cNvPr id="20582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4632E818-D739-4A9F-82BB-CF79C0D64C86}" type="slidenum">
              <a:rPr lang="en-US" altLang="en-US" sz="800"/>
              <a:pPr>
                <a:spcBef>
                  <a:spcPct val="0"/>
                </a:spcBef>
                <a:buFontTx/>
                <a:buNone/>
              </a:pPr>
              <a:t>101</a:t>
            </a:fld>
            <a:endParaRPr lang="en-US" altLang="en-US" sz="800" dirty="0"/>
          </a:p>
        </p:txBody>
      </p:sp>
      <p:sp>
        <p:nvSpPr>
          <p:cNvPr id="3301378" name="Rectangle 2"/>
          <p:cNvSpPr>
            <a:spLocks noChangeArrowheads="1"/>
          </p:cNvSpPr>
          <p:nvPr/>
        </p:nvSpPr>
        <p:spPr bwMode="auto">
          <a:xfrm>
            <a:off x="573043" y="1076955"/>
            <a:ext cx="11048343" cy="436691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05829" name="Text Box 5"/>
          <p:cNvSpPr txBox="1">
            <a:spLocks noChangeArrowheads="1"/>
          </p:cNvSpPr>
          <p:nvPr/>
        </p:nvSpPr>
        <p:spPr bwMode="auto">
          <a:xfrm>
            <a:off x="573042" y="2307415"/>
            <a:ext cx="11048343" cy="3000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4 – COA analysis involves </a:t>
            </a:r>
            <a:r>
              <a:rPr lang="en-US" altLang="en-US" sz="1800" b="1" dirty="0">
                <a:solidFill>
                  <a:srgbClr val="FF0000"/>
                </a:solidFill>
              </a:rPr>
              <a:t>eight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2, List all Friendly Forces.</a:t>
            </a:r>
            <a:r>
              <a:rPr lang="en-US" altLang="en-US" sz="1800" b="1" dirty="0"/>
              <a:t> The commander and staff consider all units that can be committed to the operation, paying special attention to support relationships and constraints. The friendly force list </a:t>
            </a:r>
            <a:r>
              <a:rPr lang="en-US" altLang="en-US" sz="1800" b="1" dirty="0">
                <a:solidFill>
                  <a:srgbClr val="0000FF"/>
                </a:solidFill>
              </a:rPr>
              <a:t>remains constant </a:t>
            </a:r>
            <a:r>
              <a:rPr lang="en-US" altLang="en-US" sz="1800" b="1" dirty="0"/>
              <a:t>for all COAs.</a:t>
            </a:r>
          </a:p>
          <a:p>
            <a:pPr lvl="2">
              <a:spcBef>
                <a:spcPct val="50000"/>
              </a:spcBef>
              <a:buClr>
                <a:srgbClr val="0000FF"/>
              </a:buClr>
              <a:buFont typeface="Wingdings" panose="05000000000000000000" pitchFamily="2" charset="2"/>
              <a:buNone/>
            </a:pPr>
            <a:endParaRPr lang="en-US" altLang="en-US" sz="1800" b="1" dirty="0"/>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3, List Assumptions.</a:t>
            </a:r>
            <a:r>
              <a:rPr lang="en-US" altLang="en-US" sz="1800" b="1" dirty="0"/>
              <a:t> The commander and staff review previous assumptions for </a:t>
            </a:r>
            <a:r>
              <a:rPr lang="en-US" altLang="en-US" sz="1800" b="1" dirty="0">
                <a:solidFill>
                  <a:srgbClr val="0000FF"/>
                </a:solidFill>
              </a:rPr>
              <a:t>continued validity and necessity</a:t>
            </a:r>
            <a:r>
              <a:rPr lang="en-US" altLang="en-US" sz="1800" b="1" dirty="0"/>
              <a:t>. During the course of mission analysis and COA development, the commander and staff may have obtained updated or additional information that may confirm or deny initial assumptions.  </a:t>
            </a:r>
            <a:endParaRPr lang="en-US" altLang="en-US" sz="1200" b="1" i="1" dirty="0"/>
          </a:p>
        </p:txBody>
      </p:sp>
      <p:grpSp>
        <p:nvGrpSpPr>
          <p:cNvPr id="205830" name="Group 6"/>
          <p:cNvGrpSpPr>
            <a:grpSpLocks/>
          </p:cNvGrpSpPr>
          <p:nvPr/>
        </p:nvGrpSpPr>
        <p:grpSpPr bwMode="auto">
          <a:xfrm>
            <a:off x="798541" y="326098"/>
            <a:ext cx="1174750" cy="1776413"/>
            <a:chOff x="3726" y="1926"/>
            <a:chExt cx="1206" cy="1823"/>
          </a:xfrm>
        </p:grpSpPr>
        <p:sp>
          <p:nvSpPr>
            <p:cNvPr id="205839" name="Rectangle 7"/>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05840" name="Group 8"/>
            <p:cNvGrpSpPr>
              <a:grpSpLocks/>
            </p:cNvGrpSpPr>
            <p:nvPr/>
          </p:nvGrpSpPr>
          <p:grpSpPr bwMode="auto">
            <a:xfrm>
              <a:off x="3778" y="1976"/>
              <a:ext cx="1090" cy="1721"/>
              <a:chOff x="2312" y="902"/>
              <a:chExt cx="1090" cy="1721"/>
            </a:xfrm>
          </p:grpSpPr>
          <p:sp>
            <p:nvSpPr>
              <p:cNvPr id="205841" name="Rectangle 9"/>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5842" name="Rectangle 10"/>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5843" name="Rectangle 11"/>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5844" name="Rectangle 12"/>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5845" name="Rectangle 13"/>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5846" name="Rectangle 14"/>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5847" name="Rectangle 15"/>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05831" name="Rectangle 16"/>
          <p:cNvSpPr>
            <a:spLocks noChangeArrowheads="1"/>
          </p:cNvSpPr>
          <p:nvPr/>
        </p:nvSpPr>
        <p:spPr bwMode="auto">
          <a:xfrm>
            <a:off x="782667" y="419761"/>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05832" name="Rectangle 17"/>
          <p:cNvSpPr>
            <a:spLocks noChangeArrowheads="1"/>
          </p:cNvSpPr>
          <p:nvPr/>
        </p:nvSpPr>
        <p:spPr bwMode="auto">
          <a:xfrm>
            <a:off x="790605" y="632486"/>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05833" name="Rectangle 18"/>
          <p:cNvSpPr>
            <a:spLocks noChangeArrowheads="1"/>
          </p:cNvSpPr>
          <p:nvPr/>
        </p:nvSpPr>
        <p:spPr bwMode="auto">
          <a:xfrm>
            <a:off x="684241" y="875373"/>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3301395" name="Rectangle 19"/>
          <p:cNvSpPr>
            <a:spLocks noChangeArrowheads="1"/>
          </p:cNvSpPr>
          <p:nvPr/>
        </p:nvSpPr>
        <p:spPr bwMode="auto">
          <a:xfrm>
            <a:off x="838229" y="1081747"/>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4 - COA ANALYSIS</a:t>
            </a:r>
          </a:p>
          <a:p>
            <a:pPr algn="ctr">
              <a:spcBef>
                <a:spcPct val="0"/>
              </a:spcBef>
              <a:buFontTx/>
              <a:buNone/>
            </a:pPr>
            <a:r>
              <a:rPr lang="en-US" altLang="en-US" sz="600" b="1" dirty="0"/>
              <a:t>(WAR GAME)</a:t>
            </a:r>
          </a:p>
        </p:txBody>
      </p:sp>
      <p:sp>
        <p:nvSpPr>
          <p:cNvPr id="205835" name="Rectangle 20"/>
          <p:cNvSpPr>
            <a:spLocks noChangeArrowheads="1"/>
          </p:cNvSpPr>
          <p:nvPr/>
        </p:nvSpPr>
        <p:spPr bwMode="auto">
          <a:xfrm>
            <a:off x="773141" y="1394486"/>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05836" name="Rectangle 21"/>
          <p:cNvSpPr>
            <a:spLocks noChangeArrowheads="1"/>
          </p:cNvSpPr>
          <p:nvPr/>
        </p:nvSpPr>
        <p:spPr bwMode="auto">
          <a:xfrm>
            <a:off x="784254" y="1605623"/>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05837" name="Rectangle 22"/>
          <p:cNvSpPr>
            <a:spLocks noChangeArrowheads="1"/>
          </p:cNvSpPr>
          <p:nvPr/>
        </p:nvSpPr>
        <p:spPr bwMode="auto">
          <a:xfrm>
            <a:off x="741392" y="1867560"/>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05838" name="Text Box 11"/>
          <p:cNvSpPr txBox="1">
            <a:spLocks noChangeArrowheads="1"/>
          </p:cNvSpPr>
          <p:nvPr/>
        </p:nvSpPr>
        <p:spPr bwMode="auto">
          <a:xfrm>
            <a:off x="7366812" y="6529389"/>
            <a:ext cx="44148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9-27</a:t>
            </a:r>
          </a:p>
        </p:txBody>
      </p:sp>
      <p:sp>
        <p:nvSpPr>
          <p:cNvPr id="30" name="Text Box 22"/>
          <p:cNvSpPr txBox="1">
            <a:spLocks noChangeArrowheads="1"/>
          </p:cNvSpPr>
          <p:nvPr/>
        </p:nvSpPr>
        <p:spPr bwMode="auto">
          <a:xfrm>
            <a:off x="1301680" y="1169664"/>
            <a:ext cx="10189636" cy="923330"/>
          </a:xfrm>
          <a:prstGeom prst="rect">
            <a:avLst/>
          </a:prstGeom>
          <a:noFill/>
          <a:ln w="9525">
            <a:noFill/>
            <a:miter lim="800000"/>
            <a:headEnd/>
            <a:tailEnd/>
          </a:ln>
        </p:spPr>
        <p:txBody>
          <a:bodyPr wrap="square">
            <a:spAutoFit/>
          </a:bodyPr>
          <a:lstStyle/>
          <a:p>
            <a:pPr marL="800100" lvl="3">
              <a:spcBef>
                <a:spcPct val="50000"/>
              </a:spcBef>
              <a:buClr>
                <a:schemeClr val="bg1">
                  <a:lumMod val="75000"/>
                </a:schemeClr>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chemeClr val="bg1">
                    <a:lumMod val="75000"/>
                  </a:schemeClr>
                </a:solidFill>
                <a:latin typeface="Arial" charset="0"/>
              </a:rPr>
              <a:t>Input: Products to begin COA analysis include updated IPB products, running estimates, commander’s planning guidance, COA statements and sketches, and updated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01395">
                                            <p:txEl>
                                              <p:pRg st="0" end="0"/>
                                            </p:txEl>
                                          </p:spTgt>
                                        </p:tgtEl>
                                        <p:attrNameLst>
                                          <p:attrName>style.color</p:attrName>
                                        </p:attrNameLst>
                                      </p:cBhvr>
                                      <p:to>
                                        <a:srgbClr val="0000FF"/>
                                      </p:to>
                                    </p:animClr>
                                  </p:childTnLst>
                                </p:cTn>
                              </p:par>
                              <p:par>
                                <p:cTn id="7" presetID="3" presetClass="emph" presetSubtype="2" fill="hold" nodeType="withEffect">
                                  <p:stCondLst>
                                    <p:cond delay="0"/>
                                  </p:stCondLst>
                                  <p:childTnLst>
                                    <p:animClr clrSpc="rgb" dir="cw">
                                      <p:cBhvr override="childStyle">
                                        <p:cTn id="8" dur="2000" fill="hold"/>
                                        <p:tgtEl>
                                          <p:spTgt spid="3301395">
                                            <p:txEl>
                                              <p:pRg st="1" end="1"/>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3"/>
          <p:cNvSpPr>
            <a:spLocks noGrp="1" noChangeArrowheads="1"/>
          </p:cNvSpPr>
          <p:nvPr>
            <p:ph type="title"/>
          </p:nvPr>
        </p:nvSpPr>
        <p:spPr>
          <a:xfrm>
            <a:off x="1995833" y="373715"/>
            <a:ext cx="8229600" cy="912813"/>
          </a:xfrm>
          <a:effectLst>
            <a:outerShdw dist="35921" dir="2700000" algn="ctr" rotWithShape="0">
              <a:srgbClr val="FFD889"/>
            </a:outerShdw>
          </a:effectLst>
        </p:spPr>
        <p:txBody>
          <a:bodyPr/>
          <a:lstStyle/>
          <a:p>
            <a:pPr eaLnBrk="1" hangingPunct="1"/>
            <a:r>
              <a:rPr lang="en-US" altLang="en-US" dirty="0"/>
              <a:t>Step 4 - COA Analysis</a:t>
            </a:r>
          </a:p>
        </p:txBody>
      </p:sp>
      <p:sp>
        <p:nvSpPr>
          <p:cNvPr id="20787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967EAA77-553A-4AA9-BD69-D3FAB5F4EF55}" type="slidenum">
              <a:rPr lang="en-US" altLang="en-US" sz="800"/>
              <a:pPr>
                <a:spcBef>
                  <a:spcPct val="0"/>
                </a:spcBef>
                <a:buFontTx/>
                <a:buNone/>
              </a:pPr>
              <a:t>102</a:t>
            </a:fld>
            <a:endParaRPr lang="en-US" altLang="en-US" sz="800" dirty="0"/>
          </a:p>
        </p:txBody>
      </p:sp>
      <p:sp>
        <p:nvSpPr>
          <p:cNvPr id="3305474" name="Rectangle 2"/>
          <p:cNvSpPr>
            <a:spLocks noChangeArrowheads="1"/>
          </p:cNvSpPr>
          <p:nvPr/>
        </p:nvSpPr>
        <p:spPr bwMode="auto">
          <a:xfrm>
            <a:off x="574639" y="1075334"/>
            <a:ext cx="11046747" cy="515534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07877" name="Text Box 5"/>
          <p:cNvSpPr txBox="1">
            <a:spLocks noChangeArrowheads="1"/>
          </p:cNvSpPr>
          <p:nvPr/>
        </p:nvSpPr>
        <p:spPr bwMode="auto">
          <a:xfrm>
            <a:off x="574638" y="2306239"/>
            <a:ext cx="10916678" cy="3831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4 – COA analysis involves </a:t>
            </a:r>
            <a:r>
              <a:rPr lang="en-US" altLang="en-US" sz="1800" b="1" dirty="0">
                <a:solidFill>
                  <a:srgbClr val="FF0000"/>
                </a:solidFill>
              </a:rPr>
              <a:t>eight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4, List Known Critical Events and Decision Points. </a:t>
            </a:r>
          </a:p>
          <a:p>
            <a:pPr lvl="2">
              <a:spcBef>
                <a:spcPct val="50000"/>
              </a:spcBef>
              <a:buClr>
                <a:srgbClr val="0000FF"/>
              </a:buClr>
              <a:buFont typeface="Wingdings" panose="05000000000000000000" pitchFamily="2" charset="2"/>
              <a:buNone/>
            </a:pPr>
            <a:r>
              <a:rPr lang="en-US" altLang="en-US" sz="1800" b="1" dirty="0">
                <a:solidFill>
                  <a:srgbClr val="0000FF"/>
                </a:solidFill>
              </a:rPr>
              <a:t>Critical events</a:t>
            </a:r>
            <a:r>
              <a:rPr lang="en-US" altLang="en-US" sz="1800" b="1" dirty="0">
                <a:solidFill>
                  <a:schemeClr val="tx1"/>
                </a:solidFill>
              </a:rPr>
              <a:t> are those that directly influence mission accomplishment. They include events that trigger significant actions or decisions </a:t>
            </a:r>
            <a:r>
              <a:rPr lang="en-US" altLang="en-US" sz="1800" b="1" i="1" dirty="0">
                <a:solidFill>
                  <a:schemeClr val="tx1"/>
                </a:solidFill>
              </a:rPr>
              <a:t>(such as commitment of an enemy reserve),</a:t>
            </a:r>
            <a:r>
              <a:rPr lang="en-US" altLang="en-US" sz="1800" b="1" dirty="0">
                <a:solidFill>
                  <a:schemeClr val="tx1"/>
                </a:solidFill>
              </a:rPr>
              <a:t> complicated actions requiring detailed study </a:t>
            </a:r>
            <a:r>
              <a:rPr lang="en-US" altLang="en-US" sz="1800" b="1" i="1" dirty="0">
                <a:solidFill>
                  <a:schemeClr val="tx1"/>
                </a:solidFill>
              </a:rPr>
              <a:t>(such as </a:t>
            </a:r>
            <a:r>
              <a:rPr lang="en-US" altLang="en-US" sz="1800" b="1" i="1" u="sng" dirty="0">
                <a:solidFill>
                  <a:schemeClr val="tx1"/>
                </a:solidFill>
                <a:hlinkClick r:id="rId3" action="ppaction://hlinksldjump"/>
              </a:rPr>
              <a:t>passage of lines</a:t>
            </a:r>
            <a:r>
              <a:rPr lang="en-US" altLang="en-US" sz="1800" b="1" i="1" dirty="0">
                <a:solidFill>
                  <a:schemeClr val="tx1"/>
                </a:solidFill>
                <a:hlinkClick r:id="rId3" action="ppaction://hlinksldjump"/>
              </a:rPr>
              <a:t>)</a:t>
            </a:r>
            <a:r>
              <a:rPr lang="en-US" altLang="en-US" sz="1800" b="1" i="1" dirty="0">
                <a:solidFill>
                  <a:schemeClr val="tx1"/>
                </a:solidFill>
              </a:rPr>
              <a:t>,</a:t>
            </a:r>
            <a:r>
              <a:rPr lang="en-US" altLang="en-US" sz="1800" b="1" dirty="0">
                <a:solidFill>
                  <a:schemeClr val="tx1"/>
                </a:solidFill>
              </a:rPr>
              <a:t> and the essential tasks. The list of critical events includes major events from the unit’s current position through mission accomplishment.</a:t>
            </a:r>
          </a:p>
          <a:p>
            <a:pPr lvl="2">
              <a:spcBef>
                <a:spcPct val="50000"/>
              </a:spcBef>
              <a:buClr>
                <a:srgbClr val="0000FF"/>
              </a:buClr>
              <a:buFont typeface="Wingdings" panose="05000000000000000000" pitchFamily="2" charset="2"/>
              <a:buNone/>
            </a:pPr>
            <a:r>
              <a:rPr lang="en-US" altLang="en-US" sz="1800" b="1" dirty="0">
                <a:solidFill>
                  <a:srgbClr val="0000FF"/>
                </a:solidFill>
              </a:rPr>
              <a:t>Decision points</a:t>
            </a:r>
            <a:r>
              <a:rPr lang="en-US" altLang="en-US" sz="1800" b="1" dirty="0">
                <a:solidFill>
                  <a:schemeClr val="tx1"/>
                </a:solidFill>
              </a:rPr>
              <a:t> are those points in space and time when the commander or staff anticipates making a key decision concerning a specific course of action. A decision point may be associated with CCIRs that describe what information the commander needs to make the anticipated decision. A decision point does not dictate what the decision is, only that the commander must make one.</a:t>
            </a:r>
            <a:endParaRPr lang="en-US" altLang="en-US" sz="1200" b="1" dirty="0">
              <a:solidFill>
                <a:schemeClr val="tx1"/>
              </a:solidFill>
            </a:endParaRPr>
          </a:p>
        </p:txBody>
      </p:sp>
      <p:grpSp>
        <p:nvGrpSpPr>
          <p:cNvPr id="207878" name="Group 6"/>
          <p:cNvGrpSpPr>
            <a:grpSpLocks/>
          </p:cNvGrpSpPr>
          <p:nvPr/>
        </p:nvGrpSpPr>
        <p:grpSpPr bwMode="auto">
          <a:xfrm>
            <a:off x="800445" y="323044"/>
            <a:ext cx="1174750" cy="1776413"/>
            <a:chOff x="3726" y="1926"/>
            <a:chExt cx="1206" cy="1823"/>
          </a:xfrm>
        </p:grpSpPr>
        <p:sp>
          <p:nvSpPr>
            <p:cNvPr id="207887" name="Rectangle 7"/>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07888" name="Group 8"/>
            <p:cNvGrpSpPr>
              <a:grpSpLocks/>
            </p:cNvGrpSpPr>
            <p:nvPr/>
          </p:nvGrpSpPr>
          <p:grpSpPr bwMode="auto">
            <a:xfrm>
              <a:off x="3778" y="1976"/>
              <a:ext cx="1090" cy="1721"/>
              <a:chOff x="2312" y="902"/>
              <a:chExt cx="1090" cy="1721"/>
            </a:xfrm>
          </p:grpSpPr>
          <p:sp>
            <p:nvSpPr>
              <p:cNvPr id="207889" name="Rectangle 9"/>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7890" name="Rectangle 10"/>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7891" name="Rectangle 11"/>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7892" name="Rectangle 12"/>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7893" name="Rectangle 13"/>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7894" name="Rectangle 14"/>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7895" name="Rectangle 15"/>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07879" name="Rectangle 16"/>
          <p:cNvSpPr>
            <a:spLocks noChangeArrowheads="1"/>
          </p:cNvSpPr>
          <p:nvPr/>
        </p:nvSpPr>
        <p:spPr bwMode="auto">
          <a:xfrm>
            <a:off x="784571" y="416707"/>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07880" name="Rectangle 17"/>
          <p:cNvSpPr>
            <a:spLocks noChangeArrowheads="1"/>
          </p:cNvSpPr>
          <p:nvPr/>
        </p:nvSpPr>
        <p:spPr bwMode="auto">
          <a:xfrm>
            <a:off x="792509" y="629432"/>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07881" name="Rectangle 18"/>
          <p:cNvSpPr>
            <a:spLocks noChangeArrowheads="1"/>
          </p:cNvSpPr>
          <p:nvPr/>
        </p:nvSpPr>
        <p:spPr bwMode="auto">
          <a:xfrm>
            <a:off x="686145" y="872319"/>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3305491" name="Rectangle 19"/>
          <p:cNvSpPr>
            <a:spLocks noChangeArrowheads="1"/>
          </p:cNvSpPr>
          <p:nvPr/>
        </p:nvSpPr>
        <p:spPr bwMode="auto">
          <a:xfrm>
            <a:off x="840133" y="1078693"/>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4 - COA ANALYSIS</a:t>
            </a:r>
          </a:p>
          <a:p>
            <a:pPr algn="ctr">
              <a:spcBef>
                <a:spcPct val="0"/>
              </a:spcBef>
              <a:buFontTx/>
              <a:buNone/>
            </a:pPr>
            <a:r>
              <a:rPr lang="en-US" altLang="en-US" sz="600" b="1" dirty="0"/>
              <a:t>(WAR GAME)</a:t>
            </a:r>
          </a:p>
        </p:txBody>
      </p:sp>
      <p:sp>
        <p:nvSpPr>
          <p:cNvPr id="207883" name="Rectangle 20"/>
          <p:cNvSpPr>
            <a:spLocks noChangeArrowheads="1"/>
          </p:cNvSpPr>
          <p:nvPr/>
        </p:nvSpPr>
        <p:spPr bwMode="auto">
          <a:xfrm>
            <a:off x="775045" y="1391432"/>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07884" name="Rectangle 21"/>
          <p:cNvSpPr>
            <a:spLocks noChangeArrowheads="1"/>
          </p:cNvSpPr>
          <p:nvPr/>
        </p:nvSpPr>
        <p:spPr bwMode="auto">
          <a:xfrm>
            <a:off x="786158" y="1602569"/>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07885" name="Rectangle 22"/>
          <p:cNvSpPr>
            <a:spLocks noChangeArrowheads="1"/>
          </p:cNvSpPr>
          <p:nvPr/>
        </p:nvSpPr>
        <p:spPr bwMode="auto">
          <a:xfrm>
            <a:off x="743296" y="1864506"/>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07886" name="Text Box 11"/>
          <p:cNvSpPr txBox="1">
            <a:spLocks noChangeArrowheads="1"/>
          </p:cNvSpPr>
          <p:nvPr/>
        </p:nvSpPr>
        <p:spPr bwMode="auto">
          <a:xfrm>
            <a:off x="7356183" y="6525919"/>
            <a:ext cx="44640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9-27</a:t>
            </a:r>
          </a:p>
        </p:txBody>
      </p:sp>
      <p:sp>
        <p:nvSpPr>
          <p:cNvPr id="30" name="Text Box 22"/>
          <p:cNvSpPr txBox="1">
            <a:spLocks noChangeArrowheads="1"/>
          </p:cNvSpPr>
          <p:nvPr/>
        </p:nvSpPr>
        <p:spPr bwMode="auto">
          <a:xfrm>
            <a:off x="1301680" y="1169664"/>
            <a:ext cx="10189636" cy="923330"/>
          </a:xfrm>
          <a:prstGeom prst="rect">
            <a:avLst/>
          </a:prstGeom>
          <a:noFill/>
          <a:ln w="9525">
            <a:noFill/>
            <a:miter lim="800000"/>
            <a:headEnd/>
            <a:tailEnd/>
          </a:ln>
        </p:spPr>
        <p:txBody>
          <a:bodyPr wrap="square">
            <a:spAutoFit/>
          </a:bodyPr>
          <a:lstStyle/>
          <a:p>
            <a:pPr marL="800100" lvl="3">
              <a:spcBef>
                <a:spcPct val="50000"/>
              </a:spcBef>
              <a:buClr>
                <a:schemeClr val="bg1">
                  <a:lumMod val="75000"/>
                </a:schemeClr>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chemeClr val="bg1">
                    <a:lumMod val="75000"/>
                  </a:schemeClr>
                </a:solidFill>
                <a:latin typeface="Arial" charset="0"/>
              </a:rPr>
              <a:t>Input: Products to begin COA analysis include updated IPB products, running estimates, commander’s planning guidance, COA statements and sketches, and updated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05491">
                                            <p:txEl>
                                              <p:pRg st="0" end="0"/>
                                            </p:txEl>
                                          </p:spTgt>
                                        </p:tgtEl>
                                        <p:attrNameLst>
                                          <p:attrName>style.color</p:attrName>
                                        </p:attrNameLst>
                                      </p:cBhvr>
                                      <p:to>
                                        <a:srgbClr val="0000FF"/>
                                      </p:to>
                                    </p:animClr>
                                  </p:childTnLst>
                                </p:cTn>
                              </p:par>
                              <p:par>
                                <p:cTn id="7" presetID="3" presetClass="emph" presetSubtype="2" fill="hold" nodeType="withEffect">
                                  <p:stCondLst>
                                    <p:cond delay="0"/>
                                  </p:stCondLst>
                                  <p:childTnLst>
                                    <p:animClr clrSpc="rgb" dir="cw">
                                      <p:cBhvr override="childStyle">
                                        <p:cTn id="8" dur="2000" fill="hold"/>
                                        <p:tgtEl>
                                          <p:spTgt spid="3305491">
                                            <p:txEl>
                                              <p:pRg st="1" end="1"/>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3"/>
          <p:cNvSpPr>
            <a:spLocks noGrp="1" noChangeArrowheads="1"/>
          </p:cNvSpPr>
          <p:nvPr>
            <p:ph type="title"/>
          </p:nvPr>
        </p:nvSpPr>
        <p:spPr>
          <a:xfrm>
            <a:off x="1995910" y="375016"/>
            <a:ext cx="8229600" cy="912813"/>
          </a:xfrm>
          <a:effectLst>
            <a:outerShdw dist="35921" dir="2700000" algn="ctr" rotWithShape="0">
              <a:srgbClr val="FFD889"/>
            </a:outerShdw>
          </a:effectLst>
        </p:spPr>
        <p:txBody>
          <a:bodyPr/>
          <a:lstStyle/>
          <a:p>
            <a:pPr eaLnBrk="1" hangingPunct="1"/>
            <a:r>
              <a:rPr lang="en-US" altLang="en-US" dirty="0"/>
              <a:t>Step 4 - COA Analysis</a:t>
            </a:r>
          </a:p>
        </p:txBody>
      </p:sp>
      <p:sp>
        <p:nvSpPr>
          <p:cNvPr id="20992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D341134B-5D34-434D-B246-12B3B180C10B}" type="slidenum">
              <a:rPr lang="en-US" altLang="en-US" sz="800"/>
              <a:pPr>
                <a:spcBef>
                  <a:spcPct val="0"/>
                </a:spcBef>
                <a:buFontTx/>
                <a:buNone/>
              </a:pPr>
              <a:t>103</a:t>
            </a:fld>
            <a:endParaRPr lang="en-US" altLang="en-US" sz="800" dirty="0"/>
          </a:p>
        </p:txBody>
      </p:sp>
      <p:sp>
        <p:nvSpPr>
          <p:cNvPr id="3307522" name="Rectangle 2"/>
          <p:cNvSpPr>
            <a:spLocks noChangeArrowheads="1"/>
          </p:cNvSpPr>
          <p:nvPr/>
        </p:nvSpPr>
        <p:spPr bwMode="auto">
          <a:xfrm>
            <a:off x="574635" y="1075334"/>
            <a:ext cx="11036118" cy="5370988"/>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09925" name="Text Box 5"/>
          <p:cNvSpPr txBox="1">
            <a:spLocks noChangeArrowheads="1"/>
          </p:cNvSpPr>
          <p:nvPr/>
        </p:nvSpPr>
        <p:spPr bwMode="auto">
          <a:xfrm>
            <a:off x="574634" y="2306994"/>
            <a:ext cx="11036119" cy="4101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4 – COA analysis involves </a:t>
            </a:r>
            <a:r>
              <a:rPr lang="en-US" altLang="en-US" sz="1800" b="1" dirty="0">
                <a:solidFill>
                  <a:srgbClr val="FF0000"/>
                </a:solidFill>
              </a:rPr>
              <a:t>eight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5, Select the War-Gaming Method. </a:t>
            </a:r>
            <a:r>
              <a:rPr lang="en-US" altLang="en-US" sz="1800" b="1" dirty="0">
                <a:solidFill>
                  <a:schemeClr val="tx1"/>
                </a:solidFill>
              </a:rPr>
              <a:t>There are three recommended war-gaming methods: belt, avenue-in-depth, and box. Each considers the </a:t>
            </a:r>
            <a:r>
              <a:rPr lang="en-US" altLang="en-US" sz="1800" b="1" u="sng" dirty="0">
                <a:solidFill>
                  <a:schemeClr val="tx1"/>
                </a:solidFill>
                <a:hlinkClick r:id="rId3" action="ppaction://hlinksldjump"/>
              </a:rPr>
              <a:t>area of interest </a:t>
            </a:r>
            <a:r>
              <a:rPr lang="en-US" altLang="en-US" sz="1800" b="1" dirty="0">
                <a:solidFill>
                  <a:schemeClr val="tx1"/>
                </a:solidFill>
                <a:hlinkClick r:id="rId3" action="ppaction://hlinksldjump"/>
              </a:rPr>
              <a:t>(AI)</a:t>
            </a:r>
            <a:r>
              <a:rPr lang="en-US" altLang="en-US" sz="1800" b="1" dirty="0">
                <a:solidFill>
                  <a:schemeClr val="tx1"/>
                </a:solidFill>
              </a:rPr>
              <a:t> and all enemy forces that can affect the outcome of the operation. A summary of each is provided here but </a:t>
            </a:r>
            <a:r>
              <a:rPr lang="en-US" altLang="en-US" sz="1800" b="1" i="1" dirty="0">
                <a:solidFill>
                  <a:srgbClr val="0000FF"/>
                </a:solidFill>
              </a:rPr>
              <a:t>illustrated in more detail in subsequent slides.</a:t>
            </a:r>
          </a:p>
          <a:p>
            <a:pPr marL="690563" lvl="3" indent="-115888">
              <a:spcBef>
                <a:spcPct val="50000"/>
              </a:spcBef>
              <a:buClr>
                <a:srgbClr val="0000FF"/>
              </a:buClr>
              <a:buFontTx/>
              <a:buChar char="•"/>
            </a:pPr>
            <a:r>
              <a:rPr lang="en-US" altLang="en-US" sz="1700" b="1" dirty="0">
                <a:solidFill>
                  <a:srgbClr val="0000FF"/>
                </a:solidFill>
              </a:rPr>
              <a:t>Belt method:</a:t>
            </a:r>
            <a:r>
              <a:rPr lang="en-US" altLang="en-US" sz="1700" b="1" dirty="0">
                <a:solidFill>
                  <a:schemeClr val="tx1"/>
                </a:solidFill>
              </a:rPr>
              <a:t> Divides the AO into belts (areas) running the width of the AO. The shape of each belt is based on the factors of </a:t>
            </a:r>
            <a:r>
              <a:rPr lang="en-US" altLang="en-US" sz="1700" b="1" u="sng" dirty="0">
                <a:solidFill>
                  <a:schemeClr val="tx1"/>
                </a:solidFill>
                <a:hlinkClick r:id="rId3" action="ppaction://hlinksldjump"/>
              </a:rPr>
              <a:t>METT-TC</a:t>
            </a:r>
            <a:r>
              <a:rPr lang="en-US" altLang="en-US" sz="1700" b="1" dirty="0">
                <a:solidFill>
                  <a:schemeClr val="tx1"/>
                </a:solidFill>
              </a:rPr>
              <a:t>. This method is based on a sequential analysis of events in each belt. </a:t>
            </a:r>
            <a:r>
              <a:rPr lang="en-US" altLang="en-US" sz="1700" b="1" i="1" dirty="0">
                <a:solidFill>
                  <a:srgbClr val="0000FF"/>
                </a:solidFill>
              </a:rPr>
              <a:t>Commanders prefer it</a:t>
            </a:r>
            <a:r>
              <a:rPr lang="en-US" altLang="en-US" sz="1700" b="1" dirty="0">
                <a:solidFill>
                  <a:srgbClr val="0000FF"/>
                </a:solidFill>
              </a:rPr>
              <a:t> </a:t>
            </a:r>
            <a:r>
              <a:rPr lang="en-US" altLang="en-US" sz="1700" b="1" dirty="0">
                <a:solidFill>
                  <a:schemeClr val="tx1"/>
                </a:solidFill>
              </a:rPr>
              <a:t>because it focuses simultaneously on all forces affecting a particular event.</a:t>
            </a:r>
          </a:p>
          <a:p>
            <a:pPr marL="690563" lvl="3" indent="-115888">
              <a:spcBef>
                <a:spcPct val="50000"/>
              </a:spcBef>
              <a:buClr>
                <a:srgbClr val="0000FF"/>
              </a:buClr>
              <a:buFontTx/>
              <a:buChar char="•"/>
            </a:pPr>
            <a:r>
              <a:rPr lang="en-US" altLang="en-US" sz="1700" b="1" dirty="0">
                <a:solidFill>
                  <a:schemeClr val="tx1"/>
                </a:solidFill>
              </a:rPr>
              <a:t> </a:t>
            </a:r>
            <a:r>
              <a:rPr lang="en-US" altLang="en-US" sz="1700" b="1" dirty="0">
                <a:solidFill>
                  <a:srgbClr val="0000FF"/>
                </a:solidFill>
              </a:rPr>
              <a:t>Avenue-in-depth method:</a:t>
            </a:r>
            <a:r>
              <a:rPr lang="en-US" altLang="en-US" sz="1700" b="1" dirty="0">
                <a:solidFill>
                  <a:schemeClr val="tx1"/>
                </a:solidFill>
              </a:rPr>
              <a:t> Focuses on one avenue of approach at a time, beginning with the decisive operation.</a:t>
            </a:r>
          </a:p>
          <a:p>
            <a:pPr marL="690563" lvl="3" indent="-115888">
              <a:spcBef>
                <a:spcPct val="50000"/>
              </a:spcBef>
              <a:buClr>
                <a:srgbClr val="0000FF"/>
              </a:buClr>
              <a:buFontTx/>
              <a:buChar char="•"/>
            </a:pPr>
            <a:r>
              <a:rPr lang="en-US" altLang="en-US" sz="1700" b="1" dirty="0">
                <a:solidFill>
                  <a:schemeClr val="tx1"/>
                </a:solidFill>
              </a:rPr>
              <a:t> </a:t>
            </a:r>
            <a:r>
              <a:rPr lang="en-US" altLang="en-US" sz="1700" b="1" dirty="0">
                <a:solidFill>
                  <a:srgbClr val="0000FF"/>
                </a:solidFill>
              </a:rPr>
              <a:t>Box method:</a:t>
            </a:r>
            <a:r>
              <a:rPr lang="en-US" altLang="en-US" sz="1700" b="1" dirty="0">
                <a:solidFill>
                  <a:schemeClr val="tx1"/>
                </a:solidFill>
              </a:rPr>
              <a:t> Detailed analysis of a critical area, such as an engagement area, a wet gap crossing site, or a landing zone. It is appropriate when time is constrained, as in a hasty attack.</a:t>
            </a:r>
          </a:p>
        </p:txBody>
      </p:sp>
      <p:grpSp>
        <p:nvGrpSpPr>
          <p:cNvPr id="209926" name="Group 6"/>
          <p:cNvGrpSpPr>
            <a:grpSpLocks/>
          </p:cNvGrpSpPr>
          <p:nvPr/>
        </p:nvGrpSpPr>
        <p:grpSpPr bwMode="auto">
          <a:xfrm>
            <a:off x="800522" y="327410"/>
            <a:ext cx="1174750" cy="1776413"/>
            <a:chOff x="3726" y="1926"/>
            <a:chExt cx="1206" cy="1823"/>
          </a:xfrm>
        </p:grpSpPr>
        <p:sp>
          <p:nvSpPr>
            <p:cNvPr id="209935" name="Rectangle 7"/>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09936" name="Group 8"/>
            <p:cNvGrpSpPr>
              <a:grpSpLocks/>
            </p:cNvGrpSpPr>
            <p:nvPr/>
          </p:nvGrpSpPr>
          <p:grpSpPr bwMode="auto">
            <a:xfrm>
              <a:off x="3778" y="1976"/>
              <a:ext cx="1090" cy="1721"/>
              <a:chOff x="2312" y="902"/>
              <a:chExt cx="1090" cy="1721"/>
            </a:xfrm>
          </p:grpSpPr>
          <p:sp>
            <p:nvSpPr>
              <p:cNvPr id="209937" name="Rectangle 9"/>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9938" name="Rectangle 10"/>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9939" name="Rectangle 11"/>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9940" name="Rectangle 12"/>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9941" name="Rectangle 13"/>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9942" name="Rectangle 14"/>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09943" name="Rectangle 15"/>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09927" name="Rectangle 16"/>
          <p:cNvSpPr>
            <a:spLocks noChangeArrowheads="1"/>
          </p:cNvSpPr>
          <p:nvPr/>
        </p:nvSpPr>
        <p:spPr bwMode="auto">
          <a:xfrm>
            <a:off x="784648" y="421073"/>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09928" name="Rectangle 17"/>
          <p:cNvSpPr>
            <a:spLocks noChangeArrowheads="1"/>
          </p:cNvSpPr>
          <p:nvPr/>
        </p:nvSpPr>
        <p:spPr bwMode="auto">
          <a:xfrm>
            <a:off x="792586" y="633798"/>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09929" name="Rectangle 18"/>
          <p:cNvSpPr>
            <a:spLocks noChangeArrowheads="1"/>
          </p:cNvSpPr>
          <p:nvPr/>
        </p:nvSpPr>
        <p:spPr bwMode="auto">
          <a:xfrm>
            <a:off x="686222" y="876685"/>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3307539" name="Rectangle 19"/>
          <p:cNvSpPr>
            <a:spLocks noChangeArrowheads="1"/>
          </p:cNvSpPr>
          <p:nvPr/>
        </p:nvSpPr>
        <p:spPr bwMode="auto">
          <a:xfrm>
            <a:off x="840210" y="108305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4 - COA ANALYSIS</a:t>
            </a:r>
          </a:p>
          <a:p>
            <a:pPr algn="ctr">
              <a:spcBef>
                <a:spcPct val="0"/>
              </a:spcBef>
              <a:buFontTx/>
              <a:buNone/>
            </a:pPr>
            <a:r>
              <a:rPr lang="en-US" altLang="en-US" sz="600" b="1" dirty="0"/>
              <a:t>(WAR GAME)</a:t>
            </a:r>
          </a:p>
        </p:txBody>
      </p:sp>
      <p:sp>
        <p:nvSpPr>
          <p:cNvPr id="209931" name="Rectangle 20"/>
          <p:cNvSpPr>
            <a:spLocks noChangeArrowheads="1"/>
          </p:cNvSpPr>
          <p:nvPr/>
        </p:nvSpPr>
        <p:spPr bwMode="auto">
          <a:xfrm>
            <a:off x="775122" y="1395798"/>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09932" name="Rectangle 21"/>
          <p:cNvSpPr>
            <a:spLocks noChangeArrowheads="1"/>
          </p:cNvSpPr>
          <p:nvPr/>
        </p:nvSpPr>
        <p:spPr bwMode="auto">
          <a:xfrm>
            <a:off x="786235" y="1606935"/>
            <a:ext cx="1206500" cy="248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09933" name="Rectangle 22"/>
          <p:cNvSpPr>
            <a:spLocks noChangeArrowheads="1"/>
          </p:cNvSpPr>
          <p:nvPr/>
        </p:nvSpPr>
        <p:spPr bwMode="auto">
          <a:xfrm>
            <a:off x="743373" y="1868872"/>
            <a:ext cx="1293813" cy="227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09934" name="Text Box 11"/>
          <p:cNvSpPr txBox="1">
            <a:spLocks noChangeArrowheads="1"/>
          </p:cNvSpPr>
          <p:nvPr/>
        </p:nvSpPr>
        <p:spPr bwMode="auto">
          <a:xfrm>
            <a:off x="6735953" y="6529389"/>
            <a:ext cx="5167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9-28 to 9-31</a:t>
            </a:r>
          </a:p>
        </p:txBody>
      </p:sp>
      <p:sp>
        <p:nvSpPr>
          <p:cNvPr id="30" name="Text Box 22"/>
          <p:cNvSpPr txBox="1">
            <a:spLocks noChangeArrowheads="1"/>
          </p:cNvSpPr>
          <p:nvPr/>
        </p:nvSpPr>
        <p:spPr bwMode="auto">
          <a:xfrm>
            <a:off x="1301680" y="1169664"/>
            <a:ext cx="10189636" cy="923330"/>
          </a:xfrm>
          <a:prstGeom prst="rect">
            <a:avLst/>
          </a:prstGeom>
          <a:noFill/>
          <a:ln w="9525">
            <a:noFill/>
            <a:miter lim="800000"/>
            <a:headEnd/>
            <a:tailEnd/>
          </a:ln>
        </p:spPr>
        <p:txBody>
          <a:bodyPr wrap="square">
            <a:spAutoFit/>
          </a:bodyPr>
          <a:lstStyle/>
          <a:p>
            <a:pPr marL="800100" lvl="3">
              <a:spcBef>
                <a:spcPct val="50000"/>
              </a:spcBef>
              <a:buClr>
                <a:schemeClr val="bg1">
                  <a:lumMod val="75000"/>
                </a:schemeClr>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chemeClr val="bg1">
                    <a:lumMod val="75000"/>
                  </a:schemeClr>
                </a:solidFill>
                <a:latin typeface="Arial" charset="0"/>
              </a:rPr>
              <a:t>Input: Products to begin COA analysis include updated IPB products, running estimates, commander’s planning guidance, COA statements and sketches, and updated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07539">
                                            <p:txEl>
                                              <p:pRg st="0" end="0"/>
                                            </p:txEl>
                                          </p:spTgt>
                                        </p:tgtEl>
                                        <p:attrNameLst>
                                          <p:attrName>style.color</p:attrName>
                                        </p:attrNameLst>
                                      </p:cBhvr>
                                      <p:to>
                                        <a:srgbClr val="0000FF"/>
                                      </p:to>
                                    </p:animClr>
                                  </p:childTnLst>
                                </p:cTn>
                              </p:par>
                              <p:par>
                                <p:cTn id="7" presetID="3" presetClass="emph" presetSubtype="2" fill="hold" nodeType="withEffect">
                                  <p:stCondLst>
                                    <p:cond delay="0"/>
                                  </p:stCondLst>
                                  <p:childTnLst>
                                    <p:animClr clrSpc="rgb" dir="cw">
                                      <p:cBhvr override="childStyle">
                                        <p:cTn id="8" dur="2000" fill="hold"/>
                                        <p:tgtEl>
                                          <p:spTgt spid="3307539">
                                            <p:txEl>
                                              <p:pRg st="1" end="1"/>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293" name="Rectangle 293"/>
          <p:cNvSpPr>
            <a:spLocks noChangeArrowheads="1"/>
          </p:cNvSpPr>
          <p:nvPr/>
        </p:nvSpPr>
        <p:spPr bwMode="auto">
          <a:xfrm>
            <a:off x="574159" y="1073892"/>
            <a:ext cx="11057860" cy="540067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62263" y="2323627"/>
            <a:ext cx="6491288" cy="3823173"/>
          </a:xfrm>
          <a:prstGeom prst="rect">
            <a:avLst/>
          </a:prstGeom>
          <a:ln>
            <a:solidFill>
              <a:schemeClr val="bg1">
                <a:lumMod val="50000"/>
              </a:schemeClr>
            </a:solidFill>
          </a:ln>
          <a:effectLst>
            <a:outerShdw blurRad="50800" dist="38100" dir="2700000" algn="tl" rotWithShape="0">
              <a:prstClr val="black">
                <a:alpha val="40000"/>
              </a:prstClr>
            </a:outerShdw>
          </a:effectLst>
        </p:spPr>
      </p:pic>
      <p:sp>
        <p:nvSpPr>
          <p:cNvPr id="211971" name="Rectangle 270"/>
          <p:cNvSpPr>
            <a:spLocks noGrp="1" noChangeArrowheads="1"/>
          </p:cNvSpPr>
          <p:nvPr>
            <p:ph type="title"/>
          </p:nvPr>
        </p:nvSpPr>
        <p:spPr>
          <a:xfrm>
            <a:off x="1988289" y="331703"/>
            <a:ext cx="8229600" cy="912813"/>
          </a:xfrm>
          <a:effectLst>
            <a:outerShdw dist="35921" dir="2700000" algn="ctr" rotWithShape="0">
              <a:srgbClr val="FFD889"/>
            </a:outerShdw>
          </a:effectLst>
        </p:spPr>
        <p:txBody>
          <a:bodyPr/>
          <a:lstStyle/>
          <a:p>
            <a:pPr eaLnBrk="1" hangingPunct="1"/>
            <a:r>
              <a:rPr lang="en-US" altLang="en-US" dirty="0"/>
              <a:t>Belt Method Example</a:t>
            </a:r>
          </a:p>
        </p:txBody>
      </p:sp>
      <p:sp>
        <p:nvSpPr>
          <p:cNvPr id="211972"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3B08B3FA-6E0E-4CDE-9FD5-66F45867D4DB}" type="slidenum">
              <a:rPr lang="en-US" altLang="en-US" sz="800"/>
              <a:pPr>
                <a:spcBef>
                  <a:spcPct val="0"/>
                </a:spcBef>
                <a:buFontTx/>
                <a:buNone/>
              </a:pPr>
              <a:t>104</a:t>
            </a:fld>
            <a:endParaRPr lang="en-US" altLang="en-US" sz="800" dirty="0"/>
          </a:p>
        </p:txBody>
      </p:sp>
      <p:sp>
        <p:nvSpPr>
          <p:cNvPr id="211973" name="Line 283"/>
          <p:cNvSpPr>
            <a:spLocks noChangeShapeType="1"/>
          </p:cNvSpPr>
          <p:nvPr/>
        </p:nvSpPr>
        <p:spPr bwMode="auto">
          <a:xfrm>
            <a:off x="1254637" y="1889125"/>
            <a:ext cx="9707534"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11974" name="Text Box 292"/>
          <p:cNvSpPr txBox="1">
            <a:spLocks noChangeArrowheads="1"/>
          </p:cNvSpPr>
          <p:nvPr/>
        </p:nvSpPr>
        <p:spPr bwMode="auto">
          <a:xfrm>
            <a:off x="2705100" y="1320801"/>
            <a:ext cx="73787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800" b="1" dirty="0">
                <a:solidFill>
                  <a:schemeClr val="tx2"/>
                </a:solidFill>
              </a:rPr>
              <a:t>Divides the AO into belts (areas) running the width of the AO.</a:t>
            </a:r>
          </a:p>
        </p:txBody>
      </p:sp>
      <p:sp>
        <p:nvSpPr>
          <p:cNvPr id="3328278" name="Line 278"/>
          <p:cNvSpPr>
            <a:spLocks noChangeShapeType="1"/>
          </p:cNvSpPr>
          <p:nvPr/>
        </p:nvSpPr>
        <p:spPr bwMode="auto">
          <a:xfrm flipH="1">
            <a:off x="3784600" y="1890714"/>
            <a:ext cx="1112838" cy="4364037"/>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3328280" name="Line 280"/>
          <p:cNvSpPr>
            <a:spLocks noChangeShapeType="1"/>
          </p:cNvSpPr>
          <p:nvPr/>
        </p:nvSpPr>
        <p:spPr bwMode="auto">
          <a:xfrm flipH="1">
            <a:off x="6432550" y="1890713"/>
            <a:ext cx="482600" cy="4373562"/>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3328281" name="Line 281"/>
          <p:cNvSpPr>
            <a:spLocks noChangeShapeType="1"/>
          </p:cNvSpPr>
          <p:nvPr/>
        </p:nvSpPr>
        <p:spPr bwMode="auto">
          <a:xfrm>
            <a:off x="8856664" y="1898650"/>
            <a:ext cx="396875" cy="4383088"/>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3328286" name="Text Box 286"/>
          <p:cNvSpPr txBox="1">
            <a:spLocks noChangeArrowheads="1"/>
          </p:cNvSpPr>
          <p:nvPr/>
        </p:nvSpPr>
        <p:spPr bwMode="auto">
          <a:xfrm>
            <a:off x="3244851" y="1817689"/>
            <a:ext cx="1185863"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200" b="1" dirty="0">
                <a:solidFill>
                  <a:srgbClr val="FF0000"/>
                </a:solidFill>
              </a:rPr>
              <a:t>Belt 1           </a:t>
            </a:r>
            <a:r>
              <a:rPr lang="en-US" altLang="en-US" sz="1600" b="1" dirty="0">
                <a:solidFill>
                  <a:srgbClr val="FF0000"/>
                </a:solidFill>
              </a:rPr>
              <a:t> </a:t>
            </a:r>
            <a:r>
              <a:rPr lang="en-US" altLang="en-US" sz="1000" b="1" dirty="0">
                <a:solidFill>
                  <a:srgbClr val="FF0000"/>
                </a:solidFill>
              </a:rPr>
              <a:t>(BSA to LD)</a:t>
            </a:r>
          </a:p>
        </p:txBody>
      </p:sp>
      <p:sp>
        <p:nvSpPr>
          <p:cNvPr id="3328287" name="Text Box 287"/>
          <p:cNvSpPr txBox="1">
            <a:spLocks noChangeArrowheads="1"/>
          </p:cNvSpPr>
          <p:nvPr/>
        </p:nvSpPr>
        <p:spPr bwMode="auto">
          <a:xfrm>
            <a:off x="4900614" y="1808164"/>
            <a:ext cx="18510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200" b="1" dirty="0">
                <a:solidFill>
                  <a:srgbClr val="FF0000"/>
                </a:solidFill>
              </a:rPr>
              <a:t>Belt 2</a:t>
            </a:r>
            <a:r>
              <a:rPr lang="en-US" altLang="en-US" sz="1600" b="1" dirty="0">
                <a:solidFill>
                  <a:srgbClr val="FF0000"/>
                </a:solidFill>
              </a:rPr>
              <a:t>                    </a:t>
            </a:r>
            <a:r>
              <a:rPr lang="en-US" altLang="en-US" sz="1000" b="1" dirty="0">
                <a:solidFill>
                  <a:srgbClr val="FF0000"/>
                </a:solidFill>
              </a:rPr>
              <a:t>(LD to PL NEVADA)</a:t>
            </a:r>
          </a:p>
        </p:txBody>
      </p:sp>
      <p:sp>
        <p:nvSpPr>
          <p:cNvPr id="3328288" name="Text Box 288"/>
          <p:cNvSpPr txBox="1">
            <a:spLocks noChangeArrowheads="1"/>
          </p:cNvSpPr>
          <p:nvPr/>
        </p:nvSpPr>
        <p:spPr bwMode="auto">
          <a:xfrm>
            <a:off x="6956426" y="1812926"/>
            <a:ext cx="186531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200" b="1" dirty="0">
                <a:solidFill>
                  <a:srgbClr val="FF0000"/>
                </a:solidFill>
              </a:rPr>
              <a:t>Belt 3                          </a:t>
            </a:r>
            <a:r>
              <a:rPr lang="en-US" altLang="en-US" sz="1600" b="1" dirty="0">
                <a:solidFill>
                  <a:srgbClr val="FF0000"/>
                </a:solidFill>
              </a:rPr>
              <a:t> </a:t>
            </a:r>
            <a:r>
              <a:rPr lang="en-US" altLang="en-US" sz="1000" b="1" dirty="0">
                <a:solidFill>
                  <a:srgbClr val="FF0000"/>
                </a:solidFill>
              </a:rPr>
              <a:t>(PL NEVADA to PL TEXAS)</a:t>
            </a:r>
          </a:p>
        </p:txBody>
      </p:sp>
      <p:sp>
        <p:nvSpPr>
          <p:cNvPr id="16" name="Line 278"/>
          <p:cNvSpPr>
            <a:spLocks noChangeShapeType="1"/>
          </p:cNvSpPr>
          <p:nvPr/>
        </p:nvSpPr>
        <p:spPr bwMode="auto">
          <a:xfrm flipH="1">
            <a:off x="2852739" y="1885950"/>
            <a:ext cx="7937" cy="4395788"/>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211983" name="Line 284"/>
          <p:cNvSpPr>
            <a:spLocks noChangeShapeType="1"/>
          </p:cNvSpPr>
          <p:nvPr/>
        </p:nvSpPr>
        <p:spPr bwMode="auto">
          <a:xfrm>
            <a:off x="1254636" y="6278563"/>
            <a:ext cx="970753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11984" name="Text Box 11"/>
          <p:cNvSpPr txBox="1">
            <a:spLocks noChangeArrowheads="1"/>
          </p:cNvSpPr>
          <p:nvPr/>
        </p:nvSpPr>
        <p:spPr bwMode="auto">
          <a:xfrm>
            <a:off x="5746938" y="6524626"/>
            <a:ext cx="60674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9-7, p. 9-28</a:t>
            </a:r>
          </a:p>
        </p:txBody>
      </p:sp>
      <p:sp>
        <p:nvSpPr>
          <p:cNvPr id="23" name="Line 281"/>
          <p:cNvSpPr>
            <a:spLocks noChangeShapeType="1"/>
          </p:cNvSpPr>
          <p:nvPr/>
        </p:nvSpPr>
        <p:spPr bwMode="auto">
          <a:xfrm flipH="1">
            <a:off x="10962172" y="1939185"/>
            <a:ext cx="0" cy="4339378"/>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24" name="Line 281"/>
          <p:cNvSpPr>
            <a:spLocks noChangeShapeType="1"/>
          </p:cNvSpPr>
          <p:nvPr/>
        </p:nvSpPr>
        <p:spPr bwMode="auto">
          <a:xfrm flipH="1">
            <a:off x="1254892" y="1907216"/>
            <a:ext cx="0" cy="4339378"/>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25" name="Text Box 288"/>
          <p:cNvSpPr txBox="1">
            <a:spLocks noChangeArrowheads="1"/>
          </p:cNvSpPr>
          <p:nvPr/>
        </p:nvSpPr>
        <p:spPr bwMode="auto">
          <a:xfrm>
            <a:off x="1233687" y="1811449"/>
            <a:ext cx="1645464"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200" b="1" dirty="0">
                <a:solidFill>
                  <a:srgbClr val="FF0000"/>
                </a:solidFill>
              </a:rPr>
              <a:t>Belt 0                          </a:t>
            </a:r>
            <a:r>
              <a:rPr lang="en-US" altLang="en-US" sz="1600" b="1" dirty="0">
                <a:solidFill>
                  <a:srgbClr val="FF0000"/>
                </a:solidFill>
              </a:rPr>
              <a:t> </a:t>
            </a:r>
            <a:r>
              <a:rPr lang="en-US" altLang="en-US" sz="1000" b="1" dirty="0">
                <a:solidFill>
                  <a:srgbClr val="FF0000"/>
                </a:solidFill>
              </a:rPr>
              <a:t>(Initial Movement to AO)</a:t>
            </a:r>
          </a:p>
        </p:txBody>
      </p:sp>
      <p:sp>
        <p:nvSpPr>
          <p:cNvPr id="26" name="Text Box 288"/>
          <p:cNvSpPr txBox="1">
            <a:spLocks noChangeArrowheads="1"/>
          </p:cNvSpPr>
          <p:nvPr/>
        </p:nvSpPr>
        <p:spPr bwMode="auto">
          <a:xfrm>
            <a:off x="9181286" y="1801728"/>
            <a:ext cx="1645464"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200" b="1" dirty="0">
                <a:solidFill>
                  <a:srgbClr val="FF0000"/>
                </a:solidFill>
              </a:rPr>
              <a:t>Belt 4                          </a:t>
            </a:r>
            <a:r>
              <a:rPr lang="en-US" altLang="en-US" sz="1600" b="1" dirty="0">
                <a:solidFill>
                  <a:srgbClr val="FF0000"/>
                </a:solidFill>
              </a:rPr>
              <a:t> </a:t>
            </a:r>
            <a:r>
              <a:rPr lang="en-US" altLang="en-US" sz="1000" b="1" dirty="0">
                <a:solidFill>
                  <a:srgbClr val="FF0000"/>
                </a:solidFill>
              </a:rPr>
              <a:t>(Follow-on Mission)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1000"/>
                                        <p:tgtEl>
                                          <p:spTgt spid="2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2000"/>
                                        <p:tgtEl>
                                          <p:spTgt spid="25"/>
                                        </p:tgtEl>
                                      </p:cBhvr>
                                    </p:animEffect>
                                  </p:childTnLst>
                                </p:cTn>
                              </p:par>
                            </p:childTnLst>
                          </p:cTn>
                        </p:par>
                        <p:par>
                          <p:cTn id="12" fill="hold">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dissolve">
                                      <p:cBhvr>
                                        <p:cTn id="15" dur="1000"/>
                                        <p:tgtEl>
                                          <p:spTgt spid="16"/>
                                        </p:tgtEl>
                                      </p:cBhvr>
                                    </p:animEffect>
                                  </p:childTnLst>
                                </p:cTn>
                              </p:par>
                            </p:childTnLst>
                          </p:cTn>
                        </p:par>
                        <p:par>
                          <p:cTn id="16" fill="hold">
                            <p:stCondLst>
                              <p:cond delay="4000"/>
                            </p:stCondLst>
                            <p:childTnLst>
                              <p:par>
                                <p:cTn id="17" presetID="10" presetClass="entr" presetSubtype="0" fill="hold" grpId="0" nodeType="afterEffect">
                                  <p:stCondLst>
                                    <p:cond delay="0"/>
                                  </p:stCondLst>
                                  <p:childTnLst>
                                    <p:set>
                                      <p:cBhvr>
                                        <p:cTn id="18" dur="1" fill="hold">
                                          <p:stCondLst>
                                            <p:cond delay="0"/>
                                          </p:stCondLst>
                                        </p:cTn>
                                        <p:tgtEl>
                                          <p:spTgt spid="3328286"/>
                                        </p:tgtEl>
                                        <p:attrNameLst>
                                          <p:attrName>style.visibility</p:attrName>
                                        </p:attrNameLst>
                                      </p:cBhvr>
                                      <p:to>
                                        <p:strVal val="visible"/>
                                      </p:to>
                                    </p:set>
                                    <p:animEffect transition="in" filter="fade">
                                      <p:cBhvr>
                                        <p:cTn id="19" dur="2000"/>
                                        <p:tgtEl>
                                          <p:spTgt spid="3328286"/>
                                        </p:tgtEl>
                                      </p:cBhvr>
                                    </p:animEffect>
                                  </p:childTnLst>
                                </p:cTn>
                              </p:par>
                            </p:childTnLst>
                          </p:cTn>
                        </p:par>
                        <p:par>
                          <p:cTn id="20" fill="hold" nodeType="afterGroup">
                            <p:stCondLst>
                              <p:cond delay="6000"/>
                            </p:stCondLst>
                            <p:childTnLst>
                              <p:par>
                                <p:cTn id="21" presetID="9" presetClass="entr" presetSubtype="0" fill="hold" grpId="0" nodeType="afterEffect">
                                  <p:stCondLst>
                                    <p:cond delay="0"/>
                                  </p:stCondLst>
                                  <p:childTnLst>
                                    <p:set>
                                      <p:cBhvr>
                                        <p:cTn id="22" dur="1" fill="hold">
                                          <p:stCondLst>
                                            <p:cond delay="0"/>
                                          </p:stCondLst>
                                        </p:cTn>
                                        <p:tgtEl>
                                          <p:spTgt spid="3328278"/>
                                        </p:tgtEl>
                                        <p:attrNameLst>
                                          <p:attrName>style.visibility</p:attrName>
                                        </p:attrNameLst>
                                      </p:cBhvr>
                                      <p:to>
                                        <p:strVal val="visible"/>
                                      </p:to>
                                    </p:set>
                                    <p:animEffect transition="in" filter="dissolve">
                                      <p:cBhvr>
                                        <p:cTn id="23" dur="1000"/>
                                        <p:tgtEl>
                                          <p:spTgt spid="3328278"/>
                                        </p:tgtEl>
                                      </p:cBhvr>
                                    </p:animEffect>
                                  </p:childTnLst>
                                </p:cTn>
                              </p:par>
                            </p:childTnLst>
                          </p:cTn>
                        </p:par>
                        <p:par>
                          <p:cTn id="24" fill="hold" nodeType="afterGroup">
                            <p:stCondLst>
                              <p:cond delay="7000"/>
                            </p:stCondLst>
                            <p:childTnLst>
                              <p:par>
                                <p:cTn id="25" presetID="10" presetClass="entr" presetSubtype="0" fill="hold" grpId="0" nodeType="afterEffect">
                                  <p:stCondLst>
                                    <p:cond delay="0"/>
                                  </p:stCondLst>
                                  <p:childTnLst>
                                    <p:set>
                                      <p:cBhvr>
                                        <p:cTn id="26" dur="1" fill="hold">
                                          <p:stCondLst>
                                            <p:cond delay="0"/>
                                          </p:stCondLst>
                                        </p:cTn>
                                        <p:tgtEl>
                                          <p:spTgt spid="3328287"/>
                                        </p:tgtEl>
                                        <p:attrNameLst>
                                          <p:attrName>style.visibility</p:attrName>
                                        </p:attrNameLst>
                                      </p:cBhvr>
                                      <p:to>
                                        <p:strVal val="visible"/>
                                      </p:to>
                                    </p:set>
                                    <p:animEffect transition="in" filter="fade">
                                      <p:cBhvr>
                                        <p:cTn id="27" dur="2000"/>
                                        <p:tgtEl>
                                          <p:spTgt spid="3328287"/>
                                        </p:tgtEl>
                                      </p:cBhvr>
                                    </p:animEffect>
                                  </p:childTnLst>
                                </p:cTn>
                              </p:par>
                            </p:childTnLst>
                          </p:cTn>
                        </p:par>
                        <p:par>
                          <p:cTn id="28" fill="hold" nodeType="afterGroup">
                            <p:stCondLst>
                              <p:cond delay="9000"/>
                            </p:stCondLst>
                            <p:childTnLst>
                              <p:par>
                                <p:cTn id="29" presetID="9" presetClass="entr" presetSubtype="0" fill="hold" grpId="0" nodeType="afterEffect">
                                  <p:stCondLst>
                                    <p:cond delay="0"/>
                                  </p:stCondLst>
                                  <p:childTnLst>
                                    <p:set>
                                      <p:cBhvr>
                                        <p:cTn id="30" dur="1" fill="hold">
                                          <p:stCondLst>
                                            <p:cond delay="0"/>
                                          </p:stCondLst>
                                        </p:cTn>
                                        <p:tgtEl>
                                          <p:spTgt spid="3328280"/>
                                        </p:tgtEl>
                                        <p:attrNameLst>
                                          <p:attrName>style.visibility</p:attrName>
                                        </p:attrNameLst>
                                      </p:cBhvr>
                                      <p:to>
                                        <p:strVal val="visible"/>
                                      </p:to>
                                    </p:set>
                                    <p:animEffect transition="in" filter="dissolve">
                                      <p:cBhvr>
                                        <p:cTn id="31" dur="1000"/>
                                        <p:tgtEl>
                                          <p:spTgt spid="3328280"/>
                                        </p:tgtEl>
                                      </p:cBhvr>
                                    </p:animEffect>
                                  </p:childTnLst>
                                </p:cTn>
                              </p:par>
                            </p:childTnLst>
                          </p:cTn>
                        </p:par>
                        <p:par>
                          <p:cTn id="32" fill="hold" nodeType="afterGroup">
                            <p:stCondLst>
                              <p:cond delay="10000"/>
                            </p:stCondLst>
                            <p:childTnLst>
                              <p:par>
                                <p:cTn id="33" presetID="10" presetClass="entr" presetSubtype="0" fill="hold" grpId="0" nodeType="afterEffect">
                                  <p:stCondLst>
                                    <p:cond delay="0"/>
                                  </p:stCondLst>
                                  <p:childTnLst>
                                    <p:set>
                                      <p:cBhvr>
                                        <p:cTn id="34" dur="1" fill="hold">
                                          <p:stCondLst>
                                            <p:cond delay="0"/>
                                          </p:stCondLst>
                                        </p:cTn>
                                        <p:tgtEl>
                                          <p:spTgt spid="3328288"/>
                                        </p:tgtEl>
                                        <p:attrNameLst>
                                          <p:attrName>style.visibility</p:attrName>
                                        </p:attrNameLst>
                                      </p:cBhvr>
                                      <p:to>
                                        <p:strVal val="visible"/>
                                      </p:to>
                                    </p:set>
                                    <p:animEffect transition="in" filter="fade">
                                      <p:cBhvr>
                                        <p:cTn id="35" dur="2000"/>
                                        <p:tgtEl>
                                          <p:spTgt spid="3328288"/>
                                        </p:tgtEl>
                                      </p:cBhvr>
                                    </p:animEffect>
                                  </p:childTnLst>
                                </p:cTn>
                              </p:par>
                            </p:childTnLst>
                          </p:cTn>
                        </p:par>
                        <p:par>
                          <p:cTn id="36" fill="hold" nodeType="afterGroup">
                            <p:stCondLst>
                              <p:cond delay="12000"/>
                            </p:stCondLst>
                            <p:childTnLst>
                              <p:par>
                                <p:cTn id="37" presetID="9" presetClass="entr" presetSubtype="0" fill="hold" grpId="0" nodeType="afterEffect">
                                  <p:stCondLst>
                                    <p:cond delay="0"/>
                                  </p:stCondLst>
                                  <p:childTnLst>
                                    <p:set>
                                      <p:cBhvr>
                                        <p:cTn id="38" dur="1" fill="hold">
                                          <p:stCondLst>
                                            <p:cond delay="0"/>
                                          </p:stCondLst>
                                        </p:cTn>
                                        <p:tgtEl>
                                          <p:spTgt spid="3328281"/>
                                        </p:tgtEl>
                                        <p:attrNameLst>
                                          <p:attrName>style.visibility</p:attrName>
                                        </p:attrNameLst>
                                      </p:cBhvr>
                                      <p:to>
                                        <p:strVal val="visible"/>
                                      </p:to>
                                    </p:set>
                                    <p:animEffect transition="in" filter="dissolve">
                                      <p:cBhvr>
                                        <p:cTn id="39" dur="1000"/>
                                        <p:tgtEl>
                                          <p:spTgt spid="3328281"/>
                                        </p:tgtEl>
                                      </p:cBhvr>
                                    </p:animEffect>
                                  </p:childTnLst>
                                </p:cTn>
                              </p:par>
                            </p:childTnLst>
                          </p:cTn>
                        </p:par>
                        <p:par>
                          <p:cTn id="40" fill="hold">
                            <p:stCondLst>
                              <p:cond delay="13000"/>
                            </p:stCondLst>
                            <p:childTnLst>
                              <p:par>
                                <p:cTn id="41" presetID="9" presetClass="entr" presetSubtype="0" fill="hold" grpId="0"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dissolve">
                                      <p:cBhvr>
                                        <p:cTn id="43" dur="1000"/>
                                        <p:tgtEl>
                                          <p:spTgt spid="23"/>
                                        </p:tgtEl>
                                      </p:cBhvr>
                                    </p:animEffect>
                                  </p:childTnLst>
                                </p:cTn>
                              </p:par>
                            </p:childTnLst>
                          </p:cTn>
                        </p:par>
                        <p:par>
                          <p:cTn id="44" fill="hold">
                            <p:stCondLst>
                              <p:cond delay="140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8278" grpId="0" animBg="1"/>
      <p:bldP spid="3328280" grpId="0" animBg="1"/>
      <p:bldP spid="3328281" grpId="0" animBg="1"/>
      <p:bldP spid="3328286" grpId="0"/>
      <p:bldP spid="3328287" grpId="0"/>
      <p:bldP spid="3328288" grpId="0"/>
      <p:bldP spid="16" grpId="0" animBg="1"/>
      <p:bldP spid="23" grpId="0" animBg="1"/>
      <p:bldP spid="24" grpId="0" animBg="1"/>
      <p:bldP spid="25" grpId="0"/>
      <p:bldP spid="26"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270"/>
          <p:cNvSpPr>
            <a:spLocks noGrp="1" noChangeArrowheads="1"/>
          </p:cNvSpPr>
          <p:nvPr>
            <p:ph type="title"/>
          </p:nvPr>
        </p:nvSpPr>
        <p:spPr>
          <a:xfrm>
            <a:off x="1993914" y="336608"/>
            <a:ext cx="8229600" cy="912813"/>
          </a:xfrm>
          <a:effectLst>
            <a:outerShdw dist="35921" dir="2700000" algn="ctr" rotWithShape="0">
              <a:srgbClr val="FFD889"/>
            </a:outerShdw>
          </a:effectLst>
        </p:spPr>
        <p:txBody>
          <a:bodyPr/>
          <a:lstStyle/>
          <a:p>
            <a:pPr eaLnBrk="1" hangingPunct="1"/>
            <a:r>
              <a:rPr lang="en-US" altLang="en-US" dirty="0"/>
              <a:t>Modified Belt Method Example</a:t>
            </a:r>
          </a:p>
        </p:txBody>
      </p:sp>
      <p:sp>
        <p:nvSpPr>
          <p:cNvPr id="21401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22CEDFF0-3A50-4E8A-8A0F-1B77CF16C5A0}" type="slidenum">
              <a:rPr lang="en-US" altLang="en-US" sz="800"/>
              <a:pPr>
                <a:spcBef>
                  <a:spcPct val="0"/>
                </a:spcBef>
                <a:buFontTx/>
                <a:buNone/>
              </a:pPr>
              <a:t>105</a:t>
            </a:fld>
            <a:endParaRPr lang="en-US" altLang="en-US" sz="800" dirty="0"/>
          </a:p>
        </p:txBody>
      </p:sp>
      <p:sp>
        <p:nvSpPr>
          <p:cNvPr id="3328293" name="Rectangle 293"/>
          <p:cNvSpPr>
            <a:spLocks noChangeArrowheads="1"/>
          </p:cNvSpPr>
          <p:nvPr/>
        </p:nvSpPr>
        <p:spPr bwMode="auto">
          <a:xfrm>
            <a:off x="578535" y="1076542"/>
            <a:ext cx="11036594" cy="5365018"/>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3328286" name="Text Box 286"/>
          <p:cNvSpPr txBox="1">
            <a:spLocks noChangeArrowheads="1"/>
          </p:cNvSpPr>
          <p:nvPr/>
        </p:nvSpPr>
        <p:spPr bwMode="auto">
          <a:xfrm>
            <a:off x="5282721" y="2348276"/>
            <a:ext cx="6334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Belt 1</a:t>
            </a:r>
            <a:r>
              <a:rPr lang="en-US" altLang="en-US" sz="1600" b="1" dirty="0">
                <a:solidFill>
                  <a:srgbClr val="FF0000"/>
                </a:solidFill>
              </a:rPr>
              <a:t> </a:t>
            </a:r>
            <a:endParaRPr lang="en-US" altLang="en-US" sz="1200" b="1" dirty="0">
              <a:solidFill>
                <a:srgbClr val="FF0000"/>
              </a:solidFill>
            </a:endParaRPr>
          </a:p>
        </p:txBody>
      </p:sp>
      <p:sp>
        <p:nvSpPr>
          <p:cNvPr id="3328287" name="Text Box 287"/>
          <p:cNvSpPr txBox="1">
            <a:spLocks noChangeArrowheads="1"/>
          </p:cNvSpPr>
          <p:nvPr/>
        </p:nvSpPr>
        <p:spPr bwMode="auto">
          <a:xfrm>
            <a:off x="7022622" y="2348276"/>
            <a:ext cx="688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Belt 2</a:t>
            </a:r>
            <a:r>
              <a:rPr lang="en-US" altLang="en-US" sz="1600" b="1" dirty="0">
                <a:solidFill>
                  <a:srgbClr val="FF0000"/>
                </a:solidFill>
              </a:rPr>
              <a:t> </a:t>
            </a:r>
            <a:endParaRPr lang="en-US" altLang="en-US" sz="1200" b="1" dirty="0">
              <a:solidFill>
                <a:srgbClr val="FF0000"/>
              </a:solidFill>
            </a:endParaRPr>
          </a:p>
        </p:txBody>
      </p:sp>
      <p:sp>
        <p:nvSpPr>
          <p:cNvPr id="214023" name="Text Box 292"/>
          <p:cNvSpPr txBox="1">
            <a:spLocks noChangeArrowheads="1"/>
          </p:cNvSpPr>
          <p:nvPr/>
        </p:nvSpPr>
        <p:spPr bwMode="auto">
          <a:xfrm>
            <a:off x="801821" y="1249570"/>
            <a:ext cx="1083457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800" b="1" dirty="0">
                <a:solidFill>
                  <a:schemeClr val="tx2"/>
                </a:solidFill>
              </a:rPr>
              <a:t>In </a:t>
            </a:r>
            <a:r>
              <a:rPr lang="en-US" altLang="en-US" sz="1800" b="1" dirty="0">
                <a:solidFill>
                  <a:srgbClr val="FF0000"/>
                </a:solidFill>
              </a:rPr>
              <a:t>Stability Operations</a:t>
            </a:r>
            <a:r>
              <a:rPr lang="en-US" altLang="en-US" sz="1800" b="1" dirty="0">
                <a:solidFill>
                  <a:schemeClr val="tx2"/>
                </a:solidFill>
              </a:rPr>
              <a:t>, the </a:t>
            </a:r>
            <a:r>
              <a:rPr lang="en-US" altLang="en-US" sz="1800" b="1" dirty="0">
                <a:solidFill>
                  <a:srgbClr val="0000FF"/>
                </a:solidFill>
              </a:rPr>
              <a:t>belt method </a:t>
            </a:r>
            <a:r>
              <a:rPr lang="en-US" altLang="en-US" sz="1800" b="1" dirty="0">
                <a:solidFill>
                  <a:schemeClr val="tx2"/>
                </a:solidFill>
              </a:rPr>
              <a:t>can divide the COA by events, objectives (goals, not geographic location), or events and objectives </a:t>
            </a:r>
            <a:r>
              <a:rPr lang="en-US" altLang="en-US" sz="1800" b="1" dirty="0">
                <a:solidFill>
                  <a:srgbClr val="0000FF"/>
                </a:solidFill>
              </a:rPr>
              <a:t>in a selected “slice” across all lines of effort</a:t>
            </a:r>
            <a:r>
              <a:rPr lang="en-US" altLang="en-US" sz="1800" b="1" dirty="0">
                <a:solidFill>
                  <a:schemeClr val="tx2"/>
                </a:solidFill>
              </a:rPr>
              <a:t>. It consists of war-gaming relationships among events or objectives on all lines of effort in the belt.</a:t>
            </a:r>
          </a:p>
        </p:txBody>
      </p:sp>
      <p:grpSp>
        <p:nvGrpSpPr>
          <p:cNvPr id="214024" name="Group 33"/>
          <p:cNvGrpSpPr>
            <a:grpSpLocks/>
          </p:cNvGrpSpPr>
          <p:nvPr/>
        </p:nvGrpSpPr>
        <p:grpSpPr bwMode="auto">
          <a:xfrm>
            <a:off x="2820509" y="2761026"/>
            <a:ext cx="6613525" cy="596900"/>
            <a:chOff x="1286540" y="2115326"/>
            <a:chExt cx="6613451" cy="596124"/>
          </a:xfrm>
        </p:grpSpPr>
        <p:sp>
          <p:nvSpPr>
            <p:cNvPr id="214112" name="Rectangle 17"/>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4113"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4114"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4115"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sp>
        <p:nvSpPr>
          <p:cNvPr id="214025" name="TextBox 14"/>
          <p:cNvSpPr txBox="1">
            <a:spLocks noChangeArrowheads="1"/>
          </p:cNvSpPr>
          <p:nvPr/>
        </p:nvSpPr>
        <p:spPr bwMode="auto">
          <a:xfrm>
            <a:off x="2869721" y="2881677"/>
            <a:ext cx="1433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solidFill>
                  <a:schemeClr val="tx2"/>
                </a:solidFill>
              </a:rPr>
              <a:t>Civil Security</a:t>
            </a:r>
          </a:p>
        </p:txBody>
      </p:sp>
      <p:sp>
        <p:nvSpPr>
          <p:cNvPr id="214026" name="TextBox 14"/>
          <p:cNvSpPr txBox="1">
            <a:spLocks noChangeArrowheads="1"/>
          </p:cNvSpPr>
          <p:nvPr/>
        </p:nvSpPr>
        <p:spPr bwMode="auto">
          <a:xfrm>
            <a:off x="8092596" y="2408602"/>
            <a:ext cx="12938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b="1" dirty="0">
                <a:solidFill>
                  <a:schemeClr val="tx2"/>
                </a:solidFill>
              </a:rPr>
              <a:t>End State</a:t>
            </a:r>
          </a:p>
        </p:txBody>
      </p:sp>
      <p:sp>
        <p:nvSpPr>
          <p:cNvPr id="214027" name="TextBox 14"/>
          <p:cNvSpPr txBox="1">
            <a:spLocks noChangeArrowheads="1"/>
          </p:cNvSpPr>
          <p:nvPr/>
        </p:nvSpPr>
        <p:spPr bwMode="auto">
          <a:xfrm>
            <a:off x="7981471" y="2795952"/>
            <a:ext cx="1433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Civil Security Condition</a:t>
            </a:r>
          </a:p>
        </p:txBody>
      </p:sp>
      <p:grpSp>
        <p:nvGrpSpPr>
          <p:cNvPr id="214028" name="Group 34"/>
          <p:cNvGrpSpPr>
            <a:grpSpLocks/>
          </p:cNvGrpSpPr>
          <p:nvPr/>
        </p:nvGrpSpPr>
        <p:grpSpPr bwMode="auto">
          <a:xfrm>
            <a:off x="2820509" y="3413488"/>
            <a:ext cx="6613525" cy="596900"/>
            <a:chOff x="1286540" y="2115326"/>
            <a:chExt cx="6613451" cy="596124"/>
          </a:xfrm>
        </p:grpSpPr>
        <p:sp>
          <p:nvSpPr>
            <p:cNvPr id="214108" name="Rectangle 35"/>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4109"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4110"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4111"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214029" name="Group 39"/>
          <p:cNvGrpSpPr>
            <a:grpSpLocks/>
          </p:cNvGrpSpPr>
          <p:nvPr/>
        </p:nvGrpSpPr>
        <p:grpSpPr bwMode="auto">
          <a:xfrm>
            <a:off x="2820509" y="4065951"/>
            <a:ext cx="6613525" cy="596900"/>
            <a:chOff x="1286540" y="2115326"/>
            <a:chExt cx="6613451" cy="596124"/>
          </a:xfrm>
        </p:grpSpPr>
        <p:sp>
          <p:nvSpPr>
            <p:cNvPr id="214104" name="Rectangle 40"/>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4105"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4106"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4107"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214030" name="Group 44"/>
          <p:cNvGrpSpPr>
            <a:grpSpLocks/>
          </p:cNvGrpSpPr>
          <p:nvPr/>
        </p:nvGrpSpPr>
        <p:grpSpPr bwMode="auto">
          <a:xfrm>
            <a:off x="2820509" y="4720001"/>
            <a:ext cx="6613525" cy="595312"/>
            <a:chOff x="1286540" y="2115326"/>
            <a:chExt cx="6613451" cy="596124"/>
          </a:xfrm>
        </p:grpSpPr>
        <p:sp>
          <p:nvSpPr>
            <p:cNvPr id="214100" name="Rectangle 45"/>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4101"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4102"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4103"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214031" name="Group 49"/>
          <p:cNvGrpSpPr>
            <a:grpSpLocks/>
          </p:cNvGrpSpPr>
          <p:nvPr/>
        </p:nvGrpSpPr>
        <p:grpSpPr bwMode="auto">
          <a:xfrm>
            <a:off x="2820509" y="5372464"/>
            <a:ext cx="6613525" cy="595313"/>
            <a:chOff x="1286540" y="2115326"/>
            <a:chExt cx="6613451" cy="596124"/>
          </a:xfrm>
        </p:grpSpPr>
        <p:sp>
          <p:nvSpPr>
            <p:cNvPr id="214096" name="Rectangle 50"/>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4097"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4098"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4099"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7" name="Group 54"/>
          <p:cNvGrpSpPr>
            <a:grpSpLocks/>
          </p:cNvGrpSpPr>
          <p:nvPr/>
        </p:nvGrpSpPr>
        <p:grpSpPr bwMode="auto">
          <a:xfrm>
            <a:off x="4274659" y="2354627"/>
            <a:ext cx="3653817" cy="3812115"/>
            <a:chOff x="1498600" y="1871931"/>
            <a:chExt cx="3652633" cy="4475307"/>
          </a:xfrm>
        </p:grpSpPr>
        <p:sp>
          <p:nvSpPr>
            <p:cNvPr id="214091" name="Line 278"/>
            <p:cNvSpPr>
              <a:spLocks noChangeShapeType="1"/>
            </p:cNvSpPr>
            <p:nvPr/>
          </p:nvSpPr>
          <p:spPr bwMode="auto">
            <a:xfrm>
              <a:off x="3987278" y="1871932"/>
              <a:ext cx="0" cy="4465368"/>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214092" name="Line 280"/>
            <p:cNvSpPr>
              <a:spLocks noChangeShapeType="1"/>
            </p:cNvSpPr>
            <p:nvPr/>
          </p:nvSpPr>
          <p:spPr bwMode="auto">
            <a:xfrm>
              <a:off x="5116092" y="1888205"/>
              <a:ext cx="3725" cy="4437984"/>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214093" name="Line 283"/>
            <p:cNvSpPr>
              <a:spLocks noChangeShapeType="1"/>
            </p:cNvSpPr>
            <p:nvPr/>
          </p:nvSpPr>
          <p:spPr bwMode="auto">
            <a:xfrm>
              <a:off x="1498600" y="1888205"/>
              <a:ext cx="3617491"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14094" name="Line 284"/>
            <p:cNvSpPr>
              <a:spLocks noChangeShapeType="1"/>
            </p:cNvSpPr>
            <p:nvPr/>
          </p:nvSpPr>
          <p:spPr bwMode="auto">
            <a:xfrm>
              <a:off x="1512889" y="6347238"/>
              <a:ext cx="3638344"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14095" name="Line 278"/>
            <p:cNvSpPr>
              <a:spLocks noChangeShapeType="1"/>
            </p:cNvSpPr>
            <p:nvPr/>
          </p:nvSpPr>
          <p:spPr bwMode="auto">
            <a:xfrm>
              <a:off x="1517650" y="1871931"/>
              <a:ext cx="0" cy="4463781"/>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grpSp>
      <p:grpSp>
        <p:nvGrpSpPr>
          <p:cNvPr id="214033" name="Group 62"/>
          <p:cNvGrpSpPr>
            <a:grpSpLocks/>
          </p:cNvGrpSpPr>
          <p:nvPr/>
        </p:nvGrpSpPr>
        <p:grpSpPr bwMode="auto">
          <a:xfrm>
            <a:off x="4381021" y="2900727"/>
            <a:ext cx="449262" cy="307975"/>
            <a:chOff x="2846721" y="2676838"/>
            <a:chExt cx="448573" cy="308327"/>
          </a:xfrm>
        </p:grpSpPr>
        <p:sp>
          <p:nvSpPr>
            <p:cNvPr id="20" name="Oval 19"/>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90" name="TextBox 55"/>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34" name="Group 61"/>
          <p:cNvGrpSpPr>
            <a:grpSpLocks/>
          </p:cNvGrpSpPr>
          <p:nvPr/>
        </p:nvGrpSpPr>
        <p:grpSpPr bwMode="auto">
          <a:xfrm>
            <a:off x="5292246" y="2900727"/>
            <a:ext cx="449262" cy="307975"/>
            <a:chOff x="3758245" y="2676838"/>
            <a:chExt cx="448573" cy="308327"/>
          </a:xfrm>
        </p:grpSpPr>
        <p:sp>
          <p:nvSpPr>
            <p:cNvPr id="21" name="Oval 20"/>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88" name="TextBox 56"/>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35" name="Group 60"/>
          <p:cNvGrpSpPr>
            <a:grpSpLocks/>
          </p:cNvGrpSpPr>
          <p:nvPr/>
        </p:nvGrpSpPr>
        <p:grpSpPr bwMode="auto">
          <a:xfrm>
            <a:off x="6195534" y="2900727"/>
            <a:ext cx="449263" cy="307975"/>
            <a:chOff x="4661143" y="2676838"/>
            <a:chExt cx="448573" cy="308327"/>
          </a:xfrm>
        </p:grpSpPr>
        <p:sp>
          <p:nvSpPr>
            <p:cNvPr id="22" name="Oval 21"/>
            <p:cNvSpPr/>
            <p:nvPr/>
          </p:nvSpPr>
          <p:spPr bwMode="auto">
            <a:xfrm>
              <a:off x="471653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86" name="TextBox 57"/>
            <p:cNvSpPr txBox="1">
              <a:spLocks noChangeArrowheads="1"/>
            </p:cNvSpPr>
            <p:nvPr/>
          </p:nvSpPr>
          <p:spPr bwMode="auto">
            <a:xfrm>
              <a:off x="4661143"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36" name="Group 59"/>
          <p:cNvGrpSpPr>
            <a:grpSpLocks/>
          </p:cNvGrpSpPr>
          <p:nvPr/>
        </p:nvGrpSpPr>
        <p:grpSpPr bwMode="auto">
          <a:xfrm>
            <a:off x="7098822" y="2900727"/>
            <a:ext cx="447675" cy="307975"/>
            <a:chOff x="5564041" y="2676838"/>
            <a:chExt cx="448573" cy="308327"/>
          </a:xfrm>
        </p:grpSpPr>
        <p:sp>
          <p:nvSpPr>
            <p:cNvPr id="23" name="Oval 22"/>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84" name="TextBox 58"/>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37" name="Group 63"/>
          <p:cNvGrpSpPr>
            <a:grpSpLocks/>
          </p:cNvGrpSpPr>
          <p:nvPr/>
        </p:nvGrpSpPr>
        <p:grpSpPr bwMode="auto">
          <a:xfrm>
            <a:off x="4852509" y="3543664"/>
            <a:ext cx="449263" cy="309563"/>
            <a:chOff x="2846721" y="2676838"/>
            <a:chExt cx="448573" cy="308327"/>
          </a:xfrm>
        </p:grpSpPr>
        <p:sp>
          <p:nvSpPr>
            <p:cNvPr id="65" name="Oval 64"/>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82" name="TextBox 65"/>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38" name="Group 66"/>
          <p:cNvGrpSpPr>
            <a:grpSpLocks/>
          </p:cNvGrpSpPr>
          <p:nvPr/>
        </p:nvGrpSpPr>
        <p:grpSpPr bwMode="auto">
          <a:xfrm>
            <a:off x="5763734" y="3543664"/>
            <a:ext cx="449263" cy="309563"/>
            <a:chOff x="3758245" y="2676838"/>
            <a:chExt cx="448573" cy="308327"/>
          </a:xfrm>
        </p:grpSpPr>
        <p:sp>
          <p:nvSpPr>
            <p:cNvPr id="68" name="Oval 67"/>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80" name="TextBox 68"/>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39" name="Group 69"/>
          <p:cNvGrpSpPr>
            <a:grpSpLocks/>
          </p:cNvGrpSpPr>
          <p:nvPr/>
        </p:nvGrpSpPr>
        <p:grpSpPr bwMode="auto">
          <a:xfrm>
            <a:off x="7105172" y="3543664"/>
            <a:ext cx="447675" cy="309563"/>
            <a:chOff x="5564041" y="2676838"/>
            <a:chExt cx="448573" cy="308327"/>
          </a:xfrm>
        </p:grpSpPr>
        <p:sp>
          <p:nvSpPr>
            <p:cNvPr id="71" name="Oval 70"/>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78" name="TextBox 71"/>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40" name="Group 72"/>
          <p:cNvGrpSpPr>
            <a:grpSpLocks/>
          </p:cNvGrpSpPr>
          <p:nvPr/>
        </p:nvGrpSpPr>
        <p:grpSpPr bwMode="auto">
          <a:xfrm>
            <a:off x="7109934" y="4197714"/>
            <a:ext cx="449263" cy="307975"/>
            <a:chOff x="5564041" y="2676838"/>
            <a:chExt cx="448573" cy="308327"/>
          </a:xfrm>
        </p:grpSpPr>
        <p:sp>
          <p:nvSpPr>
            <p:cNvPr id="74" name="Oval 73"/>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76" name="TextBox 74"/>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41" name="Group 75"/>
          <p:cNvGrpSpPr>
            <a:grpSpLocks/>
          </p:cNvGrpSpPr>
          <p:nvPr/>
        </p:nvGrpSpPr>
        <p:grpSpPr bwMode="auto">
          <a:xfrm>
            <a:off x="7116284" y="4858114"/>
            <a:ext cx="447675" cy="307975"/>
            <a:chOff x="5564041" y="2676838"/>
            <a:chExt cx="448573" cy="308327"/>
          </a:xfrm>
        </p:grpSpPr>
        <p:sp>
          <p:nvSpPr>
            <p:cNvPr id="77" name="Oval 76"/>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74" name="TextBox 77"/>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42" name="Group 81"/>
          <p:cNvGrpSpPr>
            <a:grpSpLocks/>
          </p:cNvGrpSpPr>
          <p:nvPr/>
        </p:nvGrpSpPr>
        <p:grpSpPr bwMode="auto">
          <a:xfrm>
            <a:off x="4858859" y="4205652"/>
            <a:ext cx="447675" cy="307975"/>
            <a:chOff x="2846721" y="2676838"/>
            <a:chExt cx="448573" cy="308327"/>
          </a:xfrm>
        </p:grpSpPr>
        <p:sp>
          <p:nvSpPr>
            <p:cNvPr id="83" name="Oval 82"/>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72" name="TextBox 83"/>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43" name="Group 84"/>
          <p:cNvGrpSpPr>
            <a:grpSpLocks/>
          </p:cNvGrpSpPr>
          <p:nvPr/>
        </p:nvGrpSpPr>
        <p:grpSpPr bwMode="auto">
          <a:xfrm>
            <a:off x="5770084" y="4205652"/>
            <a:ext cx="449263" cy="307975"/>
            <a:chOff x="3758245" y="2676838"/>
            <a:chExt cx="448573" cy="308327"/>
          </a:xfrm>
        </p:grpSpPr>
        <p:sp>
          <p:nvSpPr>
            <p:cNvPr id="86" name="Oval 85"/>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70" name="TextBox 86"/>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44" name="Group 90"/>
          <p:cNvGrpSpPr>
            <a:grpSpLocks/>
          </p:cNvGrpSpPr>
          <p:nvPr/>
        </p:nvGrpSpPr>
        <p:grpSpPr bwMode="auto">
          <a:xfrm>
            <a:off x="4387372" y="4854939"/>
            <a:ext cx="447675" cy="307975"/>
            <a:chOff x="2846721" y="2676838"/>
            <a:chExt cx="448573" cy="308327"/>
          </a:xfrm>
        </p:grpSpPr>
        <p:sp>
          <p:nvSpPr>
            <p:cNvPr id="92" name="Oval 91"/>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68" name="TextBox 92"/>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45" name="Group 93"/>
          <p:cNvGrpSpPr>
            <a:grpSpLocks/>
          </p:cNvGrpSpPr>
          <p:nvPr/>
        </p:nvGrpSpPr>
        <p:grpSpPr bwMode="auto">
          <a:xfrm>
            <a:off x="5298596" y="4854939"/>
            <a:ext cx="449262" cy="307975"/>
            <a:chOff x="3758245" y="2676838"/>
            <a:chExt cx="448573" cy="308327"/>
          </a:xfrm>
        </p:grpSpPr>
        <p:sp>
          <p:nvSpPr>
            <p:cNvPr id="95" name="Oval 94"/>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66" name="TextBox 95"/>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46" name="Group 96"/>
          <p:cNvGrpSpPr>
            <a:grpSpLocks/>
          </p:cNvGrpSpPr>
          <p:nvPr/>
        </p:nvGrpSpPr>
        <p:grpSpPr bwMode="auto">
          <a:xfrm>
            <a:off x="6201884" y="4854939"/>
            <a:ext cx="447675" cy="307975"/>
            <a:chOff x="4661143" y="2676838"/>
            <a:chExt cx="448573" cy="308327"/>
          </a:xfrm>
        </p:grpSpPr>
        <p:sp>
          <p:nvSpPr>
            <p:cNvPr id="98" name="Oval 97"/>
            <p:cNvSpPr/>
            <p:nvPr/>
          </p:nvSpPr>
          <p:spPr bwMode="auto">
            <a:xfrm>
              <a:off x="471653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64" name="TextBox 98"/>
            <p:cNvSpPr txBox="1">
              <a:spLocks noChangeArrowheads="1"/>
            </p:cNvSpPr>
            <p:nvPr/>
          </p:nvSpPr>
          <p:spPr bwMode="auto">
            <a:xfrm>
              <a:off x="4661143"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sp>
        <p:nvSpPr>
          <p:cNvPr id="214047" name="TextBox 14"/>
          <p:cNvSpPr txBox="1">
            <a:spLocks noChangeArrowheads="1"/>
          </p:cNvSpPr>
          <p:nvPr/>
        </p:nvSpPr>
        <p:spPr bwMode="auto">
          <a:xfrm>
            <a:off x="2831621" y="3456352"/>
            <a:ext cx="1433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Essential Services</a:t>
            </a:r>
          </a:p>
        </p:txBody>
      </p:sp>
      <p:sp>
        <p:nvSpPr>
          <p:cNvPr id="214048" name="TextBox 14"/>
          <p:cNvSpPr txBox="1">
            <a:spLocks noChangeArrowheads="1"/>
          </p:cNvSpPr>
          <p:nvPr/>
        </p:nvSpPr>
        <p:spPr bwMode="auto">
          <a:xfrm>
            <a:off x="2907822" y="4186602"/>
            <a:ext cx="1431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solidFill>
                  <a:schemeClr val="tx2"/>
                </a:solidFill>
              </a:rPr>
              <a:t>Governance</a:t>
            </a:r>
          </a:p>
        </p:txBody>
      </p:sp>
      <p:sp>
        <p:nvSpPr>
          <p:cNvPr id="214049" name="TextBox 14"/>
          <p:cNvSpPr txBox="1">
            <a:spLocks noChangeArrowheads="1"/>
          </p:cNvSpPr>
          <p:nvPr/>
        </p:nvSpPr>
        <p:spPr bwMode="auto">
          <a:xfrm>
            <a:off x="2995133" y="4848589"/>
            <a:ext cx="11572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solidFill>
                  <a:schemeClr val="tx2"/>
                </a:solidFill>
              </a:rPr>
              <a:t>Economic</a:t>
            </a:r>
          </a:p>
        </p:txBody>
      </p:sp>
      <p:sp>
        <p:nvSpPr>
          <p:cNvPr id="214050" name="TextBox 14"/>
          <p:cNvSpPr txBox="1">
            <a:spLocks noChangeArrowheads="1"/>
          </p:cNvSpPr>
          <p:nvPr/>
        </p:nvSpPr>
        <p:spPr bwMode="auto">
          <a:xfrm>
            <a:off x="7944959" y="3410314"/>
            <a:ext cx="14335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400"/>
              </a:lnSpc>
              <a:spcBef>
                <a:spcPct val="0"/>
              </a:spcBef>
              <a:buNone/>
            </a:pPr>
            <a:r>
              <a:rPr lang="en-US" altLang="en-US" sz="1400" b="1" dirty="0">
                <a:solidFill>
                  <a:schemeClr val="tx2"/>
                </a:solidFill>
              </a:rPr>
              <a:t>Essential Services Condition</a:t>
            </a:r>
          </a:p>
        </p:txBody>
      </p:sp>
      <p:sp>
        <p:nvSpPr>
          <p:cNvPr id="214051" name="TextBox 14"/>
          <p:cNvSpPr txBox="1">
            <a:spLocks noChangeArrowheads="1"/>
          </p:cNvSpPr>
          <p:nvPr/>
        </p:nvSpPr>
        <p:spPr bwMode="auto">
          <a:xfrm>
            <a:off x="7976709" y="4105639"/>
            <a:ext cx="1433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Governance Condition</a:t>
            </a:r>
          </a:p>
        </p:txBody>
      </p:sp>
      <p:sp>
        <p:nvSpPr>
          <p:cNvPr id="214052" name="TextBox 14"/>
          <p:cNvSpPr txBox="1">
            <a:spLocks noChangeArrowheads="1"/>
          </p:cNvSpPr>
          <p:nvPr/>
        </p:nvSpPr>
        <p:spPr bwMode="auto">
          <a:xfrm>
            <a:off x="8111647" y="4759688"/>
            <a:ext cx="11572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Economic Condition</a:t>
            </a:r>
          </a:p>
        </p:txBody>
      </p:sp>
      <p:sp>
        <p:nvSpPr>
          <p:cNvPr id="214053" name="TextBox 14"/>
          <p:cNvSpPr txBox="1">
            <a:spLocks noChangeArrowheads="1"/>
          </p:cNvSpPr>
          <p:nvPr/>
        </p:nvSpPr>
        <p:spPr bwMode="auto">
          <a:xfrm>
            <a:off x="7962421" y="5431202"/>
            <a:ext cx="1433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t>Civil Control Condition</a:t>
            </a:r>
          </a:p>
        </p:txBody>
      </p:sp>
      <p:sp>
        <p:nvSpPr>
          <p:cNvPr id="214054" name="TextBox 14"/>
          <p:cNvSpPr txBox="1">
            <a:spLocks noChangeArrowheads="1"/>
          </p:cNvSpPr>
          <p:nvPr/>
        </p:nvSpPr>
        <p:spPr bwMode="auto">
          <a:xfrm>
            <a:off x="3226909" y="2411777"/>
            <a:ext cx="8175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b="1" dirty="0">
                <a:solidFill>
                  <a:schemeClr val="tx2"/>
                </a:solidFill>
              </a:rPr>
              <a:t>LOE</a:t>
            </a:r>
          </a:p>
        </p:txBody>
      </p:sp>
      <p:sp>
        <p:nvSpPr>
          <p:cNvPr id="214055" name="TextBox 14"/>
          <p:cNvSpPr txBox="1">
            <a:spLocks noChangeArrowheads="1"/>
          </p:cNvSpPr>
          <p:nvPr/>
        </p:nvSpPr>
        <p:spPr bwMode="auto">
          <a:xfrm>
            <a:off x="2909408" y="5505814"/>
            <a:ext cx="1320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t>Civil Control</a:t>
            </a:r>
          </a:p>
        </p:txBody>
      </p:sp>
      <p:grpSp>
        <p:nvGrpSpPr>
          <p:cNvPr id="214056" name="Group 93"/>
          <p:cNvGrpSpPr>
            <a:grpSpLocks/>
          </p:cNvGrpSpPr>
          <p:nvPr/>
        </p:nvGrpSpPr>
        <p:grpSpPr bwMode="auto">
          <a:xfrm>
            <a:off x="6212996" y="5493114"/>
            <a:ext cx="449262" cy="307975"/>
            <a:chOff x="3758245" y="2676838"/>
            <a:chExt cx="448573" cy="308327"/>
          </a:xfrm>
        </p:grpSpPr>
        <p:sp>
          <p:nvSpPr>
            <p:cNvPr id="96" name="Oval 95"/>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62" name="TextBox 95"/>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4057" name="Group 98"/>
          <p:cNvGrpSpPr>
            <a:grpSpLocks/>
          </p:cNvGrpSpPr>
          <p:nvPr/>
        </p:nvGrpSpPr>
        <p:grpSpPr bwMode="auto">
          <a:xfrm>
            <a:off x="7108346" y="5502639"/>
            <a:ext cx="449262" cy="307975"/>
            <a:chOff x="3758245" y="2676838"/>
            <a:chExt cx="448573" cy="308327"/>
          </a:xfrm>
        </p:grpSpPr>
        <p:sp>
          <p:nvSpPr>
            <p:cNvPr id="100" name="Oval 99"/>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4060" name="TextBox 95"/>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sp>
        <p:nvSpPr>
          <p:cNvPr id="214058" name="Text Box 11"/>
          <p:cNvSpPr txBox="1">
            <a:spLocks noChangeArrowheads="1"/>
          </p:cNvSpPr>
          <p:nvPr/>
        </p:nvSpPr>
        <p:spPr bwMode="auto">
          <a:xfrm>
            <a:off x="6191445" y="6524626"/>
            <a:ext cx="5603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modified from fig 9-8, p. 9-29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0"/>
                                        <p:tgtEl>
                                          <p:spTgt spid="7"/>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328286"/>
                                        </p:tgtEl>
                                        <p:attrNameLst>
                                          <p:attrName>style.visibility</p:attrName>
                                        </p:attrNameLst>
                                      </p:cBhvr>
                                      <p:to>
                                        <p:strVal val="visible"/>
                                      </p:to>
                                    </p:set>
                                    <p:animEffect transition="in" filter="fade">
                                      <p:cBhvr>
                                        <p:cTn id="11" dur="1000"/>
                                        <p:tgtEl>
                                          <p:spTgt spid="3328286"/>
                                        </p:tgtEl>
                                      </p:cBhvr>
                                    </p:animEffect>
                                  </p:childTnLst>
                                </p:cTn>
                              </p:par>
                            </p:childTnLst>
                          </p:cTn>
                        </p:par>
                        <p:par>
                          <p:cTn id="12" fill="hold" nodeType="afterGroup">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328287"/>
                                        </p:tgtEl>
                                        <p:attrNameLst>
                                          <p:attrName>style.visibility</p:attrName>
                                        </p:attrNameLst>
                                      </p:cBhvr>
                                      <p:to>
                                        <p:strVal val="visible"/>
                                      </p:to>
                                    </p:set>
                                    <p:animEffect transition="in" filter="fade">
                                      <p:cBhvr>
                                        <p:cTn id="15" dur="1000"/>
                                        <p:tgtEl>
                                          <p:spTgt spid="33282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8286" grpId="0"/>
      <p:bldP spid="332828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2" name="Rectangle 22"/>
          <p:cNvSpPr>
            <a:spLocks noChangeArrowheads="1"/>
          </p:cNvSpPr>
          <p:nvPr/>
        </p:nvSpPr>
        <p:spPr bwMode="auto">
          <a:xfrm>
            <a:off x="577705" y="1073482"/>
            <a:ext cx="11047228" cy="5232106"/>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pic>
        <p:nvPicPr>
          <p:cNvPr id="12" name="Picture 11"/>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2772991" y="2164130"/>
            <a:ext cx="6715409" cy="3935367"/>
          </a:xfrm>
          <a:prstGeom prst="rect">
            <a:avLst/>
          </a:prstGeom>
        </p:spPr>
      </p:pic>
      <p:sp>
        <p:nvSpPr>
          <p:cNvPr id="216067" name="Rectangle 4"/>
          <p:cNvSpPr>
            <a:spLocks noGrp="1" noChangeArrowheads="1"/>
          </p:cNvSpPr>
          <p:nvPr>
            <p:ph type="title"/>
          </p:nvPr>
        </p:nvSpPr>
        <p:spPr>
          <a:xfrm>
            <a:off x="1986519" y="340836"/>
            <a:ext cx="8229600" cy="912813"/>
          </a:xfrm>
          <a:effectLst>
            <a:outerShdw dist="35921" dir="2700000" algn="ctr" rotWithShape="0">
              <a:srgbClr val="FFD889"/>
            </a:outerShdw>
          </a:effectLst>
        </p:spPr>
        <p:txBody>
          <a:bodyPr/>
          <a:lstStyle/>
          <a:p>
            <a:pPr eaLnBrk="1" hangingPunct="1"/>
            <a:r>
              <a:rPr lang="en-US" altLang="en-US" dirty="0"/>
              <a:t>Avenue-in-Depth Method Example</a:t>
            </a:r>
          </a:p>
        </p:txBody>
      </p:sp>
      <p:sp>
        <p:nvSpPr>
          <p:cNvPr id="216068"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4D5186E7-8CF5-4448-B0EE-B765C6969BAC}" type="slidenum">
              <a:rPr lang="en-US" altLang="en-US" sz="800"/>
              <a:pPr>
                <a:spcBef>
                  <a:spcPct val="0"/>
                </a:spcBef>
                <a:buFontTx/>
                <a:buNone/>
              </a:pPr>
              <a:t>106</a:t>
            </a:fld>
            <a:endParaRPr lang="en-US" altLang="en-US" sz="800" dirty="0"/>
          </a:p>
        </p:txBody>
      </p:sp>
      <p:sp>
        <p:nvSpPr>
          <p:cNvPr id="216069" name="Text Box 19"/>
          <p:cNvSpPr txBox="1">
            <a:spLocks noChangeArrowheads="1"/>
          </p:cNvSpPr>
          <p:nvPr/>
        </p:nvSpPr>
        <p:spPr bwMode="auto">
          <a:xfrm>
            <a:off x="793504" y="1253649"/>
            <a:ext cx="1062625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800" b="1" dirty="0">
                <a:solidFill>
                  <a:schemeClr val="tx2"/>
                </a:solidFill>
              </a:rPr>
              <a:t>Focuses on </a:t>
            </a:r>
            <a:r>
              <a:rPr lang="en-US" altLang="en-US" sz="1800" b="1" dirty="0">
                <a:solidFill>
                  <a:srgbClr val="0000FF"/>
                </a:solidFill>
              </a:rPr>
              <a:t>one avenue of approach at a time</a:t>
            </a:r>
            <a:r>
              <a:rPr lang="en-US" altLang="en-US" sz="1800" b="1" dirty="0">
                <a:solidFill>
                  <a:schemeClr val="tx2"/>
                </a:solidFill>
              </a:rPr>
              <a:t>, beginning with the decisive operation (TF 1-68 as main effort illustrated within the red dashed line area).</a:t>
            </a:r>
          </a:p>
        </p:txBody>
      </p:sp>
      <p:sp>
        <p:nvSpPr>
          <p:cNvPr id="125959" name="Freeform 8"/>
          <p:cNvSpPr>
            <a:spLocks/>
          </p:cNvSpPr>
          <p:nvPr/>
        </p:nvSpPr>
        <p:spPr bwMode="auto">
          <a:xfrm>
            <a:off x="4713113" y="3246531"/>
            <a:ext cx="4273275" cy="1569454"/>
          </a:xfrm>
          <a:custGeom>
            <a:avLst/>
            <a:gdLst>
              <a:gd name="T0" fmla="*/ 0 w 9838"/>
              <a:gd name="T1" fmla="*/ 2147483646 h 9436"/>
              <a:gd name="T2" fmla="*/ 2147483646 w 9838"/>
              <a:gd name="T3" fmla="*/ 2147483646 h 9436"/>
              <a:gd name="T4" fmla="*/ 2147483646 w 9838"/>
              <a:gd name="T5" fmla="*/ 2147483646 h 9436"/>
              <a:gd name="T6" fmla="*/ 2147483646 w 9838"/>
              <a:gd name="T7" fmla="*/ 2147483646 h 9436"/>
              <a:gd name="T8" fmla="*/ 2147483646 w 9838"/>
              <a:gd name="T9" fmla="*/ 2147483646 h 9436"/>
              <a:gd name="T10" fmla="*/ 2147483646 w 9838"/>
              <a:gd name="T11" fmla="*/ 2147483646 h 9436"/>
              <a:gd name="T12" fmla="*/ 2147483646 w 9838"/>
              <a:gd name="T13" fmla="*/ 2147483646 h 9436"/>
              <a:gd name="T14" fmla="*/ 2147483646 w 9838"/>
              <a:gd name="T15" fmla="*/ 2147483646 h 9436"/>
              <a:gd name="T16" fmla="*/ 2147483646 w 9838"/>
              <a:gd name="T17" fmla="*/ 2147483646 h 9436"/>
              <a:gd name="T18" fmla="*/ 2147483646 w 9838"/>
              <a:gd name="T19" fmla="*/ 0 h 94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838"/>
              <a:gd name="T31" fmla="*/ 0 h 9436"/>
              <a:gd name="T32" fmla="*/ 9838 w 9838"/>
              <a:gd name="T33" fmla="*/ 9436 h 9436"/>
              <a:gd name="connsiteX0" fmla="*/ 0 w 10000"/>
              <a:gd name="connsiteY0" fmla="*/ 5004 h 10000"/>
              <a:gd name="connsiteX1" fmla="*/ 479 w 10000"/>
              <a:gd name="connsiteY1" fmla="*/ 6877 h 10000"/>
              <a:gd name="connsiteX2" fmla="*/ 1696 w 10000"/>
              <a:gd name="connsiteY2" fmla="*/ 6329 h 10000"/>
              <a:gd name="connsiteX3" fmla="*/ 3187 w 10000"/>
              <a:gd name="connsiteY3" fmla="*/ 5937 h 10000"/>
              <a:gd name="connsiteX4" fmla="*/ 4886 w 10000"/>
              <a:gd name="connsiteY4" fmla="*/ 9049 h 10000"/>
              <a:gd name="connsiteX5" fmla="*/ 8171 w 10000"/>
              <a:gd name="connsiteY5" fmla="*/ 10000 h 10000"/>
              <a:gd name="connsiteX6" fmla="*/ 8529 w 10000"/>
              <a:gd name="connsiteY6" fmla="*/ 8287 h 10000"/>
              <a:gd name="connsiteX7" fmla="*/ 8677 w 10000"/>
              <a:gd name="connsiteY7" fmla="*/ 5616 h 10000"/>
              <a:gd name="connsiteX8" fmla="*/ 9921 w 10000"/>
              <a:gd name="connsiteY8" fmla="*/ 4012 h 10000"/>
              <a:gd name="connsiteX9" fmla="*/ 10000 w 10000"/>
              <a:gd name="connsiteY9" fmla="*/ 0 h 10000"/>
              <a:gd name="connsiteX0" fmla="*/ 0 w 10037"/>
              <a:gd name="connsiteY0" fmla="*/ 5004 h 10000"/>
              <a:gd name="connsiteX1" fmla="*/ 479 w 10037"/>
              <a:gd name="connsiteY1" fmla="*/ 6877 h 10000"/>
              <a:gd name="connsiteX2" fmla="*/ 1696 w 10037"/>
              <a:gd name="connsiteY2" fmla="*/ 6329 h 10000"/>
              <a:gd name="connsiteX3" fmla="*/ 3187 w 10037"/>
              <a:gd name="connsiteY3" fmla="*/ 5937 h 10000"/>
              <a:gd name="connsiteX4" fmla="*/ 4886 w 10037"/>
              <a:gd name="connsiteY4" fmla="*/ 9049 h 10000"/>
              <a:gd name="connsiteX5" fmla="*/ 8171 w 10037"/>
              <a:gd name="connsiteY5" fmla="*/ 10000 h 10000"/>
              <a:gd name="connsiteX6" fmla="*/ 8529 w 10037"/>
              <a:gd name="connsiteY6" fmla="*/ 8287 h 10000"/>
              <a:gd name="connsiteX7" fmla="*/ 8677 w 10037"/>
              <a:gd name="connsiteY7" fmla="*/ 5616 h 10000"/>
              <a:gd name="connsiteX8" fmla="*/ 9921 w 10037"/>
              <a:gd name="connsiteY8" fmla="*/ 4012 h 10000"/>
              <a:gd name="connsiteX9" fmla="*/ 10000 w 10037"/>
              <a:gd name="connsiteY9" fmla="*/ 0 h 10000"/>
              <a:gd name="connsiteX0" fmla="*/ 0 w 10037"/>
              <a:gd name="connsiteY0" fmla="*/ 5004 h 10000"/>
              <a:gd name="connsiteX1" fmla="*/ 479 w 10037"/>
              <a:gd name="connsiteY1" fmla="*/ 6877 h 10000"/>
              <a:gd name="connsiteX2" fmla="*/ 1696 w 10037"/>
              <a:gd name="connsiteY2" fmla="*/ 6329 h 10000"/>
              <a:gd name="connsiteX3" fmla="*/ 3187 w 10037"/>
              <a:gd name="connsiteY3" fmla="*/ 5937 h 10000"/>
              <a:gd name="connsiteX4" fmla="*/ 4886 w 10037"/>
              <a:gd name="connsiteY4" fmla="*/ 9049 h 10000"/>
              <a:gd name="connsiteX5" fmla="*/ 8171 w 10037"/>
              <a:gd name="connsiteY5" fmla="*/ 10000 h 10000"/>
              <a:gd name="connsiteX6" fmla="*/ 8529 w 10037"/>
              <a:gd name="connsiteY6" fmla="*/ 8287 h 10000"/>
              <a:gd name="connsiteX7" fmla="*/ 8828 w 10037"/>
              <a:gd name="connsiteY7" fmla="*/ 5833 h 10000"/>
              <a:gd name="connsiteX8" fmla="*/ 9921 w 10037"/>
              <a:gd name="connsiteY8" fmla="*/ 4012 h 10000"/>
              <a:gd name="connsiteX9" fmla="*/ 10000 w 10037"/>
              <a:gd name="connsiteY9" fmla="*/ 0 h 10000"/>
              <a:gd name="connsiteX0" fmla="*/ 0 w 10037"/>
              <a:gd name="connsiteY0" fmla="*/ 5004 h 10000"/>
              <a:gd name="connsiteX1" fmla="*/ 479 w 10037"/>
              <a:gd name="connsiteY1" fmla="*/ 6877 h 10000"/>
              <a:gd name="connsiteX2" fmla="*/ 1696 w 10037"/>
              <a:gd name="connsiteY2" fmla="*/ 6329 h 10000"/>
              <a:gd name="connsiteX3" fmla="*/ 3187 w 10037"/>
              <a:gd name="connsiteY3" fmla="*/ 5937 h 10000"/>
              <a:gd name="connsiteX4" fmla="*/ 4886 w 10037"/>
              <a:gd name="connsiteY4" fmla="*/ 9049 h 10000"/>
              <a:gd name="connsiteX5" fmla="*/ 8171 w 10037"/>
              <a:gd name="connsiteY5" fmla="*/ 10000 h 10000"/>
              <a:gd name="connsiteX6" fmla="*/ 8529 w 10037"/>
              <a:gd name="connsiteY6" fmla="*/ 8287 h 10000"/>
              <a:gd name="connsiteX7" fmla="*/ 8828 w 10037"/>
              <a:gd name="connsiteY7" fmla="*/ 5833 h 10000"/>
              <a:gd name="connsiteX8" fmla="*/ 9921 w 10037"/>
              <a:gd name="connsiteY8" fmla="*/ 4012 h 10000"/>
              <a:gd name="connsiteX9" fmla="*/ 10000 w 10037"/>
              <a:gd name="connsiteY9" fmla="*/ 0 h 10000"/>
              <a:gd name="connsiteX0" fmla="*/ 0 w 10037"/>
              <a:gd name="connsiteY0" fmla="*/ 5004 h 10543"/>
              <a:gd name="connsiteX1" fmla="*/ 479 w 10037"/>
              <a:gd name="connsiteY1" fmla="*/ 6877 h 10543"/>
              <a:gd name="connsiteX2" fmla="*/ 1696 w 10037"/>
              <a:gd name="connsiteY2" fmla="*/ 6329 h 10543"/>
              <a:gd name="connsiteX3" fmla="*/ 3187 w 10037"/>
              <a:gd name="connsiteY3" fmla="*/ 5937 h 10543"/>
              <a:gd name="connsiteX4" fmla="*/ 4886 w 10037"/>
              <a:gd name="connsiteY4" fmla="*/ 9049 h 10543"/>
              <a:gd name="connsiteX5" fmla="*/ 8308 w 10037"/>
              <a:gd name="connsiteY5" fmla="*/ 10543 h 10543"/>
              <a:gd name="connsiteX6" fmla="*/ 8529 w 10037"/>
              <a:gd name="connsiteY6" fmla="*/ 8287 h 10543"/>
              <a:gd name="connsiteX7" fmla="*/ 8828 w 10037"/>
              <a:gd name="connsiteY7" fmla="*/ 5833 h 10543"/>
              <a:gd name="connsiteX8" fmla="*/ 9921 w 10037"/>
              <a:gd name="connsiteY8" fmla="*/ 4012 h 10543"/>
              <a:gd name="connsiteX9" fmla="*/ 10000 w 10037"/>
              <a:gd name="connsiteY9" fmla="*/ 0 h 10543"/>
              <a:gd name="connsiteX0" fmla="*/ 0 w 10037"/>
              <a:gd name="connsiteY0" fmla="*/ 5004 h 10543"/>
              <a:gd name="connsiteX1" fmla="*/ 479 w 10037"/>
              <a:gd name="connsiteY1" fmla="*/ 6877 h 10543"/>
              <a:gd name="connsiteX2" fmla="*/ 1696 w 10037"/>
              <a:gd name="connsiteY2" fmla="*/ 6329 h 10543"/>
              <a:gd name="connsiteX3" fmla="*/ 3187 w 10037"/>
              <a:gd name="connsiteY3" fmla="*/ 5937 h 10543"/>
              <a:gd name="connsiteX4" fmla="*/ 4886 w 10037"/>
              <a:gd name="connsiteY4" fmla="*/ 9049 h 10543"/>
              <a:gd name="connsiteX5" fmla="*/ 8308 w 10037"/>
              <a:gd name="connsiteY5" fmla="*/ 10543 h 10543"/>
              <a:gd name="connsiteX6" fmla="*/ 8529 w 10037"/>
              <a:gd name="connsiteY6" fmla="*/ 8287 h 10543"/>
              <a:gd name="connsiteX7" fmla="*/ 8828 w 10037"/>
              <a:gd name="connsiteY7" fmla="*/ 5833 h 10543"/>
              <a:gd name="connsiteX8" fmla="*/ 9921 w 10037"/>
              <a:gd name="connsiteY8" fmla="*/ 4012 h 10543"/>
              <a:gd name="connsiteX9" fmla="*/ 10000 w 10037"/>
              <a:gd name="connsiteY9" fmla="*/ 0 h 10543"/>
              <a:gd name="connsiteX0" fmla="*/ 0 w 10037"/>
              <a:gd name="connsiteY0" fmla="*/ 5004 h 10543"/>
              <a:gd name="connsiteX1" fmla="*/ 479 w 10037"/>
              <a:gd name="connsiteY1" fmla="*/ 6877 h 10543"/>
              <a:gd name="connsiteX2" fmla="*/ 1696 w 10037"/>
              <a:gd name="connsiteY2" fmla="*/ 6329 h 10543"/>
              <a:gd name="connsiteX3" fmla="*/ 3187 w 10037"/>
              <a:gd name="connsiteY3" fmla="*/ 5937 h 10543"/>
              <a:gd name="connsiteX4" fmla="*/ 4872 w 10037"/>
              <a:gd name="connsiteY4" fmla="*/ 9483 h 10543"/>
              <a:gd name="connsiteX5" fmla="*/ 8308 w 10037"/>
              <a:gd name="connsiteY5" fmla="*/ 10543 h 10543"/>
              <a:gd name="connsiteX6" fmla="*/ 8529 w 10037"/>
              <a:gd name="connsiteY6" fmla="*/ 8287 h 10543"/>
              <a:gd name="connsiteX7" fmla="*/ 8828 w 10037"/>
              <a:gd name="connsiteY7" fmla="*/ 5833 h 10543"/>
              <a:gd name="connsiteX8" fmla="*/ 9921 w 10037"/>
              <a:gd name="connsiteY8" fmla="*/ 4012 h 10543"/>
              <a:gd name="connsiteX9" fmla="*/ 10000 w 10037"/>
              <a:gd name="connsiteY9" fmla="*/ 0 h 10543"/>
              <a:gd name="connsiteX0" fmla="*/ 0 w 10037"/>
              <a:gd name="connsiteY0" fmla="*/ 5004 h 10543"/>
              <a:gd name="connsiteX1" fmla="*/ 479 w 10037"/>
              <a:gd name="connsiteY1" fmla="*/ 6877 h 10543"/>
              <a:gd name="connsiteX2" fmla="*/ 1696 w 10037"/>
              <a:gd name="connsiteY2" fmla="*/ 6329 h 10543"/>
              <a:gd name="connsiteX3" fmla="*/ 3201 w 10037"/>
              <a:gd name="connsiteY3" fmla="*/ 6534 h 10543"/>
              <a:gd name="connsiteX4" fmla="*/ 4872 w 10037"/>
              <a:gd name="connsiteY4" fmla="*/ 9483 h 10543"/>
              <a:gd name="connsiteX5" fmla="*/ 8308 w 10037"/>
              <a:gd name="connsiteY5" fmla="*/ 10543 h 10543"/>
              <a:gd name="connsiteX6" fmla="*/ 8529 w 10037"/>
              <a:gd name="connsiteY6" fmla="*/ 8287 h 10543"/>
              <a:gd name="connsiteX7" fmla="*/ 8828 w 10037"/>
              <a:gd name="connsiteY7" fmla="*/ 5833 h 10543"/>
              <a:gd name="connsiteX8" fmla="*/ 9921 w 10037"/>
              <a:gd name="connsiteY8" fmla="*/ 4012 h 10543"/>
              <a:gd name="connsiteX9" fmla="*/ 10000 w 10037"/>
              <a:gd name="connsiteY9" fmla="*/ 0 h 10543"/>
              <a:gd name="connsiteX0" fmla="*/ 0 w 10037"/>
              <a:gd name="connsiteY0" fmla="*/ 5004 h 10543"/>
              <a:gd name="connsiteX1" fmla="*/ 479 w 10037"/>
              <a:gd name="connsiteY1" fmla="*/ 6877 h 10543"/>
              <a:gd name="connsiteX2" fmla="*/ 1655 w 10037"/>
              <a:gd name="connsiteY2" fmla="*/ 6926 h 10543"/>
              <a:gd name="connsiteX3" fmla="*/ 3201 w 10037"/>
              <a:gd name="connsiteY3" fmla="*/ 6534 h 10543"/>
              <a:gd name="connsiteX4" fmla="*/ 4872 w 10037"/>
              <a:gd name="connsiteY4" fmla="*/ 9483 h 10543"/>
              <a:gd name="connsiteX5" fmla="*/ 8308 w 10037"/>
              <a:gd name="connsiteY5" fmla="*/ 10543 h 10543"/>
              <a:gd name="connsiteX6" fmla="*/ 8529 w 10037"/>
              <a:gd name="connsiteY6" fmla="*/ 8287 h 10543"/>
              <a:gd name="connsiteX7" fmla="*/ 8828 w 10037"/>
              <a:gd name="connsiteY7" fmla="*/ 5833 h 10543"/>
              <a:gd name="connsiteX8" fmla="*/ 9921 w 10037"/>
              <a:gd name="connsiteY8" fmla="*/ 4012 h 10543"/>
              <a:gd name="connsiteX9" fmla="*/ 10000 w 10037"/>
              <a:gd name="connsiteY9" fmla="*/ 0 h 10543"/>
              <a:gd name="connsiteX0" fmla="*/ 0 w 10092"/>
              <a:gd name="connsiteY0" fmla="*/ 5438 h 10543"/>
              <a:gd name="connsiteX1" fmla="*/ 534 w 10092"/>
              <a:gd name="connsiteY1" fmla="*/ 6877 h 10543"/>
              <a:gd name="connsiteX2" fmla="*/ 1710 w 10092"/>
              <a:gd name="connsiteY2" fmla="*/ 6926 h 10543"/>
              <a:gd name="connsiteX3" fmla="*/ 3256 w 10092"/>
              <a:gd name="connsiteY3" fmla="*/ 6534 h 10543"/>
              <a:gd name="connsiteX4" fmla="*/ 4927 w 10092"/>
              <a:gd name="connsiteY4" fmla="*/ 9483 h 10543"/>
              <a:gd name="connsiteX5" fmla="*/ 8363 w 10092"/>
              <a:gd name="connsiteY5" fmla="*/ 10543 h 10543"/>
              <a:gd name="connsiteX6" fmla="*/ 8584 w 10092"/>
              <a:gd name="connsiteY6" fmla="*/ 8287 h 10543"/>
              <a:gd name="connsiteX7" fmla="*/ 8883 w 10092"/>
              <a:gd name="connsiteY7" fmla="*/ 5833 h 10543"/>
              <a:gd name="connsiteX8" fmla="*/ 9976 w 10092"/>
              <a:gd name="connsiteY8" fmla="*/ 4012 h 10543"/>
              <a:gd name="connsiteX9" fmla="*/ 10055 w 10092"/>
              <a:gd name="connsiteY9" fmla="*/ 0 h 10543"/>
              <a:gd name="connsiteX0" fmla="*/ 0 w 10092"/>
              <a:gd name="connsiteY0" fmla="*/ 5438 h 10543"/>
              <a:gd name="connsiteX1" fmla="*/ 534 w 10092"/>
              <a:gd name="connsiteY1" fmla="*/ 6877 h 10543"/>
              <a:gd name="connsiteX2" fmla="*/ 1683 w 10092"/>
              <a:gd name="connsiteY2" fmla="*/ 7252 h 10543"/>
              <a:gd name="connsiteX3" fmla="*/ 3256 w 10092"/>
              <a:gd name="connsiteY3" fmla="*/ 6534 h 10543"/>
              <a:gd name="connsiteX4" fmla="*/ 4927 w 10092"/>
              <a:gd name="connsiteY4" fmla="*/ 9483 h 10543"/>
              <a:gd name="connsiteX5" fmla="*/ 8363 w 10092"/>
              <a:gd name="connsiteY5" fmla="*/ 10543 h 10543"/>
              <a:gd name="connsiteX6" fmla="*/ 8584 w 10092"/>
              <a:gd name="connsiteY6" fmla="*/ 8287 h 10543"/>
              <a:gd name="connsiteX7" fmla="*/ 8883 w 10092"/>
              <a:gd name="connsiteY7" fmla="*/ 5833 h 10543"/>
              <a:gd name="connsiteX8" fmla="*/ 9976 w 10092"/>
              <a:gd name="connsiteY8" fmla="*/ 4012 h 10543"/>
              <a:gd name="connsiteX9" fmla="*/ 10055 w 10092"/>
              <a:gd name="connsiteY9" fmla="*/ 0 h 10543"/>
              <a:gd name="connsiteX0" fmla="*/ 0 w 10092"/>
              <a:gd name="connsiteY0" fmla="*/ 5438 h 10543"/>
              <a:gd name="connsiteX1" fmla="*/ 534 w 10092"/>
              <a:gd name="connsiteY1" fmla="*/ 6877 h 10543"/>
              <a:gd name="connsiteX2" fmla="*/ 1683 w 10092"/>
              <a:gd name="connsiteY2" fmla="*/ 7252 h 10543"/>
              <a:gd name="connsiteX3" fmla="*/ 3256 w 10092"/>
              <a:gd name="connsiteY3" fmla="*/ 6860 h 10543"/>
              <a:gd name="connsiteX4" fmla="*/ 4927 w 10092"/>
              <a:gd name="connsiteY4" fmla="*/ 9483 h 10543"/>
              <a:gd name="connsiteX5" fmla="*/ 8363 w 10092"/>
              <a:gd name="connsiteY5" fmla="*/ 10543 h 10543"/>
              <a:gd name="connsiteX6" fmla="*/ 8584 w 10092"/>
              <a:gd name="connsiteY6" fmla="*/ 8287 h 10543"/>
              <a:gd name="connsiteX7" fmla="*/ 8883 w 10092"/>
              <a:gd name="connsiteY7" fmla="*/ 5833 h 10543"/>
              <a:gd name="connsiteX8" fmla="*/ 9976 w 10092"/>
              <a:gd name="connsiteY8" fmla="*/ 4012 h 10543"/>
              <a:gd name="connsiteX9" fmla="*/ 10055 w 10092"/>
              <a:gd name="connsiteY9" fmla="*/ 0 h 10543"/>
              <a:gd name="connsiteX0" fmla="*/ 0 w 10092"/>
              <a:gd name="connsiteY0" fmla="*/ 5438 h 10543"/>
              <a:gd name="connsiteX1" fmla="*/ 534 w 10092"/>
              <a:gd name="connsiteY1" fmla="*/ 6877 h 10543"/>
              <a:gd name="connsiteX2" fmla="*/ 1683 w 10092"/>
              <a:gd name="connsiteY2" fmla="*/ 7252 h 10543"/>
              <a:gd name="connsiteX3" fmla="*/ 3256 w 10092"/>
              <a:gd name="connsiteY3" fmla="*/ 6860 h 10543"/>
              <a:gd name="connsiteX4" fmla="*/ 4927 w 10092"/>
              <a:gd name="connsiteY4" fmla="*/ 9483 h 10543"/>
              <a:gd name="connsiteX5" fmla="*/ 8363 w 10092"/>
              <a:gd name="connsiteY5" fmla="*/ 10543 h 10543"/>
              <a:gd name="connsiteX6" fmla="*/ 8584 w 10092"/>
              <a:gd name="connsiteY6" fmla="*/ 8287 h 10543"/>
              <a:gd name="connsiteX7" fmla="*/ 8883 w 10092"/>
              <a:gd name="connsiteY7" fmla="*/ 5833 h 10543"/>
              <a:gd name="connsiteX8" fmla="*/ 9976 w 10092"/>
              <a:gd name="connsiteY8" fmla="*/ 4012 h 10543"/>
              <a:gd name="connsiteX9" fmla="*/ 10055 w 10092"/>
              <a:gd name="connsiteY9" fmla="*/ 0 h 10543"/>
              <a:gd name="connsiteX0" fmla="*/ 0 w 9558"/>
              <a:gd name="connsiteY0" fmla="*/ 6877 h 10543"/>
              <a:gd name="connsiteX1" fmla="*/ 1149 w 9558"/>
              <a:gd name="connsiteY1" fmla="*/ 7252 h 10543"/>
              <a:gd name="connsiteX2" fmla="*/ 2722 w 9558"/>
              <a:gd name="connsiteY2" fmla="*/ 6860 h 10543"/>
              <a:gd name="connsiteX3" fmla="*/ 4393 w 9558"/>
              <a:gd name="connsiteY3" fmla="*/ 9483 h 10543"/>
              <a:gd name="connsiteX4" fmla="*/ 7829 w 9558"/>
              <a:gd name="connsiteY4" fmla="*/ 10543 h 10543"/>
              <a:gd name="connsiteX5" fmla="*/ 8050 w 9558"/>
              <a:gd name="connsiteY5" fmla="*/ 8287 h 10543"/>
              <a:gd name="connsiteX6" fmla="*/ 8349 w 9558"/>
              <a:gd name="connsiteY6" fmla="*/ 5833 h 10543"/>
              <a:gd name="connsiteX7" fmla="*/ 9442 w 9558"/>
              <a:gd name="connsiteY7" fmla="*/ 4012 h 10543"/>
              <a:gd name="connsiteX8" fmla="*/ 9521 w 9558"/>
              <a:gd name="connsiteY8" fmla="*/ 0 h 10543"/>
              <a:gd name="connsiteX0" fmla="*/ 0 w 8798"/>
              <a:gd name="connsiteY0" fmla="*/ 6878 h 10000"/>
              <a:gd name="connsiteX1" fmla="*/ 1646 w 8798"/>
              <a:gd name="connsiteY1" fmla="*/ 6507 h 10000"/>
              <a:gd name="connsiteX2" fmla="*/ 3394 w 8798"/>
              <a:gd name="connsiteY2" fmla="*/ 8995 h 10000"/>
              <a:gd name="connsiteX3" fmla="*/ 6989 w 8798"/>
              <a:gd name="connsiteY3" fmla="*/ 10000 h 10000"/>
              <a:gd name="connsiteX4" fmla="*/ 7220 w 8798"/>
              <a:gd name="connsiteY4" fmla="*/ 7860 h 10000"/>
              <a:gd name="connsiteX5" fmla="*/ 7533 w 8798"/>
              <a:gd name="connsiteY5" fmla="*/ 5533 h 10000"/>
              <a:gd name="connsiteX6" fmla="*/ 8677 w 8798"/>
              <a:gd name="connsiteY6" fmla="*/ 3805 h 10000"/>
              <a:gd name="connsiteX7" fmla="*/ 8759 w 8798"/>
              <a:gd name="connsiteY7" fmla="*/ 0 h 10000"/>
              <a:gd name="connsiteX0" fmla="*/ 0 w 9218"/>
              <a:gd name="connsiteY0" fmla="*/ 5244 h 10000"/>
              <a:gd name="connsiteX1" fmla="*/ 1089 w 9218"/>
              <a:gd name="connsiteY1" fmla="*/ 6507 h 10000"/>
              <a:gd name="connsiteX2" fmla="*/ 3076 w 9218"/>
              <a:gd name="connsiteY2" fmla="*/ 8995 h 10000"/>
              <a:gd name="connsiteX3" fmla="*/ 7162 w 9218"/>
              <a:gd name="connsiteY3" fmla="*/ 10000 h 10000"/>
              <a:gd name="connsiteX4" fmla="*/ 7424 w 9218"/>
              <a:gd name="connsiteY4" fmla="*/ 7860 h 10000"/>
              <a:gd name="connsiteX5" fmla="*/ 7780 w 9218"/>
              <a:gd name="connsiteY5" fmla="*/ 5533 h 10000"/>
              <a:gd name="connsiteX6" fmla="*/ 9080 w 9218"/>
              <a:gd name="connsiteY6" fmla="*/ 3805 h 10000"/>
              <a:gd name="connsiteX7" fmla="*/ 9174 w 9218"/>
              <a:gd name="connsiteY7" fmla="*/ 0 h 10000"/>
              <a:gd name="connsiteX0" fmla="*/ 14 w 10014"/>
              <a:gd name="connsiteY0" fmla="*/ 5244 h 10000"/>
              <a:gd name="connsiteX1" fmla="*/ 1195 w 10014"/>
              <a:gd name="connsiteY1" fmla="*/ 6507 h 10000"/>
              <a:gd name="connsiteX2" fmla="*/ 3351 w 10014"/>
              <a:gd name="connsiteY2" fmla="*/ 8995 h 10000"/>
              <a:gd name="connsiteX3" fmla="*/ 7784 w 10014"/>
              <a:gd name="connsiteY3" fmla="*/ 10000 h 10000"/>
              <a:gd name="connsiteX4" fmla="*/ 8068 w 10014"/>
              <a:gd name="connsiteY4" fmla="*/ 7860 h 10000"/>
              <a:gd name="connsiteX5" fmla="*/ 8454 w 10014"/>
              <a:gd name="connsiteY5" fmla="*/ 5533 h 10000"/>
              <a:gd name="connsiteX6" fmla="*/ 9864 w 10014"/>
              <a:gd name="connsiteY6" fmla="*/ 3805 h 10000"/>
              <a:gd name="connsiteX7" fmla="*/ 9966 w 10014"/>
              <a:gd name="connsiteY7" fmla="*/ 0 h 10000"/>
              <a:gd name="connsiteX0" fmla="*/ 18 w 9897"/>
              <a:gd name="connsiteY0" fmla="*/ 4935 h 10000"/>
              <a:gd name="connsiteX1" fmla="*/ 1078 w 9897"/>
              <a:gd name="connsiteY1" fmla="*/ 6507 h 10000"/>
              <a:gd name="connsiteX2" fmla="*/ 3234 w 9897"/>
              <a:gd name="connsiteY2" fmla="*/ 8995 h 10000"/>
              <a:gd name="connsiteX3" fmla="*/ 7667 w 9897"/>
              <a:gd name="connsiteY3" fmla="*/ 10000 h 10000"/>
              <a:gd name="connsiteX4" fmla="*/ 7951 w 9897"/>
              <a:gd name="connsiteY4" fmla="*/ 7860 h 10000"/>
              <a:gd name="connsiteX5" fmla="*/ 8337 w 9897"/>
              <a:gd name="connsiteY5" fmla="*/ 5533 h 10000"/>
              <a:gd name="connsiteX6" fmla="*/ 9747 w 9897"/>
              <a:gd name="connsiteY6" fmla="*/ 3805 h 10000"/>
              <a:gd name="connsiteX7" fmla="*/ 9849 w 9897"/>
              <a:gd name="connsiteY7" fmla="*/ 0 h 10000"/>
              <a:gd name="connsiteX0" fmla="*/ 18 w 10000"/>
              <a:gd name="connsiteY0" fmla="*/ 4935 h 10524"/>
              <a:gd name="connsiteX1" fmla="*/ 1089 w 10000"/>
              <a:gd name="connsiteY1" fmla="*/ 6507 h 10524"/>
              <a:gd name="connsiteX2" fmla="*/ 3268 w 10000"/>
              <a:gd name="connsiteY2" fmla="*/ 8995 h 10524"/>
              <a:gd name="connsiteX3" fmla="*/ 7715 w 10000"/>
              <a:gd name="connsiteY3" fmla="*/ 10524 h 10524"/>
              <a:gd name="connsiteX4" fmla="*/ 8034 w 10000"/>
              <a:gd name="connsiteY4" fmla="*/ 7860 h 10524"/>
              <a:gd name="connsiteX5" fmla="*/ 8424 w 10000"/>
              <a:gd name="connsiteY5" fmla="*/ 5533 h 10524"/>
              <a:gd name="connsiteX6" fmla="*/ 9848 w 10000"/>
              <a:gd name="connsiteY6" fmla="*/ 3805 h 10524"/>
              <a:gd name="connsiteX7" fmla="*/ 9952 w 10000"/>
              <a:gd name="connsiteY7" fmla="*/ 0 h 10524"/>
              <a:gd name="connsiteX0" fmla="*/ 18 w 10000"/>
              <a:gd name="connsiteY0" fmla="*/ 4935 h 10524"/>
              <a:gd name="connsiteX1" fmla="*/ 1089 w 10000"/>
              <a:gd name="connsiteY1" fmla="*/ 6507 h 10524"/>
              <a:gd name="connsiteX2" fmla="*/ 3225 w 10000"/>
              <a:gd name="connsiteY2" fmla="*/ 9612 h 10524"/>
              <a:gd name="connsiteX3" fmla="*/ 7715 w 10000"/>
              <a:gd name="connsiteY3" fmla="*/ 10524 h 10524"/>
              <a:gd name="connsiteX4" fmla="*/ 8034 w 10000"/>
              <a:gd name="connsiteY4" fmla="*/ 7860 h 10524"/>
              <a:gd name="connsiteX5" fmla="*/ 8424 w 10000"/>
              <a:gd name="connsiteY5" fmla="*/ 5533 h 10524"/>
              <a:gd name="connsiteX6" fmla="*/ 9848 w 10000"/>
              <a:gd name="connsiteY6" fmla="*/ 3805 h 10524"/>
              <a:gd name="connsiteX7" fmla="*/ 9952 w 10000"/>
              <a:gd name="connsiteY7" fmla="*/ 0 h 10524"/>
              <a:gd name="connsiteX0" fmla="*/ 19 w 10001"/>
              <a:gd name="connsiteY0" fmla="*/ 4935 h 10524"/>
              <a:gd name="connsiteX1" fmla="*/ 1037 w 10001"/>
              <a:gd name="connsiteY1" fmla="*/ 7247 h 10524"/>
              <a:gd name="connsiteX2" fmla="*/ 3226 w 10001"/>
              <a:gd name="connsiteY2" fmla="*/ 9612 h 10524"/>
              <a:gd name="connsiteX3" fmla="*/ 7716 w 10001"/>
              <a:gd name="connsiteY3" fmla="*/ 10524 h 10524"/>
              <a:gd name="connsiteX4" fmla="*/ 8035 w 10001"/>
              <a:gd name="connsiteY4" fmla="*/ 7860 h 10524"/>
              <a:gd name="connsiteX5" fmla="*/ 8425 w 10001"/>
              <a:gd name="connsiteY5" fmla="*/ 5533 h 10524"/>
              <a:gd name="connsiteX6" fmla="*/ 9849 w 10001"/>
              <a:gd name="connsiteY6" fmla="*/ 3805 h 10524"/>
              <a:gd name="connsiteX7" fmla="*/ 9953 w 10001"/>
              <a:gd name="connsiteY7" fmla="*/ 0 h 10524"/>
              <a:gd name="connsiteX0" fmla="*/ 19 w 10001"/>
              <a:gd name="connsiteY0" fmla="*/ 4935 h 10622"/>
              <a:gd name="connsiteX1" fmla="*/ 1037 w 10001"/>
              <a:gd name="connsiteY1" fmla="*/ 7247 h 10622"/>
              <a:gd name="connsiteX2" fmla="*/ 3183 w 10001"/>
              <a:gd name="connsiteY2" fmla="*/ 9982 h 10622"/>
              <a:gd name="connsiteX3" fmla="*/ 7716 w 10001"/>
              <a:gd name="connsiteY3" fmla="*/ 10524 h 10622"/>
              <a:gd name="connsiteX4" fmla="*/ 8035 w 10001"/>
              <a:gd name="connsiteY4" fmla="*/ 7860 h 10622"/>
              <a:gd name="connsiteX5" fmla="*/ 8425 w 10001"/>
              <a:gd name="connsiteY5" fmla="*/ 5533 h 10622"/>
              <a:gd name="connsiteX6" fmla="*/ 9849 w 10001"/>
              <a:gd name="connsiteY6" fmla="*/ 3805 h 10622"/>
              <a:gd name="connsiteX7" fmla="*/ 9953 w 10001"/>
              <a:gd name="connsiteY7" fmla="*/ 0 h 10622"/>
              <a:gd name="connsiteX0" fmla="*/ 191 w 9457"/>
              <a:gd name="connsiteY0" fmla="*/ 4627 h 10622"/>
              <a:gd name="connsiteX1" fmla="*/ 493 w 9457"/>
              <a:gd name="connsiteY1" fmla="*/ 7247 h 10622"/>
              <a:gd name="connsiteX2" fmla="*/ 2639 w 9457"/>
              <a:gd name="connsiteY2" fmla="*/ 9982 h 10622"/>
              <a:gd name="connsiteX3" fmla="*/ 7172 w 9457"/>
              <a:gd name="connsiteY3" fmla="*/ 10524 h 10622"/>
              <a:gd name="connsiteX4" fmla="*/ 7491 w 9457"/>
              <a:gd name="connsiteY4" fmla="*/ 7860 h 10622"/>
              <a:gd name="connsiteX5" fmla="*/ 7881 w 9457"/>
              <a:gd name="connsiteY5" fmla="*/ 5533 h 10622"/>
              <a:gd name="connsiteX6" fmla="*/ 9305 w 9457"/>
              <a:gd name="connsiteY6" fmla="*/ 3805 h 10622"/>
              <a:gd name="connsiteX7" fmla="*/ 9409 w 9457"/>
              <a:gd name="connsiteY7" fmla="*/ 0 h 10622"/>
              <a:gd name="connsiteX0" fmla="*/ 202 w 9989"/>
              <a:gd name="connsiteY0" fmla="*/ 4646 h 10290"/>
              <a:gd name="connsiteX1" fmla="*/ 521 w 9989"/>
              <a:gd name="connsiteY1" fmla="*/ 7113 h 10290"/>
              <a:gd name="connsiteX2" fmla="*/ 2791 w 9989"/>
              <a:gd name="connsiteY2" fmla="*/ 9687 h 10290"/>
              <a:gd name="connsiteX3" fmla="*/ 7584 w 9989"/>
              <a:gd name="connsiteY3" fmla="*/ 10198 h 10290"/>
              <a:gd name="connsiteX4" fmla="*/ 7921 w 9989"/>
              <a:gd name="connsiteY4" fmla="*/ 7690 h 10290"/>
              <a:gd name="connsiteX5" fmla="*/ 8334 w 9989"/>
              <a:gd name="connsiteY5" fmla="*/ 5499 h 10290"/>
              <a:gd name="connsiteX6" fmla="*/ 9839 w 9989"/>
              <a:gd name="connsiteY6" fmla="*/ 3872 h 10290"/>
              <a:gd name="connsiteX7" fmla="*/ 9926 w 9989"/>
              <a:gd name="connsiteY7" fmla="*/ 0 h 10290"/>
              <a:gd name="connsiteX0" fmla="*/ 202 w 10108"/>
              <a:gd name="connsiteY0" fmla="*/ 4515 h 10000"/>
              <a:gd name="connsiteX1" fmla="*/ 522 w 10108"/>
              <a:gd name="connsiteY1" fmla="*/ 6913 h 10000"/>
              <a:gd name="connsiteX2" fmla="*/ 2794 w 10108"/>
              <a:gd name="connsiteY2" fmla="*/ 9414 h 10000"/>
              <a:gd name="connsiteX3" fmla="*/ 7592 w 10108"/>
              <a:gd name="connsiteY3" fmla="*/ 9911 h 10000"/>
              <a:gd name="connsiteX4" fmla="*/ 7930 w 10108"/>
              <a:gd name="connsiteY4" fmla="*/ 7473 h 10000"/>
              <a:gd name="connsiteX5" fmla="*/ 8343 w 10108"/>
              <a:gd name="connsiteY5" fmla="*/ 5344 h 10000"/>
              <a:gd name="connsiteX6" fmla="*/ 10008 w 10108"/>
              <a:gd name="connsiteY6" fmla="*/ 3594 h 10000"/>
              <a:gd name="connsiteX7" fmla="*/ 9937 w 10108"/>
              <a:gd name="connsiteY7" fmla="*/ 0 h 10000"/>
              <a:gd name="connsiteX0" fmla="*/ 202 w 10101"/>
              <a:gd name="connsiteY0" fmla="*/ 4769 h 10254"/>
              <a:gd name="connsiteX1" fmla="*/ 522 w 10101"/>
              <a:gd name="connsiteY1" fmla="*/ 7167 h 10254"/>
              <a:gd name="connsiteX2" fmla="*/ 2794 w 10101"/>
              <a:gd name="connsiteY2" fmla="*/ 9668 h 10254"/>
              <a:gd name="connsiteX3" fmla="*/ 7592 w 10101"/>
              <a:gd name="connsiteY3" fmla="*/ 10165 h 10254"/>
              <a:gd name="connsiteX4" fmla="*/ 7930 w 10101"/>
              <a:gd name="connsiteY4" fmla="*/ 7727 h 10254"/>
              <a:gd name="connsiteX5" fmla="*/ 8343 w 10101"/>
              <a:gd name="connsiteY5" fmla="*/ 5598 h 10254"/>
              <a:gd name="connsiteX6" fmla="*/ 10008 w 10101"/>
              <a:gd name="connsiteY6" fmla="*/ 3848 h 10254"/>
              <a:gd name="connsiteX7" fmla="*/ 9903 w 10101"/>
              <a:gd name="connsiteY7" fmla="*/ 0 h 10254"/>
              <a:gd name="connsiteX0" fmla="*/ 202 w 10116"/>
              <a:gd name="connsiteY0" fmla="*/ 4769 h 10254"/>
              <a:gd name="connsiteX1" fmla="*/ 522 w 10116"/>
              <a:gd name="connsiteY1" fmla="*/ 7167 h 10254"/>
              <a:gd name="connsiteX2" fmla="*/ 2794 w 10116"/>
              <a:gd name="connsiteY2" fmla="*/ 9668 h 10254"/>
              <a:gd name="connsiteX3" fmla="*/ 7592 w 10116"/>
              <a:gd name="connsiteY3" fmla="*/ 10165 h 10254"/>
              <a:gd name="connsiteX4" fmla="*/ 7930 w 10116"/>
              <a:gd name="connsiteY4" fmla="*/ 7727 h 10254"/>
              <a:gd name="connsiteX5" fmla="*/ 8343 w 10116"/>
              <a:gd name="connsiteY5" fmla="*/ 5598 h 10254"/>
              <a:gd name="connsiteX6" fmla="*/ 10008 w 10116"/>
              <a:gd name="connsiteY6" fmla="*/ 3848 h 10254"/>
              <a:gd name="connsiteX7" fmla="*/ 9903 w 10116"/>
              <a:gd name="connsiteY7" fmla="*/ 0 h 10254"/>
              <a:gd name="connsiteX0" fmla="*/ 202 w 10132"/>
              <a:gd name="connsiteY0" fmla="*/ 4177 h 9662"/>
              <a:gd name="connsiteX1" fmla="*/ 522 w 10132"/>
              <a:gd name="connsiteY1" fmla="*/ 6575 h 9662"/>
              <a:gd name="connsiteX2" fmla="*/ 2794 w 10132"/>
              <a:gd name="connsiteY2" fmla="*/ 9076 h 9662"/>
              <a:gd name="connsiteX3" fmla="*/ 7592 w 10132"/>
              <a:gd name="connsiteY3" fmla="*/ 9573 h 9662"/>
              <a:gd name="connsiteX4" fmla="*/ 7930 w 10132"/>
              <a:gd name="connsiteY4" fmla="*/ 7135 h 9662"/>
              <a:gd name="connsiteX5" fmla="*/ 8343 w 10132"/>
              <a:gd name="connsiteY5" fmla="*/ 5006 h 9662"/>
              <a:gd name="connsiteX6" fmla="*/ 10008 w 10132"/>
              <a:gd name="connsiteY6" fmla="*/ 3256 h 9662"/>
              <a:gd name="connsiteX7" fmla="*/ 9960 w 10132"/>
              <a:gd name="connsiteY7" fmla="*/ 0 h 9662"/>
              <a:gd name="connsiteX0" fmla="*/ 199 w 9984"/>
              <a:gd name="connsiteY0" fmla="*/ 4936 h 10613"/>
              <a:gd name="connsiteX1" fmla="*/ 515 w 9984"/>
              <a:gd name="connsiteY1" fmla="*/ 7418 h 10613"/>
              <a:gd name="connsiteX2" fmla="*/ 2758 w 9984"/>
              <a:gd name="connsiteY2" fmla="*/ 10007 h 10613"/>
              <a:gd name="connsiteX3" fmla="*/ 7493 w 9984"/>
              <a:gd name="connsiteY3" fmla="*/ 10521 h 10613"/>
              <a:gd name="connsiteX4" fmla="*/ 7827 w 9984"/>
              <a:gd name="connsiteY4" fmla="*/ 7998 h 10613"/>
              <a:gd name="connsiteX5" fmla="*/ 8234 w 9984"/>
              <a:gd name="connsiteY5" fmla="*/ 5794 h 10613"/>
              <a:gd name="connsiteX6" fmla="*/ 9878 w 9984"/>
              <a:gd name="connsiteY6" fmla="*/ 3983 h 10613"/>
              <a:gd name="connsiteX7" fmla="*/ 9774 w 9984"/>
              <a:gd name="connsiteY7" fmla="*/ 0 h 10613"/>
              <a:gd name="connsiteX0" fmla="*/ 199 w 10026"/>
              <a:gd name="connsiteY0" fmla="*/ 3908 h 9257"/>
              <a:gd name="connsiteX1" fmla="*/ 516 w 10026"/>
              <a:gd name="connsiteY1" fmla="*/ 6247 h 9257"/>
              <a:gd name="connsiteX2" fmla="*/ 2762 w 10026"/>
              <a:gd name="connsiteY2" fmla="*/ 8686 h 9257"/>
              <a:gd name="connsiteX3" fmla="*/ 7505 w 10026"/>
              <a:gd name="connsiteY3" fmla="*/ 9170 h 9257"/>
              <a:gd name="connsiteX4" fmla="*/ 7840 w 10026"/>
              <a:gd name="connsiteY4" fmla="*/ 6793 h 9257"/>
              <a:gd name="connsiteX5" fmla="*/ 8247 w 10026"/>
              <a:gd name="connsiteY5" fmla="*/ 4716 h 9257"/>
              <a:gd name="connsiteX6" fmla="*/ 9894 w 10026"/>
              <a:gd name="connsiteY6" fmla="*/ 3010 h 9257"/>
              <a:gd name="connsiteX7" fmla="*/ 9879 w 10026"/>
              <a:gd name="connsiteY7" fmla="*/ 0 h 9257"/>
              <a:gd name="connsiteX0" fmla="*/ 198 w 10009"/>
              <a:gd name="connsiteY0" fmla="*/ 4014 h 9792"/>
              <a:gd name="connsiteX1" fmla="*/ 515 w 10009"/>
              <a:gd name="connsiteY1" fmla="*/ 6540 h 9792"/>
              <a:gd name="connsiteX2" fmla="*/ 2755 w 10009"/>
              <a:gd name="connsiteY2" fmla="*/ 9175 h 9792"/>
              <a:gd name="connsiteX3" fmla="*/ 7486 w 10009"/>
              <a:gd name="connsiteY3" fmla="*/ 9698 h 9792"/>
              <a:gd name="connsiteX4" fmla="*/ 7820 w 10009"/>
              <a:gd name="connsiteY4" fmla="*/ 7130 h 9792"/>
              <a:gd name="connsiteX5" fmla="*/ 8226 w 10009"/>
              <a:gd name="connsiteY5" fmla="*/ 4887 h 9792"/>
              <a:gd name="connsiteX6" fmla="*/ 9868 w 10009"/>
              <a:gd name="connsiteY6" fmla="*/ 3044 h 9792"/>
              <a:gd name="connsiteX7" fmla="*/ 9875 w 10009"/>
              <a:gd name="connsiteY7" fmla="*/ 0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9" h="9792">
                <a:moveTo>
                  <a:pt x="198" y="4014"/>
                </a:moveTo>
                <a:cubicBezTo>
                  <a:pt x="89" y="4851"/>
                  <a:pt x="-323" y="6576"/>
                  <a:pt x="515" y="6540"/>
                </a:cubicBezTo>
                <a:cubicBezTo>
                  <a:pt x="1296" y="6821"/>
                  <a:pt x="1626" y="8555"/>
                  <a:pt x="2755" y="9175"/>
                </a:cubicBezTo>
                <a:cubicBezTo>
                  <a:pt x="4220" y="10141"/>
                  <a:pt x="6718" y="9681"/>
                  <a:pt x="7486" y="9698"/>
                </a:cubicBezTo>
                <a:cubicBezTo>
                  <a:pt x="7648" y="8733"/>
                  <a:pt x="7657" y="8095"/>
                  <a:pt x="7820" y="7130"/>
                </a:cubicBezTo>
                <a:cubicBezTo>
                  <a:pt x="7910" y="6339"/>
                  <a:pt x="8022" y="5877"/>
                  <a:pt x="8226" y="4887"/>
                </a:cubicBezTo>
                <a:lnTo>
                  <a:pt x="9868" y="3044"/>
                </a:lnTo>
                <a:cubicBezTo>
                  <a:pt x="10110" y="1821"/>
                  <a:pt x="9992" y="1451"/>
                  <a:pt x="9875" y="0"/>
                </a:cubicBezTo>
              </a:path>
            </a:pathLst>
          </a:cu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25960" name="Freeform 9"/>
          <p:cNvSpPr>
            <a:spLocks/>
          </p:cNvSpPr>
          <p:nvPr/>
        </p:nvSpPr>
        <p:spPr bwMode="auto">
          <a:xfrm>
            <a:off x="4846780" y="2958782"/>
            <a:ext cx="4065272" cy="1138333"/>
          </a:xfrm>
          <a:custGeom>
            <a:avLst/>
            <a:gdLst>
              <a:gd name="T0" fmla="*/ 0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0 h 1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00"/>
              <a:gd name="T34" fmla="*/ 0 h 10000"/>
              <a:gd name="T35" fmla="*/ 10000 w 10000"/>
              <a:gd name="T36" fmla="*/ 10000 h 10000"/>
              <a:gd name="connsiteX0" fmla="*/ 0 w 10000"/>
              <a:gd name="connsiteY0" fmla="*/ 7777 h 10000"/>
              <a:gd name="connsiteX1" fmla="*/ 173 w 10000"/>
              <a:gd name="connsiteY1" fmla="*/ 6225 h 10000"/>
              <a:gd name="connsiteX2" fmla="*/ 263 w 10000"/>
              <a:gd name="connsiteY2" fmla="*/ 2108 h 10000"/>
              <a:gd name="connsiteX3" fmla="*/ 1270 w 10000"/>
              <a:gd name="connsiteY3" fmla="*/ 4620 h 10000"/>
              <a:gd name="connsiteX4" fmla="*/ 3138 w 10000"/>
              <a:gd name="connsiteY4" fmla="*/ 6934 h 10000"/>
              <a:gd name="connsiteX5" fmla="*/ 4916 w 10000"/>
              <a:gd name="connsiteY5" fmla="*/ 9299 h 10000"/>
              <a:gd name="connsiteX6" fmla="*/ 6423 w 10000"/>
              <a:gd name="connsiteY6" fmla="*/ 10000 h 10000"/>
              <a:gd name="connsiteX7" fmla="*/ 7081 w 10000"/>
              <a:gd name="connsiteY7" fmla="*/ 9585 h 10000"/>
              <a:gd name="connsiteX8" fmla="*/ 7764 w 10000"/>
              <a:gd name="connsiteY8" fmla="*/ 8088 h 10000"/>
              <a:gd name="connsiteX9" fmla="*/ 8303 w 10000"/>
              <a:gd name="connsiteY9" fmla="*/ 6542 h 10000"/>
              <a:gd name="connsiteX10" fmla="*/ 10000 w 10000"/>
              <a:gd name="connsiteY10" fmla="*/ 0 h 10000"/>
              <a:gd name="connsiteX0" fmla="*/ 87 w 10087"/>
              <a:gd name="connsiteY0" fmla="*/ 7777 h 10000"/>
              <a:gd name="connsiteX1" fmla="*/ 16 w 10087"/>
              <a:gd name="connsiteY1" fmla="*/ 6096 h 10000"/>
              <a:gd name="connsiteX2" fmla="*/ 350 w 10087"/>
              <a:gd name="connsiteY2" fmla="*/ 2108 h 10000"/>
              <a:gd name="connsiteX3" fmla="*/ 1357 w 10087"/>
              <a:gd name="connsiteY3" fmla="*/ 4620 h 10000"/>
              <a:gd name="connsiteX4" fmla="*/ 3225 w 10087"/>
              <a:gd name="connsiteY4" fmla="*/ 6934 h 10000"/>
              <a:gd name="connsiteX5" fmla="*/ 5003 w 10087"/>
              <a:gd name="connsiteY5" fmla="*/ 9299 h 10000"/>
              <a:gd name="connsiteX6" fmla="*/ 6510 w 10087"/>
              <a:gd name="connsiteY6" fmla="*/ 10000 h 10000"/>
              <a:gd name="connsiteX7" fmla="*/ 7168 w 10087"/>
              <a:gd name="connsiteY7" fmla="*/ 9585 h 10000"/>
              <a:gd name="connsiteX8" fmla="*/ 7851 w 10087"/>
              <a:gd name="connsiteY8" fmla="*/ 8088 h 10000"/>
              <a:gd name="connsiteX9" fmla="*/ 8390 w 10087"/>
              <a:gd name="connsiteY9" fmla="*/ 6542 h 10000"/>
              <a:gd name="connsiteX10" fmla="*/ 10087 w 10087"/>
              <a:gd name="connsiteY10" fmla="*/ 0 h 10000"/>
              <a:gd name="connsiteX0" fmla="*/ 0 w 10158"/>
              <a:gd name="connsiteY0" fmla="*/ 8036 h 10000"/>
              <a:gd name="connsiteX1" fmla="*/ 87 w 10158"/>
              <a:gd name="connsiteY1" fmla="*/ 6096 h 10000"/>
              <a:gd name="connsiteX2" fmla="*/ 421 w 10158"/>
              <a:gd name="connsiteY2" fmla="*/ 2108 h 10000"/>
              <a:gd name="connsiteX3" fmla="*/ 1428 w 10158"/>
              <a:gd name="connsiteY3" fmla="*/ 4620 h 10000"/>
              <a:gd name="connsiteX4" fmla="*/ 3296 w 10158"/>
              <a:gd name="connsiteY4" fmla="*/ 6934 h 10000"/>
              <a:gd name="connsiteX5" fmla="*/ 5074 w 10158"/>
              <a:gd name="connsiteY5" fmla="*/ 9299 h 10000"/>
              <a:gd name="connsiteX6" fmla="*/ 6581 w 10158"/>
              <a:gd name="connsiteY6" fmla="*/ 10000 h 10000"/>
              <a:gd name="connsiteX7" fmla="*/ 7239 w 10158"/>
              <a:gd name="connsiteY7" fmla="*/ 9585 h 10000"/>
              <a:gd name="connsiteX8" fmla="*/ 7922 w 10158"/>
              <a:gd name="connsiteY8" fmla="*/ 8088 h 10000"/>
              <a:gd name="connsiteX9" fmla="*/ 8461 w 10158"/>
              <a:gd name="connsiteY9" fmla="*/ 6542 h 10000"/>
              <a:gd name="connsiteX10" fmla="*/ 10158 w 10158"/>
              <a:gd name="connsiteY10" fmla="*/ 0 h 10000"/>
              <a:gd name="connsiteX0" fmla="*/ 0 w 10187"/>
              <a:gd name="connsiteY0" fmla="*/ 7907 h 10000"/>
              <a:gd name="connsiteX1" fmla="*/ 116 w 10187"/>
              <a:gd name="connsiteY1" fmla="*/ 6096 h 10000"/>
              <a:gd name="connsiteX2" fmla="*/ 450 w 10187"/>
              <a:gd name="connsiteY2" fmla="*/ 2108 h 10000"/>
              <a:gd name="connsiteX3" fmla="*/ 1457 w 10187"/>
              <a:gd name="connsiteY3" fmla="*/ 4620 h 10000"/>
              <a:gd name="connsiteX4" fmla="*/ 3325 w 10187"/>
              <a:gd name="connsiteY4" fmla="*/ 6934 h 10000"/>
              <a:gd name="connsiteX5" fmla="*/ 5103 w 10187"/>
              <a:gd name="connsiteY5" fmla="*/ 9299 h 10000"/>
              <a:gd name="connsiteX6" fmla="*/ 6610 w 10187"/>
              <a:gd name="connsiteY6" fmla="*/ 10000 h 10000"/>
              <a:gd name="connsiteX7" fmla="*/ 7268 w 10187"/>
              <a:gd name="connsiteY7" fmla="*/ 9585 h 10000"/>
              <a:gd name="connsiteX8" fmla="*/ 7951 w 10187"/>
              <a:gd name="connsiteY8" fmla="*/ 8088 h 10000"/>
              <a:gd name="connsiteX9" fmla="*/ 8490 w 10187"/>
              <a:gd name="connsiteY9" fmla="*/ 6542 h 10000"/>
              <a:gd name="connsiteX10" fmla="*/ 10187 w 10187"/>
              <a:gd name="connsiteY10" fmla="*/ 0 h 10000"/>
              <a:gd name="connsiteX0" fmla="*/ 0 w 10216"/>
              <a:gd name="connsiteY0" fmla="*/ 9331 h 10000"/>
              <a:gd name="connsiteX1" fmla="*/ 145 w 10216"/>
              <a:gd name="connsiteY1" fmla="*/ 6096 h 10000"/>
              <a:gd name="connsiteX2" fmla="*/ 479 w 10216"/>
              <a:gd name="connsiteY2" fmla="*/ 2108 h 10000"/>
              <a:gd name="connsiteX3" fmla="*/ 1486 w 10216"/>
              <a:gd name="connsiteY3" fmla="*/ 4620 h 10000"/>
              <a:gd name="connsiteX4" fmla="*/ 3354 w 10216"/>
              <a:gd name="connsiteY4" fmla="*/ 6934 h 10000"/>
              <a:gd name="connsiteX5" fmla="*/ 5132 w 10216"/>
              <a:gd name="connsiteY5" fmla="*/ 9299 h 10000"/>
              <a:gd name="connsiteX6" fmla="*/ 6639 w 10216"/>
              <a:gd name="connsiteY6" fmla="*/ 10000 h 10000"/>
              <a:gd name="connsiteX7" fmla="*/ 7297 w 10216"/>
              <a:gd name="connsiteY7" fmla="*/ 9585 h 10000"/>
              <a:gd name="connsiteX8" fmla="*/ 7980 w 10216"/>
              <a:gd name="connsiteY8" fmla="*/ 8088 h 10000"/>
              <a:gd name="connsiteX9" fmla="*/ 8519 w 10216"/>
              <a:gd name="connsiteY9" fmla="*/ 6542 h 10000"/>
              <a:gd name="connsiteX10" fmla="*/ 10216 w 10216"/>
              <a:gd name="connsiteY10" fmla="*/ 0 h 10000"/>
              <a:gd name="connsiteX0" fmla="*/ 0 w 10173"/>
              <a:gd name="connsiteY0" fmla="*/ 7648 h 10000"/>
              <a:gd name="connsiteX1" fmla="*/ 102 w 10173"/>
              <a:gd name="connsiteY1" fmla="*/ 6096 h 10000"/>
              <a:gd name="connsiteX2" fmla="*/ 436 w 10173"/>
              <a:gd name="connsiteY2" fmla="*/ 2108 h 10000"/>
              <a:gd name="connsiteX3" fmla="*/ 1443 w 10173"/>
              <a:gd name="connsiteY3" fmla="*/ 4620 h 10000"/>
              <a:gd name="connsiteX4" fmla="*/ 3311 w 10173"/>
              <a:gd name="connsiteY4" fmla="*/ 6934 h 10000"/>
              <a:gd name="connsiteX5" fmla="*/ 5089 w 10173"/>
              <a:gd name="connsiteY5" fmla="*/ 9299 h 10000"/>
              <a:gd name="connsiteX6" fmla="*/ 6596 w 10173"/>
              <a:gd name="connsiteY6" fmla="*/ 10000 h 10000"/>
              <a:gd name="connsiteX7" fmla="*/ 7254 w 10173"/>
              <a:gd name="connsiteY7" fmla="*/ 9585 h 10000"/>
              <a:gd name="connsiteX8" fmla="*/ 7937 w 10173"/>
              <a:gd name="connsiteY8" fmla="*/ 8088 h 10000"/>
              <a:gd name="connsiteX9" fmla="*/ 8476 w 10173"/>
              <a:gd name="connsiteY9" fmla="*/ 6542 h 10000"/>
              <a:gd name="connsiteX10" fmla="*/ 10173 w 10173"/>
              <a:gd name="connsiteY10" fmla="*/ 0 h 10000"/>
              <a:gd name="connsiteX0" fmla="*/ 0 w 10173"/>
              <a:gd name="connsiteY0" fmla="*/ 7648 h 10000"/>
              <a:gd name="connsiteX1" fmla="*/ 102 w 10173"/>
              <a:gd name="connsiteY1" fmla="*/ 6096 h 10000"/>
              <a:gd name="connsiteX2" fmla="*/ 436 w 10173"/>
              <a:gd name="connsiteY2" fmla="*/ 2108 h 10000"/>
              <a:gd name="connsiteX3" fmla="*/ 1443 w 10173"/>
              <a:gd name="connsiteY3" fmla="*/ 4620 h 10000"/>
              <a:gd name="connsiteX4" fmla="*/ 3311 w 10173"/>
              <a:gd name="connsiteY4" fmla="*/ 6934 h 10000"/>
              <a:gd name="connsiteX5" fmla="*/ 5089 w 10173"/>
              <a:gd name="connsiteY5" fmla="*/ 9299 h 10000"/>
              <a:gd name="connsiteX6" fmla="*/ 6596 w 10173"/>
              <a:gd name="connsiteY6" fmla="*/ 10000 h 10000"/>
              <a:gd name="connsiteX7" fmla="*/ 7254 w 10173"/>
              <a:gd name="connsiteY7" fmla="*/ 9585 h 10000"/>
              <a:gd name="connsiteX8" fmla="*/ 7937 w 10173"/>
              <a:gd name="connsiteY8" fmla="*/ 8088 h 10000"/>
              <a:gd name="connsiteX9" fmla="*/ 8476 w 10173"/>
              <a:gd name="connsiteY9" fmla="*/ 6542 h 10000"/>
              <a:gd name="connsiteX10" fmla="*/ 10173 w 10173"/>
              <a:gd name="connsiteY10" fmla="*/ 0 h 10000"/>
              <a:gd name="connsiteX0" fmla="*/ 0 w 10173"/>
              <a:gd name="connsiteY0" fmla="*/ 7648 h 10000"/>
              <a:gd name="connsiteX1" fmla="*/ 102 w 10173"/>
              <a:gd name="connsiteY1" fmla="*/ 6096 h 10000"/>
              <a:gd name="connsiteX2" fmla="*/ 436 w 10173"/>
              <a:gd name="connsiteY2" fmla="*/ 2108 h 10000"/>
              <a:gd name="connsiteX3" fmla="*/ 1443 w 10173"/>
              <a:gd name="connsiteY3" fmla="*/ 4620 h 10000"/>
              <a:gd name="connsiteX4" fmla="*/ 3311 w 10173"/>
              <a:gd name="connsiteY4" fmla="*/ 6934 h 10000"/>
              <a:gd name="connsiteX5" fmla="*/ 5189 w 10173"/>
              <a:gd name="connsiteY5" fmla="*/ 8458 h 10000"/>
              <a:gd name="connsiteX6" fmla="*/ 6596 w 10173"/>
              <a:gd name="connsiteY6" fmla="*/ 10000 h 10000"/>
              <a:gd name="connsiteX7" fmla="*/ 7254 w 10173"/>
              <a:gd name="connsiteY7" fmla="*/ 9585 h 10000"/>
              <a:gd name="connsiteX8" fmla="*/ 7937 w 10173"/>
              <a:gd name="connsiteY8" fmla="*/ 8088 h 10000"/>
              <a:gd name="connsiteX9" fmla="*/ 8476 w 10173"/>
              <a:gd name="connsiteY9" fmla="*/ 6542 h 10000"/>
              <a:gd name="connsiteX10" fmla="*/ 10173 w 10173"/>
              <a:gd name="connsiteY10" fmla="*/ 0 h 10000"/>
              <a:gd name="connsiteX0" fmla="*/ 0 w 10173"/>
              <a:gd name="connsiteY0" fmla="*/ 7648 h 9648"/>
              <a:gd name="connsiteX1" fmla="*/ 102 w 10173"/>
              <a:gd name="connsiteY1" fmla="*/ 6096 h 9648"/>
              <a:gd name="connsiteX2" fmla="*/ 436 w 10173"/>
              <a:gd name="connsiteY2" fmla="*/ 2108 h 9648"/>
              <a:gd name="connsiteX3" fmla="*/ 1443 w 10173"/>
              <a:gd name="connsiteY3" fmla="*/ 4620 h 9648"/>
              <a:gd name="connsiteX4" fmla="*/ 3311 w 10173"/>
              <a:gd name="connsiteY4" fmla="*/ 6934 h 9648"/>
              <a:gd name="connsiteX5" fmla="*/ 5189 w 10173"/>
              <a:gd name="connsiteY5" fmla="*/ 8458 h 9648"/>
              <a:gd name="connsiteX6" fmla="*/ 6682 w 10173"/>
              <a:gd name="connsiteY6" fmla="*/ 9094 h 9648"/>
              <a:gd name="connsiteX7" fmla="*/ 7254 w 10173"/>
              <a:gd name="connsiteY7" fmla="*/ 9585 h 9648"/>
              <a:gd name="connsiteX8" fmla="*/ 7937 w 10173"/>
              <a:gd name="connsiteY8" fmla="*/ 8088 h 9648"/>
              <a:gd name="connsiteX9" fmla="*/ 8476 w 10173"/>
              <a:gd name="connsiteY9" fmla="*/ 6542 h 9648"/>
              <a:gd name="connsiteX10" fmla="*/ 10173 w 10173"/>
              <a:gd name="connsiteY10" fmla="*/ 0 h 9648"/>
              <a:gd name="connsiteX0" fmla="*/ 0 w 10000"/>
              <a:gd name="connsiteY0" fmla="*/ 7927 h 9622"/>
              <a:gd name="connsiteX1" fmla="*/ 100 w 10000"/>
              <a:gd name="connsiteY1" fmla="*/ 6318 h 9622"/>
              <a:gd name="connsiteX2" fmla="*/ 429 w 10000"/>
              <a:gd name="connsiteY2" fmla="*/ 2185 h 9622"/>
              <a:gd name="connsiteX3" fmla="*/ 1418 w 10000"/>
              <a:gd name="connsiteY3" fmla="*/ 4789 h 9622"/>
              <a:gd name="connsiteX4" fmla="*/ 3255 w 10000"/>
              <a:gd name="connsiteY4" fmla="*/ 7187 h 9622"/>
              <a:gd name="connsiteX5" fmla="*/ 5101 w 10000"/>
              <a:gd name="connsiteY5" fmla="*/ 8767 h 9622"/>
              <a:gd name="connsiteX6" fmla="*/ 6568 w 10000"/>
              <a:gd name="connsiteY6" fmla="*/ 9426 h 9622"/>
              <a:gd name="connsiteX7" fmla="*/ 7173 w 10000"/>
              <a:gd name="connsiteY7" fmla="*/ 9533 h 9622"/>
              <a:gd name="connsiteX8" fmla="*/ 7802 w 10000"/>
              <a:gd name="connsiteY8" fmla="*/ 8383 h 9622"/>
              <a:gd name="connsiteX9" fmla="*/ 8332 w 10000"/>
              <a:gd name="connsiteY9" fmla="*/ 6781 h 9622"/>
              <a:gd name="connsiteX10" fmla="*/ 10000 w 10000"/>
              <a:gd name="connsiteY10" fmla="*/ 0 h 9622"/>
              <a:gd name="connsiteX0" fmla="*/ 0 w 10000"/>
              <a:gd name="connsiteY0" fmla="*/ 8238 h 10006"/>
              <a:gd name="connsiteX1" fmla="*/ 100 w 10000"/>
              <a:gd name="connsiteY1" fmla="*/ 6566 h 10006"/>
              <a:gd name="connsiteX2" fmla="*/ 429 w 10000"/>
              <a:gd name="connsiteY2" fmla="*/ 2271 h 10006"/>
              <a:gd name="connsiteX3" fmla="*/ 1418 w 10000"/>
              <a:gd name="connsiteY3" fmla="*/ 4977 h 10006"/>
              <a:gd name="connsiteX4" fmla="*/ 3255 w 10000"/>
              <a:gd name="connsiteY4" fmla="*/ 7469 h 10006"/>
              <a:gd name="connsiteX5" fmla="*/ 5101 w 10000"/>
              <a:gd name="connsiteY5" fmla="*/ 9111 h 10006"/>
              <a:gd name="connsiteX6" fmla="*/ 6568 w 10000"/>
              <a:gd name="connsiteY6" fmla="*/ 9796 h 10006"/>
              <a:gd name="connsiteX7" fmla="*/ 7173 w 10000"/>
              <a:gd name="connsiteY7" fmla="*/ 9908 h 10006"/>
              <a:gd name="connsiteX8" fmla="*/ 7802 w 10000"/>
              <a:gd name="connsiteY8" fmla="*/ 8712 h 10006"/>
              <a:gd name="connsiteX9" fmla="*/ 8332 w 10000"/>
              <a:gd name="connsiteY9" fmla="*/ 7047 h 10006"/>
              <a:gd name="connsiteX10" fmla="*/ 10000 w 10000"/>
              <a:gd name="connsiteY10" fmla="*/ 0 h 10006"/>
              <a:gd name="connsiteX0" fmla="*/ 0 w 10000"/>
              <a:gd name="connsiteY0" fmla="*/ 8238 h 10047"/>
              <a:gd name="connsiteX1" fmla="*/ 100 w 10000"/>
              <a:gd name="connsiteY1" fmla="*/ 6566 h 10047"/>
              <a:gd name="connsiteX2" fmla="*/ 429 w 10000"/>
              <a:gd name="connsiteY2" fmla="*/ 2271 h 10047"/>
              <a:gd name="connsiteX3" fmla="*/ 1418 w 10000"/>
              <a:gd name="connsiteY3" fmla="*/ 4977 h 10047"/>
              <a:gd name="connsiteX4" fmla="*/ 3255 w 10000"/>
              <a:gd name="connsiteY4" fmla="*/ 7469 h 10047"/>
              <a:gd name="connsiteX5" fmla="*/ 5101 w 10000"/>
              <a:gd name="connsiteY5" fmla="*/ 9111 h 10047"/>
              <a:gd name="connsiteX6" fmla="*/ 6568 w 10000"/>
              <a:gd name="connsiteY6" fmla="*/ 9796 h 10047"/>
              <a:gd name="connsiteX7" fmla="*/ 7173 w 10000"/>
              <a:gd name="connsiteY7" fmla="*/ 9908 h 10047"/>
              <a:gd name="connsiteX8" fmla="*/ 7802 w 10000"/>
              <a:gd name="connsiteY8" fmla="*/ 8712 h 10047"/>
              <a:gd name="connsiteX9" fmla="*/ 8332 w 10000"/>
              <a:gd name="connsiteY9" fmla="*/ 7047 h 10047"/>
              <a:gd name="connsiteX10" fmla="*/ 10000 w 10000"/>
              <a:gd name="connsiteY10" fmla="*/ 0 h 10047"/>
              <a:gd name="connsiteX0" fmla="*/ 0 w 10000"/>
              <a:gd name="connsiteY0" fmla="*/ 8238 h 9911"/>
              <a:gd name="connsiteX1" fmla="*/ 100 w 10000"/>
              <a:gd name="connsiteY1" fmla="*/ 6566 h 9911"/>
              <a:gd name="connsiteX2" fmla="*/ 429 w 10000"/>
              <a:gd name="connsiteY2" fmla="*/ 2271 h 9911"/>
              <a:gd name="connsiteX3" fmla="*/ 1418 w 10000"/>
              <a:gd name="connsiteY3" fmla="*/ 4977 h 9911"/>
              <a:gd name="connsiteX4" fmla="*/ 3255 w 10000"/>
              <a:gd name="connsiteY4" fmla="*/ 7469 h 9911"/>
              <a:gd name="connsiteX5" fmla="*/ 5101 w 10000"/>
              <a:gd name="connsiteY5" fmla="*/ 9111 h 9911"/>
              <a:gd name="connsiteX6" fmla="*/ 6568 w 10000"/>
              <a:gd name="connsiteY6" fmla="*/ 9796 h 9911"/>
              <a:gd name="connsiteX7" fmla="*/ 7173 w 10000"/>
              <a:gd name="connsiteY7" fmla="*/ 9908 h 9911"/>
              <a:gd name="connsiteX8" fmla="*/ 7802 w 10000"/>
              <a:gd name="connsiteY8" fmla="*/ 8712 h 9911"/>
              <a:gd name="connsiteX9" fmla="*/ 8332 w 10000"/>
              <a:gd name="connsiteY9" fmla="*/ 7047 h 9911"/>
              <a:gd name="connsiteX10" fmla="*/ 10000 w 10000"/>
              <a:gd name="connsiteY10" fmla="*/ 0 h 9911"/>
              <a:gd name="connsiteX0" fmla="*/ 0 w 10042"/>
              <a:gd name="connsiteY0" fmla="*/ 8031 h 10000"/>
              <a:gd name="connsiteX1" fmla="*/ 142 w 10042"/>
              <a:gd name="connsiteY1" fmla="*/ 6625 h 10000"/>
              <a:gd name="connsiteX2" fmla="*/ 471 w 10042"/>
              <a:gd name="connsiteY2" fmla="*/ 2291 h 10000"/>
              <a:gd name="connsiteX3" fmla="*/ 1460 w 10042"/>
              <a:gd name="connsiteY3" fmla="*/ 5022 h 10000"/>
              <a:gd name="connsiteX4" fmla="*/ 3297 w 10042"/>
              <a:gd name="connsiteY4" fmla="*/ 7536 h 10000"/>
              <a:gd name="connsiteX5" fmla="*/ 5143 w 10042"/>
              <a:gd name="connsiteY5" fmla="*/ 9193 h 10000"/>
              <a:gd name="connsiteX6" fmla="*/ 6610 w 10042"/>
              <a:gd name="connsiteY6" fmla="*/ 9884 h 10000"/>
              <a:gd name="connsiteX7" fmla="*/ 7215 w 10042"/>
              <a:gd name="connsiteY7" fmla="*/ 9997 h 10000"/>
              <a:gd name="connsiteX8" fmla="*/ 7844 w 10042"/>
              <a:gd name="connsiteY8" fmla="*/ 8790 h 10000"/>
              <a:gd name="connsiteX9" fmla="*/ 8374 w 10042"/>
              <a:gd name="connsiteY9" fmla="*/ 7110 h 10000"/>
              <a:gd name="connsiteX10" fmla="*/ 10042 w 10042"/>
              <a:gd name="connsiteY10" fmla="*/ 0 h 10000"/>
              <a:gd name="connsiteX0" fmla="*/ 0 w 10042"/>
              <a:gd name="connsiteY0" fmla="*/ 8031 h 10000"/>
              <a:gd name="connsiteX1" fmla="*/ 142 w 10042"/>
              <a:gd name="connsiteY1" fmla="*/ 6625 h 10000"/>
              <a:gd name="connsiteX2" fmla="*/ 471 w 10042"/>
              <a:gd name="connsiteY2" fmla="*/ 2291 h 10000"/>
              <a:gd name="connsiteX3" fmla="*/ 1460 w 10042"/>
              <a:gd name="connsiteY3" fmla="*/ 5022 h 10000"/>
              <a:gd name="connsiteX4" fmla="*/ 3297 w 10042"/>
              <a:gd name="connsiteY4" fmla="*/ 7536 h 10000"/>
              <a:gd name="connsiteX5" fmla="*/ 5143 w 10042"/>
              <a:gd name="connsiteY5" fmla="*/ 9193 h 10000"/>
              <a:gd name="connsiteX6" fmla="*/ 6610 w 10042"/>
              <a:gd name="connsiteY6" fmla="*/ 9884 h 10000"/>
              <a:gd name="connsiteX7" fmla="*/ 7215 w 10042"/>
              <a:gd name="connsiteY7" fmla="*/ 9997 h 10000"/>
              <a:gd name="connsiteX8" fmla="*/ 7844 w 10042"/>
              <a:gd name="connsiteY8" fmla="*/ 8790 h 10000"/>
              <a:gd name="connsiteX9" fmla="*/ 8374 w 10042"/>
              <a:gd name="connsiteY9" fmla="*/ 7110 h 10000"/>
              <a:gd name="connsiteX10" fmla="*/ 10042 w 10042"/>
              <a:gd name="connsiteY10" fmla="*/ 0 h 10000"/>
              <a:gd name="connsiteX0" fmla="*/ 0 w 9900"/>
              <a:gd name="connsiteY0" fmla="*/ 6625 h 10000"/>
              <a:gd name="connsiteX1" fmla="*/ 329 w 9900"/>
              <a:gd name="connsiteY1" fmla="*/ 2291 h 10000"/>
              <a:gd name="connsiteX2" fmla="*/ 1318 w 9900"/>
              <a:gd name="connsiteY2" fmla="*/ 5022 h 10000"/>
              <a:gd name="connsiteX3" fmla="*/ 3155 w 9900"/>
              <a:gd name="connsiteY3" fmla="*/ 7536 h 10000"/>
              <a:gd name="connsiteX4" fmla="*/ 5001 w 9900"/>
              <a:gd name="connsiteY4" fmla="*/ 9193 h 10000"/>
              <a:gd name="connsiteX5" fmla="*/ 6468 w 9900"/>
              <a:gd name="connsiteY5" fmla="*/ 9884 h 10000"/>
              <a:gd name="connsiteX6" fmla="*/ 7073 w 9900"/>
              <a:gd name="connsiteY6" fmla="*/ 9997 h 10000"/>
              <a:gd name="connsiteX7" fmla="*/ 7702 w 9900"/>
              <a:gd name="connsiteY7" fmla="*/ 8790 h 10000"/>
              <a:gd name="connsiteX8" fmla="*/ 8232 w 9900"/>
              <a:gd name="connsiteY8" fmla="*/ 7110 h 10000"/>
              <a:gd name="connsiteX9" fmla="*/ 9900 w 9900"/>
              <a:gd name="connsiteY9" fmla="*/ 0 h 10000"/>
              <a:gd name="connsiteX0" fmla="*/ 0 w 9668"/>
              <a:gd name="connsiteY0" fmla="*/ 2291 h 10000"/>
              <a:gd name="connsiteX1" fmla="*/ 999 w 9668"/>
              <a:gd name="connsiteY1" fmla="*/ 5022 h 10000"/>
              <a:gd name="connsiteX2" fmla="*/ 2855 w 9668"/>
              <a:gd name="connsiteY2" fmla="*/ 7536 h 10000"/>
              <a:gd name="connsiteX3" fmla="*/ 4720 w 9668"/>
              <a:gd name="connsiteY3" fmla="*/ 9193 h 10000"/>
              <a:gd name="connsiteX4" fmla="*/ 6201 w 9668"/>
              <a:gd name="connsiteY4" fmla="*/ 9884 h 10000"/>
              <a:gd name="connsiteX5" fmla="*/ 6812 w 9668"/>
              <a:gd name="connsiteY5" fmla="*/ 9997 h 10000"/>
              <a:gd name="connsiteX6" fmla="*/ 7448 w 9668"/>
              <a:gd name="connsiteY6" fmla="*/ 8790 h 10000"/>
              <a:gd name="connsiteX7" fmla="*/ 7983 w 9668"/>
              <a:gd name="connsiteY7" fmla="*/ 7110 h 10000"/>
              <a:gd name="connsiteX8" fmla="*/ 9668 w 9668"/>
              <a:gd name="connsiteY8" fmla="*/ 0 h 10000"/>
              <a:gd name="connsiteX0" fmla="*/ 0 w 8967"/>
              <a:gd name="connsiteY0" fmla="*/ 5022 h 10000"/>
              <a:gd name="connsiteX1" fmla="*/ 1920 w 8967"/>
              <a:gd name="connsiteY1" fmla="*/ 7536 h 10000"/>
              <a:gd name="connsiteX2" fmla="*/ 3849 w 8967"/>
              <a:gd name="connsiteY2" fmla="*/ 9193 h 10000"/>
              <a:gd name="connsiteX3" fmla="*/ 5381 w 8967"/>
              <a:gd name="connsiteY3" fmla="*/ 9884 h 10000"/>
              <a:gd name="connsiteX4" fmla="*/ 6013 w 8967"/>
              <a:gd name="connsiteY4" fmla="*/ 9997 h 10000"/>
              <a:gd name="connsiteX5" fmla="*/ 6671 w 8967"/>
              <a:gd name="connsiteY5" fmla="*/ 8790 h 10000"/>
              <a:gd name="connsiteX6" fmla="*/ 7224 w 8967"/>
              <a:gd name="connsiteY6" fmla="*/ 7110 h 10000"/>
              <a:gd name="connsiteX7" fmla="*/ 8967 w 8967"/>
              <a:gd name="connsiteY7" fmla="*/ 0 h 10000"/>
              <a:gd name="connsiteX0" fmla="*/ 0 w 9338"/>
              <a:gd name="connsiteY0" fmla="*/ 9127 h 10000"/>
              <a:gd name="connsiteX1" fmla="*/ 1479 w 9338"/>
              <a:gd name="connsiteY1" fmla="*/ 7536 h 10000"/>
              <a:gd name="connsiteX2" fmla="*/ 3630 w 9338"/>
              <a:gd name="connsiteY2" fmla="*/ 9193 h 10000"/>
              <a:gd name="connsiteX3" fmla="*/ 5339 w 9338"/>
              <a:gd name="connsiteY3" fmla="*/ 9884 h 10000"/>
              <a:gd name="connsiteX4" fmla="*/ 6044 w 9338"/>
              <a:gd name="connsiteY4" fmla="*/ 9997 h 10000"/>
              <a:gd name="connsiteX5" fmla="*/ 6778 w 9338"/>
              <a:gd name="connsiteY5" fmla="*/ 8790 h 10000"/>
              <a:gd name="connsiteX6" fmla="*/ 7394 w 9338"/>
              <a:gd name="connsiteY6" fmla="*/ 7110 h 10000"/>
              <a:gd name="connsiteX7" fmla="*/ 9338 w 9338"/>
              <a:gd name="connsiteY7" fmla="*/ 0 h 10000"/>
              <a:gd name="connsiteX0" fmla="*/ 0 w 9668"/>
              <a:gd name="connsiteY0" fmla="*/ 10877 h 11003"/>
              <a:gd name="connsiteX1" fmla="*/ 1252 w 9668"/>
              <a:gd name="connsiteY1" fmla="*/ 7536 h 11003"/>
              <a:gd name="connsiteX2" fmla="*/ 3555 w 9668"/>
              <a:gd name="connsiteY2" fmla="*/ 9193 h 11003"/>
              <a:gd name="connsiteX3" fmla="*/ 5385 w 9668"/>
              <a:gd name="connsiteY3" fmla="*/ 9884 h 11003"/>
              <a:gd name="connsiteX4" fmla="*/ 6140 w 9668"/>
              <a:gd name="connsiteY4" fmla="*/ 9997 h 11003"/>
              <a:gd name="connsiteX5" fmla="*/ 6927 w 9668"/>
              <a:gd name="connsiteY5" fmla="*/ 8790 h 11003"/>
              <a:gd name="connsiteX6" fmla="*/ 7586 w 9668"/>
              <a:gd name="connsiteY6" fmla="*/ 7110 h 11003"/>
              <a:gd name="connsiteX7" fmla="*/ 9668 w 9668"/>
              <a:gd name="connsiteY7" fmla="*/ 0 h 11003"/>
              <a:gd name="connsiteX0" fmla="*/ 0 w 10000"/>
              <a:gd name="connsiteY0" fmla="*/ 9885 h 9885"/>
              <a:gd name="connsiteX1" fmla="*/ 1295 w 10000"/>
              <a:gd name="connsiteY1" fmla="*/ 6849 h 9885"/>
              <a:gd name="connsiteX2" fmla="*/ 3677 w 10000"/>
              <a:gd name="connsiteY2" fmla="*/ 8355 h 9885"/>
              <a:gd name="connsiteX3" fmla="*/ 5570 w 10000"/>
              <a:gd name="connsiteY3" fmla="*/ 8983 h 9885"/>
              <a:gd name="connsiteX4" fmla="*/ 6351 w 10000"/>
              <a:gd name="connsiteY4" fmla="*/ 9086 h 9885"/>
              <a:gd name="connsiteX5" fmla="*/ 7165 w 10000"/>
              <a:gd name="connsiteY5" fmla="*/ 7989 h 9885"/>
              <a:gd name="connsiteX6" fmla="*/ 7847 w 10000"/>
              <a:gd name="connsiteY6" fmla="*/ 6462 h 9885"/>
              <a:gd name="connsiteX7" fmla="*/ 10000 w 10000"/>
              <a:gd name="connsiteY7" fmla="*/ 0 h 9885"/>
              <a:gd name="connsiteX0" fmla="*/ 0 w 9782"/>
              <a:gd name="connsiteY0" fmla="*/ 9390 h 9390"/>
              <a:gd name="connsiteX1" fmla="*/ 1077 w 9782"/>
              <a:gd name="connsiteY1" fmla="*/ 6929 h 9390"/>
              <a:gd name="connsiteX2" fmla="*/ 3459 w 9782"/>
              <a:gd name="connsiteY2" fmla="*/ 8452 h 9390"/>
              <a:gd name="connsiteX3" fmla="*/ 5352 w 9782"/>
              <a:gd name="connsiteY3" fmla="*/ 9088 h 9390"/>
              <a:gd name="connsiteX4" fmla="*/ 6133 w 9782"/>
              <a:gd name="connsiteY4" fmla="*/ 9192 h 9390"/>
              <a:gd name="connsiteX5" fmla="*/ 6947 w 9782"/>
              <a:gd name="connsiteY5" fmla="*/ 8082 h 9390"/>
              <a:gd name="connsiteX6" fmla="*/ 7629 w 9782"/>
              <a:gd name="connsiteY6" fmla="*/ 6537 h 9390"/>
              <a:gd name="connsiteX7" fmla="*/ 9782 w 9782"/>
              <a:gd name="connsiteY7" fmla="*/ 0 h 9390"/>
              <a:gd name="connsiteX0" fmla="*/ 0 w 10000"/>
              <a:gd name="connsiteY0" fmla="*/ 10000 h 10000"/>
              <a:gd name="connsiteX1" fmla="*/ 1101 w 10000"/>
              <a:gd name="connsiteY1" fmla="*/ 7379 h 10000"/>
              <a:gd name="connsiteX2" fmla="*/ 3536 w 10000"/>
              <a:gd name="connsiteY2" fmla="*/ 9001 h 10000"/>
              <a:gd name="connsiteX3" fmla="*/ 5471 w 10000"/>
              <a:gd name="connsiteY3" fmla="*/ 9678 h 10000"/>
              <a:gd name="connsiteX4" fmla="*/ 6270 w 10000"/>
              <a:gd name="connsiteY4" fmla="*/ 9789 h 10000"/>
              <a:gd name="connsiteX5" fmla="*/ 7102 w 10000"/>
              <a:gd name="connsiteY5" fmla="*/ 8607 h 10000"/>
              <a:gd name="connsiteX6" fmla="*/ 7799 w 10000"/>
              <a:gd name="connsiteY6" fmla="*/ 6962 h 10000"/>
              <a:gd name="connsiteX7" fmla="*/ 10000 w 10000"/>
              <a:gd name="connsiteY7" fmla="*/ 0 h 10000"/>
              <a:gd name="connsiteX0" fmla="*/ 0 w 10000"/>
              <a:gd name="connsiteY0" fmla="*/ 10000 h 10000"/>
              <a:gd name="connsiteX1" fmla="*/ 1101 w 10000"/>
              <a:gd name="connsiteY1" fmla="*/ 7379 h 10000"/>
              <a:gd name="connsiteX2" fmla="*/ 3536 w 10000"/>
              <a:gd name="connsiteY2" fmla="*/ 9001 h 10000"/>
              <a:gd name="connsiteX3" fmla="*/ 5471 w 10000"/>
              <a:gd name="connsiteY3" fmla="*/ 9678 h 10000"/>
              <a:gd name="connsiteX4" fmla="*/ 6270 w 10000"/>
              <a:gd name="connsiteY4" fmla="*/ 9789 h 10000"/>
              <a:gd name="connsiteX5" fmla="*/ 7102 w 10000"/>
              <a:gd name="connsiteY5" fmla="*/ 8607 h 10000"/>
              <a:gd name="connsiteX6" fmla="*/ 7966 w 10000"/>
              <a:gd name="connsiteY6" fmla="*/ 7663 h 10000"/>
              <a:gd name="connsiteX7" fmla="*/ 10000 w 10000"/>
              <a:gd name="connsiteY7" fmla="*/ 0 h 10000"/>
              <a:gd name="connsiteX0" fmla="*/ 0 w 10000"/>
              <a:gd name="connsiteY0" fmla="*/ 10000 h 10000"/>
              <a:gd name="connsiteX1" fmla="*/ 1101 w 10000"/>
              <a:gd name="connsiteY1" fmla="*/ 7379 h 10000"/>
              <a:gd name="connsiteX2" fmla="*/ 3536 w 10000"/>
              <a:gd name="connsiteY2" fmla="*/ 9001 h 10000"/>
              <a:gd name="connsiteX3" fmla="*/ 5471 w 10000"/>
              <a:gd name="connsiteY3" fmla="*/ 9678 h 10000"/>
              <a:gd name="connsiteX4" fmla="*/ 6270 w 10000"/>
              <a:gd name="connsiteY4" fmla="*/ 9789 h 10000"/>
              <a:gd name="connsiteX5" fmla="*/ 7202 w 10000"/>
              <a:gd name="connsiteY5" fmla="*/ 9844 h 10000"/>
              <a:gd name="connsiteX6" fmla="*/ 7966 w 10000"/>
              <a:gd name="connsiteY6" fmla="*/ 7663 h 10000"/>
              <a:gd name="connsiteX7" fmla="*/ 10000 w 10000"/>
              <a:gd name="connsiteY7" fmla="*/ 0 h 10000"/>
              <a:gd name="connsiteX0" fmla="*/ 0 w 10000"/>
              <a:gd name="connsiteY0" fmla="*/ 10000 h 11356"/>
              <a:gd name="connsiteX1" fmla="*/ 1101 w 10000"/>
              <a:gd name="connsiteY1" fmla="*/ 7379 h 11356"/>
              <a:gd name="connsiteX2" fmla="*/ 3536 w 10000"/>
              <a:gd name="connsiteY2" fmla="*/ 9001 h 11356"/>
              <a:gd name="connsiteX3" fmla="*/ 5471 w 10000"/>
              <a:gd name="connsiteY3" fmla="*/ 9678 h 11356"/>
              <a:gd name="connsiteX4" fmla="*/ 6103 w 10000"/>
              <a:gd name="connsiteY4" fmla="*/ 11356 h 11356"/>
              <a:gd name="connsiteX5" fmla="*/ 7202 w 10000"/>
              <a:gd name="connsiteY5" fmla="*/ 9844 h 11356"/>
              <a:gd name="connsiteX6" fmla="*/ 7966 w 10000"/>
              <a:gd name="connsiteY6" fmla="*/ 7663 h 11356"/>
              <a:gd name="connsiteX7" fmla="*/ 10000 w 10000"/>
              <a:gd name="connsiteY7" fmla="*/ 0 h 11356"/>
              <a:gd name="connsiteX0" fmla="*/ 0 w 10000"/>
              <a:gd name="connsiteY0" fmla="*/ 10000 h 11356"/>
              <a:gd name="connsiteX1" fmla="*/ 1101 w 10000"/>
              <a:gd name="connsiteY1" fmla="*/ 7379 h 11356"/>
              <a:gd name="connsiteX2" fmla="*/ 3536 w 10000"/>
              <a:gd name="connsiteY2" fmla="*/ 9001 h 11356"/>
              <a:gd name="connsiteX3" fmla="*/ 5471 w 10000"/>
              <a:gd name="connsiteY3" fmla="*/ 9678 h 11356"/>
              <a:gd name="connsiteX4" fmla="*/ 6103 w 10000"/>
              <a:gd name="connsiteY4" fmla="*/ 11356 h 11356"/>
              <a:gd name="connsiteX5" fmla="*/ 7324 w 10000"/>
              <a:gd name="connsiteY5" fmla="*/ 10256 h 11356"/>
              <a:gd name="connsiteX6" fmla="*/ 7966 w 10000"/>
              <a:gd name="connsiteY6" fmla="*/ 7663 h 11356"/>
              <a:gd name="connsiteX7" fmla="*/ 10000 w 10000"/>
              <a:gd name="connsiteY7" fmla="*/ 0 h 11356"/>
              <a:gd name="connsiteX0" fmla="*/ 0 w 10000"/>
              <a:gd name="connsiteY0" fmla="*/ 10000 h 11356"/>
              <a:gd name="connsiteX1" fmla="*/ 1101 w 10000"/>
              <a:gd name="connsiteY1" fmla="*/ 7379 h 11356"/>
              <a:gd name="connsiteX2" fmla="*/ 3536 w 10000"/>
              <a:gd name="connsiteY2" fmla="*/ 9001 h 11356"/>
              <a:gd name="connsiteX3" fmla="*/ 5471 w 10000"/>
              <a:gd name="connsiteY3" fmla="*/ 9678 h 11356"/>
              <a:gd name="connsiteX4" fmla="*/ 6103 w 10000"/>
              <a:gd name="connsiteY4" fmla="*/ 11356 h 11356"/>
              <a:gd name="connsiteX5" fmla="*/ 7324 w 10000"/>
              <a:gd name="connsiteY5" fmla="*/ 10256 h 11356"/>
              <a:gd name="connsiteX6" fmla="*/ 8100 w 10000"/>
              <a:gd name="connsiteY6" fmla="*/ 8117 h 11356"/>
              <a:gd name="connsiteX7" fmla="*/ 10000 w 10000"/>
              <a:gd name="connsiteY7" fmla="*/ 0 h 11356"/>
              <a:gd name="connsiteX0" fmla="*/ 0 w 10000"/>
              <a:gd name="connsiteY0" fmla="*/ 10000 h 11356"/>
              <a:gd name="connsiteX1" fmla="*/ 1101 w 10000"/>
              <a:gd name="connsiteY1" fmla="*/ 7379 h 11356"/>
              <a:gd name="connsiteX2" fmla="*/ 3536 w 10000"/>
              <a:gd name="connsiteY2" fmla="*/ 9001 h 11356"/>
              <a:gd name="connsiteX3" fmla="*/ 5471 w 10000"/>
              <a:gd name="connsiteY3" fmla="*/ 9678 h 11356"/>
              <a:gd name="connsiteX4" fmla="*/ 6103 w 10000"/>
              <a:gd name="connsiteY4" fmla="*/ 11356 h 11356"/>
              <a:gd name="connsiteX5" fmla="*/ 7324 w 10000"/>
              <a:gd name="connsiteY5" fmla="*/ 10256 h 11356"/>
              <a:gd name="connsiteX6" fmla="*/ 8100 w 10000"/>
              <a:gd name="connsiteY6" fmla="*/ 8117 h 11356"/>
              <a:gd name="connsiteX7" fmla="*/ 10000 w 10000"/>
              <a:gd name="connsiteY7" fmla="*/ 0 h 11356"/>
              <a:gd name="connsiteX0" fmla="*/ 0 w 10000"/>
              <a:gd name="connsiteY0" fmla="*/ 10000 h 11359"/>
              <a:gd name="connsiteX1" fmla="*/ 1101 w 10000"/>
              <a:gd name="connsiteY1" fmla="*/ 7379 h 11359"/>
              <a:gd name="connsiteX2" fmla="*/ 3536 w 10000"/>
              <a:gd name="connsiteY2" fmla="*/ 9001 h 11359"/>
              <a:gd name="connsiteX3" fmla="*/ 5226 w 10000"/>
              <a:gd name="connsiteY3" fmla="*/ 11204 h 11359"/>
              <a:gd name="connsiteX4" fmla="*/ 6103 w 10000"/>
              <a:gd name="connsiteY4" fmla="*/ 11356 h 11359"/>
              <a:gd name="connsiteX5" fmla="*/ 7324 w 10000"/>
              <a:gd name="connsiteY5" fmla="*/ 10256 h 11359"/>
              <a:gd name="connsiteX6" fmla="*/ 8100 w 10000"/>
              <a:gd name="connsiteY6" fmla="*/ 8117 h 11359"/>
              <a:gd name="connsiteX7" fmla="*/ 10000 w 10000"/>
              <a:gd name="connsiteY7" fmla="*/ 0 h 11359"/>
              <a:gd name="connsiteX0" fmla="*/ 0 w 10000"/>
              <a:gd name="connsiteY0" fmla="*/ 10000 h 11378"/>
              <a:gd name="connsiteX1" fmla="*/ 1101 w 10000"/>
              <a:gd name="connsiteY1" fmla="*/ 7379 h 11378"/>
              <a:gd name="connsiteX2" fmla="*/ 3536 w 10000"/>
              <a:gd name="connsiteY2" fmla="*/ 9001 h 11378"/>
              <a:gd name="connsiteX3" fmla="*/ 5226 w 10000"/>
              <a:gd name="connsiteY3" fmla="*/ 11204 h 11378"/>
              <a:gd name="connsiteX4" fmla="*/ 6103 w 10000"/>
              <a:gd name="connsiteY4" fmla="*/ 11356 h 11378"/>
              <a:gd name="connsiteX5" fmla="*/ 7324 w 10000"/>
              <a:gd name="connsiteY5" fmla="*/ 10256 h 11378"/>
              <a:gd name="connsiteX6" fmla="*/ 8100 w 10000"/>
              <a:gd name="connsiteY6" fmla="*/ 8117 h 11378"/>
              <a:gd name="connsiteX7" fmla="*/ 10000 w 10000"/>
              <a:gd name="connsiteY7" fmla="*/ 0 h 11378"/>
              <a:gd name="connsiteX0" fmla="*/ 0 w 10000"/>
              <a:gd name="connsiteY0" fmla="*/ 10000 h 11378"/>
              <a:gd name="connsiteX1" fmla="*/ 1101 w 10000"/>
              <a:gd name="connsiteY1" fmla="*/ 7379 h 11378"/>
              <a:gd name="connsiteX2" fmla="*/ 3402 w 10000"/>
              <a:gd name="connsiteY2" fmla="*/ 10280 h 11378"/>
              <a:gd name="connsiteX3" fmla="*/ 5226 w 10000"/>
              <a:gd name="connsiteY3" fmla="*/ 11204 h 11378"/>
              <a:gd name="connsiteX4" fmla="*/ 6103 w 10000"/>
              <a:gd name="connsiteY4" fmla="*/ 11356 h 11378"/>
              <a:gd name="connsiteX5" fmla="*/ 7324 w 10000"/>
              <a:gd name="connsiteY5" fmla="*/ 10256 h 11378"/>
              <a:gd name="connsiteX6" fmla="*/ 8100 w 10000"/>
              <a:gd name="connsiteY6" fmla="*/ 8117 h 11378"/>
              <a:gd name="connsiteX7" fmla="*/ 10000 w 10000"/>
              <a:gd name="connsiteY7" fmla="*/ 0 h 11378"/>
              <a:gd name="connsiteX0" fmla="*/ 0 w 8899"/>
              <a:gd name="connsiteY0" fmla="*/ 7379 h 11378"/>
              <a:gd name="connsiteX1" fmla="*/ 2301 w 8899"/>
              <a:gd name="connsiteY1" fmla="*/ 10280 h 11378"/>
              <a:gd name="connsiteX2" fmla="*/ 4125 w 8899"/>
              <a:gd name="connsiteY2" fmla="*/ 11204 h 11378"/>
              <a:gd name="connsiteX3" fmla="*/ 5002 w 8899"/>
              <a:gd name="connsiteY3" fmla="*/ 11356 h 11378"/>
              <a:gd name="connsiteX4" fmla="*/ 6223 w 8899"/>
              <a:gd name="connsiteY4" fmla="*/ 10256 h 11378"/>
              <a:gd name="connsiteX5" fmla="*/ 6999 w 8899"/>
              <a:gd name="connsiteY5" fmla="*/ 8117 h 11378"/>
              <a:gd name="connsiteX6" fmla="*/ 8899 w 8899"/>
              <a:gd name="connsiteY6" fmla="*/ 0 h 11378"/>
              <a:gd name="connsiteX0" fmla="*/ 0 w 10313"/>
              <a:gd name="connsiteY0" fmla="*/ 8225 h 10000"/>
              <a:gd name="connsiteX1" fmla="*/ 2899 w 10313"/>
              <a:gd name="connsiteY1" fmla="*/ 9035 h 10000"/>
              <a:gd name="connsiteX2" fmla="*/ 4948 w 10313"/>
              <a:gd name="connsiteY2" fmla="*/ 9847 h 10000"/>
              <a:gd name="connsiteX3" fmla="*/ 5934 w 10313"/>
              <a:gd name="connsiteY3" fmla="*/ 9981 h 10000"/>
              <a:gd name="connsiteX4" fmla="*/ 7306 w 10313"/>
              <a:gd name="connsiteY4" fmla="*/ 9014 h 10000"/>
              <a:gd name="connsiteX5" fmla="*/ 8178 w 10313"/>
              <a:gd name="connsiteY5" fmla="*/ 7134 h 10000"/>
              <a:gd name="connsiteX6" fmla="*/ 10313 w 10313"/>
              <a:gd name="connsiteY6" fmla="*/ 0 h 10000"/>
              <a:gd name="connsiteX0" fmla="*/ 0 w 10313"/>
              <a:gd name="connsiteY0" fmla="*/ 8225 h 10000"/>
              <a:gd name="connsiteX1" fmla="*/ 2899 w 10313"/>
              <a:gd name="connsiteY1" fmla="*/ 9035 h 10000"/>
              <a:gd name="connsiteX2" fmla="*/ 4948 w 10313"/>
              <a:gd name="connsiteY2" fmla="*/ 9847 h 10000"/>
              <a:gd name="connsiteX3" fmla="*/ 5934 w 10313"/>
              <a:gd name="connsiteY3" fmla="*/ 9981 h 10000"/>
              <a:gd name="connsiteX4" fmla="*/ 7306 w 10313"/>
              <a:gd name="connsiteY4" fmla="*/ 9014 h 10000"/>
              <a:gd name="connsiteX5" fmla="*/ 8178 w 10313"/>
              <a:gd name="connsiteY5" fmla="*/ 7134 h 10000"/>
              <a:gd name="connsiteX6" fmla="*/ 10313 w 10313"/>
              <a:gd name="connsiteY6" fmla="*/ 0 h 10000"/>
              <a:gd name="connsiteX0" fmla="*/ 0 w 10313"/>
              <a:gd name="connsiteY0" fmla="*/ 8225 h 10014"/>
              <a:gd name="connsiteX1" fmla="*/ 2749 w 10313"/>
              <a:gd name="connsiteY1" fmla="*/ 10014 h 10014"/>
              <a:gd name="connsiteX2" fmla="*/ 4948 w 10313"/>
              <a:gd name="connsiteY2" fmla="*/ 9847 h 10014"/>
              <a:gd name="connsiteX3" fmla="*/ 5934 w 10313"/>
              <a:gd name="connsiteY3" fmla="*/ 9981 h 10014"/>
              <a:gd name="connsiteX4" fmla="*/ 7306 w 10313"/>
              <a:gd name="connsiteY4" fmla="*/ 9014 h 10014"/>
              <a:gd name="connsiteX5" fmla="*/ 8178 w 10313"/>
              <a:gd name="connsiteY5" fmla="*/ 7134 h 10014"/>
              <a:gd name="connsiteX6" fmla="*/ 10313 w 10313"/>
              <a:gd name="connsiteY6" fmla="*/ 0 h 10014"/>
              <a:gd name="connsiteX0" fmla="*/ 0 w 10313"/>
              <a:gd name="connsiteY0" fmla="*/ 8225 h 10778"/>
              <a:gd name="connsiteX1" fmla="*/ 2749 w 10313"/>
              <a:gd name="connsiteY1" fmla="*/ 10014 h 10778"/>
              <a:gd name="connsiteX2" fmla="*/ 4948 w 10313"/>
              <a:gd name="connsiteY2" fmla="*/ 10753 h 10778"/>
              <a:gd name="connsiteX3" fmla="*/ 5934 w 10313"/>
              <a:gd name="connsiteY3" fmla="*/ 9981 h 10778"/>
              <a:gd name="connsiteX4" fmla="*/ 7306 w 10313"/>
              <a:gd name="connsiteY4" fmla="*/ 9014 h 10778"/>
              <a:gd name="connsiteX5" fmla="*/ 8178 w 10313"/>
              <a:gd name="connsiteY5" fmla="*/ 7134 h 10778"/>
              <a:gd name="connsiteX6" fmla="*/ 10313 w 10313"/>
              <a:gd name="connsiteY6" fmla="*/ 0 h 10778"/>
              <a:gd name="connsiteX0" fmla="*/ 0 w 10313"/>
              <a:gd name="connsiteY0" fmla="*/ 8225 h 10783"/>
              <a:gd name="connsiteX1" fmla="*/ 2749 w 10313"/>
              <a:gd name="connsiteY1" fmla="*/ 10014 h 10783"/>
              <a:gd name="connsiteX2" fmla="*/ 4948 w 10313"/>
              <a:gd name="connsiteY2" fmla="*/ 10753 h 10783"/>
              <a:gd name="connsiteX3" fmla="*/ 5972 w 10313"/>
              <a:gd name="connsiteY3" fmla="*/ 10162 h 10783"/>
              <a:gd name="connsiteX4" fmla="*/ 7306 w 10313"/>
              <a:gd name="connsiteY4" fmla="*/ 9014 h 10783"/>
              <a:gd name="connsiteX5" fmla="*/ 8178 w 10313"/>
              <a:gd name="connsiteY5" fmla="*/ 7134 h 10783"/>
              <a:gd name="connsiteX6" fmla="*/ 10313 w 10313"/>
              <a:gd name="connsiteY6" fmla="*/ 0 h 10783"/>
              <a:gd name="connsiteX0" fmla="*/ 0 w 10313"/>
              <a:gd name="connsiteY0" fmla="*/ 8225 h 10541"/>
              <a:gd name="connsiteX1" fmla="*/ 2749 w 10313"/>
              <a:gd name="connsiteY1" fmla="*/ 10014 h 10541"/>
              <a:gd name="connsiteX2" fmla="*/ 4973 w 10313"/>
              <a:gd name="connsiteY2" fmla="*/ 10499 h 10541"/>
              <a:gd name="connsiteX3" fmla="*/ 5972 w 10313"/>
              <a:gd name="connsiteY3" fmla="*/ 10162 h 10541"/>
              <a:gd name="connsiteX4" fmla="*/ 7306 w 10313"/>
              <a:gd name="connsiteY4" fmla="*/ 9014 h 10541"/>
              <a:gd name="connsiteX5" fmla="*/ 8178 w 10313"/>
              <a:gd name="connsiteY5" fmla="*/ 7134 h 10541"/>
              <a:gd name="connsiteX6" fmla="*/ 10313 w 10313"/>
              <a:gd name="connsiteY6" fmla="*/ 0 h 10541"/>
              <a:gd name="connsiteX0" fmla="*/ 0 w 10313"/>
              <a:gd name="connsiteY0" fmla="*/ 8225 h 10528"/>
              <a:gd name="connsiteX1" fmla="*/ 2749 w 10313"/>
              <a:gd name="connsiteY1" fmla="*/ 10014 h 10528"/>
              <a:gd name="connsiteX2" fmla="*/ 4973 w 10313"/>
              <a:gd name="connsiteY2" fmla="*/ 10499 h 10528"/>
              <a:gd name="connsiteX3" fmla="*/ 5972 w 10313"/>
              <a:gd name="connsiteY3" fmla="*/ 10162 h 10528"/>
              <a:gd name="connsiteX4" fmla="*/ 7306 w 10313"/>
              <a:gd name="connsiteY4" fmla="*/ 9014 h 10528"/>
              <a:gd name="connsiteX5" fmla="*/ 8178 w 10313"/>
              <a:gd name="connsiteY5" fmla="*/ 7134 h 10528"/>
              <a:gd name="connsiteX6" fmla="*/ 10313 w 10313"/>
              <a:gd name="connsiteY6" fmla="*/ 0 h 10528"/>
              <a:gd name="connsiteX0" fmla="*/ 0 w 10313"/>
              <a:gd name="connsiteY0" fmla="*/ 8225 h 10556"/>
              <a:gd name="connsiteX1" fmla="*/ 2749 w 10313"/>
              <a:gd name="connsiteY1" fmla="*/ 10014 h 10556"/>
              <a:gd name="connsiteX2" fmla="*/ 4973 w 10313"/>
              <a:gd name="connsiteY2" fmla="*/ 10499 h 10556"/>
              <a:gd name="connsiteX3" fmla="*/ 5972 w 10313"/>
              <a:gd name="connsiteY3" fmla="*/ 10162 h 10556"/>
              <a:gd name="connsiteX4" fmla="*/ 7306 w 10313"/>
              <a:gd name="connsiteY4" fmla="*/ 9014 h 10556"/>
              <a:gd name="connsiteX5" fmla="*/ 8178 w 10313"/>
              <a:gd name="connsiteY5" fmla="*/ 7134 h 10556"/>
              <a:gd name="connsiteX6" fmla="*/ 10313 w 10313"/>
              <a:gd name="connsiteY6" fmla="*/ 0 h 10556"/>
              <a:gd name="connsiteX0" fmla="*/ 0 w 10313"/>
              <a:gd name="connsiteY0" fmla="*/ 8225 h 10499"/>
              <a:gd name="connsiteX1" fmla="*/ 2749 w 10313"/>
              <a:gd name="connsiteY1" fmla="*/ 10014 h 10499"/>
              <a:gd name="connsiteX2" fmla="*/ 4973 w 10313"/>
              <a:gd name="connsiteY2" fmla="*/ 10499 h 10499"/>
              <a:gd name="connsiteX3" fmla="*/ 5972 w 10313"/>
              <a:gd name="connsiteY3" fmla="*/ 10162 h 10499"/>
              <a:gd name="connsiteX4" fmla="*/ 7306 w 10313"/>
              <a:gd name="connsiteY4" fmla="*/ 9014 h 10499"/>
              <a:gd name="connsiteX5" fmla="*/ 8178 w 10313"/>
              <a:gd name="connsiteY5" fmla="*/ 7134 h 10499"/>
              <a:gd name="connsiteX6" fmla="*/ 10313 w 10313"/>
              <a:gd name="connsiteY6" fmla="*/ 0 h 10499"/>
              <a:gd name="connsiteX0" fmla="*/ 0 w 10213"/>
              <a:gd name="connsiteY0" fmla="*/ 6847 h 9121"/>
              <a:gd name="connsiteX1" fmla="*/ 2749 w 10213"/>
              <a:gd name="connsiteY1" fmla="*/ 8636 h 9121"/>
              <a:gd name="connsiteX2" fmla="*/ 4973 w 10213"/>
              <a:gd name="connsiteY2" fmla="*/ 9121 h 9121"/>
              <a:gd name="connsiteX3" fmla="*/ 5972 w 10213"/>
              <a:gd name="connsiteY3" fmla="*/ 8784 h 9121"/>
              <a:gd name="connsiteX4" fmla="*/ 7306 w 10213"/>
              <a:gd name="connsiteY4" fmla="*/ 7636 h 9121"/>
              <a:gd name="connsiteX5" fmla="*/ 8178 w 10213"/>
              <a:gd name="connsiteY5" fmla="*/ 5756 h 9121"/>
              <a:gd name="connsiteX6" fmla="*/ 10213 w 10213"/>
              <a:gd name="connsiteY6" fmla="*/ 0 h 9121"/>
              <a:gd name="connsiteX0" fmla="*/ 0 w 10306"/>
              <a:gd name="connsiteY0" fmla="*/ 7428 h 9921"/>
              <a:gd name="connsiteX1" fmla="*/ 2692 w 10306"/>
              <a:gd name="connsiteY1" fmla="*/ 9389 h 9921"/>
              <a:gd name="connsiteX2" fmla="*/ 4869 w 10306"/>
              <a:gd name="connsiteY2" fmla="*/ 9921 h 9921"/>
              <a:gd name="connsiteX3" fmla="*/ 5847 w 10306"/>
              <a:gd name="connsiteY3" fmla="*/ 9552 h 9921"/>
              <a:gd name="connsiteX4" fmla="*/ 7154 w 10306"/>
              <a:gd name="connsiteY4" fmla="*/ 8293 h 9921"/>
              <a:gd name="connsiteX5" fmla="*/ 8007 w 10306"/>
              <a:gd name="connsiteY5" fmla="*/ 6232 h 9921"/>
              <a:gd name="connsiteX6" fmla="*/ 10306 w 10306"/>
              <a:gd name="connsiteY6" fmla="*/ 0 h 9921"/>
              <a:gd name="connsiteX0" fmla="*/ 0 w 10000"/>
              <a:gd name="connsiteY0" fmla="*/ 7487 h 10000"/>
              <a:gd name="connsiteX1" fmla="*/ 2612 w 10000"/>
              <a:gd name="connsiteY1" fmla="*/ 9464 h 10000"/>
              <a:gd name="connsiteX2" fmla="*/ 4724 w 10000"/>
              <a:gd name="connsiteY2" fmla="*/ 10000 h 10000"/>
              <a:gd name="connsiteX3" fmla="*/ 5673 w 10000"/>
              <a:gd name="connsiteY3" fmla="*/ 9628 h 10000"/>
              <a:gd name="connsiteX4" fmla="*/ 6942 w 10000"/>
              <a:gd name="connsiteY4" fmla="*/ 8359 h 10000"/>
              <a:gd name="connsiteX5" fmla="*/ 7769 w 10000"/>
              <a:gd name="connsiteY5" fmla="*/ 6282 h 10000"/>
              <a:gd name="connsiteX6" fmla="*/ 10000 w 10000"/>
              <a:gd name="connsiteY6" fmla="*/ 0 h 10000"/>
              <a:gd name="connsiteX0" fmla="*/ 0 w 10000"/>
              <a:gd name="connsiteY0" fmla="*/ 7487 h 10000"/>
              <a:gd name="connsiteX1" fmla="*/ 2612 w 10000"/>
              <a:gd name="connsiteY1" fmla="*/ 9464 h 10000"/>
              <a:gd name="connsiteX2" fmla="*/ 4724 w 10000"/>
              <a:gd name="connsiteY2" fmla="*/ 10000 h 10000"/>
              <a:gd name="connsiteX3" fmla="*/ 5673 w 10000"/>
              <a:gd name="connsiteY3" fmla="*/ 9628 h 10000"/>
              <a:gd name="connsiteX4" fmla="*/ 6942 w 10000"/>
              <a:gd name="connsiteY4" fmla="*/ 8359 h 10000"/>
              <a:gd name="connsiteX5" fmla="*/ 7769 w 10000"/>
              <a:gd name="connsiteY5" fmla="*/ 6282 h 10000"/>
              <a:gd name="connsiteX6" fmla="*/ 9580 w 10000"/>
              <a:gd name="connsiteY6" fmla="*/ 1014 h 10000"/>
              <a:gd name="connsiteX7" fmla="*/ 10000 w 10000"/>
              <a:gd name="connsiteY7" fmla="*/ 0 h 10000"/>
              <a:gd name="connsiteX0" fmla="*/ 0 w 10107"/>
              <a:gd name="connsiteY0" fmla="*/ 6773 h 9286"/>
              <a:gd name="connsiteX1" fmla="*/ 2612 w 10107"/>
              <a:gd name="connsiteY1" fmla="*/ 8750 h 9286"/>
              <a:gd name="connsiteX2" fmla="*/ 4724 w 10107"/>
              <a:gd name="connsiteY2" fmla="*/ 9286 h 9286"/>
              <a:gd name="connsiteX3" fmla="*/ 5673 w 10107"/>
              <a:gd name="connsiteY3" fmla="*/ 8914 h 9286"/>
              <a:gd name="connsiteX4" fmla="*/ 6942 w 10107"/>
              <a:gd name="connsiteY4" fmla="*/ 7645 h 9286"/>
              <a:gd name="connsiteX5" fmla="*/ 7769 w 10107"/>
              <a:gd name="connsiteY5" fmla="*/ 5568 h 9286"/>
              <a:gd name="connsiteX6" fmla="*/ 9580 w 10107"/>
              <a:gd name="connsiteY6" fmla="*/ 300 h 9286"/>
              <a:gd name="connsiteX7" fmla="*/ 10107 w 10107"/>
              <a:gd name="connsiteY7" fmla="*/ 1129 h 9286"/>
              <a:gd name="connsiteX0" fmla="*/ 0 w 10000"/>
              <a:gd name="connsiteY0" fmla="*/ 7409 h 10115"/>
              <a:gd name="connsiteX1" fmla="*/ 2584 w 10000"/>
              <a:gd name="connsiteY1" fmla="*/ 9538 h 10115"/>
              <a:gd name="connsiteX2" fmla="*/ 4674 w 10000"/>
              <a:gd name="connsiteY2" fmla="*/ 10115 h 10115"/>
              <a:gd name="connsiteX3" fmla="*/ 5613 w 10000"/>
              <a:gd name="connsiteY3" fmla="*/ 9714 h 10115"/>
              <a:gd name="connsiteX4" fmla="*/ 6869 w 10000"/>
              <a:gd name="connsiteY4" fmla="*/ 8348 h 10115"/>
              <a:gd name="connsiteX5" fmla="*/ 7687 w 10000"/>
              <a:gd name="connsiteY5" fmla="*/ 6111 h 10115"/>
              <a:gd name="connsiteX6" fmla="*/ 9479 w 10000"/>
              <a:gd name="connsiteY6" fmla="*/ 309 h 10115"/>
              <a:gd name="connsiteX7" fmla="*/ 10000 w 10000"/>
              <a:gd name="connsiteY7" fmla="*/ 1331 h 10115"/>
              <a:gd name="connsiteX0" fmla="*/ 0 w 10000"/>
              <a:gd name="connsiteY0" fmla="*/ 7372 h 10078"/>
              <a:gd name="connsiteX1" fmla="*/ 2584 w 10000"/>
              <a:gd name="connsiteY1" fmla="*/ 9501 h 10078"/>
              <a:gd name="connsiteX2" fmla="*/ 4674 w 10000"/>
              <a:gd name="connsiteY2" fmla="*/ 10078 h 10078"/>
              <a:gd name="connsiteX3" fmla="*/ 5613 w 10000"/>
              <a:gd name="connsiteY3" fmla="*/ 9677 h 10078"/>
              <a:gd name="connsiteX4" fmla="*/ 6869 w 10000"/>
              <a:gd name="connsiteY4" fmla="*/ 8311 h 10078"/>
              <a:gd name="connsiteX5" fmla="*/ 7687 w 10000"/>
              <a:gd name="connsiteY5" fmla="*/ 6074 h 10078"/>
              <a:gd name="connsiteX6" fmla="*/ 9479 w 10000"/>
              <a:gd name="connsiteY6" fmla="*/ 272 h 10078"/>
              <a:gd name="connsiteX7" fmla="*/ 10000 w 10000"/>
              <a:gd name="connsiteY7" fmla="*/ 1725 h 10078"/>
              <a:gd name="connsiteX0" fmla="*/ 0 w 10000"/>
              <a:gd name="connsiteY0" fmla="*/ 7611 h 10317"/>
              <a:gd name="connsiteX1" fmla="*/ 2584 w 10000"/>
              <a:gd name="connsiteY1" fmla="*/ 9740 h 10317"/>
              <a:gd name="connsiteX2" fmla="*/ 4674 w 10000"/>
              <a:gd name="connsiteY2" fmla="*/ 10317 h 10317"/>
              <a:gd name="connsiteX3" fmla="*/ 5613 w 10000"/>
              <a:gd name="connsiteY3" fmla="*/ 9916 h 10317"/>
              <a:gd name="connsiteX4" fmla="*/ 6869 w 10000"/>
              <a:gd name="connsiteY4" fmla="*/ 8550 h 10317"/>
              <a:gd name="connsiteX5" fmla="*/ 7687 w 10000"/>
              <a:gd name="connsiteY5" fmla="*/ 6313 h 10317"/>
              <a:gd name="connsiteX6" fmla="*/ 9573 w 10000"/>
              <a:gd name="connsiteY6" fmla="*/ 252 h 10317"/>
              <a:gd name="connsiteX7" fmla="*/ 10000 w 10000"/>
              <a:gd name="connsiteY7" fmla="*/ 1964 h 10317"/>
              <a:gd name="connsiteX0" fmla="*/ 0 w 9976"/>
              <a:gd name="connsiteY0" fmla="*/ 7686 h 10392"/>
              <a:gd name="connsiteX1" fmla="*/ 2584 w 9976"/>
              <a:gd name="connsiteY1" fmla="*/ 9815 h 10392"/>
              <a:gd name="connsiteX2" fmla="*/ 4674 w 9976"/>
              <a:gd name="connsiteY2" fmla="*/ 10392 h 10392"/>
              <a:gd name="connsiteX3" fmla="*/ 5613 w 9976"/>
              <a:gd name="connsiteY3" fmla="*/ 9991 h 10392"/>
              <a:gd name="connsiteX4" fmla="*/ 6869 w 9976"/>
              <a:gd name="connsiteY4" fmla="*/ 8625 h 10392"/>
              <a:gd name="connsiteX5" fmla="*/ 7687 w 9976"/>
              <a:gd name="connsiteY5" fmla="*/ 6388 h 10392"/>
              <a:gd name="connsiteX6" fmla="*/ 9573 w 9976"/>
              <a:gd name="connsiteY6" fmla="*/ 327 h 10392"/>
              <a:gd name="connsiteX7" fmla="*/ 9976 w 9976"/>
              <a:gd name="connsiteY7" fmla="*/ 1176 h 10392"/>
              <a:gd name="connsiteX0" fmla="*/ 0 w 10000"/>
              <a:gd name="connsiteY0" fmla="*/ 7363 h 9967"/>
              <a:gd name="connsiteX1" fmla="*/ 2590 w 10000"/>
              <a:gd name="connsiteY1" fmla="*/ 9412 h 9967"/>
              <a:gd name="connsiteX2" fmla="*/ 4685 w 10000"/>
              <a:gd name="connsiteY2" fmla="*/ 9967 h 9967"/>
              <a:gd name="connsiteX3" fmla="*/ 5627 w 10000"/>
              <a:gd name="connsiteY3" fmla="*/ 9581 h 9967"/>
              <a:gd name="connsiteX4" fmla="*/ 6886 w 10000"/>
              <a:gd name="connsiteY4" fmla="*/ 8267 h 9967"/>
              <a:gd name="connsiteX5" fmla="*/ 7705 w 10000"/>
              <a:gd name="connsiteY5" fmla="*/ 6114 h 9967"/>
              <a:gd name="connsiteX6" fmla="*/ 9596 w 10000"/>
              <a:gd name="connsiteY6" fmla="*/ 282 h 9967"/>
              <a:gd name="connsiteX7" fmla="*/ 10000 w 10000"/>
              <a:gd name="connsiteY7" fmla="*/ 1431 h 9967"/>
              <a:gd name="connsiteX0" fmla="*/ 0 w 10059"/>
              <a:gd name="connsiteY0" fmla="*/ 7343 h 9956"/>
              <a:gd name="connsiteX1" fmla="*/ 2590 w 10059"/>
              <a:gd name="connsiteY1" fmla="*/ 9399 h 9956"/>
              <a:gd name="connsiteX2" fmla="*/ 4685 w 10059"/>
              <a:gd name="connsiteY2" fmla="*/ 9956 h 9956"/>
              <a:gd name="connsiteX3" fmla="*/ 5627 w 10059"/>
              <a:gd name="connsiteY3" fmla="*/ 9569 h 9956"/>
              <a:gd name="connsiteX4" fmla="*/ 6886 w 10059"/>
              <a:gd name="connsiteY4" fmla="*/ 8250 h 9956"/>
              <a:gd name="connsiteX5" fmla="*/ 7705 w 10059"/>
              <a:gd name="connsiteY5" fmla="*/ 6090 h 9956"/>
              <a:gd name="connsiteX6" fmla="*/ 9596 w 10059"/>
              <a:gd name="connsiteY6" fmla="*/ 239 h 9956"/>
              <a:gd name="connsiteX7" fmla="*/ 10059 w 10059"/>
              <a:gd name="connsiteY7" fmla="*/ 1975 h 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59" h="9956">
                <a:moveTo>
                  <a:pt x="0" y="7343"/>
                </a:moveTo>
                <a:cubicBezTo>
                  <a:pt x="623" y="6684"/>
                  <a:pt x="1828" y="8955"/>
                  <a:pt x="2590" y="9399"/>
                </a:cubicBezTo>
                <a:lnTo>
                  <a:pt x="4685" y="9956"/>
                </a:lnTo>
                <a:cubicBezTo>
                  <a:pt x="5221" y="9755"/>
                  <a:pt x="5280" y="9809"/>
                  <a:pt x="5627" y="9569"/>
                </a:cubicBezTo>
                <a:lnTo>
                  <a:pt x="6886" y="8250"/>
                </a:lnTo>
                <a:lnTo>
                  <a:pt x="7705" y="6090"/>
                </a:lnTo>
                <a:cubicBezTo>
                  <a:pt x="8142" y="4818"/>
                  <a:pt x="9227" y="1328"/>
                  <a:pt x="9596" y="239"/>
                </a:cubicBezTo>
                <a:cubicBezTo>
                  <a:pt x="9965" y="-850"/>
                  <a:pt x="9990" y="2150"/>
                  <a:pt x="10059" y="1975"/>
                </a:cubicBezTo>
              </a:path>
            </a:pathLst>
          </a:cu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216075" name="Text Box 11"/>
          <p:cNvSpPr txBox="1">
            <a:spLocks noChangeArrowheads="1"/>
          </p:cNvSpPr>
          <p:nvPr/>
        </p:nvSpPr>
        <p:spPr bwMode="auto">
          <a:xfrm>
            <a:off x="5754878" y="6524626"/>
            <a:ext cx="605948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9-9, p. 9-29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5959"/>
                                        </p:tgtEl>
                                        <p:attrNameLst>
                                          <p:attrName>style.visibility</p:attrName>
                                        </p:attrNameLst>
                                      </p:cBhvr>
                                      <p:to>
                                        <p:strVal val="visible"/>
                                      </p:to>
                                    </p:set>
                                    <p:animEffect transition="in" filter="wipe(left)">
                                      <p:cBhvr>
                                        <p:cTn id="7" dur="3000"/>
                                        <p:tgtEl>
                                          <p:spTgt spid="12595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960"/>
                                        </p:tgtEl>
                                        <p:attrNameLst>
                                          <p:attrName>style.visibility</p:attrName>
                                        </p:attrNameLst>
                                      </p:cBhvr>
                                      <p:to>
                                        <p:strVal val="visible"/>
                                      </p:to>
                                    </p:set>
                                    <p:animEffect transition="in" filter="wipe(left)">
                                      <p:cBhvr>
                                        <p:cTn id="10" dur="3000"/>
                                        <p:tgtEl>
                                          <p:spTgt spid="1259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9" grpId="0" animBg="1"/>
      <p:bldP spid="125960"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270"/>
          <p:cNvSpPr>
            <a:spLocks noGrp="1" noChangeArrowheads="1"/>
          </p:cNvSpPr>
          <p:nvPr>
            <p:ph type="title"/>
          </p:nvPr>
        </p:nvSpPr>
        <p:spPr>
          <a:xfrm>
            <a:off x="1714831" y="330977"/>
            <a:ext cx="8686800" cy="912813"/>
          </a:xfrm>
          <a:effectLst>
            <a:outerShdw dist="35921" dir="2700000" algn="ctr" rotWithShape="0">
              <a:srgbClr val="FFD889"/>
            </a:outerShdw>
          </a:effectLst>
        </p:spPr>
        <p:txBody>
          <a:bodyPr/>
          <a:lstStyle/>
          <a:p>
            <a:pPr eaLnBrk="1" hangingPunct="1"/>
            <a:r>
              <a:rPr lang="en-US" altLang="en-US" dirty="0"/>
              <a:t>Modified Avenue-in-Depth Method Example</a:t>
            </a:r>
          </a:p>
        </p:txBody>
      </p:sp>
      <p:sp>
        <p:nvSpPr>
          <p:cNvPr id="21811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91AA93D8-6C8A-49E2-B4AE-C957F9B10762}" type="slidenum">
              <a:rPr lang="en-US" altLang="en-US" sz="800"/>
              <a:pPr>
                <a:spcBef>
                  <a:spcPct val="0"/>
                </a:spcBef>
                <a:buFontTx/>
                <a:buNone/>
              </a:pPr>
              <a:t>107</a:t>
            </a:fld>
            <a:endParaRPr lang="en-US" altLang="en-US" sz="800" dirty="0"/>
          </a:p>
        </p:txBody>
      </p:sp>
      <p:sp>
        <p:nvSpPr>
          <p:cNvPr id="3328293" name="Rectangle 293"/>
          <p:cNvSpPr>
            <a:spLocks noChangeArrowheads="1"/>
          </p:cNvSpPr>
          <p:nvPr/>
        </p:nvSpPr>
        <p:spPr bwMode="auto">
          <a:xfrm>
            <a:off x="571978" y="1070455"/>
            <a:ext cx="11049408" cy="499701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3328286" name="Text Box 286"/>
          <p:cNvSpPr txBox="1">
            <a:spLocks noChangeArrowheads="1"/>
          </p:cNvSpPr>
          <p:nvPr/>
        </p:nvSpPr>
        <p:spPr bwMode="auto">
          <a:xfrm>
            <a:off x="2082172" y="2651968"/>
            <a:ext cx="635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LOE 1</a:t>
            </a:r>
            <a:r>
              <a:rPr lang="en-US" altLang="en-US" sz="1600" b="1" dirty="0">
                <a:solidFill>
                  <a:srgbClr val="FF0000"/>
                </a:solidFill>
              </a:rPr>
              <a:t> </a:t>
            </a:r>
            <a:endParaRPr lang="en-US" altLang="en-US" sz="1200" b="1" dirty="0">
              <a:solidFill>
                <a:srgbClr val="FF0000"/>
              </a:solidFill>
            </a:endParaRPr>
          </a:p>
        </p:txBody>
      </p:sp>
      <p:sp>
        <p:nvSpPr>
          <p:cNvPr id="218118" name="Text Box 292"/>
          <p:cNvSpPr txBox="1">
            <a:spLocks noChangeArrowheads="1"/>
          </p:cNvSpPr>
          <p:nvPr/>
        </p:nvSpPr>
        <p:spPr bwMode="auto">
          <a:xfrm>
            <a:off x="723014" y="1247114"/>
            <a:ext cx="10802679"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800" b="1" dirty="0">
                <a:solidFill>
                  <a:schemeClr val="tx2"/>
                </a:solidFill>
              </a:rPr>
              <a:t>In </a:t>
            </a:r>
            <a:r>
              <a:rPr lang="en-US" altLang="en-US" sz="1800" b="1" dirty="0">
                <a:solidFill>
                  <a:srgbClr val="FF0000"/>
                </a:solidFill>
              </a:rPr>
              <a:t>Stability Operations</a:t>
            </a:r>
            <a:r>
              <a:rPr lang="en-US" altLang="en-US" sz="1800" b="1" dirty="0">
                <a:solidFill>
                  <a:schemeClr val="tx2"/>
                </a:solidFill>
              </a:rPr>
              <a:t>, the </a:t>
            </a:r>
            <a:r>
              <a:rPr lang="en-US" altLang="en-US" sz="1800" b="1" dirty="0">
                <a:solidFill>
                  <a:srgbClr val="0000FF"/>
                </a:solidFill>
              </a:rPr>
              <a:t>avenue-in-depth method </a:t>
            </a:r>
            <a:r>
              <a:rPr lang="en-US" altLang="en-US" sz="1800" b="1" dirty="0">
                <a:solidFill>
                  <a:schemeClr val="tx2"/>
                </a:solidFill>
              </a:rPr>
              <a:t>can be modified. Instead of focusing on a geographic avenue, the staff war-games a line of effort. This method </a:t>
            </a:r>
            <a:r>
              <a:rPr lang="en-US" altLang="en-US" sz="1800" b="1" dirty="0">
                <a:solidFill>
                  <a:srgbClr val="0000FF"/>
                </a:solidFill>
              </a:rPr>
              <a:t>focuses on one line of effort at a time</a:t>
            </a:r>
            <a:r>
              <a:rPr lang="en-US" altLang="en-US" sz="1800" b="1" dirty="0">
                <a:solidFill>
                  <a:schemeClr val="tx2"/>
                </a:solidFill>
              </a:rPr>
              <a:t>, beginning with the decisive line.</a:t>
            </a:r>
          </a:p>
        </p:txBody>
      </p:sp>
      <p:grpSp>
        <p:nvGrpSpPr>
          <p:cNvPr id="218119" name="Group 33"/>
          <p:cNvGrpSpPr>
            <a:grpSpLocks/>
          </p:cNvGrpSpPr>
          <p:nvPr/>
        </p:nvGrpSpPr>
        <p:grpSpPr bwMode="auto">
          <a:xfrm>
            <a:off x="2788610" y="2544018"/>
            <a:ext cx="6613525" cy="595312"/>
            <a:chOff x="1286540" y="2115326"/>
            <a:chExt cx="6613451" cy="596124"/>
          </a:xfrm>
        </p:grpSpPr>
        <p:sp>
          <p:nvSpPr>
            <p:cNvPr id="218207" name="Rectangle 17"/>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8208"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8209"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8210"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sp>
        <p:nvSpPr>
          <p:cNvPr id="218120" name="TextBox 14"/>
          <p:cNvSpPr txBox="1">
            <a:spLocks noChangeArrowheads="1"/>
          </p:cNvSpPr>
          <p:nvPr/>
        </p:nvSpPr>
        <p:spPr bwMode="auto">
          <a:xfrm>
            <a:off x="2837822" y="2663081"/>
            <a:ext cx="1433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solidFill>
                  <a:schemeClr val="tx2"/>
                </a:solidFill>
              </a:rPr>
              <a:t>Civil Security</a:t>
            </a:r>
          </a:p>
        </p:txBody>
      </p:sp>
      <p:sp>
        <p:nvSpPr>
          <p:cNvPr id="218121" name="TextBox 14"/>
          <p:cNvSpPr txBox="1">
            <a:spLocks noChangeArrowheads="1"/>
          </p:cNvSpPr>
          <p:nvPr/>
        </p:nvSpPr>
        <p:spPr bwMode="auto">
          <a:xfrm>
            <a:off x="8060697" y="2190005"/>
            <a:ext cx="12938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b="1" dirty="0">
                <a:solidFill>
                  <a:schemeClr val="tx2"/>
                </a:solidFill>
              </a:rPr>
              <a:t>End State</a:t>
            </a:r>
          </a:p>
        </p:txBody>
      </p:sp>
      <p:sp>
        <p:nvSpPr>
          <p:cNvPr id="218122" name="TextBox 14"/>
          <p:cNvSpPr txBox="1">
            <a:spLocks noChangeArrowheads="1"/>
          </p:cNvSpPr>
          <p:nvPr/>
        </p:nvSpPr>
        <p:spPr bwMode="auto">
          <a:xfrm>
            <a:off x="7949572" y="2578944"/>
            <a:ext cx="14335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Civil Security Condition</a:t>
            </a:r>
          </a:p>
        </p:txBody>
      </p:sp>
      <p:grpSp>
        <p:nvGrpSpPr>
          <p:cNvPr id="218123" name="Group 34"/>
          <p:cNvGrpSpPr>
            <a:grpSpLocks/>
          </p:cNvGrpSpPr>
          <p:nvPr/>
        </p:nvGrpSpPr>
        <p:grpSpPr bwMode="auto">
          <a:xfrm>
            <a:off x="2788610" y="3196481"/>
            <a:ext cx="6613525" cy="595313"/>
            <a:chOff x="1286540" y="2115326"/>
            <a:chExt cx="6613451" cy="596124"/>
          </a:xfrm>
        </p:grpSpPr>
        <p:sp>
          <p:nvSpPr>
            <p:cNvPr id="218203" name="Rectangle 35"/>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8204"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8205"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8206"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218124" name="Group 39"/>
          <p:cNvGrpSpPr>
            <a:grpSpLocks/>
          </p:cNvGrpSpPr>
          <p:nvPr/>
        </p:nvGrpSpPr>
        <p:grpSpPr bwMode="auto">
          <a:xfrm>
            <a:off x="2788610" y="3848943"/>
            <a:ext cx="6613525" cy="596900"/>
            <a:chOff x="1286540" y="2115326"/>
            <a:chExt cx="6613451" cy="596124"/>
          </a:xfrm>
        </p:grpSpPr>
        <p:sp>
          <p:nvSpPr>
            <p:cNvPr id="218199" name="Rectangle 40"/>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8200"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8201"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8202"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218125" name="Group 44"/>
          <p:cNvGrpSpPr>
            <a:grpSpLocks/>
          </p:cNvGrpSpPr>
          <p:nvPr/>
        </p:nvGrpSpPr>
        <p:grpSpPr bwMode="auto">
          <a:xfrm>
            <a:off x="2788610" y="4501405"/>
            <a:ext cx="6613525" cy="596900"/>
            <a:chOff x="1286540" y="2115326"/>
            <a:chExt cx="6613451" cy="596124"/>
          </a:xfrm>
        </p:grpSpPr>
        <p:sp>
          <p:nvSpPr>
            <p:cNvPr id="218195" name="Rectangle 45"/>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8196"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8197"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8198"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218126" name="Group 49"/>
          <p:cNvGrpSpPr>
            <a:grpSpLocks/>
          </p:cNvGrpSpPr>
          <p:nvPr/>
        </p:nvGrpSpPr>
        <p:grpSpPr bwMode="auto">
          <a:xfrm>
            <a:off x="2788610" y="5153868"/>
            <a:ext cx="6613525" cy="596900"/>
            <a:chOff x="1286540" y="2115326"/>
            <a:chExt cx="6613451" cy="596124"/>
          </a:xfrm>
        </p:grpSpPr>
        <p:sp>
          <p:nvSpPr>
            <p:cNvPr id="218191" name="Rectangle 50"/>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18192"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18193"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18194"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7" name="Group 54"/>
          <p:cNvGrpSpPr>
            <a:grpSpLocks/>
          </p:cNvGrpSpPr>
          <p:nvPr/>
        </p:nvGrpSpPr>
        <p:grpSpPr bwMode="auto">
          <a:xfrm>
            <a:off x="2057148" y="2483694"/>
            <a:ext cx="5926136" cy="701675"/>
            <a:chOff x="1504529" y="1871931"/>
            <a:chExt cx="3688573" cy="4465369"/>
          </a:xfrm>
          <a:effectLst>
            <a:glow rad="101600">
              <a:schemeClr val="bg1">
                <a:alpha val="60000"/>
              </a:schemeClr>
            </a:glow>
          </a:effectLst>
        </p:grpSpPr>
        <p:sp>
          <p:nvSpPr>
            <p:cNvPr id="218186" name="Line 278"/>
            <p:cNvSpPr>
              <a:spLocks noChangeShapeType="1"/>
            </p:cNvSpPr>
            <p:nvPr/>
          </p:nvSpPr>
          <p:spPr bwMode="auto">
            <a:xfrm>
              <a:off x="3987278" y="1871932"/>
              <a:ext cx="0" cy="4465368"/>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18187" name="Line 280"/>
            <p:cNvSpPr>
              <a:spLocks noChangeShapeType="1"/>
            </p:cNvSpPr>
            <p:nvPr/>
          </p:nvSpPr>
          <p:spPr bwMode="auto">
            <a:xfrm>
              <a:off x="5183188" y="1871931"/>
              <a:ext cx="0" cy="4465369"/>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18188" name="Line 283"/>
            <p:cNvSpPr>
              <a:spLocks noChangeShapeType="1"/>
            </p:cNvSpPr>
            <p:nvPr/>
          </p:nvSpPr>
          <p:spPr bwMode="auto">
            <a:xfrm>
              <a:off x="1504529" y="1888203"/>
              <a:ext cx="36858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18189" name="Line 284"/>
            <p:cNvSpPr>
              <a:spLocks noChangeShapeType="1"/>
            </p:cNvSpPr>
            <p:nvPr/>
          </p:nvSpPr>
          <p:spPr bwMode="auto">
            <a:xfrm>
              <a:off x="1512888" y="6326188"/>
              <a:ext cx="3680214"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18190" name="Line 278"/>
            <p:cNvSpPr>
              <a:spLocks noChangeShapeType="1"/>
            </p:cNvSpPr>
            <p:nvPr/>
          </p:nvSpPr>
          <p:spPr bwMode="auto">
            <a:xfrm>
              <a:off x="1517650" y="1871931"/>
              <a:ext cx="0" cy="4463781"/>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218128" name="Group 62"/>
          <p:cNvGrpSpPr>
            <a:grpSpLocks/>
          </p:cNvGrpSpPr>
          <p:nvPr/>
        </p:nvGrpSpPr>
        <p:grpSpPr bwMode="auto">
          <a:xfrm>
            <a:off x="4349122" y="2682131"/>
            <a:ext cx="449262" cy="309563"/>
            <a:chOff x="2846721" y="2676838"/>
            <a:chExt cx="448573" cy="308327"/>
          </a:xfrm>
        </p:grpSpPr>
        <p:sp>
          <p:nvSpPr>
            <p:cNvPr id="20" name="Oval 19"/>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85" name="TextBox 55"/>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29" name="Group 61"/>
          <p:cNvGrpSpPr>
            <a:grpSpLocks/>
          </p:cNvGrpSpPr>
          <p:nvPr/>
        </p:nvGrpSpPr>
        <p:grpSpPr bwMode="auto">
          <a:xfrm>
            <a:off x="5260347" y="2682131"/>
            <a:ext cx="449262" cy="309563"/>
            <a:chOff x="3758245" y="2676838"/>
            <a:chExt cx="448573" cy="308327"/>
          </a:xfrm>
        </p:grpSpPr>
        <p:sp>
          <p:nvSpPr>
            <p:cNvPr id="21" name="Oval 20"/>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83" name="TextBox 56"/>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0" name="Group 60"/>
          <p:cNvGrpSpPr>
            <a:grpSpLocks/>
          </p:cNvGrpSpPr>
          <p:nvPr/>
        </p:nvGrpSpPr>
        <p:grpSpPr bwMode="auto">
          <a:xfrm>
            <a:off x="6163635" y="2682131"/>
            <a:ext cx="449263" cy="309563"/>
            <a:chOff x="4661143" y="2676838"/>
            <a:chExt cx="448573" cy="308327"/>
          </a:xfrm>
        </p:grpSpPr>
        <p:sp>
          <p:nvSpPr>
            <p:cNvPr id="22" name="Oval 21"/>
            <p:cNvSpPr/>
            <p:nvPr/>
          </p:nvSpPr>
          <p:spPr bwMode="auto">
            <a:xfrm>
              <a:off x="471653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81" name="TextBox 57"/>
            <p:cNvSpPr txBox="1">
              <a:spLocks noChangeArrowheads="1"/>
            </p:cNvSpPr>
            <p:nvPr/>
          </p:nvSpPr>
          <p:spPr bwMode="auto">
            <a:xfrm>
              <a:off x="4661143"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1" name="Group 59"/>
          <p:cNvGrpSpPr>
            <a:grpSpLocks/>
          </p:cNvGrpSpPr>
          <p:nvPr/>
        </p:nvGrpSpPr>
        <p:grpSpPr bwMode="auto">
          <a:xfrm>
            <a:off x="7066923" y="2682131"/>
            <a:ext cx="447675" cy="309563"/>
            <a:chOff x="5564041" y="2676838"/>
            <a:chExt cx="448573" cy="308327"/>
          </a:xfrm>
        </p:grpSpPr>
        <p:sp>
          <p:nvSpPr>
            <p:cNvPr id="23" name="Oval 22"/>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79" name="TextBox 58"/>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2" name="Group 63"/>
          <p:cNvGrpSpPr>
            <a:grpSpLocks/>
          </p:cNvGrpSpPr>
          <p:nvPr/>
        </p:nvGrpSpPr>
        <p:grpSpPr bwMode="auto">
          <a:xfrm>
            <a:off x="4820610" y="3326656"/>
            <a:ext cx="449263" cy="307975"/>
            <a:chOff x="2846721" y="2676838"/>
            <a:chExt cx="448573" cy="308327"/>
          </a:xfrm>
        </p:grpSpPr>
        <p:sp>
          <p:nvSpPr>
            <p:cNvPr id="65" name="Oval 64"/>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77" name="TextBox 65"/>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3" name="Group 66"/>
          <p:cNvGrpSpPr>
            <a:grpSpLocks/>
          </p:cNvGrpSpPr>
          <p:nvPr/>
        </p:nvGrpSpPr>
        <p:grpSpPr bwMode="auto">
          <a:xfrm>
            <a:off x="5731835" y="3326656"/>
            <a:ext cx="449263" cy="307975"/>
            <a:chOff x="3758245" y="2676838"/>
            <a:chExt cx="448573" cy="308327"/>
          </a:xfrm>
        </p:grpSpPr>
        <p:sp>
          <p:nvSpPr>
            <p:cNvPr id="68" name="Oval 67"/>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75" name="TextBox 68"/>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4" name="Group 69"/>
          <p:cNvGrpSpPr>
            <a:grpSpLocks/>
          </p:cNvGrpSpPr>
          <p:nvPr/>
        </p:nvGrpSpPr>
        <p:grpSpPr bwMode="auto">
          <a:xfrm>
            <a:off x="7073273" y="3326656"/>
            <a:ext cx="447675" cy="307975"/>
            <a:chOff x="5564041" y="2676838"/>
            <a:chExt cx="448573" cy="308327"/>
          </a:xfrm>
        </p:grpSpPr>
        <p:sp>
          <p:nvSpPr>
            <p:cNvPr id="71" name="Oval 70"/>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73" name="TextBox 71"/>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5" name="Group 72"/>
          <p:cNvGrpSpPr>
            <a:grpSpLocks/>
          </p:cNvGrpSpPr>
          <p:nvPr/>
        </p:nvGrpSpPr>
        <p:grpSpPr bwMode="auto">
          <a:xfrm>
            <a:off x="7078035" y="3979119"/>
            <a:ext cx="449263" cy="307975"/>
            <a:chOff x="5564041" y="2676838"/>
            <a:chExt cx="448573" cy="308327"/>
          </a:xfrm>
        </p:grpSpPr>
        <p:sp>
          <p:nvSpPr>
            <p:cNvPr id="74" name="Oval 73"/>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71" name="TextBox 74"/>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6" name="Group 75"/>
          <p:cNvGrpSpPr>
            <a:grpSpLocks/>
          </p:cNvGrpSpPr>
          <p:nvPr/>
        </p:nvGrpSpPr>
        <p:grpSpPr bwMode="auto">
          <a:xfrm>
            <a:off x="7084385" y="4641106"/>
            <a:ext cx="447675" cy="307975"/>
            <a:chOff x="5564041" y="2676838"/>
            <a:chExt cx="448573" cy="308327"/>
          </a:xfrm>
        </p:grpSpPr>
        <p:sp>
          <p:nvSpPr>
            <p:cNvPr id="77" name="Oval 76"/>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69" name="TextBox 77"/>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7" name="Group 81"/>
          <p:cNvGrpSpPr>
            <a:grpSpLocks/>
          </p:cNvGrpSpPr>
          <p:nvPr/>
        </p:nvGrpSpPr>
        <p:grpSpPr bwMode="auto">
          <a:xfrm>
            <a:off x="4826960" y="3988644"/>
            <a:ext cx="447675" cy="307975"/>
            <a:chOff x="2846721" y="2676838"/>
            <a:chExt cx="448573" cy="308327"/>
          </a:xfrm>
        </p:grpSpPr>
        <p:sp>
          <p:nvSpPr>
            <p:cNvPr id="83" name="Oval 82"/>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67" name="TextBox 83"/>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8" name="Group 84"/>
          <p:cNvGrpSpPr>
            <a:grpSpLocks/>
          </p:cNvGrpSpPr>
          <p:nvPr/>
        </p:nvGrpSpPr>
        <p:grpSpPr bwMode="auto">
          <a:xfrm>
            <a:off x="5738185" y="3988644"/>
            <a:ext cx="449263" cy="307975"/>
            <a:chOff x="3758245" y="2676838"/>
            <a:chExt cx="448573" cy="308327"/>
          </a:xfrm>
        </p:grpSpPr>
        <p:sp>
          <p:nvSpPr>
            <p:cNvPr id="86" name="Oval 85"/>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65" name="TextBox 86"/>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39" name="Group 90"/>
          <p:cNvGrpSpPr>
            <a:grpSpLocks/>
          </p:cNvGrpSpPr>
          <p:nvPr/>
        </p:nvGrpSpPr>
        <p:grpSpPr bwMode="auto">
          <a:xfrm>
            <a:off x="4355473" y="4637931"/>
            <a:ext cx="447675" cy="307975"/>
            <a:chOff x="2846721" y="2676838"/>
            <a:chExt cx="448573" cy="308327"/>
          </a:xfrm>
        </p:grpSpPr>
        <p:sp>
          <p:nvSpPr>
            <p:cNvPr id="92" name="Oval 91"/>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63" name="TextBox 92"/>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40" name="Group 93"/>
          <p:cNvGrpSpPr>
            <a:grpSpLocks/>
          </p:cNvGrpSpPr>
          <p:nvPr/>
        </p:nvGrpSpPr>
        <p:grpSpPr bwMode="auto">
          <a:xfrm>
            <a:off x="5266697" y="4637931"/>
            <a:ext cx="449262" cy="307975"/>
            <a:chOff x="3758245" y="2676838"/>
            <a:chExt cx="448573" cy="308327"/>
          </a:xfrm>
        </p:grpSpPr>
        <p:sp>
          <p:nvSpPr>
            <p:cNvPr id="95" name="Oval 94"/>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61" name="TextBox 95"/>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41" name="Group 96"/>
          <p:cNvGrpSpPr>
            <a:grpSpLocks/>
          </p:cNvGrpSpPr>
          <p:nvPr/>
        </p:nvGrpSpPr>
        <p:grpSpPr bwMode="auto">
          <a:xfrm>
            <a:off x="6169985" y="4637931"/>
            <a:ext cx="447675" cy="307975"/>
            <a:chOff x="4661143" y="2676838"/>
            <a:chExt cx="448573" cy="308327"/>
          </a:xfrm>
        </p:grpSpPr>
        <p:sp>
          <p:nvSpPr>
            <p:cNvPr id="98" name="Oval 97"/>
            <p:cNvSpPr/>
            <p:nvPr/>
          </p:nvSpPr>
          <p:spPr bwMode="auto">
            <a:xfrm>
              <a:off x="471653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59" name="TextBox 98"/>
            <p:cNvSpPr txBox="1">
              <a:spLocks noChangeArrowheads="1"/>
            </p:cNvSpPr>
            <p:nvPr/>
          </p:nvSpPr>
          <p:spPr bwMode="auto">
            <a:xfrm>
              <a:off x="4661143"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sp>
        <p:nvSpPr>
          <p:cNvPr id="218142" name="TextBox 14"/>
          <p:cNvSpPr txBox="1">
            <a:spLocks noChangeArrowheads="1"/>
          </p:cNvSpPr>
          <p:nvPr/>
        </p:nvSpPr>
        <p:spPr bwMode="auto">
          <a:xfrm>
            <a:off x="2799722" y="3239344"/>
            <a:ext cx="14335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Essential Services</a:t>
            </a:r>
          </a:p>
        </p:txBody>
      </p:sp>
      <p:sp>
        <p:nvSpPr>
          <p:cNvPr id="218143" name="TextBox 14"/>
          <p:cNvSpPr txBox="1">
            <a:spLocks noChangeArrowheads="1"/>
          </p:cNvSpPr>
          <p:nvPr/>
        </p:nvSpPr>
        <p:spPr bwMode="auto">
          <a:xfrm>
            <a:off x="2875923" y="3969594"/>
            <a:ext cx="1431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solidFill>
                  <a:schemeClr val="tx2"/>
                </a:solidFill>
              </a:rPr>
              <a:t>Governance</a:t>
            </a:r>
          </a:p>
        </p:txBody>
      </p:sp>
      <p:sp>
        <p:nvSpPr>
          <p:cNvPr id="218144" name="TextBox 14"/>
          <p:cNvSpPr txBox="1">
            <a:spLocks noChangeArrowheads="1"/>
          </p:cNvSpPr>
          <p:nvPr/>
        </p:nvSpPr>
        <p:spPr bwMode="auto">
          <a:xfrm>
            <a:off x="2915609" y="4629994"/>
            <a:ext cx="11572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solidFill>
                  <a:schemeClr val="tx2"/>
                </a:solidFill>
              </a:rPr>
              <a:t>Economics</a:t>
            </a:r>
          </a:p>
        </p:txBody>
      </p:sp>
      <p:sp>
        <p:nvSpPr>
          <p:cNvPr id="218145" name="TextBox 14"/>
          <p:cNvSpPr txBox="1">
            <a:spLocks noChangeArrowheads="1"/>
          </p:cNvSpPr>
          <p:nvPr/>
        </p:nvSpPr>
        <p:spPr bwMode="auto">
          <a:xfrm>
            <a:off x="7913060" y="3193305"/>
            <a:ext cx="1433513"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400"/>
              </a:lnSpc>
              <a:spcBef>
                <a:spcPct val="0"/>
              </a:spcBef>
              <a:buNone/>
            </a:pPr>
            <a:r>
              <a:rPr lang="en-US" altLang="en-US" sz="1400" b="1" dirty="0">
                <a:solidFill>
                  <a:schemeClr val="tx2"/>
                </a:solidFill>
              </a:rPr>
              <a:t>Essential Services Condition</a:t>
            </a:r>
          </a:p>
        </p:txBody>
      </p:sp>
      <p:sp>
        <p:nvSpPr>
          <p:cNvPr id="218146" name="TextBox 14"/>
          <p:cNvSpPr txBox="1">
            <a:spLocks noChangeArrowheads="1"/>
          </p:cNvSpPr>
          <p:nvPr/>
        </p:nvSpPr>
        <p:spPr bwMode="auto">
          <a:xfrm>
            <a:off x="7944810" y="3888631"/>
            <a:ext cx="1433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Governance Condition</a:t>
            </a:r>
          </a:p>
        </p:txBody>
      </p:sp>
      <p:sp>
        <p:nvSpPr>
          <p:cNvPr id="218147" name="TextBox 14"/>
          <p:cNvSpPr txBox="1">
            <a:spLocks noChangeArrowheads="1"/>
          </p:cNvSpPr>
          <p:nvPr/>
        </p:nvSpPr>
        <p:spPr bwMode="auto">
          <a:xfrm>
            <a:off x="8079748" y="4541094"/>
            <a:ext cx="11572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Economics Condition</a:t>
            </a:r>
          </a:p>
        </p:txBody>
      </p:sp>
      <p:sp>
        <p:nvSpPr>
          <p:cNvPr id="218148" name="TextBox 14"/>
          <p:cNvSpPr txBox="1">
            <a:spLocks noChangeArrowheads="1"/>
          </p:cNvSpPr>
          <p:nvPr/>
        </p:nvSpPr>
        <p:spPr bwMode="auto">
          <a:xfrm>
            <a:off x="3195010" y="2194769"/>
            <a:ext cx="8175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b="1" dirty="0">
                <a:solidFill>
                  <a:schemeClr val="tx2"/>
                </a:solidFill>
              </a:rPr>
              <a:t>LOE</a:t>
            </a:r>
          </a:p>
        </p:txBody>
      </p:sp>
      <p:sp>
        <p:nvSpPr>
          <p:cNvPr id="218149" name="TextBox 14"/>
          <p:cNvSpPr txBox="1">
            <a:spLocks noChangeArrowheads="1"/>
          </p:cNvSpPr>
          <p:nvPr/>
        </p:nvSpPr>
        <p:spPr bwMode="auto">
          <a:xfrm>
            <a:off x="7930522" y="5230069"/>
            <a:ext cx="1433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t>Civil Control Condition</a:t>
            </a:r>
          </a:p>
        </p:txBody>
      </p:sp>
      <p:sp>
        <p:nvSpPr>
          <p:cNvPr id="218150" name="TextBox 14"/>
          <p:cNvSpPr txBox="1">
            <a:spLocks noChangeArrowheads="1"/>
          </p:cNvSpPr>
          <p:nvPr/>
        </p:nvSpPr>
        <p:spPr bwMode="auto">
          <a:xfrm>
            <a:off x="2877509" y="5304681"/>
            <a:ext cx="1320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t>Civil Control</a:t>
            </a:r>
          </a:p>
        </p:txBody>
      </p:sp>
      <p:grpSp>
        <p:nvGrpSpPr>
          <p:cNvPr id="218151" name="Group 95"/>
          <p:cNvGrpSpPr>
            <a:grpSpLocks/>
          </p:cNvGrpSpPr>
          <p:nvPr/>
        </p:nvGrpSpPr>
        <p:grpSpPr bwMode="auto">
          <a:xfrm>
            <a:off x="6181097" y="5291981"/>
            <a:ext cx="449262" cy="307975"/>
            <a:chOff x="3758245" y="2676838"/>
            <a:chExt cx="448573" cy="308327"/>
          </a:xfrm>
        </p:grpSpPr>
        <p:sp>
          <p:nvSpPr>
            <p:cNvPr id="97" name="Oval 96"/>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57" name="TextBox 95"/>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18152" name="Group 99"/>
          <p:cNvGrpSpPr>
            <a:grpSpLocks/>
          </p:cNvGrpSpPr>
          <p:nvPr/>
        </p:nvGrpSpPr>
        <p:grpSpPr bwMode="auto">
          <a:xfrm>
            <a:off x="7076447" y="5301506"/>
            <a:ext cx="449262" cy="307975"/>
            <a:chOff x="3758245" y="2676838"/>
            <a:chExt cx="448573" cy="308327"/>
          </a:xfrm>
        </p:grpSpPr>
        <p:sp>
          <p:nvSpPr>
            <p:cNvPr id="101" name="Oval 100"/>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18155" name="TextBox 95"/>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sp>
        <p:nvSpPr>
          <p:cNvPr id="218153" name="Text Box 11"/>
          <p:cNvSpPr txBox="1">
            <a:spLocks noChangeArrowheads="1"/>
          </p:cNvSpPr>
          <p:nvPr/>
        </p:nvSpPr>
        <p:spPr bwMode="auto">
          <a:xfrm>
            <a:off x="5678192" y="6524626"/>
            <a:ext cx="61388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9-10, p. 9-30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1000"/>
                                        <p:tgtEl>
                                          <p:spTgt spid="7"/>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328286"/>
                                        </p:tgtEl>
                                        <p:attrNameLst>
                                          <p:attrName>style.visibility</p:attrName>
                                        </p:attrNameLst>
                                      </p:cBhvr>
                                      <p:to>
                                        <p:strVal val="visible"/>
                                      </p:to>
                                    </p:set>
                                    <p:animEffect transition="in" filter="fade">
                                      <p:cBhvr>
                                        <p:cTn id="11" dur="2000"/>
                                        <p:tgtEl>
                                          <p:spTgt spid="3328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828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9825" name="Rectangle 17"/>
          <p:cNvSpPr>
            <a:spLocks noChangeArrowheads="1"/>
          </p:cNvSpPr>
          <p:nvPr/>
        </p:nvSpPr>
        <p:spPr bwMode="auto">
          <a:xfrm>
            <a:off x="574159" y="1074109"/>
            <a:ext cx="11047227" cy="519909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pic>
        <p:nvPicPr>
          <p:cNvPr id="14" name="Picture 13"/>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2770194" y="2114263"/>
            <a:ext cx="6715409" cy="3935367"/>
          </a:xfrm>
          <a:prstGeom prst="rect">
            <a:avLst/>
          </a:prstGeom>
        </p:spPr>
      </p:pic>
      <p:sp>
        <p:nvSpPr>
          <p:cNvPr id="220163" name="Rectangle 4"/>
          <p:cNvSpPr>
            <a:spLocks noGrp="1" noChangeArrowheads="1"/>
          </p:cNvSpPr>
          <p:nvPr>
            <p:ph type="title"/>
          </p:nvPr>
        </p:nvSpPr>
        <p:spPr>
          <a:xfrm>
            <a:off x="1982972" y="297906"/>
            <a:ext cx="8229600" cy="912813"/>
          </a:xfrm>
          <a:effectLst>
            <a:outerShdw dist="35921" dir="2700000" algn="ctr" rotWithShape="0">
              <a:srgbClr val="FFD889"/>
            </a:outerShdw>
          </a:effectLst>
        </p:spPr>
        <p:txBody>
          <a:bodyPr/>
          <a:lstStyle/>
          <a:p>
            <a:pPr eaLnBrk="1" hangingPunct="1"/>
            <a:r>
              <a:rPr lang="en-US" altLang="en-US" dirty="0"/>
              <a:t>Box Method Example</a:t>
            </a:r>
          </a:p>
        </p:txBody>
      </p:sp>
      <p:sp>
        <p:nvSpPr>
          <p:cNvPr id="220164"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BC09FC5-9465-4D64-8E86-9EE100D8F06A}" type="slidenum">
              <a:rPr lang="en-US" altLang="en-US" sz="800"/>
              <a:pPr>
                <a:spcBef>
                  <a:spcPct val="0"/>
                </a:spcBef>
                <a:buFontTx/>
                <a:buNone/>
              </a:pPr>
              <a:t>108</a:t>
            </a:fld>
            <a:endParaRPr lang="en-US" altLang="en-US" sz="800" dirty="0"/>
          </a:p>
        </p:txBody>
      </p:sp>
      <p:sp>
        <p:nvSpPr>
          <p:cNvPr id="220165" name="Text Box 7"/>
          <p:cNvSpPr txBox="1">
            <a:spLocks noChangeArrowheads="1"/>
          </p:cNvSpPr>
          <p:nvPr/>
        </p:nvSpPr>
        <p:spPr bwMode="auto">
          <a:xfrm>
            <a:off x="691114" y="1251219"/>
            <a:ext cx="1093026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800" b="1" dirty="0">
                <a:solidFill>
                  <a:srgbClr val="0000FF"/>
                </a:solidFill>
              </a:rPr>
              <a:t>Detailed analysis of a critical area</a:t>
            </a:r>
            <a:r>
              <a:rPr lang="en-US" altLang="en-US" sz="1800" b="1" dirty="0">
                <a:solidFill>
                  <a:schemeClr val="tx2"/>
                </a:solidFill>
              </a:rPr>
              <a:t>, such as an engagement area, a wet gap crossing site, or a landing zone. (Here, the area involved in the decisive operation is illustrated within the red dashed line area). </a:t>
            </a:r>
          </a:p>
        </p:txBody>
      </p:sp>
      <p:grpSp>
        <p:nvGrpSpPr>
          <p:cNvPr id="3" name="Group 2"/>
          <p:cNvGrpSpPr/>
          <p:nvPr/>
        </p:nvGrpSpPr>
        <p:grpSpPr>
          <a:xfrm>
            <a:off x="7091363" y="2808617"/>
            <a:ext cx="1863996" cy="2049200"/>
            <a:chOff x="7091363" y="2808617"/>
            <a:chExt cx="1863996" cy="2049200"/>
          </a:xfrm>
        </p:grpSpPr>
        <p:grpSp>
          <p:nvGrpSpPr>
            <p:cNvPr id="2" name="Group 13"/>
            <p:cNvGrpSpPr>
              <a:grpSpLocks/>
            </p:cNvGrpSpPr>
            <p:nvPr/>
          </p:nvGrpSpPr>
          <p:grpSpPr bwMode="auto">
            <a:xfrm>
              <a:off x="7091363" y="2808617"/>
              <a:ext cx="1852612" cy="2035175"/>
              <a:chOff x="3468" y="2072"/>
              <a:chExt cx="1497" cy="1465"/>
            </a:xfrm>
            <a:effectLst>
              <a:glow rad="101600">
                <a:schemeClr val="bg1">
                  <a:alpha val="60000"/>
                </a:schemeClr>
              </a:glow>
            </a:effectLst>
          </p:grpSpPr>
          <p:sp>
            <p:nvSpPr>
              <p:cNvPr id="220172" name="Line 10"/>
              <p:cNvSpPr>
                <a:spLocks noChangeShapeType="1"/>
              </p:cNvSpPr>
              <p:nvPr/>
            </p:nvSpPr>
            <p:spPr bwMode="auto">
              <a:xfrm>
                <a:off x="3480" y="2072"/>
                <a:ext cx="1485" cy="0"/>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20173" name="Line 11"/>
              <p:cNvSpPr>
                <a:spLocks noChangeShapeType="1"/>
              </p:cNvSpPr>
              <p:nvPr/>
            </p:nvSpPr>
            <p:spPr bwMode="auto">
              <a:xfrm>
                <a:off x="3468" y="3537"/>
                <a:ext cx="1485" cy="0"/>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220168" name="Group 14"/>
            <p:cNvGrpSpPr>
              <a:grpSpLocks/>
            </p:cNvGrpSpPr>
            <p:nvPr/>
          </p:nvGrpSpPr>
          <p:grpSpPr bwMode="auto">
            <a:xfrm>
              <a:off x="7091369" y="2813117"/>
              <a:ext cx="1863990" cy="2044700"/>
              <a:chOff x="3481" y="2065"/>
              <a:chExt cx="1031" cy="1471"/>
            </a:xfrm>
          </p:grpSpPr>
          <p:sp>
            <p:nvSpPr>
              <p:cNvPr id="220170" name="Line 8"/>
              <p:cNvSpPr>
                <a:spLocks noChangeShapeType="1"/>
              </p:cNvSpPr>
              <p:nvPr/>
            </p:nvSpPr>
            <p:spPr bwMode="auto">
              <a:xfrm>
                <a:off x="3481" y="2072"/>
                <a:ext cx="0" cy="1464"/>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220171" name="Line 12"/>
              <p:cNvSpPr>
                <a:spLocks noChangeShapeType="1"/>
              </p:cNvSpPr>
              <p:nvPr/>
            </p:nvSpPr>
            <p:spPr bwMode="auto">
              <a:xfrm>
                <a:off x="4512" y="2065"/>
                <a:ext cx="0" cy="1464"/>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grpSp>
      </p:grpSp>
      <p:sp>
        <p:nvSpPr>
          <p:cNvPr id="220169" name="Text Box 11"/>
          <p:cNvSpPr txBox="1">
            <a:spLocks noChangeArrowheads="1"/>
          </p:cNvSpPr>
          <p:nvPr/>
        </p:nvSpPr>
        <p:spPr bwMode="auto">
          <a:xfrm>
            <a:off x="5678675" y="6524626"/>
            <a:ext cx="61182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9-11, p. 9-30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70"/>
          <p:cNvSpPr>
            <a:spLocks noGrp="1" noChangeArrowheads="1"/>
          </p:cNvSpPr>
          <p:nvPr>
            <p:ph type="title"/>
          </p:nvPr>
        </p:nvSpPr>
        <p:spPr>
          <a:xfrm>
            <a:off x="2764119" y="305826"/>
            <a:ext cx="6697663" cy="912813"/>
          </a:xfrm>
          <a:effectLst>
            <a:outerShdw dist="35921" dir="2700000" algn="ctr" rotWithShape="0">
              <a:srgbClr val="FFD889"/>
            </a:outerShdw>
          </a:effectLst>
        </p:spPr>
        <p:txBody>
          <a:bodyPr/>
          <a:lstStyle/>
          <a:p>
            <a:pPr eaLnBrk="1" hangingPunct="1"/>
            <a:r>
              <a:rPr lang="en-US" altLang="en-US" dirty="0"/>
              <a:t>Modified Box Method Example</a:t>
            </a:r>
          </a:p>
        </p:txBody>
      </p:sp>
      <p:sp>
        <p:nvSpPr>
          <p:cNvPr id="22221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8B6AB7B-E13F-4FB0-BBF6-BACD4B015F5C}" type="slidenum">
              <a:rPr lang="en-US" altLang="en-US" sz="800"/>
              <a:pPr>
                <a:spcBef>
                  <a:spcPct val="0"/>
                </a:spcBef>
                <a:buFontTx/>
                <a:buNone/>
              </a:pPr>
              <a:t>109</a:t>
            </a:fld>
            <a:endParaRPr lang="en-US" altLang="en-US" sz="800" dirty="0"/>
          </a:p>
        </p:txBody>
      </p:sp>
      <p:sp>
        <p:nvSpPr>
          <p:cNvPr id="3328293" name="Rectangle 293"/>
          <p:cNvSpPr>
            <a:spLocks noChangeArrowheads="1"/>
          </p:cNvSpPr>
          <p:nvPr/>
        </p:nvSpPr>
        <p:spPr bwMode="auto">
          <a:xfrm>
            <a:off x="582611" y="1068058"/>
            <a:ext cx="11039894" cy="483711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22213" name="Text Box 292"/>
          <p:cNvSpPr txBox="1">
            <a:spLocks noChangeArrowheads="1"/>
          </p:cNvSpPr>
          <p:nvPr/>
        </p:nvSpPr>
        <p:spPr bwMode="auto">
          <a:xfrm>
            <a:off x="750715" y="1264826"/>
            <a:ext cx="1083569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800" b="1" dirty="0">
                <a:solidFill>
                  <a:schemeClr val="tx2"/>
                </a:solidFill>
              </a:rPr>
              <a:t>In </a:t>
            </a:r>
            <a:r>
              <a:rPr lang="en-US" altLang="en-US" sz="1800" b="1" dirty="0">
                <a:solidFill>
                  <a:srgbClr val="FF0000"/>
                </a:solidFill>
              </a:rPr>
              <a:t>Stability Operations</a:t>
            </a:r>
            <a:r>
              <a:rPr lang="en-US" altLang="en-US" sz="1800" b="1" dirty="0">
                <a:solidFill>
                  <a:schemeClr val="tx2"/>
                </a:solidFill>
              </a:rPr>
              <a:t>, the </a:t>
            </a:r>
            <a:r>
              <a:rPr lang="en-US" altLang="en-US" sz="1800" b="1" dirty="0">
                <a:solidFill>
                  <a:srgbClr val="0000FF"/>
                </a:solidFill>
              </a:rPr>
              <a:t>box method </a:t>
            </a:r>
            <a:r>
              <a:rPr lang="en-US" altLang="en-US" sz="1800" b="1" dirty="0">
                <a:solidFill>
                  <a:schemeClr val="tx2"/>
                </a:solidFill>
              </a:rPr>
              <a:t>may focus analysis on a specific objective along a line of effort such as development of local security forces as part of improving civil security.</a:t>
            </a:r>
          </a:p>
        </p:txBody>
      </p:sp>
      <p:grpSp>
        <p:nvGrpSpPr>
          <p:cNvPr id="222214" name="Group 33"/>
          <p:cNvGrpSpPr>
            <a:grpSpLocks/>
          </p:cNvGrpSpPr>
          <p:nvPr/>
        </p:nvGrpSpPr>
        <p:grpSpPr bwMode="auto">
          <a:xfrm>
            <a:off x="2809876" y="2293938"/>
            <a:ext cx="6613525" cy="595312"/>
            <a:chOff x="1286540" y="2115326"/>
            <a:chExt cx="6613451" cy="596124"/>
          </a:xfrm>
        </p:grpSpPr>
        <p:sp>
          <p:nvSpPr>
            <p:cNvPr id="222301" name="Rectangle 17"/>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22302"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22303"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22304"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sp>
        <p:nvSpPr>
          <p:cNvPr id="222215" name="TextBox 14"/>
          <p:cNvSpPr txBox="1">
            <a:spLocks noChangeArrowheads="1"/>
          </p:cNvSpPr>
          <p:nvPr/>
        </p:nvSpPr>
        <p:spPr bwMode="auto">
          <a:xfrm>
            <a:off x="2859088" y="2413001"/>
            <a:ext cx="1433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solidFill>
                  <a:schemeClr val="tx2"/>
                </a:solidFill>
              </a:rPr>
              <a:t>Civil Security</a:t>
            </a:r>
          </a:p>
        </p:txBody>
      </p:sp>
      <p:sp>
        <p:nvSpPr>
          <p:cNvPr id="222216" name="TextBox 14"/>
          <p:cNvSpPr txBox="1">
            <a:spLocks noChangeArrowheads="1"/>
          </p:cNvSpPr>
          <p:nvPr/>
        </p:nvSpPr>
        <p:spPr bwMode="auto">
          <a:xfrm>
            <a:off x="8081963" y="1939925"/>
            <a:ext cx="12938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b="1" dirty="0">
                <a:solidFill>
                  <a:schemeClr val="tx2"/>
                </a:solidFill>
              </a:rPr>
              <a:t>End State</a:t>
            </a:r>
          </a:p>
        </p:txBody>
      </p:sp>
      <p:sp>
        <p:nvSpPr>
          <p:cNvPr id="222217" name="TextBox 14"/>
          <p:cNvSpPr txBox="1">
            <a:spLocks noChangeArrowheads="1"/>
          </p:cNvSpPr>
          <p:nvPr/>
        </p:nvSpPr>
        <p:spPr bwMode="auto">
          <a:xfrm>
            <a:off x="7970838" y="2328864"/>
            <a:ext cx="14335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Civil Security Condition</a:t>
            </a:r>
          </a:p>
        </p:txBody>
      </p:sp>
      <p:grpSp>
        <p:nvGrpSpPr>
          <p:cNvPr id="222218" name="Group 34"/>
          <p:cNvGrpSpPr>
            <a:grpSpLocks/>
          </p:cNvGrpSpPr>
          <p:nvPr/>
        </p:nvGrpSpPr>
        <p:grpSpPr bwMode="auto">
          <a:xfrm>
            <a:off x="2809876" y="2946401"/>
            <a:ext cx="6613525" cy="595313"/>
            <a:chOff x="1286540" y="2115326"/>
            <a:chExt cx="6613451" cy="596124"/>
          </a:xfrm>
        </p:grpSpPr>
        <p:sp>
          <p:nvSpPr>
            <p:cNvPr id="222297" name="Rectangle 35"/>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22298"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22299"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22300"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222219" name="Group 39"/>
          <p:cNvGrpSpPr>
            <a:grpSpLocks/>
          </p:cNvGrpSpPr>
          <p:nvPr/>
        </p:nvGrpSpPr>
        <p:grpSpPr bwMode="auto">
          <a:xfrm>
            <a:off x="2809876" y="3598863"/>
            <a:ext cx="6613525" cy="596900"/>
            <a:chOff x="1286540" y="2115326"/>
            <a:chExt cx="6613451" cy="596124"/>
          </a:xfrm>
        </p:grpSpPr>
        <p:sp>
          <p:nvSpPr>
            <p:cNvPr id="222293" name="Rectangle 40"/>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22294"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22295"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22296"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222220" name="Group 44"/>
          <p:cNvGrpSpPr>
            <a:grpSpLocks/>
          </p:cNvGrpSpPr>
          <p:nvPr/>
        </p:nvGrpSpPr>
        <p:grpSpPr bwMode="auto">
          <a:xfrm>
            <a:off x="2809876" y="4251325"/>
            <a:ext cx="6613525" cy="596900"/>
            <a:chOff x="1286540" y="2115326"/>
            <a:chExt cx="6613451" cy="596124"/>
          </a:xfrm>
        </p:grpSpPr>
        <p:sp>
          <p:nvSpPr>
            <p:cNvPr id="222289" name="Rectangle 45"/>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22290"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22291"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22292"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222221" name="Group 49"/>
          <p:cNvGrpSpPr>
            <a:grpSpLocks/>
          </p:cNvGrpSpPr>
          <p:nvPr/>
        </p:nvGrpSpPr>
        <p:grpSpPr bwMode="auto">
          <a:xfrm>
            <a:off x="2809876" y="4903788"/>
            <a:ext cx="6613525" cy="596900"/>
            <a:chOff x="1286540" y="2115326"/>
            <a:chExt cx="6613451" cy="596124"/>
          </a:xfrm>
        </p:grpSpPr>
        <p:sp>
          <p:nvSpPr>
            <p:cNvPr id="222285" name="Rectangle 50"/>
            <p:cNvSpPr>
              <a:spLocks noChangeArrowheads="1"/>
            </p:cNvSpPr>
            <p:nvPr/>
          </p:nvSpPr>
          <p:spPr bwMode="auto">
            <a:xfrm>
              <a:off x="1286540" y="2115326"/>
              <a:ext cx="6613451" cy="595976"/>
            </a:xfrm>
            <a:prstGeom prst="rect">
              <a:avLst/>
            </a:prstGeom>
            <a:solidFill>
              <a:srgbClr val="FFCC99"/>
            </a:solidFill>
            <a:ln w="38100"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cxnSp>
          <p:nvCxnSpPr>
            <p:cNvPr id="222286" name="Straight Connector 17"/>
            <p:cNvCxnSpPr>
              <a:cxnSpLocks noChangeShapeType="1"/>
            </p:cNvCxnSpPr>
            <p:nvPr/>
          </p:nvCxnSpPr>
          <p:spPr bwMode="auto">
            <a:xfrm>
              <a:off x="2717800" y="2402671"/>
              <a:ext cx="3676650" cy="0"/>
            </a:xfrm>
            <a:prstGeom prst="line">
              <a:avLst/>
            </a:prstGeom>
            <a:noFill/>
            <a:ln w="28575" algn="ctr">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222287" name="Straight Connector 25"/>
            <p:cNvCxnSpPr>
              <a:cxnSpLocks noChangeShapeType="1"/>
            </p:cNvCxnSpPr>
            <p:nvPr/>
          </p:nvCxnSpPr>
          <p:spPr bwMode="auto">
            <a:xfrm rot="5400000">
              <a:off x="24185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222288" name="Straight Connector 25"/>
            <p:cNvCxnSpPr>
              <a:cxnSpLocks noChangeShapeType="1"/>
            </p:cNvCxnSpPr>
            <p:nvPr/>
          </p:nvCxnSpPr>
          <p:spPr bwMode="auto">
            <a:xfrm rot="5400000">
              <a:off x="6114296" y="2415790"/>
              <a:ext cx="59132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grpSp>
      <p:grpSp>
        <p:nvGrpSpPr>
          <p:cNvPr id="7" name="Group 54"/>
          <p:cNvGrpSpPr>
            <a:grpSpLocks/>
          </p:cNvGrpSpPr>
          <p:nvPr/>
        </p:nvGrpSpPr>
        <p:grpSpPr bwMode="auto">
          <a:xfrm>
            <a:off x="6935789" y="2232026"/>
            <a:ext cx="744537" cy="703263"/>
            <a:chOff x="1498600" y="1871931"/>
            <a:chExt cx="3694502" cy="4465369"/>
          </a:xfrm>
        </p:grpSpPr>
        <p:sp>
          <p:nvSpPr>
            <p:cNvPr id="222281" name="Line 280"/>
            <p:cNvSpPr>
              <a:spLocks noChangeShapeType="1"/>
            </p:cNvSpPr>
            <p:nvPr/>
          </p:nvSpPr>
          <p:spPr bwMode="auto">
            <a:xfrm>
              <a:off x="5183188" y="1871932"/>
              <a:ext cx="0" cy="4465368"/>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222282" name="Line 283"/>
            <p:cNvSpPr>
              <a:spLocks noChangeShapeType="1"/>
            </p:cNvSpPr>
            <p:nvPr/>
          </p:nvSpPr>
          <p:spPr bwMode="auto">
            <a:xfrm>
              <a:off x="1498600" y="1888204"/>
              <a:ext cx="3685875" cy="0"/>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222283" name="Line 284"/>
            <p:cNvSpPr>
              <a:spLocks noChangeShapeType="1"/>
            </p:cNvSpPr>
            <p:nvPr/>
          </p:nvSpPr>
          <p:spPr bwMode="auto">
            <a:xfrm>
              <a:off x="1512888" y="6326188"/>
              <a:ext cx="3680214" cy="0"/>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sp>
          <p:nvSpPr>
            <p:cNvPr id="222284" name="Line 278"/>
            <p:cNvSpPr>
              <a:spLocks noChangeShapeType="1"/>
            </p:cNvSpPr>
            <p:nvPr/>
          </p:nvSpPr>
          <p:spPr bwMode="auto">
            <a:xfrm>
              <a:off x="1517650" y="1871931"/>
              <a:ext cx="0" cy="4463781"/>
            </a:xfrm>
            <a:prstGeom prst="line">
              <a:avLst/>
            </a:prstGeom>
            <a:noFill/>
            <a:ln w="38100">
              <a:solidFill>
                <a:srgbClr val="FF0000"/>
              </a:solidFill>
              <a:prstDash val="dash"/>
              <a:round/>
              <a:headEnd/>
              <a:tailEnd/>
            </a:ln>
            <a:effectLst>
              <a:glow rad="101600">
                <a:schemeClr val="bg1">
                  <a:alpha val="60000"/>
                </a:schemeClr>
              </a:glow>
            </a:effectLst>
            <a:extLst>
              <a:ext uri="{909E8E84-426E-40DD-AFC4-6F175D3DCCD1}">
                <a14:hiddenFill xmlns:a14="http://schemas.microsoft.com/office/drawing/2010/main">
                  <a:noFill/>
                </a14:hiddenFill>
              </a:ext>
            </a:extLst>
          </p:spPr>
          <p:txBody>
            <a:bodyPr/>
            <a:lstStyle/>
            <a:p>
              <a:endParaRPr lang="en-US" dirty="0"/>
            </a:p>
          </p:txBody>
        </p:sp>
      </p:grpSp>
      <p:grpSp>
        <p:nvGrpSpPr>
          <p:cNvPr id="222223" name="Group 62"/>
          <p:cNvGrpSpPr>
            <a:grpSpLocks/>
          </p:cNvGrpSpPr>
          <p:nvPr/>
        </p:nvGrpSpPr>
        <p:grpSpPr bwMode="auto">
          <a:xfrm>
            <a:off x="4370388" y="2432051"/>
            <a:ext cx="449262" cy="307975"/>
            <a:chOff x="2846721" y="2676838"/>
            <a:chExt cx="448573" cy="308327"/>
          </a:xfrm>
        </p:grpSpPr>
        <p:sp>
          <p:nvSpPr>
            <p:cNvPr id="20" name="Oval 19"/>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80" name="TextBox 55"/>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24" name="Group 61"/>
          <p:cNvGrpSpPr>
            <a:grpSpLocks/>
          </p:cNvGrpSpPr>
          <p:nvPr/>
        </p:nvGrpSpPr>
        <p:grpSpPr bwMode="auto">
          <a:xfrm>
            <a:off x="5281613" y="2432051"/>
            <a:ext cx="449262" cy="307975"/>
            <a:chOff x="3758245" y="2676838"/>
            <a:chExt cx="448573" cy="308327"/>
          </a:xfrm>
        </p:grpSpPr>
        <p:sp>
          <p:nvSpPr>
            <p:cNvPr id="21" name="Oval 20"/>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78" name="TextBox 56"/>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25" name="Group 60"/>
          <p:cNvGrpSpPr>
            <a:grpSpLocks/>
          </p:cNvGrpSpPr>
          <p:nvPr/>
        </p:nvGrpSpPr>
        <p:grpSpPr bwMode="auto">
          <a:xfrm>
            <a:off x="6184901" y="2432051"/>
            <a:ext cx="449263" cy="307975"/>
            <a:chOff x="4661143" y="2676838"/>
            <a:chExt cx="448573" cy="308327"/>
          </a:xfrm>
        </p:grpSpPr>
        <p:sp>
          <p:nvSpPr>
            <p:cNvPr id="22" name="Oval 21"/>
            <p:cNvSpPr/>
            <p:nvPr/>
          </p:nvSpPr>
          <p:spPr bwMode="auto">
            <a:xfrm>
              <a:off x="471653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76" name="TextBox 57"/>
            <p:cNvSpPr txBox="1">
              <a:spLocks noChangeArrowheads="1"/>
            </p:cNvSpPr>
            <p:nvPr/>
          </p:nvSpPr>
          <p:spPr bwMode="auto">
            <a:xfrm>
              <a:off x="4661143"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26" name="Group 59"/>
          <p:cNvGrpSpPr>
            <a:grpSpLocks/>
          </p:cNvGrpSpPr>
          <p:nvPr/>
        </p:nvGrpSpPr>
        <p:grpSpPr bwMode="auto">
          <a:xfrm>
            <a:off x="7088189" y="2432051"/>
            <a:ext cx="447675" cy="307975"/>
            <a:chOff x="5564041" y="2676838"/>
            <a:chExt cx="448573" cy="308327"/>
          </a:xfrm>
        </p:grpSpPr>
        <p:sp>
          <p:nvSpPr>
            <p:cNvPr id="23" name="Oval 22"/>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74" name="TextBox 58"/>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27" name="Group 63"/>
          <p:cNvGrpSpPr>
            <a:grpSpLocks/>
          </p:cNvGrpSpPr>
          <p:nvPr/>
        </p:nvGrpSpPr>
        <p:grpSpPr bwMode="auto">
          <a:xfrm>
            <a:off x="4841876" y="3076576"/>
            <a:ext cx="449263" cy="307975"/>
            <a:chOff x="2846721" y="2676838"/>
            <a:chExt cx="448573" cy="308327"/>
          </a:xfrm>
        </p:grpSpPr>
        <p:sp>
          <p:nvSpPr>
            <p:cNvPr id="65" name="Oval 64"/>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72" name="TextBox 65"/>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28" name="Group 66"/>
          <p:cNvGrpSpPr>
            <a:grpSpLocks/>
          </p:cNvGrpSpPr>
          <p:nvPr/>
        </p:nvGrpSpPr>
        <p:grpSpPr bwMode="auto">
          <a:xfrm>
            <a:off x="5753101" y="3076576"/>
            <a:ext cx="449263" cy="307975"/>
            <a:chOff x="3758245" y="2676838"/>
            <a:chExt cx="448573" cy="308327"/>
          </a:xfrm>
        </p:grpSpPr>
        <p:sp>
          <p:nvSpPr>
            <p:cNvPr id="68" name="Oval 67"/>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70" name="TextBox 68"/>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29" name="Group 69"/>
          <p:cNvGrpSpPr>
            <a:grpSpLocks/>
          </p:cNvGrpSpPr>
          <p:nvPr/>
        </p:nvGrpSpPr>
        <p:grpSpPr bwMode="auto">
          <a:xfrm>
            <a:off x="7094539" y="3076576"/>
            <a:ext cx="447675" cy="307975"/>
            <a:chOff x="5564041" y="2676838"/>
            <a:chExt cx="448573" cy="308327"/>
          </a:xfrm>
        </p:grpSpPr>
        <p:sp>
          <p:nvSpPr>
            <p:cNvPr id="71" name="Oval 70"/>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68" name="TextBox 71"/>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30" name="Group 72"/>
          <p:cNvGrpSpPr>
            <a:grpSpLocks/>
          </p:cNvGrpSpPr>
          <p:nvPr/>
        </p:nvGrpSpPr>
        <p:grpSpPr bwMode="auto">
          <a:xfrm>
            <a:off x="7099301" y="3729039"/>
            <a:ext cx="449263" cy="307975"/>
            <a:chOff x="5564041" y="2676838"/>
            <a:chExt cx="448573" cy="308327"/>
          </a:xfrm>
        </p:grpSpPr>
        <p:sp>
          <p:nvSpPr>
            <p:cNvPr id="74" name="Oval 73"/>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66" name="TextBox 74"/>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31" name="Group 75"/>
          <p:cNvGrpSpPr>
            <a:grpSpLocks/>
          </p:cNvGrpSpPr>
          <p:nvPr/>
        </p:nvGrpSpPr>
        <p:grpSpPr bwMode="auto">
          <a:xfrm>
            <a:off x="7105651" y="4391026"/>
            <a:ext cx="447675" cy="307975"/>
            <a:chOff x="5564041" y="2676838"/>
            <a:chExt cx="448573" cy="308327"/>
          </a:xfrm>
        </p:grpSpPr>
        <p:sp>
          <p:nvSpPr>
            <p:cNvPr id="77" name="Oval 76"/>
            <p:cNvSpPr/>
            <p:nvPr/>
          </p:nvSpPr>
          <p:spPr bwMode="auto">
            <a:xfrm>
              <a:off x="562384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64" name="TextBox 77"/>
            <p:cNvSpPr txBox="1">
              <a:spLocks noChangeArrowheads="1"/>
            </p:cNvSpPr>
            <p:nvPr/>
          </p:nvSpPr>
          <p:spPr bwMode="auto">
            <a:xfrm>
              <a:off x="556404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32" name="Group 81"/>
          <p:cNvGrpSpPr>
            <a:grpSpLocks/>
          </p:cNvGrpSpPr>
          <p:nvPr/>
        </p:nvGrpSpPr>
        <p:grpSpPr bwMode="auto">
          <a:xfrm>
            <a:off x="4848226" y="3736976"/>
            <a:ext cx="447675" cy="309563"/>
            <a:chOff x="2846721" y="2676838"/>
            <a:chExt cx="448573" cy="308327"/>
          </a:xfrm>
        </p:grpSpPr>
        <p:sp>
          <p:nvSpPr>
            <p:cNvPr id="83" name="Oval 82"/>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62" name="TextBox 83"/>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33" name="Group 84"/>
          <p:cNvGrpSpPr>
            <a:grpSpLocks/>
          </p:cNvGrpSpPr>
          <p:nvPr/>
        </p:nvGrpSpPr>
        <p:grpSpPr bwMode="auto">
          <a:xfrm>
            <a:off x="5759451" y="3736976"/>
            <a:ext cx="449263" cy="309563"/>
            <a:chOff x="3758245" y="2676838"/>
            <a:chExt cx="448573" cy="308327"/>
          </a:xfrm>
        </p:grpSpPr>
        <p:sp>
          <p:nvSpPr>
            <p:cNvPr id="86" name="Oval 85"/>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60" name="TextBox 86"/>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34" name="Group 90"/>
          <p:cNvGrpSpPr>
            <a:grpSpLocks/>
          </p:cNvGrpSpPr>
          <p:nvPr/>
        </p:nvGrpSpPr>
        <p:grpSpPr bwMode="auto">
          <a:xfrm>
            <a:off x="4376739" y="4387851"/>
            <a:ext cx="447675" cy="307975"/>
            <a:chOff x="2846721" y="2676838"/>
            <a:chExt cx="448573" cy="308327"/>
          </a:xfrm>
        </p:grpSpPr>
        <p:sp>
          <p:nvSpPr>
            <p:cNvPr id="92" name="Oval 91"/>
            <p:cNvSpPr/>
            <p:nvPr/>
          </p:nvSpPr>
          <p:spPr bwMode="auto">
            <a:xfrm>
              <a:off x="290190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58" name="TextBox 92"/>
            <p:cNvSpPr txBox="1">
              <a:spLocks noChangeArrowheads="1"/>
            </p:cNvSpPr>
            <p:nvPr/>
          </p:nvSpPr>
          <p:spPr bwMode="auto">
            <a:xfrm>
              <a:off x="2846721"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35" name="Group 93"/>
          <p:cNvGrpSpPr>
            <a:grpSpLocks/>
          </p:cNvGrpSpPr>
          <p:nvPr/>
        </p:nvGrpSpPr>
        <p:grpSpPr bwMode="auto">
          <a:xfrm>
            <a:off x="5287963" y="4387851"/>
            <a:ext cx="449262" cy="307975"/>
            <a:chOff x="3758245" y="2676838"/>
            <a:chExt cx="448573" cy="308327"/>
          </a:xfrm>
        </p:grpSpPr>
        <p:sp>
          <p:nvSpPr>
            <p:cNvPr id="95" name="Oval 94"/>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56" name="TextBox 95"/>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36" name="Group 96"/>
          <p:cNvGrpSpPr>
            <a:grpSpLocks/>
          </p:cNvGrpSpPr>
          <p:nvPr/>
        </p:nvGrpSpPr>
        <p:grpSpPr bwMode="auto">
          <a:xfrm>
            <a:off x="6191251" y="4387851"/>
            <a:ext cx="447675" cy="307975"/>
            <a:chOff x="4661143" y="2676838"/>
            <a:chExt cx="448573" cy="308327"/>
          </a:xfrm>
        </p:grpSpPr>
        <p:sp>
          <p:nvSpPr>
            <p:cNvPr id="98" name="Oval 97"/>
            <p:cNvSpPr/>
            <p:nvPr/>
          </p:nvSpPr>
          <p:spPr bwMode="auto">
            <a:xfrm>
              <a:off x="4716531"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54" name="TextBox 98"/>
            <p:cNvSpPr txBox="1">
              <a:spLocks noChangeArrowheads="1"/>
            </p:cNvSpPr>
            <p:nvPr/>
          </p:nvSpPr>
          <p:spPr bwMode="auto">
            <a:xfrm>
              <a:off x="4661143"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sp>
        <p:nvSpPr>
          <p:cNvPr id="222237" name="TextBox 14"/>
          <p:cNvSpPr txBox="1">
            <a:spLocks noChangeArrowheads="1"/>
          </p:cNvSpPr>
          <p:nvPr/>
        </p:nvSpPr>
        <p:spPr bwMode="auto">
          <a:xfrm>
            <a:off x="2820988" y="2989264"/>
            <a:ext cx="14335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Essential Services</a:t>
            </a:r>
          </a:p>
        </p:txBody>
      </p:sp>
      <p:sp>
        <p:nvSpPr>
          <p:cNvPr id="222238" name="TextBox 14"/>
          <p:cNvSpPr txBox="1">
            <a:spLocks noChangeArrowheads="1"/>
          </p:cNvSpPr>
          <p:nvPr/>
        </p:nvSpPr>
        <p:spPr bwMode="auto">
          <a:xfrm>
            <a:off x="2897189" y="3719514"/>
            <a:ext cx="1431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solidFill>
                  <a:schemeClr val="tx2"/>
                </a:solidFill>
              </a:rPr>
              <a:t>Governance</a:t>
            </a:r>
          </a:p>
        </p:txBody>
      </p:sp>
      <p:sp>
        <p:nvSpPr>
          <p:cNvPr id="222239" name="TextBox 14"/>
          <p:cNvSpPr txBox="1">
            <a:spLocks noChangeArrowheads="1"/>
          </p:cNvSpPr>
          <p:nvPr/>
        </p:nvSpPr>
        <p:spPr bwMode="auto">
          <a:xfrm>
            <a:off x="2936875" y="4379914"/>
            <a:ext cx="11572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solidFill>
                  <a:schemeClr val="tx2"/>
                </a:solidFill>
              </a:rPr>
              <a:t>Economics</a:t>
            </a:r>
          </a:p>
        </p:txBody>
      </p:sp>
      <p:sp>
        <p:nvSpPr>
          <p:cNvPr id="222240" name="TextBox 14"/>
          <p:cNvSpPr txBox="1">
            <a:spLocks noChangeArrowheads="1"/>
          </p:cNvSpPr>
          <p:nvPr/>
        </p:nvSpPr>
        <p:spPr bwMode="auto">
          <a:xfrm>
            <a:off x="7934326" y="2943225"/>
            <a:ext cx="1433513"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400"/>
              </a:lnSpc>
              <a:spcBef>
                <a:spcPct val="0"/>
              </a:spcBef>
              <a:buNone/>
            </a:pPr>
            <a:r>
              <a:rPr lang="en-US" altLang="en-US" sz="1400" b="1" dirty="0">
                <a:solidFill>
                  <a:schemeClr val="tx2"/>
                </a:solidFill>
              </a:rPr>
              <a:t>Essential Services Condition</a:t>
            </a:r>
          </a:p>
        </p:txBody>
      </p:sp>
      <p:sp>
        <p:nvSpPr>
          <p:cNvPr id="222241" name="TextBox 14"/>
          <p:cNvSpPr txBox="1">
            <a:spLocks noChangeArrowheads="1"/>
          </p:cNvSpPr>
          <p:nvPr/>
        </p:nvSpPr>
        <p:spPr bwMode="auto">
          <a:xfrm>
            <a:off x="7966076" y="3638551"/>
            <a:ext cx="1433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Governance Condition</a:t>
            </a:r>
          </a:p>
        </p:txBody>
      </p:sp>
      <p:sp>
        <p:nvSpPr>
          <p:cNvPr id="222242" name="TextBox 14"/>
          <p:cNvSpPr txBox="1">
            <a:spLocks noChangeArrowheads="1"/>
          </p:cNvSpPr>
          <p:nvPr/>
        </p:nvSpPr>
        <p:spPr bwMode="auto">
          <a:xfrm>
            <a:off x="8101014" y="4291014"/>
            <a:ext cx="11572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chemeClr val="tx2"/>
                </a:solidFill>
              </a:rPr>
              <a:t>Economics Condition</a:t>
            </a:r>
          </a:p>
        </p:txBody>
      </p:sp>
      <p:sp>
        <p:nvSpPr>
          <p:cNvPr id="222243" name="TextBox 14"/>
          <p:cNvSpPr txBox="1">
            <a:spLocks noChangeArrowheads="1"/>
          </p:cNvSpPr>
          <p:nvPr/>
        </p:nvSpPr>
        <p:spPr bwMode="auto">
          <a:xfrm>
            <a:off x="3216276" y="1943100"/>
            <a:ext cx="8175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b="1" dirty="0">
                <a:solidFill>
                  <a:schemeClr val="tx2"/>
                </a:solidFill>
              </a:rPr>
              <a:t>LOE</a:t>
            </a:r>
          </a:p>
        </p:txBody>
      </p:sp>
      <p:sp>
        <p:nvSpPr>
          <p:cNvPr id="222244" name="TextBox 14"/>
          <p:cNvSpPr txBox="1">
            <a:spLocks noChangeArrowheads="1"/>
          </p:cNvSpPr>
          <p:nvPr/>
        </p:nvSpPr>
        <p:spPr bwMode="auto">
          <a:xfrm>
            <a:off x="7951788" y="4960939"/>
            <a:ext cx="1433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t>Civil Control Condition</a:t>
            </a:r>
          </a:p>
        </p:txBody>
      </p:sp>
      <p:sp>
        <p:nvSpPr>
          <p:cNvPr id="222245" name="TextBox 14"/>
          <p:cNvSpPr txBox="1">
            <a:spLocks noChangeArrowheads="1"/>
          </p:cNvSpPr>
          <p:nvPr/>
        </p:nvSpPr>
        <p:spPr bwMode="auto">
          <a:xfrm>
            <a:off x="2898775" y="5035551"/>
            <a:ext cx="1320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dirty="0"/>
              <a:t>Civil Control</a:t>
            </a:r>
          </a:p>
        </p:txBody>
      </p:sp>
      <p:grpSp>
        <p:nvGrpSpPr>
          <p:cNvPr id="222246" name="Group 93"/>
          <p:cNvGrpSpPr>
            <a:grpSpLocks/>
          </p:cNvGrpSpPr>
          <p:nvPr/>
        </p:nvGrpSpPr>
        <p:grpSpPr bwMode="auto">
          <a:xfrm>
            <a:off x="6202363" y="5032376"/>
            <a:ext cx="449262" cy="307975"/>
            <a:chOff x="3758245" y="2676838"/>
            <a:chExt cx="448573" cy="308327"/>
          </a:xfrm>
        </p:grpSpPr>
        <p:sp>
          <p:nvSpPr>
            <p:cNvPr id="96" name="Oval 95"/>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52" name="TextBox 95"/>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grpSp>
        <p:nvGrpSpPr>
          <p:cNvPr id="222247" name="Group 98"/>
          <p:cNvGrpSpPr>
            <a:grpSpLocks/>
          </p:cNvGrpSpPr>
          <p:nvPr/>
        </p:nvGrpSpPr>
        <p:grpSpPr bwMode="auto">
          <a:xfrm>
            <a:off x="7097713" y="5032376"/>
            <a:ext cx="449262" cy="307975"/>
            <a:chOff x="3758245" y="2676838"/>
            <a:chExt cx="448573" cy="308327"/>
          </a:xfrm>
        </p:grpSpPr>
        <p:sp>
          <p:nvSpPr>
            <p:cNvPr id="100" name="Oval 99"/>
            <p:cNvSpPr/>
            <p:nvPr/>
          </p:nvSpPr>
          <p:spPr bwMode="auto">
            <a:xfrm>
              <a:off x="3809216" y="2676838"/>
              <a:ext cx="308327" cy="308327"/>
            </a:xfrm>
            <a:prstGeom prst="ellipse">
              <a:avLst/>
            </a:prstGeom>
            <a:gradFill flip="none" rotWithShape="1">
              <a:gsLst>
                <a:gs pos="0">
                  <a:srgbClr val="0000FF"/>
                </a:gs>
                <a:gs pos="39999">
                  <a:srgbClr val="85C2FF"/>
                </a:gs>
                <a:gs pos="70000">
                  <a:srgbClr val="C4D6EB"/>
                </a:gs>
                <a:gs pos="100000">
                  <a:srgbClr val="FFEBFA"/>
                </a:gs>
              </a:gsLst>
              <a:lin ang="18900000" scaled="1"/>
              <a:tileRect/>
            </a:gradFill>
            <a:ln w="9525" cap="flat" cmpd="sng" algn="ctr">
              <a:noFill/>
              <a:prstDash val="solid"/>
              <a:round/>
              <a:headEnd type="none" w="med" len="med"/>
              <a:tailEnd type="none" w="med" len="med"/>
            </a:ln>
            <a:effectLst>
              <a:innerShdw blurRad="63500" dist="50800" dir="8100000">
                <a:prstClr val="black">
                  <a:alpha val="50000"/>
                </a:prstClr>
              </a:innerShdw>
            </a:effectLst>
            <a:scene3d>
              <a:camera prst="orthographicFront"/>
              <a:lightRig rig="freezing" dir="t"/>
            </a:scene3d>
          </p:spPr>
          <p:txBody>
            <a:bodyPr/>
            <a:lstStyle/>
            <a:p>
              <a:pPr>
                <a:defRPr/>
              </a:pPr>
              <a:endParaRPr lang="en-US" dirty="0">
                <a:latin typeface="Arial" charset="0"/>
              </a:endParaRPr>
            </a:p>
          </p:txBody>
        </p:sp>
        <p:sp>
          <p:nvSpPr>
            <p:cNvPr id="222250" name="TextBox 95"/>
            <p:cNvSpPr txBox="1">
              <a:spLocks noChangeArrowheads="1"/>
            </p:cNvSpPr>
            <p:nvPr/>
          </p:nvSpPr>
          <p:spPr bwMode="auto">
            <a:xfrm>
              <a:off x="3758245" y="2725942"/>
              <a:ext cx="4485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chemeClr val="bg1"/>
                  </a:solidFill>
                </a:rPr>
                <a:t>OBJ</a:t>
              </a:r>
            </a:p>
          </p:txBody>
        </p:sp>
      </p:grpSp>
      <p:sp>
        <p:nvSpPr>
          <p:cNvPr id="222248" name="Text Box 11"/>
          <p:cNvSpPr txBox="1">
            <a:spLocks noChangeArrowheads="1"/>
          </p:cNvSpPr>
          <p:nvPr/>
        </p:nvSpPr>
        <p:spPr bwMode="auto">
          <a:xfrm>
            <a:off x="5681832" y="6524626"/>
            <a:ext cx="61483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9-12, p. 9-31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pPr>
              <a:defRPr/>
            </a:pPr>
            <a:fld id="{C2720E71-2E74-49E9-8EDE-ED54F4DEE33F}" type="slidenum">
              <a:rPr lang="en-US" altLang="en-US" smtClean="0"/>
              <a:pPr>
                <a:defRPr/>
              </a:pPr>
              <a:t>11</a:t>
            </a:fld>
            <a:endParaRPr lang="en-US" altLang="en-US" dirty="0"/>
          </a:p>
        </p:txBody>
      </p:sp>
      <p:pic>
        <p:nvPicPr>
          <p:cNvPr id="6" name="Picture 5"/>
          <p:cNvPicPr>
            <a:picLocks noChangeAspect="1"/>
          </p:cNvPicPr>
          <p:nvPr/>
        </p:nvPicPr>
        <p:blipFill>
          <a:blip r:embed="rId2"/>
          <a:stretch>
            <a:fillRect/>
          </a:stretch>
        </p:blipFill>
        <p:spPr>
          <a:xfrm>
            <a:off x="2266122" y="1498427"/>
            <a:ext cx="7097643" cy="4984923"/>
          </a:xfrm>
          <a:prstGeom prst="rect">
            <a:avLst/>
          </a:prstGeom>
        </p:spPr>
      </p:pic>
      <p:sp>
        <p:nvSpPr>
          <p:cNvPr id="7" name="Rectangle 19"/>
          <p:cNvSpPr txBox="1">
            <a:spLocks noChangeArrowheads="1"/>
          </p:cNvSpPr>
          <p:nvPr/>
        </p:nvSpPr>
        <p:spPr>
          <a:xfrm>
            <a:off x="949569" y="429808"/>
            <a:ext cx="10269416" cy="848101"/>
          </a:xfrm>
          <a:prstGeom prst="rect">
            <a:avLst/>
          </a:prstGeom>
          <a:effectLst/>
        </p:spPr>
        <p:txBody>
          <a:bodyPr anchor="ctr" anchorCtr="0">
            <a:noAutofit/>
            <a:scene3d>
              <a:camera prst="orthographicFront"/>
              <a:lightRig rig="soft" dir="t">
                <a:rot lat="0" lon="0" rev="2100000"/>
              </a:lightRig>
            </a:scene3d>
            <a:sp3d prstMaterial="matte">
              <a:bevelT w="38100" h="38100"/>
            </a:sp3d>
          </a:bodyPr>
          <a:lstStyle>
            <a:defPPr>
              <a:defRPr sz="4400">
                <a:solidFill>
                  <a:schemeClr val="tx2">
                    <a:shade val="85000"/>
                    <a:satMod val="150000"/>
                  </a:schemeClr>
                </a:solidFill>
                <a:latin typeface="+mj-lt"/>
                <a:ea typeface="+mj-ea"/>
                <a:cs typeface="+mj-cs"/>
              </a:defRPr>
            </a:defPPr>
            <a:lvl1pPr algn="ctr" eaLnBrk="1" hangingPunct="1">
              <a:buNone/>
              <a:defRPr lang="en-US" sz="3600" b="1" strike="noStrike" kern="1200" baseline="0">
                <a:solidFill>
                  <a:schemeClr val="tx1"/>
                </a:solidFill>
                <a:effectLst>
                  <a:outerShdw blurRad="63500" dist="38100" dir="8220000" algn="tl" rotWithShape="0">
                    <a:srgbClr val="000000">
                      <a:alpha val="30000"/>
                    </a:srgbClr>
                  </a:outerShdw>
                </a:effectLst>
                <a:latin typeface="Arial Black" pitchFamily="34" charset="0"/>
                <a:ea typeface="+mj-lt"/>
                <a:cs typeface="+mj-lt"/>
              </a:defRPr>
            </a:lvl1pPr>
          </a:lstStyle>
          <a:p>
            <a:pPr fontAlgn="auto">
              <a:spcBef>
                <a:spcPts val="0"/>
              </a:spcBef>
              <a:spcAft>
                <a:spcPts val="0"/>
              </a:spcAft>
              <a:defRPr/>
            </a:pPr>
            <a:r>
              <a:rPr lang="en-US" sz="4000" dirty="0">
                <a:effectLst/>
                <a:latin typeface=" Arial"/>
              </a:rPr>
              <a:t>The Operations Process</a:t>
            </a:r>
          </a:p>
        </p:txBody>
      </p:sp>
    </p:spTree>
    <p:extLst>
      <p:ext uri="{BB962C8B-B14F-4D97-AF65-F5344CB8AC3E}">
        <p14:creationId xmlns:p14="http://schemas.microsoft.com/office/powerpoint/2010/main" val="286672962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3"/>
          <p:cNvSpPr>
            <a:spLocks noGrp="1" noChangeArrowheads="1"/>
          </p:cNvSpPr>
          <p:nvPr>
            <p:ph type="title"/>
          </p:nvPr>
        </p:nvSpPr>
        <p:spPr>
          <a:xfrm>
            <a:off x="1984750" y="317068"/>
            <a:ext cx="8229600" cy="912813"/>
          </a:xfrm>
          <a:effectLst>
            <a:outerShdw dist="35921" dir="2700000" algn="ctr" rotWithShape="0">
              <a:srgbClr val="FFD889"/>
            </a:outerShdw>
          </a:effectLst>
        </p:spPr>
        <p:txBody>
          <a:bodyPr/>
          <a:lstStyle/>
          <a:p>
            <a:pPr eaLnBrk="1" hangingPunct="1"/>
            <a:r>
              <a:rPr lang="en-US" altLang="en-US" dirty="0"/>
              <a:t>Step 4 - COA Analysis</a:t>
            </a:r>
          </a:p>
        </p:txBody>
      </p:sp>
      <p:sp>
        <p:nvSpPr>
          <p:cNvPr id="22425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919F3CA-5784-4DC4-B22E-04A7B14782A7}" type="slidenum">
              <a:rPr lang="en-US" altLang="en-US" sz="800"/>
              <a:pPr>
                <a:spcBef>
                  <a:spcPct val="0"/>
                </a:spcBef>
                <a:buFontTx/>
                <a:buNone/>
              </a:pPr>
              <a:t>110</a:t>
            </a:fld>
            <a:endParaRPr lang="en-US" altLang="en-US" sz="800" dirty="0"/>
          </a:p>
        </p:txBody>
      </p:sp>
      <p:sp>
        <p:nvSpPr>
          <p:cNvPr id="3311618" name="Rectangle 2"/>
          <p:cNvSpPr>
            <a:spLocks noChangeArrowheads="1"/>
          </p:cNvSpPr>
          <p:nvPr/>
        </p:nvSpPr>
        <p:spPr bwMode="auto">
          <a:xfrm>
            <a:off x="576596" y="1068058"/>
            <a:ext cx="11045909" cy="533274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98309" name="Text Box 5"/>
          <p:cNvSpPr txBox="1">
            <a:spLocks noChangeArrowheads="1"/>
          </p:cNvSpPr>
          <p:nvPr/>
        </p:nvSpPr>
        <p:spPr bwMode="auto">
          <a:xfrm>
            <a:off x="575124" y="2334398"/>
            <a:ext cx="10916192" cy="3973395"/>
          </a:xfrm>
          <a:prstGeom prst="rect">
            <a:avLst/>
          </a:prstGeom>
          <a:noFill/>
          <a:ln w="9525">
            <a:noFill/>
            <a:miter lim="800000"/>
            <a:headEnd/>
            <a:tailEnd/>
          </a:ln>
        </p:spPr>
        <p:txBody>
          <a:bodyPr wrap="square">
            <a:spAutoFit/>
          </a:bodyPr>
          <a:lstStyle/>
          <a:p>
            <a:pPr marL="114300" lvl="1" indent="114300">
              <a:lnSpc>
                <a:spcPct val="90000"/>
              </a:lnSpc>
              <a:spcBef>
                <a:spcPct val="50000"/>
              </a:spcBef>
              <a:buClr>
                <a:srgbClr val="0000FF"/>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4 – COA analysis involves </a:t>
            </a:r>
            <a:r>
              <a:rPr lang="en-US" sz="1800" b="1" dirty="0">
                <a:solidFill>
                  <a:srgbClr val="FF0000"/>
                </a:solidFill>
                <a:latin typeface="Arial" charset="0"/>
              </a:rPr>
              <a:t>eight actions</a:t>
            </a:r>
            <a:r>
              <a:rPr lang="en-US" sz="1800" b="1" dirty="0">
                <a:latin typeface="Arial" charset="0"/>
              </a:rPr>
              <a:t>:</a:t>
            </a:r>
          </a:p>
          <a:p>
            <a:pPr marL="342900" lvl="2" indent="177800">
              <a:lnSpc>
                <a:spcPts val="1800"/>
              </a:lnSpc>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6, Select a Technique to Record and Display Results. </a:t>
            </a:r>
            <a:r>
              <a:rPr lang="en-US" sz="1800" b="1" dirty="0">
                <a:solidFill>
                  <a:schemeClr val="tx1"/>
                </a:solidFill>
                <a:latin typeface="Arial" charset="0"/>
              </a:rPr>
              <a:t>The war-game results provide a record from which to build task organizations, synchronize activities, develop </a:t>
            </a:r>
            <a:r>
              <a:rPr lang="en-US" sz="1800" b="1" u="sng" dirty="0">
                <a:solidFill>
                  <a:schemeClr val="tx1"/>
                </a:solidFill>
                <a:latin typeface="Arial" charset="0"/>
                <a:hlinkClick r:id="rId3" action="ppaction://hlinksldjump"/>
              </a:rPr>
              <a:t>decision support templates</a:t>
            </a:r>
            <a:r>
              <a:rPr lang="en-US" sz="1800" b="1" dirty="0">
                <a:solidFill>
                  <a:schemeClr val="tx1"/>
                </a:solidFill>
                <a:latin typeface="Arial" charset="0"/>
              </a:rPr>
              <a:t>, confirm and refine </a:t>
            </a:r>
            <a:r>
              <a:rPr lang="en-US" sz="1800" b="1" u="sng" dirty="0">
                <a:solidFill>
                  <a:schemeClr val="tx1"/>
                </a:solidFill>
                <a:latin typeface="Arial" charset="0"/>
                <a:hlinkClick r:id="rId3" action="ppaction://hlinksldjump"/>
              </a:rPr>
              <a:t>event templates</a:t>
            </a:r>
            <a:r>
              <a:rPr lang="en-US" sz="1800" b="1" dirty="0">
                <a:solidFill>
                  <a:schemeClr val="tx1"/>
                </a:solidFill>
                <a:latin typeface="Arial" charset="0"/>
              </a:rPr>
              <a:t>, prepare plans or orders, and compare COAs. </a:t>
            </a:r>
            <a:r>
              <a:rPr lang="en-US" sz="1800" b="1" dirty="0">
                <a:solidFill>
                  <a:srgbClr val="0000FF"/>
                </a:solidFill>
                <a:latin typeface="Arial" charset="0"/>
              </a:rPr>
              <a:t>Two techniques are commonly used </a:t>
            </a:r>
            <a:r>
              <a:rPr lang="en-US" sz="1800" b="1" dirty="0">
                <a:solidFill>
                  <a:schemeClr val="tx1"/>
                </a:solidFill>
                <a:latin typeface="Arial" charset="0"/>
              </a:rPr>
              <a:t>and summaries are provided here but </a:t>
            </a:r>
            <a:r>
              <a:rPr lang="en-US" sz="1800" b="1" i="1" dirty="0">
                <a:solidFill>
                  <a:srgbClr val="0000FF"/>
                </a:solidFill>
                <a:latin typeface="Arial" charset="0"/>
              </a:rPr>
              <a:t>illustrated in more detail in subsequent slides:</a:t>
            </a:r>
          </a:p>
          <a:p>
            <a:pPr marL="574675" lvl="3" indent="115888">
              <a:lnSpc>
                <a:spcPts val="1800"/>
              </a:lnSpc>
              <a:spcBef>
                <a:spcPct val="50000"/>
              </a:spcBef>
              <a:buClr>
                <a:srgbClr val="0000FF"/>
              </a:buClr>
              <a:buFontTx/>
              <a:buChar char="•"/>
              <a:tabLst>
                <a:tab pos="114300" algn="l"/>
                <a:tab pos="228600" algn="l"/>
                <a:tab pos="571500" algn="l"/>
              </a:tabLst>
              <a:defRPr/>
            </a:pPr>
            <a:r>
              <a:rPr lang="en-US" sz="1800" b="1" i="1" dirty="0">
                <a:solidFill>
                  <a:srgbClr val="0000FF"/>
                </a:solidFill>
                <a:latin typeface="Arial" charset="0"/>
              </a:rPr>
              <a:t> </a:t>
            </a:r>
            <a:r>
              <a:rPr lang="en-US" sz="1600" b="1" dirty="0">
                <a:solidFill>
                  <a:srgbClr val="0000FF"/>
                </a:solidFill>
                <a:latin typeface="Arial" charset="0"/>
              </a:rPr>
              <a:t>Synchronization matrix (synch matrix):</a:t>
            </a:r>
            <a:r>
              <a:rPr lang="en-US" sz="1600" b="1" dirty="0">
                <a:solidFill>
                  <a:schemeClr val="tx1"/>
                </a:solidFill>
                <a:latin typeface="Arial" charset="0"/>
              </a:rPr>
              <a:t> Allows the staff to synchronize a COA across time, space, and purpose in relationship to potential enemy and civil actions. Entries include time, event, or phases of the operation, the most likely enemy action, the most likely civilian action, and decision points for the friendly COA. The remainder of the matrix focuses on selected WfFs, their subordinate tasks and the unit’s major subordinate commands. </a:t>
            </a:r>
            <a:r>
              <a:rPr lang="en-US" sz="1600" b="1" i="1" dirty="0">
                <a:solidFill>
                  <a:schemeClr val="tx1"/>
                </a:solidFill>
                <a:latin typeface="Arial" charset="0"/>
              </a:rPr>
              <a:t>The matrix may be modified to fit unit needs</a:t>
            </a:r>
            <a:r>
              <a:rPr lang="en-US" sz="1600" b="1" dirty="0">
                <a:solidFill>
                  <a:schemeClr val="tx1"/>
                </a:solidFill>
                <a:latin typeface="Arial" charset="0"/>
              </a:rPr>
              <a:t>. </a:t>
            </a:r>
            <a:r>
              <a:rPr lang="en-US" sz="1600" b="1" dirty="0">
                <a:solidFill>
                  <a:srgbClr val="FF0000"/>
                </a:solidFill>
                <a:latin typeface="Arial" charset="0"/>
              </a:rPr>
              <a:t>An example is shown next slide</a:t>
            </a:r>
            <a:r>
              <a:rPr lang="en-US" sz="1600" b="1" dirty="0">
                <a:solidFill>
                  <a:schemeClr val="tx1"/>
                </a:solidFill>
                <a:latin typeface="Arial" charset="0"/>
              </a:rPr>
              <a:t>.</a:t>
            </a:r>
          </a:p>
          <a:p>
            <a:pPr marL="574675" lvl="3" indent="115888">
              <a:lnSpc>
                <a:spcPts val="1800"/>
              </a:lnSpc>
              <a:spcBef>
                <a:spcPct val="50000"/>
              </a:spcBef>
              <a:buClr>
                <a:srgbClr val="0000FF"/>
              </a:buClr>
              <a:buFontTx/>
              <a:buChar char="•"/>
              <a:tabLst>
                <a:tab pos="114300" algn="l"/>
                <a:tab pos="228600" algn="l"/>
                <a:tab pos="571500" algn="l"/>
              </a:tabLst>
              <a:defRPr/>
            </a:pPr>
            <a:r>
              <a:rPr lang="en-US" sz="1600" b="1" dirty="0">
                <a:solidFill>
                  <a:srgbClr val="0000FF"/>
                </a:solidFill>
                <a:latin typeface="Arial" charset="0"/>
              </a:rPr>
              <a:t> Sketch note:</a:t>
            </a:r>
            <a:r>
              <a:rPr lang="en-US" sz="1600" b="1" dirty="0">
                <a:solidFill>
                  <a:schemeClr val="tx1"/>
                </a:solidFill>
                <a:latin typeface="Arial" charset="0"/>
              </a:rPr>
              <a:t> Uses brief notes concerning critical locations or tasks and purposes. The commander and staff mark locations on the map and on a separate war-game work sheet using sequence numbers to link notes to corresponding locations on the map or overlay.</a:t>
            </a:r>
          </a:p>
        </p:txBody>
      </p:sp>
      <p:grpSp>
        <p:nvGrpSpPr>
          <p:cNvPr id="224262" name="Group 6"/>
          <p:cNvGrpSpPr>
            <a:grpSpLocks/>
          </p:cNvGrpSpPr>
          <p:nvPr/>
        </p:nvGrpSpPr>
        <p:grpSpPr bwMode="auto">
          <a:xfrm>
            <a:off x="802801" y="325130"/>
            <a:ext cx="1174750" cy="1776413"/>
            <a:chOff x="3726" y="1926"/>
            <a:chExt cx="1206" cy="1823"/>
          </a:xfrm>
        </p:grpSpPr>
        <p:sp>
          <p:nvSpPr>
            <p:cNvPr id="224271" name="Rectangle 7"/>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24272" name="Group 8"/>
            <p:cNvGrpSpPr>
              <a:grpSpLocks/>
            </p:cNvGrpSpPr>
            <p:nvPr/>
          </p:nvGrpSpPr>
          <p:grpSpPr bwMode="auto">
            <a:xfrm>
              <a:off x="3778" y="1976"/>
              <a:ext cx="1090" cy="1721"/>
              <a:chOff x="2312" y="902"/>
              <a:chExt cx="1090" cy="1721"/>
            </a:xfrm>
          </p:grpSpPr>
          <p:sp>
            <p:nvSpPr>
              <p:cNvPr id="224273" name="Rectangle 9"/>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24274" name="Rectangle 10"/>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24275" name="Rectangle 11"/>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24276" name="Rectangle 12"/>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24277" name="Rectangle 13"/>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24278" name="Rectangle 14"/>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24279" name="Rectangle 15"/>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24263" name="Rectangle 16"/>
          <p:cNvSpPr>
            <a:spLocks noChangeArrowheads="1"/>
          </p:cNvSpPr>
          <p:nvPr/>
        </p:nvSpPr>
        <p:spPr bwMode="auto">
          <a:xfrm>
            <a:off x="786927" y="418793"/>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24264" name="Rectangle 17"/>
          <p:cNvSpPr>
            <a:spLocks noChangeArrowheads="1"/>
          </p:cNvSpPr>
          <p:nvPr/>
        </p:nvSpPr>
        <p:spPr bwMode="auto">
          <a:xfrm>
            <a:off x="794865" y="631518"/>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24265" name="Rectangle 18"/>
          <p:cNvSpPr>
            <a:spLocks noChangeArrowheads="1"/>
          </p:cNvSpPr>
          <p:nvPr/>
        </p:nvSpPr>
        <p:spPr bwMode="auto">
          <a:xfrm>
            <a:off x="688501" y="874405"/>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3311635" name="Rectangle 19"/>
          <p:cNvSpPr>
            <a:spLocks noChangeArrowheads="1"/>
          </p:cNvSpPr>
          <p:nvPr/>
        </p:nvSpPr>
        <p:spPr bwMode="auto">
          <a:xfrm>
            <a:off x="842489" y="108077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4 - COA ANALYSIS</a:t>
            </a:r>
          </a:p>
          <a:p>
            <a:pPr algn="ctr">
              <a:spcBef>
                <a:spcPct val="0"/>
              </a:spcBef>
              <a:buFontTx/>
              <a:buNone/>
            </a:pPr>
            <a:r>
              <a:rPr lang="en-US" altLang="en-US" sz="600" b="1" dirty="0"/>
              <a:t>(WAR GAME)</a:t>
            </a:r>
          </a:p>
        </p:txBody>
      </p:sp>
      <p:sp>
        <p:nvSpPr>
          <p:cNvPr id="224267" name="Rectangle 20"/>
          <p:cNvSpPr>
            <a:spLocks noChangeArrowheads="1"/>
          </p:cNvSpPr>
          <p:nvPr/>
        </p:nvSpPr>
        <p:spPr bwMode="auto">
          <a:xfrm>
            <a:off x="777401" y="1393518"/>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24268" name="Rectangle 21"/>
          <p:cNvSpPr>
            <a:spLocks noChangeArrowheads="1"/>
          </p:cNvSpPr>
          <p:nvPr/>
        </p:nvSpPr>
        <p:spPr bwMode="auto">
          <a:xfrm>
            <a:off x="788514" y="1604655"/>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24269" name="Rectangle 22"/>
          <p:cNvSpPr>
            <a:spLocks noChangeArrowheads="1"/>
          </p:cNvSpPr>
          <p:nvPr/>
        </p:nvSpPr>
        <p:spPr bwMode="auto">
          <a:xfrm>
            <a:off x="745652" y="1866592"/>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24270" name="Text Box 11"/>
          <p:cNvSpPr txBox="1">
            <a:spLocks noChangeArrowheads="1"/>
          </p:cNvSpPr>
          <p:nvPr/>
        </p:nvSpPr>
        <p:spPr bwMode="auto">
          <a:xfrm>
            <a:off x="6726427" y="6527801"/>
            <a:ext cx="51657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9-31 to 9-33</a:t>
            </a:r>
          </a:p>
        </p:txBody>
      </p:sp>
      <p:sp>
        <p:nvSpPr>
          <p:cNvPr id="30" name="Text Box 22"/>
          <p:cNvSpPr txBox="1">
            <a:spLocks noChangeArrowheads="1"/>
          </p:cNvSpPr>
          <p:nvPr/>
        </p:nvSpPr>
        <p:spPr bwMode="auto">
          <a:xfrm>
            <a:off x="1301680" y="1169664"/>
            <a:ext cx="10189636" cy="923330"/>
          </a:xfrm>
          <a:prstGeom prst="rect">
            <a:avLst/>
          </a:prstGeom>
          <a:noFill/>
          <a:ln w="9525">
            <a:noFill/>
            <a:miter lim="800000"/>
            <a:headEnd/>
            <a:tailEnd/>
          </a:ln>
        </p:spPr>
        <p:txBody>
          <a:bodyPr wrap="square">
            <a:spAutoFit/>
          </a:bodyPr>
          <a:lstStyle/>
          <a:p>
            <a:pPr marL="800100" lvl="3">
              <a:spcBef>
                <a:spcPct val="50000"/>
              </a:spcBef>
              <a:buClr>
                <a:schemeClr val="bg1">
                  <a:lumMod val="75000"/>
                </a:schemeClr>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chemeClr val="bg1">
                    <a:lumMod val="75000"/>
                  </a:schemeClr>
                </a:solidFill>
                <a:latin typeface="Arial" charset="0"/>
              </a:rPr>
              <a:t>Input: Products to begin COA analysis include updated IPB products, running estimates, commander’s planning guidance, COA statements and sketches, and updated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11635">
                                            <p:txEl>
                                              <p:pRg st="0" end="0"/>
                                            </p:txEl>
                                          </p:spTgt>
                                        </p:tgtEl>
                                        <p:attrNameLst>
                                          <p:attrName>style.color</p:attrName>
                                        </p:attrNameLst>
                                      </p:cBhvr>
                                      <p:to>
                                        <a:srgbClr val="0000FF"/>
                                      </p:to>
                                    </p:animClr>
                                  </p:childTnLst>
                                </p:cTn>
                              </p:par>
                              <p:par>
                                <p:cTn id="7" presetID="3" presetClass="emph" presetSubtype="2" fill="hold" nodeType="withEffect">
                                  <p:stCondLst>
                                    <p:cond delay="0"/>
                                  </p:stCondLst>
                                  <p:childTnLst>
                                    <p:animClr clrSpc="rgb" dir="cw">
                                      <p:cBhvr override="childStyle">
                                        <p:cTn id="8" dur="2000" fill="hold"/>
                                        <p:tgtEl>
                                          <p:spTgt spid="3311635">
                                            <p:txEl>
                                              <p:pRg st="1" end="1"/>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98384" y="125789"/>
            <a:ext cx="4502483" cy="6560762"/>
          </a:xfrm>
          <a:prstGeom prst="rect">
            <a:avLst/>
          </a:prstGeom>
          <a:ln>
            <a:solidFill>
              <a:schemeClr val="bg1">
                <a:lumMod val="50000"/>
              </a:schemeClr>
            </a:solidFill>
          </a:ln>
          <a:effectLst>
            <a:outerShdw blurRad="50800" dist="38100" dir="2700000" algn="tl" rotWithShape="0">
              <a:prstClr val="black">
                <a:alpha val="40000"/>
              </a:prstClr>
            </a:outerShdw>
          </a:effectLst>
        </p:spPr>
      </p:pic>
      <p:sp>
        <p:nvSpPr>
          <p:cNvPr id="226307" name="Rectangle 3"/>
          <p:cNvSpPr>
            <a:spLocks noGrp="1" noChangeArrowheads="1"/>
          </p:cNvSpPr>
          <p:nvPr>
            <p:ph type="title"/>
          </p:nvPr>
        </p:nvSpPr>
        <p:spPr>
          <a:xfrm>
            <a:off x="571410" y="937485"/>
            <a:ext cx="4986452" cy="912813"/>
          </a:xfrm>
          <a:effectLst>
            <a:outerShdw dist="35921" dir="2700000" algn="ctr" rotWithShape="0">
              <a:srgbClr val="FFD889"/>
            </a:outerShdw>
          </a:effectLst>
        </p:spPr>
        <p:txBody>
          <a:bodyPr/>
          <a:lstStyle/>
          <a:p>
            <a:pPr eaLnBrk="1" hangingPunct="1"/>
            <a:r>
              <a:rPr lang="en-US" altLang="en-US" dirty="0"/>
              <a:t>Synchronization Matrix               Example</a:t>
            </a:r>
          </a:p>
        </p:txBody>
      </p:sp>
      <p:sp>
        <p:nvSpPr>
          <p:cNvPr id="226308"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A03210E8-E7B1-4615-B4D8-910D880E4E35}" type="slidenum">
              <a:rPr lang="en-US" altLang="en-US" sz="800"/>
              <a:pPr>
                <a:spcBef>
                  <a:spcPct val="0"/>
                </a:spcBef>
                <a:buFontTx/>
                <a:buNone/>
              </a:pPr>
              <a:t>111</a:t>
            </a:fld>
            <a:endParaRPr lang="en-US" altLang="en-US" sz="800" dirty="0"/>
          </a:p>
        </p:txBody>
      </p:sp>
      <p:sp>
        <p:nvSpPr>
          <p:cNvPr id="56" name="Text Box 92"/>
          <p:cNvSpPr txBox="1">
            <a:spLocks noChangeArrowheads="1"/>
          </p:cNvSpPr>
          <p:nvPr/>
        </p:nvSpPr>
        <p:spPr bwMode="auto">
          <a:xfrm>
            <a:off x="486240" y="2683916"/>
            <a:ext cx="4663091"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228600" algn="l"/>
              </a:tabLst>
              <a:defRPr sz="3200">
                <a:solidFill>
                  <a:schemeClr val="tx1"/>
                </a:solidFill>
                <a:latin typeface="Arial" panose="020B0604020202020204" pitchFamily="34" charset="0"/>
              </a:defRPr>
            </a:lvl1pPr>
            <a:lvl2pPr marL="742950" indent="-285750">
              <a:spcBef>
                <a:spcPct val="20000"/>
              </a:spcBef>
              <a:buChar char="–"/>
              <a:tabLst>
                <a:tab pos="228600" algn="l"/>
              </a:tabLst>
              <a:defRPr sz="2800">
                <a:solidFill>
                  <a:schemeClr val="tx1"/>
                </a:solidFill>
                <a:latin typeface="Arial" panose="020B0604020202020204" pitchFamily="34" charset="0"/>
              </a:defRPr>
            </a:lvl2pPr>
            <a:lvl3pPr marL="1143000" indent="-228600">
              <a:spcBef>
                <a:spcPct val="20000"/>
              </a:spcBef>
              <a:buChar char="•"/>
              <a:tabLst>
                <a:tab pos="228600" algn="l"/>
              </a:tabLst>
              <a:defRPr sz="2400">
                <a:solidFill>
                  <a:schemeClr val="tx1"/>
                </a:solidFill>
                <a:latin typeface="Arial" panose="020B0604020202020204" pitchFamily="34" charset="0"/>
              </a:defRPr>
            </a:lvl3pPr>
            <a:lvl4pPr marL="1600200" indent="-228600">
              <a:spcBef>
                <a:spcPct val="20000"/>
              </a:spcBef>
              <a:buChar char="–"/>
              <a:tabLst>
                <a:tab pos="228600" algn="l"/>
              </a:tabLst>
              <a:defRPr sz="2000">
                <a:solidFill>
                  <a:schemeClr val="tx1"/>
                </a:solidFill>
                <a:latin typeface="Arial" panose="020B0604020202020204" pitchFamily="34" charset="0"/>
              </a:defRPr>
            </a:lvl4pPr>
            <a:lvl5pPr marL="2057400" indent="-228600">
              <a:spcBef>
                <a:spcPct val="20000"/>
              </a:spcBef>
              <a:buChar char="»"/>
              <a:tabLst>
                <a:tab pos="2286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9pPr>
          </a:lstStyle>
          <a:p>
            <a:pPr algn="ctr">
              <a:spcBef>
                <a:spcPct val="50000"/>
              </a:spcBef>
              <a:buFontTx/>
              <a:buNone/>
            </a:pPr>
            <a:r>
              <a:rPr lang="en-US" altLang="en-US" sz="1800" b="1" dirty="0"/>
              <a:t>In this example, subordinate units and the warfighting functions (WfF) are listed vertically on the left. The staff can tailor the entries to accommodate additional units or WfF elements as needed. </a:t>
            </a:r>
          </a:p>
        </p:txBody>
      </p:sp>
      <p:sp>
        <p:nvSpPr>
          <p:cNvPr id="58" name="Rectangle 57"/>
          <p:cNvSpPr>
            <a:spLocks noChangeArrowheads="1"/>
          </p:cNvSpPr>
          <p:nvPr/>
        </p:nvSpPr>
        <p:spPr bwMode="auto">
          <a:xfrm>
            <a:off x="6209273" y="369085"/>
            <a:ext cx="865187" cy="6317465"/>
          </a:xfrm>
          <a:prstGeom prst="rect">
            <a:avLst/>
          </a:prstGeom>
          <a:noFill/>
          <a:ln w="28575" algn="ctr">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26312" name="Text Box 11"/>
          <p:cNvSpPr txBox="1">
            <a:spLocks noChangeArrowheads="1"/>
          </p:cNvSpPr>
          <p:nvPr/>
        </p:nvSpPr>
        <p:spPr bwMode="auto">
          <a:xfrm>
            <a:off x="-69113" y="6519529"/>
            <a:ext cx="637953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lgn="ct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9-32 </a:t>
            </a:r>
            <a:r>
              <a:rPr lang="en-US" altLang="en-US" sz="1000" b="1" i="1" dirty="0">
                <a:solidFill>
                  <a:srgbClr val="FF0000"/>
                </a:solidFill>
              </a:rPr>
              <a:t>provides another example</a:t>
            </a:r>
          </a:p>
        </p:txBody>
      </p:sp>
      <p:cxnSp>
        <p:nvCxnSpPr>
          <p:cNvPr id="15" name="Straight Arrow Connector 14"/>
          <p:cNvCxnSpPr/>
          <p:nvPr/>
        </p:nvCxnSpPr>
        <p:spPr bwMode="auto">
          <a:xfrm>
            <a:off x="5149331" y="3438339"/>
            <a:ext cx="996287" cy="0"/>
          </a:xfrm>
          <a:prstGeom prst="straightConnector1">
            <a:avLst/>
          </a:prstGeom>
          <a:solidFill>
            <a:schemeClr val="accent1"/>
          </a:solidFill>
          <a:ln w="38100" cap="flat" cmpd="sng" algn="ctr">
            <a:solidFill>
              <a:srgbClr val="0000CC"/>
            </a:solidFill>
            <a:prstDash val="solid"/>
            <a:round/>
            <a:headEnd type="none" w="med" len="med"/>
            <a:tailEnd type="triangle"/>
          </a:ln>
          <a:effec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2000"/>
                                        <p:tgtEl>
                                          <p:spTgt spid="56"/>
                                        </p:tgtEl>
                                      </p:cBhvr>
                                    </p:animEffect>
                                  </p:childTnLst>
                                </p:cTn>
                              </p:par>
                            </p:childTnLst>
                          </p:cTn>
                        </p:par>
                        <p:par>
                          <p:cTn id="8" fill="hold">
                            <p:stCondLst>
                              <p:cond delay="2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dissolve">
                                      <p:cBhvr>
                                        <p:cTn id="15" dur="10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8"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2"/>
          <p:cNvSpPr>
            <a:spLocks noChangeArrowheads="1"/>
          </p:cNvSpPr>
          <p:nvPr/>
        </p:nvSpPr>
        <p:spPr bwMode="auto">
          <a:xfrm>
            <a:off x="587543" y="1045705"/>
            <a:ext cx="11045909" cy="533274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28354" name="Rectangle 2"/>
          <p:cNvSpPr>
            <a:spLocks noGrp="1" noChangeArrowheads="1"/>
          </p:cNvSpPr>
          <p:nvPr>
            <p:ph type="title"/>
          </p:nvPr>
        </p:nvSpPr>
        <p:spPr>
          <a:xfrm>
            <a:off x="1995697" y="304263"/>
            <a:ext cx="8229600" cy="912813"/>
          </a:xfrm>
          <a:effectLst>
            <a:outerShdw dist="35921" dir="2700000" algn="ctr" rotWithShape="0">
              <a:srgbClr val="FFD889"/>
            </a:outerShdw>
          </a:effectLst>
        </p:spPr>
        <p:txBody>
          <a:bodyPr/>
          <a:lstStyle/>
          <a:p>
            <a:pPr eaLnBrk="1" hangingPunct="1"/>
            <a:r>
              <a:rPr lang="en-US" altLang="en-US" dirty="0"/>
              <a:t>Sketch Note Example</a:t>
            </a:r>
          </a:p>
        </p:txBody>
      </p:sp>
      <p:sp>
        <p:nvSpPr>
          <p:cNvPr id="22835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26909A88-8F83-4B1A-ACF4-D5B2A464C7DA}" type="slidenum">
              <a:rPr lang="en-US" altLang="en-US" sz="800"/>
              <a:pPr>
                <a:spcBef>
                  <a:spcPct val="0"/>
                </a:spcBef>
                <a:buFontTx/>
                <a:buNone/>
              </a:pPr>
              <a:t>112</a:t>
            </a:fld>
            <a:endParaRPr lang="en-US" altLang="en-US" sz="800" dirty="0"/>
          </a:p>
        </p:txBody>
      </p:sp>
      <p:sp>
        <p:nvSpPr>
          <p:cNvPr id="228356" name="Text Box 62"/>
          <p:cNvSpPr txBox="1">
            <a:spLocks noChangeArrowheads="1"/>
          </p:cNvSpPr>
          <p:nvPr/>
        </p:nvSpPr>
        <p:spPr bwMode="auto">
          <a:xfrm>
            <a:off x="733850" y="1200735"/>
            <a:ext cx="10721750" cy="3554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800" b="1" dirty="0">
                <a:solidFill>
                  <a:srgbClr val="0000CC"/>
                </a:solidFill>
              </a:rPr>
              <a:t>Explanation for row headings:</a:t>
            </a:r>
          </a:p>
          <a:p>
            <a:pPr lvl="1" indent="-168275">
              <a:lnSpc>
                <a:spcPts val="1800"/>
              </a:lnSpc>
              <a:spcBef>
                <a:spcPct val="50000"/>
              </a:spcBef>
              <a:buClr>
                <a:srgbClr val="0000FF"/>
              </a:buClr>
              <a:buFontTx/>
              <a:buChar char="•"/>
            </a:pPr>
            <a:r>
              <a:rPr lang="en-US" altLang="en-US" sz="1800" b="1" dirty="0">
                <a:solidFill>
                  <a:schemeClr val="tx2"/>
                </a:solidFill>
              </a:rPr>
              <a:t>Units and assigned tasks.</a:t>
            </a:r>
          </a:p>
          <a:p>
            <a:pPr lvl="1" indent="-168275">
              <a:lnSpc>
                <a:spcPts val="1800"/>
              </a:lnSpc>
              <a:spcBef>
                <a:spcPct val="50000"/>
              </a:spcBef>
              <a:buClr>
                <a:srgbClr val="0000FF"/>
              </a:buClr>
              <a:buFontTx/>
              <a:buChar char="•"/>
            </a:pPr>
            <a:r>
              <a:rPr lang="en-US" altLang="en-US" sz="1800" b="1" dirty="0">
                <a:solidFill>
                  <a:schemeClr val="tx2"/>
                </a:solidFill>
              </a:rPr>
              <a:t>Expected actions, reactions, and counteractions.</a:t>
            </a:r>
          </a:p>
          <a:p>
            <a:pPr lvl="1" indent="-168275">
              <a:lnSpc>
                <a:spcPts val="1800"/>
              </a:lnSpc>
              <a:spcBef>
                <a:spcPct val="50000"/>
              </a:spcBef>
              <a:buClr>
                <a:srgbClr val="0000FF"/>
              </a:buClr>
              <a:buFontTx/>
              <a:buChar char="•"/>
            </a:pPr>
            <a:r>
              <a:rPr lang="en-US" altLang="en-US" sz="1800" b="1" dirty="0">
                <a:solidFill>
                  <a:schemeClr val="tx2"/>
                </a:solidFill>
              </a:rPr>
              <a:t>Total assets needed for the task, including any attachments or additional support required.</a:t>
            </a:r>
          </a:p>
          <a:p>
            <a:pPr lvl="1" indent="-168275">
              <a:lnSpc>
                <a:spcPts val="1800"/>
              </a:lnSpc>
              <a:spcBef>
                <a:spcPct val="50000"/>
              </a:spcBef>
              <a:buClr>
                <a:srgbClr val="0000FF"/>
              </a:buClr>
              <a:buFontTx/>
              <a:buChar char="•"/>
            </a:pPr>
            <a:r>
              <a:rPr lang="en-US" altLang="en-US" sz="1800" b="1" dirty="0">
                <a:solidFill>
                  <a:schemeClr val="tx2"/>
                </a:solidFill>
              </a:rPr>
              <a:t>Estimated time to accomplish the task.</a:t>
            </a:r>
          </a:p>
          <a:p>
            <a:pPr lvl="1" indent="-168275">
              <a:lnSpc>
                <a:spcPts val="1800"/>
              </a:lnSpc>
              <a:spcBef>
                <a:spcPct val="50000"/>
              </a:spcBef>
              <a:buClr>
                <a:srgbClr val="0000FF"/>
              </a:buClr>
              <a:buFontTx/>
              <a:buChar char="•"/>
            </a:pPr>
            <a:r>
              <a:rPr lang="en-US" altLang="en-US" sz="1800" b="1" dirty="0">
                <a:solidFill>
                  <a:schemeClr val="tx2"/>
                </a:solidFill>
              </a:rPr>
              <a:t>The decision point tied                                                                                                                        to executing the task.</a:t>
            </a:r>
          </a:p>
          <a:p>
            <a:pPr lvl="1" indent="-168275">
              <a:lnSpc>
                <a:spcPts val="1800"/>
              </a:lnSpc>
              <a:spcBef>
                <a:spcPct val="50000"/>
              </a:spcBef>
              <a:buClr>
                <a:srgbClr val="0000FF"/>
              </a:buClr>
              <a:buFontTx/>
              <a:buChar char="•"/>
            </a:pPr>
            <a:r>
              <a:rPr lang="en-US" altLang="en-US" sz="1800" b="1" dirty="0">
                <a:solidFill>
                  <a:schemeClr val="tx2"/>
                </a:solidFill>
              </a:rPr>
              <a:t>CCIRs.</a:t>
            </a:r>
          </a:p>
          <a:p>
            <a:pPr lvl="1" indent="-168275">
              <a:lnSpc>
                <a:spcPts val="1800"/>
              </a:lnSpc>
              <a:spcBef>
                <a:spcPct val="50000"/>
              </a:spcBef>
              <a:buClr>
                <a:srgbClr val="0000FF"/>
              </a:buClr>
              <a:buFontTx/>
              <a:buChar char="•"/>
            </a:pPr>
            <a:r>
              <a:rPr lang="en-US" altLang="en-US" sz="1800" b="1" dirty="0">
                <a:solidFill>
                  <a:schemeClr val="tx2"/>
                </a:solidFill>
              </a:rPr>
              <a:t>Control measure issues.</a:t>
            </a:r>
          </a:p>
          <a:p>
            <a:pPr lvl="1" indent="-168275">
              <a:lnSpc>
                <a:spcPts val="1800"/>
              </a:lnSpc>
              <a:spcBef>
                <a:spcPct val="50000"/>
              </a:spcBef>
              <a:buClr>
                <a:srgbClr val="0000FF"/>
              </a:buClr>
              <a:buFontTx/>
              <a:buChar char="•"/>
            </a:pPr>
            <a:r>
              <a:rPr lang="en-US" altLang="en-US" sz="1800" b="1" dirty="0">
                <a:solidFill>
                  <a:schemeClr val="tx2"/>
                </a:solidFill>
              </a:rPr>
              <a:t>Remarks as needed.</a:t>
            </a:r>
          </a:p>
        </p:txBody>
      </p:sp>
      <p:sp>
        <p:nvSpPr>
          <p:cNvPr id="228358" name="Text Box 11"/>
          <p:cNvSpPr txBox="1">
            <a:spLocks noChangeArrowheads="1"/>
          </p:cNvSpPr>
          <p:nvPr/>
        </p:nvSpPr>
        <p:spPr bwMode="auto">
          <a:xfrm>
            <a:off x="5462839" y="6440402"/>
            <a:ext cx="61706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table 9-4, p. 9-33</a:t>
            </a:r>
          </a:p>
        </p:txBody>
      </p:sp>
      <p:graphicFrame>
        <p:nvGraphicFramePr>
          <p:cNvPr id="93" name="Table 92"/>
          <p:cNvGraphicFramePr>
            <a:graphicFrameLocks noGrp="1"/>
          </p:cNvGraphicFramePr>
          <p:nvPr>
            <p:extLst>
              <p:ext uri="{D42A27DB-BD31-4B8C-83A1-F6EECF244321}">
                <p14:modId xmlns:p14="http://schemas.microsoft.com/office/powerpoint/2010/main" val="470948080"/>
              </p:ext>
            </p:extLst>
          </p:nvPr>
        </p:nvGraphicFramePr>
        <p:xfrm>
          <a:off x="4192521" y="3108032"/>
          <a:ext cx="7252446" cy="3101316"/>
        </p:xfrm>
        <a:graphic>
          <a:graphicData uri="http://schemas.openxmlformats.org/drawingml/2006/table">
            <a:tbl>
              <a:tblPr>
                <a:effectLst>
                  <a:outerShdw blurRad="50800" dist="38100" dir="2700000" algn="tl" rotWithShape="0">
                    <a:prstClr val="black">
                      <a:alpha val="40000"/>
                    </a:prstClr>
                  </a:outerShdw>
                </a:effectLst>
              </a:tblPr>
              <a:tblGrid>
                <a:gridCol w="1756086">
                  <a:extLst>
                    <a:ext uri="{9D8B030D-6E8A-4147-A177-3AD203B41FA5}">
                      <a16:colId xmlns:a16="http://schemas.microsoft.com/office/drawing/2014/main" val="20000"/>
                    </a:ext>
                  </a:extLst>
                </a:gridCol>
                <a:gridCol w="5496360">
                  <a:extLst>
                    <a:ext uri="{9D8B030D-6E8A-4147-A177-3AD203B41FA5}">
                      <a16:colId xmlns:a16="http://schemas.microsoft.com/office/drawing/2014/main" val="20001"/>
                    </a:ext>
                  </a:extLst>
                </a:gridCol>
              </a:tblGrid>
              <a:tr h="467936">
                <a:tc>
                  <a:txBody>
                    <a:bodyPr/>
                    <a:lstStyle/>
                    <a:p>
                      <a:pPr marL="0" marR="0" algn="ctr">
                        <a:spcBef>
                          <a:spcPts val="0"/>
                        </a:spcBef>
                        <a:spcAft>
                          <a:spcPts val="0"/>
                        </a:spcAft>
                      </a:pPr>
                      <a:r>
                        <a:rPr lang="en-US" sz="1400" b="1" kern="1200" dirty="0">
                          <a:solidFill>
                            <a:srgbClr val="0000CC"/>
                          </a:solidFill>
                          <a:effectLst/>
                          <a:latin typeface="Arial" panose="020B0604020202020204" pitchFamily="34" charset="0"/>
                          <a:ea typeface="Times New Roman" panose="02020603050405020304" pitchFamily="18" charset="0"/>
                        </a:rPr>
                        <a:t>CRITICAL EVENT</a:t>
                      </a:r>
                      <a:endParaRPr lang="en-US" sz="1400" dirty="0">
                        <a:solidFill>
                          <a:srgbClr val="0000CC"/>
                        </a:solidFill>
                        <a:effectLst/>
                        <a:latin typeface="Times New Roman" panose="02020603050405020304" pitchFamily="18" charset="0"/>
                        <a:ea typeface="Times New Roman" panose="02020603050405020304" pitchFamily="18" charset="0"/>
                      </a:endParaRP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kern="12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Destroy 1-843 Reserve Company</a:t>
                      </a:r>
                      <a:endPar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Sequence #</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11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Action</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TF 1-68(+) attacks to destroy</a:t>
                      </a:r>
                      <a:r>
                        <a:rPr lang="en-US" sz="1400" b="1" baseline="0" dirty="0">
                          <a:effectLst/>
                          <a:latin typeface="+mn-lt"/>
                          <a:ea typeface="Times New Roman" panose="02020603050405020304" pitchFamily="18" charset="0"/>
                        </a:rPr>
                        <a:t> B/1-843 vicinity OBJ BLUE</a:t>
                      </a:r>
                      <a:endParaRPr lang="en-US" sz="1400" b="1" dirty="0">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Reaction</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D/1-843 (ENY RES) counterattacks to reinforce B/1-843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Counteraction</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1-8 CAB vic OBJ RED fixes D/1-843 (ENY RES)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Assets</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1-8 CAB, TF 1-68(+), 3-29 FA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Time</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H + 12 to H + 16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Decision Point</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DP 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CCIR</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Location of ENY RES west of PL TEXAS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Control Measures</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No axis designated to allow freedom of maneuver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63338">
                <a:tc>
                  <a:txBody>
                    <a:bodyPr/>
                    <a:lstStyle/>
                    <a:p>
                      <a:pPr marL="0" marR="0" algn="ctr">
                        <a:spcBef>
                          <a:spcPts val="0"/>
                        </a:spcBef>
                        <a:spcAft>
                          <a:spcPts val="0"/>
                        </a:spcAft>
                      </a:pPr>
                      <a:r>
                        <a:rPr lang="en-US" sz="1400" b="1" dirty="0">
                          <a:effectLst/>
                          <a:latin typeface="+mn-lt"/>
                          <a:ea typeface="Times New Roman" panose="02020603050405020304" pitchFamily="18" charset="0"/>
                        </a:rPr>
                        <a:t>Remarks</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ENY RES may withdraw east of PL TEXAS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bl>
          </a:graphicData>
        </a:graphic>
      </p:graphicFrame>
      <p:grpSp>
        <p:nvGrpSpPr>
          <p:cNvPr id="2" name="Group 1"/>
          <p:cNvGrpSpPr/>
          <p:nvPr/>
        </p:nvGrpSpPr>
        <p:grpSpPr>
          <a:xfrm>
            <a:off x="6520623" y="5158824"/>
            <a:ext cx="309549" cy="247650"/>
            <a:chOff x="6660145" y="5148669"/>
            <a:chExt cx="309549" cy="247650"/>
          </a:xfrm>
        </p:grpSpPr>
        <p:sp>
          <p:nvSpPr>
            <p:cNvPr id="59" name="AutoShape 46"/>
            <p:cNvSpPr>
              <a:spLocks noChangeArrowheads="1"/>
            </p:cNvSpPr>
            <p:nvPr/>
          </p:nvSpPr>
          <p:spPr bwMode="auto">
            <a:xfrm>
              <a:off x="6660145" y="5148669"/>
              <a:ext cx="247650" cy="247650"/>
            </a:xfrm>
            <a:prstGeom prst="star5">
              <a:avLst/>
            </a:prstGeom>
            <a:solidFill>
              <a:srgbClr val="FFFF00"/>
            </a:solidFill>
            <a:ln w="9525">
              <a:solidFill>
                <a:schemeClr val="tx1"/>
              </a:solidFill>
              <a:miter lim="800000"/>
              <a:headEnd/>
              <a:tailEnd/>
            </a:ln>
            <a:effectLst/>
          </p:spPr>
          <p:txBody>
            <a:bodyPr wrap="none" anchor="ctr"/>
            <a:lstStyle/>
            <a:p>
              <a:pPr>
                <a:defRPr/>
              </a:pPr>
              <a:endParaRPr lang="en-US" dirty="0">
                <a:latin typeface="Arial" charset="0"/>
              </a:endParaRPr>
            </a:p>
          </p:txBody>
        </p:sp>
        <p:sp>
          <p:nvSpPr>
            <p:cNvPr id="81" name="TextBox 44"/>
            <p:cNvSpPr txBox="1">
              <a:spLocks noChangeArrowheads="1"/>
            </p:cNvSpPr>
            <p:nvPr/>
          </p:nvSpPr>
          <p:spPr bwMode="auto">
            <a:xfrm>
              <a:off x="6671244" y="5194720"/>
              <a:ext cx="298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chemeClr val="tx2"/>
                  </a:solidFill>
                </a:rPr>
                <a:t>5</a:t>
              </a:r>
            </a:p>
          </p:txBody>
        </p:sp>
      </p:gr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3"/>
          <p:cNvSpPr>
            <a:spLocks noGrp="1" noChangeArrowheads="1"/>
          </p:cNvSpPr>
          <p:nvPr>
            <p:ph type="title"/>
          </p:nvPr>
        </p:nvSpPr>
        <p:spPr>
          <a:xfrm>
            <a:off x="1977403" y="361266"/>
            <a:ext cx="8229600" cy="912813"/>
          </a:xfrm>
          <a:effectLst>
            <a:outerShdw dist="35921" dir="2700000" algn="ctr" rotWithShape="0">
              <a:srgbClr val="FFD889"/>
            </a:outerShdw>
          </a:effectLst>
        </p:spPr>
        <p:txBody>
          <a:bodyPr/>
          <a:lstStyle/>
          <a:p>
            <a:pPr eaLnBrk="1" hangingPunct="1"/>
            <a:r>
              <a:rPr lang="en-US" altLang="en-US" dirty="0"/>
              <a:t>Step 4 - COA Analysis</a:t>
            </a:r>
          </a:p>
        </p:txBody>
      </p:sp>
      <p:sp>
        <p:nvSpPr>
          <p:cNvPr id="23040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71028C6-0052-403E-A5ED-087BB0CE37C4}" type="slidenum">
              <a:rPr lang="en-US" altLang="en-US" sz="800"/>
              <a:pPr>
                <a:spcBef>
                  <a:spcPct val="0"/>
                </a:spcBef>
                <a:buFontTx/>
                <a:buNone/>
              </a:pPr>
              <a:t>113</a:t>
            </a:fld>
            <a:endParaRPr lang="en-US" altLang="en-US" sz="800" dirty="0"/>
          </a:p>
        </p:txBody>
      </p:sp>
      <p:sp>
        <p:nvSpPr>
          <p:cNvPr id="3313666" name="Rectangle 2"/>
          <p:cNvSpPr>
            <a:spLocks noChangeArrowheads="1"/>
          </p:cNvSpPr>
          <p:nvPr/>
        </p:nvSpPr>
        <p:spPr bwMode="auto">
          <a:xfrm>
            <a:off x="574639" y="1075334"/>
            <a:ext cx="11036114" cy="540591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30405" name="Text Box 5"/>
          <p:cNvSpPr txBox="1">
            <a:spLocks noChangeArrowheads="1"/>
          </p:cNvSpPr>
          <p:nvPr/>
        </p:nvSpPr>
        <p:spPr bwMode="auto">
          <a:xfrm>
            <a:off x="571575" y="2300429"/>
            <a:ext cx="11039177" cy="4185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4 – COA analysis involves </a:t>
            </a:r>
            <a:r>
              <a:rPr lang="en-US" altLang="en-US" sz="1800" b="1" dirty="0">
                <a:solidFill>
                  <a:srgbClr val="FF0000"/>
                </a:solidFill>
              </a:rPr>
              <a:t>eight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7, War-Game the Operation and Assess the Results.  </a:t>
            </a:r>
          </a:p>
          <a:p>
            <a:pPr lvl="2">
              <a:spcBef>
                <a:spcPct val="50000"/>
              </a:spcBef>
              <a:buClr>
                <a:srgbClr val="0000FF"/>
              </a:buClr>
            </a:pPr>
            <a:r>
              <a:rPr lang="en-US" altLang="en-US" sz="1800" b="1" dirty="0">
                <a:solidFill>
                  <a:schemeClr val="tx1"/>
                </a:solidFill>
              </a:rPr>
              <a:t>During the war-game, the commander and staff try to foresee the </a:t>
            </a:r>
            <a:r>
              <a:rPr lang="en-US" altLang="en-US" sz="1800" b="1" dirty="0">
                <a:solidFill>
                  <a:srgbClr val="0000FF"/>
                </a:solidFill>
              </a:rPr>
              <a:t>actions, reactions, </a:t>
            </a:r>
            <a:r>
              <a:rPr lang="en-US" altLang="en-US" sz="1800" b="1" dirty="0">
                <a:solidFill>
                  <a:schemeClr val="tx1"/>
                </a:solidFill>
              </a:rPr>
              <a:t>and</a:t>
            </a:r>
            <a:r>
              <a:rPr lang="en-US" altLang="en-US" sz="1800" b="1" dirty="0">
                <a:solidFill>
                  <a:srgbClr val="0000FF"/>
                </a:solidFill>
              </a:rPr>
              <a:t> counteractions of all participants, including civilians.</a:t>
            </a:r>
          </a:p>
          <a:p>
            <a:pPr marL="571500" lvl="3" indent="114300">
              <a:spcBef>
                <a:spcPct val="50000"/>
              </a:spcBef>
              <a:buClr>
                <a:srgbClr val="0000FF"/>
              </a:buClr>
              <a:buFontTx/>
              <a:buChar char="•"/>
            </a:pPr>
            <a:r>
              <a:rPr lang="en-US" altLang="en-US" sz="1600" b="1" dirty="0">
                <a:solidFill>
                  <a:schemeClr val="tx1"/>
                </a:solidFill>
              </a:rPr>
              <a:t> </a:t>
            </a:r>
            <a:r>
              <a:rPr lang="en-US" altLang="en-US" sz="1800" b="1" dirty="0">
                <a:solidFill>
                  <a:srgbClr val="0000FF"/>
                </a:solidFill>
              </a:rPr>
              <a:t>Actions</a:t>
            </a:r>
            <a:r>
              <a:rPr lang="en-US" altLang="en-US" sz="1800" b="1" dirty="0">
                <a:solidFill>
                  <a:schemeClr val="tx1"/>
                </a:solidFill>
              </a:rPr>
              <a:t> are those events initiated by the side with the initiative. 	</a:t>
            </a:r>
          </a:p>
          <a:p>
            <a:pPr marL="571500" lvl="3" indent="114300">
              <a:spcBef>
                <a:spcPct val="50000"/>
              </a:spcBef>
              <a:buClr>
                <a:srgbClr val="0000FF"/>
              </a:buClr>
              <a:buFontTx/>
              <a:buChar char="•"/>
            </a:pPr>
            <a:r>
              <a:rPr lang="en-US" altLang="en-US" sz="1800" b="1" dirty="0">
                <a:solidFill>
                  <a:schemeClr val="tx1"/>
                </a:solidFill>
              </a:rPr>
              <a:t> </a:t>
            </a:r>
            <a:r>
              <a:rPr lang="en-US" altLang="en-US" sz="1800" b="1" dirty="0">
                <a:solidFill>
                  <a:srgbClr val="0000FF"/>
                </a:solidFill>
              </a:rPr>
              <a:t>Reactions</a:t>
            </a:r>
            <a:r>
              <a:rPr lang="en-US" altLang="en-US" sz="1800" b="1" dirty="0">
                <a:solidFill>
                  <a:schemeClr val="tx1"/>
                </a:solidFill>
              </a:rPr>
              <a:t> are the opposing side’s actions in response. With regard to stability operations, the war-game tests the effects of actions, including intended and unintended effects, as they stimulate anticipated responses from civilians and civil institutions.</a:t>
            </a:r>
          </a:p>
          <a:p>
            <a:pPr marL="571500" lvl="3" indent="114300">
              <a:spcBef>
                <a:spcPct val="50000"/>
              </a:spcBef>
              <a:buClr>
                <a:srgbClr val="0000FF"/>
              </a:buClr>
              <a:buFontTx/>
              <a:buChar char="•"/>
            </a:pPr>
            <a:r>
              <a:rPr lang="en-US" altLang="en-US" sz="1800" b="1" dirty="0">
                <a:solidFill>
                  <a:schemeClr val="tx1"/>
                </a:solidFill>
              </a:rPr>
              <a:t> </a:t>
            </a:r>
            <a:r>
              <a:rPr lang="en-US" altLang="en-US" sz="1800" b="1" dirty="0">
                <a:solidFill>
                  <a:srgbClr val="0000FF"/>
                </a:solidFill>
              </a:rPr>
              <a:t>Counteractions </a:t>
            </a:r>
            <a:r>
              <a:rPr lang="en-US" altLang="en-US" sz="1800" b="1" dirty="0">
                <a:solidFill>
                  <a:schemeClr val="tx1"/>
                </a:solidFill>
              </a:rPr>
              <a:t>are the first side’s responses to reactions.</a:t>
            </a:r>
          </a:p>
          <a:p>
            <a:pPr lvl="2">
              <a:lnSpc>
                <a:spcPts val="2000"/>
              </a:lnSpc>
              <a:spcBef>
                <a:spcPct val="50000"/>
              </a:spcBef>
              <a:buClr>
                <a:srgbClr val="0000FF"/>
              </a:buClr>
            </a:pPr>
            <a:r>
              <a:rPr lang="en-US" altLang="en-US" sz="1800" b="1" dirty="0">
                <a:solidFill>
                  <a:schemeClr val="tx1"/>
                </a:solidFill>
              </a:rPr>
              <a:t>This </a:t>
            </a:r>
            <a:r>
              <a:rPr lang="en-US" altLang="en-US" sz="1800" b="1" dirty="0">
                <a:solidFill>
                  <a:srgbClr val="0000FF"/>
                </a:solidFill>
              </a:rPr>
              <a:t>sequence of action-reaction-counteraction </a:t>
            </a:r>
            <a:r>
              <a:rPr lang="en-US" altLang="en-US" sz="1800" b="1" dirty="0">
                <a:solidFill>
                  <a:schemeClr val="tx1"/>
                </a:solidFill>
              </a:rPr>
              <a:t>continues until the critical event is completed or until the commander decides to use another COA to accomplish the mission. 					           </a:t>
            </a:r>
            <a:r>
              <a:rPr lang="en-US" altLang="en-US" sz="1400" b="1" i="1" dirty="0">
                <a:solidFill>
                  <a:srgbClr val="FF0000"/>
                </a:solidFill>
              </a:rPr>
              <a:t>(Additional details and depth of the topic will be addressed in CGSS).</a:t>
            </a:r>
            <a:r>
              <a:rPr lang="en-US" altLang="en-US" sz="1800" b="1" dirty="0">
                <a:solidFill>
                  <a:srgbClr val="FF0000"/>
                </a:solidFill>
              </a:rPr>
              <a:t> </a:t>
            </a:r>
            <a:endParaRPr lang="en-US" altLang="en-US" sz="1200" b="1" dirty="0">
              <a:solidFill>
                <a:schemeClr val="tx1"/>
              </a:solidFill>
            </a:endParaRPr>
          </a:p>
        </p:txBody>
      </p:sp>
      <p:grpSp>
        <p:nvGrpSpPr>
          <p:cNvPr id="230406" name="Group 6"/>
          <p:cNvGrpSpPr>
            <a:grpSpLocks/>
          </p:cNvGrpSpPr>
          <p:nvPr/>
        </p:nvGrpSpPr>
        <p:grpSpPr bwMode="auto">
          <a:xfrm>
            <a:off x="802799" y="325131"/>
            <a:ext cx="1174750" cy="1776413"/>
            <a:chOff x="3726" y="1926"/>
            <a:chExt cx="1206" cy="1823"/>
          </a:xfrm>
        </p:grpSpPr>
        <p:sp>
          <p:nvSpPr>
            <p:cNvPr id="230415" name="Rectangle 7"/>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30416" name="Group 8"/>
            <p:cNvGrpSpPr>
              <a:grpSpLocks/>
            </p:cNvGrpSpPr>
            <p:nvPr/>
          </p:nvGrpSpPr>
          <p:grpSpPr bwMode="auto">
            <a:xfrm>
              <a:off x="3778" y="1976"/>
              <a:ext cx="1090" cy="1721"/>
              <a:chOff x="2312" y="902"/>
              <a:chExt cx="1090" cy="1721"/>
            </a:xfrm>
          </p:grpSpPr>
          <p:sp>
            <p:nvSpPr>
              <p:cNvPr id="230417" name="Rectangle 9"/>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0418" name="Rectangle 10"/>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0419" name="Rectangle 11"/>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0420" name="Rectangle 12"/>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0421" name="Rectangle 13"/>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0422" name="Rectangle 14"/>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0423" name="Rectangle 15"/>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30407" name="Rectangle 16"/>
          <p:cNvSpPr>
            <a:spLocks noChangeArrowheads="1"/>
          </p:cNvSpPr>
          <p:nvPr/>
        </p:nvSpPr>
        <p:spPr bwMode="auto">
          <a:xfrm>
            <a:off x="786925" y="418794"/>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30408" name="Rectangle 17"/>
          <p:cNvSpPr>
            <a:spLocks noChangeArrowheads="1"/>
          </p:cNvSpPr>
          <p:nvPr/>
        </p:nvSpPr>
        <p:spPr bwMode="auto">
          <a:xfrm>
            <a:off x="794863" y="631519"/>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30409" name="Rectangle 18"/>
          <p:cNvSpPr>
            <a:spLocks noChangeArrowheads="1"/>
          </p:cNvSpPr>
          <p:nvPr/>
        </p:nvSpPr>
        <p:spPr bwMode="auto">
          <a:xfrm>
            <a:off x="688499" y="874406"/>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3313683" name="Rectangle 19"/>
          <p:cNvSpPr>
            <a:spLocks noChangeArrowheads="1"/>
          </p:cNvSpPr>
          <p:nvPr/>
        </p:nvSpPr>
        <p:spPr bwMode="auto">
          <a:xfrm>
            <a:off x="842487" y="1080780"/>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4 - COA ANALYSIS</a:t>
            </a:r>
          </a:p>
          <a:p>
            <a:pPr algn="ctr">
              <a:spcBef>
                <a:spcPct val="0"/>
              </a:spcBef>
              <a:buFontTx/>
              <a:buNone/>
            </a:pPr>
            <a:r>
              <a:rPr lang="en-US" altLang="en-US" sz="600" b="1" dirty="0"/>
              <a:t>(WAR GAME)</a:t>
            </a:r>
          </a:p>
        </p:txBody>
      </p:sp>
      <p:sp>
        <p:nvSpPr>
          <p:cNvPr id="230411" name="Rectangle 20"/>
          <p:cNvSpPr>
            <a:spLocks noChangeArrowheads="1"/>
          </p:cNvSpPr>
          <p:nvPr/>
        </p:nvSpPr>
        <p:spPr bwMode="auto">
          <a:xfrm>
            <a:off x="777399" y="1393519"/>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30412" name="Rectangle 21"/>
          <p:cNvSpPr>
            <a:spLocks noChangeArrowheads="1"/>
          </p:cNvSpPr>
          <p:nvPr/>
        </p:nvSpPr>
        <p:spPr bwMode="auto">
          <a:xfrm>
            <a:off x="788512" y="1604656"/>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30413" name="Rectangle 22"/>
          <p:cNvSpPr>
            <a:spLocks noChangeArrowheads="1"/>
          </p:cNvSpPr>
          <p:nvPr/>
        </p:nvSpPr>
        <p:spPr bwMode="auto">
          <a:xfrm>
            <a:off x="745650" y="1866593"/>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30414" name="Text Box 11"/>
          <p:cNvSpPr txBox="1">
            <a:spLocks noChangeArrowheads="1"/>
          </p:cNvSpPr>
          <p:nvPr/>
        </p:nvSpPr>
        <p:spPr bwMode="auto">
          <a:xfrm>
            <a:off x="6726427" y="6537326"/>
            <a:ext cx="51943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9-33 to 9-35</a:t>
            </a:r>
          </a:p>
        </p:txBody>
      </p:sp>
      <p:sp>
        <p:nvSpPr>
          <p:cNvPr id="30" name="Text Box 22"/>
          <p:cNvSpPr txBox="1">
            <a:spLocks noChangeArrowheads="1"/>
          </p:cNvSpPr>
          <p:nvPr/>
        </p:nvSpPr>
        <p:spPr bwMode="auto">
          <a:xfrm>
            <a:off x="1301680" y="1169664"/>
            <a:ext cx="10189636" cy="923330"/>
          </a:xfrm>
          <a:prstGeom prst="rect">
            <a:avLst/>
          </a:prstGeom>
          <a:noFill/>
          <a:ln w="9525">
            <a:noFill/>
            <a:miter lim="800000"/>
            <a:headEnd/>
            <a:tailEnd/>
          </a:ln>
        </p:spPr>
        <p:txBody>
          <a:bodyPr wrap="square">
            <a:spAutoFit/>
          </a:bodyPr>
          <a:lstStyle/>
          <a:p>
            <a:pPr marL="800100" lvl="3">
              <a:spcBef>
                <a:spcPct val="50000"/>
              </a:spcBef>
              <a:buClr>
                <a:schemeClr val="bg1">
                  <a:lumMod val="75000"/>
                </a:schemeClr>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chemeClr val="bg1">
                    <a:lumMod val="75000"/>
                  </a:schemeClr>
                </a:solidFill>
                <a:latin typeface="Arial" charset="0"/>
              </a:rPr>
              <a:t>Input: Products to begin COA analysis include updated IPB products, running estimates, commander’s planning guidance, COA statements and sketches, and updated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13683">
                                            <p:txEl>
                                              <p:pRg st="0" end="0"/>
                                            </p:txEl>
                                          </p:spTgt>
                                        </p:tgtEl>
                                        <p:attrNameLst>
                                          <p:attrName>style.color</p:attrName>
                                        </p:attrNameLst>
                                      </p:cBhvr>
                                      <p:to>
                                        <a:srgbClr val="0000FF"/>
                                      </p:to>
                                    </p:animClr>
                                  </p:childTnLst>
                                </p:cTn>
                              </p:par>
                              <p:par>
                                <p:cTn id="7" presetID="3" presetClass="emph" presetSubtype="2" fill="hold" nodeType="withEffect">
                                  <p:stCondLst>
                                    <p:cond delay="0"/>
                                  </p:stCondLst>
                                  <p:childTnLst>
                                    <p:animClr clrSpc="rgb" dir="cw">
                                      <p:cBhvr override="childStyle">
                                        <p:cTn id="8" dur="2000" fill="hold"/>
                                        <p:tgtEl>
                                          <p:spTgt spid="3313683">
                                            <p:txEl>
                                              <p:pRg st="1" end="1"/>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3"/>
          <p:cNvSpPr>
            <a:spLocks noGrp="1" noChangeArrowheads="1"/>
          </p:cNvSpPr>
          <p:nvPr>
            <p:ph type="title"/>
          </p:nvPr>
        </p:nvSpPr>
        <p:spPr>
          <a:xfrm>
            <a:off x="2010019" y="348140"/>
            <a:ext cx="8229600" cy="912813"/>
          </a:xfrm>
          <a:effectLst>
            <a:outerShdw dist="35921" dir="2700000" algn="ctr" rotWithShape="0">
              <a:srgbClr val="FFD889"/>
            </a:outerShdw>
          </a:effectLst>
        </p:spPr>
        <p:txBody>
          <a:bodyPr/>
          <a:lstStyle/>
          <a:p>
            <a:pPr eaLnBrk="1" hangingPunct="1"/>
            <a:r>
              <a:rPr lang="en-US" altLang="en-US" dirty="0"/>
              <a:t>Step 4 - COA Analysis</a:t>
            </a:r>
          </a:p>
        </p:txBody>
      </p:sp>
      <p:sp>
        <p:nvSpPr>
          <p:cNvPr id="23245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D7DEC53C-D8DD-470C-AE66-859EF73CC5DB}" type="slidenum">
              <a:rPr lang="en-US" altLang="en-US" sz="800"/>
              <a:pPr>
                <a:spcBef>
                  <a:spcPct val="0"/>
                </a:spcBef>
                <a:buFontTx/>
                <a:buNone/>
              </a:pPr>
              <a:t>114</a:t>
            </a:fld>
            <a:endParaRPr lang="en-US" altLang="en-US" sz="800" dirty="0"/>
          </a:p>
        </p:txBody>
      </p:sp>
      <p:sp>
        <p:nvSpPr>
          <p:cNvPr id="3313666" name="Rectangle 2"/>
          <p:cNvSpPr>
            <a:spLocks noChangeArrowheads="1"/>
          </p:cNvSpPr>
          <p:nvPr/>
        </p:nvSpPr>
        <p:spPr bwMode="auto">
          <a:xfrm>
            <a:off x="574635" y="1075335"/>
            <a:ext cx="11046751" cy="543736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32453" name="Text Box 5"/>
          <p:cNvSpPr txBox="1">
            <a:spLocks noChangeArrowheads="1"/>
          </p:cNvSpPr>
          <p:nvPr/>
        </p:nvSpPr>
        <p:spPr bwMode="auto">
          <a:xfrm>
            <a:off x="569081" y="2301349"/>
            <a:ext cx="10805272" cy="420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1257300" indent="177800">
              <a:tabLst>
                <a:tab pos="114300" algn="l"/>
                <a:tab pos="228600" algn="l"/>
                <a:tab pos="571500" algn="l"/>
              </a:tabLst>
              <a:defRPr sz="3200">
                <a:solidFill>
                  <a:schemeClr val="tx2"/>
                </a:solidFill>
                <a:latin typeface="Arial" panose="020B0604020202020204" pitchFamily="34" charset="0"/>
              </a:defRPr>
            </a:lvl5pPr>
            <a:lvl6pPr marL="17145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1717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26289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0861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4 – COA analysis involves </a:t>
            </a:r>
            <a:r>
              <a:rPr lang="en-US" altLang="en-US" sz="1800" b="1" dirty="0">
                <a:solidFill>
                  <a:srgbClr val="FF0000"/>
                </a:solidFill>
              </a:rPr>
              <a:t>eight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8, Conduct a War-Game Briefing (Optional). </a:t>
            </a:r>
          </a:p>
          <a:p>
            <a:pPr lvl="2">
              <a:spcBef>
                <a:spcPct val="50000"/>
              </a:spcBef>
              <a:buClr>
                <a:srgbClr val="0000FF"/>
              </a:buClr>
            </a:pPr>
            <a:r>
              <a:rPr lang="en-US" altLang="en-US" sz="1800" b="1" dirty="0">
                <a:solidFill>
                  <a:schemeClr val="tx1"/>
                </a:solidFill>
              </a:rPr>
              <a:t>Time permitting, the staff delivers a briefing to all affected elements to ensure everyone understands the results of the war-game.  </a:t>
            </a:r>
            <a:r>
              <a:rPr lang="en-US" altLang="en-US" sz="1800" b="1" dirty="0">
                <a:solidFill>
                  <a:srgbClr val="0000FF"/>
                </a:solidFill>
              </a:rPr>
              <a:t>A war-game briefing format includes the following:</a:t>
            </a:r>
          </a:p>
          <a:p>
            <a:pPr marL="571500" lvl="3" indent="114300">
              <a:lnSpc>
                <a:spcPts val="1000"/>
              </a:lnSpc>
              <a:spcBef>
                <a:spcPct val="50000"/>
              </a:spcBef>
              <a:buClr>
                <a:srgbClr val="0000FF"/>
              </a:buClr>
              <a:buFont typeface="Arial" panose="020B0604020202020204" pitchFamily="34" charset="0"/>
              <a:buChar char="•"/>
            </a:pPr>
            <a:r>
              <a:rPr lang="en-US" altLang="en-US" sz="1400" b="1" dirty="0">
                <a:solidFill>
                  <a:schemeClr val="tx1"/>
                </a:solidFill>
              </a:rPr>
              <a:t> Higher headquarters’ mission, commander’s intent, and military deception plan.</a:t>
            </a:r>
          </a:p>
          <a:p>
            <a:pPr marL="571500" lvl="3" indent="114300">
              <a:lnSpc>
                <a:spcPts val="1000"/>
              </a:lnSpc>
              <a:spcBef>
                <a:spcPct val="50000"/>
              </a:spcBef>
              <a:buClr>
                <a:srgbClr val="0000FF"/>
              </a:buClr>
              <a:buFont typeface="Arial" panose="020B0604020202020204" pitchFamily="34" charset="0"/>
              <a:buChar char="•"/>
            </a:pPr>
            <a:r>
              <a:rPr lang="en-US" altLang="en-US" sz="1400" b="1" dirty="0">
                <a:solidFill>
                  <a:schemeClr val="tx1"/>
                </a:solidFill>
              </a:rPr>
              <a:t> Updated IPB.</a:t>
            </a:r>
          </a:p>
          <a:p>
            <a:pPr marL="571500" lvl="3" indent="114300">
              <a:lnSpc>
                <a:spcPts val="1000"/>
              </a:lnSpc>
              <a:spcBef>
                <a:spcPct val="50000"/>
              </a:spcBef>
              <a:buClr>
                <a:srgbClr val="0000FF"/>
              </a:buClr>
              <a:buFont typeface="Arial" panose="020B0604020202020204" pitchFamily="34" charset="0"/>
              <a:buChar char="•"/>
            </a:pPr>
            <a:r>
              <a:rPr lang="en-US" altLang="en-US" sz="1400" b="1" dirty="0">
                <a:solidFill>
                  <a:schemeClr val="tx1"/>
                </a:solidFill>
              </a:rPr>
              <a:t> Assumptions.</a:t>
            </a:r>
          </a:p>
          <a:p>
            <a:pPr marL="571500" lvl="3" indent="114300">
              <a:lnSpc>
                <a:spcPts val="1000"/>
              </a:lnSpc>
              <a:spcBef>
                <a:spcPct val="50000"/>
              </a:spcBef>
              <a:buClr>
                <a:srgbClr val="0000FF"/>
              </a:buClr>
              <a:buFont typeface="Arial" panose="020B0604020202020204" pitchFamily="34" charset="0"/>
              <a:buChar char="•"/>
            </a:pPr>
            <a:r>
              <a:rPr lang="en-US" altLang="en-US" sz="1400" b="1" dirty="0">
                <a:solidFill>
                  <a:schemeClr val="tx1"/>
                </a:solidFill>
              </a:rPr>
              <a:t> Friendly and enemy COAs that were war-gamed, including:</a:t>
            </a:r>
          </a:p>
          <a:p>
            <a:pPr marL="742950" lvl="4" indent="171450">
              <a:lnSpc>
                <a:spcPts val="1000"/>
              </a:lnSpc>
              <a:spcBef>
                <a:spcPct val="50000"/>
              </a:spcBef>
              <a:buClr>
                <a:srgbClr val="0000FF"/>
              </a:buClr>
              <a:buFont typeface="Wingdings" panose="05000000000000000000" pitchFamily="2" charset="2"/>
              <a:buChar char="ü"/>
              <a:tabLst>
                <a:tab pos="114300" algn="l"/>
                <a:tab pos="228600" algn="l"/>
                <a:tab pos="742950" algn="l"/>
              </a:tabLst>
            </a:pPr>
            <a:r>
              <a:rPr lang="en-US" altLang="en-US" sz="1200" b="1" dirty="0">
                <a:solidFill>
                  <a:schemeClr val="tx1"/>
                </a:solidFill>
              </a:rPr>
              <a:t>Critical events.</a:t>
            </a:r>
          </a:p>
          <a:p>
            <a:pPr marL="742950" lvl="4" indent="171450">
              <a:lnSpc>
                <a:spcPts val="1000"/>
              </a:lnSpc>
              <a:spcBef>
                <a:spcPct val="50000"/>
              </a:spcBef>
              <a:buClr>
                <a:srgbClr val="0000FF"/>
              </a:buClr>
              <a:buFont typeface="Wingdings" panose="05000000000000000000" pitchFamily="2" charset="2"/>
              <a:buChar char="ü"/>
              <a:tabLst>
                <a:tab pos="114300" algn="l"/>
                <a:tab pos="228600" algn="l"/>
                <a:tab pos="742950" algn="l"/>
              </a:tabLst>
            </a:pPr>
            <a:r>
              <a:rPr lang="en-US" altLang="en-US" sz="1200" b="1" dirty="0">
                <a:solidFill>
                  <a:schemeClr val="tx1"/>
                </a:solidFill>
              </a:rPr>
              <a:t>Possible enemy actions and reactions.</a:t>
            </a:r>
          </a:p>
          <a:p>
            <a:pPr marL="742950" lvl="4" indent="171450">
              <a:lnSpc>
                <a:spcPts val="1000"/>
              </a:lnSpc>
              <a:spcBef>
                <a:spcPct val="50000"/>
              </a:spcBef>
              <a:buClr>
                <a:srgbClr val="0000FF"/>
              </a:buClr>
              <a:buFont typeface="Wingdings" panose="05000000000000000000" pitchFamily="2" charset="2"/>
              <a:buChar char="ü"/>
              <a:tabLst>
                <a:tab pos="114300" algn="l"/>
                <a:tab pos="228600" algn="l"/>
                <a:tab pos="742950" algn="l"/>
              </a:tabLst>
            </a:pPr>
            <a:r>
              <a:rPr lang="en-US" altLang="en-US" sz="1200" b="1" dirty="0">
                <a:solidFill>
                  <a:schemeClr val="tx1"/>
                </a:solidFill>
              </a:rPr>
              <a:t>Possible impact on civilians.</a:t>
            </a:r>
          </a:p>
          <a:p>
            <a:pPr marL="742950" lvl="4" indent="171450">
              <a:lnSpc>
                <a:spcPts val="1000"/>
              </a:lnSpc>
              <a:spcBef>
                <a:spcPct val="50000"/>
              </a:spcBef>
              <a:buClr>
                <a:srgbClr val="0000FF"/>
              </a:buClr>
              <a:buFont typeface="Wingdings" panose="05000000000000000000" pitchFamily="2" charset="2"/>
              <a:buChar char="ü"/>
              <a:tabLst>
                <a:tab pos="114300" algn="l"/>
                <a:tab pos="228600" algn="l"/>
                <a:tab pos="742950" algn="l"/>
              </a:tabLst>
            </a:pPr>
            <a:r>
              <a:rPr lang="en-US" altLang="en-US" sz="1200" b="1" dirty="0">
                <a:solidFill>
                  <a:schemeClr val="tx1"/>
                </a:solidFill>
              </a:rPr>
              <a:t>Possible media impacts.</a:t>
            </a:r>
          </a:p>
          <a:p>
            <a:pPr marL="742950" lvl="4" indent="171450">
              <a:lnSpc>
                <a:spcPts val="1000"/>
              </a:lnSpc>
              <a:spcBef>
                <a:spcPct val="50000"/>
              </a:spcBef>
              <a:buClr>
                <a:srgbClr val="0000FF"/>
              </a:buClr>
              <a:buFont typeface="Wingdings" panose="05000000000000000000" pitchFamily="2" charset="2"/>
              <a:buChar char="ü"/>
              <a:tabLst>
                <a:tab pos="114300" algn="l"/>
                <a:tab pos="228600" algn="l"/>
                <a:tab pos="742950" algn="l"/>
              </a:tabLst>
            </a:pPr>
            <a:r>
              <a:rPr lang="en-US" altLang="en-US" sz="1200" b="1" dirty="0">
                <a:solidFill>
                  <a:schemeClr val="tx1"/>
                </a:solidFill>
              </a:rPr>
              <a:t>Modifications to the COAs.</a:t>
            </a:r>
          </a:p>
          <a:p>
            <a:pPr marL="742950" lvl="4" indent="171450">
              <a:lnSpc>
                <a:spcPts val="1000"/>
              </a:lnSpc>
              <a:spcBef>
                <a:spcPct val="50000"/>
              </a:spcBef>
              <a:buClr>
                <a:srgbClr val="0000FF"/>
              </a:buClr>
              <a:buFont typeface="Wingdings" panose="05000000000000000000" pitchFamily="2" charset="2"/>
              <a:buChar char="ü"/>
              <a:tabLst>
                <a:tab pos="114300" algn="l"/>
                <a:tab pos="228600" algn="l"/>
                <a:tab pos="742950" algn="l"/>
              </a:tabLst>
            </a:pPr>
            <a:r>
              <a:rPr lang="en-US" altLang="en-US" sz="1200" b="1" dirty="0">
                <a:solidFill>
                  <a:schemeClr val="tx1"/>
                </a:solidFill>
              </a:rPr>
              <a:t>Strengths and weaknesses.</a:t>
            </a:r>
          </a:p>
          <a:p>
            <a:pPr marL="742950" lvl="4" indent="171450">
              <a:lnSpc>
                <a:spcPts val="1000"/>
              </a:lnSpc>
              <a:spcBef>
                <a:spcPct val="50000"/>
              </a:spcBef>
              <a:buClr>
                <a:srgbClr val="0000FF"/>
              </a:buClr>
              <a:buFont typeface="Wingdings" panose="05000000000000000000" pitchFamily="2" charset="2"/>
              <a:buChar char="ü"/>
              <a:tabLst>
                <a:tab pos="114300" algn="l"/>
                <a:tab pos="228600" algn="l"/>
                <a:tab pos="742950" algn="l"/>
              </a:tabLst>
            </a:pPr>
            <a:r>
              <a:rPr lang="en-US" altLang="en-US" sz="1200" b="1" dirty="0">
                <a:solidFill>
                  <a:schemeClr val="tx1"/>
                </a:solidFill>
              </a:rPr>
              <a:t>Results of the war-game.</a:t>
            </a:r>
          </a:p>
          <a:p>
            <a:pPr marL="571500" lvl="3" indent="114300">
              <a:lnSpc>
                <a:spcPts val="1000"/>
              </a:lnSpc>
              <a:spcBef>
                <a:spcPct val="50000"/>
              </a:spcBef>
              <a:buClr>
                <a:srgbClr val="0000FF"/>
              </a:buClr>
              <a:buFont typeface="Arial" panose="020B0604020202020204" pitchFamily="34" charset="0"/>
              <a:buChar char="•"/>
            </a:pPr>
            <a:r>
              <a:rPr lang="en-US" altLang="en-US" sz="1400" b="1" dirty="0">
                <a:solidFill>
                  <a:schemeClr val="tx1"/>
                </a:solidFill>
              </a:rPr>
              <a:t> War-gaming technique used.</a:t>
            </a:r>
          </a:p>
        </p:txBody>
      </p:sp>
      <p:grpSp>
        <p:nvGrpSpPr>
          <p:cNvPr id="232454" name="Group 6"/>
          <p:cNvGrpSpPr>
            <a:grpSpLocks/>
          </p:cNvGrpSpPr>
          <p:nvPr/>
        </p:nvGrpSpPr>
        <p:grpSpPr bwMode="auto">
          <a:xfrm>
            <a:off x="800344" y="321947"/>
            <a:ext cx="1174750" cy="1776413"/>
            <a:chOff x="3726" y="1926"/>
            <a:chExt cx="1206" cy="1823"/>
          </a:xfrm>
        </p:grpSpPr>
        <p:sp>
          <p:nvSpPr>
            <p:cNvPr id="232463" name="Rectangle 7"/>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32464" name="Group 8"/>
            <p:cNvGrpSpPr>
              <a:grpSpLocks/>
            </p:cNvGrpSpPr>
            <p:nvPr/>
          </p:nvGrpSpPr>
          <p:grpSpPr bwMode="auto">
            <a:xfrm>
              <a:off x="3778" y="1976"/>
              <a:ext cx="1090" cy="1721"/>
              <a:chOff x="2312" y="902"/>
              <a:chExt cx="1090" cy="1721"/>
            </a:xfrm>
          </p:grpSpPr>
          <p:sp>
            <p:nvSpPr>
              <p:cNvPr id="232465" name="Rectangle 9"/>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2466" name="Rectangle 10"/>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2467" name="Rectangle 11"/>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2468" name="Rectangle 12"/>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2469" name="Rectangle 13"/>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2470" name="Rectangle 14"/>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2471" name="Rectangle 15"/>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32455" name="Rectangle 16"/>
          <p:cNvSpPr>
            <a:spLocks noChangeArrowheads="1"/>
          </p:cNvSpPr>
          <p:nvPr/>
        </p:nvSpPr>
        <p:spPr bwMode="auto">
          <a:xfrm>
            <a:off x="784470" y="415610"/>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32456" name="Rectangle 17"/>
          <p:cNvSpPr>
            <a:spLocks noChangeArrowheads="1"/>
          </p:cNvSpPr>
          <p:nvPr/>
        </p:nvSpPr>
        <p:spPr bwMode="auto">
          <a:xfrm>
            <a:off x="792408" y="628335"/>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32457" name="Rectangle 18"/>
          <p:cNvSpPr>
            <a:spLocks noChangeArrowheads="1"/>
          </p:cNvSpPr>
          <p:nvPr/>
        </p:nvSpPr>
        <p:spPr bwMode="auto">
          <a:xfrm>
            <a:off x="686044" y="871222"/>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3313683" name="Rectangle 19"/>
          <p:cNvSpPr>
            <a:spLocks noChangeArrowheads="1"/>
          </p:cNvSpPr>
          <p:nvPr/>
        </p:nvSpPr>
        <p:spPr bwMode="auto">
          <a:xfrm>
            <a:off x="840032" y="1077596"/>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4 - COA ANALYSIS</a:t>
            </a:r>
          </a:p>
          <a:p>
            <a:pPr algn="ctr">
              <a:spcBef>
                <a:spcPct val="0"/>
              </a:spcBef>
              <a:buFontTx/>
              <a:buNone/>
            </a:pPr>
            <a:r>
              <a:rPr lang="en-US" altLang="en-US" sz="600" b="1" dirty="0"/>
              <a:t>(WAR GAME)</a:t>
            </a:r>
          </a:p>
        </p:txBody>
      </p:sp>
      <p:sp>
        <p:nvSpPr>
          <p:cNvPr id="232459" name="Rectangle 20"/>
          <p:cNvSpPr>
            <a:spLocks noChangeArrowheads="1"/>
          </p:cNvSpPr>
          <p:nvPr/>
        </p:nvSpPr>
        <p:spPr bwMode="auto">
          <a:xfrm>
            <a:off x="774944" y="1390335"/>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32460" name="Rectangle 21"/>
          <p:cNvSpPr>
            <a:spLocks noChangeArrowheads="1"/>
          </p:cNvSpPr>
          <p:nvPr/>
        </p:nvSpPr>
        <p:spPr bwMode="auto">
          <a:xfrm>
            <a:off x="786057" y="1601472"/>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32461" name="Rectangle 22"/>
          <p:cNvSpPr>
            <a:spLocks noChangeArrowheads="1"/>
          </p:cNvSpPr>
          <p:nvPr/>
        </p:nvSpPr>
        <p:spPr bwMode="auto">
          <a:xfrm>
            <a:off x="743195" y="1863409"/>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32462" name="Text Box 11"/>
          <p:cNvSpPr txBox="1">
            <a:spLocks noChangeArrowheads="1"/>
          </p:cNvSpPr>
          <p:nvPr/>
        </p:nvSpPr>
        <p:spPr bwMode="auto">
          <a:xfrm>
            <a:off x="7355078" y="6538914"/>
            <a:ext cx="44529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9-36</a:t>
            </a:r>
          </a:p>
        </p:txBody>
      </p:sp>
      <p:sp>
        <p:nvSpPr>
          <p:cNvPr id="30" name="Text Box 22"/>
          <p:cNvSpPr txBox="1">
            <a:spLocks noChangeArrowheads="1"/>
          </p:cNvSpPr>
          <p:nvPr/>
        </p:nvSpPr>
        <p:spPr bwMode="auto">
          <a:xfrm>
            <a:off x="1301680" y="1169664"/>
            <a:ext cx="10189636" cy="923330"/>
          </a:xfrm>
          <a:prstGeom prst="rect">
            <a:avLst/>
          </a:prstGeom>
          <a:noFill/>
          <a:ln w="9525">
            <a:noFill/>
            <a:miter lim="800000"/>
            <a:headEnd/>
            <a:tailEnd/>
          </a:ln>
        </p:spPr>
        <p:txBody>
          <a:bodyPr wrap="square">
            <a:spAutoFit/>
          </a:bodyPr>
          <a:lstStyle/>
          <a:p>
            <a:pPr marL="800100" lvl="3">
              <a:spcBef>
                <a:spcPct val="50000"/>
              </a:spcBef>
              <a:buClr>
                <a:schemeClr val="bg1">
                  <a:lumMod val="75000"/>
                </a:schemeClr>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chemeClr val="bg1">
                    <a:lumMod val="75000"/>
                  </a:schemeClr>
                </a:solidFill>
                <a:latin typeface="Arial" charset="0"/>
              </a:rPr>
              <a:t>Input: Products to begin COA analysis include updated IPB products, running estimates, commander’s planning guidance, COA statements and sketches, and updated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13683">
                                            <p:txEl>
                                              <p:pRg st="0" end="0"/>
                                            </p:txEl>
                                          </p:spTgt>
                                        </p:tgtEl>
                                        <p:attrNameLst>
                                          <p:attrName>style.color</p:attrName>
                                        </p:attrNameLst>
                                      </p:cBhvr>
                                      <p:to>
                                        <a:srgbClr val="0000FF"/>
                                      </p:to>
                                    </p:animClr>
                                  </p:childTnLst>
                                </p:cTn>
                              </p:par>
                              <p:par>
                                <p:cTn id="7" presetID="3" presetClass="emph" presetSubtype="2" fill="hold" nodeType="withEffect">
                                  <p:stCondLst>
                                    <p:cond delay="0"/>
                                  </p:stCondLst>
                                  <p:childTnLst>
                                    <p:animClr clrSpc="rgb" dir="cw">
                                      <p:cBhvr override="childStyle">
                                        <p:cTn id="8" dur="2000" fill="hold"/>
                                        <p:tgtEl>
                                          <p:spTgt spid="3313683">
                                            <p:txEl>
                                              <p:pRg st="1" end="1"/>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2"/>
          <p:cNvSpPr>
            <a:spLocks noGrp="1" noChangeArrowheads="1"/>
          </p:cNvSpPr>
          <p:nvPr>
            <p:ph type="title"/>
          </p:nvPr>
        </p:nvSpPr>
        <p:spPr>
          <a:xfrm>
            <a:off x="2235934" y="458257"/>
            <a:ext cx="7559675" cy="912813"/>
          </a:xfrm>
          <a:effectLst>
            <a:outerShdw dist="35921" dir="2700000" algn="ctr" rotWithShape="0">
              <a:srgbClr val="FFD889"/>
            </a:outerShdw>
          </a:effectLst>
        </p:spPr>
        <p:txBody>
          <a:bodyPr/>
          <a:lstStyle/>
          <a:p>
            <a:pPr eaLnBrk="1" hangingPunct="1"/>
            <a:r>
              <a:rPr lang="en-US" altLang="en-US" dirty="0"/>
              <a:t>Glossary for Step 4 - COA Analysis</a:t>
            </a:r>
            <a:r>
              <a:rPr lang="en-US" altLang="en-US" sz="1200" dirty="0">
                <a:solidFill>
                  <a:srgbClr val="FF0000"/>
                </a:solidFill>
              </a:rPr>
              <a:t>             (Click on the arrow at the end of the definition to return to your place)</a:t>
            </a:r>
            <a:endParaRPr lang="en-US" altLang="en-US" dirty="0"/>
          </a:p>
        </p:txBody>
      </p:sp>
      <p:sp>
        <p:nvSpPr>
          <p:cNvPr id="23449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811FCF9-7C46-4B13-8A0D-B5227967E4BF}" type="slidenum">
              <a:rPr lang="en-US" altLang="en-US" sz="800"/>
              <a:pPr>
                <a:spcBef>
                  <a:spcPct val="0"/>
                </a:spcBef>
                <a:buFontTx/>
                <a:buNone/>
              </a:pPr>
              <a:t>115</a:t>
            </a:fld>
            <a:endParaRPr lang="en-US" altLang="en-US" sz="800" dirty="0"/>
          </a:p>
        </p:txBody>
      </p:sp>
      <p:sp>
        <p:nvSpPr>
          <p:cNvPr id="3185667" name="Rectangle 3"/>
          <p:cNvSpPr>
            <a:spLocks noChangeArrowheads="1"/>
          </p:cNvSpPr>
          <p:nvPr/>
        </p:nvSpPr>
        <p:spPr bwMode="auto">
          <a:xfrm>
            <a:off x="574639" y="1075249"/>
            <a:ext cx="11046747" cy="4815188"/>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34501" name="Text Box 5"/>
          <p:cNvSpPr txBox="1">
            <a:spLocks noChangeArrowheads="1"/>
          </p:cNvSpPr>
          <p:nvPr/>
        </p:nvSpPr>
        <p:spPr bwMode="auto">
          <a:xfrm>
            <a:off x="606050" y="1178736"/>
            <a:ext cx="11036598"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 pos="292100" algn="l"/>
              </a:tabLst>
              <a:defRPr sz="3200">
                <a:solidFill>
                  <a:schemeClr val="tx1"/>
                </a:solidFill>
                <a:latin typeface="Arial" panose="020B0604020202020204" pitchFamily="34" charset="0"/>
              </a:defRPr>
            </a:lvl1pPr>
            <a:lvl2pPr marL="742950" indent="-28575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1600200" indent="-2286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a:lnSpc>
                <a:spcPct val="95000"/>
              </a:lnSpc>
              <a:spcBef>
                <a:spcPct val="50000"/>
              </a:spcBef>
              <a:buClr>
                <a:srgbClr val="0000FF"/>
              </a:buClr>
              <a:buFont typeface="Wingdings" panose="05000000000000000000" pitchFamily="2" charset="2"/>
              <a:buChar char="§"/>
            </a:pPr>
            <a:r>
              <a:rPr lang="en-US" altLang="en-US" sz="1400" b="1" dirty="0">
                <a:solidFill>
                  <a:srgbClr val="0000FF"/>
                </a:solidFill>
              </a:rPr>
              <a:t> Area of Interest (AI):  </a:t>
            </a:r>
            <a:r>
              <a:rPr lang="en-US" altLang="en-US" sz="1400" b="1" dirty="0"/>
              <a:t>That area of concern to the commander, including the area of influence, areas adjacent thereto, and extending into enemy territory. This area also includes areas occupied by enemy forces who could jeopardize the accomplishment of the mission.</a:t>
            </a:r>
            <a:r>
              <a:rPr lang="en-US" altLang="en-US" sz="1400" b="1" dirty="0">
                <a:solidFill>
                  <a:srgbClr val="0000FF"/>
                </a:solidFill>
              </a:rPr>
              <a:t>  </a:t>
            </a:r>
            <a:r>
              <a:rPr lang="en-US" altLang="en-US" sz="1400" b="1" dirty="0"/>
              <a:t>(</a:t>
            </a:r>
            <a:r>
              <a:rPr lang="en-US" altLang="en-US" sz="1400" b="1" dirty="0">
                <a:solidFill>
                  <a:schemeClr val="tx2"/>
                </a:solidFill>
              </a:rPr>
              <a:t>ADP 1-02, </a:t>
            </a:r>
            <a:r>
              <a:rPr lang="en-US" altLang="en-US" sz="1400" b="1" i="1" dirty="0">
                <a:solidFill>
                  <a:schemeClr val="tx2"/>
                </a:solidFill>
              </a:rPr>
              <a:t>Terms and Military Symbols</a:t>
            </a:r>
            <a:r>
              <a:rPr lang="en-US" altLang="en-US" sz="1400" b="1" dirty="0">
                <a:solidFill>
                  <a:schemeClr val="tx2"/>
                </a:solidFill>
              </a:rPr>
              <a:t>, Aug 18, p. 1-6 and ADRP 3-0, </a:t>
            </a:r>
            <a:r>
              <a:rPr lang="en-US" altLang="en-US" sz="1400" b="1" i="1" dirty="0">
                <a:solidFill>
                  <a:schemeClr val="tx2"/>
                </a:solidFill>
              </a:rPr>
              <a:t>Operations</a:t>
            </a:r>
            <a:r>
              <a:rPr lang="en-US" altLang="en-US" sz="1400" b="1" dirty="0">
                <a:solidFill>
                  <a:schemeClr val="tx2"/>
                </a:solidFill>
              </a:rPr>
              <a:t>, Oct 17,         p. 4-4, para 4-24).</a:t>
            </a:r>
          </a:p>
          <a:p>
            <a:pPr>
              <a:lnSpc>
                <a:spcPct val="95000"/>
              </a:lnSpc>
              <a:spcBef>
                <a:spcPct val="50000"/>
              </a:spcBef>
              <a:buClr>
                <a:srgbClr val="0000FF"/>
              </a:buClr>
              <a:buFont typeface="Wingdings" panose="05000000000000000000" pitchFamily="2" charset="2"/>
              <a:buChar char="§"/>
            </a:pPr>
            <a:r>
              <a:rPr lang="en-US" altLang="en-US" sz="1400" b="1" dirty="0">
                <a:solidFill>
                  <a:schemeClr val="tx2"/>
                </a:solidFill>
              </a:rPr>
              <a:t> </a:t>
            </a:r>
            <a:r>
              <a:rPr lang="en-US" altLang="en-US" sz="1400" b="1" dirty="0">
                <a:solidFill>
                  <a:srgbClr val="0000FF"/>
                </a:solidFill>
              </a:rPr>
              <a:t>Decision Support Template (DST):</a:t>
            </a:r>
            <a:r>
              <a:rPr lang="en-US" altLang="en-US" sz="1400" b="1" dirty="0">
                <a:solidFill>
                  <a:schemeClr val="tx2"/>
                </a:solidFill>
              </a:rPr>
              <a:t>  A combined intelligence and operations graphic based on the results of war-gaming. The decision support template depicts decision points, timelines associated with the movement of forces and the flow of the operation, and other key items of information required to execute a specific friendly course of action. </a:t>
            </a:r>
            <a:r>
              <a:rPr lang="en-US" altLang="en-US" sz="1400" b="1" i="1" dirty="0">
                <a:solidFill>
                  <a:schemeClr val="tx2"/>
                </a:solidFill>
              </a:rPr>
              <a:t>Part of the decision support template is the decision support matrix</a:t>
            </a:r>
            <a:r>
              <a:rPr lang="en-US" altLang="en-US" sz="1400" b="1" dirty="0">
                <a:solidFill>
                  <a:schemeClr val="tx2"/>
                </a:solidFill>
              </a:rPr>
              <a:t>. A </a:t>
            </a:r>
            <a:r>
              <a:rPr lang="en-US" altLang="en-US" sz="1400" b="1" dirty="0">
                <a:solidFill>
                  <a:srgbClr val="0000CC"/>
                </a:solidFill>
              </a:rPr>
              <a:t>decision support matrix </a:t>
            </a:r>
            <a:r>
              <a:rPr lang="en-US" altLang="en-US" sz="1400" b="1" dirty="0">
                <a:solidFill>
                  <a:schemeClr val="tx2"/>
                </a:solidFill>
              </a:rPr>
              <a:t>is a written record of a war-gamed course of action that describes decision points and associated actions at those decision points.  </a:t>
            </a:r>
            <a:r>
              <a:rPr lang="en-US" altLang="en-US" sz="1400" b="1" dirty="0"/>
              <a:t>(</a:t>
            </a:r>
            <a:r>
              <a:rPr lang="en-US" altLang="en-US" sz="1400" b="1" dirty="0">
                <a:solidFill>
                  <a:schemeClr val="tx2"/>
                </a:solidFill>
              </a:rPr>
              <a:t>ADRP 5-0, </a:t>
            </a:r>
            <a:r>
              <a:rPr lang="en-US" altLang="en-US" sz="1400" b="1" i="1" dirty="0">
                <a:solidFill>
                  <a:schemeClr val="tx2"/>
                </a:solidFill>
              </a:rPr>
              <a:t>The Operations Process</a:t>
            </a:r>
            <a:r>
              <a:rPr lang="en-US" altLang="en-US" sz="1400" b="1" dirty="0">
                <a:solidFill>
                  <a:schemeClr val="tx2"/>
                </a:solidFill>
              </a:rPr>
              <a:t>, May 12, para 4-20 and ADP 1-02, </a:t>
            </a:r>
            <a:r>
              <a:rPr lang="en-US" altLang="en-US" sz="1400" b="1" i="1" dirty="0">
                <a:solidFill>
                  <a:schemeClr val="tx2"/>
                </a:solidFill>
              </a:rPr>
              <a:t>Terms and Military Symbols</a:t>
            </a:r>
            <a:r>
              <a:rPr lang="en-US" altLang="en-US" sz="1400" b="1" dirty="0">
                <a:solidFill>
                  <a:schemeClr val="tx2"/>
                </a:solidFill>
              </a:rPr>
              <a:t>, Aug 18, p. 1-27).</a:t>
            </a:r>
          </a:p>
          <a:p>
            <a:pPr>
              <a:lnSpc>
                <a:spcPct val="95000"/>
              </a:lnSpc>
              <a:spcBef>
                <a:spcPct val="50000"/>
              </a:spcBef>
              <a:buClr>
                <a:srgbClr val="0000FF"/>
              </a:buClr>
              <a:buFont typeface="Wingdings" panose="05000000000000000000" pitchFamily="2" charset="2"/>
              <a:buChar char="§"/>
            </a:pPr>
            <a:r>
              <a:rPr lang="en-US" altLang="en-US" sz="1400" b="1" dirty="0">
                <a:solidFill>
                  <a:schemeClr val="tx2"/>
                </a:solidFill>
              </a:rPr>
              <a:t> </a:t>
            </a:r>
            <a:r>
              <a:rPr lang="en-US" altLang="en-US" sz="1400" b="1" dirty="0">
                <a:solidFill>
                  <a:srgbClr val="0000FF"/>
                </a:solidFill>
              </a:rPr>
              <a:t>Event Template:</a:t>
            </a:r>
            <a:r>
              <a:rPr lang="en-US" altLang="en-US" sz="1400" b="1" dirty="0">
                <a:solidFill>
                  <a:schemeClr val="tx2"/>
                </a:solidFill>
              </a:rPr>
              <a:t>  A model against which enemy activity can be recorded and compared. It represents a sequential projection of events that relate to space and time on the battlefield and indicate the enemy’s ability to adopt a particular course of action. The event template is a guide for collection planning that depicts the named areas of interest where activity, or its lack of activity, will indicate which course of action the adversary has adopted. </a:t>
            </a:r>
            <a:r>
              <a:rPr lang="en-US" altLang="en-US" sz="1400" b="1" dirty="0"/>
              <a:t>(</a:t>
            </a:r>
            <a:r>
              <a:rPr lang="en-US" altLang="en-US" sz="1400" b="1" dirty="0">
                <a:solidFill>
                  <a:schemeClr val="tx2"/>
                </a:solidFill>
              </a:rPr>
              <a:t>ADP 1-02, </a:t>
            </a:r>
            <a:r>
              <a:rPr lang="en-US" altLang="en-US" sz="1400" b="1" i="1" dirty="0">
                <a:solidFill>
                  <a:schemeClr val="tx2"/>
                </a:solidFill>
              </a:rPr>
              <a:t>Terms and Military Symbols</a:t>
            </a:r>
            <a:r>
              <a:rPr lang="en-US" altLang="en-US" sz="1400" b="1" dirty="0">
                <a:solidFill>
                  <a:schemeClr val="tx2"/>
                </a:solidFill>
              </a:rPr>
              <a:t>, Aug 18, p. 1-38).</a:t>
            </a:r>
          </a:p>
          <a:p>
            <a:pPr>
              <a:lnSpc>
                <a:spcPct val="95000"/>
              </a:lnSpc>
              <a:spcBef>
                <a:spcPct val="50000"/>
              </a:spcBef>
              <a:buClr>
                <a:srgbClr val="0000FF"/>
              </a:buClr>
              <a:buFont typeface="Wingdings" panose="05000000000000000000" pitchFamily="2" charset="2"/>
              <a:buChar char="§"/>
            </a:pPr>
            <a:r>
              <a:rPr lang="en-US" altLang="en-US" sz="1400" b="1" dirty="0">
                <a:solidFill>
                  <a:schemeClr val="tx2"/>
                </a:solidFill>
              </a:rPr>
              <a:t> </a:t>
            </a:r>
            <a:r>
              <a:rPr lang="en-US" altLang="en-US" sz="1400" b="1" dirty="0">
                <a:solidFill>
                  <a:srgbClr val="0000FF"/>
                </a:solidFill>
              </a:rPr>
              <a:t>METT-TC:</a:t>
            </a:r>
            <a:r>
              <a:rPr lang="en-US" altLang="en-US" sz="1400" b="1" dirty="0">
                <a:solidFill>
                  <a:schemeClr val="tx2"/>
                </a:solidFill>
              </a:rPr>
              <a:t>  Mission variables using the first letter of the following words or phrases: </a:t>
            </a:r>
            <a:r>
              <a:rPr lang="en-US" altLang="en-US" sz="1400" b="1" u="sng" dirty="0">
                <a:solidFill>
                  <a:schemeClr val="tx2"/>
                </a:solidFill>
              </a:rPr>
              <a:t>m</a:t>
            </a:r>
            <a:r>
              <a:rPr lang="en-US" altLang="en-US" sz="1400" b="1" dirty="0">
                <a:solidFill>
                  <a:schemeClr val="tx2"/>
                </a:solidFill>
              </a:rPr>
              <a:t>ission, </a:t>
            </a:r>
            <a:r>
              <a:rPr lang="en-US" altLang="en-US" sz="1400" b="1" u="sng" dirty="0">
                <a:solidFill>
                  <a:schemeClr val="tx2"/>
                </a:solidFill>
              </a:rPr>
              <a:t>e</a:t>
            </a:r>
            <a:r>
              <a:rPr lang="en-US" altLang="en-US" sz="1400" b="1" dirty="0">
                <a:solidFill>
                  <a:schemeClr val="tx2"/>
                </a:solidFill>
              </a:rPr>
              <a:t>nemy, </a:t>
            </a:r>
            <a:r>
              <a:rPr lang="en-US" altLang="en-US" sz="1400" b="1" u="sng" dirty="0">
                <a:solidFill>
                  <a:schemeClr val="tx2"/>
                </a:solidFill>
              </a:rPr>
              <a:t>t</a:t>
            </a:r>
            <a:r>
              <a:rPr lang="en-US" altLang="en-US" sz="1400" b="1" dirty="0">
                <a:solidFill>
                  <a:schemeClr val="tx2"/>
                </a:solidFill>
              </a:rPr>
              <a:t>errain and weather, </a:t>
            </a:r>
            <a:r>
              <a:rPr lang="en-US" altLang="en-US" sz="1400" b="1" u="sng" dirty="0">
                <a:solidFill>
                  <a:schemeClr val="tx2"/>
                </a:solidFill>
              </a:rPr>
              <a:t>t</a:t>
            </a:r>
            <a:r>
              <a:rPr lang="en-US" altLang="en-US" sz="1400" b="1" dirty="0">
                <a:solidFill>
                  <a:schemeClr val="tx2"/>
                </a:solidFill>
              </a:rPr>
              <a:t>roops and support available, </a:t>
            </a:r>
            <a:r>
              <a:rPr lang="en-US" altLang="en-US" sz="1400" b="1" u="sng" dirty="0">
                <a:solidFill>
                  <a:schemeClr val="tx2"/>
                </a:solidFill>
              </a:rPr>
              <a:t>t</a:t>
            </a:r>
            <a:r>
              <a:rPr lang="en-US" altLang="en-US" sz="1400" b="1" dirty="0">
                <a:solidFill>
                  <a:schemeClr val="tx2"/>
                </a:solidFill>
              </a:rPr>
              <a:t>ime available, and </a:t>
            </a:r>
            <a:r>
              <a:rPr lang="en-US" altLang="en-US" sz="1400" b="1" u="sng" dirty="0">
                <a:solidFill>
                  <a:schemeClr val="tx2"/>
                </a:solidFill>
              </a:rPr>
              <a:t>c</a:t>
            </a:r>
            <a:r>
              <a:rPr lang="en-US" altLang="en-US" sz="1400" b="1" dirty="0">
                <a:solidFill>
                  <a:schemeClr val="tx2"/>
                </a:solidFill>
              </a:rPr>
              <a:t>ivil considerations.  </a:t>
            </a:r>
            <a:r>
              <a:rPr lang="en-US" altLang="en-US" sz="1400" b="1" dirty="0"/>
              <a:t>(</a:t>
            </a:r>
            <a:r>
              <a:rPr lang="en-US" altLang="en-US" sz="1400" b="1" dirty="0">
                <a:solidFill>
                  <a:schemeClr val="tx2"/>
                </a:solidFill>
              </a:rPr>
              <a:t>ADRP 5-0, </a:t>
            </a:r>
            <a:r>
              <a:rPr lang="en-US" altLang="en-US" sz="1400" b="1" i="1" dirty="0">
                <a:solidFill>
                  <a:schemeClr val="tx2"/>
                </a:solidFill>
              </a:rPr>
              <a:t>The Operations Process</a:t>
            </a:r>
            <a:r>
              <a:rPr lang="en-US" altLang="en-US" sz="1400" b="1" dirty="0">
                <a:solidFill>
                  <a:schemeClr val="tx2"/>
                </a:solidFill>
              </a:rPr>
              <a:t>, May 12, para 1-32 and ADRP 3-0, </a:t>
            </a:r>
            <a:r>
              <a:rPr lang="en-US" altLang="en-US" sz="1400" b="1" i="1" dirty="0">
                <a:solidFill>
                  <a:schemeClr val="tx2"/>
                </a:solidFill>
              </a:rPr>
              <a:t>Operations</a:t>
            </a:r>
            <a:r>
              <a:rPr lang="en-US" altLang="en-US" sz="1400" b="1" dirty="0">
                <a:solidFill>
                  <a:schemeClr val="tx2"/>
                </a:solidFill>
              </a:rPr>
              <a:t>, Oct 17, para 1-11).</a:t>
            </a:r>
          </a:p>
          <a:p>
            <a:pPr>
              <a:lnSpc>
                <a:spcPct val="95000"/>
              </a:lnSpc>
              <a:spcBef>
                <a:spcPct val="50000"/>
              </a:spcBef>
              <a:buClr>
                <a:srgbClr val="0000FF"/>
              </a:buClr>
              <a:buFont typeface="Wingdings" panose="05000000000000000000" pitchFamily="2" charset="2"/>
              <a:buChar char="§"/>
            </a:pPr>
            <a:r>
              <a:rPr lang="en-US" altLang="en-US" sz="1400" b="1" dirty="0">
                <a:solidFill>
                  <a:schemeClr val="tx2"/>
                </a:solidFill>
              </a:rPr>
              <a:t> </a:t>
            </a:r>
            <a:r>
              <a:rPr lang="en-US" altLang="en-US" sz="1400" b="1" dirty="0">
                <a:solidFill>
                  <a:srgbClr val="0000FF"/>
                </a:solidFill>
              </a:rPr>
              <a:t>Passage of Lines (POL):</a:t>
            </a:r>
            <a:r>
              <a:rPr lang="en-US" altLang="en-US" sz="1400" b="1" dirty="0">
                <a:solidFill>
                  <a:schemeClr val="tx2"/>
                </a:solidFill>
              </a:rPr>
              <a:t>  A tactical enabling operation in which a force moves forward or rearward through another force’s combat positions with the intention of moving into or out of contact with the enemy. </a:t>
            </a:r>
            <a:r>
              <a:rPr lang="en-US" altLang="en-US" sz="1400" b="1" dirty="0"/>
              <a:t>(</a:t>
            </a:r>
            <a:r>
              <a:rPr lang="en-US" altLang="en-US" sz="1400" b="1" dirty="0">
                <a:solidFill>
                  <a:schemeClr val="tx2"/>
                </a:solidFill>
              </a:rPr>
              <a:t>ADP 1-02, </a:t>
            </a:r>
            <a:r>
              <a:rPr lang="en-US" altLang="en-US" sz="1400" b="1" i="1" dirty="0">
                <a:solidFill>
                  <a:schemeClr val="tx2"/>
                </a:solidFill>
              </a:rPr>
              <a:t>Terms and Military Symbols,  </a:t>
            </a:r>
            <a:r>
              <a:rPr lang="en-US" altLang="en-US" sz="1400" b="1" dirty="0">
                <a:solidFill>
                  <a:schemeClr val="tx2"/>
                </a:solidFill>
              </a:rPr>
              <a:t>Aug 18, p. 1-73).</a:t>
            </a:r>
          </a:p>
        </p:txBody>
      </p:sp>
      <p:sp>
        <p:nvSpPr>
          <p:cNvPr id="234502" name="AutoShape 6">
            <a:hlinkClick r:id="rId3" action="ppaction://hlinksldjump" highlightClick="1"/>
          </p:cNvPr>
          <p:cNvSpPr>
            <a:spLocks noChangeArrowheads="1"/>
          </p:cNvSpPr>
          <p:nvPr/>
        </p:nvSpPr>
        <p:spPr bwMode="auto">
          <a:xfrm>
            <a:off x="2228239" y="1827109"/>
            <a:ext cx="185737" cy="163512"/>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34503" name="AutoShape 7">
            <a:hlinkClick r:id="rId4" action="ppaction://hlinksldjump" highlightClick="1"/>
          </p:cNvPr>
          <p:cNvSpPr>
            <a:spLocks noChangeArrowheads="1"/>
          </p:cNvSpPr>
          <p:nvPr/>
        </p:nvSpPr>
        <p:spPr bwMode="auto">
          <a:xfrm>
            <a:off x="6664608" y="3170872"/>
            <a:ext cx="185737" cy="163512"/>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34504" name="AutoShape 8">
            <a:hlinkClick r:id="rId4" action="ppaction://hlinksldjump" highlightClick="1"/>
          </p:cNvPr>
          <p:cNvSpPr>
            <a:spLocks noChangeArrowheads="1"/>
          </p:cNvSpPr>
          <p:nvPr/>
        </p:nvSpPr>
        <p:spPr bwMode="auto">
          <a:xfrm>
            <a:off x="10541661" y="4073335"/>
            <a:ext cx="185738" cy="163512"/>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34505" name="AutoShape 9">
            <a:hlinkClick r:id="rId3" action="ppaction://hlinksldjump" highlightClick="1"/>
          </p:cNvPr>
          <p:cNvSpPr>
            <a:spLocks noChangeArrowheads="1"/>
          </p:cNvSpPr>
          <p:nvPr/>
        </p:nvSpPr>
        <p:spPr bwMode="auto">
          <a:xfrm>
            <a:off x="4618518" y="4778339"/>
            <a:ext cx="185738" cy="163512"/>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34506" name="AutoShape 10">
            <a:hlinkClick r:id="rId5" action="ppaction://hlinksldjump" highlightClick="1"/>
          </p:cNvPr>
          <p:cNvSpPr>
            <a:spLocks noChangeArrowheads="1"/>
          </p:cNvSpPr>
          <p:nvPr/>
        </p:nvSpPr>
        <p:spPr bwMode="auto">
          <a:xfrm>
            <a:off x="2143066" y="5516618"/>
            <a:ext cx="185737"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547" name="Rectangle 3"/>
          <p:cNvSpPr>
            <a:spLocks noGrp="1" noChangeArrowheads="1"/>
          </p:cNvSpPr>
          <p:nvPr>
            <p:ph type="title"/>
          </p:nvPr>
        </p:nvSpPr>
        <p:spPr>
          <a:xfrm>
            <a:off x="1981200" y="57445"/>
            <a:ext cx="8229600" cy="912813"/>
          </a:xfrm>
          <a:effectLst>
            <a:outerShdw dist="35921" dir="2700000" algn="ctr" rotWithShape="0">
              <a:srgbClr val="F6D8AC"/>
            </a:outerShdw>
          </a:effectLst>
        </p:spPr>
        <p:txBody>
          <a:bodyPr/>
          <a:lstStyle/>
          <a:p>
            <a:pPr eaLnBrk="1" hangingPunct="1"/>
            <a:r>
              <a:rPr lang="en-US" altLang="en-US" dirty="0"/>
              <a:t>Military Decision Making Process </a:t>
            </a:r>
            <a:endParaRPr lang="en-US" altLang="en-US" sz="4400" dirty="0"/>
          </a:p>
        </p:txBody>
      </p:sp>
      <p:sp>
        <p:nvSpPr>
          <p:cNvPr id="236548"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3783F084-64F0-4654-B8FC-C54206FD8386}" type="slidenum">
              <a:rPr lang="en-US" altLang="en-US" sz="800"/>
              <a:pPr>
                <a:spcBef>
                  <a:spcPct val="0"/>
                </a:spcBef>
                <a:buFontTx/>
                <a:buNone/>
              </a:pPr>
              <a:t>116</a:t>
            </a:fld>
            <a:endParaRPr lang="en-US" altLang="en-US" sz="800" dirty="0"/>
          </a:p>
        </p:txBody>
      </p:sp>
      <p:sp>
        <p:nvSpPr>
          <p:cNvPr id="3104773" name="Text Box 5"/>
          <p:cNvSpPr txBox="1">
            <a:spLocks noChangeArrowheads="1"/>
          </p:cNvSpPr>
          <p:nvPr/>
        </p:nvSpPr>
        <p:spPr bwMode="auto">
          <a:xfrm>
            <a:off x="3106739" y="1041401"/>
            <a:ext cx="5976937" cy="446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400" b="1" dirty="0">
                <a:solidFill>
                  <a:srgbClr val="0000FF"/>
                </a:solidFill>
              </a:rPr>
              <a:t>This lesson consists of eight sections:</a:t>
            </a:r>
          </a:p>
          <a:p>
            <a:pPr>
              <a:spcBef>
                <a:spcPct val="50000"/>
              </a:spcBef>
              <a:buClr>
                <a:srgbClr val="0000FF"/>
              </a:buClr>
              <a:buFont typeface="Wingdings" panose="05000000000000000000" pitchFamily="2" charset="2"/>
              <a:buChar char="ü"/>
            </a:pPr>
            <a:r>
              <a:rPr lang="en-US" altLang="en-US" sz="2000" b="1" dirty="0">
                <a:solidFill>
                  <a:srgbClr val="5F5F5F"/>
                </a:solidFill>
              </a:rPr>
              <a:t>Introduction to the MDMP</a:t>
            </a:r>
          </a:p>
          <a:p>
            <a:pPr>
              <a:spcBef>
                <a:spcPct val="50000"/>
              </a:spcBef>
              <a:buClr>
                <a:srgbClr val="0000FF"/>
              </a:buClr>
              <a:buFont typeface="Wingdings" panose="05000000000000000000" pitchFamily="2" charset="2"/>
              <a:buChar char="ü"/>
            </a:pPr>
            <a:r>
              <a:rPr lang="en-US" altLang="en-US" sz="2000" b="1" dirty="0">
                <a:solidFill>
                  <a:srgbClr val="5F5F5F"/>
                </a:solidFill>
              </a:rPr>
              <a:t>Step 1 - Receipt of Mission</a:t>
            </a:r>
          </a:p>
          <a:p>
            <a:pPr>
              <a:spcBef>
                <a:spcPct val="50000"/>
              </a:spcBef>
              <a:buClr>
                <a:srgbClr val="0000FF"/>
              </a:buClr>
              <a:buFont typeface="Wingdings" panose="05000000000000000000" pitchFamily="2" charset="2"/>
              <a:buChar char="ü"/>
            </a:pPr>
            <a:r>
              <a:rPr lang="en-US" altLang="en-US" sz="2000" b="1" dirty="0">
                <a:solidFill>
                  <a:srgbClr val="5F5F5F"/>
                </a:solidFill>
              </a:rPr>
              <a:t>Step 2 - Mission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3 - Course of Action Development</a:t>
            </a:r>
          </a:p>
          <a:p>
            <a:pPr>
              <a:spcBef>
                <a:spcPct val="50000"/>
              </a:spcBef>
              <a:buClr>
                <a:srgbClr val="0000FF"/>
              </a:buClr>
              <a:buFont typeface="Wingdings" panose="05000000000000000000" pitchFamily="2" charset="2"/>
              <a:buChar char="ü"/>
            </a:pPr>
            <a:r>
              <a:rPr lang="en-US" altLang="en-US" sz="2000" b="1" dirty="0">
                <a:solidFill>
                  <a:srgbClr val="5F5F5F"/>
                </a:solidFill>
              </a:rPr>
              <a:t>Step 4 - Course of Action Analysis</a:t>
            </a:r>
          </a:p>
          <a:p>
            <a:pPr>
              <a:spcBef>
                <a:spcPct val="50000"/>
              </a:spcBef>
              <a:buClr>
                <a:srgbClr val="0000FF"/>
              </a:buClr>
              <a:buFont typeface="Wingdings" panose="05000000000000000000" pitchFamily="2" charset="2"/>
              <a:buChar char="ü"/>
            </a:pPr>
            <a:r>
              <a:rPr lang="en-US" altLang="en-US" sz="2000" b="1" dirty="0">
                <a:solidFill>
                  <a:schemeClr val="tx2"/>
                </a:solidFill>
              </a:rPr>
              <a:t>Step 5 - Course of Action Comparison</a:t>
            </a:r>
          </a:p>
          <a:p>
            <a:pPr>
              <a:spcBef>
                <a:spcPct val="50000"/>
              </a:spcBef>
              <a:buClr>
                <a:srgbClr val="0000FF"/>
              </a:buClr>
              <a:buFont typeface="Wingdings" panose="05000000000000000000" pitchFamily="2" charset="2"/>
              <a:buChar char="ü"/>
            </a:pPr>
            <a:r>
              <a:rPr lang="en-US" altLang="en-US" sz="2000" b="1" dirty="0">
                <a:solidFill>
                  <a:srgbClr val="5F5F5F"/>
                </a:solidFill>
              </a:rPr>
              <a:t>Step 6 - Course of Action Approval</a:t>
            </a:r>
          </a:p>
          <a:p>
            <a:pPr>
              <a:spcBef>
                <a:spcPct val="50000"/>
              </a:spcBef>
              <a:buClr>
                <a:srgbClr val="0000FF"/>
              </a:buClr>
              <a:buFont typeface="Wingdings" panose="05000000000000000000" pitchFamily="2" charset="2"/>
              <a:buChar char="ü"/>
            </a:pPr>
            <a:r>
              <a:rPr lang="en-US" altLang="en-US" sz="2000" b="1" dirty="0">
                <a:solidFill>
                  <a:srgbClr val="5F5F5F"/>
                </a:solidFill>
              </a:rPr>
              <a:t>Step 7 - Orders Production, Dissemination, 	 	    and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04773">
                                            <p:txEl>
                                              <p:pRg st="6" end="6"/>
                                            </p:txEl>
                                          </p:spTgt>
                                        </p:tgtEl>
                                        <p:attrNameLst>
                                          <p:attrName>style.color</p:attrName>
                                        </p:attrNameLst>
                                      </p:cBhvr>
                                      <p:to>
                                        <a:srgbClr val="0000FF"/>
                                      </p:to>
                                    </p:animClr>
                                  </p:childTnLst>
                                </p:cTn>
                              </p:par>
                              <p:par>
                                <p:cTn id="7" presetID="6" presetClass="emph" presetSubtype="0" fill="hold" nodeType="withEffect">
                                  <p:stCondLst>
                                    <p:cond delay="0"/>
                                  </p:stCondLst>
                                  <p:childTnLst>
                                    <p:animScale>
                                      <p:cBhvr>
                                        <p:cTn id="8" dur="500" fill="hold"/>
                                        <p:tgtEl>
                                          <p:spTgt spid="3104773">
                                            <p:txEl>
                                              <p:pRg st="6" end="6"/>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Grp="1" noChangeArrowheads="1"/>
          </p:cNvSpPr>
          <p:nvPr>
            <p:ph type="title"/>
          </p:nvPr>
        </p:nvSpPr>
        <p:spPr>
          <a:xfrm>
            <a:off x="1965354" y="385368"/>
            <a:ext cx="8229600" cy="912813"/>
          </a:xfrm>
          <a:effectLst>
            <a:outerShdw dist="35921" dir="2700000" algn="ctr" rotWithShape="0">
              <a:srgbClr val="FFD889"/>
            </a:outerShdw>
          </a:effectLst>
        </p:spPr>
        <p:txBody>
          <a:bodyPr/>
          <a:lstStyle/>
          <a:p>
            <a:pPr eaLnBrk="1" hangingPunct="1"/>
            <a:r>
              <a:rPr lang="en-US" altLang="en-US" dirty="0"/>
              <a:t>Step 5 - COA Comparison</a:t>
            </a:r>
          </a:p>
        </p:txBody>
      </p:sp>
      <p:sp>
        <p:nvSpPr>
          <p:cNvPr id="23859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77369FA-7A06-4182-9598-42F0EC56BAC9}" type="slidenum">
              <a:rPr lang="en-US" altLang="en-US" sz="800"/>
              <a:pPr>
                <a:spcBef>
                  <a:spcPct val="0"/>
                </a:spcBef>
                <a:buFontTx/>
                <a:buNone/>
              </a:pPr>
              <a:t>117</a:t>
            </a:fld>
            <a:endParaRPr lang="en-US" altLang="en-US" sz="800" dirty="0"/>
          </a:p>
        </p:txBody>
      </p:sp>
      <p:sp>
        <p:nvSpPr>
          <p:cNvPr id="3340291" name="Rectangle 3"/>
          <p:cNvSpPr>
            <a:spLocks noChangeArrowheads="1"/>
          </p:cNvSpPr>
          <p:nvPr/>
        </p:nvSpPr>
        <p:spPr bwMode="auto">
          <a:xfrm>
            <a:off x="567074" y="1077331"/>
            <a:ext cx="11054312" cy="3196958"/>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38597" name="Text Box 4"/>
          <p:cNvSpPr txBox="1">
            <a:spLocks noChangeArrowheads="1"/>
          </p:cNvSpPr>
          <p:nvPr/>
        </p:nvSpPr>
        <p:spPr bwMode="auto">
          <a:xfrm>
            <a:off x="569615" y="2307377"/>
            <a:ext cx="10843452"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 pos="800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 pos="800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 pos="800100" algn="l"/>
              </a:tabLst>
              <a:defRPr sz="2400">
                <a:solidFill>
                  <a:schemeClr val="tx1"/>
                </a:solidFill>
                <a:latin typeface="Arial" panose="020B0604020202020204" pitchFamily="34" charset="0"/>
              </a:defRPr>
            </a:lvl3pPr>
            <a:lvl4pPr marL="914400" indent="114300">
              <a:spcBef>
                <a:spcPct val="20000"/>
              </a:spcBef>
              <a:buChar char="–"/>
              <a:tabLst>
                <a:tab pos="114300" algn="l"/>
                <a:tab pos="292100" algn="l"/>
                <a:tab pos="800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 pos="800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The goal is to identify the strengths and weaknesses of COAs, enable selecting a COA with the highest probability of success, and further developing it in an OPLAN or OPORD.</a:t>
            </a:r>
            <a:endParaRPr lang="en-US" altLang="en-US" sz="1600" b="1" dirty="0"/>
          </a:p>
          <a:p>
            <a:pPr lvl="1">
              <a:spcBef>
                <a:spcPct val="50000"/>
              </a:spcBef>
              <a:buClr>
                <a:srgbClr val="0000FF"/>
              </a:buClr>
              <a:buFont typeface="Wingdings" panose="05000000000000000000" pitchFamily="2" charset="2"/>
              <a:buChar char="§"/>
            </a:pPr>
            <a:r>
              <a:rPr lang="en-US" altLang="en-US" sz="1800" b="1" dirty="0"/>
              <a:t> COA comparison consists of </a:t>
            </a:r>
            <a:r>
              <a:rPr lang="en-US" altLang="en-US" sz="1800" b="1" dirty="0">
                <a:solidFill>
                  <a:srgbClr val="FF0000"/>
                </a:solidFill>
              </a:rPr>
              <a:t>three actions</a:t>
            </a:r>
            <a:r>
              <a:rPr lang="en-US" altLang="en-US" sz="1800" b="1" dirty="0"/>
              <a:t>, shown in the </a:t>
            </a:r>
            <a:r>
              <a:rPr lang="en-US" altLang="en-US" sz="1800" b="1" dirty="0">
                <a:solidFill>
                  <a:srgbClr val="0000FF"/>
                </a:solidFill>
              </a:rPr>
              <a:t>process column</a:t>
            </a:r>
            <a:r>
              <a:rPr lang="en-US" altLang="en-US" sz="1800" b="1" dirty="0"/>
              <a:t> on the next slide. Each action will be described in subsequent slides. </a:t>
            </a:r>
          </a:p>
          <a:p>
            <a:pPr lvl="1">
              <a:spcBef>
                <a:spcPct val="50000"/>
              </a:spcBef>
              <a:buClr>
                <a:srgbClr val="0000FF"/>
              </a:buClr>
              <a:buFont typeface="Wingdings" panose="05000000000000000000" pitchFamily="2" charset="2"/>
              <a:buNone/>
            </a:pPr>
            <a:r>
              <a:rPr lang="en-US" altLang="en-US" sz="1800" b="1" dirty="0"/>
              <a:t>			    	     </a:t>
            </a:r>
            <a:r>
              <a:rPr lang="en-US" altLang="en-US" sz="1400" b="1" i="1" dirty="0">
                <a:solidFill>
                  <a:srgbClr val="FF0000"/>
                </a:solidFill>
              </a:rPr>
              <a:t>(Some subjects will be discussed in greater detail during the conduct of CGSS).</a:t>
            </a:r>
            <a:r>
              <a:rPr lang="en-US" altLang="en-US" sz="1400" b="1" dirty="0"/>
              <a:t> </a:t>
            </a:r>
          </a:p>
        </p:txBody>
      </p:sp>
      <p:grpSp>
        <p:nvGrpSpPr>
          <p:cNvPr id="238598" name="Group 5"/>
          <p:cNvGrpSpPr>
            <a:grpSpLocks/>
          </p:cNvGrpSpPr>
          <p:nvPr/>
        </p:nvGrpSpPr>
        <p:grpSpPr bwMode="auto">
          <a:xfrm>
            <a:off x="796954" y="324515"/>
            <a:ext cx="1174750" cy="1776412"/>
            <a:chOff x="3726" y="1926"/>
            <a:chExt cx="1206" cy="1823"/>
          </a:xfrm>
        </p:grpSpPr>
        <p:sp>
          <p:nvSpPr>
            <p:cNvPr id="238607"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38608" name="Group 7"/>
            <p:cNvGrpSpPr>
              <a:grpSpLocks/>
            </p:cNvGrpSpPr>
            <p:nvPr/>
          </p:nvGrpSpPr>
          <p:grpSpPr bwMode="auto">
            <a:xfrm>
              <a:off x="3778" y="1976"/>
              <a:ext cx="1090" cy="1721"/>
              <a:chOff x="2312" y="902"/>
              <a:chExt cx="1090" cy="1721"/>
            </a:xfrm>
          </p:grpSpPr>
          <p:sp>
            <p:nvSpPr>
              <p:cNvPr id="238609"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8610"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8611"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8612"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8613"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8614"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38615"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38599" name="Rectangle 15"/>
          <p:cNvSpPr>
            <a:spLocks noChangeArrowheads="1"/>
          </p:cNvSpPr>
          <p:nvPr/>
        </p:nvSpPr>
        <p:spPr bwMode="auto">
          <a:xfrm>
            <a:off x="781079" y="418177"/>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38600" name="Rectangle 16"/>
          <p:cNvSpPr>
            <a:spLocks noChangeArrowheads="1"/>
          </p:cNvSpPr>
          <p:nvPr/>
        </p:nvSpPr>
        <p:spPr bwMode="auto">
          <a:xfrm>
            <a:off x="789017" y="630903"/>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38601" name="Rectangle 17"/>
          <p:cNvSpPr>
            <a:spLocks noChangeArrowheads="1"/>
          </p:cNvSpPr>
          <p:nvPr/>
        </p:nvSpPr>
        <p:spPr bwMode="auto">
          <a:xfrm>
            <a:off x="682653" y="873791"/>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238602" name="Rectangle 18"/>
          <p:cNvSpPr>
            <a:spLocks noChangeArrowheads="1"/>
          </p:cNvSpPr>
          <p:nvPr/>
        </p:nvSpPr>
        <p:spPr bwMode="auto">
          <a:xfrm>
            <a:off x="836641" y="1080165"/>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3340307" name="Rectangle 19"/>
          <p:cNvSpPr>
            <a:spLocks noChangeArrowheads="1"/>
          </p:cNvSpPr>
          <p:nvPr/>
        </p:nvSpPr>
        <p:spPr bwMode="auto">
          <a:xfrm>
            <a:off x="771554" y="1392903"/>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a:t>
            </a:r>
            <a:r>
              <a:rPr lang="en-US" altLang="en-US" sz="600" b="1" dirty="0"/>
              <a:t>5 - COA COMPARISON</a:t>
            </a:r>
          </a:p>
        </p:txBody>
      </p:sp>
      <p:sp>
        <p:nvSpPr>
          <p:cNvPr id="238604" name="Rectangle 20"/>
          <p:cNvSpPr>
            <a:spLocks noChangeArrowheads="1"/>
          </p:cNvSpPr>
          <p:nvPr/>
        </p:nvSpPr>
        <p:spPr bwMode="auto">
          <a:xfrm>
            <a:off x="782666" y="1604040"/>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38605" name="Rectangle 21"/>
          <p:cNvSpPr>
            <a:spLocks noChangeArrowheads="1"/>
          </p:cNvSpPr>
          <p:nvPr/>
        </p:nvSpPr>
        <p:spPr bwMode="auto">
          <a:xfrm>
            <a:off x="739804" y="1865978"/>
            <a:ext cx="1293813"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38606" name="Text Box 11"/>
          <p:cNvSpPr txBox="1">
            <a:spLocks noChangeArrowheads="1"/>
          </p:cNvSpPr>
          <p:nvPr/>
        </p:nvSpPr>
        <p:spPr bwMode="auto">
          <a:xfrm>
            <a:off x="7347772" y="6538914"/>
            <a:ext cx="4491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9-39</a:t>
            </a:r>
          </a:p>
        </p:txBody>
      </p:sp>
      <p:sp>
        <p:nvSpPr>
          <p:cNvPr id="30" name="Text Box 4"/>
          <p:cNvSpPr txBox="1">
            <a:spLocks noChangeArrowheads="1"/>
          </p:cNvSpPr>
          <p:nvPr/>
        </p:nvSpPr>
        <p:spPr bwMode="auto">
          <a:xfrm>
            <a:off x="1181626" y="1161940"/>
            <a:ext cx="1023144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 pos="800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 pos="800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 pos="800100" algn="l"/>
              </a:tabLst>
              <a:defRPr sz="2400">
                <a:solidFill>
                  <a:schemeClr val="tx1"/>
                </a:solidFill>
                <a:latin typeface="Arial" panose="020B0604020202020204" pitchFamily="34" charset="0"/>
              </a:defRPr>
            </a:lvl3pPr>
            <a:lvl4pPr marL="914400" indent="114300">
              <a:spcBef>
                <a:spcPct val="20000"/>
              </a:spcBef>
              <a:buChar char="–"/>
              <a:tabLst>
                <a:tab pos="114300" algn="l"/>
                <a:tab pos="292100" algn="l"/>
                <a:tab pos="800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 pos="800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9pPr>
          </a:lstStyle>
          <a:p>
            <a:pPr lvl="3">
              <a:spcBef>
                <a:spcPct val="50000"/>
              </a:spcBef>
              <a:buClr>
                <a:srgbClr val="0000FF"/>
              </a:buClr>
              <a:buFont typeface="Wingdings" panose="05000000000000000000" pitchFamily="2" charset="2"/>
              <a:buChar char="§"/>
            </a:pPr>
            <a:r>
              <a:rPr lang="en-US" altLang="en-US" sz="1800" b="1" dirty="0"/>
              <a:t> COA comparison is an </a:t>
            </a:r>
            <a:r>
              <a:rPr lang="en-US" altLang="en-US" sz="1800" b="1" dirty="0">
                <a:solidFill>
                  <a:srgbClr val="0000FF"/>
                </a:solidFill>
              </a:rPr>
              <a:t>objective process </a:t>
            </a:r>
            <a:r>
              <a:rPr lang="en-US" altLang="en-US" sz="1800" b="1" dirty="0"/>
              <a:t>to evaluate COAs independently and against set evaluation criteria developed during mission analysis.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40307">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5"/>
          <p:cNvSpPr>
            <a:spLocks noGrp="1" noChangeArrowheads="1"/>
          </p:cNvSpPr>
          <p:nvPr>
            <p:ph type="title"/>
          </p:nvPr>
        </p:nvSpPr>
        <p:spPr>
          <a:xfrm>
            <a:off x="1967900" y="378093"/>
            <a:ext cx="8229600" cy="912813"/>
          </a:xfrm>
          <a:effectLst>
            <a:outerShdw dist="35921" dir="2700000" algn="ctr" rotWithShape="0">
              <a:srgbClr val="FFD889"/>
            </a:outerShdw>
          </a:effectLst>
        </p:spPr>
        <p:txBody>
          <a:bodyPr/>
          <a:lstStyle/>
          <a:p>
            <a:pPr eaLnBrk="1" hangingPunct="1"/>
            <a:r>
              <a:rPr lang="en-US" altLang="en-US" dirty="0"/>
              <a:t>Step 5 - COA Comparison </a:t>
            </a:r>
          </a:p>
        </p:txBody>
      </p:sp>
      <p:sp>
        <p:nvSpPr>
          <p:cNvPr id="24064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08F0C9E-FA86-412E-981E-BBBF57E4B23E}" type="slidenum">
              <a:rPr lang="en-US" altLang="en-US" sz="800"/>
              <a:pPr>
                <a:spcBef>
                  <a:spcPct val="0"/>
                </a:spcBef>
                <a:buFontTx/>
                <a:buNone/>
              </a:pPr>
              <a:t>118</a:t>
            </a:fld>
            <a:endParaRPr lang="en-US" altLang="en-US" sz="800" dirty="0"/>
          </a:p>
        </p:txBody>
      </p:sp>
      <p:sp>
        <p:nvSpPr>
          <p:cNvPr id="3187714" name="Rectangle 2"/>
          <p:cNvSpPr>
            <a:spLocks noChangeArrowheads="1"/>
          </p:cNvSpPr>
          <p:nvPr/>
        </p:nvSpPr>
        <p:spPr bwMode="auto">
          <a:xfrm>
            <a:off x="1054565" y="1982700"/>
            <a:ext cx="3049782" cy="1744663"/>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3187715" name="Rectangle 3"/>
          <p:cNvSpPr>
            <a:spLocks noChangeArrowheads="1"/>
          </p:cNvSpPr>
          <p:nvPr/>
        </p:nvSpPr>
        <p:spPr bwMode="auto">
          <a:xfrm>
            <a:off x="8070188" y="1982699"/>
            <a:ext cx="3083365" cy="1479550"/>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3187716" name="Rectangle 4"/>
          <p:cNvSpPr>
            <a:spLocks noChangeArrowheads="1"/>
          </p:cNvSpPr>
          <p:nvPr/>
        </p:nvSpPr>
        <p:spPr bwMode="auto">
          <a:xfrm>
            <a:off x="4263657" y="1982700"/>
            <a:ext cx="3638086" cy="147954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grpSp>
        <p:nvGrpSpPr>
          <p:cNvPr id="240647" name="Group 6"/>
          <p:cNvGrpSpPr>
            <a:grpSpLocks/>
          </p:cNvGrpSpPr>
          <p:nvPr/>
        </p:nvGrpSpPr>
        <p:grpSpPr bwMode="auto">
          <a:xfrm>
            <a:off x="1592885" y="1065124"/>
            <a:ext cx="1654175" cy="782638"/>
            <a:chOff x="622" y="868"/>
            <a:chExt cx="1042" cy="493"/>
          </a:xfrm>
        </p:grpSpPr>
        <p:sp>
          <p:nvSpPr>
            <p:cNvPr id="240658" name="AutoShape 7"/>
            <p:cNvSpPr>
              <a:spLocks noChangeArrowheads="1"/>
            </p:cNvSpPr>
            <p:nvPr/>
          </p:nvSpPr>
          <p:spPr bwMode="auto">
            <a:xfrm>
              <a:off x="622"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40659" name="Text Box 8"/>
            <p:cNvSpPr txBox="1">
              <a:spLocks noChangeArrowheads="1"/>
            </p:cNvSpPr>
            <p:nvPr/>
          </p:nvSpPr>
          <p:spPr bwMode="auto">
            <a:xfrm>
              <a:off x="828" y="904"/>
              <a:ext cx="631" cy="250"/>
            </a:xfrm>
            <a:prstGeom prst="rect">
              <a:avLst/>
            </a:prstGeom>
            <a:noFill/>
            <a:ln>
              <a:noFill/>
            </a:ln>
            <a:effectLst>
              <a:outerShdw dist="35921" dir="2700000" algn="ctr" rotWithShape="0">
                <a:schemeClr val="bg1">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INPUT</a:t>
              </a:r>
            </a:p>
          </p:txBody>
        </p:sp>
      </p:grpSp>
      <p:grpSp>
        <p:nvGrpSpPr>
          <p:cNvPr id="240648" name="Group 9"/>
          <p:cNvGrpSpPr>
            <a:grpSpLocks/>
          </p:cNvGrpSpPr>
          <p:nvPr/>
        </p:nvGrpSpPr>
        <p:grpSpPr bwMode="auto">
          <a:xfrm>
            <a:off x="8960485" y="1065124"/>
            <a:ext cx="1654175" cy="782638"/>
            <a:chOff x="4079" y="868"/>
            <a:chExt cx="1042" cy="493"/>
          </a:xfrm>
        </p:grpSpPr>
        <p:sp>
          <p:nvSpPr>
            <p:cNvPr id="240656" name="AutoShape 10"/>
            <p:cNvSpPr>
              <a:spLocks noChangeArrowheads="1"/>
            </p:cNvSpPr>
            <p:nvPr/>
          </p:nvSpPr>
          <p:spPr bwMode="auto">
            <a:xfrm>
              <a:off x="407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40657" name="Text Box 11"/>
            <p:cNvSpPr txBox="1">
              <a:spLocks noChangeArrowheads="1"/>
            </p:cNvSpPr>
            <p:nvPr/>
          </p:nvSpPr>
          <p:spPr bwMode="auto">
            <a:xfrm>
              <a:off x="4207" y="904"/>
              <a:ext cx="786"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OUTPUT</a:t>
              </a:r>
            </a:p>
          </p:txBody>
        </p:sp>
      </p:grpSp>
      <p:grpSp>
        <p:nvGrpSpPr>
          <p:cNvPr id="240649" name="Group 12"/>
          <p:cNvGrpSpPr>
            <a:grpSpLocks/>
          </p:cNvGrpSpPr>
          <p:nvPr/>
        </p:nvGrpSpPr>
        <p:grpSpPr bwMode="auto">
          <a:xfrm>
            <a:off x="5256214" y="1065124"/>
            <a:ext cx="1654175" cy="782638"/>
            <a:chOff x="2359" y="868"/>
            <a:chExt cx="1042" cy="493"/>
          </a:xfrm>
        </p:grpSpPr>
        <p:sp>
          <p:nvSpPr>
            <p:cNvPr id="240654" name="AutoShape 13"/>
            <p:cNvSpPr>
              <a:spLocks noChangeArrowheads="1"/>
            </p:cNvSpPr>
            <p:nvPr/>
          </p:nvSpPr>
          <p:spPr bwMode="auto">
            <a:xfrm>
              <a:off x="235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40655" name="Text Box 14"/>
            <p:cNvSpPr txBox="1">
              <a:spLocks noChangeArrowheads="1"/>
            </p:cNvSpPr>
            <p:nvPr/>
          </p:nvSpPr>
          <p:spPr bwMode="auto">
            <a:xfrm>
              <a:off x="2415" y="904"/>
              <a:ext cx="954"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PROCESS</a:t>
              </a:r>
            </a:p>
          </p:txBody>
        </p:sp>
      </p:grpSp>
      <p:sp>
        <p:nvSpPr>
          <p:cNvPr id="240650" name="Text Box 19"/>
          <p:cNvSpPr txBox="1">
            <a:spLocks noChangeArrowheads="1"/>
          </p:cNvSpPr>
          <p:nvPr/>
        </p:nvSpPr>
        <p:spPr bwMode="auto">
          <a:xfrm>
            <a:off x="1289457" y="2062074"/>
            <a:ext cx="2690812"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Updated running estimates.</a:t>
            </a:r>
          </a:p>
          <a:p>
            <a:pPr>
              <a:spcBef>
                <a:spcPct val="50000"/>
              </a:spcBef>
              <a:buClr>
                <a:srgbClr val="0000FF"/>
              </a:buClr>
              <a:buFont typeface="Wingdings" panose="05000000000000000000" pitchFamily="2" charset="2"/>
              <a:buChar char="§"/>
            </a:pPr>
            <a:r>
              <a:rPr lang="en-US" altLang="en-US" sz="1400" b="1" dirty="0"/>
              <a:t> Refined COAs. </a:t>
            </a:r>
          </a:p>
          <a:p>
            <a:pPr>
              <a:spcBef>
                <a:spcPct val="50000"/>
              </a:spcBef>
              <a:buClr>
                <a:srgbClr val="0000FF"/>
              </a:buClr>
              <a:buFont typeface="Wingdings" panose="05000000000000000000" pitchFamily="2" charset="2"/>
              <a:buChar char="§"/>
            </a:pPr>
            <a:r>
              <a:rPr lang="en-US" altLang="en-US" sz="1400" b="1" dirty="0"/>
              <a:t> Evaluation criteria.</a:t>
            </a:r>
          </a:p>
          <a:p>
            <a:pPr>
              <a:spcBef>
                <a:spcPct val="50000"/>
              </a:spcBef>
              <a:buClr>
                <a:srgbClr val="0000FF"/>
              </a:buClr>
              <a:buFont typeface="Wingdings" panose="05000000000000000000" pitchFamily="2" charset="2"/>
              <a:buChar char="§"/>
            </a:pPr>
            <a:r>
              <a:rPr lang="en-US" altLang="en-US" sz="1400" b="1" dirty="0"/>
              <a:t> War-game results.</a:t>
            </a:r>
          </a:p>
          <a:p>
            <a:pPr>
              <a:spcBef>
                <a:spcPct val="50000"/>
              </a:spcBef>
              <a:buClr>
                <a:srgbClr val="0000FF"/>
              </a:buClr>
              <a:buFont typeface="Wingdings" panose="05000000000000000000" pitchFamily="2" charset="2"/>
              <a:buChar char="§"/>
            </a:pPr>
            <a:r>
              <a:rPr lang="en-US" altLang="en-US" sz="1400" b="1" dirty="0"/>
              <a:t> Updated assumptions.</a:t>
            </a:r>
          </a:p>
        </p:txBody>
      </p:sp>
      <p:sp>
        <p:nvSpPr>
          <p:cNvPr id="3187732" name="Text Box 20"/>
          <p:cNvSpPr txBox="1">
            <a:spLocks noChangeArrowheads="1"/>
          </p:cNvSpPr>
          <p:nvPr/>
        </p:nvSpPr>
        <p:spPr bwMode="auto">
          <a:xfrm>
            <a:off x="4238257" y="2062074"/>
            <a:ext cx="383273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marL="117475" indent="-117475">
              <a:spcBef>
                <a:spcPct val="50000"/>
              </a:spcBef>
              <a:buClr>
                <a:srgbClr val="0000FF"/>
              </a:buClr>
              <a:buFont typeface="Wingdings" panose="05000000000000000000" pitchFamily="2" charset="2"/>
              <a:buChar char="§"/>
            </a:pPr>
            <a:r>
              <a:rPr lang="en-US" altLang="en-US" sz="1400" b="1" dirty="0"/>
              <a:t>Conduct advantages and disadvantages analysis.</a:t>
            </a:r>
          </a:p>
          <a:p>
            <a:pPr marL="117475" indent="-117475">
              <a:spcBef>
                <a:spcPct val="50000"/>
              </a:spcBef>
              <a:buClr>
                <a:srgbClr val="0000FF"/>
              </a:buClr>
              <a:buFont typeface="Wingdings" panose="05000000000000000000" pitchFamily="2" charset="2"/>
              <a:buChar char="§"/>
            </a:pPr>
            <a:r>
              <a:rPr lang="en-US" altLang="en-US" sz="1400" b="1" dirty="0"/>
              <a:t>Compare COAs.</a:t>
            </a:r>
          </a:p>
          <a:p>
            <a:pPr marL="117475" indent="-117475">
              <a:spcBef>
                <a:spcPct val="50000"/>
              </a:spcBef>
              <a:buClr>
                <a:srgbClr val="0000FF"/>
              </a:buClr>
              <a:buFont typeface="Wingdings" panose="05000000000000000000" pitchFamily="2" charset="2"/>
              <a:buChar char="§"/>
            </a:pPr>
            <a:r>
              <a:rPr lang="en-US" altLang="en-US" sz="1400" b="1" dirty="0"/>
              <a:t>Conduct a COA decision briefing.</a:t>
            </a:r>
          </a:p>
        </p:txBody>
      </p:sp>
      <p:sp>
        <p:nvSpPr>
          <p:cNvPr id="240652" name="Text Box 21"/>
          <p:cNvSpPr txBox="1">
            <a:spLocks noChangeArrowheads="1"/>
          </p:cNvSpPr>
          <p:nvPr/>
        </p:nvSpPr>
        <p:spPr bwMode="auto">
          <a:xfrm>
            <a:off x="8283657" y="2062074"/>
            <a:ext cx="2717800" cy="127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Evaluated COAs.</a:t>
            </a:r>
          </a:p>
          <a:p>
            <a:pPr>
              <a:spcBef>
                <a:spcPct val="50000"/>
              </a:spcBef>
              <a:buClr>
                <a:srgbClr val="0000FF"/>
              </a:buClr>
              <a:buFont typeface="Wingdings" panose="05000000000000000000" pitchFamily="2" charset="2"/>
              <a:buChar char="§"/>
            </a:pPr>
            <a:r>
              <a:rPr lang="en-US" altLang="en-US" sz="1400" b="1" dirty="0"/>
              <a:t> Recommended COAs.</a:t>
            </a:r>
          </a:p>
          <a:p>
            <a:pPr>
              <a:spcBef>
                <a:spcPct val="50000"/>
              </a:spcBef>
              <a:buClr>
                <a:srgbClr val="0000FF"/>
              </a:buClr>
              <a:buFont typeface="Wingdings" panose="05000000000000000000" pitchFamily="2" charset="2"/>
              <a:buChar char="§"/>
            </a:pPr>
            <a:r>
              <a:rPr lang="en-US" altLang="en-US" sz="1400" b="1" dirty="0"/>
              <a:t> Updated running estimates.</a:t>
            </a:r>
          </a:p>
          <a:p>
            <a:pPr>
              <a:spcBef>
                <a:spcPct val="50000"/>
              </a:spcBef>
              <a:buClr>
                <a:srgbClr val="0000FF"/>
              </a:buClr>
              <a:buFont typeface="Wingdings" panose="05000000000000000000" pitchFamily="2" charset="2"/>
              <a:buChar char="§"/>
            </a:pPr>
            <a:r>
              <a:rPr lang="en-US" altLang="en-US" sz="1400" b="1" dirty="0"/>
              <a:t> Updated assumptions.</a:t>
            </a:r>
          </a:p>
        </p:txBody>
      </p:sp>
      <p:sp>
        <p:nvSpPr>
          <p:cNvPr id="240653" name="Text Box 11"/>
          <p:cNvSpPr txBox="1">
            <a:spLocks noChangeArrowheads="1"/>
          </p:cNvSpPr>
          <p:nvPr/>
        </p:nvSpPr>
        <p:spPr bwMode="auto">
          <a:xfrm>
            <a:off x="5671368" y="6535739"/>
            <a:ext cx="62071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9-13, p. 9-39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87732"/>
                                        </p:tgtEl>
                                        <p:attrNameLst>
                                          <p:attrName>style.visibility</p:attrName>
                                        </p:attrNameLst>
                                      </p:cBhvr>
                                      <p:to>
                                        <p:strVal val="visible"/>
                                      </p:to>
                                    </p:set>
                                    <p:animEffect transition="in" filter="fade">
                                      <p:cBhvr>
                                        <p:cTn id="7" dur="2000"/>
                                        <p:tgtEl>
                                          <p:spTgt spid="31877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7732"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3"/>
          <p:cNvSpPr>
            <a:spLocks noGrp="1" noChangeArrowheads="1"/>
          </p:cNvSpPr>
          <p:nvPr>
            <p:ph type="title"/>
          </p:nvPr>
        </p:nvSpPr>
        <p:spPr>
          <a:xfrm>
            <a:off x="1991839" y="327492"/>
            <a:ext cx="8229600" cy="912812"/>
          </a:xfrm>
          <a:effectLst>
            <a:outerShdw dist="35921" dir="2700000" algn="ctr" rotWithShape="0">
              <a:srgbClr val="FFD889"/>
            </a:outerShdw>
          </a:effectLst>
        </p:spPr>
        <p:txBody>
          <a:bodyPr/>
          <a:lstStyle/>
          <a:p>
            <a:pPr eaLnBrk="1" hangingPunct="1"/>
            <a:r>
              <a:rPr lang="en-US" altLang="en-US" dirty="0"/>
              <a:t>Step 5 - COA Comparison</a:t>
            </a:r>
          </a:p>
        </p:txBody>
      </p:sp>
      <p:sp>
        <p:nvSpPr>
          <p:cNvPr id="24269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5A7AD281-B578-4B8F-A258-6EAC76CF8DCF}" type="slidenum">
              <a:rPr lang="en-US" altLang="en-US" sz="800"/>
              <a:pPr>
                <a:spcBef>
                  <a:spcPct val="0"/>
                </a:spcBef>
                <a:buFontTx/>
                <a:buNone/>
              </a:pPr>
              <a:t>119</a:t>
            </a:fld>
            <a:endParaRPr lang="en-US" altLang="en-US" sz="800" dirty="0"/>
          </a:p>
        </p:txBody>
      </p:sp>
      <p:sp>
        <p:nvSpPr>
          <p:cNvPr id="3344386" name="Rectangle 2"/>
          <p:cNvSpPr>
            <a:spLocks noChangeArrowheads="1"/>
          </p:cNvSpPr>
          <p:nvPr/>
        </p:nvSpPr>
        <p:spPr bwMode="auto">
          <a:xfrm>
            <a:off x="576594" y="1068059"/>
            <a:ext cx="11045911" cy="4218273"/>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42693" name="Text Box 5"/>
          <p:cNvSpPr txBox="1">
            <a:spLocks noChangeArrowheads="1"/>
          </p:cNvSpPr>
          <p:nvPr/>
        </p:nvSpPr>
        <p:spPr bwMode="auto">
          <a:xfrm>
            <a:off x="571574" y="2308018"/>
            <a:ext cx="10943485"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5 – COA comparison involves </a:t>
            </a:r>
            <a:r>
              <a:rPr lang="en-US" altLang="en-US" sz="1800" b="1" dirty="0">
                <a:solidFill>
                  <a:srgbClr val="FF0000"/>
                </a:solidFill>
              </a:rPr>
              <a:t>three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 Conduct Advantages and Disadvantages Analysis. </a:t>
            </a:r>
          </a:p>
          <a:p>
            <a:pPr lvl="2">
              <a:spcBef>
                <a:spcPct val="50000"/>
              </a:spcBef>
              <a:buClr>
                <a:srgbClr val="0000FF"/>
              </a:buClr>
              <a:buFont typeface="Wingdings" panose="05000000000000000000" pitchFamily="2" charset="2"/>
              <a:buChar char="§"/>
            </a:pPr>
            <a:r>
              <a:rPr lang="en-US" altLang="en-US" sz="1800" b="1" dirty="0">
                <a:solidFill>
                  <a:schemeClr val="tx1"/>
                </a:solidFill>
              </a:rPr>
              <a:t>The COA comparison starts with </a:t>
            </a:r>
            <a:r>
              <a:rPr lang="en-US" altLang="en-US" sz="1800" b="1" dirty="0">
                <a:solidFill>
                  <a:srgbClr val="0000FF"/>
                </a:solidFill>
              </a:rPr>
              <a:t>all staff members </a:t>
            </a:r>
            <a:r>
              <a:rPr lang="en-US" altLang="en-US" sz="1800" b="1" dirty="0">
                <a:solidFill>
                  <a:schemeClr val="tx1"/>
                </a:solidFill>
              </a:rPr>
              <a:t>analyzing and evaluating the advantages and disadvantages of each COA </a:t>
            </a:r>
            <a:r>
              <a:rPr lang="en-US" altLang="en-US" sz="1800" b="1" dirty="0">
                <a:solidFill>
                  <a:srgbClr val="0000FF"/>
                </a:solidFill>
              </a:rPr>
              <a:t>from their perspectives</a:t>
            </a:r>
            <a:r>
              <a:rPr lang="en-US" altLang="en-US" sz="1800" b="1" dirty="0">
                <a:solidFill>
                  <a:schemeClr val="tx1"/>
                </a:solidFill>
              </a:rPr>
              <a:t>. </a:t>
            </a:r>
          </a:p>
          <a:p>
            <a:pPr lvl="2">
              <a:spcBef>
                <a:spcPct val="50000"/>
              </a:spcBef>
              <a:buClr>
                <a:srgbClr val="0000FF"/>
              </a:buClr>
              <a:buFont typeface="Wingdings" panose="05000000000000000000" pitchFamily="2" charset="2"/>
              <a:buChar char="§"/>
            </a:pPr>
            <a:r>
              <a:rPr lang="en-US" altLang="en-US" sz="1800" b="1" dirty="0">
                <a:solidFill>
                  <a:schemeClr val="tx1"/>
                </a:solidFill>
              </a:rPr>
              <a:t>Staff members each present their findings for the others’ consideration.  </a:t>
            </a:r>
            <a:r>
              <a:rPr lang="en-US" altLang="en-US" sz="1800" b="1" dirty="0">
                <a:solidFill>
                  <a:srgbClr val="0000FF"/>
                </a:solidFill>
              </a:rPr>
              <a:t>Using the evaluation criteria developed during mission analysis and refined during course of action development,</a:t>
            </a:r>
            <a:r>
              <a:rPr lang="en-US" altLang="en-US" sz="1800" b="1" dirty="0">
                <a:solidFill>
                  <a:schemeClr val="tx1"/>
                </a:solidFill>
              </a:rPr>
              <a:t> the staff outlines each COA, highlighting its advantages and disadvantages.  </a:t>
            </a:r>
          </a:p>
          <a:p>
            <a:pPr lvl="2">
              <a:spcBef>
                <a:spcPct val="50000"/>
              </a:spcBef>
              <a:buClr>
                <a:srgbClr val="0000FF"/>
              </a:buClr>
              <a:buFont typeface="Wingdings" panose="05000000000000000000" pitchFamily="2" charset="2"/>
              <a:buChar char="§"/>
            </a:pPr>
            <a:r>
              <a:rPr lang="en-US" altLang="en-US" sz="1800" b="1" dirty="0">
                <a:solidFill>
                  <a:schemeClr val="tx1"/>
                </a:solidFill>
              </a:rPr>
              <a:t>A </a:t>
            </a:r>
            <a:r>
              <a:rPr lang="en-US" altLang="en-US" sz="1800" b="1" dirty="0">
                <a:solidFill>
                  <a:srgbClr val="0000FF"/>
                </a:solidFill>
              </a:rPr>
              <a:t>sample format </a:t>
            </a:r>
            <a:r>
              <a:rPr lang="en-US" altLang="en-US" sz="1800" b="1" dirty="0">
                <a:solidFill>
                  <a:schemeClr val="tx1"/>
                </a:solidFill>
              </a:rPr>
              <a:t>is shown on the next slide.</a:t>
            </a:r>
          </a:p>
        </p:txBody>
      </p:sp>
      <p:grpSp>
        <p:nvGrpSpPr>
          <p:cNvPr id="242694" name="Group 23"/>
          <p:cNvGrpSpPr>
            <a:grpSpLocks/>
          </p:cNvGrpSpPr>
          <p:nvPr/>
        </p:nvGrpSpPr>
        <p:grpSpPr bwMode="auto">
          <a:xfrm>
            <a:off x="802802" y="325133"/>
            <a:ext cx="1174750" cy="1776413"/>
            <a:chOff x="3726" y="1926"/>
            <a:chExt cx="1206" cy="1823"/>
          </a:xfrm>
        </p:grpSpPr>
        <p:sp>
          <p:nvSpPr>
            <p:cNvPr id="242703" name="Rectangle 2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42704" name="Group 25"/>
            <p:cNvGrpSpPr>
              <a:grpSpLocks/>
            </p:cNvGrpSpPr>
            <p:nvPr/>
          </p:nvGrpSpPr>
          <p:grpSpPr bwMode="auto">
            <a:xfrm>
              <a:off x="3778" y="1976"/>
              <a:ext cx="1090" cy="1721"/>
              <a:chOff x="2312" y="902"/>
              <a:chExt cx="1090" cy="1721"/>
            </a:xfrm>
          </p:grpSpPr>
          <p:sp>
            <p:nvSpPr>
              <p:cNvPr id="242705" name="Rectangle 2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2706" name="Rectangle 2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2707" name="Rectangle 2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2708" name="Rectangle 2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2709" name="Rectangle 3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2710" name="Rectangle 3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2711" name="Rectangle 3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42695" name="Rectangle 33"/>
          <p:cNvSpPr>
            <a:spLocks noChangeArrowheads="1"/>
          </p:cNvSpPr>
          <p:nvPr/>
        </p:nvSpPr>
        <p:spPr bwMode="auto">
          <a:xfrm>
            <a:off x="786928" y="418796"/>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42696" name="Rectangle 34"/>
          <p:cNvSpPr>
            <a:spLocks noChangeArrowheads="1"/>
          </p:cNvSpPr>
          <p:nvPr/>
        </p:nvSpPr>
        <p:spPr bwMode="auto">
          <a:xfrm>
            <a:off x="794866" y="631521"/>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42697" name="Rectangle 35"/>
          <p:cNvSpPr>
            <a:spLocks noChangeArrowheads="1"/>
          </p:cNvSpPr>
          <p:nvPr/>
        </p:nvSpPr>
        <p:spPr bwMode="auto">
          <a:xfrm>
            <a:off x="688502" y="874408"/>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242698" name="Rectangle 36"/>
          <p:cNvSpPr>
            <a:spLocks noChangeArrowheads="1"/>
          </p:cNvSpPr>
          <p:nvPr/>
        </p:nvSpPr>
        <p:spPr bwMode="auto">
          <a:xfrm>
            <a:off x="842490" y="1080782"/>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3344421" name="Rectangle 37"/>
          <p:cNvSpPr>
            <a:spLocks noChangeArrowheads="1"/>
          </p:cNvSpPr>
          <p:nvPr/>
        </p:nvSpPr>
        <p:spPr bwMode="auto">
          <a:xfrm>
            <a:off x="777402" y="1393521"/>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a:t>
            </a:r>
            <a:r>
              <a:rPr lang="en-US" altLang="en-US" sz="600" b="1" dirty="0"/>
              <a:t>5 - COA COMPARISON</a:t>
            </a:r>
          </a:p>
        </p:txBody>
      </p:sp>
      <p:sp>
        <p:nvSpPr>
          <p:cNvPr id="242700" name="Rectangle 38"/>
          <p:cNvSpPr>
            <a:spLocks noChangeArrowheads="1"/>
          </p:cNvSpPr>
          <p:nvPr/>
        </p:nvSpPr>
        <p:spPr bwMode="auto">
          <a:xfrm>
            <a:off x="788515" y="1604658"/>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42701" name="Rectangle 39"/>
          <p:cNvSpPr>
            <a:spLocks noChangeArrowheads="1"/>
          </p:cNvSpPr>
          <p:nvPr/>
        </p:nvSpPr>
        <p:spPr bwMode="auto">
          <a:xfrm>
            <a:off x="745653" y="1866595"/>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42702" name="Text Box 11"/>
          <p:cNvSpPr txBox="1">
            <a:spLocks noChangeArrowheads="1"/>
          </p:cNvSpPr>
          <p:nvPr/>
        </p:nvSpPr>
        <p:spPr bwMode="auto">
          <a:xfrm>
            <a:off x="6724154" y="6538914"/>
            <a:ext cx="52038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9-39 to 9-40</a:t>
            </a:r>
          </a:p>
        </p:txBody>
      </p:sp>
      <p:sp>
        <p:nvSpPr>
          <p:cNvPr id="30" name="Text Box 5"/>
          <p:cNvSpPr txBox="1">
            <a:spLocks noChangeArrowheads="1"/>
          </p:cNvSpPr>
          <p:nvPr/>
        </p:nvSpPr>
        <p:spPr bwMode="auto">
          <a:xfrm>
            <a:off x="1307808" y="1163302"/>
            <a:ext cx="1020725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Input:</a:t>
            </a:r>
            <a:r>
              <a:rPr lang="en-US" altLang="en-US" sz="1800" b="1" dirty="0"/>
              <a:t> Products to begin COA comparison include updated running estimates, refined COAs, evaluation criteria, war-game results, and updated assumptions.</a:t>
            </a:r>
            <a:endParaRPr lang="en-US" altLang="en-US" sz="1800" b="1"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44421">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Rectangle 3"/>
          <p:cNvSpPr>
            <a:spLocks noGrp="1" noChangeArrowheads="1"/>
          </p:cNvSpPr>
          <p:nvPr>
            <p:ph type="title"/>
          </p:nvPr>
        </p:nvSpPr>
        <p:spPr>
          <a:xfrm>
            <a:off x="1981200" y="2963863"/>
            <a:ext cx="8229600" cy="912812"/>
          </a:xfrm>
          <a:effectLst>
            <a:outerShdw dist="35921" dir="2700000" algn="ctr" rotWithShape="0">
              <a:srgbClr val="F6D8AC"/>
            </a:outerShdw>
          </a:effectLst>
        </p:spPr>
        <p:txBody>
          <a:bodyPr/>
          <a:lstStyle/>
          <a:p>
            <a:pPr eaLnBrk="1" hangingPunct="1"/>
            <a:r>
              <a:rPr lang="en-US" altLang="en-US" dirty="0"/>
              <a:t>Welcome to the                                  Military Decision Making Process  Lesson </a:t>
            </a:r>
            <a:endParaRPr lang="en-US" altLang="en-US" sz="4400" dirty="0"/>
          </a:p>
        </p:txBody>
      </p:sp>
      <p:sp>
        <p:nvSpPr>
          <p:cNvPr id="3379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DA8FFEB9-192F-4D86-AFE9-09C9B8DC9337}" type="slidenum">
              <a:rPr lang="en-US" altLang="en-US" sz="800"/>
              <a:pPr>
                <a:spcBef>
                  <a:spcPct val="0"/>
                </a:spcBef>
                <a:buFontTx/>
                <a:buNone/>
              </a:pPr>
              <a:t>12</a:t>
            </a:fld>
            <a:endParaRPr lang="en-US" altLang="en-US" sz="800" dirty="0"/>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3"/>
          <p:cNvSpPr>
            <a:spLocks noGrp="1" noChangeArrowheads="1"/>
          </p:cNvSpPr>
          <p:nvPr>
            <p:ph type="title"/>
          </p:nvPr>
        </p:nvSpPr>
        <p:spPr>
          <a:xfrm>
            <a:off x="1982971" y="572666"/>
            <a:ext cx="8229600" cy="912813"/>
          </a:xfrm>
          <a:effectLst>
            <a:outerShdw dist="35921" dir="2700000" algn="ctr" rotWithShape="0">
              <a:srgbClr val="FFD889"/>
            </a:outerShdw>
          </a:effectLst>
        </p:spPr>
        <p:txBody>
          <a:bodyPr/>
          <a:lstStyle/>
          <a:p>
            <a:pPr eaLnBrk="1" hangingPunct="1"/>
            <a:r>
              <a:rPr lang="en-US" altLang="en-US" dirty="0"/>
              <a:t>Example Advantages and Disadvantages Analysis Chart</a:t>
            </a:r>
          </a:p>
        </p:txBody>
      </p:sp>
      <p:sp>
        <p:nvSpPr>
          <p:cNvPr id="24473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CC783D13-AAB5-4E05-997B-58E3F2628CE8}" type="slidenum">
              <a:rPr lang="en-US" altLang="en-US" sz="800"/>
              <a:pPr>
                <a:spcBef>
                  <a:spcPct val="0"/>
                </a:spcBef>
                <a:buFontTx/>
                <a:buNone/>
              </a:pPr>
              <a:t>120</a:t>
            </a:fld>
            <a:endParaRPr lang="en-US" altLang="en-US" sz="800" dirty="0"/>
          </a:p>
        </p:txBody>
      </p:sp>
      <p:sp>
        <p:nvSpPr>
          <p:cNvPr id="244741" name="Text Box 11"/>
          <p:cNvSpPr txBox="1">
            <a:spLocks noChangeArrowheads="1"/>
          </p:cNvSpPr>
          <p:nvPr/>
        </p:nvSpPr>
        <p:spPr bwMode="auto">
          <a:xfrm>
            <a:off x="5575008" y="6535739"/>
            <a:ext cx="62150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table 9-6, p. 9-40</a:t>
            </a:r>
          </a:p>
        </p:txBody>
      </p:sp>
      <p:graphicFrame>
        <p:nvGraphicFramePr>
          <p:cNvPr id="3" name="Table 2"/>
          <p:cNvGraphicFramePr>
            <a:graphicFrameLocks noGrp="1"/>
          </p:cNvGraphicFramePr>
          <p:nvPr>
            <p:extLst>
              <p:ext uri="{D42A27DB-BD31-4B8C-83A1-F6EECF244321}">
                <p14:modId xmlns:p14="http://schemas.microsoft.com/office/powerpoint/2010/main" val="1451563741"/>
              </p:ext>
            </p:extLst>
          </p:nvPr>
        </p:nvGraphicFramePr>
        <p:xfrm>
          <a:off x="574157" y="1528009"/>
          <a:ext cx="11047228" cy="4922671"/>
        </p:xfrm>
        <a:graphic>
          <a:graphicData uri="http://schemas.openxmlformats.org/drawingml/2006/table">
            <a:tbl>
              <a:tblPr>
                <a:effectLst>
                  <a:outerShdw blurRad="50800" dist="38100" dir="2700000" algn="tl" rotWithShape="0">
                    <a:prstClr val="black">
                      <a:alpha val="40000"/>
                    </a:prstClr>
                  </a:outerShdw>
                </a:effectLst>
              </a:tblPr>
              <a:tblGrid>
                <a:gridCol w="1254643">
                  <a:extLst>
                    <a:ext uri="{9D8B030D-6E8A-4147-A177-3AD203B41FA5}">
                      <a16:colId xmlns:a16="http://schemas.microsoft.com/office/drawing/2014/main" val="20000"/>
                    </a:ext>
                  </a:extLst>
                </a:gridCol>
                <a:gridCol w="4788568">
                  <a:extLst>
                    <a:ext uri="{9D8B030D-6E8A-4147-A177-3AD203B41FA5}">
                      <a16:colId xmlns:a16="http://schemas.microsoft.com/office/drawing/2014/main" val="20001"/>
                    </a:ext>
                  </a:extLst>
                </a:gridCol>
                <a:gridCol w="5004017">
                  <a:extLst>
                    <a:ext uri="{9D8B030D-6E8A-4147-A177-3AD203B41FA5}">
                      <a16:colId xmlns:a16="http://schemas.microsoft.com/office/drawing/2014/main" val="20002"/>
                    </a:ext>
                  </a:extLst>
                </a:gridCol>
              </a:tblGrid>
              <a:tr h="195906">
                <a:tc gridSpan="3">
                  <a:txBody>
                    <a:bodyPr/>
                    <a:lstStyle/>
                    <a:p>
                      <a:pPr marL="0" marR="0" algn="ctr">
                        <a:spcBef>
                          <a:spcPts val="0"/>
                        </a:spcBef>
                        <a:spcAft>
                          <a:spcPts val="0"/>
                        </a:spcAft>
                      </a:pPr>
                      <a:r>
                        <a:rPr lang="en-US" sz="1300" b="1" kern="1200" dirty="0">
                          <a:solidFill>
                            <a:schemeClr val="bg1"/>
                          </a:solidFill>
                          <a:effectLst/>
                          <a:latin typeface="Arial" panose="020B0604020202020204" pitchFamily="34" charset="0"/>
                          <a:ea typeface="Times New Roman" panose="02020603050405020304" pitchFamily="18" charset="0"/>
                        </a:rPr>
                        <a:t>Advantages and Disadvantages Analysis</a:t>
                      </a:r>
                      <a:endParaRPr lang="en-US" sz="900" dirty="0">
                        <a:solidFill>
                          <a:schemeClr val="bg1"/>
                        </a:solidFill>
                        <a:effectLst/>
                        <a:latin typeface="Times New Roman" panose="02020603050405020304" pitchFamily="18" charset="0"/>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65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43159">
                <a:tc>
                  <a:txBody>
                    <a:bodyPr/>
                    <a:lstStyle/>
                    <a:p>
                      <a:pPr marL="0" marR="0" algn="ctr">
                        <a:spcBef>
                          <a:spcPts val="0"/>
                        </a:spcBef>
                        <a:spcAft>
                          <a:spcPts val="0"/>
                        </a:spcAft>
                      </a:pPr>
                      <a:r>
                        <a:rPr lang="en-US" sz="1600" b="1" kern="1200" dirty="0">
                          <a:solidFill>
                            <a:srgbClr val="000000"/>
                          </a:solidFill>
                          <a:effectLst/>
                          <a:latin typeface="Arial" panose="020B0604020202020204" pitchFamily="34" charset="0"/>
                          <a:ea typeface="Times New Roman" panose="02020603050405020304" pitchFamily="18" charset="0"/>
                        </a:rPr>
                        <a:t>COURSE OF ACTION</a:t>
                      </a:r>
                      <a:endParaRPr lang="en-US" sz="1600" dirty="0">
                        <a:effectLst/>
                        <a:latin typeface="Times New Roman" panose="02020603050405020304" pitchFamily="18" charset="0"/>
                        <a:ea typeface="Times New Roman" panose="02020603050405020304" pitchFamily="18" charset="0"/>
                      </a:endParaRP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kern="1200" dirty="0">
                          <a:solidFill>
                            <a:srgbClr val="0000CC"/>
                          </a:solidFill>
                          <a:effectLst/>
                          <a:latin typeface="Arial" panose="020B0604020202020204" pitchFamily="34" charset="0"/>
                          <a:ea typeface="Times New Roman" panose="02020603050405020304" pitchFamily="18" charset="0"/>
                        </a:rPr>
                        <a:t>ADVANTAGES</a:t>
                      </a:r>
                      <a:endParaRPr lang="en-US" sz="16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kern="1200" dirty="0">
                          <a:solidFill>
                            <a:srgbClr val="FF0000"/>
                          </a:solidFill>
                          <a:effectLst/>
                          <a:latin typeface="Arial" panose="020B0604020202020204" pitchFamily="34" charset="0"/>
                          <a:ea typeface="Times New Roman" panose="02020603050405020304" pitchFamily="18" charset="0"/>
                        </a:rPr>
                        <a:t>DISADVANTAGES</a:t>
                      </a:r>
                      <a:endParaRPr lang="en-US" sz="1600" dirty="0">
                        <a:solidFill>
                          <a:srgbClr val="FF0000"/>
                        </a:solidFill>
                        <a:effectLst/>
                        <a:latin typeface="Times New Roman" panose="02020603050405020304" pitchFamily="18" charset="0"/>
                        <a:ea typeface="Times New Roman" panose="02020603050405020304" pitchFamily="18" charset="0"/>
                      </a:endParaRP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992978">
                <a:tc>
                  <a:txBody>
                    <a:bodyPr/>
                    <a:lstStyle/>
                    <a:p>
                      <a:pPr marL="0" marR="0" algn="ctr">
                        <a:spcBef>
                          <a:spcPts val="0"/>
                        </a:spcBef>
                        <a:spcAft>
                          <a:spcPts val="0"/>
                        </a:spcAft>
                      </a:pPr>
                      <a:r>
                        <a:rPr lang="en-US" sz="1400" b="1" dirty="0">
                          <a:effectLst/>
                          <a:latin typeface="+mn-lt"/>
                          <a:ea typeface="Times New Roman" panose="02020603050405020304" pitchFamily="18" charset="0"/>
                        </a:rPr>
                        <a:t>COA 1</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233363" marR="0" indent="-115888" algn="l">
                        <a:spcBef>
                          <a:spcPts val="0"/>
                        </a:spcBef>
                        <a:spcAft>
                          <a:spcPts val="0"/>
                        </a:spcAft>
                        <a:buClr>
                          <a:srgbClr val="0000CC"/>
                        </a:buClr>
                        <a:buFont typeface="Arial" panose="020B0604020202020204" pitchFamily="34" charset="0"/>
                        <a:buChar char="•"/>
                      </a:pPr>
                      <a:r>
                        <a:rPr lang="en-US" sz="1400" b="1" dirty="0">
                          <a:effectLst/>
                          <a:latin typeface="+mn-lt"/>
                          <a:ea typeface="Times New Roman" panose="02020603050405020304" pitchFamily="18" charset="0"/>
                        </a:rPr>
                        <a:t>Decisive operation avoids</a:t>
                      </a:r>
                      <a:r>
                        <a:rPr lang="en-US" sz="1400" b="1" baseline="0" dirty="0">
                          <a:effectLst/>
                          <a:latin typeface="+mn-lt"/>
                          <a:ea typeface="Times New Roman" panose="02020603050405020304" pitchFamily="18" charset="0"/>
                        </a:rPr>
                        <a:t> major terrain obstacles. </a:t>
                      </a:r>
                    </a:p>
                    <a:p>
                      <a:pPr marL="233363" marR="0" indent="-115888" algn="l">
                        <a:spcBef>
                          <a:spcPts val="0"/>
                        </a:spcBef>
                        <a:spcAft>
                          <a:spcPts val="0"/>
                        </a:spcAft>
                        <a:buClr>
                          <a:srgbClr val="0000CC"/>
                        </a:buClr>
                        <a:buFont typeface="Arial" panose="020B0604020202020204" pitchFamily="34" charset="0"/>
                        <a:buChar char="•"/>
                      </a:pPr>
                      <a:r>
                        <a:rPr lang="en-US" sz="1400" b="1" baseline="0" dirty="0">
                          <a:effectLst/>
                          <a:latin typeface="+mn-lt"/>
                          <a:ea typeface="Times New Roman" panose="02020603050405020304" pitchFamily="18" charset="0"/>
                        </a:rPr>
                        <a:t>Adequate maneuver space available for unit conducting the decisive operation and for the reserve.</a:t>
                      </a:r>
                      <a:endParaRPr lang="en-US" sz="1400" b="1"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233363" marR="0" indent="-115888" algn="l">
                        <a:spcBef>
                          <a:spcPts val="0"/>
                        </a:spcBef>
                        <a:spcAft>
                          <a:spcPts val="0"/>
                        </a:spcAft>
                        <a:buClr>
                          <a:srgbClr val="FF0000"/>
                        </a:buClr>
                        <a:buFont typeface="Arial" panose="020B0604020202020204" pitchFamily="34" charset="0"/>
                        <a:buChar char="•"/>
                      </a:pPr>
                      <a:r>
                        <a:rPr lang="en-US" sz="1400" b="1" dirty="0">
                          <a:effectLst/>
                          <a:latin typeface="+mn-lt"/>
                          <a:ea typeface="Times New Roman" panose="02020603050405020304" pitchFamily="18" charset="0"/>
                        </a:rPr>
                        <a:t>Units conducting the decisive operation face stronger resistance at the start of the operation.</a:t>
                      </a:r>
                    </a:p>
                    <a:p>
                      <a:pPr marL="233363" marR="0" indent="-115888" algn="l">
                        <a:spcBef>
                          <a:spcPts val="0"/>
                        </a:spcBef>
                        <a:spcAft>
                          <a:spcPts val="0"/>
                        </a:spcAft>
                        <a:buClr>
                          <a:srgbClr val="FF0000"/>
                        </a:buClr>
                        <a:buFont typeface="Arial" panose="020B0604020202020204" pitchFamily="34" charset="0"/>
                        <a:buChar char="•"/>
                      </a:pPr>
                      <a:r>
                        <a:rPr lang="en-US" sz="1400" b="1" dirty="0">
                          <a:effectLst/>
                          <a:latin typeface="+mn-lt"/>
                          <a:ea typeface="Times New Roman" panose="02020603050405020304" pitchFamily="18" charset="0"/>
                        </a:rPr>
                        <a:t>Limited resources available for</a:t>
                      </a:r>
                      <a:r>
                        <a:rPr lang="en-US" sz="1400" b="1" baseline="0" dirty="0">
                          <a:effectLst/>
                          <a:latin typeface="+mn-lt"/>
                          <a:ea typeface="Times New Roman" panose="02020603050405020304" pitchFamily="18" charset="0"/>
                        </a:rPr>
                        <a:t> establishing civil control in Town X.</a:t>
                      </a:r>
                      <a:endParaRPr lang="en-US" sz="1400" b="1" dirty="0">
                        <a:effectLst/>
                        <a:latin typeface="+mn-lt"/>
                        <a:ea typeface="Times New Roman" panose="02020603050405020304" pitchFamily="18" charset="0"/>
                      </a:endParaRP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265854">
                <a:tc>
                  <a:txBody>
                    <a:bodyPr/>
                    <a:lstStyle/>
                    <a:p>
                      <a:pPr marL="0" marR="0" algn="ctr">
                        <a:spcBef>
                          <a:spcPts val="0"/>
                        </a:spcBef>
                        <a:spcAft>
                          <a:spcPts val="0"/>
                        </a:spcAft>
                      </a:pPr>
                      <a:r>
                        <a:rPr lang="en-US" sz="1400" b="1" dirty="0">
                          <a:effectLst/>
                          <a:latin typeface="+mn-lt"/>
                          <a:ea typeface="Times New Roman" panose="02020603050405020304" pitchFamily="18" charset="0"/>
                        </a:rPr>
                        <a:t>COA 2</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233363" marR="0" indent="-115888" algn="l">
                        <a:spcBef>
                          <a:spcPts val="0"/>
                        </a:spcBef>
                        <a:spcAft>
                          <a:spcPts val="0"/>
                        </a:spcAft>
                        <a:buClr>
                          <a:srgbClr val="0000CC"/>
                        </a:buClr>
                        <a:buFont typeface="Arial" panose="020B0604020202020204" pitchFamily="34" charset="0"/>
                        <a:buChar char="•"/>
                      </a:pPr>
                      <a:r>
                        <a:rPr lang="en-US" sz="1400" b="1" dirty="0">
                          <a:effectLst/>
                          <a:latin typeface="+mn-lt"/>
                          <a:ea typeface="Times New Roman" panose="02020603050405020304" pitchFamily="18" charset="0"/>
                        </a:rPr>
                        <a:t>Shaping operations provide excellent flank protection for</a:t>
                      </a:r>
                      <a:r>
                        <a:rPr lang="en-US" sz="1400" b="1" baseline="0" dirty="0">
                          <a:effectLst/>
                          <a:latin typeface="+mn-lt"/>
                          <a:ea typeface="Times New Roman" panose="02020603050405020304" pitchFamily="18" charset="0"/>
                        </a:rPr>
                        <a:t> the decisive operation. Upon completion of the decisive operation, units conducting shaping operations can quickly transition to establish civil control and provide civil security to the population in Town X.</a:t>
                      </a:r>
                      <a:endParaRPr lang="en-US" sz="1400" b="1"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233363" marR="0" indent="-115888" algn="l">
                        <a:spcBef>
                          <a:spcPts val="0"/>
                        </a:spcBef>
                        <a:spcAft>
                          <a:spcPts val="0"/>
                        </a:spcAft>
                        <a:buClr>
                          <a:srgbClr val="FF0000"/>
                        </a:buClr>
                        <a:buFont typeface="Arial" panose="020B0604020202020204" pitchFamily="34" charset="0"/>
                        <a:buChar char="•"/>
                      </a:pPr>
                      <a:r>
                        <a:rPr lang="en-US" sz="1400" b="1" dirty="0">
                          <a:effectLst/>
                          <a:latin typeface="+mn-lt"/>
                          <a:ea typeface="Times New Roman" panose="02020603050405020304" pitchFamily="18" charset="0"/>
                        </a:rPr>
                        <a:t>Operation may require the early employment of the division’s reserve.</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954127">
                <a:tc>
                  <a:txBody>
                    <a:bodyPr/>
                    <a:lstStyle/>
                    <a:p>
                      <a:pPr marL="0" marR="0" algn="ctr">
                        <a:spcBef>
                          <a:spcPts val="0"/>
                        </a:spcBef>
                        <a:spcAft>
                          <a:spcPts val="0"/>
                        </a:spcAft>
                      </a:pPr>
                      <a:r>
                        <a:rPr lang="en-US" sz="1400" b="1" dirty="0">
                          <a:effectLst/>
                          <a:latin typeface="+mn-lt"/>
                          <a:ea typeface="Times New Roman" panose="02020603050405020304" pitchFamily="18" charset="0"/>
                        </a:rPr>
                        <a:t>Additional COAs as required</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285750" marR="0" indent="-285750" algn="l">
                        <a:spcBef>
                          <a:spcPts val="0"/>
                        </a:spcBef>
                        <a:spcAft>
                          <a:spcPts val="0"/>
                        </a:spcAft>
                        <a:buFont typeface="Arial" panose="020B0604020202020204" pitchFamily="34" charset="0"/>
                        <a:buChar char="•"/>
                      </a:pPr>
                      <a:endParaRPr lang="en-US" sz="1400"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l">
                        <a:spcBef>
                          <a:spcPts val="0"/>
                        </a:spcBef>
                        <a:spcAft>
                          <a:spcPts val="0"/>
                        </a:spcAft>
                      </a:pPr>
                      <a:endParaRPr lang="en-US" sz="1400" dirty="0">
                        <a:effectLst/>
                        <a:latin typeface="+mn-lt"/>
                        <a:ea typeface="Times New Roman" panose="02020603050405020304" pitchFamily="18" charset="0"/>
                      </a:endParaRP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954127">
                <a:tc gridSpan="3">
                  <a:txBody>
                    <a:bodyPr/>
                    <a:lstStyle/>
                    <a:p>
                      <a:pPr marL="0" marR="0" algn="ctr">
                        <a:spcBef>
                          <a:spcPts val="0"/>
                        </a:spcBef>
                        <a:spcAft>
                          <a:spcPts val="0"/>
                        </a:spcAft>
                      </a:pPr>
                      <a:r>
                        <a:rPr lang="en-US" sz="1600" b="1" dirty="0">
                          <a:effectLst/>
                          <a:latin typeface="+mn-lt"/>
                          <a:ea typeface="Times New Roman" panose="02020603050405020304" pitchFamily="18" charset="0"/>
                        </a:rPr>
                        <a:t>DISCUSSION NOTES:</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marL="285750" marR="0" indent="-285750" algn="l">
                        <a:spcBef>
                          <a:spcPts val="0"/>
                        </a:spcBef>
                        <a:spcAft>
                          <a:spcPts val="0"/>
                        </a:spcAft>
                        <a:buFont typeface="Arial" panose="020B0604020202020204" pitchFamily="34" charset="0"/>
                        <a:buChar char="•"/>
                      </a:pPr>
                      <a:endParaRPr lang="en-US" sz="1400"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marL="0" marR="0" algn="l">
                        <a:spcBef>
                          <a:spcPts val="0"/>
                        </a:spcBef>
                        <a:spcAft>
                          <a:spcPts val="0"/>
                        </a:spcAft>
                      </a:pPr>
                      <a:endParaRPr lang="en-US" sz="1400" dirty="0">
                        <a:effectLst/>
                        <a:latin typeface="+mn-lt"/>
                        <a:ea typeface="Times New Roman" panose="02020603050405020304" pitchFamily="18" charset="0"/>
                      </a:endParaRP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3"/>
          <p:cNvSpPr>
            <a:spLocks noGrp="1" noChangeArrowheads="1"/>
          </p:cNvSpPr>
          <p:nvPr>
            <p:ph type="title"/>
          </p:nvPr>
        </p:nvSpPr>
        <p:spPr>
          <a:xfrm>
            <a:off x="1981231" y="326096"/>
            <a:ext cx="8229600" cy="912813"/>
          </a:xfrm>
          <a:effectLst>
            <a:outerShdw dist="35921" dir="2700000" algn="ctr" rotWithShape="0">
              <a:srgbClr val="FFD889"/>
            </a:outerShdw>
          </a:effectLst>
        </p:spPr>
        <p:txBody>
          <a:bodyPr/>
          <a:lstStyle/>
          <a:p>
            <a:pPr eaLnBrk="1" hangingPunct="1"/>
            <a:r>
              <a:rPr lang="en-US" altLang="en-US" dirty="0"/>
              <a:t>Step 5 - COA Comparison</a:t>
            </a:r>
          </a:p>
        </p:txBody>
      </p:sp>
      <p:sp>
        <p:nvSpPr>
          <p:cNvPr id="24678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F07A74E2-C171-4DE2-A468-4A700865AE76}" type="slidenum">
              <a:rPr lang="en-US" altLang="en-US" sz="800"/>
              <a:pPr>
                <a:spcBef>
                  <a:spcPct val="0"/>
                </a:spcBef>
                <a:buFontTx/>
                <a:buNone/>
              </a:pPr>
              <a:t>121</a:t>
            </a:fld>
            <a:endParaRPr lang="en-US" altLang="en-US" sz="800" dirty="0"/>
          </a:p>
        </p:txBody>
      </p:sp>
      <p:sp>
        <p:nvSpPr>
          <p:cNvPr id="3346434" name="Rectangle 2"/>
          <p:cNvSpPr>
            <a:spLocks noChangeArrowheads="1"/>
          </p:cNvSpPr>
          <p:nvPr/>
        </p:nvSpPr>
        <p:spPr bwMode="auto">
          <a:xfrm>
            <a:off x="574633" y="1075334"/>
            <a:ext cx="11046753" cy="5283200"/>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142341" name="Text Box 5"/>
          <p:cNvSpPr txBox="1">
            <a:spLocks noChangeArrowheads="1"/>
          </p:cNvSpPr>
          <p:nvPr/>
        </p:nvSpPr>
        <p:spPr bwMode="auto">
          <a:xfrm>
            <a:off x="577914" y="2317438"/>
            <a:ext cx="11043472" cy="3914918"/>
          </a:xfrm>
          <a:prstGeom prst="rect">
            <a:avLst/>
          </a:prstGeom>
          <a:noFill/>
          <a:ln w="9525">
            <a:noFill/>
            <a:miter lim="800000"/>
            <a:headEnd/>
            <a:tailEnd/>
          </a:ln>
        </p:spPr>
        <p:txBody>
          <a:bodyPr wrap="square">
            <a:spAutoFit/>
          </a:bodyPr>
          <a:lstStyle/>
          <a:p>
            <a:pPr marL="114300" lvl="1" indent="114300">
              <a:lnSpc>
                <a:spcPct val="95000"/>
              </a:lnSpc>
              <a:spcBef>
                <a:spcPct val="50000"/>
              </a:spcBef>
              <a:buClr>
                <a:srgbClr val="0000FF"/>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5 – COA comparison involves </a:t>
            </a:r>
            <a:r>
              <a:rPr lang="en-US" sz="1800" b="1" dirty="0">
                <a:solidFill>
                  <a:srgbClr val="FF0000"/>
                </a:solidFill>
                <a:latin typeface="Arial" charset="0"/>
              </a:rPr>
              <a:t>three actions</a:t>
            </a:r>
            <a:r>
              <a:rPr lang="en-US" sz="1800" b="1" dirty="0">
                <a:latin typeface="Arial" charset="0"/>
              </a:rPr>
              <a:t>:</a:t>
            </a:r>
          </a:p>
          <a:p>
            <a:pPr marL="342900" lvl="2" indent="177800">
              <a:lnSpc>
                <a:spcPct val="95000"/>
              </a:lnSpc>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2, Compare COAs.  </a:t>
            </a:r>
            <a:r>
              <a:rPr lang="en-US" sz="1800" b="1" dirty="0">
                <a:solidFill>
                  <a:schemeClr val="tx1"/>
                </a:solidFill>
                <a:latin typeface="Arial" charset="0"/>
              </a:rPr>
              <a:t>Comparison of COAs is critical. The staff may use any technique that facilitates developing those key outputs and recommendations and helping the commander make the best decision. </a:t>
            </a:r>
          </a:p>
          <a:p>
            <a:pPr marL="114300" lvl="1" indent="114300">
              <a:spcBef>
                <a:spcPct val="50000"/>
              </a:spcBef>
              <a:buClr>
                <a:srgbClr val="0000FF"/>
              </a:buClr>
              <a:buFont typeface="Wingdings" pitchFamily="2" charset="2"/>
              <a:buChar char="§"/>
              <a:tabLst>
                <a:tab pos="114300" algn="l"/>
                <a:tab pos="292100" algn="l"/>
                <a:tab pos="800100" algn="l"/>
              </a:tabLst>
              <a:defRPr/>
            </a:pPr>
            <a:r>
              <a:rPr lang="en-US" sz="1800" b="1" dirty="0">
                <a:solidFill>
                  <a:schemeClr val="tx1"/>
                </a:solidFill>
                <a:latin typeface="Arial" charset="0"/>
              </a:rPr>
              <a:t> A </a:t>
            </a:r>
            <a:r>
              <a:rPr lang="en-US" sz="1800" b="1" dirty="0">
                <a:solidFill>
                  <a:srgbClr val="0000FF"/>
                </a:solidFill>
                <a:latin typeface="Arial" charset="0"/>
              </a:rPr>
              <a:t>common technique is the decision matrix </a:t>
            </a:r>
            <a:r>
              <a:rPr lang="en-US" sz="1800" b="1" i="1" dirty="0">
                <a:solidFill>
                  <a:schemeClr val="tx1"/>
                </a:solidFill>
                <a:latin typeface="Arial" charset="0"/>
              </a:rPr>
              <a:t>(illustrated on next slide), </a:t>
            </a:r>
            <a:r>
              <a:rPr lang="en-US" sz="1800" b="1" dirty="0">
                <a:solidFill>
                  <a:schemeClr val="tx1"/>
                </a:solidFill>
                <a:latin typeface="Arial" charset="0"/>
              </a:rPr>
              <a:t>which uses evaluation criteria to help assess the effectiveness and efficiency of each COA. The selected COA should also:</a:t>
            </a:r>
          </a:p>
          <a:p>
            <a:pPr marL="514350" lvl="2" indent="114300">
              <a:lnSpc>
                <a:spcPts val="1200"/>
              </a:lnSpc>
              <a:spcBef>
                <a:spcPct val="50000"/>
              </a:spcBef>
              <a:buClr>
                <a:srgbClr val="0000FF"/>
              </a:buClr>
              <a:buFontTx/>
              <a:buChar char="•"/>
              <a:tabLst>
                <a:tab pos="114300" algn="l"/>
                <a:tab pos="292100" algn="l"/>
                <a:tab pos="800100" algn="l"/>
              </a:tabLst>
              <a:defRPr/>
            </a:pPr>
            <a:r>
              <a:rPr lang="en-US" sz="1600" b="1" dirty="0">
                <a:solidFill>
                  <a:schemeClr val="tx1"/>
                </a:solidFill>
                <a:latin typeface="Arial" charset="0"/>
              </a:rPr>
              <a:t>Pose the minimum risk to the force and mission accomplishment.</a:t>
            </a:r>
          </a:p>
          <a:p>
            <a:pPr marL="514350" lvl="2" indent="114300">
              <a:lnSpc>
                <a:spcPts val="1200"/>
              </a:lnSpc>
              <a:spcBef>
                <a:spcPct val="50000"/>
              </a:spcBef>
              <a:buClr>
                <a:srgbClr val="0000FF"/>
              </a:buClr>
              <a:buFontTx/>
              <a:buChar char="•"/>
              <a:tabLst>
                <a:tab pos="114300" algn="l"/>
                <a:tab pos="292100" algn="l"/>
                <a:tab pos="800100" algn="l"/>
              </a:tabLst>
              <a:defRPr/>
            </a:pPr>
            <a:r>
              <a:rPr lang="en-US" sz="1600" b="1" dirty="0">
                <a:solidFill>
                  <a:schemeClr val="tx1"/>
                </a:solidFill>
                <a:latin typeface="Arial" charset="0"/>
              </a:rPr>
              <a:t>Place the force in the best posture for future operations.</a:t>
            </a:r>
          </a:p>
          <a:p>
            <a:pPr marL="514350" lvl="2" indent="114300">
              <a:lnSpc>
                <a:spcPts val="1200"/>
              </a:lnSpc>
              <a:spcBef>
                <a:spcPct val="50000"/>
              </a:spcBef>
              <a:buClr>
                <a:srgbClr val="0000FF"/>
              </a:buClr>
              <a:buFontTx/>
              <a:buChar char="•"/>
              <a:tabLst>
                <a:tab pos="114300" algn="l"/>
                <a:tab pos="292100" algn="l"/>
                <a:tab pos="800100" algn="l"/>
              </a:tabLst>
              <a:defRPr/>
            </a:pPr>
            <a:r>
              <a:rPr lang="en-US" sz="1600" b="1" dirty="0">
                <a:solidFill>
                  <a:schemeClr val="tx1"/>
                </a:solidFill>
                <a:latin typeface="Arial" charset="0"/>
              </a:rPr>
              <a:t>Provide maximum latitude for initiative by subordinates.</a:t>
            </a:r>
          </a:p>
          <a:p>
            <a:pPr marL="514350" lvl="2" indent="114300">
              <a:lnSpc>
                <a:spcPts val="1200"/>
              </a:lnSpc>
              <a:spcBef>
                <a:spcPct val="50000"/>
              </a:spcBef>
              <a:buClr>
                <a:srgbClr val="0000FF"/>
              </a:buClr>
              <a:buFontTx/>
              <a:buChar char="•"/>
              <a:tabLst>
                <a:tab pos="114300" algn="l"/>
                <a:tab pos="292100" algn="l"/>
                <a:tab pos="800100" algn="l"/>
              </a:tabLst>
              <a:defRPr/>
            </a:pPr>
            <a:r>
              <a:rPr lang="en-US" sz="1600" b="1" dirty="0">
                <a:solidFill>
                  <a:schemeClr val="tx1"/>
                </a:solidFill>
                <a:latin typeface="Arial" charset="0"/>
              </a:rPr>
              <a:t>Provide the most flexibility to meet unexpected threats and opportunities.</a:t>
            </a:r>
          </a:p>
          <a:p>
            <a:pPr marL="514350" lvl="2" indent="114300">
              <a:lnSpc>
                <a:spcPts val="1200"/>
              </a:lnSpc>
              <a:spcBef>
                <a:spcPct val="50000"/>
              </a:spcBef>
              <a:buClr>
                <a:srgbClr val="0000FF"/>
              </a:buClr>
              <a:buFontTx/>
              <a:buChar char="•"/>
              <a:tabLst>
                <a:tab pos="114300" algn="l"/>
                <a:tab pos="292100" algn="l"/>
                <a:tab pos="800100" algn="l"/>
              </a:tabLst>
              <a:defRPr/>
            </a:pPr>
            <a:r>
              <a:rPr lang="en-US" sz="1600" b="1" dirty="0">
                <a:solidFill>
                  <a:schemeClr val="tx1"/>
                </a:solidFill>
                <a:latin typeface="Arial" charset="0"/>
              </a:rPr>
              <a:t>Provide the most secure and stable environment for civilians in the AO.</a:t>
            </a:r>
          </a:p>
          <a:p>
            <a:pPr marL="514350" lvl="2" indent="114300">
              <a:lnSpc>
                <a:spcPts val="1200"/>
              </a:lnSpc>
              <a:spcBef>
                <a:spcPct val="50000"/>
              </a:spcBef>
              <a:buClr>
                <a:srgbClr val="0000FF"/>
              </a:buClr>
              <a:buFontTx/>
              <a:buChar char="•"/>
              <a:tabLst>
                <a:tab pos="114300" algn="l"/>
                <a:tab pos="292100" algn="l"/>
                <a:tab pos="800100" algn="l"/>
              </a:tabLst>
              <a:defRPr/>
            </a:pPr>
            <a:r>
              <a:rPr lang="en-US" sz="1600" b="1" dirty="0">
                <a:solidFill>
                  <a:schemeClr val="tx1"/>
                </a:solidFill>
                <a:latin typeface="Arial" charset="0"/>
              </a:rPr>
              <a:t>Best facilitate information themes and messages.</a:t>
            </a:r>
            <a:endParaRPr lang="en-US" sz="1800" b="1" dirty="0">
              <a:solidFill>
                <a:schemeClr val="tx1"/>
              </a:solidFill>
              <a:latin typeface="Arial" charset="0"/>
            </a:endParaRPr>
          </a:p>
        </p:txBody>
      </p:sp>
      <p:grpSp>
        <p:nvGrpSpPr>
          <p:cNvPr id="246790" name="Group 6"/>
          <p:cNvGrpSpPr>
            <a:grpSpLocks/>
          </p:cNvGrpSpPr>
          <p:nvPr/>
        </p:nvGrpSpPr>
        <p:grpSpPr bwMode="auto">
          <a:xfrm>
            <a:off x="798545" y="326096"/>
            <a:ext cx="1174750" cy="1776413"/>
            <a:chOff x="3726" y="1926"/>
            <a:chExt cx="1206" cy="1823"/>
          </a:xfrm>
        </p:grpSpPr>
        <p:sp>
          <p:nvSpPr>
            <p:cNvPr id="246799" name="Rectangle 7"/>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46800" name="Group 8"/>
            <p:cNvGrpSpPr>
              <a:grpSpLocks/>
            </p:cNvGrpSpPr>
            <p:nvPr/>
          </p:nvGrpSpPr>
          <p:grpSpPr bwMode="auto">
            <a:xfrm>
              <a:off x="3778" y="1976"/>
              <a:ext cx="1090" cy="1721"/>
              <a:chOff x="2312" y="902"/>
              <a:chExt cx="1090" cy="1721"/>
            </a:xfrm>
          </p:grpSpPr>
          <p:sp>
            <p:nvSpPr>
              <p:cNvPr id="246801" name="Rectangle 9"/>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6802" name="Rectangle 10"/>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6803" name="Rectangle 11"/>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6804" name="Rectangle 12"/>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6805" name="Rectangle 13"/>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6806" name="Rectangle 14"/>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46807" name="Rectangle 15"/>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46791" name="Rectangle 16"/>
          <p:cNvSpPr>
            <a:spLocks noChangeArrowheads="1"/>
          </p:cNvSpPr>
          <p:nvPr/>
        </p:nvSpPr>
        <p:spPr bwMode="auto">
          <a:xfrm>
            <a:off x="782671" y="419759"/>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46792" name="Rectangle 17"/>
          <p:cNvSpPr>
            <a:spLocks noChangeArrowheads="1"/>
          </p:cNvSpPr>
          <p:nvPr/>
        </p:nvSpPr>
        <p:spPr bwMode="auto">
          <a:xfrm>
            <a:off x="790609" y="632484"/>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46793" name="Rectangle 18"/>
          <p:cNvSpPr>
            <a:spLocks noChangeArrowheads="1"/>
          </p:cNvSpPr>
          <p:nvPr/>
        </p:nvSpPr>
        <p:spPr bwMode="auto">
          <a:xfrm>
            <a:off x="684245" y="875371"/>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246794" name="Rectangle 19"/>
          <p:cNvSpPr>
            <a:spLocks noChangeArrowheads="1"/>
          </p:cNvSpPr>
          <p:nvPr/>
        </p:nvSpPr>
        <p:spPr bwMode="auto">
          <a:xfrm>
            <a:off x="838233" y="1081745"/>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3346452" name="Rectangle 20"/>
          <p:cNvSpPr>
            <a:spLocks noChangeArrowheads="1"/>
          </p:cNvSpPr>
          <p:nvPr/>
        </p:nvSpPr>
        <p:spPr bwMode="auto">
          <a:xfrm>
            <a:off x="773145" y="1394484"/>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a:t>
            </a:r>
            <a:r>
              <a:rPr lang="en-US" altLang="en-US" sz="600" b="1" dirty="0"/>
              <a:t>5 - COA COMPARISON</a:t>
            </a:r>
          </a:p>
        </p:txBody>
      </p:sp>
      <p:sp>
        <p:nvSpPr>
          <p:cNvPr id="246796" name="Rectangle 21"/>
          <p:cNvSpPr>
            <a:spLocks noChangeArrowheads="1"/>
          </p:cNvSpPr>
          <p:nvPr/>
        </p:nvSpPr>
        <p:spPr bwMode="auto">
          <a:xfrm>
            <a:off x="784258" y="1605621"/>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46797" name="Rectangle 22"/>
          <p:cNvSpPr>
            <a:spLocks noChangeArrowheads="1"/>
          </p:cNvSpPr>
          <p:nvPr/>
        </p:nvSpPr>
        <p:spPr bwMode="auto">
          <a:xfrm>
            <a:off x="741396" y="1867558"/>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46798" name="Text Box 11"/>
          <p:cNvSpPr txBox="1">
            <a:spLocks noChangeArrowheads="1"/>
          </p:cNvSpPr>
          <p:nvPr/>
        </p:nvSpPr>
        <p:spPr bwMode="auto">
          <a:xfrm>
            <a:off x="6739274" y="6538914"/>
            <a:ext cx="519747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9-40 to 9-41</a:t>
            </a:r>
          </a:p>
        </p:txBody>
      </p:sp>
      <p:sp>
        <p:nvSpPr>
          <p:cNvPr id="30" name="Text Box 5"/>
          <p:cNvSpPr txBox="1">
            <a:spLocks noChangeArrowheads="1"/>
          </p:cNvSpPr>
          <p:nvPr/>
        </p:nvSpPr>
        <p:spPr bwMode="auto">
          <a:xfrm>
            <a:off x="1307808" y="1163302"/>
            <a:ext cx="1020725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COA comparison include updated running estimates, refined COAs, evaluation criteria, war-game results, and updated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46452">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3"/>
          <p:cNvSpPr>
            <a:spLocks noGrp="1" noChangeArrowheads="1"/>
          </p:cNvSpPr>
          <p:nvPr>
            <p:ph type="title"/>
          </p:nvPr>
        </p:nvSpPr>
        <p:spPr>
          <a:xfrm>
            <a:off x="1979801" y="302110"/>
            <a:ext cx="8229600" cy="912813"/>
          </a:xfrm>
          <a:effectLst>
            <a:outerShdw dist="35921" dir="2700000" algn="ctr" rotWithShape="0">
              <a:srgbClr val="FFD889"/>
            </a:outerShdw>
          </a:effectLst>
        </p:spPr>
        <p:txBody>
          <a:bodyPr/>
          <a:lstStyle/>
          <a:p>
            <a:pPr eaLnBrk="1" hangingPunct="1"/>
            <a:r>
              <a:rPr lang="en-US" altLang="en-US" dirty="0"/>
              <a:t>Example Decision Matrix</a:t>
            </a:r>
          </a:p>
        </p:txBody>
      </p:sp>
      <p:sp>
        <p:nvSpPr>
          <p:cNvPr id="24883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F18B4AA1-32B3-4664-B787-1917A2761EF6}" type="slidenum">
              <a:rPr lang="en-US" altLang="en-US" sz="800"/>
              <a:pPr>
                <a:spcBef>
                  <a:spcPct val="0"/>
                </a:spcBef>
                <a:buFontTx/>
                <a:buNone/>
              </a:pPr>
              <a:t>122</a:t>
            </a:fld>
            <a:endParaRPr lang="en-US" altLang="en-US" sz="800" dirty="0"/>
          </a:p>
        </p:txBody>
      </p:sp>
      <p:sp>
        <p:nvSpPr>
          <p:cNvPr id="248836" name="Rectangle 21"/>
          <p:cNvSpPr>
            <a:spLocks noChangeArrowheads="1"/>
          </p:cNvSpPr>
          <p:nvPr/>
        </p:nvSpPr>
        <p:spPr bwMode="auto">
          <a:xfrm>
            <a:off x="244549" y="911966"/>
            <a:ext cx="11556158" cy="312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520700" algn="l"/>
              </a:tabLst>
              <a:defRPr sz="3200">
                <a:solidFill>
                  <a:schemeClr val="tx1"/>
                </a:solidFill>
                <a:latin typeface="Arial" panose="020B0604020202020204" pitchFamily="34" charset="0"/>
              </a:defRPr>
            </a:lvl1pPr>
            <a:lvl2pPr marL="742950" indent="-285750">
              <a:spcBef>
                <a:spcPct val="20000"/>
              </a:spcBef>
              <a:buChar char="–"/>
              <a:tabLst>
                <a:tab pos="520700" algn="l"/>
              </a:tabLst>
              <a:defRPr sz="2800">
                <a:solidFill>
                  <a:schemeClr val="tx1"/>
                </a:solidFill>
                <a:latin typeface="Arial" panose="020B0604020202020204" pitchFamily="34" charset="0"/>
              </a:defRPr>
            </a:lvl2pPr>
            <a:lvl3pPr marL="228600">
              <a:spcBef>
                <a:spcPct val="20000"/>
              </a:spcBef>
              <a:buChar char="•"/>
              <a:tabLst>
                <a:tab pos="520700" algn="l"/>
              </a:tabLst>
              <a:defRPr sz="2400">
                <a:solidFill>
                  <a:schemeClr val="tx1"/>
                </a:solidFill>
                <a:latin typeface="Arial" panose="020B0604020202020204" pitchFamily="34" charset="0"/>
              </a:defRPr>
            </a:lvl3pPr>
            <a:lvl4pPr marL="1600200" indent="-228600">
              <a:spcBef>
                <a:spcPct val="20000"/>
              </a:spcBef>
              <a:buChar char="–"/>
              <a:tabLst>
                <a:tab pos="520700" algn="l"/>
              </a:tabLst>
              <a:defRPr sz="2000">
                <a:solidFill>
                  <a:schemeClr val="tx1"/>
                </a:solidFill>
                <a:latin typeface="Arial" panose="020B0604020202020204" pitchFamily="34" charset="0"/>
              </a:defRPr>
            </a:lvl4pPr>
            <a:lvl5pPr marL="2057400" indent="-228600">
              <a:spcBef>
                <a:spcPct val="20000"/>
              </a:spcBef>
              <a:buChar char="»"/>
              <a:tabLst>
                <a:tab pos="5207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207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207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207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20700" algn="l"/>
              </a:tabLst>
              <a:defRPr sz="2000">
                <a:solidFill>
                  <a:schemeClr val="tx1"/>
                </a:solidFill>
                <a:latin typeface="Arial" panose="020B0604020202020204" pitchFamily="34" charset="0"/>
              </a:defRPr>
            </a:lvl9pPr>
          </a:lstStyle>
          <a:p>
            <a:pPr lvl="2">
              <a:spcBef>
                <a:spcPct val="50000"/>
              </a:spcBef>
              <a:buClr>
                <a:srgbClr val="0000FF"/>
              </a:buClr>
              <a:buFont typeface="Wingdings" panose="05000000000000000000" pitchFamily="2" charset="2"/>
              <a:buNone/>
            </a:pPr>
            <a:r>
              <a:rPr lang="en-US" altLang="en-US" sz="1800" b="1" dirty="0">
                <a:solidFill>
                  <a:srgbClr val="0000FF"/>
                </a:solidFill>
              </a:rPr>
              <a:t>	</a:t>
            </a:r>
            <a:r>
              <a:rPr lang="en-US" altLang="en-US" sz="1500" b="1" dirty="0"/>
              <a:t>The </a:t>
            </a:r>
            <a:r>
              <a:rPr lang="en-US" altLang="en-US" sz="1500" b="1" dirty="0">
                <a:solidFill>
                  <a:srgbClr val="0000FF"/>
                </a:solidFill>
              </a:rPr>
              <a:t>decision matrix </a:t>
            </a:r>
            <a:r>
              <a:rPr lang="en-US" altLang="en-US" sz="1500" b="1" dirty="0"/>
              <a:t>is a tool to compare and evaluate COAs thoroughly and logically. The process may be based on highly subjective judgments. </a:t>
            </a:r>
            <a:r>
              <a:rPr lang="en-US" altLang="en-US" sz="1500" b="1" dirty="0">
                <a:solidFill>
                  <a:srgbClr val="0000FF"/>
                </a:solidFill>
              </a:rPr>
              <a:t>The weights reflect the relative importance of each criterion as initially estimated by a CoS or XO during mission analysis and adjusted or approved by the commander.</a:t>
            </a:r>
            <a:r>
              <a:rPr lang="en-US" altLang="en-US" sz="1500" b="1" dirty="0">
                <a:solidFill>
                  <a:srgbClr val="008000"/>
                </a:solidFill>
              </a:rPr>
              <a:t> </a:t>
            </a:r>
            <a:r>
              <a:rPr lang="en-US" altLang="en-US" sz="1500" b="1" dirty="0"/>
              <a:t>Rankings are assigned by evaluation criteria categories to each COA. Lower rankings are more preferred. </a:t>
            </a:r>
          </a:p>
          <a:p>
            <a:pPr lvl="2">
              <a:spcBef>
                <a:spcPct val="50000"/>
              </a:spcBef>
              <a:buClr>
                <a:srgbClr val="0000FF"/>
              </a:buClr>
              <a:buFont typeface="Wingdings" panose="05000000000000000000" pitchFamily="2" charset="2"/>
              <a:buNone/>
            </a:pPr>
            <a:r>
              <a:rPr lang="en-US" altLang="en-US" sz="1500" b="1" dirty="0"/>
              <a:t>	After assigning rankings to COAs, </a:t>
            </a:r>
            <a:r>
              <a:rPr lang="en-US" altLang="en-US" sz="1500" b="1" dirty="0">
                <a:solidFill>
                  <a:srgbClr val="0000FF"/>
                </a:solidFill>
              </a:rPr>
              <a:t>the staff adds the unweighted rankings in each row horizontally and records the sum in the TOTAL column </a:t>
            </a:r>
            <a:r>
              <a:rPr lang="en-US" altLang="en-US" sz="1500" b="1" dirty="0"/>
              <a:t>on the far right of each COA. The staff </a:t>
            </a:r>
            <a:r>
              <a:rPr lang="en-US" altLang="en-US" sz="1500" b="1" dirty="0">
                <a:solidFill>
                  <a:srgbClr val="0000FF"/>
                </a:solidFill>
              </a:rPr>
              <a:t>then multiplies the same rankings by the weights associated with each criterion and notes the product in parenthesis underneath the unweighted ranking</a:t>
            </a:r>
            <a:r>
              <a:rPr lang="en-US" altLang="en-US" sz="1500" b="1" dirty="0"/>
              <a:t>.</a:t>
            </a:r>
          </a:p>
          <a:p>
            <a:pPr lvl="2">
              <a:spcBef>
                <a:spcPct val="50000"/>
              </a:spcBef>
              <a:buClr>
                <a:srgbClr val="0000FF"/>
              </a:buClr>
              <a:buFont typeface="Wingdings" panose="05000000000000000000" pitchFamily="2" charset="2"/>
              <a:buNone/>
            </a:pPr>
            <a:r>
              <a:rPr lang="en-US" altLang="en-US" sz="1500" b="1" dirty="0"/>
              <a:t>	The staff adds these weighted rankings horizontally and records the sum in parenthesis underneath the unweighted total in the TOTAL column to the right of each COA. The </a:t>
            </a:r>
            <a:r>
              <a:rPr lang="en-US" altLang="en-US" sz="1500" b="1" dirty="0">
                <a:solidFill>
                  <a:srgbClr val="0000FF"/>
                </a:solidFill>
              </a:rPr>
              <a:t>staff then compares the totals to determine the most preferred (lowest total) COA based on both unweighted and weighted rankings</a:t>
            </a:r>
            <a:r>
              <a:rPr lang="en-US" altLang="en-US" sz="1500" b="1" dirty="0"/>
              <a:t>. Although the </a:t>
            </a:r>
            <a:r>
              <a:rPr lang="en-US" altLang="en-US" sz="1500" b="1" dirty="0">
                <a:solidFill>
                  <a:srgbClr val="FF0000"/>
                </a:solidFill>
              </a:rPr>
              <a:t>lowest total denotes a most preferred solution</a:t>
            </a:r>
            <a:r>
              <a:rPr lang="en-US" altLang="en-US" sz="1500" b="1" dirty="0"/>
              <a:t>, the process may be highly subjective. In this example, </a:t>
            </a:r>
            <a:r>
              <a:rPr lang="en-US" altLang="en-US" sz="1500" b="1" dirty="0">
                <a:solidFill>
                  <a:srgbClr val="0000CC"/>
                </a:solidFill>
              </a:rPr>
              <a:t>COA 2 would be preferred based on lowest totals</a:t>
            </a:r>
            <a:r>
              <a:rPr lang="en-US" altLang="en-US" sz="1500" b="1" dirty="0"/>
              <a:t>.</a:t>
            </a:r>
            <a:r>
              <a:rPr lang="en-US" altLang="en-US" sz="1400" b="1" dirty="0"/>
              <a:t>							</a:t>
            </a:r>
            <a:endParaRPr lang="en-US" altLang="en-US" sz="1400" b="1" dirty="0">
              <a:solidFill>
                <a:srgbClr val="0000FF"/>
              </a:solidFill>
            </a:endParaRPr>
          </a:p>
        </p:txBody>
      </p:sp>
      <p:sp>
        <p:nvSpPr>
          <p:cNvPr id="248839" name="Text Box 11"/>
          <p:cNvSpPr txBox="1">
            <a:spLocks noChangeArrowheads="1"/>
          </p:cNvSpPr>
          <p:nvPr/>
        </p:nvSpPr>
        <p:spPr bwMode="auto">
          <a:xfrm>
            <a:off x="5585644" y="6535739"/>
            <a:ext cx="62150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table 9-7, p. 9-40</a:t>
            </a:r>
          </a:p>
        </p:txBody>
      </p:sp>
      <p:graphicFrame>
        <p:nvGraphicFramePr>
          <p:cNvPr id="66" name="Table 65"/>
          <p:cNvGraphicFramePr>
            <a:graphicFrameLocks noGrp="1"/>
          </p:cNvGraphicFramePr>
          <p:nvPr>
            <p:extLst>
              <p:ext uri="{D42A27DB-BD31-4B8C-83A1-F6EECF244321}">
                <p14:modId xmlns:p14="http://schemas.microsoft.com/office/powerpoint/2010/main" val="3699748275"/>
              </p:ext>
            </p:extLst>
          </p:nvPr>
        </p:nvGraphicFramePr>
        <p:xfrm>
          <a:off x="572386" y="3976583"/>
          <a:ext cx="11047228" cy="2434856"/>
        </p:xfrm>
        <a:graphic>
          <a:graphicData uri="http://schemas.openxmlformats.org/drawingml/2006/table">
            <a:tbl>
              <a:tblPr>
                <a:effectLst>
                  <a:outerShdw blurRad="50800" dist="38100" dir="2700000" algn="tl" rotWithShape="0">
                    <a:prstClr val="black">
                      <a:alpha val="40000"/>
                    </a:prstClr>
                  </a:outerShdw>
                </a:effectLst>
              </a:tblPr>
              <a:tblGrid>
                <a:gridCol w="1414131">
                  <a:extLst>
                    <a:ext uri="{9D8B030D-6E8A-4147-A177-3AD203B41FA5}">
                      <a16:colId xmlns:a16="http://schemas.microsoft.com/office/drawing/2014/main" val="20000"/>
                    </a:ext>
                  </a:extLst>
                </a:gridCol>
                <a:gridCol w="1541721">
                  <a:extLst>
                    <a:ext uri="{9D8B030D-6E8A-4147-A177-3AD203B41FA5}">
                      <a16:colId xmlns:a16="http://schemas.microsoft.com/office/drawing/2014/main" val="20001"/>
                    </a:ext>
                  </a:extLst>
                </a:gridCol>
                <a:gridCol w="1541721">
                  <a:extLst>
                    <a:ext uri="{9D8B030D-6E8A-4147-A177-3AD203B41FA5}">
                      <a16:colId xmlns:a16="http://schemas.microsoft.com/office/drawing/2014/main" val="20002"/>
                    </a:ext>
                  </a:extLst>
                </a:gridCol>
                <a:gridCol w="1541721">
                  <a:extLst>
                    <a:ext uri="{9D8B030D-6E8A-4147-A177-3AD203B41FA5}">
                      <a16:colId xmlns:a16="http://schemas.microsoft.com/office/drawing/2014/main" val="20003"/>
                    </a:ext>
                  </a:extLst>
                </a:gridCol>
                <a:gridCol w="1669311">
                  <a:extLst>
                    <a:ext uri="{9D8B030D-6E8A-4147-A177-3AD203B41FA5}">
                      <a16:colId xmlns:a16="http://schemas.microsoft.com/office/drawing/2014/main" val="20004"/>
                    </a:ext>
                  </a:extLst>
                </a:gridCol>
                <a:gridCol w="1669312">
                  <a:extLst>
                    <a:ext uri="{9D8B030D-6E8A-4147-A177-3AD203B41FA5}">
                      <a16:colId xmlns:a16="http://schemas.microsoft.com/office/drawing/2014/main" val="20005"/>
                    </a:ext>
                  </a:extLst>
                </a:gridCol>
                <a:gridCol w="1669311">
                  <a:extLst>
                    <a:ext uri="{9D8B030D-6E8A-4147-A177-3AD203B41FA5}">
                      <a16:colId xmlns:a16="http://schemas.microsoft.com/office/drawing/2014/main" val="20006"/>
                    </a:ext>
                  </a:extLst>
                </a:gridCol>
              </a:tblGrid>
              <a:tr h="467936">
                <a:tc>
                  <a:txBody>
                    <a:bodyPr/>
                    <a:lstStyle/>
                    <a:p>
                      <a:pPr marL="0" marR="0" algn="ctr">
                        <a:spcBef>
                          <a:spcPts val="0"/>
                        </a:spcBef>
                        <a:spcAft>
                          <a:spcPts val="0"/>
                        </a:spcAft>
                      </a:pPr>
                      <a:r>
                        <a:rPr lang="en-US" sz="1400" b="1" kern="1200" dirty="0">
                          <a:solidFill>
                            <a:srgbClr val="0000CC"/>
                          </a:solidFill>
                          <a:effectLst/>
                          <a:latin typeface="Arial" panose="020B0604020202020204" pitchFamily="34" charset="0"/>
                          <a:ea typeface="Times New Roman" panose="02020603050405020304" pitchFamily="18" charset="0"/>
                        </a:rPr>
                        <a:t>WEIGHT</a:t>
                      </a:r>
                      <a:endParaRPr lang="en-US" sz="1400" dirty="0">
                        <a:solidFill>
                          <a:srgbClr val="0000CC"/>
                        </a:solidFill>
                        <a:effectLst/>
                        <a:latin typeface="Times New Roman" panose="02020603050405020304" pitchFamily="18" charset="0"/>
                        <a:ea typeface="Times New Roman" panose="02020603050405020304" pitchFamily="18" charset="0"/>
                      </a:endParaRP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kern="12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1</a:t>
                      </a:r>
                      <a:endPar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kern="12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1</a:t>
                      </a:r>
                      <a:endPar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2</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endPar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90034">
                <a:tc>
                  <a:txBody>
                    <a:bodyPr/>
                    <a:lstStyle/>
                    <a:p>
                      <a:pPr marL="0" marR="0" algn="ctr">
                        <a:spcBef>
                          <a:spcPts val="0"/>
                        </a:spcBef>
                        <a:spcAft>
                          <a:spcPts val="0"/>
                        </a:spcAft>
                      </a:pPr>
                      <a:r>
                        <a:rPr lang="en-US" sz="1400" b="1" dirty="0">
                          <a:effectLst/>
                          <a:latin typeface="+mn-lt"/>
                          <a:ea typeface="Times New Roman" panose="02020603050405020304" pitchFamily="18" charset="0"/>
                        </a:rPr>
                        <a:t>EVALUATION CRITERIA</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117475" marR="0" indent="0" algn="ctr">
                        <a:spcBef>
                          <a:spcPts val="0"/>
                        </a:spcBef>
                        <a:spcAft>
                          <a:spcPts val="0"/>
                        </a:spcAft>
                        <a:buFontTx/>
                        <a:buNone/>
                      </a:pPr>
                      <a:r>
                        <a:rPr lang="en-US" sz="1400" b="1" dirty="0">
                          <a:effectLst/>
                          <a:latin typeface="+mn-lt"/>
                          <a:ea typeface="Times New Roman" panose="02020603050405020304" pitchFamily="18" charset="0"/>
                        </a:rPr>
                        <a:t>Simplicity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117475" marR="0" indent="0" algn="ctr">
                        <a:spcBef>
                          <a:spcPts val="0"/>
                        </a:spcBef>
                        <a:spcAft>
                          <a:spcPts val="0"/>
                        </a:spcAft>
                        <a:buFontTx/>
                        <a:buNone/>
                      </a:pPr>
                      <a:r>
                        <a:rPr lang="en-US" sz="1400" b="1" dirty="0">
                          <a:effectLst/>
                          <a:latin typeface="+mn-lt"/>
                          <a:ea typeface="Times New Roman" panose="02020603050405020304" pitchFamily="18" charset="0"/>
                        </a:rPr>
                        <a:t>Maneuver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117475" marR="0" indent="0" algn="ctr">
                        <a:spcBef>
                          <a:spcPts val="0"/>
                        </a:spcBef>
                        <a:spcAft>
                          <a:spcPts val="0"/>
                        </a:spcAft>
                        <a:buFontTx/>
                        <a:buNone/>
                      </a:pPr>
                      <a:r>
                        <a:rPr lang="en-US" sz="1400" b="1" dirty="0">
                          <a:effectLst/>
                          <a:latin typeface="+mn-lt"/>
                          <a:ea typeface="Times New Roman" panose="02020603050405020304" pitchFamily="18" charset="0"/>
                        </a:rPr>
                        <a:t>Fires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117475" marR="0" indent="0" algn="ctr">
                        <a:spcBef>
                          <a:spcPts val="0"/>
                        </a:spcBef>
                        <a:spcAft>
                          <a:spcPts val="0"/>
                        </a:spcAft>
                        <a:buFontTx/>
                        <a:buNone/>
                      </a:pPr>
                      <a:r>
                        <a:rPr lang="en-US" sz="1400" b="1" dirty="0">
                          <a:effectLst/>
                          <a:latin typeface="+mn-lt"/>
                          <a:ea typeface="Times New Roman" panose="02020603050405020304" pitchFamily="18" charset="0"/>
                        </a:rPr>
                        <a:t>Risk</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117475" marR="0" indent="0" algn="ctr">
                        <a:spcBef>
                          <a:spcPts val="0"/>
                        </a:spcBef>
                        <a:spcAft>
                          <a:spcPts val="0"/>
                        </a:spcAft>
                        <a:buFontTx/>
                        <a:buNone/>
                      </a:pPr>
                      <a:r>
                        <a:rPr lang="en-US" sz="1400" b="1" dirty="0">
                          <a:effectLst/>
                          <a:latin typeface="+mn-lt"/>
                          <a:ea typeface="Times New Roman" panose="02020603050405020304" pitchFamily="18" charset="0"/>
                        </a:rPr>
                        <a:t>Sustainment</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117475" marR="0" indent="0" algn="ctr">
                        <a:spcBef>
                          <a:spcPts val="0"/>
                        </a:spcBef>
                        <a:spcAft>
                          <a:spcPts val="0"/>
                        </a:spcAft>
                        <a:buFontTx/>
                        <a:buNone/>
                      </a:pPr>
                      <a:r>
                        <a:rPr lang="en-US" sz="1400" b="1" dirty="0">
                          <a:solidFill>
                            <a:srgbClr val="0000CC"/>
                          </a:solidFill>
                          <a:effectLst/>
                          <a:latin typeface="+mn-lt"/>
                          <a:ea typeface="Times New Roman" panose="02020603050405020304" pitchFamily="18" charset="0"/>
                        </a:rPr>
                        <a:t>Totals</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95010">
                <a:tc>
                  <a:txBody>
                    <a:bodyPr/>
                    <a:lstStyle/>
                    <a:p>
                      <a:pPr marL="0" marR="0" algn="ctr">
                        <a:spcBef>
                          <a:spcPts val="0"/>
                        </a:spcBef>
                        <a:spcAft>
                          <a:spcPts val="0"/>
                        </a:spcAft>
                      </a:pPr>
                      <a:r>
                        <a:rPr lang="en-US" sz="1400" b="1" dirty="0">
                          <a:effectLst/>
                          <a:latin typeface="+mn-lt"/>
                          <a:ea typeface="Times New Roman" panose="02020603050405020304" pitchFamily="18" charset="0"/>
                        </a:rPr>
                        <a:t>COA 1</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a:t>
                      </a:r>
                    </a:p>
                    <a:p>
                      <a:pPr marL="117475" marR="0" indent="0" algn="ctr">
                        <a:spcBef>
                          <a:spcPts val="0"/>
                        </a:spcBef>
                        <a:spcAft>
                          <a:spcPts val="0"/>
                        </a:spcAft>
                        <a:buFontTx/>
                        <a:buNone/>
                      </a:pPr>
                      <a:r>
                        <a:rPr lang="en-US" sz="1400" b="1" dirty="0">
                          <a:effectLst/>
                          <a:latin typeface="+mn-lt"/>
                          <a:ea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a:t>
                      </a:r>
                    </a:p>
                    <a:p>
                      <a:pPr marL="117475" marR="0" indent="0" algn="ctr">
                        <a:spcBef>
                          <a:spcPts val="0"/>
                        </a:spcBef>
                        <a:spcAft>
                          <a:spcPts val="0"/>
                        </a:spcAft>
                        <a:buFontTx/>
                        <a:buNone/>
                      </a:pPr>
                      <a:r>
                        <a:rPr lang="en-US" sz="1400" b="1" dirty="0">
                          <a:effectLst/>
                          <a:latin typeface="+mn-lt"/>
                          <a:ea typeface="Times New Roman" panose="02020603050405020304" pitchFamily="18" charset="0"/>
                        </a:rPr>
                        <a:t>        (4)</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p>
                      <a:pPr marL="0" marR="0" indent="0" algn="ctr">
                        <a:spcBef>
                          <a:spcPts val="0"/>
                        </a:spcBef>
                        <a:spcAft>
                          <a:spcPts val="0"/>
                        </a:spcAft>
                        <a:buFontTx/>
                        <a:buNone/>
                      </a:pPr>
                      <a:r>
                        <a:rPr lang="en-US" sz="1400" b="1" dirty="0">
                          <a:effectLst/>
                          <a:latin typeface="+mn-lt"/>
                          <a:ea typeface="Times New Roman" panose="02020603050405020304" pitchFamily="18" charset="0"/>
                        </a:rPr>
                        <a:t>       (2)</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8</a:t>
                      </a:r>
                    </a:p>
                    <a:p>
                      <a:pPr marL="117475" marR="0" indent="0" algn="ctr">
                        <a:spcBef>
                          <a:spcPts val="0"/>
                        </a:spcBef>
                        <a:spcAft>
                          <a:spcPts val="0"/>
                        </a:spcAft>
                        <a:buFontTx/>
                        <a:buNone/>
                      </a:pPr>
                      <a:r>
                        <a:rPr lang="en-US" sz="1400" b="1" dirty="0">
                          <a:effectLst/>
                          <a:latin typeface="+mn-lt"/>
                          <a:ea typeface="Times New Roman" panose="02020603050405020304" pitchFamily="18" charset="0"/>
                        </a:rPr>
                        <a:t>       (11)</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10362">
                <a:tc>
                  <a:txBody>
                    <a:bodyPr/>
                    <a:lstStyle/>
                    <a:p>
                      <a:pPr marL="0" marR="0" algn="ctr">
                        <a:spcBef>
                          <a:spcPts val="0"/>
                        </a:spcBef>
                        <a:spcAft>
                          <a:spcPts val="0"/>
                        </a:spcAft>
                      </a:pPr>
                      <a:r>
                        <a:rPr lang="en-US" sz="1400" b="1" dirty="0">
                          <a:effectLst/>
                          <a:latin typeface="+mn-lt"/>
                          <a:ea typeface="Times New Roman" panose="02020603050405020304" pitchFamily="18" charset="0"/>
                        </a:rPr>
                        <a:t>COA 2</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p>
                      <a:pPr marL="0" marR="0" indent="0" algn="ctr">
                        <a:spcBef>
                          <a:spcPts val="0"/>
                        </a:spcBef>
                        <a:spcAft>
                          <a:spcPts val="0"/>
                        </a:spcAft>
                        <a:buFontTx/>
                        <a:buNone/>
                      </a:pPr>
                      <a:endParaRPr lang="en-US" sz="1400" b="1"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p>
                      <a:pPr marL="0" marR="0" indent="0" algn="ctr">
                        <a:spcBef>
                          <a:spcPts val="0"/>
                        </a:spcBef>
                        <a:spcAft>
                          <a:spcPts val="0"/>
                        </a:spcAft>
                        <a:buFontTx/>
                        <a:buNone/>
                      </a:pPr>
                      <a:r>
                        <a:rPr lang="en-US" sz="1400" b="1" dirty="0">
                          <a:effectLst/>
                          <a:latin typeface="+mn-lt"/>
                          <a:ea typeface="Times New Roman" panose="02020603050405020304" pitchFamily="18" charset="0"/>
                        </a:rPr>
                        <a:t>       (2)</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p>
                      <a:pPr marL="0" marR="0" indent="0" algn="ctr">
                        <a:spcBef>
                          <a:spcPts val="0"/>
                        </a:spcBef>
                        <a:spcAft>
                          <a:spcPts val="0"/>
                        </a:spcAft>
                        <a:buFontTx/>
                        <a:buNone/>
                      </a:pPr>
                      <a:r>
                        <a:rPr lang="en-US" sz="1400" b="1" dirty="0">
                          <a:effectLst/>
                          <a:latin typeface="+mn-lt"/>
                          <a:ea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2</a:t>
                      </a:r>
                    </a:p>
                    <a:p>
                      <a:pPr marL="0" marR="0" algn="ctr">
                        <a:spcBef>
                          <a:spcPts val="0"/>
                        </a:spcBef>
                        <a:spcAft>
                          <a:spcPts val="0"/>
                        </a:spcAft>
                        <a:buFontTx/>
                        <a:buNone/>
                      </a:pPr>
                      <a:endParaRPr lang="en-US" sz="1400" b="1" dirty="0">
                        <a:effectLst/>
                        <a:latin typeface="+mn-lt"/>
                        <a:ea typeface="Times New Roman" panose="02020603050405020304" pitchFamily="18" charset="0"/>
                      </a:endParaRP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2</a:t>
                      </a:r>
                    </a:p>
                    <a:p>
                      <a:pPr marL="0" marR="0" algn="ctr">
                        <a:spcBef>
                          <a:spcPts val="0"/>
                        </a:spcBef>
                        <a:spcAft>
                          <a:spcPts val="0"/>
                        </a:spcAft>
                        <a:buFontTx/>
                        <a:buNone/>
                      </a:pPr>
                      <a:r>
                        <a:rPr lang="en-US" sz="1400" b="1" dirty="0">
                          <a:effectLst/>
                          <a:latin typeface="+mn-lt"/>
                          <a:ea typeface="Times New Roman" panose="02020603050405020304" pitchFamily="18" charset="0"/>
                        </a:rPr>
                        <a:t>         (4)</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7</a:t>
                      </a:r>
                    </a:p>
                    <a:p>
                      <a:pPr marL="0" marR="0" algn="ctr">
                        <a:spcBef>
                          <a:spcPts val="0"/>
                        </a:spcBef>
                        <a:spcAft>
                          <a:spcPts val="0"/>
                        </a:spcAft>
                        <a:buFontTx/>
                        <a:buNone/>
                      </a:pPr>
                      <a:r>
                        <a:rPr lang="en-US" sz="1400" b="1" dirty="0">
                          <a:effectLst/>
                          <a:latin typeface="+mn-lt"/>
                          <a:ea typeface="Times New Roman" panose="02020603050405020304" pitchFamily="18" charset="0"/>
                        </a:rPr>
                        <a:t>       (10)</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71514">
                <a:tc>
                  <a:txBody>
                    <a:bodyPr/>
                    <a:lstStyle/>
                    <a:p>
                      <a:pPr marL="0" marR="0" algn="ctr">
                        <a:spcBef>
                          <a:spcPts val="0"/>
                        </a:spcBef>
                        <a:spcAft>
                          <a:spcPts val="0"/>
                        </a:spcAft>
                      </a:pPr>
                      <a:r>
                        <a:rPr lang="en-US" sz="1400" b="1" dirty="0">
                          <a:effectLst/>
                          <a:latin typeface="+mn-lt"/>
                          <a:ea typeface="Times New Roman" panose="02020603050405020304" pitchFamily="18" charset="0"/>
                        </a:rPr>
                        <a:t>Additional COAs</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1400" b="1"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1400" b="1"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1400" b="1"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endParaRPr lang="en-US" sz="1400" b="1" dirty="0">
                        <a:effectLst/>
                        <a:latin typeface="+mn-lt"/>
                        <a:ea typeface="Times New Roman" panose="02020603050405020304" pitchFamily="18" charset="0"/>
                      </a:endParaRP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endParaRPr lang="en-US" sz="1400" b="1" dirty="0">
                        <a:effectLst/>
                        <a:latin typeface="+mn-lt"/>
                        <a:ea typeface="Times New Roman" panose="02020603050405020304" pitchFamily="18" charset="0"/>
                      </a:endParaRP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endParaRPr lang="en-US" sz="1400" b="1" dirty="0">
                        <a:effectLst/>
                        <a:latin typeface="+mn-lt"/>
                        <a:ea typeface="Times New Roman" panose="02020603050405020304" pitchFamily="18" charset="0"/>
                      </a:endParaRP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67" name="Text Box 51"/>
          <p:cNvSpPr txBox="1">
            <a:spLocks noChangeArrowheads="1"/>
          </p:cNvSpPr>
          <p:nvPr/>
        </p:nvSpPr>
        <p:spPr bwMode="auto">
          <a:xfrm>
            <a:off x="3553982" y="6050183"/>
            <a:ext cx="5083667" cy="253916"/>
          </a:xfrm>
          <a:prstGeom prst="rect">
            <a:avLst/>
          </a:prstGeom>
          <a:solidFill>
            <a:schemeClr val="bg1"/>
          </a:solid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ct val="75000"/>
              </a:lnSpc>
              <a:spcBef>
                <a:spcPct val="50000"/>
              </a:spcBef>
              <a:spcAft>
                <a:spcPct val="25000"/>
              </a:spcAft>
              <a:buClr>
                <a:srgbClr val="000066"/>
              </a:buClr>
              <a:buFontTx/>
              <a:buNone/>
            </a:pPr>
            <a:r>
              <a:rPr lang="en-US" altLang="en-US" sz="1400" b="1" dirty="0">
                <a:solidFill>
                  <a:srgbClr val="FF0000"/>
                </a:solidFill>
              </a:rPr>
              <a:t>Another example of a decision matrix is shown next slide</a:t>
            </a:r>
          </a:p>
        </p:txBody>
      </p:sp>
      <p:sp>
        <p:nvSpPr>
          <p:cNvPr id="14" name="Rectangle 13"/>
          <p:cNvSpPr>
            <a:spLocks noChangeArrowheads="1"/>
          </p:cNvSpPr>
          <p:nvPr/>
        </p:nvSpPr>
        <p:spPr bwMode="auto">
          <a:xfrm>
            <a:off x="546924" y="5412018"/>
            <a:ext cx="11095355" cy="513865"/>
          </a:xfrm>
          <a:prstGeom prst="rect">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4" name="Text Box 11"/>
          <p:cNvSpPr txBox="1">
            <a:spLocks noChangeArrowheads="1"/>
          </p:cNvSpPr>
          <p:nvPr/>
        </p:nvSpPr>
        <p:spPr bwMode="auto">
          <a:xfrm>
            <a:off x="5574508" y="6535739"/>
            <a:ext cx="622508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table 9-7, p. 9-40</a:t>
            </a:r>
          </a:p>
        </p:txBody>
      </p:sp>
      <p:sp>
        <p:nvSpPr>
          <p:cNvPr id="250885" name="Rectangle 19"/>
          <p:cNvSpPr>
            <a:spLocks noGrp="1" noChangeArrowheads="1"/>
          </p:cNvSpPr>
          <p:nvPr>
            <p:ph type="title"/>
          </p:nvPr>
        </p:nvSpPr>
        <p:spPr>
          <a:xfrm>
            <a:off x="1981200" y="265752"/>
            <a:ext cx="8229600" cy="912813"/>
          </a:xfrm>
          <a:effectLst>
            <a:outerShdw dist="35921" dir="2700000" algn="ctr" rotWithShape="0">
              <a:srgbClr val="FFD889"/>
            </a:outerShdw>
          </a:effectLst>
        </p:spPr>
        <p:txBody>
          <a:bodyPr/>
          <a:lstStyle/>
          <a:p>
            <a:pPr eaLnBrk="1" hangingPunct="1"/>
            <a:r>
              <a:rPr lang="en-US" altLang="en-US" dirty="0"/>
              <a:t>Conclusions from the Decision Matrix</a:t>
            </a:r>
          </a:p>
        </p:txBody>
      </p:sp>
      <p:sp>
        <p:nvSpPr>
          <p:cNvPr id="25088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1A0AF1CD-BA45-442F-BF1C-5024198DCAC4}" type="slidenum">
              <a:rPr lang="en-US" altLang="en-US" sz="800"/>
              <a:pPr>
                <a:spcBef>
                  <a:spcPct val="0"/>
                </a:spcBef>
                <a:buFontTx/>
                <a:buNone/>
              </a:pPr>
              <a:t>123</a:t>
            </a:fld>
            <a:endParaRPr lang="en-US" altLang="en-US" sz="800" dirty="0"/>
          </a:p>
        </p:txBody>
      </p:sp>
      <p:sp>
        <p:nvSpPr>
          <p:cNvPr id="250887" name="Rectangle 21"/>
          <p:cNvSpPr>
            <a:spLocks noChangeArrowheads="1"/>
          </p:cNvSpPr>
          <p:nvPr/>
        </p:nvSpPr>
        <p:spPr bwMode="auto">
          <a:xfrm>
            <a:off x="244543" y="911966"/>
            <a:ext cx="11544421" cy="2759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520700" algn="l"/>
              </a:tabLst>
              <a:defRPr sz="3200">
                <a:solidFill>
                  <a:schemeClr val="tx1"/>
                </a:solidFill>
                <a:latin typeface="Arial" panose="020B0604020202020204" pitchFamily="34" charset="0"/>
              </a:defRPr>
            </a:lvl1pPr>
            <a:lvl2pPr marL="742950" indent="-285750">
              <a:spcBef>
                <a:spcPct val="20000"/>
              </a:spcBef>
              <a:buChar char="–"/>
              <a:tabLst>
                <a:tab pos="520700" algn="l"/>
              </a:tabLst>
              <a:defRPr sz="2800">
                <a:solidFill>
                  <a:schemeClr val="tx1"/>
                </a:solidFill>
                <a:latin typeface="Arial" panose="020B0604020202020204" pitchFamily="34" charset="0"/>
              </a:defRPr>
            </a:lvl2pPr>
            <a:lvl3pPr marL="228600">
              <a:spcBef>
                <a:spcPct val="20000"/>
              </a:spcBef>
              <a:buChar char="•"/>
              <a:tabLst>
                <a:tab pos="520700" algn="l"/>
              </a:tabLst>
              <a:defRPr sz="2400">
                <a:solidFill>
                  <a:schemeClr val="tx1"/>
                </a:solidFill>
                <a:latin typeface="Arial" panose="020B0604020202020204" pitchFamily="34" charset="0"/>
              </a:defRPr>
            </a:lvl3pPr>
            <a:lvl4pPr marL="1600200" indent="-228600">
              <a:spcBef>
                <a:spcPct val="20000"/>
              </a:spcBef>
              <a:buChar char="–"/>
              <a:tabLst>
                <a:tab pos="520700" algn="l"/>
              </a:tabLst>
              <a:defRPr sz="2000">
                <a:solidFill>
                  <a:schemeClr val="tx1"/>
                </a:solidFill>
                <a:latin typeface="Arial" panose="020B0604020202020204" pitchFamily="34" charset="0"/>
              </a:defRPr>
            </a:lvl4pPr>
            <a:lvl5pPr marL="2057400" indent="-228600">
              <a:spcBef>
                <a:spcPct val="20000"/>
              </a:spcBef>
              <a:buChar char="»"/>
              <a:tabLst>
                <a:tab pos="5207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207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207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207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20700" algn="l"/>
              </a:tabLst>
              <a:defRPr sz="2000">
                <a:solidFill>
                  <a:schemeClr val="tx1"/>
                </a:solidFill>
                <a:latin typeface="Arial" panose="020B0604020202020204" pitchFamily="34" charset="0"/>
              </a:defRPr>
            </a:lvl9pPr>
          </a:lstStyle>
          <a:p>
            <a:pPr lvl="2">
              <a:spcBef>
                <a:spcPct val="50000"/>
              </a:spcBef>
              <a:buClr>
                <a:srgbClr val="0000FF"/>
              </a:buClr>
              <a:buFont typeface="Wingdings" panose="05000000000000000000" pitchFamily="2" charset="2"/>
              <a:buNone/>
            </a:pPr>
            <a:r>
              <a:rPr lang="en-US" altLang="en-US" sz="1800" b="1" dirty="0">
                <a:solidFill>
                  <a:srgbClr val="0000FF"/>
                </a:solidFill>
              </a:rPr>
              <a:t>	</a:t>
            </a:r>
            <a:r>
              <a:rPr lang="en-US" altLang="en-US" sz="1500" b="1" dirty="0"/>
              <a:t>Planners use special care to avoid reaching conclusions from mainly subjective judgments as the result of purely quantifiable analysis. </a:t>
            </a:r>
            <a:r>
              <a:rPr lang="en-US" altLang="en-US" sz="1500" b="1" dirty="0">
                <a:solidFill>
                  <a:srgbClr val="0000FF"/>
                </a:solidFill>
              </a:rPr>
              <a:t>Comparing and evaluating COAs by category of criterion is probably more useful than merely comparing total scores.</a:t>
            </a:r>
          </a:p>
          <a:p>
            <a:pPr lvl="2">
              <a:spcBef>
                <a:spcPct val="50000"/>
              </a:spcBef>
              <a:buClr>
                <a:srgbClr val="0000FF"/>
              </a:buClr>
              <a:buFont typeface="Wingdings" panose="05000000000000000000" pitchFamily="2" charset="2"/>
              <a:buNone/>
            </a:pPr>
            <a:r>
              <a:rPr lang="en-US" altLang="en-US" sz="1500" b="1" dirty="0"/>
              <a:t>	Although </a:t>
            </a:r>
            <a:r>
              <a:rPr lang="en-US" altLang="en-US" sz="1500" b="1" dirty="0">
                <a:solidFill>
                  <a:srgbClr val="0000FF"/>
                </a:solidFill>
              </a:rPr>
              <a:t>the lowest value denotes a “best” solution</a:t>
            </a:r>
            <a:r>
              <a:rPr lang="en-US" altLang="en-US" sz="1500" b="1" dirty="0"/>
              <a:t>, the process for estimating relative values assigned to criterion and weighting is highly subjective. One result may be that </a:t>
            </a:r>
            <a:r>
              <a:rPr lang="en-US" altLang="en-US" sz="1500" b="1" dirty="0">
                <a:solidFill>
                  <a:srgbClr val="0000FF"/>
                </a:solidFill>
              </a:rPr>
              <a:t>the “best” COA (COA 2) may not be supportable without additional resources.</a:t>
            </a:r>
            <a:r>
              <a:rPr lang="en-US" altLang="en-US" sz="1500" b="1" dirty="0"/>
              <a:t> This would enable the decisionmaker to decide whether to pursue additional support, alter the COA in some way, or determine that it is not feasible. </a:t>
            </a:r>
          </a:p>
          <a:p>
            <a:pPr lvl="2">
              <a:spcBef>
                <a:spcPct val="50000"/>
              </a:spcBef>
              <a:buClr>
                <a:srgbClr val="0000FF"/>
              </a:buClr>
              <a:buFont typeface="Wingdings" panose="05000000000000000000" pitchFamily="2" charset="2"/>
              <a:buNone/>
            </a:pPr>
            <a:r>
              <a:rPr lang="en-US" altLang="en-US" sz="1500" b="1" dirty="0"/>
              <a:t>	Upon review and consideration, the commander – </a:t>
            </a:r>
            <a:r>
              <a:rPr lang="en-US" altLang="en-US" sz="1500" b="1" dirty="0">
                <a:solidFill>
                  <a:srgbClr val="0000FF"/>
                </a:solidFill>
              </a:rPr>
              <a:t>based on personal judgment </a:t>
            </a:r>
            <a:r>
              <a:rPr lang="en-US" altLang="en-US" sz="1500" b="1" dirty="0"/>
              <a:t>– may accept the results of the decision matrix or elect to execute one of the other COAs.</a:t>
            </a:r>
          </a:p>
          <a:p>
            <a:pPr lvl="2">
              <a:lnSpc>
                <a:spcPct val="95000"/>
              </a:lnSpc>
              <a:spcBef>
                <a:spcPct val="50000"/>
              </a:spcBef>
              <a:buClr>
                <a:srgbClr val="0000FF"/>
              </a:buClr>
              <a:buFont typeface="Wingdings" panose="05000000000000000000" pitchFamily="2" charset="2"/>
              <a:buNone/>
            </a:pPr>
            <a:endParaRPr lang="en-US" altLang="en-US" sz="1400" b="1" dirty="0">
              <a:solidFill>
                <a:srgbClr val="0000FF"/>
              </a:solidFill>
            </a:endParaRPr>
          </a:p>
        </p:txBody>
      </p:sp>
      <p:graphicFrame>
        <p:nvGraphicFramePr>
          <p:cNvPr id="121" name="Table 120"/>
          <p:cNvGraphicFramePr>
            <a:graphicFrameLocks noGrp="1"/>
          </p:cNvGraphicFramePr>
          <p:nvPr>
            <p:extLst>
              <p:ext uri="{D42A27DB-BD31-4B8C-83A1-F6EECF244321}">
                <p14:modId xmlns:p14="http://schemas.microsoft.com/office/powerpoint/2010/main" val="173142639"/>
              </p:ext>
            </p:extLst>
          </p:nvPr>
        </p:nvGraphicFramePr>
        <p:xfrm>
          <a:off x="566183" y="3423680"/>
          <a:ext cx="11059634" cy="3069162"/>
        </p:xfrm>
        <a:graphic>
          <a:graphicData uri="http://schemas.openxmlformats.org/drawingml/2006/table">
            <a:tbl>
              <a:tblPr>
                <a:effectLst>
                  <a:outerShdw blurRad="50800" dist="38100" dir="2700000" algn="tl" rotWithShape="0">
                    <a:prstClr val="black">
                      <a:alpha val="40000"/>
                    </a:prstClr>
                  </a:outerShdw>
                </a:effectLst>
              </a:tblPr>
              <a:tblGrid>
                <a:gridCol w="3434843">
                  <a:extLst>
                    <a:ext uri="{9D8B030D-6E8A-4147-A177-3AD203B41FA5}">
                      <a16:colId xmlns:a16="http://schemas.microsoft.com/office/drawing/2014/main" val="20000"/>
                    </a:ext>
                  </a:extLst>
                </a:gridCol>
                <a:gridCol w="1479171">
                  <a:extLst>
                    <a:ext uri="{9D8B030D-6E8A-4147-A177-3AD203B41FA5}">
                      <a16:colId xmlns:a16="http://schemas.microsoft.com/office/drawing/2014/main" val="20001"/>
                    </a:ext>
                  </a:extLst>
                </a:gridCol>
                <a:gridCol w="2030819">
                  <a:extLst>
                    <a:ext uri="{9D8B030D-6E8A-4147-A177-3AD203B41FA5}">
                      <a16:colId xmlns:a16="http://schemas.microsoft.com/office/drawing/2014/main" val="20002"/>
                    </a:ext>
                  </a:extLst>
                </a:gridCol>
                <a:gridCol w="2052083">
                  <a:extLst>
                    <a:ext uri="{9D8B030D-6E8A-4147-A177-3AD203B41FA5}">
                      <a16:colId xmlns:a16="http://schemas.microsoft.com/office/drawing/2014/main" val="20003"/>
                    </a:ext>
                  </a:extLst>
                </a:gridCol>
                <a:gridCol w="2062718">
                  <a:extLst>
                    <a:ext uri="{9D8B030D-6E8A-4147-A177-3AD203B41FA5}">
                      <a16:colId xmlns:a16="http://schemas.microsoft.com/office/drawing/2014/main" val="20004"/>
                    </a:ext>
                  </a:extLst>
                </a:gridCol>
              </a:tblGrid>
              <a:tr h="328373">
                <a:tc>
                  <a:txBody>
                    <a:bodyPr/>
                    <a:lstStyle/>
                    <a:p>
                      <a:pPr marL="0" marR="0" algn="ctr">
                        <a:spcBef>
                          <a:spcPts val="0"/>
                        </a:spcBef>
                        <a:spcAft>
                          <a:spcPts val="0"/>
                        </a:spcAft>
                      </a:pPr>
                      <a:r>
                        <a:rPr lang="en-US" sz="1600" b="1" kern="1200" dirty="0">
                          <a:solidFill>
                            <a:srgbClr val="0000CC"/>
                          </a:solidFill>
                          <a:effectLst/>
                          <a:latin typeface="Arial" panose="020B0604020202020204" pitchFamily="34" charset="0"/>
                          <a:ea typeface="Times New Roman" panose="02020603050405020304" pitchFamily="18" charset="0"/>
                        </a:rPr>
                        <a:t>EVALUATION</a:t>
                      </a:r>
                      <a:r>
                        <a:rPr lang="en-US" sz="1600" b="1" kern="1200" baseline="0" dirty="0">
                          <a:solidFill>
                            <a:srgbClr val="0000CC"/>
                          </a:solidFill>
                          <a:effectLst/>
                          <a:latin typeface="Arial" panose="020B0604020202020204" pitchFamily="34" charset="0"/>
                          <a:ea typeface="Times New Roman" panose="02020603050405020304" pitchFamily="18" charset="0"/>
                        </a:rPr>
                        <a:t> CRITERIA</a:t>
                      </a:r>
                      <a:endParaRPr lang="en-US" sz="1600" dirty="0">
                        <a:solidFill>
                          <a:srgbClr val="0000CC"/>
                        </a:solidFill>
                        <a:effectLst/>
                        <a:latin typeface="Times New Roman" panose="02020603050405020304" pitchFamily="18" charset="0"/>
                        <a:ea typeface="Times New Roman" panose="02020603050405020304" pitchFamily="18" charset="0"/>
                      </a:endParaRP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kern="12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WEIGHT</a:t>
                      </a:r>
                      <a:endPar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COA 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COA 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kern="12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COA 3</a:t>
                      </a:r>
                      <a:endPar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r h="181994">
                <a:tc>
                  <a:txBody>
                    <a:bodyPr/>
                    <a:lstStyle/>
                    <a:p>
                      <a:pPr marL="0" marR="0" algn="ctr">
                        <a:spcBef>
                          <a:spcPts val="0"/>
                        </a:spcBef>
                        <a:spcAft>
                          <a:spcPts val="0"/>
                        </a:spcAft>
                      </a:pPr>
                      <a:r>
                        <a:rPr lang="en-US" sz="1400" b="1" dirty="0">
                          <a:effectLst/>
                          <a:latin typeface="+mn-lt"/>
                          <a:ea typeface="Times New Roman" panose="02020603050405020304" pitchFamily="18" charset="0"/>
                        </a:rPr>
                        <a:t>Maneuver</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     (2)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     (2)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     (1)</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1"/>
                  </a:ext>
                </a:extLst>
              </a:tr>
              <a:tr h="234747">
                <a:tc>
                  <a:txBody>
                    <a:bodyPr/>
                    <a:lstStyle/>
                    <a:p>
                      <a:pPr marL="0" marR="0" algn="ctr">
                        <a:spcBef>
                          <a:spcPts val="0"/>
                        </a:spcBef>
                        <a:spcAft>
                          <a:spcPts val="0"/>
                        </a:spcAft>
                      </a:pPr>
                      <a:r>
                        <a:rPr lang="en-US" sz="1400" b="1" dirty="0">
                          <a:effectLst/>
                          <a:latin typeface="+mn-lt"/>
                          <a:ea typeface="Times New Roman" panose="02020603050405020304" pitchFamily="18" charset="0"/>
                        </a:rPr>
                        <a:t>Simplicity</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3     (6)</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     (2)</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     (4)</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51317">
                <a:tc>
                  <a:txBody>
                    <a:bodyPr/>
                    <a:lstStyle/>
                    <a:p>
                      <a:pPr marL="0" marR="0" algn="ctr">
                        <a:spcBef>
                          <a:spcPts val="0"/>
                        </a:spcBef>
                        <a:spcAft>
                          <a:spcPts val="0"/>
                        </a:spcAft>
                      </a:pPr>
                      <a:r>
                        <a:rPr lang="en-US" sz="1400" b="1" dirty="0">
                          <a:effectLst/>
                          <a:latin typeface="+mn-lt"/>
                          <a:ea typeface="Times New Roman" panose="02020603050405020304" pitchFamily="18" charset="0"/>
                        </a:rPr>
                        <a:t>Fires</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     (2)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     (1)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3     (3)</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55591">
                <a:tc>
                  <a:txBody>
                    <a:bodyPr/>
                    <a:lstStyle/>
                    <a:p>
                      <a:pPr marL="0" marR="0" algn="ctr">
                        <a:spcBef>
                          <a:spcPts val="0"/>
                        </a:spcBef>
                        <a:spcAft>
                          <a:spcPts val="0"/>
                        </a:spcAft>
                      </a:pPr>
                      <a:r>
                        <a:rPr lang="en-US" sz="1400" b="1" dirty="0">
                          <a:effectLst/>
                          <a:latin typeface="+mn-lt"/>
                          <a:ea typeface="Times New Roman" panose="02020603050405020304" pitchFamily="18" charset="0"/>
                        </a:rPr>
                        <a:t>Intelligence</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3     (3)</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     (2)</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1     (1)</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55591">
                <a:tc>
                  <a:txBody>
                    <a:bodyPr/>
                    <a:lstStyle/>
                    <a:p>
                      <a:pPr marL="0" marR="0" algn="ctr">
                        <a:spcBef>
                          <a:spcPts val="0"/>
                        </a:spcBef>
                        <a:spcAft>
                          <a:spcPts val="0"/>
                        </a:spcAft>
                      </a:pPr>
                      <a:r>
                        <a:rPr lang="en-US" sz="1400" b="1" dirty="0">
                          <a:effectLst/>
                          <a:latin typeface="+mn-lt"/>
                          <a:ea typeface="Times New Roman" panose="02020603050405020304" pitchFamily="18" charset="0"/>
                        </a:rPr>
                        <a:t>Civil</a:t>
                      </a:r>
                      <a:r>
                        <a:rPr lang="en-US" sz="1400" b="1" baseline="0" dirty="0">
                          <a:effectLst/>
                          <a:latin typeface="+mn-lt"/>
                          <a:ea typeface="Times New Roman" panose="02020603050405020304" pitchFamily="18" charset="0"/>
                        </a:rPr>
                        <a:t> Control</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     (2)</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3     (6)</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2     (4)</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55591">
                <a:tc>
                  <a:txBody>
                    <a:bodyPr/>
                    <a:lstStyle/>
                    <a:p>
                      <a:pPr marL="0" marR="0" algn="ctr">
                        <a:spcBef>
                          <a:spcPts val="0"/>
                        </a:spcBef>
                        <a:spcAft>
                          <a:spcPts val="0"/>
                        </a:spcAft>
                      </a:pPr>
                      <a:r>
                        <a:rPr lang="en-US" sz="1400" b="1" dirty="0">
                          <a:effectLst/>
                          <a:latin typeface="+mn-lt"/>
                          <a:ea typeface="Times New Roman" panose="02020603050405020304" pitchFamily="18" charset="0"/>
                        </a:rPr>
                        <a:t>Sustainment</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     (2)</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3     (3)</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1     (1)</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55591">
                <a:tc>
                  <a:txBody>
                    <a:bodyPr/>
                    <a:lstStyle/>
                    <a:p>
                      <a:pPr marL="0" marR="0" algn="ctr">
                        <a:spcBef>
                          <a:spcPts val="0"/>
                        </a:spcBef>
                        <a:spcAft>
                          <a:spcPts val="0"/>
                        </a:spcAft>
                      </a:pPr>
                      <a:r>
                        <a:rPr lang="en-US" sz="1400" b="1" dirty="0">
                          <a:effectLst/>
                          <a:latin typeface="+mn-lt"/>
                          <a:ea typeface="Times New Roman" panose="02020603050405020304" pitchFamily="18" charset="0"/>
                        </a:rPr>
                        <a:t>Mission Command</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     (1)</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     (1)</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3     (3)</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55591">
                <a:tc>
                  <a:txBody>
                    <a:bodyPr/>
                    <a:lstStyle/>
                    <a:p>
                      <a:pPr marL="0" marR="0" algn="ctr">
                        <a:spcBef>
                          <a:spcPts val="0"/>
                        </a:spcBef>
                        <a:spcAft>
                          <a:spcPts val="0"/>
                        </a:spcAft>
                      </a:pPr>
                      <a:r>
                        <a:rPr lang="en-US" sz="1400" b="1" dirty="0">
                          <a:effectLst/>
                          <a:latin typeface="+mn-lt"/>
                          <a:ea typeface="Times New Roman" panose="02020603050405020304" pitchFamily="18" charset="0"/>
                        </a:rPr>
                        <a:t>Tactical Risk</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     (4)</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2     (4)</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3     (6)</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55591">
                <a:tc>
                  <a:txBody>
                    <a:bodyPr/>
                    <a:lstStyle/>
                    <a:p>
                      <a:pPr marL="0" marR="0" algn="ctr">
                        <a:spcBef>
                          <a:spcPts val="0"/>
                        </a:spcBef>
                        <a:spcAft>
                          <a:spcPts val="0"/>
                        </a:spcAft>
                      </a:pPr>
                      <a:r>
                        <a:rPr lang="en-US" sz="1400" b="1" dirty="0">
                          <a:effectLst/>
                          <a:latin typeface="+mn-lt"/>
                          <a:ea typeface="Times New Roman" panose="02020603050405020304" pitchFamily="18" charset="0"/>
                        </a:rPr>
                        <a:t>Future Operations Posture</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3</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     (3)</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1400" b="1" dirty="0">
                          <a:effectLst/>
                          <a:latin typeface="+mn-lt"/>
                          <a:ea typeface="Times New Roman" panose="02020603050405020304" pitchFamily="18" charset="0"/>
                        </a:rPr>
                        <a:t>1     (3)</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ctr">
                        <a:spcBef>
                          <a:spcPts val="0"/>
                        </a:spcBef>
                        <a:spcAft>
                          <a:spcPts val="0"/>
                        </a:spcAft>
                        <a:buFontTx/>
                        <a:buNone/>
                      </a:pPr>
                      <a:r>
                        <a:rPr lang="en-US" sz="1400" b="1" dirty="0">
                          <a:effectLst/>
                          <a:latin typeface="+mn-lt"/>
                          <a:ea typeface="Times New Roman" panose="02020603050405020304" pitchFamily="18" charset="0"/>
                        </a:rPr>
                        <a:t>3     (9)</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55591">
                <a:tc>
                  <a:txBody>
                    <a:bodyPr/>
                    <a:lstStyle/>
                    <a:p>
                      <a:pPr marL="0" marR="0" algn="ctr">
                        <a:spcBef>
                          <a:spcPts val="0"/>
                        </a:spcBef>
                        <a:spcAft>
                          <a:spcPts val="0"/>
                        </a:spcAft>
                      </a:pPr>
                      <a:r>
                        <a:rPr lang="en-US" sz="1400" b="1" dirty="0">
                          <a:solidFill>
                            <a:srgbClr val="0000CC"/>
                          </a:solidFill>
                          <a:effectLst/>
                          <a:latin typeface="+mn-lt"/>
                          <a:ea typeface="Times New Roman" panose="02020603050405020304" pitchFamily="18" charset="0"/>
                        </a:rPr>
                        <a:t>Total</a:t>
                      </a:r>
                    </a:p>
                    <a:p>
                      <a:pPr marL="0" marR="0" algn="ctr">
                        <a:spcBef>
                          <a:spcPts val="0"/>
                        </a:spcBef>
                        <a:spcAft>
                          <a:spcPts val="0"/>
                        </a:spcAft>
                      </a:pPr>
                      <a:r>
                        <a:rPr lang="en-US" sz="1400" b="1" dirty="0">
                          <a:solidFill>
                            <a:srgbClr val="7030A0"/>
                          </a:solidFill>
                          <a:effectLst/>
                          <a:latin typeface="+mn-lt"/>
                          <a:ea typeface="Times New Roman" panose="02020603050405020304" pitchFamily="18" charset="0"/>
                        </a:rPr>
                        <a:t>(Weighted Total)</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1400" b="1"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l">
                        <a:spcBef>
                          <a:spcPts val="0"/>
                        </a:spcBef>
                        <a:spcAft>
                          <a:spcPts val="0"/>
                        </a:spcAft>
                        <a:buFontTx/>
                        <a:buNone/>
                      </a:pPr>
                      <a:r>
                        <a:rPr lang="en-US" sz="1400" b="1" dirty="0">
                          <a:effectLst/>
                          <a:latin typeface="+mn-lt"/>
                          <a:ea typeface="Times New Roman" panose="02020603050405020304" pitchFamily="18" charset="0"/>
                        </a:rPr>
                        <a:t>              </a:t>
                      </a:r>
                      <a:r>
                        <a:rPr lang="en-US" sz="1400" b="1" dirty="0">
                          <a:solidFill>
                            <a:srgbClr val="0000CC"/>
                          </a:solidFill>
                          <a:effectLst/>
                          <a:latin typeface="+mn-lt"/>
                          <a:ea typeface="Times New Roman" panose="02020603050405020304" pitchFamily="18" charset="0"/>
                        </a:rPr>
                        <a:t>17</a:t>
                      </a:r>
                    </a:p>
                    <a:p>
                      <a:pPr marL="0" marR="0" indent="0" algn="ctr">
                        <a:spcBef>
                          <a:spcPts val="0"/>
                        </a:spcBef>
                        <a:spcAft>
                          <a:spcPts val="0"/>
                        </a:spcAft>
                        <a:buFontTx/>
                        <a:buNone/>
                      </a:pPr>
                      <a:r>
                        <a:rPr lang="en-US" sz="1400" b="1" dirty="0">
                          <a:effectLst/>
                          <a:latin typeface="+mn-lt"/>
                          <a:ea typeface="Times New Roman" panose="02020603050405020304" pitchFamily="18" charset="0"/>
                        </a:rPr>
                        <a:t>       </a:t>
                      </a:r>
                      <a:r>
                        <a:rPr lang="en-US" sz="1400" b="1" dirty="0">
                          <a:solidFill>
                            <a:srgbClr val="7030A0"/>
                          </a:solidFill>
                          <a:effectLst/>
                          <a:latin typeface="+mn-lt"/>
                          <a:ea typeface="Times New Roman" panose="02020603050405020304" pitchFamily="18" charset="0"/>
                        </a:rPr>
                        <a:t>(25)</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l">
                        <a:spcBef>
                          <a:spcPts val="0"/>
                        </a:spcBef>
                        <a:spcAft>
                          <a:spcPts val="0"/>
                        </a:spcAft>
                        <a:buFontTx/>
                        <a:buNone/>
                      </a:pPr>
                      <a:r>
                        <a:rPr lang="en-US" sz="1400" b="1" dirty="0">
                          <a:effectLst/>
                          <a:latin typeface="+mn-lt"/>
                          <a:ea typeface="Times New Roman" panose="02020603050405020304" pitchFamily="18" charset="0"/>
                        </a:rPr>
                        <a:t>              </a:t>
                      </a:r>
                      <a:r>
                        <a:rPr lang="en-US" sz="1400" b="1" dirty="0">
                          <a:solidFill>
                            <a:srgbClr val="0000CC"/>
                          </a:solidFill>
                          <a:effectLst/>
                          <a:latin typeface="+mn-lt"/>
                          <a:ea typeface="Times New Roman" panose="02020603050405020304" pitchFamily="18" charset="0"/>
                        </a:rPr>
                        <a:t>16</a:t>
                      </a:r>
                    </a:p>
                    <a:p>
                      <a:pPr marL="0" marR="0" indent="0" algn="ctr">
                        <a:spcBef>
                          <a:spcPts val="0"/>
                        </a:spcBef>
                        <a:spcAft>
                          <a:spcPts val="0"/>
                        </a:spcAft>
                        <a:buFontTx/>
                        <a:buNone/>
                      </a:pPr>
                      <a:r>
                        <a:rPr lang="en-US" sz="1400" b="1" dirty="0">
                          <a:effectLst/>
                          <a:latin typeface="+mn-lt"/>
                          <a:ea typeface="Times New Roman" panose="02020603050405020304" pitchFamily="18" charset="0"/>
                        </a:rPr>
                        <a:t>       </a:t>
                      </a:r>
                      <a:r>
                        <a:rPr lang="en-US" sz="1400" b="1" dirty="0">
                          <a:solidFill>
                            <a:srgbClr val="7030A0"/>
                          </a:solidFill>
                          <a:effectLst/>
                          <a:latin typeface="+mn-lt"/>
                          <a:ea typeface="Times New Roman" panose="02020603050405020304" pitchFamily="18" charset="0"/>
                        </a:rPr>
                        <a:t>(24)</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algn="l">
                        <a:spcBef>
                          <a:spcPts val="0"/>
                        </a:spcBef>
                        <a:spcAft>
                          <a:spcPts val="0"/>
                        </a:spcAft>
                        <a:buFontTx/>
                        <a:buNone/>
                      </a:pPr>
                      <a:r>
                        <a:rPr lang="en-US" sz="1400" b="1" dirty="0">
                          <a:solidFill>
                            <a:srgbClr val="0000CC"/>
                          </a:solidFill>
                          <a:effectLst/>
                          <a:latin typeface="+mn-lt"/>
                          <a:ea typeface="Times New Roman" panose="02020603050405020304" pitchFamily="18" charset="0"/>
                        </a:rPr>
                        <a:t>             19</a:t>
                      </a:r>
                    </a:p>
                    <a:p>
                      <a:pPr marL="0" marR="0" algn="ctr">
                        <a:spcBef>
                          <a:spcPts val="0"/>
                        </a:spcBef>
                        <a:spcAft>
                          <a:spcPts val="0"/>
                        </a:spcAft>
                        <a:buFontTx/>
                        <a:buNone/>
                      </a:pPr>
                      <a:r>
                        <a:rPr lang="en-US" sz="1400" b="1" dirty="0">
                          <a:effectLst/>
                          <a:latin typeface="+mn-lt"/>
                          <a:ea typeface="Times New Roman" panose="02020603050405020304" pitchFamily="18" charset="0"/>
                        </a:rPr>
                        <a:t>       </a:t>
                      </a:r>
                      <a:r>
                        <a:rPr lang="en-US" sz="1400" b="1" dirty="0">
                          <a:solidFill>
                            <a:srgbClr val="7030A0"/>
                          </a:solidFill>
                          <a:effectLst/>
                          <a:latin typeface="+mn-lt"/>
                          <a:ea typeface="Times New Roman" panose="02020603050405020304" pitchFamily="18" charset="0"/>
                        </a:rPr>
                        <a:t>(32)</a:t>
                      </a:r>
                    </a:p>
                  </a:txBody>
                  <a:tcPr marL="42409" marR="42409" marT="17081" marB="1708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bl>
          </a:graphicData>
        </a:graphic>
      </p:graphicFrame>
      <p:sp>
        <p:nvSpPr>
          <p:cNvPr id="122" name="Rectangle 121"/>
          <p:cNvSpPr>
            <a:spLocks noChangeArrowheads="1"/>
          </p:cNvSpPr>
          <p:nvPr/>
        </p:nvSpPr>
        <p:spPr bwMode="auto">
          <a:xfrm>
            <a:off x="7470030" y="3387634"/>
            <a:ext cx="2131169" cy="3148105"/>
          </a:xfrm>
          <a:prstGeom prst="rect">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23" name="Rectangle 122"/>
          <p:cNvSpPr>
            <a:spLocks noChangeArrowheads="1"/>
          </p:cNvSpPr>
          <p:nvPr/>
        </p:nvSpPr>
        <p:spPr bwMode="auto">
          <a:xfrm>
            <a:off x="526363" y="4997269"/>
            <a:ext cx="11141986" cy="276480"/>
          </a:xfrm>
          <a:prstGeom prst="rect">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wipe(up)">
                                      <p:cBhvr>
                                        <p:cTn id="7" dur="2000"/>
                                        <p:tgtEl>
                                          <p:spTgt spid="122"/>
                                        </p:tgtEl>
                                      </p:cBhvr>
                                    </p:animEffect>
                                  </p:childTnLst>
                                </p:cTn>
                              </p:par>
                            </p:childTnLst>
                          </p:cTn>
                        </p:par>
                        <p:par>
                          <p:cTn id="8" fill="hold">
                            <p:stCondLst>
                              <p:cond delay="2000"/>
                            </p:stCondLst>
                            <p:childTnLst>
                              <p:par>
                                <p:cTn id="9" presetID="22" presetClass="entr" presetSubtype="8" fill="hold" grpId="0" nodeType="afterEffect">
                                  <p:stCondLst>
                                    <p:cond delay="0"/>
                                  </p:stCondLst>
                                  <p:childTnLst>
                                    <p:set>
                                      <p:cBhvr>
                                        <p:cTn id="10" dur="1" fill="hold">
                                          <p:stCondLst>
                                            <p:cond delay="0"/>
                                          </p:stCondLst>
                                        </p:cTn>
                                        <p:tgtEl>
                                          <p:spTgt spid="123"/>
                                        </p:tgtEl>
                                        <p:attrNameLst>
                                          <p:attrName>style.visibility</p:attrName>
                                        </p:attrNameLst>
                                      </p:cBhvr>
                                      <p:to>
                                        <p:strVal val="visible"/>
                                      </p:to>
                                    </p:set>
                                    <p:animEffect transition="in" filter="wipe(left)">
                                      <p:cBhvr>
                                        <p:cTn id="11" dur="20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p:cNvSpPr>
            <a:spLocks noChangeArrowheads="1"/>
          </p:cNvSpPr>
          <p:nvPr/>
        </p:nvSpPr>
        <p:spPr bwMode="auto">
          <a:xfrm>
            <a:off x="574634" y="1071565"/>
            <a:ext cx="11046752" cy="540968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7" name="Text Box 5"/>
          <p:cNvSpPr txBox="1">
            <a:spLocks noChangeArrowheads="1"/>
          </p:cNvSpPr>
          <p:nvPr/>
        </p:nvSpPr>
        <p:spPr bwMode="auto">
          <a:xfrm>
            <a:off x="578312" y="2312279"/>
            <a:ext cx="11043073" cy="4090863"/>
          </a:xfrm>
          <a:prstGeom prst="rect">
            <a:avLst/>
          </a:prstGeom>
          <a:noFill/>
          <a:ln w="9525">
            <a:noFill/>
            <a:miter lim="800000"/>
            <a:headEnd/>
            <a:tailEnd/>
          </a:ln>
        </p:spPr>
        <p:txBody>
          <a:bodyPr wrap="square">
            <a:spAutoFit/>
          </a:bodyPr>
          <a:lstStyle/>
          <a:p>
            <a:pPr marL="114300" lvl="1" indent="114300">
              <a:lnSpc>
                <a:spcPct val="95000"/>
              </a:lnSpc>
              <a:spcBef>
                <a:spcPct val="50000"/>
              </a:spcBef>
              <a:buClr>
                <a:srgbClr val="0000FF"/>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5 – COA comparison involves </a:t>
            </a:r>
            <a:r>
              <a:rPr lang="en-US" sz="1800" b="1" dirty="0">
                <a:solidFill>
                  <a:srgbClr val="FF0000"/>
                </a:solidFill>
                <a:latin typeface="Arial" charset="0"/>
              </a:rPr>
              <a:t>three actions</a:t>
            </a:r>
            <a:r>
              <a:rPr lang="en-US" sz="1800" b="1" dirty="0">
                <a:latin typeface="Arial" charset="0"/>
              </a:rPr>
              <a:t>:</a:t>
            </a:r>
          </a:p>
          <a:p>
            <a:pPr marL="342900" lvl="2" indent="177800">
              <a:lnSpc>
                <a:spcPct val="95000"/>
              </a:lnSpc>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3, Conduct a COA Decision Briefing.  </a:t>
            </a:r>
            <a:r>
              <a:rPr lang="en-US" sz="1800" b="1" dirty="0">
                <a:solidFill>
                  <a:schemeClr val="tx1"/>
                </a:solidFill>
                <a:latin typeface="Arial" charset="0"/>
              </a:rPr>
              <a:t>After completing its analysis and comparison,   the staff identifies its preferred COA and makes a recommendation. The staff then delivers a decision briefing to the commander. The CoS / XO highlights any changes to each COA  resulting from the war-game. </a:t>
            </a:r>
            <a:r>
              <a:rPr lang="en-US" sz="1800" b="1" dirty="0">
                <a:solidFill>
                  <a:srgbClr val="0000FF"/>
                </a:solidFill>
                <a:latin typeface="Arial" charset="0"/>
              </a:rPr>
              <a:t>The decision briefing includes:</a:t>
            </a:r>
          </a:p>
          <a:p>
            <a:pPr marL="574675" lvl="3" indent="169863">
              <a:lnSpc>
                <a:spcPts val="1200"/>
              </a:lnSpc>
              <a:spcBef>
                <a:spcPct val="50000"/>
              </a:spcBef>
              <a:buClr>
                <a:srgbClr val="0000FF"/>
              </a:buClr>
              <a:buFont typeface="Arial" pitchFamily="34" charset="0"/>
              <a:buChar char="•"/>
              <a:tabLst>
                <a:tab pos="114300" algn="l"/>
                <a:tab pos="228600" algn="l"/>
                <a:tab pos="571500" algn="l"/>
              </a:tabLst>
              <a:defRPr/>
            </a:pPr>
            <a:r>
              <a:rPr lang="en-US" sz="1600" b="1" dirty="0">
                <a:solidFill>
                  <a:schemeClr val="tx1"/>
                </a:solidFill>
                <a:latin typeface="Arial" charset="0"/>
              </a:rPr>
              <a:t>The commander’s intent of the higher and next higher commanders.</a:t>
            </a:r>
          </a:p>
          <a:p>
            <a:pPr marL="574675" lvl="3" indent="169863">
              <a:lnSpc>
                <a:spcPts val="1200"/>
              </a:lnSpc>
              <a:spcBef>
                <a:spcPct val="50000"/>
              </a:spcBef>
              <a:buClr>
                <a:srgbClr val="0000FF"/>
              </a:buClr>
              <a:buFont typeface="Arial" pitchFamily="34" charset="0"/>
              <a:buChar char="•"/>
              <a:tabLst>
                <a:tab pos="114300" algn="l"/>
                <a:tab pos="228600" algn="l"/>
                <a:tab pos="571500" algn="l"/>
              </a:tabLst>
              <a:defRPr/>
            </a:pPr>
            <a:r>
              <a:rPr lang="en-US" sz="1600" b="1" dirty="0">
                <a:solidFill>
                  <a:schemeClr val="tx1"/>
                </a:solidFill>
                <a:latin typeface="Arial" charset="0"/>
              </a:rPr>
              <a:t>The status of the force and its components.</a:t>
            </a:r>
          </a:p>
          <a:p>
            <a:pPr marL="574675" lvl="3" indent="169863">
              <a:lnSpc>
                <a:spcPts val="1200"/>
              </a:lnSpc>
              <a:spcBef>
                <a:spcPct val="50000"/>
              </a:spcBef>
              <a:buClr>
                <a:srgbClr val="0000FF"/>
              </a:buClr>
              <a:buFont typeface="Arial" pitchFamily="34" charset="0"/>
              <a:buChar char="•"/>
              <a:tabLst>
                <a:tab pos="114300" algn="l"/>
                <a:tab pos="228600" algn="l"/>
                <a:tab pos="571500" algn="l"/>
              </a:tabLst>
              <a:defRPr/>
            </a:pPr>
            <a:r>
              <a:rPr lang="en-US" sz="1600" b="1" dirty="0">
                <a:solidFill>
                  <a:schemeClr val="tx1"/>
                </a:solidFill>
                <a:latin typeface="Arial" charset="0"/>
              </a:rPr>
              <a:t>The current IPB.</a:t>
            </a:r>
          </a:p>
          <a:p>
            <a:pPr marL="574675" lvl="3" indent="169863">
              <a:lnSpc>
                <a:spcPts val="1200"/>
              </a:lnSpc>
              <a:spcBef>
                <a:spcPct val="50000"/>
              </a:spcBef>
              <a:buClr>
                <a:srgbClr val="0000FF"/>
              </a:buClr>
              <a:buFont typeface="Arial" pitchFamily="34" charset="0"/>
              <a:buChar char="•"/>
              <a:tabLst>
                <a:tab pos="114300" algn="l"/>
                <a:tab pos="228600" algn="l"/>
                <a:tab pos="571500" algn="l"/>
              </a:tabLst>
              <a:defRPr/>
            </a:pPr>
            <a:r>
              <a:rPr lang="en-US" sz="1600" b="1" dirty="0">
                <a:solidFill>
                  <a:schemeClr val="tx1"/>
                </a:solidFill>
                <a:latin typeface="Arial" charset="0"/>
              </a:rPr>
              <a:t>The COAs considered, including:</a:t>
            </a:r>
          </a:p>
          <a:p>
            <a:pPr marL="796925" lvl="4" indent="169863">
              <a:lnSpc>
                <a:spcPts val="1400"/>
              </a:lnSpc>
              <a:spcBef>
                <a:spcPct val="50000"/>
              </a:spcBef>
              <a:buClr>
                <a:srgbClr val="0000FF"/>
              </a:buClr>
              <a:buFont typeface="Wingdings" pitchFamily="2" charset="2"/>
              <a:buChar char="ü"/>
              <a:tabLst>
                <a:tab pos="114300" algn="l"/>
                <a:tab pos="228600" algn="l"/>
                <a:tab pos="571500" algn="l"/>
              </a:tabLst>
              <a:defRPr/>
            </a:pPr>
            <a:r>
              <a:rPr lang="en-US" sz="1400" b="1" dirty="0">
                <a:solidFill>
                  <a:schemeClr val="tx1"/>
                </a:solidFill>
                <a:latin typeface="Arial" charset="0"/>
              </a:rPr>
              <a:t>Assumptions used.</a:t>
            </a:r>
          </a:p>
          <a:p>
            <a:pPr marL="796925" lvl="4" indent="169863">
              <a:lnSpc>
                <a:spcPts val="1400"/>
              </a:lnSpc>
              <a:spcBef>
                <a:spcPct val="50000"/>
              </a:spcBef>
              <a:buClr>
                <a:srgbClr val="0000FF"/>
              </a:buClr>
              <a:buFont typeface="Wingdings" pitchFamily="2" charset="2"/>
              <a:buChar char="ü"/>
              <a:tabLst>
                <a:tab pos="114300" algn="l"/>
                <a:tab pos="228600" algn="l"/>
                <a:tab pos="571500" algn="l"/>
              </a:tabLst>
              <a:defRPr/>
            </a:pPr>
            <a:r>
              <a:rPr lang="en-US" sz="1400" b="1" dirty="0">
                <a:solidFill>
                  <a:schemeClr val="tx1"/>
                </a:solidFill>
                <a:latin typeface="Arial" charset="0"/>
              </a:rPr>
              <a:t>Results of running estimates.</a:t>
            </a:r>
          </a:p>
          <a:p>
            <a:pPr marL="796925" lvl="4" indent="169863">
              <a:lnSpc>
                <a:spcPts val="1400"/>
              </a:lnSpc>
              <a:spcBef>
                <a:spcPct val="50000"/>
              </a:spcBef>
              <a:buClr>
                <a:srgbClr val="0000FF"/>
              </a:buClr>
              <a:buFont typeface="Wingdings" pitchFamily="2" charset="2"/>
              <a:buChar char="ü"/>
              <a:tabLst>
                <a:tab pos="114300" algn="l"/>
                <a:tab pos="228600" algn="l"/>
                <a:tab pos="571500" algn="l"/>
                <a:tab pos="1423988" algn="l"/>
              </a:tabLst>
              <a:defRPr/>
            </a:pPr>
            <a:r>
              <a:rPr lang="en-US" sz="1400" b="1" dirty="0">
                <a:solidFill>
                  <a:schemeClr val="tx1"/>
                </a:solidFill>
                <a:latin typeface="Arial" charset="0"/>
              </a:rPr>
              <a:t>A summary of the war game for each COA, including critical events, modifications to any COA, and war-game results.</a:t>
            </a:r>
          </a:p>
          <a:p>
            <a:pPr marL="796925" lvl="4" indent="169863">
              <a:lnSpc>
                <a:spcPts val="1400"/>
              </a:lnSpc>
              <a:spcBef>
                <a:spcPct val="50000"/>
              </a:spcBef>
              <a:buClr>
                <a:srgbClr val="0000FF"/>
              </a:buClr>
              <a:buFont typeface="Wingdings" pitchFamily="2" charset="2"/>
              <a:buChar char="ü"/>
              <a:tabLst>
                <a:tab pos="114300" algn="l"/>
                <a:tab pos="228600" algn="l"/>
                <a:tab pos="571500" algn="l"/>
              </a:tabLst>
              <a:defRPr/>
            </a:pPr>
            <a:r>
              <a:rPr lang="en-US" sz="1400" b="1" dirty="0">
                <a:solidFill>
                  <a:schemeClr val="tx1"/>
                </a:solidFill>
                <a:latin typeface="Arial" charset="0"/>
              </a:rPr>
              <a:t>Advantages and disadvantages (including risks) of each COA.</a:t>
            </a:r>
          </a:p>
          <a:p>
            <a:pPr marL="796925" lvl="4" indent="169863">
              <a:lnSpc>
                <a:spcPts val="1400"/>
              </a:lnSpc>
              <a:spcBef>
                <a:spcPct val="50000"/>
              </a:spcBef>
              <a:buClr>
                <a:srgbClr val="0000FF"/>
              </a:buClr>
              <a:buFont typeface="Wingdings" pitchFamily="2" charset="2"/>
              <a:buChar char="ü"/>
              <a:tabLst>
                <a:tab pos="114300" algn="l"/>
                <a:tab pos="228600" algn="l"/>
                <a:tab pos="571500" algn="l"/>
              </a:tabLst>
              <a:defRPr/>
            </a:pPr>
            <a:r>
              <a:rPr lang="en-US" sz="1400" b="1" dirty="0">
                <a:solidFill>
                  <a:schemeClr val="tx1"/>
                </a:solidFill>
                <a:latin typeface="Arial" charset="0"/>
              </a:rPr>
              <a:t>The recommended COA.</a:t>
            </a:r>
          </a:p>
        </p:txBody>
      </p:sp>
      <p:sp>
        <p:nvSpPr>
          <p:cNvPr id="252932" name="Rectangle 3"/>
          <p:cNvSpPr>
            <a:spLocks noGrp="1" noChangeArrowheads="1"/>
          </p:cNvSpPr>
          <p:nvPr>
            <p:ph type="title"/>
          </p:nvPr>
        </p:nvSpPr>
        <p:spPr>
          <a:xfrm>
            <a:off x="2010018" y="348140"/>
            <a:ext cx="8229600" cy="912813"/>
          </a:xfrm>
          <a:effectLst>
            <a:outerShdw dist="35921" dir="2700000" algn="ctr" rotWithShape="0">
              <a:srgbClr val="FFD889"/>
            </a:outerShdw>
          </a:effectLst>
        </p:spPr>
        <p:txBody>
          <a:bodyPr/>
          <a:lstStyle/>
          <a:p>
            <a:pPr eaLnBrk="1" hangingPunct="1"/>
            <a:r>
              <a:rPr lang="en-US" altLang="en-US" dirty="0"/>
              <a:t>Step 5 - COA Comparison</a:t>
            </a:r>
          </a:p>
        </p:txBody>
      </p:sp>
      <p:sp>
        <p:nvSpPr>
          <p:cNvPr id="25293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1B93B5E4-4DF5-4551-9772-E21295D1F7F6}" type="slidenum">
              <a:rPr lang="en-US" altLang="en-US" sz="800"/>
              <a:pPr>
                <a:spcBef>
                  <a:spcPct val="0"/>
                </a:spcBef>
                <a:buFontTx/>
                <a:buNone/>
              </a:pPr>
              <a:t>124</a:t>
            </a:fld>
            <a:endParaRPr lang="en-US" altLang="en-US" sz="800" dirty="0"/>
          </a:p>
        </p:txBody>
      </p:sp>
      <p:grpSp>
        <p:nvGrpSpPr>
          <p:cNvPr id="252934" name="Group 6"/>
          <p:cNvGrpSpPr>
            <a:grpSpLocks/>
          </p:cNvGrpSpPr>
          <p:nvPr/>
        </p:nvGrpSpPr>
        <p:grpSpPr bwMode="auto">
          <a:xfrm>
            <a:off x="800343" y="321947"/>
            <a:ext cx="1174750" cy="1776413"/>
            <a:chOff x="3726" y="1926"/>
            <a:chExt cx="1206" cy="1823"/>
          </a:xfrm>
        </p:grpSpPr>
        <p:sp>
          <p:nvSpPr>
            <p:cNvPr id="252943" name="Rectangle 7"/>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52944" name="Group 8"/>
            <p:cNvGrpSpPr>
              <a:grpSpLocks/>
            </p:cNvGrpSpPr>
            <p:nvPr/>
          </p:nvGrpSpPr>
          <p:grpSpPr bwMode="auto">
            <a:xfrm>
              <a:off x="3778" y="1976"/>
              <a:ext cx="1090" cy="1721"/>
              <a:chOff x="2312" y="902"/>
              <a:chExt cx="1090" cy="1721"/>
            </a:xfrm>
          </p:grpSpPr>
          <p:sp>
            <p:nvSpPr>
              <p:cNvPr id="252945" name="Rectangle 9"/>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2946" name="Rectangle 10"/>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2947" name="Rectangle 11"/>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2948" name="Rectangle 12"/>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2949" name="Rectangle 13"/>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2950" name="Rectangle 14"/>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2951" name="Rectangle 15"/>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52935" name="Rectangle 16"/>
          <p:cNvSpPr>
            <a:spLocks noChangeArrowheads="1"/>
          </p:cNvSpPr>
          <p:nvPr/>
        </p:nvSpPr>
        <p:spPr bwMode="auto">
          <a:xfrm>
            <a:off x="784469" y="415610"/>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52936" name="Rectangle 17"/>
          <p:cNvSpPr>
            <a:spLocks noChangeArrowheads="1"/>
          </p:cNvSpPr>
          <p:nvPr/>
        </p:nvSpPr>
        <p:spPr bwMode="auto">
          <a:xfrm>
            <a:off x="792407" y="628335"/>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52937" name="Rectangle 18"/>
          <p:cNvSpPr>
            <a:spLocks noChangeArrowheads="1"/>
          </p:cNvSpPr>
          <p:nvPr/>
        </p:nvSpPr>
        <p:spPr bwMode="auto">
          <a:xfrm>
            <a:off x="686043" y="871222"/>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252938" name="Rectangle 19"/>
          <p:cNvSpPr>
            <a:spLocks noChangeArrowheads="1"/>
          </p:cNvSpPr>
          <p:nvPr/>
        </p:nvSpPr>
        <p:spPr bwMode="auto">
          <a:xfrm>
            <a:off x="840031" y="1077596"/>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3348500" name="Rectangle 20"/>
          <p:cNvSpPr>
            <a:spLocks noChangeArrowheads="1"/>
          </p:cNvSpPr>
          <p:nvPr/>
        </p:nvSpPr>
        <p:spPr bwMode="auto">
          <a:xfrm>
            <a:off x="774943" y="1390335"/>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a:t>
            </a:r>
            <a:r>
              <a:rPr lang="en-US" altLang="en-US" sz="600" b="1" dirty="0"/>
              <a:t>5 - COA COMPARISON</a:t>
            </a:r>
          </a:p>
        </p:txBody>
      </p:sp>
      <p:sp>
        <p:nvSpPr>
          <p:cNvPr id="252940" name="Rectangle 21"/>
          <p:cNvSpPr>
            <a:spLocks noChangeArrowheads="1"/>
          </p:cNvSpPr>
          <p:nvPr/>
        </p:nvSpPr>
        <p:spPr bwMode="auto">
          <a:xfrm>
            <a:off x="786056" y="1601472"/>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252941" name="Rectangle 22"/>
          <p:cNvSpPr>
            <a:spLocks noChangeArrowheads="1"/>
          </p:cNvSpPr>
          <p:nvPr/>
        </p:nvSpPr>
        <p:spPr bwMode="auto">
          <a:xfrm>
            <a:off x="743194" y="1863409"/>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52942" name="Text Box 11"/>
          <p:cNvSpPr txBox="1">
            <a:spLocks noChangeArrowheads="1"/>
          </p:cNvSpPr>
          <p:nvPr/>
        </p:nvSpPr>
        <p:spPr bwMode="auto">
          <a:xfrm>
            <a:off x="7367307" y="6538914"/>
            <a:ext cx="447149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9-41</a:t>
            </a:r>
          </a:p>
        </p:txBody>
      </p:sp>
      <p:sp>
        <p:nvSpPr>
          <p:cNvPr id="32" name="Text Box 5"/>
          <p:cNvSpPr txBox="1">
            <a:spLocks noChangeArrowheads="1"/>
          </p:cNvSpPr>
          <p:nvPr/>
        </p:nvSpPr>
        <p:spPr bwMode="auto">
          <a:xfrm>
            <a:off x="1307808" y="1163302"/>
            <a:ext cx="1020725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COA comparison include updated running estimates, refined COAs, evaluation criteria, war-game results, and updated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48500">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979" name="Rectangle 3"/>
          <p:cNvSpPr>
            <a:spLocks noGrp="1" noChangeArrowheads="1"/>
          </p:cNvSpPr>
          <p:nvPr>
            <p:ph type="title"/>
          </p:nvPr>
        </p:nvSpPr>
        <p:spPr>
          <a:xfrm>
            <a:off x="1981200" y="66970"/>
            <a:ext cx="8229600" cy="912813"/>
          </a:xfrm>
          <a:effectLst>
            <a:outerShdw dist="35921" dir="2700000" algn="ctr" rotWithShape="0">
              <a:srgbClr val="F6D8AC"/>
            </a:outerShdw>
          </a:effectLst>
        </p:spPr>
        <p:txBody>
          <a:bodyPr/>
          <a:lstStyle/>
          <a:p>
            <a:pPr eaLnBrk="1" hangingPunct="1"/>
            <a:r>
              <a:rPr lang="en-US" altLang="en-US" dirty="0"/>
              <a:t>Military Decision Making Process </a:t>
            </a:r>
            <a:endParaRPr lang="en-US" altLang="en-US" sz="4400" dirty="0"/>
          </a:p>
        </p:txBody>
      </p:sp>
      <p:sp>
        <p:nvSpPr>
          <p:cNvPr id="254980"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D7221468-B045-4634-AB70-A9D41DA6542B}" type="slidenum">
              <a:rPr lang="en-US" altLang="en-US" sz="800"/>
              <a:pPr>
                <a:spcBef>
                  <a:spcPct val="0"/>
                </a:spcBef>
                <a:buFontTx/>
                <a:buNone/>
              </a:pPr>
              <a:t>125</a:t>
            </a:fld>
            <a:endParaRPr lang="en-US" altLang="en-US" sz="800" dirty="0"/>
          </a:p>
        </p:txBody>
      </p:sp>
      <p:sp>
        <p:nvSpPr>
          <p:cNvPr id="3106821" name="Text Box 5"/>
          <p:cNvSpPr txBox="1">
            <a:spLocks noChangeArrowheads="1"/>
          </p:cNvSpPr>
          <p:nvPr/>
        </p:nvSpPr>
        <p:spPr bwMode="auto">
          <a:xfrm>
            <a:off x="3160714" y="1041401"/>
            <a:ext cx="5870575" cy="446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400" b="1" dirty="0">
                <a:solidFill>
                  <a:srgbClr val="0000FF"/>
                </a:solidFill>
              </a:rPr>
              <a:t>This lesson consists of eight sections:</a:t>
            </a:r>
          </a:p>
          <a:p>
            <a:pPr>
              <a:spcBef>
                <a:spcPct val="50000"/>
              </a:spcBef>
              <a:buClr>
                <a:srgbClr val="0000FF"/>
              </a:buClr>
              <a:buFont typeface="Wingdings" panose="05000000000000000000" pitchFamily="2" charset="2"/>
              <a:buChar char="ü"/>
            </a:pPr>
            <a:r>
              <a:rPr lang="en-US" altLang="en-US" sz="2000" b="1" dirty="0">
                <a:solidFill>
                  <a:srgbClr val="5F5F5F"/>
                </a:solidFill>
              </a:rPr>
              <a:t>Introduction to the MDMP</a:t>
            </a:r>
          </a:p>
          <a:p>
            <a:pPr>
              <a:spcBef>
                <a:spcPct val="50000"/>
              </a:spcBef>
              <a:buClr>
                <a:srgbClr val="0000FF"/>
              </a:buClr>
              <a:buFont typeface="Wingdings" panose="05000000000000000000" pitchFamily="2" charset="2"/>
              <a:buChar char="ü"/>
            </a:pPr>
            <a:r>
              <a:rPr lang="en-US" altLang="en-US" sz="2000" b="1" dirty="0">
                <a:solidFill>
                  <a:srgbClr val="5F5F5F"/>
                </a:solidFill>
              </a:rPr>
              <a:t>Step 1 - Receipt of Mission</a:t>
            </a:r>
          </a:p>
          <a:p>
            <a:pPr>
              <a:spcBef>
                <a:spcPct val="50000"/>
              </a:spcBef>
              <a:buClr>
                <a:srgbClr val="0000FF"/>
              </a:buClr>
              <a:buFont typeface="Wingdings" panose="05000000000000000000" pitchFamily="2" charset="2"/>
              <a:buChar char="ü"/>
            </a:pPr>
            <a:r>
              <a:rPr lang="en-US" altLang="en-US" sz="2000" b="1" dirty="0">
                <a:solidFill>
                  <a:srgbClr val="5F5F5F"/>
                </a:solidFill>
              </a:rPr>
              <a:t>Step 2 - Mission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3 - Course of Action Development</a:t>
            </a:r>
          </a:p>
          <a:p>
            <a:pPr>
              <a:spcBef>
                <a:spcPct val="50000"/>
              </a:spcBef>
              <a:buClr>
                <a:srgbClr val="0000FF"/>
              </a:buClr>
              <a:buFont typeface="Wingdings" panose="05000000000000000000" pitchFamily="2" charset="2"/>
              <a:buChar char="ü"/>
            </a:pPr>
            <a:r>
              <a:rPr lang="en-US" altLang="en-US" sz="2000" b="1" dirty="0">
                <a:solidFill>
                  <a:srgbClr val="5F5F5F"/>
                </a:solidFill>
              </a:rPr>
              <a:t>Step 4 - Course of Action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5 - Course of Action Comparison</a:t>
            </a:r>
          </a:p>
          <a:p>
            <a:pPr>
              <a:spcBef>
                <a:spcPct val="50000"/>
              </a:spcBef>
              <a:buClr>
                <a:srgbClr val="0000FF"/>
              </a:buClr>
              <a:buFont typeface="Wingdings" panose="05000000000000000000" pitchFamily="2" charset="2"/>
              <a:buChar char="ü"/>
            </a:pPr>
            <a:r>
              <a:rPr lang="en-US" altLang="en-US" sz="2000" b="1" dirty="0">
                <a:solidFill>
                  <a:schemeClr val="tx2"/>
                </a:solidFill>
              </a:rPr>
              <a:t>Step 6 - Course of Action Approval</a:t>
            </a:r>
          </a:p>
          <a:p>
            <a:pPr>
              <a:spcBef>
                <a:spcPct val="50000"/>
              </a:spcBef>
              <a:buClr>
                <a:srgbClr val="0000FF"/>
              </a:buClr>
              <a:buFont typeface="Wingdings" panose="05000000000000000000" pitchFamily="2" charset="2"/>
              <a:buChar char="ü"/>
            </a:pPr>
            <a:r>
              <a:rPr lang="en-US" altLang="en-US" sz="2000" b="1" dirty="0">
                <a:solidFill>
                  <a:srgbClr val="5F5F5F"/>
                </a:solidFill>
              </a:rPr>
              <a:t>Step 7 - Orders Production, Dissemination, 	 	    and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06821">
                                            <p:txEl>
                                              <p:pRg st="7" end="7"/>
                                            </p:txEl>
                                          </p:spTgt>
                                        </p:tgtEl>
                                        <p:attrNameLst>
                                          <p:attrName>style.color</p:attrName>
                                        </p:attrNameLst>
                                      </p:cBhvr>
                                      <p:to>
                                        <a:srgbClr val="0000FF"/>
                                      </p:to>
                                    </p:animClr>
                                  </p:childTnLst>
                                </p:cTn>
                              </p:par>
                              <p:par>
                                <p:cTn id="7" presetID="6" presetClass="emph" presetSubtype="0" fill="hold" nodeType="withEffect">
                                  <p:stCondLst>
                                    <p:cond delay="0"/>
                                  </p:stCondLst>
                                  <p:childTnLst>
                                    <p:animScale>
                                      <p:cBhvr>
                                        <p:cTn id="8" dur="500" fill="hold"/>
                                        <p:tgtEl>
                                          <p:spTgt spid="3106821">
                                            <p:txEl>
                                              <p:pRg st="7" end="7"/>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p:cNvSpPr>
            <a:spLocks noGrp="1" noChangeArrowheads="1"/>
          </p:cNvSpPr>
          <p:nvPr>
            <p:ph type="title"/>
          </p:nvPr>
        </p:nvSpPr>
        <p:spPr>
          <a:xfrm>
            <a:off x="2017742" y="299902"/>
            <a:ext cx="8229600" cy="912813"/>
          </a:xfrm>
          <a:effectLst>
            <a:outerShdw dist="35921" dir="2700000" algn="ctr" rotWithShape="0">
              <a:srgbClr val="FFD889"/>
            </a:outerShdw>
          </a:effectLst>
        </p:spPr>
        <p:txBody>
          <a:bodyPr/>
          <a:lstStyle/>
          <a:p>
            <a:pPr eaLnBrk="1" hangingPunct="1"/>
            <a:r>
              <a:rPr lang="en-US" altLang="en-US" dirty="0"/>
              <a:t>Step 6 - COA Approval</a:t>
            </a:r>
          </a:p>
        </p:txBody>
      </p:sp>
      <p:sp>
        <p:nvSpPr>
          <p:cNvPr id="25702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1F88651C-6A03-4515-AAF4-69A686E7B6B2}" type="slidenum">
              <a:rPr lang="en-US" altLang="en-US" sz="800"/>
              <a:pPr>
                <a:spcBef>
                  <a:spcPct val="0"/>
                </a:spcBef>
                <a:buFontTx/>
                <a:buNone/>
              </a:pPr>
              <a:t>126</a:t>
            </a:fld>
            <a:endParaRPr lang="en-US" altLang="en-US" sz="800" dirty="0"/>
          </a:p>
        </p:txBody>
      </p:sp>
      <p:sp>
        <p:nvSpPr>
          <p:cNvPr id="3358723" name="Rectangle 3"/>
          <p:cNvSpPr>
            <a:spLocks noChangeArrowheads="1"/>
          </p:cNvSpPr>
          <p:nvPr/>
        </p:nvSpPr>
        <p:spPr bwMode="auto">
          <a:xfrm>
            <a:off x="574634" y="1075329"/>
            <a:ext cx="11046752" cy="4982561"/>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57029" name="Text Box 4"/>
          <p:cNvSpPr txBox="1">
            <a:spLocks noChangeArrowheads="1"/>
          </p:cNvSpPr>
          <p:nvPr/>
        </p:nvSpPr>
        <p:spPr bwMode="auto">
          <a:xfrm>
            <a:off x="571199" y="1165516"/>
            <a:ext cx="11050187" cy="4801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92100" algn="l"/>
                <a:tab pos="800100" algn="l"/>
              </a:tabLst>
              <a:defRPr sz="3200">
                <a:solidFill>
                  <a:schemeClr val="tx2"/>
                </a:solidFill>
                <a:latin typeface="Arial" panose="020B0604020202020204" pitchFamily="34" charset="0"/>
              </a:defRPr>
            </a:lvl1pPr>
            <a:lvl2pPr marL="114300" indent="114300">
              <a:tabLst>
                <a:tab pos="114300" algn="l"/>
                <a:tab pos="292100" algn="l"/>
                <a:tab pos="800100" algn="l"/>
              </a:tabLst>
              <a:defRPr sz="3200">
                <a:solidFill>
                  <a:schemeClr val="tx2"/>
                </a:solidFill>
                <a:latin typeface="Arial" panose="020B0604020202020204" pitchFamily="34" charset="0"/>
              </a:defRPr>
            </a:lvl2pPr>
            <a:lvl3pPr marL="571500" indent="114300">
              <a:tabLst>
                <a:tab pos="114300" algn="l"/>
                <a:tab pos="292100" algn="l"/>
                <a:tab pos="800100" algn="l"/>
              </a:tabLst>
              <a:defRPr sz="3200">
                <a:solidFill>
                  <a:schemeClr val="tx2"/>
                </a:solidFill>
                <a:latin typeface="Arial" panose="020B0604020202020204" pitchFamily="34" charset="0"/>
              </a:defRPr>
            </a:lvl3pPr>
            <a:lvl4pPr marL="914400" indent="114300">
              <a:tabLst>
                <a:tab pos="114300" algn="l"/>
                <a:tab pos="292100" algn="l"/>
                <a:tab pos="800100" algn="l"/>
              </a:tabLst>
              <a:defRPr sz="3200">
                <a:solidFill>
                  <a:schemeClr val="tx2"/>
                </a:solidFill>
                <a:latin typeface="Arial" panose="020B0604020202020204" pitchFamily="34" charset="0"/>
              </a:defRPr>
            </a:lvl4pPr>
            <a:lvl5pPr marL="2057400" indent="-228600">
              <a:tabLst>
                <a:tab pos="114300" algn="l"/>
                <a:tab pos="292100" algn="l"/>
                <a:tab pos="8001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9pPr>
          </a:lstStyle>
          <a:p>
            <a:pPr marL="1711325" lvl="4" indent="-169863">
              <a:spcBef>
                <a:spcPct val="50000"/>
              </a:spcBef>
              <a:buClr>
                <a:srgbClr val="0000FF"/>
              </a:buClr>
              <a:buFont typeface="Wingdings" panose="05000000000000000000" pitchFamily="2" charset="2"/>
              <a:buChar char="§"/>
            </a:pPr>
            <a:r>
              <a:rPr lang="en-US" altLang="en-US" sz="1800" b="1" dirty="0">
                <a:solidFill>
                  <a:schemeClr val="tx1"/>
                </a:solidFill>
              </a:rPr>
              <a:t>After evaluating products from the decision briefing, the commander selects the COA to best accomplish the mission.</a:t>
            </a:r>
          </a:p>
          <a:p>
            <a:pPr lvl="3">
              <a:spcBef>
                <a:spcPct val="50000"/>
              </a:spcBef>
              <a:buClr>
                <a:srgbClr val="0000FF"/>
              </a:buClr>
            </a:pPr>
            <a:endParaRPr lang="en-US" altLang="en-US" sz="1800" b="1" dirty="0">
              <a:solidFill>
                <a:schemeClr val="tx1"/>
              </a:solidFill>
            </a:endParaRPr>
          </a:p>
          <a:p>
            <a:pPr lvl="1">
              <a:spcBef>
                <a:spcPct val="50000"/>
              </a:spcBef>
              <a:buClr>
                <a:srgbClr val="0000FF"/>
              </a:buClr>
              <a:buFont typeface="Wingdings" panose="05000000000000000000" pitchFamily="2" charset="2"/>
              <a:buChar char="§"/>
            </a:pPr>
            <a:r>
              <a:rPr lang="en-US" altLang="en-US" sz="1800" b="1" dirty="0">
                <a:solidFill>
                  <a:schemeClr val="tx1"/>
                </a:solidFill>
              </a:rPr>
              <a:t> The </a:t>
            </a:r>
            <a:r>
              <a:rPr lang="en-US" altLang="en-US" sz="1800" b="1" dirty="0">
                <a:solidFill>
                  <a:srgbClr val="0000FF"/>
                </a:solidFill>
              </a:rPr>
              <a:t>commander has the following options:</a:t>
            </a:r>
          </a:p>
          <a:p>
            <a:pPr lvl="2">
              <a:spcBef>
                <a:spcPct val="50000"/>
              </a:spcBef>
              <a:buClr>
                <a:srgbClr val="0000FF"/>
              </a:buClr>
              <a:buFont typeface="Wingdings" panose="05000000000000000000" pitchFamily="2" charset="2"/>
              <a:buChar char="ü"/>
            </a:pPr>
            <a:r>
              <a:rPr lang="en-US" altLang="en-US" sz="1800" b="1" dirty="0">
                <a:solidFill>
                  <a:schemeClr val="tx1"/>
                </a:solidFill>
              </a:rPr>
              <a:t> Select the COA to best accomplish the mission.</a:t>
            </a:r>
          </a:p>
          <a:p>
            <a:pPr lvl="2">
              <a:spcBef>
                <a:spcPct val="50000"/>
              </a:spcBef>
              <a:buClr>
                <a:srgbClr val="0000FF"/>
              </a:buClr>
              <a:buFont typeface="Wingdings" panose="05000000000000000000" pitchFamily="2" charset="2"/>
              <a:buChar char="ü"/>
            </a:pPr>
            <a:r>
              <a:rPr lang="en-US" altLang="en-US" sz="1800" b="1" dirty="0">
                <a:solidFill>
                  <a:schemeClr val="tx1"/>
                </a:solidFill>
              </a:rPr>
              <a:t> Reject all COAs - the staff must begin COA development again.</a:t>
            </a:r>
          </a:p>
          <a:p>
            <a:pPr lvl="2">
              <a:spcBef>
                <a:spcPct val="50000"/>
              </a:spcBef>
              <a:buClr>
                <a:srgbClr val="0000FF"/>
              </a:buClr>
              <a:buFont typeface="Wingdings" panose="05000000000000000000" pitchFamily="2" charset="2"/>
              <a:buChar char="ü"/>
            </a:pPr>
            <a:r>
              <a:rPr lang="en-US" altLang="en-US" sz="1800" b="1" dirty="0">
                <a:solidFill>
                  <a:schemeClr val="tx1"/>
                </a:solidFill>
              </a:rPr>
              <a:t> Modify a COA.</a:t>
            </a:r>
          </a:p>
          <a:p>
            <a:pPr lvl="2">
              <a:spcBef>
                <a:spcPct val="50000"/>
              </a:spcBef>
              <a:buClr>
                <a:srgbClr val="0000FF"/>
              </a:buClr>
              <a:buFont typeface="Wingdings" panose="05000000000000000000" pitchFamily="2" charset="2"/>
              <a:buChar char="ü"/>
            </a:pPr>
            <a:r>
              <a:rPr lang="en-US" altLang="en-US" sz="1800" b="1" dirty="0">
                <a:solidFill>
                  <a:schemeClr val="tx1"/>
                </a:solidFill>
              </a:rPr>
              <a:t> Provide an entirely new COA.</a:t>
            </a:r>
          </a:p>
          <a:p>
            <a:pPr lvl="1">
              <a:spcBef>
                <a:spcPct val="50000"/>
              </a:spcBef>
              <a:buClr>
                <a:srgbClr val="0000FF"/>
              </a:buClr>
              <a:buFont typeface="Wingdings" panose="05000000000000000000" pitchFamily="2" charset="2"/>
              <a:buChar char="§"/>
            </a:pPr>
            <a:r>
              <a:rPr lang="en-US" altLang="en-US" sz="1800" b="1" dirty="0">
                <a:solidFill>
                  <a:schemeClr val="tx1"/>
                </a:solidFill>
              </a:rPr>
              <a:t> If the commander modifies a proposed COA or gives the staff an entirely different one, </a:t>
            </a:r>
            <a:r>
              <a:rPr lang="en-US" altLang="en-US" sz="1800" b="1" dirty="0">
                <a:solidFill>
                  <a:srgbClr val="0000FF"/>
                </a:solidFill>
              </a:rPr>
              <a:t>the staff must incorporate those modifications and ensure all staff members understand the changed COA prior to war-gaming. </a:t>
            </a:r>
          </a:p>
          <a:p>
            <a:pPr lvl="1">
              <a:spcBef>
                <a:spcPct val="50000"/>
              </a:spcBef>
              <a:buClr>
                <a:srgbClr val="0000FF"/>
              </a:buClr>
              <a:buFont typeface="Wingdings" panose="05000000000000000000" pitchFamily="2" charset="2"/>
              <a:buChar char="§"/>
            </a:pPr>
            <a:r>
              <a:rPr lang="en-US" altLang="en-US" sz="1800" b="1" dirty="0">
                <a:solidFill>
                  <a:srgbClr val="0000FF"/>
                </a:solidFill>
              </a:rPr>
              <a:t> </a:t>
            </a:r>
            <a:r>
              <a:rPr lang="en-US" altLang="en-US" sz="1800" b="1" dirty="0">
                <a:solidFill>
                  <a:schemeClr val="tx1"/>
                </a:solidFill>
              </a:rPr>
              <a:t>The staff then war-games the new COA and presents the results to the commander with a recommendation.</a:t>
            </a:r>
            <a:endParaRPr lang="en-US" altLang="en-US" sz="1600" b="1" dirty="0">
              <a:solidFill>
                <a:schemeClr val="tx1"/>
              </a:solidFill>
            </a:endParaRPr>
          </a:p>
        </p:txBody>
      </p:sp>
      <p:grpSp>
        <p:nvGrpSpPr>
          <p:cNvPr id="257030" name="Group 5"/>
          <p:cNvGrpSpPr>
            <a:grpSpLocks/>
          </p:cNvGrpSpPr>
          <p:nvPr/>
        </p:nvGrpSpPr>
        <p:grpSpPr bwMode="auto">
          <a:xfrm>
            <a:off x="796955" y="324509"/>
            <a:ext cx="1174750" cy="1776412"/>
            <a:chOff x="3726" y="1926"/>
            <a:chExt cx="1206" cy="1823"/>
          </a:xfrm>
        </p:grpSpPr>
        <p:sp>
          <p:nvSpPr>
            <p:cNvPr id="257039"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57040" name="Group 7"/>
            <p:cNvGrpSpPr>
              <a:grpSpLocks/>
            </p:cNvGrpSpPr>
            <p:nvPr/>
          </p:nvGrpSpPr>
          <p:grpSpPr bwMode="auto">
            <a:xfrm>
              <a:off x="3778" y="1976"/>
              <a:ext cx="1090" cy="1721"/>
              <a:chOff x="2312" y="902"/>
              <a:chExt cx="1090" cy="1721"/>
            </a:xfrm>
          </p:grpSpPr>
          <p:sp>
            <p:nvSpPr>
              <p:cNvPr id="257041"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7042"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7043"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7044"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7045"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7046"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57047"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57031" name="Rectangle 15"/>
          <p:cNvSpPr>
            <a:spLocks noChangeArrowheads="1"/>
          </p:cNvSpPr>
          <p:nvPr/>
        </p:nvSpPr>
        <p:spPr bwMode="auto">
          <a:xfrm>
            <a:off x="781080" y="418171"/>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57032" name="Rectangle 16"/>
          <p:cNvSpPr>
            <a:spLocks noChangeArrowheads="1"/>
          </p:cNvSpPr>
          <p:nvPr/>
        </p:nvSpPr>
        <p:spPr bwMode="auto">
          <a:xfrm>
            <a:off x="789018" y="630897"/>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57033" name="Rectangle 17"/>
          <p:cNvSpPr>
            <a:spLocks noChangeArrowheads="1"/>
          </p:cNvSpPr>
          <p:nvPr/>
        </p:nvSpPr>
        <p:spPr bwMode="auto">
          <a:xfrm>
            <a:off x="682654" y="873785"/>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257034" name="Rectangle 18"/>
          <p:cNvSpPr>
            <a:spLocks noChangeArrowheads="1"/>
          </p:cNvSpPr>
          <p:nvPr/>
        </p:nvSpPr>
        <p:spPr bwMode="auto">
          <a:xfrm>
            <a:off x="836642" y="108015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257035" name="Rectangle 19"/>
          <p:cNvSpPr>
            <a:spLocks noChangeArrowheads="1"/>
          </p:cNvSpPr>
          <p:nvPr/>
        </p:nvSpPr>
        <p:spPr bwMode="auto">
          <a:xfrm>
            <a:off x="771555" y="1392897"/>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3358740" name="Rectangle 20"/>
          <p:cNvSpPr>
            <a:spLocks noChangeArrowheads="1"/>
          </p:cNvSpPr>
          <p:nvPr/>
        </p:nvSpPr>
        <p:spPr bwMode="auto">
          <a:xfrm>
            <a:off x="782667" y="1604034"/>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6 - COA APPROVAL</a:t>
            </a:r>
          </a:p>
        </p:txBody>
      </p:sp>
      <p:sp>
        <p:nvSpPr>
          <p:cNvPr id="257037" name="Rectangle 21"/>
          <p:cNvSpPr>
            <a:spLocks noChangeArrowheads="1"/>
          </p:cNvSpPr>
          <p:nvPr/>
        </p:nvSpPr>
        <p:spPr bwMode="auto">
          <a:xfrm>
            <a:off x="739805" y="1865972"/>
            <a:ext cx="1293813"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57038" name="Text Box 11"/>
          <p:cNvSpPr txBox="1">
            <a:spLocks noChangeArrowheads="1"/>
          </p:cNvSpPr>
          <p:nvPr/>
        </p:nvSpPr>
        <p:spPr bwMode="auto">
          <a:xfrm>
            <a:off x="6723874" y="6538914"/>
            <a:ext cx="510844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9-41 to 9-42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58740">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5"/>
          <p:cNvSpPr>
            <a:spLocks noGrp="1" noChangeArrowheads="1"/>
          </p:cNvSpPr>
          <p:nvPr>
            <p:ph type="title"/>
          </p:nvPr>
        </p:nvSpPr>
        <p:spPr>
          <a:xfrm>
            <a:off x="1987551" y="318717"/>
            <a:ext cx="8229600" cy="912813"/>
          </a:xfrm>
          <a:effectLst>
            <a:outerShdw dist="35921" dir="2700000" algn="ctr" rotWithShape="0">
              <a:srgbClr val="FFD889"/>
            </a:outerShdw>
          </a:effectLst>
        </p:spPr>
        <p:txBody>
          <a:bodyPr/>
          <a:lstStyle/>
          <a:p>
            <a:pPr eaLnBrk="1" hangingPunct="1"/>
            <a:r>
              <a:rPr lang="en-US" altLang="en-US" dirty="0"/>
              <a:t>Step 6 - COA Approval</a:t>
            </a:r>
          </a:p>
        </p:txBody>
      </p:sp>
      <p:sp>
        <p:nvSpPr>
          <p:cNvPr id="25907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85448FF-FA3A-4B70-9405-010B156EFDF8}" type="slidenum">
              <a:rPr lang="en-US" altLang="en-US" sz="800"/>
              <a:pPr>
                <a:spcBef>
                  <a:spcPct val="0"/>
                </a:spcBef>
                <a:buFontTx/>
                <a:buNone/>
              </a:pPr>
              <a:t>127</a:t>
            </a:fld>
            <a:endParaRPr lang="en-US" altLang="en-US" sz="800" dirty="0"/>
          </a:p>
        </p:txBody>
      </p:sp>
      <p:grpSp>
        <p:nvGrpSpPr>
          <p:cNvPr id="259076" name="Group 6"/>
          <p:cNvGrpSpPr>
            <a:grpSpLocks/>
          </p:cNvGrpSpPr>
          <p:nvPr/>
        </p:nvGrpSpPr>
        <p:grpSpPr bwMode="auto">
          <a:xfrm>
            <a:off x="1592884" y="1069605"/>
            <a:ext cx="1654175" cy="782638"/>
            <a:chOff x="622" y="868"/>
            <a:chExt cx="1042" cy="493"/>
          </a:xfrm>
        </p:grpSpPr>
        <p:sp>
          <p:nvSpPr>
            <p:cNvPr id="259090" name="AutoShape 7"/>
            <p:cNvSpPr>
              <a:spLocks noChangeArrowheads="1"/>
            </p:cNvSpPr>
            <p:nvPr/>
          </p:nvSpPr>
          <p:spPr bwMode="auto">
            <a:xfrm>
              <a:off x="622"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59091" name="Text Box 8"/>
            <p:cNvSpPr txBox="1">
              <a:spLocks noChangeArrowheads="1"/>
            </p:cNvSpPr>
            <p:nvPr/>
          </p:nvSpPr>
          <p:spPr bwMode="auto">
            <a:xfrm>
              <a:off x="828" y="904"/>
              <a:ext cx="631" cy="250"/>
            </a:xfrm>
            <a:prstGeom prst="rect">
              <a:avLst/>
            </a:prstGeom>
            <a:noFill/>
            <a:ln>
              <a:noFill/>
            </a:ln>
            <a:effectLst>
              <a:outerShdw dist="35921" dir="2700000" algn="ctr" rotWithShape="0">
                <a:schemeClr val="bg1">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INPUT</a:t>
              </a:r>
            </a:p>
          </p:txBody>
        </p:sp>
      </p:grpSp>
      <p:grpSp>
        <p:nvGrpSpPr>
          <p:cNvPr id="259077" name="Group 9"/>
          <p:cNvGrpSpPr>
            <a:grpSpLocks/>
          </p:cNvGrpSpPr>
          <p:nvPr/>
        </p:nvGrpSpPr>
        <p:grpSpPr bwMode="auto">
          <a:xfrm>
            <a:off x="8960482" y="1069605"/>
            <a:ext cx="1654175" cy="782638"/>
            <a:chOff x="4079" y="868"/>
            <a:chExt cx="1042" cy="493"/>
          </a:xfrm>
        </p:grpSpPr>
        <p:sp>
          <p:nvSpPr>
            <p:cNvPr id="259088" name="AutoShape 10"/>
            <p:cNvSpPr>
              <a:spLocks noChangeArrowheads="1"/>
            </p:cNvSpPr>
            <p:nvPr/>
          </p:nvSpPr>
          <p:spPr bwMode="auto">
            <a:xfrm>
              <a:off x="407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59089" name="Text Box 11"/>
            <p:cNvSpPr txBox="1">
              <a:spLocks noChangeArrowheads="1"/>
            </p:cNvSpPr>
            <p:nvPr/>
          </p:nvSpPr>
          <p:spPr bwMode="auto">
            <a:xfrm>
              <a:off x="4207" y="904"/>
              <a:ext cx="786"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OUTPUT</a:t>
              </a:r>
            </a:p>
          </p:txBody>
        </p:sp>
      </p:grpSp>
      <p:grpSp>
        <p:nvGrpSpPr>
          <p:cNvPr id="259078" name="Group 12"/>
          <p:cNvGrpSpPr>
            <a:grpSpLocks/>
          </p:cNvGrpSpPr>
          <p:nvPr/>
        </p:nvGrpSpPr>
        <p:grpSpPr bwMode="auto">
          <a:xfrm>
            <a:off x="5256214" y="1069605"/>
            <a:ext cx="1654175" cy="782638"/>
            <a:chOff x="2359" y="868"/>
            <a:chExt cx="1042" cy="493"/>
          </a:xfrm>
        </p:grpSpPr>
        <p:sp>
          <p:nvSpPr>
            <p:cNvPr id="259086" name="AutoShape 13"/>
            <p:cNvSpPr>
              <a:spLocks noChangeArrowheads="1"/>
            </p:cNvSpPr>
            <p:nvPr/>
          </p:nvSpPr>
          <p:spPr bwMode="auto">
            <a:xfrm>
              <a:off x="235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59087" name="Text Box 14"/>
            <p:cNvSpPr txBox="1">
              <a:spLocks noChangeArrowheads="1"/>
            </p:cNvSpPr>
            <p:nvPr/>
          </p:nvSpPr>
          <p:spPr bwMode="auto">
            <a:xfrm>
              <a:off x="2415" y="904"/>
              <a:ext cx="954"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PROCESS</a:t>
              </a:r>
            </a:p>
          </p:txBody>
        </p:sp>
      </p:grpSp>
      <p:sp>
        <p:nvSpPr>
          <p:cNvPr id="19" name="Rectangle 2"/>
          <p:cNvSpPr>
            <a:spLocks noChangeArrowheads="1"/>
          </p:cNvSpPr>
          <p:nvPr/>
        </p:nvSpPr>
        <p:spPr bwMode="auto">
          <a:xfrm>
            <a:off x="574159" y="1987181"/>
            <a:ext cx="3423684" cy="1478626"/>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20" name="Rectangle 3"/>
          <p:cNvSpPr>
            <a:spLocks noChangeArrowheads="1"/>
          </p:cNvSpPr>
          <p:nvPr/>
        </p:nvSpPr>
        <p:spPr bwMode="auto">
          <a:xfrm>
            <a:off x="8208336" y="1987181"/>
            <a:ext cx="3423683" cy="189940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259081" name="Text Box 16"/>
          <p:cNvSpPr txBox="1">
            <a:spLocks noChangeArrowheads="1"/>
          </p:cNvSpPr>
          <p:nvPr/>
        </p:nvSpPr>
        <p:spPr bwMode="auto">
          <a:xfrm>
            <a:off x="971576" y="2066555"/>
            <a:ext cx="2681287" cy="127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Updated running estimates.</a:t>
            </a:r>
          </a:p>
          <a:p>
            <a:pPr>
              <a:spcBef>
                <a:spcPct val="50000"/>
              </a:spcBef>
              <a:buClr>
                <a:srgbClr val="0000FF"/>
              </a:buClr>
              <a:buFont typeface="Wingdings" panose="05000000000000000000" pitchFamily="2" charset="2"/>
              <a:buChar char="§"/>
            </a:pPr>
            <a:r>
              <a:rPr lang="en-US" altLang="en-US" sz="1400" b="1" dirty="0"/>
              <a:t> Evaluated COAs.</a:t>
            </a:r>
          </a:p>
          <a:p>
            <a:pPr>
              <a:spcBef>
                <a:spcPct val="50000"/>
              </a:spcBef>
              <a:buClr>
                <a:srgbClr val="0000FF"/>
              </a:buClr>
              <a:buFont typeface="Wingdings" panose="05000000000000000000" pitchFamily="2" charset="2"/>
              <a:buChar char="§"/>
            </a:pPr>
            <a:r>
              <a:rPr lang="en-US" altLang="en-US" sz="1400" b="1" dirty="0"/>
              <a:t> Recommended COA.</a:t>
            </a:r>
          </a:p>
          <a:p>
            <a:pPr>
              <a:spcBef>
                <a:spcPct val="50000"/>
              </a:spcBef>
              <a:buClr>
                <a:srgbClr val="0000FF"/>
              </a:buClr>
              <a:buFont typeface="Wingdings" panose="05000000000000000000" pitchFamily="2" charset="2"/>
              <a:buChar char="§"/>
            </a:pPr>
            <a:r>
              <a:rPr lang="en-US" altLang="en-US" sz="1400" b="1" dirty="0"/>
              <a:t> Updated assumptions.</a:t>
            </a:r>
          </a:p>
        </p:txBody>
      </p:sp>
      <p:sp>
        <p:nvSpPr>
          <p:cNvPr id="259082" name="Text Box 18"/>
          <p:cNvSpPr txBox="1">
            <a:spLocks noChangeArrowheads="1"/>
          </p:cNvSpPr>
          <p:nvPr/>
        </p:nvSpPr>
        <p:spPr bwMode="auto">
          <a:xfrm>
            <a:off x="8250862" y="2066555"/>
            <a:ext cx="3391787"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117475" indent="115888">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Commander approved COA and any modifications.</a:t>
            </a:r>
          </a:p>
          <a:p>
            <a:pPr>
              <a:spcBef>
                <a:spcPct val="50000"/>
              </a:spcBef>
              <a:buClr>
                <a:srgbClr val="0000FF"/>
              </a:buClr>
              <a:buFont typeface="Wingdings" panose="05000000000000000000" pitchFamily="2" charset="2"/>
              <a:buChar char="§"/>
            </a:pPr>
            <a:r>
              <a:rPr lang="en-US" altLang="en-US" sz="1400" b="1" dirty="0"/>
              <a:t> Refined commander’s intent, CCIRs, and EEFIs.</a:t>
            </a:r>
            <a:endParaRPr lang="en-US" altLang="en-US" sz="1000" b="1" dirty="0"/>
          </a:p>
          <a:p>
            <a:pPr>
              <a:spcBef>
                <a:spcPct val="50000"/>
              </a:spcBef>
              <a:buClr>
                <a:srgbClr val="0000FF"/>
              </a:buClr>
              <a:buFont typeface="Wingdings" panose="05000000000000000000" pitchFamily="2" charset="2"/>
              <a:buChar char="§"/>
            </a:pPr>
            <a:r>
              <a:rPr lang="en-US" altLang="en-US" sz="1400" b="1" dirty="0"/>
              <a:t> Updated assumptions.</a:t>
            </a:r>
          </a:p>
          <a:p>
            <a:pPr>
              <a:spcBef>
                <a:spcPct val="50000"/>
              </a:spcBef>
              <a:buClr>
                <a:srgbClr val="0000FF"/>
              </a:buClr>
              <a:buFont typeface="Wingdings" panose="05000000000000000000" pitchFamily="2" charset="2"/>
              <a:buChar char="§"/>
            </a:pPr>
            <a:r>
              <a:rPr lang="en-US" altLang="en-US" sz="1400" b="1" dirty="0"/>
              <a:t> WARNORD # 3.</a:t>
            </a:r>
          </a:p>
        </p:txBody>
      </p:sp>
      <p:sp>
        <p:nvSpPr>
          <p:cNvPr id="23" name="Rectangle 19"/>
          <p:cNvSpPr>
            <a:spLocks noChangeArrowheads="1"/>
          </p:cNvSpPr>
          <p:nvPr/>
        </p:nvSpPr>
        <p:spPr bwMode="auto">
          <a:xfrm>
            <a:off x="4263657" y="1987180"/>
            <a:ext cx="3678864" cy="200002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149516" name="Text Box 20"/>
          <p:cNvSpPr txBox="1">
            <a:spLocks noChangeArrowheads="1"/>
          </p:cNvSpPr>
          <p:nvPr/>
        </p:nvSpPr>
        <p:spPr bwMode="auto">
          <a:xfrm>
            <a:off x="4395259" y="2066555"/>
            <a:ext cx="3207019"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 pos="520700" algn="l"/>
              </a:tabLst>
              <a:defRPr sz="3200">
                <a:solidFill>
                  <a:schemeClr val="tx1"/>
                </a:solidFill>
                <a:latin typeface="Arial" panose="020B0604020202020204" pitchFamily="34" charset="0"/>
              </a:defRPr>
            </a:lvl1pPr>
            <a:lvl2pPr>
              <a:spcBef>
                <a:spcPct val="20000"/>
              </a:spcBef>
              <a:buChar char="–"/>
              <a:tabLst>
                <a:tab pos="114300" algn="l"/>
                <a:tab pos="520700" algn="l"/>
              </a:tabLst>
              <a:defRPr sz="2800">
                <a:solidFill>
                  <a:schemeClr val="tx1"/>
                </a:solidFill>
                <a:latin typeface="Arial" panose="020B0604020202020204" pitchFamily="34" charset="0"/>
              </a:defRPr>
            </a:lvl2pPr>
            <a:lvl3pPr marL="1143000" indent="-228600">
              <a:spcBef>
                <a:spcPct val="20000"/>
              </a:spcBef>
              <a:buChar char="•"/>
              <a:tabLst>
                <a:tab pos="114300" algn="l"/>
                <a:tab pos="520700" algn="l"/>
              </a:tabLst>
              <a:defRPr sz="2400">
                <a:solidFill>
                  <a:schemeClr val="tx1"/>
                </a:solidFill>
                <a:latin typeface="Arial" panose="020B0604020202020204" pitchFamily="34" charset="0"/>
              </a:defRPr>
            </a:lvl3pPr>
            <a:lvl4pPr marL="1600200" indent="-228600">
              <a:spcBef>
                <a:spcPct val="20000"/>
              </a:spcBef>
              <a:buChar char="–"/>
              <a:tabLst>
                <a:tab pos="114300" algn="l"/>
                <a:tab pos="520700" algn="l"/>
              </a:tabLst>
              <a:defRPr sz="2000">
                <a:solidFill>
                  <a:schemeClr val="tx1"/>
                </a:solidFill>
                <a:latin typeface="Arial" panose="020B0604020202020204" pitchFamily="34" charset="0"/>
              </a:defRPr>
            </a:lvl4pPr>
            <a:lvl5pPr marL="2057400" indent="-228600">
              <a:spcBef>
                <a:spcPct val="20000"/>
              </a:spcBef>
              <a:buChar char="»"/>
              <a:tabLst>
                <a:tab pos="114300" algn="l"/>
                <a:tab pos="5207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5207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5207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5207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5207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Commander approves a COA. The commander’s options include:</a:t>
            </a:r>
          </a:p>
          <a:p>
            <a:pPr lvl="1">
              <a:spcBef>
                <a:spcPct val="50000"/>
              </a:spcBef>
              <a:buClr>
                <a:srgbClr val="0000FF"/>
              </a:buClr>
              <a:buFont typeface="Wingdings" panose="05000000000000000000" pitchFamily="2" charset="2"/>
              <a:buChar char="ü"/>
            </a:pPr>
            <a:r>
              <a:rPr lang="en-US" altLang="en-US" sz="1400" b="1" dirty="0"/>
              <a:t>Select best COA.</a:t>
            </a:r>
          </a:p>
          <a:p>
            <a:pPr lvl="1">
              <a:spcBef>
                <a:spcPct val="50000"/>
              </a:spcBef>
              <a:buClr>
                <a:srgbClr val="0000FF"/>
              </a:buClr>
              <a:buFont typeface="Wingdings" panose="05000000000000000000" pitchFamily="2" charset="2"/>
              <a:buChar char="ü"/>
            </a:pPr>
            <a:r>
              <a:rPr lang="en-US" altLang="en-US" sz="1400" b="1" dirty="0"/>
              <a:t>Reject COA.</a:t>
            </a:r>
          </a:p>
          <a:p>
            <a:pPr lvl="1">
              <a:spcBef>
                <a:spcPct val="50000"/>
              </a:spcBef>
              <a:buClr>
                <a:srgbClr val="0000FF"/>
              </a:buClr>
              <a:buFont typeface="Wingdings" panose="05000000000000000000" pitchFamily="2" charset="2"/>
              <a:buChar char="ü"/>
            </a:pPr>
            <a:r>
              <a:rPr lang="en-US" altLang="en-US" sz="1400" b="1" dirty="0"/>
              <a:t>Modify COA.</a:t>
            </a:r>
          </a:p>
          <a:p>
            <a:pPr lvl="1">
              <a:spcBef>
                <a:spcPct val="50000"/>
              </a:spcBef>
              <a:buClr>
                <a:srgbClr val="0000FF"/>
              </a:buClr>
              <a:buFont typeface="Wingdings" panose="05000000000000000000" pitchFamily="2" charset="2"/>
              <a:buChar char="ü"/>
            </a:pPr>
            <a:r>
              <a:rPr lang="en-US" altLang="en-US" sz="1400" b="1" dirty="0"/>
              <a:t>Provide new COA.</a:t>
            </a:r>
          </a:p>
        </p:txBody>
      </p:sp>
      <p:sp>
        <p:nvSpPr>
          <p:cNvPr id="259085" name="Text Box 11"/>
          <p:cNvSpPr txBox="1">
            <a:spLocks noChangeArrowheads="1"/>
          </p:cNvSpPr>
          <p:nvPr/>
        </p:nvSpPr>
        <p:spPr bwMode="auto">
          <a:xfrm>
            <a:off x="5668074" y="6535739"/>
            <a:ext cx="6160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9-14, p. 9-42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9516"/>
                                        </p:tgtEl>
                                        <p:attrNameLst>
                                          <p:attrName>style.visibility</p:attrName>
                                        </p:attrNameLst>
                                      </p:cBhvr>
                                      <p:to>
                                        <p:strVal val="visible"/>
                                      </p:to>
                                    </p:set>
                                    <p:animEffect transition="in" filter="fade">
                                      <p:cBhvr>
                                        <p:cTn id="7" dur="2000"/>
                                        <p:tgtEl>
                                          <p:spTgt spid="149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1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2"/>
          <p:cNvSpPr>
            <a:spLocks noGrp="1" noChangeArrowheads="1"/>
          </p:cNvSpPr>
          <p:nvPr>
            <p:ph type="title"/>
          </p:nvPr>
        </p:nvSpPr>
        <p:spPr>
          <a:xfrm>
            <a:off x="1953653" y="343736"/>
            <a:ext cx="8229600" cy="912813"/>
          </a:xfrm>
          <a:effectLst>
            <a:outerShdw dist="35921" dir="2700000" algn="ctr" rotWithShape="0">
              <a:srgbClr val="FFD889"/>
            </a:outerShdw>
          </a:effectLst>
        </p:spPr>
        <p:txBody>
          <a:bodyPr/>
          <a:lstStyle/>
          <a:p>
            <a:pPr eaLnBrk="1" hangingPunct="1"/>
            <a:r>
              <a:rPr lang="en-US" altLang="en-US" dirty="0"/>
              <a:t>Step 6 - COA Approval</a:t>
            </a:r>
          </a:p>
        </p:txBody>
      </p:sp>
      <p:sp>
        <p:nvSpPr>
          <p:cNvPr id="26112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C4AA73BA-AE19-4344-93CB-317F2A428309}" type="slidenum">
              <a:rPr lang="en-US" altLang="en-US" sz="800"/>
              <a:pPr>
                <a:spcBef>
                  <a:spcPct val="0"/>
                </a:spcBef>
                <a:buFontTx/>
                <a:buNone/>
              </a:pPr>
              <a:t>128</a:t>
            </a:fld>
            <a:endParaRPr lang="en-US" altLang="en-US" sz="800" dirty="0"/>
          </a:p>
        </p:txBody>
      </p:sp>
      <p:sp>
        <p:nvSpPr>
          <p:cNvPr id="3367939" name="Rectangle 3"/>
          <p:cNvSpPr>
            <a:spLocks noChangeArrowheads="1"/>
          </p:cNvSpPr>
          <p:nvPr/>
        </p:nvSpPr>
        <p:spPr bwMode="auto">
          <a:xfrm>
            <a:off x="574639" y="1075479"/>
            <a:ext cx="11046747" cy="540576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115717" name="Text Box 4"/>
          <p:cNvSpPr txBox="1">
            <a:spLocks noChangeArrowheads="1"/>
          </p:cNvSpPr>
          <p:nvPr/>
        </p:nvSpPr>
        <p:spPr bwMode="auto">
          <a:xfrm>
            <a:off x="682956" y="1167183"/>
            <a:ext cx="10832104" cy="5474319"/>
          </a:xfrm>
          <a:prstGeom prst="rect">
            <a:avLst/>
          </a:prstGeom>
          <a:noFill/>
          <a:ln w="9525">
            <a:noFill/>
            <a:miter lim="800000"/>
            <a:headEnd/>
            <a:tailEnd/>
          </a:ln>
        </p:spPr>
        <p:txBody>
          <a:bodyPr wrap="square">
            <a:spAutoFit/>
          </a:bodyPr>
          <a:lstStyle/>
          <a:p>
            <a:pPr marL="1604963" lvl="3" indent="-180975">
              <a:spcBef>
                <a:spcPct val="50000"/>
              </a:spcBef>
              <a:buClr>
                <a:srgbClr val="0000FF"/>
              </a:buClr>
              <a:buFont typeface="Wingdings" pitchFamily="2" charset="2"/>
              <a:buChar char="§"/>
              <a:tabLst>
                <a:tab pos="114300" algn="l"/>
                <a:tab pos="292100" algn="l"/>
                <a:tab pos="800100" algn="l"/>
              </a:tabLst>
              <a:defRPr/>
            </a:pPr>
            <a:r>
              <a:rPr lang="en-US" sz="1800" b="1" dirty="0">
                <a:solidFill>
                  <a:schemeClr val="tx1"/>
                </a:solidFill>
                <a:latin typeface="Arial" charset="0"/>
              </a:rPr>
              <a:t>After approving a COA, the commander issues the final planning guidance.             The </a:t>
            </a:r>
            <a:r>
              <a:rPr lang="en-US" sz="1800" b="1" dirty="0">
                <a:solidFill>
                  <a:srgbClr val="0000FF"/>
                </a:solidFill>
                <a:latin typeface="Arial" charset="0"/>
              </a:rPr>
              <a:t>final planning guidance includes:</a:t>
            </a:r>
          </a:p>
          <a:p>
            <a:pPr marL="1658938" lvl="4"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A refined commander’s intent (if necessary).</a:t>
            </a:r>
          </a:p>
          <a:p>
            <a:pPr marL="1658938" lvl="4"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New CCIRs to support execution.</a:t>
            </a:r>
          </a:p>
          <a:p>
            <a:pPr marL="1658938" lvl="4"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Any additional guidance on:</a:t>
            </a:r>
          </a:p>
          <a:p>
            <a:pPr marL="2062163" lvl="5" indent="-180975">
              <a:lnSpc>
                <a:spcPts val="1000"/>
              </a:lnSpc>
              <a:spcBef>
                <a:spcPct val="50000"/>
              </a:spcBef>
              <a:buClr>
                <a:srgbClr val="0000FF"/>
              </a:buClr>
              <a:buFont typeface="Arial" pitchFamily="34" charset="0"/>
              <a:buChar char="•"/>
              <a:tabLst>
                <a:tab pos="114300" algn="l"/>
                <a:tab pos="292100" algn="l"/>
                <a:tab pos="800100" algn="l"/>
              </a:tabLst>
              <a:defRPr/>
            </a:pPr>
            <a:r>
              <a:rPr lang="en-US" sz="1400" b="1" dirty="0">
                <a:solidFill>
                  <a:schemeClr val="tx1"/>
                </a:solidFill>
                <a:latin typeface="Arial" charset="0"/>
              </a:rPr>
              <a:t>Priorities for the warfighting functions.</a:t>
            </a:r>
          </a:p>
          <a:p>
            <a:pPr marL="2062163" lvl="5" indent="-180975">
              <a:lnSpc>
                <a:spcPts val="1000"/>
              </a:lnSpc>
              <a:spcBef>
                <a:spcPct val="50000"/>
              </a:spcBef>
              <a:buClr>
                <a:srgbClr val="0000FF"/>
              </a:buClr>
              <a:buFont typeface="Arial" pitchFamily="34" charset="0"/>
              <a:buChar char="•"/>
              <a:tabLst>
                <a:tab pos="114300" algn="l"/>
                <a:tab pos="292100" algn="l"/>
                <a:tab pos="800100" algn="l"/>
              </a:tabLst>
              <a:defRPr/>
            </a:pPr>
            <a:r>
              <a:rPr lang="en-US" sz="1400" b="1" dirty="0">
                <a:solidFill>
                  <a:schemeClr val="tx1"/>
                </a:solidFill>
                <a:latin typeface="Arial" charset="0"/>
              </a:rPr>
              <a:t>Orders preparation.</a:t>
            </a:r>
          </a:p>
          <a:p>
            <a:pPr marL="2062163" lvl="5" indent="-180975">
              <a:lnSpc>
                <a:spcPts val="1000"/>
              </a:lnSpc>
              <a:spcBef>
                <a:spcPct val="50000"/>
              </a:spcBef>
              <a:buClr>
                <a:srgbClr val="0000FF"/>
              </a:buClr>
              <a:buFont typeface="Arial" pitchFamily="34" charset="0"/>
              <a:buChar char="•"/>
              <a:tabLst>
                <a:tab pos="114300" algn="l"/>
                <a:tab pos="292100" algn="l"/>
                <a:tab pos="800100" algn="l"/>
              </a:tabLst>
              <a:defRPr/>
            </a:pPr>
            <a:r>
              <a:rPr lang="en-US" sz="1400" b="1" dirty="0">
                <a:solidFill>
                  <a:schemeClr val="tx1"/>
                </a:solidFill>
                <a:latin typeface="Arial" charset="0"/>
              </a:rPr>
              <a:t>Rehearsal.</a:t>
            </a:r>
          </a:p>
          <a:p>
            <a:pPr marL="2062163" lvl="5" indent="-180975">
              <a:lnSpc>
                <a:spcPts val="1000"/>
              </a:lnSpc>
              <a:spcBef>
                <a:spcPct val="50000"/>
              </a:spcBef>
              <a:buClr>
                <a:srgbClr val="0000FF"/>
              </a:buClr>
              <a:buFont typeface="Arial" pitchFamily="34" charset="0"/>
              <a:buChar char="•"/>
              <a:tabLst>
                <a:tab pos="114300" algn="l"/>
                <a:tab pos="292100" algn="l"/>
                <a:tab pos="800100" algn="l"/>
              </a:tabLst>
              <a:defRPr/>
            </a:pPr>
            <a:r>
              <a:rPr lang="en-US" sz="1400" b="1" dirty="0">
                <a:solidFill>
                  <a:schemeClr val="tx1"/>
                </a:solidFill>
                <a:latin typeface="Arial" charset="0"/>
              </a:rPr>
              <a:t>Preparation.</a:t>
            </a:r>
          </a:p>
          <a:p>
            <a:pPr marL="2062163" lvl="5" indent="-180975" defTabSz="365125">
              <a:lnSpc>
                <a:spcPts val="1200"/>
              </a:lnSpc>
              <a:spcBef>
                <a:spcPct val="50000"/>
              </a:spcBef>
              <a:buClr>
                <a:srgbClr val="0000FF"/>
              </a:buClr>
              <a:buFont typeface="Arial" pitchFamily="34" charset="0"/>
              <a:buChar char="•"/>
              <a:tabLst>
                <a:tab pos="114300" algn="l"/>
                <a:tab pos="292100" algn="l"/>
                <a:tab pos="800100" algn="l"/>
              </a:tabLst>
              <a:defRPr/>
            </a:pPr>
            <a:r>
              <a:rPr lang="en-US" sz="1400" b="1" dirty="0">
                <a:solidFill>
                  <a:schemeClr val="tx1"/>
                </a:solidFill>
                <a:latin typeface="Arial" charset="0"/>
              </a:rPr>
              <a:t>Priorities for resources needed to preserve freedom of action and ensure continuous sustainment.</a:t>
            </a:r>
          </a:p>
          <a:p>
            <a:pPr marL="2062163" lvl="5" indent="-180975">
              <a:lnSpc>
                <a:spcPts val="1000"/>
              </a:lnSpc>
              <a:spcBef>
                <a:spcPct val="50000"/>
              </a:spcBef>
              <a:buClr>
                <a:srgbClr val="0000FF"/>
              </a:buClr>
              <a:buFont typeface="Arial" pitchFamily="34" charset="0"/>
              <a:buChar char="•"/>
              <a:tabLst>
                <a:tab pos="114300" algn="l"/>
                <a:tab pos="292100" algn="l"/>
                <a:tab pos="800100" algn="l"/>
              </a:tabLst>
              <a:defRPr/>
            </a:pPr>
            <a:r>
              <a:rPr lang="en-US" sz="1400" b="1" dirty="0">
                <a:solidFill>
                  <a:schemeClr val="tx1"/>
                </a:solidFill>
                <a:latin typeface="Arial" charset="0"/>
              </a:rPr>
              <a:t>Risk.</a:t>
            </a:r>
          </a:p>
          <a:p>
            <a:pPr marL="0" lvl="2" indent="169863">
              <a:lnSpc>
                <a:spcPct val="90000"/>
              </a:lnSpc>
              <a:spcBef>
                <a:spcPct val="50000"/>
              </a:spcBef>
              <a:buClr>
                <a:srgbClr val="0000FF"/>
              </a:buClr>
              <a:buFont typeface="Wingdings" pitchFamily="2" charset="2"/>
              <a:buChar char="§"/>
              <a:tabLst>
                <a:tab pos="169863" algn="l"/>
                <a:tab pos="339725" algn="l"/>
                <a:tab pos="800100" algn="l"/>
              </a:tabLst>
              <a:defRPr/>
            </a:pPr>
            <a:r>
              <a:rPr lang="en-US" sz="1800" b="1" dirty="0">
                <a:solidFill>
                  <a:schemeClr val="tx1"/>
                </a:solidFill>
                <a:latin typeface="Arial" charset="0"/>
              </a:rPr>
              <a:t>Based on the commander’s decision and final planning guidance, </a:t>
            </a:r>
            <a:r>
              <a:rPr lang="en-US" sz="1800" b="1" dirty="0">
                <a:solidFill>
                  <a:srgbClr val="0000FF"/>
                </a:solidFill>
                <a:latin typeface="Arial" charset="0"/>
              </a:rPr>
              <a:t>the staff issues a WARNORD</a:t>
            </a:r>
            <a:r>
              <a:rPr lang="en-US" sz="1800" b="1" dirty="0">
                <a:solidFill>
                  <a:schemeClr val="tx1"/>
                </a:solidFill>
                <a:latin typeface="Arial" charset="0"/>
              </a:rPr>
              <a:t> 	to subordinate headquarters which </a:t>
            </a:r>
            <a:r>
              <a:rPr lang="en-US" sz="1800" b="1" dirty="0">
                <a:solidFill>
                  <a:srgbClr val="0000FF"/>
                </a:solidFill>
                <a:latin typeface="Arial" charset="0"/>
              </a:rPr>
              <a:t>includes</a:t>
            </a:r>
            <a:r>
              <a:rPr lang="en-US" sz="1800" b="1" dirty="0">
                <a:solidFill>
                  <a:schemeClr val="tx1"/>
                </a:solidFill>
                <a:latin typeface="Arial" charset="0"/>
              </a:rPr>
              <a:t>:</a:t>
            </a:r>
          </a:p>
          <a:p>
            <a:pPr marL="404813" lvl="3"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The area of operations (AO).</a:t>
            </a:r>
          </a:p>
          <a:p>
            <a:pPr marL="404813" lvl="3"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Mission.</a:t>
            </a:r>
          </a:p>
          <a:p>
            <a:pPr marL="404813" lvl="3"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Commander’s intent.</a:t>
            </a:r>
          </a:p>
          <a:p>
            <a:pPr marL="404813" lvl="3"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Updated CCIRs and EEFIs.</a:t>
            </a:r>
          </a:p>
          <a:p>
            <a:pPr marL="404813" lvl="3"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Concept of operations.</a:t>
            </a:r>
          </a:p>
          <a:p>
            <a:pPr marL="404813" lvl="3"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Principal tasks assigned to subordinate units.</a:t>
            </a:r>
          </a:p>
          <a:p>
            <a:pPr marL="404813" lvl="3"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Preparation and rehearsal instructions not included in SOPs.</a:t>
            </a:r>
          </a:p>
          <a:p>
            <a:pPr marL="404813" lvl="3" indent="169863">
              <a:lnSpc>
                <a:spcPts val="1000"/>
              </a:lnSpc>
              <a:spcBef>
                <a:spcPct val="50000"/>
              </a:spcBef>
              <a:buClr>
                <a:srgbClr val="0000FF"/>
              </a:buClr>
              <a:buFont typeface="Wingdings" pitchFamily="2" charset="2"/>
              <a:buChar char="ü"/>
              <a:tabLst>
                <a:tab pos="114300" algn="l"/>
                <a:tab pos="292100" algn="l"/>
                <a:tab pos="800100" algn="l"/>
              </a:tabLst>
              <a:defRPr/>
            </a:pPr>
            <a:r>
              <a:rPr lang="en-US" sz="1400" b="1" dirty="0">
                <a:solidFill>
                  <a:schemeClr val="tx1"/>
                </a:solidFill>
                <a:latin typeface="Arial" charset="0"/>
              </a:rPr>
              <a:t>A final timeline for the operations.</a:t>
            </a:r>
            <a:endParaRPr lang="en-US" sz="1800" b="1" dirty="0">
              <a:solidFill>
                <a:schemeClr val="tx1"/>
              </a:solidFill>
              <a:latin typeface="Arial" charset="0"/>
            </a:endParaRPr>
          </a:p>
        </p:txBody>
      </p:sp>
      <p:grpSp>
        <p:nvGrpSpPr>
          <p:cNvPr id="261126" name="Group 5"/>
          <p:cNvGrpSpPr>
            <a:grpSpLocks/>
          </p:cNvGrpSpPr>
          <p:nvPr/>
        </p:nvGrpSpPr>
        <p:grpSpPr bwMode="auto">
          <a:xfrm>
            <a:off x="794779" y="324337"/>
            <a:ext cx="1174750" cy="1776412"/>
            <a:chOff x="3726" y="1926"/>
            <a:chExt cx="1206" cy="1823"/>
          </a:xfrm>
        </p:grpSpPr>
        <p:sp>
          <p:nvSpPr>
            <p:cNvPr id="261135"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61136" name="Group 7"/>
            <p:cNvGrpSpPr>
              <a:grpSpLocks/>
            </p:cNvGrpSpPr>
            <p:nvPr/>
          </p:nvGrpSpPr>
          <p:grpSpPr bwMode="auto">
            <a:xfrm>
              <a:off x="3778" y="1976"/>
              <a:ext cx="1090" cy="1721"/>
              <a:chOff x="2312" y="902"/>
              <a:chExt cx="1090" cy="1721"/>
            </a:xfrm>
          </p:grpSpPr>
          <p:sp>
            <p:nvSpPr>
              <p:cNvPr id="261137"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1138"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1139"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1140"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1141"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1142"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1143"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61127" name="Rectangle 15"/>
          <p:cNvSpPr>
            <a:spLocks noChangeArrowheads="1"/>
          </p:cNvSpPr>
          <p:nvPr/>
        </p:nvSpPr>
        <p:spPr bwMode="auto">
          <a:xfrm>
            <a:off x="778904" y="417999"/>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61128" name="Rectangle 16"/>
          <p:cNvSpPr>
            <a:spLocks noChangeArrowheads="1"/>
          </p:cNvSpPr>
          <p:nvPr/>
        </p:nvSpPr>
        <p:spPr bwMode="auto">
          <a:xfrm>
            <a:off x="786842" y="630725"/>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61129" name="Rectangle 17"/>
          <p:cNvSpPr>
            <a:spLocks noChangeArrowheads="1"/>
          </p:cNvSpPr>
          <p:nvPr/>
        </p:nvSpPr>
        <p:spPr bwMode="auto">
          <a:xfrm>
            <a:off x="680478" y="873613"/>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261130" name="Rectangle 18"/>
          <p:cNvSpPr>
            <a:spLocks noChangeArrowheads="1"/>
          </p:cNvSpPr>
          <p:nvPr/>
        </p:nvSpPr>
        <p:spPr bwMode="auto">
          <a:xfrm>
            <a:off x="834466" y="1079987"/>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261131" name="Rectangle 19"/>
          <p:cNvSpPr>
            <a:spLocks noChangeArrowheads="1"/>
          </p:cNvSpPr>
          <p:nvPr/>
        </p:nvSpPr>
        <p:spPr bwMode="auto">
          <a:xfrm>
            <a:off x="769379" y="1392725"/>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3367956" name="Rectangle 20"/>
          <p:cNvSpPr>
            <a:spLocks noChangeArrowheads="1"/>
          </p:cNvSpPr>
          <p:nvPr/>
        </p:nvSpPr>
        <p:spPr bwMode="auto">
          <a:xfrm>
            <a:off x="780491" y="1603862"/>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6 - COA APPROVAL</a:t>
            </a:r>
          </a:p>
        </p:txBody>
      </p:sp>
      <p:sp>
        <p:nvSpPr>
          <p:cNvPr id="261133" name="Rectangle 21"/>
          <p:cNvSpPr>
            <a:spLocks noChangeArrowheads="1"/>
          </p:cNvSpPr>
          <p:nvPr/>
        </p:nvSpPr>
        <p:spPr bwMode="auto">
          <a:xfrm>
            <a:off x="737629" y="1865800"/>
            <a:ext cx="1293813"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61134" name="Text Box 11"/>
          <p:cNvSpPr txBox="1">
            <a:spLocks noChangeArrowheads="1"/>
          </p:cNvSpPr>
          <p:nvPr/>
        </p:nvSpPr>
        <p:spPr bwMode="auto">
          <a:xfrm>
            <a:off x="7346042" y="6538914"/>
            <a:ext cx="44620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9-42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367956">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1" name="Rectangle 3"/>
          <p:cNvSpPr>
            <a:spLocks noGrp="1" noChangeArrowheads="1"/>
          </p:cNvSpPr>
          <p:nvPr>
            <p:ph type="title"/>
          </p:nvPr>
        </p:nvSpPr>
        <p:spPr>
          <a:xfrm>
            <a:off x="1981200" y="66970"/>
            <a:ext cx="8229600" cy="912813"/>
          </a:xfrm>
          <a:effectLst>
            <a:outerShdw dist="35921" dir="2700000" algn="ctr" rotWithShape="0">
              <a:srgbClr val="F6D8AC"/>
            </a:outerShdw>
          </a:effectLst>
        </p:spPr>
        <p:txBody>
          <a:bodyPr/>
          <a:lstStyle/>
          <a:p>
            <a:pPr eaLnBrk="1" hangingPunct="1"/>
            <a:r>
              <a:rPr lang="en-US" altLang="en-US" dirty="0"/>
              <a:t>Military Decision Making Process </a:t>
            </a:r>
            <a:endParaRPr lang="en-US" altLang="en-US" sz="4400" dirty="0"/>
          </a:p>
        </p:txBody>
      </p:sp>
      <p:sp>
        <p:nvSpPr>
          <p:cNvPr id="263172"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3F9D4C67-FCB1-4481-A702-20AA12BEF71B}" type="slidenum">
              <a:rPr lang="en-US" altLang="en-US" sz="800"/>
              <a:pPr>
                <a:spcBef>
                  <a:spcPct val="0"/>
                </a:spcBef>
                <a:buFontTx/>
                <a:buNone/>
              </a:pPr>
              <a:t>129</a:t>
            </a:fld>
            <a:endParaRPr lang="en-US" altLang="en-US" sz="800" dirty="0"/>
          </a:p>
        </p:txBody>
      </p:sp>
      <p:sp>
        <p:nvSpPr>
          <p:cNvPr id="3108869" name="Text Box 5"/>
          <p:cNvSpPr txBox="1">
            <a:spLocks noChangeArrowheads="1"/>
          </p:cNvSpPr>
          <p:nvPr/>
        </p:nvSpPr>
        <p:spPr bwMode="auto">
          <a:xfrm>
            <a:off x="3106739" y="1041401"/>
            <a:ext cx="5976937" cy="446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400" b="1" dirty="0">
                <a:solidFill>
                  <a:srgbClr val="0000FF"/>
                </a:solidFill>
              </a:rPr>
              <a:t>This lesson consists of eight sections:</a:t>
            </a:r>
          </a:p>
          <a:p>
            <a:pPr>
              <a:spcBef>
                <a:spcPct val="50000"/>
              </a:spcBef>
              <a:buClr>
                <a:srgbClr val="0000FF"/>
              </a:buClr>
              <a:buFont typeface="Wingdings" panose="05000000000000000000" pitchFamily="2" charset="2"/>
              <a:buChar char="ü"/>
            </a:pPr>
            <a:r>
              <a:rPr lang="en-US" altLang="en-US" sz="2000" b="1" dirty="0">
                <a:solidFill>
                  <a:srgbClr val="5F5F5F"/>
                </a:solidFill>
              </a:rPr>
              <a:t>Introduction to the MDMP</a:t>
            </a:r>
          </a:p>
          <a:p>
            <a:pPr>
              <a:spcBef>
                <a:spcPct val="50000"/>
              </a:spcBef>
              <a:buClr>
                <a:srgbClr val="0000FF"/>
              </a:buClr>
              <a:buFont typeface="Wingdings" panose="05000000000000000000" pitchFamily="2" charset="2"/>
              <a:buChar char="ü"/>
            </a:pPr>
            <a:r>
              <a:rPr lang="en-US" altLang="en-US" sz="2000" b="1" dirty="0">
                <a:solidFill>
                  <a:srgbClr val="5F5F5F"/>
                </a:solidFill>
              </a:rPr>
              <a:t>Step 1 - Receipt of Mission</a:t>
            </a:r>
          </a:p>
          <a:p>
            <a:pPr>
              <a:spcBef>
                <a:spcPct val="50000"/>
              </a:spcBef>
              <a:buClr>
                <a:srgbClr val="0000FF"/>
              </a:buClr>
              <a:buFont typeface="Wingdings" panose="05000000000000000000" pitchFamily="2" charset="2"/>
              <a:buChar char="ü"/>
            </a:pPr>
            <a:r>
              <a:rPr lang="en-US" altLang="en-US" sz="2000" b="1" dirty="0">
                <a:solidFill>
                  <a:srgbClr val="5F5F5F"/>
                </a:solidFill>
              </a:rPr>
              <a:t>Step 2 - Mission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3 - Course of Action Development</a:t>
            </a:r>
          </a:p>
          <a:p>
            <a:pPr>
              <a:spcBef>
                <a:spcPct val="50000"/>
              </a:spcBef>
              <a:buClr>
                <a:srgbClr val="0000FF"/>
              </a:buClr>
              <a:buFont typeface="Wingdings" panose="05000000000000000000" pitchFamily="2" charset="2"/>
              <a:buChar char="ü"/>
            </a:pPr>
            <a:r>
              <a:rPr lang="en-US" altLang="en-US" sz="2000" b="1" dirty="0">
                <a:solidFill>
                  <a:srgbClr val="5F5F5F"/>
                </a:solidFill>
              </a:rPr>
              <a:t>Step 4 - Course of Action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5 - Course of Action Comparison</a:t>
            </a:r>
          </a:p>
          <a:p>
            <a:pPr>
              <a:spcBef>
                <a:spcPct val="50000"/>
              </a:spcBef>
              <a:buClr>
                <a:srgbClr val="0000FF"/>
              </a:buClr>
              <a:buFont typeface="Wingdings" panose="05000000000000000000" pitchFamily="2" charset="2"/>
              <a:buChar char="ü"/>
            </a:pPr>
            <a:r>
              <a:rPr lang="en-US" altLang="en-US" sz="2000" b="1" dirty="0">
                <a:solidFill>
                  <a:srgbClr val="5F5F5F"/>
                </a:solidFill>
              </a:rPr>
              <a:t>Step 6 - Course of Action Approval</a:t>
            </a:r>
          </a:p>
          <a:p>
            <a:pPr>
              <a:spcBef>
                <a:spcPct val="50000"/>
              </a:spcBef>
              <a:buClr>
                <a:srgbClr val="0000FF"/>
              </a:buClr>
              <a:buFont typeface="Wingdings" panose="05000000000000000000" pitchFamily="2" charset="2"/>
              <a:buChar char="ü"/>
            </a:pPr>
            <a:r>
              <a:rPr lang="en-US" altLang="en-US" sz="2000" b="1" dirty="0">
                <a:solidFill>
                  <a:schemeClr val="tx2"/>
                </a:solidFill>
              </a:rPr>
              <a:t>Step 7 - Orders Production, Dissemination, 	 	    and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08869">
                                            <p:txEl>
                                              <p:pRg st="8" end="8"/>
                                            </p:txEl>
                                          </p:spTgt>
                                        </p:tgtEl>
                                        <p:attrNameLst>
                                          <p:attrName>style.color</p:attrName>
                                        </p:attrNameLst>
                                      </p:cBhvr>
                                      <p:to>
                                        <a:srgbClr val="0000FF"/>
                                      </p:to>
                                    </p:animClr>
                                  </p:childTnLst>
                                </p:cTn>
                              </p:par>
                              <p:par>
                                <p:cTn id="7" presetID="6" presetClass="emph" presetSubtype="0" fill="hold" nodeType="withEffect">
                                  <p:stCondLst>
                                    <p:cond delay="0"/>
                                  </p:stCondLst>
                                  <p:childTnLst>
                                    <p:animScale>
                                      <p:cBhvr>
                                        <p:cTn id="8" dur="500" fill="hold"/>
                                        <p:tgtEl>
                                          <p:spTgt spid="3108869">
                                            <p:txEl>
                                              <p:pRg st="8" end="8"/>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3"/>
          <p:cNvSpPr>
            <a:spLocks noGrp="1" noChangeArrowheads="1"/>
          </p:cNvSpPr>
          <p:nvPr>
            <p:ph type="title"/>
          </p:nvPr>
        </p:nvSpPr>
        <p:spPr>
          <a:xfrm>
            <a:off x="1981200" y="63599"/>
            <a:ext cx="8229600" cy="912813"/>
          </a:xfrm>
          <a:effectLst>
            <a:outerShdw dist="35921" dir="2700000" algn="ctr" rotWithShape="0">
              <a:srgbClr val="FFD889"/>
            </a:outerShdw>
          </a:effectLst>
        </p:spPr>
        <p:txBody>
          <a:bodyPr/>
          <a:lstStyle/>
          <a:p>
            <a:pPr eaLnBrk="1" hangingPunct="1"/>
            <a:r>
              <a:rPr lang="en-US" altLang="en-US" dirty="0"/>
              <a:t>MDMP Key Concepts</a:t>
            </a:r>
          </a:p>
        </p:txBody>
      </p:sp>
      <p:sp>
        <p:nvSpPr>
          <p:cNvPr id="3789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AA3383ED-B25A-49D9-8382-C4A70B2C409C}" type="slidenum">
              <a:rPr lang="en-US" altLang="en-US" sz="800">
                <a:solidFill>
                  <a:srgbClr val="000000"/>
                </a:solidFill>
              </a:rPr>
              <a:pPr>
                <a:spcBef>
                  <a:spcPct val="0"/>
                </a:spcBef>
                <a:buFontTx/>
                <a:buNone/>
              </a:pPr>
              <a:t>13</a:t>
            </a:fld>
            <a:endParaRPr lang="en-US" altLang="en-US" sz="800" dirty="0">
              <a:solidFill>
                <a:srgbClr val="000000"/>
              </a:solidFill>
            </a:endParaRPr>
          </a:p>
        </p:txBody>
      </p:sp>
      <p:sp>
        <p:nvSpPr>
          <p:cNvPr id="3078150" name="Rectangle 6"/>
          <p:cNvSpPr>
            <a:spLocks noChangeArrowheads="1"/>
          </p:cNvSpPr>
          <p:nvPr/>
        </p:nvSpPr>
        <p:spPr bwMode="auto">
          <a:xfrm>
            <a:off x="574159" y="1074376"/>
            <a:ext cx="11036593" cy="5438326"/>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sp>
        <p:nvSpPr>
          <p:cNvPr id="37893" name="Text Box 7"/>
          <p:cNvSpPr txBox="1">
            <a:spLocks noChangeArrowheads="1"/>
          </p:cNvSpPr>
          <p:nvPr/>
        </p:nvSpPr>
        <p:spPr bwMode="auto">
          <a:xfrm>
            <a:off x="733647" y="1201078"/>
            <a:ext cx="10770781" cy="3831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 pos="292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1600200" indent="-2286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a:spcBef>
                <a:spcPct val="50000"/>
              </a:spcBef>
              <a:buFontTx/>
              <a:buNone/>
            </a:pPr>
            <a:r>
              <a:rPr lang="en-US" altLang="en-US" sz="1800" b="1" dirty="0">
                <a:solidFill>
                  <a:srgbClr val="0000FF"/>
                </a:solidFill>
              </a:rPr>
              <a:t>Performing the MDMP</a:t>
            </a:r>
            <a:r>
              <a:rPr lang="en-US" altLang="en-US" sz="1800" b="1" dirty="0">
                <a:solidFill>
                  <a:srgbClr val="000000"/>
                </a:solidFill>
              </a:rPr>
              <a:t>. The MDMP consists of seven steps. The commander and staff generally perform these steps sequentially; however, they may revisit several steps in an iterative fashion as they learn more about the situation before producing the plan or order. </a:t>
            </a:r>
          </a:p>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The Commander’s Role in MDMP</a:t>
            </a:r>
            <a:r>
              <a:rPr lang="en-US" altLang="en-US" sz="1800" b="1" dirty="0">
                <a:solidFill>
                  <a:srgbClr val="000000"/>
                </a:solidFill>
              </a:rPr>
              <a:t>. </a:t>
            </a:r>
            <a:r>
              <a:rPr lang="en-US" altLang="en-US" sz="1800" b="1" dirty="0">
                <a:solidFill>
                  <a:schemeClr val="tx2"/>
                </a:solidFill>
              </a:rPr>
              <a:t>The role of the commander in mission command is to direct and lead from the beginning of planning throughout execution, and to assess continually. During MDMP, commanders focus their activities on understanding, visualizing, and describing.</a:t>
            </a:r>
            <a:endParaRPr lang="en-US" altLang="en-US" sz="1800" b="1" dirty="0">
              <a:solidFill>
                <a:srgbClr val="000000"/>
              </a:solidFill>
            </a:endParaRPr>
          </a:p>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The Staff’s Role in MDMP</a:t>
            </a:r>
            <a:r>
              <a:rPr lang="en-US" altLang="en-US" sz="1800" b="1" dirty="0">
                <a:solidFill>
                  <a:srgbClr val="000000"/>
                </a:solidFill>
              </a:rPr>
              <a:t>. The staff’s effort during the MDMP focuses on helping the commander understand the situation, make decisions, and synchronize those decisions into a fully developed plan or order. The Chief of Staff (CoS) or Executive Officer (XO) manages and coordinates the staff’s work and provides quality control.</a:t>
            </a:r>
          </a:p>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Commander, Staff, and Subordinate Interaction</a:t>
            </a:r>
            <a:r>
              <a:rPr lang="en-US" altLang="en-US" sz="1800" b="1" dirty="0">
                <a:solidFill>
                  <a:srgbClr val="000000"/>
                </a:solidFill>
              </a:rPr>
              <a:t>. The MDMP is designed to facilitate interaction between the commander, staff, and subordinate headquarters throughout planning.</a:t>
            </a:r>
          </a:p>
        </p:txBody>
      </p:sp>
      <p:sp>
        <p:nvSpPr>
          <p:cNvPr id="37894" name="Text Box 11"/>
          <p:cNvSpPr txBox="1">
            <a:spLocks noChangeArrowheads="1"/>
          </p:cNvSpPr>
          <p:nvPr/>
        </p:nvSpPr>
        <p:spPr bwMode="auto">
          <a:xfrm>
            <a:off x="7485927" y="6538914"/>
            <a:ext cx="42801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a:t>
            </a:r>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2"/>
          <p:cNvSpPr>
            <a:spLocks noGrp="1" noChangeArrowheads="1"/>
          </p:cNvSpPr>
          <p:nvPr>
            <p:ph type="title"/>
          </p:nvPr>
        </p:nvSpPr>
        <p:spPr>
          <a:xfrm>
            <a:off x="1965066" y="615030"/>
            <a:ext cx="8229600" cy="912813"/>
          </a:xfrm>
          <a:effectLst>
            <a:outerShdw dist="35921" dir="2700000" algn="ctr" rotWithShape="0">
              <a:srgbClr val="FFD889"/>
            </a:outerShdw>
          </a:effectLst>
        </p:spPr>
        <p:txBody>
          <a:bodyPr/>
          <a:lstStyle/>
          <a:p>
            <a:pPr eaLnBrk="1" hangingPunct="1"/>
            <a:r>
              <a:rPr lang="en-US" altLang="en-US" dirty="0"/>
              <a:t>Step 7 - Orders Production, Dissemination, and Transition</a:t>
            </a:r>
          </a:p>
        </p:txBody>
      </p:sp>
      <p:sp>
        <p:nvSpPr>
          <p:cNvPr id="26521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6A9B4F4A-4830-4BEB-A9AB-4B2B4E80938D}" type="slidenum">
              <a:rPr lang="en-US" altLang="en-US" sz="800"/>
              <a:pPr>
                <a:spcBef>
                  <a:spcPct val="0"/>
                </a:spcBef>
                <a:buFontTx/>
                <a:buNone/>
              </a:pPr>
              <a:t>130</a:t>
            </a:fld>
            <a:endParaRPr lang="en-US" altLang="en-US" sz="800" dirty="0"/>
          </a:p>
        </p:txBody>
      </p:sp>
      <p:sp>
        <p:nvSpPr>
          <p:cNvPr id="3374083" name="Rectangle 3"/>
          <p:cNvSpPr>
            <a:spLocks noChangeArrowheads="1"/>
          </p:cNvSpPr>
          <p:nvPr/>
        </p:nvSpPr>
        <p:spPr bwMode="auto">
          <a:xfrm>
            <a:off x="574159" y="1596808"/>
            <a:ext cx="11036593" cy="3496190"/>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65221" name="Text Box 4"/>
          <p:cNvSpPr txBox="1">
            <a:spLocks noChangeArrowheads="1"/>
          </p:cNvSpPr>
          <p:nvPr/>
        </p:nvSpPr>
        <p:spPr bwMode="auto">
          <a:xfrm>
            <a:off x="688166" y="1709689"/>
            <a:ext cx="10922585" cy="321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 pos="800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 pos="800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 pos="800100" algn="l"/>
              </a:tabLst>
              <a:defRPr sz="2400">
                <a:solidFill>
                  <a:schemeClr val="tx1"/>
                </a:solidFill>
                <a:latin typeface="Arial" panose="020B0604020202020204" pitchFamily="34" charset="0"/>
              </a:defRPr>
            </a:lvl3pPr>
            <a:lvl4pPr marL="914400" indent="114300">
              <a:spcBef>
                <a:spcPct val="20000"/>
              </a:spcBef>
              <a:buChar char="–"/>
              <a:tabLst>
                <a:tab pos="114300" algn="l"/>
                <a:tab pos="292100" algn="l"/>
                <a:tab pos="800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 pos="800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9pPr>
          </a:lstStyle>
          <a:p>
            <a:pPr marL="1423988" lvl="3" indent="0">
              <a:spcBef>
                <a:spcPct val="50000"/>
              </a:spcBef>
              <a:buClr>
                <a:srgbClr val="0000FF"/>
              </a:buClr>
              <a:buFont typeface="Wingdings" panose="05000000000000000000" pitchFamily="2" charset="2"/>
              <a:buChar char="§"/>
            </a:pPr>
            <a:r>
              <a:rPr lang="en-US" altLang="en-US" sz="1800" b="1" dirty="0"/>
              <a:t> The staff prepares the order or plan by turning the selected COA into a clear, concise concept of operations and required supporting information.   </a:t>
            </a:r>
          </a:p>
          <a:p>
            <a:pPr marL="0" lvl="1" indent="117475">
              <a:spcBef>
                <a:spcPct val="50000"/>
              </a:spcBef>
              <a:buClr>
                <a:srgbClr val="0000FF"/>
              </a:buClr>
              <a:buFont typeface="Wingdings" panose="05000000000000000000" pitchFamily="2" charset="2"/>
              <a:buChar char="§"/>
              <a:tabLst>
                <a:tab pos="117475" algn="l"/>
                <a:tab pos="292100" algn="l"/>
                <a:tab pos="800100" algn="l"/>
              </a:tabLst>
            </a:pPr>
            <a:r>
              <a:rPr lang="en-US" altLang="en-US" sz="1800" b="1" dirty="0"/>
              <a:t> The </a:t>
            </a:r>
            <a:r>
              <a:rPr lang="en-US" altLang="en-US" sz="1800" b="1" dirty="0">
                <a:solidFill>
                  <a:srgbClr val="0000FF"/>
                </a:solidFill>
              </a:rPr>
              <a:t>COA statement </a:t>
            </a:r>
            <a:r>
              <a:rPr lang="en-US" altLang="en-US" sz="1800" b="1" dirty="0"/>
              <a:t>becomes the concept of operations for the </a:t>
            </a:r>
            <a:r>
              <a:rPr lang="en-US" altLang="en-US" sz="1800" b="1" dirty="0">
                <a:solidFill>
                  <a:srgbClr val="0000FF"/>
                </a:solidFill>
              </a:rPr>
              <a:t>plan</a:t>
            </a:r>
            <a:r>
              <a:rPr lang="en-US" altLang="en-US" sz="1800" b="1" dirty="0"/>
              <a:t>.</a:t>
            </a:r>
          </a:p>
          <a:p>
            <a:pPr marL="0" lvl="1" indent="117475">
              <a:spcBef>
                <a:spcPct val="50000"/>
              </a:spcBef>
              <a:buClr>
                <a:srgbClr val="0000FF"/>
              </a:buClr>
              <a:buFont typeface="Wingdings" panose="05000000000000000000" pitchFamily="2" charset="2"/>
              <a:buChar char="§"/>
              <a:tabLst>
                <a:tab pos="117475" algn="l"/>
                <a:tab pos="292100" algn="l"/>
                <a:tab pos="800100" algn="l"/>
              </a:tabLst>
            </a:pPr>
            <a:r>
              <a:rPr lang="en-US" altLang="en-US" sz="1800" b="1" dirty="0"/>
              <a:t> The </a:t>
            </a:r>
            <a:r>
              <a:rPr lang="en-US" altLang="en-US" sz="1800" b="1" dirty="0">
                <a:solidFill>
                  <a:srgbClr val="0000FF"/>
                </a:solidFill>
              </a:rPr>
              <a:t>COA sketch </a:t>
            </a:r>
            <a:r>
              <a:rPr lang="en-US" altLang="en-US" sz="1800" b="1" dirty="0"/>
              <a:t>becomes the basis for the </a:t>
            </a:r>
            <a:r>
              <a:rPr lang="en-US" altLang="en-US" sz="1800" b="1" dirty="0">
                <a:solidFill>
                  <a:srgbClr val="0000FF"/>
                </a:solidFill>
              </a:rPr>
              <a:t>operation overlay</a:t>
            </a:r>
            <a:r>
              <a:rPr lang="en-US" altLang="en-US" sz="1800" b="1" dirty="0"/>
              <a:t>.</a:t>
            </a:r>
          </a:p>
          <a:p>
            <a:pPr marL="0" lvl="1" indent="117475">
              <a:spcBef>
                <a:spcPct val="50000"/>
              </a:spcBef>
              <a:buClr>
                <a:srgbClr val="0000FF"/>
              </a:buClr>
              <a:buFont typeface="Wingdings" panose="05000000000000000000" pitchFamily="2" charset="2"/>
              <a:buChar char="§"/>
              <a:tabLst>
                <a:tab pos="117475" algn="l"/>
                <a:tab pos="292100" algn="l"/>
                <a:tab pos="800100" algn="l"/>
              </a:tabLst>
            </a:pPr>
            <a:r>
              <a:rPr lang="en-US" altLang="en-US" sz="1800" b="1" dirty="0"/>
              <a:t> The staff writes the OPORD or OPLAN using the Army’s operation order format </a:t>
            </a:r>
            <a:r>
              <a:rPr lang="en-US" altLang="en-US" sz="1400" b="1" i="1" dirty="0"/>
              <a:t>(see Appendix C, Plans and Orders Formats, and Appendix D, Annex Formats).</a:t>
            </a:r>
          </a:p>
          <a:p>
            <a:pPr marL="0" lvl="1" indent="117475">
              <a:spcBef>
                <a:spcPct val="50000"/>
              </a:spcBef>
              <a:buClr>
                <a:srgbClr val="0000FF"/>
              </a:buClr>
              <a:buFont typeface="Wingdings" panose="05000000000000000000" pitchFamily="2" charset="2"/>
              <a:buChar char="§"/>
              <a:tabLst>
                <a:tab pos="117475" algn="l"/>
                <a:tab pos="292100" algn="l"/>
                <a:tab pos="800100" algn="l"/>
              </a:tabLst>
            </a:pPr>
            <a:r>
              <a:rPr lang="en-US" altLang="en-US" sz="1800" b="1" dirty="0"/>
              <a:t> Orders production, dissemination, and transition consists of </a:t>
            </a:r>
            <a:r>
              <a:rPr lang="en-US" altLang="en-US" sz="1800" b="1" dirty="0">
                <a:solidFill>
                  <a:srgbClr val="FF0000"/>
                </a:solidFill>
              </a:rPr>
              <a:t>two actions</a:t>
            </a:r>
            <a:r>
              <a:rPr lang="en-US" altLang="en-US" sz="1800" b="1" dirty="0"/>
              <a:t>, shown in the </a:t>
            </a:r>
            <a:r>
              <a:rPr lang="en-US" altLang="en-US" sz="1800" b="1" dirty="0">
                <a:solidFill>
                  <a:srgbClr val="0000FF"/>
                </a:solidFill>
              </a:rPr>
              <a:t>process column</a:t>
            </a:r>
            <a:r>
              <a:rPr lang="en-US" altLang="en-US" sz="1800" b="1" dirty="0"/>
              <a:t> on the next slide. Each action will be described in subsequent slides.</a:t>
            </a:r>
          </a:p>
          <a:p>
            <a:pPr lvl="1">
              <a:spcBef>
                <a:spcPct val="50000"/>
              </a:spcBef>
              <a:buClr>
                <a:srgbClr val="0000FF"/>
              </a:buClr>
              <a:buFontTx/>
              <a:buNone/>
            </a:pPr>
            <a:r>
              <a:rPr lang="en-US" altLang="en-US" sz="1800" b="1" dirty="0">
                <a:solidFill>
                  <a:srgbClr val="FF0000"/>
                </a:solidFill>
              </a:rPr>
              <a:t>			          (</a:t>
            </a:r>
            <a:r>
              <a:rPr lang="en-US" altLang="en-US" sz="1800" b="1" i="1" dirty="0">
                <a:solidFill>
                  <a:srgbClr val="FF0000"/>
                </a:solidFill>
              </a:rPr>
              <a:t>Specific orders format will be covered in greater detail during CGSS).</a:t>
            </a:r>
            <a:endParaRPr lang="en-US" altLang="en-US" sz="1600" b="1" i="1" dirty="0">
              <a:solidFill>
                <a:srgbClr val="FF0000"/>
              </a:solidFill>
            </a:endParaRPr>
          </a:p>
        </p:txBody>
      </p:sp>
      <p:grpSp>
        <p:nvGrpSpPr>
          <p:cNvPr id="265222" name="Group 5"/>
          <p:cNvGrpSpPr>
            <a:grpSpLocks/>
          </p:cNvGrpSpPr>
          <p:nvPr/>
        </p:nvGrpSpPr>
        <p:grpSpPr bwMode="auto">
          <a:xfrm>
            <a:off x="796666" y="568094"/>
            <a:ext cx="1174750" cy="1776412"/>
            <a:chOff x="3726" y="1926"/>
            <a:chExt cx="1206" cy="1823"/>
          </a:xfrm>
        </p:grpSpPr>
        <p:sp>
          <p:nvSpPr>
            <p:cNvPr id="265231"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65232" name="Group 7"/>
            <p:cNvGrpSpPr>
              <a:grpSpLocks/>
            </p:cNvGrpSpPr>
            <p:nvPr/>
          </p:nvGrpSpPr>
          <p:grpSpPr bwMode="auto">
            <a:xfrm>
              <a:off x="3778" y="1976"/>
              <a:ext cx="1090" cy="1721"/>
              <a:chOff x="2312" y="902"/>
              <a:chExt cx="1090" cy="1721"/>
            </a:xfrm>
          </p:grpSpPr>
          <p:sp>
            <p:nvSpPr>
              <p:cNvPr id="265233"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5234"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5235"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5236"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5237"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5238"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5239"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65223" name="Rectangle 15"/>
          <p:cNvSpPr>
            <a:spLocks noChangeArrowheads="1"/>
          </p:cNvSpPr>
          <p:nvPr/>
        </p:nvSpPr>
        <p:spPr bwMode="auto">
          <a:xfrm>
            <a:off x="780791" y="661756"/>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65224" name="Rectangle 16"/>
          <p:cNvSpPr>
            <a:spLocks noChangeArrowheads="1"/>
          </p:cNvSpPr>
          <p:nvPr/>
        </p:nvSpPr>
        <p:spPr bwMode="auto">
          <a:xfrm>
            <a:off x="788729" y="874482"/>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65225" name="Rectangle 17"/>
          <p:cNvSpPr>
            <a:spLocks noChangeArrowheads="1"/>
          </p:cNvSpPr>
          <p:nvPr/>
        </p:nvSpPr>
        <p:spPr bwMode="auto">
          <a:xfrm>
            <a:off x="682365" y="1117370"/>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265226" name="Rectangle 18"/>
          <p:cNvSpPr>
            <a:spLocks noChangeArrowheads="1"/>
          </p:cNvSpPr>
          <p:nvPr/>
        </p:nvSpPr>
        <p:spPr bwMode="auto">
          <a:xfrm>
            <a:off x="836353" y="1323744"/>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265227" name="Rectangle 19"/>
          <p:cNvSpPr>
            <a:spLocks noChangeArrowheads="1"/>
          </p:cNvSpPr>
          <p:nvPr/>
        </p:nvSpPr>
        <p:spPr bwMode="auto">
          <a:xfrm>
            <a:off x="771266" y="1636482"/>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65228" name="Rectangle 20"/>
          <p:cNvSpPr>
            <a:spLocks noChangeArrowheads="1"/>
          </p:cNvSpPr>
          <p:nvPr/>
        </p:nvSpPr>
        <p:spPr bwMode="auto">
          <a:xfrm>
            <a:off x="782378" y="1847619"/>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3374101" name="Rectangle 21"/>
          <p:cNvSpPr>
            <a:spLocks noChangeArrowheads="1"/>
          </p:cNvSpPr>
          <p:nvPr/>
        </p:nvSpPr>
        <p:spPr bwMode="auto">
          <a:xfrm>
            <a:off x="739516" y="2109557"/>
            <a:ext cx="1293813"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7 - ORDERS PRODUCTION</a:t>
            </a:r>
          </a:p>
        </p:txBody>
      </p:sp>
      <p:sp>
        <p:nvSpPr>
          <p:cNvPr id="265230" name="Text Box 11"/>
          <p:cNvSpPr txBox="1">
            <a:spLocks noChangeArrowheads="1"/>
          </p:cNvSpPr>
          <p:nvPr/>
        </p:nvSpPr>
        <p:spPr bwMode="auto">
          <a:xfrm>
            <a:off x="7348457" y="6538914"/>
            <a:ext cx="44903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9-42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grpId="0" nodeType="withEffect">
                                  <p:stCondLst>
                                    <p:cond delay="0"/>
                                  </p:stCondLst>
                                  <p:childTnLst>
                                    <p:animClr clrSpc="rgb" dir="cw">
                                      <p:cBhvr override="childStyle">
                                        <p:cTn id="6" dur="2000" fill="hold"/>
                                        <p:tgtEl>
                                          <p:spTgt spid="3374101"/>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410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5"/>
          <p:cNvSpPr>
            <a:spLocks noGrp="1" noChangeArrowheads="1"/>
          </p:cNvSpPr>
          <p:nvPr>
            <p:ph type="title"/>
          </p:nvPr>
        </p:nvSpPr>
        <p:spPr>
          <a:xfrm>
            <a:off x="2013745" y="580355"/>
            <a:ext cx="8177212" cy="912813"/>
          </a:xfrm>
          <a:effectLst>
            <a:outerShdw dist="35921" dir="2700000" algn="ctr" rotWithShape="0">
              <a:srgbClr val="FFD889"/>
            </a:outerShdw>
          </a:effectLst>
        </p:spPr>
        <p:txBody>
          <a:bodyPr/>
          <a:lstStyle/>
          <a:p>
            <a:pPr eaLnBrk="1" hangingPunct="1"/>
            <a:r>
              <a:rPr lang="en-US" altLang="en-US" dirty="0"/>
              <a:t>Step 7 - Orders Production, Dissemination, and Transition</a:t>
            </a:r>
          </a:p>
        </p:txBody>
      </p:sp>
      <p:sp>
        <p:nvSpPr>
          <p:cNvPr id="26726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C6EF49D9-99EB-4F82-8E66-097B5DF53F2E}" type="slidenum">
              <a:rPr lang="en-US" altLang="en-US" sz="800"/>
              <a:pPr>
                <a:spcBef>
                  <a:spcPct val="0"/>
                </a:spcBef>
                <a:buFontTx/>
                <a:buNone/>
              </a:pPr>
              <a:t>131</a:t>
            </a:fld>
            <a:endParaRPr lang="en-US" altLang="en-US" sz="800" dirty="0"/>
          </a:p>
        </p:txBody>
      </p:sp>
      <p:grpSp>
        <p:nvGrpSpPr>
          <p:cNvPr id="267268" name="Group 6"/>
          <p:cNvGrpSpPr>
            <a:grpSpLocks/>
          </p:cNvGrpSpPr>
          <p:nvPr/>
        </p:nvGrpSpPr>
        <p:grpSpPr bwMode="auto">
          <a:xfrm>
            <a:off x="1592887" y="1590675"/>
            <a:ext cx="1654175" cy="782638"/>
            <a:chOff x="622" y="868"/>
            <a:chExt cx="1042" cy="493"/>
          </a:xfrm>
        </p:grpSpPr>
        <p:sp>
          <p:nvSpPr>
            <p:cNvPr id="267282" name="AutoShape 7"/>
            <p:cNvSpPr>
              <a:spLocks noChangeArrowheads="1"/>
            </p:cNvSpPr>
            <p:nvPr/>
          </p:nvSpPr>
          <p:spPr bwMode="auto">
            <a:xfrm>
              <a:off x="622"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67283" name="Text Box 8"/>
            <p:cNvSpPr txBox="1">
              <a:spLocks noChangeArrowheads="1"/>
            </p:cNvSpPr>
            <p:nvPr/>
          </p:nvSpPr>
          <p:spPr bwMode="auto">
            <a:xfrm>
              <a:off x="828" y="904"/>
              <a:ext cx="631" cy="250"/>
            </a:xfrm>
            <a:prstGeom prst="rect">
              <a:avLst/>
            </a:prstGeom>
            <a:noFill/>
            <a:ln>
              <a:noFill/>
            </a:ln>
            <a:effectLst>
              <a:outerShdw dist="35921" dir="2700000" algn="ctr" rotWithShape="0">
                <a:schemeClr val="bg1">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INPUT</a:t>
              </a:r>
            </a:p>
          </p:txBody>
        </p:sp>
      </p:grpSp>
      <p:grpSp>
        <p:nvGrpSpPr>
          <p:cNvPr id="267269" name="Group 9"/>
          <p:cNvGrpSpPr>
            <a:grpSpLocks/>
          </p:cNvGrpSpPr>
          <p:nvPr/>
        </p:nvGrpSpPr>
        <p:grpSpPr bwMode="auto">
          <a:xfrm>
            <a:off x="8960478" y="1590675"/>
            <a:ext cx="1654175" cy="782638"/>
            <a:chOff x="4079" y="868"/>
            <a:chExt cx="1042" cy="493"/>
          </a:xfrm>
        </p:grpSpPr>
        <p:sp>
          <p:nvSpPr>
            <p:cNvPr id="267280" name="AutoShape 10"/>
            <p:cNvSpPr>
              <a:spLocks noChangeArrowheads="1"/>
            </p:cNvSpPr>
            <p:nvPr/>
          </p:nvSpPr>
          <p:spPr bwMode="auto">
            <a:xfrm>
              <a:off x="407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67281" name="Text Box 11"/>
            <p:cNvSpPr txBox="1">
              <a:spLocks noChangeArrowheads="1"/>
            </p:cNvSpPr>
            <p:nvPr/>
          </p:nvSpPr>
          <p:spPr bwMode="auto">
            <a:xfrm>
              <a:off x="4207" y="904"/>
              <a:ext cx="786"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OUTPUT</a:t>
              </a:r>
            </a:p>
          </p:txBody>
        </p:sp>
      </p:grpSp>
      <p:grpSp>
        <p:nvGrpSpPr>
          <p:cNvPr id="267270" name="Group 12"/>
          <p:cNvGrpSpPr>
            <a:grpSpLocks/>
          </p:cNvGrpSpPr>
          <p:nvPr/>
        </p:nvGrpSpPr>
        <p:grpSpPr bwMode="auto">
          <a:xfrm>
            <a:off x="5256214" y="1590675"/>
            <a:ext cx="1654175" cy="782638"/>
            <a:chOff x="2359" y="868"/>
            <a:chExt cx="1042" cy="493"/>
          </a:xfrm>
        </p:grpSpPr>
        <p:sp>
          <p:nvSpPr>
            <p:cNvPr id="267278" name="AutoShape 13"/>
            <p:cNvSpPr>
              <a:spLocks noChangeArrowheads="1"/>
            </p:cNvSpPr>
            <p:nvPr/>
          </p:nvSpPr>
          <p:spPr bwMode="auto">
            <a:xfrm>
              <a:off x="235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67279" name="Text Box 14"/>
            <p:cNvSpPr txBox="1">
              <a:spLocks noChangeArrowheads="1"/>
            </p:cNvSpPr>
            <p:nvPr/>
          </p:nvSpPr>
          <p:spPr bwMode="auto">
            <a:xfrm>
              <a:off x="2415" y="904"/>
              <a:ext cx="954"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PROCESS</a:t>
              </a:r>
            </a:p>
          </p:txBody>
        </p:sp>
      </p:grpSp>
      <p:sp>
        <p:nvSpPr>
          <p:cNvPr id="19" name="Rectangle 2"/>
          <p:cNvSpPr>
            <a:spLocks noChangeArrowheads="1"/>
          </p:cNvSpPr>
          <p:nvPr/>
        </p:nvSpPr>
        <p:spPr bwMode="auto">
          <a:xfrm>
            <a:off x="574158" y="2508250"/>
            <a:ext cx="3466214" cy="1543050"/>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20" name="Rectangle 3"/>
          <p:cNvSpPr>
            <a:spLocks noChangeArrowheads="1"/>
          </p:cNvSpPr>
          <p:nvPr/>
        </p:nvSpPr>
        <p:spPr bwMode="auto">
          <a:xfrm>
            <a:off x="8165430" y="2508250"/>
            <a:ext cx="3455955" cy="104302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267273" name="Text Box 16"/>
          <p:cNvSpPr txBox="1">
            <a:spLocks noChangeArrowheads="1"/>
          </p:cNvSpPr>
          <p:nvPr/>
        </p:nvSpPr>
        <p:spPr bwMode="auto">
          <a:xfrm>
            <a:off x="648586" y="2587625"/>
            <a:ext cx="3429663"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Commander approved COA and any modifications.</a:t>
            </a:r>
          </a:p>
          <a:p>
            <a:pPr>
              <a:spcBef>
                <a:spcPct val="50000"/>
              </a:spcBef>
              <a:buClr>
                <a:srgbClr val="0000FF"/>
              </a:buClr>
              <a:buFont typeface="Wingdings" panose="05000000000000000000" pitchFamily="2" charset="2"/>
              <a:buChar char="§"/>
            </a:pPr>
            <a:r>
              <a:rPr lang="en-US" altLang="en-US" sz="1400" b="1" dirty="0"/>
              <a:t> Refined commander’s intent, CCIRs, and EEFIs.</a:t>
            </a:r>
          </a:p>
          <a:p>
            <a:pPr>
              <a:spcBef>
                <a:spcPct val="50000"/>
              </a:spcBef>
              <a:buClr>
                <a:srgbClr val="0000FF"/>
              </a:buClr>
              <a:buFont typeface="Wingdings" panose="05000000000000000000" pitchFamily="2" charset="2"/>
              <a:buChar char="§"/>
            </a:pPr>
            <a:r>
              <a:rPr lang="en-US" altLang="en-US" sz="1400" b="1" dirty="0"/>
              <a:t> Updated assumptions.</a:t>
            </a:r>
          </a:p>
        </p:txBody>
      </p:sp>
      <p:sp>
        <p:nvSpPr>
          <p:cNvPr id="267274" name="Text Box 18"/>
          <p:cNvSpPr txBox="1">
            <a:spLocks noChangeArrowheads="1"/>
          </p:cNvSpPr>
          <p:nvPr/>
        </p:nvSpPr>
        <p:spPr bwMode="auto">
          <a:xfrm>
            <a:off x="8184771" y="2587625"/>
            <a:ext cx="3457878" cy="846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Approved operation plan or order.</a:t>
            </a:r>
          </a:p>
          <a:p>
            <a:pPr>
              <a:spcBef>
                <a:spcPct val="50000"/>
              </a:spcBef>
              <a:buClr>
                <a:srgbClr val="0000FF"/>
              </a:buClr>
              <a:buFont typeface="Wingdings" panose="05000000000000000000" pitchFamily="2" charset="2"/>
              <a:buChar char="§"/>
            </a:pPr>
            <a:r>
              <a:rPr lang="en-US" altLang="en-US" sz="1400" b="1" dirty="0"/>
              <a:t> Subordinates understand the plan or order.</a:t>
            </a:r>
          </a:p>
        </p:txBody>
      </p:sp>
      <p:sp>
        <p:nvSpPr>
          <p:cNvPr id="23" name="Rectangle 19"/>
          <p:cNvSpPr>
            <a:spLocks noChangeArrowheads="1"/>
          </p:cNvSpPr>
          <p:nvPr/>
        </p:nvSpPr>
        <p:spPr bwMode="auto">
          <a:xfrm>
            <a:off x="4263655" y="2508252"/>
            <a:ext cx="3678865" cy="862270"/>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149516" name="Text Box 20"/>
          <p:cNvSpPr txBox="1">
            <a:spLocks noChangeArrowheads="1"/>
          </p:cNvSpPr>
          <p:nvPr/>
        </p:nvSpPr>
        <p:spPr bwMode="auto">
          <a:xfrm>
            <a:off x="4301532" y="2587625"/>
            <a:ext cx="3713494"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 pos="520700" algn="l"/>
              </a:tabLst>
              <a:defRPr sz="3200">
                <a:solidFill>
                  <a:schemeClr val="tx1"/>
                </a:solidFill>
                <a:latin typeface="Arial" panose="020B0604020202020204" pitchFamily="34" charset="0"/>
              </a:defRPr>
            </a:lvl1pPr>
            <a:lvl2pPr marL="742950" indent="-285750">
              <a:spcBef>
                <a:spcPct val="20000"/>
              </a:spcBef>
              <a:buChar char="–"/>
              <a:tabLst>
                <a:tab pos="114300" algn="l"/>
                <a:tab pos="520700" algn="l"/>
              </a:tabLst>
              <a:defRPr sz="2800">
                <a:solidFill>
                  <a:schemeClr val="tx1"/>
                </a:solidFill>
                <a:latin typeface="Arial" panose="020B0604020202020204" pitchFamily="34" charset="0"/>
              </a:defRPr>
            </a:lvl2pPr>
            <a:lvl3pPr marL="1143000" indent="-228600">
              <a:spcBef>
                <a:spcPct val="20000"/>
              </a:spcBef>
              <a:buChar char="•"/>
              <a:tabLst>
                <a:tab pos="114300" algn="l"/>
                <a:tab pos="520700" algn="l"/>
              </a:tabLst>
              <a:defRPr sz="2400">
                <a:solidFill>
                  <a:schemeClr val="tx1"/>
                </a:solidFill>
                <a:latin typeface="Arial" panose="020B0604020202020204" pitchFamily="34" charset="0"/>
              </a:defRPr>
            </a:lvl3pPr>
            <a:lvl4pPr marL="1600200" indent="-228600">
              <a:spcBef>
                <a:spcPct val="20000"/>
              </a:spcBef>
              <a:buChar char="–"/>
              <a:tabLst>
                <a:tab pos="114300" algn="l"/>
                <a:tab pos="520700" algn="l"/>
              </a:tabLst>
              <a:defRPr sz="2000">
                <a:solidFill>
                  <a:schemeClr val="tx1"/>
                </a:solidFill>
                <a:latin typeface="Arial" panose="020B0604020202020204" pitchFamily="34" charset="0"/>
              </a:defRPr>
            </a:lvl4pPr>
            <a:lvl5pPr marL="2057400" indent="-228600">
              <a:spcBef>
                <a:spcPct val="20000"/>
              </a:spcBef>
              <a:buChar char="»"/>
              <a:tabLst>
                <a:tab pos="114300" algn="l"/>
                <a:tab pos="5207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5207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5207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5207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5207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Produce and disseminate orders.</a:t>
            </a:r>
          </a:p>
          <a:p>
            <a:pPr>
              <a:spcBef>
                <a:spcPct val="50000"/>
              </a:spcBef>
              <a:buClr>
                <a:srgbClr val="0000FF"/>
              </a:buClr>
              <a:buFont typeface="Wingdings" panose="05000000000000000000" pitchFamily="2" charset="2"/>
              <a:buChar char="§"/>
            </a:pPr>
            <a:r>
              <a:rPr lang="en-US" altLang="en-US" sz="1400" b="1" dirty="0"/>
              <a:t> Transition from planning to operations.</a:t>
            </a:r>
          </a:p>
        </p:txBody>
      </p:sp>
      <p:sp>
        <p:nvSpPr>
          <p:cNvPr id="267277" name="Text Box 11"/>
          <p:cNvSpPr txBox="1">
            <a:spLocks noChangeArrowheads="1"/>
          </p:cNvSpPr>
          <p:nvPr/>
        </p:nvSpPr>
        <p:spPr bwMode="auto">
          <a:xfrm>
            <a:off x="5681113" y="6535739"/>
            <a:ext cx="6151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9-15, p. 9-43</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9516"/>
                                        </p:tgtEl>
                                        <p:attrNameLst>
                                          <p:attrName>style.visibility</p:attrName>
                                        </p:attrNameLst>
                                      </p:cBhvr>
                                      <p:to>
                                        <p:strVal val="visible"/>
                                      </p:to>
                                    </p:set>
                                    <p:animEffect transition="in" filter="fade">
                                      <p:cBhvr>
                                        <p:cTn id="7" dur="2000"/>
                                        <p:tgtEl>
                                          <p:spTgt spid="149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16"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p:cNvSpPr>
            <a:spLocks noChangeArrowheads="1"/>
          </p:cNvSpPr>
          <p:nvPr/>
        </p:nvSpPr>
        <p:spPr bwMode="auto">
          <a:xfrm>
            <a:off x="574643" y="1596325"/>
            <a:ext cx="11007757" cy="446139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7" name="Text Box 5"/>
          <p:cNvSpPr txBox="1">
            <a:spLocks noChangeArrowheads="1"/>
          </p:cNvSpPr>
          <p:nvPr/>
        </p:nvSpPr>
        <p:spPr bwMode="auto">
          <a:xfrm>
            <a:off x="574642" y="1739161"/>
            <a:ext cx="10929785" cy="4247317"/>
          </a:xfrm>
          <a:prstGeom prst="rect">
            <a:avLst/>
          </a:prstGeom>
          <a:noFill/>
          <a:ln w="9525">
            <a:noFill/>
            <a:miter lim="800000"/>
            <a:headEnd/>
            <a:tailEnd/>
          </a:ln>
        </p:spPr>
        <p:txBody>
          <a:bodyPr wrap="square">
            <a:spAutoFit/>
          </a:bodyPr>
          <a:lstStyle/>
          <a:p>
            <a:pPr marL="1711325" lvl="3" indent="-169863">
              <a:spcBef>
                <a:spcPct val="50000"/>
              </a:spcBef>
              <a:buClr>
                <a:srgbClr val="0000FF"/>
              </a:buClr>
              <a:buFont typeface="Wingdings" pitchFamily="2" charset="2"/>
              <a:buChar char="§"/>
              <a:tabLst>
                <a:tab pos="114300" algn="l"/>
                <a:tab pos="228600" algn="l"/>
                <a:tab pos="571500" algn="l"/>
              </a:tabLst>
              <a:defRPr/>
            </a:pPr>
            <a:r>
              <a:rPr lang="en-US" sz="1800" b="1" dirty="0">
                <a:solidFill>
                  <a:schemeClr val="tx1"/>
                </a:solidFill>
                <a:latin typeface="Arial" charset="0"/>
              </a:rPr>
              <a:t>Input: Commander approved COA and any modifications, refined commander’s intent, CCIRs, and EEFIs, and updated assumptions.</a:t>
            </a:r>
          </a:p>
          <a:p>
            <a:pPr marL="114300" lvl="1" indent="114300">
              <a:spcBef>
                <a:spcPct val="50000"/>
              </a:spcBef>
              <a:buClr>
                <a:srgbClr val="0000FF"/>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7 – Orders production involves </a:t>
            </a:r>
            <a:r>
              <a:rPr lang="en-US" sz="1800" b="1" dirty="0">
                <a:solidFill>
                  <a:srgbClr val="FF0000"/>
                </a:solidFill>
                <a:latin typeface="Arial" charset="0"/>
              </a:rPr>
              <a:t>two actions</a:t>
            </a:r>
            <a:r>
              <a:rPr lang="en-US" sz="1800" b="1" dirty="0">
                <a:latin typeface="Arial" charset="0"/>
              </a:rPr>
              <a:t>:</a:t>
            </a:r>
          </a:p>
          <a:p>
            <a:pPr marL="342900" lvl="2" indent="177800">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1, Produce and disseminate orders.  </a:t>
            </a:r>
            <a:r>
              <a:rPr lang="en-US" sz="1800" b="1" dirty="0">
                <a:solidFill>
                  <a:schemeClr val="tx1"/>
                </a:solidFill>
                <a:latin typeface="Arial" charset="0"/>
              </a:rPr>
              <a:t>Normally the CoS (XO) coordinates with staff principals to assist the G-3 (S-3) in developing the plan or order. </a:t>
            </a:r>
          </a:p>
          <a:p>
            <a:pPr marL="342900" lvl="2" indent="177800">
              <a:spcBef>
                <a:spcPct val="50000"/>
              </a:spcBef>
              <a:buClr>
                <a:srgbClr val="0000FF"/>
              </a:buClr>
              <a:buFont typeface="Wingdings" pitchFamily="2" charset="2"/>
              <a:buChar char="§"/>
              <a:tabLst>
                <a:tab pos="114300" algn="l"/>
                <a:tab pos="228600" algn="l"/>
                <a:tab pos="571500" algn="l"/>
              </a:tabLst>
              <a:defRPr/>
            </a:pPr>
            <a:r>
              <a:rPr lang="en-US" sz="1800" b="1" dirty="0">
                <a:solidFill>
                  <a:schemeClr val="tx1"/>
                </a:solidFill>
                <a:latin typeface="Arial" charset="0"/>
              </a:rPr>
              <a:t>Based on the commander’s planning guidance, the CoS (XO) dictates the type of order, sets and enforces the time limits and development sequence, and determines which staff section publishes which attachments.</a:t>
            </a:r>
          </a:p>
          <a:p>
            <a:pPr marL="342900" lvl="2" indent="177800">
              <a:spcBef>
                <a:spcPct val="50000"/>
              </a:spcBef>
              <a:buClr>
                <a:srgbClr val="0000FF"/>
              </a:buClr>
              <a:buFont typeface="Wingdings" pitchFamily="2" charset="2"/>
              <a:buChar char="§"/>
              <a:tabLst>
                <a:tab pos="114300" algn="l"/>
                <a:tab pos="228600" algn="l"/>
                <a:tab pos="571500" algn="l"/>
              </a:tabLst>
              <a:defRPr/>
            </a:pPr>
            <a:r>
              <a:rPr lang="en-US" sz="1800" b="1" dirty="0">
                <a:solidFill>
                  <a:schemeClr val="tx1"/>
                </a:solidFill>
                <a:latin typeface="Arial" charset="0"/>
              </a:rPr>
              <a:t>Prior to the commander approving the plan or order, the staff ensures the plan or order is internally consistent and is nested with the higher commander’s intent. They do this through:</a:t>
            </a:r>
            <a:endParaRPr lang="en-US" sz="1800" b="1" dirty="0">
              <a:solidFill>
                <a:srgbClr val="0000FF"/>
              </a:solidFill>
              <a:latin typeface="Arial" charset="0"/>
            </a:endParaRPr>
          </a:p>
          <a:p>
            <a:pPr marL="800100" lvl="3" indent="177800">
              <a:spcBef>
                <a:spcPct val="50000"/>
              </a:spcBef>
              <a:buClr>
                <a:srgbClr val="0000FF"/>
              </a:buClr>
              <a:buFont typeface="Wingdings" pitchFamily="2" charset="2"/>
              <a:buChar char="ü"/>
              <a:tabLst>
                <a:tab pos="114300" algn="l"/>
                <a:tab pos="228600" algn="l"/>
                <a:tab pos="571500" algn="l"/>
              </a:tabLst>
              <a:defRPr/>
            </a:pPr>
            <a:r>
              <a:rPr lang="en-US" sz="1800" b="1" dirty="0">
                <a:solidFill>
                  <a:schemeClr val="tx1"/>
                </a:solidFill>
                <a:latin typeface="Arial" charset="0"/>
              </a:rPr>
              <a:t>Plans and orders reconciliation (detailed review).</a:t>
            </a:r>
          </a:p>
          <a:p>
            <a:pPr marL="800100" lvl="3" indent="177800">
              <a:spcBef>
                <a:spcPct val="50000"/>
              </a:spcBef>
              <a:buClr>
                <a:srgbClr val="0000FF"/>
              </a:buClr>
              <a:buFont typeface="Wingdings" pitchFamily="2" charset="2"/>
              <a:buChar char="ü"/>
              <a:tabLst>
                <a:tab pos="114300" algn="l"/>
                <a:tab pos="228600" algn="l"/>
                <a:tab pos="571500" algn="l"/>
              </a:tabLst>
              <a:defRPr/>
            </a:pPr>
            <a:r>
              <a:rPr lang="en-US" sz="1800" b="1" dirty="0">
                <a:solidFill>
                  <a:schemeClr val="tx1"/>
                </a:solidFill>
                <a:latin typeface="Arial" charset="0"/>
              </a:rPr>
              <a:t>Plans and orders crosswalk (comparison with that of higher and adjacent commanders).</a:t>
            </a:r>
          </a:p>
        </p:txBody>
      </p:sp>
      <p:sp>
        <p:nvSpPr>
          <p:cNvPr id="26931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318A3A7-F76D-4598-93EB-1F0AFE73B7B8}" type="slidenum">
              <a:rPr lang="en-US" altLang="en-US" sz="800"/>
              <a:pPr>
                <a:spcBef>
                  <a:spcPct val="0"/>
                </a:spcBef>
                <a:buFontTx/>
                <a:buNone/>
              </a:pPr>
              <a:t>132</a:t>
            </a:fld>
            <a:endParaRPr lang="en-US" altLang="en-US" sz="800" dirty="0"/>
          </a:p>
        </p:txBody>
      </p:sp>
      <p:sp>
        <p:nvSpPr>
          <p:cNvPr id="269318" name="Text Box 11"/>
          <p:cNvSpPr txBox="1">
            <a:spLocks noChangeArrowheads="1"/>
          </p:cNvSpPr>
          <p:nvPr/>
        </p:nvSpPr>
        <p:spPr bwMode="auto">
          <a:xfrm>
            <a:off x="7359087" y="6538914"/>
            <a:ext cx="448092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9-43</a:t>
            </a:r>
          </a:p>
        </p:txBody>
      </p:sp>
      <p:grpSp>
        <p:nvGrpSpPr>
          <p:cNvPr id="269319" name="Group 5"/>
          <p:cNvGrpSpPr>
            <a:grpSpLocks/>
          </p:cNvGrpSpPr>
          <p:nvPr/>
        </p:nvGrpSpPr>
        <p:grpSpPr bwMode="auto">
          <a:xfrm>
            <a:off x="794779" y="565987"/>
            <a:ext cx="1174750" cy="1776412"/>
            <a:chOff x="3726" y="1926"/>
            <a:chExt cx="1206" cy="1823"/>
          </a:xfrm>
        </p:grpSpPr>
        <p:sp>
          <p:nvSpPr>
            <p:cNvPr id="269327"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69328" name="Group 7"/>
            <p:cNvGrpSpPr>
              <a:grpSpLocks/>
            </p:cNvGrpSpPr>
            <p:nvPr/>
          </p:nvGrpSpPr>
          <p:grpSpPr bwMode="auto">
            <a:xfrm>
              <a:off x="3778" y="1976"/>
              <a:ext cx="1090" cy="1721"/>
              <a:chOff x="2312" y="902"/>
              <a:chExt cx="1090" cy="1721"/>
            </a:xfrm>
          </p:grpSpPr>
          <p:sp>
            <p:nvSpPr>
              <p:cNvPr id="269329"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9330"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9331"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9332"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9333"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9334"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69335"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69320" name="Rectangle 15"/>
          <p:cNvSpPr>
            <a:spLocks noChangeArrowheads="1"/>
          </p:cNvSpPr>
          <p:nvPr/>
        </p:nvSpPr>
        <p:spPr bwMode="auto">
          <a:xfrm>
            <a:off x="778904" y="659649"/>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69321" name="Rectangle 16"/>
          <p:cNvSpPr>
            <a:spLocks noChangeArrowheads="1"/>
          </p:cNvSpPr>
          <p:nvPr/>
        </p:nvSpPr>
        <p:spPr bwMode="auto">
          <a:xfrm>
            <a:off x="786842" y="872375"/>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69322" name="Rectangle 17"/>
          <p:cNvSpPr>
            <a:spLocks noChangeArrowheads="1"/>
          </p:cNvSpPr>
          <p:nvPr/>
        </p:nvSpPr>
        <p:spPr bwMode="auto">
          <a:xfrm>
            <a:off x="680478" y="1115263"/>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269323" name="Rectangle 18"/>
          <p:cNvSpPr>
            <a:spLocks noChangeArrowheads="1"/>
          </p:cNvSpPr>
          <p:nvPr/>
        </p:nvSpPr>
        <p:spPr bwMode="auto">
          <a:xfrm>
            <a:off x="834466" y="1321637"/>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269324" name="Rectangle 19"/>
          <p:cNvSpPr>
            <a:spLocks noChangeArrowheads="1"/>
          </p:cNvSpPr>
          <p:nvPr/>
        </p:nvSpPr>
        <p:spPr bwMode="auto">
          <a:xfrm>
            <a:off x="769379" y="1634375"/>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69325" name="Rectangle 20"/>
          <p:cNvSpPr>
            <a:spLocks noChangeArrowheads="1"/>
          </p:cNvSpPr>
          <p:nvPr/>
        </p:nvSpPr>
        <p:spPr bwMode="auto">
          <a:xfrm>
            <a:off x="780491" y="1845512"/>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43" name="Rectangle 21"/>
          <p:cNvSpPr>
            <a:spLocks noChangeArrowheads="1"/>
          </p:cNvSpPr>
          <p:nvPr/>
        </p:nvSpPr>
        <p:spPr bwMode="auto">
          <a:xfrm>
            <a:off x="737629" y="2107450"/>
            <a:ext cx="1293813"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7 - ORDERS PRODUCTION</a:t>
            </a:r>
          </a:p>
        </p:txBody>
      </p:sp>
      <p:sp>
        <p:nvSpPr>
          <p:cNvPr id="25" name="Rectangle 3"/>
          <p:cNvSpPr>
            <a:spLocks noGrp="1" noChangeArrowheads="1"/>
          </p:cNvSpPr>
          <p:nvPr>
            <p:ph type="title"/>
          </p:nvPr>
        </p:nvSpPr>
        <p:spPr>
          <a:xfrm>
            <a:off x="1864484" y="565767"/>
            <a:ext cx="8428074" cy="912671"/>
          </a:xfrm>
          <a:effectLst>
            <a:outerShdw dist="35921" dir="2700000" algn="ctr" rotWithShape="0">
              <a:srgbClr val="FFD889"/>
            </a:outerShdw>
          </a:effectLst>
        </p:spPr>
        <p:txBody>
          <a:bodyPr/>
          <a:lstStyle/>
          <a:p>
            <a:pPr eaLnBrk="1" hangingPunct="1"/>
            <a:r>
              <a:rPr lang="en-US" altLang="en-US" dirty="0"/>
              <a:t>Step 7 - Orders Production,                 Dissemination, and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grpId="0" nodeType="withEffect">
                                  <p:stCondLst>
                                    <p:cond delay="0"/>
                                  </p:stCondLst>
                                  <p:childTnLst>
                                    <p:animClr clrSpc="rgb" dir="cw">
                                      <p:cBhvr override="childStyle">
                                        <p:cTn id="6" dur="2000" fill="hold"/>
                                        <p:tgtEl>
                                          <p:spTgt spid="43"/>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p:cNvSpPr>
            <a:spLocks noChangeArrowheads="1"/>
          </p:cNvSpPr>
          <p:nvPr/>
        </p:nvSpPr>
        <p:spPr bwMode="auto">
          <a:xfrm>
            <a:off x="576600" y="1591945"/>
            <a:ext cx="11033874" cy="4803781"/>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27" name="Text Box 5"/>
          <p:cNvSpPr txBox="1">
            <a:spLocks noChangeArrowheads="1"/>
          </p:cNvSpPr>
          <p:nvPr/>
        </p:nvSpPr>
        <p:spPr bwMode="auto">
          <a:xfrm>
            <a:off x="566518" y="1730373"/>
            <a:ext cx="10935671" cy="4524315"/>
          </a:xfrm>
          <a:prstGeom prst="rect">
            <a:avLst/>
          </a:prstGeom>
          <a:noFill/>
          <a:ln w="9525">
            <a:noFill/>
            <a:miter lim="800000"/>
            <a:headEnd/>
            <a:tailEnd/>
          </a:ln>
        </p:spPr>
        <p:txBody>
          <a:bodyPr wrap="square">
            <a:spAutoFit/>
          </a:bodyPr>
          <a:lstStyle/>
          <a:p>
            <a:pPr marL="1720850" lvl="3" indent="-180975">
              <a:spcBef>
                <a:spcPct val="50000"/>
              </a:spcBef>
              <a:buClr>
                <a:schemeClr val="bg1">
                  <a:lumMod val="75000"/>
                </a:schemeClr>
              </a:buClr>
              <a:buFont typeface="Wingdings" pitchFamily="2" charset="2"/>
              <a:buChar char="§"/>
              <a:tabLst>
                <a:tab pos="114300" algn="l"/>
                <a:tab pos="228600" algn="l"/>
                <a:tab pos="571500" algn="l"/>
              </a:tabLst>
              <a:defRPr/>
            </a:pPr>
            <a:r>
              <a:rPr lang="en-US" sz="1800" b="1" dirty="0">
                <a:solidFill>
                  <a:schemeClr val="bg1">
                    <a:lumMod val="65000"/>
                  </a:schemeClr>
                </a:solidFill>
                <a:latin typeface="Arial" charset="0"/>
              </a:rPr>
              <a:t>Input: Commander approved COA and any modifications, refined commander’s intent, CCIRs, and EEFIs, and updated assumptions.</a:t>
            </a:r>
          </a:p>
          <a:p>
            <a:pPr marL="114300" lvl="1" indent="114300">
              <a:spcBef>
                <a:spcPct val="50000"/>
              </a:spcBef>
              <a:buClr>
                <a:srgbClr val="0000FF"/>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7 – Orders production involves </a:t>
            </a:r>
            <a:r>
              <a:rPr lang="en-US" sz="1800" b="1" dirty="0">
                <a:solidFill>
                  <a:srgbClr val="FF0000"/>
                </a:solidFill>
                <a:latin typeface="Arial" charset="0"/>
              </a:rPr>
              <a:t>two actions</a:t>
            </a:r>
            <a:r>
              <a:rPr lang="en-US" sz="1800" b="1" dirty="0">
                <a:latin typeface="Arial" charset="0"/>
              </a:rPr>
              <a:t>:</a:t>
            </a:r>
          </a:p>
          <a:p>
            <a:pPr marL="342900" lvl="2" indent="177800">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2, Transition from planning to operations. </a:t>
            </a:r>
            <a:r>
              <a:rPr lang="en-US" sz="1800" b="1" dirty="0">
                <a:solidFill>
                  <a:schemeClr val="tx1"/>
                </a:solidFill>
                <a:latin typeface="Arial" charset="0"/>
              </a:rPr>
              <a:t>The plans-to-operations transition is a preparation activity that occurs within the headquarters. It ensures members of the current operations cell fully understand the plan before execution.</a:t>
            </a:r>
          </a:p>
          <a:p>
            <a:pPr marL="342900" lvl="2" indent="177800">
              <a:spcBef>
                <a:spcPct val="50000"/>
              </a:spcBef>
              <a:buClr>
                <a:srgbClr val="0000FF"/>
              </a:buClr>
              <a:buFont typeface="Wingdings" pitchFamily="2" charset="2"/>
              <a:buChar char="§"/>
              <a:tabLst>
                <a:tab pos="114300" algn="l"/>
                <a:tab pos="228600" algn="l"/>
                <a:tab pos="571500" algn="l"/>
              </a:tabLst>
              <a:defRPr/>
            </a:pPr>
            <a:r>
              <a:rPr lang="en-US" sz="1800" b="1" dirty="0">
                <a:solidFill>
                  <a:schemeClr val="tx1"/>
                </a:solidFill>
                <a:latin typeface="Arial" charset="0"/>
              </a:rPr>
              <a:t>During preparation, the responsibility for developing and maintaining the plan </a:t>
            </a:r>
            <a:r>
              <a:rPr lang="en-US" sz="1800" b="1" i="1" dirty="0">
                <a:solidFill>
                  <a:srgbClr val="FF0000"/>
                </a:solidFill>
                <a:latin typeface="Arial" charset="0"/>
              </a:rPr>
              <a:t>shifts from the plans (or future operations) cell to the current operations cell</a:t>
            </a:r>
            <a:r>
              <a:rPr lang="en-US" sz="1800" b="1" dirty="0">
                <a:solidFill>
                  <a:schemeClr val="tx1"/>
                </a:solidFill>
                <a:latin typeface="Arial" charset="0"/>
              </a:rPr>
              <a:t>. </a:t>
            </a:r>
            <a:r>
              <a:rPr lang="en-US" sz="1800" b="1" dirty="0">
                <a:solidFill>
                  <a:srgbClr val="0000FF"/>
                </a:solidFill>
                <a:latin typeface="Arial" charset="0"/>
              </a:rPr>
              <a:t>This transition is the point at which the current operations cell becomes responsible for controlling execution of the operation order</a:t>
            </a:r>
            <a:r>
              <a:rPr lang="en-US" sz="1800" b="1" dirty="0">
                <a:solidFill>
                  <a:schemeClr val="tx1"/>
                </a:solidFill>
                <a:latin typeface="Arial" charset="0"/>
              </a:rPr>
              <a:t>.</a:t>
            </a:r>
          </a:p>
          <a:p>
            <a:pPr marL="342900" lvl="2" indent="177800">
              <a:spcBef>
                <a:spcPct val="50000"/>
              </a:spcBef>
              <a:buClr>
                <a:srgbClr val="0000FF"/>
              </a:buClr>
              <a:buFont typeface="Wingdings" pitchFamily="2" charset="2"/>
              <a:buChar char="§"/>
              <a:tabLst>
                <a:tab pos="114300" algn="l"/>
                <a:tab pos="228600" algn="l"/>
                <a:tab pos="571500" algn="l"/>
              </a:tabLst>
              <a:defRPr/>
            </a:pPr>
            <a:r>
              <a:rPr lang="en-US" sz="1800" b="1" dirty="0">
                <a:solidFill>
                  <a:schemeClr val="tx1"/>
                </a:solidFill>
                <a:latin typeface="Arial" charset="0"/>
              </a:rPr>
              <a:t>Commanders review and approve orders before the staff reproduces and disseminates them. If possible, the higher commander and staff brief the order to subordinate commanders in person. The commander and staff conduct </a:t>
            </a:r>
            <a:r>
              <a:rPr lang="en-US" sz="1800" b="1" dirty="0">
                <a:solidFill>
                  <a:srgbClr val="0000FF"/>
                </a:solidFill>
                <a:latin typeface="Arial" charset="0"/>
              </a:rPr>
              <a:t>confirmation briefings </a:t>
            </a:r>
            <a:r>
              <a:rPr lang="en-US" sz="1800" b="1" dirty="0">
                <a:solidFill>
                  <a:schemeClr val="tx1"/>
                </a:solidFill>
                <a:latin typeface="Arial" charset="0"/>
              </a:rPr>
              <a:t>with subordinates immediately afterwards to ensure complete understanding.</a:t>
            </a:r>
            <a:endParaRPr lang="en-US" sz="1400" b="1" dirty="0">
              <a:solidFill>
                <a:schemeClr val="tx1"/>
              </a:solidFill>
              <a:latin typeface="Arial" charset="0"/>
            </a:endParaRPr>
          </a:p>
        </p:txBody>
      </p:sp>
      <p:sp>
        <p:nvSpPr>
          <p:cNvPr id="271364" name="Rectangle 3"/>
          <p:cNvSpPr>
            <a:spLocks noGrp="1" noChangeArrowheads="1"/>
          </p:cNvSpPr>
          <p:nvPr>
            <p:ph type="title"/>
          </p:nvPr>
        </p:nvSpPr>
        <p:spPr>
          <a:xfrm>
            <a:off x="3025693" y="612365"/>
            <a:ext cx="6135688" cy="912813"/>
          </a:xfrm>
          <a:effectLst>
            <a:outerShdw dist="35921" dir="2700000" algn="ctr" rotWithShape="0">
              <a:srgbClr val="FFD889"/>
            </a:outerShdw>
          </a:effectLst>
        </p:spPr>
        <p:txBody>
          <a:bodyPr/>
          <a:lstStyle/>
          <a:p>
            <a:pPr eaLnBrk="1" hangingPunct="1"/>
            <a:r>
              <a:rPr lang="en-US" altLang="en-US" dirty="0"/>
              <a:t>Step 7 - Orders Production,                 Dissemination, and Transition</a:t>
            </a:r>
          </a:p>
        </p:txBody>
      </p:sp>
      <p:sp>
        <p:nvSpPr>
          <p:cNvPr id="27136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58FFC1D3-C655-47FD-94B6-F1B1C8B27F55}" type="slidenum">
              <a:rPr lang="en-US" altLang="en-US" sz="800"/>
              <a:pPr>
                <a:spcBef>
                  <a:spcPct val="0"/>
                </a:spcBef>
                <a:buFontTx/>
                <a:buNone/>
              </a:pPr>
              <a:t>133</a:t>
            </a:fld>
            <a:endParaRPr lang="en-US" altLang="en-US" sz="800" dirty="0"/>
          </a:p>
        </p:txBody>
      </p:sp>
      <p:sp>
        <p:nvSpPr>
          <p:cNvPr id="271366" name="Text Box 11"/>
          <p:cNvSpPr txBox="1">
            <a:spLocks noChangeArrowheads="1"/>
          </p:cNvSpPr>
          <p:nvPr/>
        </p:nvSpPr>
        <p:spPr bwMode="auto">
          <a:xfrm>
            <a:off x="6731320" y="6538914"/>
            <a:ext cx="5055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9-43 to 9-44</a:t>
            </a:r>
          </a:p>
        </p:txBody>
      </p:sp>
      <p:grpSp>
        <p:nvGrpSpPr>
          <p:cNvPr id="271367" name="Group 5"/>
          <p:cNvGrpSpPr>
            <a:grpSpLocks/>
          </p:cNvGrpSpPr>
          <p:nvPr/>
        </p:nvGrpSpPr>
        <p:grpSpPr bwMode="auto">
          <a:xfrm>
            <a:off x="794781" y="561694"/>
            <a:ext cx="1174750" cy="1776412"/>
            <a:chOff x="3726" y="1926"/>
            <a:chExt cx="1206" cy="1823"/>
          </a:xfrm>
        </p:grpSpPr>
        <p:sp>
          <p:nvSpPr>
            <p:cNvPr id="271375"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271376" name="Group 7"/>
            <p:cNvGrpSpPr>
              <a:grpSpLocks/>
            </p:cNvGrpSpPr>
            <p:nvPr/>
          </p:nvGrpSpPr>
          <p:grpSpPr bwMode="auto">
            <a:xfrm>
              <a:off x="3778" y="1976"/>
              <a:ext cx="1090" cy="1721"/>
              <a:chOff x="2312" y="902"/>
              <a:chExt cx="1090" cy="1721"/>
            </a:xfrm>
          </p:grpSpPr>
          <p:sp>
            <p:nvSpPr>
              <p:cNvPr id="271377"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71378"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71379"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71380"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71381"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71382"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271383"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271368" name="Rectangle 15"/>
          <p:cNvSpPr>
            <a:spLocks noChangeArrowheads="1"/>
          </p:cNvSpPr>
          <p:nvPr/>
        </p:nvSpPr>
        <p:spPr bwMode="auto">
          <a:xfrm>
            <a:off x="778906" y="655356"/>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271369" name="Rectangle 16"/>
          <p:cNvSpPr>
            <a:spLocks noChangeArrowheads="1"/>
          </p:cNvSpPr>
          <p:nvPr/>
        </p:nvSpPr>
        <p:spPr bwMode="auto">
          <a:xfrm>
            <a:off x="786844" y="868082"/>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271370" name="Rectangle 17"/>
          <p:cNvSpPr>
            <a:spLocks noChangeArrowheads="1"/>
          </p:cNvSpPr>
          <p:nvPr/>
        </p:nvSpPr>
        <p:spPr bwMode="auto">
          <a:xfrm>
            <a:off x="680480" y="1110970"/>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271371" name="Rectangle 18"/>
          <p:cNvSpPr>
            <a:spLocks noChangeArrowheads="1"/>
          </p:cNvSpPr>
          <p:nvPr/>
        </p:nvSpPr>
        <p:spPr bwMode="auto">
          <a:xfrm>
            <a:off x="834468" y="1317344"/>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271372" name="Rectangle 19"/>
          <p:cNvSpPr>
            <a:spLocks noChangeArrowheads="1"/>
          </p:cNvSpPr>
          <p:nvPr/>
        </p:nvSpPr>
        <p:spPr bwMode="auto">
          <a:xfrm>
            <a:off x="769381" y="1630082"/>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271373" name="Rectangle 20"/>
          <p:cNvSpPr>
            <a:spLocks noChangeArrowheads="1"/>
          </p:cNvSpPr>
          <p:nvPr/>
        </p:nvSpPr>
        <p:spPr bwMode="auto">
          <a:xfrm>
            <a:off x="780493" y="1841219"/>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43" name="Rectangle 21"/>
          <p:cNvSpPr>
            <a:spLocks noChangeArrowheads="1"/>
          </p:cNvSpPr>
          <p:nvPr/>
        </p:nvSpPr>
        <p:spPr bwMode="auto">
          <a:xfrm>
            <a:off x="737631" y="2103157"/>
            <a:ext cx="1293813"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7 - ORDERS PRODUCTION</a:t>
            </a:r>
          </a:p>
        </p:txBody>
      </p:sp>
      <p:sp>
        <p:nvSpPr>
          <p:cNvPr id="24" name="Text Box 11"/>
          <p:cNvSpPr txBox="1">
            <a:spLocks noChangeArrowheads="1"/>
          </p:cNvSpPr>
          <p:nvPr/>
        </p:nvSpPr>
        <p:spPr bwMode="auto">
          <a:xfrm>
            <a:off x="473031" y="6550201"/>
            <a:ext cx="462438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ADRP 5-0, </a:t>
            </a:r>
            <a:r>
              <a:rPr lang="en-US" altLang="en-US" sz="1200" b="1" i="1" dirty="0">
                <a:solidFill>
                  <a:srgbClr val="FF0000"/>
                </a:solidFill>
              </a:rPr>
              <a:t>The Operations Process</a:t>
            </a:r>
            <a:r>
              <a:rPr lang="en-US" altLang="en-US" sz="1200" b="1" dirty="0">
                <a:solidFill>
                  <a:srgbClr val="FF0000"/>
                </a:solidFill>
              </a:rPr>
              <a:t>, May 12, para 3-16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grpId="0" nodeType="withEffect">
                                  <p:stCondLst>
                                    <p:cond delay="0"/>
                                  </p:stCondLst>
                                  <p:childTnLst>
                                    <p:animClr clrSpc="rgb" dir="cw">
                                      <p:cBhvr override="childStyle">
                                        <p:cTn id="6" dur="2000" fill="hold"/>
                                        <p:tgtEl>
                                          <p:spTgt spid="43"/>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1981200" y="-68263"/>
            <a:ext cx="8229600" cy="912813"/>
          </a:xfrm>
          <a:effectLst>
            <a:outerShdw dist="35921" dir="2700000" algn="ctr" rotWithShape="0">
              <a:srgbClr val="FFD889"/>
            </a:outerShdw>
          </a:effectLst>
        </p:spPr>
        <p:txBody>
          <a:bodyPr/>
          <a:lstStyle/>
          <a:p>
            <a:pPr eaLnBrk="1" hangingPunct="1"/>
            <a:r>
              <a:rPr lang="en-US" altLang="en-US" dirty="0"/>
              <a:t>Review of the MDMP</a:t>
            </a:r>
          </a:p>
        </p:txBody>
      </p:sp>
      <p:sp>
        <p:nvSpPr>
          <p:cNvPr id="5222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58477D3-818E-4A3C-B422-4ED6A88755A4}" type="slidenum">
              <a:rPr lang="en-US" altLang="en-US" sz="800">
                <a:solidFill>
                  <a:srgbClr val="000000"/>
                </a:solidFill>
              </a:rPr>
              <a:pPr>
                <a:spcBef>
                  <a:spcPct val="0"/>
                </a:spcBef>
                <a:buFontTx/>
                <a:buNone/>
              </a:pPr>
              <a:t>134</a:t>
            </a:fld>
            <a:endParaRPr lang="en-US" altLang="en-US" sz="800" dirty="0">
              <a:solidFill>
                <a:srgbClr val="000000"/>
              </a:solidFill>
            </a:endParaRPr>
          </a:p>
        </p:txBody>
      </p:sp>
      <p:sp>
        <p:nvSpPr>
          <p:cNvPr id="80" name="Rectangle 5"/>
          <p:cNvSpPr>
            <a:spLocks noChangeArrowheads="1"/>
          </p:cNvSpPr>
          <p:nvPr/>
        </p:nvSpPr>
        <p:spPr bwMode="auto">
          <a:xfrm>
            <a:off x="574158" y="788988"/>
            <a:ext cx="11047228" cy="569436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sp>
        <p:nvSpPr>
          <p:cNvPr id="81" name="Rectangle 20"/>
          <p:cNvSpPr>
            <a:spLocks noChangeArrowheads="1"/>
          </p:cNvSpPr>
          <p:nvPr/>
        </p:nvSpPr>
        <p:spPr bwMode="auto">
          <a:xfrm>
            <a:off x="8927539" y="2409826"/>
            <a:ext cx="182808" cy="1074653"/>
          </a:xfrm>
          <a:prstGeom prst="rect">
            <a:avLst/>
          </a:prstGeom>
          <a:noFill/>
          <a:ln w="12700">
            <a:noFill/>
            <a:miter lim="800000"/>
            <a:headEnd/>
            <a:tailEnd/>
          </a:ln>
          <a:effectLst/>
        </p:spPr>
        <p:txBody>
          <a:bodyPr wrap="none" lIns="90488" tIns="44450" rIns="90488" bIns="44450">
            <a:spAutoFit/>
          </a:bodyPr>
          <a:lstStyle/>
          <a:p>
            <a:pPr algn="ctr">
              <a:defRPr/>
            </a:pPr>
            <a:endParaRPr lang="en-US" b="1" dirty="0">
              <a:solidFill>
                <a:srgbClr val="F7DBB3"/>
              </a:solidFill>
              <a:effectDag name="">
                <a:cont type="tree" name="">
                  <a:effect ref="fillLine"/>
                  <a:outerShdw dist="38100" dir="13500000" algn="br">
                    <a:srgbClr val="FFECD1"/>
                  </a:outerShdw>
                </a:cont>
                <a:cont type="tree" name="">
                  <a:effect ref="fillLine"/>
                  <a:outerShdw dist="38100" dir="2700000" algn="tl">
                    <a:srgbClr val="94836B"/>
                  </a:outerShdw>
                </a:cont>
                <a:effect ref="fillLine"/>
              </a:effectDag>
              <a:latin typeface="Arial" charset="0"/>
            </a:endParaRPr>
          </a:p>
          <a:p>
            <a:pPr algn="ctr">
              <a:defRPr/>
            </a:pPr>
            <a:endParaRPr lang="en-US" b="1" dirty="0">
              <a:solidFill>
                <a:srgbClr val="F7DBB3"/>
              </a:solidFill>
              <a:effectDag name="">
                <a:cont type="tree" name="">
                  <a:effect ref="fillLine"/>
                  <a:outerShdw dist="38100" dir="13500000" algn="br">
                    <a:srgbClr val="FFECD1"/>
                  </a:outerShdw>
                </a:cont>
                <a:cont type="tree" name="">
                  <a:effect ref="fillLine"/>
                  <a:outerShdw dist="38100" dir="2700000" algn="tl">
                    <a:srgbClr val="94836B"/>
                  </a:outerShdw>
                </a:cont>
                <a:effect ref="fillLine"/>
              </a:effectDag>
              <a:latin typeface="Arial" charset="0"/>
            </a:endParaRPr>
          </a:p>
        </p:txBody>
      </p:sp>
      <p:sp>
        <p:nvSpPr>
          <p:cNvPr id="52230" name="Text Box 22"/>
          <p:cNvSpPr txBox="1">
            <a:spLocks noChangeArrowheads="1"/>
          </p:cNvSpPr>
          <p:nvPr/>
        </p:nvSpPr>
        <p:spPr bwMode="auto">
          <a:xfrm>
            <a:off x="1979387" y="796926"/>
            <a:ext cx="869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800" b="1" dirty="0">
                <a:solidFill>
                  <a:srgbClr val="0000FF"/>
                </a:solidFill>
              </a:rPr>
              <a:t>INPUT</a:t>
            </a:r>
          </a:p>
        </p:txBody>
      </p:sp>
      <p:sp>
        <p:nvSpPr>
          <p:cNvPr id="52231" name="Text Box 23"/>
          <p:cNvSpPr txBox="1">
            <a:spLocks noChangeArrowheads="1"/>
          </p:cNvSpPr>
          <p:nvPr/>
        </p:nvSpPr>
        <p:spPr bwMode="auto">
          <a:xfrm>
            <a:off x="9226111" y="796926"/>
            <a:ext cx="1123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800" b="1" dirty="0">
                <a:solidFill>
                  <a:srgbClr val="0000FF"/>
                </a:solidFill>
              </a:rPr>
              <a:t>OUTPUT</a:t>
            </a:r>
            <a:endParaRPr lang="en-US" altLang="en-US" sz="1800" dirty="0">
              <a:solidFill>
                <a:srgbClr val="0000FF"/>
              </a:solidFill>
            </a:endParaRPr>
          </a:p>
        </p:txBody>
      </p:sp>
      <p:sp>
        <p:nvSpPr>
          <p:cNvPr id="84" name="Rectangle 38"/>
          <p:cNvSpPr>
            <a:spLocks noChangeArrowheads="1"/>
          </p:cNvSpPr>
          <p:nvPr/>
        </p:nvSpPr>
        <p:spPr bwMode="auto">
          <a:xfrm>
            <a:off x="4718051" y="1123951"/>
            <a:ext cx="2733675" cy="588963"/>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52233" name="Rectangle 39"/>
          <p:cNvSpPr>
            <a:spLocks noChangeArrowheads="1"/>
          </p:cNvSpPr>
          <p:nvPr/>
        </p:nvSpPr>
        <p:spPr bwMode="auto">
          <a:xfrm>
            <a:off x="4508500" y="1109663"/>
            <a:ext cx="31384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600" b="1" dirty="0">
                <a:solidFill>
                  <a:srgbClr val="0000FF"/>
                </a:solidFill>
              </a:rPr>
              <a:t>1</a:t>
            </a:r>
            <a:r>
              <a:rPr lang="en-US" altLang="en-US" sz="1600" b="1" dirty="0">
                <a:solidFill>
                  <a:srgbClr val="000000"/>
                </a:solidFill>
              </a:rPr>
              <a:t> - RECEIPT OF MISSION</a:t>
            </a:r>
          </a:p>
        </p:txBody>
      </p:sp>
      <p:sp>
        <p:nvSpPr>
          <p:cNvPr id="86" name="Rectangle 40"/>
          <p:cNvSpPr>
            <a:spLocks noChangeArrowheads="1"/>
          </p:cNvSpPr>
          <p:nvPr/>
        </p:nvSpPr>
        <p:spPr bwMode="auto">
          <a:xfrm>
            <a:off x="4718051" y="1824038"/>
            <a:ext cx="2733675" cy="793750"/>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87" name="Rectangle 41"/>
          <p:cNvSpPr>
            <a:spLocks noChangeArrowheads="1"/>
          </p:cNvSpPr>
          <p:nvPr/>
        </p:nvSpPr>
        <p:spPr bwMode="auto">
          <a:xfrm>
            <a:off x="4718051" y="2736851"/>
            <a:ext cx="2733675" cy="676275"/>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88" name="Rectangle 42"/>
          <p:cNvSpPr>
            <a:spLocks noChangeArrowheads="1"/>
          </p:cNvSpPr>
          <p:nvPr/>
        </p:nvSpPr>
        <p:spPr bwMode="auto">
          <a:xfrm>
            <a:off x="4718051" y="3540126"/>
            <a:ext cx="2733675" cy="696913"/>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89" name="Rectangle 43"/>
          <p:cNvSpPr>
            <a:spLocks noChangeArrowheads="1"/>
          </p:cNvSpPr>
          <p:nvPr/>
        </p:nvSpPr>
        <p:spPr bwMode="auto">
          <a:xfrm>
            <a:off x="4718051" y="4375150"/>
            <a:ext cx="2733675" cy="539750"/>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90" name="Rectangle 44"/>
          <p:cNvSpPr>
            <a:spLocks noChangeArrowheads="1"/>
          </p:cNvSpPr>
          <p:nvPr/>
        </p:nvSpPr>
        <p:spPr bwMode="auto">
          <a:xfrm>
            <a:off x="4718051" y="5051425"/>
            <a:ext cx="2733675" cy="508000"/>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91" name="Rectangle 45"/>
          <p:cNvSpPr>
            <a:spLocks noChangeArrowheads="1"/>
          </p:cNvSpPr>
          <p:nvPr/>
        </p:nvSpPr>
        <p:spPr bwMode="auto">
          <a:xfrm>
            <a:off x="4718051" y="5724526"/>
            <a:ext cx="2733675" cy="701675"/>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52240" name="Text Box 33"/>
          <p:cNvSpPr txBox="1">
            <a:spLocks noChangeArrowheads="1"/>
          </p:cNvSpPr>
          <p:nvPr/>
        </p:nvSpPr>
        <p:spPr bwMode="auto">
          <a:xfrm>
            <a:off x="6818659" y="5456239"/>
            <a:ext cx="1281113" cy="307975"/>
          </a:xfrm>
          <a:prstGeom prst="rect">
            <a:avLst/>
          </a:prstGeom>
          <a:solidFill>
            <a:schemeClr val="bg1"/>
          </a:solidFill>
          <a:ln w="12700">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400" b="1" dirty="0">
                <a:solidFill>
                  <a:srgbClr val="FF0000"/>
                </a:solidFill>
                <a:latin typeface="Arial Unicode MS" panose="020B0604020202020204" pitchFamily="34" charset="-128"/>
              </a:rPr>
              <a:t>WARNORD 3</a:t>
            </a:r>
          </a:p>
        </p:txBody>
      </p:sp>
      <p:sp>
        <p:nvSpPr>
          <p:cNvPr id="52241" name="Rectangle 46"/>
          <p:cNvSpPr>
            <a:spLocks noChangeArrowheads="1"/>
          </p:cNvSpPr>
          <p:nvPr/>
        </p:nvSpPr>
        <p:spPr bwMode="auto">
          <a:xfrm>
            <a:off x="4711700" y="5788026"/>
            <a:ext cx="2832100"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600"/>
              </a:lnSpc>
              <a:spcBef>
                <a:spcPct val="0"/>
              </a:spcBef>
              <a:buNone/>
            </a:pPr>
            <a:r>
              <a:rPr lang="en-US" altLang="en-US" sz="1600" b="1" dirty="0">
                <a:solidFill>
                  <a:srgbClr val="0000FF"/>
                </a:solidFill>
              </a:rPr>
              <a:t>7</a:t>
            </a:r>
            <a:r>
              <a:rPr lang="en-US" altLang="en-US" sz="1600" b="1" dirty="0">
                <a:solidFill>
                  <a:srgbClr val="000000"/>
                </a:solidFill>
              </a:rPr>
              <a:t> - ORDERS PRODUCTION, </a:t>
            </a:r>
          </a:p>
          <a:p>
            <a:pPr algn="ctr">
              <a:lnSpc>
                <a:spcPts val="1600"/>
              </a:lnSpc>
              <a:spcBef>
                <a:spcPct val="0"/>
              </a:spcBef>
              <a:buNone/>
            </a:pPr>
            <a:r>
              <a:rPr lang="en-US" altLang="en-US" sz="1600" b="1" dirty="0">
                <a:solidFill>
                  <a:srgbClr val="000000"/>
                </a:solidFill>
              </a:rPr>
              <a:t>DISSEMINATION, AND </a:t>
            </a:r>
          </a:p>
          <a:p>
            <a:pPr algn="ctr">
              <a:lnSpc>
                <a:spcPts val="1600"/>
              </a:lnSpc>
              <a:spcBef>
                <a:spcPct val="0"/>
              </a:spcBef>
              <a:buNone/>
            </a:pPr>
            <a:r>
              <a:rPr lang="en-US" altLang="en-US" sz="1600" b="1" dirty="0">
                <a:solidFill>
                  <a:srgbClr val="000000"/>
                </a:solidFill>
              </a:rPr>
              <a:t>TRANSITION</a:t>
            </a:r>
          </a:p>
        </p:txBody>
      </p:sp>
      <p:sp>
        <p:nvSpPr>
          <p:cNvPr id="52242" name="Rectangle 47"/>
          <p:cNvSpPr>
            <a:spLocks noChangeArrowheads="1"/>
          </p:cNvSpPr>
          <p:nvPr/>
        </p:nvSpPr>
        <p:spPr bwMode="auto">
          <a:xfrm>
            <a:off x="5049838" y="5129213"/>
            <a:ext cx="20955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FF"/>
                </a:solidFill>
              </a:rPr>
              <a:t>6</a:t>
            </a:r>
            <a:r>
              <a:rPr lang="en-US" altLang="en-US" sz="1600" b="1" dirty="0">
                <a:solidFill>
                  <a:srgbClr val="000000"/>
                </a:solidFill>
              </a:rPr>
              <a:t> - COA APPROVAL</a:t>
            </a:r>
          </a:p>
        </p:txBody>
      </p:sp>
      <p:sp>
        <p:nvSpPr>
          <p:cNvPr id="52243" name="Rectangle 48"/>
          <p:cNvSpPr>
            <a:spLocks noChangeArrowheads="1"/>
          </p:cNvSpPr>
          <p:nvPr/>
        </p:nvSpPr>
        <p:spPr bwMode="auto">
          <a:xfrm>
            <a:off x="4779963" y="4483101"/>
            <a:ext cx="26162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00"/>
                </a:solidFill>
              </a:rPr>
              <a:t> </a:t>
            </a:r>
            <a:r>
              <a:rPr lang="en-US" altLang="en-US" sz="1600" b="1" dirty="0">
                <a:solidFill>
                  <a:srgbClr val="0000FF"/>
                </a:solidFill>
              </a:rPr>
              <a:t>5</a:t>
            </a:r>
            <a:r>
              <a:rPr lang="en-US" altLang="en-US" sz="1600" b="1" dirty="0">
                <a:solidFill>
                  <a:srgbClr val="000000"/>
                </a:solidFill>
              </a:rPr>
              <a:t> - COA COMPARISON</a:t>
            </a:r>
            <a:endParaRPr lang="en-US" altLang="en-US" sz="1200" b="1" dirty="0">
              <a:solidFill>
                <a:srgbClr val="000000"/>
              </a:solidFill>
            </a:endParaRPr>
          </a:p>
        </p:txBody>
      </p:sp>
      <p:sp>
        <p:nvSpPr>
          <p:cNvPr id="52244" name="Rectangle 49"/>
          <p:cNvSpPr>
            <a:spLocks noChangeArrowheads="1"/>
          </p:cNvSpPr>
          <p:nvPr/>
        </p:nvSpPr>
        <p:spPr bwMode="auto">
          <a:xfrm>
            <a:off x="4821239" y="3681413"/>
            <a:ext cx="2543175"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FF"/>
                </a:solidFill>
              </a:rPr>
              <a:t>4</a:t>
            </a:r>
            <a:r>
              <a:rPr lang="en-US" altLang="en-US" sz="1600" b="1" dirty="0">
                <a:solidFill>
                  <a:srgbClr val="000000"/>
                </a:solidFill>
              </a:rPr>
              <a:t> - COA ANALYSIS</a:t>
            </a:r>
            <a:endParaRPr lang="en-US" altLang="en-US" sz="1200" b="1" dirty="0">
              <a:solidFill>
                <a:srgbClr val="000000"/>
              </a:solidFill>
            </a:endParaRPr>
          </a:p>
          <a:p>
            <a:pPr algn="ctr">
              <a:spcBef>
                <a:spcPct val="0"/>
              </a:spcBef>
              <a:buFontTx/>
              <a:buNone/>
            </a:pPr>
            <a:r>
              <a:rPr lang="en-US" altLang="en-US" sz="900" b="1" dirty="0">
                <a:solidFill>
                  <a:srgbClr val="000000"/>
                </a:solidFill>
              </a:rPr>
              <a:t>(WAR-GAME)</a:t>
            </a:r>
            <a:endParaRPr lang="en-US" altLang="en-US" sz="1200" b="1" dirty="0">
              <a:solidFill>
                <a:srgbClr val="000000"/>
              </a:solidFill>
            </a:endParaRPr>
          </a:p>
        </p:txBody>
      </p:sp>
      <p:sp>
        <p:nvSpPr>
          <p:cNvPr id="52245" name="Rectangle 50"/>
          <p:cNvSpPr>
            <a:spLocks noChangeArrowheads="1"/>
          </p:cNvSpPr>
          <p:nvPr/>
        </p:nvSpPr>
        <p:spPr bwMode="auto">
          <a:xfrm>
            <a:off x="4548188" y="2922589"/>
            <a:ext cx="28829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00"/>
                </a:solidFill>
              </a:rPr>
              <a:t>    </a:t>
            </a:r>
            <a:r>
              <a:rPr lang="en-US" altLang="en-US" sz="1600" b="1" dirty="0">
                <a:solidFill>
                  <a:srgbClr val="0000FF"/>
                </a:solidFill>
              </a:rPr>
              <a:t>3</a:t>
            </a:r>
            <a:r>
              <a:rPr lang="en-US" altLang="en-US" sz="1600" b="1" dirty="0">
                <a:solidFill>
                  <a:srgbClr val="000000"/>
                </a:solidFill>
              </a:rPr>
              <a:t> - COA DEVELOPMENT</a:t>
            </a:r>
          </a:p>
        </p:txBody>
      </p:sp>
      <p:sp>
        <p:nvSpPr>
          <p:cNvPr id="52246" name="Rectangle 51"/>
          <p:cNvSpPr>
            <a:spLocks noChangeArrowheads="1"/>
          </p:cNvSpPr>
          <p:nvPr/>
        </p:nvSpPr>
        <p:spPr bwMode="auto">
          <a:xfrm>
            <a:off x="4705351" y="2039939"/>
            <a:ext cx="2847975"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FF"/>
                </a:solidFill>
              </a:rPr>
              <a:t>2</a:t>
            </a:r>
            <a:r>
              <a:rPr lang="en-US" altLang="en-US" sz="1600" b="1" dirty="0">
                <a:solidFill>
                  <a:srgbClr val="000000"/>
                </a:solidFill>
              </a:rPr>
              <a:t> - MISSION ANALYSIS</a:t>
            </a:r>
          </a:p>
        </p:txBody>
      </p:sp>
      <p:sp>
        <p:nvSpPr>
          <p:cNvPr id="52247" name="Text Box 28"/>
          <p:cNvSpPr txBox="1">
            <a:spLocks noChangeArrowheads="1"/>
          </p:cNvSpPr>
          <p:nvPr/>
        </p:nvSpPr>
        <p:spPr bwMode="auto">
          <a:xfrm>
            <a:off x="8491100" y="1184275"/>
            <a:ext cx="3130286" cy="521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marL="119063" indent="-119063">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SzPct val="150000"/>
            </a:pPr>
            <a:r>
              <a:rPr lang="en-US" altLang="en-US" sz="900" b="1" dirty="0">
                <a:solidFill>
                  <a:srgbClr val="000000"/>
                </a:solidFill>
              </a:rPr>
              <a:t>COMMANDER’S INITIAL GUIDANCE</a:t>
            </a:r>
          </a:p>
          <a:p>
            <a:pPr>
              <a:spcBef>
                <a:spcPct val="0"/>
              </a:spcBef>
              <a:buClr>
                <a:srgbClr val="0000FF"/>
              </a:buClr>
              <a:buSzPct val="150000"/>
            </a:pPr>
            <a:r>
              <a:rPr lang="en-US" altLang="en-US" sz="900" b="1" dirty="0">
                <a:solidFill>
                  <a:srgbClr val="000000"/>
                </a:solidFill>
              </a:rPr>
              <a:t>INITIAL ALLOCATION of TIME</a:t>
            </a:r>
          </a:p>
          <a:p>
            <a:pPr>
              <a:spcBef>
                <a:spcPct val="0"/>
              </a:spcBef>
              <a:buClr>
                <a:srgbClr val="0000FF"/>
              </a:buClr>
              <a:buSzPct val="150000"/>
              <a:buFontTx/>
              <a:buNone/>
            </a:pPr>
            <a:endParaRPr lang="en-US" altLang="en-US" sz="800" b="1" u="sng" dirty="0">
              <a:solidFill>
                <a:srgbClr val="000000"/>
              </a:solidFill>
            </a:endParaRPr>
          </a:p>
          <a:p>
            <a:pPr>
              <a:spcBef>
                <a:spcPct val="0"/>
              </a:spcBef>
              <a:buClr>
                <a:srgbClr val="0000FF"/>
              </a:buClr>
              <a:buSzPct val="150000"/>
            </a:pPr>
            <a:r>
              <a:rPr lang="en-US" altLang="en-US" sz="900" b="1" dirty="0">
                <a:solidFill>
                  <a:srgbClr val="000000"/>
                </a:solidFill>
              </a:rPr>
              <a:t>PROBLEM STATEMENT</a:t>
            </a:r>
          </a:p>
          <a:p>
            <a:pPr>
              <a:spcBef>
                <a:spcPct val="0"/>
              </a:spcBef>
              <a:buClr>
                <a:srgbClr val="0000FF"/>
              </a:buClr>
              <a:buSzPct val="150000"/>
            </a:pPr>
            <a:r>
              <a:rPr lang="en-US" altLang="en-US" sz="900" b="1" dirty="0">
                <a:solidFill>
                  <a:srgbClr val="000000"/>
                </a:solidFill>
              </a:rPr>
              <a:t>MISSION STATEMENT</a:t>
            </a:r>
          </a:p>
          <a:p>
            <a:pPr>
              <a:spcBef>
                <a:spcPct val="0"/>
              </a:spcBef>
              <a:buClr>
                <a:srgbClr val="0000FF"/>
              </a:buClr>
              <a:buSzPct val="150000"/>
            </a:pPr>
            <a:r>
              <a:rPr lang="en-US" altLang="en-US" sz="900" b="1" dirty="0">
                <a:solidFill>
                  <a:srgbClr val="000000"/>
                </a:solidFill>
              </a:rPr>
              <a:t>INITIAL COMMANDER’S INTENT </a:t>
            </a:r>
          </a:p>
          <a:p>
            <a:pPr>
              <a:spcBef>
                <a:spcPct val="0"/>
              </a:spcBef>
              <a:buClr>
                <a:srgbClr val="0000FF"/>
              </a:buClr>
              <a:buSzPct val="150000"/>
            </a:pPr>
            <a:r>
              <a:rPr lang="en-US" altLang="en-US" sz="900" b="1" dirty="0">
                <a:solidFill>
                  <a:srgbClr val="000000"/>
                </a:solidFill>
              </a:rPr>
              <a:t>INITIAL PLANNING GUIDANCE</a:t>
            </a:r>
          </a:p>
          <a:p>
            <a:pPr>
              <a:spcBef>
                <a:spcPct val="0"/>
              </a:spcBef>
              <a:buClr>
                <a:srgbClr val="0000FF"/>
              </a:buClr>
              <a:buSzPct val="150000"/>
            </a:pPr>
            <a:r>
              <a:rPr lang="en-US" altLang="en-US" sz="900" b="1" dirty="0">
                <a:solidFill>
                  <a:srgbClr val="000000"/>
                </a:solidFill>
              </a:rPr>
              <a:t>INITIAL CCIRs and EEFIs</a:t>
            </a:r>
          </a:p>
          <a:p>
            <a:pPr>
              <a:spcBef>
                <a:spcPct val="0"/>
              </a:spcBef>
              <a:buClr>
                <a:srgbClr val="0000FF"/>
              </a:buClr>
              <a:buSzPct val="150000"/>
            </a:pPr>
            <a:r>
              <a:rPr lang="en-US" altLang="en-US" sz="900" b="1" dirty="0">
                <a:solidFill>
                  <a:srgbClr val="000000"/>
                </a:solidFill>
              </a:rPr>
              <a:t>UPDATED IPB and RUNNING ESTIMATES</a:t>
            </a:r>
          </a:p>
          <a:p>
            <a:pPr>
              <a:spcBef>
                <a:spcPct val="0"/>
              </a:spcBef>
              <a:buClr>
                <a:srgbClr val="0000FF"/>
              </a:buClr>
              <a:buSzPct val="150000"/>
            </a:pPr>
            <a:r>
              <a:rPr lang="en-US" altLang="en-US" sz="900" b="1" dirty="0">
                <a:solidFill>
                  <a:srgbClr val="000000"/>
                </a:solidFill>
              </a:rPr>
              <a:t>ASSUMPTIONS</a:t>
            </a:r>
          </a:p>
          <a:p>
            <a:pPr>
              <a:spcBef>
                <a:spcPct val="0"/>
              </a:spcBef>
              <a:buClr>
                <a:srgbClr val="0000FF"/>
              </a:buClr>
              <a:buSzPct val="150000"/>
            </a:pPr>
            <a:r>
              <a:rPr lang="en-US" altLang="en-US" sz="900" b="1" dirty="0">
                <a:solidFill>
                  <a:srgbClr val="000000"/>
                </a:solidFill>
              </a:rPr>
              <a:t>EVALUATION CRITERIA for COAs</a:t>
            </a:r>
          </a:p>
          <a:p>
            <a:pPr marL="0" indent="0">
              <a:spcBef>
                <a:spcPct val="0"/>
              </a:spcBef>
              <a:buClr>
                <a:srgbClr val="0000FF"/>
              </a:buClr>
              <a:buSzPct val="150000"/>
              <a:buNone/>
            </a:pPr>
            <a:endParaRPr lang="en-US" altLang="en-US" sz="500" b="1" dirty="0">
              <a:solidFill>
                <a:srgbClr val="000000"/>
              </a:solidFill>
            </a:endParaRPr>
          </a:p>
          <a:p>
            <a:pPr>
              <a:spcBef>
                <a:spcPct val="0"/>
              </a:spcBef>
              <a:buClr>
                <a:srgbClr val="0000FF"/>
              </a:buClr>
              <a:buSzPct val="150000"/>
            </a:pPr>
            <a:r>
              <a:rPr lang="en-US" altLang="en-US" sz="900" b="1" dirty="0">
                <a:solidFill>
                  <a:srgbClr val="000000"/>
                </a:solidFill>
              </a:rPr>
              <a:t>COA STATEMENTS and SKETCHES</a:t>
            </a:r>
          </a:p>
          <a:p>
            <a:pPr>
              <a:spcBef>
                <a:spcPct val="0"/>
              </a:spcBef>
              <a:buClr>
                <a:srgbClr val="0000FF"/>
              </a:buClr>
              <a:buSzPct val="150000"/>
            </a:pPr>
            <a:r>
              <a:rPr lang="en-US" altLang="en-US" sz="900" b="1" dirty="0">
                <a:solidFill>
                  <a:srgbClr val="000000"/>
                </a:solidFill>
              </a:rPr>
              <a:t>TENTATIVE TASK ORGANIZATION</a:t>
            </a:r>
          </a:p>
          <a:p>
            <a:pPr>
              <a:spcBef>
                <a:spcPct val="0"/>
              </a:spcBef>
              <a:buClr>
                <a:srgbClr val="0000FF"/>
              </a:buClr>
              <a:buSzPct val="150000"/>
            </a:pPr>
            <a:r>
              <a:rPr lang="en-US" altLang="en-US" sz="900" b="1" dirty="0">
                <a:solidFill>
                  <a:srgbClr val="000000"/>
                </a:solidFill>
              </a:rPr>
              <a:t>BROAD CONCEPT of OPERATIONS</a:t>
            </a:r>
          </a:p>
          <a:p>
            <a:pPr>
              <a:spcBef>
                <a:spcPct val="0"/>
              </a:spcBef>
              <a:buClr>
                <a:srgbClr val="0000FF"/>
              </a:buClr>
              <a:buSzPct val="150000"/>
            </a:pPr>
            <a:r>
              <a:rPr lang="en-US" altLang="en-US" sz="900" b="1" dirty="0">
                <a:solidFill>
                  <a:srgbClr val="000000"/>
                </a:solidFill>
              </a:rPr>
              <a:t>REVISED PLANNING GUIDANCE</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600" b="1" dirty="0">
              <a:solidFill>
                <a:srgbClr val="000000"/>
              </a:solidFill>
            </a:endParaRPr>
          </a:p>
          <a:p>
            <a:pPr>
              <a:spcBef>
                <a:spcPct val="0"/>
              </a:spcBef>
              <a:buClr>
                <a:srgbClr val="0000FF"/>
              </a:buClr>
              <a:buSzPct val="150000"/>
            </a:pPr>
            <a:r>
              <a:rPr lang="en-US" altLang="en-US" sz="900" b="1" dirty="0">
                <a:solidFill>
                  <a:srgbClr val="000000"/>
                </a:solidFill>
              </a:rPr>
              <a:t>REFINED COAs</a:t>
            </a:r>
          </a:p>
          <a:p>
            <a:pPr>
              <a:spcBef>
                <a:spcPct val="0"/>
              </a:spcBef>
              <a:buClr>
                <a:srgbClr val="0000FF"/>
              </a:buClr>
              <a:buSzPct val="150000"/>
            </a:pPr>
            <a:r>
              <a:rPr lang="en-US" altLang="en-US" sz="900" b="1" dirty="0">
                <a:solidFill>
                  <a:srgbClr val="000000"/>
                </a:solidFill>
              </a:rPr>
              <a:t>POTENTIAL DECISION POINTS</a:t>
            </a:r>
          </a:p>
          <a:p>
            <a:pPr>
              <a:spcBef>
                <a:spcPct val="0"/>
              </a:spcBef>
              <a:buClr>
                <a:srgbClr val="0000FF"/>
              </a:buClr>
              <a:buSzPct val="150000"/>
            </a:pPr>
            <a:r>
              <a:rPr lang="en-US" altLang="en-US" sz="900" b="1" dirty="0">
                <a:solidFill>
                  <a:srgbClr val="000000"/>
                </a:solidFill>
              </a:rPr>
              <a:t>WAR-GAME RESULTS</a:t>
            </a:r>
          </a:p>
          <a:p>
            <a:pPr>
              <a:spcBef>
                <a:spcPct val="0"/>
              </a:spcBef>
              <a:buClr>
                <a:srgbClr val="0000FF"/>
              </a:buClr>
              <a:buSzPct val="150000"/>
            </a:pPr>
            <a:r>
              <a:rPr lang="en-US" altLang="en-US" sz="900" b="1" dirty="0">
                <a:solidFill>
                  <a:srgbClr val="000000"/>
                </a:solidFill>
              </a:rPr>
              <a:t>INITIAL ASSESSMENT MEASURES</a:t>
            </a:r>
          </a:p>
          <a:p>
            <a:pPr>
              <a:spcBef>
                <a:spcPct val="0"/>
              </a:spcBef>
              <a:buClr>
                <a:srgbClr val="0000FF"/>
              </a:buClr>
              <a:buSzPct val="150000"/>
            </a:pPr>
            <a:r>
              <a:rPr lang="en-US" altLang="en-US" sz="900" b="1" dirty="0">
                <a:solidFill>
                  <a:srgbClr val="000000"/>
                </a:solidFill>
              </a:rPr>
              <a:t>UPDATED ASSUMPTIONS</a:t>
            </a:r>
          </a:p>
          <a:p>
            <a:pPr marL="0" indent="0">
              <a:spcBef>
                <a:spcPct val="0"/>
              </a:spcBef>
              <a:buClr>
                <a:srgbClr val="0000FF"/>
              </a:buClr>
              <a:buSzPct val="150000"/>
              <a:buNone/>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EVALUATED COAs</a:t>
            </a:r>
          </a:p>
          <a:p>
            <a:pPr>
              <a:spcBef>
                <a:spcPct val="0"/>
              </a:spcBef>
              <a:buClr>
                <a:srgbClr val="0000FF"/>
              </a:buClr>
              <a:buSzPct val="150000"/>
            </a:pPr>
            <a:r>
              <a:rPr lang="en-US" altLang="en-US" sz="900" b="1" dirty="0">
                <a:solidFill>
                  <a:srgbClr val="000000"/>
                </a:solidFill>
              </a:rPr>
              <a:t>RECOMMENDED COAs</a:t>
            </a:r>
          </a:p>
          <a:p>
            <a:pPr>
              <a:spcBef>
                <a:spcPct val="0"/>
              </a:spcBef>
              <a:buClr>
                <a:srgbClr val="0000FF"/>
              </a:buClr>
              <a:buSzPct val="150000"/>
            </a:pPr>
            <a:r>
              <a:rPr lang="en-US" altLang="en-US" sz="900" b="1" dirty="0">
                <a:solidFill>
                  <a:srgbClr val="000000"/>
                </a:solidFill>
              </a:rPr>
              <a:t>UPDATED RUNNING ESTIMATES</a:t>
            </a:r>
          </a:p>
          <a:p>
            <a:pPr>
              <a:spcBef>
                <a:spcPct val="0"/>
              </a:spcBef>
              <a:buClr>
                <a:srgbClr val="0000FF"/>
              </a:buClr>
              <a:buSzPct val="150000"/>
            </a:pPr>
            <a:r>
              <a:rPr lang="en-US" altLang="en-US" sz="900" b="1" dirty="0">
                <a:solidFill>
                  <a:srgbClr val="000000"/>
                </a:solidFill>
              </a:rPr>
              <a:t>UPDATED ASSUMPTIONS</a:t>
            </a:r>
          </a:p>
          <a:p>
            <a:pPr marL="0" indent="0">
              <a:spcBef>
                <a:spcPct val="0"/>
              </a:spcBef>
              <a:buClr>
                <a:srgbClr val="0000FF"/>
              </a:buClr>
              <a:buSzPct val="150000"/>
              <a:buNone/>
            </a:pPr>
            <a:endParaRPr lang="en-US" altLang="en-US" sz="800" b="1" dirty="0">
              <a:solidFill>
                <a:srgbClr val="000000"/>
              </a:solidFill>
            </a:endParaRPr>
          </a:p>
          <a:p>
            <a:pPr>
              <a:spcBef>
                <a:spcPct val="0"/>
              </a:spcBef>
              <a:buClr>
                <a:srgbClr val="0000FF"/>
              </a:buClr>
              <a:buSzPct val="150000"/>
            </a:pPr>
            <a:r>
              <a:rPr lang="en-US" altLang="en-US" sz="900" b="1" dirty="0">
                <a:solidFill>
                  <a:srgbClr val="000000"/>
                </a:solidFill>
              </a:rPr>
              <a:t>CDR-APPROVED COA and any MODIFICATIONS</a:t>
            </a:r>
          </a:p>
          <a:p>
            <a:pPr>
              <a:spcBef>
                <a:spcPct val="0"/>
              </a:spcBef>
              <a:buClr>
                <a:srgbClr val="0000FF"/>
              </a:buClr>
              <a:buSzPct val="150000"/>
            </a:pPr>
            <a:r>
              <a:rPr lang="en-US" altLang="en-US" sz="900" b="1" dirty="0">
                <a:solidFill>
                  <a:srgbClr val="000000"/>
                </a:solidFill>
              </a:rPr>
              <a:t>REFINED COMMANDER’S INTENT, CCIRs, and EEFIs</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900" b="1" dirty="0">
              <a:solidFill>
                <a:srgbClr val="000000"/>
              </a:solidFill>
            </a:endParaRPr>
          </a:p>
          <a:p>
            <a:pPr>
              <a:spcBef>
                <a:spcPct val="0"/>
              </a:spcBef>
              <a:buClr>
                <a:srgbClr val="0000FF"/>
              </a:buClr>
              <a:buSzPct val="150000"/>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APPROVED OPERATION PLAN or ORDER</a:t>
            </a:r>
          </a:p>
          <a:p>
            <a:pPr>
              <a:spcBef>
                <a:spcPct val="0"/>
              </a:spcBef>
              <a:buClr>
                <a:srgbClr val="0000FF"/>
              </a:buClr>
              <a:buSzPct val="150000"/>
            </a:pPr>
            <a:r>
              <a:rPr lang="en-US" altLang="en-US" sz="900" b="1" dirty="0">
                <a:solidFill>
                  <a:srgbClr val="000000"/>
                </a:solidFill>
              </a:rPr>
              <a:t>SUBORDINATES UNDERSTAND the PLAN  or ORDER</a:t>
            </a:r>
          </a:p>
        </p:txBody>
      </p:sp>
      <p:sp>
        <p:nvSpPr>
          <p:cNvPr id="52248" name="Text Box 22"/>
          <p:cNvSpPr txBox="1">
            <a:spLocks noChangeArrowheads="1"/>
          </p:cNvSpPr>
          <p:nvPr/>
        </p:nvSpPr>
        <p:spPr bwMode="auto">
          <a:xfrm>
            <a:off x="1257074" y="1173461"/>
            <a:ext cx="3056164" cy="507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marL="119063" indent="-119063">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SzPct val="150000"/>
            </a:pPr>
            <a:r>
              <a:rPr lang="en-US" altLang="en-US" sz="900" b="1" dirty="0">
                <a:solidFill>
                  <a:srgbClr val="000000"/>
                </a:solidFill>
              </a:rPr>
              <a:t>HIGHER HQ PLAN or ORDER or NEW MISSION ANTICIPATED by the COMMANDER</a:t>
            </a:r>
          </a:p>
          <a:p>
            <a:pPr>
              <a:spcBef>
                <a:spcPct val="0"/>
              </a:spcBef>
              <a:buClr>
                <a:srgbClr val="0000FF"/>
              </a:buClr>
              <a:buSzPct val="150000"/>
            </a:pPr>
            <a:endParaRPr lang="en-US" altLang="en-US" sz="900" b="1" dirty="0">
              <a:solidFill>
                <a:srgbClr val="000000"/>
              </a:solidFill>
            </a:endParaRPr>
          </a:p>
          <a:p>
            <a:pPr marL="0" indent="0">
              <a:spcBef>
                <a:spcPct val="0"/>
              </a:spcBef>
              <a:buClr>
                <a:srgbClr val="0000FF"/>
              </a:buClr>
              <a:buSzPct val="150000"/>
              <a:buNone/>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COMMANDER’s INITIAL GUIDANCE</a:t>
            </a:r>
          </a:p>
          <a:p>
            <a:pPr>
              <a:spcBef>
                <a:spcPct val="0"/>
              </a:spcBef>
              <a:buClr>
                <a:srgbClr val="0000FF"/>
              </a:buClr>
              <a:buSzPct val="150000"/>
            </a:pPr>
            <a:r>
              <a:rPr lang="en-US" altLang="en-US" sz="900" b="1" dirty="0">
                <a:solidFill>
                  <a:srgbClr val="000000"/>
                </a:solidFill>
              </a:rPr>
              <a:t>HIGHER HQ PLAN or ORDER</a:t>
            </a:r>
          </a:p>
          <a:p>
            <a:pPr>
              <a:spcBef>
                <a:spcPct val="0"/>
              </a:spcBef>
              <a:buClr>
                <a:srgbClr val="0000FF"/>
              </a:buClr>
              <a:buSzPct val="150000"/>
            </a:pPr>
            <a:r>
              <a:rPr lang="en-US" altLang="en-US" sz="900" b="1" dirty="0">
                <a:solidFill>
                  <a:srgbClr val="000000"/>
                </a:solidFill>
              </a:rPr>
              <a:t>HIGHER HQ KNOWLEDGE and INTEL PRODUCTS</a:t>
            </a:r>
          </a:p>
          <a:p>
            <a:pPr>
              <a:spcBef>
                <a:spcPct val="0"/>
              </a:spcBef>
              <a:buClr>
                <a:srgbClr val="0000FF"/>
              </a:buClr>
              <a:buSzPct val="150000"/>
            </a:pPr>
            <a:r>
              <a:rPr lang="en-US" altLang="en-US" sz="900" b="1" dirty="0">
                <a:solidFill>
                  <a:srgbClr val="000000"/>
                </a:solidFill>
              </a:rPr>
              <a:t>KNOWLEDGE PRODUCTS from OTHER ORGANIZATIONS</a:t>
            </a:r>
          </a:p>
          <a:p>
            <a:pPr>
              <a:spcBef>
                <a:spcPct val="0"/>
              </a:spcBef>
              <a:buClr>
                <a:srgbClr val="0000FF"/>
              </a:buClr>
              <a:buSzPct val="150000"/>
            </a:pPr>
            <a:r>
              <a:rPr lang="en-US" altLang="en-US" sz="900" b="1" dirty="0">
                <a:solidFill>
                  <a:srgbClr val="000000"/>
                </a:solidFill>
              </a:rPr>
              <a:t>ADM PRODUCTS</a:t>
            </a:r>
          </a:p>
          <a:p>
            <a:pPr>
              <a:spcBef>
                <a:spcPct val="0"/>
              </a:spcBef>
              <a:buClr>
                <a:srgbClr val="0000FF"/>
              </a:buClr>
              <a:buSzPct val="150000"/>
              <a:buFontTx/>
              <a:buNone/>
            </a:pPr>
            <a:endParaRPr lang="en-US" altLang="en-US" sz="600" b="1" dirty="0">
              <a:solidFill>
                <a:srgbClr val="000000"/>
              </a:solidFill>
            </a:endParaRPr>
          </a:p>
          <a:p>
            <a:pPr>
              <a:spcBef>
                <a:spcPct val="0"/>
              </a:spcBef>
              <a:buClr>
                <a:srgbClr val="0000FF"/>
              </a:buClr>
              <a:buSzPct val="150000"/>
            </a:pPr>
            <a:r>
              <a:rPr lang="en-US" altLang="en-US" sz="900" b="1" dirty="0">
                <a:solidFill>
                  <a:srgbClr val="000000"/>
                </a:solidFill>
              </a:rPr>
              <a:t>MISSION STATEMENT</a:t>
            </a:r>
          </a:p>
          <a:p>
            <a:pPr>
              <a:spcBef>
                <a:spcPct val="0"/>
              </a:spcBef>
              <a:buClr>
                <a:srgbClr val="0000FF"/>
              </a:buClr>
              <a:buSzPct val="150000"/>
            </a:pPr>
            <a:r>
              <a:rPr lang="en-US" altLang="en-US" sz="900" b="1" dirty="0">
                <a:solidFill>
                  <a:srgbClr val="000000"/>
                </a:solidFill>
              </a:rPr>
              <a:t>INITIAL COMMANDER’S INTENT, PLANNING GUIDANCE, CCIRs, and EEFIs</a:t>
            </a:r>
          </a:p>
          <a:p>
            <a:pPr>
              <a:spcBef>
                <a:spcPct val="0"/>
              </a:spcBef>
              <a:buClr>
                <a:srgbClr val="0000FF"/>
              </a:buClr>
              <a:buSzPct val="150000"/>
            </a:pPr>
            <a:r>
              <a:rPr lang="en-US" altLang="en-US" sz="900" b="1" dirty="0">
                <a:solidFill>
                  <a:srgbClr val="000000"/>
                </a:solidFill>
              </a:rPr>
              <a:t>UPDATED IPB and RUNNING ESTIMATES </a:t>
            </a:r>
          </a:p>
          <a:p>
            <a:pPr>
              <a:spcBef>
                <a:spcPct val="0"/>
              </a:spcBef>
              <a:buClr>
                <a:srgbClr val="0000FF"/>
              </a:buClr>
              <a:buSzPct val="150000"/>
            </a:pPr>
            <a:r>
              <a:rPr lang="en-US" altLang="en-US" sz="900" b="1" dirty="0">
                <a:solidFill>
                  <a:srgbClr val="000000"/>
                </a:solidFill>
              </a:rPr>
              <a:t>ASSUMPTIONS</a:t>
            </a:r>
          </a:p>
          <a:p>
            <a:pPr>
              <a:spcBef>
                <a:spcPct val="0"/>
              </a:spcBef>
              <a:buClr>
                <a:srgbClr val="0000FF"/>
              </a:buClr>
              <a:buSzPct val="150000"/>
            </a:pPr>
            <a:r>
              <a:rPr lang="en-US" altLang="en-US" sz="900" b="1" dirty="0">
                <a:solidFill>
                  <a:srgbClr val="000000"/>
                </a:solidFill>
              </a:rPr>
              <a:t>EVALUATION CRITERIA for COAs</a:t>
            </a:r>
          </a:p>
          <a:p>
            <a:pPr>
              <a:spcBef>
                <a:spcPct val="0"/>
              </a:spcBef>
              <a:buClr>
                <a:srgbClr val="0000FF"/>
              </a:buClr>
              <a:buSzPct val="150000"/>
              <a:buFontTx/>
              <a:buNone/>
            </a:pPr>
            <a:endParaRPr lang="en-US" altLang="en-US" sz="600" b="1" dirty="0">
              <a:solidFill>
                <a:srgbClr val="000000"/>
              </a:solidFill>
            </a:endParaRPr>
          </a:p>
          <a:p>
            <a:pPr>
              <a:spcBef>
                <a:spcPct val="0"/>
              </a:spcBef>
              <a:buClr>
                <a:srgbClr val="0000FF"/>
              </a:buClr>
              <a:buSzPct val="150000"/>
            </a:pPr>
            <a:r>
              <a:rPr lang="en-US" altLang="en-US" sz="900" b="1" dirty="0">
                <a:solidFill>
                  <a:srgbClr val="000000"/>
                </a:solidFill>
              </a:rPr>
              <a:t>UPDATED RUNNING ESTIMATES</a:t>
            </a:r>
          </a:p>
          <a:p>
            <a:pPr>
              <a:spcBef>
                <a:spcPct val="0"/>
              </a:spcBef>
              <a:buClr>
                <a:srgbClr val="0000FF"/>
              </a:buClr>
              <a:buSzPct val="150000"/>
            </a:pPr>
            <a:r>
              <a:rPr lang="en-US" altLang="en-US" sz="900" b="1" dirty="0">
                <a:solidFill>
                  <a:srgbClr val="000000"/>
                </a:solidFill>
              </a:rPr>
              <a:t>REVISED PLANNING GUIDANCE</a:t>
            </a:r>
          </a:p>
          <a:p>
            <a:pPr>
              <a:spcBef>
                <a:spcPct val="0"/>
              </a:spcBef>
              <a:buClr>
                <a:srgbClr val="0000FF"/>
              </a:buClr>
              <a:buSzPct val="150000"/>
            </a:pPr>
            <a:r>
              <a:rPr lang="en-US" altLang="en-US" sz="900" b="1" dirty="0">
                <a:solidFill>
                  <a:srgbClr val="000000"/>
                </a:solidFill>
              </a:rPr>
              <a:t>COA STATEMENTS and SKETCHES</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UPDATED RUNNING ESTIMATES</a:t>
            </a:r>
          </a:p>
          <a:p>
            <a:pPr>
              <a:spcBef>
                <a:spcPct val="0"/>
              </a:spcBef>
              <a:buClr>
                <a:srgbClr val="0000FF"/>
              </a:buClr>
              <a:buSzPct val="150000"/>
            </a:pPr>
            <a:r>
              <a:rPr lang="en-US" altLang="en-US" sz="900" b="1" dirty="0">
                <a:solidFill>
                  <a:srgbClr val="000000"/>
                </a:solidFill>
              </a:rPr>
              <a:t>REFINED COAs</a:t>
            </a:r>
          </a:p>
          <a:p>
            <a:pPr>
              <a:spcBef>
                <a:spcPct val="0"/>
              </a:spcBef>
              <a:buClr>
                <a:srgbClr val="0000FF"/>
              </a:buClr>
              <a:buSzPct val="150000"/>
            </a:pPr>
            <a:r>
              <a:rPr lang="en-US" altLang="en-US" sz="900" b="1" dirty="0">
                <a:solidFill>
                  <a:srgbClr val="000000"/>
                </a:solidFill>
              </a:rPr>
              <a:t>EVALUATION CRITERIA</a:t>
            </a:r>
          </a:p>
          <a:p>
            <a:pPr>
              <a:spcBef>
                <a:spcPct val="0"/>
              </a:spcBef>
              <a:buClr>
                <a:srgbClr val="0000FF"/>
              </a:buClr>
              <a:buSzPct val="150000"/>
            </a:pPr>
            <a:r>
              <a:rPr lang="en-US" altLang="en-US" sz="900" b="1" dirty="0">
                <a:solidFill>
                  <a:srgbClr val="000000"/>
                </a:solidFill>
              </a:rPr>
              <a:t>WAR-GAME RESULTS</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600" b="1" dirty="0">
              <a:solidFill>
                <a:srgbClr val="000000"/>
              </a:solidFill>
            </a:endParaRPr>
          </a:p>
          <a:p>
            <a:pPr>
              <a:spcBef>
                <a:spcPct val="0"/>
              </a:spcBef>
              <a:buClr>
                <a:srgbClr val="0000FF"/>
              </a:buClr>
              <a:buSzPct val="150000"/>
            </a:pPr>
            <a:r>
              <a:rPr lang="en-US" altLang="en-US" sz="900" b="1" dirty="0">
                <a:solidFill>
                  <a:srgbClr val="000000"/>
                </a:solidFill>
              </a:rPr>
              <a:t>UPDATED RUNNING ESTIMATES</a:t>
            </a:r>
          </a:p>
          <a:p>
            <a:pPr>
              <a:spcBef>
                <a:spcPct val="0"/>
              </a:spcBef>
              <a:buClr>
                <a:srgbClr val="0000FF"/>
              </a:buClr>
              <a:buSzPct val="150000"/>
            </a:pPr>
            <a:r>
              <a:rPr lang="en-US" altLang="en-US" sz="900" b="1" dirty="0">
                <a:solidFill>
                  <a:srgbClr val="000000"/>
                </a:solidFill>
              </a:rPr>
              <a:t>EVALUATED COAs</a:t>
            </a:r>
          </a:p>
          <a:p>
            <a:pPr>
              <a:spcBef>
                <a:spcPct val="0"/>
              </a:spcBef>
              <a:buClr>
                <a:srgbClr val="0000FF"/>
              </a:buClr>
              <a:buSzPct val="150000"/>
            </a:pPr>
            <a:r>
              <a:rPr lang="en-US" altLang="en-US" sz="900" b="1" dirty="0">
                <a:solidFill>
                  <a:srgbClr val="000000"/>
                </a:solidFill>
              </a:rPr>
              <a:t>RECOMMENDED COAs</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CDR-SELECTED COA and any MODIFICATIONS</a:t>
            </a:r>
          </a:p>
          <a:p>
            <a:pPr>
              <a:spcBef>
                <a:spcPct val="0"/>
              </a:spcBef>
              <a:buClr>
                <a:srgbClr val="0000FF"/>
              </a:buClr>
              <a:buSzPct val="150000"/>
            </a:pPr>
            <a:r>
              <a:rPr lang="en-US" altLang="en-US" sz="900" b="1" dirty="0">
                <a:solidFill>
                  <a:srgbClr val="000000"/>
                </a:solidFill>
              </a:rPr>
              <a:t>REFINED CDR’s INTENT, CCIRs, and EEFIs</a:t>
            </a:r>
          </a:p>
          <a:p>
            <a:pPr>
              <a:spcBef>
                <a:spcPct val="0"/>
              </a:spcBef>
              <a:buClr>
                <a:srgbClr val="0000FF"/>
              </a:buClr>
              <a:buSzPct val="150000"/>
            </a:pPr>
            <a:r>
              <a:rPr lang="en-US" altLang="en-US" sz="900" b="1" dirty="0">
                <a:solidFill>
                  <a:srgbClr val="000000"/>
                </a:solidFill>
              </a:rPr>
              <a:t>UPDATED ASSUMPTIONS</a:t>
            </a:r>
          </a:p>
        </p:txBody>
      </p:sp>
      <p:sp>
        <p:nvSpPr>
          <p:cNvPr id="52249" name="Text Box 31"/>
          <p:cNvSpPr txBox="1">
            <a:spLocks noChangeArrowheads="1"/>
          </p:cNvSpPr>
          <p:nvPr/>
        </p:nvSpPr>
        <p:spPr bwMode="auto">
          <a:xfrm>
            <a:off x="6818659" y="1625601"/>
            <a:ext cx="1298575" cy="307975"/>
          </a:xfrm>
          <a:prstGeom prst="rect">
            <a:avLst/>
          </a:prstGeom>
          <a:solidFill>
            <a:schemeClr val="bg1"/>
          </a:solidFill>
          <a:ln w="12700">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400" b="1" dirty="0">
                <a:solidFill>
                  <a:srgbClr val="FF0000"/>
                </a:solidFill>
                <a:latin typeface="Arial Unicode MS" panose="020B0604020202020204" pitchFamily="34" charset="-128"/>
              </a:rPr>
              <a:t>WARNORD 1</a:t>
            </a:r>
          </a:p>
        </p:txBody>
      </p:sp>
      <p:sp>
        <p:nvSpPr>
          <p:cNvPr id="52250" name="Text Box 32"/>
          <p:cNvSpPr txBox="1">
            <a:spLocks noChangeArrowheads="1"/>
          </p:cNvSpPr>
          <p:nvPr/>
        </p:nvSpPr>
        <p:spPr bwMode="auto">
          <a:xfrm>
            <a:off x="6850409" y="2532064"/>
            <a:ext cx="1274763" cy="306387"/>
          </a:xfrm>
          <a:prstGeom prst="rect">
            <a:avLst/>
          </a:prstGeom>
          <a:solidFill>
            <a:schemeClr val="bg1"/>
          </a:solidFill>
          <a:ln w="12700">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400" b="1" dirty="0">
                <a:solidFill>
                  <a:srgbClr val="FF0000"/>
                </a:solidFill>
                <a:latin typeface="Arial Unicode MS" panose="020B0604020202020204" pitchFamily="34" charset="-128"/>
              </a:rPr>
              <a:t>WARNORD 2</a:t>
            </a:r>
          </a:p>
        </p:txBody>
      </p:sp>
      <p:sp>
        <p:nvSpPr>
          <p:cNvPr id="52251" name="Text Box 22"/>
          <p:cNvSpPr txBox="1">
            <a:spLocks noChangeArrowheads="1"/>
          </p:cNvSpPr>
          <p:nvPr/>
        </p:nvSpPr>
        <p:spPr bwMode="auto">
          <a:xfrm>
            <a:off x="5691188" y="793750"/>
            <a:ext cx="787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800" b="1" dirty="0">
                <a:solidFill>
                  <a:srgbClr val="0000FF"/>
                </a:solidFill>
              </a:rPr>
              <a:t>STEP</a:t>
            </a:r>
          </a:p>
        </p:txBody>
      </p:sp>
      <p:sp>
        <p:nvSpPr>
          <p:cNvPr id="52252" name="Text Box 11"/>
          <p:cNvSpPr txBox="1">
            <a:spLocks noChangeArrowheads="1"/>
          </p:cNvSpPr>
          <p:nvPr/>
        </p:nvSpPr>
        <p:spPr bwMode="auto">
          <a:xfrm>
            <a:off x="489094" y="6560661"/>
            <a:ext cx="480571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ADRP 5-0, </a:t>
            </a:r>
            <a:r>
              <a:rPr lang="en-US" altLang="en-US" sz="1200" b="1" i="1" dirty="0">
                <a:solidFill>
                  <a:srgbClr val="FF0000"/>
                </a:solidFill>
              </a:rPr>
              <a:t>The Operations Process, </a:t>
            </a:r>
            <a:r>
              <a:rPr lang="en-US" altLang="en-US" sz="1200" b="1" dirty="0">
                <a:solidFill>
                  <a:srgbClr val="FF0000"/>
                </a:solidFill>
              </a:rPr>
              <a:t>May 12,</a:t>
            </a:r>
            <a:r>
              <a:rPr lang="en-US" altLang="en-US" sz="1200" b="1" i="1" dirty="0">
                <a:solidFill>
                  <a:srgbClr val="FF0000"/>
                </a:solidFill>
              </a:rPr>
              <a:t> </a:t>
            </a:r>
            <a:r>
              <a:rPr lang="en-US" altLang="en-US" sz="1200" b="1" dirty="0">
                <a:solidFill>
                  <a:srgbClr val="FF0000"/>
                </a:solidFill>
              </a:rPr>
              <a:t>fig 2-6, p. 2-12</a:t>
            </a:r>
          </a:p>
        </p:txBody>
      </p:sp>
      <p:sp>
        <p:nvSpPr>
          <p:cNvPr id="52253" name="Text Box 11"/>
          <p:cNvSpPr txBox="1">
            <a:spLocks noChangeArrowheads="1"/>
          </p:cNvSpPr>
          <p:nvPr/>
        </p:nvSpPr>
        <p:spPr bwMode="auto">
          <a:xfrm>
            <a:off x="5843483" y="6538914"/>
            <a:ext cx="597178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9-1, p. 9-3</a:t>
            </a:r>
          </a:p>
        </p:txBody>
      </p:sp>
    </p:spTree>
    <p:extLst>
      <p:ext uri="{BB962C8B-B14F-4D97-AF65-F5344CB8AC3E}">
        <p14:creationId xmlns:p14="http://schemas.microsoft.com/office/powerpoint/2010/main" val="95260000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2"/>
          <p:cNvSpPr>
            <a:spLocks noGrp="1" noChangeArrowheads="1"/>
          </p:cNvSpPr>
          <p:nvPr>
            <p:ph type="title"/>
          </p:nvPr>
        </p:nvSpPr>
        <p:spPr>
          <a:xfrm>
            <a:off x="1977656" y="339776"/>
            <a:ext cx="8229600" cy="912813"/>
          </a:xfrm>
          <a:effectLst>
            <a:outerShdw dist="35921" dir="2700000" algn="ctr" rotWithShape="0">
              <a:srgbClr val="FFD889"/>
            </a:outerShdw>
          </a:effectLst>
        </p:spPr>
        <p:txBody>
          <a:bodyPr/>
          <a:lstStyle/>
          <a:p>
            <a:pPr eaLnBrk="1" hangingPunct="1"/>
            <a:r>
              <a:rPr lang="en-US" altLang="en-US" dirty="0"/>
              <a:t>MDMP Review</a:t>
            </a:r>
          </a:p>
        </p:txBody>
      </p:sp>
      <p:sp>
        <p:nvSpPr>
          <p:cNvPr id="27545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545D122F-D7C9-4426-B19C-5BC9D7EC84EF}" type="slidenum">
              <a:rPr lang="en-US" altLang="en-US" sz="800"/>
              <a:pPr>
                <a:spcBef>
                  <a:spcPct val="0"/>
                </a:spcBef>
                <a:buFontTx/>
                <a:buNone/>
              </a:pPr>
              <a:t>135</a:t>
            </a:fld>
            <a:endParaRPr lang="en-US" altLang="en-US" sz="800" dirty="0"/>
          </a:p>
        </p:txBody>
      </p:sp>
      <p:sp>
        <p:nvSpPr>
          <p:cNvPr id="3053576" name="Rectangle 8"/>
          <p:cNvSpPr>
            <a:spLocks noChangeArrowheads="1"/>
          </p:cNvSpPr>
          <p:nvPr/>
        </p:nvSpPr>
        <p:spPr bwMode="auto">
          <a:xfrm>
            <a:off x="574159" y="1073227"/>
            <a:ext cx="11036594" cy="5041823"/>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129029" name="Text Box 5"/>
          <p:cNvSpPr txBox="1">
            <a:spLocks noChangeArrowheads="1"/>
          </p:cNvSpPr>
          <p:nvPr/>
        </p:nvSpPr>
        <p:spPr bwMode="auto">
          <a:xfrm>
            <a:off x="574159" y="1252589"/>
            <a:ext cx="11036594" cy="4801314"/>
          </a:xfrm>
          <a:prstGeom prst="rect">
            <a:avLst/>
          </a:prstGeom>
          <a:noFill/>
          <a:ln w="9525">
            <a:noFill/>
            <a:miter lim="800000"/>
            <a:headEnd/>
            <a:tailEnd/>
          </a:ln>
        </p:spPr>
        <p:txBody>
          <a:bodyPr wrap="square">
            <a:spAutoFit/>
          </a:bodyPr>
          <a:lstStyle/>
          <a:p>
            <a:pPr marL="117475" indent="222250">
              <a:spcBef>
                <a:spcPct val="50000"/>
              </a:spcBef>
              <a:tabLst>
                <a:tab pos="228600" algn="l"/>
                <a:tab pos="457200" algn="l"/>
                <a:tab pos="800100" algn="l"/>
              </a:tabLst>
              <a:defRPr/>
            </a:pPr>
            <a:r>
              <a:rPr lang="en-US" sz="1800" b="1" dirty="0">
                <a:latin typeface="Arial" charset="0"/>
              </a:rPr>
              <a:t>This lesson addressed the following </a:t>
            </a:r>
            <a:r>
              <a:rPr lang="en-US" sz="1800" b="1" dirty="0">
                <a:solidFill>
                  <a:srgbClr val="0000FF"/>
                </a:solidFill>
                <a:latin typeface="Arial" charset="0"/>
              </a:rPr>
              <a:t>Key Concepts </a:t>
            </a:r>
            <a:r>
              <a:rPr lang="en-US" sz="1800" b="1" dirty="0">
                <a:latin typeface="Arial" charset="0"/>
              </a:rPr>
              <a:t>in order to provide an overview of the Military Decision Making Process: </a:t>
            </a:r>
          </a:p>
          <a:p>
            <a:pPr marL="114300" lvl="1" indent="114300">
              <a:spcBef>
                <a:spcPct val="50000"/>
              </a:spcBef>
              <a:buClr>
                <a:srgbClr val="0000FF"/>
              </a:buClr>
              <a:buFont typeface="Wingdings" pitchFamily="2" charset="2"/>
              <a:buChar char="§"/>
              <a:tabLst>
                <a:tab pos="114300" algn="l"/>
                <a:tab pos="292100" algn="l"/>
              </a:tabLst>
              <a:defRPr/>
            </a:pPr>
            <a:r>
              <a:rPr lang="en-US" sz="1800" b="1" dirty="0">
                <a:latin typeface="Arial" charset="0"/>
              </a:rPr>
              <a:t> </a:t>
            </a:r>
            <a:r>
              <a:rPr lang="en-US" sz="1800" b="1" dirty="0">
                <a:solidFill>
                  <a:srgbClr val="0000FF"/>
                </a:solidFill>
                <a:latin typeface="Arial" charset="0"/>
              </a:rPr>
              <a:t>The Commander’s Role in MDMP</a:t>
            </a:r>
            <a:r>
              <a:rPr lang="en-US" sz="1800" b="1" dirty="0">
                <a:solidFill>
                  <a:srgbClr val="000000"/>
                </a:solidFill>
                <a:latin typeface="Arial" charset="0"/>
              </a:rPr>
              <a:t>. </a:t>
            </a:r>
            <a:r>
              <a:rPr lang="en-US" sz="1800" b="1" dirty="0">
                <a:latin typeface="Arial" charset="0"/>
              </a:rPr>
              <a:t>The role of the commander in mission command is to direct and lead from the beginning of planning throughout execution, and to assess continually. To ensure mission accomplishment, the commander understands, visualizes, describes, directs, leads, and assesses operations.</a:t>
            </a:r>
            <a:endParaRPr lang="en-US" sz="1800" b="1" dirty="0">
              <a:solidFill>
                <a:srgbClr val="000000"/>
              </a:solidFill>
              <a:latin typeface="Arial" charset="0"/>
            </a:endParaRPr>
          </a:p>
          <a:p>
            <a:pPr marL="114300" lvl="1" indent="114300">
              <a:spcBef>
                <a:spcPct val="50000"/>
              </a:spcBef>
              <a:buClr>
                <a:srgbClr val="0000FF"/>
              </a:buClr>
              <a:buFont typeface="Wingdings" pitchFamily="2" charset="2"/>
              <a:buChar char="§"/>
              <a:tabLst>
                <a:tab pos="114300" algn="l"/>
                <a:tab pos="292100" algn="l"/>
              </a:tabLst>
              <a:defRPr/>
            </a:pPr>
            <a:r>
              <a:rPr lang="en-US" sz="1800" b="1" dirty="0">
                <a:solidFill>
                  <a:srgbClr val="000000"/>
                </a:solidFill>
                <a:latin typeface="Arial" charset="0"/>
              </a:rPr>
              <a:t> </a:t>
            </a:r>
            <a:r>
              <a:rPr lang="en-US" sz="1800" b="1" dirty="0">
                <a:solidFill>
                  <a:srgbClr val="0000FF"/>
                </a:solidFill>
                <a:latin typeface="Arial" charset="0"/>
              </a:rPr>
              <a:t>The Staff’s Role in MDMP</a:t>
            </a:r>
            <a:r>
              <a:rPr lang="en-US" sz="1800" b="1" dirty="0">
                <a:solidFill>
                  <a:srgbClr val="000000"/>
                </a:solidFill>
                <a:latin typeface="Arial" charset="0"/>
              </a:rPr>
              <a:t>. The staff’s effort during the MDMP focuses on helping the commander understand the situation, making decisions, and synchronizing those decisions into a fully developed plan or order. The Chief of Staff (CoS) or Executive Officer (XO) manages and coordinates the staff’s work and provides quality control.</a:t>
            </a:r>
          </a:p>
          <a:p>
            <a:pPr marL="114300" lvl="1" indent="114300">
              <a:spcBef>
                <a:spcPct val="50000"/>
              </a:spcBef>
              <a:buClr>
                <a:srgbClr val="0000FF"/>
              </a:buClr>
              <a:buFont typeface="Wingdings" pitchFamily="2" charset="2"/>
              <a:buChar char="§"/>
              <a:tabLst>
                <a:tab pos="114300" algn="l"/>
                <a:tab pos="292100" algn="l"/>
              </a:tabLst>
              <a:defRPr/>
            </a:pPr>
            <a:r>
              <a:rPr lang="en-US" sz="1800" b="1" dirty="0">
                <a:solidFill>
                  <a:srgbClr val="000000"/>
                </a:solidFill>
                <a:latin typeface="Arial" charset="0"/>
              </a:rPr>
              <a:t> </a:t>
            </a:r>
            <a:r>
              <a:rPr lang="en-US" sz="1800" b="1" dirty="0">
                <a:solidFill>
                  <a:srgbClr val="0000FF"/>
                </a:solidFill>
                <a:latin typeface="Arial" charset="0"/>
              </a:rPr>
              <a:t>Commander, Staff, and Subordinate Interaction</a:t>
            </a:r>
            <a:r>
              <a:rPr lang="en-US" sz="1800" b="1" dirty="0">
                <a:solidFill>
                  <a:srgbClr val="000000"/>
                </a:solidFill>
                <a:latin typeface="Arial" charset="0"/>
              </a:rPr>
              <a:t>. The MDMP is designed to facilitate interaction between the commander, staff, and subordinate headquarters throughout planning.</a:t>
            </a:r>
          </a:p>
          <a:p>
            <a:pPr marL="114300" lvl="1" indent="114300">
              <a:spcBef>
                <a:spcPct val="50000"/>
              </a:spcBef>
              <a:buClr>
                <a:srgbClr val="0000FF"/>
              </a:buClr>
              <a:buFont typeface="Wingdings" pitchFamily="2" charset="2"/>
              <a:buChar char="§"/>
              <a:tabLst>
                <a:tab pos="114300" algn="l"/>
                <a:tab pos="292100" algn="l"/>
              </a:tabLst>
              <a:defRPr/>
            </a:pPr>
            <a:r>
              <a:rPr lang="en-US" sz="1800" b="1" dirty="0">
                <a:solidFill>
                  <a:srgbClr val="000000"/>
                </a:solidFill>
                <a:latin typeface="Arial" charset="0"/>
              </a:rPr>
              <a:t> </a:t>
            </a:r>
            <a:r>
              <a:rPr lang="en-US" sz="1800" b="1" dirty="0">
                <a:solidFill>
                  <a:srgbClr val="0000FF"/>
                </a:solidFill>
                <a:latin typeface="Arial" charset="0"/>
              </a:rPr>
              <a:t>Performing the MDMP</a:t>
            </a:r>
            <a:r>
              <a:rPr lang="en-US" sz="1800" b="1" dirty="0">
                <a:solidFill>
                  <a:srgbClr val="000000"/>
                </a:solidFill>
                <a:latin typeface="Arial" charset="0"/>
              </a:rPr>
              <a:t>. The MDMP consists of seven steps. The commander and staff perform these steps sequentially; however, there may not be distinct points at which one step ends and another begins.  </a:t>
            </a:r>
            <a:endParaRPr lang="en-US" sz="1800" b="1" dirty="0">
              <a:latin typeface="Arial" charset="0"/>
            </a:endParaRPr>
          </a:p>
        </p:txBody>
      </p:sp>
      <p:sp>
        <p:nvSpPr>
          <p:cNvPr id="275462" name="Text Box 6"/>
          <p:cNvSpPr txBox="1">
            <a:spLocks noChangeArrowheads="1"/>
          </p:cNvSpPr>
          <p:nvPr/>
        </p:nvSpPr>
        <p:spPr bwMode="auto">
          <a:xfrm>
            <a:off x="2032000" y="6299200"/>
            <a:ext cx="8255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228600" algn="l"/>
              </a:tabLst>
              <a:defRPr sz="3200">
                <a:solidFill>
                  <a:schemeClr val="tx1"/>
                </a:solidFill>
                <a:latin typeface="Arial" panose="020B0604020202020204" pitchFamily="34" charset="0"/>
              </a:defRPr>
            </a:lvl1pPr>
            <a:lvl2pPr marL="742950" indent="-285750">
              <a:spcBef>
                <a:spcPct val="20000"/>
              </a:spcBef>
              <a:buChar char="–"/>
              <a:tabLst>
                <a:tab pos="228600" algn="l"/>
              </a:tabLst>
              <a:defRPr sz="2800">
                <a:solidFill>
                  <a:schemeClr val="tx1"/>
                </a:solidFill>
                <a:latin typeface="Arial" panose="020B0604020202020204" pitchFamily="34" charset="0"/>
              </a:defRPr>
            </a:lvl2pPr>
            <a:lvl3pPr marL="1143000" indent="-228600">
              <a:spcBef>
                <a:spcPct val="20000"/>
              </a:spcBef>
              <a:buChar char="•"/>
              <a:tabLst>
                <a:tab pos="228600" algn="l"/>
              </a:tabLst>
              <a:defRPr sz="2400">
                <a:solidFill>
                  <a:schemeClr val="tx1"/>
                </a:solidFill>
                <a:latin typeface="Arial" panose="020B0604020202020204" pitchFamily="34" charset="0"/>
              </a:defRPr>
            </a:lvl3pPr>
            <a:lvl4pPr marL="1600200" indent="-228600">
              <a:spcBef>
                <a:spcPct val="20000"/>
              </a:spcBef>
              <a:buChar char="–"/>
              <a:tabLst>
                <a:tab pos="228600" algn="l"/>
              </a:tabLst>
              <a:defRPr sz="2000">
                <a:solidFill>
                  <a:schemeClr val="tx1"/>
                </a:solidFill>
                <a:latin typeface="Arial" panose="020B0604020202020204" pitchFamily="34" charset="0"/>
              </a:defRPr>
            </a:lvl4pPr>
            <a:lvl5pPr marL="2057400" indent="-228600">
              <a:spcBef>
                <a:spcPct val="20000"/>
              </a:spcBef>
              <a:buChar char="»"/>
              <a:tabLst>
                <a:tab pos="2286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9pPr>
          </a:lstStyle>
          <a:p>
            <a:pPr>
              <a:lnSpc>
                <a:spcPct val="80000"/>
              </a:lnSpc>
              <a:spcBef>
                <a:spcPct val="50000"/>
              </a:spcBef>
              <a:buFontTx/>
              <a:buNone/>
            </a:pPr>
            <a:r>
              <a:rPr lang="en-US" altLang="en-US" sz="1800" b="1" dirty="0">
                <a:solidFill>
                  <a:schemeClr val="tx2"/>
                </a:solidFill>
              </a:rPr>
              <a:t>	</a:t>
            </a:r>
            <a:r>
              <a:rPr lang="en-US" altLang="en-US" sz="1800" b="1" dirty="0">
                <a:solidFill>
                  <a:srgbClr val="FF0000"/>
                </a:solidFill>
              </a:rPr>
              <a:t>An exam is provided at the end of this lesson to assess your learning</a:t>
            </a:r>
            <a:r>
              <a:rPr lang="en-US" altLang="en-US" sz="1800" dirty="0">
                <a:solidFill>
                  <a:srgbClr val="FF0000"/>
                </a:solidFill>
              </a:rPr>
              <a:t>.</a:t>
            </a:r>
          </a:p>
        </p:txBody>
      </p:sp>
      <p:sp>
        <p:nvSpPr>
          <p:cNvPr id="275463" name="Rectangle 7"/>
          <p:cNvSpPr>
            <a:spLocks noChangeArrowheads="1"/>
          </p:cNvSpPr>
          <p:nvPr/>
        </p:nvSpPr>
        <p:spPr bwMode="auto">
          <a:xfrm>
            <a:off x="1841500" y="6208713"/>
            <a:ext cx="8534400" cy="495300"/>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Flowchart: Alternate Process 7"/>
          <p:cNvSpPr/>
          <p:nvPr/>
        </p:nvSpPr>
        <p:spPr>
          <a:xfrm>
            <a:off x="2789735" y="484062"/>
            <a:ext cx="1283677" cy="773723"/>
          </a:xfrm>
          <a:prstGeom prst="flowChartAlternate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solidFill>
                  <a:schemeClr val="tx1"/>
                </a:solidFill>
              </a:rPr>
              <a:t>Mission Receipt</a:t>
            </a:r>
          </a:p>
        </p:txBody>
      </p:sp>
      <p:cxnSp>
        <p:nvCxnSpPr>
          <p:cNvPr id="10" name="Straight Connector 9"/>
          <p:cNvCxnSpPr>
            <a:stCxn id="8" idx="2"/>
            <a:endCxn id="11" idx="0"/>
          </p:cNvCxnSpPr>
          <p:nvPr/>
        </p:nvCxnSpPr>
        <p:spPr>
          <a:xfrm>
            <a:off x="3431574" y="1257785"/>
            <a:ext cx="1643" cy="2612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2853469" y="1480174"/>
            <a:ext cx="2712336" cy="821328"/>
            <a:chOff x="2106891" y="1535373"/>
            <a:chExt cx="2712336" cy="821328"/>
          </a:xfrm>
        </p:grpSpPr>
        <p:sp>
          <p:nvSpPr>
            <p:cNvPr id="11" name="Flowchart: Decision 10"/>
            <p:cNvSpPr/>
            <p:nvPr/>
          </p:nvSpPr>
          <p:spPr>
            <a:xfrm>
              <a:off x="2106891" y="1574276"/>
              <a:ext cx="1159496"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b="1" dirty="0">
                  <a:solidFill>
                    <a:srgbClr val="00B050"/>
                  </a:solidFill>
                </a:rPr>
                <a:t>YES</a:t>
              </a:r>
              <a:r>
                <a:rPr lang="en-US" sz="700" b="1" dirty="0">
                  <a:solidFill>
                    <a:schemeClr val="tx1"/>
                  </a:solidFill>
                </a:rPr>
                <a:t>/</a:t>
              </a:r>
              <a:r>
                <a:rPr lang="en-US" sz="700" b="1" dirty="0">
                  <a:solidFill>
                    <a:srgbClr val="FF0000"/>
                  </a:solidFill>
                </a:rPr>
                <a:t>NO</a:t>
              </a:r>
            </a:p>
          </p:txBody>
        </p:sp>
        <p:sp>
          <p:nvSpPr>
            <p:cNvPr id="13" name="TextBox 12"/>
            <p:cNvSpPr txBox="1"/>
            <p:nvPr/>
          </p:nvSpPr>
          <p:spPr>
            <a:xfrm>
              <a:off x="3144497" y="1535373"/>
              <a:ext cx="1674730" cy="738664"/>
            </a:xfrm>
            <a:prstGeom prst="rect">
              <a:avLst/>
            </a:prstGeom>
            <a:noFill/>
            <a:ln w="28575">
              <a:noFill/>
            </a:ln>
          </p:spPr>
          <p:txBody>
            <a:bodyPr wrap="square" rtlCol="0">
              <a:spAutoFit/>
            </a:bodyPr>
            <a:lstStyle/>
            <a:p>
              <a:pPr algn="ctr"/>
              <a:r>
                <a:rPr lang="en-US" sz="1050" b="1" dirty="0"/>
                <a:t>Is there an established SOP/Battle Drill available &amp; applicable for this mission?</a:t>
              </a:r>
            </a:p>
          </p:txBody>
        </p:sp>
      </p:grpSp>
      <p:cxnSp>
        <p:nvCxnSpPr>
          <p:cNvPr id="16" name="Straight Connector 15"/>
          <p:cNvCxnSpPr>
            <a:stCxn id="11" idx="2"/>
            <a:endCxn id="20" idx="0"/>
          </p:cNvCxnSpPr>
          <p:nvPr/>
        </p:nvCxnSpPr>
        <p:spPr>
          <a:xfrm flipH="1">
            <a:off x="1505881" y="2301502"/>
            <a:ext cx="1927336" cy="28635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lowchart: Predefined Process 19"/>
          <p:cNvSpPr/>
          <p:nvPr/>
        </p:nvSpPr>
        <p:spPr>
          <a:xfrm>
            <a:off x="648041" y="2587860"/>
            <a:ext cx="1715679" cy="1216058"/>
          </a:xfrm>
          <a:prstGeom prst="flowChartPredefined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Execute Established Process IAW Battle Drill/SOP</a:t>
            </a:r>
          </a:p>
        </p:txBody>
      </p:sp>
      <p:sp>
        <p:nvSpPr>
          <p:cNvPr id="22" name="TextBox 21"/>
          <p:cNvSpPr txBox="1"/>
          <p:nvPr/>
        </p:nvSpPr>
        <p:spPr>
          <a:xfrm>
            <a:off x="2230493" y="2128868"/>
            <a:ext cx="492443" cy="276999"/>
          </a:xfrm>
          <a:prstGeom prst="rect">
            <a:avLst/>
          </a:prstGeom>
          <a:noFill/>
          <a:ln w="28575">
            <a:noFill/>
          </a:ln>
        </p:spPr>
        <p:txBody>
          <a:bodyPr wrap="none" rtlCol="0">
            <a:spAutoFit/>
          </a:bodyPr>
          <a:lstStyle/>
          <a:p>
            <a:r>
              <a:rPr lang="en-US" sz="1200" b="1" dirty="0">
                <a:solidFill>
                  <a:srgbClr val="00B050"/>
                </a:solidFill>
              </a:rPr>
              <a:t>YES</a:t>
            </a:r>
            <a:endParaRPr lang="en-US" sz="2400" b="1" dirty="0">
              <a:solidFill>
                <a:srgbClr val="00B050"/>
              </a:solidFill>
            </a:endParaRPr>
          </a:p>
        </p:txBody>
      </p:sp>
      <p:cxnSp>
        <p:nvCxnSpPr>
          <p:cNvPr id="23" name="Straight Connector 22"/>
          <p:cNvCxnSpPr>
            <a:stCxn id="27" idx="0"/>
            <a:endCxn id="11" idx="2"/>
          </p:cNvCxnSpPr>
          <p:nvPr/>
        </p:nvCxnSpPr>
        <p:spPr>
          <a:xfrm flipH="1" flipV="1">
            <a:off x="3433217" y="2301502"/>
            <a:ext cx="1885769" cy="30493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Flowchart: Decision 26"/>
          <p:cNvSpPr/>
          <p:nvPr/>
        </p:nvSpPr>
        <p:spPr>
          <a:xfrm>
            <a:off x="4739238" y="2606440"/>
            <a:ext cx="1159496"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b="1" dirty="0">
                <a:solidFill>
                  <a:srgbClr val="00B050"/>
                </a:solidFill>
              </a:rPr>
              <a:t>YES</a:t>
            </a:r>
            <a:r>
              <a:rPr lang="en-US" sz="700" b="1" dirty="0">
                <a:solidFill>
                  <a:schemeClr val="tx1"/>
                </a:solidFill>
              </a:rPr>
              <a:t>/</a:t>
            </a:r>
            <a:r>
              <a:rPr lang="en-US" sz="700" b="1" dirty="0">
                <a:solidFill>
                  <a:srgbClr val="FF0000"/>
                </a:solidFill>
              </a:rPr>
              <a:t>NO</a:t>
            </a:r>
          </a:p>
        </p:txBody>
      </p:sp>
      <p:sp>
        <p:nvSpPr>
          <p:cNvPr id="28" name="TextBox 27"/>
          <p:cNvSpPr txBox="1"/>
          <p:nvPr/>
        </p:nvSpPr>
        <p:spPr>
          <a:xfrm>
            <a:off x="5836288" y="2562794"/>
            <a:ext cx="1414020" cy="738664"/>
          </a:xfrm>
          <a:prstGeom prst="rect">
            <a:avLst/>
          </a:prstGeom>
          <a:noFill/>
          <a:ln w="28575">
            <a:noFill/>
          </a:ln>
        </p:spPr>
        <p:txBody>
          <a:bodyPr wrap="square" rtlCol="0">
            <a:spAutoFit/>
          </a:bodyPr>
          <a:lstStyle/>
          <a:p>
            <a:pPr algn="ctr"/>
            <a:r>
              <a:rPr lang="en-US" sz="1050" b="1" dirty="0"/>
              <a:t>Is there an ongoing mission that shares similarities to this mission?</a:t>
            </a:r>
          </a:p>
        </p:txBody>
      </p:sp>
      <p:cxnSp>
        <p:nvCxnSpPr>
          <p:cNvPr id="33" name="Straight Connector 32"/>
          <p:cNvCxnSpPr>
            <a:stCxn id="32" idx="0"/>
            <a:endCxn id="27" idx="2"/>
          </p:cNvCxnSpPr>
          <p:nvPr/>
        </p:nvCxnSpPr>
        <p:spPr>
          <a:xfrm flipH="1" flipV="1">
            <a:off x="5318986" y="3388865"/>
            <a:ext cx="990590" cy="22379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stCxn id="27" idx="2"/>
            <a:endCxn id="31" idx="0"/>
          </p:cNvCxnSpPr>
          <p:nvPr/>
        </p:nvCxnSpPr>
        <p:spPr>
          <a:xfrm flipH="1">
            <a:off x="3873589" y="3388865"/>
            <a:ext cx="1445397" cy="25793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4387489" y="3647308"/>
            <a:ext cx="1414020" cy="1384995"/>
          </a:xfrm>
          <a:prstGeom prst="rect">
            <a:avLst/>
          </a:prstGeom>
          <a:noFill/>
          <a:ln w="28575">
            <a:noFill/>
          </a:ln>
        </p:spPr>
        <p:txBody>
          <a:bodyPr wrap="square" rtlCol="0">
            <a:spAutoFit/>
          </a:bodyPr>
          <a:lstStyle/>
          <a:p>
            <a:pPr algn="ctr"/>
            <a:r>
              <a:rPr lang="en-US" sz="1050" b="1" dirty="0"/>
              <a:t>Can a FRAGO be issued to include this mission into the ongoing mission? </a:t>
            </a:r>
            <a:r>
              <a:rPr lang="en-US" sz="1050" b="1" dirty="0">
                <a:solidFill>
                  <a:srgbClr val="FF0000"/>
                </a:solidFill>
              </a:rPr>
              <a:t>(If No, continue with No path to previous question)</a:t>
            </a:r>
          </a:p>
        </p:txBody>
      </p:sp>
      <p:grpSp>
        <p:nvGrpSpPr>
          <p:cNvPr id="52" name="Group 51"/>
          <p:cNvGrpSpPr/>
          <p:nvPr/>
        </p:nvGrpSpPr>
        <p:grpSpPr>
          <a:xfrm>
            <a:off x="5729828" y="3498482"/>
            <a:ext cx="2563249" cy="900246"/>
            <a:chOff x="4965890" y="4037184"/>
            <a:chExt cx="2563249" cy="900246"/>
          </a:xfrm>
        </p:grpSpPr>
        <p:sp>
          <p:nvSpPr>
            <p:cNvPr id="32" name="Flowchart: Decision 31"/>
            <p:cNvSpPr/>
            <p:nvPr/>
          </p:nvSpPr>
          <p:spPr>
            <a:xfrm>
              <a:off x="4965890" y="4151364"/>
              <a:ext cx="1159496"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b="1" dirty="0">
                  <a:solidFill>
                    <a:srgbClr val="00B050"/>
                  </a:solidFill>
                </a:rPr>
                <a:t>YES</a:t>
              </a:r>
              <a:r>
                <a:rPr lang="en-US" sz="700" b="1" dirty="0">
                  <a:solidFill>
                    <a:schemeClr val="tx1"/>
                  </a:solidFill>
                </a:rPr>
                <a:t>/</a:t>
              </a:r>
              <a:r>
                <a:rPr lang="en-US" sz="700" b="1" dirty="0">
                  <a:solidFill>
                    <a:srgbClr val="FF0000"/>
                  </a:solidFill>
                </a:rPr>
                <a:t>NO</a:t>
              </a:r>
            </a:p>
          </p:txBody>
        </p:sp>
        <p:sp>
          <p:nvSpPr>
            <p:cNvPr id="40" name="TextBox 39"/>
            <p:cNvSpPr txBox="1"/>
            <p:nvPr/>
          </p:nvSpPr>
          <p:spPr>
            <a:xfrm>
              <a:off x="6115119" y="4037184"/>
              <a:ext cx="1414020" cy="900246"/>
            </a:xfrm>
            <a:prstGeom prst="rect">
              <a:avLst/>
            </a:prstGeom>
            <a:noFill/>
            <a:ln w="28575">
              <a:noFill/>
            </a:ln>
          </p:spPr>
          <p:txBody>
            <a:bodyPr wrap="square" rtlCol="0">
              <a:spAutoFit/>
            </a:bodyPr>
            <a:lstStyle/>
            <a:p>
              <a:pPr algn="ctr"/>
              <a:r>
                <a:rPr lang="en-US" sz="1050" b="1" dirty="0"/>
                <a:t>Are there past approved products for similar missions available? </a:t>
              </a:r>
              <a:endParaRPr lang="en-US" sz="1050" b="1" dirty="0">
                <a:solidFill>
                  <a:srgbClr val="FF0000"/>
                </a:solidFill>
              </a:endParaRPr>
            </a:p>
          </p:txBody>
        </p:sp>
      </p:grpSp>
      <p:sp>
        <p:nvSpPr>
          <p:cNvPr id="41" name="TextBox 40"/>
          <p:cNvSpPr txBox="1"/>
          <p:nvPr/>
        </p:nvSpPr>
        <p:spPr>
          <a:xfrm>
            <a:off x="4471637" y="3252150"/>
            <a:ext cx="492443" cy="276999"/>
          </a:xfrm>
          <a:prstGeom prst="rect">
            <a:avLst/>
          </a:prstGeom>
          <a:noFill/>
          <a:ln w="28575">
            <a:noFill/>
          </a:ln>
        </p:spPr>
        <p:txBody>
          <a:bodyPr wrap="none" rtlCol="0">
            <a:spAutoFit/>
          </a:bodyPr>
          <a:lstStyle/>
          <a:p>
            <a:r>
              <a:rPr lang="en-US" sz="1200" b="1" dirty="0">
                <a:solidFill>
                  <a:srgbClr val="00B050"/>
                </a:solidFill>
              </a:rPr>
              <a:t>YES</a:t>
            </a:r>
            <a:endParaRPr lang="en-US" sz="2400" b="1" dirty="0">
              <a:solidFill>
                <a:srgbClr val="00B050"/>
              </a:solidFill>
            </a:endParaRPr>
          </a:p>
        </p:txBody>
      </p:sp>
      <p:sp>
        <p:nvSpPr>
          <p:cNvPr id="42" name="TextBox 41"/>
          <p:cNvSpPr txBox="1"/>
          <p:nvPr/>
        </p:nvSpPr>
        <p:spPr>
          <a:xfrm>
            <a:off x="5729828" y="3278497"/>
            <a:ext cx="415498" cy="276999"/>
          </a:xfrm>
          <a:prstGeom prst="rect">
            <a:avLst/>
          </a:prstGeom>
          <a:noFill/>
          <a:ln w="28575">
            <a:noFill/>
          </a:ln>
        </p:spPr>
        <p:txBody>
          <a:bodyPr wrap="none" rtlCol="0">
            <a:spAutoFit/>
          </a:bodyPr>
          <a:lstStyle/>
          <a:p>
            <a:r>
              <a:rPr lang="en-US" sz="1200" b="1" dirty="0">
                <a:solidFill>
                  <a:srgbClr val="FF0000"/>
                </a:solidFill>
              </a:rPr>
              <a:t>NO</a:t>
            </a:r>
            <a:endParaRPr lang="en-US" sz="2400" b="1" dirty="0">
              <a:solidFill>
                <a:srgbClr val="FF0000"/>
              </a:solidFill>
            </a:endParaRPr>
          </a:p>
        </p:txBody>
      </p:sp>
      <p:sp>
        <p:nvSpPr>
          <p:cNvPr id="43" name="TextBox 42"/>
          <p:cNvSpPr txBox="1"/>
          <p:nvPr/>
        </p:nvSpPr>
        <p:spPr>
          <a:xfrm>
            <a:off x="4073412" y="2156141"/>
            <a:ext cx="415498" cy="276999"/>
          </a:xfrm>
          <a:prstGeom prst="rect">
            <a:avLst/>
          </a:prstGeom>
          <a:noFill/>
          <a:ln w="28575">
            <a:noFill/>
          </a:ln>
        </p:spPr>
        <p:txBody>
          <a:bodyPr wrap="none" rtlCol="0">
            <a:spAutoFit/>
          </a:bodyPr>
          <a:lstStyle/>
          <a:p>
            <a:r>
              <a:rPr lang="en-US" sz="1200" b="1" dirty="0">
                <a:solidFill>
                  <a:srgbClr val="FF0000"/>
                </a:solidFill>
              </a:rPr>
              <a:t>NO</a:t>
            </a:r>
            <a:endParaRPr lang="en-US" sz="2400" b="1" dirty="0">
              <a:solidFill>
                <a:srgbClr val="FF0000"/>
              </a:solidFill>
            </a:endParaRPr>
          </a:p>
        </p:txBody>
      </p:sp>
      <p:grpSp>
        <p:nvGrpSpPr>
          <p:cNvPr id="55" name="Group 54"/>
          <p:cNvGrpSpPr/>
          <p:nvPr/>
        </p:nvGrpSpPr>
        <p:grpSpPr>
          <a:xfrm>
            <a:off x="3293841" y="3646800"/>
            <a:ext cx="1159496" cy="2064469"/>
            <a:chOff x="2813901" y="4185502"/>
            <a:chExt cx="1159496" cy="2064469"/>
          </a:xfrm>
        </p:grpSpPr>
        <p:sp>
          <p:nvSpPr>
            <p:cNvPr id="31" name="Flowchart: Decision 30"/>
            <p:cNvSpPr/>
            <p:nvPr/>
          </p:nvSpPr>
          <p:spPr>
            <a:xfrm>
              <a:off x="2813901" y="4185502"/>
              <a:ext cx="1159496"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b="1" dirty="0">
                  <a:solidFill>
                    <a:srgbClr val="00B050"/>
                  </a:solidFill>
                </a:rPr>
                <a:t>YES</a:t>
              </a:r>
              <a:r>
                <a:rPr lang="en-US" sz="700" b="1" dirty="0">
                  <a:solidFill>
                    <a:schemeClr val="tx1"/>
                  </a:solidFill>
                </a:rPr>
                <a:t>/</a:t>
              </a:r>
              <a:r>
                <a:rPr lang="en-US" sz="700" b="1" dirty="0">
                  <a:solidFill>
                    <a:srgbClr val="FF0000"/>
                  </a:solidFill>
                </a:rPr>
                <a:t>NO</a:t>
              </a:r>
            </a:p>
          </p:txBody>
        </p:sp>
        <p:sp>
          <p:nvSpPr>
            <p:cNvPr id="47" name="Flowchart: Predefined Process 46"/>
            <p:cNvSpPr/>
            <p:nvPr/>
          </p:nvSpPr>
          <p:spPr>
            <a:xfrm>
              <a:off x="2813901" y="5511148"/>
              <a:ext cx="1159496" cy="738823"/>
            </a:xfrm>
            <a:prstGeom prst="flowChartPredefined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Issue FRAGO</a:t>
              </a:r>
            </a:p>
          </p:txBody>
        </p:sp>
        <p:cxnSp>
          <p:nvCxnSpPr>
            <p:cNvPr id="48" name="Straight Connector 47"/>
            <p:cNvCxnSpPr>
              <a:stCxn id="47" idx="0"/>
              <a:endCxn id="31" idx="2"/>
            </p:cNvCxnSpPr>
            <p:nvPr/>
          </p:nvCxnSpPr>
          <p:spPr>
            <a:xfrm flipV="1">
              <a:off x="3393649" y="4967927"/>
              <a:ext cx="0" cy="54322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6" name="TextBox 55"/>
          <p:cNvSpPr txBox="1"/>
          <p:nvPr/>
        </p:nvSpPr>
        <p:spPr>
          <a:xfrm>
            <a:off x="3421120" y="4637011"/>
            <a:ext cx="492443" cy="276999"/>
          </a:xfrm>
          <a:prstGeom prst="rect">
            <a:avLst/>
          </a:prstGeom>
          <a:noFill/>
          <a:ln w="28575">
            <a:noFill/>
          </a:ln>
        </p:spPr>
        <p:txBody>
          <a:bodyPr wrap="none" rtlCol="0">
            <a:spAutoFit/>
          </a:bodyPr>
          <a:lstStyle/>
          <a:p>
            <a:r>
              <a:rPr lang="en-US" sz="1200" b="1" dirty="0">
                <a:solidFill>
                  <a:srgbClr val="00B050"/>
                </a:solidFill>
              </a:rPr>
              <a:t>YES</a:t>
            </a:r>
            <a:endParaRPr lang="en-US" sz="2400" b="1" dirty="0">
              <a:solidFill>
                <a:srgbClr val="00B050"/>
              </a:solidFill>
            </a:endParaRPr>
          </a:p>
        </p:txBody>
      </p:sp>
      <p:cxnSp>
        <p:nvCxnSpPr>
          <p:cNvPr id="57" name="Straight Connector 56"/>
          <p:cNvCxnSpPr>
            <a:stCxn id="60" idx="0"/>
            <a:endCxn id="32" idx="2"/>
          </p:cNvCxnSpPr>
          <p:nvPr/>
        </p:nvCxnSpPr>
        <p:spPr>
          <a:xfrm flipH="1" flipV="1">
            <a:off x="6309576" y="4395087"/>
            <a:ext cx="4142" cy="4250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Flowchart: Decision 59"/>
          <p:cNvSpPr/>
          <p:nvPr/>
        </p:nvSpPr>
        <p:spPr>
          <a:xfrm>
            <a:off x="5733970" y="4820157"/>
            <a:ext cx="1159496"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b="1" dirty="0">
                <a:solidFill>
                  <a:srgbClr val="00B050"/>
                </a:solidFill>
              </a:rPr>
              <a:t>YES</a:t>
            </a:r>
            <a:r>
              <a:rPr lang="en-US" sz="700" b="1" dirty="0">
                <a:solidFill>
                  <a:schemeClr val="tx1"/>
                </a:solidFill>
              </a:rPr>
              <a:t>/</a:t>
            </a:r>
            <a:r>
              <a:rPr lang="en-US" sz="700" b="1" dirty="0">
                <a:solidFill>
                  <a:srgbClr val="FF0000"/>
                </a:solidFill>
              </a:rPr>
              <a:t>NO</a:t>
            </a:r>
          </a:p>
        </p:txBody>
      </p:sp>
      <p:sp>
        <p:nvSpPr>
          <p:cNvPr id="61" name="TextBox 60"/>
          <p:cNvSpPr txBox="1"/>
          <p:nvPr/>
        </p:nvSpPr>
        <p:spPr>
          <a:xfrm>
            <a:off x="6079912" y="5909721"/>
            <a:ext cx="1414020" cy="900246"/>
          </a:xfrm>
          <a:prstGeom prst="rect">
            <a:avLst/>
          </a:prstGeom>
          <a:noFill/>
          <a:ln w="28575">
            <a:noFill/>
          </a:ln>
        </p:spPr>
        <p:txBody>
          <a:bodyPr wrap="square" rtlCol="0">
            <a:spAutoFit/>
          </a:bodyPr>
          <a:lstStyle/>
          <a:p>
            <a:pPr algn="ctr"/>
            <a:r>
              <a:rPr lang="en-US" sz="1050" b="1" dirty="0"/>
              <a:t>Can the past approved products be modified and re-issued with minimal changes? </a:t>
            </a:r>
            <a:endParaRPr lang="en-US" sz="1050" b="1" dirty="0">
              <a:solidFill>
                <a:srgbClr val="FF0000"/>
              </a:solidFill>
            </a:endParaRPr>
          </a:p>
        </p:txBody>
      </p:sp>
      <p:sp>
        <p:nvSpPr>
          <p:cNvPr id="63" name="TextBox 62"/>
          <p:cNvSpPr txBox="1"/>
          <p:nvPr/>
        </p:nvSpPr>
        <p:spPr>
          <a:xfrm>
            <a:off x="5836288" y="4431410"/>
            <a:ext cx="492443" cy="276999"/>
          </a:xfrm>
          <a:prstGeom prst="rect">
            <a:avLst/>
          </a:prstGeom>
          <a:noFill/>
          <a:ln w="28575">
            <a:noFill/>
          </a:ln>
        </p:spPr>
        <p:txBody>
          <a:bodyPr wrap="none" rtlCol="0">
            <a:spAutoFit/>
          </a:bodyPr>
          <a:lstStyle/>
          <a:p>
            <a:r>
              <a:rPr lang="en-US" sz="1200" b="1" dirty="0">
                <a:solidFill>
                  <a:srgbClr val="00B050"/>
                </a:solidFill>
              </a:rPr>
              <a:t>YES</a:t>
            </a:r>
            <a:endParaRPr lang="en-US" sz="2400" b="1" dirty="0">
              <a:solidFill>
                <a:srgbClr val="00B050"/>
              </a:solidFill>
            </a:endParaRPr>
          </a:p>
        </p:txBody>
      </p:sp>
      <p:sp>
        <p:nvSpPr>
          <p:cNvPr id="64" name="Flowchart: Predefined Process 63"/>
          <p:cNvSpPr/>
          <p:nvPr/>
        </p:nvSpPr>
        <p:spPr>
          <a:xfrm>
            <a:off x="4901284" y="6048142"/>
            <a:ext cx="1159496" cy="738823"/>
          </a:xfrm>
          <a:prstGeom prst="flowChartPredefined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Refine and Issue OPORD</a:t>
            </a:r>
          </a:p>
        </p:txBody>
      </p:sp>
      <p:cxnSp>
        <p:nvCxnSpPr>
          <p:cNvPr id="65" name="Straight Connector 64"/>
          <p:cNvCxnSpPr>
            <a:stCxn id="64" idx="0"/>
            <a:endCxn id="60" idx="2"/>
          </p:cNvCxnSpPr>
          <p:nvPr/>
        </p:nvCxnSpPr>
        <p:spPr>
          <a:xfrm flipV="1">
            <a:off x="5481032" y="5602582"/>
            <a:ext cx="832686" cy="44556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5486203" y="5552389"/>
            <a:ext cx="492443" cy="276999"/>
          </a:xfrm>
          <a:prstGeom prst="rect">
            <a:avLst/>
          </a:prstGeom>
          <a:noFill/>
          <a:ln w="28575">
            <a:noFill/>
          </a:ln>
        </p:spPr>
        <p:txBody>
          <a:bodyPr wrap="none" rtlCol="0">
            <a:spAutoFit/>
          </a:bodyPr>
          <a:lstStyle/>
          <a:p>
            <a:r>
              <a:rPr lang="en-US" sz="1200" b="1" dirty="0">
                <a:solidFill>
                  <a:srgbClr val="00B050"/>
                </a:solidFill>
              </a:rPr>
              <a:t>YES</a:t>
            </a:r>
            <a:endParaRPr lang="en-US" sz="2400" b="1" dirty="0">
              <a:solidFill>
                <a:srgbClr val="00B050"/>
              </a:solidFill>
            </a:endParaRPr>
          </a:p>
        </p:txBody>
      </p:sp>
      <p:sp>
        <p:nvSpPr>
          <p:cNvPr id="71" name="Flowchart: Predefined Process 70"/>
          <p:cNvSpPr/>
          <p:nvPr/>
        </p:nvSpPr>
        <p:spPr>
          <a:xfrm>
            <a:off x="8148560" y="4994553"/>
            <a:ext cx="1715679" cy="1216058"/>
          </a:xfrm>
          <a:prstGeom prst="flowChartPredefined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Execute Military Decision Making Process</a:t>
            </a:r>
          </a:p>
        </p:txBody>
      </p:sp>
      <p:cxnSp>
        <p:nvCxnSpPr>
          <p:cNvPr id="79" name="Straight Connector 78"/>
          <p:cNvCxnSpPr>
            <a:stCxn id="71" idx="1"/>
            <a:endCxn id="60" idx="2"/>
          </p:cNvCxnSpPr>
          <p:nvPr/>
        </p:nvCxnSpPr>
        <p:spPr>
          <a:xfrm flipH="1">
            <a:off x="6313718" y="5602582"/>
            <a:ext cx="183484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a:stCxn id="71" idx="1"/>
          </p:cNvCxnSpPr>
          <p:nvPr/>
        </p:nvCxnSpPr>
        <p:spPr>
          <a:xfrm flipH="1" flipV="1">
            <a:off x="6323537" y="4429226"/>
            <a:ext cx="1825023" cy="117335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p:cNvSpPr txBox="1"/>
          <p:nvPr/>
        </p:nvSpPr>
        <p:spPr>
          <a:xfrm>
            <a:off x="7024253" y="4665462"/>
            <a:ext cx="415498" cy="276999"/>
          </a:xfrm>
          <a:prstGeom prst="rect">
            <a:avLst/>
          </a:prstGeom>
          <a:noFill/>
          <a:ln w="28575">
            <a:noFill/>
          </a:ln>
        </p:spPr>
        <p:txBody>
          <a:bodyPr wrap="none" rtlCol="0">
            <a:spAutoFit/>
          </a:bodyPr>
          <a:lstStyle/>
          <a:p>
            <a:r>
              <a:rPr lang="en-US" sz="1200" b="1" dirty="0">
                <a:solidFill>
                  <a:srgbClr val="FF0000"/>
                </a:solidFill>
              </a:rPr>
              <a:t>NO</a:t>
            </a:r>
            <a:endParaRPr lang="en-US" sz="2400" b="1" dirty="0">
              <a:solidFill>
                <a:srgbClr val="FF0000"/>
              </a:solidFill>
            </a:endParaRPr>
          </a:p>
        </p:txBody>
      </p:sp>
      <p:sp>
        <p:nvSpPr>
          <p:cNvPr id="90" name="TextBox 89"/>
          <p:cNvSpPr txBox="1"/>
          <p:nvPr/>
        </p:nvSpPr>
        <p:spPr>
          <a:xfrm>
            <a:off x="7024253" y="5298167"/>
            <a:ext cx="415498" cy="276999"/>
          </a:xfrm>
          <a:prstGeom prst="rect">
            <a:avLst/>
          </a:prstGeom>
          <a:noFill/>
          <a:ln w="28575">
            <a:noFill/>
          </a:ln>
        </p:spPr>
        <p:txBody>
          <a:bodyPr wrap="none" rtlCol="0">
            <a:spAutoFit/>
          </a:bodyPr>
          <a:lstStyle/>
          <a:p>
            <a:r>
              <a:rPr lang="en-US" sz="1200" b="1" dirty="0">
                <a:solidFill>
                  <a:srgbClr val="FF0000"/>
                </a:solidFill>
              </a:rPr>
              <a:t>NO</a:t>
            </a:r>
            <a:endParaRPr lang="en-US" sz="2400" b="1" dirty="0">
              <a:solidFill>
                <a:srgbClr val="FF0000"/>
              </a:solidFill>
            </a:endParaRPr>
          </a:p>
        </p:txBody>
      </p:sp>
    </p:spTree>
    <p:extLst>
      <p:ext uri="{BB962C8B-B14F-4D97-AF65-F5344CB8AC3E}">
        <p14:creationId xmlns:p14="http://schemas.microsoft.com/office/powerpoint/2010/main" val="231856937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ext Placeholder 4"/>
          <p:cNvSpPr>
            <a:spLocks noGrp="1"/>
          </p:cNvSpPr>
          <p:nvPr>
            <p:ph type="body" idx="1"/>
          </p:nvPr>
        </p:nvSpPr>
        <p:spPr>
          <a:xfrm>
            <a:off x="1009470" y="870458"/>
            <a:ext cx="5157787" cy="540179"/>
          </a:xfrm>
        </p:spPr>
        <p:txBody>
          <a:bodyPr/>
          <a:lstStyle/>
          <a:p>
            <a:r>
              <a:rPr lang="en-US" dirty="0"/>
              <a:t>Strengths</a:t>
            </a:r>
          </a:p>
        </p:txBody>
      </p:sp>
      <p:sp>
        <p:nvSpPr>
          <p:cNvPr id="6" name="Content Placeholder 5"/>
          <p:cNvSpPr>
            <a:spLocks noGrp="1"/>
          </p:cNvSpPr>
          <p:nvPr>
            <p:ph sz="half" idx="2"/>
          </p:nvPr>
        </p:nvSpPr>
        <p:spPr>
          <a:xfrm>
            <a:off x="1009469" y="1410637"/>
            <a:ext cx="5157787" cy="2415717"/>
          </a:xfrm>
          <a:ln w="19050">
            <a:solidFill>
              <a:schemeClr val="tx1"/>
            </a:solidFill>
          </a:ln>
        </p:spPr>
        <p:txBody>
          <a:bodyPr/>
          <a:lstStyle/>
          <a:p>
            <a:r>
              <a:rPr lang="en-US" sz="2000" dirty="0"/>
              <a:t>Do we have the capabilities to conduct this COA?</a:t>
            </a:r>
          </a:p>
          <a:p>
            <a:r>
              <a:rPr lang="en-US" sz="2000" dirty="0"/>
              <a:t>What are the benefits of this COA, not present in other COAs?</a:t>
            </a:r>
          </a:p>
        </p:txBody>
      </p:sp>
      <p:sp>
        <p:nvSpPr>
          <p:cNvPr id="9" name="Text Placeholder 4"/>
          <p:cNvSpPr>
            <a:spLocks noGrp="1"/>
          </p:cNvSpPr>
          <p:nvPr>
            <p:ph type="body" idx="1"/>
          </p:nvPr>
        </p:nvSpPr>
        <p:spPr>
          <a:xfrm>
            <a:off x="6167257" y="870458"/>
            <a:ext cx="5157787" cy="540179"/>
          </a:xfrm>
        </p:spPr>
        <p:txBody>
          <a:bodyPr/>
          <a:lstStyle/>
          <a:p>
            <a:r>
              <a:rPr lang="en-US" dirty="0"/>
              <a:t>Weaknesses</a:t>
            </a:r>
          </a:p>
        </p:txBody>
      </p:sp>
      <p:sp>
        <p:nvSpPr>
          <p:cNvPr id="10" name="Content Placeholder 5"/>
          <p:cNvSpPr>
            <a:spLocks noGrp="1"/>
          </p:cNvSpPr>
          <p:nvPr>
            <p:ph sz="half" idx="2"/>
          </p:nvPr>
        </p:nvSpPr>
        <p:spPr>
          <a:xfrm>
            <a:off x="6167256" y="1410637"/>
            <a:ext cx="5157787" cy="2415717"/>
          </a:xfrm>
          <a:ln w="19050">
            <a:solidFill>
              <a:schemeClr val="tx1"/>
            </a:solidFill>
          </a:ln>
        </p:spPr>
        <p:txBody>
          <a:bodyPr/>
          <a:lstStyle/>
          <a:p>
            <a:r>
              <a:rPr lang="en-US" sz="2000" dirty="0"/>
              <a:t>What are our capability gaps with this COA?</a:t>
            </a:r>
          </a:p>
          <a:p>
            <a:r>
              <a:rPr lang="en-US" sz="2000" dirty="0"/>
              <a:t>What other (non-organic) resources would be required to execute this COA?</a:t>
            </a:r>
          </a:p>
        </p:txBody>
      </p:sp>
      <p:sp>
        <p:nvSpPr>
          <p:cNvPr id="12" name="Text Placeholder 4"/>
          <p:cNvSpPr>
            <a:spLocks noGrp="1"/>
          </p:cNvSpPr>
          <p:nvPr>
            <p:ph type="body" idx="1"/>
          </p:nvPr>
        </p:nvSpPr>
        <p:spPr>
          <a:xfrm>
            <a:off x="1009470" y="3826354"/>
            <a:ext cx="5157787" cy="540179"/>
          </a:xfrm>
        </p:spPr>
        <p:txBody>
          <a:bodyPr/>
          <a:lstStyle/>
          <a:p>
            <a:r>
              <a:rPr lang="en-US" sz="2000" dirty="0"/>
              <a:t>Opportunities</a:t>
            </a:r>
          </a:p>
        </p:txBody>
      </p:sp>
      <p:sp>
        <p:nvSpPr>
          <p:cNvPr id="13" name="Content Placeholder 5"/>
          <p:cNvSpPr>
            <a:spLocks noGrp="1"/>
          </p:cNvSpPr>
          <p:nvPr>
            <p:ph sz="half" idx="2"/>
          </p:nvPr>
        </p:nvSpPr>
        <p:spPr>
          <a:xfrm>
            <a:off x="1009469" y="4366533"/>
            <a:ext cx="5157787" cy="2415717"/>
          </a:xfrm>
          <a:ln w="19050">
            <a:solidFill>
              <a:schemeClr val="tx1"/>
            </a:solidFill>
          </a:ln>
        </p:spPr>
        <p:txBody>
          <a:bodyPr>
            <a:normAutofit/>
          </a:bodyPr>
          <a:lstStyle/>
          <a:p>
            <a:r>
              <a:rPr lang="en-US" sz="2000" dirty="0"/>
              <a:t>Are there any external resources that can be leveraged or shared to bridge capability gaps?</a:t>
            </a:r>
          </a:p>
          <a:p>
            <a:r>
              <a:rPr lang="en-US" sz="2000" dirty="0"/>
              <a:t>Are there other specified tasks that can be met with one plan? (Economy of Force principle) </a:t>
            </a:r>
          </a:p>
        </p:txBody>
      </p:sp>
      <p:sp>
        <p:nvSpPr>
          <p:cNvPr id="14" name="Text Placeholder 4"/>
          <p:cNvSpPr>
            <a:spLocks noGrp="1"/>
          </p:cNvSpPr>
          <p:nvPr>
            <p:ph type="body" idx="1"/>
          </p:nvPr>
        </p:nvSpPr>
        <p:spPr>
          <a:xfrm>
            <a:off x="6167257" y="3826354"/>
            <a:ext cx="5157787" cy="540179"/>
          </a:xfrm>
        </p:spPr>
        <p:txBody>
          <a:bodyPr/>
          <a:lstStyle/>
          <a:p>
            <a:r>
              <a:rPr lang="en-US" sz="2000" dirty="0"/>
              <a:t>Threats (Risks)</a:t>
            </a:r>
          </a:p>
        </p:txBody>
      </p:sp>
      <p:sp>
        <p:nvSpPr>
          <p:cNvPr id="15" name="Content Placeholder 5"/>
          <p:cNvSpPr>
            <a:spLocks noGrp="1"/>
          </p:cNvSpPr>
          <p:nvPr>
            <p:ph sz="half" idx="2"/>
          </p:nvPr>
        </p:nvSpPr>
        <p:spPr>
          <a:xfrm>
            <a:off x="6167256" y="4366533"/>
            <a:ext cx="5157787" cy="2415717"/>
          </a:xfrm>
          <a:ln w="19050">
            <a:solidFill>
              <a:schemeClr val="tx1"/>
            </a:solidFill>
          </a:ln>
        </p:spPr>
        <p:txBody>
          <a:bodyPr>
            <a:normAutofit/>
          </a:bodyPr>
          <a:lstStyle/>
          <a:p>
            <a:r>
              <a:rPr lang="en-US" sz="2000" dirty="0"/>
              <a:t>What are the known threats to the accomplishment of the mission? (Known unknowns)</a:t>
            </a:r>
          </a:p>
          <a:p>
            <a:r>
              <a:rPr lang="en-US" sz="2000" dirty="0"/>
              <a:t>What are the unknown threats to the accomplishment of the mission? (Unknown unknowns)</a:t>
            </a:r>
          </a:p>
        </p:txBody>
      </p:sp>
      <p:sp>
        <p:nvSpPr>
          <p:cNvPr id="16" name="Text Placeholder 4"/>
          <p:cNvSpPr>
            <a:spLocks noGrp="1"/>
          </p:cNvSpPr>
          <p:nvPr>
            <p:ph type="body" idx="1"/>
          </p:nvPr>
        </p:nvSpPr>
        <p:spPr>
          <a:xfrm>
            <a:off x="1009469" y="481677"/>
            <a:ext cx="10315574" cy="540179"/>
          </a:xfrm>
        </p:spPr>
        <p:txBody>
          <a:bodyPr>
            <a:normAutofit/>
          </a:bodyPr>
          <a:lstStyle/>
          <a:p>
            <a:pPr algn="ctr"/>
            <a:r>
              <a:rPr lang="en-US" sz="2800" dirty="0"/>
              <a:t>Course of Action SWOT</a:t>
            </a:r>
          </a:p>
        </p:txBody>
      </p:sp>
      <p:cxnSp>
        <p:nvCxnSpPr>
          <p:cNvPr id="20" name="Straight Connector 19"/>
          <p:cNvCxnSpPr/>
          <p:nvPr/>
        </p:nvCxnSpPr>
        <p:spPr>
          <a:xfrm flipV="1">
            <a:off x="282804" y="3959258"/>
            <a:ext cx="11594969" cy="94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Down Arrow 20"/>
          <p:cNvSpPr/>
          <p:nvPr/>
        </p:nvSpPr>
        <p:spPr>
          <a:xfrm>
            <a:off x="160256" y="4164725"/>
            <a:ext cx="720302" cy="2547160"/>
          </a:xfrm>
          <a:prstGeom prst="downArrow">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b="1" dirty="0">
                <a:solidFill>
                  <a:schemeClr val="tx1"/>
                </a:solidFill>
              </a:rPr>
              <a:t>EXTERNAL</a:t>
            </a:r>
          </a:p>
        </p:txBody>
      </p:sp>
      <p:sp>
        <p:nvSpPr>
          <p:cNvPr id="22" name="Down Arrow 21"/>
          <p:cNvSpPr/>
          <p:nvPr/>
        </p:nvSpPr>
        <p:spPr>
          <a:xfrm rot="10800000">
            <a:off x="160256" y="1187777"/>
            <a:ext cx="720302" cy="2638577"/>
          </a:xfrm>
          <a:prstGeom prst="downArrow">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n-US" b="1" dirty="0">
                <a:solidFill>
                  <a:schemeClr val="tx1"/>
                </a:solidFill>
              </a:rPr>
              <a:t>INTERNAL</a:t>
            </a:r>
          </a:p>
        </p:txBody>
      </p:sp>
    </p:spTree>
    <p:extLst>
      <p:ext uri="{BB962C8B-B14F-4D97-AF65-F5344CB8AC3E}">
        <p14:creationId xmlns:p14="http://schemas.microsoft.com/office/powerpoint/2010/main" val="405518212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Content Placeholder 5"/>
          <p:cNvSpPr>
            <a:spLocks noGrp="1"/>
          </p:cNvSpPr>
          <p:nvPr>
            <p:ph sz="half" idx="2"/>
          </p:nvPr>
        </p:nvSpPr>
        <p:spPr>
          <a:xfrm>
            <a:off x="603315" y="1187777"/>
            <a:ext cx="11019934" cy="5015060"/>
          </a:xfrm>
          <a:ln w="19050">
            <a:solidFill>
              <a:schemeClr val="tx1"/>
            </a:solidFill>
          </a:ln>
        </p:spPr>
        <p:txBody>
          <a:bodyPr>
            <a:normAutofit/>
          </a:bodyPr>
          <a:lstStyle/>
          <a:p>
            <a:r>
              <a:rPr lang="en-US" dirty="0"/>
              <a:t>Are the Specific, Essential and Implied tasks well defined?</a:t>
            </a:r>
          </a:p>
          <a:p>
            <a:r>
              <a:rPr lang="en-US" dirty="0"/>
              <a:t>Are the capability gaps identified, along with the mitigation plan?</a:t>
            </a:r>
          </a:p>
          <a:p>
            <a:pPr lvl="1"/>
            <a:r>
              <a:rPr lang="en-US" dirty="0"/>
              <a:t>Capability gaps can be grouped into two categories: </a:t>
            </a:r>
            <a:r>
              <a:rPr lang="en-US" i="1" u="sng" dirty="0"/>
              <a:t>Not Available </a:t>
            </a:r>
            <a:r>
              <a:rPr lang="en-US" dirty="0"/>
              <a:t>and </a:t>
            </a:r>
            <a:r>
              <a:rPr lang="en-US" i="1" u="sng" dirty="0"/>
              <a:t>Not Recommended</a:t>
            </a:r>
            <a:r>
              <a:rPr lang="en-US" dirty="0"/>
              <a:t>. </a:t>
            </a:r>
          </a:p>
          <a:p>
            <a:pPr lvl="1"/>
            <a:r>
              <a:rPr lang="en-US" dirty="0"/>
              <a:t>Not Recommended capability gaps, are those capabilities that may be available, but employing them to close the gaps would risk another mission or harm the current mission.</a:t>
            </a:r>
          </a:p>
          <a:p>
            <a:r>
              <a:rPr lang="en-US" dirty="0"/>
              <a:t>Are the COA specific added benefits or bonuses identified and factored?</a:t>
            </a:r>
          </a:p>
          <a:p>
            <a:pPr lvl="1"/>
            <a:r>
              <a:rPr lang="en-US" dirty="0"/>
              <a:t>COA benefits include the possibility for shared resources, streamlined processes and/or simplicity of plan.</a:t>
            </a:r>
          </a:p>
          <a:p>
            <a:pPr lvl="1"/>
            <a:endParaRPr lang="en-US" dirty="0"/>
          </a:p>
          <a:p>
            <a:endParaRPr lang="en-US" dirty="0"/>
          </a:p>
        </p:txBody>
      </p:sp>
      <p:sp>
        <p:nvSpPr>
          <p:cNvPr id="16" name="Text Placeholder 4"/>
          <p:cNvSpPr>
            <a:spLocks noGrp="1"/>
          </p:cNvSpPr>
          <p:nvPr>
            <p:ph type="body" idx="1"/>
          </p:nvPr>
        </p:nvSpPr>
        <p:spPr>
          <a:xfrm>
            <a:off x="955495" y="529062"/>
            <a:ext cx="10315574" cy="540179"/>
          </a:xfrm>
        </p:spPr>
        <p:txBody>
          <a:bodyPr>
            <a:normAutofit/>
          </a:bodyPr>
          <a:lstStyle/>
          <a:p>
            <a:pPr algn="ctr"/>
            <a:r>
              <a:rPr lang="en-US" sz="2800" dirty="0"/>
              <a:t>Course of Action SWOT Analysis</a:t>
            </a:r>
          </a:p>
        </p:txBody>
      </p:sp>
    </p:spTree>
    <p:extLst>
      <p:ext uri="{BB962C8B-B14F-4D97-AF65-F5344CB8AC3E}">
        <p14:creationId xmlns:p14="http://schemas.microsoft.com/office/powerpoint/2010/main" val="118168774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Text Placeholder 4"/>
          <p:cNvSpPr>
            <a:spLocks noGrp="1"/>
          </p:cNvSpPr>
          <p:nvPr>
            <p:ph type="body" idx="1"/>
          </p:nvPr>
        </p:nvSpPr>
        <p:spPr>
          <a:xfrm>
            <a:off x="1009469" y="330279"/>
            <a:ext cx="10315574" cy="540179"/>
          </a:xfrm>
        </p:spPr>
        <p:txBody>
          <a:bodyPr>
            <a:normAutofit/>
          </a:bodyPr>
          <a:lstStyle/>
          <a:p>
            <a:pPr algn="ctr"/>
            <a:r>
              <a:rPr lang="en-US" sz="1400" dirty="0"/>
              <a:t>Identifying Specified/Essential/Implied Tasks</a:t>
            </a:r>
          </a:p>
        </p:txBody>
      </p:sp>
      <p:sp>
        <p:nvSpPr>
          <p:cNvPr id="9" name="Content Placeholder 5"/>
          <p:cNvSpPr>
            <a:spLocks noGrp="1"/>
          </p:cNvSpPr>
          <p:nvPr>
            <p:ph sz="half" idx="2"/>
          </p:nvPr>
        </p:nvSpPr>
        <p:spPr>
          <a:xfrm>
            <a:off x="635016" y="3887032"/>
            <a:ext cx="11001080" cy="1376312"/>
          </a:xfrm>
          <a:ln w="19050">
            <a:solidFill>
              <a:schemeClr val="tx1"/>
            </a:solidFill>
          </a:ln>
        </p:spPr>
        <p:txBody>
          <a:bodyPr>
            <a:normAutofit/>
          </a:bodyPr>
          <a:lstStyle/>
          <a:p>
            <a:pPr marL="0" indent="0">
              <a:buNone/>
            </a:pPr>
            <a:r>
              <a:rPr lang="en-US" sz="1600" b="1" dirty="0"/>
              <a:t>Implied Tasks</a:t>
            </a:r>
            <a:r>
              <a:rPr lang="en-US" sz="1600" dirty="0"/>
              <a:t>: Those that must be performed to accomplish a specified task or the mission, but are not stated in the higher headquarters order. These are derived from a detailed analysis of the higher order, METT-TC factors, and possibly doctrinal requirements for each specified task. </a:t>
            </a:r>
          </a:p>
          <a:p>
            <a:endParaRPr lang="en-US" sz="1600" dirty="0"/>
          </a:p>
        </p:txBody>
      </p:sp>
      <p:sp>
        <p:nvSpPr>
          <p:cNvPr id="10" name="Content Placeholder 5"/>
          <p:cNvSpPr>
            <a:spLocks noGrp="1"/>
          </p:cNvSpPr>
          <p:nvPr>
            <p:ph sz="half" idx="2"/>
          </p:nvPr>
        </p:nvSpPr>
        <p:spPr>
          <a:xfrm>
            <a:off x="635016" y="3167212"/>
            <a:ext cx="11001080" cy="612938"/>
          </a:xfrm>
          <a:ln w="19050">
            <a:solidFill>
              <a:schemeClr val="tx1"/>
            </a:solidFill>
          </a:ln>
        </p:spPr>
        <p:txBody>
          <a:bodyPr>
            <a:normAutofit/>
          </a:bodyPr>
          <a:lstStyle/>
          <a:p>
            <a:pPr marL="0" indent="0">
              <a:buNone/>
            </a:pPr>
            <a:r>
              <a:rPr lang="en-US" sz="1600" b="1" dirty="0"/>
              <a:t>Specified Tasks</a:t>
            </a:r>
            <a:r>
              <a:rPr lang="en-US" sz="1600" dirty="0"/>
              <a:t>: Those specifically assigned to a unit by its higher headquarters. </a:t>
            </a:r>
          </a:p>
          <a:p>
            <a:pPr marL="0" indent="0">
              <a:buNone/>
            </a:pPr>
            <a:endParaRPr lang="en-US" sz="1600" dirty="0"/>
          </a:p>
        </p:txBody>
      </p:sp>
      <p:sp>
        <p:nvSpPr>
          <p:cNvPr id="14" name="Content Placeholder 5"/>
          <p:cNvSpPr>
            <a:spLocks noGrp="1"/>
          </p:cNvSpPr>
          <p:nvPr>
            <p:ph sz="half" idx="2"/>
          </p:nvPr>
        </p:nvSpPr>
        <p:spPr>
          <a:xfrm>
            <a:off x="635016" y="5379651"/>
            <a:ext cx="11001080" cy="1040003"/>
          </a:xfrm>
          <a:ln w="19050">
            <a:solidFill>
              <a:schemeClr val="tx1"/>
            </a:solidFill>
          </a:ln>
        </p:spPr>
        <p:txBody>
          <a:bodyPr>
            <a:normAutofit/>
          </a:bodyPr>
          <a:lstStyle/>
          <a:p>
            <a:pPr marL="0" indent="0">
              <a:buNone/>
            </a:pPr>
            <a:r>
              <a:rPr lang="en-US" sz="1600" b="1" dirty="0"/>
              <a:t>Essential Tasks</a:t>
            </a:r>
            <a:r>
              <a:rPr lang="en-US" sz="1600" dirty="0"/>
              <a:t>: Those specified </a:t>
            </a:r>
            <a:r>
              <a:rPr lang="en-US" sz="1600" b="1" u="sng" dirty="0"/>
              <a:t>and/or</a:t>
            </a:r>
            <a:r>
              <a:rPr lang="en-US" sz="1600" dirty="0"/>
              <a:t> implied tasks that must be executed to accomplish the mission. Essential tasks are always included in the unit’s mission statement. </a:t>
            </a:r>
          </a:p>
          <a:p>
            <a:endParaRPr lang="en-US" sz="1600" dirty="0"/>
          </a:p>
        </p:txBody>
      </p:sp>
      <p:sp>
        <p:nvSpPr>
          <p:cNvPr id="4" name="Rectangle 3"/>
          <p:cNvSpPr/>
          <p:nvPr/>
        </p:nvSpPr>
        <p:spPr>
          <a:xfrm>
            <a:off x="676143" y="2206175"/>
            <a:ext cx="10918826" cy="830997"/>
          </a:xfrm>
          <a:prstGeom prst="rect">
            <a:avLst/>
          </a:prstGeom>
        </p:spPr>
        <p:txBody>
          <a:bodyPr wrap="square">
            <a:spAutoFit/>
          </a:bodyPr>
          <a:lstStyle/>
          <a:p>
            <a:r>
              <a:rPr lang="en-US" sz="1600" i="1" dirty="0"/>
              <a:t>“In the context of operations, a task is a </a:t>
            </a:r>
            <a:r>
              <a:rPr lang="en-US" sz="1600" b="1" i="1" u="sng" dirty="0"/>
              <a:t>clearly defined </a:t>
            </a:r>
            <a:r>
              <a:rPr lang="en-US" sz="1600" i="1" dirty="0"/>
              <a:t>and </a:t>
            </a:r>
            <a:r>
              <a:rPr lang="en-US" sz="1600" b="1" i="1" u="sng" dirty="0"/>
              <a:t>measurable activity </a:t>
            </a:r>
            <a:r>
              <a:rPr lang="en-US" sz="1600" i="1" dirty="0"/>
              <a:t>accomplished by Soldiers, units, and organizations that may support or that other tasks support. The “what” of a mission statement is always a task.” </a:t>
            </a:r>
            <a:r>
              <a:rPr lang="en-US" sz="1600" dirty="0"/>
              <a:t>Center for Army Lessons Learned, 2020</a:t>
            </a:r>
          </a:p>
        </p:txBody>
      </p:sp>
      <p:grpSp>
        <p:nvGrpSpPr>
          <p:cNvPr id="18" name="Group 17"/>
          <p:cNvGrpSpPr/>
          <p:nvPr/>
        </p:nvGrpSpPr>
        <p:grpSpPr>
          <a:xfrm>
            <a:off x="1052384" y="977340"/>
            <a:ext cx="10166343" cy="1055802"/>
            <a:chOff x="1084084" y="5640414"/>
            <a:chExt cx="10166343" cy="1055802"/>
          </a:xfrm>
        </p:grpSpPr>
        <p:sp>
          <p:nvSpPr>
            <p:cNvPr id="19" name="Left-Right Arrow Callout 18"/>
            <p:cNvSpPr/>
            <p:nvPr/>
          </p:nvSpPr>
          <p:spPr>
            <a:xfrm>
              <a:off x="2830167" y="5640414"/>
              <a:ext cx="6674177" cy="1055802"/>
            </a:xfrm>
            <a:prstGeom prst="leftRightArrowCallout">
              <a:avLst/>
            </a:prstGeom>
            <a:solidFill>
              <a:schemeClr val="bg2">
                <a:lumMod val="9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rPr>
                <a:t>MISSION ANALYSIS, REQUEST(S) FOR INFORMATION, REQUEST(S) FOR SUPPORT, ETC.</a:t>
              </a:r>
            </a:p>
          </p:txBody>
        </p:sp>
        <p:sp>
          <p:nvSpPr>
            <p:cNvPr id="20" name="Rectangle 19"/>
            <p:cNvSpPr/>
            <p:nvPr/>
          </p:nvSpPr>
          <p:spPr>
            <a:xfrm>
              <a:off x="1084084" y="5811689"/>
              <a:ext cx="1640264" cy="713252"/>
            </a:xfrm>
            <a:prstGeom prst="rect">
              <a:avLst/>
            </a:prstGeom>
            <a:solidFill>
              <a:srgbClr val="FF0000"/>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bg1"/>
                  </a:solidFill>
                </a:rPr>
                <a:t>ASSUMPTIONS</a:t>
              </a:r>
            </a:p>
          </p:txBody>
        </p:sp>
        <p:sp>
          <p:nvSpPr>
            <p:cNvPr id="21" name="Rectangle 20"/>
            <p:cNvSpPr/>
            <p:nvPr/>
          </p:nvSpPr>
          <p:spPr>
            <a:xfrm>
              <a:off x="9610163" y="5811689"/>
              <a:ext cx="1640264" cy="713252"/>
            </a:xfrm>
            <a:prstGeom prst="rect">
              <a:avLst/>
            </a:prstGeom>
            <a:solidFill>
              <a:srgbClr val="92D050"/>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rPr>
                <a:t>FACTS</a:t>
              </a:r>
            </a:p>
          </p:txBody>
        </p:sp>
      </p:grpSp>
    </p:spTree>
    <p:extLst>
      <p:ext uri="{BB962C8B-B14F-4D97-AF65-F5344CB8AC3E}">
        <p14:creationId xmlns:p14="http://schemas.microsoft.com/office/powerpoint/2010/main" val="3338378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Rectangle 3"/>
          <p:cNvSpPr>
            <a:spLocks noGrp="1" noChangeArrowheads="1"/>
          </p:cNvSpPr>
          <p:nvPr>
            <p:ph type="title"/>
          </p:nvPr>
        </p:nvSpPr>
        <p:spPr>
          <a:xfrm>
            <a:off x="1981200" y="63599"/>
            <a:ext cx="8229600" cy="912813"/>
          </a:xfrm>
          <a:effectLst>
            <a:outerShdw dist="35921" dir="2700000" algn="ctr" rotWithShape="0">
              <a:srgbClr val="F6D8AC"/>
            </a:outerShdw>
          </a:effectLst>
        </p:spPr>
        <p:txBody>
          <a:bodyPr/>
          <a:lstStyle/>
          <a:p>
            <a:pPr eaLnBrk="1" hangingPunct="1"/>
            <a:r>
              <a:rPr lang="en-US" altLang="en-US" dirty="0"/>
              <a:t>Military Decision Making Process </a:t>
            </a:r>
            <a:endParaRPr lang="en-US" altLang="en-US" sz="4400" dirty="0"/>
          </a:p>
        </p:txBody>
      </p:sp>
      <p:sp>
        <p:nvSpPr>
          <p:cNvPr id="39940"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48C676E6-322B-4E56-80FE-8ED185269AD8}" type="slidenum">
              <a:rPr lang="en-US" altLang="en-US" sz="800">
                <a:solidFill>
                  <a:srgbClr val="000000"/>
                </a:solidFill>
              </a:rPr>
              <a:pPr>
                <a:spcBef>
                  <a:spcPct val="0"/>
                </a:spcBef>
                <a:buFontTx/>
                <a:buNone/>
              </a:pPr>
              <a:t>14</a:t>
            </a:fld>
            <a:endParaRPr lang="en-US" altLang="en-US" sz="800" dirty="0">
              <a:solidFill>
                <a:srgbClr val="000000"/>
              </a:solidFill>
            </a:endParaRPr>
          </a:p>
        </p:txBody>
      </p:sp>
      <p:sp>
        <p:nvSpPr>
          <p:cNvPr id="3112964" name="Text Box 4"/>
          <p:cNvSpPr txBox="1">
            <a:spLocks noChangeArrowheads="1"/>
          </p:cNvSpPr>
          <p:nvPr/>
        </p:nvSpPr>
        <p:spPr bwMode="auto">
          <a:xfrm>
            <a:off x="3063875" y="1041401"/>
            <a:ext cx="6051550" cy="446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400" b="1" dirty="0">
                <a:solidFill>
                  <a:srgbClr val="0000FF"/>
                </a:solidFill>
              </a:rPr>
              <a:t>This lesson consists of eight sections:</a:t>
            </a:r>
          </a:p>
          <a:p>
            <a:pPr>
              <a:spcBef>
                <a:spcPct val="50000"/>
              </a:spcBef>
              <a:buClr>
                <a:srgbClr val="0000FF"/>
              </a:buClr>
              <a:buFont typeface="Wingdings" panose="05000000000000000000" pitchFamily="2" charset="2"/>
              <a:buChar char="ü"/>
            </a:pPr>
            <a:r>
              <a:rPr lang="en-US" altLang="en-US" sz="2000" b="1" dirty="0">
                <a:solidFill>
                  <a:srgbClr val="000000"/>
                </a:solidFill>
              </a:rPr>
              <a:t>Introduction to the MDMP</a:t>
            </a:r>
          </a:p>
          <a:p>
            <a:pPr>
              <a:spcBef>
                <a:spcPct val="50000"/>
              </a:spcBef>
              <a:buClr>
                <a:srgbClr val="0000FF"/>
              </a:buClr>
              <a:buFont typeface="Wingdings" panose="05000000000000000000" pitchFamily="2" charset="2"/>
              <a:buChar char="ü"/>
            </a:pPr>
            <a:r>
              <a:rPr lang="en-US" altLang="en-US" sz="2000" b="1" dirty="0">
                <a:solidFill>
                  <a:srgbClr val="000000"/>
                </a:solidFill>
              </a:rPr>
              <a:t>Step 1 - Receipt of Mission</a:t>
            </a:r>
          </a:p>
          <a:p>
            <a:pPr>
              <a:spcBef>
                <a:spcPct val="50000"/>
              </a:spcBef>
              <a:buClr>
                <a:srgbClr val="0000FF"/>
              </a:buClr>
              <a:buFont typeface="Wingdings" panose="05000000000000000000" pitchFamily="2" charset="2"/>
              <a:buChar char="ü"/>
            </a:pPr>
            <a:r>
              <a:rPr lang="en-US" altLang="en-US" sz="2000" b="1" dirty="0">
                <a:solidFill>
                  <a:srgbClr val="000000"/>
                </a:solidFill>
              </a:rPr>
              <a:t>Step 2 - Mission Analysis</a:t>
            </a:r>
          </a:p>
          <a:p>
            <a:pPr>
              <a:spcBef>
                <a:spcPct val="50000"/>
              </a:spcBef>
              <a:buClr>
                <a:srgbClr val="0000FF"/>
              </a:buClr>
              <a:buFont typeface="Wingdings" panose="05000000000000000000" pitchFamily="2" charset="2"/>
              <a:buChar char="ü"/>
            </a:pPr>
            <a:r>
              <a:rPr lang="en-US" altLang="en-US" sz="2000" b="1" dirty="0">
                <a:solidFill>
                  <a:srgbClr val="000000"/>
                </a:solidFill>
              </a:rPr>
              <a:t>Step 3 - Course of Action Development</a:t>
            </a:r>
          </a:p>
          <a:p>
            <a:pPr>
              <a:spcBef>
                <a:spcPct val="50000"/>
              </a:spcBef>
              <a:buClr>
                <a:srgbClr val="0000FF"/>
              </a:buClr>
              <a:buFont typeface="Wingdings" panose="05000000000000000000" pitchFamily="2" charset="2"/>
              <a:buChar char="ü"/>
            </a:pPr>
            <a:r>
              <a:rPr lang="en-US" altLang="en-US" sz="2000" b="1" dirty="0">
                <a:solidFill>
                  <a:srgbClr val="000000"/>
                </a:solidFill>
              </a:rPr>
              <a:t>Step 4 - Course of Action Analysis</a:t>
            </a:r>
          </a:p>
          <a:p>
            <a:pPr>
              <a:spcBef>
                <a:spcPct val="50000"/>
              </a:spcBef>
              <a:buClr>
                <a:srgbClr val="0000FF"/>
              </a:buClr>
              <a:buFont typeface="Wingdings" panose="05000000000000000000" pitchFamily="2" charset="2"/>
              <a:buChar char="ü"/>
            </a:pPr>
            <a:r>
              <a:rPr lang="en-US" altLang="en-US" sz="2000" b="1" dirty="0">
                <a:solidFill>
                  <a:srgbClr val="000000"/>
                </a:solidFill>
              </a:rPr>
              <a:t>Step 5 - Course of Action Comparison</a:t>
            </a:r>
          </a:p>
          <a:p>
            <a:pPr>
              <a:spcBef>
                <a:spcPct val="50000"/>
              </a:spcBef>
              <a:buClr>
                <a:srgbClr val="0000FF"/>
              </a:buClr>
              <a:buFont typeface="Wingdings" panose="05000000000000000000" pitchFamily="2" charset="2"/>
              <a:buChar char="ü"/>
            </a:pPr>
            <a:r>
              <a:rPr lang="en-US" altLang="en-US" sz="2000" b="1" dirty="0">
                <a:solidFill>
                  <a:srgbClr val="000000"/>
                </a:solidFill>
              </a:rPr>
              <a:t>Step 6 - Course of Action Approval</a:t>
            </a:r>
          </a:p>
          <a:p>
            <a:pPr>
              <a:spcBef>
                <a:spcPct val="50000"/>
              </a:spcBef>
              <a:buClr>
                <a:srgbClr val="0000FF"/>
              </a:buClr>
              <a:buFont typeface="Wingdings" panose="05000000000000000000" pitchFamily="2" charset="2"/>
              <a:buChar char="ü"/>
            </a:pPr>
            <a:r>
              <a:rPr lang="en-US" altLang="en-US" sz="2000" b="1" dirty="0">
                <a:solidFill>
                  <a:srgbClr val="000000"/>
                </a:solidFill>
              </a:rPr>
              <a:t>Step 7 - Orders Production, Dissemination, 	 	    and Transition</a:t>
            </a:r>
          </a:p>
        </p:txBody>
      </p:sp>
      <p:grpSp>
        <p:nvGrpSpPr>
          <p:cNvPr id="3" name="Group 2"/>
          <p:cNvGrpSpPr/>
          <p:nvPr/>
        </p:nvGrpSpPr>
        <p:grpSpPr>
          <a:xfrm>
            <a:off x="574157" y="5497513"/>
            <a:ext cx="11036595" cy="1066800"/>
            <a:chOff x="574157" y="5497513"/>
            <a:chExt cx="11036595" cy="1066800"/>
          </a:xfrm>
        </p:grpSpPr>
        <p:sp>
          <p:nvSpPr>
            <p:cNvPr id="11" name="Rectangle 6"/>
            <p:cNvSpPr>
              <a:spLocks noChangeArrowheads="1"/>
            </p:cNvSpPr>
            <p:nvPr/>
          </p:nvSpPr>
          <p:spPr bwMode="auto">
            <a:xfrm>
              <a:off x="574157" y="5497513"/>
              <a:ext cx="11036595" cy="1066800"/>
            </a:xfrm>
            <a:prstGeom prst="rect">
              <a:avLst/>
            </a:prstGeom>
            <a:solidFill>
              <a:srgbClr val="FFFFFF">
                <a:alpha val="50196"/>
              </a:srgbClr>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39945" name="Text Box 5"/>
            <p:cNvSpPr txBox="1">
              <a:spLocks noChangeArrowheads="1"/>
            </p:cNvSpPr>
            <p:nvPr/>
          </p:nvSpPr>
          <p:spPr bwMode="auto">
            <a:xfrm>
              <a:off x="659219" y="5529331"/>
              <a:ext cx="1095153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171450" indent="-171450">
                <a:spcBef>
                  <a:spcPct val="50000"/>
                </a:spcBef>
                <a:buFont typeface="Wingdings" panose="05000000000000000000" pitchFamily="2" charset="2"/>
                <a:buChar char="§"/>
              </a:pPr>
              <a:r>
                <a:rPr lang="en-US" altLang="en-US" sz="1200" b="1" dirty="0">
                  <a:solidFill>
                    <a:srgbClr val="FF0000"/>
                  </a:solidFill>
                </a:rPr>
                <a:t>Lesson material on each slide contains a doctrinal reference at the bottom right corner which indicates the title, date, page or pages (p. or pp.), paragraph (para), or a specific figure (fig) from the source reference. </a:t>
              </a:r>
            </a:p>
            <a:p>
              <a:pPr marL="171450" indent="-171450">
                <a:spcBef>
                  <a:spcPct val="50000"/>
                </a:spcBef>
                <a:buFont typeface="Wingdings" panose="05000000000000000000" pitchFamily="2" charset="2"/>
                <a:buChar char="§"/>
              </a:pPr>
              <a:r>
                <a:rPr lang="en-US" altLang="en-US" sz="1200" b="1" dirty="0">
                  <a:solidFill>
                    <a:srgbClr val="FF0000"/>
                  </a:solidFill>
                </a:rPr>
                <a:t>A P920 library that contains the most current doctrinal publications is provided in the BB left hand menu.</a:t>
              </a:r>
              <a:endParaRPr lang="en-US" altLang="en-US" sz="1200" dirty="0">
                <a:solidFill>
                  <a:srgbClr val="FF0000"/>
                </a:solidFill>
              </a:endParaRPr>
            </a:p>
            <a:p>
              <a:pPr marL="171450" indent="-171450">
                <a:spcBef>
                  <a:spcPct val="50000"/>
                </a:spcBef>
                <a:buFont typeface="Wingdings" panose="05000000000000000000" pitchFamily="2" charset="2"/>
                <a:buChar char="§"/>
              </a:pPr>
              <a:r>
                <a:rPr lang="en-US" altLang="en-US" sz="1200" dirty="0">
                  <a:solidFill>
                    <a:srgbClr val="FF0000"/>
                  </a:solidFill>
                </a:rPr>
                <a:t> </a:t>
              </a:r>
              <a:r>
                <a:rPr lang="en-US" altLang="en-US" sz="1200" b="1" dirty="0">
                  <a:solidFill>
                    <a:srgbClr val="FF0000"/>
                  </a:solidFill>
                </a:rPr>
                <a:t>A glossary is provided for newly introduced terms. These terms are underlined and hyperlinked to a glossary page at the end of each Section.</a:t>
              </a:r>
              <a:endParaRPr lang="en-US" altLang="en-US" sz="1200" dirty="0">
                <a:solidFill>
                  <a:srgbClr val="FF0000"/>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nodeType="withEffect">
                                  <p:stCondLst>
                                    <p:cond delay="0"/>
                                  </p:stCondLst>
                                  <p:childTnLst>
                                    <p:set>
                                      <p:cBhvr>
                                        <p:cTn id="6" dur="1" fill="hold">
                                          <p:stCondLst>
                                            <p:cond delay="0"/>
                                          </p:stCondLst>
                                        </p:cTn>
                                        <p:tgtEl>
                                          <p:spTgt spid="3112964">
                                            <p:txEl>
                                              <p:pRg st="0" end="0"/>
                                            </p:txEl>
                                          </p:spTgt>
                                        </p:tgtEl>
                                        <p:attrNameLst>
                                          <p:attrName>style.visibility</p:attrName>
                                        </p:attrNameLst>
                                      </p:cBhvr>
                                      <p:to>
                                        <p:strVal val="visible"/>
                                      </p:to>
                                    </p:set>
                                    <p:anim calcmode="lin" valueType="num">
                                      <p:cBhvr>
                                        <p:cTn id="7" dur="1000" fill="hold"/>
                                        <p:tgtEl>
                                          <p:spTgt spid="3112964">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8" dur="1000" fill="hold"/>
                                        <p:tgtEl>
                                          <p:spTgt spid="3112964">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9" dur="1000" fill="hold"/>
                                        <p:tgtEl>
                                          <p:spTgt spid="3112964">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0" dur="1000" fill="hold"/>
                                        <p:tgtEl>
                                          <p:spTgt spid="3112964">
                                            <p:txEl>
                                              <p:pRg st="0" end="0"/>
                                            </p:txEl>
                                          </p:spTgt>
                                        </p:tgtEl>
                                        <p:attrNameLst>
                                          <p:attrName>ppt_y</p:attrName>
                                        </p:attrNameLst>
                                      </p:cBhvr>
                                      <p:tavLst>
                                        <p:tav tm="0">
                                          <p:val>
                                            <p:strVal val="#ppt_y"/>
                                          </p:val>
                                        </p:tav>
                                        <p:tav tm="100000">
                                          <p:val>
                                            <p:strVal val="#ppt_y"/>
                                          </p:val>
                                        </p:tav>
                                      </p:tavLst>
                                    </p:anim>
                                  </p:childTnLst>
                                </p:cTn>
                              </p:par>
                            </p:childTnLst>
                          </p:cTn>
                        </p:par>
                        <p:par>
                          <p:cTn id="11" fill="hold" nodeType="afterGroup">
                            <p:stCondLst>
                              <p:cond delay="1000"/>
                            </p:stCondLst>
                            <p:childTnLst>
                              <p:par>
                                <p:cTn id="12" presetID="22" presetClass="entr" presetSubtype="1" fill="hold" nodeType="afterEffect">
                                  <p:stCondLst>
                                    <p:cond delay="0"/>
                                  </p:stCondLst>
                                  <p:childTnLst>
                                    <p:set>
                                      <p:cBhvr>
                                        <p:cTn id="13" dur="1" fill="hold">
                                          <p:stCondLst>
                                            <p:cond delay="0"/>
                                          </p:stCondLst>
                                        </p:cTn>
                                        <p:tgtEl>
                                          <p:spTgt spid="3112964">
                                            <p:txEl>
                                              <p:pRg st="1" end="1"/>
                                            </p:txEl>
                                          </p:spTgt>
                                        </p:tgtEl>
                                        <p:attrNameLst>
                                          <p:attrName>style.visibility</p:attrName>
                                        </p:attrNameLst>
                                      </p:cBhvr>
                                      <p:to>
                                        <p:strVal val="visible"/>
                                      </p:to>
                                    </p:set>
                                    <p:animEffect transition="in" filter="wipe(up)">
                                      <p:cBhvr>
                                        <p:cTn id="14" dur="2000"/>
                                        <p:tgtEl>
                                          <p:spTgt spid="3112964">
                                            <p:txEl>
                                              <p:pRg st="1" end="1"/>
                                            </p:txEl>
                                          </p:spTgt>
                                        </p:tgtEl>
                                      </p:cBhvr>
                                    </p:animEffect>
                                  </p:childTnLst>
                                </p:cTn>
                              </p:par>
                              <p:par>
                                <p:cTn id="15" presetID="22" presetClass="entr" presetSubtype="1" fill="hold" nodeType="withEffect">
                                  <p:stCondLst>
                                    <p:cond delay="0"/>
                                  </p:stCondLst>
                                  <p:childTnLst>
                                    <p:set>
                                      <p:cBhvr>
                                        <p:cTn id="16" dur="1" fill="hold">
                                          <p:stCondLst>
                                            <p:cond delay="0"/>
                                          </p:stCondLst>
                                        </p:cTn>
                                        <p:tgtEl>
                                          <p:spTgt spid="3112964">
                                            <p:txEl>
                                              <p:pRg st="2" end="2"/>
                                            </p:txEl>
                                          </p:spTgt>
                                        </p:tgtEl>
                                        <p:attrNameLst>
                                          <p:attrName>style.visibility</p:attrName>
                                        </p:attrNameLst>
                                      </p:cBhvr>
                                      <p:to>
                                        <p:strVal val="visible"/>
                                      </p:to>
                                    </p:set>
                                    <p:animEffect transition="in" filter="wipe(up)">
                                      <p:cBhvr>
                                        <p:cTn id="17" dur="2000"/>
                                        <p:tgtEl>
                                          <p:spTgt spid="3112964">
                                            <p:txEl>
                                              <p:pRg st="2" end="2"/>
                                            </p:txEl>
                                          </p:spTgt>
                                        </p:tgtEl>
                                      </p:cBhvr>
                                    </p:animEffect>
                                  </p:childTnLst>
                                </p:cTn>
                              </p:par>
                              <p:par>
                                <p:cTn id="18" presetID="22" presetClass="entr" presetSubtype="1" fill="hold" nodeType="withEffect">
                                  <p:stCondLst>
                                    <p:cond delay="0"/>
                                  </p:stCondLst>
                                  <p:childTnLst>
                                    <p:set>
                                      <p:cBhvr>
                                        <p:cTn id="19" dur="1" fill="hold">
                                          <p:stCondLst>
                                            <p:cond delay="0"/>
                                          </p:stCondLst>
                                        </p:cTn>
                                        <p:tgtEl>
                                          <p:spTgt spid="3112964">
                                            <p:txEl>
                                              <p:pRg st="3" end="3"/>
                                            </p:txEl>
                                          </p:spTgt>
                                        </p:tgtEl>
                                        <p:attrNameLst>
                                          <p:attrName>style.visibility</p:attrName>
                                        </p:attrNameLst>
                                      </p:cBhvr>
                                      <p:to>
                                        <p:strVal val="visible"/>
                                      </p:to>
                                    </p:set>
                                    <p:animEffect transition="in" filter="wipe(up)">
                                      <p:cBhvr>
                                        <p:cTn id="20" dur="2000"/>
                                        <p:tgtEl>
                                          <p:spTgt spid="3112964">
                                            <p:txEl>
                                              <p:pRg st="3" end="3"/>
                                            </p:txEl>
                                          </p:spTgt>
                                        </p:tgtEl>
                                      </p:cBhvr>
                                    </p:animEffect>
                                  </p:childTnLst>
                                </p:cTn>
                              </p:par>
                              <p:par>
                                <p:cTn id="21" presetID="22" presetClass="entr" presetSubtype="1" fill="hold" nodeType="withEffect">
                                  <p:stCondLst>
                                    <p:cond delay="0"/>
                                  </p:stCondLst>
                                  <p:childTnLst>
                                    <p:set>
                                      <p:cBhvr>
                                        <p:cTn id="22" dur="1" fill="hold">
                                          <p:stCondLst>
                                            <p:cond delay="0"/>
                                          </p:stCondLst>
                                        </p:cTn>
                                        <p:tgtEl>
                                          <p:spTgt spid="3112964">
                                            <p:txEl>
                                              <p:pRg st="4" end="4"/>
                                            </p:txEl>
                                          </p:spTgt>
                                        </p:tgtEl>
                                        <p:attrNameLst>
                                          <p:attrName>style.visibility</p:attrName>
                                        </p:attrNameLst>
                                      </p:cBhvr>
                                      <p:to>
                                        <p:strVal val="visible"/>
                                      </p:to>
                                    </p:set>
                                    <p:animEffect transition="in" filter="wipe(up)">
                                      <p:cBhvr>
                                        <p:cTn id="23" dur="2000"/>
                                        <p:tgtEl>
                                          <p:spTgt spid="3112964">
                                            <p:txEl>
                                              <p:pRg st="4" end="4"/>
                                            </p:txEl>
                                          </p:spTgt>
                                        </p:tgtEl>
                                      </p:cBhvr>
                                    </p:animEffect>
                                  </p:childTnLst>
                                </p:cTn>
                              </p:par>
                              <p:par>
                                <p:cTn id="24" presetID="22" presetClass="entr" presetSubtype="1" fill="hold" nodeType="withEffect">
                                  <p:stCondLst>
                                    <p:cond delay="0"/>
                                  </p:stCondLst>
                                  <p:childTnLst>
                                    <p:set>
                                      <p:cBhvr>
                                        <p:cTn id="25" dur="1" fill="hold">
                                          <p:stCondLst>
                                            <p:cond delay="0"/>
                                          </p:stCondLst>
                                        </p:cTn>
                                        <p:tgtEl>
                                          <p:spTgt spid="3112964">
                                            <p:txEl>
                                              <p:pRg st="5" end="5"/>
                                            </p:txEl>
                                          </p:spTgt>
                                        </p:tgtEl>
                                        <p:attrNameLst>
                                          <p:attrName>style.visibility</p:attrName>
                                        </p:attrNameLst>
                                      </p:cBhvr>
                                      <p:to>
                                        <p:strVal val="visible"/>
                                      </p:to>
                                    </p:set>
                                    <p:animEffect transition="in" filter="wipe(up)">
                                      <p:cBhvr>
                                        <p:cTn id="26" dur="2000"/>
                                        <p:tgtEl>
                                          <p:spTgt spid="3112964">
                                            <p:txEl>
                                              <p:pRg st="5" end="5"/>
                                            </p:txEl>
                                          </p:spTgt>
                                        </p:tgtEl>
                                      </p:cBhvr>
                                    </p:animEffect>
                                  </p:childTnLst>
                                </p:cTn>
                              </p:par>
                              <p:par>
                                <p:cTn id="27" presetID="22" presetClass="entr" presetSubtype="1" fill="hold" nodeType="withEffect">
                                  <p:stCondLst>
                                    <p:cond delay="0"/>
                                  </p:stCondLst>
                                  <p:childTnLst>
                                    <p:set>
                                      <p:cBhvr>
                                        <p:cTn id="28" dur="1" fill="hold">
                                          <p:stCondLst>
                                            <p:cond delay="0"/>
                                          </p:stCondLst>
                                        </p:cTn>
                                        <p:tgtEl>
                                          <p:spTgt spid="3112964">
                                            <p:txEl>
                                              <p:pRg st="6" end="6"/>
                                            </p:txEl>
                                          </p:spTgt>
                                        </p:tgtEl>
                                        <p:attrNameLst>
                                          <p:attrName>style.visibility</p:attrName>
                                        </p:attrNameLst>
                                      </p:cBhvr>
                                      <p:to>
                                        <p:strVal val="visible"/>
                                      </p:to>
                                    </p:set>
                                    <p:animEffect transition="in" filter="wipe(up)">
                                      <p:cBhvr>
                                        <p:cTn id="29" dur="2000"/>
                                        <p:tgtEl>
                                          <p:spTgt spid="3112964">
                                            <p:txEl>
                                              <p:pRg st="6" end="6"/>
                                            </p:txEl>
                                          </p:spTgt>
                                        </p:tgtEl>
                                      </p:cBhvr>
                                    </p:animEffect>
                                  </p:childTnLst>
                                </p:cTn>
                              </p:par>
                              <p:par>
                                <p:cTn id="30" presetID="22" presetClass="entr" presetSubtype="1" fill="hold" nodeType="withEffect">
                                  <p:stCondLst>
                                    <p:cond delay="0"/>
                                  </p:stCondLst>
                                  <p:childTnLst>
                                    <p:set>
                                      <p:cBhvr>
                                        <p:cTn id="31" dur="1" fill="hold">
                                          <p:stCondLst>
                                            <p:cond delay="0"/>
                                          </p:stCondLst>
                                        </p:cTn>
                                        <p:tgtEl>
                                          <p:spTgt spid="3112964">
                                            <p:txEl>
                                              <p:pRg st="7" end="7"/>
                                            </p:txEl>
                                          </p:spTgt>
                                        </p:tgtEl>
                                        <p:attrNameLst>
                                          <p:attrName>style.visibility</p:attrName>
                                        </p:attrNameLst>
                                      </p:cBhvr>
                                      <p:to>
                                        <p:strVal val="visible"/>
                                      </p:to>
                                    </p:set>
                                    <p:animEffect transition="in" filter="wipe(up)">
                                      <p:cBhvr>
                                        <p:cTn id="32" dur="2000"/>
                                        <p:tgtEl>
                                          <p:spTgt spid="3112964">
                                            <p:txEl>
                                              <p:pRg st="7" end="7"/>
                                            </p:txEl>
                                          </p:spTgt>
                                        </p:tgtEl>
                                      </p:cBhvr>
                                    </p:animEffect>
                                  </p:childTnLst>
                                </p:cTn>
                              </p:par>
                              <p:par>
                                <p:cTn id="33" presetID="22" presetClass="entr" presetSubtype="1" fill="hold" nodeType="withEffect">
                                  <p:stCondLst>
                                    <p:cond delay="0"/>
                                  </p:stCondLst>
                                  <p:childTnLst>
                                    <p:set>
                                      <p:cBhvr>
                                        <p:cTn id="34" dur="1" fill="hold">
                                          <p:stCondLst>
                                            <p:cond delay="0"/>
                                          </p:stCondLst>
                                        </p:cTn>
                                        <p:tgtEl>
                                          <p:spTgt spid="3112964">
                                            <p:txEl>
                                              <p:pRg st="8" end="8"/>
                                            </p:txEl>
                                          </p:spTgt>
                                        </p:tgtEl>
                                        <p:attrNameLst>
                                          <p:attrName>style.visibility</p:attrName>
                                        </p:attrNameLst>
                                      </p:cBhvr>
                                      <p:to>
                                        <p:strVal val="visible"/>
                                      </p:to>
                                    </p:set>
                                    <p:animEffect transition="in" filter="wipe(up)">
                                      <p:cBhvr>
                                        <p:cTn id="35" dur="2000"/>
                                        <p:tgtEl>
                                          <p:spTgt spid="3112964">
                                            <p:txEl>
                                              <p:pRg st="8" end="8"/>
                                            </p:txEl>
                                          </p:spTgt>
                                        </p:tgtEl>
                                      </p:cBhvr>
                                    </p:animEffect>
                                  </p:childTnLst>
                                </p:cTn>
                              </p:par>
                            </p:childTnLst>
                          </p:cTn>
                        </p:par>
                        <p:par>
                          <p:cTn id="36" fill="hold">
                            <p:stCondLst>
                              <p:cond delay="3000"/>
                            </p:stCondLst>
                            <p:childTnLst>
                              <p:par>
                                <p:cTn id="37" presetID="10" presetClass="entr" presetSubtype="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Text Placeholder 4"/>
          <p:cNvSpPr>
            <a:spLocks noGrp="1"/>
          </p:cNvSpPr>
          <p:nvPr>
            <p:ph type="body" idx="1"/>
          </p:nvPr>
        </p:nvSpPr>
        <p:spPr>
          <a:xfrm>
            <a:off x="1009469" y="679657"/>
            <a:ext cx="10315574" cy="540179"/>
          </a:xfrm>
        </p:spPr>
        <p:txBody>
          <a:bodyPr>
            <a:normAutofit/>
          </a:bodyPr>
          <a:lstStyle/>
          <a:p>
            <a:pPr algn="ctr"/>
            <a:r>
              <a:rPr lang="en-US" sz="2800" dirty="0"/>
              <a:t>Relationship Between Specified/Essential/Implied Tasks</a:t>
            </a:r>
          </a:p>
        </p:txBody>
      </p:sp>
      <p:graphicFrame>
        <p:nvGraphicFramePr>
          <p:cNvPr id="19" name="Diagram 18"/>
          <p:cNvGraphicFramePr/>
          <p:nvPr/>
        </p:nvGraphicFramePr>
        <p:xfrm>
          <a:off x="599127" y="1886177"/>
          <a:ext cx="4736445" cy="33150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3" name="Diagram 22"/>
          <p:cNvGraphicFramePr/>
          <p:nvPr/>
        </p:nvGraphicFramePr>
        <p:xfrm>
          <a:off x="5853307" y="1511481"/>
          <a:ext cx="5471736" cy="406443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24" name="Rectangle 23"/>
          <p:cNvSpPr/>
          <p:nvPr/>
        </p:nvSpPr>
        <p:spPr>
          <a:xfrm>
            <a:off x="666716" y="933556"/>
            <a:ext cx="10918826" cy="369332"/>
          </a:xfrm>
          <a:prstGeom prst="rect">
            <a:avLst/>
          </a:prstGeom>
        </p:spPr>
        <p:txBody>
          <a:bodyPr wrap="square">
            <a:spAutoFit/>
          </a:bodyPr>
          <a:lstStyle/>
          <a:p>
            <a:pPr algn="ctr"/>
            <a:r>
              <a:rPr lang="en-US" i="1" dirty="0"/>
              <a:t>If the Specified Tasks is to conduct a convoy, what are the essential and implied tasks?</a:t>
            </a:r>
            <a:endParaRPr lang="en-US" dirty="0"/>
          </a:p>
        </p:txBody>
      </p:sp>
    </p:spTree>
    <p:extLst>
      <p:ext uri="{BB962C8B-B14F-4D97-AF65-F5344CB8AC3E}">
        <p14:creationId xmlns:p14="http://schemas.microsoft.com/office/powerpoint/2010/main" val="15632869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Rectangle 3"/>
          <p:cNvSpPr>
            <a:spLocks noGrp="1" noChangeArrowheads="1"/>
          </p:cNvSpPr>
          <p:nvPr>
            <p:ph type="title"/>
          </p:nvPr>
        </p:nvSpPr>
        <p:spPr>
          <a:xfrm>
            <a:off x="1981200" y="63599"/>
            <a:ext cx="8229600" cy="912813"/>
          </a:xfrm>
          <a:effectLst>
            <a:outerShdw dist="35921" dir="2700000" algn="ctr" rotWithShape="0">
              <a:srgbClr val="F6D8AC"/>
            </a:outerShdw>
          </a:effectLst>
        </p:spPr>
        <p:txBody>
          <a:bodyPr/>
          <a:lstStyle/>
          <a:p>
            <a:pPr eaLnBrk="1" hangingPunct="1"/>
            <a:r>
              <a:rPr lang="en-US" altLang="en-US" dirty="0"/>
              <a:t>Military Decision Making Process </a:t>
            </a:r>
            <a:endParaRPr lang="en-US" altLang="en-US" sz="4400" dirty="0"/>
          </a:p>
        </p:txBody>
      </p:sp>
      <p:sp>
        <p:nvSpPr>
          <p:cNvPr id="41988"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FBE2C7ED-66D9-4EA8-BB86-DEB9263706C9}" type="slidenum">
              <a:rPr lang="en-US" altLang="en-US" sz="800">
                <a:solidFill>
                  <a:srgbClr val="000000"/>
                </a:solidFill>
              </a:rPr>
              <a:pPr>
                <a:spcBef>
                  <a:spcPct val="0"/>
                </a:spcBef>
                <a:buFontTx/>
                <a:buNone/>
              </a:pPr>
              <a:t>15</a:t>
            </a:fld>
            <a:endParaRPr lang="en-US" altLang="en-US" sz="800" dirty="0">
              <a:solidFill>
                <a:srgbClr val="000000"/>
              </a:solidFill>
            </a:endParaRPr>
          </a:p>
        </p:txBody>
      </p:sp>
      <p:sp>
        <p:nvSpPr>
          <p:cNvPr id="3110916" name="Text Box 4"/>
          <p:cNvSpPr txBox="1">
            <a:spLocks noChangeArrowheads="1"/>
          </p:cNvSpPr>
          <p:nvPr/>
        </p:nvSpPr>
        <p:spPr bwMode="auto">
          <a:xfrm>
            <a:off x="3063875" y="1041401"/>
            <a:ext cx="6040438" cy="567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400" b="1" dirty="0">
                <a:solidFill>
                  <a:srgbClr val="0000FF"/>
                </a:solidFill>
              </a:rPr>
              <a:t>This lesson consists of eight sections:</a:t>
            </a:r>
          </a:p>
          <a:p>
            <a:pPr>
              <a:spcBef>
                <a:spcPct val="50000"/>
              </a:spcBef>
              <a:buClr>
                <a:srgbClr val="0000FF"/>
              </a:buClr>
              <a:buFont typeface="Wingdings" panose="05000000000000000000" pitchFamily="2" charset="2"/>
              <a:buChar char="ü"/>
            </a:pPr>
            <a:r>
              <a:rPr lang="en-US" altLang="en-US" sz="2000" b="1" dirty="0">
                <a:solidFill>
                  <a:srgbClr val="000000"/>
                </a:solidFill>
              </a:rPr>
              <a:t>Introduction to the MDMP</a:t>
            </a:r>
          </a:p>
          <a:p>
            <a:pPr lvl="1">
              <a:lnSpc>
                <a:spcPts val="1400"/>
              </a:lnSpc>
              <a:spcBef>
                <a:spcPct val="50000"/>
              </a:spcBef>
              <a:buClr>
                <a:srgbClr val="0000FF"/>
              </a:buClr>
              <a:buFontTx/>
              <a:buChar char="•"/>
            </a:pPr>
            <a:r>
              <a:rPr lang="en-US" altLang="en-US" sz="1600" b="1" dirty="0">
                <a:solidFill>
                  <a:srgbClr val="000000"/>
                </a:solidFill>
              </a:rPr>
              <a:t> MDMP and Unified Land Operations</a:t>
            </a:r>
          </a:p>
          <a:p>
            <a:pPr lvl="1">
              <a:lnSpc>
                <a:spcPts val="1400"/>
              </a:lnSpc>
              <a:spcBef>
                <a:spcPct val="50000"/>
              </a:spcBef>
              <a:buClr>
                <a:srgbClr val="0000FF"/>
              </a:buClr>
              <a:buFontTx/>
              <a:buChar char="•"/>
            </a:pPr>
            <a:r>
              <a:rPr lang="en-US" altLang="en-US" sz="1600" b="1" dirty="0">
                <a:solidFill>
                  <a:srgbClr val="000000"/>
                </a:solidFill>
              </a:rPr>
              <a:t> The Commander’s Role in MDMP</a:t>
            </a:r>
          </a:p>
          <a:p>
            <a:pPr lvl="1">
              <a:lnSpc>
                <a:spcPts val="1400"/>
              </a:lnSpc>
              <a:spcBef>
                <a:spcPct val="50000"/>
              </a:spcBef>
              <a:buClr>
                <a:srgbClr val="0000FF"/>
              </a:buClr>
              <a:buFontTx/>
              <a:buChar char="•"/>
            </a:pPr>
            <a:r>
              <a:rPr lang="en-US" altLang="en-US" sz="1600" b="1" dirty="0">
                <a:solidFill>
                  <a:srgbClr val="000000"/>
                </a:solidFill>
              </a:rPr>
              <a:t> The Staff’s Role in MDMP</a:t>
            </a:r>
          </a:p>
          <a:p>
            <a:pPr lvl="1">
              <a:lnSpc>
                <a:spcPts val="1400"/>
              </a:lnSpc>
              <a:spcBef>
                <a:spcPct val="50000"/>
              </a:spcBef>
              <a:buClr>
                <a:srgbClr val="0000FF"/>
              </a:buClr>
              <a:buFontTx/>
              <a:buChar char="•"/>
            </a:pPr>
            <a:r>
              <a:rPr lang="en-US" altLang="en-US" sz="1600" b="1" dirty="0">
                <a:solidFill>
                  <a:srgbClr val="000000"/>
                </a:solidFill>
              </a:rPr>
              <a:t> Army Problem-Solving and the MDMP </a:t>
            </a:r>
          </a:p>
          <a:p>
            <a:pPr>
              <a:spcBef>
                <a:spcPct val="50000"/>
              </a:spcBef>
              <a:buClr>
                <a:srgbClr val="0000FF"/>
              </a:buClr>
              <a:buFont typeface="Wingdings" panose="05000000000000000000" pitchFamily="2" charset="2"/>
              <a:buChar char="ü"/>
            </a:pPr>
            <a:r>
              <a:rPr lang="en-US" altLang="en-US" sz="2000" b="1" dirty="0">
                <a:solidFill>
                  <a:srgbClr val="5F5F5F"/>
                </a:solidFill>
              </a:rPr>
              <a:t>Step 1 - Receipt of Mission</a:t>
            </a:r>
          </a:p>
          <a:p>
            <a:pPr>
              <a:spcBef>
                <a:spcPct val="50000"/>
              </a:spcBef>
              <a:buClr>
                <a:srgbClr val="0000FF"/>
              </a:buClr>
              <a:buFont typeface="Wingdings" panose="05000000000000000000" pitchFamily="2" charset="2"/>
              <a:buChar char="ü"/>
            </a:pPr>
            <a:r>
              <a:rPr lang="en-US" altLang="en-US" sz="2000" b="1" dirty="0">
                <a:solidFill>
                  <a:srgbClr val="5F5F5F"/>
                </a:solidFill>
              </a:rPr>
              <a:t>Step 2 - Mission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3 - Course of Action Development</a:t>
            </a:r>
          </a:p>
          <a:p>
            <a:pPr>
              <a:spcBef>
                <a:spcPct val="50000"/>
              </a:spcBef>
              <a:buClr>
                <a:srgbClr val="0000FF"/>
              </a:buClr>
              <a:buFont typeface="Wingdings" panose="05000000000000000000" pitchFamily="2" charset="2"/>
              <a:buChar char="ü"/>
            </a:pPr>
            <a:r>
              <a:rPr lang="en-US" altLang="en-US" sz="2000" b="1" dirty="0">
                <a:solidFill>
                  <a:srgbClr val="5F5F5F"/>
                </a:solidFill>
              </a:rPr>
              <a:t>Step 4 - Course of Action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5 - Course of Action Comparison</a:t>
            </a:r>
          </a:p>
          <a:p>
            <a:pPr>
              <a:spcBef>
                <a:spcPct val="50000"/>
              </a:spcBef>
              <a:buClr>
                <a:srgbClr val="0000FF"/>
              </a:buClr>
              <a:buFont typeface="Wingdings" panose="05000000000000000000" pitchFamily="2" charset="2"/>
              <a:buChar char="ü"/>
            </a:pPr>
            <a:r>
              <a:rPr lang="en-US" altLang="en-US" sz="2000" b="1" dirty="0">
                <a:solidFill>
                  <a:srgbClr val="5F5F5F"/>
                </a:solidFill>
              </a:rPr>
              <a:t>Step 6 - Course of Action Approval</a:t>
            </a:r>
          </a:p>
          <a:p>
            <a:pPr>
              <a:spcBef>
                <a:spcPct val="50000"/>
              </a:spcBef>
              <a:buClr>
                <a:srgbClr val="0000FF"/>
              </a:buClr>
              <a:buFont typeface="Wingdings" panose="05000000000000000000" pitchFamily="2" charset="2"/>
              <a:buChar char="ü"/>
            </a:pPr>
            <a:r>
              <a:rPr lang="en-US" altLang="en-US" sz="2000" b="1" dirty="0">
                <a:solidFill>
                  <a:srgbClr val="5F5F5F"/>
                </a:solidFill>
              </a:rPr>
              <a:t>Step 7 - Orders Production, Dissemination, 	 	    and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mph" presetSubtype="0" fill="hold" nodeType="withEffect">
                                  <p:stCondLst>
                                    <p:cond delay="0"/>
                                  </p:stCondLst>
                                  <p:childTnLst>
                                    <p:animScale>
                                      <p:cBhvr>
                                        <p:cTn id="6" dur="500" fill="hold"/>
                                        <p:tgtEl>
                                          <p:spTgt spid="3110916">
                                            <p:txEl>
                                              <p:pRg st="1" end="1"/>
                                            </p:txEl>
                                          </p:spTgt>
                                        </p:tgtEl>
                                      </p:cBhvr>
                                      <p:by x="150000" y="150000"/>
                                    </p:animScale>
                                  </p:childTnLst>
                                </p:cTn>
                              </p:par>
                              <p:par>
                                <p:cTn id="7" presetID="3" presetClass="emph" presetSubtype="2" fill="hold" nodeType="withEffect">
                                  <p:stCondLst>
                                    <p:cond delay="0"/>
                                  </p:stCondLst>
                                  <p:childTnLst>
                                    <p:animClr clrSpc="rgb" dir="cw">
                                      <p:cBhvr override="childStyle">
                                        <p:cTn id="8" dur="2000" fill="hold"/>
                                        <p:tgtEl>
                                          <p:spTgt spid="3110916">
                                            <p:txEl>
                                              <p:pRg st="1" end="1"/>
                                            </p:txEl>
                                          </p:spTgt>
                                        </p:tgtEl>
                                        <p:attrNameLst>
                                          <p:attrName>style.color</p:attrName>
                                        </p:attrNameLst>
                                      </p:cBhvr>
                                      <p:to>
                                        <a:srgbClr val="0000FF"/>
                                      </p:to>
                                    </p:animClr>
                                  </p:childTnLst>
                                </p:cTn>
                              </p:par>
                            </p:childTnLst>
                          </p:cTn>
                        </p:par>
                        <p:par>
                          <p:cTn id="9" fill="hold" nodeType="afterGroup">
                            <p:stCondLst>
                              <p:cond delay="2000"/>
                            </p:stCondLst>
                            <p:childTnLst>
                              <p:par>
                                <p:cTn id="10" presetID="39" presetClass="entr" presetSubtype="0" accel="100000" fill="hold" nodeType="afterEffect">
                                  <p:stCondLst>
                                    <p:cond delay="0"/>
                                  </p:stCondLst>
                                  <p:childTnLst>
                                    <p:set>
                                      <p:cBhvr>
                                        <p:cTn id="11" dur="1" fill="hold">
                                          <p:stCondLst>
                                            <p:cond delay="0"/>
                                          </p:stCondLst>
                                        </p:cTn>
                                        <p:tgtEl>
                                          <p:spTgt spid="3110916">
                                            <p:txEl>
                                              <p:pRg st="2" end="2"/>
                                            </p:txEl>
                                          </p:spTgt>
                                        </p:tgtEl>
                                        <p:attrNameLst>
                                          <p:attrName>style.visibility</p:attrName>
                                        </p:attrNameLst>
                                      </p:cBhvr>
                                      <p:to>
                                        <p:strVal val="visible"/>
                                      </p:to>
                                    </p:set>
                                    <p:anim calcmode="lin" valueType="num">
                                      <p:cBhvr>
                                        <p:cTn id="12" dur="1000" fill="hold"/>
                                        <p:tgtEl>
                                          <p:spTgt spid="3110916">
                                            <p:txEl>
                                              <p:pRg st="2" end="2"/>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13" dur="1000" fill="hold"/>
                                        <p:tgtEl>
                                          <p:spTgt spid="3110916">
                                            <p:txEl>
                                              <p:pRg st="2" end="2"/>
                                            </p:txEl>
                                          </p:spTgt>
                                        </p:tgtEl>
                                        <p:attrNameLst>
                                          <p:attrName>ppt_w</p:attrName>
                                        </p:attrNameLst>
                                      </p:cBhvr>
                                      <p:tavLst>
                                        <p:tav tm="0">
                                          <p:val>
                                            <p:strVal val="#ppt_w+.3"/>
                                          </p:val>
                                        </p:tav>
                                        <p:tav tm="50000">
                                          <p:val>
                                            <p:strVal val="#ppt_w+.3"/>
                                          </p:val>
                                        </p:tav>
                                        <p:tav tm="100000">
                                          <p:val>
                                            <p:strVal val="#ppt_w"/>
                                          </p:val>
                                        </p:tav>
                                      </p:tavLst>
                                    </p:anim>
                                    <p:anim calcmode="lin" valueType="num">
                                      <p:cBhvr>
                                        <p:cTn id="14" dur="1000" fill="hold"/>
                                        <p:tgtEl>
                                          <p:spTgt spid="3110916">
                                            <p:txEl>
                                              <p:pRg st="2" end="2"/>
                                            </p:txEl>
                                          </p:spTgt>
                                        </p:tgtEl>
                                        <p:attrNameLst>
                                          <p:attrName>ppt_x</p:attrName>
                                        </p:attrNameLst>
                                      </p:cBhvr>
                                      <p:tavLst>
                                        <p:tav tm="0">
                                          <p:val>
                                            <p:strVal val="#ppt_x-.3"/>
                                          </p:val>
                                        </p:tav>
                                        <p:tav tm="50000">
                                          <p:val>
                                            <p:strVal val="#ppt_x"/>
                                          </p:val>
                                        </p:tav>
                                        <p:tav tm="100000">
                                          <p:val>
                                            <p:strVal val="#ppt_x"/>
                                          </p:val>
                                        </p:tav>
                                      </p:tavLst>
                                    </p:anim>
                                    <p:anim calcmode="lin" valueType="num">
                                      <p:cBhvr>
                                        <p:cTn id="15" dur="1000" fill="hold"/>
                                        <p:tgtEl>
                                          <p:spTgt spid="3110916">
                                            <p:txEl>
                                              <p:pRg st="2" end="2"/>
                                            </p:txEl>
                                          </p:spTgt>
                                        </p:tgtEl>
                                        <p:attrNameLst>
                                          <p:attrName>ppt_y</p:attrName>
                                        </p:attrNameLst>
                                      </p:cBhvr>
                                      <p:tavLst>
                                        <p:tav tm="0">
                                          <p:val>
                                            <p:strVal val="#ppt_y"/>
                                          </p:val>
                                        </p:tav>
                                        <p:tav tm="100000">
                                          <p:val>
                                            <p:strVal val="#ppt_y"/>
                                          </p:val>
                                        </p:tav>
                                      </p:tavLst>
                                    </p:anim>
                                  </p:childTnLst>
                                </p:cTn>
                              </p:par>
                              <p:par>
                                <p:cTn id="16" presetID="3" presetClass="emph" presetSubtype="2" fill="hold" nodeType="withEffect">
                                  <p:stCondLst>
                                    <p:cond delay="0"/>
                                  </p:stCondLst>
                                  <p:childTnLst>
                                    <p:animClr clrSpc="rgb" dir="cw">
                                      <p:cBhvr override="childStyle">
                                        <p:cTn id="17" dur="2000" fill="hold"/>
                                        <p:tgtEl>
                                          <p:spTgt spid="3110916">
                                            <p:txEl>
                                              <p:pRg st="2" end="2"/>
                                            </p:txEl>
                                          </p:spTgt>
                                        </p:tgtEl>
                                        <p:attrNameLst>
                                          <p:attrName>style.color</p:attrName>
                                        </p:attrNameLst>
                                      </p:cBhvr>
                                      <p:to>
                                        <a:srgbClr val="0000FF"/>
                                      </p:to>
                                    </p:animClr>
                                  </p:childTnLst>
                                </p:cTn>
                              </p:par>
                              <p:par>
                                <p:cTn id="18" presetID="39" presetClass="entr" presetSubtype="0" accel="100000" fill="hold" nodeType="withEffect">
                                  <p:stCondLst>
                                    <p:cond delay="0"/>
                                  </p:stCondLst>
                                  <p:childTnLst>
                                    <p:set>
                                      <p:cBhvr>
                                        <p:cTn id="19" dur="1" fill="hold">
                                          <p:stCondLst>
                                            <p:cond delay="0"/>
                                          </p:stCondLst>
                                        </p:cTn>
                                        <p:tgtEl>
                                          <p:spTgt spid="3110916">
                                            <p:txEl>
                                              <p:pRg st="3" end="3"/>
                                            </p:txEl>
                                          </p:spTgt>
                                        </p:tgtEl>
                                        <p:attrNameLst>
                                          <p:attrName>style.visibility</p:attrName>
                                        </p:attrNameLst>
                                      </p:cBhvr>
                                      <p:to>
                                        <p:strVal val="visible"/>
                                      </p:to>
                                    </p:set>
                                    <p:anim calcmode="lin" valueType="num">
                                      <p:cBhvr>
                                        <p:cTn id="20" dur="1000" fill="hold"/>
                                        <p:tgtEl>
                                          <p:spTgt spid="3110916">
                                            <p:txEl>
                                              <p:pRg st="3" end="3"/>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1" dur="1000" fill="hold"/>
                                        <p:tgtEl>
                                          <p:spTgt spid="3110916">
                                            <p:txEl>
                                              <p:pRg st="3" end="3"/>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2" dur="1000" fill="hold"/>
                                        <p:tgtEl>
                                          <p:spTgt spid="3110916">
                                            <p:txEl>
                                              <p:pRg st="3" end="3"/>
                                            </p:txEl>
                                          </p:spTgt>
                                        </p:tgtEl>
                                        <p:attrNameLst>
                                          <p:attrName>ppt_x</p:attrName>
                                        </p:attrNameLst>
                                      </p:cBhvr>
                                      <p:tavLst>
                                        <p:tav tm="0">
                                          <p:val>
                                            <p:strVal val="#ppt_x-.3"/>
                                          </p:val>
                                        </p:tav>
                                        <p:tav tm="50000">
                                          <p:val>
                                            <p:strVal val="#ppt_x"/>
                                          </p:val>
                                        </p:tav>
                                        <p:tav tm="100000">
                                          <p:val>
                                            <p:strVal val="#ppt_x"/>
                                          </p:val>
                                        </p:tav>
                                      </p:tavLst>
                                    </p:anim>
                                    <p:anim calcmode="lin" valueType="num">
                                      <p:cBhvr>
                                        <p:cTn id="23" dur="1000" fill="hold"/>
                                        <p:tgtEl>
                                          <p:spTgt spid="3110916">
                                            <p:txEl>
                                              <p:pRg st="3" end="3"/>
                                            </p:txEl>
                                          </p:spTgt>
                                        </p:tgtEl>
                                        <p:attrNameLst>
                                          <p:attrName>ppt_y</p:attrName>
                                        </p:attrNameLst>
                                      </p:cBhvr>
                                      <p:tavLst>
                                        <p:tav tm="0">
                                          <p:val>
                                            <p:strVal val="#ppt_y"/>
                                          </p:val>
                                        </p:tav>
                                        <p:tav tm="100000">
                                          <p:val>
                                            <p:strVal val="#ppt_y"/>
                                          </p:val>
                                        </p:tav>
                                      </p:tavLst>
                                    </p:anim>
                                  </p:childTnLst>
                                </p:cTn>
                              </p:par>
                              <p:par>
                                <p:cTn id="24" presetID="3" presetClass="emph" presetSubtype="2" fill="hold" nodeType="withEffect">
                                  <p:stCondLst>
                                    <p:cond delay="0"/>
                                  </p:stCondLst>
                                  <p:childTnLst>
                                    <p:animClr clrSpc="rgb" dir="cw">
                                      <p:cBhvr override="childStyle">
                                        <p:cTn id="25" dur="2000" fill="hold"/>
                                        <p:tgtEl>
                                          <p:spTgt spid="3110916">
                                            <p:txEl>
                                              <p:pRg st="3" end="3"/>
                                            </p:txEl>
                                          </p:spTgt>
                                        </p:tgtEl>
                                        <p:attrNameLst>
                                          <p:attrName>style.color</p:attrName>
                                        </p:attrNameLst>
                                      </p:cBhvr>
                                      <p:to>
                                        <a:srgbClr val="0000FF"/>
                                      </p:to>
                                    </p:animClr>
                                  </p:childTnLst>
                                </p:cTn>
                              </p:par>
                              <p:par>
                                <p:cTn id="26" presetID="39" presetClass="entr" presetSubtype="0" accel="100000" fill="hold" nodeType="withEffect">
                                  <p:stCondLst>
                                    <p:cond delay="0"/>
                                  </p:stCondLst>
                                  <p:childTnLst>
                                    <p:set>
                                      <p:cBhvr>
                                        <p:cTn id="27" dur="1" fill="hold">
                                          <p:stCondLst>
                                            <p:cond delay="0"/>
                                          </p:stCondLst>
                                        </p:cTn>
                                        <p:tgtEl>
                                          <p:spTgt spid="3110916">
                                            <p:txEl>
                                              <p:pRg st="4" end="4"/>
                                            </p:txEl>
                                          </p:spTgt>
                                        </p:tgtEl>
                                        <p:attrNameLst>
                                          <p:attrName>style.visibility</p:attrName>
                                        </p:attrNameLst>
                                      </p:cBhvr>
                                      <p:to>
                                        <p:strVal val="visible"/>
                                      </p:to>
                                    </p:set>
                                    <p:anim calcmode="lin" valueType="num">
                                      <p:cBhvr>
                                        <p:cTn id="28" dur="1000" fill="hold"/>
                                        <p:tgtEl>
                                          <p:spTgt spid="3110916">
                                            <p:txEl>
                                              <p:pRg st="4" end="4"/>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9" dur="1000" fill="hold"/>
                                        <p:tgtEl>
                                          <p:spTgt spid="3110916">
                                            <p:txEl>
                                              <p:pRg st="4" end="4"/>
                                            </p:txEl>
                                          </p:spTgt>
                                        </p:tgtEl>
                                        <p:attrNameLst>
                                          <p:attrName>ppt_w</p:attrName>
                                        </p:attrNameLst>
                                      </p:cBhvr>
                                      <p:tavLst>
                                        <p:tav tm="0">
                                          <p:val>
                                            <p:strVal val="#ppt_w+.3"/>
                                          </p:val>
                                        </p:tav>
                                        <p:tav tm="50000">
                                          <p:val>
                                            <p:strVal val="#ppt_w+.3"/>
                                          </p:val>
                                        </p:tav>
                                        <p:tav tm="100000">
                                          <p:val>
                                            <p:strVal val="#ppt_w"/>
                                          </p:val>
                                        </p:tav>
                                      </p:tavLst>
                                    </p:anim>
                                    <p:anim calcmode="lin" valueType="num">
                                      <p:cBhvr>
                                        <p:cTn id="30" dur="1000" fill="hold"/>
                                        <p:tgtEl>
                                          <p:spTgt spid="3110916">
                                            <p:txEl>
                                              <p:pRg st="4" end="4"/>
                                            </p:txEl>
                                          </p:spTgt>
                                        </p:tgtEl>
                                        <p:attrNameLst>
                                          <p:attrName>ppt_x</p:attrName>
                                        </p:attrNameLst>
                                      </p:cBhvr>
                                      <p:tavLst>
                                        <p:tav tm="0">
                                          <p:val>
                                            <p:strVal val="#ppt_x-.3"/>
                                          </p:val>
                                        </p:tav>
                                        <p:tav tm="50000">
                                          <p:val>
                                            <p:strVal val="#ppt_x"/>
                                          </p:val>
                                        </p:tav>
                                        <p:tav tm="100000">
                                          <p:val>
                                            <p:strVal val="#ppt_x"/>
                                          </p:val>
                                        </p:tav>
                                      </p:tavLst>
                                    </p:anim>
                                    <p:anim calcmode="lin" valueType="num">
                                      <p:cBhvr>
                                        <p:cTn id="31" dur="1000" fill="hold"/>
                                        <p:tgtEl>
                                          <p:spTgt spid="3110916">
                                            <p:txEl>
                                              <p:pRg st="4" end="4"/>
                                            </p:txEl>
                                          </p:spTgt>
                                        </p:tgtEl>
                                        <p:attrNameLst>
                                          <p:attrName>ppt_y</p:attrName>
                                        </p:attrNameLst>
                                      </p:cBhvr>
                                      <p:tavLst>
                                        <p:tav tm="0">
                                          <p:val>
                                            <p:strVal val="#ppt_y"/>
                                          </p:val>
                                        </p:tav>
                                        <p:tav tm="100000">
                                          <p:val>
                                            <p:strVal val="#ppt_y"/>
                                          </p:val>
                                        </p:tav>
                                      </p:tavLst>
                                    </p:anim>
                                  </p:childTnLst>
                                </p:cTn>
                              </p:par>
                              <p:par>
                                <p:cTn id="32" presetID="3" presetClass="emph" presetSubtype="2" fill="hold" nodeType="withEffect">
                                  <p:stCondLst>
                                    <p:cond delay="0"/>
                                  </p:stCondLst>
                                  <p:childTnLst>
                                    <p:animClr clrSpc="rgb" dir="cw">
                                      <p:cBhvr override="childStyle">
                                        <p:cTn id="33" dur="2000" fill="hold"/>
                                        <p:tgtEl>
                                          <p:spTgt spid="3110916">
                                            <p:txEl>
                                              <p:pRg st="4" end="4"/>
                                            </p:txEl>
                                          </p:spTgt>
                                        </p:tgtEl>
                                        <p:attrNameLst>
                                          <p:attrName>style.color</p:attrName>
                                        </p:attrNameLst>
                                      </p:cBhvr>
                                      <p:to>
                                        <a:srgbClr val="0000FF"/>
                                      </p:to>
                                    </p:animClr>
                                  </p:childTnLst>
                                </p:cTn>
                              </p:par>
                              <p:par>
                                <p:cTn id="34" presetID="39" presetClass="entr" presetSubtype="0" accel="100000" fill="hold" nodeType="withEffect">
                                  <p:stCondLst>
                                    <p:cond delay="0"/>
                                  </p:stCondLst>
                                  <p:childTnLst>
                                    <p:set>
                                      <p:cBhvr>
                                        <p:cTn id="35" dur="1" fill="hold">
                                          <p:stCondLst>
                                            <p:cond delay="0"/>
                                          </p:stCondLst>
                                        </p:cTn>
                                        <p:tgtEl>
                                          <p:spTgt spid="3110916">
                                            <p:txEl>
                                              <p:pRg st="5" end="5"/>
                                            </p:txEl>
                                          </p:spTgt>
                                        </p:tgtEl>
                                        <p:attrNameLst>
                                          <p:attrName>style.visibility</p:attrName>
                                        </p:attrNameLst>
                                      </p:cBhvr>
                                      <p:to>
                                        <p:strVal val="visible"/>
                                      </p:to>
                                    </p:set>
                                    <p:anim calcmode="lin" valueType="num">
                                      <p:cBhvr>
                                        <p:cTn id="36" dur="1000" fill="hold"/>
                                        <p:tgtEl>
                                          <p:spTgt spid="3110916">
                                            <p:txEl>
                                              <p:pRg st="5" end="5"/>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37" dur="1000" fill="hold"/>
                                        <p:tgtEl>
                                          <p:spTgt spid="3110916">
                                            <p:txEl>
                                              <p:pRg st="5" end="5"/>
                                            </p:txEl>
                                          </p:spTgt>
                                        </p:tgtEl>
                                        <p:attrNameLst>
                                          <p:attrName>ppt_w</p:attrName>
                                        </p:attrNameLst>
                                      </p:cBhvr>
                                      <p:tavLst>
                                        <p:tav tm="0">
                                          <p:val>
                                            <p:strVal val="#ppt_w+.3"/>
                                          </p:val>
                                        </p:tav>
                                        <p:tav tm="50000">
                                          <p:val>
                                            <p:strVal val="#ppt_w+.3"/>
                                          </p:val>
                                        </p:tav>
                                        <p:tav tm="100000">
                                          <p:val>
                                            <p:strVal val="#ppt_w"/>
                                          </p:val>
                                        </p:tav>
                                      </p:tavLst>
                                    </p:anim>
                                    <p:anim calcmode="lin" valueType="num">
                                      <p:cBhvr>
                                        <p:cTn id="38" dur="1000" fill="hold"/>
                                        <p:tgtEl>
                                          <p:spTgt spid="3110916">
                                            <p:txEl>
                                              <p:pRg st="5" end="5"/>
                                            </p:txEl>
                                          </p:spTgt>
                                        </p:tgtEl>
                                        <p:attrNameLst>
                                          <p:attrName>ppt_x</p:attrName>
                                        </p:attrNameLst>
                                      </p:cBhvr>
                                      <p:tavLst>
                                        <p:tav tm="0">
                                          <p:val>
                                            <p:strVal val="#ppt_x-.3"/>
                                          </p:val>
                                        </p:tav>
                                        <p:tav tm="50000">
                                          <p:val>
                                            <p:strVal val="#ppt_x"/>
                                          </p:val>
                                        </p:tav>
                                        <p:tav tm="100000">
                                          <p:val>
                                            <p:strVal val="#ppt_x"/>
                                          </p:val>
                                        </p:tav>
                                      </p:tavLst>
                                    </p:anim>
                                    <p:anim calcmode="lin" valueType="num">
                                      <p:cBhvr>
                                        <p:cTn id="39" dur="1000" fill="hold"/>
                                        <p:tgtEl>
                                          <p:spTgt spid="3110916">
                                            <p:txEl>
                                              <p:pRg st="5" end="5"/>
                                            </p:txEl>
                                          </p:spTgt>
                                        </p:tgtEl>
                                        <p:attrNameLst>
                                          <p:attrName>ppt_y</p:attrName>
                                        </p:attrNameLst>
                                      </p:cBhvr>
                                      <p:tavLst>
                                        <p:tav tm="0">
                                          <p:val>
                                            <p:strVal val="#ppt_y"/>
                                          </p:val>
                                        </p:tav>
                                        <p:tav tm="100000">
                                          <p:val>
                                            <p:strVal val="#ppt_y"/>
                                          </p:val>
                                        </p:tav>
                                      </p:tavLst>
                                    </p:anim>
                                  </p:childTnLst>
                                </p:cTn>
                              </p:par>
                              <p:par>
                                <p:cTn id="40" presetID="3" presetClass="emph" presetSubtype="2" fill="hold" nodeType="withEffect">
                                  <p:stCondLst>
                                    <p:cond delay="0"/>
                                  </p:stCondLst>
                                  <p:childTnLst>
                                    <p:animClr clrSpc="rgb" dir="cw">
                                      <p:cBhvr override="childStyle">
                                        <p:cTn id="41" dur="2000" fill="hold"/>
                                        <p:tgtEl>
                                          <p:spTgt spid="3110916">
                                            <p:txEl>
                                              <p:pRg st="5" end="5"/>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a:spLocks noChangeArrowheads="1"/>
          </p:cNvSpPr>
          <p:nvPr/>
        </p:nvSpPr>
        <p:spPr bwMode="auto">
          <a:xfrm>
            <a:off x="772932" y="1062686"/>
            <a:ext cx="11047228" cy="527053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solidFill>
                <a:srgbClr val="000000"/>
              </a:solidFill>
              <a:latin typeface="Arial" charset="0"/>
            </a:endParaRPr>
          </a:p>
        </p:txBody>
      </p:sp>
      <p:sp>
        <p:nvSpPr>
          <p:cNvPr id="46083" name="Rectangle 2"/>
          <p:cNvSpPr>
            <a:spLocks noGrp="1" noChangeArrowheads="1"/>
          </p:cNvSpPr>
          <p:nvPr>
            <p:ph type="title"/>
          </p:nvPr>
        </p:nvSpPr>
        <p:spPr>
          <a:xfrm>
            <a:off x="1981200" y="63599"/>
            <a:ext cx="8229600" cy="912813"/>
          </a:xfrm>
          <a:effectLst>
            <a:outerShdw dist="35921" dir="2700000" algn="ctr" rotWithShape="0">
              <a:srgbClr val="FFD889"/>
            </a:outerShdw>
          </a:effectLst>
        </p:spPr>
        <p:txBody>
          <a:bodyPr/>
          <a:lstStyle/>
          <a:p>
            <a:pPr eaLnBrk="1" hangingPunct="1"/>
            <a:r>
              <a:rPr lang="en-US" altLang="en-US" dirty="0"/>
              <a:t>MDMP and Unified Land Operations</a:t>
            </a:r>
          </a:p>
        </p:txBody>
      </p:sp>
      <p:sp>
        <p:nvSpPr>
          <p:cNvPr id="46084"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644E3EFC-0284-4829-89DF-01DD2E5E7406}" type="slidenum">
              <a:rPr lang="en-US" altLang="en-US" sz="800">
                <a:solidFill>
                  <a:srgbClr val="000000"/>
                </a:solidFill>
              </a:rPr>
              <a:pPr>
                <a:spcBef>
                  <a:spcPct val="0"/>
                </a:spcBef>
                <a:buFontTx/>
                <a:buNone/>
              </a:pPr>
              <a:t>16</a:t>
            </a:fld>
            <a:endParaRPr lang="en-US" altLang="en-US" sz="800" dirty="0">
              <a:solidFill>
                <a:srgbClr val="000000"/>
              </a:solidFill>
            </a:endParaRPr>
          </a:p>
        </p:txBody>
      </p:sp>
      <p:sp>
        <p:nvSpPr>
          <p:cNvPr id="46085" name="Text Box 5"/>
          <p:cNvSpPr txBox="1">
            <a:spLocks noChangeArrowheads="1"/>
          </p:cNvSpPr>
          <p:nvPr/>
        </p:nvSpPr>
        <p:spPr bwMode="auto">
          <a:xfrm>
            <a:off x="862247" y="1886598"/>
            <a:ext cx="939645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a:spAutoFit/>
          </a:bodyPr>
          <a:lstStyle>
            <a:lvl1pPr marL="342900" indent="-342900">
              <a:spcBef>
                <a:spcPct val="20000"/>
              </a:spcBef>
              <a:buChar char="•"/>
              <a:tabLst>
                <a:tab pos="342900" algn="l"/>
              </a:tabLst>
              <a:defRPr sz="3200">
                <a:solidFill>
                  <a:schemeClr val="tx1"/>
                </a:solidFill>
                <a:latin typeface="Arial" panose="020B0604020202020204" pitchFamily="34" charset="0"/>
              </a:defRPr>
            </a:lvl1pPr>
            <a:lvl2pPr marL="742950" indent="-285750">
              <a:spcBef>
                <a:spcPct val="20000"/>
              </a:spcBef>
              <a:buChar char="–"/>
              <a:tabLst>
                <a:tab pos="342900" algn="l"/>
              </a:tabLst>
              <a:defRPr sz="2800">
                <a:solidFill>
                  <a:schemeClr val="tx1"/>
                </a:solidFill>
                <a:latin typeface="Arial" panose="020B0604020202020204" pitchFamily="34" charset="0"/>
              </a:defRPr>
            </a:lvl2pPr>
            <a:lvl3pPr>
              <a:spcBef>
                <a:spcPct val="20000"/>
              </a:spcBef>
              <a:buChar char="•"/>
              <a:tabLst>
                <a:tab pos="342900" algn="l"/>
              </a:tabLst>
              <a:defRPr sz="2400">
                <a:solidFill>
                  <a:schemeClr val="tx1"/>
                </a:solidFill>
                <a:latin typeface="Arial" panose="020B0604020202020204" pitchFamily="34" charset="0"/>
              </a:defRPr>
            </a:lvl3pPr>
            <a:lvl4pPr marL="177800" indent="109538">
              <a:spcBef>
                <a:spcPct val="20000"/>
              </a:spcBef>
              <a:buChar char="–"/>
              <a:tabLst>
                <a:tab pos="342900" algn="l"/>
              </a:tabLst>
              <a:defRPr sz="2000">
                <a:solidFill>
                  <a:schemeClr val="tx1"/>
                </a:solidFill>
                <a:latin typeface="Arial" panose="020B0604020202020204" pitchFamily="34" charset="0"/>
              </a:defRPr>
            </a:lvl4pPr>
            <a:lvl5pPr marL="2057400" indent="-228600">
              <a:spcBef>
                <a:spcPct val="20000"/>
              </a:spcBef>
              <a:buChar char="»"/>
              <a:tabLst>
                <a:tab pos="3429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9pPr>
          </a:lstStyle>
          <a:p>
            <a:pPr marL="0" lvl="2">
              <a:spcBef>
                <a:spcPct val="50000"/>
              </a:spcBef>
              <a:buClr>
                <a:srgbClr val="0000FF"/>
              </a:buClr>
              <a:buFont typeface="Wingdings" panose="05000000000000000000" pitchFamily="2" charset="2"/>
              <a:buChar char="§"/>
            </a:pPr>
            <a:r>
              <a:rPr lang="en-US" altLang="en-US" sz="1800" b="1" dirty="0"/>
              <a:t>Army leaders </a:t>
            </a:r>
            <a:r>
              <a:rPr lang="en-US" altLang="en-US" sz="1800" b="1" dirty="0">
                <a:solidFill>
                  <a:srgbClr val="0000FF"/>
                </a:solidFill>
              </a:rPr>
              <a:t>employ three methodologies </a:t>
            </a:r>
            <a:r>
              <a:rPr lang="en-US" altLang="en-US" sz="1800" b="1" dirty="0"/>
              <a:t>for planning after determining the appropriate mix based on the scope of the problem, their familiarity with it, and the time available:</a:t>
            </a:r>
          </a:p>
        </p:txBody>
      </p:sp>
      <p:sp>
        <p:nvSpPr>
          <p:cNvPr id="46089" name="Text Box 11"/>
          <p:cNvSpPr txBox="1">
            <a:spLocks noChangeArrowheads="1"/>
          </p:cNvSpPr>
          <p:nvPr/>
        </p:nvSpPr>
        <p:spPr bwMode="auto">
          <a:xfrm>
            <a:off x="8046460" y="6523137"/>
            <a:ext cx="377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ADRP 3-0, </a:t>
            </a:r>
            <a:r>
              <a:rPr lang="en-US" altLang="en-US" sz="1200" b="1" i="1" dirty="0">
                <a:solidFill>
                  <a:srgbClr val="FF0000"/>
                </a:solidFill>
              </a:rPr>
              <a:t>Operations, </a:t>
            </a:r>
            <a:r>
              <a:rPr lang="en-US" altLang="en-US" sz="1200" b="1" dirty="0">
                <a:solidFill>
                  <a:srgbClr val="FF0000"/>
                </a:solidFill>
              </a:rPr>
              <a:t>Oct 17,</a:t>
            </a:r>
            <a:r>
              <a:rPr lang="en-US" altLang="en-US" sz="1200" b="1" i="1" dirty="0">
                <a:solidFill>
                  <a:srgbClr val="FF0000"/>
                </a:solidFill>
              </a:rPr>
              <a:t> </a:t>
            </a:r>
            <a:r>
              <a:rPr lang="en-US" altLang="en-US" sz="1200" b="1" dirty="0">
                <a:solidFill>
                  <a:srgbClr val="FF0000"/>
                </a:solidFill>
              </a:rPr>
              <a:t>page 4-1, para 4-3</a:t>
            </a:r>
          </a:p>
        </p:txBody>
      </p:sp>
      <p:sp>
        <p:nvSpPr>
          <p:cNvPr id="46090" name="Text Box 11"/>
          <p:cNvSpPr txBox="1">
            <a:spLocks noChangeArrowheads="1"/>
          </p:cNvSpPr>
          <p:nvPr/>
        </p:nvSpPr>
        <p:spPr bwMode="auto">
          <a:xfrm>
            <a:off x="481931" y="6546608"/>
            <a:ext cx="47934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ADRP 5-0, </a:t>
            </a:r>
            <a:r>
              <a:rPr lang="en-US" altLang="en-US" sz="1200" b="1" i="1" dirty="0">
                <a:solidFill>
                  <a:srgbClr val="FF0000"/>
                </a:solidFill>
              </a:rPr>
              <a:t>The Operations Process, </a:t>
            </a:r>
            <a:r>
              <a:rPr lang="en-US" altLang="en-US" sz="1200" b="1" dirty="0">
                <a:solidFill>
                  <a:srgbClr val="FF0000"/>
                </a:solidFill>
              </a:rPr>
              <a:t>May 12,</a:t>
            </a:r>
            <a:r>
              <a:rPr lang="en-US" altLang="en-US" sz="1200" b="1" i="1" dirty="0">
                <a:solidFill>
                  <a:srgbClr val="FF0000"/>
                </a:solidFill>
              </a:rPr>
              <a:t> </a:t>
            </a:r>
            <a:r>
              <a:rPr lang="en-US" altLang="en-US" sz="1200" b="1" dirty="0">
                <a:solidFill>
                  <a:srgbClr val="FF0000"/>
                </a:solidFill>
              </a:rPr>
              <a:t>paras 2-23 to 2-68</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45738" y="878134"/>
            <a:ext cx="1298000" cy="1931794"/>
          </a:xfrm>
          <a:prstGeom prst="rect">
            <a:avLst/>
          </a:prstGeom>
        </p:spPr>
      </p:pic>
      <p:sp>
        <p:nvSpPr>
          <p:cNvPr id="13" name="Rectangle 12"/>
          <p:cNvSpPr>
            <a:spLocks noChangeArrowheads="1"/>
          </p:cNvSpPr>
          <p:nvPr/>
        </p:nvSpPr>
        <p:spPr bwMode="auto">
          <a:xfrm>
            <a:off x="10416876" y="1362166"/>
            <a:ext cx="1203423" cy="799895"/>
          </a:xfrm>
          <a:prstGeom prst="rect">
            <a:avLst/>
          </a:prstGeom>
          <a:noFill/>
          <a:ln w="2857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6" name="Text Box 5"/>
          <p:cNvSpPr txBox="1">
            <a:spLocks noChangeArrowheads="1"/>
          </p:cNvSpPr>
          <p:nvPr/>
        </p:nvSpPr>
        <p:spPr bwMode="auto">
          <a:xfrm>
            <a:off x="574158" y="2408756"/>
            <a:ext cx="10728245" cy="3277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a:spAutoFit/>
          </a:bodyPr>
          <a:lstStyle>
            <a:lvl1pPr marL="342900" indent="-342900">
              <a:spcBef>
                <a:spcPct val="20000"/>
              </a:spcBef>
              <a:buChar char="•"/>
              <a:tabLst>
                <a:tab pos="342900" algn="l"/>
              </a:tabLst>
              <a:defRPr sz="3200">
                <a:solidFill>
                  <a:schemeClr val="tx1"/>
                </a:solidFill>
                <a:latin typeface="Arial" panose="020B0604020202020204" pitchFamily="34" charset="0"/>
              </a:defRPr>
            </a:lvl1pPr>
            <a:lvl2pPr marL="742950" indent="-285750">
              <a:spcBef>
                <a:spcPct val="20000"/>
              </a:spcBef>
              <a:buChar char="–"/>
              <a:tabLst>
                <a:tab pos="342900" algn="l"/>
              </a:tabLst>
              <a:defRPr sz="2800">
                <a:solidFill>
                  <a:schemeClr val="tx1"/>
                </a:solidFill>
                <a:latin typeface="Arial" panose="020B0604020202020204" pitchFamily="34" charset="0"/>
              </a:defRPr>
            </a:lvl2pPr>
            <a:lvl3pPr>
              <a:spcBef>
                <a:spcPct val="20000"/>
              </a:spcBef>
              <a:buChar char="•"/>
              <a:tabLst>
                <a:tab pos="342900" algn="l"/>
              </a:tabLst>
              <a:defRPr sz="2400">
                <a:solidFill>
                  <a:schemeClr val="tx1"/>
                </a:solidFill>
                <a:latin typeface="Arial" panose="020B0604020202020204" pitchFamily="34" charset="0"/>
              </a:defRPr>
            </a:lvl3pPr>
            <a:lvl4pPr marL="177800" indent="109538">
              <a:spcBef>
                <a:spcPct val="20000"/>
              </a:spcBef>
              <a:buChar char="–"/>
              <a:tabLst>
                <a:tab pos="342900" algn="l"/>
              </a:tabLst>
              <a:defRPr sz="2000">
                <a:solidFill>
                  <a:schemeClr val="tx1"/>
                </a:solidFill>
                <a:latin typeface="Arial" panose="020B0604020202020204" pitchFamily="34" charset="0"/>
              </a:defRPr>
            </a:lvl4pPr>
            <a:lvl5pPr marL="2057400" indent="-228600">
              <a:spcBef>
                <a:spcPct val="20000"/>
              </a:spcBef>
              <a:buChar char="»"/>
              <a:tabLst>
                <a:tab pos="3429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9pPr>
          </a:lstStyle>
          <a:p>
            <a:pPr marL="0" lvl="2">
              <a:spcBef>
                <a:spcPct val="50000"/>
              </a:spcBef>
              <a:buClr>
                <a:srgbClr val="0000FF"/>
              </a:buClr>
              <a:buFont typeface="Wingdings" panose="05000000000000000000" pitchFamily="2" charset="2"/>
              <a:buChar char="§"/>
            </a:pPr>
            <a:endParaRPr lang="en-US" altLang="en-US" sz="1800" b="1" dirty="0"/>
          </a:p>
          <a:p>
            <a:pPr lvl="3">
              <a:spcBef>
                <a:spcPct val="50000"/>
              </a:spcBef>
              <a:buClr>
                <a:srgbClr val="0000FF"/>
              </a:buClr>
              <a:buFont typeface="Wingdings" panose="05000000000000000000" pitchFamily="2" charset="2"/>
              <a:buChar char="ü"/>
            </a:pPr>
            <a:r>
              <a:rPr lang="en-US" altLang="en-US" sz="1800" b="1" i="1" dirty="0"/>
              <a:t> </a:t>
            </a:r>
            <a:r>
              <a:rPr lang="en-US" altLang="en-US" sz="1800" b="1" dirty="0"/>
              <a:t>The </a:t>
            </a:r>
            <a:r>
              <a:rPr lang="en-US" altLang="en-US" sz="1800" b="1" dirty="0">
                <a:solidFill>
                  <a:srgbClr val="0000FF"/>
                </a:solidFill>
              </a:rPr>
              <a:t>Army</a:t>
            </a:r>
            <a:r>
              <a:rPr lang="en-US" altLang="en-US" sz="1800" b="1" dirty="0"/>
              <a:t> </a:t>
            </a:r>
            <a:r>
              <a:rPr lang="en-US" altLang="en-US" sz="1800" b="1" dirty="0">
                <a:solidFill>
                  <a:srgbClr val="0000FF"/>
                </a:solidFill>
              </a:rPr>
              <a:t>design methodology (ADM) </a:t>
            </a:r>
            <a:r>
              <a:rPr lang="en-US" altLang="en-US" sz="1800" b="1" dirty="0"/>
              <a:t>is used for applying critical and creative thinking to understand, visualize, and describe unfamiliar problems and approaches to solving them. Leaders integrate this aid to </a:t>
            </a:r>
            <a:r>
              <a:rPr lang="en-US" altLang="en-US" sz="1800" b="1" i="1" dirty="0"/>
              <a:t>conceptual thinking </a:t>
            </a:r>
            <a:r>
              <a:rPr lang="en-US" altLang="en-US" sz="1800" b="1" dirty="0"/>
              <a:t>methodology with the </a:t>
            </a:r>
            <a:r>
              <a:rPr lang="en-US" altLang="en-US" sz="1800" b="1" i="1" dirty="0"/>
              <a:t>detailed planning </a:t>
            </a:r>
            <a:r>
              <a:rPr lang="en-US" altLang="en-US" sz="1800" b="1" dirty="0"/>
              <a:t>associated with the MDMP.</a:t>
            </a:r>
          </a:p>
          <a:p>
            <a:pPr lvl="3">
              <a:spcBef>
                <a:spcPct val="50000"/>
              </a:spcBef>
              <a:buClr>
                <a:srgbClr val="0000FF"/>
              </a:buClr>
              <a:buFont typeface="Wingdings" panose="05000000000000000000" pitchFamily="2" charset="2"/>
              <a:buChar char="ü"/>
            </a:pPr>
            <a:r>
              <a:rPr lang="en-US" altLang="en-US" sz="1800" b="1" dirty="0"/>
              <a:t> The </a:t>
            </a:r>
            <a:r>
              <a:rPr lang="en-US" altLang="en-US" sz="1800" b="1" dirty="0">
                <a:solidFill>
                  <a:srgbClr val="0000FF"/>
                </a:solidFill>
              </a:rPr>
              <a:t>military decisionmaking process (MDMP) </a:t>
            </a:r>
            <a:r>
              <a:rPr lang="en-US" altLang="en-US" sz="1800" b="1" dirty="0"/>
              <a:t>is an iterative planning methodology to understand the situation and mission, develop a course of action, and produce an operation plan or order. </a:t>
            </a:r>
            <a:r>
              <a:rPr lang="en-US" altLang="en-US" sz="1800" b="1" dirty="0">
                <a:solidFill>
                  <a:srgbClr val="0000FF"/>
                </a:solidFill>
              </a:rPr>
              <a:t>This detailed planning process is the focus of the MDMP Lesson.</a:t>
            </a:r>
          </a:p>
          <a:p>
            <a:pPr lvl="3">
              <a:spcBef>
                <a:spcPct val="50000"/>
              </a:spcBef>
              <a:buClr>
                <a:srgbClr val="0000FF"/>
              </a:buClr>
              <a:buFont typeface="Wingdings" panose="05000000000000000000" pitchFamily="2" charset="2"/>
              <a:buChar char="ü"/>
            </a:pPr>
            <a:r>
              <a:rPr lang="en-US" altLang="en-US" sz="1800" b="1" dirty="0"/>
              <a:t> </a:t>
            </a:r>
            <a:r>
              <a:rPr lang="en-US" altLang="en-US" sz="1800" b="1" dirty="0">
                <a:solidFill>
                  <a:srgbClr val="0000FF"/>
                </a:solidFill>
              </a:rPr>
              <a:t>Troop leading procedures (TLP) </a:t>
            </a:r>
            <a:r>
              <a:rPr lang="en-US" altLang="en-US" sz="1800" b="1" dirty="0"/>
              <a:t>are a dynamic process used by small-unit leaders to analyze a mission, develop a plan, and prepare for an operation.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000"/>
                                        <p:tgtEl>
                                          <p:spTgt spid="13"/>
                                        </p:tgtEl>
                                      </p:cBhvr>
                                    </p:animEffect>
                                    <p:anim calcmode="lin" valueType="num">
                                      <p:cBhvr>
                                        <p:cTn id="8" dur="2000" fill="hold"/>
                                        <p:tgtEl>
                                          <p:spTgt spid="13"/>
                                        </p:tgtEl>
                                        <p:attrNameLst>
                                          <p:attrName>ppt_x</p:attrName>
                                        </p:attrNameLst>
                                      </p:cBhvr>
                                      <p:tavLst>
                                        <p:tav tm="0">
                                          <p:val>
                                            <p:strVal val="#ppt_x"/>
                                          </p:val>
                                        </p:tav>
                                        <p:tav tm="100000">
                                          <p:val>
                                            <p:strVal val="#ppt_x"/>
                                          </p:val>
                                        </p:tav>
                                      </p:tavLst>
                                    </p:anim>
                                    <p:anim calcmode="lin" valueType="num">
                                      <p:cBhvr>
                                        <p:cTn id="9" dur="2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p:cNvSpPr>
            <a:spLocks noChangeArrowheads="1"/>
          </p:cNvSpPr>
          <p:nvPr/>
        </p:nvSpPr>
        <p:spPr bwMode="auto">
          <a:xfrm>
            <a:off x="574158" y="1077103"/>
            <a:ext cx="11047228" cy="435613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solidFill>
                <a:srgbClr val="000000"/>
              </a:solidFill>
              <a:latin typeface="Arial" charset="0"/>
            </a:endParaRPr>
          </a:p>
        </p:txBody>
      </p:sp>
      <p:sp>
        <p:nvSpPr>
          <p:cNvPr id="48131" name="Rectangle 2"/>
          <p:cNvSpPr>
            <a:spLocks noGrp="1" noChangeArrowheads="1"/>
          </p:cNvSpPr>
          <p:nvPr>
            <p:ph type="title"/>
          </p:nvPr>
        </p:nvSpPr>
        <p:spPr>
          <a:xfrm>
            <a:off x="1981200" y="63599"/>
            <a:ext cx="8229600" cy="912813"/>
          </a:xfrm>
          <a:effectLst>
            <a:outerShdw dist="35921" dir="2700000" algn="ctr" rotWithShape="0">
              <a:srgbClr val="FFD889"/>
            </a:outerShdw>
          </a:effectLst>
        </p:spPr>
        <p:txBody>
          <a:bodyPr/>
          <a:lstStyle/>
          <a:p>
            <a:pPr eaLnBrk="1" hangingPunct="1"/>
            <a:r>
              <a:rPr lang="en-US" altLang="en-US" dirty="0"/>
              <a:t>The Commander’s Role in MDMP</a:t>
            </a:r>
          </a:p>
        </p:txBody>
      </p:sp>
      <p:sp>
        <p:nvSpPr>
          <p:cNvPr id="48132"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86CE7E09-9910-4C9B-BF01-FFE5A86167AF}" type="slidenum">
              <a:rPr lang="en-US" altLang="en-US" sz="800">
                <a:solidFill>
                  <a:srgbClr val="000000"/>
                </a:solidFill>
              </a:rPr>
              <a:pPr>
                <a:spcBef>
                  <a:spcPct val="0"/>
                </a:spcBef>
                <a:buFontTx/>
                <a:buNone/>
              </a:pPr>
              <a:t>17</a:t>
            </a:fld>
            <a:endParaRPr lang="en-US" altLang="en-US" sz="800" dirty="0">
              <a:solidFill>
                <a:srgbClr val="000000"/>
              </a:solidFill>
            </a:endParaRPr>
          </a:p>
        </p:txBody>
      </p:sp>
      <p:sp>
        <p:nvSpPr>
          <p:cNvPr id="7" name="Text Box 2"/>
          <p:cNvSpPr txBox="1">
            <a:spLocks noChangeArrowheads="1"/>
          </p:cNvSpPr>
          <p:nvPr/>
        </p:nvSpPr>
        <p:spPr bwMode="auto">
          <a:xfrm>
            <a:off x="691116" y="1163276"/>
            <a:ext cx="10930270" cy="4108817"/>
          </a:xfrm>
          <a:prstGeom prst="rect">
            <a:avLst/>
          </a:prstGeom>
          <a:noFill/>
          <a:ln w="12700" cap="sq">
            <a:noFill/>
            <a:miter lim="800000"/>
            <a:headEnd type="none" w="sm" len="sm"/>
            <a:tailEnd type="none" w="sm" len="sm"/>
          </a:ln>
        </p:spPr>
        <p:txBody>
          <a:bodyPr wrap="square">
            <a:spAutoFit/>
          </a:bodyPr>
          <a:lstStyle/>
          <a:p>
            <a:pPr marL="0" lvl="5" defTabSz="193675">
              <a:spcBef>
                <a:spcPct val="50000"/>
              </a:spcBef>
              <a:buClr>
                <a:srgbClr val="0000FF"/>
              </a:buClr>
              <a:buFont typeface="Wingdings" pitchFamily="2" charset="2"/>
              <a:buChar char="§"/>
              <a:tabLst>
                <a:tab pos="233363" algn="l"/>
              </a:tabLst>
              <a:defRPr/>
            </a:pPr>
            <a:r>
              <a:rPr lang="en-US" sz="1800" b="1" dirty="0">
                <a:solidFill>
                  <a:schemeClr val="tx1"/>
                </a:solidFill>
                <a:latin typeface="Arial" charset="0"/>
              </a:rPr>
              <a:t> The </a:t>
            </a:r>
            <a:r>
              <a:rPr lang="en-US" sz="1800" b="1" dirty="0">
                <a:solidFill>
                  <a:srgbClr val="0000FF"/>
                </a:solidFill>
                <a:latin typeface="Arial" charset="0"/>
              </a:rPr>
              <a:t>MDMP </a:t>
            </a:r>
            <a:r>
              <a:rPr lang="en-US" sz="1800" b="1" dirty="0">
                <a:solidFill>
                  <a:schemeClr val="tx1"/>
                </a:solidFill>
                <a:latin typeface="Arial" charset="0"/>
              </a:rPr>
              <a:t>is an iterative planning methodology. </a:t>
            </a:r>
            <a:r>
              <a:rPr lang="en-US" sz="1800" b="1" dirty="0">
                <a:solidFill>
                  <a:srgbClr val="0000FF"/>
                </a:solidFill>
                <a:latin typeface="Arial" charset="0"/>
              </a:rPr>
              <a:t>It integrates the activities of the commander, staff, subordinate headquarters, and other partners</a:t>
            </a:r>
            <a:r>
              <a:rPr lang="en-US" sz="1800" b="1" dirty="0">
                <a:solidFill>
                  <a:schemeClr val="tx1"/>
                </a:solidFill>
                <a:latin typeface="Arial" charset="0"/>
              </a:rPr>
              <a:t> to understand the situation and mission; develop, analyze, and compare courses of action; decide on a course of action that best accomplishes the mission; and produce an operation order or order for execution.</a:t>
            </a:r>
            <a:endParaRPr kumimoji="1" lang="en-US" sz="1800" b="1" dirty="0">
              <a:solidFill>
                <a:schemeClr val="tx1"/>
              </a:solidFill>
              <a:latin typeface="Arial" charset="0"/>
            </a:endParaRPr>
          </a:p>
          <a:p>
            <a:pPr marL="0" lvl="2">
              <a:spcBef>
                <a:spcPct val="50000"/>
              </a:spcBef>
              <a:buClr>
                <a:srgbClr val="0000FF"/>
              </a:buClr>
              <a:buFont typeface="Wingdings" pitchFamily="2" charset="2"/>
              <a:buChar char="§"/>
              <a:tabLst>
                <a:tab pos="342900" algn="l"/>
              </a:tabLst>
              <a:defRPr/>
            </a:pPr>
            <a:r>
              <a:rPr lang="en-US" sz="1800" b="1" dirty="0">
                <a:solidFill>
                  <a:schemeClr val="tx1"/>
                </a:solidFill>
                <a:latin typeface="Arial" charset="0"/>
              </a:rPr>
              <a:t> </a:t>
            </a:r>
            <a:r>
              <a:rPr lang="en-US" sz="1800" b="1" dirty="0">
                <a:solidFill>
                  <a:srgbClr val="0000FF"/>
                </a:solidFill>
                <a:latin typeface="Arial" charset="0"/>
              </a:rPr>
              <a:t>Commanders initiate the MDMP </a:t>
            </a:r>
            <a:r>
              <a:rPr lang="en-US" sz="1800" b="1" dirty="0">
                <a:solidFill>
                  <a:schemeClr val="tx1"/>
                </a:solidFill>
                <a:latin typeface="Arial" charset="0"/>
              </a:rPr>
              <a:t>upon receipt of or in anticipation of a mission. Commanders and staff often begin planning in the absence of a complete and approved higher headquarters’ operation plan (OPLAN) or operation order (OPORD).</a:t>
            </a:r>
          </a:p>
          <a:p>
            <a:pPr marL="0" lvl="2">
              <a:spcBef>
                <a:spcPct val="50000"/>
              </a:spcBef>
              <a:buClr>
                <a:srgbClr val="0000FF"/>
              </a:buClr>
              <a:buFont typeface="Wingdings" pitchFamily="2" charset="2"/>
              <a:buChar char="§"/>
              <a:tabLst>
                <a:tab pos="342900" algn="l"/>
              </a:tabLst>
              <a:defRPr/>
            </a:pPr>
            <a:r>
              <a:rPr lang="en-US" sz="1800" b="1" dirty="0">
                <a:solidFill>
                  <a:schemeClr val="tx1"/>
                </a:solidFill>
                <a:latin typeface="Arial" charset="0"/>
              </a:rPr>
              <a:t> </a:t>
            </a:r>
            <a:r>
              <a:rPr lang="en-US" sz="1800" b="1" dirty="0">
                <a:solidFill>
                  <a:srgbClr val="0000FF"/>
                </a:solidFill>
                <a:latin typeface="Arial" charset="0"/>
              </a:rPr>
              <a:t>The commander is the most important participant in the MDMP</a:t>
            </a:r>
            <a:r>
              <a:rPr lang="en-US" sz="1800" b="1" dirty="0">
                <a:solidFill>
                  <a:schemeClr val="tx1"/>
                </a:solidFill>
                <a:latin typeface="Arial" charset="0"/>
              </a:rPr>
              <a:t>.  More than simply decision-makers in this process, commanders use their experience, knowledge, and judgment to guide staff planning efforts.  </a:t>
            </a:r>
          </a:p>
          <a:p>
            <a:pPr marL="0" lvl="2">
              <a:spcBef>
                <a:spcPct val="50000"/>
              </a:spcBef>
              <a:buClr>
                <a:srgbClr val="0000FF"/>
              </a:buClr>
              <a:buFont typeface="Wingdings" pitchFamily="2" charset="2"/>
              <a:buChar char="§"/>
              <a:tabLst>
                <a:tab pos="342900" algn="l"/>
              </a:tabLst>
              <a:defRPr/>
            </a:pPr>
            <a:r>
              <a:rPr lang="en-US" sz="1800" b="1" dirty="0">
                <a:solidFill>
                  <a:schemeClr val="tx1"/>
                </a:solidFill>
                <a:latin typeface="Arial" charset="0"/>
              </a:rPr>
              <a:t> While unable to devote all their time to the MDMP, </a:t>
            </a:r>
            <a:r>
              <a:rPr lang="en-US" sz="1800" b="1" dirty="0">
                <a:solidFill>
                  <a:srgbClr val="0000FF"/>
                </a:solidFill>
                <a:latin typeface="Arial" charset="0"/>
              </a:rPr>
              <a:t>commanders remain aware</a:t>
            </a:r>
            <a:r>
              <a:rPr lang="en-US" sz="1800" b="1" dirty="0">
                <a:solidFill>
                  <a:schemeClr val="tx1"/>
                </a:solidFill>
                <a:latin typeface="Arial" charset="0"/>
              </a:rPr>
              <a:t> of the current status of the planning effort, </a:t>
            </a:r>
            <a:r>
              <a:rPr lang="en-US" sz="1800" b="1" dirty="0">
                <a:solidFill>
                  <a:srgbClr val="0000FF"/>
                </a:solidFill>
                <a:latin typeface="Arial" charset="0"/>
              </a:rPr>
              <a:t>participate</a:t>
            </a:r>
            <a:r>
              <a:rPr lang="en-US" sz="1800" b="1" dirty="0">
                <a:solidFill>
                  <a:schemeClr val="tx1"/>
                </a:solidFill>
                <a:latin typeface="Arial" charset="0"/>
              </a:rPr>
              <a:t> during critical periods of the process, and </a:t>
            </a:r>
            <a:r>
              <a:rPr lang="en-US" sz="1800" b="1" dirty="0">
                <a:solidFill>
                  <a:srgbClr val="0000FF"/>
                </a:solidFill>
                <a:latin typeface="Arial" charset="0"/>
              </a:rPr>
              <a:t>make decisions </a:t>
            </a:r>
            <a:r>
              <a:rPr lang="en-US" sz="1800" b="1" dirty="0">
                <a:solidFill>
                  <a:schemeClr val="tx1"/>
                </a:solidFill>
                <a:latin typeface="Arial" charset="0"/>
              </a:rPr>
              <a:t>based on the detailed work of the staff.</a:t>
            </a:r>
            <a:endParaRPr kumimoji="1" lang="en-US" sz="1800" b="1" dirty="0">
              <a:solidFill>
                <a:schemeClr val="tx1"/>
              </a:solidFill>
              <a:latin typeface="Arial" charset="0"/>
            </a:endParaRPr>
          </a:p>
        </p:txBody>
      </p:sp>
      <p:sp>
        <p:nvSpPr>
          <p:cNvPr id="48134" name="Text Box 11"/>
          <p:cNvSpPr txBox="1">
            <a:spLocks noChangeArrowheads="1"/>
          </p:cNvSpPr>
          <p:nvPr/>
        </p:nvSpPr>
        <p:spPr bwMode="auto">
          <a:xfrm>
            <a:off x="471306" y="6581776"/>
            <a:ext cx="34131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FF0000"/>
                </a:solidFill>
              </a:rPr>
              <a:t>ADRP 5-0, </a:t>
            </a:r>
            <a:r>
              <a:rPr lang="en-US" altLang="en-US" sz="800" b="1" i="1" dirty="0">
                <a:solidFill>
                  <a:srgbClr val="FF0000"/>
                </a:solidFill>
              </a:rPr>
              <a:t>The Operations Process, </a:t>
            </a:r>
            <a:r>
              <a:rPr lang="en-US" altLang="en-US" sz="800" b="1" dirty="0">
                <a:solidFill>
                  <a:srgbClr val="FF0000"/>
                </a:solidFill>
              </a:rPr>
              <a:t>May 12,</a:t>
            </a:r>
            <a:r>
              <a:rPr lang="en-US" altLang="en-US" sz="800" b="1" i="1" dirty="0">
                <a:solidFill>
                  <a:srgbClr val="FF0000"/>
                </a:solidFill>
              </a:rPr>
              <a:t> </a:t>
            </a:r>
            <a:r>
              <a:rPr lang="en-US" altLang="en-US" sz="800" b="1" dirty="0">
                <a:solidFill>
                  <a:srgbClr val="FF0000"/>
                </a:solidFill>
              </a:rPr>
              <a:t>paras 2-52 to 2-57</a:t>
            </a:r>
          </a:p>
        </p:txBody>
      </p:sp>
      <p:sp>
        <p:nvSpPr>
          <p:cNvPr id="48135" name="Text Box 11"/>
          <p:cNvSpPr txBox="1">
            <a:spLocks noChangeArrowheads="1"/>
          </p:cNvSpPr>
          <p:nvPr/>
        </p:nvSpPr>
        <p:spPr bwMode="auto">
          <a:xfrm>
            <a:off x="7437481" y="6538914"/>
            <a:ext cx="44005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1981200" y="-68263"/>
            <a:ext cx="8229600" cy="912813"/>
          </a:xfrm>
          <a:effectLst>
            <a:outerShdw dist="35921" dir="2700000" algn="ctr" rotWithShape="0">
              <a:srgbClr val="FFD889"/>
            </a:outerShdw>
          </a:effectLst>
        </p:spPr>
        <p:txBody>
          <a:bodyPr/>
          <a:lstStyle/>
          <a:p>
            <a:pPr eaLnBrk="1" hangingPunct="1"/>
            <a:r>
              <a:rPr lang="en-US" altLang="en-US" dirty="0"/>
              <a:t>Overview of the MDMP</a:t>
            </a:r>
          </a:p>
        </p:txBody>
      </p:sp>
      <p:sp>
        <p:nvSpPr>
          <p:cNvPr id="5222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58477D3-818E-4A3C-B422-4ED6A88755A4}" type="slidenum">
              <a:rPr lang="en-US" altLang="en-US" sz="800">
                <a:solidFill>
                  <a:srgbClr val="000000"/>
                </a:solidFill>
              </a:rPr>
              <a:pPr>
                <a:spcBef>
                  <a:spcPct val="0"/>
                </a:spcBef>
                <a:buFontTx/>
                <a:buNone/>
              </a:pPr>
              <a:t>18</a:t>
            </a:fld>
            <a:endParaRPr lang="en-US" altLang="en-US" sz="800" dirty="0">
              <a:solidFill>
                <a:srgbClr val="000000"/>
              </a:solidFill>
            </a:endParaRPr>
          </a:p>
        </p:txBody>
      </p:sp>
      <p:sp>
        <p:nvSpPr>
          <p:cNvPr id="81" name="Rectangle 20"/>
          <p:cNvSpPr>
            <a:spLocks noChangeArrowheads="1"/>
          </p:cNvSpPr>
          <p:nvPr/>
        </p:nvSpPr>
        <p:spPr bwMode="auto">
          <a:xfrm>
            <a:off x="8927539" y="2409826"/>
            <a:ext cx="182808" cy="1074653"/>
          </a:xfrm>
          <a:prstGeom prst="rect">
            <a:avLst/>
          </a:prstGeom>
          <a:noFill/>
          <a:ln w="12700">
            <a:noFill/>
            <a:miter lim="800000"/>
            <a:headEnd/>
            <a:tailEnd/>
          </a:ln>
          <a:effectLst/>
        </p:spPr>
        <p:txBody>
          <a:bodyPr wrap="none" lIns="90488" tIns="44450" rIns="90488" bIns="44450">
            <a:spAutoFit/>
          </a:bodyPr>
          <a:lstStyle/>
          <a:p>
            <a:pPr algn="ctr">
              <a:defRPr/>
            </a:pPr>
            <a:endParaRPr lang="en-US" b="1" dirty="0">
              <a:solidFill>
                <a:srgbClr val="F7DBB3"/>
              </a:solidFill>
              <a:effectDag name="">
                <a:cont type="tree" name="">
                  <a:effect ref="fillLine"/>
                  <a:outerShdw dist="38100" dir="13500000" algn="br">
                    <a:srgbClr val="FFECD1"/>
                  </a:outerShdw>
                </a:cont>
                <a:cont type="tree" name="">
                  <a:effect ref="fillLine"/>
                  <a:outerShdw dist="38100" dir="2700000" algn="tl">
                    <a:srgbClr val="94836B"/>
                  </a:outerShdw>
                </a:cont>
                <a:effect ref="fillLine"/>
              </a:effectDag>
              <a:latin typeface="Arial" charset="0"/>
            </a:endParaRPr>
          </a:p>
          <a:p>
            <a:pPr algn="ctr">
              <a:defRPr/>
            </a:pPr>
            <a:endParaRPr lang="en-US" b="1" dirty="0">
              <a:solidFill>
                <a:srgbClr val="F7DBB3"/>
              </a:solidFill>
              <a:effectDag name="">
                <a:cont type="tree" name="">
                  <a:effect ref="fillLine"/>
                  <a:outerShdw dist="38100" dir="13500000" algn="br">
                    <a:srgbClr val="FFECD1"/>
                  </a:outerShdw>
                </a:cont>
                <a:cont type="tree" name="">
                  <a:effect ref="fillLine"/>
                  <a:outerShdw dist="38100" dir="2700000" algn="tl">
                    <a:srgbClr val="94836B"/>
                  </a:outerShdw>
                </a:cont>
                <a:effect ref="fillLine"/>
              </a:effectDag>
              <a:latin typeface="Arial" charset="0"/>
            </a:endParaRPr>
          </a:p>
        </p:txBody>
      </p:sp>
      <p:sp>
        <p:nvSpPr>
          <p:cNvPr id="84" name="Rectangle 38"/>
          <p:cNvSpPr>
            <a:spLocks noChangeArrowheads="1"/>
          </p:cNvSpPr>
          <p:nvPr/>
        </p:nvSpPr>
        <p:spPr bwMode="auto">
          <a:xfrm>
            <a:off x="4718051" y="1123951"/>
            <a:ext cx="2733675" cy="588963"/>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52233" name="Rectangle 39"/>
          <p:cNvSpPr>
            <a:spLocks noChangeArrowheads="1"/>
          </p:cNvSpPr>
          <p:nvPr/>
        </p:nvSpPr>
        <p:spPr bwMode="auto">
          <a:xfrm>
            <a:off x="4508500" y="1109663"/>
            <a:ext cx="31384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600" b="1" dirty="0">
                <a:solidFill>
                  <a:srgbClr val="0000FF"/>
                </a:solidFill>
              </a:rPr>
              <a:t>1</a:t>
            </a:r>
            <a:r>
              <a:rPr lang="en-US" altLang="en-US" sz="1600" b="1" dirty="0">
                <a:solidFill>
                  <a:srgbClr val="000000"/>
                </a:solidFill>
              </a:rPr>
              <a:t> - RECEIPT OF MISSION</a:t>
            </a:r>
          </a:p>
        </p:txBody>
      </p:sp>
      <p:sp>
        <p:nvSpPr>
          <p:cNvPr id="86" name="Rectangle 40"/>
          <p:cNvSpPr>
            <a:spLocks noChangeArrowheads="1"/>
          </p:cNvSpPr>
          <p:nvPr/>
        </p:nvSpPr>
        <p:spPr bwMode="auto">
          <a:xfrm>
            <a:off x="4718051" y="1824038"/>
            <a:ext cx="2733675" cy="793750"/>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87" name="Rectangle 41"/>
          <p:cNvSpPr>
            <a:spLocks noChangeArrowheads="1"/>
          </p:cNvSpPr>
          <p:nvPr/>
        </p:nvSpPr>
        <p:spPr bwMode="auto">
          <a:xfrm>
            <a:off x="4718051" y="2736851"/>
            <a:ext cx="2733675" cy="676275"/>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88" name="Rectangle 42"/>
          <p:cNvSpPr>
            <a:spLocks noChangeArrowheads="1"/>
          </p:cNvSpPr>
          <p:nvPr/>
        </p:nvSpPr>
        <p:spPr bwMode="auto">
          <a:xfrm>
            <a:off x="4718051" y="3540126"/>
            <a:ext cx="2733675" cy="696913"/>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89" name="Rectangle 43"/>
          <p:cNvSpPr>
            <a:spLocks noChangeArrowheads="1"/>
          </p:cNvSpPr>
          <p:nvPr/>
        </p:nvSpPr>
        <p:spPr bwMode="auto">
          <a:xfrm>
            <a:off x="4718051" y="4375150"/>
            <a:ext cx="2733675" cy="539750"/>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90" name="Rectangle 44"/>
          <p:cNvSpPr>
            <a:spLocks noChangeArrowheads="1"/>
          </p:cNvSpPr>
          <p:nvPr/>
        </p:nvSpPr>
        <p:spPr bwMode="auto">
          <a:xfrm>
            <a:off x="4718051" y="5051425"/>
            <a:ext cx="2733675" cy="508000"/>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91" name="Rectangle 45"/>
          <p:cNvSpPr>
            <a:spLocks noChangeArrowheads="1"/>
          </p:cNvSpPr>
          <p:nvPr/>
        </p:nvSpPr>
        <p:spPr bwMode="auto">
          <a:xfrm>
            <a:off x="4718051" y="5724526"/>
            <a:ext cx="2733675" cy="701675"/>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52240" name="Text Box 33"/>
          <p:cNvSpPr txBox="1">
            <a:spLocks noChangeArrowheads="1"/>
          </p:cNvSpPr>
          <p:nvPr/>
        </p:nvSpPr>
        <p:spPr bwMode="auto">
          <a:xfrm>
            <a:off x="6818659" y="5456239"/>
            <a:ext cx="1281113" cy="307975"/>
          </a:xfrm>
          <a:prstGeom prst="rect">
            <a:avLst/>
          </a:prstGeom>
          <a:solidFill>
            <a:schemeClr val="bg1"/>
          </a:solidFill>
          <a:ln w="12700">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400" b="1" dirty="0">
                <a:solidFill>
                  <a:srgbClr val="FF0000"/>
                </a:solidFill>
                <a:latin typeface="Arial Unicode MS" panose="020B0604020202020204" pitchFamily="34" charset="-128"/>
              </a:rPr>
              <a:t>WARNORD 3</a:t>
            </a:r>
          </a:p>
        </p:txBody>
      </p:sp>
      <p:sp>
        <p:nvSpPr>
          <p:cNvPr id="52241" name="Rectangle 46"/>
          <p:cNvSpPr>
            <a:spLocks noChangeArrowheads="1"/>
          </p:cNvSpPr>
          <p:nvPr/>
        </p:nvSpPr>
        <p:spPr bwMode="auto">
          <a:xfrm>
            <a:off x="4711700" y="5788026"/>
            <a:ext cx="2832100"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600"/>
              </a:lnSpc>
              <a:spcBef>
                <a:spcPct val="0"/>
              </a:spcBef>
              <a:buNone/>
            </a:pPr>
            <a:r>
              <a:rPr lang="en-US" altLang="en-US" sz="1600" b="1" dirty="0">
                <a:solidFill>
                  <a:srgbClr val="0000FF"/>
                </a:solidFill>
              </a:rPr>
              <a:t>7</a:t>
            </a:r>
            <a:r>
              <a:rPr lang="en-US" altLang="en-US" sz="1600" b="1" dirty="0">
                <a:solidFill>
                  <a:srgbClr val="000000"/>
                </a:solidFill>
              </a:rPr>
              <a:t> - ORDERS PRODUCTION, </a:t>
            </a:r>
          </a:p>
          <a:p>
            <a:pPr algn="ctr">
              <a:lnSpc>
                <a:spcPts val="1600"/>
              </a:lnSpc>
              <a:spcBef>
                <a:spcPct val="0"/>
              </a:spcBef>
              <a:buNone/>
            </a:pPr>
            <a:r>
              <a:rPr lang="en-US" altLang="en-US" sz="1600" b="1" dirty="0">
                <a:solidFill>
                  <a:srgbClr val="000000"/>
                </a:solidFill>
              </a:rPr>
              <a:t>DISSEMINATION, AND </a:t>
            </a:r>
          </a:p>
          <a:p>
            <a:pPr algn="ctr">
              <a:lnSpc>
                <a:spcPts val="1600"/>
              </a:lnSpc>
              <a:spcBef>
                <a:spcPct val="0"/>
              </a:spcBef>
              <a:buNone/>
            </a:pPr>
            <a:r>
              <a:rPr lang="en-US" altLang="en-US" sz="1600" b="1" dirty="0">
                <a:solidFill>
                  <a:srgbClr val="000000"/>
                </a:solidFill>
              </a:rPr>
              <a:t>TRANSITION</a:t>
            </a:r>
          </a:p>
        </p:txBody>
      </p:sp>
      <p:sp>
        <p:nvSpPr>
          <p:cNvPr id="52242" name="Rectangle 47"/>
          <p:cNvSpPr>
            <a:spLocks noChangeArrowheads="1"/>
          </p:cNvSpPr>
          <p:nvPr/>
        </p:nvSpPr>
        <p:spPr bwMode="auto">
          <a:xfrm>
            <a:off x="5049838" y="5129213"/>
            <a:ext cx="20955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FF"/>
                </a:solidFill>
              </a:rPr>
              <a:t>6</a:t>
            </a:r>
            <a:r>
              <a:rPr lang="en-US" altLang="en-US" sz="1600" b="1" dirty="0">
                <a:solidFill>
                  <a:srgbClr val="000000"/>
                </a:solidFill>
              </a:rPr>
              <a:t> - COA APPROVAL</a:t>
            </a:r>
          </a:p>
        </p:txBody>
      </p:sp>
      <p:sp>
        <p:nvSpPr>
          <p:cNvPr id="52243" name="Rectangle 48"/>
          <p:cNvSpPr>
            <a:spLocks noChangeArrowheads="1"/>
          </p:cNvSpPr>
          <p:nvPr/>
        </p:nvSpPr>
        <p:spPr bwMode="auto">
          <a:xfrm>
            <a:off x="4779963" y="4483101"/>
            <a:ext cx="26162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00"/>
                </a:solidFill>
              </a:rPr>
              <a:t> </a:t>
            </a:r>
            <a:r>
              <a:rPr lang="en-US" altLang="en-US" sz="1600" b="1" dirty="0">
                <a:solidFill>
                  <a:srgbClr val="0000FF"/>
                </a:solidFill>
              </a:rPr>
              <a:t>5</a:t>
            </a:r>
            <a:r>
              <a:rPr lang="en-US" altLang="en-US" sz="1600" b="1" dirty="0">
                <a:solidFill>
                  <a:srgbClr val="000000"/>
                </a:solidFill>
              </a:rPr>
              <a:t> - COA COMPARISON</a:t>
            </a:r>
            <a:endParaRPr lang="en-US" altLang="en-US" sz="1200" b="1" dirty="0">
              <a:solidFill>
                <a:srgbClr val="000000"/>
              </a:solidFill>
            </a:endParaRPr>
          </a:p>
        </p:txBody>
      </p:sp>
      <p:sp>
        <p:nvSpPr>
          <p:cNvPr id="52244" name="Rectangle 49"/>
          <p:cNvSpPr>
            <a:spLocks noChangeArrowheads="1"/>
          </p:cNvSpPr>
          <p:nvPr/>
        </p:nvSpPr>
        <p:spPr bwMode="auto">
          <a:xfrm>
            <a:off x="4821239" y="3681413"/>
            <a:ext cx="2543175"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FF"/>
                </a:solidFill>
              </a:rPr>
              <a:t>4</a:t>
            </a:r>
            <a:r>
              <a:rPr lang="en-US" altLang="en-US" sz="1600" b="1" dirty="0">
                <a:solidFill>
                  <a:srgbClr val="000000"/>
                </a:solidFill>
              </a:rPr>
              <a:t> - COA ANALYSIS</a:t>
            </a:r>
            <a:endParaRPr lang="en-US" altLang="en-US" sz="1200" b="1" dirty="0">
              <a:solidFill>
                <a:srgbClr val="000000"/>
              </a:solidFill>
            </a:endParaRPr>
          </a:p>
          <a:p>
            <a:pPr algn="ctr">
              <a:spcBef>
                <a:spcPct val="0"/>
              </a:spcBef>
              <a:buFontTx/>
              <a:buNone/>
            </a:pPr>
            <a:r>
              <a:rPr lang="en-US" altLang="en-US" sz="900" b="1" dirty="0">
                <a:solidFill>
                  <a:srgbClr val="000000"/>
                </a:solidFill>
              </a:rPr>
              <a:t>(WAR-GAME)</a:t>
            </a:r>
            <a:endParaRPr lang="en-US" altLang="en-US" sz="1200" b="1" dirty="0">
              <a:solidFill>
                <a:srgbClr val="000000"/>
              </a:solidFill>
            </a:endParaRPr>
          </a:p>
        </p:txBody>
      </p:sp>
      <p:sp>
        <p:nvSpPr>
          <p:cNvPr id="52245" name="Rectangle 50"/>
          <p:cNvSpPr>
            <a:spLocks noChangeArrowheads="1"/>
          </p:cNvSpPr>
          <p:nvPr/>
        </p:nvSpPr>
        <p:spPr bwMode="auto">
          <a:xfrm>
            <a:off x="4548188" y="2922589"/>
            <a:ext cx="28829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00"/>
                </a:solidFill>
              </a:rPr>
              <a:t>    </a:t>
            </a:r>
            <a:r>
              <a:rPr lang="en-US" altLang="en-US" sz="1600" b="1" dirty="0">
                <a:solidFill>
                  <a:srgbClr val="0000FF"/>
                </a:solidFill>
              </a:rPr>
              <a:t>3</a:t>
            </a:r>
            <a:r>
              <a:rPr lang="en-US" altLang="en-US" sz="1600" b="1" dirty="0">
                <a:solidFill>
                  <a:srgbClr val="000000"/>
                </a:solidFill>
              </a:rPr>
              <a:t> - COA DEVELOPMENT</a:t>
            </a:r>
          </a:p>
        </p:txBody>
      </p:sp>
      <p:sp>
        <p:nvSpPr>
          <p:cNvPr id="52246" name="Rectangle 51"/>
          <p:cNvSpPr>
            <a:spLocks noChangeArrowheads="1"/>
          </p:cNvSpPr>
          <p:nvPr/>
        </p:nvSpPr>
        <p:spPr bwMode="auto">
          <a:xfrm>
            <a:off x="4705351" y="2039939"/>
            <a:ext cx="2847975"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FF"/>
                </a:solidFill>
              </a:rPr>
              <a:t>2</a:t>
            </a:r>
            <a:r>
              <a:rPr lang="en-US" altLang="en-US" sz="1600" b="1" dirty="0">
                <a:solidFill>
                  <a:srgbClr val="000000"/>
                </a:solidFill>
              </a:rPr>
              <a:t> - MISSION ANALYSIS</a:t>
            </a:r>
          </a:p>
        </p:txBody>
      </p:sp>
      <p:sp>
        <p:nvSpPr>
          <p:cNvPr id="52249" name="Text Box 31"/>
          <p:cNvSpPr txBox="1">
            <a:spLocks noChangeArrowheads="1"/>
          </p:cNvSpPr>
          <p:nvPr/>
        </p:nvSpPr>
        <p:spPr bwMode="auto">
          <a:xfrm>
            <a:off x="6818659" y="1625601"/>
            <a:ext cx="1298575" cy="307975"/>
          </a:xfrm>
          <a:prstGeom prst="rect">
            <a:avLst/>
          </a:prstGeom>
          <a:solidFill>
            <a:schemeClr val="bg1"/>
          </a:solidFill>
          <a:ln w="12700">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400" b="1" dirty="0">
                <a:solidFill>
                  <a:srgbClr val="FF0000"/>
                </a:solidFill>
                <a:latin typeface="Arial Unicode MS" panose="020B0604020202020204" pitchFamily="34" charset="-128"/>
              </a:rPr>
              <a:t>WARNORD 1</a:t>
            </a:r>
          </a:p>
        </p:txBody>
      </p:sp>
      <p:sp>
        <p:nvSpPr>
          <p:cNvPr id="52250" name="Text Box 32"/>
          <p:cNvSpPr txBox="1">
            <a:spLocks noChangeArrowheads="1"/>
          </p:cNvSpPr>
          <p:nvPr/>
        </p:nvSpPr>
        <p:spPr bwMode="auto">
          <a:xfrm>
            <a:off x="6850409" y="2532064"/>
            <a:ext cx="1274763" cy="306387"/>
          </a:xfrm>
          <a:prstGeom prst="rect">
            <a:avLst/>
          </a:prstGeom>
          <a:solidFill>
            <a:schemeClr val="bg1"/>
          </a:solidFill>
          <a:ln w="12700">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400" b="1" dirty="0">
                <a:solidFill>
                  <a:srgbClr val="FF0000"/>
                </a:solidFill>
                <a:latin typeface="Arial Unicode MS" panose="020B0604020202020204" pitchFamily="34" charset="-128"/>
              </a:rPr>
              <a:t>WARNORD 2</a:t>
            </a:r>
          </a:p>
        </p:txBody>
      </p:sp>
      <p:sp>
        <p:nvSpPr>
          <p:cNvPr id="52251" name="Text Box 22"/>
          <p:cNvSpPr txBox="1">
            <a:spLocks noChangeArrowheads="1"/>
          </p:cNvSpPr>
          <p:nvPr/>
        </p:nvSpPr>
        <p:spPr bwMode="auto">
          <a:xfrm>
            <a:off x="5691188" y="793750"/>
            <a:ext cx="787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800" b="1" dirty="0">
                <a:solidFill>
                  <a:srgbClr val="0000FF"/>
                </a:solidFill>
              </a:rPr>
              <a:t>STEP</a:t>
            </a:r>
          </a:p>
        </p:txBody>
      </p:sp>
      <p:sp>
        <p:nvSpPr>
          <p:cNvPr id="52252" name="Text Box 11"/>
          <p:cNvSpPr txBox="1">
            <a:spLocks noChangeArrowheads="1"/>
          </p:cNvSpPr>
          <p:nvPr/>
        </p:nvSpPr>
        <p:spPr bwMode="auto">
          <a:xfrm>
            <a:off x="489094" y="6595497"/>
            <a:ext cx="311312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FF0000"/>
                </a:solidFill>
              </a:rPr>
              <a:t>ADRP 5-0, </a:t>
            </a:r>
            <a:r>
              <a:rPr lang="en-US" altLang="en-US" sz="800" b="1" i="1" dirty="0">
                <a:solidFill>
                  <a:srgbClr val="FF0000"/>
                </a:solidFill>
              </a:rPr>
              <a:t>The Operations Process, </a:t>
            </a:r>
            <a:r>
              <a:rPr lang="en-US" altLang="en-US" sz="800" b="1" dirty="0">
                <a:solidFill>
                  <a:srgbClr val="FF0000"/>
                </a:solidFill>
              </a:rPr>
              <a:t>May 12,</a:t>
            </a:r>
            <a:r>
              <a:rPr lang="en-US" altLang="en-US" sz="800" b="1" i="1" dirty="0">
                <a:solidFill>
                  <a:srgbClr val="FF0000"/>
                </a:solidFill>
              </a:rPr>
              <a:t> </a:t>
            </a:r>
            <a:r>
              <a:rPr lang="en-US" altLang="en-US" sz="800" b="1" dirty="0">
                <a:solidFill>
                  <a:srgbClr val="FF0000"/>
                </a:solidFill>
              </a:rPr>
              <a:t>fig 2-6, p. 2-12</a:t>
            </a:r>
          </a:p>
        </p:txBody>
      </p:sp>
      <p:sp>
        <p:nvSpPr>
          <p:cNvPr id="52253" name="Text Box 11"/>
          <p:cNvSpPr txBox="1">
            <a:spLocks noChangeArrowheads="1"/>
          </p:cNvSpPr>
          <p:nvPr/>
        </p:nvSpPr>
        <p:spPr bwMode="auto">
          <a:xfrm>
            <a:off x="5843483" y="6538914"/>
            <a:ext cx="597178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9-1, p. 9-3</a:t>
            </a:r>
          </a:p>
        </p:txBody>
      </p:sp>
      <p:pic>
        <p:nvPicPr>
          <p:cNvPr id="31" name="Picture 30"/>
          <p:cNvPicPr>
            <a:picLocks noChangeAspect="1"/>
          </p:cNvPicPr>
          <p:nvPr/>
        </p:nvPicPr>
        <p:blipFill>
          <a:blip r:embed="rId3"/>
          <a:stretch>
            <a:fillRect/>
          </a:stretch>
        </p:blipFill>
        <p:spPr>
          <a:xfrm>
            <a:off x="73672" y="1693864"/>
            <a:ext cx="4510627" cy="3193956"/>
          </a:xfrm>
          <a:prstGeom prst="rect">
            <a:avLst/>
          </a:prstGeom>
        </p:spPr>
      </p:pic>
      <p:sp>
        <p:nvSpPr>
          <p:cNvPr id="3" name="TextBox 2"/>
          <p:cNvSpPr txBox="1"/>
          <p:nvPr/>
        </p:nvSpPr>
        <p:spPr>
          <a:xfrm>
            <a:off x="8117234" y="1824038"/>
            <a:ext cx="4074765" cy="3416320"/>
          </a:xfrm>
          <a:prstGeom prst="rect">
            <a:avLst/>
          </a:prstGeom>
          <a:noFill/>
        </p:spPr>
        <p:txBody>
          <a:bodyPr wrap="square" rtlCol="0">
            <a:spAutoFit/>
          </a:bodyPr>
          <a:lstStyle/>
          <a:p>
            <a:r>
              <a:rPr lang="en-US" sz="2000" b="1" u="sng" dirty="0"/>
              <a:t>MISSION COMMAND</a:t>
            </a:r>
          </a:p>
          <a:p>
            <a:endParaRPr lang="en-US" sz="2000" dirty="0"/>
          </a:p>
          <a:p>
            <a:pPr marL="457200" indent="-457200">
              <a:buAutoNum type="arabicPeriod"/>
            </a:pPr>
            <a:r>
              <a:rPr lang="en-US" sz="1600" b="1" dirty="0">
                <a:solidFill>
                  <a:schemeClr val="tx1"/>
                </a:solidFill>
              </a:rPr>
              <a:t>Build Cohesive Teams</a:t>
            </a:r>
          </a:p>
          <a:p>
            <a:endParaRPr lang="en-US" sz="1600" b="1" dirty="0">
              <a:solidFill>
                <a:schemeClr val="tx1"/>
              </a:solidFill>
            </a:endParaRPr>
          </a:p>
          <a:p>
            <a:pPr marL="457200" indent="-457200">
              <a:buAutoNum type="arabicPeriod"/>
            </a:pPr>
            <a:r>
              <a:rPr lang="en-US" sz="1600" b="1" dirty="0">
                <a:solidFill>
                  <a:schemeClr val="tx1"/>
                </a:solidFill>
              </a:rPr>
              <a:t>Create shared Understanding</a:t>
            </a:r>
          </a:p>
          <a:p>
            <a:endParaRPr lang="en-US" sz="1600" b="1" dirty="0">
              <a:solidFill>
                <a:schemeClr val="tx1"/>
              </a:solidFill>
            </a:endParaRPr>
          </a:p>
          <a:p>
            <a:pPr marL="457200" indent="-457200">
              <a:buAutoNum type="arabicPeriod"/>
            </a:pPr>
            <a:r>
              <a:rPr lang="en-US" sz="1600" b="1" dirty="0">
                <a:solidFill>
                  <a:schemeClr val="tx1"/>
                </a:solidFill>
              </a:rPr>
              <a:t>Provide Clear Commander’s Intent</a:t>
            </a:r>
          </a:p>
          <a:p>
            <a:pPr marL="457200" indent="-457200">
              <a:buAutoNum type="arabicPeriod"/>
            </a:pPr>
            <a:endParaRPr lang="en-US" sz="1600" b="1" dirty="0">
              <a:solidFill>
                <a:schemeClr val="tx1"/>
              </a:solidFill>
            </a:endParaRPr>
          </a:p>
          <a:p>
            <a:pPr marL="457200" indent="-457200">
              <a:buAutoNum type="arabicPeriod"/>
            </a:pPr>
            <a:r>
              <a:rPr lang="en-US" sz="1600" b="1" dirty="0">
                <a:solidFill>
                  <a:schemeClr val="tx1"/>
                </a:solidFill>
              </a:rPr>
              <a:t>Disciplined Initiative</a:t>
            </a:r>
          </a:p>
          <a:p>
            <a:pPr marL="457200" indent="-457200">
              <a:buAutoNum type="arabicPeriod"/>
            </a:pPr>
            <a:endParaRPr lang="en-US" sz="1600" b="1" dirty="0">
              <a:solidFill>
                <a:schemeClr val="tx1"/>
              </a:solidFill>
            </a:endParaRPr>
          </a:p>
          <a:p>
            <a:pPr marL="457200" indent="-457200">
              <a:buAutoNum type="arabicPeriod"/>
            </a:pPr>
            <a:r>
              <a:rPr lang="en-US" sz="1600" b="1" dirty="0">
                <a:solidFill>
                  <a:schemeClr val="tx1"/>
                </a:solidFill>
              </a:rPr>
              <a:t>Mission Orders</a:t>
            </a:r>
          </a:p>
          <a:p>
            <a:pPr marL="457200" indent="-457200">
              <a:buAutoNum type="arabicPeriod"/>
            </a:pPr>
            <a:endParaRPr lang="en-US" sz="1600" b="1" dirty="0">
              <a:solidFill>
                <a:schemeClr val="tx1"/>
              </a:solidFill>
            </a:endParaRPr>
          </a:p>
          <a:p>
            <a:pPr marL="457200" indent="-457200">
              <a:buAutoNum type="arabicPeriod"/>
            </a:pPr>
            <a:r>
              <a:rPr lang="en-US" sz="1600" b="1" dirty="0">
                <a:solidFill>
                  <a:schemeClr val="tx1"/>
                </a:solidFill>
              </a:rPr>
              <a:t>Accept Prudent Risk</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xfrm>
            <a:off x="1981200" y="63599"/>
            <a:ext cx="8229600" cy="912813"/>
          </a:xfrm>
          <a:effectLst>
            <a:outerShdw dist="35921" dir="2700000" algn="ctr" rotWithShape="0">
              <a:srgbClr val="FFD889"/>
            </a:outerShdw>
          </a:effectLst>
        </p:spPr>
        <p:txBody>
          <a:bodyPr/>
          <a:lstStyle/>
          <a:p>
            <a:pPr eaLnBrk="1" hangingPunct="1"/>
            <a:r>
              <a:rPr lang="en-US" altLang="en-US" dirty="0"/>
              <a:t>The Staff’s Role in MDMP</a:t>
            </a:r>
          </a:p>
        </p:txBody>
      </p:sp>
      <p:sp>
        <p:nvSpPr>
          <p:cNvPr id="5017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D3C9B6C1-B96E-4CD5-8D0D-5D0E07CD1F57}" type="slidenum">
              <a:rPr lang="en-US" altLang="en-US" sz="800">
                <a:solidFill>
                  <a:srgbClr val="000000"/>
                </a:solidFill>
              </a:rPr>
              <a:pPr>
                <a:spcBef>
                  <a:spcPct val="0"/>
                </a:spcBef>
                <a:buFontTx/>
                <a:buNone/>
              </a:pPr>
              <a:t>19</a:t>
            </a:fld>
            <a:endParaRPr lang="en-US" altLang="en-US" sz="800" dirty="0">
              <a:solidFill>
                <a:srgbClr val="000000"/>
              </a:solidFill>
            </a:endParaRPr>
          </a:p>
        </p:txBody>
      </p:sp>
      <p:sp>
        <p:nvSpPr>
          <p:cNvPr id="3132420" name="Rectangle 4"/>
          <p:cNvSpPr>
            <a:spLocks noChangeArrowheads="1"/>
          </p:cNvSpPr>
          <p:nvPr/>
        </p:nvSpPr>
        <p:spPr bwMode="auto">
          <a:xfrm>
            <a:off x="574158" y="1073268"/>
            <a:ext cx="11057861" cy="412605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solidFill>
                <a:srgbClr val="000000"/>
              </a:solidFill>
              <a:latin typeface="Arial" charset="0"/>
            </a:endParaRPr>
          </a:p>
        </p:txBody>
      </p:sp>
      <p:sp>
        <p:nvSpPr>
          <p:cNvPr id="50181" name="Text Box 5"/>
          <p:cNvSpPr txBox="1">
            <a:spLocks noChangeArrowheads="1"/>
          </p:cNvSpPr>
          <p:nvPr/>
        </p:nvSpPr>
        <p:spPr bwMode="auto">
          <a:xfrm>
            <a:off x="574159" y="1179297"/>
            <a:ext cx="11057860" cy="2737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1600200" indent="-2286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lvl="1">
              <a:lnSpc>
                <a:spcPct val="95000"/>
              </a:lnSpc>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The chief of staff (CoS) or executive officer (XO) is a key participant </a:t>
            </a:r>
            <a:r>
              <a:rPr lang="en-US" altLang="en-US" sz="1800" b="1" dirty="0">
                <a:solidFill>
                  <a:srgbClr val="000000"/>
                </a:solidFill>
              </a:rPr>
              <a:t>in the MDMP.  He manages and coordinates the staff’s work and provides quality control during the MDMP.  He must clearly understand the commander’s intent and guidance because he supervises the entire process.  He </a:t>
            </a:r>
            <a:r>
              <a:rPr lang="en-US" altLang="en-US" sz="1800" b="1" dirty="0">
                <a:solidFill>
                  <a:srgbClr val="0000FF"/>
                </a:solidFill>
              </a:rPr>
              <a:t>provides time lines</a:t>
            </a:r>
            <a:r>
              <a:rPr lang="en-US" altLang="en-US" sz="1800" b="1" dirty="0">
                <a:solidFill>
                  <a:srgbClr val="000000"/>
                </a:solidFill>
              </a:rPr>
              <a:t>, </a:t>
            </a:r>
            <a:r>
              <a:rPr lang="en-US" altLang="en-US" sz="1800" b="1" dirty="0">
                <a:solidFill>
                  <a:srgbClr val="0000FF"/>
                </a:solidFill>
              </a:rPr>
              <a:t>establishes briefing times and locations</a:t>
            </a:r>
            <a:r>
              <a:rPr lang="en-US" altLang="en-US" sz="1800" b="1" dirty="0">
                <a:solidFill>
                  <a:srgbClr val="000000"/>
                </a:solidFill>
              </a:rPr>
              <a:t>, and </a:t>
            </a:r>
            <a:r>
              <a:rPr lang="en-US" altLang="en-US" sz="1800" b="1" dirty="0">
                <a:solidFill>
                  <a:srgbClr val="0000FF"/>
                </a:solidFill>
              </a:rPr>
              <a:t>provides any instructions </a:t>
            </a:r>
            <a:r>
              <a:rPr lang="en-US" altLang="en-US" sz="1800" b="1" dirty="0">
                <a:solidFill>
                  <a:srgbClr val="000000"/>
                </a:solidFill>
              </a:rPr>
              <a:t>necessary to complete the plan.</a:t>
            </a:r>
          </a:p>
          <a:p>
            <a:pPr lvl="1">
              <a:lnSpc>
                <a:spcPct val="95000"/>
              </a:lnSpc>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t>The </a:t>
            </a:r>
            <a:r>
              <a:rPr lang="en-US" altLang="en-US" sz="1800" b="1" dirty="0">
                <a:solidFill>
                  <a:srgbClr val="0000FF"/>
                </a:solidFill>
              </a:rPr>
              <a:t>staff’s effort </a:t>
            </a:r>
            <a:r>
              <a:rPr lang="en-US" altLang="en-US" sz="1800" b="1" dirty="0"/>
              <a:t>during the MDMP focuses on </a:t>
            </a:r>
            <a:r>
              <a:rPr lang="en-US" altLang="en-US" sz="1800" b="1" dirty="0">
                <a:solidFill>
                  <a:srgbClr val="0000FF"/>
                </a:solidFill>
              </a:rPr>
              <a:t>helping the commander understand the situation, making decisions, and synchronizing those decisions</a:t>
            </a:r>
            <a:r>
              <a:rPr lang="en-US" altLang="en-US" sz="1800" b="1" dirty="0"/>
              <a:t> into a fully developed plan or order</a:t>
            </a:r>
            <a:r>
              <a:rPr lang="en-US" altLang="en-US" sz="1800" b="1" dirty="0">
                <a:solidFill>
                  <a:srgbClr val="0000FF"/>
                </a:solidFill>
              </a:rPr>
              <a:t>.  </a:t>
            </a:r>
          </a:p>
          <a:p>
            <a:pPr lvl="1">
              <a:lnSpc>
                <a:spcPct val="95000"/>
              </a:lnSpc>
              <a:spcBef>
                <a:spcPct val="50000"/>
              </a:spcBef>
              <a:buClr>
                <a:srgbClr val="0000FF"/>
              </a:buClr>
              <a:buFont typeface="Wingdings" panose="05000000000000000000" pitchFamily="2" charset="2"/>
              <a:buChar char="§"/>
            </a:pPr>
            <a:r>
              <a:rPr lang="en-US" altLang="en-US" sz="1800" b="1" dirty="0">
                <a:solidFill>
                  <a:srgbClr val="000000"/>
                </a:solidFill>
              </a:rPr>
              <a:t> Staff activities during planning initially focus on mission analysis.  Mission analysis products                                  help the commander understand the situation and develop the commander’s visualization.</a:t>
            </a:r>
          </a:p>
        </p:txBody>
      </p:sp>
      <p:pic>
        <p:nvPicPr>
          <p:cNvPr id="19462" name="Picture 6" descr="CSA-2005-03-04-1000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12372" y="4005199"/>
            <a:ext cx="2745638" cy="2396700"/>
          </a:xfrm>
          <a:prstGeom prst="rect">
            <a:avLst/>
          </a:prstGeom>
          <a:noFill/>
          <a:ln w="9525">
            <a:solidFill>
              <a:schemeClr val="bg1">
                <a:lumMod val="75000"/>
              </a:schemeClr>
            </a:solidFill>
            <a:miter lim="800000"/>
            <a:headEnd/>
            <a:tailEnd/>
          </a:ln>
          <a:effectLst>
            <a:outerShdw blurRad="50800" dist="38100" dir="2700000" algn="tl" rotWithShape="0">
              <a:prstClr val="black">
                <a:alpha val="40000"/>
              </a:prstClr>
            </a:outerShdw>
          </a:effectLst>
        </p:spPr>
      </p:pic>
      <p:sp>
        <p:nvSpPr>
          <p:cNvPr id="50183" name="Text Box 11"/>
          <p:cNvSpPr txBox="1">
            <a:spLocks noChangeArrowheads="1"/>
          </p:cNvSpPr>
          <p:nvPr/>
        </p:nvSpPr>
        <p:spPr bwMode="auto">
          <a:xfrm>
            <a:off x="481935" y="6581776"/>
            <a:ext cx="34131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FF0000"/>
                </a:solidFill>
              </a:rPr>
              <a:t>ADRP 5-0, </a:t>
            </a:r>
            <a:r>
              <a:rPr lang="en-US" altLang="en-US" sz="800" b="1" i="1" dirty="0">
                <a:solidFill>
                  <a:srgbClr val="FF0000"/>
                </a:solidFill>
              </a:rPr>
              <a:t>The Operations Process, </a:t>
            </a:r>
            <a:r>
              <a:rPr lang="en-US" altLang="en-US" sz="800" b="1" dirty="0">
                <a:solidFill>
                  <a:srgbClr val="FF0000"/>
                </a:solidFill>
              </a:rPr>
              <a:t>May 12,</a:t>
            </a:r>
            <a:r>
              <a:rPr lang="en-US" altLang="en-US" sz="800" b="1" i="1" dirty="0">
                <a:solidFill>
                  <a:srgbClr val="FF0000"/>
                </a:solidFill>
              </a:rPr>
              <a:t> </a:t>
            </a:r>
            <a:r>
              <a:rPr lang="en-US" altLang="en-US" sz="800" b="1" dirty="0">
                <a:solidFill>
                  <a:srgbClr val="FF0000"/>
                </a:solidFill>
              </a:rPr>
              <a:t>paras 2-59 to 2-60</a:t>
            </a:r>
          </a:p>
        </p:txBody>
      </p:sp>
      <p:sp>
        <p:nvSpPr>
          <p:cNvPr id="9" name="Text Box 11"/>
          <p:cNvSpPr txBox="1">
            <a:spLocks noChangeArrowheads="1"/>
          </p:cNvSpPr>
          <p:nvPr/>
        </p:nvSpPr>
        <p:spPr bwMode="auto">
          <a:xfrm>
            <a:off x="7437486" y="6538914"/>
            <a:ext cx="44005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a:t>
            </a:r>
          </a:p>
        </p:txBody>
      </p:sp>
      <p:sp>
        <p:nvSpPr>
          <p:cNvPr id="14" name="Text Box 5"/>
          <p:cNvSpPr txBox="1">
            <a:spLocks noChangeArrowheads="1"/>
          </p:cNvSpPr>
          <p:nvPr/>
        </p:nvSpPr>
        <p:spPr bwMode="auto">
          <a:xfrm>
            <a:off x="574157" y="3926043"/>
            <a:ext cx="7849194" cy="1144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1600200" indent="-2286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lvl="1">
              <a:lnSpc>
                <a:spcPct val="95000"/>
              </a:lnSpc>
              <a:spcBef>
                <a:spcPct val="50000"/>
              </a:spcBef>
              <a:buClr>
                <a:srgbClr val="0000FF"/>
              </a:buClr>
              <a:buFont typeface="Wingdings" panose="05000000000000000000" pitchFamily="2" charset="2"/>
              <a:buChar char="§"/>
            </a:pPr>
            <a:r>
              <a:rPr lang="en-US" altLang="en-US" sz="1800" b="1" dirty="0">
                <a:solidFill>
                  <a:srgbClr val="000000"/>
                </a:solidFill>
              </a:rPr>
              <a:t> During course of action (COA) 	development and COA comparison, the staff provides recommendations to support the commander in selecting a COA.  After the commander makes a decision, the staff prepares the plan or order, coordinating all necessary details.</a:t>
            </a:r>
            <a:endParaRPr lang="en-US" altLang="en-US" sz="1800" b="1" i="1" dirty="0">
              <a:solidFill>
                <a:srgbClr val="000000"/>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Slide Number Placeholder 4"/>
          <p:cNvSpPr>
            <a:spLocks noGrp="1"/>
          </p:cNvSpPr>
          <p:nvPr>
            <p:ph type="sldNum" sz="quarter" idx="11"/>
          </p:nvPr>
        </p:nvSpPr>
        <p:spPr>
          <a:noFill/>
        </p:spPr>
        <p:txBody>
          <a:bodyPr/>
          <a:lstStyle/>
          <a:p>
            <a:fld id="{FECBAE51-3CFF-4CE9-8834-820EB9D33961}" type="slidenum">
              <a:rPr lang="en-US" smtClean="0"/>
              <a:pPr/>
              <a:t>2</a:t>
            </a:fld>
            <a:endParaRPr lang="en-US" dirty="0"/>
          </a:p>
        </p:txBody>
      </p:sp>
      <p:sp>
        <p:nvSpPr>
          <p:cNvPr id="43010" name="Rectangle 2"/>
          <p:cNvSpPr>
            <a:spLocks noGrp="1" noChangeArrowheads="1"/>
          </p:cNvSpPr>
          <p:nvPr>
            <p:ph type="title"/>
          </p:nvPr>
        </p:nvSpPr>
        <p:spPr>
          <a:xfrm>
            <a:off x="291703" y="2420068"/>
            <a:ext cx="11608594" cy="652462"/>
          </a:xfrm>
        </p:spPr>
        <p:txBody>
          <a:bodyPr/>
          <a:lstStyle/>
          <a:p>
            <a:pPr algn="l" eaLnBrk="1" hangingPunct="1">
              <a:defRPr/>
            </a:pPr>
            <a:r>
              <a:rPr lang="en-US" sz="2800" b="1" dirty="0"/>
              <a:t>Task: </a:t>
            </a:r>
            <a:r>
              <a:rPr lang="en-US" sz="2800" dirty="0"/>
              <a:t>To Provide the 77th CSSB Staff an overall overview of the Military Decision Making Process(MDMP) prior Mobilization to Theater.</a:t>
            </a:r>
            <a:br>
              <a:rPr lang="en-US" sz="2800" dirty="0"/>
            </a:br>
            <a:br>
              <a:rPr lang="en-US" sz="2800" dirty="0"/>
            </a:br>
            <a:br>
              <a:rPr lang="en-US" sz="2800" dirty="0"/>
            </a:br>
            <a:br>
              <a:rPr lang="en-US" sz="2800" dirty="0"/>
            </a:br>
            <a:r>
              <a:rPr lang="en-US" sz="2800" dirty="0"/>
              <a:t>  </a:t>
            </a:r>
            <a:endParaRPr lang="en-US" dirty="0"/>
          </a:p>
        </p:txBody>
      </p:sp>
      <p:sp>
        <p:nvSpPr>
          <p:cNvPr id="3" name="Rectangle 2"/>
          <p:cNvSpPr/>
          <p:nvPr/>
        </p:nvSpPr>
        <p:spPr>
          <a:xfrm>
            <a:off x="291703" y="3072530"/>
            <a:ext cx="11806630" cy="1384995"/>
          </a:xfrm>
          <a:prstGeom prst="rect">
            <a:avLst/>
          </a:prstGeom>
        </p:spPr>
        <p:txBody>
          <a:bodyPr wrap="none">
            <a:spAutoFit/>
          </a:bodyPr>
          <a:lstStyle/>
          <a:p>
            <a:r>
              <a:rPr lang="en-US" sz="2800" b="1" dirty="0"/>
              <a:t>Purpose:  </a:t>
            </a:r>
            <a:r>
              <a:rPr lang="en-US" sz="2800" dirty="0"/>
              <a:t>To provide the staff and overview of the seven steps of MDMP</a:t>
            </a:r>
          </a:p>
          <a:p>
            <a:r>
              <a:rPr lang="en-US" sz="2800" dirty="0"/>
              <a:t>followed by a practical exercise in order to create team cohesion, </a:t>
            </a:r>
          </a:p>
          <a:p>
            <a:r>
              <a:rPr lang="en-US" sz="2800" dirty="0"/>
              <a:t>shared understanding, and basic knowledge of the Operations Process. </a:t>
            </a:r>
          </a:p>
        </p:txBody>
      </p:sp>
    </p:spTree>
    <p:extLst>
      <p:ext uri="{BB962C8B-B14F-4D97-AF65-F5344CB8AC3E}">
        <p14:creationId xmlns:p14="http://schemas.microsoft.com/office/powerpoint/2010/main" val="85655526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1981200" y="-68263"/>
            <a:ext cx="8229600" cy="912813"/>
          </a:xfrm>
          <a:effectLst>
            <a:outerShdw dist="35921" dir="2700000" algn="ctr" rotWithShape="0">
              <a:srgbClr val="FFD889"/>
            </a:outerShdw>
          </a:effectLst>
        </p:spPr>
        <p:txBody>
          <a:bodyPr/>
          <a:lstStyle/>
          <a:p>
            <a:pPr eaLnBrk="1" hangingPunct="1"/>
            <a:r>
              <a:rPr lang="en-US" altLang="en-US" dirty="0"/>
              <a:t>Overview of the MDMP</a:t>
            </a:r>
          </a:p>
        </p:txBody>
      </p:sp>
      <p:sp>
        <p:nvSpPr>
          <p:cNvPr id="5222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58477D3-818E-4A3C-B422-4ED6A88755A4}" type="slidenum">
              <a:rPr lang="en-US" altLang="en-US" sz="800">
                <a:solidFill>
                  <a:srgbClr val="000000"/>
                </a:solidFill>
              </a:rPr>
              <a:pPr>
                <a:spcBef>
                  <a:spcPct val="0"/>
                </a:spcBef>
                <a:buFontTx/>
                <a:buNone/>
              </a:pPr>
              <a:t>20</a:t>
            </a:fld>
            <a:endParaRPr lang="en-US" altLang="en-US" sz="800" dirty="0">
              <a:solidFill>
                <a:srgbClr val="000000"/>
              </a:solidFill>
            </a:endParaRPr>
          </a:p>
        </p:txBody>
      </p:sp>
      <p:sp>
        <p:nvSpPr>
          <p:cNvPr id="80" name="Rectangle 5"/>
          <p:cNvSpPr>
            <a:spLocks noChangeArrowheads="1"/>
          </p:cNvSpPr>
          <p:nvPr/>
        </p:nvSpPr>
        <p:spPr bwMode="auto">
          <a:xfrm>
            <a:off x="574158" y="788988"/>
            <a:ext cx="11047228" cy="569436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sp>
        <p:nvSpPr>
          <p:cNvPr id="81" name="Rectangle 20"/>
          <p:cNvSpPr>
            <a:spLocks noChangeArrowheads="1"/>
          </p:cNvSpPr>
          <p:nvPr/>
        </p:nvSpPr>
        <p:spPr bwMode="auto">
          <a:xfrm>
            <a:off x="8927539" y="2409826"/>
            <a:ext cx="182808" cy="1074653"/>
          </a:xfrm>
          <a:prstGeom prst="rect">
            <a:avLst/>
          </a:prstGeom>
          <a:noFill/>
          <a:ln w="12700">
            <a:noFill/>
            <a:miter lim="800000"/>
            <a:headEnd/>
            <a:tailEnd/>
          </a:ln>
          <a:effectLst/>
        </p:spPr>
        <p:txBody>
          <a:bodyPr wrap="none" lIns="90488" tIns="44450" rIns="90488" bIns="44450">
            <a:spAutoFit/>
          </a:bodyPr>
          <a:lstStyle/>
          <a:p>
            <a:pPr algn="ctr">
              <a:defRPr/>
            </a:pPr>
            <a:endParaRPr lang="en-US" b="1" dirty="0">
              <a:solidFill>
                <a:srgbClr val="F7DBB3"/>
              </a:solidFill>
              <a:effectDag name="">
                <a:cont type="tree" name="">
                  <a:effect ref="fillLine"/>
                  <a:outerShdw dist="38100" dir="13500000" algn="br">
                    <a:srgbClr val="FFECD1"/>
                  </a:outerShdw>
                </a:cont>
                <a:cont type="tree" name="">
                  <a:effect ref="fillLine"/>
                  <a:outerShdw dist="38100" dir="2700000" algn="tl">
                    <a:srgbClr val="94836B"/>
                  </a:outerShdw>
                </a:cont>
                <a:effect ref="fillLine"/>
              </a:effectDag>
              <a:latin typeface="Arial" charset="0"/>
            </a:endParaRPr>
          </a:p>
          <a:p>
            <a:pPr algn="ctr">
              <a:defRPr/>
            </a:pPr>
            <a:endParaRPr lang="en-US" b="1" dirty="0">
              <a:solidFill>
                <a:srgbClr val="F7DBB3"/>
              </a:solidFill>
              <a:effectDag name="">
                <a:cont type="tree" name="">
                  <a:effect ref="fillLine"/>
                  <a:outerShdw dist="38100" dir="13500000" algn="br">
                    <a:srgbClr val="FFECD1"/>
                  </a:outerShdw>
                </a:cont>
                <a:cont type="tree" name="">
                  <a:effect ref="fillLine"/>
                  <a:outerShdw dist="38100" dir="2700000" algn="tl">
                    <a:srgbClr val="94836B"/>
                  </a:outerShdw>
                </a:cont>
                <a:effect ref="fillLine"/>
              </a:effectDag>
              <a:latin typeface="Arial" charset="0"/>
            </a:endParaRPr>
          </a:p>
        </p:txBody>
      </p:sp>
      <p:sp>
        <p:nvSpPr>
          <p:cNvPr id="52230" name="Text Box 22"/>
          <p:cNvSpPr txBox="1">
            <a:spLocks noChangeArrowheads="1"/>
          </p:cNvSpPr>
          <p:nvPr/>
        </p:nvSpPr>
        <p:spPr bwMode="auto">
          <a:xfrm>
            <a:off x="1979387" y="796926"/>
            <a:ext cx="869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800" b="1" dirty="0">
                <a:solidFill>
                  <a:srgbClr val="0000FF"/>
                </a:solidFill>
              </a:rPr>
              <a:t>INPUT</a:t>
            </a:r>
          </a:p>
        </p:txBody>
      </p:sp>
      <p:sp>
        <p:nvSpPr>
          <p:cNvPr id="52231" name="Text Box 23"/>
          <p:cNvSpPr txBox="1">
            <a:spLocks noChangeArrowheads="1"/>
          </p:cNvSpPr>
          <p:nvPr/>
        </p:nvSpPr>
        <p:spPr bwMode="auto">
          <a:xfrm>
            <a:off x="9226111" y="796926"/>
            <a:ext cx="1123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800" b="1" dirty="0">
                <a:solidFill>
                  <a:srgbClr val="0000FF"/>
                </a:solidFill>
              </a:rPr>
              <a:t>OUTPUT</a:t>
            </a:r>
            <a:endParaRPr lang="en-US" altLang="en-US" sz="1800" dirty="0">
              <a:solidFill>
                <a:srgbClr val="0000FF"/>
              </a:solidFill>
            </a:endParaRPr>
          </a:p>
        </p:txBody>
      </p:sp>
      <p:sp>
        <p:nvSpPr>
          <p:cNvPr id="84" name="Rectangle 38"/>
          <p:cNvSpPr>
            <a:spLocks noChangeArrowheads="1"/>
          </p:cNvSpPr>
          <p:nvPr/>
        </p:nvSpPr>
        <p:spPr bwMode="auto">
          <a:xfrm>
            <a:off x="4718051" y="1123951"/>
            <a:ext cx="2733675" cy="588963"/>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52233" name="Rectangle 39"/>
          <p:cNvSpPr>
            <a:spLocks noChangeArrowheads="1"/>
          </p:cNvSpPr>
          <p:nvPr/>
        </p:nvSpPr>
        <p:spPr bwMode="auto">
          <a:xfrm>
            <a:off x="4508500" y="1109663"/>
            <a:ext cx="31384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600" b="1" dirty="0">
                <a:solidFill>
                  <a:srgbClr val="0000FF"/>
                </a:solidFill>
              </a:rPr>
              <a:t>1</a:t>
            </a:r>
            <a:r>
              <a:rPr lang="en-US" altLang="en-US" sz="1600" b="1" dirty="0">
                <a:solidFill>
                  <a:srgbClr val="000000"/>
                </a:solidFill>
              </a:rPr>
              <a:t> - RECEIPT OF MISSION</a:t>
            </a:r>
          </a:p>
        </p:txBody>
      </p:sp>
      <p:sp>
        <p:nvSpPr>
          <p:cNvPr id="86" name="Rectangle 40"/>
          <p:cNvSpPr>
            <a:spLocks noChangeArrowheads="1"/>
          </p:cNvSpPr>
          <p:nvPr/>
        </p:nvSpPr>
        <p:spPr bwMode="auto">
          <a:xfrm>
            <a:off x="4718051" y="1824038"/>
            <a:ext cx="2733675" cy="793750"/>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87" name="Rectangle 41"/>
          <p:cNvSpPr>
            <a:spLocks noChangeArrowheads="1"/>
          </p:cNvSpPr>
          <p:nvPr/>
        </p:nvSpPr>
        <p:spPr bwMode="auto">
          <a:xfrm>
            <a:off x="4718051" y="2736851"/>
            <a:ext cx="2733675" cy="676275"/>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88" name="Rectangle 42"/>
          <p:cNvSpPr>
            <a:spLocks noChangeArrowheads="1"/>
          </p:cNvSpPr>
          <p:nvPr/>
        </p:nvSpPr>
        <p:spPr bwMode="auto">
          <a:xfrm>
            <a:off x="4718051" y="3540126"/>
            <a:ext cx="2733675" cy="696913"/>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89" name="Rectangle 43"/>
          <p:cNvSpPr>
            <a:spLocks noChangeArrowheads="1"/>
          </p:cNvSpPr>
          <p:nvPr/>
        </p:nvSpPr>
        <p:spPr bwMode="auto">
          <a:xfrm>
            <a:off x="4718051" y="4375150"/>
            <a:ext cx="2733675" cy="539750"/>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90" name="Rectangle 44"/>
          <p:cNvSpPr>
            <a:spLocks noChangeArrowheads="1"/>
          </p:cNvSpPr>
          <p:nvPr/>
        </p:nvSpPr>
        <p:spPr bwMode="auto">
          <a:xfrm>
            <a:off x="4718051" y="5051425"/>
            <a:ext cx="2733675" cy="508000"/>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91" name="Rectangle 45"/>
          <p:cNvSpPr>
            <a:spLocks noChangeArrowheads="1"/>
          </p:cNvSpPr>
          <p:nvPr/>
        </p:nvSpPr>
        <p:spPr bwMode="auto">
          <a:xfrm>
            <a:off x="4718051" y="5724526"/>
            <a:ext cx="2733675" cy="701675"/>
          </a:xfrm>
          <a:prstGeom prst="rect">
            <a:avLst/>
          </a:prstGeom>
          <a:gradFill rotWithShape="1">
            <a:gsLst>
              <a:gs pos="0">
                <a:srgbClr val="F7DBB3"/>
              </a:gs>
              <a:gs pos="5000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52240" name="Text Box 33"/>
          <p:cNvSpPr txBox="1">
            <a:spLocks noChangeArrowheads="1"/>
          </p:cNvSpPr>
          <p:nvPr/>
        </p:nvSpPr>
        <p:spPr bwMode="auto">
          <a:xfrm>
            <a:off x="6818659" y="5456239"/>
            <a:ext cx="1281113" cy="307975"/>
          </a:xfrm>
          <a:prstGeom prst="rect">
            <a:avLst/>
          </a:prstGeom>
          <a:solidFill>
            <a:schemeClr val="bg1"/>
          </a:solidFill>
          <a:ln w="12700">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400" b="1" dirty="0">
                <a:solidFill>
                  <a:srgbClr val="FF0000"/>
                </a:solidFill>
                <a:latin typeface="Arial Unicode MS" panose="020B0604020202020204" pitchFamily="34" charset="-128"/>
              </a:rPr>
              <a:t>WARNORD 3</a:t>
            </a:r>
          </a:p>
        </p:txBody>
      </p:sp>
      <p:sp>
        <p:nvSpPr>
          <p:cNvPr id="52241" name="Rectangle 46"/>
          <p:cNvSpPr>
            <a:spLocks noChangeArrowheads="1"/>
          </p:cNvSpPr>
          <p:nvPr/>
        </p:nvSpPr>
        <p:spPr bwMode="auto">
          <a:xfrm>
            <a:off x="4711700" y="5788026"/>
            <a:ext cx="2832100"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600"/>
              </a:lnSpc>
              <a:spcBef>
                <a:spcPct val="0"/>
              </a:spcBef>
              <a:buNone/>
            </a:pPr>
            <a:r>
              <a:rPr lang="en-US" altLang="en-US" sz="1600" b="1" dirty="0">
                <a:solidFill>
                  <a:srgbClr val="0000FF"/>
                </a:solidFill>
              </a:rPr>
              <a:t>7</a:t>
            </a:r>
            <a:r>
              <a:rPr lang="en-US" altLang="en-US" sz="1600" b="1" dirty="0">
                <a:solidFill>
                  <a:srgbClr val="000000"/>
                </a:solidFill>
              </a:rPr>
              <a:t> - ORDERS PRODUCTION, </a:t>
            </a:r>
          </a:p>
          <a:p>
            <a:pPr algn="ctr">
              <a:lnSpc>
                <a:spcPts val="1600"/>
              </a:lnSpc>
              <a:spcBef>
                <a:spcPct val="0"/>
              </a:spcBef>
              <a:buNone/>
            </a:pPr>
            <a:r>
              <a:rPr lang="en-US" altLang="en-US" sz="1600" b="1" dirty="0">
                <a:solidFill>
                  <a:srgbClr val="000000"/>
                </a:solidFill>
              </a:rPr>
              <a:t>DISSEMINATION, AND </a:t>
            </a:r>
          </a:p>
          <a:p>
            <a:pPr algn="ctr">
              <a:lnSpc>
                <a:spcPts val="1600"/>
              </a:lnSpc>
              <a:spcBef>
                <a:spcPct val="0"/>
              </a:spcBef>
              <a:buNone/>
            </a:pPr>
            <a:r>
              <a:rPr lang="en-US" altLang="en-US" sz="1600" b="1" dirty="0">
                <a:solidFill>
                  <a:srgbClr val="000000"/>
                </a:solidFill>
              </a:rPr>
              <a:t>TRANSITION</a:t>
            </a:r>
          </a:p>
        </p:txBody>
      </p:sp>
      <p:sp>
        <p:nvSpPr>
          <p:cNvPr id="52242" name="Rectangle 47"/>
          <p:cNvSpPr>
            <a:spLocks noChangeArrowheads="1"/>
          </p:cNvSpPr>
          <p:nvPr/>
        </p:nvSpPr>
        <p:spPr bwMode="auto">
          <a:xfrm>
            <a:off x="5049838" y="5129213"/>
            <a:ext cx="20955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FF"/>
                </a:solidFill>
              </a:rPr>
              <a:t>6</a:t>
            </a:r>
            <a:r>
              <a:rPr lang="en-US" altLang="en-US" sz="1600" b="1" dirty="0">
                <a:solidFill>
                  <a:srgbClr val="000000"/>
                </a:solidFill>
              </a:rPr>
              <a:t> - COA APPROVAL</a:t>
            </a:r>
          </a:p>
        </p:txBody>
      </p:sp>
      <p:sp>
        <p:nvSpPr>
          <p:cNvPr id="52243" name="Rectangle 48"/>
          <p:cNvSpPr>
            <a:spLocks noChangeArrowheads="1"/>
          </p:cNvSpPr>
          <p:nvPr/>
        </p:nvSpPr>
        <p:spPr bwMode="auto">
          <a:xfrm>
            <a:off x="4779963" y="4483101"/>
            <a:ext cx="26162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00"/>
                </a:solidFill>
              </a:rPr>
              <a:t> </a:t>
            </a:r>
            <a:r>
              <a:rPr lang="en-US" altLang="en-US" sz="1600" b="1" dirty="0">
                <a:solidFill>
                  <a:srgbClr val="0000FF"/>
                </a:solidFill>
              </a:rPr>
              <a:t>5</a:t>
            </a:r>
            <a:r>
              <a:rPr lang="en-US" altLang="en-US" sz="1600" b="1" dirty="0">
                <a:solidFill>
                  <a:srgbClr val="000000"/>
                </a:solidFill>
              </a:rPr>
              <a:t> - COA COMPARISON</a:t>
            </a:r>
            <a:endParaRPr lang="en-US" altLang="en-US" sz="1200" b="1" dirty="0">
              <a:solidFill>
                <a:srgbClr val="000000"/>
              </a:solidFill>
            </a:endParaRPr>
          </a:p>
        </p:txBody>
      </p:sp>
      <p:sp>
        <p:nvSpPr>
          <p:cNvPr id="52244" name="Rectangle 49"/>
          <p:cNvSpPr>
            <a:spLocks noChangeArrowheads="1"/>
          </p:cNvSpPr>
          <p:nvPr/>
        </p:nvSpPr>
        <p:spPr bwMode="auto">
          <a:xfrm>
            <a:off x="4821239" y="3681413"/>
            <a:ext cx="2543175"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FF"/>
                </a:solidFill>
              </a:rPr>
              <a:t>4</a:t>
            </a:r>
            <a:r>
              <a:rPr lang="en-US" altLang="en-US" sz="1600" b="1" dirty="0">
                <a:solidFill>
                  <a:srgbClr val="000000"/>
                </a:solidFill>
              </a:rPr>
              <a:t> - COA ANALYSIS</a:t>
            </a:r>
            <a:endParaRPr lang="en-US" altLang="en-US" sz="1200" b="1" dirty="0">
              <a:solidFill>
                <a:srgbClr val="000000"/>
              </a:solidFill>
            </a:endParaRPr>
          </a:p>
          <a:p>
            <a:pPr algn="ctr">
              <a:spcBef>
                <a:spcPct val="0"/>
              </a:spcBef>
              <a:buFontTx/>
              <a:buNone/>
            </a:pPr>
            <a:r>
              <a:rPr lang="en-US" altLang="en-US" sz="900" b="1" dirty="0">
                <a:solidFill>
                  <a:srgbClr val="000000"/>
                </a:solidFill>
              </a:rPr>
              <a:t>(WAR-GAME)</a:t>
            </a:r>
            <a:endParaRPr lang="en-US" altLang="en-US" sz="1200" b="1" dirty="0">
              <a:solidFill>
                <a:srgbClr val="000000"/>
              </a:solidFill>
            </a:endParaRPr>
          </a:p>
        </p:txBody>
      </p:sp>
      <p:sp>
        <p:nvSpPr>
          <p:cNvPr id="52245" name="Rectangle 50"/>
          <p:cNvSpPr>
            <a:spLocks noChangeArrowheads="1"/>
          </p:cNvSpPr>
          <p:nvPr/>
        </p:nvSpPr>
        <p:spPr bwMode="auto">
          <a:xfrm>
            <a:off x="4548188" y="2922589"/>
            <a:ext cx="28829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00"/>
                </a:solidFill>
              </a:rPr>
              <a:t>    </a:t>
            </a:r>
            <a:r>
              <a:rPr lang="en-US" altLang="en-US" sz="1600" b="1" dirty="0">
                <a:solidFill>
                  <a:srgbClr val="0000FF"/>
                </a:solidFill>
              </a:rPr>
              <a:t>3</a:t>
            </a:r>
            <a:r>
              <a:rPr lang="en-US" altLang="en-US" sz="1600" b="1" dirty="0">
                <a:solidFill>
                  <a:srgbClr val="000000"/>
                </a:solidFill>
              </a:rPr>
              <a:t> - COA DEVELOPMENT</a:t>
            </a:r>
          </a:p>
        </p:txBody>
      </p:sp>
      <p:sp>
        <p:nvSpPr>
          <p:cNvPr id="52246" name="Rectangle 51"/>
          <p:cNvSpPr>
            <a:spLocks noChangeArrowheads="1"/>
          </p:cNvSpPr>
          <p:nvPr/>
        </p:nvSpPr>
        <p:spPr bwMode="auto">
          <a:xfrm>
            <a:off x="4705351" y="2039939"/>
            <a:ext cx="2847975"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600" b="1" dirty="0">
                <a:solidFill>
                  <a:srgbClr val="0000FF"/>
                </a:solidFill>
              </a:rPr>
              <a:t>2</a:t>
            </a:r>
            <a:r>
              <a:rPr lang="en-US" altLang="en-US" sz="1600" b="1" dirty="0">
                <a:solidFill>
                  <a:srgbClr val="000000"/>
                </a:solidFill>
              </a:rPr>
              <a:t> - MISSION ANALYSIS</a:t>
            </a:r>
          </a:p>
        </p:txBody>
      </p:sp>
      <p:sp>
        <p:nvSpPr>
          <p:cNvPr id="52247" name="Text Box 28"/>
          <p:cNvSpPr txBox="1">
            <a:spLocks noChangeArrowheads="1"/>
          </p:cNvSpPr>
          <p:nvPr/>
        </p:nvSpPr>
        <p:spPr bwMode="auto">
          <a:xfrm>
            <a:off x="8491100" y="1184275"/>
            <a:ext cx="3130286" cy="521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marL="119063" indent="-119063">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SzPct val="150000"/>
            </a:pPr>
            <a:r>
              <a:rPr lang="en-US" altLang="en-US" sz="900" b="1" dirty="0">
                <a:solidFill>
                  <a:srgbClr val="000000"/>
                </a:solidFill>
              </a:rPr>
              <a:t>COMMANDER’S INITIAL GUIDANCE</a:t>
            </a:r>
          </a:p>
          <a:p>
            <a:pPr>
              <a:spcBef>
                <a:spcPct val="0"/>
              </a:spcBef>
              <a:buClr>
                <a:srgbClr val="0000FF"/>
              </a:buClr>
              <a:buSzPct val="150000"/>
            </a:pPr>
            <a:r>
              <a:rPr lang="en-US" altLang="en-US" sz="900" b="1" dirty="0">
                <a:solidFill>
                  <a:srgbClr val="000000"/>
                </a:solidFill>
              </a:rPr>
              <a:t>INITIAL ALLOCATION of TIME</a:t>
            </a:r>
          </a:p>
          <a:p>
            <a:pPr>
              <a:spcBef>
                <a:spcPct val="0"/>
              </a:spcBef>
              <a:buClr>
                <a:srgbClr val="0000FF"/>
              </a:buClr>
              <a:buSzPct val="150000"/>
              <a:buFontTx/>
              <a:buNone/>
            </a:pPr>
            <a:endParaRPr lang="en-US" altLang="en-US" sz="800" b="1" u="sng" dirty="0">
              <a:solidFill>
                <a:srgbClr val="000000"/>
              </a:solidFill>
            </a:endParaRPr>
          </a:p>
          <a:p>
            <a:pPr>
              <a:spcBef>
                <a:spcPct val="0"/>
              </a:spcBef>
              <a:buClr>
                <a:srgbClr val="0000FF"/>
              </a:buClr>
              <a:buSzPct val="150000"/>
            </a:pPr>
            <a:r>
              <a:rPr lang="en-US" altLang="en-US" sz="900" b="1" dirty="0">
                <a:solidFill>
                  <a:srgbClr val="000000"/>
                </a:solidFill>
              </a:rPr>
              <a:t>PROBLEM STATEMENT</a:t>
            </a:r>
          </a:p>
          <a:p>
            <a:pPr>
              <a:spcBef>
                <a:spcPct val="0"/>
              </a:spcBef>
              <a:buClr>
                <a:srgbClr val="0000FF"/>
              </a:buClr>
              <a:buSzPct val="150000"/>
            </a:pPr>
            <a:r>
              <a:rPr lang="en-US" altLang="en-US" sz="900" b="1" dirty="0">
                <a:solidFill>
                  <a:srgbClr val="000000"/>
                </a:solidFill>
              </a:rPr>
              <a:t>MISSION STATEMENT</a:t>
            </a:r>
          </a:p>
          <a:p>
            <a:pPr>
              <a:spcBef>
                <a:spcPct val="0"/>
              </a:spcBef>
              <a:buClr>
                <a:srgbClr val="0000FF"/>
              </a:buClr>
              <a:buSzPct val="150000"/>
            </a:pPr>
            <a:r>
              <a:rPr lang="en-US" altLang="en-US" sz="900" b="1" dirty="0">
                <a:solidFill>
                  <a:srgbClr val="000000"/>
                </a:solidFill>
              </a:rPr>
              <a:t>INITIAL COMMANDER’S INTENT </a:t>
            </a:r>
          </a:p>
          <a:p>
            <a:pPr>
              <a:spcBef>
                <a:spcPct val="0"/>
              </a:spcBef>
              <a:buClr>
                <a:srgbClr val="0000FF"/>
              </a:buClr>
              <a:buSzPct val="150000"/>
            </a:pPr>
            <a:r>
              <a:rPr lang="en-US" altLang="en-US" sz="900" b="1" dirty="0">
                <a:solidFill>
                  <a:srgbClr val="000000"/>
                </a:solidFill>
              </a:rPr>
              <a:t>INITIAL PLANNING GUIDANCE</a:t>
            </a:r>
          </a:p>
          <a:p>
            <a:pPr>
              <a:spcBef>
                <a:spcPct val="0"/>
              </a:spcBef>
              <a:buClr>
                <a:srgbClr val="0000FF"/>
              </a:buClr>
              <a:buSzPct val="150000"/>
            </a:pPr>
            <a:r>
              <a:rPr lang="en-US" altLang="en-US" sz="900" b="1" dirty="0">
                <a:solidFill>
                  <a:srgbClr val="000000"/>
                </a:solidFill>
              </a:rPr>
              <a:t>INITIAL CCIRs and EEFIs</a:t>
            </a:r>
          </a:p>
          <a:p>
            <a:pPr>
              <a:spcBef>
                <a:spcPct val="0"/>
              </a:spcBef>
              <a:buClr>
                <a:srgbClr val="0000FF"/>
              </a:buClr>
              <a:buSzPct val="150000"/>
            </a:pPr>
            <a:r>
              <a:rPr lang="en-US" altLang="en-US" sz="900" b="1" dirty="0">
                <a:solidFill>
                  <a:srgbClr val="000000"/>
                </a:solidFill>
              </a:rPr>
              <a:t>UPDATED IPB and RUNNING ESTIMATES</a:t>
            </a:r>
          </a:p>
          <a:p>
            <a:pPr>
              <a:spcBef>
                <a:spcPct val="0"/>
              </a:spcBef>
              <a:buClr>
                <a:srgbClr val="0000FF"/>
              </a:buClr>
              <a:buSzPct val="150000"/>
            </a:pPr>
            <a:r>
              <a:rPr lang="en-US" altLang="en-US" sz="900" b="1" dirty="0">
                <a:solidFill>
                  <a:srgbClr val="000000"/>
                </a:solidFill>
              </a:rPr>
              <a:t>ASSUMPTIONS</a:t>
            </a:r>
          </a:p>
          <a:p>
            <a:pPr>
              <a:spcBef>
                <a:spcPct val="0"/>
              </a:spcBef>
              <a:buClr>
                <a:srgbClr val="0000FF"/>
              </a:buClr>
              <a:buSzPct val="150000"/>
            </a:pPr>
            <a:r>
              <a:rPr lang="en-US" altLang="en-US" sz="900" b="1" dirty="0">
                <a:solidFill>
                  <a:srgbClr val="000000"/>
                </a:solidFill>
              </a:rPr>
              <a:t>EVALUATION CRITERIA for COAs</a:t>
            </a:r>
          </a:p>
          <a:p>
            <a:pPr marL="0" indent="0">
              <a:spcBef>
                <a:spcPct val="0"/>
              </a:spcBef>
              <a:buClr>
                <a:srgbClr val="0000FF"/>
              </a:buClr>
              <a:buSzPct val="150000"/>
              <a:buNone/>
            </a:pPr>
            <a:endParaRPr lang="en-US" altLang="en-US" sz="500" b="1" dirty="0">
              <a:solidFill>
                <a:srgbClr val="000000"/>
              </a:solidFill>
            </a:endParaRPr>
          </a:p>
          <a:p>
            <a:pPr>
              <a:spcBef>
                <a:spcPct val="0"/>
              </a:spcBef>
              <a:buClr>
                <a:srgbClr val="0000FF"/>
              </a:buClr>
              <a:buSzPct val="150000"/>
            </a:pPr>
            <a:r>
              <a:rPr lang="en-US" altLang="en-US" sz="900" b="1" dirty="0">
                <a:solidFill>
                  <a:srgbClr val="000000"/>
                </a:solidFill>
              </a:rPr>
              <a:t>COA STATEMENTS and SKETCHES</a:t>
            </a:r>
          </a:p>
          <a:p>
            <a:pPr>
              <a:spcBef>
                <a:spcPct val="0"/>
              </a:spcBef>
              <a:buClr>
                <a:srgbClr val="0000FF"/>
              </a:buClr>
              <a:buSzPct val="150000"/>
            </a:pPr>
            <a:r>
              <a:rPr lang="en-US" altLang="en-US" sz="900" b="1" dirty="0">
                <a:solidFill>
                  <a:srgbClr val="000000"/>
                </a:solidFill>
              </a:rPr>
              <a:t>TENTATIVE TASK ORGANIZATION</a:t>
            </a:r>
          </a:p>
          <a:p>
            <a:pPr>
              <a:spcBef>
                <a:spcPct val="0"/>
              </a:spcBef>
              <a:buClr>
                <a:srgbClr val="0000FF"/>
              </a:buClr>
              <a:buSzPct val="150000"/>
            </a:pPr>
            <a:r>
              <a:rPr lang="en-US" altLang="en-US" sz="900" b="1" dirty="0">
                <a:solidFill>
                  <a:srgbClr val="000000"/>
                </a:solidFill>
              </a:rPr>
              <a:t>BROAD CONCEPT of OPERATIONS</a:t>
            </a:r>
          </a:p>
          <a:p>
            <a:pPr>
              <a:spcBef>
                <a:spcPct val="0"/>
              </a:spcBef>
              <a:buClr>
                <a:srgbClr val="0000FF"/>
              </a:buClr>
              <a:buSzPct val="150000"/>
            </a:pPr>
            <a:r>
              <a:rPr lang="en-US" altLang="en-US" sz="900" b="1" dirty="0">
                <a:solidFill>
                  <a:srgbClr val="000000"/>
                </a:solidFill>
              </a:rPr>
              <a:t>REVISED PLANNING GUIDANCE</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600" b="1" dirty="0">
              <a:solidFill>
                <a:srgbClr val="000000"/>
              </a:solidFill>
            </a:endParaRPr>
          </a:p>
          <a:p>
            <a:pPr>
              <a:spcBef>
                <a:spcPct val="0"/>
              </a:spcBef>
              <a:buClr>
                <a:srgbClr val="0000FF"/>
              </a:buClr>
              <a:buSzPct val="150000"/>
            </a:pPr>
            <a:r>
              <a:rPr lang="en-US" altLang="en-US" sz="900" b="1" dirty="0">
                <a:solidFill>
                  <a:srgbClr val="000000"/>
                </a:solidFill>
              </a:rPr>
              <a:t>REFINED COAs</a:t>
            </a:r>
          </a:p>
          <a:p>
            <a:pPr>
              <a:spcBef>
                <a:spcPct val="0"/>
              </a:spcBef>
              <a:buClr>
                <a:srgbClr val="0000FF"/>
              </a:buClr>
              <a:buSzPct val="150000"/>
            </a:pPr>
            <a:r>
              <a:rPr lang="en-US" altLang="en-US" sz="900" b="1" dirty="0">
                <a:solidFill>
                  <a:srgbClr val="000000"/>
                </a:solidFill>
              </a:rPr>
              <a:t>POTENTIAL DECISION POINTS</a:t>
            </a:r>
          </a:p>
          <a:p>
            <a:pPr>
              <a:spcBef>
                <a:spcPct val="0"/>
              </a:spcBef>
              <a:buClr>
                <a:srgbClr val="0000FF"/>
              </a:buClr>
              <a:buSzPct val="150000"/>
            </a:pPr>
            <a:r>
              <a:rPr lang="en-US" altLang="en-US" sz="900" b="1" dirty="0">
                <a:solidFill>
                  <a:srgbClr val="000000"/>
                </a:solidFill>
              </a:rPr>
              <a:t>WAR-GAME RESULTS</a:t>
            </a:r>
          </a:p>
          <a:p>
            <a:pPr>
              <a:spcBef>
                <a:spcPct val="0"/>
              </a:spcBef>
              <a:buClr>
                <a:srgbClr val="0000FF"/>
              </a:buClr>
              <a:buSzPct val="150000"/>
            </a:pPr>
            <a:r>
              <a:rPr lang="en-US" altLang="en-US" sz="900" b="1" dirty="0">
                <a:solidFill>
                  <a:srgbClr val="000000"/>
                </a:solidFill>
              </a:rPr>
              <a:t>INITIAL ASSESSMENT MEASURES</a:t>
            </a:r>
          </a:p>
          <a:p>
            <a:pPr>
              <a:spcBef>
                <a:spcPct val="0"/>
              </a:spcBef>
              <a:buClr>
                <a:srgbClr val="0000FF"/>
              </a:buClr>
              <a:buSzPct val="150000"/>
            </a:pPr>
            <a:r>
              <a:rPr lang="en-US" altLang="en-US" sz="900" b="1" dirty="0">
                <a:solidFill>
                  <a:srgbClr val="000000"/>
                </a:solidFill>
              </a:rPr>
              <a:t>UPDATED ASSUMPTIONS</a:t>
            </a:r>
          </a:p>
          <a:p>
            <a:pPr marL="0" indent="0">
              <a:spcBef>
                <a:spcPct val="0"/>
              </a:spcBef>
              <a:buClr>
                <a:srgbClr val="0000FF"/>
              </a:buClr>
              <a:buSzPct val="150000"/>
              <a:buNone/>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EVALUATED COAs</a:t>
            </a:r>
          </a:p>
          <a:p>
            <a:pPr>
              <a:spcBef>
                <a:spcPct val="0"/>
              </a:spcBef>
              <a:buClr>
                <a:srgbClr val="0000FF"/>
              </a:buClr>
              <a:buSzPct val="150000"/>
            </a:pPr>
            <a:r>
              <a:rPr lang="en-US" altLang="en-US" sz="900" b="1" dirty="0">
                <a:solidFill>
                  <a:srgbClr val="000000"/>
                </a:solidFill>
              </a:rPr>
              <a:t>RECOMMENDED COAs</a:t>
            </a:r>
          </a:p>
          <a:p>
            <a:pPr>
              <a:spcBef>
                <a:spcPct val="0"/>
              </a:spcBef>
              <a:buClr>
                <a:srgbClr val="0000FF"/>
              </a:buClr>
              <a:buSzPct val="150000"/>
            </a:pPr>
            <a:r>
              <a:rPr lang="en-US" altLang="en-US" sz="900" b="1" dirty="0">
                <a:solidFill>
                  <a:srgbClr val="000000"/>
                </a:solidFill>
              </a:rPr>
              <a:t>UPDATED RUNNING ESTIMATES</a:t>
            </a:r>
          </a:p>
          <a:p>
            <a:pPr>
              <a:spcBef>
                <a:spcPct val="0"/>
              </a:spcBef>
              <a:buClr>
                <a:srgbClr val="0000FF"/>
              </a:buClr>
              <a:buSzPct val="150000"/>
            </a:pPr>
            <a:r>
              <a:rPr lang="en-US" altLang="en-US" sz="900" b="1" dirty="0">
                <a:solidFill>
                  <a:srgbClr val="000000"/>
                </a:solidFill>
              </a:rPr>
              <a:t>UPDATED ASSUMPTIONS</a:t>
            </a:r>
          </a:p>
          <a:p>
            <a:pPr marL="0" indent="0">
              <a:spcBef>
                <a:spcPct val="0"/>
              </a:spcBef>
              <a:buClr>
                <a:srgbClr val="0000FF"/>
              </a:buClr>
              <a:buSzPct val="150000"/>
              <a:buNone/>
            </a:pPr>
            <a:endParaRPr lang="en-US" altLang="en-US" sz="800" b="1" dirty="0">
              <a:solidFill>
                <a:srgbClr val="000000"/>
              </a:solidFill>
            </a:endParaRPr>
          </a:p>
          <a:p>
            <a:pPr>
              <a:spcBef>
                <a:spcPct val="0"/>
              </a:spcBef>
              <a:buClr>
                <a:srgbClr val="0000FF"/>
              </a:buClr>
              <a:buSzPct val="150000"/>
            </a:pPr>
            <a:r>
              <a:rPr lang="en-US" altLang="en-US" sz="900" b="1" dirty="0">
                <a:solidFill>
                  <a:srgbClr val="000000"/>
                </a:solidFill>
              </a:rPr>
              <a:t>CDR-APPROVED COA and any MODIFICATIONS</a:t>
            </a:r>
          </a:p>
          <a:p>
            <a:pPr>
              <a:spcBef>
                <a:spcPct val="0"/>
              </a:spcBef>
              <a:buClr>
                <a:srgbClr val="0000FF"/>
              </a:buClr>
              <a:buSzPct val="150000"/>
            </a:pPr>
            <a:r>
              <a:rPr lang="en-US" altLang="en-US" sz="900" b="1" dirty="0">
                <a:solidFill>
                  <a:srgbClr val="000000"/>
                </a:solidFill>
              </a:rPr>
              <a:t>REFINED COMMANDER’S INTENT, CCIRs, and EEFIs</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900" b="1" dirty="0">
              <a:solidFill>
                <a:srgbClr val="000000"/>
              </a:solidFill>
            </a:endParaRPr>
          </a:p>
          <a:p>
            <a:pPr>
              <a:spcBef>
                <a:spcPct val="0"/>
              </a:spcBef>
              <a:buClr>
                <a:srgbClr val="0000FF"/>
              </a:buClr>
              <a:buSzPct val="150000"/>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APPROVED OPERATION PLAN or ORDER</a:t>
            </a:r>
          </a:p>
          <a:p>
            <a:pPr>
              <a:spcBef>
                <a:spcPct val="0"/>
              </a:spcBef>
              <a:buClr>
                <a:srgbClr val="0000FF"/>
              </a:buClr>
              <a:buSzPct val="150000"/>
            </a:pPr>
            <a:r>
              <a:rPr lang="en-US" altLang="en-US" sz="900" b="1" dirty="0">
                <a:solidFill>
                  <a:srgbClr val="000000"/>
                </a:solidFill>
              </a:rPr>
              <a:t>SUBORDINATES UNDERSTAND the PLAN  or ORDER</a:t>
            </a:r>
          </a:p>
        </p:txBody>
      </p:sp>
      <p:sp>
        <p:nvSpPr>
          <p:cNvPr id="52248" name="Text Box 22"/>
          <p:cNvSpPr txBox="1">
            <a:spLocks noChangeArrowheads="1"/>
          </p:cNvSpPr>
          <p:nvPr/>
        </p:nvSpPr>
        <p:spPr bwMode="auto">
          <a:xfrm>
            <a:off x="1257074" y="1173461"/>
            <a:ext cx="3056164" cy="507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marL="119063" indent="-119063">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SzPct val="150000"/>
            </a:pPr>
            <a:r>
              <a:rPr lang="en-US" altLang="en-US" sz="900" b="1" dirty="0">
                <a:solidFill>
                  <a:srgbClr val="000000"/>
                </a:solidFill>
              </a:rPr>
              <a:t>HIGHER HQ PLAN or ORDER or NEW MISSION ANTICIPATED by the COMMANDER</a:t>
            </a:r>
          </a:p>
          <a:p>
            <a:pPr>
              <a:spcBef>
                <a:spcPct val="0"/>
              </a:spcBef>
              <a:buClr>
                <a:srgbClr val="0000FF"/>
              </a:buClr>
              <a:buSzPct val="150000"/>
            </a:pPr>
            <a:endParaRPr lang="en-US" altLang="en-US" sz="900" b="1" dirty="0">
              <a:solidFill>
                <a:srgbClr val="000000"/>
              </a:solidFill>
            </a:endParaRPr>
          </a:p>
          <a:p>
            <a:pPr marL="0" indent="0">
              <a:spcBef>
                <a:spcPct val="0"/>
              </a:spcBef>
              <a:buClr>
                <a:srgbClr val="0000FF"/>
              </a:buClr>
              <a:buSzPct val="150000"/>
              <a:buNone/>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COMMANDER’s INITIAL GUIDANCE</a:t>
            </a:r>
          </a:p>
          <a:p>
            <a:pPr>
              <a:spcBef>
                <a:spcPct val="0"/>
              </a:spcBef>
              <a:buClr>
                <a:srgbClr val="0000FF"/>
              </a:buClr>
              <a:buSzPct val="150000"/>
            </a:pPr>
            <a:r>
              <a:rPr lang="en-US" altLang="en-US" sz="900" b="1" dirty="0">
                <a:solidFill>
                  <a:srgbClr val="000000"/>
                </a:solidFill>
              </a:rPr>
              <a:t>HIGHER HQ PLAN or ORDER</a:t>
            </a:r>
          </a:p>
          <a:p>
            <a:pPr>
              <a:spcBef>
                <a:spcPct val="0"/>
              </a:spcBef>
              <a:buClr>
                <a:srgbClr val="0000FF"/>
              </a:buClr>
              <a:buSzPct val="150000"/>
            </a:pPr>
            <a:r>
              <a:rPr lang="en-US" altLang="en-US" sz="900" b="1" dirty="0">
                <a:solidFill>
                  <a:srgbClr val="000000"/>
                </a:solidFill>
              </a:rPr>
              <a:t>HIGHER HQ KNOWLEDGE and INTEL PRODUCTS</a:t>
            </a:r>
          </a:p>
          <a:p>
            <a:pPr>
              <a:spcBef>
                <a:spcPct val="0"/>
              </a:spcBef>
              <a:buClr>
                <a:srgbClr val="0000FF"/>
              </a:buClr>
              <a:buSzPct val="150000"/>
            </a:pPr>
            <a:r>
              <a:rPr lang="en-US" altLang="en-US" sz="900" b="1" dirty="0">
                <a:solidFill>
                  <a:srgbClr val="000000"/>
                </a:solidFill>
              </a:rPr>
              <a:t>KNOWLEDGE PRODUCTS from OTHER ORGANIZATIONS</a:t>
            </a:r>
          </a:p>
          <a:p>
            <a:pPr>
              <a:spcBef>
                <a:spcPct val="0"/>
              </a:spcBef>
              <a:buClr>
                <a:srgbClr val="0000FF"/>
              </a:buClr>
              <a:buSzPct val="150000"/>
            </a:pPr>
            <a:r>
              <a:rPr lang="en-US" altLang="en-US" sz="900" b="1" dirty="0">
                <a:solidFill>
                  <a:srgbClr val="000000"/>
                </a:solidFill>
              </a:rPr>
              <a:t>ADM PRODUCTS</a:t>
            </a:r>
          </a:p>
          <a:p>
            <a:pPr>
              <a:spcBef>
                <a:spcPct val="0"/>
              </a:spcBef>
              <a:buClr>
                <a:srgbClr val="0000FF"/>
              </a:buClr>
              <a:buSzPct val="150000"/>
              <a:buFontTx/>
              <a:buNone/>
            </a:pPr>
            <a:endParaRPr lang="en-US" altLang="en-US" sz="600" b="1" dirty="0">
              <a:solidFill>
                <a:srgbClr val="000000"/>
              </a:solidFill>
            </a:endParaRPr>
          </a:p>
          <a:p>
            <a:pPr>
              <a:spcBef>
                <a:spcPct val="0"/>
              </a:spcBef>
              <a:buClr>
                <a:srgbClr val="0000FF"/>
              </a:buClr>
              <a:buSzPct val="150000"/>
            </a:pPr>
            <a:r>
              <a:rPr lang="en-US" altLang="en-US" sz="900" b="1" dirty="0">
                <a:solidFill>
                  <a:srgbClr val="000000"/>
                </a:solidFill>
              </a:rPr>
              <a:t>MISSION STATEMENT</a:t>
            </a:r>
          </a:p>
          <a:p>
            <a:pPr>
              <a:spcBef>
                <a:spcPct val="0"/>
              </a:spcBef>
              <a:buClr>
                <a:srgbClr val="0000FF"/>
              </a:buClr>
              <a:buSzPct val="150000"/>
            </a:pPr>
            <a:r>
              <a:rPr lang="en-US" altLang="en-US" sz="900" b="1" dirty="0">
                <a:solidFill>
                  <a:srgbClr val="000000"/>
                </a:solidFill>
              </a:rPr>
              <a:t>INITIAL COMMANDER’S INTENT, PLANNING GUIDANCE, CCIRs, and EEFIs</a:t>
            </a:r>
          </a:p>
          <a:p>
            <a:pPr>
              <a:spcBef>
                <a:spcPct val="0"/>
              </a:spcBef>
              <a:buClr>
                <a:srgbClr val="0000FF"/>
              </a:buClr>
              <a:buSzPct val="150000"/>
            </a:pPr>
            <a:r>
              <a:rPr lang="en-US" altLang="en-US" sz="900" b="1" dirty="0">
                <a:solidFill>
                  <a:srgbClr val="000000"/>
                </a:solidFill>
              </a:rPr>
              <a:t>UPDATED IPB and RUNNING ESTIMATES </a:t>
            </a:r>
          </a:p>
          <a:p>
            <a:pPr>
              <a:spcBef>
                <a:spcPct val="0"/>
              </a:spcBef>
              <a:buClr>
                <a:srgbClr val="0000FF"/>
              </a:buClr>
              <a:buSzPct val="150000"/>
            </a:pPr>
            <a:r>
              <a:rPr lang="en-US" altLang="en-US" sz="900" b="1" dirty="0">
                <a:solidFill>
                  <a:srgbClr val="000000"/>
                </a:solidFill>
              </a:rPr>
              <a:t>ASSUMPTIONS</a:t>
            </a:r>
          </a:p>
          <a:p>
            <a:pPr>
              <a:spcBef>
                <a:spcPct val="0"/>
              </a:spcBef>
              <a:buClr>
                <a:srgbClr val="0000FF"/>
              </a:buClr>
              <a:buSzPct val="150000"/>
            </a:pPr>
            <a:r>
              <a:rPr lang="en-US" altLang="en-US" sz="900" b="1" dirty="0">
                <a:solidFill>
                  <a:srgbClr val="000000"/>
                </a:solidFill>
              </a:rPr>
              <a:t>EVALUATION CRITERIA for COAs</a:t>
            </a:r>
          </a:p>
          <a:p>
            <a:pPr>
              <a:spcBef>
                <a:spcPct val="0"/>
              </a:spcBef>
              <a:buClr>
                <a:srgbClr val="0000FF"/>
              </a:buClr>
              <a:buSzPct val="150000"/>
              <a:buFontTx/>
              <a:buNone/>
            </a:pPr>
            <a:endParaRPr lang="en-US" altLang="en-US" sz="600" b="1" dirty="0">
              <a:solidFill>
                <a:srgbClr val="000000"/>
              </a:solidFill>
            </a:endParaRPr>
          </a:p>
          <a:p>
            <a:pPr>
              <a:spcBef>
                <a:spcPct val="0"/>
              </a:spcBef>
              <a:buClr>
                <a:srgbClr val="0000FF"/>
              </a:buClr>
              <a:buSzPct val="150000"/>
            </a:pPr>
            <a:r>
              <a:rPr lang="en-US" altLang="en-US" sz="900" b="1" dirty="0">
                <a:solidFill>
                  <a:srgbClr val="000000"/>
                </a:solidFill>
              </a:rPr>
              <a:t>UPDATED RUNNING ESTIMATES</a:t>
            </a:r>
          </a:p>
          <a:p>
            <a:pPr>
              <a:spcBef>
                <a:spcPct val="0"/>
              </a:spcBef>
              <a:buClr>
                <a:srgbClr val="0000FF"/>
              </a:buClr>
              <a:buSzPct val="150000"/>
            </a:pPr>
            <a:r>
              <a:rPr lang="en-US" altLang="en-US" sz="900" b="1" dirty="0">
                <a:solidFill>
                  <a:srgbClr val="000000"/>
                </a:solidFill>
              </a:rPr>
              <a:t>REVISED PLANNING GUIDANCE</a:t>
            </a:r>
          </a:p>
          <a:p>
            <a:pPr>
              <a:spcBef>
                <a:spcPct val="0"/>
              </a:spcBef>
              <a:buClr>
                <a:srgbClr val="0000FF"/>
              </a:buClr>
              <a:buSzPct val="150000"/>
            </a:pPr>
            <a:r>
              <a:rPr lang="en-US" altLang="en-US" sz="900" b="1" dirty="0">
                <a:solidFill>
                  <a:srgbClr val="000000"/>
                </a:solidFill>
              </a:rPr>
              <a:t>COA STATEMENTS and SKETCHES</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UPDATED RUNNING ESTIMATES</a:t>
            </a:r>
          </a:p>
          <a:p>
            <a:pPr>
              <a:spcBef>
                <a:spcPct val="0"/>
              </a:spcBef>
              <a:buClr>
                <a:srgbClr val="0000FF"/>
              </a:buClr>
              <a:buSzPct val="150000"/>
            </a:pPr>
            <a:r>
              <a:rPr lang="en-US" altLang="en-US" sz="900" b="1" dirty="0">
                <a:solidFill>
                  <a:srgbClr val="000000"/>
                </a:solidFill>
              </a:rPr>
              <a:t>REFINED COAs</a:t>
            </a:r>
          </a:p>
          <a:p>
            <a:pPr>
              <a:spcBef>
                <a:spcPct val="0"/>
              </a:spcBef>
              <a:buClr>
                <a:srgbClr val="0000FF"/>
              </a:buClr>
              <a:buSzPct val="150000"/>
            </a:pPr>
            <a:r>
              <a:rPr lang="en-US" altLang="en-US" sz="900" b="1" dirty="0">
                <a:solidFill>
                  <a:srgbClr val="000000"/>
                </a:solidFill>
              </a:rPr>
              <a:t>EVALUATION CRITERIA</a:t>
            </a:r>
          </a:p>
          <a:p>
            <a:pPr>
              <a:spcBef>
                <a:spcPct val="0"/>
              </a:spcBef>
              <a:buClr>
                <a:srgbClr val="0000FF"/>
              </a:buClr>
              <a:buSzPct val="150000"/>
            </a:pPr>
            <a:r>
              <a:rPr lang="en-US" altLang="en-US" sz="900" b="1" dirty="0">
                <a:solidFill>
                  <a:srgbClr val="000000"/>
                </a:solidFill>
              </a:rPr>
              <a:t>WAR-GAME RESULTS</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600" b="1" dirty="0">
              <a:solidFill>
                <a:srgbClr val="000000"/>
              </a:solidFill>
            </a:endParaRPr>
          </a:p>
          <a:p>
            <a:pPr>
              <a:spcBef>
                <a:spcPct val="0"/>
              </a:spcBef>
              <a:buClr>
                <a:srgbClr val="0000FF"/>
              </a:buClr>
              <a:buSzPct val="150000"/>
            </a:pPr>
            <a:r>
              <a:rPr lang="en-US" altLang="en-US" sz="900" b="1" dirty="0">
                <a:solidFill>
                  <a:srgbClr val="000000"/>
                </a:solidFill>
              </a:rPr>
              <a:t>UPDATED RUNNING ESTIMATES</a:t>
            </a:r>
          </a:p>
          <a:p>
            <a:pPr>
              <a:spcBef>
                <a:spcPct val="0"/>
              </a:spcBef>
              <a:buClr>
                <a:srgbClr val="0000FF"/>
              </a:buClr>
              <a:buSzPct val="150000"/>
            </a:pPr>
            <a:r>
              <a:rPr lang="en-US" altLang="en-US" sz="900" b="1" dirty="0">
                <a:solidFill>
                  <a:srgbClr val="000000"/>
                </a:solidFill>
              </a:rPr>
              <a:t>EVALUATED COAs</a:t>
            </a:r>
          </a:p>
          <a:p>
            <a:pPr>
              <a:spcBef>
                <a:spcPct val="0"/>
              </a:spcBef>
              <a:buClr>
                <a:srgbClr val="0000FF"/>
              </a:buClr>
              <a:buSzPct val="150000"/>
            </a:pPr>
            <a:r>
              <a:rPr lang="en-US" altLang="en-US" sz="900" b="1" dirty="0">
                <a:solidFill>
                  <a:srgbClr val="000000"/>
                </a:solidFill>
              </a:rPr>
              <a:t>RECOMMENDED COAs</a:t>
            </a:r>
          </a:p>
          <a:p>
            <a:pPr>
              <a:spcBef>
                <a:spcPct val="0"/>
              </a:spcBef>
              <a:buClr>
                <a:srgbClr val="0000FF"/>
              </a:buClr>
              <a:buSzPct val="150000"/>
            </a:pPr>
            <a:r>
              <a:rPr lang="en-US" altLang="en-US" sz="900" b="1" dirty="0">
                <a:solidFill>
                  <a:srgbClr val="000000"/>
                </a:solidFill>
              </a:rPr>
              <a:t>UPDATED ASSUMPTIONS</a:t>
            </a:r>
          </a:p>
          <a:p>
            <a:pPr>
              <a:spcBef>
                <a:spcPct val="0"/>
              </a:spcBef>
              <a:buClr>
                <a:srgbClr val="0000FF"/>
              </a:buClr>
              <a:buSzPct val="150000"/>
            </a:pPr>
            <a:endParaRPr lang="en-US" altLang="en-US" sz="900" b="1" dirty="0">
              <a:solidFill>
                <a:srgbClr val="000000"/>
              </a:solidFill>
            </a:endParaRPr>
          </a:p>
          <a:p>
            <a:pPr>
              <a:spcBef>
                <a:spcPct val="0"/>
              </a:spcBef>
              <a:buClr>
                <a:srgbClr val="0000FF"/>
              </a:buClr>
              <a:buSzPct val="150000"/>
            </a:pPr>
            <a:r>
              <a:rPr lang="en-US" altLang="en-US" sz="900" b="1" dirty="0">
                <a:solidFill>
                  <a:srgbClr val="000000"/>
                </a:solidFill>
              </a:rPr>
              <a:t>CDR-SELECTED COA and any MODIFICATIONS</a:t>
            </a:r>
          </a:p>
          <a:p>
            <a:pPr>
              <a:spcBef>
                <a:spcPct val="0"/>
              </a:spcBef>
              <a:buClr>
                <a:srgbClr val="0000FF"/>
              </a:buClr>
              <a:buSzPct val="150000"/>
            </a:pPr>
            <a:r>
              <a:rPr lang="en-US" altLang="en-US" sz="900" b="1" dirty="0">
                <a:solidFill>
                  <a:srgbClr val="000000"/>
                </a:solidFill>
              </a:rPr>
              <a:t>REFINED CDR’s INTENT, CCIRs, and EEFIs</a:t>
            </a:r>
          </a:p>
          <a:p>
            <a:pPr>
              <a:spcBef>
                <a:spcPct val="0"/>
              </a:spcBef>
              <a:buClr>
                <a:srgbClr val="0000FF"/>
              </a:buClr>
              <a:buSzPct val="150000"/>
            </a:pPr>
            <a:r>
              <a:rPr lang="en-US" altLang="en-US" sz="900" b="1" dirty="0">
                <a:solidFill>
                  <a:srgbClr val="000000"/>
                </a:solidFill>
              </a:rPr>
              <a:t>UPDATED ASSUMPTIONS</a:t>
            </a:r>
          </a:p>
        </p:txBody>
      </p:sp>
      <p:sp>
        <p:nvSpPr>
          <p:cNvPr id="52249" name="Text Box 31"/>
          <p:cNvSpPr txBox="1">
            <a:spLocks noChangeArrowheads="1"/>
          </p:cNvSpPr>
          <p:nvPr/>
        </p:nvSpPr>
        <p:spPr bwMode="auto">
          <a:xfrm>
            <a:off x="6818659" y="1625601"/>
            <a:ext cx="1298575" cy="307975"/>
          </a:xfrm>
          <a:prstGeom prst="rect">
            <a:avLst/>
          </a:prstGeom>
          <a:solidFill>
            <a:schemeClr val="bg1"/>
          </a:solidFill>
          <a:ln w="12700">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400" b="1" dirty="0">
                <a:solidFill>
                  <a:srgbClr val="FF0000"/>
                </a:solidFill>
                <a:latin typeface="Arial Unicode MS" panose="020B0604020202020204" pitchFamily="34" charset="-128"/>
              </a:rPr>
              <a:t>WARNORD 1</a:t>
            </a:r>
          </a:p>
        </p:txBody>
      </p:sp>
      <p:sp>
        <p:nvSpPr>
          <p:cNvPr id="52250" name="Text Box 32"/>
          <p:cNvSpPr txBox="1">
            <a:spLocks noChangeArrowheads="1"/>
          </p:cNvSpPr>
          <p:nvPr/>
        </p:nvSpPr>
        <p:spPr bwMode="auto">
          <a:xfrm>
            <a:off x="6850409" y="2532064"/>
            <a:ext cx="1274763" cy="306387"/>
          </a:xfrm>
          <a:prstGeom prst="rect">
            <a:avLst/>
          </a:prstGeom>
          <a:solidFill>
            <a:schemeClr val="bg1"/>
          </a:solidFill>
          <a:ln w="12700">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400" b="1" dirty="0">
                <a:solidFill>
                  <a:srgbClr val="FF0000"/>
                </a:solidFill>
                <a:latin typeface="Arial Unicode MS" panose="020B0604020202020204" pitchFamily="34" charset="-128"/>
              </a:rPr>
              <a:t>WARNORD 2</a:t>
            </a:r>
          </a:p>
        </p:txBody>
      </p:sp>
      <p:sp>
        <p:nvSpPr>
          <p:cNvPr id="52251" name="Text Box 22"/>
          <p:cNvSpPr txBox="1">
            <a:spLocks noChangeArrowheads="1"/>
          </p:cNvSpPr>
          <p:nvPr/>
        </p:nvSpPr>
        <p:spPr bwMode="auto">
          <a:xfrm>
            <a:off x="5691188" y="793750"/>
            <a:ext cx="787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800" b="1" dirty="0">
                <a:solidFill>
                  <a:srgbClr val="0000FF"/>
                </a:solidFill>
              </a:rPr>
              <a:t>STEP</a:t>
            </a:r>
          </a:p>
        </p:txBody>
      </p:sp>
      <p:sp>
        <p:nvSpPr>
          <p:cNvPr id="52252" name="Text Box 11"/>
          <p:cNvSpPr txBox="1">
            <a:spLocks noChangeArrowheads="1"/>
          </p:cNvSpPr>
          <p:nvPr/>
        </p:nvSpPr>
        <p:spPr bwMode="auto">
          <a:xfrm>
            <a:off x="489094" y="6595497"/>
            <a:ext cx="311312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FF0000"/>
                </a:solidFill>
              </a:rPr>
              <a:t>ADRP 5-0, </a:t>
            </a:r>
            <a:r>
              <a:rPr lang="en-US" altLang="en-US" sz="800" b="1" i="1" dirty="0">
                <a:solidFill>
                  <a:srgbClr val="FF0000"/>
                </a:solidFill>
              </a:rPr>
              <a:t>The Operations Process, </a:t>
            </a:r>
            <a:r>
              <a:rPr lang="en-US" altLang="en-US" sz="800" b="1" dirty="0">
                <a:solidFill>
                  <a:srgbClr val="FF0000"/>
                </a:solidFill>
              </a:rPr>
              <a:t>May 12,</a:t>
            </a:r>
            <a:r>
              <a:rPr lang="en-US" altLang="en-US" sz="800" b="1" i="1" dirty="0">
                <a:solidFill>
                  <a:srgbClr val="FF0000"/>
                </a:solidFill>
              </a:rPr>
              <a:t> </a:t>
            </a:r>
            <a:r>
              <a:rPr lang="en-US" altLang="en-US" sz="800" b="1" dirty="0">
                <a:solidFill>
                  <a:srgbClr val="FF0000"/>
                </a:solidFill>
              </a:rPr>
              <a:t>fig 2-6, p. 2-12</a:t>
            </a:r>
          </a:p>
        </p:txBody>
      </p:sp>
      <p:sp>
        <p:nvSpPr>
          <p:cNvPr id="52253" name="Text Box 11"/>
          <p:cNvSpPr txBox="1">
            <a:spLocks noChangeArrowheads="1"/>
          </p:cNvSpPr>
          <p:nvPr/>
        </p:nvSpPr>
        <p:spPr bwMode="auto">
          <a:xfrm>
            <a:off x="5843483" y="6538914"/>
            <a:ext cx="597178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9-1, p. 9-3</a:t>
            </a:r>
          </a:p>
        </p:txBody>
      </p:sp>
    </p:spTree>
    <p:extLst>
      <p:ext uri="{BB962C8B-B14F-4D97-AF65-F5344CB8AC3E}">
        <p14:creationId xmlns:p14="http://schemas.microsoft.com/office/powerpoint/2010/main" val="403786814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5" name="Rectangle 3"/>
          <p:cNvSpPr>
            <a:spLocks noGrp="1" noChangeArrowheads="1"/>
          </p:cNvSpPr>
          <p:nvPr>
            <p:ph type="title"/>
          </p:nvPr>
        </p:nvSpPr>
        <p:spPr>
          <a:xfrm>
            <a:off x="1981200" y="63599"/>
            <a:ext cx="8229600" cy="912813"/>
          </a:xfrm>
          <a:effectLst>
            <a:outerShdw dist="35921" dir="2700000" algn="ctr" rotWithShape="0">
              <a:srgbClr val="F6D8AC"/>
            </a:outerShdw>
          </a:effectLst>
        </p:spPr>
        <p:txBody>
          <a:bodyPr/>
          <a:lstStyle/>
          <a:p>
            <a:pPr eaLnBrk="1" hangingPunct="1"/>
            <a:r>
              <a:rPr lang="en-US" altLang="en-US" dirty="0"/>
              <a:t>Military Decision Making Process </a:t>
            </a:r>
            <a:endParaRPr lang="en-US" altLang="en-US" sz="4400" dirty="0"/>
          </a:p>
        </p:txBody>
      </p:sp>
      <p:sp>
        <p:nvSpPr>
          <p:cNvPr id="5427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11C57984-3D0E-40E2-93AD-630ABD75D0CB}" type="slidenum">
              <a:rPr lang="en-US" altLang="en-US" sz="800"/>
              <a:pPr>
                <a:spcBef>
                  <a:spcPct val="0"/>
                </a:spcBef>
                <a:buFontTx/>
                <a:buNone/>
              </a:pPr>
              <a:t>21</a:t>
            </a:fld>
            <a:endParaRPr lang="en-US" altLang="en-US" sz="800" dirty="0"/>
          </a:p>
        </p:txBody>
      </p:sp>
      <p:sp>
        <p:nvSpPr>
          <p:cNvPr id="3096581" name="Text Box 5"/>
          <p:cNvSpPr txBox="1">
            <a:spLocks noChangeArrowheads="1"/>
          </p:cNvSpPr>
          <p:nvPr/>
        </p:nvSpPr>
        <p:spPr bwMode="auto">
          <a:xfrm>
            <a:off x="3086100" y="1041401"/>
            <a:ext cx="6008688" cy="446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400" b="1" dirty="0">
                <a:solidFill>
                  <a:srgbClr val="0000FF"/>
                </a:solidFill>
              </a:rPr>
              <a:t>This lesson consists of eight sections:</a:t>
            </a:r>
          </a:p>
          <a:p>
            <a:pPr>
              <a:spcBef>
                <a:spcPct val="50000"/>
              </a:spcBef>
              <a:buClr>
                <a:srgbClr val="0000FF"/>
              </a:buClr>
              <a:buFont typeface="Wingdings" panose="05000000000000000000" pitchFamily="2" charset="2"/>
              <a:buChar char="ü"/>
            </a:pPr>
            <a:r>
              <a:rPr lang="en-US" altLang="en-US" sz="2000" b="1" dirty="0">
                <a:solidFill>
                  <a:srgbClr val="5F5F5F"/>
                </a:solidFill>
              </a:rPr>
              <a:t>Introduction to the MDMP</a:t>
            </a:r>
          </a:p>
          <a:p>
            <a:pPr>
              <a:spcBef>
                <a:spcPct val="50000"/>
              </a:spcBef>
              <a:buClr>
                <a:srgbClr val="0000FF"/>
              </a:buClr>
              <a:buFont typeface="Wingdings" panose="05000000000000000000" pitchFamily="2" charset="2"/>
              <a:buChar char="ü"/>
            </a:pPr>
            <a:r>
              <a:rPr lang="en-US" altLang="en-US" sz="2000" b="1" dirty="0">
                <a:solidFill>
                  <a:schemeClr val="tx2"/>
                </a:solidFill>
              </a:rPr>
              <a:t>Step 1 - Receipt of Mission</a:t>
            </a:r>
          </a:p>
          <a:p>
            <a:pPr>
              <a:spcBef>
                <a:spcPct val="50000"/>
              </a:spcBef>
              <a:buClr>
                <a:srgbClr val="0000FF"/>
              </a:buClr>
              <a:buFont typeface="Wingdings" panose="05000000000000000000" pitchFamily="2" charset="2"/>
              <a:buChar char="ü"/>
            </a:pPr>
            <a:r>
              <a:rPr lang="en-US" altLang="en-US" sz="2000" b="1" dirty="0">
                <a:solidFill>
                  <a:srgbClr val="5F5F5F"/>
                </a:solidFill>
              </a:rPr>
              <a:t>Step 2 - Mission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3 - Course of Action Development</a:t>
            </a:r>
          </a:p>
          <a:p>
            <a:pPr>
              <a:spcBef>
                <a:spcPct val="50000"/>
              </a:spcBef>
              <a:buClr>
                <a:srgbClr val="0000FF"/>
              </a:buClr>
              <a:buFont typeface="Wingdings" panose="05000000000000000000" pitchFamily="2" charset="2"/>
              <a:buChar char="ü"/>
            </a:pPr>
            <a:r>
              <a:rPr lang="en-US" altLang="en-US" sz="2000" b="1" dirty="0">
                <a:solidFill>
                  <a:srgbClr val="5F5F5F"/>
                </a:solidFill>
              </a:rPr>
              <a:t>Step 4 - Course of Action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5 - Course of Action Comparison</a:t>
            </a:r>
          </a:p>
          <a:p>
            <a:pPr>
              <a:spcBef>
                <a:spcPct val="50000"/>
              </a:spcBef>
              <a:buClr>
                <a:srgbClr val="0000FF"/>
              </a:buClr>
              <a:buFont typeface="Wingdings" panose="05000000000000000000" pitchFamily="2" charset="2"/>
              <a:buChar char="ü"/>
            </a:pPr>
            <a:r>
              <a:rPr lang="en-US" altLang="en-US" sz="2000" b="1" dirty="0">
                <a:solidFill>
                  <a:srgbClr val="5F5F5F"/>
                </a:solidFill>
              </a:rPr>
              <a:t>Step 6 - Course of Action Approval</a:t>
            </a:r>
          </a:p>
          <a:p>
            <a:pPr>
              <a:spcBef>
                <a:spcPct val="50000"/>
              </a:spcBef>
              <a:buClr>
                <a:srgbClr val="0000FF"/>
              </a:buClr>
              <a:buFont typeface="Wingdings" panose="05000000000000000000" pitchFamily="2" charset="2"/>
              <a:buChar char="ü"/>
            </a:pPr>
            <a:r>
              <a:rPr lang="en-US" altLang="en-US" sz="2000" b="1" dirty="0">
                <a:solidFill>
                  <a:srgbClr val="5F5F5F"/>
                </a:solidFill>
              </a:rPr>
              <a:t>Step 7 - Orders Production, Dissemination, 	 	    and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096581">
                                            <p:txEl>
                                              <p:pRg st="2" end="2"/>
                                            </p:txEl>
                                          </p:spTgt>
                                        </p:tgtEl>
                                        <p:attrNameLst>
                                          <p:attrName>style.color</p:attrName>
                                        </p:attrNameLst>
                                      </p:cBhvr>
                                      <p:to>
                                        <a:srgbClr val="0000FF"/>
                                      </p:to>
                                    </p:animClr>
                                  </p:childTnLst>
                                </p:cTn>
                              </p:par>
                              <p:par>
                                <p:cTn id="7" presetID="6" presetClass="emph" presetSubtype="0" fill="hold" nodeType="withEffect">
                                  <p:stCondLst>
                                    <p:cond delay="0"/>
                                  </p:stCondLst>
                                  <p:childTnLst>
                                    <p:animScale>
                                      <p:cBhvr>
                                        <p:cTn id="8" dur="500" fill="hold"/>
                                        <p:tgtEl>
                                          <p:spTgt spid="3096581">
                                            <p:txEl>
                                              <p:pRg st="2" end="2"/>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0"/>
          <p:cNvSpPr>
            <a:spLocks noGrp="1" noChangeArrowheads="1"/>
          </p:cNvSpPr>
          <p:nvPr>
            <p:ph type="title"/>
          </p:nvPr>
        </p:nvSpPr>
        <p:spPr>
          <a:xfrm>
            <a:off x="1996700" y="343716"/>
            <a:ext cx="8229600" cy="912813"/>
          </a:xfrm>
        </p:spPr>
        <p:txBody>
          <a:bodyPr/>
          <a:lstStyle/>
          <a:p>
            <a:pPr eaLnBrk="1" hangingPunct="1"/>
            <a:r>
              <a:rPr lang="en-US" altLang="en-US" dirty="0"/>
              <a:t>Step 1 - Receipt of Mission</a:t>
            </a:r>
          </a:p>
        </p:txBody>
      </p:sp>
      <p:sp>
        <p:nvSpPr>
          <p:cNvPr id="5632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DD41605A-983B-45CA-B517-FA20B43DF08A}" type="slidenum">
              <a:rPr lang="en-US" altLang="en-US" sz="800"/>
              <a:pPr>
                <a:spcBef>
                  <a:spcPct val="0"/>
                </a:spcBef>
                <a:buFontTx/>
                <a:buNone/>
              </a:pPr>
              <a:t>22</a:t>
            </a:fld>
            <a:endParaRPr lang="en-US" altLang="en-US" sz="800" dirty="0"/>
          </a:p>
        </p:txBody>
      </p:sp>
      <p:sp>
        <p:nvSpPr>
          <p:cNvPr id="3232770" name="Rectangle 2"/>
          <p:cNvSpPr>
            <a:spLocks noChangeArrowheads="1"/>
          </p:cNvSpPr>
          <p:nvPr/>
        </p:nvSpPr>
        <p:spPr bwMode="auto">
          <a:xfrm>
            <a:off x="574159" y="1075336"/>
            <a:ext cx="11047227" cy="532212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56325" name="Group 3"/>
          <p:cNvGrpSpPr>
            <a:grpSpLocks/>
          </p:cNvGrpSpPr>
          <p:nvPr/>
        </p:nvGrpSpPr>
        <p:grpSpPr bwMode="auto">
          <a:xfrm>
            <a:off x="801312" y="323541"/>
            <a:ext cx="1174750" cy="1776413"/>
            <a:chOff x="3726" y="1926"/>
            <a:chExt cx="1206" cy="1823"/>
          </a:xfrm>
        </p:grpSpPr>
        <p:sp>
          <p:nvSpPr>
            <p:cNvPr id="56336"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56337" name="Group 5"/>
            <p:cNvGrpSpPr>
              <a:grpSpLocks/>
            </p:cNvGrpSpPr>
            <p:nvPr/>
          </p:nvGrpSpPr>
          <p:grpSpPr bwMode="auto">
            <a:xfrm>
              <a:off x="3778" y="1976"/>
              <a:ext cx="1090" cy="1721"/>
              <a:chOff x="2312" y="902"/>
              <a:chExt cx="1090" cy="1721"/>
            </a:xfrm>
          </p:grpSpPr>
          <p:sp>
            <p:nvSpPr>
              <p:cNvPr id="56338"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56339"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56340"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56341"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56342"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56343"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56344"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3232781" name="Rectangle 13"/>
          <p:cNvSpPr>
            <a:spLocks noChangeArrowheads="1"/>
          </p:cNvSpPr>
          <p:nvPr/>
        </p:nvSpPr>
        <p:spPr bwMode="auto">
          <a:xfrm>
            <a:off x="785438" y="417204"/>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t>1 - RECEIPT OF MISSION</a:t>
            </a:r>
          </a:p>
        </p:txBody>
      </p:sp>
      <p:sp>
        <p:nvSpPr>
          <p:cNvPr id="56327" name="Rectangle 14"/>
          <p:cNvSpPr>
            <a:spLocks noChangeArrowheads="1"/>
          </p:cNvSpPr>
          <p:nvPr/>
        </p:nvSpPr>
        <p:spPr bwMode="auto">
          <a:xfrm>
            <a:off x="793376" y="629929"/>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56328" name="Rectangle 15"/>
          <p:cNvSpPr>
            <a:spLocks noChangeArrowheads="1"/>
          </p:cNvSpPr>
          <p:nvPr/>
        </p:nvSpPr>
        <p:spPr bwMode="auto">
          <a:xfrm>
            <a:off x="687012" y="872816"/>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56329" name="Rectangle 16"/>
          <p:cNvSpPr>
            <a:spLocks noChangeArrowheads="1"/>
          </p:cNvSpPr>
          <p:nvPr/>
        </p:nvSpPr>
        <p:spPr bwMode="auto">
          <a:xfrm>
            <a:off x="841000" y="1079190"/>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56330" name="Rectangle 17"/>
          <p:cNvSpPr>
            <a:spLocks noChangeArrowheads="1"/>
          </p:cNvSpPr>
          <p:nvPr/>
        </p:nvSpPr>
        <p:spPr bwMode="auto">
          <a:xfrm>
            <a:off x="775912" y="1391929"/>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56331" name="Rectangle 18"/>
          <p:cNvSpPr>
            <a:spLocks noChangeArrowheads="1"/>
          </p:cNvSpPr>
          <p:nvPr/>
        </p:nvSpPr>
        <p:spPr bwMode="auto">
          <a:xfrm>
            <a:off x="787025" y="1603066"/>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56332" name="Rectangle 19"/>
          <p:cNvSpPr>
            <a:spLocks noChangeArrowheads="1"/>
          </p:cNvSpPr>
          <p:nvPr/>
        </p:nvSpPr>
        <p:spPr bwMode="auto">
          <a:xfrm>
            <a:off x="744163" y="1865003"/>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56333" name="Text Box 21"/>
          <p:cNvSpPr txBox="1">
            <a:spLocks noChangeArrowheads="1"/>
          </p:cNvSpPr>
          <p:nvPr/>
        </p:nvSpPr>
        <p:spPr bwMode="auto">
          <a:xfrm>
            <a:off x="572386" y="2303116"/>
            <a:ext cx="1104722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914400" indent="1143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The </a:t>
            </a:r>
            <a:r>
              <a:rPr lang="en-US" altLang="en-US" sz="1800" b="1" dirty="0">
                <a:solidFill>
                  <a:srgbClr val="0000FF"/>
                </a:solidFill>
              </a:rPr>
              <a:t>purpose of this step </a:t>
            </a:r>
            <a:r>
              <a:rPr lang="en-US" altLang="en-US" sz="1800" b="1" dirty="0"/>
              <a:t>is to alert all participants of the pending planning requirements, enabling them to determine the amount of time available for planning and preparation, and decide on a planning approach, including guidance on using Army design methodology (ADM), and how to abbreviate the MDMP, if required.</a:t>
            </a:r>
          </a:p>
        </p:txBody>
      </p:sp>
      <p:pic>
        <p:nvPicPr>
          <p:cNvPr id="22543" name="Picture 6" descr="npo0000bf"/>
          <p:cNvPicPr>
            <a:picLocks noChangeAspect="1" noChangeArrowheads="1"/>
          </p:cNvPicPr>
          <p:nvPr/>
        </p:nvPicPr>
        <p:blipFill>
          <a:blip r:embed="rId3">
            <a:lum bright="20000" contrast="20000"/>
            <a:extLst>
              <a:ext uri="{28A0092B-C50C-407E-A947-70E740481C1C}">
                <a14:useLocalDpi xmlns:a14="http://schemas.microsoft.com/office/drawing/2010/main" val="0"/>
              </a:ext>
            </a:extLst>
          </a:blip>
          <a:srcRect/>
          <a:stretch>
            <a:fillRect/>
          </a:stretch>
        </p:blipFill>
        <p:spPr bwMode="auto">
          <a:xfrm>
            <a:off x="7665961" y="3558009"/>
            <a:ext cx="3747107" cy="2616168"/>
          </a:xfrm>
          <a:prstGeom prst="rect">
            <a:avLst/>
          </a:prstGeom>
          <a:noFill/>
          <a:ln w="9525" algn="ctr">
            <a:solidFill>
              <a:schemeClr val="bg1">
                <a:lumMod val="85000"/>
              </a:schemeClr>
            </a:solidFill>
            <a:miter lim="800000"/>
            <a:headEnd/>
            <a:tailEnd/>
          </a:ln>
          <a:effectLst>
            <a:outerShdw blurRad="50800" dist="38100" dir="2700000" algn="tl" rotWithShape="0">
              <a:prstClr val="black">
                <a:alpha val="40000"/>
              </a:prstClr>
            </a:outerShdw>
          </a:effectLst>
        </p:spPr>
      </p:pic>
      <p:sp>
        <p:nvSpPr>
          <p:cNvPr id="25" name="Text Box 11"/>
          <p:cNvSpPr txBox="1">
            <a:spLocks noChangeArrowheads="1"/>
          </p:cNvSpPr>
          <p:nvPr/>
        </p:nvSpPr>
        <p:spPr bwMode="auto">
          <a:xfrm>
            <a:off x="7448113" y="6538914"/>
            <a:ext cx="44005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9-4</a:t>
            </a:r>
          </a:p>
        </p:txBody>
      </p:sp>
      <p:sp>
        <p:nvSpPr>
          <p:cNvPr id="30" name="Text Box 21"/>
          <p:cNvSpPr txBox="1">
            <a:spLocks noChangeArrowheads="1"/>
          </p:cNvSpPr>
          <p:nvPr/>
        </p:nvSpPr>
        <p:spPr bwMode="auto">
          <a:xfrm>
            <a:off x="2099204" y="1171959"/>
            <a:ext cx="9257481"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914400" indent="1143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marL="0" lvl="4" indent="0">
              <a:spcBef>
                <a:spcPct val="50000"/>
              </a:spcBef>
              <a:buClr>
                <a:srgbClr val="0000FF"/>
              </a:buClr>
              <a:buFont typeface="Wingdings" panose="05000000000000000000" pitchFamily="2" charset="2"/>
              <a:buChar char="§"/>
            </a:pPr>
            <a:r>
              <a:rPr lang="en-US" altLang="en-US" sz="1800" b="1" dirty="0"/>
              <a:t> The MDMP begins with receiving or anticipating a new mission. </a:t>
            </a:r>
          </a:p>
          <a:p>
            <a:pPr marL="0" lvl="4" indent="0">
              <a:spcBef>
                <a:spcPct val="50000"/>
              </a:spcBef>
              <a:buClr>
                <a:srgbClr val="0000FF"/>
              </a:buClr>
              <a:buFont typeface="Wingdings" panose="05000000000000000000" pitchFamily="2" charset="2"/>
              <a:buChar char="§"/>
            </a:pPr>
            <a:r>
              <a:rPr lang="en-US" altLang="en-US" sz="1800" b="1" dirty="0"/>
              <a:t> This mission can come from an order issued by higher headquarters or be derived from an ongoing operation. </a:t>
            </a:r>
          </a:p>
        </p:txBody>
      </p:sp>
      <p:sp>
        <p:nvSpPr>
          <p:cNvPr id="32" name="Text Box 21"/>
          <p:cNvSpPr txBox="1">
            <a:spLocks noChangeArrowheads="1"/>
          </p:cNvSpPr>
          <p:nvPr/>
        </p:nvSpPr>
        <p:spPr bwMode="auto">
          <a:xfrm>
            <a:off x="572385" y="3577717"/>
            <a:ext cx="7114955"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914400" indent="1143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When a new mission is identified, commanders and staffs perform </a:t>
            </a:r>
            <a:r>
              <a:rPr lang="en-US" altLang="en-US" sz="1800" b="1" dirty="0">
                <a:solidFill>
                  <a:srgbClr val="0000FF"/>
                </a:solidFill>
              </a:rPr>
              <a:t>process</a:t>
            </a:r>
            <a:r>
              <a:rPr lang="en-US" altLang="en-US" sz="1800" b="1" dirty="0"/>
              <a:t> </a:t>
            </a:r>
            <a:r>
              <a:rPr lang="en-US" altLang="en-US" sz="1800" b="1" dirty="0">
                <a:solidFill>
                  <a:srgbClr val="0000FF"/>
                </a:solidFill>
              </a:rPr>
              <a:t>actions</a:t>
            </a:r>
            <a:r>
              <a:rPr lang="en-US" altLang="en-US" sz="1800" b="1" dirty="0"/>
              <a:t> and produce </a:t>
            </a:r>
            <a:r>
              <a:rPr lang="en-US" altLang="en-US" sz="1800" b="1" dirty="0">
                <a:solidFill>
                  <a:srgbClr val="0000FF"/>
                </a:solidFill>
              </a:rPr>
              <a:t>outputs</a:t>
            </a:r>
            <a:r>
              <a:rPr lang="en-US" altLang="en-US" sz="1800" b="1" dirty="0"/>
              <a:t>.</a:t>
            </a:r>
          </a:p>
          <a:p>
            <a:pPr lvl="1">
              <a:spcBef>
                <a:spcPct val="50000"/>
              </a:spcBef>
              <a:buClr>
                <a:srgbClr val="0000FF"/>
              </a:buClr>
              <a:buFont typeface="Wingdings" panose="05000000000000000000" pitchFamily="2" charset="2"/>
              <a:buChar char="§"/>
            </a:pPr>
            <a:r>
              <a:rPr lang="en-US" altLang="en-US" sz="1800" b="1" dirty="0"/>
              <a:t> Receipt of mission consists of </a:t>
            </a:r>
            <a:r>
              <a:rPr lang="en-US" altLang="en-US" sz="1800" b="1" dirty="0">
                <a:solidFill>
                  <a:srgbClr val="FF0000"/>
                </a:solidFill>
              </a:rPr>
              <a:t>six actions, </a:t>
            </a:r>
            <a:r>
              <a:rPr lang="en-US" altLang="en-US" sz="1800" b="1" dirty="0"/>
              <a:t>shown in the </a:t>
            </a:r>
            <a:r>
              <a:rPr lang="en-US" altLang="en-US" sz="1800" b="1" dirty="0">
                <a:solidFill>
                  <a:srgbClr val="0000FF"/>
                </a:solidFill>
              </a:rPr>
              <a:t>process and output columns</a:t>
            </a:r>
            <a:r>
              <a:rPr lang="en-US" altLang="en-US" sz="1800" b="1" dirty="0"/>
              <a:t> on the next slide. Each action will be described in subsequent slides. </a:t>
            </a:r>
          </a:p>
          <a:p>
            <a:pPr lvl="1" indent="0">
              <a:spcBef>
                <a:spcPct val="50000"/>
              </a:spcBef>
              <a:buClr>
                <a:srgbClr val="0000FF"/>
              </a:buClr>
              <a:buNone/>
            </a:pPr>
            <a:r>
              <a:rPr lang="en-US" altLang="en-US" sz="1400" b="1" i="1" dirty="0">
                <a:solidFill>
                  <a:srgbClr val="FF0000"/>
                </a:solidFill>
              </a:rPr>
              <a:t>(Some subjects will be discussed in greater detail during the conduct of  CGSS).</a:t>
            </a:r>
            <a:r>
              <a:rPr lang="en-US" altLang="en-US" sz="1400" b="1" i="1" dirty="0"/>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32781">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5"/>
          <p:cNvSpPr>
            <a:spLocks noGrp="1" noChangeArrowheads="1"/>
          </p:cNvSpPr>
          <p:nvPr>
            <p:ph type="title"/>
          </p:nvPr>
        </p:nvSpPr>
        <p:spPr>
          <a:xfrm>
            <a:off x="1833563" y="445641"/>
            <a:ext cx="8521700" cy="635000"/>
          </a:xfrm>
          <a:effectLst>
            <a:outerShdw dist="35921" dir="2700000" algn="ctr" rotWithShape="0">
              <a:srgbClr val="FFD889"/>
            </a:outerShdw>
          </a:effectLst>
        </p:spPr>
        <p:txBody>
          <a:bodyPr/>
          <a:lstStyle/>
          <a:p>
            <a:pPr eaLnBrk="1" hangingPunct="1"/>
            <a:r>
              <a:rPr lang="en-US" altLang="en-US" dirty="0"/>
              <a:t>Step 1 - Receipt of Mission </a:t>
            </a:r>
          </a:p>
        </p:txBody>
      </p:sp>
      <p:sp>
        <p:nvSpPr>
          <p:cNvPr id="5837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8C936446-E115-41C7-AA7A-FC9E45A0D4D3}" type="slidenum">
              <a:rPr lang="en-US" altLang="en-US" sz="800"/>
              <a:pPr>
                <a:spcBef>
                  <a:spcPct val="0"/>
                </a:spcBef>
                <a:buFontTx/>
                <a:buNone/>
              </a:pPr>
              <a:t>23</a:t>
            </a:fld>
            <a:endParaRPr lang="en-US" altLang="en-US" sz="800" dirty="0"/>
          </a:p>
        </p:txBody>
      </p:sp>
      <p:sp>
        <p:nvSpPr>
          <p:cNvPr id="3228674" name="Rectangle 2"/>
          <p:cNvSpPr>
            <a:spLocks noChangeArrowheads="1"/>
          </p:cNvSpPr>
          <p:nvPr/>
        </p:nvSpPr>
        <p:spPr bwMode="auto">
          <a:xfrm>
            <a:off x="574158" y="1987104"/>
            <a:ext cx="3521177" cy="968743"/>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3228675" name="Rectangle 3"/>
          <p:cNvSpPr>
            <a:spLocks noChangeArrowheads="1"/>
          </p:cNvSpPr>
          <p:nvPr/>
        </p:nvSpPr>
        <p:spPr bwMode="auto">
          <a:xfrm>
            <a:off x="8102015" y="1987103"/>
            <a:ext cx="3498106" cy="113886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3228676" name="Rectangle 4"/>
          <p:cNvSpPr>
            <a:spLocks noChangeArrowheads="1"/>
          </p:cNvSpPr>
          <p:nvPr/>
        </p:nvSpPr>
        <p:spPr bwMode="auto">
          <a:xfrm>
            <a:off x="4265461" y="1987105"/>
            <a:ext cx="3666428" cy="369068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grpSp>
        <p:nvGrpSpPr>
          <p:cNvPr id="58375" name="Group 6"/>
          <p:cNvGrpSpPr>
            <a:grpSpLocks/>
          </p:cNvGrpSpPr>
          <p:nvPr/>
        </p:nvGrpSpPr>
        <p:grpSpPr bwMode="auto">
          <a:xfrm>
            <a:off x="1593364" y="1069528"/>
            <a:ext cx="1654175" cy="782638"/>
            <a:chOff x="622" y="868"/>
            <a:chExt cx="1042" cy="493"/>
          </a:xfrm>
        </p:grpSpPr>
        <p:sp>
          <p:nvSpPr>
            <p:cNvPr id="58386" name="AutoShape 7"/>
            <p:cNvSpPr>
              <a:spLocks noChangeArrowheads="1"/>
            </p:cNvSpPr>
            <p:nvPr/>
          </p:nvSpPr>
          <p:spPr bwMode="auto">
            <a:xfrm>
              <a:off x="622"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58387" name="Text Box 8"/>
            <p:cNvSpPr txBox="1">
              <a:spLocks noChangeArrowheads="1"/>
            </p:cNvSpPr>
            <p:nvPr/>
          </p:nvSpPr>
          <p:spPr bwMode="auto">
            <a:xfrm>
              <a:off x="828" y="904"/>
              <a:ext cx="631" cy="250"/>
            </a:xfrm>
            <a:prstGeom prst="rect">
              <a:avLst/>
            </a:prstGeom>
            <a:noFill/>
            <a:ln>
              <a:noFill/>
            </a:ln>
            <a:effectLst>
              <a:outerShdw dist="35921" dir="2700000" algn="ctr" rotWithShape="0">
                <a:schemeClr val="bg1">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INPUT</a:t>
              </a:r>
            </a:p>
          </p:txBody>
        </p:sp>
      </p:grpSp>
      <p:grpSp>
        <p:nvGrpSpPr>
          <p:cNvPr id="58376" name="Group 9"/>
          <p:cNvGrpSpPr>
            <a:grpSpLocks/>
          </p:cNvGrpSpPr>
          <p:nvPr/>
        </p:nvGrpSpPr>
        <p:grpSpPr bwMode="auto">
          <a:xfrm>
            <a:off x="8960957" y="1069528"/>
            <a:ext cx="1654175" cy="782638"/>
            <a:chOff x="4079" y="868"/>
            <a:chExt cx="1042" cy="493"/>
          </a:xfrm>
        </p:grpSpPr>
        <p:sp>
          <p:nvSpPr>
            <p:cNvPr id="58384" name="AutoShape 10"/>
            <p:cNvSpPr>
              <a:spLocks noChangeArrowheads="1"/>
            </p:cNvSpPr>
            <p:nvPr/>
          </p:nvSpPr>
          <p:spPr bwMode="auto">
            <a:xfrm>
              <a:off x="407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58385" name="Text Box 11"/>
            <p:cNvSpPr txBox="1">
              <a:spLocks noChangeArrowheads="1"/>
            </p:cNvSpPr>
            <p:nvPr/>
          </p:nvSpPr>
          <p:spPr bwMode="auto">
            <a:xfrm>
              <a:off x="4207" y="904"/>
              <a:ext cx="786"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OUTPUT</a:t>
              </a:r>
            </a:p>
          </p:txBody>
        </p:sp>
      </p:grpSp>
      <p:grpSp>
        <p:nvGrpSpPr>
          <p:cNvPr id="58377" name="Group 12"/>
          <p:cNvGrpSpPr>
            <a:grpSpLocks/>
          </p:cNvGrpSpPr>
          <p:nvPr/>
        </p:nvGrpSpPr>
        <p:grpSpPr bwMode="auto">
          <a:xfrm>
            <a:off x="5267326" y="1069528"/>
            <a:ext cx="1654175" cy="782638"/>
            <a:chOff x="2359" y="868"/>
            <a:chExt cx="1042" cy="493"/>
          </a:xfrm>
        </p:grpSpPr>
        <p:sp>
          <p:nvSpPr>
            <p:cNvPr id="58382" name="AutoShape 13"/>
            <p:cNvSpPr>
              <a:spLocks noChangeArrowheads="1"/>
            </p:cNvSpPr>
            <p:nvPr/>
          </p:nvSpPr>
          <p:spPr bwMode="auto">
            <a:xfrm>
              <a:off x="235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58383" name="Text Box 14"/>
            <p:cNvSpPr txBox="1">
              <a:spLocks noChangeArrowheads="1"/>
            </p:cNvSpPr>
            <p:nvPr/>
          </p:nvSpPr>
          <p:spPr bwMode="auto">
            <a:xfrm>
              <a:off x="2415" y="904"/>
              <a:ext cx="954"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PROCESS</a:t>
              </a:r>
            </a:p>
          </p:txBody>
        </p:sp>
      </p:grpSp>
      <p:sp>
        <p:nvSpPr>
          <p:cNvPr id="58378" name="Text Box 15"/>
          <p:cNvSpPr txBox="1">
            <a:spLocks noChangeArrowheads="1"/>
          </p:cNvSpPr>
          <p:nvPr/>
        </p:nvSpPr>
        <p:spPr bwMode="auto">
          <a:xfrm>
            <a:off x="595420" y="2079178"/>
            <a:ext cx="350464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Higher headquarters' plan, order, or a new mission anticipated by the commander.</a:t>
            </a:r>
          </a:p>
        </p:txBody>
      </p:sp>
      <p:sp>
        <p:nvSpPr>
          <p:cNvPr id="3228688" name="Text Box 16"/>
          <p:cNvSpPr txBox="1">
            <a:spLocks noChangeArrowheads="1"/>
          </p:cNvSpPr>
          <p:nvPr/>
        </p:nvSpPr>
        <p:spPr bwMode="auto">
          <a:xfrm>
            <a:off x="4221120" y="2079178"/>
            <a:ext cx="3987212" cy="349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169863" indent="169863">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Alert the staff and other key participants.</a:t>
            </a:r>
          </a:p>
          <a:p>
            <a:pPr>
              <a:spcBef>
                <a:spcPct val="50000"/>
              </a:spcBef>
              <a:buClr>
                <a:srgbClr val="0000FF"/>
              </a:buClr>
              <a:buFont typeface="Wingdings" panose="05000000000000000000" pitchFamily="2" charset="2"/>
              <a:buChar char="§"/>
            </a:pPr>
            <a:r>
              <a:rPr lang="en-US" altLang="en-US" sz="1400" b="1" dirty="0"/>
              <a:t> Gather the tools:</a:t>
            </a:r>
          </a:p>
          <a:p>
            <a:pPr lvl="1">
              <a:lnSpc>
                <a:spcPts val="1200"/>
              </a:lnSpc>
              <a:spcBef>
                <a:spcPct val="50000"/>
              </a:spcBef>
              <a:buClr>
                <a:srgbClr val="0000FF"/>
              </a:buClr>
              <a:buFont typeface="Wingdings" panose="05000000000000000000" pitchFamily="2" charset="2"/>
              <a:buChar char="ü"/>
            </a:pPr>
            <a:r>
              <a:rPr lang="en-US" altLang="en-US" sz="1400" b="1" dirty="0"/>
              <a:t>Higher HQ order</a:t>
            </a:r>
          </a:p>
          <a:p>
            <a:pPr lvl="1">
              <a:lnSpc>
                <a:spcPts val="1200"/>
              </a:lnSpc>
              <a:spcBef>
                <a:spcPct val="50000"/>
              </a:spcBef>
              <a:buClr>
                <a:srgbClr val="0000FF"/>
              </a:buClr>
              <a:buFont typeface="Wingdings" panose="05000000000000000000" pitchFamily="2" charset="2"/>
              <a:buChar char="ü"/>
            </a:pPr>
            <a:r>
              <a:rPr lang="en-US" altLang="en-US" sz="1400" b="1" dirty="0"/>
              <a:t>Maps</a:t>
            </a:r>
          </a:p>
          <a:p>
            <a:pPr lvl="1">
              <a:lnSpc>
                <a:spcPts val="1200"/>
              </a:lnSpc>
              <a:spcBef>
                <a:spcPct val="50000"/>
              </a:spcBef>
              <a:buClr>
                <a:srgbClr val="0000FF"/>
              </a:buClr>
              <a:buFont typeface="Wingdings" panose="05000000000000000000" pitchFamily="2" charset="2"/>
              <a:buChar char="ü"/>
            </a:pPr>
            <a:r>
              <a:rPr lang="en-US" altLang="en-US" sz="1400" b="1" dirty="0"/>
              <a:t>SOPs</a:t>
            </a:r>
          </a:p>
          <a:p>
            <a:pPr lvl="1">
              <a:lnSpc>
                <a:spcPts val="1200"/>
              </a:lnSpc>
              <a:spcBef>
                <a:spcPct val="50000"/>
              </a:spcBef>
              <a:buClr>
                <a:srgbClr val="0000FF"/>
              </a:buClr>
              <a:buFont typeface="Wingdings" panose="05000000000000000000" pitchFamily="2" charset="2"/>
              <a:buChar char="ü"/>
            </a:pPr>
            <a:r>
              <a:rPr lang="en-US" altLang="en-US" sz="1400" b="1" dirty="0"/>
              <a:t>Appropriate references</a:t>
            </a:r>
          </a:p>
          <a:p>
            <a:pPr lvl="1">
              <a:lnSpc>
                <a:spcPts val="1200"/>
              </a:lnSpc>
              <a:spcBef>
                <a:spcPct val="50000"/>
              </a:spcBef>
              <a:buClr>
                <a:srgbClr val="0000FF"/>
              </a:buClr>
              <a:buFont typeface="Wingdings" panose="05000000000000000000" pitchFamily="2" charset="2"/>
              <a:buChar char="ü"/>
            </a:pPr>
            <a:r>
              <a:rPr lang="en-US" altLang="en-US" sz="1400" b="1" dirty="0"/>
              <a:t>Running estimates</a:t>
            </a:r>
          </a:p>
          <a:p>
            <a:pPr lvl="1">
              <a:lnSpc>
                <a:spcPts val="1200"/>
              </a:lnSpc>
              <a:spcBef>
                <a:spcPct val="50000"/>
              </a:spcBef>
              <a:buClr>
                <a:srgbClr val="0000FF"/>
              </a:buClr>
              <a:buFont typeface="Wingdings" panose="05000000000000000000" pitchFamily="2" charset="2"/>
              <a:buChar char="ü"/>
            </a:pPr>
            <a:r>
              <a:rPr lang="en-US" altLang="en-US" sz="1400" b="1" dirty="0"/>
              <a:t>Others as required</a:t>
            </a:r>
          </a:p>
          <a:p>
            <a:pPr>
              <a:spcBef>
                <a:spcPct val="50000"/>
              </a:spcBef>
              <a:buClr>
                <a:srgbClr val="0000FF"/>
              </a:buClr>
              <a:buFont typeface="Wingdings" panose="05000000000000000000" pitchFamily="2" charset="2"/>
              <a:buChar char="§"/>
            </a:pPr>
            <a:r>
              <a:rPr lang="en-US" altLang="en-US" sz="1400" b="1" dirty="0"/>
              <a:t> Update running estimates.</a:t>
            </a:r>
          </a:p>
          <a:p>
            <a:pPr>
              <a:spcBef>
                <a:spcPct val="50000"/>
              </a:spcBef>
              <a:buClr>
                <a:srgbClr val="0000FF"/>
              </a:buClr>
              <a:buFont typeface="Wingdings" panose="05000000000000000000" pitchFamily="2" charset="2"/>
              <a:buChar char="§"/>
            </a:pPr>
            <a:r>
              <a:rPr lang="en-US" altLang="en-US" sz="1400" b="1" dirty="0"/>
              <a:t> Conduct initial assessment.</a:t>
            </a:r>
          </a:p>
          <a:p>
            <a:pPr>
              <a:spcBef>
                <a:spcPct val="50000"/>
              </a:spcBef>
              <a:buClr>
                <a:srgbClr val="0000FF"/>
              </a:buClr>
              <a:buFont typeface="Wingdings" panose="05000000000000000000" pitchFamily="2" charset="2"/>
              <a:buChar char="§"/>
            </a:pPr>
            <a:r>
              <a:rPr lang="en-US" altLang="en-US" sz="1400" b="1" dirty="0"/>
              <a:t> Issue the commander’s initial guidance.</a:t>
            </a:r>
          </a:p>
          <a:p>
            <a:pPr>
              <a:spcBef>
                <a:spcPct val="50000"/>
              </a:spcBef>
              <a:buClr>
                <a:srgbClr val="0000FF"/>
              </a:buClr>
              <a:buFont typeface="Wingdings" panose="05000000000000000000" pitchFamily="2" charset="2"/>
              <a:buChar char="§"/>
            </a:pPr>
            <a:r>
              <a:rPr lang="en-US" altLang="en-US" sz="1400" b="1" dirty="0"/>
              <a:t> Issue initial warning order.</a:t>
            </a:r>
          </a:p>
        </p:txBody>
      </p:sp>
      <p:sp>
        <p:nvSpPr>
          <p:cNvPr id="24588" name="Text Box 17"/>
          <p:cNvSpPr txBox="1">
            <a:spLocks noChangeArrowheads="1"/>
          </p:cNvSpPr>
          <p:nvPr/>
        </p:nvSpPr>
        <p:spPr bwMode="auto">
          <a:xfrm>
            <a:off x="8112578" y="2079178"/>
            <a:ext cx="365766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Commander’s initial guidance.</a:t>
            </a:r>
          </a:p>
          <a:p>
            <a:pPr>
              <a:spcBef>
                <a:spcPct val="50000"/>
              </a:spcBef>
              <a:buClr>
                <a:srgbClr val="0000FF"/>
              </a:buClr>
              <a:buFont typeface="Wingdings" panose="05000000000000000000" pitchFamily="2" charset="2"/>
              <a:buChar char="§"/>
            </a:pPr>
            <a:r>
              <a:rPr lang="en-US" altLang="en-US" sz="1400" b="1" dirty="0"/>
              <a:t> Initial allocation of time.</a:t>
            </a:r>
          </a:p>
          <a:p>
            <a:pPr>
              <a:spcBef>
                <a:spcPct val="50000"/>
              </a:spcBef>
              <a:buClr>
                <a:srgbClr val="0000FF"/>
              </a:buClr>
              <a:buFont typeface="Wingdings" panose="05000000000000000000" pitchFamily="2" charset="2"/>
              <a:buChar char="§"/>
            </a:pPr>
            <a:r>
              <a:rPr lang="en-US" altLang="en-US" sz="1400" b="1" dirty="0">
                <a:solidFill>
                  <a:srgbClr val="FF0000"/>
                </a:solidFill>
              </a:rPr>
              <a:t> Initial Warning Order (WARNORD) # 1.</a:t>
            </a:r>
          </a:p>
        </p:txBody>
      </p:sp>
      <p:sp>
        <p:nvSpPr>
          <p:cNvPr id="58381" name="Text Box 11"/>
          <p:cNvSpPr txBox="1">
            <a:spLocks noChangeArrowheads="1"/>
          </p:cNvSpPr>
          <p:nvPr/>
        </p:nvSpPr>
        <p:spPr bwMode="auto">
          <a:xfrm>
            <a:off x="5846801" y="6538914"/>
            <a:ext cx="59483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9-2, p. 9-4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228688"/>
                                        </p:tgtEl>
                                        <p:attrNameLst>
                                          <p:attrName>style.visibility</p:attrName>
                                        </p:attrNameLst>
                                      </p:cBhvr>
                                      <p:to>
                                        <p:strVal val="visible"/>
                                      </p:to>
                                    </p:set>
                                    <p:animEffect transition="in" filter="fade">
                                      <p:cBhvr>
                                        <p:cTn id="7" dur="2000"/>
                                        <p:tgtEl>
                                          <p:spTgt spid="322868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588"/>
                                        </p:tgtEl>
                                        <p:attrNameLst>
                                          <p:attrName>style.visibility</p:attrName>
                                        </p:attrNameLst>
                                      </p:cBhvr>
                                      <p:to>
                                        <p:strVal val="visible"/>
                                      </p:to>
                                    </p:set>
                                    <p:animEffect transition="in" filter="fade">
                                      <p:cBhvr>
                                        <p:cTn id="10" dur="2000"/>
                                        <p:tgtEl>
                                          <p:spTgt spid="245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8688" grpId="0"/>
      <p:bldP spid="2458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lowchart: Alternate Process 7"/>
          <p:cNvSpPr/>
          <p:nvPr/>
        </p:nvSpPr>
        <p:spPr>
          <a:xfrm>
            <a:off x="2743947" y="576826"/>
            <a:ext cx="1576249" cy="773723"/>
          </a:xfrm>
          <a:prstGeom prst="flowChartAlternate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solidFill>
                  <a:schemeClr val="tx1"/>
                </a:solidFill>
              </a:rPr>
              <a:t>Mission Receipt</a:t>
            </a:r>
          </a:p>
        </p:txBody>
      </p:sp>
      <p:cxnSp>
        <p:nvCxnSpPr>
          <p:cNvPr id="10" name="Straight Connector 9"/>
          <p:cNvCxnSpPr>
            <a:stCxn id="8" idx="2"/>
            <a:endCxn id="11" idx="0"/>
          </p:cNvCxnSpPr>
          <p:nvPr/>
        </p:nvCxnSpPr>
        <p:spPr>
          <a:xfrm flipH="1">
            <a:off x="3468604" y="1350549"/>
            <a:ext cx="63468" cy="2612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2756721" y="1572938"/>
            <a:ext cx="3330524" cy="821328"/>
            <a:chOff x="2106891" y="1535373"/>
            <a:chExt cx="2712336" cy="821328"/>
          </a:xfrm>
        </p:grpSpPr>
        <p:sp>
          <p:nvSpPr>
            <p:cNvPr id="11" name="Flowchart: Decision 10"/>
            <p:cNvSpPr/>
            <p:nvPr/>
          </p:nvSpPr>
          <p:spPr>
            <a:xfrm>
              <a:off x="2106891" y="1574276"/>
              <a:ext cx="1159496"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b="1" dirty="0">
                  <a:solidFill>
                    <a:srgbClr val="00B050"/>
                  </a:solidFill>
                </a:rPr>
                <a:t>YES</a:t>
              </a:r>
              <a:r>
                <a:rPr lang="en-US" sz="800" b="1" dirty="0">
                  <a:solidFill>
                    <a:schemeClr val="tx1"/>
                  </a:solidFill>
                </a:rPr>
                <a:t>/</a:t>
              </a:r>
              <a:r>
                <a:rPr lang="en-US" sz="800" b="1" dirty="0">
                  <a:solidFill>
                    <a:srgbClr val="FF0000"/>
                  </a:solidFill>
                </a:rPr>
                <a:t>NO</a:t>
              </a:r>
            </a:p>
          </p:txBody>
        </p:sp>
        <p:sp>
          <p:nvSpPr>
            <p:cNvPr id="13" name="TextBox 12"/>
            <p:cNvSpPr txBox="1"/>
            <p:nvPr/>
          </p:nvSpPr>
          <p:spPr>
            <a:xfrm>
              <a:off x="3144497" y="1535373"/>
              <a:ext cx="1674730" cy="738664"/>
            </a:xfrm>
            <a:prstGeom prst="rect">
              <a:avLst/>
            </a:prstGeom>
            <a:noFill/>
            <a:ln w="28575">
              <a:noFill/>
            </a:ln>
          </p:spPr>
          <p:txBody>
            <a:bodyPr wrap="square" rtlCol="0">
              <a:spAutoFit/>
            </a:bodyPr>
            <a:lstStyle/>
            <a:p>
              <a:pPr algn="ctr"/>
              <a:r>
                <a:rPr lang="en-US" sz="1050" b="1" dirty="0"/>
                <a:t>Is there an established SOP/Battle Drill available &amp; applicable for this mission?</a:t>
              </a:r>
            </a:p>
          </p:txBody>
        </p:sp>
      </p:grpSp>
      <p:cxnSp>
        <p:nvCxnSpPr>
          <p:cNvPr id="16" name="Straight Connector 15"/>
          <p:cNvCxnSpPr>
            <a:stCxn id="11" idx="2"/>
            <a:endCxn id="20" idx="0"/>
          </p:cNvCxnSpPr>
          <p:nvPr/>
        </p:nvCxnSpPr>
        <p:spPr>
          <a:xfrm flipH="1">
            <a:off x="1640199" y="2394266"/>
            <a:ext cx="1828405" cy="28635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lowchart: Predefined Process 19"/>
          <p:cNvSpPr/>
          <p:nvPr/>
        </p:nvSpPr>
        <p:spPr>
          <a:xfrm>
            <a:off x="586843" y="2680624"/>
            <a:ext cx="2106712" cy="1216058"/>
          </a:xfrm>
          <a:prstGeom prst="flowChartPredefined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Execute Established Process IAW Battle Drill/SOP</a:t>
            </a:r>
          </a:p>
        </p:txBody>
      </p:sp>
      <p:sp>
        <p:nvSpPr>
          <p:cNvPr id="22" name="TextBox 21"/>
          <p:cNvSpPr txBox="1"/>
          <p:nvPr/>
        </p:nvSpPr>
        <p:spPr>
          <a:xfrm>
            <a:off x="2213113" y="2221632"/>
            <a:ext cx="598301" cy="338554"/>
          </a:xfrm>
          <a:prstGeom prst="rect">
            <a:avLst/>
          </a:prstGeom>
          <a:noFill/>
          <a:ln w="28575">
            <a:noFill/>
          </a:ln>
        </p:spPr>
        <p:txBody>
          <a:bodyPr wrap="square" rtlCol="0">
            <a:spAutoFit/>
          </a:bodyPr>
          <a:lstStyle/>
          <a:p>
            <a:r>
              <a:rPr lang="en-US" sz="1600" b="1" dirty="0">
                <a:solidFill>
                  <a:srgbClr val="00B050"/>
                </a:solidFill>
              </a:rPr>
              <a:t>YES</a:t>
            </a:r>
            <a:endParaRPr lang="en-US" b="1" dirty="0">
              <a:solidFill>
                <a:srgbClr val="00B050"/>
              </a:solidFill>
            </a:endParaRPr>
          </a:p>
        </p:txBody>
      </p:sp>
      <p:cxnSp>
        <p:nvCxnSpPr>
          <p:cNvPr id="23" name="Straight Connector 22"/>
          <p:cNvCxnSpPr>
            <a:stCxn id="27" idx="0"/>
            <a:endCxn id="11" idx="2"/>
          </p:cNvCxnSpPr>
          <p:nvPr/>
        </p:nvCxnSpPr>
        <p:spPr>
          <a:xfrm flipH="1" flipV="1">
            <a:off x="3468604" y="2394266"/>
            <a:ext cx="1941158" cy="30493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Flowchart: Decision 26"/>
          <p:cNvSpPr/>
          <p:nvPr/>
        </p:nvSpPr>
        <p:spPr>
          <a:xfrm>
            <a:off x="4697879" y="2699204"/>
            <a:ext cx="1423765"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b="1" dirty="0">
                <a:solidFill>
                  <a:srgbClr val="00B050"/>
                </a:solidFill>
              </a:rPr>
              <a:t>YES</a:t>
            </a:r>
            <a:r>
              <a:rPr lang="en-US" sz="800" b="1" dirty="0">
                <a:solidFill>
                  <a:schemeClr val="tx1"/>
                </a:solidFill>
              </a:rPr>
              <a:t>/</a:t>
            </a:r>
            <a:r>
              <a:rPr lang="en-US" sz="800" b="1" dirty="0">
                <a:solidFill>
                  <a:srgbClr val="FF0000"/>
                </a:solidFill>
              </a:rPr>
              <a:t>NO</a:t>
            </a:r>
          </a:p>
        </p:txBody>
      </p:sp>
      <p:sp>
        <p:nvSpPr>
          <p:cNvPr id="28" name="TextBox 27"/>
          <p:cNvSpPr txBox="1"/>
          <p:nvPr/>
        </p:nvSpPr>
        <p:spPr>
          <a:xfrm>
            <a:off x="5785850" y="2655558"/>
            <a:ext cx="1736300" cy="769441"/>
          </a:xfrm>
          <a:prstGeom prst="rect">
            <a:avLst/>
          </a:prstGeom>
          <a:noFill/>
          <a:ln w="28575">
            <a:noFill/>
          </a:ln>
        </p:spPr>
        <p:txBody>
          <a:bodyPr wrap="square" rtlCol="0">
            <a:spAutoFit/>
          </a:bodyPr>
          <a:lstStyle/>
          <a:p>
            <a:pPr algn="ctr"/>
            <a:r>
              <a:rPr lang="en-US" sz="1100" b="1" dirty="0"/>
              <a:t>Is there an ongoing mission that shares similarities to this mission?</a:t>
            </a:r>
          </a:p>
        </p:txBody>
      </p:sp>
      <p:cxnSp>
        <p:nvCxnSpPr>
          <p:cNvPr id="33" name="Straight Connector 32"/>
          <p:cNvCxnSpPr>
            <a:stCxn id="32" idx="0"/>
            <a:endCxn id="27" idx="2"/>
          </p:cNvCxnSpPr>
          <p:nvPr/>
        </p:nvCxnSpPr>
        <p:spPr>
          <a:xfrm flipH="1" flipV="1">
            <a:off x="5409762" y="3481629"/>
            <a:ext cx="940519" cy="22379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stCxn id="27" idx="2"/>
            <a:endCxn id="31" idx="0"/>
          </p:cNvCxnSpPr>
          <p:nvPr/>
        </p:nvCxnSpPr>
        <p:spPr>
          <a:xfrm flipH="1">
            <a:off x="3964365" y="3481629"/>
            <a:ext cx="1445397" cy="25793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4337051" y="3740072"/>
            <a:ext cx="1736300" cy="1384995"/>
          </a:xfrm>
          <a:prstGeom prst="rect">
            <a:avLst/>
          </a:prstGeom>
          <a:noFill/>
          <a:ln w="28575">
            <a:noFill/>
          </a:ln>
        </p:spPr>
        <p:txBody>
          <a:bodyPr wrap="square" rtlCol="0">
            <a:spAutoFit/>
          </a:bodyPr>
          <a:lstStyle/>
          <a:p>
            <a:pPr algn="ctr"/>
            <a:r>
              <a:rPr lang="en-US" sz="1200" b="1" dirty="0"/>
              <a:t>Can a FRAGO be issued to include this mission into the ongoing mission? </a:t>
            </a:r>
            <a:r>
              <a:rPr lang="en-US" sz="1200" b="1" dirty="0">
                <a:solidFill>
                  <a:srgbClr val="FF0000"/>
                </a:solidFill>
              </a:rPr>
              <a:t>(If No, continue with No path to previous question)</a:t>
            </a:r>
          </a:p>
        </p:txBody>
      </p:sp>
      <p:grpSp>
        <p:nvGrpSpPr>
          <p:cNvPr id="52" name="Group 51"/>
          <p:cNvGrpSpPr/>
          <p:nvPr/>
        </p:nvGrpSpPr>
        <p:grpSpPr>
          <a:xfrm>
            <a:off x="5638398" y="3591246"/>
            <a:ext cx="3147458" cy="938719"/>
            <a:chOff x="4965890" y="4037184"/>
            <a:chExt cx="2563249" cy="938719"/>
          </a:xfrm>
        </p:grpSpPr>
        <p:sp>
          <p:nvSpPr>
            <p:cNvPr id="32" name="Flowchart: Decision 31"/>
            <p:cNvSpPr/>
            <p:nvPr/>
          </p:nvSpPr>
          <p:spPr>
            <a:xfrm>
              <a:off x="4965890" y="4151364"/>
              <a:ext cx="1159496"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rgbClr val="00B050"/>
                  </a:solidFill>
                </a:rPr>
                <a:t>YES</a:t>
              </a:r>
              <a:r>
                <a:rPr lang="en-US" sz="900" b="1" dirty="0">
                  <a:solidFill>
                    <a:schemeClr val="tx1"/>
                  </a:solidFill>
                </a:rPr>
                <a:t>/</a:t>
              </a:r>
              <a:r>
                <a:rPr lang="en-US" sz="900" b="1" dirty="0">
                  <a:solidFill>
                    <a:srgbClr val="FF0000"/>
                  </a:solidFill>
                </a:rPr>
                <a:t>NO</a:t>
              </a:r>
            </a:p>
          </p:txBody>
        </p:sp>
        <p:sp>
          <p:nvSpPr>
            <p:cNvPr id="40" name="TextBox 39"/>
            <p:cNvSpPr txBox="1"/>
            <p:nvPr/>
          </p:nvSpPr>
          <p:spPr>
            <a:xfrm>
              <a:off x="6115119" y="4037184"/>
              <a:ext cx="1414020" cy="938719"/>
            </a:xfrm>
            <a:prstGeom prst="rect">
              <a:avLst/>
            </a:prstGeom>
            <a:noFill/>
            <a:ln w="28575">
              <a:noFill/>
            </a:ln>
          </p:spPr>
          <p:txBody>
            <a:bodyPr wrap="square" rtlCol="0">
              <a:spAutoFit/>
            </a:bodyPr>
            <a:lstStyle/>
            <a:p>
              <a:pPr algn="ctr"/>
              <a:r>
                <a:rPr lang="en-US" sz="1100" b="1" dirty="0"/>
                <a:t>Are there past approved products for similar missions available? </a:t>
              </a:r>
              <a:endParaRPr lang="en-US" sz="1100" b="1" dirty="0">
                <a:solidFill>
                  <a:srgbClr val="FF0000"/>
                </a:solidFill>
              </a:endParaRPr>
            </a:p>
          </p:txBody>
        </p:sp>
      </p:grpSp>
      <p:sp>
        <p:nvSpPr>
          <p:cNvPr id="41" name="TextBox 40"/>
          <p:cNvSpPr txBox="1"/>
          <p:nvPr/>
        </p:nvSpPr>
        <p:spPr>
          <a:xfrm>
            <a:off x="4454257" y="3344914"/>
            <a:ext cx="598301" cy="338554"/>
          </a:xfrm>
          <a:prstGeom prst="rect">
            <a:avLst/>
          </a:prstGeom>
          <a:noFill/>
          <a:ln w="28575">
            <a:noFill/>
          </a:ln>
        </p:spPr>
        <p:txBody>
          <a:bodyPr wrap="square" rtlCol="0">
            <a:spAutoFit/>
          </a:bodyPr>
          <a:lstStyle/>
          <a:p>
            <a:r>
              <a:rPr lang="en-US" sz="1600" b="1" dirty="0">
                <a:solidFill>
                  <a:srgbClr val="00B050"/>
                </a:solidFill>
              </a:rPr>
              <a:t>YES</a:t>
            </a:r>
            <a:endParaRPr lang="en-US" b="1" dirty="0">
              <a:solidFill>
                <a:srgbClr val="00B050"/>
              </a:solidFill>
            </a:endParaRPr>
          </a:p>
        </p:txBody>
      </p:sp>
      <p:sp>
        <p:nvSpPr>
          <p:cNvPr id="42" name="TextBox 41"/>
          <p:cNvSpPr txBox="1"/>
          <p:nvPr/>
        </p:nvSpPr>
        <p:spPr>
          <a:xfrm>
            <a:off x="5713463" y="3371261"/>
            <a:ext cx="563344" cy="338554"/>
          </a:xfrm>
          <a:prstGeom prst="rect">
            <a:avLst/>
          </a:prstGeom>
          <a:noFill/>
          <a:ln w="28575">
            <a:noFill/>
          </a:ln>
        </p:spPr>
        <p:txBody>
          <a:bodyPr wrap="square" rtlCol="0">
            <a:spAutoFit/>
          </a:bodyPr>
          <a:lstStyle/>
          <a:p>
            <a:r>
              <a:rPr lang="en-US" sz="1600" b="1" dirty="0">
                <a:solidFill>
                  <a:srgbClr val="FF0000"/>
                </a:solidFill>
              </a:rPr>
              <a:t>NO</a:t>
            </a:r>
            <a:endParaRPr lang="en-US" b="1" dirty="0">
              <a:solidFill>
                <a:srgbClr val="FF0000"/>
              </a:solidFill>
            </a:endParaRPr>
          </a:p>
        </p:txBody>
      </p:sp>
      <p:sp>
        <p:nvSpPr>
          <p:cNvPr id="43" name="TextBox 42"/>
          <p:cNvSpPr txBox="1"/>
          <p:nvPr/>
        </p:nvSpPr>
        <p:spPr>
          <a:xfrm>
            <a:off x="4057047" y="2248905"/>
            <a:ext cx="563344" cy="338554"/>
          </a:xfrm>
          <a:prstGeom prst="rect">
            <a:avLst/>
          </a:prstGeom>
          <a:noFill/>
          <a:ln w="28575">
            <a:noFill/>
          </a:ln>
        </p:spPr>
        <p:txBody>
          <a:bodyPr wrap="square" rtlCol="0">
            <a:spAutoFit/>
          </a:bodyPr>
          <a:lstStyle/>
          <a:p>
            <a:r>
              <a:rPr lang="en-US" sz="1600" b="1" dirty="0">
                <a:solidFill>
                  <a:srgbClr val="FF0000"/>
                </a:solidFill>
              </a:rPr>
              <a:t>NO</a:t>
            </a:r>
            <a:endParaRPr lang="en-US" b="1" dirty="0">
              <a:solidFill>
                <a:srgbClr val="FF0000"/>
              </a:solidFill>
            </a:endParaRPr>
          </a:p>
        </p:txBody>
      </p:sp>
      <p:grpSp>
        <p:nvGrpSpPr>
          <p:cNvPr id="55" name="Group 54"/>
          <p:cNvGrpSpPr/>
          <p:nvPr/>
        </p:nvGrpSpPr>
        <p:grpSpPr>
          <a:xfrm>
            <a:off x="3252482" y="3739564"/>
            <a:ext cx="1423765" cy="2064469"/>
            <a:chOff x="2813901" y="4185502"/>
            <a:chExt cx="1159496" cy="2064469"/>
          </a:xfrm>
        </p:grpSpPr>
        <p:sp>
          <p:nvSpPr>
            <p:cNvPr id="31" name="Flowchart: Decision 30"/>
            <p:cNvSpPr/>
            <p:nvPr/>
          </p:nvSpPr>
          <p:spPr>
            <a:xfrm>
              <a:off x="2813901" y="4185502"/>
              <a:ext cx="1159496"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rgbClr val="00B050"/>
                  </a:solidFill>
                </a:rPr>
                <a:t>YES</a:t>
              </a:r>
              <a:r>
                <a:rPr lang="en-US" sz="900" b="1" dirty="0">
                  <a:solidFill>
                    <a:schemeClr val="tx1"/>
                  </a:solidFill>
                </a:rPr>
                <a:t>/</a:t>
              </a:r>
              <a:r>
                <a:rPr lang="en-US" sz="900" b="1" dirty="0">
                  <a:solidFill>
                    <a:srgbClr val="FF0000"/>
                  </a:solidFill>
                </a:rPr>
                <a:t>NO</a:t>
              </a:r>
            </a:p>
          </p:txBody>
        </p:sp>
        <p:sp>
          <p:nvSpPr>
            <p:cNvPr id="47" name="Flowchart: Predefined Process 46"/>
            <p:cNvSpPr/>
            <p:nvPr/>
          </p:nvSpPr>
          <p:spPr>
            <a:xfrm>
              <a:off x="2813901" y="5511148"/>
              <a:ext cx="1159496" cy="738823"/>
            </a:xfrm>
            <a:prstGeom prst="flowChartPredefined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Issue FRAGO</a:t>
              </a:r>
            </a:p>
          </p:txBody>
        </p:sp>
        <p:cxnSp>
          <p:nvCxnSpPr>
            <p:cNvPr id="48" name="Straight Connector 47"/>
            <p:cNvCxnSpPr>
              <a:stCxn id="47" idx="0"/>
              <a:endCxn id="31" idx="2"/>
            </p:cNvCxnSpPr>
            <p:nvPr/>
          </p:nvCxnSpPr>
          <p:spPr>
            <a:xfrm flipV="1">
              <a:off x="3393649" y="4967927"/>
              <a:ext cx="0" cy="54322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6" name="TextBox 55"/>
          <p:cNvSpPr txBox="1"/>
          <p:nvPr/>
        </p:nvSpPr>
        <p:spPr>
          <a:xfrm>
            <a:off x="3288878" y="4716871"/>
            <a:ext cx="598301" cy="338554"/>
          </a:xfrm>
          <a:prstGeom prst="rect">
            <a:avLst/>
          </a:prstGeom>
          <a:noFill/>
          <a:ln w="28575">
            <a:noFill/>
          </a:ln>
        </p:spPr>
        <p:txBody>
          <a:bodyPr wrap="square" rtlCol="0">
            <a:spAutoFit/>
          </a:bodyPr>
          <a:lstStyle/>
          <a:p>
            <a:r>
              <a:rPr lang="en-US" sz="1600" b="1" dirty="0">
                <a:solidFill>
                  <a:srgbClr val="00B050"/>
                </a:solidFill>
              </a:rPr>
              <a:t>YES</a:t>
            </a:r>
            <a:endParaRPr lang="en-US" b="1" dirty="0">
              <a:solidFill>
                <a:srgbClr val="00B050"/>
              </a:solidFill>
            </a:endParaRPr>
          </a:p>
        </p:txBody>
      </p:sp>
      <p:cxnSp>
        <p:nvCxnSpPr>
          <p:cNvPr id="57" name="Straight Connector 56"/>
          <p:cNvCxnSpPr>
            <a:stCxn id="60" idx="0"/>
            <a:endCxn id="32" idx="2"/>
          </p:cNvCxnSpPr>
          <p:nvPr/>
        </p:nvCxnSpPr>
        <p:spPr>
          <a:xfrm flipH="1" flipV="1">
            <a:off x="6350281" y="4487851"/>
            <a:ext cx="54213" cy="4250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Flowchart: Decision 59"/>
          <p:cNvSpPr/>
          <p:nvPr/>
        </p:nvSpPr>
        <p:spPr>
          <a:xfrm>
            <a:off x="5692611" y="4912921"/>
            <a:ext cx="1423765" cy="782425"/>
          </a:xfrm>
          <a:prstGeom prst="flowChartDecision">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b="1" dirty="0">
                <a:solidFill>
                  <a:srgbClr val="00B050"/>
                </a:solidFill>
              </a:rPr>
              <a:t>YES</a:t>
            </a:r>
            <a:r>
              <a:rPr lang="en-US" sz="800" b="1" dirty="0">
                <a:solidFill>
                  <a:schemeClr val="tx1"/>
                </a:solidFill>
              </a:rPr>
              <a:t>/</a:t>
            </a:r>
            <a:r>
              <a:rPr lang="en-US" sz="800" b="1" dirty="0">
                <a:solidFill>
                  <a:srgbClr val="FF0000"/>
                </a:solidFill>
              </a:rPr>
              <a:t>NO</a:t>
            </a:r>
          </a:p>
        </p:txBody>
      </p:sp>
      <p:sp>
        <p:nvSpPr>
          <p:cNvPr id="61" name="TextBox 60"/>
          <p:cNvSpPr txBox="1"/>
          <p:nvPr/>
        </p:nvSpPr>
        <p:spPr>
          <a:xfrm>
            <a:off x="6316003" y="5702600"/>
            <a:ext cx="1685862" cy="1015663"/>
          </a:xfrm>
          <a:prstGeom prst="rect">
            <a:avLst/>
          </a:prstGeom>
          <a:noFill/>
          <a:ln w="28575">
            <a:noFill/>
          </a:ln>
        </p:spPr>
        <p:txBody>
          <a:bodyPr wrap="square" rtlCol="0">
            <a:spAutoFit/>
          </a:bodyPr>
          <a:lstStyle/>
          <a:p>
            <a:pPr algn="ctr"/>
            <a:r>
              <a:rPr lang="en-US" sz="1200" b="1" dirty="0"/>
              <a:t>Can the past approved products be modified and re-issued with minimal changes? </a:t>
            </a:r>
            <a:endParaRPr lang="en-US" sz="1200" b="1" dirty="0">
              <a:solidFill>
                <a:srgbClr val="FF0000"/>
              </a:solidFill>
            </a:endParaRPr>
          </a:p>
        </p:txBody>
      </p:sp>
      <p:sp>
        <p:nvSpPr>
          <p:cNvPr id="63" name="TextBox 62"/>
          <p:cNvSpPr txBox="1"/>
          <p:nvPr/>
        </p:nvSpPr>
        <p:spPr>
          <a:xfrm>
            <a:off x="5753788" y="4524902"/>
            <a:ext cx="598301" cy="338554"/>
          </a:xfrm>
          <a:prstGeom prst="rect">
            <a:avLst/>
          </a:prstGeom>
          <a:noFill/>
          <a:ln w="28575">
            <a:noFill/>
          </a:ln>
        </p:spPr>
        <p:txBody>
          <a:bodyPr wrap="square" rtlCol="0">
            <a:spAutoFit/>
          </a:bodyPr>
          <a:lstStyle/>
          <a:p>
            <a:r>
              <a:rPr lang="en-US" sz="1600" b="1" dirty="0">
                <a:solidFill>
                  <a:srgbClr val="00B050"/>
                </a:solidFill>
              </a:rPr>
              <a:t>YES</a:t>
            </a:r>
            <a:endParaRPr lang="en-US" b="1" dirty="0">
              <a:solidFill>
                <a:srgbClr val="00B050"/>
              </a:solidFill>
            </a:endParaRPr>
          </a:p>
        </p:txBody>
      </p:sp>
      <p:sp>
        <p:nvSpPr>
          <p:cNvPr id="64" name="Flowchart: Predefined Process 63"/>
          <p:cNvSpPr/>
          <p:nvPr/>
        </p:nvSpPr>
        <p:spPr>
          <a:xfrm>
            <a:off x="4859925" y="6140906"/>
            <a:ext cx="1423765" cy="738823"/>
          </a:xfrm>
          <a:prstGeom prst="flowChartPredefined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rPr>
              <a:t>Refine and Issue OPORD</a:t>
            </a:r>
          </a:p>
        </p:txBody>
      </p:sp>
      <p:cxnSp>
        <p:nvCxnSpPr>
          <p:cNvPr id="65" name="Straight Connector 64"/>
          <p:cNvCxnSpPr>
            <a:stCxn id="64" idx="0"/>
            <a:endCxn id="60" idx="2"/>
          </p:cNvCxnSpPr>
          <p:nvPr/>
        </p:nvCxnSpPr>
        <p:spPr>
          <a:xfrm flipV="1">
            <a:off x="5571808" y="5695346"/>
            <a:ext cx="832686" cy="44556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5468823" y="5645153"/>
            <a:ext cx="598301" cy="338554"/>
          </a:xfrm>
          <a:prstGeom prst="rect">
            <a:avLst/>
          </a:prstGeom>
          <a:noFill/>
          <a:ln w="28575">
            <a:noFill/>
          </a:ln>
        </p:spPr>
        <p:txBody>
          <a:bodyPr wrap="square" rtlCol="0">
            <a:spAutoFit/>
          </a:bodyPr>
          <a:lstStyle/>
          <a:p>
            <a:r>
              <a:rPr lang="en-US" sz="1600" b="1" dirty="0">
                <a:solidFill>
                  <a:srgbClr val="00B050"/>
                </a:solidFill>
              </a:rPr>
              <a:t>YES</a:t>
            </a:r>
            <a:endParaRPr lang="en-US" b="1" dirty="0">
              <a:solidFill>
                <a:srgbClr val="00B050"/>
              </a:solidFill>
            </a:endParaRPr>
          </a:p>
        </p:txBody>
      </p:sp>
      <p:sp>
        <p:nvSpPr>
          <p:cNvPr id="71" name="Flowchart: Predefined Process 70"/>
          <p:cNvSpPr/>
          <p:nvPr/>
        </p:nvSpPr>
        <p:spPr>
          <a:xfrm>
            <a:off x="8087362" y="5087317"/>
            <a:ext cx="2106712" cy="1216058"/>
          </a:xfrm>
          <a:prstGeom prst="flowChartPredefinedProcess">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Execute Military Decision Making Process</a:t>
            </a:r>
          </a:p>
        </p:txBody>
      </p:sp>
      <p:cxnSp>
        <p:nvCxnSpPr>
          <p:cNvPr id="79" name="Straight Connector 78"/>
          <p:cNvCxnSpPr>
            <a:stCxn id="71" idx="1"/>
            <a:endCxn id="60" idx="2"/>
          </p:cNvCxnSpPr>
          <p:nvPr/>
        </p:nvCxnSpPr>
        <p:spPr>
          <a:xfrm flipH="1">
            <a:off x="6404494" y="5695346"/>
            <a:ext cx="168286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a:stCxn id="71" idx="1"/>
          </p:cNvCxnSpPr>
          <p:nvPr/>
        </p:nvCxnSpPr>
        <p:spPr>
          <a:xfrm flipH="1" flipV="1">
            <a:off x="6323538" y="4521990"/>
            <a:ext cx="1763824" cy="117335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p:cNvSpPr txBox="1"/>
          <p:nvPr/>
        </p:nvSpPr>
        <p:spPr>
          <a:xfrm>
            <a:off x="7007888" y="4758226"/>
            <a:ext cx="563344" cy="338554"/>
          </a:xfrm>
          <a:prstGeom prst="rect">
            <a:avLst/>
          </a:prstGeom>
          <a:noFill/>
          <a:ln w="28575">
            <a:noFill/>
          </a:ln>
        </p:spPr>
        <p:txBody>
          <a:bodyPr wrap="square" rtlCol="0">
            <a:spAutoFit/>
          </a:bodyPr>
          <a:lstStyle/>
          <a:p>
            <a:r>
              <a:rPr lang="en-US" sz="1600" b="1" dirty="0">
                <a:solidFill>
                  <a:srgbClr val="FF0000"/>
                </a:solidFill>
              </a:rPr>
              <a:t>NO</a:t>
            </a:r>
            <a:endParaRPr lang="en-US" b="1" dirty="0">
              <a:solidFill>
                <a:srgbClr val="FF0000"/>
              </a:solidFill>
            </a:endParaRPr>
          </a:p>
        </p:txBody>
      </p:sp>
      <p:sp>
        <p:nvSpPr>
          <p:cNvPr id="90" name="TextBox 89"/>
          <p:cNvSpPr txBox="1"/>
          <p:nvPr/>
        </p:nvSpPr>
        <p:spPr>
          <a:xfrm>
            <a:off x="7007888" y="5390931"/>
            <a:ext cx="563344" cy="338554"/>
          </a:xfrm>
          <a:prstGeom prst="rect">
            <a:avLst/>
          </a:prstGeom>
          <a:noFill/>
          <a:ln w="28575">
            <a:noFill/>
          </a:ln>
        </p:spPr>
        <p:txBody>
          <a:bodyPr wrap="square" rtlCol="0">
            <a:spAutoFit/>
          </a:bodyPr>
          <a:lstStyle/>
          <a:p>
            <a:r>
              <a:rPr lang="en-US" sz="1600" b="1" dirty="0">
                <a:solidFill>
                  <a:srgbClr val="FF0000"/>
                </a:solidFill>
              </a:rPr>
              <a:t>NO</a:t>
            </a:r>
            <a:endParaRPr lang="en-US" b="1" dirty="0">
              <a:solidFill>
                <a:srgbClr val="FF0000"/>
              </a:solidFill>
            </a:endParaRPr>
          </a:p>
        </p:txBody>
      </p:sp>
    </p:spTree>
    <p:extLst>
      <p:ext uri="{BB962C8B-B14F-4D97-AF65-F5344CB8AC3E}">
        <p14:creationId xmlns:p14="http://schemas.microsoft.com/office/powerpoint/2010/main" val="75482655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1966899" y="288689"/>
            <a:ext cx="8229600" cy="912813"/>
          </a:xfrm>
          <a:effectLst>
            <a:outerShdw dist="35921" dir="2700000" algn="ctr" rotWithShape="0">
              <a:srgbClr val="FFD889"/>
            </a:outerShdw>
          </a:effectLst>
        </p:spPr>
        <p:txBody>
          <a:bodyPr/>
          <a:lstStyle/>
          <a:p>
            <a:pPr eaLnBrk="1" hangingPunct="1"/>
            <a:r>
              <a:rPr lang="en-US" altLang="en-US" dirty="0"/>
              <a:t>Step 1 - Receipt of Mission</a:t>
            </a:r>
          </a:p>
        </p:txBody>
      </p:sp>
      <p:sp>
        <p:nvSpPr>
          <p:cNvPr id="6041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07A88D0-BC3F-4367-B1D7-A20161F80761}" type="slidenum">
              <a:rPr lang="en-US" altLang="en-US" sz="800"/>
              <a:pPr>
                <a:spcBef>
                  <a:spcPct val="0"/>
                </a:spcBef>
                <a:buFontTx/>
                <a:buNone/>
              </a:pPr>
              <a:t>25</a:t>
            </a:fld>
            <a:endParaRPr lang="en-US" altLang="en-US" sz="800" dirty="0"/>
          </a:p>
        </p:txBody>
      </p:sp>
      <p:sp>
        <p:nvSpPr>
          <p:cNvPr id="3154987" name="Rectangle 43"/>
          <p:cNvSpPr>
            <a:spLocks noChangeArrowheads="1"/>
          </p:cNvSpPr>
          <p:nvPr/>
        </p:nvSpPr>
        <p:spPr bwMode="auto">
          <a:xfrm>
            <a:off x="574158" y="1068059"/>
            <a:ext cx="11047228" cy="521493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60421" name="Text Box 4"/>
          <p:cNvSpPr txBox="1">
            <a:spLocks noChangeArrowheads="1"/>
          </p:cNvSpPr>
          <p:nvPr/>
        </p:nvSpPr>
        <p:spPr bwMode="auto">
          <a:xfrm>
            <a:off x="1298593" y="1171589"/>
            <a:ext cx="1032279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Lst>
              <a:defRPr sz="3200">
                <a:solidFill>
                  <a:schemeClr val="tx2"/>
                </a:solidFill>
                <a:latin typeface="Arial" panose="020B0604020202020204" pitchFamily="34" charset="0"/>
              </a:defRPr>
            </a:lvl1pPr>
            <a:lvl2pPr marL="114300" indent="114300">
              <a:tabLst>
                <a:tab pos="114300" algn="l"/>
                <a:tab pos="228600" algn="l"/>
              </a:tabLst>
              <a:defRPr sz="3200">
                <a:solidFill>
                  <a:schemeClr val="tx2"/>
                </a:solidFill>
                <a:latin typeface="Arial" panose="020B0604020202020204" pitchFamily="34" charset="0"/>
              </a:defRPr>
            </a:lvl2pPr>
            <a:lvl3pPr marL="342900" indent="177800">
              <a:tabLst>
                <a:tab pos="114300" algn="l"/>
                <a:tab pos="228600" algn="l"/>
              </a:tabLst>
              <a:defRPr sz="3200">
                <a:solidFill>
                  <a:schemeClr val="tx2"/>
                </a:solidFill>
                <a:latin typeface="Arial" panose="020B0604020202020204" pitchFamily="34" charset="0"/>
              </a:defRPr>
            </a:lvl3pPr>
            <a:lvl4pPr marL="800100" indent="114300">
              <a:tabLst>
                <a:tab pos="114300" algn="l"/>
                <a:tab pos="228600" algn="l"/>
              </a:tabLst>
              <a:defRPr sz="3200">
                <a:solidFill>
                  <a:schemeClr val="tx2"/>
                </a:solidFill>
                <a:latin typeface="Arial" panose="020B0604020202020204" pitchFamily="34" charset="0"/>
              </a:defRPr>
            </a:lvl4pPr>
            <a:lvl5pPr marL="2057400" indent="-228600">
              <a:tabLst>
                <a:tab pos="114300" algn="l"/>
                <a:tab pos="2286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9pPr>
          </a:lstStyle>
          <a:p>
            <a:pPr lvl="3">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Input:</a:t>
            </a:r>
            <a:r>
              <a:rPr lang="en-US" altLang="en-US" sz="1800" b="1" dirty="0"/>
              <a:t> The MDMP begins with receiving or anticipating a new mission, plan or order. This can come from an order issued by higher headquarters or be derived from an ongoing operation.</a:t>
            </a:r>
          </a:p>
        </p:txBody>
      </p:sp>
      <p:grpSp>
        <p:nvGrpSpPr>
          <p:cNvPr id="60422" name="Group 25"/>
          <p:cNvGrpSpPr>
            <a:grpSpLocks/>
          </p:cNvGrpSpPr>
          <p:nvPr/>
        </p:nvGrpSpPr>
        <p:grpSpPr bwMode="auto">
          <a:xfrm>
            <a:off x="798499" y="326310"/>
            <a:ext cx="1174750" cy="1776413"/>
            <a:chOff x="3726" y="1926"/>
            <a:chExt cx="1206" cy="1823"/>
          </a:xfrm>
        </p:grpSpPr>
        <p:sp>
          <p:nvSpPr>
            <p:cNvPr id="60431" name="Rectangle 2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60432" name="Group 27"/>
            <p:cNvGrpSpPr>
              <a:grpSpLocks/>
            </p:cNvGrpSpPr>
            <p:nvPr/>
          </p:nvGrpSpPr>
          <p:grpSpPr bwMode="auto">
            <a:xfrm>
              <a:off x="3778" y="1976"/>
              <a:ext cx="1090" cy="1721"/>
              <a:chOff x="2312" y="902"/>
              <a:chExt cx="1090" cy="1721"/>
            </a:xfrm>
          </p:grpSpPr>
          <p:sp>
            <p:nvSpPr>
              <p:cNvPr id="60433" name="Rectangle 2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0434" name="Rectangle 2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0435" name="Rectangle 3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0436" name="Rectangle 3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0437" name="Rectangle 3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0438" name="Rectangle 3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0439" name="Rectangle 3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3154979" name="Rectangle 35"/>
          <p:cNvSpPr>
            <a:spLocks noChangeArrowheads="1"/>
          </p:cNvSpPr>
          <p:nvPr/>
        </p:nvSpPr>
        <p:spPr bwMode="auto">
          <a:xfrm>
            <a:off x="782625" y="419973"/>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t>1 - RECEIPT OF MISSION</a:t>
            </a:r>
          </a:p>
        </p:txBody>
      </p:sp>
      <p:sp>
        <p:nvSpPr>
          <p:cNvPr id="60424" name="Rectangle 36"/>
          <p:cNvSpPr>
            <a:spLocks noChangeArrowheads="1"/>
          </p:cNvSpPr>
          <p:nvPr/>
        </p:nvSpPr>
        <p:spPr bwMode="auto">
          <a:xfrm>
            <a:off x="790563" y="632698"/>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60425" name="Rectangle 37"/>
          <p:cNvSpPr>
            <a:spLocks noChangeArrowheads="1"/>
          </p:cNvSpPr>
          <p:nvPr/>
        </p:nvSpPr>
        <p:spPr bwMode="auto">
          <a:xfrm>
            <a:off x="684199" y="875585"/>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60426" name="Rectangle 38"/>
          <p:cNvSpPr>
            <a:spLocks noChangeArrowheads="1"/>
          </p:cNvSpPr>
          <p:nvPr/>
        </p:nvSpPr>
        <p:spPr bwMode="auto">
          <a:xfrm>
            <a:off x="838187" y="108195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60427" name="Rectangle 39"/>
          <p:cNvSpPr>
            <a:spLocks noChangeArrowheads="1"/>
          </p:cNvSpPr>
          <p:nvPr/>
        </p:nvSpPr>
        <p:spPr bwMode="auto">
          <a:xfrm>
            <a:off x="773099" y="1394698"/>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60428" name="Rectangle 40"/>
          <p:cNvSpPr>
            <a:spLocks noChangeArrowheads="1"/>
          </p:cNvSpPr>
          <p:nvPr/>
        </p:nvSpPr>
        <p:spPr bwMode="auto">
          <a:xfrm>
            <a:off x="784212" y="1605835"/>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60429" name="Rectangle 41"/>
          <p:cNvSpPr>
            <a:spLocks noChangeArrowheads="1"/>
          </p:cNvSpPr>
          <p:nvPr/>
        </p:nvSpPr>
        <p:spPr bwMode="auto">
          <a:xfrm>
            <a:off x="741350" y="1867772"/>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60430" name="Text Box 11"/>
          <p:cNvSpPr txBox="1">
            <a:spLocks noChangeArrowheads="1"/>
          </p:cNvSpPr>
          <p:nvPr/>
        </p:nvSpPr>
        <p:spPr bwMode="auto">
          <a:xfrm>
            <a:off x="6899612" y="6538914"/>
            <a:ext cx="49339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9-4 to 9-5</a:t>
            </a:r>
          </a:p>
        </p:txBody>
      </p:sp>
      <p:sp>
        <p:nvSpPr>
          <p:cNvPr id="29" name="Text Box 4"/>
          <p:cNvSpPr txBox="1">
            <a:spLocks noChangeArrowheads="1"/>
          </p:cNvSpPr>
          <p:nvPr/>
        </p:nvSpPr>
        <p:spPr bwMode="auto">
          <a:xfrm>
            <a:off x="564730" y="2302763"/>
            <a:ext cx="11166060" cy="3831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Lst>
              <a:defRPr sz="3200">
                <a:solidFill>
                  <a:schemeClr val="tx2"/>
                </a:solidFill>
                <a:latin typeface="Arial" panose="020B0604020202020204" pitchFamily="34" charset="0"/>
              </a:defRPr>
            </a:lvl1pPr>
            <a:lvl2pPr marL="114300" indent="114300">
              <a:tabLst>
                <a:tab pos="114300" algn="l"/>
                <a:tab pos="228600" algn="l"/>
              </a:tabLst>
              <a:defRPr sz="3200">
                <a:solidFill>
                  <a:schemeClr val="tx2"/>
                </a:solidFill>
                <a:latin typeface="Arial" panose="020B0604020202020204" pitchFamily="34" charset="0"/>
              </a:defRPr>
            </a:lvl2pPr>
            <a:lvl3pPr marL="342900" indent="177800">
              <a:tabLst>
                <a:tab pos="114300" algn="l"/>
                <a:tab pos="228600" algn="l"/>
              </a:tabLst>
              <a:defRPr sz="3200">
                <a:solidFill>
                  <a:schemeClr val="tx2"/>
                </a:solidFill>
                <a:latin typeface="Arial" panose="020B0604020202020204" pitchFamily="34" charset="0"/>
              </a:defRPr>
            </a:lvl3pPr>
            <a:lvl4pPr marL="800100" indent="114300">
              <a:tabLst>
                <a:tab pos="114300" algn="l"/>
                <a:tab pos="228600" algn="l"/>
              </a:tabLst>
              <a:defRPr sz="3200">
                <a:solidFill>
                  <a:schemeClr val="tx2"/>
                </a:solidFill>
                <a:latin typeface="Arial" panose="020B0604020202020204" pitchFamily="34" charset="0"/>
              </a:defRPr>
            </a:lvl4pPr>
            <a:lvl5pPr marL="2057400" indent="-228600">
              <a:tabLst>
                <a:tab pos="114300" algn="l"/>
                <a:tab pos="2286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1 - Receipt of Mission involves </a:t>
            </a:r>
            <a:r>
              <a:rPr lang="en-US" altLang="en-US" sz="1800" b="1" dirty="0">
                <a:solidFill>
                  <a:srgbClr val="FF0000"/>
                </a:solidFill>
              </a:rPr>
              <a:t>six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 Alert the staff and other key participants.</a:t>
            </a:r>
            <a:r>
              <a:rPr lang="en-US" altLang="en-US" sz="1800" b="1" dirty="0"/>
              <a:t>  As soon as the unit receives a new mission (or when the commander directs), the current operations integration cell (G-3 / S-3) alerts the staff. Unit standard operating procedures (SOPs) should identify who participates in mission analysis.</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2, Gather the tools.</a:t>
            </a:r>
            <a:r>
              <a:rPr lang="en-US" altLang="en-US" sz="1800" b="1" dirty="0"/>
              <a:t>  These tools include, but not limited to the higher headquarters  order or plan and operational graphics; maps and terrain products of the area of operations  (AO); SOPs; appropriate publications; current running estimates; any Army design methodology products; and other documents related to the area of operations.</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3, Update running estimates.</a:t>
            </a:r>
            <a:r>
              <a:rPr lang="en-US" altLang="en-US" sz="1800" b="1" dirty="0"/>
              <a:t>  Each staff section should begin updating its </a:t>
            </a:r>
            <a:r>
              <a:rPr lang="en-US" altLang="en-US" sz="1800" b="1" dirty="0">
                <a:hlinkClick r:id="rId3" action="ppaction://hlinksldjump"/>
              </a:rPr>
              <a:t>running estimate </a:t>
            </a:r>
            <a:r>
              <a:rPr lang="en-US" altLang="en-US" sz="1800" b="1" dirty="0"/>
              <a:t>- especially the status of friendly units and resources and key civil considerations. Updating running estimates is continuous throughout the MDMP and operations process.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54979">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a:xfrm>
            <a:off x="1982216" y="315653"/>
            <a:ext cx="8229600" cy="912813"/>
          </a:xfrm>
          <a:effectLst>
            <a:outerShdw dist="35921" dir="2700000" algn="ctr" rotWithShape="0">
              <a:srgbClr val="FFD889"/>
            </a:outerShdw>
          </a:effectLst>
        </p:spPr>
        <p:txBody>
          <a:bodyPr/>
          <a:lstStyle/>
          <a:p>
            <a:pPr eaLnBrk="1" hangingPunct="1"/>
            <a:r>
              <a:rPr lang="en-US" altLang="en-US" dirty="0"/>
              <a:t>Step 1 - Receipt of Mission</a:t>
            </a:r>
          </a:p>
        </p:txBody>
      </p:sp>
      <p:sp>
        <p:nvSpPr>
          <p:cNvPr id="6246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FE87443C-0672-447A-8F24-1C00D0D7FB53}" type="slidenum">
              <a:rPr lang="en-US" altLang="en-US" sz="800"/>
              <a:pPr>
                <a:spcBef>
                  <a:spcPct val="0"/>
                </a:spcBef>
                <a:buFontTx/>
                <a:buNone/>
              </a:pPr>
              <a:t>26</a:t>
            </a:fld>
            <a:endParaRPr lang="en-US" altLang="en-US" sz="800" dirty="0"/>
          </a:p>
        </p:txBody>
      </p:sp>
      <p:sp>
        <p:nvSpPr>
          <p:cNvPr id="3163160" name="Rectangle 24"/>
          <p:cNvSpPr>
            <a:spLocks noChangeArrowheads="1"/>
          </p:cNvSpPr>
          <p:nvPr/>
        </p:nvSpPr>
        <p:spPr bwMode="auto">
          <a:xfrm>
            <a:off x="574158" y="1075334"/>
            <a:ext cx="11047228" cy="537686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62469" name="Group 5"/>
          <p:cNvGrpSpPr>
            <a:grpSpLocks/>
          </p:cNvGrpSpPr>
          <p:nvPr/>
        </p:nvGrpSpPr>
        <p:grpSpPr bwMode="auto">
          <a:xfrm>
            <a:off x="803910" y="326391"/>
            <a:ext cx="1174750" cy="1776413"/>
            <a:chOff x="3726" y="1926"/>
            <a:chExt cx="1206" cy="1823"/>
          </a:xfrm>
        </p:grpSpPr>
        <p:sp>
          <p:nvSpPr>
            <p:cNvPr id="62479"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62480" name="Group 7"/>
            <p:cNvGrpSpPr>
              <a:grpSpLocks/>
            </p:cNvGrpSpPr>
            <p:nvPr/>
          </p:nvGrpSpPr>
          <p:grpSpPr bwMode="auto">
            <a:xfrm>
              <a:off x="3778" y="1976"/>
              <a:ext cx="1090" cy="1721"/>
              <a:chOff x="2312" y="902"/>
              <a:chExt cx="1090" cy="1721"/>
            </a:xfrm>
          </p:grpSpPr>
          <p:sp>
            <p:nvSpPr>
              <p:cNvPr id="62481"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2482"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2483"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2484"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2485"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2486"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2487"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3163151" name="Rectangle 15"/>
          <p:cNvSpPr>
            <a:spLocks noChangeArrowheads="1"/>
          </p:cNvSpPr>
          <p:nvPr/>
        </p:nvSpPr>
        <p:spPr bwMode="auto">
          <a:xfrm>
            <a:off x="788036" y="420054"/>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t>1 - RECEIPT OF MISSION</a:t>
            </a:r>
          </a:p>
        </p:txBody>
      </p:sp>
      <p:sp>
        <p:nvSpPr>
          <p:cNvPr id="62471" name="Rectangle 16"/>
          <p:cNvSpPr>
            <a:spLocks noChangeArrowheads="1"/>
          </p:cNvSpPr>
          <p:nvPr/>
        </p:nvSpPr>
        <p:spPr bwMode="auto">
          <a:xfrm>
            <a:off x="795974" y="632779"/>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62472" name="Rectangle 17"/>
          <p:cNvSpPr>
            <a:spLocks noChangeArrowheads="1"/>
          </p:cNvSpPr>
          <p:nvPr/>
        </p:nvSpPr>
        <p:spPr bwMode="auto">
          <a:xfrm>
            <a:off x="689610" y="875666"/>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62473" name="Rectangle 18"/>
          <p:cNvSpPr>
            <a:spLocks noChangeArrowheads="1"/>
          </p:cNvSpPr>
          <p:nvPr/>
        </p:nvSpPr>
        <p:spPr bwMode="auto">
          <a:xfrm>
            <a:off x="843598" y="1082040"/>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62474" name="Rectangle 19"/>
          <p:cNvSpPr>
            <a:spLocks noChangeArrowheads="1"/>
          </p:cNvSpPr>
          <p:nvPr/>
        </p:nvSpPr>
        <p:spPr bwMode="auto">
          <a:xfrm>
            <a:off x="778510" y="1394779"/>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62475" name="Rectangle 20"/>
          <p:cNvSpPr>
            <a:spLocks noChangeArrowheads="1"/>
          </p:cNvSpPr>
          <p:nvPr/>
        </p:nvSpPr>
        <p:spPr bwMode="auto">
          <a:xfrm>
            <a:off x="789623" y="1605916"/>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62476" name="Rectangle 21"/>
          <p:cNvSpPr>
            <a:spLocks noChangeArrowheads="1"/>
          </p:cNvSpPr>
          <p:nvPr/>
        </p:nvSpPr>
        <p:spPr bwMode="auto">
          <a:xfrm>
            <a:off x="746761" y="1867853"/>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62477" name="Text Box 25"/>
          <p:cNvSpPr txBox="1">
            <a:spLocks noChangeArrowheads="1"/>
          </p:cNvSpPr>
          <p:nvPr/>
        </p:nvSpPr>
        <p:spPr bwMode="auto">
          <a:xfrm>
            <a:off x="1304089" y="1203964"/>
            <a:ext cx="10200339"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Lst>
              <a:defRPr sz="3200">
                <a:solidFill>
                  <a:schemeClr val="tx2"/>
                </a:solidFill>
                <a:latin typeface="Arial" panose="020B0604020202020204" pitchFamily="34" charset="0"/>
              </a:defRPr>
            </a:lvl1pPr>
            <a:lvl2pPr marL="114300" indent="114300">
              <a:tabLst>
                <a:tab pos="114300" algn="l"/>
                <a:tab pos="228600" algn="l"/>
              </a:tabLst>
              <a:defRPr sz="3200">
                <a:solidFill>
                  <a:schemeClr val="tx2"/>
                </a:solidFill>
                <a:latin typeface="Arial" panose="020B0604020202020204" pitchFamily="34" charset="0"/>
              </a:defRPr>
            </a:lvl2pPr>
            <a:lvl3pPr marL="342900" indent="177800">
              <a:tabLst>
                <a:tab pos="114300" algn="l"/>
                <a:tab pos="228600" algn="l"/>
              </a:tabLst>
              <a:defRPr sz="3200">
                <a:solidFill>
                  <a:schemeClr val="tx2"/>
                </a:solidFill>
                <a:latin typeface="Arial" panose="020B0604020202020204" pitchFamily="34" charset="0"/>
              </a:defRPr>
            </a:lvl3pPr>
            <a:lvl4pPr marL="800100" indent="114300">
              <a:tabLst>
                <a:tab pos="114300" algn="l"/>
                <a:tab pos="228600" algn="l"/>
              </a:tabLst>
              <a:defRPr sz="3200">
                <a:solidFill>
                  <a:schemeClr val="tx2"/>
                </a:solidFill>
                <a:latin typeface="Arial" panose="020B0604020202020204" pitchFamily="34" charset="0"/>
              </a:defRPr>
            </a:lvl4pPr>
            <a:lvl5pPr marL="2057400" indent="-228600">
              <a:tabLst>
                <a:tab pos="114300" algn="l"/>
                <a:tab pos="2286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9pPr>
          </a:lstStyle>
          <a:p>
            <a:pPr lvl="3">
              <a:lnSpc>
                <a:spcPct val="90000"/>
              </a:lnSpc>
              <a:spcBef>
                <a:spcPct val="50000"/>
              </a:spcBef>
              <a:buClr>
                <a:srgbClr val="C3C1A5"/>
              </a:buClr>
              <a:buFont typeface="Wingdings" panose="05000000000000000000" pitchFamily="2" charset="2"/>
              <a:buChar char="§"/>
            </a:pPr>
            <a:r>
              <a:rPr lang="en-US" altLang="en-US" sz="1800" b="1" dirty="0"/>
              <a:t> </a:t>
            </a:r>
            <a:r>
              <a:rPr lang="en-US" altLang="en-US" sz="1800" b="1" dirty="0">
                <a:solidFill>
                  <a:srgbClr val="C3C1A5"/>
                </a:solidFill>
              </a:rPr>
              <a:t>Input: The MDMP begins with receiving or anticipating a new mission. This can come from an order issued by higher headquarters or be derived from an ongoing operation.</a:t>
            </a:r>
          </a:p>
        </p:txBody>
      </p:sp>
      <p:sp>
        <p:nvSpPr>
          <p:cNvPr id="62478" name="Text Box 11"/>
          <p:cNvSpPr txBox="1">
            <a:spLocks noChangeArrowheads="1"/>
          </p:cNvSpPr>
          <p:nvPr/>
        </p:nvSpPr>
        <p:spPr bwMode="auto">
          <a:xfrm>
            <a:off x="7423651" y="6538914"/>
            <a:ext cx="438248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9-5</a:t>
            </a:r>
          </a:p>
        </p:txBody>
      </p:sp>
      <p:sp>
        <p:nvSpPr>
          <p:cNvPr id="31" name="Text Box 25"/>
          <p:cNvSpPr txBox="1">
            <a:spLocks noChangeArrowheads="1"/>
          </p:cNvSpPr>
          <p:nvPr/>
        </p:nvSpPr>
        <p:spPr bwMode="auto">
          <a:xfrm>
            <a:off x="572647" y="2336293"/>
            <a:ext cx="11048739" cy="407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Lst>
              <a:defRPr sz="3200">
                <a:solidFill>
                  <a:schemeClr val="tx2"/>
                </a:solidFill>
                <a:latin typeface="Arial" panose="020B0604020202020204" pitchFamily="34" charset="0"/>
              </a:defRPr>
            </a:lvl1pPr>
            <a:lvl2pPr marL="114300" indent="114300">
              <a:tabLst>
                <a:tab pos="114300" algn="l"/>
                <a:tab pos="228600" algn="l"/>
              </a:tabLst>
              <a:defRPr sz="3200">
                <a:solidFill>
                  <a:schemeClr val="tx2"/>
                </a:solidFill>
                <a:latin typeface="Arial" panose="020B0604020202020204" pitchFamily="34" charset="0"/>
              </a:defRPr>
            </a:lvl2pPr>
            <a:lvl3pPr marL="342900" indent="177800">
              <a:tabLst>
                <a:tab pos="114300" algn="l"/>
                <a:tab pos="228600" algn="l"/>
              </a:tabLst>
              <a:defRPr sz="3200">
                <a:solidFill>
                  <a:schemeClr val="tx2"/>
                </a:solidFill>
                <a:latin typeface="Arial" panose="020B0604020202020204" pitchFamily="34" charset="0"/>
              </a:defRPr>
            </a:lvl3pPr>
            <a:lvl4pPr marL="800100" indent="114300">
              <a:tabLst>
                <a:tab pos="114300" algn="l"/>
                <a:tab pos="228600" algn="l"/>
              </a:tabLst>
              <a:defRPr sz="3200">
                <a:solidFill>
                  <a:schemeClr val="tx2"/>
                </a:solidFill>
                <a:latin typeface="Arial" panose="020B0604020202020204" pitchFamily="34" charset="0"/>
              </a:defRPr>
            </a:lvl4pPr>
            <a:lvl5pPr marL="2057400" indent="-228600">
              <a:tabLst>
                <a:tab pos="114300" algn="l"/>
                <a:tab pos="2286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9pPr>
          </a:lstStyle>
          <a:p>
            <a:pPr lvl="1">
              <a:lnSpc>
                <a:spcPct val="90000"/>
              </a:lnSpc>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1 - Receipt of Mission involves </a:t>
            </a:r>
            <a:r>
              <a:rPr lang="en-US" altLang="en-US" sz="1800" b="1" dirty="0">
                <a:solidFill>
                  <a:srgbClr val="FF0000"/>
                </a:solidFill>
              </a:rPr>
              <a:t>six actions</a:t>
            </a:r>
            <a:r>
              <a:rPr lang="en-US" altLang="en-US" sz="1800" b="1" dirty="0"/>
              <a:t>:</a:t>
            </a:r>
          </a:p>
          <a:p>
            <a:pPr lvl="2">
              <a:lnSpc>
                <a:spcPct val="90000"/>
              </a:lnSpc>
              <a:spcBef>
                <a:spcPct val="50000"/>
              </a:spcBef>
              <a:buClr>
                <a:srgbClr val="0000FF"/>
              </a:buClr>
              <a:buFont typeface="Wingdings" panose="05000000000000000000" pitchFamily="2" charset="2"/>
              <a:buChar char="ü"/>
            </a:pPr>
            <a:r>
              <a:rPr lang="en-US" altLang="en-US" sz="1800" b="1" i="1" dirty="0">
                <a:solidFill>
                  <a:srgbClr val="FF0000"/>
                </a:solidFill>
              </a:rPr>
              <a:t>Action 4, Conduct initial assessment.</a:t>
            </a:r>
            <a:r>
              <a:rPr lang="en-US" altLang="en-US" sz="1800" b="1" dirty="0"/>
              <a:t> The commander and staff perform an initial assessment. This includes:</a:t>
            </a:r>
          </a:p>
          <a:p>
            <a:pPr marL="574675" lvl="3" indent="115888">
              <a:lnSpc>
                <a:spcPts val="1800"/>
              </a:lnSpc>
              <a:spcBef>
                <a:spcPct val="50000"/>
              </a:spcBef>
              <a:buClr>
                <a:srgbClr val="0000FF"/>
              </a:buClr>
              <a:buFontTx/>
              <a:buChar char="•"/>
            </a:pPr>
            <a:r>
              <a:rPr lang="en-US" altLang="en-US" sz="1800" b="1" dirty="0">
                <a:solidFill>
                  <a:schemeClr val="tx1"/>
                </a:solidFill>
              </a:rPr>
              <a:t>The </a:t>
            </a:r>
            <a:r>
              <a:rPr lang="en-US" altLang="en-US" sz="1800" b="1" dirty="0">
                <a:solidFill>
                  <a:srgbClr val="0000FF"/>
                </a:solidFill>
              </a:rPr>
              <a:t>time needed to plan and prepare for the mission </a:t>
            </a:r>
            <a:r>
              <a:rPr lang="en-US" altLang="en-US" sz="1800" b="1" dirty="0">
                <a:solidFill>
                  <a:schemeClr val="tx1"/>
                </a:solidFill>
              </a:rPr>
              <a:t>for both the headquarters and subordinate units. As a rule, commanders allocate a minimum of </a:t>
            </a:r>
            <a:r>
              <a:rPr lang="en-US" altLang="en-US" sz="1800" b="1" dirty="0">
                <a:solidFill>
                  <a:srgbClr val="0000FF"/>
                </a:solidFill>
              </a:rPr>
              <a:t>two-thirds</a:t>
            </a:r>
            <a:r>
              <a:rPr lang="en-US" altLang="en-US" sz="1800" b="1" dirty="0">
                <a:solidFill>
                  <a:schemeClr val="tx1"/>
                </a:solidFill>
              </a:rPr>
              <a:t> of the available time to subordinate units for planning and preparation. This leaves </a:t>
            </a:r>
            <a:r>
              <a:rPr lang="en-US" altLang="en-US" sz="1800" b="1" dirty="0">
                <a:solidFill>
                  <a:srgbClr val="0000FF"/>
                </a:solidFill>
              </a:rPr>
              <a:t>one-third</a:t>
            </a:r>
            <a:r>
              <a:rPr lang="en-US" altLang="en-US" sz="1800" b="1" dirty="0">
                <a:solidFill>
                  <a:schemeClr val="tx1"/>
                </a:solidFill>
              </a:rPr>
              <a:t> of the time for the commander and staff to do their own planning. The CoS / XO then develops a staff planning timeline that outlines how long the staff can spend on each MDMP step.</a:t>
            </a:r>
          </a:p>
          <a:p>
            <a:pPr marL="574675" lvl="3" indent="115888">
              <a:lnSpc>
                <a:spcPts val="1800"/>
              </a:lnSpc>
              <a:spcBef>
                <a:spcPct val="50000"/>
              </a:spcBef>
              <a:buClr>
                <a:srgbClr val="0000FF"/>
              </a:buClr>
              <a:buFontTx/>
              <a:buChar char="•"/>
            </a:pPr>
            <a:r>
              <a:rPr lang="en-US" altLang="en-US" sz="1800" b="1" dirty="0">
                <a:solidFill>
                  <a:srgbClr val="0000FF"/>
                </a:solidFill>
              </a:rPr>
              <a:t>Guidance on conducting the Army design methodology (ADM) and abbreviating the MDMP</a:t>
            </a:r>
            <a:r>
              <a:rPr lang="en-US" altLang="en-US" sz="1800" b="1" dirty="0">
                <a:solidFill>
                  <a:schemeClr val="tx1"/>
                </a:solidFill>
              </a:rPr>
              <a:t>, if required. Time, more than any other factor, determines the detail to which the commander and staff can plan.</a:t>
            </a:r>
          </a:p>
          <a:p>
            <a:pPr marL="574675" lvl="3" indent="115888">
              <a:lnSpc>
                <a:spcPts val="1800"/>
              </a:lnSpc>
              <a:spcBef>
                <a:spcPct val="50000"/>
              </a:spcBef>
              <a:buClr>
                <a:srgbClr val="0000FF"/>
              </a:buClr>
              <a:buFontTx/>
              <a:buChar char="•"/>
            </a:pPr>
            <a:r>
              <a:rPr lang="en-US" altLang="en-US" sz="1800" b="1" dirty="0">
                <a:solidFill>
                  <a:schemeClr val="tx1"/>
                </a:solidFill>
              </a:rPr>
              <a:t>Which </a:t>
            </a:r>
            <a:r>
              <a:rPr lang="en-US" altLang="en-US" sz="1800" b="1" dirty="0">
                <a:solidFill>
                  <a:srgbClr val="0000FF"/>
                </a:solidFill>
              </a:rPr>
              <a:t>outside agencies and organizations to contact </a:t>
            </a:r>
            <a:r>
              <a:rPr lang="en-US" altLang="en-US" sz="1800" b="1" dirty="0">
                <a:solidFill>
                  <a:schemeClr val="tx1"/>
                </a:solidFill>
              </a:rPr>
              <a:t>and incorporate into the planning process.</a:t>
            </a:r>
          </a:p>
          <a:p>
            <a:pPr marL="574675" lvl="3" indent="115888">
              <a:lnSpc>
                <a:spcPts val="1800"/>
              </a:lnSpc>
              <a:spcBef>
                <a:spcPct val="50000"/>
              </a:spcBef>
              <a:buClr>
                <a:srgbClr val="0000FF"/>
              </a:buClr>
              <a:buFontTx/>
              <a:buChar char="•"/>
            </a:pPr>
            <a:r>
              <a:rPr lang="en-US" altLang="en-US" sz="1800" b="1" dirty="0">
                <a:solidFill>
                  <a:schemeClr val="tx1"/>
                </a:solidFill>
              </a:rPr>
              <a:t>The </a:t>
            </a:r>
            <a:r>
              <a:rPr lang="en-US" altLang="en-US" sz="1800" b="1" dirty="0">
                <a:solidFill>
                  <a:srgbClr val="0000FF"/>
                </a:solidFill>
              </a:rPr>
              <a:t>staff’s experience, cohesiveness, </a:t>
            </a:r>
            <a:r>
              <a:rPr lang="en-US" altLang="en-US" sz="1800" b="1" dirty="0">
                <a:solidFill>
                  <a:schemeClr val="tx1"/>
                </a:solidFill>
              </a:rPr>
              <a:t>and</a:t>
            </a:r>
            <a:r>
              <a:rPr lang="en-US" altLang="en-US" sz="1800" b="1" dirty="0">
                <a:solidFill>
                  <a:srgbClr val="0000FF"/>
                </a:solidFill>
              </a:rPr>
              <a:t> level of rest or stress</a:t>
            </a:r>
            <a:r>
              <a:rPr lang="en-US" altLang="en-US" sz="1800" b="1" dirty="0">
                <a:solidFill>
                  <a:schemeClr val="tx1"/>
                </a:solidFill>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63151">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1934067" y="326796"/>
            <a:ext cx="8229600" cy="912813"/>
          </a:xfrm>
          <a:effectLst>
            <a:outerShdw dist="35921" dir="2700000" algn="ctr" rotWithShape="0">
              <a:srgbClr val="FFD889"/>
            </a:outerShdw>
          </a:effectLst>
        </p:spPr>
        <p:txBody>
          <a:bodyPr/>
          <a:lstStyle/>
          <a:p>
            <a:pPr eaLnBrk="1" hangingPunct="1"/>
            <a:r>
              <a:rPr lang="en-US" altLang="en-US" dirty="0"/>
              <a:t>Step 1 - Receipt of Mission</a:t>
            </a:r>
          </a:p>
        </p:txBody>
      </p:sp>
      <p:sp>
        <p:nvSpPr>
          <p:cNvPr id="6451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599D5DA7-BA6E-49CE-9A50-C6299F017527}" type="slidenum">
              <a:rPr lang="en-US" altLang="en-US" sz="800"/>
              <a:pPr>
                <a:spcBef>
                  <a:spcPct val="0"/>
                </a:spcBef>
                <a:buFontTx/>
                <a:buNone/>
              </a:pPr>
              <a:t>27</a:t>
            </a:fld>
            <a:endParaRPr lang="en-US" altLang="en-US" sz="800" dirty="0"/>
          </a:p>
        </p:txBody>
      </p:sp>
      <p:sp>
        <p:nvSpPr>
          <p:cNvPr id="3165207" name="Rectangle 23"/>
          <p:cNvSpPr>
            <a:spLocks noChangeArrowheads="1"/>
          </p:cNvSpPr>
          <p:nvPr/>
        </p:nvSpPr>
        <p:spPr bwMode="auto">
          <a:xfrm>
            <a:off x="574158" y="1075336"/>
            <a:ext cx="11047227" cy="5402540"/>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64517" name="Group 5"/>
          <p:cNvGrpSpPr>
            <a:grpSpLocks/>
          </p:cNvGrpSpPr>
          <p:nvPr/>
        </p:nvGrpSpPr>
        <p:grpSpPr bwMode="auto">
          <a:xfrm>
            <a:off x="803914" y="327076"/>
            <a:ext cx="1174750" cy="1776413"/>
            <a:chOff x="3726" y="1926"/>
            <a:chExt cx="1206" cy="1823"/>
          </a:xfrm>
        </p:grpSpPr>
        <p:sp>
          <p:nvSpPr>
            <p:cNvPr id="64527"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64528" name="Group 7"/>
            <p:cNvGrpSpPr>
              <a:grpSpLocks/>
            </p:cNvGrpSpPr>
            <p:nvPr/>
          </p:nvGrpSpPr>
          <p:grpSpPr bwMode="auto">
            <a:xfrm>
              <a:off x="3778" y="1976"/>
              <a:ext cx="1090" cy="1721"/>
              <a:chOff x="2312" y="902"/>
              <a:chExt cx="1090" cy="1721"/>
            </a:xfrm>
          </p:grpSpPr>
          <p:sp>
            <p:nvSpPr>
              <p:cNvPr id="64529"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4530"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4531"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4532"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4533"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4534"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4535"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3165199" name="Rectangle 15"/>
          <p:cNvSpPr>
            <a:spLocks noChangeArrowheads="1"/>
          </p:cNvSpPr>
          <p:nvPr/>
        </p:nvSpPr>
        <p:spPr bwMode="auto">
          <a:xfrm>
            <a:off x="788040" y="420739"/>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t>1 - RECEIPT OF MISSION</a:t>
            </a:r>
          </a:p>
        </p:txBody>
      </p:sp>
      <p:sp>
        <p:nvSpPr>
          <p:cNvPr id="64519" name="Rectangle 16"/>
          <p:cNvSpPr>
            <a:spLocks noChangeArrowheads="1"/>
          </p:cNvSpPr>
          <p:nvPr/>
        </p:nvSpPr>
        <p:spPr bwMode="auto">
          <a:xfrm>
            <a:off x="795978" y="633464"/>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64520" name="Rectangle 17"/>
          <p:cNvSpPr>
            <a:spLocks noChangeArrowheads="1"/>
          </p:cNvSpPr>
          <p:nvPr/>
        </p:nvSpPr>
        <p:spPr bwMode="auto">
          <a:xfrm>
            <a:off x="689614" y="876351"/>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64521" name="Rectangle 18"/>
          <p:cNvSpPr>
            <a:spLocks noChangeArrowheads="1"/>
          </p:cNvSpPr>
          <p:nvPr/>
        </p:nvSpPr>
        <p:spPr bwMode="auto">
          <a:xfrm>
            <a:off x="843602" y="1082725"/>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64522" name="Rectangle 19"/>
          <p:cNvSpPr>
            <a:spLocks noChangeArrowheads="1"/>
          </p:cNvSpPr>
          <p:nvPr/>
        </p:nvSpPr>
        <p:spPr bwMode="auto">
          <a:xfrm>
            <a:off x="778514" y="1395464"/>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64523" name="Rectangle 20"/>
          <p:cNvSpPr>
            <a:spLocks noChangeArrowheads="1"/>
          </p:cNvSpPr>
          <p:nvPr/>
        </p:nvSpPr>
        <p:spPr bwMode="auto">
          <a:xfrm>
            <a:off x="789627" y="1606601"/>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64524" name="Rectangle 21"/>
          <p:cNvSpPr>
            <a:spLocks noChangeArrowheads="1"/>
          </p:cNvSpPr>
          <p:nvPr/>
        </p:nvSpPr>
        <p:spPr bwMode="auto">
          <a:xfrm>
            <a:off x="746765" y="1868538"/>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49165" name="Text Box 24"/>
          <p:cNvSpPr txBox="1">
            <a:spLocks noChangeArrowheads="1"/>
          </p:cNvSpPr>
          <p:nvPr/>
        </p:nvSpPr>
        <p:spPr bwMode="auto">
          <a:xfrm>
            <a:off x="574158" y="2302670"/>
            <a:ext cx="10930270" cy="4160113"/>
          </a:xfrm>
          <a:prstGeom prst="rect">
            <a:avLst/>
          </a:prstGeom>
          <a:noFill/>
          <a:ln w="9525">
            <a:noFill/>
            <a:miter lim="800000"/>
            <a:headEnd/>
            <a:tailEnd/>
          </a:ln>
        </p:spPr>
        <p:txBody>
          <a:bodyPr wrap="square">
            <a:spAutoFit/>
          </a:bodyPr>
          <a:lstStyle/>
          <a:p>
            <a:pPr marL="114300" lvl="1" indent="114300">
              <a:spcBef>
                <a:spcPct val="50000"/>
              </a:spcBef>
              <a:buClr>
                <a:srgbClr val="0000FF"/>
              </a:buClr>
              <a:buFont typeface="Wingdings" pitchFamily="2" charset="2"/>
              <a:buChar char="§"/>
              <a:tabLst>
                <a:tab pos="114300" algn="l"/>
                <a:tab pos="2286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1 - Receipt of Mission involves </a:t>
            </a:r>
            <a:r>
              <a:rPr lang="en-US" sz="1800" b="1" dirty="0">
                <a:solidFill>
                  <a:srgbClr val="FF0000"/>
                </a:solidFill>
                <a:latin typeface="Arial" charset="0"/>
              </a:rPr>
              <a:t>six actions</a:t>
            </a:r>
            <a:r>
              <a:rPr lang="en-US" sz="1800" b="1" dirty="0">
                <a:latin typeface="Arial" charset="0"/>
              </a:rPr>
              <a:t>:</a:t>
            </a:r>
            <a:endParaRPr lang="en-US" sz="1800" b="1" dirty="0">
              <a:solidFill>
                <a:schemeClr val="tx1"/>
              </a:solidFill>
              <a:latin typeface="Arial" charset="0"/>
            </a:endParaRPr>
          </a:p>
          <a:p>
            <a:pPr marL="339725" lvl="2" indent="169863">
              <a:spcBef>
                <a:spcPct val="50000"/>
              </a:spcBef>
              <a:buClr>
                <a:srgbClr val="0000FF"/>
              </a:buClr>
              <a:buFont typeface="Wingdings" pitchFamily="2" charset="2"/>
              <a:buChar char="ü"/>
              <a:tabLst>
                <a:tab pos="114300" algn="l"/>
                <a:tab pos="228600" algn="l"/>
                <a:tab pos="339725" algn="l"/>
              </a:tabLst>
              <a:defRPr/>
            </a:pPr>
            <a:r>
              <a:rPr lang="en-US" sz="1800" b="1" dirty="0">
                <a:latin typeface="Arial" charset="0"/>
              </a:rPr>
              <a:t> </a:t>
            </a:r>
            <a:r>
              <a:rPr lang="en-US" sz="1800" b="1" i="1" dirty="0">
                <a:solidFill>
                  <a:srgbClr val="FF0000"/>
                </a:solidFill>
                <a:latin typeface="Arial" charset="0"/>
              </a:rPr>
              <a:t>Action 5, Issue the commander’s initial guidance</a:t>
            </a:r>
            <a:r>
              <a:rPr lang="en-US" sz="1800" b="1" dirty="0">
                <a:solidFill>
                  <a:srgbClr val="FF0000"/>
                </a:solidFill>
                <a:latin typeface="Arial" charset="0"/>
              </a:rPr>
              <a:t>.</a:t>
            </a:r>
            <a:r>
              <a:rPr lang="en-US" sz="1800" b="1" dirty="0">
                <a:latin typeface="Arial" charset="0"/>
              </a:rPr>
              <a:t> Once time is allocated, the commander determines whether to initiate </a:t>
            </a:r>
            <a:r>
              <a:rPr lang="en-US" sz="1800" b="1" dirty="0">
                <a:latin typeface="Arial" charset="0"/>
                <a:hlinkClick r:id="rId3" action="ppaction://hlinksldjump"/>
              </a:rPr>
              <a:t>Army design methodology</a:t>
            </a:r>
            <a:r>
              <a:rPr lang="en-US" sz="1800" b="1" dirty="0">
                <a:latin typeface="Arial" charset="0"/>
              </a:rPr>
              <a:t> (ADM), perform ADM in parallel with the MDMP, or proceed directly into the MDMP without the benefits of formal ADM activities.     The </a:t>
            </a:r>
            <a:r>
              <a:rPr lang="en-US" sz="1800" b="1" dirty="0">
                <a:solidFill>
                  <a:srgbClr val="0000FF"/>
                </a:solidFill>
                <a:latin typeface="Arial" charset="0"/>
              </a:rPr>
              <a:t>initial guidance includes </a:t>
            </a:r>
            <a:r>
              <a:rPr lang="en-US" sz="1800" b="1" i="1" dirty="0">
                <a:solidFill>
                  <a:schemeClr val="tx1"/>
                </a:solidFill>
                <a:latin typeface="Arial" charset="0"/>
              </a:rPr>
              <a:t>(but not limited to)</a:t>
            </a:r>
            <a:r>
              <a:rPr lang="en-US" sz="1800" b="1" dirty="0">
                <a:solidFill>
                  <a:schemeClr val="tx1"/>
                </a:solidFill>
                <a:latin typeface="Arial" charset="0"/>
              </a:rPr>
              <a:t>:</a:t>
            </a:r>
          </a:p>
          <a:p>
            <a:pPr marL="571500" lvl="2" indent="114300">
              <a:lnSpc>
                <a:spcPts val="1400"/>
              </a:lnSpc>
              <a:spcBef>
                <a:spcPct val="50000"/>
              </a:spcBef>
              <a:buClr>
                <a:srgbClr val="0000FF"/>
              </a:buClr>
              <a:buFont typeface="Arial" charset="0"/>
              <a:buChar char="•"/>
              <a:tabLst>
                <a:tab pos="114300" algn="l"/>
                <a:tab pos="228600" algn="l"/>
                <a:tab pos="520700" algn="l"/>
              </a:tabLst>
              <a:defRPr/>
            </a:pPr>
            <a:r>
              <a:rPr lang="en-US" sz="1800" b="1" dirty="0">
                <a:latin typeface="Arial" charset="0"/>
              </a:rPr>
              <a:t>Initial time allocations.</a:t>
            </a:r>
          </a:p>
          <a:p>
            <a:pPr marL="571500" lvl="2" indent="114300">
              <a:lnSpc>
                <a:spcPts val="1400"/>
              </a:lnSpc>
              <a:spcBef>
                <a:spcPct val="50000"/>
              </a:spcBef>
              <a:buClr>
                <a:srgbClr val="0000FF"/>
              </a:buClr>
              <a:buFont typeface="Arial" charset="0"/>
              <a:buChar char="•"/>
              <a:tabLst>
                <a:tab pos="114300" algn="l"/>
                <a:tab pos="228600" algn="l"/>
                <a:tab pos="520700" algn="l"/>
              </a:tabLst>
              <a:defRPr/>
            </a:pPr>
            <a:r>
              <a:rPr lang="en-US" sz="1800" b="1" dirty="0">
                <a:latin typeface="Arial" charset="0"/>
              </a:rPr>
              <a:t>Decision to initiate ADM or go straight into the MDMP.</a:t>
            </a:r>
          </a:p>
          <a:p>
            <a:pPr marL="571500" lvl="2" indent="114300">
              <a:lnSpc>
                <a:spcPts val="1400"/>
              </a:lnSpc>
              <a:spcBef>
                <a:spcPct val="50000"/>
              </a:spcBef>
              <a:buClr>
                <a:srgbClr val="0000FF"/>
              </a:buClr>
              <a:buFont typeface="Arial" charset="0"/>
              <a:buChar char="•"/>
              <a:tabLst>
                <a:tab pos="114300" algn="l"/>
                <a:tab pos="228600" algn="l"/>
                <a:tab pos="520700" algn="l"/>
              </a:tabLst>
              <a:defRPr/>
            </a:pPr>
            <a:r>
              <a:rPr lang="en-US" sz="1800" b="1" dirty="0">
                <a:latin typeface="Arial" charset="0"/>
              </a:rPr>
              <a:t>How to abbreviate the MDMP, if required.</a:t>
            </a:r>
          </a:p>
          <a:p>
            <a:pPr marL="571500" lvl="2" indent="114300">
              <a:lnSpc>
                <a:spcPts val="1400"/>
              </a:lnSpc>
              <a:spcBef>
                <a:spcPct val="50000"/>
              </a:spcBef>
              <a:buClr>
                <a:srgbClr val="0000FF"/>
              </a:buClr>
              <a:buFont typeface="Arial" charset="0"/>
              <a:buChar char="•"/>
              <a:tabLst>
                <a:tab pos="114300" algn="l"/>
                <a:tab pos="228600" algn="l"/>
                <a:tab pos="520700" algn="l"/>
              </a:tabLst>
              <a:defRPr/>
            </a:pPr>
            <a:r>
              <a:rPr lang="en-US" sz="1800" b="1" dirty="0">
                <a:latin typeface="Arial" charset="0"/>
              </a:rPr>
              <a:t>Necessary coordination to exchange liaison officers.</a:t>
            </a:r>
          </a:p>
          <a:p>
            <a:pPr marL="571500" lvl="2" indent="114300">
              <a:lnSpc>
                <a:spcPts val="1400"/>
              </a:lnSpc>
              <a:spcBef>
                <a:spcPct val="50000"/>
              </a:spcBef>
              <a:buClr>
                <a:srgbClr val="0000FF"/>
              </a:buClr>
              <a:buFont typeface="Arial" charset="0"/>
              <a:buChar char="•"/>
              <a:tabLst>
                <a:tab pos="114300" algn="l"/>
                <a:tab pos="228600" algn="l"/>
                <a:tab pos="520700" algn="l"/>
              </a:tabLst>
              <a:defRPr/>
            </a:pPr>
            <a:r>
              <a:rPr lang="en-US" sz="1800" b="1" dirty="0">
                <a:latin typeface="Arial" charset="0"/>
              </a:rPr>
              <a:t>Authorized movements and initiation of information collection.</a:t>
            </a:r>
          </a:p>
          <a:p>
            <a:pPr marL="571500" lvl="2" indent="114300">
              <a:lnSpc>
                <a:spcPts val="1400"/>
              </a:lnSpc>
              <a:spcBef>
                <a:spcPct val="50000"/>
              </a:spcBef>
              <a:buClr>
                <a:srgbClr val="0000FF"/>
              </a:buClr>
              <a:buFont typeface="Arial" charset="0"/>
              <a:buChar char="•"/>
              <a:tabLst>
                <a:tab pos="114300" algn="l"/>
                <a:tab pos="228600" algn="l"/>
                <a:tab pos="520700" algn="l"/>
              </a:tabLst>
              <a:defRPr/>
            </a:pPr>
            <a:r>
              <a:rPr lang="en-US" sz="1800" b="1" dirty="0">
                <a:latin typeface="Arial" charset="0"/>
              </a:rPr>
              <a:t>Collaborative planning times and locations.</a:t>
            </a:r>
          </a:p>
          <a:p>
            <a:pPr marL="571500" lvl="2" indent="114300">
              <a:lnSpc>
                <a:spcPts val="1400"/>
              </a:lnSpc>
              <a:spcBef>
                <a:spcPct val="50000"/>
              </a:spcBef>
              <a:buClr>
                <a:srgbClr val="0000FF"/>
              </a:buClr>
              <a:buFont typeface="Arial" charset="0"/>
              <a:buChar char="•"/>
              <a:tabLst>
                <a:tab pos="114300" algn="l"/>
                <a:tab pos="228600" algn="l"/>
                <a:tab pos="520700" algn="l"/>
              </a:tabLst>
              <a:defRPr/>
            </a:pPr>
            <a:r>
              <a:rPr lang="en-US" sz="1800" b="1" dirty="0">
                <a:latin typeface="Arial" charset="0"/>
              </a:rPr>
              <a:t>Initial </a:t>
            </a:r>
            <a:r>
              <a:rPr lang="en-US" sz="1800" b="1" dirty="0">
                <a:latin typeface="Arial" charset="0"/>
                <a:hlinkClick r:id="rId3" action="ppaction://hlinksldjump"/>
              </a:rPr>
              <a:t>information requirements (IRs)</a:t>
            </a:r>
            <a:r>
              <a:rPr lang="en-US" sz="1800" b="1" dirty="0">
                <a:latin typeface="Arial" charset="0"/>
              </a:rPr>
              <a:t>.</a:t>
            </a:r>
          </a:p>
          <a:p>
            <a:pPr marL="571500" lvl="2" indent="114300">
              <a:lnSpc>
                <a:spcPts val="1400"/>
              </a:lnSpc>
              <a:spcBef>
                <a:spcPct val="50000"/>
              </a:spcBef>
              <a:buClr>
                <a:srgbClr val="0000FF"/>
              </a:buClr>
              <a:buFont typeface="Arial" charset="0"/>
              <a:buChar char="•"/>
              <a:tabLst>
                <a:tab pos="114300" algn="l"/>
                <a:tab pos="228600" algn="l"/>
                <a:tab pos="520700" algn="l"/>
              </a:tabLst>
              <a:defRPr/>
            </a:pPr>
            <a:r>
              <a:rPr lang="en-US" sz="1800" b="1" dirty="0">
                <a:latin typeface="Arial" charset="0"/>
              </a:rPr>
              <a:t>Additional staff tasks.</a:t>
            </a:r>
          </a:p>
        </p:txBody>
      </p:sp>
      <p:sp>
        <p:nvSpPr>
          <p:cNvPr id="64526" name="Text Box 11"/>
          <p:cNvSpPr txBox="1">
            <a:spLocks noChangeArrowheads="1"/>
          </p:cNvSpPr>
          <p:nvPr/>
        </p:nvSpPr>
        <p:spPr bwMode="auto">
          <a:xfrm>
            <a:off x="7433013" y="6538914"/>
            <a:ext cx="43910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9-6</a:t>
            </a:r>
          </a:p>
        </p:txBody>
      </p:sp>
      <p:sp>
        <p:nvSpPr>
          <p:cNvPr id="31" name="Text Box 25"/>
          <p:cNvSpPr txBox="1">
            <a:spLocks noChangeArrowheads="1"/>
          </p:cNvSpPr>
          <p:nvPr/>
        </p:nvSpPr>
        <p:spPr bwMode="auto">
          <a:xfrm>
            <a:off x="1304089" y="1203964"/>
            <a:ext cx="10200339"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Lst>
              <a:defRPr sz="3200">
                <a:solidFill>
                  <a:schemeClr val="tx2"/>
                </a:solidFill>
                <a:latin typeface="Arial" panose="020B0604020202020204" pitchFamily="34" charset="0"/>
              </a:defRPr>
            </a:lvl1pPr>
            <a:lvl2pPr marL="114300" indent="114300">
              <a:tabLst>
                <a:tab pos="114300" algn="l"/>
                <a:tab pos="228600" algn="l"/>
              </a:tabLst>
              <a:defRPr sz="3200">
                <a:solidFill>
                  <a:schemeClr val="tx2"/>
                </a:solidFill>
                <a:latin typeface="Arial" panose="020B0604020202020204" pitchFamily="34" charset="0"/>
              </a:defRPr>
            </a:lvl2pPr>
            <a:lvl3pPr marL="342900" indent="177800">
              <a:tabLst>
                <a:tab pos="114300" algn="l"/>
                <a:tab pos="228600" algn="l"/>
              </a:tabLst>
              <a:defRPr sz="3200">
                <a:solidFill>
                  <a:schemeClr val="tx2"/>
                </a:solidFill>
                <a:latin typeface="Arial" panose="020B0604020202020204" pitchFamily="34" charset="0"/>
              </a:defRPr>
            </a:lvl3pPr>
            <a:lvl4pPr marL="800100" indent="114300">
              <a:tabLst>
                <a:tab pos="114300" algn="l"/>
                <a:tab pos="228600" algn="l"/>
              </a:tabLst>
              <a:defRPr sz="3200">
                <a:solidFill>
                  <a:schemeClr val="tx2"/>
                </a:solidFill>
                <a:latin typeface="Arial" panose="020B0604020202020204" pitchFamily="34" charset="0"/>
              </a:defRPr>
            </a:lvl4pPr>
            <a:lvl5pPr marL="2057400" indent="-228600">
              <a:tabLst>
                <a:tab pos="114300" algn="l"/>
                <a:tab pos="2286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9pPr>
          </a:lstStyle>
          <a:p>
            <a:pPr lvl="3">
              <a:lnSpc>
                <a:spcPct val="90000"/>
              </a:lnSpc>
              <a:spcBef>
                <a:spcPct val="50000"/>
              </a:spcBef>
              <a:buClr>
                <a:srgbClr val="C3C1A5"/>
              </a:buClr>
              <a:buFont typeface="Wingdings" panose="05000000000000000000" pitchFamily="2" charset="2"/>
              <a:buChar char="§"/>
            </a:pPr>
            <a:r>
              <a:rPr lang="en-US" altLang="en-US" sz="1800" b="1" dirty="0"/>
              <a:t> </a:t>
            </a:r>
            <a:r>
              <a:rPr lang="en-US" altLang="en-US" sz="1800" b="1" dirty="0">
                <a:solidFill>
                  <a:srgbClr val="C3C1A5"/>
                </a:solidFill>
              </a:rPr>
              <a:t>Input: The MDMP begins with receiving or anticipating a new mission. This can come from an order issued by higher headquarters or be derived from an ongoing operation.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65199">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a:xfrm>
            <a:off x="1983781" y="314296"/>
            <a:ext cx="8229600" cy="912813"/>
          </a:xfrm>
          <a:effectLst>
            <a:outerShdw dist="35921" dir="2700000" algn="ctr" rotWithShape="0">
              <a:srgbClr val="FFD889"/>
            </a:outerShdw>
          </a:effectLst>
        </p:spPr>
        <p:txBody>
          <a:bodyPr/>
          <a:lstStyle/>
          <a:p>
            <a:pPr eaLnBrk="1" hangingPunct="1"/>
            <a:r>
              <a:rPr lang="en-US" altLang="en-US" dirty="0"/>
              <a:t>Step 1 - Receipt of Mission</a:t>
            </a:r>
          </a:p>
        </p:txBody>
      </p:sp>
      <p:sp>
        <p:nvSpPr>
          <p:cNvPr id="6656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D19E6E98-FD1C-4692-BE93-D6422E813556}" type="slidenum">
              <a:rPr lang="en-US" altLang="en-US" sz="800"/>
              <a:pPr>
                <a:spcBef>
                  <a:spcPct val="0"/>
                </a:spcBef>
                <a:buFontTx/>
                <a:buNone/>
              </a:pPr>
              <a:t>28</a:t>
            </a:fld>
            <a:endParaRPr lang="en-US" altLang="en-US" sz="800" dirty="0"/>
          </a:p>
        </p:txBody>
      </p:sp>
      <p:sp>
        <p:nvSpPr>
          <p:cNvPr id="3165207" name="Rectangle 23"/>
          <p:cNvSpPr>
            <a:spLocks noChangeArrowheads="1"/>
          </p:cNvSpPr>
          <p:nvPr/>
        </p:nvSpPr>
        <p:spPr bwMode="auto">
          <a:xfrm>
            <a:off x="577516" y="1068059"/>
            <a:ext cx="11044989" cy="365279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66565" name="Group 5"/>
          <p:cNvGrpSpPr>
            <a:grpSpLocks/>
          </p:cNvGrpSpPr>
          <p:nvPr/>
        </p:nvGrpSpPr>
        <p:grpSpPr bwMode="auto">
          <a:xfrm>
            <a:off x="801095" y="321802"/>
            <a:ext cx="1174750" cy="1776413"/>
            <a:chOff x="3726" y="1926"/>
            <a:chExt cx="1206" cy="1823"/>
          </a:xfrm>
        </p:grpSpPr>
        <p:sp>
          <p:nvSpPr>
            <p:cNvPr id="66576"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66577" name="Group 7"/>
            <p:cNvGrpSpPr>
              <a:grpSpLocks/>
            </p:cNvGrpSpPr>
            <p:nvPr/>
          </p:nvGrpSpPr>
          <p:grpSpPr bwMode="auto">
            <a:xfrm>
              <a:off x="3778" y="1976"/>
              <a:ext cx="1090" cy="1721"/>
              <a:chOff x="2312" y="902"/>
              <a:chExt cx="1090" cy="1721"/>
            </a:xfrm>
          </p:grpSpPr>
          <p:sp>
            <p:nvSpPr>
              <p:cNvPr id="66578"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6579"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6580"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6581"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6582"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6583"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66584"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3165199" name="Rectangle 15"/>
          <p:cNvSpPr>
            <a:spLocks noChangeArrowheads="1"/>
          </p:cNvSpPr>
          <p:nvPr/>
        </p:nvSpPr>
        <p:spPr bwMode="auto">
          <a:xfrm>
            <a:off x="785221" y="415465"/>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t>1 - RECEIPT OF MISSION</a:t>
            </a:r>
          </a:p>
        </p:txBody>
      </p:sp>
      <p:sp>
        <p:nvSpPr>
          <p:cNvPr id="66567" name="Rectangle 16"/>
          <p:cNvSpPr>
            <a:spLocks noChangeArrowheads="1"/>
          </p:cNvSpPr>
          <p:nvPr/>
        </p:nvSpPr>
        <p:spPr bwMode="auto">
          <a:xfrm>
            <a:off x="793159" y="628190"/>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66568" name="Rectangle 17"/>
          <p:cNvSpPr>
            <a:spLocks noChangeArrowheads="1"/>
          </p:cNvSpPr>
          <p:nvPr/>
        </p:nvSpPr>
        <p:spPr bwMode="auto">
          <a:xfrm>
            <a:off x="686795" y="871077"/>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66569" name="Rectangle 18"/>
          <p:cNvSpPr>
            <a:spLocks noChangeArrowheads="1"/>
          </p:cNvSpPr>
          <p:nvPr/>
        </p:nvSpPr>
        <p:spPr bwMode="auto">
          <a:xfrm>
            <a:off x="840783" y="1077451"/>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66570" name="Rectangle 19"/>
          <p:cNvSpPr>
            <a:spLocks noChangeArrowheads="1"/>
          </p:cNvSpPr>
          <p:nvPr/>
        </p:nvSpPr>
        <p:spPr bwMode="auto">
          <a:xfrm>
            <a:off x="775695" y="1390190"/>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66571" name="Rectangle 20"/>
          <p:cNvSpPr>
            <a:spLocks noChangeArrowheads="1"/>
          </p:cNvSpPr>
          <p:nvPr/>
        </p:nvSpPr>
        <p:spPr bwMode="auto">
          <a:xfrm>
            <a:off x="786808" y="1601327"/>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66572" name="Rectangle 21"/>
          <p:cNvSpPr>
            <a:spLocks noChangeArrowheads="1"/>
          </p:cNvSpPr>
          <p:nvPr/>
        </p:nvSpPr>
        <p:spPr bwMode="auto">
          <a:xfrm>
            <a:off x="743946" y="1863264"/>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50189" name="Text Box 24"/>
          <p:cNvSpPr txBox="1">
            <a:spLocks noChangeArrowheads="1"/>
          </p:cNvSpPr>
          <p:nvPr/>
        </p:nvSpPr>
        <p:spPr bwMode="auto">
          <a:xfrm>
            <a:off x="577516" y="2335332"/>
            <a:ext cx="10926912" cy="2280624"/>
          </a:xfrm>
          <a:prstGeom prst="rect">
            <a:avLst/>
          </a:prstGeom>
          <a:noFill/>
          <a:ln w="9525">
            <a:noFill/>
            <a:miter lim="800000"/>
            <a:headEnd/>
            <a:tailEnd/>
          </a:ln>
        </p:spPr>
        <p:txBody>
          <a:bodyPr wrap="square">
            <a:spAutoFit/>
          </a:bodyPr>
          <a:lstStyle/>
          <a:p>
            <a:pPr marL="114300" lvl="1" indent="114300">
              <a:lnSpc>
                <a:spcPct val="90000"/>
              </a:lnSpc>
              <a:spcBef>
                <a:spcPct val="50000"/>
              </a:spcBef>
              <a:buClr>
                <a:srgbClr val="0000FF"/>
              </a:buClr>
              <a:buFont typeface="Wingdings" pitchFamily="2" charset="2"/>
              <a:buChar char="§"/>
              <a:tabLst>
                <a:tab pos="114300" algn="l"/>
                <a:tab pos="2286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1 - Receipt of Mission involves </a:t>
            </a:r>
            <a:r>
              <a:rPr lang="en-US" sz="1800" b="1" dirty="0">
                <a:solidFill>
                  <a:srgbClr val="FF0000"/>
                </a:solidFill>
                <a:latin typeface="Arial" charset="0"/>
              </a:rPr>
              <a:t>six actions</a:t>
            </a:r>
            <a:r>
              <a:rPr lang="en-US" sz="1800" b="1" dirty="0">
                <a:latin typeface="Arial" charset="0"/>
              </a:rPr>
              <a:t>:</a:t>
            </a:r>
            <a:endParaRPr lang="en-US" sz="1800" b="1" dirty="0">
              <a:solidFill>
                <a:schemeClr val="tx1"/>
              </a:solidFill>
              <a:latin typeface="Arial" charset="0"/>
            </a:endParaRPr>
          </a:p>
          <a:p>
            <a:pPr marL="339725" lvl="2" indent="169863">
              <a:lnSpc>
                <a:spcPct val="90000"/>
              </a:lnSpc>
              <a:spcBef>
                <a:spcPct val="50000"/>
              </a:spcBef>
              <a:buClr>
                <a:srgbClr val="0000FF"/>
              </a:buClr>
              <a:buFont typeface="Wingdings" pitchFamily="2" charset="2"/>
              <a:buChar char="ü"/>
              <a:tabLst>
                <a:tab pos="114300" algn="l"/>
                <a:tab pos="228600" algn="l"/>
                <a:tab pos="339725" algn="l"/>
              </a:tabLst>
              <a:defRPr/>
            </a:pPr>
            <a:r>
              <a:rPr lang="en-US" sz="1800" b="1" dirty="0">
                <a:latin typeface="Arial" charset="0"/>
              </a:rPr>
              <a:t> </a:t>
            </a:r>
            <a:r>
              <a:rPr lang="en-US" sz="1800" b="1" i="1" dirty="0">
                <a:solidFill>
                  <a:srgbClr val="FF0000"/>
                </a:solidFill>
                <a:latin typeface="Arial" charset="0"/>
              </a:rPr>
              <a:t>Action 6, Issue the initial warning order (WARNORD).</a:t>
            </a:r>
            <a:r>
              <a:rPr lang="en-US" sz="1800" b="1" dirty="0">
                <a:latin typeface="Arial" charset="0"/>
              </a:rPr>
              <a:t> This order includes, at a minimum:</a:t>
            </a:r>
          </a:p>
          <a:p>
            <a:pPr marL="574675" lvl="2" indent="115888">
              <a:lnSpc>
                <a:spcPct val="90000"/>
              </a:lnSpc>
              <a:spcBef>
                <a:spcPct val="50000"/>
              </a:spcBef>
              <a:buClr>
                <a:srgbClr val="0000FF"/>
              </a:buClr>
              <a:buFontTx/>
              <a:buChar char="•"/>
              <a:tabLst>
                <a:tab pos="114300" algn="l"/>
                <a:tab pos="228600" algn="l"/>
                <a:tab pos="574675" algn="l"/>
              </a:tabLst>
              <a:defRPr/>
            </a:pPr>
            <a:r>
              <a:rPr lang="en-US" sz="1800" b="1" dirty="0">
                <a:latin typeface="Arial" charset="0"/>
              </a:rPr>
              <a:t>The type of operation.</a:t>
            </a:r>
          </a:p>
          <a:p>
            <a:pPr marL="574675" lvl="2" indent="115888">
              <a:lnSpc>
                <a:spcPct val="90000"/>
              </a:lnSpc>
              <a:spcBef>
                <a:spcPct val="50000"/>
              </a:spcBef>
              <a:buClr>
                <a:srgbClr val="0000FF"/>
              </a:buClr>
              <a:buFontTx/>
              <a:buChar char="•"/>
              <a:tabLst>
                <a:tab pos="114300" algn="l"/>
                <a:tab pos="228600" algn="l"/>
                <a:tab pos="574675" algn="l"/>
              </a:tabLst>
              <a:defRPr/>
            </a:pPr>
            <a:r>
              <a:rPr lang="en-US" sz="1800" b="1" dirty="0">
                <a:latin typeface="Arial" charset="0"/>
              </a:rPr>
              <a:t>The general location of the operation.</a:t>
            </a:r>
          </a:p>
          <a:p>
            <a:pPr marL="574675" lvl="2" indent="115888">
              <a:lnSpc>
                <a:spcPct val="90000"/>
              </a:lnSpc>
              <a:spcBef>
                <a:spcPct val="50000"/>
              </a:spcBef>
              <a:buClr>
                <a:srgbClr val="0000FF"/>
              </a:buClr>
              <a:buFontTx/>
              <a:buChar char="•"/>
              <a:tabLst>
                <a:tab pos="114300" algn="l"/>
                <a:tab pos="228600" algn="l"/>
                <a:tab pos="574675" algn="l"/>
              </a:tabLst>
              <a:defRPr/>
            </a:pPr>
            <a:r>
              <a:rPr lang="en-US" sz="1800" b="1" dirty="0">
                <a:latin typeface="Arial" charset="0"/>
              </a:rPr>
              <a:t>The initial timeline.</a:t>
            </a:r>
          </a:p>
          <a:p>
            <a:pPr marL="574675" lvl="2" indent="115888">
              <a:lnSpc>
                <a:spcPct val="90000"/>
              </a:lnSpc>
              <a:spcBef>
                <a:spcPct val="50000"/>
              </a:spcBef>
              <a:buClr>
                <a:srgbClr val="0000FF"/>
              </a:buClr>
              <a:buFontTx/>
              <a:buChar char="•"/>
              <a:tabLst>
                <a:tab pos="114300" algn="l"/>
                <a:tab pos="228600" algn="l"/>
                <a:tab pos="574675" algn="l"/>
              </a:tabLst>
              <a:defRPr/>
            </a:pPr>
            <a:r>
              <a:rPr lang="en-US" sz="1800" b="1" dirty="0">
                <a:latin typeface="Arial" charset="0"/>
              </a:rPr>
              <a:t>Any movement or information collection to initiate.</a:t>
            </a:r>
          </a:p>
        </p:txBody>
      </p:sp>
      <p:sp>
        <p:nvSpPr>
          <p:cNvPr id="66574" name="Text Box 11"/>
          <p:cNvSpPr txBox="1">
            <a:spLocks noChangeArrowheads="1"/>
          </p:cNvSpPr>
          <p:nvPr/>
        </p:nvSpPr>
        <p:spPr bwMode="auto">
          <a:xfrm>
            <a:off x="7439698" y="6538914"/>
            <a:ext cx="44196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9-6</a:t>
            </a:r>
          </a:p>
        </p:txBody>
      </p:sp>
      <p:sp>
        <p:nvSpPr>
          <p:cNvPr id="66575" name="TextBox 24"/>
          <p:cNvSpPr txBox="1">
            <a:spLocks noChangeArrowheads="1"/>
          </p:cNvSpPr>
          <p:nvPr/>
        </p:nvSpPr>
        <p:spPr bwMode="auto">
          <a:xfrm>
            <a:off x="489738" y="6538913"/>
            <a:ext cx="6949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b="1" i="1" dirty="0">
                <a:solidFill>
                  <a:srgbClr val="FF0000"/>
                </a:solidFill>
              </a:rPr>
              <a:t>Note: FM 6-0 (p. ix) modifies warning order abbreviation to WARNORD (obsolete - WARNO)</a:t>
            </a:r>
          </a:p>
        </p:txBody>
      </p:sp>
      <p:sp>
        <p:nvSpPr>
          <p:cNvPr id="32" name="Text Box 25"/>
          <p:cNvSpPr txBox="1">
            <a:spLocks noChangeArrowheads="1"/>
          </p:cNvSpPr>
          <p:nvPr/>
        </p:nvSpPr>
        <p:spPr bwMode="auto">
          <a:xfrm>
            <a:off x="1304089" y="1203964"/>
            <a:ext cx="10200339"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Lst>
              <a:defRPr sz="3200">
                <a:solidFill>
                  <a:schemeClr val="tx2"/>
                </a:solidFill>
                <a:latin typeface="Arial" panose="020B0604020202020204" pitchFamily="34" charset="0"/>
              </a:defRPr>
            </a:lvl1pPr>
            <a:lvl2pPr marL="114300" indent="114300">
              <a:tabLst>
                <a:tab pos="114300" algn="l"/>
                <a:tab pos="228600" algn="l"/>
              </a:tabLst>
              <a:defRPr sz="3200">
                <a:solidFill>
                  <a:schemeClr val="tx2"/>
                </a:solidFill>
                <a:latin typeface="Arial" panose="020B0604020202020204" pitchFamily="34" charset="0"/>
              </a:defRPr>
            </a:lvl2pPr>
            <a:lvl3pPr marL="342900" indent="177800">
              <a:tabLst>
                <a:tab pos="114300" algn="l"/>
                <a:tab pos="228600" algn="l"/>
              </a:tabLst>
              <a:defRPr sz="3200">
                <a:solidFill>
                  <a:schemeClr val="tx2"/>
                </a:solidFill>
                <a:latin typeface="Arial" panose="020B0604020202020204" pitchFamily="34" charset="0"/>
              </a:defRPr>
            </a:lvl3pPr>
            <a:lvl4pPr marL="800100" indent="114300">
              <a:tabLst>
                <a:tab pos="114300" algn="l"/>
                <a:tab pos="228600" algn="l"/>
              </a:tabLst>
              <a:defRPr sz="3200">
                <a:solidFill>
                  <a:schemeClr val="tx2"/>
                </a:solidFill>
                <a:latin typeface="Arial" panose="020B0604020202020204" pitchFamily="34" charset="0"/>
              </a:defRPr>
            </a:lvl4pPr>
            <a:lvl5pPr marL="2057400" indent="-228600">
              <a:tabLst>
                <a:tab pos="114300" algn="l"/>
                <a:tab pos="2286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Lst>
              <a:defRPr sz="3200">
                <a:solidFill>
                  <a:schemeClr val="tx2"/>
                </a:solidFill>
                <a:latin typeface="Arial" panose="020B0604020202020204" pitchFamily="34" charset="0"/>
              </a:defRPr>
            </a:lvl9pPr>
          </a:lstStyle>
          <a:p>
            <a:pPr lvl="3">
              <a:lnSpc>
                <a:spcPct val="90000"/>
              </a:lnSpc>
              <a:spcBef>
                <a:spcPct val="50000"/>
              </a:spcBef>
              <a:buClr>
                <a:srgbClr val="C3C1A5"/>
              </a:buClr>
              <a:buFont typeface="Wingdings" panose="05000000000000000000" pitchFamily="2" charset="2"/>
              <a:buChar char="§"/>
            </a:pPr>
            <a:r>
              <a:rPr lang="en-US" altLang="en-US" sz="1800" b="1" dirty="0"/>
              <a:t> </a:t>
            </a:r>
            <a:r>
              <a:rPr lang="en-US" altLang="en-US" sz="1800" b="1" dirty="0">
                <a:solidFill>
                  <a:srgbClr val="C3C1A5"/>
                </a:solidFill>
              </a:rPr>
              <a:t>Input: The MDMP begins with receiving or anticipating a new mission. This can come from an order issued by higher headquarters or be derived from an ongoing operation.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65199">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a:xfrm>
            <a:off x="1982972" y="428021"/>
            <a:ext cx="8229600" cy="912813"/>
          </a:xfrm>
          <a:effectLst>
            <a:outerShdw dist="35921" dir="2700000" algn="ctr" rotWithShape="0">
              <a:srgbClr val="FFD889"/>
            </a:outerShdw>
          </a:effectLst>
        </p:spPr>
        <p:txBody>
          <a:bodyPr/>
          <a:lstStyle/>
          <a:p>
            <a:pPr eaLnBrk="1" hangingPunct="1"/>
            <a:r>
              <a:rPr lang="en-US" altLang="en-US" dirty="0"/>
              <a:t>Glossary for Step 1 - Receipt of Mission </a:t>
            </a:r>
            <a:r>
              <a:rPr lang="en-US" altLang="en-US" sz="1200" dirty="0">
                <a:solidFill>
                  <a:srgbClr val="FF0000"/>
                </a:solidFill>
              </a:rPr>
              <a:t>(Click on the arrow at the end of the definition to return to your place)</a:t>
            </a:r>
          </a:p>
        </p:txBody>
      </p:sp>
      <p:sp>
        <p:nvSpPr>
          <p:cNvPr id="6861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E2BB9D9-8FED-4F35-9528-6A2DB32A7685}" type="slidenum">
              <a:rPr lang="en-US" altLang="en-US" sz="800"/>
              <a:pPr>
                <a:spcBef>
                  <a:spcPct val="0"/>
                </a:spcBef>
                <a:buFontTx/>
                <a:buNone/>
              </a:pPr>
              <a:t>29</a:t>
            </a:fld>
            <a:endParaRPr lang="en-US" altLang="en-US" sz="800" dirty="0"/>
          </a:p>
        </p:txBody>
      </p:sp>
      <p:sp>
        <p:nvSpPr>
          <p:cNvPr id="3169284" name="Rectangle 4"/>
          <p:cNvSpPr>
            <a:spLocks noChangeArrowheads="1"/>
          </p:cNvSpPr>
          <p:nvPr/>
        </p:nvSpPr>
        <p:spPr bwMode="auto">
          <a:xfrm>
            <a:off x="574159" y="1075250"/>
            <a:ext cx="11047227" cy="3571173"/>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68613" name="Text Box 3"/>
          <p:cNvSpPr txBox="1">
            <a:spLocks noChangeArrowheads="1"/>
          </p:cNvSpPr>
          <p:nvPr/>
        </p:nvSpPr>
        <p:spPr bwMode="auto">
          <a:xfrm>
            <a:off x="659220" y="1156213"/>
            <a:ext cx="10877106" cy="33778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 pos="292100" algn="l"/>
              </a:tabLst>
              <a:defRPr sz="3200">
                <a:solidFill>
                  <a:schemeClr val="tx1"/>
                </a:solidFill>
                <a:latin typeface="Arial" panose="020B0604020202020204" pitchFamily="34" charset="0"/>
              </a:defRPr>
            </a:lvl1pPr>
            <a:lvl2pPr marL="742950" indent="-28575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1600200" indent="-2286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a:lnSpc>
                <a:spcPct val="95000"/>
              </a:lnSpc>
              <a:spcBef>
                <a:spcPct val="50000"/>
              </a:spcBef>
              <a:buClr>
                <a:srgbClr val="0000FF"/>
              </a:buClr>
              <a:buFont typeface="Wingdings" panose="05000000000000000000" pitchFamily="2" charset="2"/>
              <a:buChar char="§"/>
            </a:pPr>
            <a:r>
              <a:rPr lang="en-US" altLang="en-US" sz="1400" b="1" dirty="0">
                <a:solidFill>
                  <a:srgbClr val="0000FF"/>
                </a:solidFill>
              </a:rPr>
              <a:t> Army design methodology:</a:t>
            </a:r>
            <a:r>
              <a:rPr lang="en-US" altLang="en-US" sz="1400" b="1" dirty="0">
                <a:solidFill>
                  <a:schemeClr val="tx2"/>
                </a:solidFill>
              </a:rPr>
              <a:t> The Army design methodology (ADM) is a methodology for applying critical and creative thinking to understand, visualize, and describe unfamiliar problems and approaches to solving them. ADM includes interconnected thinking activities that aid in conceptual planning and decisionmaking. By first framing an operational environment and associated problems, ADM enables commanders and staffs to think about the situation in depth. From this understanding, commanders and staffs develop a more informed approach to solve or manage identified problems. During operations, ADM supports organizational learning through reframing – a maturing of understanding that leads to a new perspective on problems or their resolution. (ATP 5-0.1 </a:t>
            </a:r>
            <a:r>
              <a:rPr lang="en-US" altLang="en-US" sz="1400" b="1" i="1" dirty="0">
                <a:solidFill>
                  <a:schemeClr val="tx2"/>
                </a:solidFill>
              </a:rPr>
              <a:t>Army Design Methodology</a:t>
            </a:r>
            <a:r>
              <a:rPr lang="en-US" altLang="en-US" sz="1400" b="1" dirty="0">
                <a:solidFill>
                  <a:schemeClr val="tx2"/>
                </a:solidFill>
              </a:rPr>
              <a:t>, Jul 15, p. 1-3, para 1-14).</a:t>
            </a:r>
          </a:p>
          <a:p>
            <a:pPr>
              <a:lnSpc>
                <a:spcPct val="95000"/>
              </a:lnSpc>
              <a:spcBef>
                <a:spcPct val="50000"/>
              </a:spcBef>
              <a:buClr>
                <a:srgbClr val="0000FF"/>
              </a:buClr>
              <a:buFont typeface="Wingdings" panose="05000000000000000000" pitchFamily="2" charset="2"/>
              <a:buChar char="§"/>
            </a:pPr>
            <a:r>
              <a:rPr lang="en-US" altLang="en-US" sz="1400" b="1" dirty="0"/>
              <a:t> </a:t>
            </a:r>
            <a:r>
              <a:rPr lang="en-US" altLang="en-US" sz="1400" b="1" dirty="0">
                <a:solidFill>
                  <a:srgbClr val="0000FF"/>
                </a:solidFill>
              </a:rPr>
              <a:t>Information requirements (IR): </a:t>
            </a:r>
            <a:r>
              <a:rPr lang="en-US" altLang="en-US" sz="1400" b="1" dirty="0"/>
              <a:t>Any information elements the commander and staff require to successfully conduct operations. </a:t>
            </a:r>
            <a:r>
              <a:rPr lang="en-US" altLang="en-US" sz="1400" b="1" dirty="0">
                <a:solidFill>
                  <a:schemeClr val="tx2"/>
                </a:solidFill>
              </a:rPr>
              <a:t>(ADP 1-02, </a:t>
            </a:r>
            <a:r>
              <a:rPr lang="en-US" altLang="en-US" sz="1400" b="1" i="1" dirty="0">
                <a:solidFill>
                  <a:schemeClr val="tx2"/>
                </a:solidFill>
              </a:rPr>
              <a:t>Terms and Military Symbols</a:t>
            </a:r>
            <a:r>
              <a:rPr lang="en-US" altLang="en-US" sz="1400" b="1" dirty="0">
                <a:solidFill>
                  <a:schemeClr val="tx2"/>
                </a:solidFill>
              </a:rPr>
              <a:t>, Aug 18, p. 1-51).</a:t>
            </a:r>
            <a:r>
              <a:rPr lang="en-US" altLang="en-US" sz="1400" b="1" dirty="0"/>
              <a:t> </a:t>
            </a:r>
          </a:p>
          <a:p>
            <a:pPr>
              <a:lnSpc>
                <a:spcPct val="95000"/>
              </a:lnSpc>
              <a:spcBef>
                <a:spcPct val="50000"/>
              </a:spcBef>
              <a:buClr>
                <a:srgbClr val="0000FF"/>
              </a:buClr>
              <a:buFont typeface="Wingdings" panose="05000000000000000000" pitchFamily="2" charset="2"/>
              <a:buChar char="§"/>
            </a:pPr>
            <a:r>
              <a:rPr lang="en-US" altLang="en-US" sz="1400" b="1" dirty="0"/>
              <a:t> </a:t>
            </a:r>
            <a:r>
              <a:rPr lang="en-US" altLang="en-US" sz="1400" b="1" dirty="0">
                <a:solidFill>
                  <a:srgbClr val="0000FF"/>
                </a:solidFill>
              </a:rPr>
              <a:t>Running estimate: </a:t>
            </a:r>
            <a:r>
              <a:rPr lang="en-US" altLang="en-US" sz="1400" b="1" dirty="0"/>
              <a:t>The continuous assessment of the current situation used to determine if the current operation is proceeding according to the commander’s intent and if planned future operations are supportable. Each staff section considers the effects of new information and updates the following: facts, assumptions, friendly force status, enemy activities and capabilities, civil considerations, and conclusions and recommendations.  Building and maintaining running estimates is a primary task of commanders, each staff element, and command post functional cell. (FM 6-0, </a:t>
            </a:r>
            <a:r>
              <a:rPr lang="en-US" altLang="en-US" sz="1400" b="1" i="1" dirty="0"/>
              <a:t>Commander and Staff Organization and Operations</a:t>
            </a:r>
            <a:r>
              <a:rPr lang="en-US" altLang="en-US" sz="1400" b="1" dirty="0"/>
              <a:t>, May 14, w/C2, p. 8-1, paras 8-1 to 8-4).</a:t>
            </a:r>
          </a:p>
        </p:txBody>
      </p:sp>
      <p:sp>
        <p:nvSpPr>
          <p:cNvPr id="68614" name="AutoShape 5">
            <a:hlinkClick r:id="rId3" action="ppaction://hlinksldjump" highlightClick="1"/>
          </p:cNvPr>
          <p:cNvSpPr>
            <a:spLocks noChangeArrowheads="1"/>
          </p:cNvSpPr>
          <p:nvPr/>
        </p:nvSpPr>
        <p:spPr bwMode="auto">
          <a:xfrm>
            <a:off x="8610363" y="2437159"/>
            <a:ext cx="185738"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68615" name="AutoShape 9">
            <a:hlinkClick r:id="rId4" action="ppaction://hlinksldjump" highlightClick="1"/>
          </p:cNvPr>
          <p:cNvSpPr>
            <a:spLocks noChangeArrowheads="1"/>
          </p:cNvSpPr>
          <p:nvPr/>
        </p:nvSpPr>
        <p:spPr bwMode="auto">
          <a:xfrm>
            <a:off x="6541855" y="4261677"/>
            <a:ext cx="185737"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68616" name="AutoShape 5">
            <a:hlinkClick r:id="rId3" action="ppaction://hlinksldjump" highlightClick="1"/>
          </p:cNvPr>
          <p:cNvSpPr>
            <a:spLocks noChangeArrowheads="1"/>
          </p:cNvSpPr>
          <p:nvPr/>
        </p:nvSpPr>
        <p:spPr bwMode="auto">
          <a:xfrm>
            <a:off x="6584771" y="2945768"/>
            <a:ext cx="185738" cy="163512"/>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Slide Number Placeholder 4"/>
          <p:cNvSpPr>
            <a:spLocks noGrp="1"/>
          </p:cNvSpPr>
          <p:nvPr>
            <p:ph type="sldNum" sz="quarter" idx="11"/>
          </p:nvPr>
        </p:nvSpPr>
        <p:spPr>
          <a:noFill/>
        </p:spPr>
        <p:txBody>
          <a:bodyPr/>
          <a:lstStyle/>
          <a:p>
            <a:fld id="{FECBAE51-3CFF-4CE9-8834-820EB9D33961}" type="slidenum">
              <a:rPr lang="en-US" smtClean="0"/>
              <a:pPr/>
              <a:t>3</a:t>
            </a:fld>
            <a:endParaRPr lang="en-US" dirty="0"/>
          </a:p>
        </p:txBody>
      </p:sp>
      <p:sp>
        <p:nvSpPr>
          <p:cNvPr id="43010" name="Rectangle 2"/>
          <p:cNvSpPr>
            <a:spLocks noGrp="1" noChangeArrowheads="1"/>
          </p:cNvSpPr>
          <p:nvPr>
            <p:ph type="title"/>
          </p:nvPr>
        </p:nvSpPr>
        <p:spPr>
          <a:xfrm>
            <a:off x="2399506" y="2880965"/>
            <a:ext cx="7088187" cy="652462"/>
          </a:xfrm>
        </p:spPr>
        <p:txBody>
          <a:bodyPr/>
          <a:lstStyle/>
          <a:p>
            <a:pPr eaLnBrk="1" hangingPunct="1">
              <a:defRPr/>
            </a:pPr>
            <a:r>
              <a:rPr lang="en-US" b="1" dirty="0"/>
              <a:t>Safety Brief</a:t>
            </a:r>
            <a:br>
              <a:rPr lang="en-US" b="1" dirty="0"/>
            </a:br>
            <a:endParaRPr lang="en-US" b="1" dirty="0"/>
          </a:p>
        </p:txBody>
      </p:sp>
    </p:spTree>
    <p:extLst>
      <p:ext uri="{BB962C8B-B14F-4D97-AF65-F5344CB8AC3E}">
        <p14:creationId xmlns:p14="http://schemas.microsoft.com/office/powerpoint/2010/main" val="210925554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Rectangle 3"/>
          <p:cNvSpPr>
            <a:spLocks noGrp="1" noChangeArrowheads="1"/>
          </p:cNvSpPr>
          <p:nvPr>
            <p:ph type="title"/>
          </p:nvPr>
        </p:nvSpPr>
        <p:spPr>
          <a:xfrm>
            <a:off x="1981200" y="63697"/>
            <a:ext cx="8229600" cy="912813"/>
          </a:xfrm>
          <a:effectLst>
            <a:outerShdw dist="35921" dir="2700000" algn="ctr" rotWithShape="0">
              <a:srgbClr val="F6D8AC"/>
            </a:outerShdw>
          </a:effectLst>
        </p:spPr>
        <p:txBody>
          <a:bodyPr/>
          <a:lstStyle/>
          <a:p>
            <a:pPr eaLnBrk="1" hangingPunct="1"/>
            <a:r>
              <a:rPr lang="en-US" altLang="en-US" dirty="0"/>
              <a:t>Military Decision Making Process </a:t>
            </a:r>
            <a:endParaRPr lang="en-US" altLang="en-US" sz="4400" dirty="0"/>
          </a:p>
        </p:txBody>
      </p:sp>
      <p:sp>
        <p:nvSpPr>
          <p:cNvPr id="70660"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63EBF03E-2ACB-479B-8819-32020E4027B3}" type="slidenum">
              <a:rPr lang="en-US" altLang="en-US" sz="800"/>
              <a:pPr>
                <a:spcBef>
                  <a:spcPct val="0"/>
                </a:spcBef>
                <a:buFontTx/>
                <a:buNone/>
              </a:pPr>
              <a:t>30</a:t>
            </a:fld>
            <a:endParaRPr lang="en-US" altLang="en-US" sz="800" dirty="0"/>
          </a:p>
        </p:txBody>
      </p:sp>
      <p:sp>
        <p:nvSpPr>
          <p:cNvPr id="3098629" name="Text Box 5"/>
          <p:cNvSpPr txBox="1">
            <a:spLocks noChangeArrowheads="1"/>
          </p:cNvSpPr>
          <p:nvPr/>
        </p:nvSpPr>
        <p:spPr bwMode="auto">
          <a:xfrm>
            <a:off x="3095626" y="1041401"/>
            <a:ext cx="5999163" cy="446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400" b="1" dirty="0">
                <a:solidFill>
                  <a:srgbClr val="0000FF"/>
                </a:solidFill>
              </a:rPr>
              <a:t>This lesson consists of eight sections:</a:t>
            </a:r>
          </a:p>
          <a:p>
            <a:pPr>
              <a:spcBef>
                <a:spcPct val="50000"/>
              </a:spcBef>
              <a:buClr>
                <a:srgbClr val="0000FF"/>
              </a:buClr>
              <a:buFont typeface="Wingdings" panose="05000000000000000000" pitchFamily="2" charset="2"/>
              <a:buChar char="ü"/>
            </a:pPr>
            <a:r>
              <a:rPr lang="en-US" altLang="en-US" sz="2000" b="1" dirty="0">
                <a:solidFill>
                  <a:srgbClr val="5F5F5F"/>
                </a:solidFill>
              </a:rPr>
              <a:t>Introduction to the MDMP</a:t>
            </a:r>
          </a:p>
          <a:p>
            <a:pPr>
              <a:spcBef>
                <a:spcPct val="50000"/>
              </a:spcBef>
              <a:buClr>
                <a:srgbClr val="0000FF"/>
              </a:buClr>
              <a:buFont typeface="Wingdings" panose="05000000000000000000" pitchFamily="2" charset="2"/>
              <a:buChar char="ü"/>
            </a:pPr>
            <a:r>
              <a:rPr lang="en-US" altLang="en-US" sz="2000" b="1" dirty="0">
                <a:solidFill>
                  <a:srgbClr val="5F5F5F"/>
                </a:solidFill>
              </a:rPr>
              <a:t>Step 1 - Receipt of Mission</a:t>
            </a:r>
          </a:p>
          <a:p>
            <a:pPr>
              <a:spcBef>
                <a:spcPct val="50000"/>
              </a:spcBef>
              <a:buClr>
                <a:srgbClr val="0000FF"/>
              </a:buClr>
              <a:buFont typeface="Wingdings" panose="05000000000000000000" pitchFamily="2" charset="2"/>
              <a:buChar char="ü"/>
            </a:pPr>
            <a:r>
              <a:rPr lang="en-US" altLang="en-US" sz="2000" b="1" dirty="0">
                <a:solidFill>
                  <a:schemeClr val="tx2"/>
                </a:solidFill>
              </a:rPr>
              <a:t>Step 2 - Mission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3 - Course of Action Development</a:t>
            </a:r>
          </a:p>
          <a:p>
            <a:pPr>
              <a:spcBef>
                <a:spcPct val="50000"/>
              </a:spcBef>
              <a:buClr>
                <a:srgbClr val="0000FF"/>
              </a:buClr>
              <a:buFont typeface="Wingdings" panose="05000000000000000000" pitchFamily="2" charset="2"/>
              <a:buChar char="ü"/>
            </a:pPr>
            <a:r>
              <a:rPr lang="en-US" altLang="en-US" sz="2000" b="1" dirty="0">
                <a:solidFill>
                  <a:srgbClr val="5F5F5F"/>
                </a:solidFill>
              </a:rPr>
              <a:t>Step 4 - Course of Action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5 - Course of Action Comparison</a:t>
            </a:r>
          </a:p>
          <a:p>
            <a:pPr>
              <a:spcBef>
                <a:spcPct val="50000"/>
              </a:spcBef>
              <a:buClr>
                <a:srgbClr val="0000FF"/>
              </a:buClr>
              <a:buFont typeface="Wingdings" panose="05000000000000000000" pitchFamily="2" charset="2"/>
              <a:buChar char="ü"/>
            </a:pPr>
            <a:r>
              <a:rPr lang="en-US" altLang="en-US" sz="2000" b="1" dirty="0">
                <a:solidFill>
                  <a:srgbClr val="5F5F5F"/>
                </a:solidFill>
              </a:rPr>
              <a:t>Step 6 - Course of Action Approval</a:t>
            </a:r>
          </a:p>
          <a:p>
            <a:pPr>
              <a:spcBef>
                <a:spcPct val="50000"/>
              </a:spcBef>
              <a:buClr>
                <a:srgbClr val="0000FF"/>
              </a:buClr>
              <a:buFont typeface="Wingdings" panose="05000000000000000000" pitchFamily="2" charset="2"/>
              <a:buChar char="ü"/>
            </a:pPr>
            <a:r>
              <a:rPr lang="en-US" altLang="en-US" sz="2000" b="1" dirty="0">
                <a:solidFill>
                  <a:srgbClr val="5F5F5F"/>
                </a:solidFill>
              </a:rPr>
              <a:t>Step 7 - Orders Production, Dissemination, 	 	    and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098629">
                                            <p:txEl>
                                              <p:pRg st="3" end="3"/>
                                            </p:txEl>
                                          </p:spTgt>
                                        </p:tgtEl>
                                        <p:attrNameLst>
                                          <p:attrName>style.color</p:attrName>
                                        </p:attrNameLst>
                                      </p:cBhvr>
                                      <p:to>
                                        <a:srgbClr val="0000FF"/>
                                      </p:to>
                                    </p:animClr>
                                  </p:childTnLst>
                                </p:cTn>
                              </p:par>
                              <p:par>
                                <p:cTn id="7" presetID="6" presetClass="emph" presetSubtype="0" fill="hold" nodeType="withEffect">
                                  <p:stCondLst>
                                    <p:cond delay="0"/>
                                  </p:stCondLst>
                                  <p:childTnLst>
                                    <p:animScale>
                                      <p:cBhvr>
                                        <p:cTn id="8" dur="500" fill="hold"/>
                                        <p:tgtEl>
                                          <p:spTgt spid="3098629">
                                            <p:txEl>
                                              <p:pRg st="3" end="3"/>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50"/>
          <p:cNvSpPr>
            <a:spLocks noGrp="1" noChangeArrowheads="1"/>
          </p:cNvSpPr>
          <p:nvPr>
            <p:ph type="title"/>
          </p:nvPr>
        </p:nvSpPr>
        <p:spPr>
          <a:xfrm>
            <a:off x="1928035" y="337827"/>
            <a:ext cx="8229600" cy="912813"/>
          </a:xfrm>
        </p:spPr>
        <p:txBody>
          <a:bodyPr/>
          <a:lstStyle/>
          <a:p>
            <a:pPr eaLnBrk="1" hangingPunct="1"/>
            <a:r>
              <a:rPr lang="en-US" altLang="en-US" dirty="0"/>
              <a:t>Step 2 - Mission Analysis</a:t>
            </a:r>
          </a:p>
        </p:txBody>
      </p:sp>
      <p:sp>
        <p:nvSpPr>
          <p:cNvPr id="7270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A439A56-6952-4112-8175-48EDA7AB10D4}" type="slidenum">
              <a:rPr lang="en-US" altLang="en-US" sz="800"/>
              <a:pPr>
                <a:spcBef>
                  <a:spcPct val="0"/>
                </a:spcBef>
                <a:buFontTx/>
                <a:buNone/>
              </a:pPr>
              <a:t>31</a:t>
            </a:fld>
            <a:endParaRPr lang="en-US" altLang="en-US" sz="800" dirty="0"/>
          </a:p>
        </p:txBody>
      </p:sp>
      <p:sp>
        <p:nvSpPr>
          <p:cNvPr id="3121205" name="Rectangle 53"/>
          <p:cNvSpPr>
            <a:spLocks noChangeArrowheads="1"/>
          </p:cNvSpPr>
          <p:nvPr/>
        </p:nvSpPr>
        <p:spPr bwMode="auto">
          <a:xfrm>
            <a:off x="574159" y="1074744"/>
            <a:ext cx="11047227" cy="537773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72709" name="Group 33"/>
          <p:cNvGrpSpPr>
            <a:grpSpLocks/>
          </p:cNvGrpSpPr>
          <p:nvPr/>
        </p:nvGrpSpPr>
        <p:grpSpPr bwMode="auto">
          <a:xfrm>
            <a:off x="799754" y="327080"/>
            <a:ext cx="1174750" cy="1776413"/>
            <a:chOff x="3726" y="1926"/>
            <a:chExt cx="1206" cy="1823"/>
          </a:xfrm>
        </p:grpSpPr>
        <p:sp>
          <p:nvSpPr>
            <p:cNvPr id="72720" name="Rectangle 3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72721" name="Group 35"/>
            <p:cNvGrpSpPr>
              <a:grpSpLocks/>
            </p:cNvGrpSpPr>
            <p:nvPr/>
          </p:nvGrpSpPr>
          <p:grpSpPr bwMode="auto">
            <a:xfrm>
              <a:off x="3778" y="1976"/>
              <a:ext cx="1090" cy="1721"/>
              <a:chOff x="2312" y="902"/>
              <a:chExt cx="1090" cy="1721"/>
            </a:xfrm>
          </p:grpSpPr>
          <p:sp>
            <p:nvSpPr>
              <p:cNvPr id="72722" name="Rectangle 3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2723" name="Rectangle 3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2724" name="Rectangle 3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2725" name="Rectangle 3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2726" name="Rectangle 4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2727" name="Rectangle 4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2728" name="Rectangle 4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72710" name="Rectangle 43"/>
          <p:cNvSpPr>
            <a:spLocks noChangeArrowheads="1"/>
          </p:cNvSpPr>
          <p:nvPr/>
        </p:nvSpPr>
        <p:spPr bwMode="auto">
          <a:xfrm>
            <a:off x="783880" y="420743"/>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121196" name="Rectangle 44"/>
          <p:cNvSpPr>
            <a:spLocks noChangeArrowheads="1"/>
          </p:cNvSpPr>
          <p:nvPr/>
        </p:nvSpPr>
        <p:spPr bwMode="auto">
          <a:xfrm>
            <a:off x="791818" y="633468"/>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72712" name="Rectangle 45"/>
          <p:cNvSpPr>
            <a:spLocks noChangeArrowheads="1"/>
          </p:cNvSpPr>
          <p:nvPr/>
        </p:nvSpPr>
        <p:spPr bwMode="auto">
          <a:xfrm>
            <a:off x="685454" y="876355"/>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72713" name="Rectangle 46"/>
          <p:cNvSpPr>
            <a:spLocks noChangeArrowheads="1"/>
          </p:cNvSpPr>
          <p:nvPr/>
        </p:nvSpPr>
        <p:spPr bwMode="auto">
          <a:xfrm>
            <a:off x="839442" y="108272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72714" name="Rectangle 47"/>
          <p:cNvSpPr>
            <a:spLocks noChangeArrowheads="1"/>
          </p:cNvSpPr>
          <p:nvPr/>
        </p:nvSpPr>
        <p:spPr bwMode="auto">
          <a:xfrm>
            <a:off x="774354" y="1395468"/>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72715" name="Rectangle 48"/>
          <p:cNvSpPr>
            <a:spLocks noChangeArrowheads="1"/>
          </p:cNvSpPr>
          <p:nvPr/>
        </p:nvSpPr>
        <p:spPr bwMode="auto">
          <a:xfrm>
            <a:off x="785467" y="1606605"/>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72716" name="Rectangle 49"/>
          <p:cNvSpPr>
            <a:spLocks noChangeArrowheads="1"/>
          </p:cNvSpPr>
          <p:nvPr/>
        </p:nvSpPr>
        <p:spPr bwMode="auto">
          <a:xfrm>
            <a:off x="742605" y="1868542"/>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30733" name="Text Box 51"/>
          <p:cNvSpPr txBox="1">
            <a:spLocks noChangeArrowheads="1"/>
          </p:cNvSpPr>
          <p:nvPr/>
        </p:nvSpPr>
        <p:spPr bwMode="auto">
          <a:xfrm>
            <a:off x="572459" y="1161521"/>
            <a:ext cx="10953234" cy="923330"/>
          </a:xfrm>
          <a:prstGeom prst="rect">
            <a:avLst/>
          </a:prstGeom>
          <a:noFill/>
          <a:ln w="9525">
            <a:noFill/>
            <a:miter lim="800000"/>
            <a:headEnd/>
            <a:tailEnd/>
          </a:ln>
        </p:spPr>
        <p:txBody>
          <a:bodyPr wrap="square">
            <a:spAutoFit/>
          </a:bodyPr>
          <a:lstStyle/>
          <a:p>
            <a:pPr marL="1541463" lvl="3">
              <a:spcBef>
                <a:spcPct val="50000"/>
              </a:spcBef>
              <a:buClr>
                <a:srgbClr val="0000FF"/>
              </a:buClr>
              <a:buFont typeface="Wingdings" pitchFamily="2" charset="2"/>
              <a:buChar char="§"/>
              <a:tabLst>
                <a:tab pos="114300" algn="l"/>
                <a:tab pos="292100" algn="l"/>
              </a:tabLst>
              <a:defRPr/>
            </a:pPr>
            <a:r>
              <a:rPr lang="en-US" sz="1800" b="1" dirty="0">
                <a:solidFill>
                  <a:schemeClr val="tx1"/>
                </a:solidFill>
                <a:latin typeface="Arial" charset="0"/>
              </a:rPr>
              <a:t> Commanders (supported by their staffs and informed by subordinate and adjacent commanders and by other partners) gather, analyze, and synthesize information to orient themselves on the current conditions of the operational environment (OE). </a:t>
            </a:r>
          </a:p>
        </p:txBody>
      </p:sp>
      <p:pic>
        <p:nvPicPr>
          <p:cNvPr id="31758" name="Picture 6" descr="npo0000bf"/>
          <p:cNvPicPr>
            <a:picLocks noChangeAspect="1" noChangeArrowheads="1"/>
          </p:cNvPicPr>
          <p:nvPr/>
        </p:nvPicPr>
        <p:blipFill>
          <a:blip r:embed="rId3">
            <a:lum bright="20000" contrast="20000"/>
            <a:extLst>
              <a:ext uri="{28A0092B-C50C-407E-A947-70E740481C1C}">
                <a14:useLocalDpi xmlns:a14="http://schemas.microsoft.com/office/drawing/2010/main" val="0"/>
              </a:ext>
            </a:extLst>
          </a:blip>
          <a:srcRect/>
          <a:stretch>
            <a:fillRect/>
          </a:stretch>
        </p:blipFill>
        <p:spPr bwMode="auto">
          <a:xfrm>
            <a:off x="7337939" y="3425724"/>
            <a:ext cx="4075129" cy="2845240"/>
          </a:xfrm>
          <a:prstGeom prst="rect">
            <a:avLst/>
          </a:prstGeom>
          <a:noFill/>
          <a:ln w="9525" algn="ctr">
            <a:noFill/>
            <a:miter lim="800000"/>
            <a:headEnd/>
            <a:tailEnd/>
          </a:ln>
          <a:effectLst>
            <a:outerShdw blurRad="50800" dist="38100" dir="2700000" algn="tl" rotWithShape="0">
              <a:prstClr val="black">
                <a:alpha val="40000"/>
              </a:prstClr>
            </a:outerShdw>
          </a:effectLst>
        </p:spPr>
      </p:pic>
      <p:sp>
        <p:nvSpPr>
          <p:cNvPr id="72719" name="Text Box 11"/>
          <p:cNvSpPr txBox="1">
            <a:spLocks noChangeArrowheads="1"/>
          </p:cNvSpPr>
          <p:nvPr/>
        </p:nvSpPr>
        <p:spPr bwMode="auto">
          <a:xfrm>
            <a:off x="7436374" y="6538914"/>
            <a:ext cx="437197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9-6</a:t>
            </a:r>
          </a:p>
        </p:txBody>
      </p:sp>
      <p:sp>
        <p:nvSpPr>
          <p:cNvPr id="32" name="Text Box 51"/>
          <p:cNvSpPr txBox="1">
            <a:spLocks noChangeArrowheads="1"/>
          </p:cNvSpPr>
          <p:nvPr/>
        </p:nvSpPr>
        <p:spPr bwMode="auto">
          <a:xfrm>
            <a:off x="566218" y="2302943"/>
            <a:ext cx="10953234" cy="923330"/>
          </a:xfrm>
          <a:prstGeom prst="rect">
            <a:avLst/>
          </a:prstGeom>
          <a:noFill/>
          <a:ln w="9525">
            <a:noFill/>
            <a:miter lim="800000"/>
            <a:headEnd/>
            <a:tailEnd/>
          </a:ln>
        </p:spPr>
        <p:txBody>
          <a:bodyPr wrap="square">
            <a:spAutoFit/>
          </a:bodyPr>
          <a:lstStyle/>
          <a:p>
            <a:pPr marL="117475" lvl="3" indent="169863">
              <a:spcBef>
                <a:spcPct val="50000"/>
              </a:spcBef>
              <a:buClr>
                <a:srgbClr val="0000FF"/>
              </a:buClr>
              <a:buFont typeface="Wingdings" pitchFamily="2" charset="2"/>
              <a:buChar char="§"/>
              <a:tabLst>
                <a:tab pos="114300" algn="l"/>
                <a:tab pos="117475" algn="l"/>
              </a:tabLst>
              <a:defRPr/>
            </a:pPr>
            <a:r>
              <a:rPr lang="en-US" sz="1800" b="1" dirty="0">
                <a:solidFill>
                  <a:schemeClr val="tx1"/>
                </a:solidFill>
                <a:latin typeface="Arial" charset="0"/>
              </a:rPr>
              <a:t>The commander and staff conduct mission analysis to better understand the situation and problem, and identify </a:t>
            </a:r>
            <a:r>
              <a:rPr lang="en-US" sz="1800" b="1" dirty="0">
                <a:solidFill>
                  <a:srgbClr val="0000FF"/>
                </a:solidFill>
                <a:latin typeface="Arial" charset="0"/>
              </a:rPr>
              <a:t>what</a:t>
            </a:r>
            <a:r>
              <a:rPr lang="en-US" sz="1800" b="1" dirty="0">
                <a:solidFill>
                  <a:schemeClr val="tx1"/>
                </a:solidFill>
                <a:latin typeface="Arial" charset="0"/>
              </a:rPr>
              <a:t> the command must accomplish, </a:t>
            </a:r>
            <a:r>
              <a:rPr lang="en-US" sz="1800" b="1" dirty="0">
                <a:solidFill>
                  <a:srgbClr val="0000FF"/>
                </a:solidFill>
                <a:latin typeface="Arial" charset="0"/>
              </a:rPr>
              <a:t>when</a:t>
            </a:r>
            <a:r>
              <a:rPr lang="en-US" sz="1800" b="1" dirty="0">
                <a:solidFill>
                  <a:schemeClr val="tx1"/>
                </a:solidFill>
                <a:latin typeface="Arial" charset="0"/>
              </a:rPr>
              <a:t> and </a:t>
            </a:r>
            <a:r>
              <a:rPr lang="en-US" sz="1800" b="1" dirty="0">
                <a:solidFill>
                  <a:srgbClr val="0000FF"/>
                </a:solidFill>
                <a:latin typeface="Arial" charset="0"/>
              </a:rPr>
              <a:t>where</a:t>
            </a:r>
            <a:r>
              <a:rPr lang="en-US" sz="1800" b="1" dirty="0">
                <a:solidFill>
                  <a:schemeClr val="tx1"/>
                </a:solidFill>
                <a:latin typeface="Arial" charset="0"/>
              </a:rPr>
              <a:t> it must be done, and most importantly </a:t>
            </a:r>
            <a:r>
              <a:rPr lang="en-US" sz="1800" b="1" dirty="0">
                <a:solidFill>
                  <a:srgbClr val="0000FF"/>
                </a:solidFill>
                <a:latin typeface="Arial" charset="0"/>
              </a:rPr>
              <a:t>why</a:t>
            </a:r>
            <a:r>
              <a:rPr lang="en-US" sz="1800" b="1" dirty="0">
                <a:solidFill>
                  <a:schemeClr val="tx1"/>
                </a:solidFill>
                <a:latin typeface="Arial" charset="0"/>
              </a:rPr>
              <a:t> - the purpose of the operation. </a:t>
            </a:r>
          </a:p>
        </p:txBody>
      </p:sp>
      <p:sp>
        <p:nvSpPr>
          <p:cNvPr id="33" name="Text Box 51"/>
          <p:cNvSpPr txBox="1">
            <a:spLocks noChangeArrowheads="1"/>
          </p:cNvSpPr>
          <p:nvPr/>
        </p:nvSpPr>
        <p:spPr bwMode="auto">
          <a:xfrm>
            <a:off x="574159" y="3334141"/>
            <a:ext cx="6862215" cy="2215991"/>
          </a:xfrm>
          <a:prstGeom prst="rect">
            <a:avLst/>
          </a:prstGeom>
          <a:noFill/>
          <a:ln w="9525">
            <a:noFill/>
            <a:miter lim="800000"/>
            <a:headEnd/>
            <a:tailEnd/>
          </a:ln>
        </p:spPr>
        <p:txBody>
          <a:bodyPr wrap="square">
            <a:spAutoFit/>
          </a:bodyPr>
          <a:lstStyle/>
          <a:p>
            <a:pPr marL="117475" lvl="3" indent="169863">
              <a:spcBef>
                <a:spcPct val="50000"/>
              </a:spcBef>
              <a:buClr>
                <a:srgbClr val="0000FF"/>
              </a:buClr>
              <a:buFont typeface="Wingdings" pitchFamily="2" charset="2"/>
              <a:buChar char="§"/>
              <a:tabLst>
                <a:tab pos="114300" algn="l"/>
                <a:tab pos="117475" algn="l"/>
              </a:tabLst>
              <a:defRPr/>
            </a:pPr>
            <a:r>
              <a:rPr lang="en-US" sz="1800" b="1" dirty="0">
                <a:solidFill>
                  <a:schemeClr val="tx1"/>
                </a:solidFill>
                <a:latin typeface="Arial" charset="0"/>
              </a:rPr>
              <a:t>Since no amount of subsequent planning can solve an insufficiently understood problem, </a:t>
            </a:r>
            <a:r>
              <a:rPr lang="en-US" sz="1800" b="1" dirty="0">
                <a:solidFill>
                  <a:srgbClr val="0000FF"/>
                </a:solidFill>
                <a:latin typeface="Arial" charset="0"/>
              </a:rPr>
              <a:t>mission analysis is</a:t>
            </a:r>
            <a:r>
              <a:rPr lang="en-US" sz="1800" b="1" dirty="0">
                <a:solidFill>
                  <a:schemeClr val="tx1"/>
                </a:solidFill>
                <a:latin typeface="Arial" charset="0"/>
              </a:rPr>
              <a:t> </a:t>
            </a:r>
            <a:r>
              <a:rPr lang="en-US" sz="1800" b="1" dirty="0">
                <a:solidFill>
                  <a:srgbClr val="0000FF"/>
                </a:solidFill>
                <a:latin typeface="Arial" charset="0"/>
              </a:rPr>
              <a:t>the most important step</a:t>
            </a:r>
            <a:r>
              <a:rPr lang="en-US" sz="1800" b="1" dirty="0">
                <a:solidFill>
                  <a:schemeClr val="tx1"/>
                </a:solidFill>
                <a:latin typeface="Arial" charset="0"/>
              </a:rPr>
              <a:t> in the MDMP.</a:t>
            </a:r>
          </a:p>
          <a:p>
            <a:pPr marL="114300" lvl="1" indent="114300">
              <a:spcBef>
                <a:spcPct val="50000"/>
              </a:spcBef>
              <a:buClr>
                <a:srgbClr val="0000FF"/>
              </a:buClr>
              <a:buFont typeface="Wingdings" pitchFamily="2" charset="2"/>
              <a:buChar char="§"/>
              <a:tabLst>
                <a:tab pos="114300" algn="l"/>
                <a:tab pos="292100" algn="l"/>
              </a:tabLst>
              <a:defRPr/>
            </a:pPr>
            <a:r>
              <a:rPr lang="en-US" sz="1800" b="1" dirty="0">
                <a:solidFill>
                  <a:schemeClr val="tx1"/>
                </a:solidFill>
                <a:latin typeface="Arial" charset="0"/>
              </a:rPr>
              <a:t> Mission analysis consists of </a:t>
            </a:r>
            <a:r>
              <a:rPr lang="en-US" sz="1800" b="1" dirty="0">
                <a:solidFill>
                  <a:srgbClr val="FF0000"/>
                </a:solidFill>
                <a:latin typeface="Arial" charset="0"/>
              </a:rPr>
              <a:t>18 actions</a:t>
            </a:r>
            <a:r>
              <a:rPr lang="en-US" sz="1800" b="1" dirty="0">
                <a:solidFill>
                  <a:schemeClr val="tx1"/>
                </a:solidFill>
                <a:latin typeface="Arial" charset="0"/>
              </a:rPr>
              <a:t>, shown in the </a:t>
            </a:r>
            <a:r>
              <a:rPr lang="en-US" sz="1800" b="1" dirty="0">
                <a:solidFill>
                  <a:srgbClr val="0000FF"/>
                </a:solidFill>
                <a:latin typeface="Arial" charset="0"/>
              </a:rPr>
              <a:t>process action column</a:t>
            </a:r>
            <a:r>
              <a:rPr lang="en-US" sz="1800" b="1" dirty="0">
                <a:solidFill>
                  <a:schemeClr val="tx1"/>
                </a:solidFill>
                <a:latin typeface="Arial" charset="0"/>
              </a:rPr>
              <a:t> on the next slide. Each action will  be described in subsequent slides. </a:t>
            </a:r>
          </a:p>
          <a:p>
            <a:pPr marL="114300" lvl="1">
              <a:spcBef>
                <a:spcPct val="50000"/>
              </a:spcBef>
              <a:buClr>
                <a:srgbClr val="0000FF"/>
              </a:buClr>
              <a:tabLst>
                <a:tab pos="114300" algn="l"/>
                <a:tab pos="292100" algn="l"/>
              </a:tabLst>
              <a:defRPr/>
            </a:pPr>
            <a:r>
              <a:rPr lang="en-US" sz="1400" b="1" i="1" dirty="0">
                <a:solidFill>
                  <a:srgbClr val="FF0000"/>
                </a:solidFill>
                <a:latin typeface="Arial" charset="0"/>
              </a:rPr>
              <a:t>(Some subjects will be discussed in greater detail during CGSS).</a:t>
            </a:r>
            <a:r>
              <a:rPr lang="en-US" sz="1400" b="1" i="1" dirty="0">
                <a:solidFill>
                  <a:schemeClr val="tx1"/>
                </a:solidFill>
                <a:latin typeface="Arial"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21196">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4"/>
          <p:cNvSpPr>
            <a:spLocks noChangeArrowheads="1"/>
          </p:cNvSpPr>
          <p:nvPr/>
        </p:nvSpPr>
        <p:spPr bwMode="auto">
          <a:xfrm>
            <a:off x="4262628" y="1420814"/>
            <a:ext cx="3683110" cy="532288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7475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10FBF0C5-586C-4EC2-8F1F-959F17CC6793}" type="slidenum">
              <a:rPr lang="en-US" altLang="en-US" sz="800"/>
              <a:pPr>
                <a:spcBef>
                  <a:spcPct val="0"/>
                </a:spcBef>
                <a:buFontTx/>
                <a:buNone/>
              </a:pPr>
              <a:t>32</a:t>
            </a:fld>
            <a:endParaRPr lang="en-US" altLang="en-US" sz="800" dirty="0"/>
          </a:p>
        </p:txBody>
      </p:sp>
      <p:grpSp>
        <p:nvGrpSpPr>
          <p:cNvPr id="74757" name="Group 6"/>
          <p:cNvGrpSpPr>
            <a:grpSpLocks/>
          </p:cNvGrpSpPr>
          <p:nvPr/>
        </p:nvGrpSpPr>
        <p:grpSpPr bwMode="auto">
          <a:xfrm>
            <a:off x="1592626" y="1069975"/>
            <a:ext cx="1654175" cy="782638"/>
            <a:chOff x="622" y="868"/>
            <a:chExt cx="1042" cy="493"/>
          </a:xfrm>
        </p:grpSpPr>
        <p:sp>
          <p:nvSpPr>
            <p:cNvPr id="74770" name="AutoShape 7"/>
            <p:cNvSpPr>
              <a:spLocks noChangeArrowheads="1"/>
            </p:cNvSpPr>
            <p:nvPr/>
          </p:nvSpPr>
          <p:spPr bwMode="auto">
            <a:xfrm>
              <a:off x="622"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74771" name="Text Box 8"/>
            <p:cNvSpPr txBox="1">
              <a:spLocks noChangeArrowheads="1"/>
            </p:cNvSpPr>
            <p:nvPr/>
          </p:nvSpPr>
          <p:spPr bwMode="auto">
            <a:xfrm>
              <a:off x="828" y="904"/>
              <a:ext cx="631" cy="250"/>
            </a:xfrm>
            <a:prstGeom prst="rect">
              <a:avLst/>
            </a:prstGeom>
            <a:noFill/>
            <a:ln>
              <a:noFill/>
            </a:ln>
            <a:effectLst>
              <a:outerShdw dist="35921" dir="2700000" algn="ctr" rotWithShape="0">
                <a:schemeClr val="bg1">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INPUT</a:t>
              </a:r>
            </a:p>
          </p:txBody>
        </p:sp>
      </p:grpSp>
      <p:grpSp>
        <p:nvGrpSpPr>
          <p:cNvPr id="74758" name="Group 9"/>
          <p:cNvGrpSpPr>
            <a:grpSpLocks/>
          </p:cNvGrpSpPr>
          <p:nvPr/>
        </p:nvGrpSpPr>
        <p:grpSpPr bwMode="auto">
          <a:xfrm>
            <a:off x="8960776" y="1071564"/>
            <a:ext cx="1654175" cy="782637"/>
            <a:chOff x="4079" y="868"/>
            <a:chExt cx="1042" cy="493"/>
          </a:xfrm>
        </p:grpSpPr>
        <p:sp>
          <p:nvSpPr>
            <p:cNvPr id="74768" name="AutoShape 10"/>
            <p:cNvSpPr>
              <a:spLocks noChangeArrowheads="1"/>
            </p:cNvSpPr>
            <p:nvPr/>
          </p:nvSpPr>
          <p:spPr bwMode="auto">
            <a:xfrm>
              <a:off x="407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74769" name="Text Box 11"/>
            <p:cNvSpPr txBox="1">
              <a:spLocks noChangeArrowheads="1"/>
            </p:cNvSpPr>
            <p:nvPr/>
          </p:nvSpPr>
          <p:spPr bwMode="auto">
            <a:xfrm>
              <a:off x="4207" y="904"/>
              <a:ext cx="786"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OUTPUT</a:t>
              </a:r>
            </a:p>
          </p:txBody>
        </p:sp>
      </p:grpSp>
      <p:grpSp>
        <p:nvGrpSpPr>
          <p:cNvPr id="74759" name="Group 12"/>
          <p:cNvGrpSpPr>
            <a:grpSpLocks/>
          </p:cNvGrpSpPr>
          <p:nvPr/>
        </p:nvGrpSpPr>
        <p:grpSpPr bwMode="auto">
          <a:xfrm>
            <a:off x="5256214" y="590550"/>
            <a:ext cx="1654175" cy="782638"/>
            <a:chOff x="2359" y="868"/>
            <a:chExt cx="1042" cy="493"/>
          </a:xfrm>
        </p:grpSpPr>
        <p:sp>
          <p:nvSpPr>
            <p:cNvPr id="74766" name="AutoShape 13"/>
            <p:cNvSpPr>
              <a:spLocks noChangeArrowheads="1"/>
            </p:cNvSpPr>
            <p:nvPr/>
          </p:nvSpPr>
          <p:spPr bwMode="auto">
            <a:xfrm>
              <a:off x="235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74767" name="Text Box 14"/>
            <p:cNvSpPr txBox="1">
              <a:spLocks noChangeArrowheads="1"/>
            </p:cNvSpPr>
            <p:nvPr/>
          </p:nvSpPr>
          <p:spPr bwMode="auto">
            <a:xfrm>
              <a:off x="2415" y="904"/>
              <a:ext cx="954"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PROCESS</a:t>
              </a:r>
            </a:p>
          </p:txBody>
        </p:sp>
      </p:grpSp>
      <p:sp>
        <p:nvSpPr>
          <p:cNvPr id="20" name="Rectangle 2"/>
          <p:cNvSpPr>
            <a:spLocks noChangeArrowheads="1"/>
          </p:cNvSpPr>
          <p:nvPr/>
        </p:nvSpPr>
        <p:spPr bwMode="auto">
          <a:xfrm>
            <a:off x="8152554" y="1946276"/>
            <a:ext cx="3490171" cy="2987231"/>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22" name="Rectangle 2"/>
          <p:cNvSpPr>
            <a:spLocks noChangeArrowheads="1"/>
          </p:cNvSpPr>
          <p:nvPr/>
        </p:nvSpPr>
        <p:spPr bwMode="auto">
          <a:xfrm>
            <a:off x="574158" y="1946275"/>
            <a:ext cx="3523064" cy="2147260"/>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b="1" dirty="0">
              <a:solidFill>
                <a:srgbClr val="000000"/>
              </a:solidFill>
              <a:latin typeface="Arial" charset="0"/>
            </a:endParaRPr>
          </a:p>
        </p:txBody>
      </p:sp>
      <p:sp>
        <p:nvSpPr>
          <p:cNvPr id="74762" name="Text Box 16"/>
          <p:cNvSpPr txBox="1">
            <a:spLocks noChangeArrowheads="1"/>
          </p:cNvSpPr>
          <p:nvPr/>
        </p:nvSpPr>
        <p:spPr bwMode="auto">
          <a:xfrm>
            <a:off x="595422" y="2012141"/>
            <a:ext cx="3703232"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solidFill>
                  <a:srgbClr val="000000"/>
                </a:solidFill>
              </a:rPr>
              <a:t> Commander’s initial guidance.</a:t>
            </a:r>
          </a:p>
          <a:p>
            <a:pPr>
              <a:spcBef>
                <a:spcPct val="50000"/>
              </a:spcBef>
              <a:buClr>
                <a:srgbClr val="0000FF"/>
              </a:buClr>
              <a:buFont typeface="Wingdings" panose="05000000000000000000" pitchFamily="2" charset="2"/>
              <a:buChar char="§"/>
            </a:pPr>
            <a:r>
              <a:rPr lang="en-US" altLang="en-US" sz="1400" b="1" dirty="0">
                <a:solidFill>
                  <a:srgbClr val="000000"/>
                </a:solidFill>
              </a:rPr>
              <a:t> Higher HQ plan or order.</a:t>
            </a:r>
          </a:p>
          <a:p>
            <a:pPr>
              <a:spcBef>
                <a:spcPct val="50000"/>
              </a:spcBef>
              <a:buClr>
                <a:srgbClr val="0000FF"/>
              </a:buClr>
              <a:buFont typeface="Wingdings" panose="05000000000000000000" pitchFamily="2" charset="2"/>
              <a:buChar char="§"/>
            </a:pPr>
            <a:r>
              <a:rPr lang="en-US" altLang="en-US" sz="1400" b="1" dirty="0">
                <a:solidFill>
                  <a:srgbClr val="000000"/>
                </a:solidFill>
              </a:rPr>
              <a:t> Higher HQ intelligence and knowledge products.</a:t>
            </a:r>
          </a:p>
          <a:p>
            <a:pPr>
              <a:spcBef>
                <a:spcPct val="50000"/>
              </a:spcBef>
              <a:buClr>
                <a:srgbClr val="0000FF"/>
              </a:buClr>
              <a:buFont typeface="Wingdings" panose="05000000000000000000" pitchFamily="2" charset="2"/>
              <a:buChar char="§"/>
            </a:pPr>
            <a:r>
              <a:rPr lang="en-US" altLang="en-US" sz="1400" b="1" dirty="0">
                <a:solidFill>
                  <a:srgbClr val="000000"/>
                </a:solidFill>
              </a:rPr>
              <a:t> Knowledge products from other organizations.</a:t>
            </a:r>
          </a:p>
          <a:p>
            <a:pPr>
              <a:spcBef>
                <a:spcPct val="50000"/>
              </a:spcBef>
              <a:buClr>
                <a:srgbClr val="0000FF"/>
              </a:buClr>
              <a:buFont typeface="Wingdings" panose="05000000000000000000" pitchFamily="2" charset="2"/>
              <a:buChar char="§"/>
            </a:pPr>
            <a:r>
              <a:rPr lang="en-US" altLang="en-US" sz="1400" b="1" dirty="0">
                <a:solidFill>
                  <a:srgbClr val="000000"/>
                </a:solidFill>
              </a:rPr>
              <a:t> Army design methodology products.</a:t>
            </a:r>
          </a:p>
        </p:txBody>
      </p:sp>
      <p:sp>
        <p:nvSpPr>
          <p:cNvPr id="24" name="Text Box 17"/>
          <p:cNvSpPr txBox="1">
            <a:spLocks noChangeArrowheads="1"/>
          </p:cNvSpPr>
          <p:nvPr/>
        </p:nvSpPr>
        <p:spPr bwMode="auto">
          <a:xfrm>
            <a:off x="4273064" y="1477632"/>
            <a:ext cx="3709987" cy="531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Analyze higher HQ plan or order.</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Perform initial IPB.</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Determine specified, implied, and 	essential tasks.</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Review available assets and identify 	resource shortfalls.</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Determine constraints.</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Identify critical facts and develop 	assumptions.</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Begin risk management.</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Develop initial CCIRs and EEFIs.</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Develop initial info collection plan.</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Update plan for use of available time.</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Develop initial themes and messages. </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Develop proposed problem statement.</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Develop proposed mission statement.</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Present the mission analysis briefing.</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Develop and issue initial cdr’s intent.</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Dev and issue initial planning guidance.</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Develop COA evaluation criteria.</a:t>
            </a:r>
          </a:p>
          <a:p>
            <a:pPr>
              <a:lnSpc>
                <a:spcPct val="75000"/>
              </a:lnSpc>
              <a:spcBef>
                <a:spcPct val="50000"/>
              </a:spcBef>
              <a:buClr>
                <a:srgbClr val="0000FF"/>
              </a:buClr>
              <a:buFont typeface="Wingdings" panose="05000000000000000000" pitchFamily="2" charset="2"/>
              <a:buChar char="§"/>
            </a:pPr>
            <a:r>
              <a:rPr lang="en-US" altLang="en-US" sz="1400" b="1" dirty="0">
                <a:solidFill>
                  <a:srgbClr val="000000"/>
                </a:solidFill>
              </a:rPr>
              <a:t> Issue a warning order </a:t>
            </a:r>
            <a:r>
              <a:rPr lang="en-US" altLang="en-US" sz="1200" b="1" dirty="0">
                <a:solidFill>
                  <a:srgbClr val="000000"/>
                </a:solidFill>
              </a:rPr>
              <a:t>(WARNORD) # 2.</a:t>
            </a:r>
            <a:endParaRPr lang="en-US" altLang="en-US" sz="1400" b="1" dirty="0">
              <a:solidFill>
                <a:srgbClr val="000000"/>
              </a:solidFill>
            </a:endParaRPr>
          </a:p>
        </p:txBody>
      </p:sp>
      <p:sp>
        <p:nvSpPr>
          <p:cNvPr id="74764" name="Text Box 18"/>
          <p:cNvSpPr txBox="1">
            <a:spLocks noChangeArrowheads="1"/>
          </p:cNvSpPr>
          <p:nvPr/>
        </p:nvSpPr>
        <p:spPr bwMode="auto">
          <a:xfrm>
            <a:off x="8187924" y="2004204"/>
            <a:ext cx="3624304" cy="289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solidFill>
                  <a:srgbClr val="000000"/>
                </a:solidFill>
              </a:rPr>
              <a:t> Problem statement.</a:t>
            </a:r>
          </a:p>
          <a:p>
            <a:pPr>
              <a:spcBef>
                <a:spcPct val="50000"/>
              </a:spcBef>
              <a:buClr>
                <a:srgbClr val="0000FF"/>
              </a:buClr>
              <a:buFont typeface="Wingdings" panose="05000000000000000000" pitchFamily="2" charset="2"/>
              <a:buChar char="§"/>
            </a:pPr>
            <a:r>
              <a:rPr lang="en-US" altLang="en-US" sz="1400" b="1" dirty="0">
                <a:solidFill>
                  <a:srgbClr val="000000"/>
                </a:solidFill>
              </a:rPr>
              <a:t> Mission statement.</a:t>
            </a:r>
          </a:p>
          <a:p>
            <a:pPr>
              <a:spcBef>
                <a:spcPct val="50000"/>
              </a:spcBef>
              <a:buClr>
                <a:srgbClr val="0000FF"/>
              </a:buClr>
              <a:buFont typeface="Wingdings" panose="05000000000000000000" pitchFamily="2" charset="2"/>
              <a:buChar char="§"/>
            </a:pPr>
            <a:r>
              <a:rPr lang="en-US" altLang="en-US" sz="1400" b="1" dirty="0">
                <a:solidFill>
                  <a:srgbClr val="000000"/>
                </a:solidFill>
              </a:rPr>
              <a:t> Initial commander’s intent.</a:t>
            </a:r>
          </a:p>
          <a:p>
            <a:pPr>
              <a:spcBef>
                <a:spcPct val="50000"/>
              </a:spcBef>
              <a:buClr>
                <a:srgbClr val="0000FF"/>
              </a:buClr>
              <a:buFont typeface="Wingdings" panose="05000000000000000000" pitchFamily="2" charset="2"/>
              <a:buChar char="§"/>
            </a:pPr>
            <a:r>
              <a:rPr lang="en-US" altLang="en-US" sz="1400" b="1" dirty="0">
                <a:solidFill>
                  <a:srgbClr val="000000"/>
                </a:solidFill>
              </a:rPr>
              <a:t> Initial planning guidance.</a:t>
            </a:r>
          </a:p>
          <a:p>
            <a:pPr>
              <a:spcBef>
                <a:spcPct val="50000"/>
              </a:spcBef>
              <a:buClr>
                <a:srgbClr val="0000FF"/>
              </a:buClr>
              <a:buFont typeface="Wingdings" panose="05000000000000000000" pitchFamily="2" charset="2"/>
              <a:buChar char="§"/>
            </a:pPr>
            <a:r>
              <a:rPr lang="en-US" altLang="en-US" sz="1400" b="1" dirty="0">
                <a:solidFill>
                  <a:srgbClr val="000000"/>
                </a:solidFill>
              </a:rPr>
              <a:t> Initial CCIRs and EEFIs.</a:t>
            </a:r>
          </a:p>
          <a:p>
            <a:pPr>
              <a:spcBef>
                <a:spcPct val="50000"/>
              </a:spcBef>
              <a:buClr>
                <a:srgbClr val="0000FF"/>
              </a:buClr>
              <a:buFont typeface="Wingdings" panose="05000000000000000000" pitchFamily="2" charset="2"/>
              <a:buChar char="§"/>
            </a:pPr>
            <a:r>
              <a:rPr lang="en-US" altLang="en-US" sz="1400" b="1" dirty="0">
                <a:solidFill>
                  <a:srgbClr val="000000"/>
                </a:solidFill>
              </a:rPr>
              <a:t> Updated IPB and running estimates.</a:t>
            </a:r>
          </a:p>
          <a:p>
            <a:pPr>
              <a:spcBef>
                <a:spcPct val="50000"/>
              </a:spcBef>
              <a:buClr>
                <a:srgbClr val="0000FF"/>
              </a:buClr>
              <a:buFont typeface="Wingdings" panose="05000000000000000000" pitchFamily="2" charset="2"/>
              <a:buChar char="§"/>
            </a:pPr>
            <a:r>
              <a:rPr lang="en-US" altLang="en-US" sz="1400" b="1" dirty="0">
                <a:solidFill>
                  <a:srgbClr val="000000"/>
                </a:solidFill>
              </a:rPr>
              <a:t> Assumptions.</a:t>
            </a:r>
          </a:p>
          <a:p>
            <a:pPr>
              <a:spcBef>
                <a:spcPct val="50000"/>
              </a:spcBef>
              <a:buClr>
                <a:srgbClr val="0000FF"/>
              </a:buClr>
              <a:buFont typeface="Wingdings" panose="05000000000000000000" pitchFamily="2" charset="2"/>
              <a:buChar char="§"/>
            </a:pPr>
            <a:r>
              <a:rPr lang="en-US" altLang="en-US" sz="1400" b="1" dirty="0">
                <a:solidFill>
                  <a:srgbClr val="000000"/>
                </a:solidFill>
              </a:rPr>
              <a:t> </a:t>
            </a:r>
            <a:r>
              <a:rPr lang="en-US" altLang="en-US" sz="1350" b="1" dirty="0">
                <a:solidFill>
                  <a:srgbClr val="000000"/>
                </a:solidFill>
              </a:rPr>
              <a:t>Evaluation criteria for COAs.</a:t>
            </a:r>
          </a:p>
          <a:p>
            <a:pPr>
              <a:spcBef>
                <a:spcPct val="50000"/>
              </a:spcBef>
              <a:buClr>
                <a:srgbClr val="0000FF"/>
              </a:buClr>
              <a:buFont typeface="Wingdings" panose="05000000000000000000" pitchFamily="2" charset="2"/>
              <a:buChar char="§"/>
            </a:pPr>
            <a:r>
              <a:rPr lang="en-US" altLang="en-US" sz="1400" b="1" dirty="0">
                <a:solidFill>
                  <a:srgbClr val="000000"/>
                </a:solidFill>
              </a:rPr>
              <a:t> </a:t>
            </a:r>
            <a:r>
              <a:rPr lang="en-US" altLang="en-US" sz="1400" b="1" dirty="0">
                <a:solidFill>
                  <a:srgbClr val="FF0000"/>
                </a:solidFill>
              </a:rPr>
              <a:t>WARNORD # 2.</a:t>
            </a:r>
          </a:p>
        </p:txBody>
      </p:sp>
      <p:sp>
        <p:nvSpPr>
          <p:cNvPr id="74765" name="Text Box 11"/>
          <p:cNvSpPr txBox="1">
            <a:spLocks noChangeArrowheads="1"/>
          </p:cNvSpPr>
          <p:nvPr/>
        </p:nvSpPr>
        <p:spPr bwMode="auto">
          <a:xfrm>
            <a:off x="8009078" y="6343765"/>
            <a:ext cx="37187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lgn="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9-3, p. 9-7</a:t>
            </a:r>
          </a:p>
        </p:txBody>
      </p:sp>
      <p:sp>
        <p:nvSpPr>
          <p:cNvPr id="2" name="Title 1"/>
          <p:cNvSpPr>
            <a:spLocks noGrp="1"/>
          </p:cNvSpPr>
          <p:nvPr>
            <p:ph type="title"/>
          </p:nvPr>
        </p:nvSpPr>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0"/>
          <p:cNvSpPr>
            <a:spLocks noGrp="1" noChangeArrowheads="1"/>
          </p:cNvSpPr>
          <p:nvPr>
            <p:ph type="title"/>
          </p:nvPr>
        </p:nvSpPr>
        <p:spPr>
          <a:xfrm>
            <a:off x="1958960" y="330212"/>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7680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C3476E9E-83C3-4F1E-B78E-9A3DA5DD34E7}" type="slidenum">
              <a:rPr lang="en-US" altLang="en-US" sz="800"/>
              <a:pPr>
                <a:spcBef>
                  <a:spcPct val="0"/>
                </a:spcBef>
                <a:buFontTx/>
                <a:buNone/>
              </a:pPr>
              <a:t>33</a:t>
            </a:fld>
            <a:endParaRPr lang="en-US" altLang="en-US" sz="800" dirty="0"/>
          </a:p>
        </p:txBody>
      </p:sp>
      <p:sp>
        <p:nvSpPr>
          <p:cNvPr id="3175447" name="Rectangle 23"/>
          <p:cNvSpPr>
            <a:spLocks noChangeArrowheads="1"/>
          </p:cNvSpPr>
          <p:nvPr/>
        </p:nvSpPr>
        <p:spPr bwMode="auto">
          <a:xfrm>
            <a:off x="574158" y="1075335"/>
            <a:ext cx="11047227" cy="389320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76805" name="Group 3"/>
          <p:cNvGrpSpPr>
            <a:grpSpLocks/>
          </p:cNvGrpSpPr>
          <p:nvPr/>
        </p:nvGrpSpPr>
        <p:grpSpPr bwMode="auto">
          <a:xfrm>
            <a:off x="800084" y="320687"/>
            <a:ext cx="1174750" cy="1776413"/>
            <a:chOff x="3726" y="1926"/>
            <a:chExt cx="1206" cy="1823"/>
          </a:xfrm>
        </p:grpSpPr>
        <p:sp>
          <p:nvSpPr>
            <p:cNvPr id="76815"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76816" name="Group 5"/>
            <p:cNvGrpSpPr>
              <a:grpSpLocks/>
            </p:cNvGrpSpPr>
            <p:nvPr/>
          </p:nvGrpSpPr>
          <p:grpSpPr bwMode="auto">
            <a:xfrm>
              <a:off x="3778" y="1976"/>
              <a:ext cx="1090" cy="1721"/>
              <a:chOff x="2312" y="902"/>
              <a:chExt cx="1090" cy="1721"/>
            </a:xfrm>
          </p:grpSpPr>
          <p:sp>
            <p:nvSpPr>
              <p:cNvPr id="76817"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6818"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6819"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6820"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6821"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6822"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6823"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76806" name="Rectangle 13"/>
          <p:cNvSpPr>
            <a:spLocks noChangeArrowheads="1"/>
          </p:cNvSpPr>
          <p:nvPr/>
        </p:nvSpPr>
        <p:spPr bwMode="auto">
          <a:xfrm>
            <a:off x="784210" y="414350"/>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175438" name="Rectangle 14"/>
          <p:cNvSpPr>
            <a:spLocks noChangeArrowheads="1"/>
          </p:cNvSpPr>
          <p:nvPr/>
        </p:nvSpPr>
        <p:spPr bwMode="auto">
          <a:xfrm>
            <a:off x="792148" y="627075"/>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76808" name="Rectangle 15"/>
          <p:cNvSpPr>
            <a:spLocks noChangeArrowheads="1"/>
          </p:cNvSpPr>
          <p:nvPr/>
        </p:nvSpPr>
        <p:spPr bwMode="auto">
          <a:xfrm>
            <a:off x="685784" y="869962"/>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76809" name="Rectangle 16"/>
          <p:cNvSpPr>
            <a:spLocks noChangeArrowheads="1"/>
          </p:cNvSpPr>
          <p:nvPr/>
        </p:nvSpPr>
        <p:spPr bwMode="auto">
          <a:xfrm>
            <a:off x="839772" y="1076336"/>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76810" name="Rectangle 17"/>
          <p:cNvSpPr>
            <a:spLocks noChangeArrowheads="1"/>
          </p:cNvSpPr>
          <p:nvPr/>
        </p:nvSpPr>
        <p:spPr bwMode="auto">
          <a:xfrm>
            <a:off x="774684" y="1389075"/>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76811" name="Rectangle 18"/>
          <p:cNvSpPr>
            <a:spLocks noChangeArrowheads="1"/>
          </p:cNvSpPr>
          <p:nvPr/>
        </p:nvSpPr>
        <p:spPr bwMode="auto">
          <a:xfrm>
            <a:off x="785797" y="1600212"/>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76812" name="Rectangle 19"/>
          <p:cNvSpPr>
            <a:spLocks noChangeArrowheads="1"/>
          </p:cNvSpPr>
          <p:nvPr/>
        </p:nvSpPr>
        <p:spPr bwMode="auto">
          <a:xfrm>
            <a:off x="742935" y="1862149"/>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76813" name="Text Box 24"/>
          <p:cNvSpPr txBox="1">
            <a:spLocks noChangeArrowheads="1"/>
          </p:cNvSpPr>
          <p:nvPr/>
        </p:nvSpPr>
        <p:spPr bwMode="auto">
          <a:xfrm>
            <a:off x="570962" y="2301068"/>
            <a:ext cx="10931227" cy="2446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 Analyze the Higher Headquarters Plan or Order.</a:t>
            </a:r>
            <a:r>
              <a:rPr lang="en-US" altLang="en-US" sz="1800" b="1" dirty="0"/>
              <a:t>  Commanders and staffs thoroughly analyze the higher headquarters plan or order to establish where the unit mission fits into the missions of higher and adjacent headquarters. 	</a:t>
            </a:r>
            <a:r>
              <a:rPr lang="en-US" altLang="en-US" sz="1800" b="1" dirty="0">
                <a:solidFill>
                  <a:srgbClr val="0000FF"/>
                </a:solidFill>
              </a:rPr>
              <a:t>Their goal (aim) </a:t>
            </a:r>
            <a:r>
              <a:rPr lang="en-US" altLang="en-US" sz="1800" b="1" dirty="0"/>
              <a:t>is to determine how their unit, by task and purpose, contributes to the mission, commander’s intent, and concept of operations of the higher headquarters. </a:t>
            </a:r>
            <a:r>
              <a:rPr lang="en-US" altLang="en-US" sz="1800" b="1" dirty="0">
                <a:hlinkClick r:id="rId3" action="ppaction://hlinksldjump"/>
              </a:rPr>
              <a:t>Liaison officers (LNOs) </a:t>
            </a:r>
            <a:r>
              <a:rPr lang="en-US" altLang="en-US" sz="1800" b="1" dirty="0"/>
              <a:t>familiar with the higher headquarters plan can help clarify issues. Staffs may also use </a:t>
            </a:r>
            <a:r>
              <a:rPr lang="en-US" altLang="en-US" sz="1800" b="1" dirty="0">
                <a:solidFill>
                  <a:srgbClr val="0000FF"/>
                </a:solidFill>
              </a:rPr>
              <a:t>requests for information (RFIs) </a:t>
            </a:r>
            <a:r>
              <a:rPr lang="en-US" altLang="en-US" sz="1800" b="1" dirty="0"/>
              <a:t>to clarify or obtain additional information from the higher headquarters.</a:t>
            </a:r>
          </a:p>
        </p:txBody>
      </p:sp>
      <p:sp>
        <p:nvSpPr>
          <p:cNvPr id="76814" name="Text Box 11"/>
          <p:cNvSpPr txBox="1">
            <a:spLocks noChangeArrowheads="1"/>
          </p:cNvSpPr>
          <p:nvPr/>
        </p:nvSpPr>
        <p:spPr bwMode="auto">
          <a:xfrm>
            <a:off x="6892298" y="6538914"/>
            <a:ext cx="49196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9-6 to 9-7</a:t>
            </a:r>
          </a:p>
        </p:txBody>
      </p:sp>
      <p:sp>
        <p:nvSpPr>
          <p:cNvPr id="30" name="Text Box 24"/>
          <p:cNvSpPr txBox="1">
            <a:spLocks noChangeArrowheads="1"/>
          </p:cNvSpPr>
          <p:nvPr/>
        </p:nvSpPr>
        <p:spPr bwMode="auto">
          <a:xfrm>
            <a:off x="1305010" y="1170933"/>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Input:</a:t>
            </a:r>
            <a:r>
              <a:rPr lang="en-US" altLang="en-US" sz="1800" b="1" dirty="0"/>
              <a: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75438">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63"/>
          <p:cNvSpPr>
            <a:spLocks noGrp="1" noChangeArrowheads="1"/>
          </p:cNvSpPr>
          <p:nvPr>
            <p:ph type="title"/>
          </p:nvPr>
        </p:nvSpPr>
        <p:spPr>
          <a:xfrm>
            <a:off x="1971801" y="352007"/>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7885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80DD5272-A6E5-4089-B585-B9C2A5754832}" type="slidenum">
              <a:rPr lang="en-US" altLang="en-US" sz="800"/>
              <a:pPr>
                <a:spcBef>
                  <a:spcPct val="0"/>
                </a:spcBef>
                <a:buFontTx/>
                <a:buNone/>
              </a:pPr>
              <a:t>34</a:t>
            </a:fld>
            <a:endParaRPr lang="en-US" altLang="en-US" sz="800" dirty="0"/>
          </a:p>
        </p:txBody>
      </p:sp>
      <p:sp>
        <p:nvSpPr>
          <p:cNvPr id="3157053" name="Rectangle 61"/>
          <p:cNvSpPr>
            <a:spLocks noChangeArrowheads="1"/>
          </p:cNvSpPr>
          <p:nvPr/>
        </p:nvSpPr>
        <p:spPr bwMode="auto">
          <a:xfrm>
            <a:off x="577455" y="1080248"/>
            <a:ext cx="11036557" cy="534624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78853" name="Group 43"/>
          <p:cNvGrpSpPr>
            <a:grpSpLocks/>
          </p:cNvGrpSpPr>
          <p:nvPr/>
        </p:nvGrpSpPr>
        <p:grpSpPr bwMode="auto">
          <a:xfrm>
            <a:off x="803401" y="324116"/>
            <a:ext cx="1174750" cy="1776412"/>
            <a:chOff x="3726" y="1926"/>
            <a:chExt cx="1206" cy="1823"/>
          </a:xfrm>
        </p:grpSpPr>
        <p:sp>
          <p:nvSpPr>
            <p:cNvPr id="78865" name="Rectangle 4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78866" name="Group 45"/>
            <p:cNvGrpSpPr>
              <a:grpSpLocks/>
            </p:cNvGrpSpPr>
            <p:nvPr/>
          </p:nvGrpSpPr>
          <p:grpSpPr bwMode="auto">
            <a:xfrm>
              <a:off x="3778" y="1976"/>
              <a:ext cx="1090" cy="1721"/>
              <a:chOff x="2312" y="902"/>
              <a:chExt cx="1090" cy="1721"/>
            </a:xfrm>
          </p:grpSpPr>
          <p:sp>
            <p:nvSpPr>
              <p:cNvPr id="78867" name="Rectangle 4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8868" name="Rectangle 4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8869" name="Rectangle 4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8870" name="Rectangle 4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8871" name="Rectangle 5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8872" name="Rectangle 5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78873" name="Rectangle 5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78854" name="Rectangle 53"/>
          <p:cNvSpPr>
            <a:spLocks noChangeArrowheads="1"/>
          </p:cNvSpPr>
          <p:nvPr/>
        </p:nvSpPr>
        <p:spPr bwMode="auto">
          <a:xfrm>
            <a:off x="787526" y="417778"/>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157046" name="Rectangle 54"/>
          <p:cNvSpPr>
            <a:spLocks noChangeArrowheads="1"/>
          </p:cNvSpPr>
          <p:nvPr/>
        </p:nvSpPr>
        <p:spPr bwMode="auto">
          <a:xfrm>
            <a:off x="795464" y="630504"/>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78856" name="Rectangle 55"/>
          <p:cNvSpPr>
            <a:spLocks noChangeArrowheads="1"/>
          </p:cNvSpPr>
          <p:nvPr/>
        </p:nvSpPr>
        <p:spPr bwMode="auto">
          <a:xfrm>
            <a:off x="689102" y="873392"/>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78857" name="Rectangle 56"/>
          <p:cNvSpPr>
            <a:spLocks noChangeArrowheads="1"/>
          </p:cNvSpPr>
          <p:nvPr/>
        </p:nvSpPr>
        <p:spPr bwMode="auto">
          <a:xfrm>
            <a:off x="843088" y="1079766"/>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78858" name="Rectangle 57"/>
          <p:cNvSpPr>
            <a:spLocks noChangeArrowheads="1"/>
          </p:cNvSpPr>
          <p:nvPr/>
        </p:nvSpPr>
        <p:spPr bwMode="auto">
          <a:xfrm>
            <a:off x="778001" y="1392504"/>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78859" name="Rectangle 58"/>
          <p:cNvSpPr>
            <a:spLocks noChangeArrowheads="1"/>
          </p:cNvSpPr>
          <p:nvPr/>
        </p:nvSpPr>
        <p:spPr bwMode="auto">
          <a:xfrm>
            <a:off x="789113" y="1603641"/>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78860" name="Rectangle 59"/>
          <p:cNvSpPr>
            <a:spLocks noChangeArrowheads="1"/>
          </p:cNvSpPr>
          <p:nvPr/>
        </p:nvSpPr>
        <p:spPr bwMode="auto">
          <a:xfrm>
            <a:off x="746251" y="1865579"/>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56333" name="Text Box 62"/>
          <p:cNvSpPr txBox="1">
            <a:spLocks noChangeArrowheads="1"/>
          </p:cNvSpPr>
          <p:nvPr/>
        </p:nvSpPr>
        <p:spPr bwMode="auto">
          <a:xfrm>
            <a:off x="566822" y="2319398"/>
            <a:ext cx="10948238" cy="4053930"/>
          </a:xfrm>
          <a:prstGeom prst="rect">
            <a:avLst/>
          </a:prstGeom>
          <a:noFill/>
          <a:ln w="9525">
            <a:noFill/>
            <a:miter lim="800000"/>
            <a:headEnd/>
            <a:tailEnd/>
          </a:ln>
        </p:spPr>
        <p:txBody>
          <a:bodyPr wrap="square">
            <a:spAutoFit/>
          </a:bodyPr>
          <a:lstStyle/>
          <a:p>
            <a:pPr marL="114300" lvl="1" indent="114300">
              <a:lnSpc>
                <a:spcPct val="95000"/>
              </a:lnSpc>
              <a:spcBef>
                <a:spcPct val="50000"/>
              </a:spcBef>
              <a:buClr>
                <a:srgbClr val="0000FF"/>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2 – Mission analysis involves </a:t>
            </a:r>
            <a:r>
              <a:rPr lang="en-US" sz="1800" b="1" dirty="0">
                <a:solidFill>
                  <a:srgbClr val="FF0000"/>
                </a:solidFill>
                <a:latin typeface="Arial" charset="0"/>
              </a:rPr>
              <a:t>18 actions</a:t>
            </a:r>
            <a:r>
              <a:rPr lang="en-US" sz="1800" b="1" dirty="0">
                <a:latin typeface="Arial" charset="0"/>
              </a:rPr>
              <a:t>:</a:t>
            </a:r>
          </a:p>
          <a:p>
            <a:pPr marL="342900" lvl="2" indent="177800">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2, Perform Initial Intelligence Preparation of the Battlefield (IPB).</a:t>
            </a:r>
            <a:r>
              <a:rPr lang="en-US" sz="1800" b="1" dirty="0">
                <a:latin typeface="Arial" charset="0"/>
              </a:rPr>
              <a:t>  IPB is the systematic process of analyzing the mission variables of enemy, terrain, weather, and civil considerations in an area of interest to determine their effect on operations.                                                       </a:t>
            </a:r>
          </a:p>
          <a:p>
            <a:pPr marL="342900" lvl="2" indent="177800">
              <a:spcBef>
                <a:spcPct val="50000"/>
              </a:spcBef>
              <a:buClr>
                <a:srgbClr val="0000FF"/>
              </a:buClr>
              <a:buFont typeface="Wingdings" pitchFamily="2" charset="2"/>
              <a:buChar char="ü"/>
              <a:tabLst>
                <a:tab pos="114300" algn="l"/>
                <a:tab pos="228600" algn="l"/>
                <a:tab pos="571500" algn="l"/>
              </a:tabLst>
              <a:defRPr/>
            </a:pPr>
            <a:r>
              <a:rPr lang="en-US" sz="1800" b="1" dirty="0">
                <a:latin typeface="Arial" charset="0"/>
              </a:rPr>
              <a:t>The </a:t>
            </a:r>
            <a:r>
              <a:rPr lang="en-US" sz="1800" b="1" dirty="0">
                <a:solidFill>
                  <a:srgbClr val="0000FF"/>
                </a:solidFill>
                <a:latin typeface="Arial" charset="0"/>
              </a:rPr>
              <a:t>IPB process consists of four steps:</a:t>
            </a:r>
          </a:p>
          <a:p>
            <a:pPr marL="574675" lvl="3" indent="115888">
              <a:lnSpc>
                <a:spcPts val="1000"/>
              </a:lnSpc>
              <a:spcBef>
                <a:spcPct val="50000"/>
              </a:spcBef>
              <a:buClr>
                <a:srgbClr val="0000FF"/>
              </a:buClr>
              <a:buFont typeface="Arial" pitchFamily="34" charset="0"/>
              <a:buChar char="•"/>
              <a:tabLst>
                <a:tab pos="114300" algn="l"/>
                <a:tab pos="228600" algn="l"/>
                <a:tab pos="509588" algn="l"/>
              </a:tabLst>
              <a:defRPr/>
            </a:pPr>
            <a:r>
              <a:rPr lang="en-US" sz="1800" b="1" dirty="0">
                <a:latin typeface="Arial" charset="0"/>
              </a:rPr>
              <a:t>Define the operational environment. </a:t>
            </a:r>
          </a:p>
          <a:p>
            <a:pPr marL="574675" lvl="3" indent="115888">
              <a:lnSpc>
                <a:spcPts val="1000"/>
              </a:lnSpc>
              <a:spcBef>
                <a:spcPct val="50000"/>
              </a:spcBef>
              <a:buClr>
                <a:srgbClr val="0000FF"/>
              </a:buClr>
              <a:buFont typeface="Arial" pitchFamily="34" charset="0"/>
              <a:buChar char="•"/>
              <a:tabLst>
                <a:tab pos="114300" algn="l"/>
                <a:tab pos="228600" algn="l"/>
                <a:tab pos="509588" algn="l"/>
              </a:tabLst>
              <a:defRPr/>
            </a:pPr>
            <a:r>
              <a:rPr lang="en-US" sz="1800" b="1" dirty="0">
                <a:latin typeface="Arial" charset="0"/>
              </a:rPr>
              <a:t>Describe environmental effects on operations. </a:t>
            </a:r>
          </a:p>
          <a:p>
            <a:pPr marL="574675" lvl="3" indent="115888">
              <a:lnSpc>
                <a:spcPts val="1000"/>
              </a:lnSpc>
              <a:spcBef>
                <a:spcPct val="50000"/>
              </a:spcBef>
              <a:buClr>
                <a:srgbClr val="0000FF"/>
              </a:buClr>
              <a:buFont typeface="Arial" pitchFamily="34" charset="0"/>
              <a:buChar char="•"/>
              <a:tabLst>
                <a:tab pos="114300" algn="l"/>
                <a:tab pos="228600" algn="l"/>
                <a:tab pos="509588" algn="l"/>
              </a:tabLst>
              <a:defRPr/>
            </a:pPr>
            <a:r>
              <a:rPr lang="en-US" sz="1800" b="1" dirty="0">
                <a:latin typeface="Arial" charset="0"/>
              </a:rPr>
              <a:t>Evaluate the threat / adversary. </a:t>
            </a:r>
          </a:p>
          <a:p>
            <a:pPr marL="574675" lvl="3" indent="115888">
              <a:lnSpc>
                <a:spcPts val="1000"/>
              </a:lnSpc>
              <a:spcBef>
                <a:spcPct val="50000"/>
              </a:spcBef>
              <a:buClr>
                <a:srgbClr val="0000FF"/>
              </a:buClr>
              <a:buFont typeface="Arial" pitchFamily="34" charset="0"/>
              <a:buChar char="•"/>
              <a:tabLst>
                <a:tab pos="114300" algn="l"/>
                <a:tab pos="228600" algn="l"/>
                <a:tab pos="509588" algn="l"/>
              </a:tabLst>
              <a:defRPr/>
            </a:pPr>
            <a:r>
              <a:rPr lang="en-US" sz="1800" b="1" dirty="0">
                <a:latin typeface="Arial" charset="0"/>
              </a:rPr>
              <a:t>Determine the threat / adversary courses of action. </a:t>
            </a:r>
          </a:p>
          <a:p>
            <a:pPr marL="342900" lvl="2" indent="177800">
              <a:spcBef>
                <a:spcPct val="50000"/>
              </a:spcBef>
              <a:buClr>
                <a:srgbClr val="0000FF"/>
              </a:buClr>
              <a:tabLst>
                <a:tab pos="114300" algn="l"/>
                <a:tab pos="228600" algn="l"/>
                <a:tab pos="571500" algn="l"/>
              </a:tabLst>
              <a:defRPr/>
            </a:pPr>
            <a:r>
              <a:rPr lang="en-US" sz="1800" b="1" u="sng" dirty="0">
                <a:latin typeface="Arial" charset="0"/>
              </a:rPr>
              <a:t>Some</a:t>
            </a:r>
            <a:r>
              <a:rPr lang="en-US" sz="1800" b="1" dirty="0">
                <a:latin typeface="Arial" charset="0"/>
              </a:rPr>
              <a:t> IPB products developed by staffs include the drafting of initial </a:t>
            </a:r>
            <a:r>
              <a:rPr lang="en-US" sz="1800" b="1" dirty="0">
                <a:latin typeface="Arial" charset="0"/>
                <a:hlinkClick r:id="rId3" action="ppaction://hlinksldjump"/>
              </a:rPr>
              <a:t>priority intelligence requirements (PIRs)</a:t>
            </a:r>
            <a:r>
              <a:rPr lang="en-US" sz="1800" b="1" dirty="0">
                <a:latin typeface="Arial" charset="0"/>
              </a:rPr>
              <a:t>, production of a complete </a:t>
            </a:r>
            <a:r>
              <a:rPr lang="en-US" sz="1800" b="1" u="sng" dirty="0">
                <a:latin typeface="Arial" charset="0"/>
                <a:hlinkClick r:id="rId3" action="ppaction://hlinksldjump"/>
              </a:rPr>
              <a:t>modified combined obstacle overlay</a:t>
            </a:r>
            <a:r>
              <a:rPr lang="en-US" sz="1800" b="1" dirty="0">
                <a:latin typeface="Arial" charset="0"/>
                <a:hlinkClick r:id="rId3" action="ppaction://hlinksldjump"/>
              </a:rPr>
              <a:t> (MCOO)</a:t>
            </a:r>
            <a:r>
              <a:rPr lang="en-US" sz="1800" b="1" dirty="0">
                <a:latin typeface="Arial" charset="0"/>
              </a:rPr>
              <a:t>, </a:t>
            </a:r>
            <a:r>
              <a:rPr lang="en-US" sz="1800" b="1" u="sng" dirty="0">
                <a:latin typeface="Arial" charset="0"/>
                <a:hlinkClick r:id="rId3" action="ppaction://hlinksldjump"/>
              </a:rPr>
              <a:t>high value target list </a:t>
            </a:r>
            <a:r>
              <a:rPr lang="en-US" sz="1800" b="1" dirty="0">
                <a:latin typeface="Arial" charset="0"/>
                <a:hlinkClick r:id="rId3" action="ppaction://hlinksldjump"/>
              </a:rPr>
              <a:t>(HVTL)</a:t>
            </a:r>
            <a:r>
              <a:rPr lang="en-US" sz="1800" b="1" dirty="0">
                <a:latin typeface="Arial" charset="0"/>
              </a:rPr>
              <a:t>, key civil considerations, and critical gaps in information used by the commander to establish PIRs and RFIs.					</a:t>
            </a:r>
          </a:p>
        </p:txBody>
      </p:sp>
      <p:sp>
        <p:nvSpPr>
          <p:cNvPr id="78862" name="Text Box 11"/>
          <p:cNvSpPr txBox="1">
            <a:spLocks noChangeArrowheads="1"/>
          </p:cNvSpPr>
          <p:nvPr/>
        </p:nvSpPr>
        <p:spPr bwMode="auto">
          <a:xfrm>
            <a:off x="7436894" y="6538914"/>
            <a:ext cx="44577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9-8</a:t>
            </a:r>
          </a:p>
        </p:txBody>
      </p:sp>
      <p:sp>
        <p:nvSpPr>
          <p:cNvPr id="78863" name="Text Box 11"/>
          <p:cNvSpPr txBox="1">
            <a:spLocks noChangeArrowheads="1"/>
          </p:cNvSpPr>
          <p:nvPr/>
        </p:nvSpPr>
        <p:spPr bwMode="auto">
          <a:xfrm>
            <a:off x="477648" y="6540501"/>
            <a:ext cx="43402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ATP 2-01.3, </a:t>
            </a:r>
            <a:r>
              <a:rPr lang="en-US" altLang="en-US" sz="1200" b="1" i="1" dirty="0">
                <a:solidFill>
                  <a:srgbClr val="FF0000"/>
                </a:solidFill>
              </a:rPr>
              <a:t>IPB</a:t>
            </a:r>
            <a:r>
              <a:rPr lang="en-US" altLang="en-US" sz="1200" b="1" dirty="0">
                <a:solidFill>
                  <a:srgbClr val="FF0000"/>
                </a:solidFill>
              </a:rPr>
              <a:t>, Mar 19, pp. xi, 1-3 to 1-4</a:t>
            </a:r>
          </a:p>
        </p:txBody>
      </p:sp>
      <p:sp>
        <p:nvSpPr>
          <p:cNvPr id="31"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57046">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3"/>
          <p:cNvSpPr>
            <a:spLocks noGrp="1" noChangeArrowheads="1"/>
          </p:cNvSpPr>
          <p:nvPr>
            <p:ph type="title"/>
          </p:nvPr>
        </p:nvSpPr>
        <p:spPr>
          <a:xfrm>
            <a:off x="1970939" y="325818"/>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8089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DB87551-359C-4FE8-904A-43BB077D31CF}" type="slidenum">
              <a:rPr lang="en-US" altLang="en-US" sz="800"/>
              <a:pPr>
                <a:spcBef>
                  <a:spcPct val="0"/>
                </a:spcBef>
                <a:buFontTx/>
                <a:buNone/>
              </a:pPr>
              <a:t>35</a:t>
            </a:fld>
            <a:endParaRPr lang="en-US" altLang="en-US" sz="800" dirty="0"/>
          </a:p>
        </p:txBody>
      </p:sp>
      <p:sp>
        <p:nvSpPr>
          <p:cNvPr id="3193858" name="Rectangle 2"/>
          <p:cNvSpPr>
            <a:spLocks noChangeArrowheads="1"/>
          </p:cNvSpPr>
          <p:nvPr/>
        </p:nvSpPr>
        <p:spPr bwMode="auto">
          <a:xfrm>
            <a:off x="574158" y="1075336"/>
            <a:ext cx="11047228" cy="4955146"/>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80901" name="Group 5"/>
          <p:cNvGrpSpPr>
            <a:grpSpLocks/>
          </p:cNvGrpSpPr>
          <p:nvPr/>
        </p:nvGrpSpPr>
        <p:grpSpPr bwMode="auto">
          <a:xfrm>
            <a:off x="777139" y="506000"/>
            <a:ext cx="1174750" cy="1776412"/>
            <a:chOff x="3726" y="1926"/>
            <a:chExt cx="1206" cy="1823"/>
          </a:xfrm>
        </p:grpSpPr>
        <p:sp>
          <p:nvSpPr>
            <p:cNvPr id="80911"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80912" name="Group 7"/>
            <p:cNvGrpSpPr>
              <a:grpSpLocks/>
            </p:cNvGrpSpPr>
            <p:nvPr/>
          </p:nvGrpSpPr>
          <p:grpSpPr bwMode="auto">
            <a:xfrm>
              <a:off x="3778" y="1976"/>
              <a:ext cx="1090" cy="1721"/>
              <a:chOff x="2312" y="902"/>
              <a:chExt cx="1090" cy="1721"/>
            </a:xfrm>
          </p:grpSpPr>
          <p:sp>
            <p:nvSpPr>
              <p:cNvPr id="80913"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0914"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0915"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0916"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0917"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0918"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0919"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80902" name="Rectangle 15"/>
          <p:cNvSpPr>
            <a:spLocks noChangeArrowheads="1"/>
          </p:cNvSpPr>
          <p:nvPr/>
        </p:nvSpPr>
        <p:spPr bwMode="auto">
          <a:xfrm>
            <a:off x="786664" y="419480"/>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193872" name="Rectangle 16"/>
          <p:cNvSpPr>
            <a:spLocks noChangeArrowheads="1"/>
          </p:cNvSpPr>
          <p:nvPr/>
        </p:nvSpPr>
        <p:spPr bwMode="auto">
          <a:xfrm>
            <a:off x="794602" y="632206"/>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80904" name="Rectangle 17"/>
          <p:cNvSpPr>
            <a:spLocks noChangeArrowheads="1"/>
          </p:cNvSpPr>
          <p:nvPr/>
        </p:nvSpPr>
        <p:spPr bwMode="auto">
          <a:xfrm>
            <a:off x="688240" y="875094"/>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80905" name="Rectangle 18"/>
          <p:cNvSpPr>
            <a:spLocks noChangeArrowheads="1"/>
          </p:cNvSpPr>
          <p:nvPr/>
        </p:nvSpPr>
        <p:spPr bwMode="auto">
          <a:xfrm>
            <a:off x="842226" y="1081468"/>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80906" name="Rectangle 19"/>
          <p:cNvSpPr>
            <a:spLocks noChangeArrowheads="1"/>
          </p:cNvSpPr>
          <p:nvPr/>
        </p:nvSpPr>
        <p:spPr bwMode="auto">
          <a:xfrm>
            <a:off x="777139" y="1394206"/>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80907" name="Rectangle 20"/>
          <p:cNvSpPr>
            <a:spLocks noChangeArrowheads="1"/>
          </p:cNvSpPr>
          <p:nvPr/>
        </p:nvSpPr>
        <p:spPr bwMode="auto">
          <a:xfrm>
            <a:off x="788251" y="1605343"/>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80908" name="Rectangle 21"/>
          <p:cNvSpPr>
            <a:spLocks noChangeArrowheads="1"/>
          </p:cNvSpPr>
          <p:nvPr/>
        </p:nvSpPr>
        <p:spPr bwMode="auto">
          <a:xfrm>
            <a:off x="745389" y="1867281"/>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80909" name="Text Box 22"/>
          <p:cNvSpPr txBox="1">
            <a:spLocks noChangeArrowheads="1"/>
          </p:cNvSpPr>
          <p:nvPr/>
        </p:nvSpPr>
        <p:spPr bwMode="auto">
          <a:xfrm>
            <a:off x="574158" y="2312111"/>
            <a:ext cx="11039854" cy="3554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2 – Mission analysis involves </a:t>
            </a:r>
            <a:r>
              <a:rPr lang="en-US" altLang="en-US" sz="1800" b="1" dirty="0">
                <a:solidFill>
                  <a:srgbClr val="FF0000"/>
                </a:solidFill>
              </a:rPr>
              <a:t>18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3, Determine Specified, Implied, and Essential Tasks.</a:t>
            </a:r>
          </a:p>
          <a:p>
            <a:pPr lvl="2">
              <a:spcBef>
                <a:spcPct val="50000"/>
              </a:spcBef>
              <a:buClr>
                <a:srgbClr val="0000FF"/>
              </a:buClr>
            </a:pPr>
            <a:r>
              <a:rPr lang="en-US" altLang="en-US" sz="1800" b="1" dirty="0">
                <a:solidFill>
                  <a:srgbClr val="000000"/>
                </a:solidFill>
              </a:rPr>
              <a:t>The staff analyzes the higher headquarters order and the higher commander’s guidance to determine </a:t>
            </a:r>
            <a:r>
              <a:rPr lang="en-US" altLang="en-US" sz="1800" b="1" dirty="0">
                <a:solidFill>
                  <a:srgbClr val="0000FF"/>
                </a:solidFill>
              </a:rPr>
              <a:t>specified</a:t>
            </a:r>
            <a:r>
              <a:rPr lang="en-US" altLang="en-US" sz="1800" b="1" dirty="0">
                <a:solidFill>
                  <a:srgbClr val="000000"/>
                </a:solidFill>
              </a:rPr>
              <a:t> and </a:t>
            </a:r>
            <a:r>
              <a:rPr lang="en-US" altLang="en-US" sz="1800" b="1" dirty="0">
                <a:solidFill>
                  <a:srgbClr val="0000FF"/>
                </a:solidFill>
              </a:rPr>
              <a:t>implied</a:t>
            </a:r>
            <a:r>
              <a:rPr lang="en-US" altLang="en-US" sz="1800" b="1" dirty="0">
                <a:solidFill>
                  <a:srgbClr val="000000"/>
                </a:solidFill>
              </a:rPr>
              <a:t> tasks. </a:t>
            </a:r>
          </a:p>
          <a:p>
            <a:pPr lvl="2">
              <a:spcBef>
                <a:spcPct val="50000"/>
              </a:spcBef>
              <a:buClr>
                <a:srgbClr val="0000FF"/>
              </a:buClr>
            </a:pPr>
            <a:r>
              <a:rPr lang="en-US" altLang="en-US" sz="1800" b="1" dirty="0">
                <a:solidFill>
                  <a:srgbClr val="000000"/>
                </a:solidFill>
              </a:rPr>
              <a:t>Once staff members have identified specified and implied tasks, they ensure they understand each task’s requirements and purpose. From the list of specified and implied tasks, the staff determines </a:t>
            </a:r>
            <a:r>
              <a:rPr lang="en-US" altLang="en-US" sz="1800" b="1" dirty="0">
                <a:solidFill>
                  <a:srgbClr val="0000FF"/>
                </a:solidFill>
              </a:rPr>
              <a:t>essential</a:t>
            </a:r>
            <a:r>
              <a:rPr lang="en-US" altLang="en-US" sz="1800" b="1" dirty="0">
                <a:solidFill>
                  <a:srgbClr val="000000"/>
                </a:solidFill>
              </a:rPr>
              <a:t> tasks for inclusion in the recommended mission statement.</a:t>
            </a:r>
          </a:p>
          <a:p>
            <a:pPr lvl="2">
              <a:spcBef>
                <a:spcPct val="50000"/>
              </a:spcBef>
              <a:buClr>
                <a:srgbClr val="0000FF"/>
              </a:buClr>
            </a:pPr>
            <a:r>
              <a:rPr lang="en-US" altLang="en-US" sz="1800" b="1" dirty="0">
                <a:solidFill>
                  <a:srgbClr val="000000"/>
                </a:solidFill>
              </a:rPr>
              <a:t> When analyzing the higher order for specified and implied tasks, the staff also identifies any </a:t>
            </a:r>
            <a:r>
              <a:rPr lang="en-US" altLang="en-US" sz="1800" b="1" dirty="0">
                <a:solidFill>
                  <a:srgbClr val="0000FF"/>
                </a:solidFill>
              </a:rPr>
              <a:t>be-prepared</a:t>
            </a:r>
            <a:r>
              <a:rPr lang="en-US" altLang="en-US" sz="1800" b="1" dirty="0">
                <a:solidFill>
                  <a:srgbClr val="000000"/>
                </a:solidFill>
              </a:rPr>
              <a:t> or </a:t>
            </a:r>
            <a:r>
              <a:rPr lang="en-US" altLang="en-US" sz="1800" b="1" dirty="0">
                <a:solidFill>
                  <a:srgbClr val="0000FF"/>
                </a:solidFill>
              </a:rPr>
              <a:t>on-order</a:t>
            </a:r>
            <a:r>
              <a:rPr lang="en-US" altLang="en-US" sz="1800" b="1" dirty="0">
                <a:solidFill>
                  <a:srgbClr val="000000"/>
                </a:solidFill>
              </a:rPr>
              <a:t> missions.</a:t>
            </a:r>
          </a:p>
          <a:p>
            <a:pPr lvl="2">
              <a:spcBef>
                <a:spcPct val="50000"/>
              </a:spcBef>
              <a:buClr>
                <a:srgbClr val="0000FF"/>
              </a:buClr>
            </a:pPr>
            <a:r>
              <a:rPr lang="en-US" altLang="en-US" sz="1800" b="1" dirty="0">
                <a:solidFill>
                  <a:srgbClr val="000000"/>
                </a:solidFill>
              </a:rPr>
              <a:t>These tasks and type of missions are </a:t>
            </a:r>
            <a:r>
              <a:rPr lang="en-US" altLang="en-US" sz="1800" b="1" dirty="0">
                <a:solidFill>
                  <a:srgbClr val="0000FF"/>
                </a:solidFill>
              </a:rPr>
              <a:t>defined on the next slide</a:t>
            </a:r>
            <a:r>
              <a:rPr lang="en-US" altLang="en-US" sz="1800" b="1" dirty="0">
                <a:solidFill>
                  <a:srgbClr val="000000"/>
                </a:solidFill>
              </a:rPr>
              <a:t>.</a:t>
            </a:r>
          </a:p>
        </p:txBody>
      </p:sp>
      <p:sp>
        <p:nvSpPr>
          <p:cNvPr id="80910" name="Text Box 11"/>
          <p:cNvSpPr txBox="1">
            <a:spLocks noChangeArrowheads="1"/>
          </p:cNvSpPr>
          <p:nvPr/>
        </p:nvSpPr>
        <p:spPr bwMode="auto">
          <a:xfrm>
            <a:off x="7437480" y="6538914"/>
            <a:ext cx="44005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9-8</a:t>
            </a:r>
          </a:p>
        </p:txBody>
      </p:sp>
      <p:sp>
        <p:nvSpPr>
          <p:cNvPr id="30"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93872">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36DDB67-BFCF-4000-8803-4460CA7C8BFC}" type="slidenum">
              <a:rPr lang="en-US" altLang="en-US" sz="800"/>
              <a:pPr>
                <a:spcBef>
                  <a:spcPct val="0"/>
                </a:spcBef>
                <a:buFontTx/>
                <a:buNone/>
              </a:pPr>
              <a:t>36</a:t>
            </a:fld>
            <a:endParaRPr lang="en-US" altLang="en-US" sz="800" dirty="0"/>
          </a:p>
        </p:txBody>
      </p:sp>
      <p:sp>
        <p:nvSpPr>
          <p:cNvPr id="82947" name="Rectangle 2"/>
          <p:cNvSpPr>
            <a:spLocks noGrp="1" noChangeArrowheads="1"/>
          </p:cNvSpPr>
          <p:nvPr>
            <p:ph type="title"/>
          </p:nvPr>
        </p:nvSpPr>
        <p:spPr>
          <a:xfrm>
            <a:off x="1977654" y="380098"/>
            <a:ext cx="8229600" cy="912813"/>
          </a:xfrm>
          <a:effectLst>
            <a:outerShdw dist="35921" dir="2700000" algn="ctr" rotWithShape="0">
              <a:srgbClr val="FFD889"/>
            </a:outerShdw>
          </a:effectLst>
        </p:spPr>
        <p:txBody>
          <a:bodyPr/>
          <a:lstStyle/>
          <a:p>
            <a:pPr eaLnBrk="1" hangingPunct="1"/>
            <a:r>
              <a:rPr lang="en-US" altLang="en-US" dirty="0"/>
              <a:t>Tasks and Missions Defined</a:t>
            </a:r>
          </a:p>
        </p:txBody>
      </p:sp>
      <p:sp>
        <p:nvSpPr>
          <p:cNvPr id="28" name="Rectangle 2"/>
          <p:cNvSpPr>
            <a:spLocks noChangeArrowheads="1"/>
          </p:cNvSpPr>
          <p:nvPr/>
        </p:nvSpPr>
        <p:spPr bwMode="auto">
          <a:xfrm>
            <a:off x="574159" y="4295551"/>
            <a:ext cx="11047226" cy="1765338"/>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sz="1800" dirty="0">
              <a:solidFill>
                <a:srgbClr val="000000"/>
              </a:solidFill>
              <a:latin typeface="Arial" charset="0"/>
            </a:endParaRPr>
          </a:p>
        </p:txBody>
      </p:sp>
      <p:sp>
        <p:nvSpPr>
          <p:cNvPr id="29" name="Rectangle 2"/>
          <p:cNvSpPr>
            <a:spLocks noChangeArrowheads="1"/>
          </p:cNvSpPr>
          <p:nvPr/>
        </p:nvSpPr>
        <p:spPr bwMode="auto">
          <a:xfrm>
            <a:off x="574158" y="1075517"/>
            <a:ext cx="11047227" cy="303928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sz="1800" dirty="0">
              <a:solidFill>
                <a:srgbClr val="000000"/>
              </a:solidFill>
              <a:latin typeface="Arial" charset="0"/>
            </a:endParaRPr>
          </a:p>
        </p:txBody>
      </p:sp>
      <p:sp>
        <p:nvSpPr>
          <p:cNvPr id="82950" name="Rectangle 2"/>
          <p:cNvSpPr>
            <a:spLocks noChangeArrowheads="1"/>
          </p:cNvSpPr>
          <p:nvPr/>
        </p:nvSpPr>
        <p:spPr bwMode="auto">
          <a:xfrm>
            <a:off x="691114" y="1169328"/>
            <a:ext cx="10802681" cy="282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90488" tIns="44450" rIns="90488" bIns="44450">
            <a:spAutoFit/>
          </a:bodyPr>
          <a:lstStyle>
            <a:lvl1pPr>
              <a:spcBef>
                <a:spcPct val="20000"/>
              </a:spcBef>
              <a:buChar char="•"/>
              <a:tabLst>
                <a:tab pos="342900" algn="l"/>
              </a:tabLst>
              <a:defRPr sz="3200">
                <a:solidFill>
                  <a:schemeClr val="tx1"/>
                </a:solidFill>
                <a:latin typeface="Arial" panose="020B0604020202020204" pitchFamily="34" charset="0"/>
              </a:defRPr>
            </a:lvl1pPr>
            <a:lvl2pPr marL="742950" indent="-285750">
              <a:spcBef>
                <a:spcPct val="20000"/>
              </a:spcBef>
              <a:buChar char="–"/>
              <a:tabLst>
                <a:tab pos="342900" algn="l"/>
              </a:tabLst>
              <a:defRPr sz="2800">
                <a:solidFill>
                  <a:schemeClr val="tx1"/>
                </a:solidFill>
                <a:latin typeface="Arial" panose="020B0604020202020204" pitchFamily="34" charset="0"/>
              </a:defRPr>
            </a:lvl2pPr>
            <a:lvl3pPr marL="1143000" indent="-228600">
              <a:spcBef>
                <a:spcPct val="20000"/>
              </a:spcBef>
              <a:buChar char="•"/>
              <a:tabLst>
                <a:tab pos="342900" algn="l"/>
              </a:tabLst>
              <a:defRPr sz="2400">
                <a:solidFill>
                  <a:schemeClr val="tx1"/>
                </a:solidFill>
                <a:latin typeface="Arial" panose="020B0604020202020204" pitchFamily="34" charset="0"/>
              </a:defRPr>
            </a:lvl3pPr>
            <a:lvl4pPr marL="1600200" indent="-228600">
              <a:spcBef>
                <a:spcPct val="20000"/>
              </a:spcBef>
              <a:buChar char="–"/>
              <a:tabLst>
                <a:tab pos="342900" algn="l"/>
              </a:tabLst>
              <a:defRPr sz="2000">
                <a:solidFill>
                  <a:schemeClr val="tx1"/>
                </a:solidFill>
                <a:latin typeface="Arial" panose="020B0604020202020204" pitchFamily="34" charset="0"/>
              </a:defRPr>
            </a:lvl4pPr>
            <a:lvl5pPr marL="2057400" indent="-228600">
              <a:spcBef>
                <a:spcPct val="20000"/>
              </a:spcBef>
              <a:buChar char="»"/>
              <a:tabLst>
                <a:tab pos="3429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9pPr>
          </a:lstStyle>
          <a:p>
            <a:pPr marL="169863" indent="-169863">
              <a:spcBef>
                <a:spcPct val="0"/>
              </a:spcBef>
              <a:buClr>
                <a:srgbClr val="0000FF"/>
              </a:buClr>
              <a:buFont typeface="Wingdings" panose="05000000000000000000" pitchFamily="2" charset="2"/>
              <a:buChar char="§"/>
            </a:pPr>
            <a:r>
              <a:rPr lang="en-US" altLang="en-US" sz="1800" b="1" dirty="0">
                <a:solidFill>
                  <a:srgbClr val="0000FF"/>
                </a:solidFill>
              </a:rPr>
              <a:t>Specified Tasks:</a:t>
            </a:r>
            <a:r>
              <a:rPr lang="en-US" altLang="en-US" sz="1800" dirty="0">
                <a:solidFill>
                  <a:schemeClr val="tx2"/>
                </a:solidFill>
              </a:rPr>
              <a:t> </a:t>
            </a:r>
            <a:r>
              <a:rPr lang="en-US" altLang="en-US" sz="1800" b="1" dirty="0">
                <a:solidFill>
                  <a:schemeClr val="tx2"/>
                </a:solidFill>
              </a:rPr>
              <a:t>Those specifically assigned to a unit by its higher headquarters. Paragraphs 2 and 3 of the higher headquarters order state specified tasks, but may be listed in paragraphs 4, 5, annexes, overlays, directives, and / or assigned verbally during collaborative planning sessions.</a:t>
            </a:r>
            <a:r>
              <a:rPr lang="en-US" altLang="en-US" sz="1800" b="1" dirty="0">
                <a:solidFill>
                  <a:srgbClr val="0000FF"/>
                </a:solidFill>
              </a:rPr>
              <a:t> </a:t>
            </a:r>
          </a:p>
          <a:p>
            <a:pPr marL="169863" indent="-169863">
              <a:spcBef>
                <a:spcPct val="0"/>
              </a:spcBef>
              <a:buClr>
                <a:srgbClr val="0000FF"/>
              </a:buClr>
              <a:buFont typeface="Wingdings" panose="05000000000000000000" pitchFamily="2" charset="2"/>
              <a:buChar char="§"/>
            </a:pPr>
            <a:endParaRPr lang="en-US" altLang="en-US" sz="800" b="1" dirty="0">
              <a:solidFill>
                <a:srgbClr val="0000FF"/>
              </a:solidFill>
            </a:endParaRPr>
          </a:p>
          <a:p>
            <a:pPr marL="169863" indent="-169863">
              <a:spcBef>
                <a:spcPct val="0"/>
              </a:spcBef>
              <a:buClr>
                <a:srgbClr val="0000FF"/>
              </a:buClr>
              <a:buFont typeface="Wingdings" panose="05000000000000000000" pitchFamily="2" charset="2"/>
              <a:buChar char="§"/>
            </a:pPr>
            <a:r>
              <a:rPr lang="en-US" altLang="en-US" sz="1800" b="1" dirty="0">
                <a:solidFill>
                  <a:srgbClr val="0000FF"/>
                </a:solidFill>
              </a:rPr>
              <a:t>Implied Tasks:</a:t>
            </a:r>
            <a:r>
              <a:rPr lang="en-US" altLang="en-US" sz="1800" dirty="0">
                <a:solidFill>
                  <a:schemeClr val="tx2"/>
                </a:solidFill>
              </a:rPr>
              <a:t> </a:t>
            </a:r>
            <a:r>
              <a:rPr lang="en-US" altLang="en-US" sz="1800" b="1" dirty="0">
                <a:solidFill>
                  <a:schemeClr val="tx2"/>
                </a:solidFill>
              </a:rPr>
              <a:t>Those that must be performed to accomplish a specified task or the mission, but are </a:t>
            </a:r>
            <a:r>
              <a:rPr lang="en-US" altLang="en-US" sz="1800" b="1" i="1" dirty="0">
                <a:solidFill>
                  <a:srgbClr val="FF0000"/>
                </a:solidFill>
              </a:rPr>
              <a:t>not</a:t>
            </a:r>
            <a:r>
              <a:rPr lang="en-US" altLang="en-US" sz="1800" b="1" dirty="0">
                <a:solidFill>
                  <a:schemeClr val="tx2"/>
                </a:solidFill>
              </a:rPr>
              <a:t> stated in the higher headquarters order. These are derived from a </a:t>
            </a:r>
            <a:r>
              <a:rPr lang="en-US" altLang="en-US" sz="1800" b="1" i="1" dirty="0">
                <a:solidFill>
                  <a:schemeClr val="tx2"/>
                </a:solidFill>
              </a:rPr>
              <a:t>detailed analysis</a:t>
            </a:r>
            <a:r>
              <a:rPr lang="en-US" altLang="en-US" sz="1800" b="1" dirty="0">
                <a:solidFill>
                  <a:schemeClr val="tx2"/>
                </a:solidFill>
              </a:rPr>
              <a:t> of the higher order, METT-TC factors, and </a:t>
            </a:r>
            <a:r>
              <a:rPr lang="en-US" altLang="en-US" sz="1800" b="1" i="1" dirty="0">
                <a:solidFill>
                  <a:schemeClr val="tx2"/>
                </a:solidFill>
              </a:rPr>
              <a:t>possibly</a:t>
            </a:r>
            <a:r>
              <a:rPr lang="en-US" altLang="en-US" sz="1800" b="1" dirty="0">
                <a:solidFill>
                  <a:schemeClr val="tx2"/>
                </a:solidFill>
              </a:rPr>
              <a:t> doctrinal requirements for each specified task.</a:t>
            </a:r>
            <a:r>
              <a:rPr lang="en-US" altLang="en-US" sz="1800" b="1" dirty="0">
                <a:solidFill>
                  <a:srgbClr val="0000FF"/>
                </a:solidFill>
              </a:rPr>
              <a:t> </a:t>
            </a:r>
          </a:p>
          <a:p>
            <a:pPr marL="169863" indent="-169863">
              <a:spcBef>
                <a:spcPct val="0"/>
              </a:spcBef>
              <a:buClr>
                <a:srgbClr val="0000FF"/>
              </a:buClr>
              <a:buFont typeface="Wingdings" panose="05000000000000000000" pitchFamily="2" charset="2"/>
              <a:buChar char="§"/>
            </a:pPr>
            <a:endParaRPr lang="en-US" altLang="en-US" sz="800" b="1" dirty="0">
              <a:solidFill>
                <a:srgbClr val="0000FF"/>
              </a:solidFill>
            </a:endParaRPr>
          </a:p>
          <a:p>
            <a:pPr marL="169863" indent="-169863">
              <a:spcBef>
                <a:spcPct val="0"/>
              </a:spcBef>
              <a:buClr>
                <a:srgbClr val="0000FF"/>
              </a:buClr>
              <a:buFont typeface="Wingdings" panose="05000000000000000000" pitchFamily="2" charset="2"/>
              <a:buChar char="§"/>
            </a:pPr>
            <a:r>
              <a:rPr lang="en-US" altLang="en-US" sz="1800" b="1" dirty="0">
                <a:solidFill>
                  <a:srgbClr val="0000FF"/>
                </a:solidFill>
              </a:rPr>
              <a:t>Essential Tasks: </a:t>
            </a:r>
            <a:r>
              <a:rPr lang="en-US" altLang="en-US" sz="1800" b="1" dirty="0">
                <a:solidFill>
                  <a:schemeClr val="tx2"/>
                </a:solidFill>
              </a:rPr>
              <a:t>Those </a:t>
            </a:r>
            <a:r>
              <a:rPr lang="en-US" altLang="en-US" sz="1800" b="1" dirty="0">
                <a:solidFill>
                  <a:srgbClr val="0000FF"/>
                </a:solidFill>
              </a:rPr>
              <a:t>specified and implied tasks </a:t>
            </a:r>
            <a:r>
              <a:rPr lang="en-US" altLang="en-US" sz="1800" b="1" dirty="0">
                <a:solidFill>
                  <a:schemeClr val="tx2"/>
                </a:solidFill>
              </a:rPr>
              <a:t>that must be executed to accomplish the mission. </a:t>
            </a:r>
            <a:r>
              <a:rPr lang="en-US" altLang="en-US" sz="1800" b="1" i="1" dirty="0">
                <a:solidFill>
                  <a:srgbClr val="0000FF"/>
                </a:solidFill>
              </a:rPr>
              <a:t>Essential tasks are always included in the unit’s mission statement. </a:t>
            </a:r>
            <a:endParaRPr lang="en-US" altLang="en-US" sz="1800" b="1" dirty="0">
              <a:solidFill>
                <a:schemeClr val="tx2"/>
              </a:solidFill>
            </a:endParaRPr>
          </a:p>
        </p:txBody>
      </p:sp>
      <p:sp>
        <p:nvSpPr>
          <p:cNvPr id="82951" name="Rectangle 4"/>
          <p:cNvSpPr>
            <a:spLocks noChangeArrowheads="1"/>
          </p:cNvSpPr>
          <p:nvPr/>
        </p:nvSpPr>
        <p:spPr bwMode="auto">
          <a:xfrm>
            <a:off x="482797" y="4727976"/>
            <a:ext cx="10930271" cy="1197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90488" tIns="44450" rIns="90488" bIns="44450">
            <a:spAutoFit/>
          </a:bodyPr>
          <a:lstStyle>
            <a:lvl1pPr marL="342900" indent="-342900">
              <a:spcBef>
                <a:spcPct val="20000"/>
              </a:spcBef>
              <a:buChar char="•"/>
              <a:tabLst>
                <a:tab pos="342900" algn="l"/>
              </a:tabLst>
              <a:defRPr sz="3200">
                <a:solidFill>
                  <a:schemeClr val="tx1"/>
                </a:solidFill>
                <a:latin typeface="Arial" panose="020B0604020202020204" pitchFamily="34" charset="0"/>
              </a:defRPr>
            </a:lvl1pPr>
            <a:lvl2pPr>
              <a:spcBef>
                <a:spcPct val="20000"/>
              </a:spcBef>
              <a:buChar char="–"/>
              <a:tabLst>
                <a:tab pos="342900" algn="l"/>
              </a:tabLst>
              <a:defRPr sz="2800">
                <a:solidFill>
                  <a:schemeClr val="tx1"/>
                </a:solidFill>
                <a:latin typeface="Arial" panose="020B0604020202020204" pitchFamily="34" charset="0"/>
              </a:defRPr>
            </a:lvl2pPr>
            <a:lvl3pPr marL="1143000" indent="-228600">
              <a:spcBef>
                <a:spcPct val="20000"/>
              </a:spcBef>
              <a:buChar char="•"/>
              <a:tabLst>
                <a:tab pos="342900" algn="l"/>
              </a:tabLst>
              <a:defRPr sz="2400">
                <a:solidFill>
                  <a:schemeClr val="tx1"/>
                </a:solidFill>
                <a:latin typeface="Arial" panose="020B0604020202020204" pitchFamily="34" charset="0"/>
              </a:defRPr>
            </a:lvl3pPr>
            <a:lvl4pPr marL="1600200" indent="-228600">
              <a:spcBef>
                <a:spcPct val="20000"/>
              </a:spcBef>
              <a:buChar char="–"/>
              <a:tabLst>
                <a:tab pos="342900" algn="l"/>
              </a:tabLst>
              <a:defRPr sz="2000">
                <a:solidFill>
                  <a:schemeClr val="tx1"/>
                </a:solidFill>
                <a:latin typeface="Arial" panose="020B0604020202020204" pitchFamily="34" charset="0"/>
              </a:defRPr>
            </a:lvl4pPr>
            <a:lvl5pPr marL="2057400" indent="-228600">
              <a:spcBef>
                <a:spcPct val="20000"/>
              </a:spcBef>
              <a:buChar char="»"/>
              <a:tabLst>
                <a:tab pos="3429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9pPr>
          </a:lstStyle>
          <a:p>
            <a:pPr lvl="1">
              <a:spcBef>
                <a:spcPct val="0"/>
              </a:spcBef>
              <a:buClr>
                <a:srgbClr val="0000FF"/>
              </a:buClr>
              <a:buFont typeface="Wingdings" panose="05000000000000000000" pitchFamily="2" charset="2"/>
              <a:buChar char="ü"/>
            </a:pPr>
            <a:r>
              <a:rPr lang="en-US" altLang="en-US" sz="1800" b="1" dirty="0">
                <a:solidFill>
                  <a:srgbClr val="0000FF"/>
                </a:solidFill>
              </a:rPr>
              <a:t>Be-Prepared Mission: </a:t>
            </a:r>
            <a:r>
              <a:rPr lang="en-US" altLang="en-US" sz="1800" b="1" dirty="0">
                <a:solidFill>
                  <a:schemeClr val="tx2"/>
                </a:solidFill>
              </a:rPr>
              <a:t>Assigned to a unit that </a:t>
            </a:r>
            <a:r>
              <a:rPr lang="en-US" altLang="en-US" sz="1800" b="1" i="1" dirty="0">
                <a:solidFill>
                  <a:schemeClr val="tx2"/>
                </a:solidFill>
              </a:rPr>
              <a:t>might</a:t>
            </a:r>
            <a:r>
              <a:rPr lang="en-US" altLang="en-US" sz="1800" b="1" dirty="0">
                <a:solidFill>
                  <a:schemeClr val="tx2"/>
                </a:solidFill>
              </a:rPr>
              <a:t> be executed (generally a contingency mission).</a:t>
            </a:r>
          </a:p>
          <a:p>
            <a:pPr lvl="1">
              <a:spcBef>
                <a:spcPct val="0"/>
              </a:spcBef>
              <a:buClr>
                <a:srgbClr val="0000FF"/>
              </a:buClr>
              <a:buFont typeface="Wingdings" panose="05000000000000000000" pitchFamily="2" charset="2"/>
              <a:buChar char="ü"/>
            </a:pPr>
            <a:r>
              <a:rPr lang="en-US" altLang="en-US" sz="1800" b="1" dirty="0">
                <a:solidFill>
                  <a:srgbClr val="0000FF"/>
                </a:solidFill>
              </a:rPr>
              <a:t>On-order Mission: </a:t>
            </a:r>
            <a:r>
              <a:rPr lang="en-US" altLang="en-US" sz="1800" b="1" dirty="0">
                <a:solidFill>
                  <a:schemeClr val="tx2"/>
                </a:solidFill>
              </a:rPr>
              <a:t>A mission </a:t>
            </a:r>
            <a:r>
              <a:rPr lang="en-US" altLang="en-US" sz="1800" b="1" i="1" dirty="0">
                <a:solidFill>
                  <a:schemeClr val="tx2"/>
                </a:solidFill>
              </a:rPr>
              <a:t>to be </a:t>
            </a:r>
            <a:r>
              <a:rPr lang="en-US" altLang="en-US" sz="1800" b="1" dirty="0">
                <a:solidFill>
                  <a:schemeClr val="tx2"/>
                </a:solidFill>
              </a:rPr>
              <a:t>executed at an </a:t>
            </a:r>
            <a:r>
              <a:rPr lang="en-US" altLang="en-US" sz="1800" b="1" i="1" dirty="0">
                <a:solidFill>
                  <a:schemeClr val="tx2"/>
                </a:solidFill>
              </a:rPr>
              <a:t>unspecified time</a:t>
            </a:r>
            <a:r>
              <a:rPr lang="en-US" altLang="en-US" sz="1800" b="1" dirty="0">
                <a:solidFill>
                  <a:schemeClr val="tx2"/>
                </a:solidFill>
              </a:rPr>
              <a:t>.  A unit with an on-order mission is a committed force.</a:t>
            </a:r>
          </a:p>
        </p:txBody>
      </p:sp>
      <p:sp>
        <p:nvSpPr>
          <p:cNvPr id="82952" name="Rectangle 4"/>
          <p:cNvSpPr>
            <a:spLocks noChangeArrowheads="1"/>
          </p:cNvSpPr>
          <p:nvPr/>
        </p:nvSpPr>
        <p:spPr bwMode="auto">
          <a:xfrm>
            <a:off x="2566215" y="4389766"/>
            <a:ext cx="705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90488" tIns="44450" rIns="90488" bIns="44450">
            <a:spAutoFit/>
          </a:bodyPr>
          <a:lstStyle>
            <a:lvl1pPr>
              <a:spcBef>
                <a:spcPct val="20000"/>
              </a:spcBef>
              <a:buChar char="•"/>
              <a:tabLst>
                <a:tab pos="342900" algn="l"/>
              </a:tabLst>
              <a:defRPr sz="3200">
                <a:solidFill>
                  <a:schemeClr val="tx1"/>
                </a:solidFill>
                <a:latin typeface="Arial" panose="020B0604020202020204" pitchFamily="34" charset="0"/>
              </a:defRPr>
            </a:lvl1pPr>
            <a:lvl2pPr marL="742950" indent="-285750">
              <a:spcBef>
                <a:spcPct val="20000"/>
              </a:spcBef>
              <a:buChar char="–"/>
              <a:tabLst>
                <a:tab pos="342900" algn="l"/>
              </a:tabLst>
              <a:defRPr sz="2800">
                <a:solidFill>
                  <a:schemeClr val="tx1"/>
                </a:solidFill>
                <a:latin typeface="Arial" panose="020B0604020202020204" pitchFamily="34" charset="0"/>
              </a:defRPr>
            </a:lvl2pPr>
            <a:lvl3pPr marL="1143000" indent="-228600">
              <a:spcBef>
                <a:spcPct val="20000"/>
              </a:spcBef>
              <a:buChar char="•"/>
              <a:tabLst>
                <a:tab pos="342900" algn="l"/>
              </a:tabLst>
              <a:defRPr sz="2400">
                <a:solidFill>
                  <a:schemeClr val="tx1"/>
                </a:solidFill>
                <a:latin typeface="Arial" panose="020B0604020202020204" pitchFamily="34" charset="0"/>
              </a:defRPr>
            </a:lvl3pPr>
            <a:lvl4pPr marL="1600200" indent="-228600">
              <a:spcBef>
                <a:spcPct val="20000"/>
              </a:spcBef>
              <a:buChar char="–"/>
              <a:tabLst>
                <a:tab pos="342900" algn="l"/>
              </a:tabLst>
              <a:defRPr sz="2000">
                <a:solidFill>
                  <a:schemeClr val="tx1"/>
                </a:solidFill>
                <a:latin typeface="Arial" panose="020B0604020202020204" pitchFamily="34" charset="0"/>
              </a:defRPr>
            </a:lvl4pPr>
            <a:lvl5pPr marL="2057400" indent="-228600">
              <a:spcBef>
                <a:spcPct val="20000"/>
              </a:spcBef>
              <a:buChar char="»"/>
              <a:tabLst>
                <a:tab pos="3429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342900" algn="l"/>
              </a:tabLst>
              <a:defRPr sz="2000">
                <a:solidFill>
                  <a:schemeClr val="tx1"/>
                </a:solidFill>
                <a:latin typeface="Arial" panose="020B0604020202020204" pitchFamily="34" charset="0"/>
              </a:defRPr>
            </a:lvl9pPr>
          </a:lstStyle>
          <a:p>
            <a:pPr>
              <a:spcBef>
                <a:spcPct val="0"/>
              </a:spcBef>
              <a:buFontTx/>
              <a:buNone/>
            </a:pPr>
            <a:r>
              <a:rPr lang="en-US" altLang="en-US" sz="1800" b="1" dirty="0">
                <a:solidFill>
                  <a:srgbClr val="FF0000"/>
                </a:solidFill>
              </a:rPr>
              <a:t>The staff also identifies any </a:t>
            </a:r>
            <a:r>
              <a:rPr lang="en-US" altLang="en-US" sz="1800" b="1" i="1" dirty="0">
                <a:solidFill>
                  <a:srgbClr val="FF0000"/>
                </a:solidFill>
              </a:rPr>
              <a:t>be-prepared</a:t>
            </a:r>
            <a:r>
              <a:rPr lang="en-US" altLang="en-US" sz="1800" b="1" dirty="0">
                <a:solidFill>
                  <a:srgbClr val="FF0000"/>
                </a:solidFill>
              </a:rPr>
              <a:t> or </a:t>
            </a:r>
            <a:r>
              <a:rPr lang="en-US" altLang="en-US" sz="1800" b="1" i="1" dirty="0">
                <a:solidFill>
                  <a:srgbClr val="FF0000"/>
                </a:solidFill>
              </a:rPr>
              <a:t>on-order</a:t>
            </a:r>
            <a:r>
              <a:rPr lang="en-US" altLang="en-US" sz="1800" b="1" dirty="0">
                <a:solidFill>
                  <a:srgbClr val="FF0000"/>
                </a:solidFill>
              </a:rPr>
              <a:t> missions:</a:t>
            </a:r>
          </a:p>
        </p:txBody>
      </p:sp>
      <p:sp>
        <p:nvSpPr>
          <p:cNvPr id="82953" name="Text Box 11"/>
          <p:cNvSpPr txBox="1">
            <a:spLocks noChangeArrowheads="1"/>
          </p:cNvSpPr>
          <p:nvPr/>
        </p:nvSpPr>
        <p:spPr bwMode="auto">
          <a:xfrm>
            <a:off x="7437482" y="6538914"/>
            <a:ext cx="44291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9-8</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3"/>
          <p:cNvSpPr>
            <a:spLocks noGrp="1" noChangeArrowheads="1"/>
          </p:cNvSpPr>
          <p:nvPr>
            <p:ph type="title"/>
          </p:nvPr>
        </p:nvSpPr>
        <p:spPr>
          <a:xfrm>
            <a:off x="1979284" y="327588"/>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8499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F33C8EBC-0F51-42DB-B758-A3BC86E75105}" type="slidenum">
              <a:rPr lang="en-US" altLang="en-US" sz="800"/>
              <a:pPr>
                <a:spcBef>
                  <a:spcPct val="0"/>
                </a:spcBef>
                <a:buFontTx/>
                <a:buNone/>
              </a:pPr>
              <a:t>37</a:t>
            </a:fld>
            <a:endParaRPr lang="en-US" altLang="en-US" sz="800" dirty="0"/>
          </a:p>
        </p:txBody>
      </p:sp>
      <p:sp>
        <p:nvSpPr>
          <p:cNvPr id="3195906" name="Rectangle 2"/>
          <p:cNvSpPr>
            <a:spLocks noChangeArrowheads="1"/>
          </p:cNvSpPr>
          <p:nvPr/>
        </p:nvSpPr>
        <p:spPr bwMode="auto">
          <a:xfrm>
            <a:off x="574158" y="1075333"/>
            <a:ext cx="11047227" cy="495344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84997" name="Group 5"/>
          <p:cNvGrpSpPr>
            <a:grpSpLocks/>
          </p:cNvGrpSpPr>
          <p:nvPr/>
        </p:nvGrpSpPr>
        <p:grpSpPr bwMode="auto">
          <a:xfrm>
            <a:off x="803405" y="324116"/>
            <a:ext cx="1174750" cy="1776412"/>
            <a:chOff x="3726" y="1926"/>
            <a:chExt cx="1206" cy="1823"/>
          </a:xfrm>
        </p:grpSpPr>
        <p:sp>
          <p:nvSpPr>
            <p:cNvPr id="85007"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85008" name="Group 7"/>
            <p:cNvGrpSpPr>
              <a:grpSpLocks/>
            </p:cNvGrpSpPr>
            <p:nvPr/>
          </p:nvGrpSpPr>
          <p:grpSpPr bwMode="auto">
            <a:xfrm>
              <a:off x="3778" y="1976"/>
              <a:ext cx="1090" cy="1721"/>
              <a:chOff x="2312" y="902"/>
              <a:chExt cx="1090" cy="1721"/>
            </a:xfrm>
          </p:grpSpPr>
          <p:sp>
            <p:nvSpPr>
              <p:cNvPr id="85009"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5010"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5011"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5012"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5013"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5014"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5015"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84998" name="Rectangle 15"/>
          <p:cNvSpPr>
            <a:spLocks noChangeArrowheads="1"/>
          </p:cNvSpPr>
          <p:nvPr/>
        </p:nvSpPr>
        <p:spPr bwMode="auto">
          <a:xfrm>
            <a:off x="787530" y="417778"/>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195920" name="Rectangle 16"/>
          <p:cNvSpPr>
            <a:spLocks noChangeArrowheads="1"/>
          </p:cNvSpPr>
          <p:nvPr/>
        </p:nvSpPr>
        <p:spPr bwMode="auto">
          <a:xfrm>
            <a:off x="795468" y="630504"/>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85000" name="Rectangle 17"/>
          <p:cNvSpPr>
            <a:spLocks noChangeArrowheads="1"/>
          </p:cNvSpPr>
          <p:nvPr/>
        </p:nvSpPr>
        <p:spPr bwMode="auto">
          <a:xfrm>
            <a:off x="689106" y="873392"/>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85001" name="Rectangle 18"/>
          <p:cNvSpPr>
            <a:spLocks noChangeArrowheads="1"/>
          </p:cNvSpPr>
          <p:nvPr/>
        </p:nvSpPr>
        <p:spPr bwMode="auto">
          <a:xfrm>
            <a:off x="843092" y="1079766"/>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85002" name="Rectangle 19"/>
          <p:cNvSpPr>
            <a:spLocks noChangeArrowheads="1"/>
          </p:cNvSpPr>
          <p:nvPr/>
        </p:nvSpPr>
        <p:spPr bwMode="auto">
          <a:xfrm>
            <a:off x="778005" y="1392504"/>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85003" name="Rectangle 20"/>
          <p:cNvSpPr>
            <a:spLocks noChangeArrowheads="1"/>
          </p:cNvSpPr>
          <p:nvPr/>
        </p:nvSpPr>
        <p:spPr bwMode="auto">
          <a:xfrm>
            <a:off x="789117" y="1603641"/>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85004" name="Rectangle 21"/>
          <p:cNvSpPr>
            <a:spLocks noChangeArrowheads="1"/>
          </p:cNvSpPr>
          <p:nvPr/>
        </p:nvSpPr>
        <p:spPr bwMode="auto">
          <a:xfrm>
            <a:off x="746255" y="1865579"/>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85005" name="Text Box 22"/>
          <p:cNvSpPr txBox="1">
            <a:spLocks noChangeArrowheads="1"/>
          </p:cNvSpPr>
          <p:nvPr/>
        </p:nvSpPr>
        <p:spPr bwMode="auto">
          <a:xfrm>
            <a:off x="574157" y="2318281"/>
            <a:ext cx="11039855" cy="354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lnSpc>
                <a:spcPct val="95000"/>
              </a:lnSpc>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lnSpc>
                <a:spcPct val="95000"/>
              </a:lnSpc>
              <a:spcBef>
                <a:spcPct val="50000"/>
              </a:spcBef>
              <a:buClr>
                <a:srgbClr val="0000FF"/>
              </a:buClr>
              <a:buFont typeface="Wingdings" panose="05000000000000000000" pitchFamily="2" charset="2"/>
              <a:buChar char="ü"/>
            </a:pPr>
            <a:r>
              <a:rPr lang="en-US" altLang="en-US" sz="1800" b="1" i="1" dirty="0">
                <a:solidFill>
                  <a:srgbClr val="FF0000"/>
                </a:solidFill>
              </a:rPr>
              <a:t>Action 4, Review Available Assets and Identify Resource Shortfalls.</a:t>
            </a:r>
          </a:p>
          <a:p>
            <a:pPr lvl="2">
              <a:lnSpc>
                <a:spcPct val="95000"/>
              </a:lnSpc>
              <a:spcBef>
                <a:spcPct val="50000"/>
              </a:spcBef>
              <a:buClr>
                <a:srgbClr val="0000FF"/>
              </a:buClr>
            </a:pPr>
            <a:r>
              <a:rPr lang="en-US" altLang="en-US" sz="1800" b="1" dirty="0"/>
              <a:t>The commander and staff examine additions to and deletions from the current  task organization, command and support relationships, and status (current capabilities and limitations) of all units.</a:t>
            </a:r>
          </a:p>
          <a:p>
            <a:pPr lvl="2">
              <a:lnSpc>
                <a:spcPct val="95000"/>
              </a:lnSpc>
              <a:spcBef>
                <a:spcPct val="50000"/>
              </a:spcBef>
              <a:buClr>
                <a:srgbClr val="0000FF"/>
              </a:buClr>
              <a:buFont typeface="Wingdings" panose="05000000000000000000" pitchFamily="2" charset="2"/>
              <a:buNone/>
            </a:pPr>
            <a:r>
              <a:rPr lang="en-US" altLang="en-US" sz="1800" b="1" dirty="0"/>
              <a:t>They consider relationships among essential, specified, and implied tasks, and between them and available assets. From this analysis, they determine if they have the assets needed to accomplish all tasks. If there are shortages, they identify additional resources needed for mission success to the higher headquarters.</a:t>
            </a:r>
          </a:p>
          <a:p>
            <a:pPr lvl="2">
              <a:lnSpc>
                <a:spcPct val="95000"/>
              </a:lnSpc>
              <a:spcBef>
                <a:spcPct val="50000"/>
              </a:spcBef>
              <a:buClr>
                <a:srgbClr val="0000FF"/>
              </a:buClr>
              <a:buFont typeface="Wingdings" panose="05000000000000000000" pitchFamily="2" charset="2"/>
              <a:buNone/>
            </a:pPr>
            <a:r>
              <a:rPr lang="en-US" altLang="en-US" sz="1800" b="1" dirty="0"/>
              <a:t>The staff also identifies </a:t>
            </a:r>
            <a:r>
              <a:rPr lang="en-US" altLang="en-US" sz="1800" b="1" i="1" dirty="0"/>
              <a:t>any deviations </a:t>
            </a:r>
            <a:r>
              <a:rPr lang="en-US" altLang="en-US" sz="1800" b="1" dirty="0"/>
              <a:t>from the normal task organization and provides them to the commander to consider when developing the planning guidance.</a:t>
            </a:r>
          </a:p>
        </p:txBody>
      </p:sp>
      <p:sp>
        <p:nvSpPr>
          <p:cNvPr id="85006" name="Text Box 11"/>
          <p:cNvSpPr txBox="1">
            <a:spLocks noChangeArrowheads="1"/>
          </p:cNvSpPr>
          <p:nvPr/>
        </p:nvSpPr>
        <p:spPr bwMode="auto">
          <a:xfrm>
            <a:off x="6894551" y="6538914"/>
            <a:ext cx="49323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9-8 to 9-9</a:t>
            </a:r>
          </a:p>
        </p:txBody>
      </p:sp>
      <p:sp>
        <p:nvSpPr>
          <p:cNvPr id="30"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95920">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3"/>
          <p:cNvSpPr>
            <a:spLocks noGrp="1" noChangeArrowheads="1"/>
          </p:cNvSpPr>
          <p:nvPr>
            <p:ph type="title"/>
          </p:nvPr>
        </p:nvSpPr>
        <p:spPr>
          <a:xfrm>
            <a:off x="1982973" y="300731"/>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8704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D114E316-0456-443C-A81D-118ECE4E512B}" type="slidenum">
              <a:rPr lang="en-US" altLang="en-US" sz="800"/>
              <a:pPr>
                <a:spcBef>
                  <a:spcPct val="0"/>
                </a:spcBef>
                <a:buFontTx/>
                <a:buNone/>
              </a:pPr>
              <a:t>38</a:t>
            </a:fld>
            <a:endParaRPr lang="en-US" altLang="en-US" sz="800" dirty="0"/>
          </a:p>
        </p:txBody>
      </p:sp>
      <p:sp>
        <p:nvSpPr>
          <p:cNvPr id="3197954" name="Rectangle 2"/>
          <p:cNvSpPr>
            <a:spLocks noChangeArrowheads="1"/>
          </p:cNvSpPr>
          <p:nvPr/>
        </p:nvSpPr>
        <p:spPr bwMode="auto">
          <a:xfrm>
            <a:off x="574160" y="1075335"/>
            <a:ext cx="11047226" cy="5377141"/>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87045" name="Group 5"/>
          <p:cNvGrpSpPr>
            <a:grpSpLocks/>
          </p:cNvGrpSpPr>
          <p:nvPr/>
        </p:nvGrpSpPr>
        <p:grpSpPr bwMode="auto">
          <a:xfrm>
            <a:off x="803397" y="324117"/>
            <a:ext cx="1174750" cy="1776412"/>
            <a:chOff x="3726" y="1926"/>
            <a:chExt cx="1206" cy="1823"/>
          </a:xfrm>
        </p:grpSpPr>
        <p:sp>
          <p:nvSpPr>
            <p:cNvPr id="87055"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87056" name="Group 7"/>
            <p:cNvGrpSpPr>
              <a:grpSpLocks/>
            </p:cNvGrpSpPr>
            <p:nvPr/>
          </p:nvGrpSpPr>
          <p:grpSpPr bwMode="auto">
            <a:xfrm>
              <a:off x="3778" y="1976"/>
              <a:ext cx="1090" cy="1721"/>
              <a:chOff x="2312" y="902"/>
              <a:chExt cx="1090" cy="1721"/>
            </a:xfrm>
          </p:grpSpPr>
          <p:sp>
            <p:nvSpPr>
              <p:cNvPr id="87057"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7058"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7059"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7060"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7061"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7062"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7063"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87046" name="Rectangle 15"/>
          <p:cNvSpPr>
            <a:spLocks noChangeArrowheads="1"/>
          </p:cNvSpPr>
          <p:nvPr/>
        </p:nvSpPr>
        <p:spPr bwMode="auto">
          <a:xfrm>
            <a:off x="787522" y="417779"/>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197968" name="Rectangle 16"/>
          <p:cNvSpPr>
            <a:spLocks noChangeArrowheads="1"/>
          </p:cNvSpPr>
          <p:nvPr/>
        </p:nvSpPr>
        <p:spPr bwMode="auto">
          <a:xfrm>
            <a:off x="795460" y="630505"/>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87048" name="Rectangle 17"/>
          <p:cNvSpPr>
            <a:spLocks noChangeArrowheads="1"/>
          </p:cNvSpPr>
          <p:nvPr/>
        </p:nvSpPr>
        <p:spPr bwMode="auto">
          <a:xfrm>
            <a:off x="689098" y="873393"/>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87049" name="Rectangle 18"/>
          <p:cNvSpPr>
            <a:spLocks noChangeArrowheads="1"/>
          </p:cNvSpPr>
          <p:nvPr/>
        </p:nvSpPr>
        <p:spPr bwMode="auto">
          <a:xfrm>
            <a:off x="843084" y="1079767"/>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87050" name="Rectangle 19"/>
          <p:cNvSpPr>
            <a:spLocks noChangeArrowheads="1"/>
          </p:cNvSpPr>
          <p:nvPr/>
        </p:nvSpPr>
        <p:spPr bwMode="auto">
          <a:xfrm>
            <a:off x="777997" y="1392505"/>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87051" name="Rectangle 20"/>
          <p:cNvSpPr>
            <a:spLocks noChangeArrowheads="1"/>
          </p:cNvSpPr>
          <p:nvPr/>
        </p:nvSpPr>
        <p:spPr bwMode="auto">
          <a:xfrm>
            <a:off x="789109" y="1603642"/>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87052" name="Rectangle 21"/>
          <p:cNvSpPr>
            <a:spLocks noChangeArrowheads="1"/>
          </p:cNvSpPr>
          <p:nvPr/>
        </p:nvSpPr>
        <p:spPr bwMode="auto">
          <a:xfrm>
            <a:off x="746247" y="1865580"/>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87053" name="Text Box 22"/>
          <p:cNvSpPr txBox="1">
            <a:spLocks noChangeArrowheads="1"/>
          </p:cNvSpPr>
          <p:nvPr/>
        </p:nvSpPr>
        <p:spPr bwMode="auto">
          <a:xfrm>
            <a:off x="574160" y="2316620"/>
            <a:ext cx="10962166" cy="4083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5, Determine Constraints.</a:t>
            </a:r>
          </a:p>
          <a:p>
            <a:pPr lvl="2">
              <a:spcBef>
                <a:spcPct val="50000"/>
              </a:spcBef>
              <a:buClr>
                <a:srgbClr val="0000FF"/>
              </a:buClr>
            </a:pPr>
            <a:r>
              <a:rPr lang="en-US" altLang="en-US" sz="1800" b="1" dirty="0"/>
              <a:t>A higher commander normally places some </a:t>
            </a:r>
            <a:r>
              <a:rPr lang="en-US" altLang="en-US" sz="1800" b="1" dirty="0">
                <a:hlinkClick r:id="rId3" action="ppaction://hlinksldjump"/>
              </a:rPr>
              <a:t>constraints</a:t>
            </a:r>
            <a:r>
              <a:rPr lang="en-US" altLang="en-US" sz="1800" b="1" dirty="0"/>
              <a:t> on subordinates. The commander and staff must identify and understand these constraints. </a:t>
            </a:r>
          </a:p>
          <a:p>
            <a:pPr marL="571500" lvl="3" indent="114300">
              <a:lnSpc>
                <a:spcPts val="2000"/>
              </a:lnSpc>
              <a:spcBef>
                <a:spcPct val="50000"/>
              </a:spcBef>
              <a:buClr>
                <a:srgbClr val="0000FF"/>
              </a:buClr>
              <a:buFontTx/>
              <a:buChar char="•"/>
            </a:pPr>
            <a:r>
              <a:rPr lang="en-US" altLang="en-US" sz="1800" b="1" dirty="0"/>
              <a:t> Can take the form of a requirement to do something (</a:t>
            </a:r>
            <a:r>
              <a:rPr lang="en-US" altLang="en-US" sz="1800" b="1" i="1" dirty="0"/>
              <a:t>for example</a:t>
            </a:r>
            <a:r>
              <a:rPr lang="en-US" altLang="en-US" sz="1800" b="1" dirty="0"/>
              <a:t>, “maintain a reserve of one company.”) They can also prohibit action (</a:t>
            </a:r>
            <a:r>
              <a:rPr lang="en-US" altLang="en-US" sz="1800" b="1" i="1" dirty="0"/>
              <a:t>for example</a:t>
            </a:r>
            <a:r>
              <a:rPr lang="en-US" altLang="en-US" sz="1800" b="1" dirty="0"/>
              <a:t>, “no reconnaissance forward of PHASE LINE BRAVO before 1700.”) </a:t>
            </a:r>
          </a:p>
          <a:p>
            <a:pPr marL="571500" lvl="3" indent="114300">
              <a:lnSpc>
                <a:spcPts val="2000"/>
              </a:lnSpc>
              <a:spcBef>
                <a:spcPct val="50000"/>
              </a:spcBef>
              <a:buClr>
                <a:srgbClr val="0000FF"/>
              </a:buClr>
              <a:buFontTx/>
              <a:buChar char="•"/>
            </a:pPr>
            <a:r>
              <a:rPr lang="en-US" altLang="en-US" sz="1800" b="1" dirty="0"/>
              <a:t> May also be based on resource limitations, or physical characteristics of the operational environment (such as bridge classification on weight limits).</a:t>
            </a:r>
          </a:p>
          <a:p>
            <a:pPr marL="571500" lvl="3" indent="114300">
              <a:lnSpc>
                <a:spcPts val="2000"/>
              </a:lnSpc>
              <a:spcBef>
                <a:spcPct val="50000"/>
              </a:spcBef>
              <a:buClr>
                <a:srgbClr val="0000FF"/>
              </a:buClr>
              <a:buFontTx/>
              <a:buChar char="•"/>
            </a:pPr>
            <a:r>
              <a:rPr lang="en-US" altLang="en-US" sz="1800" b="1" dirty="0"/>
              <a:t> Found in paragraph 3 of the OPLAN or OPORD, annexes to the OPORD, and / or within the operation overlay.</a:t>
            </a:r>
          </a:p>
          <a:p>
            <a:pPr marL="571500" lvl="3" indent="114300">
              <a:lnSpc>
                <a:spcPts val="2000"/>
              </a:lnSpc>
              <a:spcBef>
                <a:spcPct val="50000"/>
              </a:spcBef>
              <a:buClr>
                <a:srgbClr val="0000FF"/>
              </a:buClr>
              <a:buFontTx/>
              <a:buChar char="•"/>
            </a:pPr>
            <a:r>
              <a:rPr lang="en-US" altLang="en-US" sz="1800" b="1" dirty="0"/>
              <a:t> May be issued verbally, in WARNORDs, or in policy memoranda. </a:t>
            </a:r>
          </a:p>
        </p:txBody>
      </p:sp>
      <p:sp>
        <p:nvSpPr>
          <p:cNvPr id="87054" name="Text Box 11"/>
          <p:cNvSpPr txBox="1">
            <a:spLocks noChangeArrowheads="1"/>
          </p:cNvSpPr>
          <p:nvPr/>
        </p:nvSpPr>
        <p:spPr bwMode="auto">
          <a:xfrm>
            <a:off x="7437481" y="6538914"/>
            <a:ext cx="441007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9-9</a:t>
            </a:r>
          </a:p>
        </p:txBody>
      </p:sp>
      <p:sp>
        <p:nvSpPr>
          <p:cNvPr id="30"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97968">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3"/>
          <p:cNvSpPr>
            <a:spLocks noGrp="1" noChangeArrowheads="1"/>
          </p:cNvSpPr>
          <p:nvPr>
            <p:ph type="title"/>
          </p:nvPr>
        </p:nvSpPr>
        <p:spPr>
          <a:xfrm>
            <a:off x="1982646" y="355172"/>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8909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44297D8-63A8-43BC-9263-9088CF1CFF69}" type="slidenum">
              <a:rPr lang="en-US" altLang="en-US" sz="800"/>
              <a:pPr>
                <a:spcBef>
                  <a:spcPct val="0"/>
                </a:spcBef>
                <a:buFontTx/>
                <a:buNone/>
              </a:pPr>
              <a:t>39</a:t>
            </a:fld>
            <a:endParaRPr lang="en-US" altLang="en-US" sz="800" dirty="0"/>
          </a:p>
        </p:txBody>
      </p:sp>
      <p:sp>
        <p:nvSpPr>
          <p:cNvPr id="3200002" name="Rectangle 2"/>
          <p:cNvSpPr>
            <a:spLocks noChangeArrowheads="1"/>
          </p:cNvSpPr>
          <p:nvPr/>
        </p:nvSpPr>
        <p:spPr bwMode="auto">
          <a:xfrm>
            <a:off x="574159" y="1072121"/>
            <a:ext cx="11036594" cy="4959823"/>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89093" name="Group 5"/>
          <p:cNvGrpSpPr>
            <a:grpSpLocks/>
          </p:cNvGrpSpPr>
          <p:nvPr/>
        </p:nvGrpSpPr>
        <p:grpSpPr bwMode="auto">
          <a:xfrm>
            <a:off x="799959" y="327281"/>
            <a:ext cx="1174750" cy="1776412"/>
            <a:chOff x="3726" y="1926"/>
            <a:chExt cx="1206" cy="1823"/>
          </a:xfrm>
        </p:grpSpPr>
        <p:sp>
          <p:nvSpPr>
            <p:cNvPr id="89103"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89104" name="Group 7"/>
            <p:cNvGrpSpPr>
              <a:grpSpLocks/>
            </p:cNvGrpSpPr>
            <p:nvPr/>
          </p:nvGrpSpPr>
          <p:grpSpPr bwMode="auto">
            <a:xfrm>
              <a:off x="3778" y="1976"/>
              <a:ext cx="1090" cy="1721"/>
              <a:chOff x="2312" y="902"/>
              <a:chExt cx="1090" cy="1721"/>
            </a:xfrm>
          </p:grpSpPr>
          <p:sp>
            <p:nvSpPr>
              <p:cNvPr id="89105"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9106"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9107"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9108"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9109"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9110"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89111"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89094" name="Rectangle 15"/>
          <p:cNvSpPr>
            <a:spLocks noChangeArrowheads="1"/>
          </p:cNvSpPr>
          <p:nvPr/>
        </p:nvSpPr>
        <p:spPr bwMode="auto">
          <a:xfrm>
            <a:off x="784084" y="420943"/>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00016" name="Rectangle 16"/>
          <p:cNvSpPr>
            <a:spLocks noChangeArrowheads="1"/>
          </p:cNvSpPr>
          <p:nvPr/>
        </p:nvSpPr>
        <p:spPr bwMode="auto">
          <a:xfrm>
            <a:off x="792022" y="633669"/>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89096" name="Rectangle 17"/>
          <p:cNvSpPr>
            <a:spLocks noChangeArrowheads="1"/>
          </p:cNvSpPr>
          <p:nvPr/>
        </p:nvSpPr>
        <p:spPr bwMode="auto">
          <a:xfrm>
            <a:off x="685660" y="876557"/>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89097" name="Rectangle 18"/>
          <p:cNvSpPr>
            <a:spLocks noChangeArrowheads="1"/>
          </p:cNvSpPr>
          <p:nvPr/>
        </p:nvSpPr>
        <p:spPr bwMode="auto">
          <a:xfrm>
            <a:off x="839646" y="1082931"/>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89098" name="Rectangle 19"/>
          <p:cNvSpPr>
            <a:spLocks noChangeArrowheads="1"/>
          </p:cNvSpPr>
          <p:nvPr/>
        </p:nvSpPr>
        <p:spPr bwMode="auto">
          <a:xfrm>
            <a:off x="774559" y="1395669"/>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89099" name="Rectangle 20"/>
          <p:cNvSpPr>
            <a:spLocks noChangeArrowheads="1"/>
          </p:cNvSpPr>
          <p:nvPr/>
        </p:nvSpPr>
        <p:spPr bwMode="auto">
          <a:xfrm>
            <a:off x="785671" y="1606806"/>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89100" name="Rectangle 21"/>
          <p:cNvSpPr>
            <a:spLocks noChangeArrowheads="1"/>
          </p:cNvSpPr>
          <p:nvPr/>
        </p:nvSpPr>
        <p:spPr bwMode="auto">
          <a:xfrm>
            <a:off x="742809" y="1868744"/>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89101" name="Text Box 22"/>
          <p:cNvSpPr txBox="1">
            <a:spLocks noChangeArrowheads="1"/>
          </p:cNvSpPr>
          <p:nvPr/>
        </p:nvSpPr>
        <p:spPr bwMode="auto">
          <a:xfrm>
            <a:off x="574159" y="2314195"/>
            <a:ext cx="11036594" cy="3554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6, Identify Critical Facts and Develop Assumptions.</a:t>
            </a:r>
            <a:r>
              <a:rPr lang="en-US" altLang="en-US" sz="1800" b="1" dirty="0"/>
              <a:t> </a:t>
            </a:r>
          </a:p>
          <a:p>
            <a:pPr lvl="2">
              <a:spcBef>
                <a:spcPct val="50000"/>
              </a:spcBef>
              <a:buClr>
                <a:srgbClr val="0000FF"/>
              </a:buClr>
            </a:pPr>
            <a:r>
              <a:rPr lang="en-US" altLang="en-US" sz="1800" b="1" dirty="0"/>
              <a:t>Plans and orders are based on facts and assumptions. Commanders and staffs gather </a:t>
            </a:r>
            <a:r>
              <a:rPr lang="en-US" altLang="en-US" sz="1800" b="1" dirty="0">
                <a:solidFill>
                  <a:srgbClr val="0000FF"/>
                </a:solidFill>
              </a:rPr>
              <a:t>facts</a:t>
            </a:r>
            <a:r>
              <a:rPr lang="en-US" altLang="en-US" sz="1800" b="1" dirty="0"/>
              <a:t> and </a:t>
            </a:r>
            <a:r>
              <a:rPr lang="en-US" altLang="en-US" sz="1800" b="1" dirty="0">
                <a:solidFill>
                  <a:srgbClr val="0000FF"/>
                </a:solidFill>
              </a:rPr>
              <a:t>assumptions</a:t>
            </a:r>
            <a:r>
              <a:rPr lang="en-US" altLang="en-US" sz="1800" b="1" dirty="0"/>
              <a:t> as they build their plan. </a:t>
            </a:r>
          </a:p>
          <a:p>
            <a:pPr marL="574675" lvl="3" indent="115888">
              <a:spcBef>
                <a:spcPct val="50000"/>
              </a:spcBef>
              <a:buClr>
                <a:srgbClr val="0000FF"/>
              </a:buClr>
              <a:buFontTx/>
              <a:buChar char="•"/>
            </a:pPr>
            <a:r>
              <a:rPr lang="en-US" altLang="en-US" sz="1800" b="1" dirty="0"/>
              <a:t> </a:t>
            </a:r>
            <a:r>
              <a:rPr lang="en-US" altLang="en-US" sz="1800" b="1" dirty="0">
                <a:solidFill>
                  <a:srgbClr val="0000FF"/>
                </a:solidFill>
              </a:rPr>
              <a:t>Facts:</a:t>
            </a:r>
            <a:r>
              <a:rPr lang="en-US" altLang="en-US" sz="1800" b="1" dirty="0"/>
              <a:t> Statements of truth or statements thought to be true at the time.</a:t>
            </a:r>
          </a:p>
          <a:p>
            <a:pPr marL="574675" lvl="3" indent="115888">
              <a:spcBef>
                <a:spcPct val="50000"/>
              </a:spcBef>
              <a:buClr>
                <a:srgbClr val="0000FF"/>
              </a:buClr>
              <a:buFontTx/>
              <a:buChar char="•"/>
            </a:pPr>
            <a:r>
              <a:rPr lang="en-US" altLang="en-US" sz="1800" b="1" dirty="0"/>
              <a:t> </a:t>
            </a:r>
            <a:r>
              <a:rPr lang="en-US" altLang="en-US" sz="1800" b="1" dirty="0">
                <a:solidFill>
                  <a:srgbClr val="0000FF"/>
                </a:solidFill>
              </a:rPr>
              <a:t>Assumptions:</a:t>
            </a:r>
            <a:r>
              <a:rPr lang="en-US" altLang="en-US" sz="1800" b="1" dirty="0"/>
              <a:t> Suppositions on the current situation or a presupposition on the future course of events, either or both assumed to be true in the absence of positive proof, necessary to enable the commander in the process of planning to complete an estimate of the situation and make a decision on the course of action.</a:t>
            </a:r>
          </a:p>
          <a:p>
            <a:pPr marL="574675" lvl="3" indent="115888">
              <a:spcBef>
                <a:spcPct val="50000"/>
              </a:spcBef>
              <a:buClr>
                <a:srgbClr val="0000FF"/>
              </a:buClr>
              <a:buFontTx/>
              <a:buChar char="•"/>
            </a:pPr>
            <a:r>
              <a:rPr lang="en-US" altLang="en-US" sz="1800" b="1" dirty="0"/>
              <a:t> Commanders and staffs must </a:t>
            </a:r>
            <a:r>
              <a:rPr lang="en-US" altLang="en-US" sz="1800" b="1" dirty="0">
                <a:solidFill>
                  <a:srgbClr val="0000FF"/>
                </a:solidFill>
              </a:rPr>
              <a:t>continually attempt to replace those assumptions with facts</a:t>
            </a:r>
            <a:r>
              <a:rPr lang="en-US" altLang="en-US" sz="1800" b="1" dirty="0"/>
              <a:t>.</a:t>
            </a:r>
          </a:p>
        </p:txBody>
      </p:sp>
      <p:sp>
        <p:nvSpPr>
          <p:cNvPr id="89102" name="Text Box 11"/>
          <p:cNvSpPr txBox="1">
            <a:spLocks noChangeArrowheads="1"/>
          </p:cNvSpPr>
          <p:nvPr/>
        </p:nvSpPr>
        <p:spPr bwMode="auto">
          <a:xfrm>
            <a:off x="7437476" y="6538914"/>
            <a:ext cx="44577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9-9</a:t>
            </a:r>
          </a:p>
        </p:txBody>
      </p:sp>
      <p:sp>
        <p:nvSpPr>
          <p:cNvPr id="30"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00016">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pPr>
              <a:defRPr/>
            </a:pPr>
            <a:fld id="{C2720E71-2E74-49E9-8EDE-ED54F4DEE33F}" type="slidenum">
              <a:rPr lang="en-US" altLang="en-US" smtClean="0"/>
              <a:pPr>
                <a:defRPr/>
              </a:pPr>
              <a:t>4</a:t>
            </a:fld>
            <a:endParaRPr lang="en-US" altLang="en-US" dirty="0"/>
          </a:p>
        </p:txBody>
      </p:sp>
      <p:sp>
        <p:nvSpPr>
          <p:cNvPr id="7" name="Rectangle 2"/>
          <p:cNvSpPr>
            <a:spLocks noGrp="1" noChangeArrowheads="1"/>
          </p:cNvSpPr>
          <p:nvPr>
            <p:ph type="title"/>
          </p:nvPr>
        </p:nvSpPr>
        <p:spPr>
          <a:xfrm>
            <a:off x="2551906" y="1789357"/>
            <a:ext cx="7088187" cy="652462"/>
          </a:xfrm>
        </p:spPr>
        <p:txBody>
          <a:bodyPr/>
          <a:lstStyle/>
          <a:p>
            <a:pPr eaLnBrk="1" hangingPunct="1">
              <a:defRPr/>
            </a:pPr>
            <a:r>
              <a:rPr lang="en-US" b="1" dirty="0"/>
              <a:t>References</a:t>
            </a:r>
            <a:br>
              <a:rPr lang="en-US" b="1" dirty="0"/>
            </a:br>
            <a:br>
              <a:rPr lang="en-US" b="1" dirty="0"/>
            </a:br>
            <a:br>
              <a:rPr lang="en-US" b="1" dirty="0"/>
            </a:br>
            <a:endParaRPr lang="en-US" b="1" dirty="0"/>
          </a:p>
        </p:txBody>
      </p:sp>
      <p:sp>
        <p:nvSpPr>
          <p:cNvPr id="9" name="TextBox 8"/>
          <p:cNvSpPr txBox="1"/>
          <p:nvPr/>
        </p:nvSpPr>
        <p:spPr>
          <a:xfrm>
            <a:off x="1858081" y="2269541"/>
            <a:ext cx="10333919" cy="2852063"/>
          </a:xfrm>
          <a:prstGeom prst="rect">
            <a:avLst/>
          </a:prstGeom>
          <a:noFill/>
        </p:spPr>
        <p:txBody>
          <a:bodyPr wrap="none" rtlCol="0">
            <a:spAutoFit/>
          </a:bodyPr>
          <a:lstStyle/>
          <a:p>
            <a:pPr marL="228600" lvl="1">
              <a:lnSpc>
                <a:spcPts val="1600"/>
              </a:lnSpc>
              <a:spcBef>
                <a:spcPct val="50000"/>
              </a:spcBef>
              <a:buClr>
                <a:srgbClr val="0000FF"/>
              </a:buClr>
              <a:tabLst>
                <a:tab pos="228600" algn="l"/>
              </a:tabLst>
              <a:defRPr/>
            </a:pPr>
            <a:r>
              <a:rPr lang="en-US" sz="1800" b="1" dirty="0">
                <a:latin typeface="Arial" charset="0"/>
              </a:rPr>
              <a:t>ADP 1-02, </a:t>
            </a:r>
            <a:r>
              <a:rPr lang="en-US" sz="1800" b="1" i="1" dirty="0">
                <a:latin typeface="Arial" charset="0"/>
              </a:rPr>
              <a:t>Terms and Military Symbols </a:t>
            </a:r>
            <a:r>
              <a:rPr lang="en-US" sz="1800" b="1" dirty="0">
                <a:solidFill>
                  <a:schemeClr val="tx1"/>
                </a:solidFill>
                <a:latin typeface="Arial" charset="0"/>
              </a:rPr>
              <a:t>(Aug 18)</a:t>
            </a:r>
          </a:p>
          <a:p>
            <a:pPr marL="228600" lvl="1">
              <a:lnSpc>
                <a:spcPts val="1600"/>
              </a:lnSpc>
              <a:spcBef>
                <a:spcPct val="50000"/>
              </a:spcBef>
              <a:buClr>
                <a:srgbClr val="0000FF"/>
              </a:buClr>
              <a:tabLst>
                <a:tab pos="228600" algn="l"/>
              </a:tabLst>
              <a:defRPr/>
            </a:pPr>
            <a:r>
              <a:rPr lang="en-US" sz="1800" b="1" dirty="0">
                <a:latin typeface="Arial" charset="0"/>
              </a:rPr>
              <a:t>ADP / ADRP 3-0, </a:t>
            </a:r>
            <a:r>
              <a:rPr lang="en-US" sz="1800" b="1" i="1" dirty="0">
                <a:latin typeface="Arial" charset="0"/>
              </a:rPr>
              <a:t>Operations </a:t>
            </a:r>
            <a:r>
              <a:rPr lang="en-US" sz="1800" b="1" dirty="0">
                <a:latin typeface="Arial" charset="0"/>
              </a:rPr>
              <a:t>(Oct 17)</a:t>
            </a:r>
          </a:p>
          <a:p>
            <a:pPr marL="228600" lvl="1">
              <a:lnSpc>
                <a:spcPts val="1600"/>
              </a:lnSpc>
              <a:spcBef>
                <a:spcPct val="50000"/>
              </a:spcBef>
              <a:buClr>
                <a:srgbClr val="0000FF"/>
              </a:buClr>
              <a:tabLst>
                <a:tab pos="228600" algn="l"/>
              </a:tabLst>
              <a:defRPr/>
            </a:pPr>
            <a:r>
              <a:rPr lang="en-US" sz="1800" b="1" dirty="0">
                <a:latin typeface="Arial" charset="0"/>
              </a:rPr>
              <a:t>ADP 3-90, </a:t>
            </a:r>
            <a:r>
              <a:rPr lang="en-US" sz="1800" b="1" i="1" dirty="0">
                <a:latin typeface="Arial" charset="0"/>
              </a:rPr>
              <a:t>Offense and Defense </a:t>
            </a:r>
            <a:r>
              <a:rPr lang="en-US" sz="1800" b="1" dirty="0">
                <a:latin typeface="Arial" charset="0"/>
              </a:rPr>
              <a:t>(Aug 18)</a:t>
            </a:r>
          </a:p>
          <a:p>
            <a:pPr marL="228600" lvl="1">
              <a:lnSpc>
                <a:spcPts val="1600"/>
              </a:lnSpc>
              <a:spcBef>
                <a:spcPct val="50000"/>
              </a:spcBef>
              <a:buClr>
                <a:srgbClr val="0000FF"/>
              </a:buClr>
              <a:tabLst>
                <a:tab pos="228600" algn="l"/>
              </a:tabLst>
              <a:defRPr/>
            </a:pPr>
            <a:r>
              <a:rPr lang="en-US" sz="1800" b="1" dirty="0">
                <a:latin typeface="Arial" charset="0"/>
              </a:rPr>
              <a:t>ADP / ADRP 5-0, </a:t>
            </a:r>
            <a:r>
              <a:rPr lang="en-US" sz="1800" b="1" i="1" dirty="0">
                <a:latin typeface="Arial" charset="0"/>
              </a:rPr>
              <a:t>The Operations Process</a:t>
            </a:r>
            <a:r>
              <a:rPr lang="en-US" sz="1800" b="1" dirty="0">
                <a:latin typeface="Arial" charset="0"/>
              </a:rPr>
              <a:t> (May 12)</a:t>
            </a:r>
          </a:p>
          <a:p>
            <a:pPr marL="228600" lvl="1">
              <a:lnSpc>
                <a:spcPts val="1600"/>
              </a:lnSpc>
              <a:spcBef>
                <a:spcPct val="50000"/>
              </a:spcBef>
              <a:buClr>
                <a:srgbClr val="0000FF"/>
              </a:buClr>
              <a:tabLst>
                <a:tab pos="228600" algn="l"/>
              </a:tabLst>
              <a:defRPr/>
            </a:pPr>
            <a:r>
              <a:rPr lang="en-US" sz="1800" b="1" dirty="0">
                <a:latin typeface="Arial" charset="0"/>
              </a:rPr>
              <a:t>ATP 2-01.3, </a:t>
            </a:r>
            <a:r>
              <a:rPr lang="en-US" sz="1800" b="1" i="1" dirty="0">
                <a:latin typeface="Arial" charset="0"/>
              </a:rPr>
              <a:t>Intelligence Preparation of the Battlefield </a:t>
            </a:r>
            <a:r>
              <a:rPr lang="en-US" sz="1800" b="1" dirty="0">
                <a:latin typeface="Arial" charset="0"/>
              </a:rPr>
              <a:t>(Mar 19)</a:t>
            </a:r>
          </a:p>
          <a:p>
            <a:pPr marL="228600" lvl="1">
              <a:lnSpc>
                <a:spcPts val="1600"/>
              </a:lnSpc>
              <a:spcBef>
                <a:spcPct val="50000"/>
              </a:spcBef>
              <a:buClr>
                <a:srgbClr val="0000FF"/>
              </a:buClr>
              <a:tabLst>
                <a:tab pos="228600" algn="l"/>
              </a:tabLst>
              <a:defRPr/>
            </a:pPr>
            <a:r>
              <a:rPr lang="en-US" sz="1800" b="1" dirty="0">
                <a:latin typeface="Arial" charset="0"/>
              </a:rPr>
              <a:t>ATP 5-19, </a:t>
            </a:r>
            <a:r>
              <a:rPr lang="en-US" sz="1800" b="1" i="1" dirty="0">
                <a:latin typeface="Arial" charset="0"/>
              </a:rPr>
              <a:t>Risk Management </a:t>
            </a:r>
            <a:r>
              <a:rPr lang="en-US" sz="1800" b="1" dirty="0">
                <a:latin typeface="Arial" charset="0"/>
              </a:rPr>
              <a:t>(Apr 14)</a:t>
            </a:r>
          </a:p>
          <a:p>
            <a:pPr marL="228600" lvl="1">
              <a:lnSpc>
                <a:spcPts val="1600"/>
              </a:lnSpc>
              <a:spcBef>
                <a:spcPct val="50000"/>
              </a:spcBef>
              <a:buClr>
                <a:srgbClr val="0000FF"/>
              </a:buClr>
              <a:tabLst>
                <a:tab pos="228600" algn="l"/>
              </a:tabLst>
              <a:defRPr/>
            </a:pPr>
            <a:r>
              <a:rPr lang="en-US" sz="1800" b="1" dirty="0">
                <a:latin typeface="Arial" charset="0"/>
              </a:rPr>
              <a:t>FM 6-0, </a:t>
            </a:r>
            <a:r>
              <a:rPr lang="en-US" sz="1800" b="1" i="1" dirty="0">
                <a:latin typeface="Arial" charset="0"/>
              </a:rPr>
              <a:t>Commander and Staff Organization and Operations </a:t>
            </a:r>
            <a:r>
              <a:rPr lang="en-US" sz="1800" b="1" dirty="0">
                <a:latin typeface="Arial" charset="0"/>
              </a:rPr>
              <a:t>(May 14) w/Change 2 (Apr 16</a:t>
            </a:r>
            <a:r>
              <a:rPr lang="en-US" sz="1400" b="1" dirty="0">
                <a:latin typeface="Arial" charset="0"/>
              </a:rPr>
              <a:t>)</a:t>
            </a:r>
            <a:endParaRPr lang="en-US" dirty="0"/>
          </a:p>
          <a:p>
            <a:endParaRPr lang="en-US" dirty="0"/>
          </a:p>
        </p:txBody>
      </p:sp>
    </p:spTree>
    <p:extLst>
      <p:ext uri="{BB962C8B-B14F-4D97-AF65-F5344CB8AC3E}">
        <p14:creationId xmlns:p14="http://schemas.microsoft.com/office/powerpoint/2010/main" val="241088219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3"/>
          <p:cNvSpPr>
            <a:spLocks noGrp="1" noChangeArrowheads="1"/>
          </p:cNvSpPr>
          <p:nvPr>
            <p:ph type="title"/>
          </p:nvPr>
        </p:nvSpPr>
        <p:spPr>
          <a:xfrm>
            <a:off x="1956864" y="369973"/>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9113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D635E8DF-B9FD-4B12-BC11-0D48B0CFAAA9}" type="slidenum">
              <a:rPr lang="en-US" altLang="en-US" sz="800"/>
              <a:pPr>
                <a:spcBef>
                  <a:spcPct val="0"/>
                </a:spcBef>
                <a:buFontTx/>
                <a:buNone/>
              </a:pPr>
              <a:t>40</a:t>
            </a:fld>
            <a:endParaRPr lang="en-US" altLang="en-US" sz="800" dirty="0"/>
          </a:p>
        </p:txBody>
      </p:sp>
      <p:sp>
        <p:nvSpPr>
          <p:cNvPr id="3202050" name="Rectangle 2"/>
          <p:cNvSpPr>
            <a:spLocks noChangeArrowheads="1"/>
          </p:cNvSpPr>
          <p:nvPr/>
        </p:nvSpPr>
        <p:spPr bwMode="auto">
          <a:xfrm>
            <a:off x="574643" y="1075334"/>
            <a:ext cx="11046743" cy="530066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91141" name="Group 5"/>
          <p:cNvGrpSpPr>
            <a:grpSpLocks/>
          </p:cNvGrpSpPr>
          <p:nvPr/>
        </p:nvGrpSpPr>
        <p:grpSpPr bwMode="auto">
          <a:xfrm>
            <a:off x="797990" y="325816"/>
            <a:ext cx="1174750" cy="1776412"/>
            <a:chOff x="3726" y="1926"/>
            <a:chExt cx="1206" cy="1823"/>
          </a:xfrm>
        </p:grpSpPr>
        <p:sp>
          <p:nvSpPr>
            <p:cNvPr id="91152"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91153" name="Group 7"/>
            <p:cNvGrpSpPr>
              <a:grpSpLocks/>
            </p:cNvGrpSpPr>
            <p:nvPr/>
          </p:nvGrpSpPr>
          <p:grpSpPr bwMode="auto">
            <a:xfrm>
              <a:off x="3778" y="1976"/>
              <a:ext cx="1090" cy="1721"/>
              <a:chOff x="2312" y="902"/>
              <a:chExt cx="1090" cy="1721"/>
            </a:xfrm>
          </p:grpSpPr>
          <p:sp>
            <p:nvSpPr>
              <p:cNvPr id="91154"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1155"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1156"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1157"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1158"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1159"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1160"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91142" name="Rectangle 15"/>
          <p:cNvSpPr>
            <a:spLocks noChangeArrowheads="1"/>
          </p:cNvSpPr>
          <p:nvPr/>
        </p:nvSpPr>
        <p:spPr bwMode="auto">
          <a:xfrm>
            <a:off x="782115" y="419478"/>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02064" name="Rectangle 16"/>
          <p:cNvSpPr>
            <a:spLocks noChangeArrowheads="1"/>
          </p:cNvSpPr>
          <p:nvPr/>
        </p:nvSpPr>
        <p:spPr bwMode="auto">
          <a:xfrm>
            <a:off x="790053" y="632204"/>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91144" name="Rectangle 17"/>
          <p:cNvSpPr>
            <a:spLocks noChangeArrowheads="1"/>
          </p:cNvSpPr>
          <p:nvPr/>
        </p:nvSpPr>
        <p:spPr bwMode="auto">
          <a:xfrm>
            <a:off x="683691" y="875092"/>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91145" name="Rectangle 18"/>
          <p:cNvSpPr>
            <a:spLocks noChangeArrowheads="1"/>
          </p:cNvSpPr>
          <p:nvPr/>
        </p:nvSpPr>
        <p:spPr bwMode="auto">
          <a:xfrm>
            <a:off x="837677" y="1081466"/>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91146" name="Rectangle 19"/>
          <p:cNvSpPr>
            <a:spLocks noChangeArrowheads="1"/>
          </p:cNvSpPr>
          <p:nvPr/>
        </p:nvSpPr>
        <p:spPr bwMode="auto">
          <a:xfrm>
            <a:off x="772590" y="1394204"/>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91147" name="Rectangle 20"/>
          <p:cNvSpPr>
            <a:spLocks noChangeArrowheads="1"/>
          </p:cNvSpPr>
          <p:nvPr/>
        </p:nvSpPr>
        <p:spPr bwMode="auto">
          <a:xfrm>
            <a:off x="783702" y="1605341"/>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91148" name="Rectangle 21"/>
          <p:cNvSpPr>
            <a:spLocks noChangeArrowheads="1"/>
          </p:cNvSpPr>
          <p:nvPr/>
        </p:nvSpPr>
        <p:spPr bwMode="auto">
          <a:xfrm>
            <a:off x="740840" y="1867279"/>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91149" name="Text Box 22"/>
          <p:cNvSpPr txBox="1">
            <a:spLocks noChangeArrowheads="1"/>
          </p:cNvSpPr>
          <p:nvPr/>
        </p:nvSpPr>
        <p:spPr bwMode="auto">
          <a:xfrm>
            <a:off x="574642" y="2306420"/>
            <a:ext cx="10838425"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7, Begin Risk Management.</a:t>
            </a:r>
            <a:r>
              <a:rPr lang="en-US" altLang="en-US" sz="1800" b="1" dirty="0"/>
              <a:t>  </a:t>
            </a:r>
          </a:p>
          <a:p>
            <a:pPr lvl="2">
              <a:spcBef>
                <a:spcPct val="50000"/>
              </a:spcBef>
              <a:buClr>
                <a:srgbClr val="0000FF"/>
              </a:buClr>
            </a:pPr>
            <a:r>
              <a:rPr lang="en-US" altLang="en-US" sz="1800" b="1" dirty="0"/>
              <a:t>Risk management is the process of identifying, assessing, and controlling risks arising from operational factors and of making decisions that balance risk costs with mission benefits. Risk management consists of </a:t>
            </a:r>
            <a:r>
              <a:rPr lang="en-US" altLang="en-US" sz="1800" b="1" dirty="0">
                <a:solidFill>
                  <a:srgbClr val="0000FF"/>
                </a:solidFill>
              </a:rPr>
              <a:t>five steps </a:t>
            </a:r>
            <a:r>
              <a:rPr lang="en-US" altLang="en-US" sz="1800" b="1" i="1" dirty="0"/>
              <a:t>(see reference below left for additional details). </a:t>
            </a:r>
          </a:p>
          <a:p>
            <a:pPr lvl="2">
              <a:lnSpc>
                <a:spcPts val="1800"/>
              </a:lnSpc>
              <a:spcBef>
                <a:spcPct val="50000"/>
              </a:spcBef>
              <a:buClr>
                <a:srgbClr val="0000FF"/>
              </a:buClr>
            </a:pPr>
            <a:r>
              <a:rPr lang="en-US" altLang="en-US" sz="1800" b="1" dirty="0"/>
              <a:t>The </a:t>
            </a:r>
            <a:r>
              <a:rPr lang="en-US" altLang="en-US" sz="1800" b="1" dirty="0">
                <a:solidFill>
                  <a:srgbClr val="0000FF"/>
                </a:solidFill>
              </a:rPr>
              <a:t>first </a:t>
            </a:r>
            <a:r>
              <a:rPr lang="en-US" altLang="en-US" sz="1800" b="1" u="sng" dirty="0">
                <a:solidFill>
                  <a:srgbClr val="0000FF"/>
                </a:solidFill>
              </a:rPr>
              <a:t>four</a:t>
            </a:r>
            <a:r>
              <a:rPr lang="en-US" altLang="en-US" sz="1800" b="1" dirty="0">
                <a:solidFill>
                  <a:srgbClr val="0000FF"/>
                </a:solidFill>
              </a:rPr>
              <a:t> steps are conducted in the MDMP</a:t>
            </a:r>
            <a:r>
              <a:rPr lang="en-US" altLang="en-US" sz="1800" b="1" dirty="0"/>
              <a:t>: </a:t>
            </a:r>
          </a:p>
          <a:p>
            <a:pPr lvl="3">
              <a:lnSpc>
                <a:spcPts val="1800"/>
              </a:lnSpc>
              <a:spcBef>
                <a:spcPct val="50000"/>
              </a:spcBef>
              <a:buClr>
                <a:srgbClr val="0000FF"/>
              </a:buClr>
              <a:buFontTx/>
              <a:buChar char="•"/>
            </a:pPr>
            <a:r>
              <a:rPr lang="en-US" altLang="en-US" sz="1800" b="1" dirty="0">
                <a:solidFill>
                  <a:srgbClr val="0000FF"/>
                </a:solidFill>
              </a:rPr>
              <a:t> Step 1, </a:t>
            </a:r>
            <a:r>
              <a:rPr lang="en-US" altLang="en-US" sz="1800" b="1" dirty="0">
                <a:solidFill>
                  <a:schemeClr val="tx1"/>
                </a:solidFill>
              </a:rPr>
              <a:t>Identify hazards.</a:t>
            </a:r>
          </a:p>
          <a:p>
            <a:pPr lvl="3">
              <a:lnSpc>
                <a:spcPts val="1800"/>
              </a:lnSpc>
              <a:spcBef>
                <a:spcPct val="50000"/>
              </a:spcBef>
              <a:buClr>
                <a:srgbClr val="0000FF"/>
              </a:buClr>
              <a:buFontTx/>
              <a:buChar char="•"/>
            </a:pPr>
            <a:r>
              <a:rPr lang="en-US" altLang="en-US" sz="1800" b="1" dirty="0">
                <a:solidFill>
                  <a:srgbClr val="0000FF"/>
                </a:solidFill>
              </a:rPr>
              <a:t> Step 2, </a:t>
            </a:r>
            <a:r>
              <a:rPr lang="en-US" altLang="en-US" sz="1800" b="1" dirty="0">
                <a:solidFill>
                  <a:schemeClr val="tx1"/>
                </a:solidFill>
              </a:rPr>
              <a:t>Assess hazards.</a:t>
            </a:r>
          </a:p>
          <a:p>
            <a:pPr lvl="3">
              <a:lnSpc>
                <a:spcPts val="1800"/>
              </a:lnSpc>
              <a:spcBef>
                <a:spcPct val="50000"/>
              </a:spcBef>
              <a:buClr>
                <a:srgbClr val="0000FF"/>
              </a:buClr>
              <a:buFontTx/>
              <a:buChar char="•"/>
            </a:pPr>
            <a:r>
              <a:rPr lang="en-US" altLang="en-US" sz="1800" b="1" dirty="0">
                <a:solidFill>
                  <a:srgbClr val="0000FF"/>
                </a:solidFill>
              </a:rPr>
              <a:t> Step 3, </a:t>
            </a:r>
            <a:r>
              <a:rPr lang="en-US" altLang="en-US" sz="1800" b="1" dirty="0">
                <a:solidFill>
                  <a:schemeClr val="tx1"/>
                </a:solidFill>
              </a:rPr>
              <a:t>Develop controls and make risk decisions.</a:t>
            </a:r>
          </a:p>
          <a:p>
            <a:pPr lvl="3">
              <a:lnSpc>
                <a:spcPts val="1800"/>
              </a:lnSpc>
              <a:spcBef>
                <a:spcPct val="50000"/>
              </a:spcBef>
              <a:buClr>
                <a:srgbClr val="0000FF"/>
              </a:buClr>
              <a:buFontTx/>
              <a:buChar char="•"/>
            </a:pPr>
            <a:r>
              <a:rPr lang="en-US" altLang="en-US" sz="1800" b="1" dirty="0">
                <a:solidFill>
                  <a:srgbClr val="0000FF"/>
                </a:solidFill>
              </a:rPr>
              <a:t> Step 4, </a:t>
            </a:r>
            <a:r>
              <a:rPr lang="en-US" altLang="en-US" sz="1800" b="1" dirty="0">
                <a:solidFill>
                  <a:schemeClr val="tx1"/>
                </a:solidFill>
              </a:rPr>
              <a:t>Implement controls.</a:t>
            </a:r>
          </a:p>
          <a:p>
            <a:pPr lvl="3">
              <a:lnSpc>
                <a:spcPts val="1800"/>
              </a:lnSpc>
              <a:spcBef>
                <a:spcPct val="50000"/>
              </a:spcBef>
              <a:buClr>
                <a:srgbClr val="0000FF"/>
              </a:buClr>
              <a:buFontTx/>
              <a:buChar char="•"/>
            </a:pPr>
            <a:r>
              <a:rPr lang="en-US" altLang="en-US" sz="1800" b="1" dirty="0">
                <a:solidFill>
                  <a:srgbClr val="0000FF"/>
                </a:solidFill>
              </a:rPr>
              <a:t> </a:t>
            </a:r>
            <a:r>
              <a:rPr lang="en-US" altLang="en-US" sz="1800" b="1" dirty="0">
                <a:solidFill>
                  <a:schemeClr val="tx1"/>
                </a:solidFill>
              </a:rPr>
              <a:t>Step 5, Supervise and evaluate.</a:t>
            </a:r>
          </a:p>
        </p:txBody>
      </p:sp>
      <p:sp>
        <p:nvSpPr>
          <p:cNvPr id="91150" name="Text Box 22"/>
          <p:cNvSpPr txBox="1">
            <a:spLocks noChangeArrowheads="1"/>
          </p:cNvSpPr>
          <p:nvPr/>
        </p:nvSpPr>
        <p:spPr bwMode="auto">
          <a:xfrm>
            <a:off x="474770" y="6562770"/>
            <a:ext cx="41227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ATP 5-19, </a:t>
            </a:r>
            <a:r>
              <a:rPr lang="en-US" altLang="en-US" sz="1200" b="1" i="1" dirty="0">
                <a:solidFill>
                  <a:srgbClr val="FF0000"/>
                </a:solidFill>
              </a:rPr>
              <a:t>Risk Management</a:t>
            </a:r>
            <a:r>
              <a:rPr lang="en-US" altLang="en-US" sz="1200" b="1" dirty="0">
                <a:solidFill>
                  <a:srgbClr val="FF0000"/>
                </a:solidFill>
              </a:rPr>
              <a:t>, Apr 14, table 4-1, p. 4-2</a:t>
            </a:r>
          </a:p>
        </p:txBody>
      </p:sp>
      <p:sp>
        <p:nvSpPr>
          <p:cNvPr id="91151" name="Text Box 11"/>
          <p:cNvSpPr txBox="1">
            <a:spLocks noChangeArrowheads="1"/>
          </p:cNvSpPr>
          <p:nvPr/>
        </p:nvSpPr>
        <p:spPr bwMode="auto">
          <a:xfrm>
            <a:off x="7426842" y="6538914"/>
            <a:ext cx="441007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9-9</a:t>
            </a:r>
          </a:p>
        </p:txBody>
      </p:sp>
      <p:sp>
        <p:nvSpPr>
          <p:cNvPr id="31"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02064">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4"/>
          <p:cNvSpPr>
            <a:spLocks noGrp="1" noChangeArrowheads="1"/>
          </p:cNvSpPr>
          <p:nvPr>
            <p:ph type="title"/>
          </p:nvPr>
        </p:nvSpPr>
        <p:spPr>
          <a:xfrm>
            <a:off x="1979537" y="370930"/>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9318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CC111BB-FA66-4BF8-B067-250841B7EF66}" type="slidenum">
              <a:rPr lang="en-US" altLang="en-US" sz="800"/>
              <a:pPr>
                <a:spcBef>
                  <a:spcPct val="0"/>
                </a:spcBef>
                <a:buFontTx/>
                <a:buNone/>
              </a:pPr>
              <a:t>41</a:t>
            </a:fld>
            <a:endParaRPr lang="en-US" altLang="en-US" sz="800" dirty="0"/>
          </a:p>
        </p:txBody>
      </p:sp>
      <p:sp>
        <p:nvSpPr>
          <p:cNvPr id="3204098" name="Rectangle 2"/>
          <p:cNvSpPr>
            <a:spLocks noChangeArrowheads="1"/>
          </p:cNvSpPr>
          <p:nvPr/>
        </p:nvSpPr>
        <p:spPr bwMode="auto">
          <a:xfrm>
            <a:off x="574639" y="1075333"/>
            <a:ext cx="11036114" cy="531018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93189" name="Group 5"/>
          <p:cNvGrpSpPr>
            <a:grpSpLocks/>
          </p:cNvGrpSpPr>
          <p:nvPr/>
        </p:nvGrpSpPr>
        <p:grpSpPr bwMode="auto">
          <a:xfrm>
            <a:off x="804787" y="320712"/>
            <a:ext cx="1174750" cy="1776412"/>
            <a:chOff x="3726" y="1926"/>
            <a:chExt cx="1206" cy="1823"/>
          </a:xfrm>
        </p:grpSpPr>
        <p:sp>
          <p:nvSpPr>
            <p:cNvPr id="93200"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93201" name="Group 7"/>
            <p:cNvGrpSpPr>
              <a:grpSpLocks/>
            </p:cNvGrpSpPr>
            <p:nvPr/>
          </p:nvGrpSpPr>
          <p:grpSpPr bwMode="auto">
            <a:xfrm>
              <a:off x="3778" y="1976"/>
              <a:ext cx="1090" cy="1721"/>
              <a:chOff x="2312" y="902"/>
              <a:chExt cx="1090" cy="1721"/>
            </a:xfrm>
          </p:grpSpPr>
          <p:sp>
            <p:nvSpPr>
              <p:cNvPr id="93202"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3203"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3204"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3205"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3206"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3207"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3208"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93190" name="Rectangle 15"/>
          <p:cNvSpPr>
            <a:spLocks noChangeArrowheads="1"/>
          </p:cNvSpPr>
          <p:nvPr/>
        </p:nvSpPr>
        <p:spPr bwMode="auto">
          <a:xfrm>
            <a:off x="788912" y="414374"/>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04112" name="Rectangle 16"/>
          <p:cNvSpPr>
            <a:spLocks noChangeArrowheads="1"/>
          </p:cNvSpPr>
          <p:nvPr/>
        </p:nvSpPr>
        <p:spPr bwMode="auto">
          <a:xfrm>
            <a:off x="796850" y="627100"/>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93192" name="Rectangle 17"/>
          <p:cNvSpPr>
            <a:spLocks noChangeArrowheads="1"/>
          </p:cNvSpPr>
          <p:nvPr/>
        </p:nvSpPr>
        <p:spPr bwMode="auto">
          <a:xfrm>
            <a:off x="690488" y="869988"/>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93193" name="Rectangle 18"/>
          <p:cNvSpPr>
            <a:spLocks noChangeArrowheads="1"/>
          </p:cNvSpPr>
          <p:nvPr/>
        </p:nvSpPr>
        <p:spPr bwMode="auto">
          <a:xfrm>
            <a:off x="844474" y="1076362"/>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93194" name="Rectangle 19"/>
          <p:cNvSpPr>
            <a:spLocks noChangeArrowheads="1"/>
          </p:cNvSpPr>
          <p:nvPr/>
        </p:nvSpPr>
        <p:spPr bwMode="auto">
          <a:xfrm>
            <a:off x="779387" y="1389100"/>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93195" name="Rectangle 20"/>
          <p:cNvSpPr>
            <a:spLocks noChangeArrowheads="1"/>
          </p:cNvSpPr>
          <p:nvPr/>
        </p:nvSpPr>
        <p:spPr bwMode="auto">
          <a:xfrm>
            <a:off x="790499" y="1600237"/>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93196" name="Rectangle 21"/>
          <p:cNvSpPr>
            <a:spLocks noChangeArrowheads="1"/>
          </p:cNvSpPr>
          <p:nvPr/>
        </p:nvSpPr>
        <p:spPr bwMode="auto">
          <a:xfrm>
            <a:off x="747637" y="1862175"/>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93197" name="Text Box 22"/>
          <p:cNvSpPr txBox="1">
            <a:spLocks noChangeArrowheads="1"/>
          </p:cNvSpPr>
          <p:nvPr/>
        </p:nvSpPr>
        <p:spPr bwMode="auto">
          <a:xfrm>
            <a:off x="574639" y="2300840"/>
            <a:ext cx="10951054"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8, Develop Initial Commander’s Critical Information Requirements (CCIR) and  Essential Elements of Friendly Information (EEFI).</a:t>
            </a:r>
          </a:p>
          <a:p>
            <a:pPr lvl="2">
              <a:spcBef>
                <a:spcPct val="50000"/>
              </a:spcBef>
              <a:buClr>
                <a:srgbClr val="0000FF"/>
              </a:buClr>
            </a:pPr>
            <a:r>
              <a:rPr lang="en-US" altLang="en-US" sz="1800" b="1" dirty="0"/>
              <a:t>Mission analysis identifies gaps in information required for further planning and decisionmaking. The staff develops information requirements (IR). Some IRs are of such importance to the commander that they are nominated to the commander to become </a:t>
            </a:r>
            <a:r>
              <a:rPr lang="en-US" altLang="en-US" sz="1800" b="1" dirty="0">
                <a:hlinkClick r:id="rId3" action="ppaction://hlinksldjump"/>
              </a:rPr>
              <a:t>CCIR</a:t>
            </a:r>
            <a:r>
              <a:rPr lang="en-US" altLang="en-US" sz="1800" b="1" dirty="0"/>
              <a:t>. </a:t>
            </a:r>
          </a:p>
          <a:p>
            <a:pPr lvl="2">
              <a:spcBef>
                <a:spcPct val="50000"/>
              </a:spcBef>
              <a:buClr>
                <a:srgbClr val="0000FF"/>
              </a:buClr>
            </a:pPr>
            <a:r>
              <a:rPr lang="en-US" altLang="en-US" sz="1800" b="1" dirty="0"/>
              <a:t>Commanders determine their CCIRs and consider the nominations of the staff. Typically, </a:t>
            </a:r>
            <a:r>
              <a:rPr lang="en-US" altLang="en-US" sz="1800" b="1" i="1" dirty="0">
                <a:solidFill>
                  <a:srgbClr val="0000FF"/>
                </a:solidFill>
              </a:rPr>
              <a:t>commanders identify ten or fewer CCIRs</a:t>
            </a:r>
            <a:r>
              <a:rPr lang="en-US" altLang="en-US" sz="1800" b="1" dirty="0"/>
              <a:t>, which assists in prioritizing the allocation of limited resources. </a:t>
            </a:r>
          </a:p>
          <a:p>
            <a:pPr lvl="2">
              <a:spcBef>
                <a:spcPct val="50000"/>
              </a:spcBef>
              <a:buClr>
                <a:srgbClr val="0000FF"/>
              </a:buClr>
              <a:buFont typeface="Wingdings" panose="05000000000000000000" pitchFamily="2" charset="2"/>
              <a:buNone/>
            </a:pPr>
            <a:r>
              <a:rPr lang="en-US" altLang="en-US" sz="1800" b="1" dirty="0"/>
              <a:t>The staff also identifies and nominates essential elements of friendly information (EEFI).  EEFIs identify those elements of friendly force information that, if compromised, would jeopardize mission success.</a:t>
            </a:r>
            <a:endParaRPr lang="en-US" altLang="en-US" sz="1800" b="1" dirty="0">
              <a:solidFill>
                <a:schemeClr val="tx1"/>
              </a:solidFill>
            </a:endParaRPr>
          </a:p>
        </p:txBody>
      </p:sp>
      <p:sp>
        <p:nvSpPr>
          <p:cNvPr id="93198" name="Text Box 11"/>
          <p:cNvSpPr txBox="1">
            <a:spLocks noChangeArrowheads="1"/>
          </p:cNvSpPr>
          <p:nvPr/>
        </p:nvSpPr>
        <p:spPr bwMode="auto">
          <a:xfrm>
            <a:off x="481935" y="6581776"/>
            <a:ext cx="34131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FF0000"/>
                </a:solidFill>
              </a:rPr>
              <a:t>ADRP 5-0, </a:t>
            </a:r>
            <a:r>
              <a:rPr lang="en-US" altLang="en-US" sz="800" b="1" i="1" dirty="0">
                <a:solidFill>
                  <a:srgbClr val="FF0000"/>
                </a:solidFill>
              </a:rPr>
              <a:t>The Operations Process, </a:t>
            </a:r>
            <a:r>
              <a:rPr lang="en-US" altLang="en-US" sz="800" b="1" dirty="0">
                <a:solidFill>
                  <a:srgbClr val="FF0000"/>
                </a:solidFill>
              </a:rPr>
              <a:t>May 12,</a:t>
            </a:r>
            <a:r>
              <a:rPr lang="en-US" altLang="en-US" sz="800" b="1" i="1" dirty="0">
                <a:solidFill>
                  <a:srgbClr val="FF0000"/>
                </a:solidFill>
              </a:rPr>
              <a:t> </a:t>
            </a:r>
            <a:r>
              <a:rPr lang="en-US" altLang="en-US" sz="800" b="1" dirty="0">
                <a:solidFill>
                  <a:srgbClr val="FF0000"/>
                </a:solidFill>
              </a:rPr>
              <a:t>paras 1-22 to 1-27</a:t>
            </a:r>
          </a:p>
        </p:txBody>
      </p:sp>
      <p:sp>
        <p:nvSpPr>
          <p:cNvPr id="93199" name="Text Box 11"/>
          <p:cNvSpPr txBox="1">
            <a:spLocks noChangeArrowheads="1"/>
          </p:cNvSpPr>
          <p:nvPr/>
        </p:nvSpPr>
        <p:spPr bwMode="auto">
          <a:xfrm>
            <a:off x="6809935" y="6538914"/>
            <a:ext cx="50165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9-9 to 9-10</a:t>
            </a:r>
          </a:p>
        </p:txBody>
      </p:sp>
      <p:sp>
        <p:nvSpPr>
          <p:cNvPr id="31"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04112">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3"/>
          <p:cNvSpPr>
            <a:spLocks noGrp="1" noChangeArrowheads="1"/>
          </p:cNvSpPr>
          <p:nvPr>
            <p:ph type="title"/>
          </p:nvPr>
        </p:nvSpPr>
        <p:spPr>
          <a:xfrm>
            <a:off x="1980678" y="325815"/>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9523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A6978588-689B-4CC4-97C3-2C84EC5647DC}" type="slidenum">
              <a:rPr lang="en-US" altLang="en-US" sz="800"/>
              <a:pPr>
                <a:spcBef>
                  <a:spcPct val="0"/>
                </a:spcBef>
                <a:buFontTx/>
                <a:buNone/>
              </a:pPr>
              <a:t>42</a:t>
            </a:fld>
            <a:endParaRPr lang="en-US" altLang="en-US" sz="800" dirty="0"/>
          </a:p>
        </p:txBody>
      </p:sp>
      <p:sp>
        <p:nvSpPr>
          <p:cNvPr id="3206146" name="Rectangle 2"/>
          <p:cNvSpPr>
            <a:spLocks noChangeArrowheads="1"/>
          </p:cNvSpPr>
          <p:nvPr/>
        </p:nvSpPr>
        <p:spPr bwMode="auto">
          <a:xfrm>
            <a:off x="574635" y="1075335"/>
            <a:ext cx="11046751" cy="517660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95237" name="Group 4"/>
          <p:cNvGrpSpPr>
            <a:grpSpLocks/>
          </p:cNvGrpSpPr>
          <p:nvPr/>
        </p:nvGrpSpPr>
        <p:grpSpPr bwMode="auto">
          <a:xfrm>
            <a:off x="797991" y="325815"/>
            <a:ext cx="1174750" cy="1776412"/>
            <a:chOff x="3726" y="1926"/>
            <a:chExt cx="1206" cy="1823"/>
          </a:xfrm>
        </p:grpSpPr>
        <p:sp>
          <p:nvSpPr>
            <p:cNvPr id="95248"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95249" name="Group 6"/>
            <p:cNvGrpSpPr>
              <a:grpSpLocks/>
            </p:cNvGrpSpPr>
            <p:nvPr/>
          </p:nvGrpSpPr>
          <p:grpSpPr bwMode="auto">
            <a:xfrm>
              <a:off x="3778" y="1976"/>
              <a:ext cx="1090" cy="1721"/>
              <a:chOff x="2312" y="902"/>
              <a:chExt cx="1090" cy="1721"/>
            </a:xfrm>
          </p:grpSpPr>
          <p:sp>
            <p:nvSpPr>
              <p:cNvPr id="95250"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5251"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5252"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5253"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5254"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5255"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5256"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95238" name="Rectangle 14"/>
          <p:cNvSpPr>
            <a:spLocks noChangeArrowheads="1"/>
          </p:cNvSpPr>
          <p:nvPr/>
        </p:nvSpPr>
        <p:spPr bwMode="auto">
          <a:xfrm>
            <a:off x="782116" y="419477"/>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06159" name="Rectangle 15"/>
          <p:cNvSpPr>
            <a:spLocks noChangeArrowheads="1"/>
          </p:cNvSpPr>
          <p:nvPr/>
        </p:nvSpPr>
        <p:spPr bwMode="auto">
          <a:xfrm>
            <a:off x="790054" y="632203"/>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95240" name="Rectangle 16"/>
          <p:cNvSpPr>
            <a:spLocks noChangeArrowheads="1"/>
          </p:cNvSpPr>
          <p:nvPr/>
        </p:nvSpPr>
        <p:spPr bwMode="auto">
          <a:xfrm>
            <a:off x="683692" y="875091"/>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95241" name="Rectangle 17"/>
          <p:cNvSpPr>
            <a:spLocks noChangeArrowheads="1"/>
          </p:cNvSpPr>
          <p:nvPr/>
        </p:nvSpPr>
        <p:spPr bwMode="auto">
          <a:xfrm>
            <a:off x="837678" y="1081465"/>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95242" name="Rectangle 18"/>
          <p:cNvSpPr>
            <a:spLocks noChangeArrowheads="1"/>
          </p:cNvSpPr>
          <p:nvPr/>
        </p:nvSpPr>
        <p:spPr bwMode="auto">
          <a:xfrm>
            <a:off x="772591" y="1394203"/>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95243" name="Rectangle 19"/>
          <p:cNvSpPr>
            <a:spLocks noChangeArrowheads="1"/>
          </p:cNvSpPr>
          <p:nvPr/>
        </p:nvSpPr>
        <p:spPr bwMode="auto">
          <a:xfrm>
            <a:off x="783703" y="1605340"/>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95244" name="Rectangle 20"/>
          <p:cNvSpPr>
            <a:spLocks noChangeArrowheads="1"/>
          </p:cNvSpPr>
          <p:nvPr/>
        </p:nvSpPr>
        <p:spPr bwMode="auto">
          <a:xfrm>
            <a:off x="740841" y="1867278"/>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95245" name="Text Box 21"/>
          <p:cNvSpPr txBox="1">
            <a:spLocks noChangeArrowheads="1"/>
          </p:cNvSpPr>
          <p:nvPr/>
        </p:nvSpPr>
        <p:spPr bwMode="auto">
          <a:xfrm>
            <a:off x="574635" y="2304866"/>
            <a:ext cx="11039377" cy="3831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2 – Mission analysis involves </a:t>
            </a:r>
            <a:r>
              <a:rPr lang="en-US" altLang="en-US" sz="1800" b="1" dirty="0">
                <a:solidFill>
                  <a:srgbClr val="FF0000"/>
                </a:solidFill>
              </a:rPr>
              <a:t>18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9, Develop the Initial Information Collection Plan.  </a:t>
            </a:r>
          </a:p>
          <a:p>
            <a:pPr lvl="2">
              <a:spcBef>
                <a:spcPct val="50000"/>
              </a:spcBef>
              <a:buClr>
                <a:srgbClr val="0000FF"/>
              </a:buClr>
            </a:pPr>
            <a:r>
              <a:rPr lang="en-US" altLang="en-US" sz="1800" b="1" dirty="0">
                <a:solidFill>
                  <a:schemeClr val="tx1"/>
                </a:solidFill>
              </a:rPr>
              <a:t>T</a:t>
            </a:r>
            <a:r>
              <a:rPr lang="en-US" altLang="en-US" sz="1800" b="1" dirty="0">
                <a:solidFill>
                  <a:srgbClr val="000000"/>
                </a:solidFill>
              </a:rPr>
              <a:t>he initial information collection plan is crucial to begin or adjust the information collection effort to help answer information requirements. The </a:t>
            </a:r>
            <a:r>
              <a:rPr lang="en-US" altLang="en-US" sz="1800" b="1" dirty="0">
                <a:solidFill>
                  <a:srgbClr val="0000FF"/>
                </a:solidFill>
              </a:rPr>
              <a:t>initial information collection plan sets reconnaissance, surveillance, and intelligence operations in motion</a:t>
            </a:r>
            <a:r>
              <a:rPr lang="en-US" altLang="en-US" sz="1800" b="1" dirty="0">
                <a:solidFill>
                  <a:srgbClr val="000000"/>
                </a:solidFill>
              </a:rPr>
              <a:t>. As more information becomes available, it is incorporated into a complete information collection plan (</a:t>
            </a:r>
            <a:r>
              <a:rPr lang="en-US" altLang="en-US" sz="1800" b="1" dirty="0">
                <a:solidFill>
                  <a:srgbClr val="0000FF"/>
                </a:solidFill>
              </a:rPr>
              <a:t>Annex L</a:t>
            </a:r>
            <a:r>
              <a:rPr lang="en-US" altLang="en-US" sz="1800" b="1" dirty="0">
                <a:solidFill>
                  <a:srgbClr val="000000"/>
                </a:solidFill>
              </a:rPr>
              <a:t>) to the OPORD.</a:t>
            </a:r>
          </a:p>
          <a:p>
            <a:pPr lvl="2">
              <a:spcBef>
                <a:spcPct val="50000"/>
              </a:spcBef>
              <a:buClr>
                <a:srgbClr val="0000FF"/>
              </a:buClr>
            </a:pPr>
            <a:r>
              <a:rPr lang="en-US" altLang="en-US" sz="1800" b="1" dirty="0">
                <a:solidFill>
                  <a:srgbClr val="000000"/>
                </a:solidFill>
              </a:rPr>
              <a:t>The </a:t>
            </a:r>
            <a:r>
              <a:rPr lang="en-US" altLang="en-US" sz="1800" b="1" dirty="0">
                <a:solidFill>
                  <a:srgbClr val="0000FF"/>
                </a:solidFill>
              </a:rPr>
              <a:t>intelligence staff </a:t>
            </a:r>
            <a:r>
              <a:rPr lang="en-US" altLang="en-US" sz="1800" b="1" dirty="0">
                <a:solidFill>
                  <a:srgbClr val="000000"/>
                </a:solidFill>
              </a:rPr>
              <a:t>creates the requirements management tools for the information collection plan; however, the </a:t>
            </a:r>
            <a:r>
              <a:rPr lang="en-US" altLang="en-US" sz="1800" b="1" dirty="0">
                <a:solidFill>
                  <a:srgbClr val="0000FF"/>
                </a:solidFill>
              </a:rPr>
              <a:t>operations staff </a:t>
            </a:r>
            <a:r>
              <a:rPr lang="en-US" altLang="en-US" sz="1800" b="1" dirty="0">
                <a:solidFill>
                  <a:srgbClr val="000000"/>
                </a:solidFill>
              </a:rPr>
              <a:t>is responsible for the information collection plan. The operations and intelligence staffs work closely to ensure they fully synchronize and integrate information collection activities into the overall plan.</a:t>
            </a:r>
            <a:r>
              <a:rPr lang="en-US" altLang="en-US" sz="1800" b="1" i="1" dirty="0">
                <a:solidFill>
                  <a:srgbClr val="000000"/>
                </a:solidFill>
              </a:rPr>
              <a:t> (see reference below left for additional details).</a:t>
            </a:r>
            <a:endParaRPr lang="en-US" altLang="en-US" sz="1600" b="1" dirty="0">
              <a:solidFill>
                <a:srgbClr val="000000"/>
              </a:solidFill>
            </a:endParaRPr>
          </a:p>
        </p:txBody>
      </p:sp>
      <p:sp>
        <p:nvSpPr>
          <p:cNvPr id="95246" name="Text Box 11"/>
          <p:cNvSpPr txBox="1">
            <a:spLocks noChangeArrowheads="1"/>
          </p:cNvSpPr>
          <p:nvPr/>
        </p:nvSpPr>
        <p:spPr bwMode="auto">
          <a:xfrm>
            <a:off x="6743261" y="6538914"/>
            <a:ext cx="51482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9-10 to 9-11</a:t>
            </a:r>
          </a:p>
        </p:txBody>
      </p:sp>
      <p:sp>
        <p:nvSpPr>
          <p:cNvPr id="95247" name="Text Box 11"/>
          <p:cNvSpPr txBox="1">
            <a:spLocks noChangeArrowheads="1"/>
          </p:cNvSpPr>
          <p:nvPr/>
        </p:nvSpPr>
        <p:spPr bwMode="auto">
          <a:xfrm>
            <a:off x="471302" y="6555649"/>
            <a:ext cx="34131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3-55, </a:t>
            </a:r>
            <a:r>
              <a:rPr lang="en-US" altLang="en-US" sz="1200" b="1" i="1" dirty="0">
                <a:solidFill>
                  <a:srgbClr val="FF0000"/>
                </a:solidFill>
              </a:rPr>
              <a:t>Information Collection</a:t>
            </a:r>
            <a:r>
              <a:rPr lang="en-US" altLang="en-US" sz="1200" b="1" dirty="0">
                <a:solidFill>
                  <a:srgbClr val="FF0000"/>
                </a:solidFill>
              </a:rPr>
              <a:t>, May 13</a:t>
            </a:r>
          </a:p>
        </p:txBody>
      </p:sp>
      <p:sp>
        <p:nvSpPr>
          <p:cNvPr id="31"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06159">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3"/>
          <p:cNvSpPr>
            <a:spLocks noGrp="1" noChangeArrowheads="1"/>
          </p:cNvSpPr>
          <p:nvPr>
            <p:ph type="title"/>
          </p:nvPr>
        </p:nvSpPr>
        <p:spPr>
          <a:xfrm>
            <a:off x="1980248" y="311252"/>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9728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D2635C4-334C-4C8E-A0D4-48BC2196054C}" type="slidenum">
              <a:rPr lang="en-US" altLang="en-US" sz="800"/>
              <a:pPr>
                <a:spcBef>
                  <a:spcPct val="0"/>
                </a:spcBef>
                <a:buFontTx/>
                <a:buNone/>
              </a:pPr>
              <a:t>43</a:t>
            </a:fld>
            <a:endParaRPr lang="en-US" altLang="en-US" sz="800" dirty="0"/>
          </a:p>
        </p:txBody>
      </p:sp>
      <p:sp>
        <p:nvSpPr>
          <p:cNvPr id="3208194" name="Rectangle 2"/>
          <p:cNvSpPr>
            <a:spLocks noChangeArrowheads="1"/>
          </p:cNvSpPr>
          <p:nvPr/>
        </p:nvSpPr>
        <p:spPr bwMode="auto">
          <a:xfrm>
            <a:off x="574635" y="1075330"/>
            <a:ext cx="11046751" cy="476194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97285" name="Group 4"/>
          <p:cNvGrpSpPr>
            <a:grpSpLocks/>
          </p:cNvGrpSpPr>
          <p:nvPr/>
        </p:nvGrpSpPr>
        <p:grpSpPr bwMode="auto">
          <a:xfrm>
            <a:off x="805498" y="324168"/>
            <a:ext cx="1174750" cy="1776412"/>
            <a:chOff x="3726" y="1926"/>
            <a:chExt cx="1206" cy="1823"/>
          </a:xfrm>
        </p:grpSpPr>
        <p:sp>
          <p:nvSpPr>
            <p:cNvPr id="97295"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97296" name="Group 6"/>
            <p:cNvGrpSpPr>
              <a:grpSpLocks/>
            </p:cNvGrpSpPr>
            <p:nvPr/>
          </p:nvGrpSpPr>
          <p:grpSpPr bwMode="auto">
            <a:xfrm>
              <a:off x="3778" y="1976"/>
              <a:ext cx="1090" cy="1721"/>
              <a:chOff x="2312" y="902"/>
              <a:chExt cx="1090" cy="1721"/>
            </a:xfrm>
          </p:grpSpPr>
          <p:sp>
            <p:nvSpPr>
              <p:cNvPr id="97297"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7298"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7299"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7300"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7301"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7302"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7303"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97286" name="Rectangle 14"/>
          <p:cNvSpPr>
            <a:spLocks noChangeArrowheads="1"/>
          </p:cNvSpPr>
          <p:nvPr/>
        </p:nvSpPr>
        <p:spPr bwMode="auto">
          <a:xfrm>
            <a:off x="789623" y="417830"/>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08207" name="Rectangle 15"/>
          <p:cNvSpPr>
            <a:spLocks noChangeArrowheads="1"/>
          </p:cNvSpPr>
          <p:nvPr/>
        </p:nvSpPr>
        <p:spPr bwMode="auto">
          <a:xfrm>
            <a:off x="797561" y="630556"/>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97288" name="Rectangle 16"/>
          <p:cNvSpPr>
            <a:spLocks noChangeArrowheads="1"/>
          </p:cNvSpPr>
          <p:nvPr/>
        </p:nvSpPr>
        <p:spPr bwMode="auto">
          <a:xfrm>
            <a:off x="691199" y="873444"/>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97289" name="Rectangle 17"/>
          <p:cNvSpPr>
            <a:spLocks noChangeArrowheads="1"/>
          </p:cNvSpPr>
          <p:nvPr/>
        </p:nvSpPr>
        <p:spPr bwMode="auto">
          <a:xfrm>
            <a:off x="845185" y="1079818"/>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97290" name="Rectangle 18"/>
          <p:cNvSpPr>
            <a:spLocks noChangeArrowheads="1"/>
          </p:cNvSpPr>
          <p:nvPr/>
        </p:nvSpPr>
        <p:spPr bwMode="auto">
          <a:xfrm>
            <a:off x="780098" y="1392556"/>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97291" name="Rectangle 19"/>
          <p:cNvSpPr>
            <a:spLocks noChangeArrowheads="1"/>
          </p:cNvSpPr>
          <p:nvPr/>
        </p:nvSpPr>
        <p:spPr bwMode="auto">
          <a:xfrm>
            <a:off x="791210" y="1603693"/>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97292" name="Rectangle 20"/>
          <p:cNvSpPr>
            <a:spLocks noChangeArrowheads="1"/>
          </p:cNvSpPr>
          <p:nvPr/>
        </p:nvSpPr>
        <p:spPr bwMode="auto">
          <a:xfrm>
            <a:off x="748348" y="1865631"/>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97293" name="Text Box 21"/>
          <p:cNvSpPr txBox="1">
            <a:spLocks noChangeArrowheads="1"/>
          </p:cNvSpPr>
          <p:nvPr/>
        </p:nvSpPr>
        <p:spPr bwMode="auto">
          <a:xfrm>
            <a:off x="574156" y="2308045"/>
            <a:ext cx="11039856"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10, Update Plan for the Use of Available Time.</a:t>
            </a:r>
          </a:p>
          <a:p>
            <a:pPr lvl="2">
              <a:spcBef>
                <a:spcPct val="50000"/>
              </a:spcBef>
              <a:buClr>
                <a:srgbClr val="0000FF"/>
              </a:buClr>
            </a:pPr>
            <a:r>
              <a:rPr lang="en-US" altLang="en-US" sz="1800" b="1" dirty="0"/>
              <a:t>As more information becomes available, the commander and staff refine their initial plan for the use of available time. They compare the time needed to accomplish tasks to the higher headquarters time line to ensure mission accomplishment is possible in the allotted time.           </a:t>
            </a:r>
          </a:p>
          <a:p>
            <a:pPr lvl="2">
              <a:spcBef>
                <a:spcPct val="50000"/>
              </a:spcBef>
              <a:buClr>
                <a:srgbClr val="0000FF"/>
              </a:buClr>
            </a:pPr>
            <a:r>
              <a:rPr lang="en-US" altLang="en-US" sz="1800" b="1" dirty="0"/>
              <a:t>The </a:t>
            </a:r>
            <a:r>
              <a:rPr lang="en-US" altLang="en-US" sz="1800" b="1" dirty="0">
                <a:solidFill>
                  <a:srgbClr val="0000FF"/>
                </a:solidFill>
              </a:rPr>
              <a:t>refined time line includes:</a:t>
            </a:r>
          </a:p>
          <a:p>
            <a:pPr marL="690563" lvl="3" indent="106363">
              <a:spcBef>
                <a:spcPct val="50000"/>
              </a:spcBef>
              <a:buClr>
                <a:srgbClr val="0000FF"/>
              </a:buClr>
              <a:buFontTx/>
              <a:buChar char="•"/>
            </a:pPr>
            <a:r>
              <a:rPr lang="en-US" altLang="en-US" sz="1800" b="1" dirty="0">
                <a:solidFill>
                  <a:schemeClr val="tx1"/>
                </a:solidFill>
              </a:rPr>
              <a:t> Subject, time, and location of briefings the commander requires.</a:t>
            </a:r>
          </a:p>
          <a:p>
            <a:pPr marL="690563" lvl="3" indent="106363">
              <a:spcBef>
                <a:spcPct val="50000"/>
              </a:spcBef>
              <a:buClr>
                <a:srgbClr val="0000FF"/>
              </a:buClr>
              <a:buFontTx/>
              <a:buChar char="•"/>
              <a:tabLst>
                <a:tab pos="114300" algn="l"/>
                <a:tab pos="228600" algn="l"/>
                <a:tab pos="742950" algn="l"/>
              </a:tabLst>
            </a:pPr>
            <a:r>
              <a:rPr lang="en-US" altLang="en-US" sz="1800" b="1" dirty="0">
                <a:solidFill>
                  <a:schemeClr val="tx1"/>
                </a:solidFill>
              </a:rPr>
              <a:t> Times of collaborative planning sessions and the medium over which they will take place.</a:t>
            </a:r>
          </a:p>
          <a:p>
            <a:pPr marL="690563" lvl="3" indent="106363">
              <a:spcBef>
                <a:spcPct val="50000"/>
              </a:spcBef>
              <a:buClr>
                <a:srgbClr val="0000FF"/>
              </a:buClr>
              <a:buFontTx/>
              <a:buChar char="•"/>
            </a:pPr>
            <a:r>
              <a:rPr lang="en-US" altLang="en-US" sz="1800" b="1" dirty="0">
                <a:solidFill>
                  <a:schemeClr val="tx1"/>
                </a:solidFill>
              </a:rPr>
              <a:t> Times, locations, and forms of rehearsals.</a:t>
            </a:r>
          </a:p>
        </p:txBody>
      </p:sp>
      <p:sp>
        <p:nvSpPr>
          <p:cNvPr id="97294" name="Text Box 11"/>
          <p:cNvSpPr txBox="1">
            <a:spLocks noChangeArrowheads="1"/>
          </p:cNvSpPr>
          <p:nvPr/>
        </p:nvSpPr>
        <p:spPr bwMode="auto">
          <a:xfrm>
            <a:off x="7371905" y="6538914"/>
            <a:ext cx="43799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9-11</a:t>
            </a:r>
          </a:p>
        </p:txBody>
      </p:sp>
      <p:sp>
        <p:nvSpPr>
          <p:cNvPr id="30"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08207">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3"/>
          <p:cNvSpPr>
            <a:spLocks noGrp="1" noChangeArrowheads="1"/>
          </p:cNvSpPr>
          <p:nvPr>
            <p:ph type="title"/>
          </p:nvPr>
        </p:nvSpPr>
        <p:spPr>
          <a:xfrm>
            <a:off x="1983212" y="324065"/>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9933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135ADC39-8F04-4C22-A308-EA60E663A249}" type="slidenum">
              <a:rPr lang="en-US" altLang="en-US" sz="800"/>
              <a:pPr>
                <a:spcBef>
                  <a:spcPct val="0"/>
                </a:spcBef>
                <a:buFontTx/>
                <a:buNone/>
              </a:pPr>
              <a:t>44</a:t>
            </a:fld>
            <a:endParaRPr lang="en-US" altLang="en-US" sz="800" dirty="0"/>
          </a:p>
        </p:txBody>
      </p:sp>
      <p:sp>
        <p:nvSpPr>
          <p:cNvPr id="3208194" name="Rectangle 2"/>
          <p:cNvSpPr>
            <a:spLocks noChangeArrowheads="1"/>
          </p:cNvSpPr>
          <p:nvPr/>
        </p:nvSpPr>
        <p:spPr bwMode="auto">
          <a:xfrm>
            <a:off x="574639" y="1078656"/>
            <a:ext cx="11046747" cy="506696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99333" name="Group 4"/>
          <p:cNvGrpSpPr>
            <a:grpSpLocks/>
          </p:cNvGrpSpPr>
          <p:nvPr/>
        </p:nvGrpSpPr>
        <p:grpSpPr bwMode="auto">
          <a:xfrm>
            <a:off x="800852" y="321688"/>
            <a:ext cx="1174750" cy="1776412"/>
            <a:chOff x="3726" y="1926"/>
            <a:chExt cx="1206" cy="1823"/>
          </a:xfrm>
        </p:grpSpPr>
        <p:sp>
          <p:nvSpPr>
            <p:cNvPr id="99343"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99344" name="Group 6"/>
            <p:cNvGrpSpPr>
              <a:grpSpLocks/>
            </p:cNvGrpSpPr>
            <p:nvPr/>
          </p:nvGrpSpPr>
          <p:grpSpPr bwMode="auto">
            <a:xfrm>
              <a:off x="3778" y="1976"/>
              <a:ext cx="1090" cy="1721"/>
              <a:chOff x="2312" y="902"/>
              <a:chExt cx="1090" cy="1721"/>
            </a:xfrm>
          </p:grpSpPr>
          <p:sp>
            <p:nvSpPr>
              <p:cNvPr id="99345"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9346"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9347"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9348"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9349"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9350"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99351"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99334" name="Rectangle 14"/>
          <p:cNvSpPr>
            <a:spLocks noChangeArrowheads="1"/>
          </p:cNvSpPr>
          <p:nvPr/>
        </p:nvSpPr>
        <p:spPr bwMode="auto">
          <a:xfrm>
            <a:off x="784977" y="415350"/>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08207" name="Rectangle 15"/>
          <p:cNvSpPr>
            <a:spLocks noChangeArrowheads="1"/>
          </p:cNvSpPr>
          <p:nvPr/>
        </p:nvSpPr>
        <p:spPr bwMode="auto">
          <a:xfrm>
            <a:off x="792915" y="628076"/>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99336" name="Rectangle 16"/>
          <p:cNvSpPr>
            <a:spLocks noChangeArrowheads="1"/>
          </p:cNvSpPr>
          <p:nvPr/>
        </p:nvSpPr>
        <p:spPr bwMode="auto">
          <a:xfrm>
            <a:off x="686553" y="870964"/>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99337" name="Rectangle 17"/>
          <p:cNvSpPr>
            <a:spLocks noChangeArrowheads="1"/>
          </p:cNvSpPr>
          <p:nvPr/>
        </p:nvSpPr>
        <p:spPr bwMode="auto">
          <a:xfrm>
            <a:off x="840539" y="1077338"/>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99338" name="Rectangle 18"/>
          <p:cNvSpPr>
            <a:spLocks noChangeArrowheads="1"/>
          </p:cNvSpPr>
          <p:nvPr/>
        </p:nvSpPr>
        <p:spPr bwMode="auto">
          <a:xfrm>
            <a:off x="775452" y="1390076"/>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99339" name="Rectangle 19"/>
          <p:cNvSpPr>
            <a:spLocks noChangeArrowheads="1"/>
          </p:cNvSpPr>
          <p:nvPr/>
        </p:nvSpPr>
        <p:spPr bwMode="auto">
          <a:xfrm>
            <a:off x="786564" y="1601213"/>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99340" name="Rectangle 20"/>
          <p:cNvSpPr>
            <a:spLocks noChangeArrowheads="1"/>
          </p:cNvSpPr>
          <p:nvPr/>
        </p:nvSpPr>
        <p:spPr bwMode="auto">
          <a:xfrm>
            <a:off x="743702" y="1863151"/>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4" name="Text Box 21"/>
          <p:cNvSpPr txBox="1">
            <a:spLocks noChangeArrowheads="1"/>
          </p:cNvSpPr>
          <p:nvPr/>
        </p:nvSpPr>
        <p:spPr bwMode="auto">
          <a:xfrm>
            <a:off x="574154" y="2300154"/>
            <a:ext cx="10940905" cy="3693319"/>
          </a:xfrm>
          <a:prstGeom prst="rect">
            <a:avLst/>
          </a:prstGeom>
          <a:noFill/>
          <a:ln w="9525">
            <a:noFill/>
            <a:miter lim="800000"/>
            <a:headEnd/>
            <a:tailEnd/>
          </a:ln>
        </p:spPr>
        <p:txBody>
          <a:bodyPr wrap="square">
            <a:spAutoFit/>
          </a:bodyPr>
          <a:lstStyle/>
          <a:p>
            <a:pPr marL="114300" lvl="1" indent="114300">
              <a:spcBef>
                <a:spcPct val="50000"/>
              </a:spcBef>
              <a:buClr>
                <a:srgbClr val="0000FF"/>
              </a:buClr>
              <a:buFont typeface="Wingdings" pitchFamily="2" charset="2"/>
              <a:buChar char="§"/>
              <a:tabLst>
                <a:tab pos="114300" algn="l"/>
                <a:tab pos="228600" algn="l"/>
                <a:tab pos="571500" algn="l"/>
              </a:tabLst>
              <a:defRPr/>
            </a:pPr>
            <a:r>
              <a:rPr lang="en-US" sz="1800" b="1" dirty="0">
                <a:solidFill>
                  <a:srgbClr val="000000"/>
                </a:solidFill>
                <a:latin typeface="Arial" charset="0"/>
              </a:rPr>
              <a:t> </a:t>
            </a:r>
            <a:r>
              <a:rPr lang="en-US" sz="1800" b="1" dirty="0">
                <a:solidFill>
                  <a:srgbClr val="0000FF"/>
                </a:solidFill>
                <a:latin typeface="Arial" charset="0"/>
              </a:rPr>
              <a:t>Process:</a:t>
            </a:r>
            <a:r>
              <a:rPr lang="en-US" sz="1800" b="1" dirty="0">
                <a:solidFill>
                  <a:srgbClr val="000000"/>
                </a:solidFill>
                <a:latin typeface="Arial" charset="0"/>
              </a:rPr>
              <a:t> Step 2 – Mission analysis involves </a:t>
            </a:r>
            <a:r>
              <a:rPr lang="en-US" sz="1800" b="1" dirty="0">
                <a:solidFill>
                  <a:srgbClr val="FF0000"/>
                </a:solidFill>
                <a:latin typeface="Arial" charset="0"/>
              </a:rPr>
              <a:t>18 actions</a:t>
            </a:r>
            <a:r>
              <a:rPr lang="en-US" sz="1800" b="1" dirty="0">
                <a:solidFill>
                  <a:srgbClr val="000000"/>
                </a:solidFill>
                <a:latin typeface="Arial" charset="0"/>
              </a:rPr>
              <a:t>:</a:t>
            </a:r>
          </a:p>
          <a:p>
            <a:pPr marL="342900" lvl="2" indent="177800">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11, Develop Initial Themes and Messages.</a:t>
            </a:r>
          </a:p>
          <a:p>
            <a:pPr marL="342900" lvl="2" indent="177800">
              <a:spcBef>
                <a:spcPct val="50000"/>
              </a:spcBef>
              <a:buClr>
                <a:srgbClr val="0000FF"/>
              </a:buClr>
              <a:tabLst>
                <a:tab pos="114300" algn="l"/>
                <a:tab pos="228600" algn="l"/>
                <a:tab pos="571500" algn="l"/>
              </a:tabLst>
              <a:defRPr/>
            </a:pPr>
            <a:r>
              <a:rPr lang="en-US" sz="1800" b="1" dirty="0">
                <a:solidFill>
                  <a:schemeClr val="tx1"/>
                </a:solidFill>
                <a:latin typeface="Arial" charset="0"/>
              </a:rPr>
              <a:t>Gaining and maintaining the trust of key actors is an important aspect of operations. </a:t>
            </a:r>
            <a:r>
              <a:rPr lang="en-US" sz="1800" b="1" dirty="0">
                <a:solidFill>
                  <a:srgbClr val="000000"/>
                </a:solidFill>
                <a:latin typeface="Arial" charset="0"/>
              </a:rPr>
              <a:t>Commanders </a:t>
            </a:r>
            <a:r>
              <a:rPr lang="en-US" sz="1800" b="1" dirty="0">
                <a:solidFill>
                  <a:srgbClr val="0000FF"/>
                </a:solidFill>
                <a:latin typeface="Arial" charset="0"/>
              </a:rPr>
              <a:t>identify and engage those actors that matter to operational success</a:t>
            </a:r>
            <a:r>
              <a:rPr lang="en-US" sz="1800" b="1" dirty="0">
                <a:solidFill>
                  <a:srgbClr val="000000"/>
                </a:solidFill>
                <a:latin typeface="Arial" charset="0"/>
              </a:rPr>
              <a:t>. These actors have behavior that can help solve or complicate the friendly forces’ challenges as they strive to accomplish missions.  </a:t>
            </a:r>
          </a:p>
          <a:p>
            <a:pPr marL="571500" lvl="3" indent="114300">
              <a:spcBef>
                <a:spcPct val="50000"/>
              </a:spcBef>
              <a:buClr>
                <a:srgbClr val="0000FF"/>
              </a:buClr>
              <a:buFont typeface="Arial" pitchFamily="34" charset="0"/>
              <a:buChar char="•"/>
              <a:tabLst>
                <a:tab pos="114300" algn="l"/>
                <a:tab pos="228600" algn="l"/>
                <a:tab pos="571500" algn="l"/>
              </a:tabLst>
              <a:defRPr/>
            </a:pPr>
            <a:r>
              <a:rPr lang="en-US" sz="1800" b="1" dirty="0">
                <a:solidFill>
                  <a:srgbClr val="000000"/>
                </a:solidFill>
                <a:latin typeface="Arial" charset="0"/>
              </a:rPr>
              <a:t> A</a:t>
            </a:r>
            <a:r>
              <a:rPr lang="en-US" sz="1800" b="1" dirty="0">
                <a:solidFill>
                  <a:srgbClr val="0000FF"/>
                </a:solidFill>
                <a:latin typeface="Arial" charset="0"/>
              </a:rPr>
              <a:t> theme </a:t>
            </a:r>
            <a:r>
              <a:rPr lang="en-US" sz="1800" b="1" dirty="0">
                <a:solidFill>
                  <a:srgbClr val="000000"/>
                </a:solidFill>
                <a:latin typeface="Arial" charset="0"/>
              </a:rPr>
              <a:t>is a unifying or dominant idea or image that expresses the purpose for military action. They are overarching and apply to capabilities of public affairs, military information support operations, and Soldier and leader engagements.</a:t>
            </a:r>
          </a:p>
          <a:p>
            <a:pPr marL="571500" lvl="3" indent="114300">
              <a:spcBef>
                <a:spcPct val="50000"/>
              </a:spcBef>
              <a:buClr>
                <a:srgbClr val="0000FF"/>
              </a:buClr>
              <a:buFont typeface="Arial" pitchFamily="34" charset="0"/>
              <a:buChar char="•"/>
              <a:tabLst>
                <a:tab pos="114300" algn="l"/>
                <a:tab pos="228600" algn="l"/>
                <a:tab pos="571500" algn="l"/>
              </a:tabLst>
              <a:defRPr/>
            </a:pPr>
            <a:r>
              <a:rPr lang="en-US" sz="1800" b="1" dirty="0">
                <a:solidFill>
                  <a:srgbClr val="000000"/>
                </a:solidFill>
                <a:latin typeface="Arial" charset="0"/>
              </a:rPr>
              <a:t> A </a:t>
            </a:r>
            <a:r>
              <a:rPr lang="en-US" sz="1800" b="1" dirty="0">
                <a:solidFill>
                  <a:srgbClr val="0000FF"/>
                </a:solidFill>
                <a:latin typeface="Arial" charset="0"/>
              </a:rPr>
              <a:t>message</a:t>
            </a:r>
            <a:r>
              <a:rPr lang="en-US" sz="1800" b="1" dirty="0">
                <a:solidFill>
                  <a:srgbClr val="000000"/>
                </a:solidFill>
                <a:latin typeface="Arial" charset="0"/>
              </a:rPr>
              <a:t> is a verbal, written, or electronic communication that supports a theme focused on a specific actor or the public and in support of a specific action (task).</a:t>
            </a:r>
          </a:p>
        </p:txBody>
      </p:sp>
      <p:sp>
        <p:nvSpPr>
          <p:cNvPr id="99342" name="Text Box 11"/>
          <p:cNvSpPr txBox="1">
            <a:spLocks noChangeArrowheads="1"/>
          </p:cNvSpPr>
          <p:nvPr/>
        </p:nvSpPr>
        <p:spPr bwMode="auto">
          <a:xfrm>
            <a:off x="6733737" y="6538914"/>
            <a:ext cx="5167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9-11 to 9-12</a:t>
            </a:r>
          </a:p>
        </p:txBody>
      </p:sp>
      <p:sp>
        <p:nvSpPr>
          <p:cNvPr id="31"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08207">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3"/>
          <p:cNvSpPr>
            <a:spLocks noGrp="1" noChangeArrowheads="1"/>
          </p:cNvSpPr>
          <p:nvPr>
            <p:ph type="title"/>
          </p:nvPr>
        </p:nvSpPr>
        <p:spPr>
          <a:xfrm>
            <a:off x="1980678" y="319955"/>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10137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3DE41D7B-BAB5-4BF1-B892-2675F4B20B65}" type="slidenum">
              <a:rPr lang="en-US" altLang="en-US" sz="800"/>
              <a:pPr>
                <a:spcBef>
                  <a:spcPct val="0"/>
                </a:spcBef>
                <a:buFontTx/>
                <a:buNone/>
              </a:pPr>
              <a:t>45</a:t>
            </a:fld>
            <a:endParaRPr lang="en-US" altLang="en-US" sz="800" dirty="0"/>
          </a:p>
        </p:txBody>
      </p:sp>
      <p:sp>
        <p:nvSpPr>
          <p:cNvPr id="3210242" name="Rectangle 2"/>
          <p:cNvSpPr>
            <a:spLocks noChangeArrowheads="1"/>
          </p:cNvSpPr>
          <p:nvPr/>
        </p:nvSpPr>
        <p:spPr bwMode="auto">
          <a:xfrm>
            <a:off x="574635" y="1075335"/>
            <a:ext cx="11046751" cy="446493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01381" name="Group 4"/>
          <p:cNvGrpSpPr>
            <a:grpSpLocks/>
          </p:cNvGrpSpPr>
          <p:nvPr/>
        </p:nvGrpSpPr>
        <p:grpSpPr bwMode="auto">
          <a:xfrm>
            <a:off x="797991" y="325817"/>
            <a:ext cx="1174750" cy="1776412"/>
            <a:chOff x="3726" y="1926"/>
            <a:chExt cx="1206" cy="1823"/>
          </a:xfrm>
        </p:grpSpPr>
        <p:sp>
          <p:nvSpPr>
            <p:cNvPr id="101391"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01392" name="Group 6"/>
            <p:cNvGrpSpPr>
              <a:grpSpLocks/>
            </p:cNvGrpSpPr>
            <p:nvPr/>
          </p:nvGrpSpPr>
          <p:grpSpPr bwMode="auto">
            <a:xfrm>
              <a:off x="3778" y="1976"/>
              <a:ext cx="1090" cy="1721"/>
              <a:chOff x="2312" y="902"/>
              <a:chExt cx="1090" cy="1721"/>
            </a:xfrm>
          </p:grpSpPr>
          <p:sp>
            <p:nvSpPr>
              <p:cNvPr id="101393"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1394"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1395"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1396"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1397"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1398"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1399"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01382" name="Rectangle 14"/>
          <p:cNvSpPr>
            <a:spLocks noChangeArrowheads="1"/>
          </p:cNvSpPr>
          <p:nvPr/>
        </p:nvSpPr>
        <p:spPr bwMode="auto">
          <a:xfrm>
            <a:off x="782116" y="419479"/>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10255" name="Rectangle 15"/>
          <p:cNvSpPr>
            <a:spLocks noChangeArrowheads="1"/>
          </p:cNvSpPr>
          <p:nvPr/>
        </p:nvSpPr>
        <p:spPr bwMode="auto">
          <a:xfrm>
            <a:off x="790054" y="632205"/>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101384" name="Rectangle 16"/>
          <p:cNvSpPr>
            <a:spLocks noChangeArrowheads="1"/>
          </p:cNvSpPr>
          <p:nvPr/>
        </p:nvSpPr>
        <p:spPr bwMode="auto">
          <a:xfrm>
            <a:off x="683692" y="875093"/>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101385" name="Rectangle 17"/>
          <p:cNvSpPr>
            <a:spLocks noChangeArrowheads="1"/>
          </p:cNvSpPr>
          <p:nvPr/>
        </p:nvSpPr>
        <p:spPr bwMode="auto">
          <a:xfrm>
            <a:off x="837678" y="1081467"/>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01386" name="Rectangle 18"/>
          <p:cNvSpPr>
            <a:spLocks noChangeArrowheads="1"/>
          </p:cNvSpPr>
          <p:nvPr/>
        </p:nvSpPr>
        <p:spPr bwMode="auto">
          <a:xfrm>
            <a:off x="772591" y="1394205"/>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01387" name="Rectangle 19"/>
          <p:cNvSpPr>
            <a:spLocks noChangeArrowheads="1"/>
          </p:cNvSpPr>
          <p:nvPr/>
        </p:nvSpPr>
        <p:spPr bwMode="auto">
          <a:xfrm>
            <a:off x="783703" y="1605342"/>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01388" name="Rectangle 20"/>
          <p:cNvSpPr>
            <a:spLocks noChangeArrowheads="1"/>
          </p:cNvSpPr>
          <p:nvPr/>
        </p:nvSpPr>
        <p:spPr bwMode="auto">
          <a:xfrm>
            <a:off x="740841" y="1867280"/>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101389" name="Text Box 21"/>
          <p:cNvSpPr txBox="1">
            <a:spLocks noChangeArrowheads="1"/>
          </p:cNvSpPr>
          <p:nvPr/>
        </p:nvSpPr>
        <p:spPr bwMode="auto">
          <a:xfrm>
            <a:off x="574635" y="2303014"/>
            <a:ext cx="10940425"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2 – Mission analysis involves </a:t>
            </a:r>
            <a:r>
              <a:rPr lang="en-US" altLang="en-US" sz="1800" b="1" dirty="0">
                <a:solidFill>
                  <a:srgbClr val="FF0000"/>
                </a:solidFill>
              </a:rPr>
              <a:t>18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12, Develop a Proposed Problem Statement.</a:t>
            </a:r>
          </a:p>
          <a:p>
            <a:pPr lvl="2">
              <a:spcBef>
                <a:spcPct val="50000"/>
              </a:spcBef>
              <a:buClr>
                <a:srgbClr val="0000FF"/>
              </a:buClr>
            </a:pPr>
            <a:r>
              <a:rPr lang="en-US" altLang="en-US" sz="1800" b="1" dirty="0">
                <a:solidFill>
                  <a:srgbClr val="000000"/>
                </a:solidFill>
              </a:rPr>
              <a:t>A problem is an issue or obstacle that makes it difficult to achieve a desired goal or objective. As such, a problem statement is the </a:t>
            </a:r>
            <a:r>
              <a:rPr lang="en-US" altLang="en-US" sz="1800" b="1" dirty="0">
                <a:solidFill>
                  <a:srgbClr val="0000FF"/>
                </a:solidFill>
              </a:rPr>
              <a:t>description of the primary issue or issues that may impede commanders from achieving their desired end states</a:t>
            </a:r>
            <a:r>
              <a:rPr lang="en-US" altLang="en-US" sz="1800" b="1" dirty="0">
                <a:solidFill>
                  <a:srgbClr val="000000"/>
                </a:solidFill>
              </a:rPr>
              <a:t>. To help identify and understand the problem, the staff:</a:t>
            </a:r>
          </a:p>
          <a:p>
            <a:pPr marL="571500" lvl="3" indent="114300">
              <a:spcBef>
                <a:spcPct val="50000"/>
              </a:spcBef>
              <a:buClr>
                <a:srgbClr val="0000FF"/>
              </a:buClr>
              <a:buFontTx/>
              <a:buChar char="•"/>
            </a:pPr>
            <a:r>
              <a:rPr lang="en-US" altLang="en-US" sz="1800" b="1" dirty="0">
                <a:solidFill>
                  <a:srgbClr val="000000"/>
                </a:solidFill>
              </a:rPr>
              <a:t> Compares the current situation to the desired end state.</a:t>
            </a:r>
          </a:p>
          <a:p>
            <a:pPr marL="571500" lvl="3" indent="114300">
              <a:spcBef>
                <a:spcPct val="50000"/>
              </a:spcBef>
              <a:buClr>
                <a:srgbClr val="0000FF"/>
              </a:buClr>
              <a:buFontTx/>
              <a:buChar char="•"/>
            </a:pPr>
            <a:r>
              <a:rPr lang="en-US" altLang="en-US" sz="1800" b="1" dirty="0">
                <a:solidFill>
                  <a:srgbClr val="000000"/>
                </a:solidFill>
              </a:rPr>
              <a:t> Brainstorms and lists issues or obstacles that will impede the commander from achieving the desired end state.</a:t>
            </a:r>
          </a:p>
        </p:txBody>
      </p:sp>
      <p:sp>
        <p:nvSpPr>
          <p:cNvPr id="101390" name="Text Box 11"/>
          <p:cNvSpPr txBox="1">
            <a:spLocks noChangeArrowheads="1"/>
          </p:cNvSpPr>
          <p:nvPr/>
        </p:nvSpPr>
        <p:spPr bwMode="auto">
          <a:xfrm>
            <a:off x="7352859" y="6538914"/>
            <a:ext cx="443388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9-12</a:t>
            </a:r>
          </a:p>
        </p:txBody>
      </p:sp>
      <p:sp>
        <p:nvSpPr>
          <p:cNvPr id="30"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10255">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3"/>
          <p:cNvSpPr>
            <a:spLocks noGrp="1" noChangeArrowheads="1"/>
          </p:cNvSpPr>
          <p:nvPr>
            <p:ph type="title"/>
          </p:nvPr>
        </p:nvSpPr>
        <p:spPr>
          <a:xfrm>
            <a:off x="1982645" y="327284"/>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10342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A8F4D12D-CB74-47C0-AE71-8759D08122A3}" type="slidenum">
              <a:rPr lang="en-US" altLang="en-US" sz="800"/>
              <a:pPr>
                <a:spcBef>
                  <a:spcPct val="0"/>
                </a:spcBef>
                <a:buFontTx/>
                <a:buNone/>
              </a:pPr>
              <a:t>46</a:t>
            </a:fld>
            <a:endParaRPr lang="en-US" altLang="en-US" sz="800" dirty="0"/>
          </a:p>
        </p:txBody>
      </p:sp>
      <p:sp>
        <p:nvSpPr>
          <p:cNvPr id="3210242" name="Rectangle 2"/>
          <p:cNvSpPr>
            <a:spLocks noChangeArrowheads="1"/>
          </p:cNvSpPr>
          <p:nvPr/>
        </p:nvSpPr>
        <p:spPr bwMode="auto">
          <a:xfrm>
            <a:off x="574639" y="1075334"/>
            <a:ext cx="11046747" cy="537714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03429" name="Group 4"/>
          <p:cNvGrpSpPr>
            <a:grpSpLocks/>
          </p:cNvGrpSpPr>
          <p:nvPr/>
        </p:nvGrpSpPr>
        <p:grpSpPr bwMode="auto">
          <a:xfrm>
            <a:off x="799958" y="327284"/>
            <a:ext cx="1174750" cy="1776412"/>
            <a:chOff x="3726" y="1926"/>
            <a:chExt cx="1206" cy="1823"/>
          </a:xfrm>
        </p:grpSpPr>
        <p:sp>
          <p:nvSpPr>
            <p:cNvPr id="103439"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03440" name="Group 6"/>
            <p:cNvGrpSpPr>
              <a:grpSpLocks/>
            </p:cNvGrpSpPr>
            <p:nvPr/>
          </p:nvGrpSpPr>
          <p:grpSpPr bwMode="auto">
            <a:xfrm>
              <a:off x="3778" y="1976"/>
              <a:ext cx="1090" cy="1721"/>
              <a:chOff x="2312" y="902"/>
              <a:chExt cx="1090" cy="1721"/>
            </a:xfrm>
          </p:grpSpPr>
          <p:sp>
            <p:nvSpPr>
              <p:cNvPr id="103441"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3442"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3443"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3444"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3445"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3446"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3447"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03430" name="Rectangle 14"/>
          <p:cNvSpPr>
            <a:spLocks noChangeArrowheads="1"/>
          </p:cNvSpPr>
          <p:nvPr/>
        </p:nvSpPr>
        <p:spPr bwMode="auto">
          <a:xfrm>
            <a:off x="784083" y="420946"/>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10255" name="Rectangle 15"/>
          <p:cNvSpPr>
            <a:spLocks noChangeArrowheads="1"/>
          </p:cNvSpPr>
          <p:nvPr/>
        </p:nvSpPr>
        <p:spPr bwMode="auto">
          <a:xfrm>
            <a:off x="792021" y="633672"/>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103432" name="Rectangle 16"/>
          <p:cNvSpPr>
            <a:spLocks noChangeArrowheads="1"/>
          </p:cNvSpPr>
          <p:nvPr/>
        </p:nvSpPr>
        <p:spPr bwMode="auto">
          <a:xfrm>
            <a:off x="685659" y="876560"/>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103433" name="Rectangle 17"/>
          <p:cNvSpPr>
            <a:spLocks noChangeArrowheads="1"/>
          </p:cNvSpPr>
          <p:nvPr/>
        </p:nvSpPr>
        <p:spPr bwMode="auto">
          <a:xfrm>
            <a:off x="839645" y="1082934"/>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03434" name="Rectangle 18"/>
          <p:cNvSpPr>
            <a:spLocks noChangeArrowheads="1"/>
          </p:cNvSpPr>
          <p:nvPr/>
        </p:nvSpPr>
        <p:spPr bwMode="auto">
          <a:xfrm>
            <a:off x="774558" y="1395672"/>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03435" name="Rectangle 19"/>
          <p:cNvSpPr>
            <a:spLocks noChangeArrowheads="1"/>
          </p:cNvSpPr>
          <p:nvPr/>
        </p:nvSpPr>
        <p:spPr bwMode="auto">
          <a:xfrm>
            <a:off x="785670" y="1606809"/>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03436" name="Rectangle 20"/>
          <p:cNvSpPr>
            <a:spLocks noChangeArrowheads="1"/>
          </p:cNvSpPr>
          <p:nvPr/>
        </p:nvSpPr>
        <p:spPr bwMode="auto">
          <a:xfrm>
            <a:off x="742808" y="1868747"/>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103437" name="Text Box 21"/>
          <p:cNvSpPr txBox="1">
            <a:spLocks noChangeArrowheads="1"/>
          </p:cNvSpPr>
          <p:nvPr/>
        </p:nvSpPr>
        <p:spPr bwMode="auto">
          <a:xfrm>
            <a:off x="574639" y="2304597"/>
            <a:ext cx="11046747" cy="4026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13, Develop a Proposed Mission Statement.</a:t>
            </a:r>
            <a:r>
              <a:rPr lang="en-US" altLang="en-US" sz="1800" b="1" dirty="0"/>
              <a:t> The CoS / XO or G-3 / S-3 prepares a proposed mission statement for the unit based on the mission analysis. The unit’s mission statement is presented to the commander for approval normally during the mission analysis brief.</a:t>
            </a:r>
          </a:p>
          <a:p>
            <a:pPr lvl="2">
              <a:spcBef>
                <a:spcPct val="50000"/>
              </a:spcBef>
              <a:buClr>
                <a:srgbClr val="0000FF"/>
              </a:buClr>
            </a:pPr>
            <a:r>
              <a:rPr lang="en-US" altLang="en-US" sz="1800" b="1" dirty="0"/>
              <a:t>A mission statement is a short sentence or paragraph </a:t>
            </a:r>
            <a:r>
              <a:rPr lang="en-US" altLang="en-US" sz="1800" b="1" dirty="0">
                <a:solidFill>
                  <a:srgbClr val="0000FF"/>
                </a:solidFill>
              </a:rPr>
              <a:t>that describes the unit’s essential task(s), purpose, and action containing the elements of who</a:t>
            </a:r>
            <a:r>
              <a:rPr lang="en-US" altLang="en-US" sz="1800" b="1" dirty="0"/>
              <a:t>, </a:t>
            </a:r>
            <a:r>
              <a:rPr lang="en-US" altLang="en-US" sz="1800" b="1" dirty="0">
                <a:solidFill>
                  <a:srgbClr val="0000FF"/>
                </a:solidFill>
              </a:rPr>
              <a:t>what</a:t>
            </a:r>
            <a:r>
              <a:rPr lang="en-US" altLang="en-US" sz="1800" b="1" dirty="0"/>
              <a:t>, </a:t>
            </a:r>
            <a:r>
              <a:rPr lang="en-US" altLang="en-US" sz="1800" b="1" dirty="0">
                <a:solidFill>
                  <a:srgbClr val="0000FF"/>
                </a:solidFill>
              </a:rPr>
              <a:t>when</a:t>
            </a:r>
            <a:r>
              <a:rPr lang="en-US" altLang="en-US" sz="1800" b="1" dirty="0"/>
              <a:t>, </a:t>
            </a:r>
            <a:r>
              <a:rPr lang="en-US" altLang="en-US" sz="1800" b="1" dirty="0">
                <a:solidFill>
                  <a:srgbClr val="0000FF"/>
                </a:solidFill>
              </a:rPr>
              <a:t>where</a:t>
            </a:r>
            <a:r>
              <a:rPr lang="en-US" altLang="en-US" sz="1800" b="1" dirty="0"/>
              <a:t>, and </a:t>
            </a:r>
            <a:r>
              <a:rPr lang="en-US" altLang="en-US" sz="1800" b="1" dirty="0">
                <a:solidFill>
                  <a:srgbClr val="0000FF"/>
                </a:solidFill>
              </a:rPr>
              <a:t>why</a:t>
            </a:r>
            <a:r>
              <a:rPr lang="en-US" altLang="en-US" sz="1800" b="1" dirty="0"/>
              <a:t>.</a:t>
            </a:r>
          </a:p>
          <a:p>
            <a:pPr marL="571500" lvl="3" indent="114300">
              <a:lnSpc>
                <a:spcPts val="1600"/>
              </a:lnSpc>
              <a:spcBef>
                <a:spcPct val="50000"/>
              </a:spcBef>
              <a:buClr>
                <a:srgbClr val="0000FF"/>
              </a:buClr>
              <a:buFontTx/>
              <a:buChar char="•"/>
            </a:pPr>
            <a:r>
              <a:rPr lang="en-US" altLang="en-US" sz="1800" b="1" dirty="0">
                <a:solidFill>
                  <a:schemeClr val="tx1"/>
                </a:solidFill>
              </a:rPr>
              <a:t> </a:t>
            </a:r>
            <a:r>
              <a:rPr lang="en-US" altLang="en-US" sz="1800" b="1" dirty="0">
                <a:solidFill>
                  <a:srgbClr val="0000FF"/>
                </a:solidFill>
              </a:rPr>
              <a:t>Who</a:t>
            </a:r>
            <a:r>
              <a:rPr lang="en-US" altLang="en-US" sz="1800" b="1" dirty="0">
                <a:solidFill>
                  <a:schemeClr val="tx1"/>
                </a:solidFill>
              </a:rPr>
              <a:t> will execute the operation (unit / organization)?</a:t>
            </a:r>
          </a:p>
          <a:p>
            <a:pPr marL="571500" lvl="3" indent="114300">
              <a:lnSpc>
                <a:spcPts val="1600"/>
              </a:lnSpc>
              <a:spcBef>
                <a:spcPct val="50000"/>
              </a:spcBef>
              <a:buClr>
                <a:srgbClr val="0000FF"/>
              </a:buClr>
              <a:buFontTx/>
              <a:buChar char="•"/>
            </a:pPr>
            <a:r>
              <a:rPr lang="en-US" altLang="en-US" sz="1800" b="1" dirty="0">
                <a:solidFill>
                  <a:schemeClr val="tx1"/>
                </a:solidFill>
              </a:rPr>
              <a:t> </a:t>
            </a:r>
            <a:r>
              <a:rPr lang="en-US" altLang="en-US" sz="1800" b="1" dirty="0">
                <a:solidFill>
                  <a:srgbClr val="0000FF"/>
                </a:solidFill>
              </a:rPr>
              <a:t>What</a:t>
            </a:r>
            <a:r>
              <a:rPr lang="en-US" altLang="en-US" sz="1800" b="1" dirty="0">
                <a:solidFill>
                  <a:schemeClr val="tx1"/>
                </a:solidFill>
              </a:rPr>
              <a:t> is the unit’s essential task (tactical mission task)?</a:t>
            </a:r>
          </a:p>
          <a:p>
            <a:pPr marL="742950" lvl="3" indent="-171450">
              <a:lnSpc>
                <a:spcPts val="1600"/>
              </a:lnSpc>
              <a:spcBef>
                <a:spcPct val="50000"/>
              </a:spcBef>
              <a:buClr>
                <a:srgbClr val="0000FF"/>
              </a:buClr>
              <a:buFontTx/>
              <a:buChar char="•"/>
              <a:tabLst>
                <a:tab pos="114300" algn="l"/>
                <a:tab pos="228600" algn="l"/>
                <a:tab pos="685800" algn="l"/>
              </a:tabLst>
            </a:pPr>
            <a:r>
              <a:rPr lang="en-US" altLang="en-US" sz="1800" b="1" dirty="0">
                <a:solidFill>
                  <a:srgbClr val="0000FF"/>
                </a:solidFill>
              </a:rPr>
              <a:t>When</a:t>
            </a:r>
            <a:r>
              <a:rPr lang="en-US" altLang="en-US" sz="1800" b="1" dirty="0">
                <a:solidFill>
                  <a:schemeClr val="tx1"/>
                </a:solidFill>
              </a:rPr>
              <a:t> will the operation begin (by time or event) or what is the duration of the operation?</a:t>
            </a:r>
          </a:p>
          <a:p>
            <a:pPr marL="571500" lvl="3" indent="114300">
              <a:lnSpc>
                <a:spcPts val="1600"/>
              </a:lnSpc>
              <a:spcBef>
                <a:spcPct val="50000"/>
              </a:spcBef>
              <a:buClr>
                <a:srgbClr val="0000FF"/>
              </a:buClr>
              <a:buFontTx/>
              <a:buChar char="•"/>
            </a:pPr>
            <a:r>
              <a:rPr lang="en-US" altLang="en-US" sz="1800" b="1" dirty="0">
                <a:solidFill>
                  <a:schemeClr val="tx1"/>
                </a:solidFill>
              </a:rPr>
              <a:t> </a:t>
            </a:r>
            <a:r>
              <a:rPr lang="en-US" altLang="en-US" sz="1800" b="1" dirty="0">
                <a:solidFill>
                  <a:srgbClr val="0000FF"/>
                </a:solidFill>
              </a:rPr>
              <a:t>Where</a:t>
            </a:r>
            <a:r>
              <a:rPr lang="en-US" altLang="en-US" sz="1800" b="1" dirty="0">
                <a:solidFill>
                  <a:schemeClr val="tx1"/>
                </a:solidFill>
              </a:rPr>
              <a:t> will the operation occur (AO, objective, grid coordinates)?</a:t>
            </a:r>
          </a:p>
          <a:p>
            <a:pPr marL="571500" lvl="3" indent="114300">
              <a:lnSpc>
                <a:spcPts val="1600"/>
              </a:lnSpc>
              <a:spcBef>
                <a:spcPct val="50000"/>
              </a:spcBef>
              <a:buClr>
                <a:srgbClr val="0000FF"/>
              </a:buClr>
              <a:buFontTx/>
              <a:buChar char="•"/>
            </a:pPr>
            <a:r>
              <a:rPr lang="en-US" altLang="en-US" sz="1800" b="1" dirty="0">
                <a:solidFill>
                  <a:schemeClr val="tx1"/>
                </a:solidFill>
              </a:rPr>
              <a:t> </a:t>
            </a:r>
            <a:r>
              <a:rPr lang="en-US" altLang="en-US" sz="1800" b="1" dirty="0">
                <a:solidFill>
                  <a:srgbClr val="0000FF"/>
                </a:solidFill>
              </a:rPr>
              <a:t>Why</a:t>
            </a:r>
            <a:r>
              <a:rPr lang="en-US" altLang="en-US" sz="1800" b="1" dirty="0">
                <a:solidFill>
                  <a:schemeClr val="tx1"/>
                </a:solidFill>
              </a:rPr>
              <a:t> will the force conduct the operation (for what purpose)?</a:t>
            </a:r>
          </a:p>
        </p:txBody>
      </p:sp>
      <p:sp>
        <p:nvSpPr>
          <p:cNvPr id="103438" name="Text Box 11"/>
          <p:cNvSpPr txBox="1">
            <a:spLocks noChangeArrowheads="1"/>
          </p:cNvSpPr>
          <p:nvPr/>
        </p:nvSpPr>
        <p:spPr bwMode="auto">
          <a:xfrm>
            <a:off x="6723105" y="6538914"/>
            <a:ext cx="515778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9-12 to 9-13</a:t>
            </a:r>
          </a:p>
        </p:txBody>
      </p:sp>
      <p:sp>
        <p:nvSpPr>
          <p:cNvPr id="30"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10255">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4"/>
          <p:cNvSpPr>
            <a:spLocks noGrp="1" noChangeArrowheads="1"/>
          </p:cNvSpPr>
          <p:nvPr>
            <p:ph type="title"/>
          </p:nvPr>
        </p:nvSpPr>
        <p:spPr>
          <a:xfrm>
            <a:off x="1982970" y="282369"/>
            <a:ext cx="8229600" cy="912813"/>
          </a:xfrm>
          <a:effectLst>
            <a:outerShdw dist="35921" dir="2700000" algn="ctr" rotWithShape="0">
              <a:srgbClr val="FFD889"/>
            </a:outerShdw>
          </a:effectLst>
        </p:spPr>
        <p:txBody>
          <a:bodyPr/>
          <a:lstStyle/>
          <a:p>
            <a:pPr eaLnBrk="1" hangingPunct="1"/>
            <a:r>
              <a:rPr lang="en-US" altLang="en-US" dirty="0"/>
              <a:t>Mission Statement Examples</a:t>
            </a:r>
          </a:p>
        </p:txBody>
      </p:sp>
      <p:sp>
        <p:nvSpPr>
          <p:cNvPr id="10547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1F4411C5-DDC8-4E4E-B943-0F17BA95CB9B}" type="slidenum">
              <a:rPr lang="en-US" altLang="en-US" sz="800"/>
              <a:pPr>
                <a:spcBef>
                  <a:spcPct val="0"/>
                </a:spcBef>
                <a:buFontTx/>
                <a:buNone/>
              </a:pPr>
              <a:t>47</a:t>
            </a:fld>
            <a:endParaRPr lang="en-US" altLang="en-US" sz="800" dirty="0"/>
          </a:p>
        </p:txBody>
      </p:sp>
      <p:sp>
        <p:nvSpPr>
          <p:cNvPr id="3212311" name="Rectangle 23"/>
          <p:cNvSpPr>
            <a:spLocks noChangeArrowheads="1"/>
          </p:cNvSpPr>
          <p:nvPr/>
        </p:nvSpPr>
        <p:spPr bwMode="auto">
          <a:xfrm>
            <a:off x="574155" y="3864422"/>
            <a:ext cx="11047231" cy="233576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3212290" name="Rectangle 2"/>
          <p:cNvSpPr>
            <a:spLocks noChangeArrowheads="1"/>
          </p:cNvSpPr>
          <p:nvPr/>
        </p:nvSpPr>
        <p:spPr bwMode="auto">
          <a:xfrm>
            <a:off x="574643" y="1075331"/>
            <a:ext cx="11046743" cy="2642480"/>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105478" name="Text Box 21"/>
          <p:cNvSpPr txBox="1">
            <a:spLocks noChangeArrowheads="1"/>
          </p:cNvSpPr>
          <p:nvPr/>
        </p:nvSpPr>
        <p:spPr bwMode="auto">
          <a:xfrm>
            <a:off x="350873" y="1113764"/>
            <a:ext cx="11270513" cy="5001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28600" algn="l"/>
                <a:tab pos="571500" algn="l"/>
              </a:tabLst>
              <a:defRPr sz="3200">
                <a:solidFill>
                  <a:schemeClr val="tx1"/>
                </a:solidFill>
                <a:latin typeface="Arial" panose="020B0604020202020204" pitchFamily="34" charset="0"/>
              </a:defRPr>
            </a:lvl1pPr>
            <a:lvl2pPr marL="742950" indent="-285750">
              <a:spcBef>
                <a:spcPct val="20000"/>
              </a:spcBef>
              <a:buChar char="–"/>
              <a:tabLst>
                <a:tab pos="114300" algn="l"/>
                <a:tab pos="228600" algn="l"/>
                <a:tab pos="571500" algn="l"/>
              </a:tabLst>
              <a:defRPr sz="2800">
                <a:solidFill>
                  <a:schemeClr val="tx1"/>
                </a:solidFill>
                <a:latin typeface="Arial" panose="020B0604020202020204" pitchFamily="34" charset="0"/>
              </a:defRPr>
            </a:lvl2pPr>
            <a:lvl3pPr marL="342900" indent="177800">
              <a:spcBef>
                <a:spcPct val="20000"/>
              </a:spcBef>
              <a:buChar char="•"/>
              <a:tabLst>
                <a:tab pos="114300" algn="l"/>
                <a:tab pos="228600" algn="l"/>
                <a:tab pos="571500" algn="l"/>
              </a:tabLst>
              <a:defRPr sz="2400">
                <a:solidFill>
                  <a:schemeClr val="tx1"/>
                </a:solidFill>
                <a:latin typeface="Arial" panose="020B0604020202020204" pitchFamily="34" charset="0"/>
              </a:defRPr>
            </a:lvl3pPr>
            <a:lvl4pPr marL="1600200" indent="-228600">
              <a:spcBef>
                <a:spcPct val="20000"/>
              </a:spcBef>
              <a:buChar char="–"/>
              <a:tabLst>
                <a:tab pos="114300" algn="l"/>
                <a:tab pos="228600" algn="l"/>
                <a:tab pos="571500" algn="l"/>
              </a:tabLst>
              <a:defRPr sz="2000">
                <a:solidFill>
                  <a:schemeClr val="tx1"/>
                </a:solidFill>
                <a:latin typeface="Arial" panose="020B0604020202020204" pitchFamily="34" charset="0"/>
              </a:defRPr>
            </a:lvl4pPr>
            <a:lvl5pPr marL="2057400" indent="-228600">
              <a:spcBef>
                <a:spcPct val="20000"/>
              </a:spcBef>
              <a:buChar char="»"/>
              <a:tabLst>
                <a:tab pos="114300" algn="l"/>
                <a:tab pos="228600" algn="l"/>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28600" algn="l"/>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28600" algn="l"/>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28600" algn="l"/>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28600" algn="l"/>
                <a:tab pos="571500" algn="l"/>
              </a:tabLst>
              <a:defRPr sz="2000">
                <a:solidFill>
                  <a:schemeClr val="tx1"/>
                </a:solidFill>
                <a:latin typeface="Arial" panose="020B0604020202020204" pitchFamily="34" charset="0"/>
              </a:defRPr>
            </a:lvl9pPr>
          </a:lstStyle>
          <a:p>
            <a:pPr lvl="2">
              <a:spcBef>
                <a:spcPct val="50000"/>
              </a:spcBef>
              <a:buClr>
                <a:srgbClr val="0000FF"/>
              </a:buClr>
              <a:buFont typeface="Wingdings" panose="05000000000000000000" pitchFamily="2" charset="2"/>
              <a:buNone/>
            </a:pPr>
            <a:r>
              <a:rPr lang="en-US" altLang="en-US" sz="1800" b="1" dirty="0"/>
              <a:t>The </a:t>
            </a:r>
            <a:r>
              <a:rPr lang="en-US" altLang="en-US" sz="1800" b="1" dirty="0">
                <a:solidFill>
                  <a:srgbClr val="0000FF"/>
                </a:solidFill>
              </a:rPr>
              <a:t>who</a:t>
            </a:r>
            <a:r>
              <a:rPr lang="en-US" altLang="en-US" sz="1800" b="1" dirty="0"/>
              <a:t>, </a:t>
            </a:r>
            <a:r>
              <a:rPr lang="en-US" altLang="en-US" sz="1800" b="1" dirty="0">
                <a:solidFill>
                  <a:srgbClr val="0000FF"/>
                </a:solidFill>
              </a:rPr>
              <a:t>where</a:t>
            </a:r>
            <a:r>
              <a:rPr lang="en-US" altLang="en-US" sz="1800" b="1" dirty="0"/>
              <a:t>, and </a:t>
            </a:r>
            <a:r>
              <a:rPr lang="en-US" altLang="en-US" sz="1800" b="1" dirty="0">
                <a:solidFill>
                  <a:srgbClr val="0000FF"/>
                </a:solidFill>
              </a:rPr>
              <a:t>when</a:t>
            </a:r>
            <a:r>
              <a:rPr lang="en-US" altLang="en-US" sz="1800" b="1" dirty="0"/>
              <a:t> of the mission statement are straightforward. The </a:t>
            </a:r>
            <a:r>
              <a:rPr lang="en-US" altLang="en-US" sz="1800" b="1" dirty="0">
                <a:solidFill>
                  <a:srgbClr val="0000FF"/>
                </a:solidFill>
              </a:rPr>
              <a:t>what </a:t>
            </a:r>
            <a:r>
              <a:rPr lang="en-US" altLang="en-US" sz="1800" b="1" dirty="0"/>
              <a:t>and </a:t>
            </a:r>
            <a:r>
              <a:rPr lang="en-US" altLang="en-US" sz="1800" b="1" dirty="0">
                <a:solidFill>
                  <a:srgbClr val="0000FF"/>
                </a:solidFill>
              </a:rPr>
              <a:t>why</a:t>
            </a:r>
            <a:r>
              <a:rPr lang="en-US" altLang="en-US" sz="1800" b="1" dirty="0"/>
              <a:t> however, are more challenging to write clearly and can be confusing to subordinates if not written clearly. The </a:t>
            </a:r>
            <a:r>
              <a:rPr lang="en-US" altLang="en-US" sz="1800" b="1" dirty="0">
                <a:solidFill>
                  <a:srgbClr val="0000FF"/>
                </a:solidFill>
              </a:rPr>
              <a:t>what</a:t>
            </a:r>
            <a:r>
              <a:rPr lang="en-US" altLang="en-US" sz="1800" b="1" dirty="0"/>
              <a:t> is a task and is expressed in terms of action verbs </a:t>
            </a:r>
            <a:r>
              <a:rPr lang="en-US" altLang="en-US" sz="1800" b="1" i="1" dirty="0"/>
              <a:t>(tactical mission tasks) </a:t>
            </a:r>
            <a:r>
              <a:rPr lang="en-US" altLang="en-US" sz="1800" b="1" dirty="0"/>
              <a:t>(for example, contain, destroy, isolate, secure).  The </a:t>
            </a:r>
            <a:r>
              <a:rPr lang="en-US" altLang="en-US" sz="1800" b="1" dirty="0">
                <a:solidFill>
                  <a:srgbClr val="0000FF"/>
                </a:solidFill>
              </a:rPr>
              <a:t>why</a:t>
            </a:r>
            <a:r>
              <a:rPr lang="en-US" altLang="en-US" sz="1800" b="1" dirty="0"/>
              <a:t> puts the task into context by describing the reason for performing it.  </a:t>
            </a:r>
          </a:p>
          <a:p>
            <a:pPr lvl="2">
              <a:spcBef>
                <a:spcPct val="50000"/>
              </a:spcBef>
              <a:buClr>
                <a:srgbClr val="0000FF"/>
              </a:buClr>
              <a:buFont typeface="Wingdings" panose="05000000000000000000" pitchFamily="2" charset="2"/>
              <a:buNone/>
            </a:pPr>
            <a:r>
              <a:rPr lang="en-US" altLang="en-US" sz="1800" b="1" dirty="0">
                <a:solidFill>
                  <a:srgbClr val="FF0000"/>
                </a:solidFill>
              </a:rPr>
              <a:t>Example:</a:t>
            </a:r>
          </a:p>
          <a:p>
            <a:pPr lvl="2">
              <a:spcBef>
                <a:spcPct val="50000"/>
              </a:spcBef>
              <a:buClr>
                <a:srgbClr val="0000FF"/>
              </a:buClr>
              <a:buFont typeface="Wingdings" panose="05000000000000000000" pitchFamily="2" charset="2"/>
              <a:buNone/>
            </a:pPr>
            <a:r>
              <a:rPr lang="en-US" altLang="en-US" sz="1600" b="1" dirty="0"/>
              <a:t>Not later than (NLT) 220400 Aug 19 </a:t>
            </a:r>
            <a:r>
              <a:rPr lang="en-US" altLang="en-US" sz="1600" b="1" i="1" dirty="0">
                <a:solidFill>
                  <a:srgbClr val="0000FF"/>
                </a:solidFill>
              </a:rPr>
              <a:t>(When)</a:t>
            </a:r>
            <a:r>
              <a:rPr lang="en-US" altLang="en-US" sz="1600" b="1" dirty="0"/>
              <a:t>, 1</a:t>
            </a:r>
            <a:r>
              <a:rPr lang="en-US" altLang="en-US" sz="1600" b="1" baseline="30000" dirty="0"/>
              <a:t>st</a:t>
            </a:r>
            <a:r>
              <a:rPr lang="en-US" altLang="en-US" sz="1600" b="1" dirty="0"/>
              <a:t> Brigade </a:t>
            </a:r>
            <a:r>
              <a:rPr lang="en-US" altLang="en-US" sz="1600" b="1" i="1" dirty="0">
                <a:solidFill>
                  <a:srgbClr val="0000FF"/>
                </a:solidFill>
              </a:rPr>
              <a:t>(Who)</a:t>
            </a:r>
            <a:r>
              <a:rPr lang="en-US" altLang="en-US" sz="1600" b="1" dirty="0"/>
              <a:t> secures ROUTE SOUTH DAKOTA </a:t>
            </a:r>
            <a:r>
              <a:rPr lang="en-US" altLang="en-US" sz="1600" b="1" i="1" dirty="0">
                <a:solidFill>
                  <a:srgbClr val="0000FF"/>
                </a:solidFill>
              </a:rPr>
              <a:t>(What/Task)</a:t>
            </a:r>
            <a:r>
              <a:rPr lang="en-US" altLang="en-US" sz="1600" b="1" dirty="0"/>
              <a:t> in AO JACKRABBIT </a:t>
            </a:r>
            <a:r>
              <a:rPr lang="en-US" altLang="en-US" sz="1600" b="1" dirty="0">
                <a:solidFill>
                  <a:srgbClr val="0000FF"/>
                </a:solidFill>
              </a:rPr>
              <a:t>(Where) </a:t>
            </a:r>
            <a:r>
              <a:rPr lang="en-US" altLang="en-US" sz="1600" b="1" dirty="0"/>
              <a:t>to enable the movement of humanitarian assistance materials </a:t>
            </a:r>
            <a:r>
              <a:rPr lang="en-US" altLang="en-US" sz="1600" b="1" i="1" dirty="0">
                <a:solidFill>
                  <a:srgbClr val="0000FF"/>
                </a:solidFill>
              </a:rPr>
              <a:t>(Why/Purpose)</a:t>
            </a:r>
            <a:r>
              <a:rPr lang="en-US" altLang="en-US" sz="1600" b="1" dirty="0"/>
              <a:t>.</a:t>
            </a:r>
          </a:p>
          <a:p>
            <a:pPr lvl="2">
              <a:spcBef>
                <a:spcPct val="50000"/>
              </a:spcBef>
              <a:buClr>
                <a:srgbClr val="0000FF"/>
              </a:buClr>
              <a:buFont typeface="Wingdings" panose="05000000000000000000" pitchFamily="2" charset="2"/>
              <a:buNone/>
            </a:pPr>
            <a:endParaRPr lang="en-US" altLang="en-US" sz="1200" b="1" i="1" dirty="0">
              <a:solidFill>
                <a:srgbClr val="0000FF"/>
              </a:solidFill>
            </a:endParaRPr>
          </a:p>
          <a:p>
            <a:pPr lvl="2">
              <a:spcBef>
                <a:spcPct val="50000"/>
              </a:spcBef>
              <a:buClr>
                <a:srgbClr val="0000FF"/>
              </a:buClr>
              <a:buFont typeface="Wingdings" panose="05000000000000000000" pitchFamily="2" charset="2"/>
              <a:buNone/>
            </a:pPr>
            <a:r>
              <a:rPr lang="en-US" altLang="en-US" sz="1800" b="1" dirty="0"/>
              <a:t>The mission statement may have more than one essential task. For example, if the operation is phased, there may be a different essential task for each phase. </a:t>
            </a:r>
          </a:p>
          <a:p>
            <a:pPr lvl="2">
              <a:spcBef>
                <a:spcPct val="50000"/>
              </a:spcBef>
              <a:buClr>
                <a:srgbClr val="0000FF"/>
              </a:buClr>
              <a:buFont typeface="Wingdings" panose="05000000000000000000" pitchFamily="2" charset="2"/>
              <a:buNone/>
            </a:pPr>
            <a:r>
              <a:rPr lang="en-US" altLang="en-US" sz="1800" b="1" dirty="0"/>
              <a:t> </a:t>
            </a:r>
            <a:r>
              <a:rPr lang="en-US" altLang="en-US" sz="1800" b="1" dirty="0">
                <a:solidFill>
                  <a:srgbClr val="FF0000"/>
                </a:solidFill>
              </a:rPr>
              <a:t>Example:</a:t>
            </a:r>
          </a:p>
          <a:p>
            <a:pPr lvl="2">
              <a:spcBef>
                <a:spcPct val="50000"/>
              </a:spcBef>
              <a:buClr>
                <a:srgbClr val="0000FF"/>
              </a:buClr>
              <a:buFont typeface="Wingdings" panose="05000000000000000000" pitchFamily="2" charset="2"/>
              <a:buNone/>
            </a:pPr>
            <a:r>
              <a:rPr lang="en-US" altLang="en-US" sz="1600" b="1" dirty="0"/>
              <a:t>1-509</a:t>
            </a:r>
            <a:r>
              <a:rPr lang="en-US" altLang="en-US" sz="1600" b="1" baseline="30000" dirty="0"/>
              <a:t>th</a:t>
            </a:r>
            <a:r>
              <a:rPr lang="en-US" altLang="en-US" sz="1600" b="1" dirty="0"/>
              <a:t> Parachute Infantry Regiment </a:t>
            </a:r>
            <a:r>
              <a:rPr lang="en-US" altLang="en-US" sz="1600" b="1" i="1" dirty="0">
                <a:solidFill>
                  <a:srgbClr val="0000FF"/>
                </a:solidFill>
              </a:rPr>
              <a:t>(Who)</a:t>
            </a:r>
            <a:r>
              <a:rPr lang="en-US" altLang="en-US" sz="1600" b="1" dirty="0"/>
              <a:t> seizes </a:t>
            </a:r>
            <a:r>
              <a:rPr lang="en-US" altLang="en-US" sz="1600" b="1" i="1" dirty="0">
                <a:solidFill>
                  <a:srgbClr val="0000FF"/>
                </a:solidFill>
              </a:rPr>
              <a:t>(What/Task)</a:t>
            </a:r>
            <a:r>
              <a:rPr lang="en-US" altLang="en-US" sz="1600" b="1" dirty="0"/>
              <a:t> JACKSON INTERNATIONAL AIRPORT </a:t>
            </a:r>
            <a:r>
              <a:rPr lang="en-US" altLang="en-US" sz="1600" b="1" i="1" dirty="0">
                <a:solidFill>
                  <a:srgbClr val="0000FF"/>
                </a:solidFill>
              </a:rPr>
              <a:t>(Where)</a:t>
            </a:r>
            <a:r>
              <a:rPr lang="en-US" altLang="en-US" sz="1600" b="1" dirty="0"/>
              <a:t> not later than D-day, H+3 </a:t>
            </a:r>
            <a:r>
              <a:rPr lang="en-US" altLang="en-US" sz="1600" b="1" i="1" dirty="0">
                <a:solidFill>
                  <a:srgbClr val="0000FF"/>
                </a:solidFill>
              </a:rPr>
              <a:t>(When)</a:t>
            </a:r>
            <a:r>
              <a:rPr lang="en-US" altLang="en-US" sz="1600" b="1" dirty="0"/>
              <a:t> to allow follow-on forces to air-land into AO SPARTAN </a:t>
            </a:r>
            <a:r>
              <a:rPr lang="en-US" altLang="en-US" sz="1600" b="1" i="1" dirty="0">
                <a:solidFill>
                  <a:srgbClr val="0000FF"/>
                </a:solidFill>
              </a:rPr>
              <a:t>(Why/Purpose)</a:t>
            </a:r>
            <a:r>
              <a:rPr lang="en-US" altLang="en-US" sz="1600" b="1" dirty="0"/>
              <a:t>. On order </a:t>
            </a:r>
            <a:r>
              <a:rPr lang="en-US" altLang="en-US" sz="1600" b="1" i="1" dirty="0">
                <a:solidFill>
                  <a:srgbClr val="0000FF"/>
                </a:solidFill>
              </a:rPr>
              <a:t>(When)</a:t>
            </a:r>
            <a:r>
              <a:rPr lang="en-US" altLang="en-US" sz="1600" b="1" dirty="0"/>
              <a:t>, secure </a:t>
            </a:r>
            <a:r>
              <a:rPr lang="en-US" altLang="en-US" sz="1600" b="1" i="1" dirty="0">
                <a:solidFill>
                  <a:srgbClr val="0000FF"/>
                </a:solidFill>
              </a:rPr>
              <a:t>(What/Task)</a:t>
            </a:r>
            <a:r>
              <a:rPr lang="en-US" altLang="en-US" sz="1600" b="1" dirty="0"/>
              <a:t> OBJECTIVE GOLD </a:t>
            </a:r>
            <a:r>
              <a:rPr lang="en-US" altLang="en-US" sz="1600" b="1" i="1" dirty="0">
                <a:solidFill>
                  <a:srgbClr val="0000FF"/>
                </a:solidFill>
              </a:rPr>
              <a:t>(Where)</a:t>
            </a:r>
            <a:r>
              <a:rPr lang="en-US" altLang="en-US" sz="1600" b="1" dirty="0"/>
              <a:t> to prevent the 2</a:t>
            </a:r>
            <a:r>
              <a:rPr lang="en-US" altLang="en-US" sz="1600" b="1" baseline="30000" dirty="0"/>
              <a:t>nd</a:t>
            </a:r>
            <a:r>
              <a:rPr lang="en-US" altLang="en-US" sz="1600" b="1" dirty="0"/>
              <a:t> Pandor Guards Brigade from crossing the BLUE RIVER and disrupting operations in AO SPARTAN </a:t>
            </a:r>
            <a:r>
              <a:rPr lang="en-US" altLang="en-US" sz="1600" b="1" i="1" dirty="0">
                <a:solidFill>
                  <a:srgbClr val="0000FF"/>
                </a:solidFill>
              </a:rPr>
              <a:t>(Why/Purpose)</a:t>
            </a:r>
            <a:r>
              <a:rPr lang="en-US" altLang="en-US" sz="1600" b="1" dirty="0"/>
              <a:t>.</a:t>
            </a:r>
          </a:p>
        </p:txBody>
      </p:sp>
      <p:sp>
        <p:nvSpPr>
          <p:cNvPr id="105479" name="Text Box 11"/>
          <p:cNvSpPr txBox="1">
            <a:spLocks noChangeArrowheads="1"/>
          </p:cNvSpPr>
          <p:nvPr/>
        </p:nvSpPr>
        <p:spPr bwMode="auto">
          <a:xfrm>
            <a:off x="6733741" y="6538914"/>
            <a:ext cx="5167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9-12 to 9-13</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3"/>
          <p:cNvSpPr>
            <a:spLocks noGrp="1" noChangeArrowheads="1"/>
          </p:cNvSpPr>
          <p:nvPr>
            <p:ph type="title"/>
          </p:nvPr>
        </p:nvSpPr>
        <p:spPr>
          <a:xfrm>
            <a:off x="1979522" y="362638"/>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10752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CFAA618-31DA-4427-871B-A6C4147CC49F}" type="slidenum">
              <a:rPr lang="en-US" altLang="en-US" sz="800"/>
              <a:pPr>
                <a:spcBef>
                  <a:spcPct val="0"/>
                </a:spcBef>
                <a:buFontTx/>
                <a:buNone/>
              </a:pPr>
              <a:t>48</a:t>
            </a:fld>
            <a:endParaRPr lang="en-US" altLang="en-US" sz="800" dirty="0"/>
          </a:p>
        </p:txBody>
      </p:sp>
      <p:sp>
        <p:nvSpPr>
          <p:cNvPr id="3214338" name="Rectangle 2"/>
          <p:cNvSpPr>
            <a:spLocks noChangeArrowheads="1"/>
          </p:cNvSpPr>
          <p:nvPr/>
        </p:nvSpPr>
        <p:spPr bwMode="auto">
          <a:xfrm>
            <a:off x="574635" y="1075484"/>
            <a:ext cx="11046751" cy="540239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07525" name="Group 4"/>
          <p:cNvGrpSpPr>
            <a:grpSpLocks/>
          </p:cNvGrpSpPr>
          <p:nvPr/>
        </p:nvGrpSpPr>
        <p:grpSpPr bwMode="auto">
          <a:xfrm>
            <a:off x="802536" y="325816"/>
            <a:ext cx="1174750" cy="1776412"/>
            <a:chOff x="3726" y="1926"/>
            <a:chExt cx="1206" cy="1823"/>
          </a:xfrm>
        </p:grpSpPr>
        <p:sp>
          <p:nvSpPr>
            <p:cNvPr id="107535"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07536" name="Group 6"/>
            <p:cNvGrpSpPr>
              <a:grpSpLocks/>
            </p:cNvGrpSpPr>
            <p:nvPr/>
          </p:nvGrpSpPr>
          <p:grpSpPr bwMode="auto">
            <a:xfrm>
              <a:off x="3778" y="1976"/>
              <a:ext cx="1090" cy="1721"/>
              <a:chOff x="2312" y="902"/>
              <a:chExt cx="1090" cy="1721"/>
            </a:xfrm>
          </p:grpSpPr>
          <p:sp>
            <p:nvSpPr>
              <p:cNvPr id="107537"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7538"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7539"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7540"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7541"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7542"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7543"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07526" name="Rectangle 14"/>
          <p:cNvSpPr>
            <a:spLocks noChangeArrowheads="1"/>
          </p:cNvSpPr>
          <p:nvPr/>
        </p:nvSpPr>
        <p:spPr bwMode="auto">
          <a:xfrm>
            <a:off x="786661" y="419478"/>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14351" name="Rectangle 15"/>
          <p:cNvSpPr>
            <a:spLocks noChangeArrowheads="1"/>
          </p:cNvSpPr>
          <p:nvPr/>
        </p:nvSpPr>
        <p:spPr bwMode="auto">
          <a:xfrm>
            <a:off x="794599" y="632204"/>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107528" name="Rectangle 16"/>
          <p:cNvSpPr>
            <a:spLocks noChangeArrowheads="1"/>
          </p:cNvSpPr>
          <p:nvPr/>
        </p:nvSpPr>
        <p:spPr bwMode="auto">
          <a:xfrm>
            <a:off x="688237" y="875092"/>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107529" name="Rectangle 17"/>
          <p:cNvSpPr>
            <a:spLocks noChangeArrowheads="1"/>
          </p:cNvSpPr>
          <p:nvPr/>
        </p:nvSpPr>
        <p:spPr bwMode="auto">
          <a:xfrm>
            <a:off x="842223" y="1081466"/>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07530" name="Rectangle 18"/>
          <p:cNvSpPr>
            <a:spLocks noChangeArrowheads="1"/>
          </p:cNvSpPr>
          <p:nvPr/>
        </p:nvSpPr>
        <p:spPr bwMode="auto">
          <a:xfrm>
            <a:off x="777136" y="1394204"/>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07531" name="Rectangle 19"/>
          <p:cNvSpPr>
            <a:spLocks noChangeArrowheads="1"/>
          </p:cNvSpPr>
          <p:nvPr/>
        </p:nvSpPr>
        <p:spPr bwMode="auto">
          <a:xfrm>
            <a:off x="788248" y="1605341"/>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07532" name="Rectangle 20"/>
          <p:cNvSpPr>
            <a:spLocks noChangeArrowheads="1"/>
          </p:cNvSpPr>
          <p:nvPr/>
        </p:nvSpPr>
        <p:spPr bwMode="auto">
          <a:xfrm>
            <a:off x="745386" y="1867279"/>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24" name="Text Box 21"/>
          <p:cNvSpPr txBox="1">
            <a:spLocks noChangeArrowheads="1"/>
          </p:cNvSpPr>
          <p:nvPr/>
        </p:nvSpPr>
        <p:spPr bwMode="auto">
          <a:xfrm>
            <a:off x="574634" y="2304558"/>
            <a:ext cx="11039377" cy="1338828"/>
          </a:xfrm>
          <a:prstGeom prst="rect">
            <a:avLst/>
          </a:prstGeom>
          <a:noFill/>
          <a:ln w="9525">
            <a:noFill/>
            <a:miter lim="800000"/>
            <a:headEnd/>
            <a:tailEnd/>
          </a:ln>
        </p:spPr>
        <p:txBody>
          <a:bodyPr wrap="square">
            <a:spAutoFit/>
          </a:bodyPr>
          <a:lstStyle/>
          <a:p>
            <a:pPr marL="114300" lvl="1" indent="114300">
              <a:spcBef>
                <a:spcPct val="50000"/>
              </a:spcBef>
              <a:buClr>
                <a:srgbClr val="0000FF"/>
              </a:buClr>
              <a:buFont typeface="Wingdings" pitchFamily="2" charset="2"/>
              <a:buChar char="§"/>
              <a:tabLst>
                <a:tab pos="114300" algn="l"/>
                <a:tab pos="228600" algn="l"/>
                <a:tab pos="520700" algn="l"/>
              </a:tabLst>
              <a:defRPr/>
            </a:pPr>
            <a:r>
              <a:rPr lang="en-US" sz="1800" b="1" dirty="0">
                <a:solidFill>
                  <a:srgbClr val="000000"/>
                </a:solidFill>
                <a:latin typeface="Arial" charset="0"/>
              </a:rPr>
              <a:t> </a:t>
            </a:r>
            <a:r>
              <a:rPr lang="en-US" sz="1800" b="1" dirty="0">
                <a:solidFill>
                  <a:srgbClr val="0000FF"/>
                </a:solidFill>
                <a:latin typeface="Arial" charset="0"/>
              </a:rPr>
              <a:t>Process:</a:t>
            </a:r>
            <a:r>
              <a:rPr lang="en-US" sz="1800" b="1" dirty="0">
                <a:solidFill>
                  <a:srgbClr val="000000"/>
                </a:solidFill>
                <a:latin typeface="Arial" charset="0"/>
              </a:rPr>
              <a:t> Step 2 – Mission analysis involves </a:t>
            </a:r>
            <a:r>
              <a:rPr lang="en-US" sz="1800" b="1" dirty="0">
                <a:solidFill>
                  <a:srgbClr val="FF0000"/>
                </a:solidFill>
                <a:latin typeface="Arial" charset="0"/>
              </a:rPr>
              <a:t>18 actions</a:t>
            </a:r>
            <a:r>
              <a:rPr lang="en-US" sz="1800" b="1" dirty="0">
                <a:solidFill>
                  <a:srgbClr val="000000"/>
                </a:solidFill>
                <a:latin typeface="Arial" charset="0"/>
              </a:rPr>
              <a:t>:</a:t>
            </a:r>
          </a:p>
          <a:p>
            <a:pPr marL="342900" lvl="2" indent="177800">
              <a:spcBef>
                <a:spcPct val="50000"/>
              </a:spcBef>
              <a:buClr>
                <a:srgbClr val="0000FF"/>
              </a:buClr>
              <a:buFont typeface="Wingdings" pitchFamily="2" charset="2"/>
              <a:buChar char="ü"/>
              <a:tabLst>
                <a:tab pos="114300" algn="l"/>
                <a:tab pos="228600" algn="l"/>
                <a:tab pos="520700" algn="l"/>
              </a:tabLst>
              <a:defRPr/>
            </a:pPr>
            <a:r>
              <a:rPr lang="en-US" sz="1800" b="1" i="1" dirty="0">
                <a:solidFill>
                  <a:srgbClr val="FF0000"/>
                </a:solidFill>
                <a:latin typeface="Arial" charset="0"/>
              </a:rPr>
              <a:t>Action 14, Present the Mission Analysis Briefing.</a:t>
            </a:r>
            <a:r>
              <a:rPr lang="en-US" sz="1800" b="1" dirty="0">
                <a:solidFill>
                  <a:srgbClr val="000000"/>
                </a:solidFill>
                <a:latin typeface="Arial" charset="0"/>
              </a:rPr>
              <a:t> This briefing informs the commander of the results of the staff’s analysis and help the commander understand, visualize, and describe the operation. The staff briefs </a:t>
            </a:r>
            <a:r>
              <a:rPr lang="en-US" sz="1800" b="1" dirty="0">
                <a:solidFill>
                  <a:srgbClr val="0000CC"/>
                </a:solidFill>
                <a:latin typeface="Arial" charset="0"/>
              </a:rPr>
              <a:t>mission analysis using the following outline:</a:t>
            </a:r>
          </a:p>
        </p:txBody>
      </p:sp>
      <p:sp>
        <p:nvSpPr>
          <p:cNvPr id="25" name="Text Box 11"/>
          <p:cNvSpPr txBox="1">
            <a:spLocks noChangeArrowheads="1"/>
          </p:cNvSpPr>
          <p:nvPr/>
        </p:nvSpPr>
        <p:spPr bwMode="auto">
          <a:xfrm>
            <a:off x="6475228" y="6545245"/>
            <a:ext cx="52557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lgn="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9-13 to 9-14</a:t>
            </a:r>
          </a:p>
        </p:txBody>
      </p:sp>
      <p:sp>
        <p:nvSpPr>
          <p:cNvPr id="32"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
        <p:nvSpPr>
          <p:cNvPr id="33" name="Text Box 21"/>
          <p:cNvSpPr txBox="1">
            <a:spLocks noChangeArrowheads="1"/>
          </p:cNvSpPr>
          <p:nvPr/>
        </p:nvSpPr>
        <p:spPr bwMode="auto">
          <a:xfrm>
            <a:off x="544668" y="3750565"/>
            <a:ext cx="5949898" cy="2539157"/>
          </a:xfrm>
          <a:prstGeom prst="rect">
            <a:avLst/>
          </a:prstGeom>
          <a:noFill/>
          <a:ln w="9525">
            <a:noFill/>
            <a:miter lim="800000"/>
            <a:headEnd/>
            <a:tailEnd/>
          </a:ln>
        </p:spPr>
        <p:txBody>
          <a:bodyPr wrap="square">
            <a:spAutoFit/>
          </a:bodyPr>
          <a:lstStyle/>
          <a:p>
            <a:pPr marL="690563" lvl="3" indent="-115888">
              <a:lnSpc>
                <a:spcPts val="1200"/>
              </a:lnSpc>
              <a:spcBef>
                <a:spcPct val="50000"/>
              </a:spcBef>
              <a:buClr>
                <a:srgbClr val="0000FF"/>
              </a:buClr>
              <a:buFontTx/>
              <a:buChar char="•"/>
              <a:tabLst>
                <a:tab pos="114300" algn="l"/>
                <a:tab pos="228600" algn="l"/>
                <a:tab pos="690563" algn="l"/>
              </a:tabLst>
              <a:defRPr/>
            </a:pPr>
            <a:r>
              <a:rPr lang="en-US" sz="1400" b="1" dirty="0">
                <a:solidFill>
                  <a:srgbClr val="000000"/>
                </a:solidFill>
                <a:latin typeface="Arial" charset="0"/>
              </a:rPr>
              <a:t>Mission and commander’s intent of the headquarters two levels up.</a:t>
            </a:r>
          </a:p>
          <a:p>
            <a:pPr marL="690563" lvl="3" indent="-115888">
              <a:lnSpc>
                <a:spcPts val="1200"/>
              </a:lnSpc>
              <a:spcBef>
                <a:spcPct val="50000"/>
              </a:spcBef>
              <a:buClr>
                <a:srgbClr val="0000FF"/>
              </a:buClr>
              <a:buFontTx/>
              <a:buChar char="•"/>
              <a:tabLst>
                <a:tab pos="114300" algn="l"/>
                <a:tab pos="228600" algn="l"/>
                <a:tab pos="690563" algn="l"/>
              </a:tabLst>
              <a:defRPr/>
            </a:pPr>
            <a:r>
              <a:rPr lang="en-US" sz="1400" b="1" dirty="0">
                <a:solidFill>
                  <a:srgbClr val="000000"/>
                </a:solidFill>
                <a:latin typeface="Arial" charset="0"/>
              </a:rPr>
              <a:t>Mission, commander’s intent, and concept of operations one echelon up.</a:t>
            </a:r>
          </a:p>
          <a:p>
            <a:pPr marL="690563" lvl="3" indent="-115888">
              <a:lnSpc>
                <a:spcPts val="1200"/>
              </a:lnSpc>
              <a:spcBef>
                <a:spcPct val="50000"/>
              </a:spcBef>
              <a:buClr>
                <a:srgbClr val="0000FF"/>
              </a:buClr>
              <a:buFontTx/>
              <a:buChar char="•"/>
              <a:tabLst>
                <a:tab pos="114300" algn="l"/>
                <a:tab pos="228600" algn="l"/>
                <a:tab pos="690563" algn="l"/>
              </a:tabLst>
              <a:defRPr/>
            </a:pPr>
            <a:r>
              <a:rPr lang="en-US" sz="1400" b="1" dirty="0">
                <a:solidFill>
                  <a:srgbClr val="000000"/>
                </a:solidFill>
                <a:latin typeface="Arial" charset="0"/>
              </a:rPr>
              <a:t>A proposed problem statement.</a:t>
            </a:r>
          </a:p>
          <a:p>
            <a:pPr marL="690563" lvl="3" indent="-115888">
              <a:lnSpc>
                <a:spcPts val="1200"/>
              </a:lnSpc>
              <a:spcBef>
                <a:spcPct val="50000"/>
              </a:spcBef>
              <a:buClr>
                <a:srgbClr val="0000FF"/>
              </a:buClr>
              <a:buFontTx/>
              <a:buChar char="•"/>
              <a:tabLst>
                <a:tab pos="114300" algn="l"/>
                <a:tab pos="228600" algn="l"/>
                <a:tab pos="690563" algn="l"/>
              </a:tabLst>
              <a:defRPr/>
            </a:pPr>
            <a:r>
              <a:rPr lang="en-US" sz="1400" b="1" dirty="0">
                <a:solidFill>
                  <a:srgbClr val="000000"/>
                </a:solidFill>
                <a:latin typeface="Arial" charset="0"/>
              </a:rPr>
              <a:t>A proposed mission statement.</a:t>
            </a:r>
          </a:p>
          <a:p>
            <a:pPr marL="690563" lvl="3" indent="-115888">
              <a:lnSpc>
                <a:spcPts val="1200"/>
              </a:lnSpc>
              <a:spcBef>
                <a:spcPct val="50000"/>
              </a:spcBef>
              <a:buClr>
                <a:srgbClr val="0000FF"/>
              </a:buClr>
              <a:buFontTx/>
              <a:buChar char="•"/>
              <a:tabLst>
                <a:tab pos="114300" algn="l"/>
                <a:tab pos="228600" algn="l"/>
                <a:tab pos="690563" algn="l"/>
              </a:tabLst>
              <a:defRPr/>
            </a:pPr>
            <a:r>
              <a:rPr lang="en-US" sz="1400" b="1" dirty="0">
                <a:solidFill>
                  <a:srgbClr val="000000"/>
                </a:solidFill>
                <a:latin typeface="Arial" charset="0"/>
              </a:rPr>
              <a:t>Review of the commander’s initial guidance.</a:t>
            </a:r>
          </a:p>
          <a:p>
            <a:pPr marL="690563" lvl="3" indent="-115888">
              <a:lnSpc>
                <a:spcPts val="1200"/>
              </a:lnSpc>
              <a:spcBef>
                <a:spcPct val="50000"/>
              </a:spcBef>
              <a:buClr>
                <a:srgbClr val="0000FF"/>
              </a:buClr>
              <a:buFontTx/>
              <a:buChar char="•"/>
              <a:tabLst>
                <a:tab pos="114300" algn="l"/>
                <a:tab pos="228600" algn="l"/>
                <a:tab pos="690563" algn="l"/>
              </a:tabLst>
              <a:defRPr/>
            </a:pPr>
            <a:r>
              <a:rPr lang="en-US" sz="1400" b="1" dirty="0">
                <a:solidFill>
                  <a:srgbClr val="000000"/>
                </a:solidFill>
                <a:latin typeface="Arial" charset="0"/>
              </a:rPr>
              <a:t>Initial IPB products, including civil considerations that impact the conduct of opns.</a:t>
            </a:r>
          </a:p>
          <a:p>
            <a:pPr marL="690563" lvl="3" indent="-115888">
              <a:lnSpc>
                <a:spcPts val="1200"/>
              </a:lnSpc>
              <a:spcBef>
                <a:spcPct val="50000"/>
              </a:spcBef>
              <a:buClr>
                <a:srgbClr val="0000FF"/>
              </a:buClr>
              <a:buFontTx/>
              <a:buChar char="•"/>
              <a:tabLst>
                <a:tab pos="114300" algn="l"/>
                <a:tab pos="228600" algn="l"/>
                <a:tab pos="690563" algn="l"/>
              </a:tabLst>
              <a:defRPr/>
            </a:pPr>
            <a:r>
              <a:rPr lang="en-US" sz="1400" b="1" dirty="0">
                <a:solidFill>
                  <a:srgbClr val="000000"/>
                </a:solidFill>
                <a:latin typeface="Arial" charset="0"/>
              </a:rPr>
              <a:t>Specified, implied, and essential tasks.</a:t>
            </a:r>
          </a:p>
          <a:p>
            <a:pPr marL="690563" lvl="3" indent="-115888">
              <a:lnSpc>
                <a:spcPts val="1200"/>
              </a:lnSpc>
              <a:spcBef>
                <a:spcPct val="50000"/>
              </a:spcBef>
              <a:buClr>
                <a:srgbClr val="0000FF"/>
              </a:buClr>
              <a:buFontTx/>
              <a:buChar char="•"/>
              <a:tabLst>
                <a:tab pos="114300" algn="l"/>
                <a:tab pos="228600" algn="l"/>
                <a:tab pos="690563" algn="l"/>
              </a:tabLst>
              <a:defRPr/>
            </a:pPr>
            <a:r>
              <a:rPr lang="en-US" sz="1400" b="1" dirty="0">
                <a:solidFill>
                  <a:srgbClr val="000000"/>
                </a:solidFill>
                <a:latin typeface="Arial" charset="0"/>
              </a:rPr>
              <a:t>Pertinent facts and assumptions.</a:t>
            </a:r>
          </a:p>
        </p:txBody>
      </p:sp>
      <p:sp>
        <p:nvSpPr>
          <p:cNvPr id="34" name="Text Box 21"/>
          <p:cNvSpPr txBox="1">
            <a:spLocks noChangeArrowheads="1"/>
          </p:cNvSpPr>
          <p:nvPr/>
        </p:nvSpPr>
        <p:spPr bwMode="auto">
          <a:xfrm>
            <a:off x="6328798" y="3746325"/>
            <a:ext cx="4996825" cy="2339102"/>
          </a:xfrm>
          <a:prstGeom prst="rect">
            <a:avLst/>
          </a:prstGeom>
          <a:noFill/>
          <a:ln w="9525">
            <a:noFill/>
            <a:miter lim="800000"/>
            <a:headEnd/>
            <a:tailEnd/>
          </a:ln>
        </p:spPr>
        <p:txBody>
          <a:bodyPr wrap="square">
            <a:spAutoFit/>
          </a:bodyPr>
          <a:lstStyle/>
          <a:p>
            <a:pPr marL="574675" lvl="3" indent="115888">
              <a:lnSpc>
                <a:spcPts val="1200"/>
              </a:lnSpc>
              <a:spcBef>
                <a:spcPct val="50000"/>
              </a:spcBef>
              <a:buClr>
                <a:srgbClr val="0000FF"/>
              </a:buClr>
              <a:buFontTx/>
              <a:buChar char="•"/>
              <a:tabLst>
                <a:tab pos="114300" algn="l"/>
                <a:tab pos="228600" algn="l"/>
                <a:tab pos="520700" algn="l"/>
              </a:tabLst>
              <a:defRPr/>
            </a:pPr>
            <a:r>
              <a:rPr lang="en-US" sz="1400" b="1" dirty="0">
                <a:solidFill>
                  <a:srgbClr val="000000"/>
                </a:solidFill>
                <a:latin typeface="Arial" charset="0"/>
              </a:rPr>
              <a:t>Constraints</a:t>
            </a:r>
          </a:p>
          <a:p>
            <a:pPr marL="574675" lvl="3" indent="115888">
              <a:lnSpc>
                <a:spcPts val="1200"/>
              </a:lnSpc>
              <a:spcBef>
                <a:spcPct val="50000"/>
              </a:spcBef>
              <a:buClr>
                <a:srgbClr val="0000FF"/>
              </a:buClr>
              <a:buFontTx/>
              <a:buChar char="•"/>
              <a:tabLst>
                <a:tab pos="114300" algn="l"/>
                <a:tab pos="228600" algn="l"/>
                <a:tab pos="520700" algn="l"/>
              </a:tabLst>
              <a:defRPr/>
            </a:pPr>
            <a:r>
              <a:rPr lang="en-US" sz="1400" b="1" dirty="0">
                <a:solidFill>
                  <a:srgbClr val="000000"/>
                </a:solidFill>
                <a:latin typeface="Arial" charset="0"/>
              </a:rPr>
              <a:t>Forces available and resource shortfalls.</a:t>
            </a:r>
          </a:p>
          <a:p>
            <a:pPr marL="574675" lvl="3" indent="115888">
              <a:lnSpc>
                <a:spcPts val="1200"/>
              </a:lnSpc>
              <a:spcBef>
                <a:spcPct val="50000"/>
              </a:spcBef>
              <a:buClr>
                <a:srgbClr val="0000FF"/>
              </a:buClr>
              <a:buFontTx/>
              <a:buChar char="•"/>
              <a:tabLst>
                <a:tab pos="114300" algn="l"/>
                <a:tab pos="228600" algn="l"/>
                <a:tab pos="520700" algn="l"/>
              </a:tabLst>
              <a:defRPr/>
            </a:pPr>
            <a:r>
              <a:rPr lang="en-US" sz="1400" b="1" dirty="0">
                <a:solidFill>
                  <a:srgbClr val="000000"/>
                </a:solidFill>
                <a:latin typeface="Arial" charset="0"/>
              </a:rPr>
              <a:t>Initial risk assessment.</a:t>
            </a:r>
          </a:p>
          <a:p>
            <a:pPr marL="574675" lvl="3" indent="115888">
              <a:lnSpc>
                <a:spcPts val="1200"/>
              </a:lnSpc>
              <a:spcBef>
                <a:spcPct val="50000"/>
              </a:spcBef>
              <a:buClr>
                <a:srgbClr val="0000FF"/>
              </a:buClr>
              <a:buFontTx/>
              <a:buChar char="•"/>
              <a:tabLst>
                <a:tab pos="114300" algn="l"/>
                <a:tab pos="228600" algn="l"/>
                <a:tab pos="520700" algn="l"/>
              </a:tabLst>
              <a:defRPr/>
            </a:pPr>
            <a:r>
              <a:rPr lang="en-US" sz="1400" b="1" dirty="0">
                <a:solidFill>
                  <a:srgbClr val="000000"/>
                </a:solidFill>
                <a:latin typeface="Arial" charset="0"/>
              </a:rPr>
              <a:t>Proposed themes and messages.</a:t>
            </a:r>
          </a:p>
          <a:p>
            <a:pPr marL="574675" lvl="3" indent="115888">
              <a:lnSpc>
                <a:spcPts val="1200"/>
              </a:lnSpc>
              <a:spcBef>
                <a:spcPct val="50000"/>
              </a:spcBef>
              <a:buClr>
                <a:srgbClr val="0000FF"/>
              </a:buClr>
              <a:buFontTx/>
              <a:buChar char="•"/>
              <a:tabLst>
                <a:tab pos="114300" algn="l"/>
                <a:tab pos="228600" algn="l"/>
                <a:tab pos="520700" algn="l"/>
              </a:tabLst>
              <a:defRPr/>
            </a:pPr>
            <a:r>
              <a:rPr lang="en-US" sz="1400" b="1" dirty="0">
                <a:solidFill>
                  <a:srgbClr val="000000"/>
                </a:solidFill>
                <a:latin typeface="Arial" charset="0"/>
              </a:rPr>
              <a:t>Proposed CCIRs and EEFIs.</a:t>
            </a:r>
          </a:p>
          <a:p>
            <a:pPr marL="574675" lvl="3" indent="115888">
              <a:lnSpc>
                <a:spcPts val="1200"/>
              </a:lnSpc>
              <a:spcBef>
                <a:spcPct val="50000"/>
              </a:spcBef>
              <a:buClr>
                <a:srgbClr val="0000FF"/>
              </a:buClr>
              <a:buFontTx/>
              <a:buChar char="•"/>
              <a:tabLst>
                <a:tab pos="114300" algn="l"/>
                <a:tab pos="228600" algn="l"/>
                <a:tab pos="520700" algn="l"/>
              </a:tabLst>
              <a:defRPr/>
            </a:pPr>
            <a:r>
              <a:rPr lang="en-US" sz="1400" b="1" dirty="0">
                <a:solidFill>
                  <a:srgbClr val="000000"/>
                </a:solidFill>
                <a:latin typeface="Arial" charset="0"/>
              </a:rPr>
              <a:t>Initial information collection plan.</a:t>
            </a:r>
          </a:p>
          <a:p>
            <a:pPr marL="574675" lvl="3" indent="115888">
              <a:lnSpc>
                <a:spcPts val="1200"/>
              </a:lnSpc>
              <a:spcBef>
                <a:spcPct val="50000"/>
              </a:spcBef>
              <a:buClr>
                <a:srgbClr val="0000FF"/>
              </a:buClr>
              <a:buFontTx/>
              <a:buChar char="•"/>
              <a:tabLst>
                <a:tab pos="114300" algn="l"/>
                <a:tab pos="228600" algn="l"/>
                <a:tab pos="520700" algn="l"/>
              </a:tabLst>
              <a:defRPr/>
            </a:pPr>
            <a:r>
              <a:rPr lang="en-US" sz="1400" b="1" dirty="0">
                <a:solidFill>
                  <a:srgbClr val="000000"/>
                </a:solidFill>
                <a:latin typeface="Arial" charset="0"/>
              </a:rPr>
              <a:t>Recommended timeline.</a:t>
            </a:r>
          </a:p>
          <a:p>
            <a:pPr marL="574675" lvl="3" indent="115888">
              <a:lnSpc>
                <a:spcPts val="1200"/>
              </a:lnSpc>
              <a:spcBef>
                <a:spcPct val="50000"/>
              </a:spcBef>
              <a:buClr>
                <a:srgbClr val="0000FF"/>
              </a:buClr>
              <a:buFontTx/>
              <a:buChar char="•"/>
              <a:tabLst>
                <a:tab pos="114300" algn="l"/>
                <a:tab pos="228600" algn="l"/>
                <a:tab pos="520700" algn="l"/>
              </a:tabLst>
              <a:defRPr/>
            </a:pPr>
            <a:r>
              <a:rPr lang="en-US" sz="1400" b="1" dirty="0">
                <a:solidFill>
                  <a:srgbClr val="000000"/>
                </a:solidFill>
                <a:latin typeface="Arial" charset="0"/>
              </a:rPr>
              <a:t>Recommended collaborative planning sessions.</a:t>
            </a:r>
          </a:p>
          <a:p>
            <a:pPr marL="574675" lvl="3" indent="115888">
              <a:lnSpc>
                <a:spcPts val="1200"/>
              </a:lnSpc>
              <a:spcBef>
                <a:spcPct val="50000"/>
              </a:spcBef>
              <a:buClr>
                <a:srgbClr val="0000FF"/>
              </a:buClr>
              <a:buFontTx/>
              <a:buChar char="•"/>
              <a:tabLst>
                <a:tab pos="114300" algn="l"/>
                <a:tab pos="228600" algn="l"/>
                <a:tab pos="520700" algn="l"/>
              </a:tabLst>
              <a:defRPr/>
            </a:pPr>
            <a:r>
              <a:rPr lang="en-US" sz="1400" b="1" dirty="0">
                <a:solidFill>
                  <a:srgbClr val="000000"/>
                </a:solidFill>
                <a:latin typeface="Arial" charset="0"/>
              </a:rPr>
              <a:t>Proposed evaluation criteria.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14351">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4"/>
          <p:cNvSpPr>
            <a:spLocks noGrp="1" noChangeArrowheads="1"/>
          </p:cNvSpPr>
          <p:nvPr>
            <p:ph type="title"/>
          </p:nvPr>
        </p:nvSpPr>
        <p:spPr>
          <a:xfrm>
            <a:off x="1980677" y="326360"/>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10957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A572AE6-ECAD-4734-9EF8-E1DFA3F9D37F}" type="slidenum">
              <a:rPr lang="en-US" altLang="en-US" sz="800"/>
              <a:pPr>
                <a:spcBef>
                  <a:spcPct val="0"/>
                </a:spcBef>
                <a:buFontTx/>
                <a:buNone/>
              </a:pPr>
              <a:t>49</a:t>
            </a:fld>
            <a:endParaRPr lang="en-US" altLang="en-US" sz="800" dirty="0"/>
          </a:p>
        </p:txBody>
      </p:sp>
      <p:sp>
        <p:nvSpPr>
          <p:cNvPr id="3218434" name="Rectangle 2"/>
          <p:cNvSpPr>
            <a:spLocks noChangeArrowheads="1"/>
          </p:cNvSpPr>
          <p:nvPr/>
        </p:nvSpPr>
        <p:spPr bwMode="auto">
          <a:xfrm>
            <a:off x="574639" y="1075336"/>
            <a:ext cx="11046747" cy="474067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09573" name="Group 4"/>
          <p:cNvGrpSpPr>
            <a:grpSpLocks/>
          </p:cNvGrpSpPr>
          <p:nvPr/>
        </p:nvGrpSpPr>
        <p:grpSpPr bwMode="auto">
          <a:xfrm>
            <a:off x="797990" y="325817"/>
            <a:ext cx="1174750" cy="1776412"/>
            <a:chOff x="3726" y="1926"/>
            <a:chExt cx="1206" cy="1823"/>
          </a:xfrm>
        </p:grpSpPr>
        <p:sp>
          <p:nvSpPr>
            <p:cNvPr id="109584"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09585" name="Group 6"/>
            <p:cNvGrpSpPr>
              <a:grpSpLocks/>
            </p:cNvGrpSpPr>
            <p:nvPr/>
          </p:nvGrpSpPr>
          <p:grpSpPr bwMode="auto">
            <a:xfrm>
              <a:off x="3778" y="1976"/>
              <a:ext cx="1090" cy="1721"/>
              <a:chOff x="2312" y="902"/>
              <a:chExt cx="1090" cy="1721"/>
            </a:xfrm>
          </p:grpSpPr>
          <p:sp>
            <p:nvSpPr>
              <p:cNvPr id="109586"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9587"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9588"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9589"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9590"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9591"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09592"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09574" name="Rectangle 14"/>
          <p:cNvSpPr>
            <a:spLocks noChangeArrowheads="1"/>
          </p:cNvSpPr>
          <p:nvPr/>
        </p:nvSpPr>
        <p:spPr bwMode="auto">
          <a:xfrm>
            <a:off x="782115" y="419479"/>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18447" name="Rectangle 15"/>
          <p:cNvSpPr>
            <a:spLocks noChangeArrowheads="1"/>
          </p:cNvSpPr>
          <p:nvPr/>
        </p:nvSpPr>
        <p:spPr bwMode="auto">
          <a:xfrm>
            <a:off x="790053" y="632205"/>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109576" name="Rectangle 16"/>
          <p:cNvSpPr>
            <a:spLocks noChangeArrowheads="1"/>
          </p:cNvSpPr>
          <p:nvPr/>
        </p:nvSpPr>
        <p:spPr bwMode="auto">
          <a:xfrm>
            <a:off x="683691" y="875093"/>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109577" name="Rectangle 17"/>
          <p:cNvSpPr>
            <a:spLocks noChangeArrowheads="1"/>
          </p:cNvSpPr>
          <p:nvPr/>
        </p:nvSpPr>
        <p:spPr bwMode="auto">
          <a:xfrm>
            <a:off x="837677" y="1081467"/>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09578" name="Rectangle 18"/>
          <p:cNvSpPr>
            <a:spLocks noChangeArrowheads="1"/>
          </p:cNvSpPr>
          <p:nvPr/>
        </p:nvSpPr>
        <p:spPr bwMode="auto">
          <a:xfrm>
            <a:off x="772590" y="1394205"/>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09579" name="Rectangle 19"/>
          <p:cNvSpPr>
            <a:spLocks noChangeArrowheads="1"/>
          </p:cNvSpPr>
          <p:nvPr/>
        </p:nvSpPr>
        <p:spPr bwMode="auto">
          <a:xfrm>
            <a:off x="783702" y="1605342"/>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09580" name="Rectangle 20"/>
          <p:cNvSpPr>
            <a:spLocks noChangeArrowheads="1"/>
          </p:cNvSpPr>
          <p:nvPr/>
        </p:nvSpPr>
        <p:spPr bwMode="auto">
          <a:xfrm>
            <a:off x="740840" y="1867280"/>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109581" name="Text Box 21"/>
          <p:cNvSpPr txBox="1">
            <a:spLocks noChangeArrowheads="1"/>
          </p:cNvSpPr>
          <p:nvPr/>
        </p:nvSpPr>
        <p:spPr bwMode="auto">
          <a:xfrm>
            <a:off x="572972" y="2308045"/>
            <a:ext cx="10963354"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2 – Mission analysis involves </a:t>
            </a:r>
            <a:r>
              <a:rPr lang="en-US" altLang="en-US" sz="1800" b="1" dirty="0">
                <a:solidFill>
                  <a:srgbClr val="FF0000"/>
                </a:solidFill>
              </a:rPr>
              <a:t>18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15, Develop and Issue Initial Commander’s Intent.</a:t>
            </a:r>
          </a:p>
          <a:p>
            <a:pPr lvl="2">
              <a:spcBef>
                <a:spcPct val="50000"/>
              </a:spcBef>
              <a:buClr>
                <a:srgbClr val="0000FF"/>
              </a:buClr>
            </a:pPr>
            <a:r>
              <a:rPr lang="en-US" altLang="en-US" sz="1800" b="1" dirty="0">
                <a:solidFill>
                  <a:srgbClr val="000000"/>
                </a:solidFill>
              </a:rPr>
              <a:t>Commander’s intent is a clear and concise expression of the purpose of the operation and the desired military end state that supports mission command. </a:t>
            </a:r>
            <a:r>
              <a:rPr lang="en-US" altLang="en-US" sz="1800" b="1" dirty="0">
                <a:solidFill>
                  <a:schemeClr val="tx1"/>
                </a:solidFill>
              </a:rPr>
              <a:t>Each commander’s intent nests within the higher commander’s intent. </a:t>
            </a:r>
            <a:endParaRPr lang="en-US" altLang="en-US" sz="1800" b="1" i="1" dirty="0">
              <a:solidFill>
                <a:srgbClr val="FF0000"/>
              </a:solidFill>
            </a:endParaRPr>
          </a:p>
          <a:p>
            <a:pPr lvl="2">
              <a:spcBef>
                <a:spcPct val="50000"/>
              </a:spcBef>
              <a:buClr>
                <a:srgbClr val="0000FF"/>
              </a:buClr>
              <a:buFont typeface="Wingdings" panose="05000000000000000000" pitchFamily="2" charset="2"/>
              <a:buNone/>
            </a:pPr>
            <a:r>
              <a:rPr lang="en-US" altLang="en-US" sz="1800" b="1" dirty="0">
                <a:solidFill>
                  <a:srgbClr val="000000"/>
                </a:solidFill>
              </a:rPr>
              <a:t>The initial commander’s intent describes the </a:t>
            </a:r>
            <a:r>
              <a:rPr lang="en-US" altLang="en-US" sz="1800" b="1" dirty="0">
                <a:solidFill>
                  <a:srgbClr val="0000FF"/>
                </a:solidFill>
              </a:rPr>
              <a:t>purpose of the operation, initial key tasks, and the desired end state. </a:t>
            </a:r>
            <a:r>
              <a:rPr lang="en-US" altLang="en-US" sz="1800" b="1" dirty="0">
                <a:solidFill>
                  <a:srgbClr val="000000"/>
                </a:solidFill>
              </a:rPr>
              <a:t>The commander’s intent explains the </a:t>
            </a:r>
            <a:r>
              <a:rPr lang="en-US" altLang="en-US" sz="1800" b="1" i="1" dirty="0">
                <a:solidFill>
                  <a:srgbClr val="0000FF"/>
                </a:solidFill>
              </a:rPr>
              <a:t>broader</a:t>
            </a:r>
            <a:r>
              <a:rPr lang="en-US" altLang="en-US" sz="1800" b="1" dirty="0">
                <a:solidFill>
                  <a:srgbClr val="000000"/>
                </a:solidFill>
              </a:rPr>
              <a:t> purpose of the operation </a:t>
            </a:r>
            <a:r>
              <a:rPr lang="en-US" altLang="en-US" sz="1800" b="1" i="1" dirty="0">
                <a:solidFill>
                  <a:srgbClr val="000000"/>
                </a:solidFill>
              </a:rPr>
              <a:t>beyond</a:t>
            </a:r>
            <a:r>
              <a:rPr lang="en-US" altLang="en-US" sz="1800" b="1" dirty="0">
                <a:solidFill>
                  <a:srgbClr val="000000"/>
                </a:solidFill>
              </a:rPr>
              <a:t> that of the mission statement </a:t>
            </a:r>
            <a:r>
              <a:rPr lang="en-US" altLang="en-US" sz="1800" b="1" i="1" dirty="0">
                <a:solidFill>
                  <a:schemeClr val="tx1"/>
                </a:solidFill>
              </a:rPr>
              <a:t>(see reference at below left for additional details). </a:t>
            </a:r>
            <a:endParaRPr lang="en-US" altLang="en-US" sz="1200" b="1" dirty="0">
              <a:solidFill>
                <a:schemeClr val="tx1"/>
              </a:solidFill>
            </a:endParaRPr>
          </a:p>
          <a:p>
            <a:pPr lvl="2">
              <a:spcBef>
                <a:spcPct val="50000"/>
              </a:spcBef>
              <a:buClr>
                <a:srgbClr val="0000FF"/>
              </a:buClr>
              <a:buFont typeface="Wingdings" panose="05000000000000000000" pitchFamily="2" charset="2"/>
              <a:buNone/>
            </a:pPr>
            <a:r>
              <a:rPr lang="en-US" altLang="en-US" sz="1800" b="1" dirty="0">
                <a:solidFill>
                  <a:srgbClr val="0000FF"/>
                </a:solidFill>
              </a:rPr>
              <a:t>It must be easy to remember and clearly understood by leaders two echelons lower in the chain of command. </a:t>
            </a:r>
            <a:r>
              <a:rPr lang="en-US" altLang="en-US" sz="1800" b="1" dirty="0">
                <a:solidFill>
                  <a:srgbClr val="000000"/>
                </a:solidFill>
              </a:rPr>
              <a:t>Typically, the commander’s intent statement is three to five sentences long. </a:t>
            </a:r>
            <a:endParaRPr lang="en-US" altLang="en-US" sz="1800" b="1" i="1" dirty="0">
              <a:solidFill>
                <a:srgbClr val="FF0000"/>
              </a:solidFill>
            </a:endParaRPr>
          </a:p>
        </p:txBody>
      </p:sp>
      <p:sp>
        <p:nvSpPr>
          <p:cNvPr id="109582" name="Text Box 11"/>
          <p:cNvSpPr txBox="1">
            <a:spLocks noChangeArrowheads="1"/>
          </p:cNvSpPr>
          <p:nvPr/>
        </p:nvSpPr>
        <p:spPr bwMode="auto">
          <a:xfrm>
            <a:off x="471300" y="6546940"/>
            <a:ext cx="49280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ADRP 5-0, </a:t>
            </a:r>
            <a:r>
              <a:rPr lang="en-US" altLang="en-US" sz="1200" b="1" i="1" dirty="0">
                <a:solidFill>
                  <a:srgbClr val="FF0000"/>
                </a:solidFill>
              </a:rPr>
              <a:t>The Operations Process, </a:t>
            </a:r>
            <a:r>
              <a:rPr lang="en-US" altLang="en-US" sz="1200" b="1" dirty="0">
                <a:solidFill>
                  <a:srgbClr val="FF0000"/>
                </a:solidFill>
              </a:rPr>
              <a:t>May 12,</a:t>
            </a:r>
            <a:r>
              <a:rPr lang="en-US" altLang="en-US" sz="1200" b="1" i="1" dirty="0">
                <a:solidFill>
                  <a:srgbClr val="FF0000"/>
                </a:solidFill>
              </a:rPr>
              <a:t> </a:t>
            </a:r>
            <a:r>
              <a:rPr lang="en-US" altLang="en-US" sz="1200" b="1" dirty="0">
                <a:solidFill>
                  <a:srgbClr val="FF0000"/>
                </a:solidFill>
              </a:rPr>
              <a:t>paras 2-92 to 2-96</a:t>
            </a:r>
          </a:p>
        </p:txBody>
      </p:sp>
      <p:sp>
        <p:nvSpPr>
          <p:cNvPr id="109583" name="Text Box 11"/>
          <p:cNvSpPr txBox="1">
            <a:spLocks noChangeArrowheads="1"/>
          </p:cNvSpPr>
          <p:nvPr/>
        </p:nvSpPr>
        <p:spPr bwMode="auto">
          <a:xfrm>
            <a:off x="7363496" y="6538914"/>
            <a:ext cx="44434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9-14</a:t>
            </a:r>
          </a:p>
        </p:txBody>
      </p:sp>
      <p:sp>
        <p:nvSpPr>
          <p:cNvPr id="31"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18447">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Slide Number Placeholder 4"/>
          <p:cNvSpPr>
            <a:spLocks noGrp="1"/>
          </p:cNvSpPr>
          <p:nvPr>
            <p:ph type="sldNum" sz="quarter" idx="11"/>
          </p:nvPr>
        </p:nvSpPr>
        <p:spPr>
          <a:noFill/>
        </p:spPr>
        <p:txBody>
          <a:bodyPr/>
          <a:lstStyle/>
          <a:p>
            <a:fld id="{FECBAE51-3CFF-4CE9-8834-820EB9D33961}" type="slidenum">
              <a:rPr lang="en-US" smtClean="0"/>
              <a:pPr/>
              <a:t>5</a:t>
            </a:fld>
            <a:endParaRPr lang="en-US" dirty="0"/>
          </a:p>
        </p:txBody>
      </p:sp>
      <p:sp>
        <p:nvSpPr>
          <p:cNvPr id="43010" name="Rectangle 2"/>
          <p:cNvSpPr>
            <a:spLocks noGrp="1" noChangeArrowheads="1"/>
          </p:cNvSpPr>
          <p:nvPr>
            <p:ph type="title"/>
          </p:nvPr>
        </p:nvSpPr>
        <p:spPr>
          <a:xfrm>
            <a:off x="2551906" y="442565"/>
            <a:ext cx="7088187" cy="652462"/>
          </a:xfrm>
        </p:spPr>
        <p:txBody>
          <a:bodyPr/>
          <a:lstStyle/>
          <a:p>
            <a:pPr eaLnBrk="1" hangingPunct="1">
              <a:defRPr/>
            </a:pPr>
            <a:r>
              <a:rPr lang="en-US" b="1" dirty="0"/>
              <a:t>Agenda</a:t>
            </a:r>
          </a:p>
        </p:txBody>
      </p:sp>
      <p:sp>
        <p:nvSpPr>
          <p:cNvPr id="43011" name="Rectangle 3"/>
          <p:cNvSpPr>
            <a:spLocks noGrp="1" noChangeArrowheads="1"/>
          </p:cNvSpPr>
          <p:nvPr>
            <p:ph type="body" idx="1"/>
          </p:nvPr>
        </p:nvSpPr>
        <p:spPr>
          <a:xfrm>
            <a:off x="6718300" y="1222026"/>
            <a:ext cx="5473700" cy="5261324"/>
          </a:xfrm>
        </p:spPr>
        <p:txBody>
          <a:bodyPr>
            <a:normAutofit fontScale="25000" lnSpcReduction="20000"/>
          </a:bodyPr>
          <a:lstStyle/>
          <a:p>
            <a:pPr marL="0" indent="0" algn="ctr">
              <a:buNone/>
              <a:defRPr/>
            </a:pPr>
            <a:r>
              <a:rPr lang="en-US" sz="4800" b="1" dirty="0">
                <a:latin typeface=" Arial"/>
              </a:rPr>
              <a:t>               </a:t>
            </a:r>
            <a:r>
              <a:rPr lang="en-US" sz="5600" b="1" dirty="0">
                <a:latin typeface=" Arial"/>
              </a:rPr>
              <a:t>24 FEB </a:t>
            </a:r>
          </a:p>
          <a:p>
            <a:pPr marL="0" indent="0">
              <a:buNone/>
              <a:defRPr/>
            </a:pPr>
            <a:endParaRPr lang="en-US" sz="4300" b="1" dirty="0">
              <a:latin typeface=" Arial"/>
            </a:endParaRPr>
          </a:p>
          <a:p>
            <a:pPr>
              <a:defRPr/>
            </a:pPr>
            <a:r>
              <a:rPr lang="en-US" sz="5600" b="1" dirty="0">
                <a:latin typeface=" Arial"/>
              </a:rPr>
              <a:t>Course of Action Analysis( War-gaming)….........0900-0940</a:t>
            </a:r>
          </a:p>
          <a:p>
            <a:pPr>
              <a:defRPr/>
            </a:pPr>
            <a:r>
              <a:rPr lang="en-US" sz="5600" b="1" dirty="0">
                <a:latin typeface=" Arial"/>
              </a:rPr>
              <a:t>Break……………………………………………………0940-0950</a:t>
            </a:r>
          </a:p>
          <a:p>
            <a:pPr>
              <a:defRPr/>
            </a:pPr>
            <a:r>
              <a:rPr lang="en-US" sz="5600" b="1" dirty="0">
                <a:latin typeface=" Arial"/>
              </a:rPr>
              <a:t>Course of Action Comparison…………………......0950-1040</a:t>
            </a:r>
          </a:p>
          <a:p>
            <a:pPr>
              <a:defRPr/>
            </a:pPr>
            <a:r>
              <a:rPr lang="en-US" sz="5600" b="1" dirty="0">
                <a:latin typeface=" Arial"/>
              </a:rPr>
              <a:t>Break……………………………………………………1040-1050</a:t>
            </a:r>
          </a:p>
          <a:p>
            <a:pPr>
              <a:defRPr/>
            </a:pPr>
            <a:r>
              <a:rPr lang="en-US" sz="5600" b="1" dirty="0">
                <a:latin typeface=" Arial"/>
              </a:rPr>
              <a:t>Course of Action  Approval……………..................1050-1130</a:t>
            </a:r>
          </a:p>
          <a:p>
            <a:pPr>
              <a:defRPr/>
            </a:pPr>
            <a:r>
              <a:rPr lang="en-US" sz="5600" b="1" dirty="0">
                <a:latin typeface=" Arial"/>
              </a:rPr>
              <a:t>Lunch……………………………………………………1130-1300</a:t>
            </a:r>
          </a:p>
          <a:p>
            <a:pPr>
              <a:defRPr/>
            </a:pPr>
            <a:r>
              <a:rPr lang="en-US" sz="5600" b="1" dirty="0">
                <a:latin typeface=" Arial"/>
              </a:rPr>
              <a:t>Practical Exercise……………….……………………1300-1600</a:t>
            </a:r>
          </a:p>
          <a:p>
            <a:pPr marL="0" indent="0">
              <a:buNone/>
              <a:defRPr/>
            </a:pPr>
            <a:endParaRPr lang="en-US" sz="5600" b="1" dirty="0">
              <a:latin typeface=" Arial"/>
            </a:endParaRPr>
          </a:p>
          <a:p>
            <a:pPr marL="0" indent="0" algn="ctr">
              <a:buNone/>
              <a:defRPr/>
            </a:pPr>
            <a:r>
              <a:rPr lang="en-US" sz="5600" b="1" dirty="0">
                <a:latin typeface=" Arial"/>
              </a:rPr>
              <a:t>	25 FEB	</a:t>
            </a:r>
          </a:p>
          <a:p>
            <a:pPr>
              <a:defRPr/>
            </a:pPr>
            <a:r>
              <a:rPr lang="en-US" sz="5600" b="1" dirty="0">
                <a:latin typeface=" Arial"/>
              </a:rPr>
              <a:t>Practical Exercise…………………………………….0900-1600</a:t>
            </a:r>
          </a:p>
          <a:p>
            <a:pPr>
              <a:defRPr/>
            </a:pPr>
            <a:r>
              <a:rPr lang="en-US" sz="5600" b="1" dirty="0">
                <a:latin typeface=" Arial"/>
              </a:rPr>
              <a:t>Receive the Mission</a:t>
            </a:r>
          </a:p>
          <a:p>
            <a:pPr>
              <a:defRPr/>
            </a:pPr>
            <a:r>
              <a:rPr lang="en-US" sz="5600" b="1" dirty="0">
                <a:latin typeface=" Arial"/>
              </a:rPr>
              <a:t>Mission Analysis</a:t>
            </a:r>
          </a:p>
          <a:p>
            <a:pPr>
              <a:defRPr/>
            </a:pPr>
            <a:r>
              <a:rPr lang="en-US" sz="5600" b="1" dirty="0">
                <a:latin typeface=" Arial"/>
              </a:rPr>
              <a:t>WARNORD</a:t>
            </a:r>
          </a:p>
          <a:p>
            <a:pPr>
              <a:defRPr/>
            </a:pPr>
            <a:r>
              <a:rPr lang="en-US" sz="5600" b="1" dirty="0">
                <a:latin typeface=" Arial"/>
              </a:rPr>
              <a:t>Abbreviated COA Development</a:t>
            </a:r>
          </a:p>
          <a:p>
            <a:pPr>
              <a:defRPr/>
            </a:pPr>
            <a:r>
              <a:rPr lang="en-US" sz="5600" b="1" dirty="0">
                <a:latin typeface=" Arial"/>
              </a:rPr>
              <a:t>COA Brief 1</a:t>
            </a:r>
          </a:p>
          <a:p>
            <a:pPr>
              <a:defRPr/>
            </a:pPr>
            <a:r>
              <a:rPr lang="en-US" sz="5600" b="1" dirty="0">
                <a:latin typeface=" Arial"/>
              </a:rPr>
              <a:t>COA Comparison</a:t>
            </a:r>
          </a:p>
          <a:p>
            <a:pPr>
              <a:defRPr/>
            </a:pPr>
            <a:r>
              <a:rPr lang="en-US" sz="5600" b="1" dirty="0">
                <a:latin typeface=" Arial"/>
              </a:rPr>
              <a:t>COA  Brief 2</a:t>
            </a:r>
          </a:p>
          <a:p>
            <a:pPr>
              <a:defRPr/>
            </a:pPr>
            <a:r>
              <a:rPr lang="en-US" sz="5600" b="1" dirty="0">
                <a:latin typeface=" Arial"/>
              </a:rPr>
              <a:t>OPORD\Tasker</a:t>
            </a:r>
            <a:endParaRPr lang="en-US" sz="5600" dirty="0">
              <a:latin typeface=" Arial"/>
            </a:endParaRPr>
          </a:p>
          <a:p>
            <a:pPr>
              <a:defRPr/>
            </a:pPr>
            <a:endParaRPr lang="en-US" sz="3700" dirty="0">
              <a:latin typeface=" Arial"/>
            </a:endParaRPr>
          </a:p>
          <a:p>
            <a:pPr marL="0" indent="0">
              <a:buNone/>
              <a:defRPr/>
            </a:pPr>
            <a:r>
              <a:rPr lang="en-US" sz="3700" dirty="0">
                <a:latin typeface=" Arial"/>
              </a:rPr>
              <a:t>			</a:t>
            </a:r>
            <a:r>
              <a:rPr lang="en-US" sz="1600" dirty="0">
                <a:latin typeface=" Arial"/>
              </a:rPr>
              <a:t>	</a:t>
            </a:r>
          </a:p>
        </p:txBody>
      </p:sp>
      <p:sp>
        <p:nvSpPr>
          <p:cNvPr id="5" name="Rectangle 3"/>
          <p:cNvSpPr txBox="1">
            <a:spLocks noChangeArrowheads="1"/>
          </p:cNvSpPr>
          <p:nvPr/>
        </p:nvSpPr>
        <p:spPr>
          <a:xfrm>
            <a:off x="410818" y="1264337"/>
            <a:ext cx="4821582" cy="5764894"/>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defRPr/>
            </a:pPr>
            <a:r>
              <a:rPr lang="en-US" sz="1200" b="1" dirty="0">
                <a:latin typeface=" Arial"/>
              </a:rPr>
              <a:t> 		</a:t>
            </a:r>
            <a:r>
              <a:rPr lang="en-US" sz="1600" b="1" dirty="0">
                <a:latin typeface=" Arial"/>
              </a:rPr>
              <a:t>23 FEB</a:t>
            </a:r>
            <a:endParaRPr lang="en-US" sz="1400" b="1" dirty="0">
              <a:latin typeface=" Arial"/>
            </a:endParaRPr>
          </a:p>
          <a:p>
            <a:pPr>
              <a:defRPr/>
            </a:pPr>
            <a:r>
              <a:rPr lang="en-US" sz="1500" b="1" dirty="0">
                <a:latin typeface=" Arial"/>
              </a:rPr>
              <a:t>Intro/ Admin notes…..………………………......0830-0900</a:t>
            </a:r>
          </a:p>
          <a:p>
            <a:pPr>
              <a:defRPr/>
            </a:pPr>
            <a:r>
              <a:rPr lang="en-US" sz="1500" b="1" dirty="0">
                <a:latin typeface=" Arial"/>
              </a:rPr>
              <a:t>Break …………………................................ .......0900-0910                        </a:t>
            </a:r>
          </a:p>
          <a:p>
            <a:pPr>
              <a:defRPr/>
            </a:pPr>
            <a:r>
              <a:rPr lang="en-US" sz="1500" b="1" dirty="0">
                <a:latin typeface=" Arial"/>
              </a:rPr>
              <a:t>Concepts and Definitions……………..............0910-0930</a:t>
            </a:r>
          </a:p>
          <a:p>
            <a:pPr>
              <a:defRPr/>
            </a:pPr>
            <a:r>
              <a:rPr lang="en-US" sz="1500" b="1" dirty="0">
                <a:latin typeface=" Arial"/>
              </a:rPr>
              <a:t>Roles CDR&amp; Staff………………………………..0930-0950</a:t>
            </a:r>
          </a:p>
          <a:p>
            <a:pPr>
              <a:defRPr/>
            </a:pPr>
            <a:r>
              <a:rPr lang="en-US" sz="1500" b="1" dirty="0">
                <a:latin typeface=" Arial"/>
              </a:rPr>
              <a:t>7 Steps of MDMP…………………………………0950-1000</a:t>
            </a:r>
          </a:p>
          <a:p>
            <a:pPr>
              <a:defRPr/>
            </a:pPr>
            <a:r>
              <a:rPr lang="en-US" sz="1500" b="1" dirty="0">
                <a:latin typeface=" Arial"/>
              </a:rPr>
              <a:t>Break……………………………………………….1000-1010</a:t>
            </a:r>
          </a:p>
          <a:p>
            <a:pPr>
              <a:defRPr/>
            </a:pPr>
            <a:r>
              <a:rPr lang="en-US" sz="1500" b="1" dirty="0">
                <a:latin typeface=" Arial"/>
              </a:rPr>
              <a:t>Receive the mission……………………………..1010-1050</a:t>
            </a:r>
          </a:p>
          <a:p>
            <a:pPr>
              <a:defRPr/>
            </a:pPr>
            <a:r>
              <a:rPr lang="en-US" sz="1500" b="1" dirty="0">
                <a:latin typeface=" Arial"/>
              </a:rPr>
              <a:t>Break…………………..…………….....................1050-1100</a:t>
            </a:r>
          </a:p>
          <a:p>
            <a:pPr>
              <a:defRPr/>
            </a:pPr>
            <a:r>
              <a:rPr lang="en-US" sz="1500" b="1" dirty="0">
                <a:latin typeface=" Arial"/>
              </a:rPr>
              <a:t>Mission Analysis Part 1…………….………......1100-1130</a:t>
            </a:r>
          </a:p>
          <a:p>
            <a:pPr>
              <a:defRPr/>
            </a:pPr>
            <a:r>
              <a:rPr lang="en-US" sz="1500" b="1" dirty="0">
                <a:latin typeface=" Arial"/>
              </a:rPr>
              <a:t>Lunch ………………….......................................1130-1300</a:t>
            </a:r>
          </a:p>
          <a:p>
            <a:pPr>
              <a:defRPr/>
            </a:pPr>
            <a:r>
              <a:rPr lang="en-US" sz="1500" b="1" dirty="0">
                <a:latin typeface=" Arial"/>
              </a:rPr>
              <a:t>Intelligence Preparation of Battlefield……….1300-1340</a:t>
            </a:r>
          </a:p>
          <a:p>
            <a:pPr>
              <a:defRPr/>
            </a:pPr>
            <a:r>
              <a:rPr lang="en-US" sz="1500" b="1" dirty="0">
                <a:latin typeface=" Arial"/>
              </a:rPr>
              <a:t>Break……………………………………………….1340-1350                                                                                             </a:t>
            </a:r>
          </a:p>
          <a:p>
            <a:pPr>
              <a:defRPr/>
            </a:pPr>
            <a:r>
              <a:rPr lang="en-US" sz="1500" b="1" dirty="0">
                <a:latin typeface=" Arial"/>
              </a:rPr>
              <a:t>Mission Analysis Part 2…………......………….1350-1440       </a:t>
            </a:r>
          </a:p>
          <a:p>
            <a:pPr>
              <a:defRPr/>
            </a:pPr>
            <a:r>
              <a:rPr lang="en-US" sz="1500" b="1" dirty="0">
                <a:latin typeface=" Arial"/>
              </a:rPr>
              <a:t>Break…………………………………...................1440-1455</a:t>
            </a:r>
          </a:p>
          <a:p>
            <a:pPr>
              <a:defRPr/>
            </a:pPr>
            <a:r>
              <a:rPr lang="en-US" sz="1500" b="1" dirty="0">
                <a:latin typeface=" Arial"/>
              </a:rPr>
              <a:t>Course of Action Development………..….......1455-1530</a:t>
            </a:r>
          </a:p>
          <a:p>
            <a:pPr>
              <a:defRPr/>
            </a:pPr>
            <a:endParaRPr lang="en-US" sz="1200" b="1" dirty="0">
              <a:latin typeface=" Arial"/>
            </a:endParaRPr>
          </a:p>
          <a:p>
            <a:pPr>
              <a:defRPr/>
            </a:pPr>
            <a:endParaRPr lang="en-US" sz="1600" b="1" dirty="0">
              <a:latin typeface=" Arial"/>
            </a:endParaRPr>
          </a:p>
          <a:p>
            <a:pPr marL="0" indent="0">
              <a:buNone/>
              <a:defRPr/>
            </a:pPr>
            <a:r>
              <a:rPr lang="en-US" sz="1400" b="1" dirty="0">
                <a:latin typeface=" Arial"/>
              </a:rPr>
              <a:t>				</a:t>
            </a:r>
          </a:p>
        </p:txBody>
      </p:sp>
    </p:spTree>
    <p:extLst>
      <p:ext uri="{BB962C8B-B14F-4D97-AF65-F5344CB8AC3E}">
        <p14:creationId xmlns:p14="http://schemas.microsoft.com/office/powerpoint/2010/main" val="140485333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3"/>
          <p:cNvSpPr>
            <a:spLocks noGrp="1" noChangeArrowheads="1"/>
          </p:cNvSpPr>
          <p:nvPr>
            <p:ph type="title"/>
          </p:nvPr>
        </p:nvSpPr>
        <p:spPr>
          <a:xfrm>
            <a:off x="1979055" y="372694"/>
            <a:ext cx="8229600" cy="912813"/>
          </a:xfrm>
        </p:spPr>
        <p:txBody>
          <a:bodyPr/>
          <a:lstStyle/>
          <a:p>
            <a:pPr eaLnBrk="1" hangingPunct="1"/>
            <a:r>
              <a:rPr lang="en-US" altLang="en-US" dirty="0"/>
              <a:t>Step 2 - Mission Analysis</a:t>
            </a:r>
          </a:p>
        </p:txBody>
      </p:sp>
      <p:sp>
        <p:nvSpPr>
          <p:cNvPr id="11161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210324EC-9373-49A7-BBB4-BDF6E4CA4BEE}" type="slidenum">
              <a:rPr lang="en-US" altLang="en-US" sz="800"/>
              <a:pPr>
                <a:spcBef>
                  <a:spcPct val="0"/>
                </a:spcBef>
                <a:buFontTx/>
                <a:buNone/>
              </a:pPr>
              <a:t>50</a:t>
            </a:fld>
            <a:endParaRPr lang="en-US" altLang="en-US" sz="800" dirty="0"/>
          </a:p>
        </p:txBody>
      </p:sp>
      <p:sp>
        <p:nvSpPr>
          <p:cNvPr id="3222530" name="Rectangle 2"/>
          <p:cNvSpPr>
            <a:spLocks noChangeArrowheads="1"/>
          </p:cNvSpPr>
          <p:nvPr/>
        </p:nvSpPr>
        <p:spPr bwMode="auto">
          <a:xfrm>
            <a:off x="574635" y="1075336"/>
            <a:ext cx="11046751" cy="508847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11621" name="Group 4"/>
          <p:cNvGrpSpPr>
            <a:grpSpLocks/>
          </p:cNvGrpSpPr>
          <p:nvPr/>
        </p:nvGrpSpPr>
        <p:grpSpPr bwMode="auto">
          <a:xfrm>
            <a:off x="803073" y="325540"/>
            <a:ext cx="1174750" cy="1776412"/>
            <a:chOff x="3726" y="1926"/>
            <a:chExt cx="1206" cy="1823"/>
          </a:xfrm>
        </p:grpSpPr>
        <p:sp>
          <p:nvSpPr>
            <p:cNvPr id="111632"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11633" name="Group 6"/>
            <p:cNvGrpSpPr>
              <a:grpSpLocks/>
            </p:cNvGrpSpPr>
            <p:nvPr/>
          </p:nvGrpSpPr>
          <p:grpSpPr bwMode="auto">
            <a:xfrm>
              <a:off x="3778" y="1976"/>
              <a:ext cx="1090" cy="1721"/>
              <a:chOff x="2312" y="902"/>
              <a:chExt cx="1090" cy="1721"/>
            </a:xfrm>
          </p:grpSpPr>
          <p:sp>
            <p:nvSpPr>
              <p:cNvPr id="111634"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1635"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1636"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1637"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1638"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1639"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1640"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11622" name="Rectangle 14"/>
          <p:cNvSpPr>
            <a:spLocks noChangeArrowheads="1"/>
          </p:cNvSpPr>
          <p:nvPr/>
        </p:nvSpPr>
        <p:spPr bwMode="auto">
          <a:xfrm>
            <a:off x="787198" y="419202"/>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22543" name="Rectangle 15"/>
          <p:cNvSpPr>
            <a:spLocks noChangeArrowheads="1"/>
          </p:cNvSpPr>
          <p:nvPr/>
        </p:nvSpPr>
        <p:spPr bwMode="auto">
          <a:xfrm>
            <a:off x="795136" y="631928"/>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111624" name="Rectangle 16"/>
          <p:cNvSpPr>
            <a:spLocks noChangeArrowheads="1"/>
          </p:cNvSpPr>
          <p:nvPr/>
        </p:nvSpPr>
        <p:spPr bwMode="auto">
          <a:xfrm>
            <a:off x="688774" y="874816"/>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111625" name="Rectangle 17"/>
          <p:cNvSpPr>
            <a:spLocks noChangeArrowheads="1"/>
          </p:cNvSpPr>
          <p:nvPr/>
        </p:nvSpPr>
        <p:spPr bwMode="auto">
          <a:xfrm>
            <a:off x="842760" y="1081190"/>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11626" name="Rectangle 18"/>
          <p:cNvSpPr>
            <a:spLocks noChangeArrowheads="1"/>
          </p:cNvSpPr>
          <p:nvPr/>
        </p:nvSpPr>
        <p:spPr bwMode="auto">
          <a:xfrm>
            <a:off x="777673" y="1393928"/>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11627" name="Rectangle 19"/>
          <p:cNvSpPr>
            <a:spLocks noChangeArrowheads="1"/>
          </p:cNvSpPr>
          <p:nvPr/>
        </p:nvSpPr>
        <p:spPr bwMode="auto">
          <a:xfrm>
            <a:off x="788785" y="1605065"/>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11628" name="Rectangle 20"/>
          <p:cNvSpPr>
            <a:spLocks noChangeArrowheads="1"/>
          </p:cNvSpPr>
          <p:nvPr/>
        </p:nvSpPr>
        <p:spPr bwMode="auto">
          <a:xfrm>
            <a:off x="745923" y="1867003"/>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111629" name="Text Box 21"/>
          <p:cNvSpPr txBox="1">
            <a:spLocks noChangeArrowheads="1"/>
          </p:cNvSpPr>
          <p:nvPr/>
        </p:nvSpPr>
        <p:spPr bwMode="auto">
          <a:xfrm>
            <a:off x="571960" y="2308833"/>
            <a:ext cx="11042052" cy="3693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16, Develop and Issue Initial Planning Guidance. </a:t>
            </a:r>
          </a:p>
          <a:p>
            <a:pPr lvl="2">
              <a:spcBef>
                <a:spcPct val="50000"/>
              </a:spcBef>
              <a:buClr>
                <a:srgbClr val="0000FF"/>
              </a:buClr>
            </a:pPr>
            <a:r>
              <a:rPr lang="en-US" altLang="en-US" sz="1800" b="1" dirty="0">
                <a:solidFill>
                  <a:schemeClr val="tx1"/>
                </a:solidFill>
              </a:rPr>
              <a:t>Planning guidance conveys the essence of the commander’s visualization. The initial planning guidance </a:t>
            </a:r>
            <a:r>
              <a:rPr lang="en-US" altLang="en-US" sz="1800" b="1" dirty="0">
                <a:solidFill>
                  <a:srgbClr val="0000FF"/>
                </a:solidFill>
              </a:rPr>
              <a:t>outlines an operational approach</a:t>
            </a:r>
            <a:r>
              <a:rPr lang="en-US" altLang="en-US" sz="1800" b="1" dirty="0">
                <a:solidFill>
                  <a:schemeClr val="tx1"/>
                </a:solidFill>
              </a:rPr>
              <a:t> - a description of the broad actions the force must take to transform current conditions into those desired at end state.</a:t>
            </a:r>
          </a:p>
          <a:p>
            <a:pPr lvl="2">
              <a:spcBef>
                <a:spcPct val="50000"/>
              </a:spcBef>
              <a:buClr>
                <a:srgbClr val="0000FF"/>
              </a:buClr>
            </a:pPr>
            <a:r>
              <a:rPr lang="en-US" altLang="en-US" sz="1800" b="1" dirty="0">
                <a:solidFill>
                  <a:schemeClr val="tx1"/>
                </a:solidFill>
              </a:rPr>
              <a:t>It broadly describes </a:t>
            </a:r>
            <a:r>
              <a:rPr lang="en-US" altLang="en-US" sz="1800" b="1" i="1" dirty="0">
                <a:solidFill>
                  <a:srgbClr val="0000FF"/>
                </a:solidFill>
              </a:rPr>
              <a:t>when, where, and how </a:t>
            </a:r>
            <a:r>
              <a:rPr lang="en-US" altLang="en-US" sz="1800" b="1" dirty="0">
                <a:solidFill>
                  <a:schemeClr val="tx1"/>
                </a:solidFill>
              </a:rPr>
              <a:t>the commander intends to employ combat power to accomplish the mission within the higher commander’s intent. This guidance provides the basis for a detailed concept of operations without dictating the specifics of the final plan.</a:t>
            </a:r>
          </a:p>
          <a:p>
            <a:pPr lvl="2">
              <a:spcBef>
                <a:spcPct val="50000"/>
              </a:spcBef>
              <a:buClr>
                <a:srgbClr val="0000FF"/>
              </a:buClr>
              <a:buFont typeface="Wingdings" panose="05000000000000000000" pitchFamily="2" charset="2"/>
              <a:buNone/>
            </a:pPr>
            <a:r>
              <a:rPr lang="en-US" altLang="en-US" sz="1800" b="1" dirty="0">
                <a:solidFill>
                  <a:schemeClr val="tx1"/>
                </a:solidFill>
              </a:rPr>
              <a:t>Commanders may provide planning guidance by </a:t>
            </a:r>
            <a:r>
              <a:rPr lang="en-US" altLang="en-US" sz="1800" b="1" u="sng" dirty="0">
                <a:solidFill>
                  <a:schemeClr val="tx1"/>
                </a:solidFill>
                <a:hlinkClick r:id="rId3" action="ppaction://hlinksldjump"/>
              </a:rPr>
              <a:t>warfighting functions</a:t>
            </a:r>
            <a:r>
              <a:rPr lang="en-US" altLang="en-US" sz="1800" b="1" dirty="0">
                <a:solidFill>
                  <a:schemeClr val="tx1"/>
                </a:solidFill>
                <a:hlinkClick r:id="rId3" action="ppaction://hlinksldjump"/>
              </a:rPr>
              <a:t> (WfF)</a:t>
            </a:r>
            <a:r>
              <a:rPr lang="en-US" altLang="en-US" sz="1800" b="1" dirty="0">
                <a:solidFill>
                  <a:schemeClr val="tx1"/>
                </a:solidFill>
              </a:rPr>
              <a:t> (not the only method) tailored to meet specific needs (only on those items appropriate to a particular mission based on the situation). </a:t>
            </a:r>
            <a:r>
              <a:rPr lang="en-US" altLang="en-US" sz="1400" b="1" i="1" dirty="0">
                <a:solidFill>
                  <a:srgbClr val="FF0000"/>
                </a:solidFill>
              </a:rPr>
              <a:t>(Addressed in greater detail in CGSS).</a:t>
            </a:r>
          </a:p>
        </p:txBody>
      </p:sp>
      <p:sp>
        <p:nvSpPr>
          <p:cNvPr id="111630" name="Text Box 11"/>
          <p:cNvSpPr txBox="1">
            <a:spLocks noChangeArrowheads="1"/>
          </p:cNvSpPr>
          <p:nvPr/>
        </p:nvSpPr>
        <p:spPr bwMode="auto">
          <a:xfrm>
            <a:off x="471300" y="6546940"/>
            <a:ext cx="50586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ADRP 5-0, </a:t>
            </a:r>
            <a:r>
              <a:rPr lang="en-US" altLang="en-US" sz="1200" b="1" i="1" dirty="0">
                <a:solidFill>
                  <a:srgbClr val="FF0000"/>
                </a:solidFill>
              </a:rPr>
              <a:t>The Operations Process, </a:t>
            </a:r>
            <a:r>
              <a:rPr lang="en-US" altLang="en-US" sz="1200" b="1" dirty="0">
                <a:solidFill>
                  <a:srgbClr val="FF0000"/>
                </a:solidFill>
              </a:rPr>
              <a:t>May 12,</a:t>
            </a:r>
            <a:r>
              <a:rPr lang="en-US" altLang="en-US" sz="1200" b="1" i="1" dirty="0">
                <a:solidFill>
                  <a:srgbClr val="FF0000"/>
                </a:solidFill>
              </a:rPr>
              <a:t> </a:t>
            </a:r>
            <a:r>
              <a:rPr lang="en-US" altLang="en-US" sz="1200" b="1" dirty="0">
                <a:solidFill>
                  <a:srgbClr val="FF0000"/>
                </a:solidFill>
              </a:rPr>
              <a:t>paras 1-20 to 1-21</a:t>
            </a:r>
          </a:p>
        </p:txBody>
      </p:sp>
      <p:sp>
        <p:nvSpPr>
          <p:cNvPr id="111631" name="Text Box 11"/>
          <p:cNvSpPr txBox="1">
            <a:spLocks noChangeArrowheads="1"/>
          </p:cNvSpPr>
          <p:nvPr/>
        </p:nvSpPr>
        <p:spPr bwMode="auto">
          <a:xfrm>
            <a:off x="6723105" y="6538914"/>
            <a:ext cx="51482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9-14 to 9-15</a:t>
            </a:r>
          </a:p>
        </p:txBody>
      </p:sp>
      <p:sp>
        <p:nvSpPr>
          <p:cNvPr id="31"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22543">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3"/>
          <p:cNvSpPr>
            <a:spLocks noGrp="1" noChangeArrowheads="1"/>
          </p:cNvSpPr>
          <p:nvPr>
            <p:ph type="title"/>
          </p:nvPr>
        </p:nvSpPr>
        <p:spPr>
          <a:xfrm>
            <a:off x="1982641" y="343339"/>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11366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96EBD42A-BCD4-4AD8-A774-7C7F8A2B24DA}" type="slidenum">
              <a:rPr lang="en-US" altLang="en-US" sz="800"/>
              <a:pPr>
                <a:spcBef>
                  <a:spcPct val="0"/>
                </a:spcBef>
                <a:buFontTx/>
                <a:buNone/>
              </a:pPr>
              <a:t>51</a:t>
            </a:fld>
            <a:endParaRPr lang="en-US" altLang="en-US" sz="800" dirty="0"/>
          </a:p>
        </p:txBody>
      </p:sp>
      <p:sp>
        <p:nvSpPr>
          <p:cNvPr id="3216386" name="Rectangle 2"/>
          <p:cNvSpPr>
            <a:spLocks noChangeArrowheads="1"/>
          </p:cNvSpPr>
          <p:nvPr/>
        </p:nvSpPr>
        <p:spPr bwMode="auto">
          <a:xfrm>
            <a:off x="574635" y="1075336"/>
            <a:ext cx="11046751" cy="5080916"/>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13669" name="Group 4"/>
          <p:cNvGrpSpPr>
            <a:grpSpLocks/>
          </p:cNvGrpSpPr>
          <p:nvPr/>
        </p:nvGrpSpPr>
        <p:grpSpPr bwMode="auto">
          <a:xfrm>
            <a:off x="799954" y="327279"/>
            <a:ext cx="1174750" cy="1776412"/>
            <a:chOff x="3726" y="1926"/>
            <a:chExt cx="1206" cy="1823"/>
          </a:xfrm>
        </p:grpSpPr>
        <p:sp>
          <p:nvSpPr>
            <p:cNvPr id="113679"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13680" name="Group 6"/>
            <p:cNvGrpSpPr>
              <a:grpSpLocks/>
            </p:cNvGrpSpPr>
            <p:nvPr/>
          </p:nvGrpSpPr>
          <p:grpSpPr bwMode="auto">
            <a:xfrm>
              <a:off x="3778" y="1976"/>
              <a:ext cx="1090" cy="1721"/>
              <a:chOff x="2312" y="902"/>
              <a:chExt cx="1090" cy="1721"/>
            </a:xfrm>
          </p:grpSpPr>
          <p:sp>
            <p:nvSpPr>
              <p:cNvPr id="113681"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3682"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3683"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3684"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3685"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3686"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3687"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13670" name="Rectangle 14"/>
          <p:cNvSpPr>
            <a:spLocks noChangeArrowheads="1"/>
          </p:cNvSpPr>
          <p:nvPr/>
        </p:nvSpPr>
        <p:spPr bwMode="auto">
          <a:xfrm>
            <a:off x="784079" y="420941"/>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16399" name="Rectangle 15"/>
          <p:cNvSpPr>
            <a:spLocks noChangeArrowheads="1"/>
          </p:cNvSpPr>
          <p:nvPr/>
        </p:nvSpPr>
        <p:spPr bwMode="auto">
          <a:xfrm>
            <a:off x="792017" y="633667"/>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113672" name="Rectangle 16"/>
          <p:cNvSpPr>
            <a:spLocks noChangeArrowheads="1"/>
          </p:cNvSpPr>
          <p:nvPr/>
        </p:nvSpPr>
        <p:spPr bwMode="auto">
          <a:xfrm>
            <a:off x="685655" y="876555"/>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113673" name="Rectangle 17"/>
          <p:cNvSpPr>
            <a:spLocks noChangeArrowheads="1"/>
          </p:cNvSpPr>
          <p:nvPr/>
        </p:nvSpPr>
        <p:spPr bwMode="auto">
          <a:xfrm>
            <a:off x="839641" y="108292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13674" name="Rectangle 18"/>
          <p:cNvSpPr>
            <a:spLocks noChangeArrowheads="1"/>
          </p:cNvSpPr>
          <p:nvPr/>
        </p:nvSpPr>
        <p:spPr bwMode="auto">
          <a:xfrm>
            <a:off x="774554" y="1395667"/>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13675" name="Rectangle 19"/>
          <p:cNvSpPr>
            <a:spLocks noChangeArrowheads="1"/>
          </p:cNvSpPr>
          <p:nvPr/>
        </p:nvSpPr>
        <p:spPr bwMode="auto">
          <a:xfrm>
            <a:off x="785666" y="1606804"/>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13676" name="Rectangle 20"/>
          <p:cNvSpPr>
            <a:spLocks noChangeArrowheads="1"/>
          </p:cNvSpPr>
          <p:nvPr/>
        </p:nvSpPr>
        <p:spPr bwMode="auto">
          <a:xfrm>
            <a:off x="742804" y="1868742"/>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113677" name="Text Box 21"/>
          <p:cNvSpPr txBox="1">
            <a:spLocks noChangeArrowheads="1"/>
          </p:cNvSpPr>
          <p:nvPr/>
        </p:nvSpPr>
        <p:spPr bwMode="auto">
          <a:xfrm>
            <a:off x="574155" y="2308045"/>
            <a:ext cx="10951538" cy="377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20700" algn="l"/>
              </a:tabLst>
              <a:defRPr sz="3200">
                <a:solidFill>
                  <a:schemeClr val="tx2"/>
                </a:solidFill>
                <a:latin typeface="Arial" panose="020B0604020202020204" pitchFamily="34" charset="0"/>
              </a:defRPr>
            </a:lvl1pPr>
            <a:lvl2pPr marL="114300" indent="114300">
              <a:tabLst>
                <a:tab pos="114300" algn="l"/>
                <a:tab pos="228600" algn="l"/>
                <a:tab pos="520700" algn="l"/>
              </a:tabLst>
              <a:defRPr sz="3200">
                <a:solidFill>
                  <a:schemeClr val="tx2"/>
                </a:solidFill>
                <a:latin typeface="Arial" panose="020B0604020202020204" pitchFamily="34" charset="0"/>
              </a:defRPr>
            </a:lvl2pPr>
            <a:lvl3pPr marL="342900" indent="177800">
              <a:tabLst>
                <a:tab pos="114300" algn="l"/>
                <a:tab pos="228600" algn="l"/>
                <a:tab pos="520700" algn="l"/>
              </a:tabLst>
              <a:defRPr sz="3200">
                <a:solidFill>
                  <a:schemeClr val="tx2"/>
                </a:solidFill>
                <a:latin typeface="Arial" panose="020B0604020202020204" pitchFamily="34" charset="0"/>
              </a:defRPr>
            </a:lvl3pPr>
            <a:lvl4pPr marL="800100">
              <a:tabLst>
                <a:tab pos="114300" algn="l"/>
                <a:tab pos="228600" algn="l"/>
                <a:tab pos="520700" algn="l"/>
              </a:tabLst>
              <a:defRPr sz="3200">
                <a:solidFill>
                  <a:schemeClr val="tx2"/>
                </a:solidFill>
                <a:latin typeface="Arial" panose="020B0604020202020204" pitchFamily="34" charset="0"/>
              </a:defRPr>
            </a:lvl4pPr>
            <a:lvl5pPr marL="2057400" indent="-228600">
              <a:tabLst>
                <a:tab pos="114300" algn="l"/>
                <a:tab pos="228600" algn="l"/>
                <a:tab pos="5207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207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207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207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207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2 – Mission analysis involves </a:t>
            </a:r>
            <a:r>
              <a:rPr lang="en-US" altLang="en-US" sz="1800" b="1" dirty="0">
                <a:solidFill>
                  <a:srgbClr val="FF0000"/>
                </a:solidFill>
              </a:rPr>
              <a:t>18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17, Develop Course of Action Evaluation Criteria.</a:t>
            </a:r>
            <a:r>
              <a:rPr lang="en-US" altLang="en-US" sz="1800" b="1" dirty="0"/>
              <a:t>  Evaluation criteria are standards the commander and staff will later use to measure the relative effectiveness and efficiency of one COA relative to other COAs. Developing these criteria during mission analysis </a:t>
            </a:r>
            <a:r>
              <a:rPr lang="en-US" altLang="en-US" sz="1800" b="1" dirty="0">
                <a:solidFill>
                  <a:srgbClr val="0000FF"/>
                </a:solidFill>
              </a:rPr>
              <a:t>helps to eliminate a source of bias </a:t>
            </a:r>
            <a:r>
              <a:rPr lang="en-US" altLang="en-US" sz="1800" b="1" dirty="0"/>
              <a:t>prior to COA analysis and comparison.</a:t>
            </a:r>
          </a:p>
          <a:p>
            <a:pPr lvl="2">
              <a:spcBef>
                <a:spcPct val="50000"/>
              </a:spcBef>
              <a:buClr>
                <a:srgbClr val="0000FF"/>
              </a:buClr>
            </a:pPr>
            <a:r>
              <a:rPr lang="en-US" altLang="en-US" sz="1800" b="1" dirty="0">
                <a:solidFill>
                  <a:srgbClr val="0000FF"/>
                </a:solidFill>
              </a:rPr>
              <a:t>Evaluation criteria address factors that affect success and those that can cause failure</a:t>
            </a:r>
            <a:r>
              <a:rPr lang="en-US" altLang="en-US" sz="1800" b="1" dirty="0"/>
              <a:t>. They change from mission to mission and must be clearly defined and understood by all staff members.</a:t>
            </a:r>
          </a:p>
          <a:p>
            <a:pPr lvl="2">
              <a:spcBef>
                <a:spcPct val="50000"/>
              </a:spcBef>
              <a:buClr>
                <a:srgbClr val="0000FF"/>
              </a:buClr>
            </a:pPr>
            <a:r>
              <a:rPr lang="en-US" altLang="en-US" sz="1800" b="1" dirty="0"/>
              <a:t>Normally, the CoS / XO initially determines each proposed criterion with weights based on the assessment of its relative importance and the commander’s guidance. The staff presents the proposed evaluation criteria to the commander at the mission analysis brief for approval. </a:t>
            </a:r>
            <a:r>
              <a:rPr lang="en-US" altLang="en-US" sz="1400" b="1" i="1" dirty="0">
                <a:solidFill>
                  <a:srgbClr val="FF0000"/>
                </a:solidFill>
              </a:rPr>
              <a:t> (Addressed in greater detail in CGSS).</a:t>
            </a:r>
            <a:endParaRPr lang="en-US" altLang="en-US" sz="1800" b="1" dirty="0"/>
          </a:p>
        </p:txBody>
      </p:sp>
      <p:sp>
        <p:nvSpPr>
          <p:cNvPr id="24" name="Text Box 11"/>
          <p:cNvSpPr txBox="1">
            <a:spLocks noChangeArrowheads="1"/>
          </p:cNvSpPr>
          <p:nvPr/>
        </p:nvSpPr>
        <p:spPr bwMode="auto">
          <a:xfrm>
            <a:off x="7362487" y="6532009"/>
            <a:ext cx="44211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9-16</a:t>
            </a:r>
          </a:p>
        </p:txBody>
      </p:sp>
      <p:sp>
        <p:nvSpPr>
          <p:cNvPr id="31"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16399">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3"/>
          <p:cNvSpPr>
            <a:spLocks noGrp="1" noChangeArrowheads="1"/>
          </p:cNvSpPr>
          <p:nvPr>
            <p:ph type="title"/>
          </p:nvPr>
        </p:nvSpPr>
        <p:spPr>
          <a:xfrm>
            <a:off x="2009224" y="353439"/>
            <a:ext cx="8229600" cy="912813"/>
          </a:xfrm>
          <a:effectLst>
            <a:outerShdw dist="35921" dir="2700000" algn="ctr" rotWithShape="0">
              <a:srgbClr val="FFD889"/>
            </a:outerShdw>
          </a:effectLst>
        </p:spPr>
        <p:txBody>
          <a:bodyPr/>
          <a:lstStyle/>
          <a:p>
            <a:pPr eaLnBrk="1" hangingPunct="1"/>
            <a:r>
              <a:rPr lang="en-US" altLang="en-US" dirty="0"/>
              <a:t>Step 2 - Mission Analysis</a:t>
            </a:r>
          </a:p>
        </p:txBody>
      </p:sp>
      <p:sp>
        <p:nvSpPr>
          <p:cNvPr id="11571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5AB5BC25-BC14-47D7-B07D-24ECA3849A3B}" type="slidenum">
              <a:rPr lang="en-US" altLang="en-US" sz="800"/>
              <a:pPr>
                <a:spcBef>
                  <a:spcPct val="0"/>
                </a:spcBef>
                <a:buFontTx/>
                <a:buNone/>
              </a:pPr>
              <a:t>52</a:t>
            </a:fld>
            <a:endParaRPr lang="en-US" altLang="en-US" sz="800" dirty="0"/>
          </a:p>
        </p:txBody>
      </p:sp>
      <p:sp>
        <p:nvSpPr>
          <p:cNvPr id="3224578" name="Rectangle 2"/>
          <p:cNvSpPr>
            <a:spLocks noChangeArrowheads="1"/>
          </p:cNvSpPr>
          <p:nvPr/>
        </p:nvSpPr>
        <p:spPr bwMode="auto">
          <a:xfrm>
            <a:off x="573531" y="1076587"/>
            <a:ext cx="11047855" cy="5401288"/>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15717" name="Group 4"/>
          <p:cNvGrpSpPr>
            <a:grpSpLocks/>
          </p:cNvGrpSpPr>
          <p:nvPr/>
        </p:nvGrpSpPr>
        <p:grpSpPr bwMode="auto">
          <a:xfrm>
            <a:off x="799548" y="325548"/>
            <a:ext cx="1174750" cy="1776412"/>
            <a:chOff x="3726" y="1926"/>
            <a:chExt cx="1206" cy="1823"/>
          </a:xfrm>
        </p:grpSpPr>
        <p:sp>
          <p:nvSpPr>
            <p:cNvPr id="115728" name="Rectangle 5"/>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15729" name="Group 6"/>
            <p:cNvGrpSpPr>
              <a:grpSpLocks/>
            </p:cNvGrpSpPr>
            <p:nvPr/>
          </p:nvGrpSpPr>
          <p:grpSpPr bwMode="auto">
            <a:xfrm>
              <a:off x="3778" y="1976"/>
              <a:ext cx="1090" cy="1721"/>
              <a:chOff x="2312" y="902"/>
              <a:chExt cx="1090" cy="1721"/>
            </a:xfrm>
          </p:grpSpPr>
          <p:sp>
            <p:nvSpPr>
              <p:cNvPr id="115730" name="Rectangle 7"/>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5731" name="Rectangle 8"/>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5732" name="Rectangle 9"/>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5733" name="Rectangle 10"/>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5734" name="Rectangle 11"/>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5735" name="Rectangle 12"/>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15736" name="Rectangle 13"/>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15718" name="Rectangle 14"/>
          <p:cNvSpPr>
            <a:spLocks noChangeArrowheads="1"/>
          </p:cNvSpPr>
          <p:nvPr/>
        </p:nvSpPr>
        <p:spPr bwMode="auto">
          <a:xfrm>
            <a:off x="783673" y="419210"/>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3224591" name="Rectangle 15"/>
          <p:cNvSpPr>
            <a:spLocks noChangeArrowheads="1"/>
          </p:cNvSpPr>
          <p:nvPr/>
        </p:nvSpPr>
        <p:spPr bwMode="auto">
          <a:xfrm>
            <a:off x="791611" y="631936"/>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2 - MISSION ANALYSIS</a:t>
            </a:r>
          </a:p>
        </p:txBody>
      </p:sp>
      <p:sp>
        <p:nvSpPr>
          <p:cNvPr id="115720" name="Rectangle 16"/>
          <p:cNvSpPr>
            <a:spLocks noChangeArrowheads="1"/>
          </p:cNvSpPr>
          <p:nvPr/>
        </p:nvSpPr>
        <p:spPr bwMode="auto">
          <a:xfrm>
            <a:off x="685249" y="874824"/>
            <a:ext cx="13096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115721" name="Rectangle 17"/>
          <p:cNvSpPr>
            <a:spLocks noChangeArrowheads="1"/>
          </p:cNvSpPr>
          <p:nvPr/>
        </p:nvSpPr>
        <p:spPr bwMode="auto">
          <a:xfrm>
            <a:off x="839235" y="1081198"/>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15722" name="Rectangle 18"/>
          <p:cNvSpPr>
            <a:spLocks noChangeArrowheads="1"/>
          </p:cNvSpPr>
          <p:nvPr/>
        </p:nvSpPr>
        <p:spPr bwMode="auto">
          <a:xfrm>
            <a:off x="774148" y="1393936"/>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15723" name="Rectangle 19"/>
          <p:cNvSpPr>
            <a:spLocks noChangeArrowheads="1"/>
          </p:cNvSpPr>
          <p:nvPr/>
        </p:nvSpPr>
        <p:spPr bwMode="auto">
          <a:xfrm>
            <a:off x="785260" y="1605073"/>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15724" name="Rectangle 20"/>
          <p:cNvSpPr>
            <a:spLocks noChangeArrowheads="1"/>
          </p:cNvSpPr>
          <p:nvPr/>
        </p:nvSpPr>
        <p:spPr bwMode="auto">
          <a:xfrm>
            <a:off x="742398" y="1867011"/>
            <a:ext cx="129381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52237" name="Text Box 21"/>
          <p:cNvSpPr txBox="1">
            <a:spLocks noChangeArrowheads="1"/>
          </p:cNvSpPr>
          <p:nvPr/>
        </p:nvSpPr>
        <p:spPr bwMode="auto">
          <a:xfrm>
            <a:off x="573531" y="2294233"/>
            <a:ext cx="10920264" cy="1708160"/>
          </a:xfrm>
          <a:prstGeom prst="rect">
            <a:avLst/>
          </a:prstGeom>
          <a:noFill/>
          <a:ln w="9525">
            <a:noFill/>
            <a:miter lim="800000"/>
            <a:headEnd/>
            <a:tailEnd/>
          </a:ln>
        </p:spPr>
        <p:txBody>
          <a:bodyPr wrap="square">
            <a:spAutoFit/>
          </a:bodyPr>
          <a:lstStyle/>
          <a:p>
            <a:pPr marL="114300" lvl="1" indent="114300">
              <a:spcBef>
                <a:spcPct val="50000"/>
              </a:spcBef>
              <a:buClr>
                <a:srgbClr val="0000FF"/>
              </a:buClr>
              <a:buFont typeface="Wingdings" pitchFamily="2" charset="2"/>
              <a:buChar char="§"/>
              <a:tabLst>
                <a:tab pos="114300" algn="l"/>
                <a:tab pos="228600" algn="l"/>
                <a:tab pos="571500" algn="l"/>
              </a:tabLst>
              <a:defRPr/>
            </a:pPr>
            <a:r>
              <a:rPr lang="en-US" sz="1800" b="1" dirty="0">
                <a:latin typeface="Arial" charset="0"/>
              </a:rPr>
              <a:t> </a:t>
            </a:r>
            <a:r>
              <a:rPr lang="en-US" sz="1800" b="1" dirty="0">
                <a:solidFill>
                  <a:srgbClr val="0000FF"/>
                </a:solidFill>
                <a:latin typeface="Arial" charset="0"/>
              </a:rPr>
              <a:t>Process:</a:t>
            </a:r>
            <a:r>
              <a:rPr lang="en-US" sz="1800" b="1" dirty="0">
                <a:latin typeface="Arial" charset="0"/>
              </a:rPr>
              <a:t> Step 2 – Mission analysis involves </a:t>
            </a:r>
            <a:r>
              <a:rPr lang="en-US" sz="1800" b="1" dirty="0">
                <a:solidFill>
                  <a:srgbClr val="FF0000"/>
                </a:solidFill>
                <a:latin typeface="Arial" charset="0"/>
              </a:rPr>
              <a:t>18 actions</a:t>
            </a:r>
            <a:r>
              <a:rPr lang="en-US" sz="1800" b="1" dirty="0">
                <a:latin typeface="Arial" charset="0"/>
              </a:rPr>
              <a:t>:</a:t>
            </a:r>
          </a:p>
          <a:p>
            <a:pPr marL="342900" lvl="2" indent="177800">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18, Issue a Warning Order (WARNORD). </a:t>
            </a:r>
            <a:r>
              <a:rPr lang="en-US" sz="1800" b="1" dirty="0">
                <a:solidFill>
                  <a:schemeClr val="tx1"/>
                </a:solidFill>
                <a:latin typeface="Arial" charset="0"/>
              </a:rPr>
              <a:t>Immediately after the commander gives the planning guidance, the staff sends subordinate and supporting units a WARNORD that contains, at a minimum:</a:t>
            </a:r>
          </a:p>
          <a:p>
            <a:pPr marL="342900" lvl="3">
              <a:spcBef>
                <a:spcPct val="50000"/>
              </a:spcBef>
              <a:buClr>
                <a:srgbClr val="0000FF"/>
              </a:buClr>
              <a:tabLst>
                <a:tab pos="114300" algn="l"/>
                <a:tab pos="228600" algn="l"/>
                <a:tab pos="571500" algn="l"/>
              </a:tabLst>
              <a:defRPr/>
            </a:pPr>
            <a:endParaRPr lang="en-US" sz="1600" b="1" dirty="0">
              <a:solidFill>
                <a:srgbClr val="0000FF"/>
              </a:solidFill>
              <a:latin typeface="Arial" charset="0"/>
            </a:endParaRPr>
          </a:p>
        </p:txBody>
      </p:sp>
      <p:sp>
        <p:nvSpPr>
          <p:cNvPr id="115726" name="Text Box 11"/>
          <p:cNvSpPr txBox="1">
            <a:spLocks noChangeArrowheads="1"/>
          </p:cNvSpPr>
          <p:nvPr/>
        </p:nvSpPr>
        <p:spPr bwMode="auto">
          <a:xfrm>
            <a:off x="7351947" y="6538914"/>
            <a:ext cx="4405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9-16</a:t>
            </a:r>
          </a:p>
        </p:txBody>
      </p:sp>
      <p:sp>
        <p:nvSpPr>
          <p:cNvPr id="30" name="Text Box 24"/>
          <p:cNvSpPr txBox="1">
            <a:spLocks noChangeArrowheads="1"/>
          </p:cNvSpPr>
          <p:nvPr/>
        </p:nvSpPr>
        <p:spPr bwMode="auto">
          <a:xfrm>
            <a:off x="1297636" y="1163559"/>
            <a:ext cx="103163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spcBef>
                <a:spcPct val="50000"/>
              </a:spcBef>
              <a:buClr>
                <a:schemeClr val="bg1">
                  <a:lumMod val="75000"/>
                </a:schemeClr>
              </a:buClr>
              <a:buFont typeface="Wingdings" panose="05000000000000000000" pitchFamily="2" charset="2"/>
              <a:buChar char="§"/>
            </a:pPr>
            <a:r>
              <a:rPr lang="en-US" altLang="en-US" sz="1800" b="1" dirty="0"/>
              <a:t> </a:t>
            </a:r>
            <a:r>
              <a:rPr lang="en-US" altLang="en-US" sz="1800" b="1" dirty="0">
                <a:solidFill>
                  <a:schemeClr val="bg1">
                    <a:lumMod val="75000"/>
                  </a:schemeClr>
                </a:solidFill>
              </a:rPr>
              <a:t>Input: Products to begin mission analysis include initial commander’s guidance, the higher headquarters plan or order, higher headquarters intelligence and knowledge products, knowledge products from other organizations, and ADM products.</a:t>
            </a:r>
          </a:p>
        </p:txBody>
      </p:sp>
      <p:sp>
        <p:nvSpPr>
          <p:cNvPr id="31" name="Text Box 21"/>
          <p:cNvSpPr txBox="1">
            <a:spLocks noChangeArrowheads="1"/>
          </p:cNvSpPr>
          <p:nvPr/>
        </p:nvSpPr>
        <p:spPr bwMode="auto">
          <a:xfrm>
            <a:off x="7023690" y="3627722"/>
            <a:ext cx="4133850" cy="2015936"/>
          </a:xfrm>
          <a:prstGeom prst="rect">
            <a:avLst/>
          </a:prstGeom>
          <a:noFill/>
          <a:ln w="9525">
            <a:noFill/>
            <a:miter lim="800000"/>
            <a:headEnd/>
            <a:tailEnd/>
          </a:ln>
        </p:spPr>
        <p:txBody>
          <a:bodyPr wrap="square">
            <a:spAutoFit/>
          </a:bodyPr>
          <a:lstStyle/>
          <a:p>
            <a:pPr marL="800100" lvl="3">
              <a:lnSpc>
                <a:spcPts val="18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Military deception guidance.</a:t>
            </a:r>
          </a:p>
          <a:p>
            <a:pPr marL="800100" lvl="3">
              <a:lnSpc>
                <a:spcPts val="18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Essential stability tasks.</a:t>
            </a:r>
          </a:p>
          <a:p>
            <a:pPr marL="800100" lvl="3">
              <a:lnSpc>
                <a:spcPts val="18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Initial information collection plan.</a:t>
            </a:r>
          </a:p>
          <a:p>
            <a:pPr marL="800100" lvl="3">
              <a:lnSpc>
                <a:spcPts val="18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Specific priorities.</a:t>
            </a:r>
          </a:p>
          <a:p>
            <a:pPr marL="800100" lvl="3">
              <a:lnSpc>
                <a:spcPts val="18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Updated operational timeline.</a:t>
            </a:r>
          </a:p>
          <a:p>
            <a:pPr marL="800100" lvl="3">
              <a:lnSpc>
                <a:spcPts val="18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Movements.</a:t>
            </a:r>
            <a:endParaRPr lang="en-US" sz="1600" b="1" dirty="0">
              <a:solidFill>
                <a:srgbClr val="0000FF"/>
              </a:solidFill>
              <a:latin typeface="Arial" charset="0"/>
            </a:endParaRPr>
          </a:p>
        </p:txBody>
      </p:sp>
      <p:sp>
        <p:nvSpPr>
          <p:cNvPr id="32" name="Text Box 21"/>
          <p:cNvSpPr txBox="1">
            <a:spLocks noChangeArrowheads="1"/>
          </p:cNvSpPr>
          <p:nvPr/>
        </p:nvSpPr>
        <p:spPr bwMode="auto">
          <a:xfrm>
            <a:off x="314520" y="3640679"/>
            <a:ext cx="6840592" cy="2769989"/>
          </a:xfrm>
          <a:prstGeom prst="rect">
            <a:avLst/>
          </a:prstGeom>
          <a:noFill/>
          <a:ln w="9525">
            <a:noFill/>
            <a:miter lim="800000"/>
            <a:headEnd/>
            <a:tailEnd/>
          </a:ln>
        </p:spPr>
        <p:txBody>
          <a:bodyPr wrap="square">
            <a:spAutoFit/>
          </a:bodyPr>
          <a:lstStyle/>
          <a:p>
            <a:pPr marL="800100" lvl="3">
              <a:lnSpc>
                <a:spcPts val="16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The approved mission statement.</a:t>
            </a:r>
          </a:p>
          <a:p>
            <a:pPr marL="800100" lvl="3">
              <a:lnSpc>
                <a:spcPts val="16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The commander’s intent.</a:t>
            </a:r>
          </a:p>
          <a:p>
            <a:pPr marL="800100" lvl="3">
              <a:lnSpc>
                <a:spcPts val="16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Changes to task organization.</a:t>
            </a:r>
          </a:p>
          <a:p>
            <a:pPr marL="800100" lvl="3">
              <a:lnSpc>
                <a:spcPts val="16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The unit area of operations (sketch, overlay, or other description).</a:t>
            </a:r>
          </a:p>
          <a:p>
            <a:pPr marL="800100" lvl="3">
              <a:lnSpc>
                <a:spcPts val="16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CCIRs and EEFIs.</a:t>
            </a:r>
          </a:p>
          <a:p>
            <a:pPr marL="800100" lvl="3">
              <a:lnSpc>
                <a:spcPts val="16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Risk guidance.</a:t>
            </a:r>
          </a:p>
          <a:p>
            <a:pPr marL="800100" lvl="3">
              <a:lnSpc>
                <a:spcPts val="1600"/>
              </a:lnSpc>
              <a:spcBef>
                <a:spcPct val="50000"/>
              </a:spcBef>
              <a:buClr>
                <a:srgbClr val="0000FF"/>
              </a:buClr>
              <a:buFontTx/>
              <a:buChar char="•"/>
              <a:tabLst>
                <a:tab pos="114300" algn="l"/>
                <a:tab pos="228600" algn="l"/>
                <a:tab pos="571500" algn="l"/>
              </a:tabLst>
              <a:defRPr/>
            </a:pPr>
            <a:r>
              <a:rPr lang="en-US" sz="1400" b="1" dirty="0">
                <a:solidFill>
                  <a:schemeClr val="tx1"/>
                </a:solidFill>
                <a:latin typeface="Arial" charset="0"/>
              </a:rPr>
              <a:t> Priorities by warfighting functions.</a:t>
            </a:r>
          </a:p>
          <a:p>
            <a:pPr marL="800100" lvl="3">
              <a:lnSpc>
                <a:spcPts val="1600"/>
              </a:lnSpc>
              <a:spcBef>
                <a:spcPct val="50000"/>
              </a:spcBef>
              <a:buClr>
                <a:srgbClr val="0000FF"/>
              </a:buClr>
              <a:buFontTx/>
              <a:buChar char="•"/>
              <a:tabLst>
                <a:tab pos="114300" algn="l"/>
                <a:tab pos="228600" algn="l"/>
                <a:tab pos="571500" algn="l"/>
              </a:tabLst>
              <a:defRPr/>
            </a:pPr>
            <a:endParaRPr lang="en-US" sz="800" b="1" dirty="0">
              <a:solidFill>
                <a:schemeClr val="tx1"/>
              </a:solidFill>
              <a:latin typeface="Arial" charset="0"/>
            </a:endParaRPr>
          </a:p>
          <a:p>
            <a:pPr marL="342900" lvl="3">
              <a:lnSpc>
                <a:spcPts val="1600"/>
              </a:lnSpc>
              <a:spcBef>
                <a:spcPct val="50000"/>
              </a:spcBef>
              <a:buClr>
                <a:srgbClr val="0000FF"/>
              </a:buClr>
              <a:tabLst>
                <a:tab pos="114300" algn="l"/>
                <a:tab pos="228600" algn="l"/>
                <a:tab pos="571500" algn="l"/>
              </a:tabLst>
              <a:defRPr/>
            </a:pPr>
            <a:r>
              <a:rPr lang="en-US" sz="1600" b="1" dirty="0">
                <a:solidFill>
                  <a:srgbClr val="0000FF"/>
                </a:solidFill>
                <a:latin typeface="Arial" charset="0"/>
              </a:rPr>
              <a:t>A sample WARNORD format is shown on next slide.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24591">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3"/>
          <p:cNvSpPr>
            <a:spLocks noGrp="1" noChangeArrowheads="1"/>
          </p:cNvSpPr>
          <p:nvPr>
            <p:ph type="title"/>
          </p:nvPr>
        </p:nvSpPr>
        <p:spPr>
          <a:xfrm>
            <a:off x="2333625" y="288886"/>
            <a:ext cx="7524750" cy="912813"/>
          </a:xfrm>
          <a:effectLst>
            <a:outerShdw dist="35921" dir="2700000" algn="ctr" rotWithShape="0">
              <a:srgbClr val="FFD889"/>
            </a:outerShdw>
          </a:effectLst>
        </p:spPr>
        <p:txBody>
          <a:bodyPr/>
          <a:lstStyle/>
          <a:p>
            <a:pPr eaLnBrk="1" hangingPunct="1"/>
            <a:r>
              <a:rPr lang="en-US" altLang="en-US" dirty="0"/>
              <a:t>Example Warning Order Format</a:t>
            </a:r>
          </a:p>
        </p:txBody>
      </p:sp>
      <p:sp>
        <p:nvSpPr>
          <p:cNvPr id="11776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A352C42-FAB1-4821-91B0-66F01B2AA95B}" type="slidenum">
              <a:rPr lang="en-US" altLang="en-US" sz="800"/>
              <a:pPr>
                <a:spcBef>
                  <a:spcPct val="0"/>
                </a:spcBef>
                <a:buFontTx/>
                <a:buNone/>
              </a:pPr>
              <a:t>53</a:t>
            </a:fld>
            <a:endParaRPr lang="en-US" altLang="en-US" sz="800" dirty="0"/>
          </a:p>
        </p:txBody>
      </p:sp>
      <p:sp>
        <p:nvSpPr>
          <p:cNvPr id="117764" name="Text Box 11"/>
          <p:cNvSpPr txBox="1">
            <a:spLocks noChangeArrowheads="1"/>
          </p:cNvSpPr>
          <p:nvPr/>
        </p:nvSpPr>
        <p:spPr bwMode="auto">
          <a:xfrm>
            <a:off x="7341412" y="6538914"/>
            <a:ext cx="4405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C-24</a:t>
            </a:r>
          </a:p>
        </p:txBody>
      </p:sp>
      <p:grpSp>
        <p:nvGrpSpPr>
          <p:cNvPr id="5" name="Group 4"/>
          <p:cNvGrpSpPr/>
          <p:nvPr/>
        </p:nvGrpSpPr>
        <p:grpSpPr>
          <a:xfrm>
            <a:off x="1828800" y="976412"/>
            <a:ext cx="4754880" cy="5746434"/>
            <a:chOff x="1828800" y="976412"/>
            <a:chExt cx="4754880" cy="5746434"/>
          </a:xfrm>
        </p:grpSpPr>
        <p:sp>
          <p:nvSpPr>
            <p:cNvPr id="4" name="Rectangle 3"/>
            <p:cNvSpPr/>
            <p:nvPr/>
          </p:nvSpPr>
          <p:spPr bwMode="auto">
            <a:xfrm>
              <a:off x="1828800" y="976412"/>
              <a:ext cx="4754880" cy="5746434"/>
            </a:xfrm>
            <a:prstGeom prst="rect">
              <a:avLst/>
            </a:prstGeom>
            <a:solidFill>
              <a:schemeClr val="bg1"/>
            </a:solidFill>
            <a:ln w="9525"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0" i="0" u="none" strike="noStrike" cap="none" normalizeH="0" baseline="0">
                <a:ln>
                  <a:noFill/>
                </a:ln>
                <a:solidFill>
                  <a:schemeClr val="tx2"/>
                </a:solidFill>
                <a:effectLst/>
                <a:latin typeface="Arial" charset="0"/>
              </a:endParaRPr>
            </a:p>
          </p:txBody>
        </p:sp>
        <p:graphicFrame>
          <p:nvGraphicFramePr>
            <p:cNvPr id="3" name="Object 2"/>
            <p:cNvGraphicFramePr>
              <a:graphicFrameLocks noChangeAspect="1"/>
            </p:cNvGraphicFramePr>
            <p:nvPr>
              <p:extLst>
                <p:ext uri="{D42A27DB-BD31-4B8C-83A1-F6EECF244321}">
                  <p14:modId xmlns:p14="http://schemas.microsoft.com/office/powerpoint/2010/main" val="2252478088"/>
                </p:ext>
              </p:extLst>
            </p:nvPr>
          </p:nvGraphicFramePr>
          <p:xfrm>
            <a:off x="2190886" y="1085950"/>
            <a:ext cx="4048125" cy="5418137"/>
          </p:xfrm>
          <a:graphic>
            <a:graphicData uri="http://schemas.openxmlformats.org/presentationml/2006/ole">
              <mc:AlternateContent xmlns:mc="http://schemas.openxmlformats.org/markup-compatibility/2006">
                <mc:Choice xmlns:v="urn:schemas-microsoft-com:vml" Requires="v">
                  <p:oleObj name="Document" r:id="rId3" imgW="5956042" imgH="7972398" progId="Word.Document.12">
                    <p:embed/>
                  </p:oleObj>
                </mc:Choice>
                <mc:Fallback>
                  <p:oleObj name="Document" r:id="rId3" imgW="5956042" imgH="7972398" progId="Word.Document.12">
                    <p:embed/>
                    <p:pic>
                      <p:nvPicPr>
                        <p:cNvPr id="3" name="Object 2"/>
                        <p:cNvPicPr/>
                        <p:nvPr/>
                      </p:nvPicPr>
                      <p:blipFill>
                        <a:blip r:embed="rId4"/>
                        <a:stretch>
                          <a:fillRect/>
                        </a:stretch>
                      </p:blipFill>
                      <p:spPr>
                        <a:xfrm>
                          <a:off x="2190886" y="1085950"/>
                          <a:ext cx="4048125" cy="5418137"/>
                        </a:xfrm>
                        <a:prstGeom prst="rect">
                          <a:avLst/>
                        </a:prstGeom>
                      </p:spPr>
                    </p:pic>
                  </p:oleObj>
                </mc:Fallback>
              </mc:AlternateContent>
            </a:graphicData>
          </a:graphic>
        </p:graphicFrame>
      </p:grpSp>
      <p:sp>
        <p:nvSpPr>
          <p:cNvPr id="6" name="TextBox 5"/>
          <p:cNvSpPr txBox="1"/>
          <p:nvPr/>
        </p:nvSpPr>
        <p:spPr>
          <a:xfrm>
            <a:off x="6945766" y="3434497"/>
            <a:ext cx="3962400" cy="646331"/>
          </a:xfrm>
          <a:prstGeom prst="rect">
            <a:avLst/>
          </a:prstGeom>
          <a:noFill/>
        </p:spPr>
        <p:txBody>
          <a:bodyPr wrap="square" rtlCol="0">
            <a:spAutoFit/>
          </a:bodyPr>
          <a:lstStyle/>
          <a:p>
            <a:r>
              <a:rPr lang="en-US" sz="1800" b="1" dirty="0"/>
              <a:t>Figure C-4, Warning Order Format on page C-24, Appendix C, FM 6-0</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a:xfrm>
            <a:off x="1983212" y="459662"/>
            <a:ext cx="8229600" cy="912812"/>
          </a:xfrm>
          <a:effectLst>
            <a:outerShdw dist="35921" dir="2700000" algn="ctr" rotWithShape="0">
              <a:srgbClr val="FFD889"/>
            </a:outerShdw>
          </a:effectLst>
        </p:spPr>
        <p:txBody>
          <a:bodyPr/>
          <a:lstStyle/>
          <a:p>
            <a:pPr eaLnBrk="1" hangingPunct="1"/>
            <a:r>
              <a:rPr lang="en-US" altLang="en-US" dirty="0"/>
              <a:t>Glossary for Step 2 - Mission Analysis</a:t>
            </a:r>
            <a:br>
              <a:rPr lang="en-US" altLang="en-US" dirty="0"/>
            </a:br>
            <a:r>
              <a:rPr lang="en-US" altLang="en-US" sz="1200" dirty="0">
                <a:solidFill>
                  <a:srgbClr val="FF0000"/>
                </a:solidFill>
              </a:rPr>
              <a:t> (Click on the arrow at the end of the definition to return to your place)</a:t>
            </a:r>
            <a:endParaRPr lang="en-US" altLang="en-US" sz="2000" dirty="0"/>
          </a:p>
        </p:txBody>
      </p:sp>
      <p:sp>
        <p:nvSpPr>
          <p:cNvPr id="11981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3AB506FE-542C-4186-8D9D-EF4B372FAD0B}" type="slidenum">
              <a:rPr lang="en-US" altLang="en-US" sz="800"/>
              <a:pPr>
                <a:spcBef>
                  <a:spcPct val="0"/>
                </a:spcBef>
                <a:buFontTx/>
                <a:buNone/>
              </a:pPr>
              <a:t>54</a:t>
            </a:fld>
            <a:endParaRPr lang="en-US" altLang="en-US" sz="800" dirty="0"/>
          </a:p>
        </p:txBody>
      </p:sp>
      <p:sp>
        <p:nvSpPr>
          <p:cNvPr id="3171333" name="Rectangle 5"/>
          <p:cNvSpPr>
            <a:spLocks noChangeArrowheads="1"/>
          </p:cNvSpPr>
          <p:nvPr/>
        </p:nvSpPr>
        <p:spPr bwMode="auto">
          <a:xfrm>
            <a:off x="574639" y="1078872"/>
            <a:ext cx="11046747" cy="5485441"/>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119813" name="Text Box 4"/>
          <p:cNvSpPr txBox="1">
            <a:spLocks noChangeArrowheads="1"/>
          </p:cNvSpPr>
          <p:nvPr/>
        </p:nvSpPr>
        <p:spPr bwMode="auto">
          <a:xfrm>
            <a:off x="691116" y="1188559"/>
            <a:ext cx="10930270" cy="5443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 pos="292100" algn="l"/>
              </a:tabLst>
              <a:defRPr sz="3200">
                <a:solidFill>
                  <a:schemeClr val="tx1"/>
                </a:solidFill>
                <a:latin typeface="Arial" panose="020B0604020202020204" pitchFamily="34" charset="0"/>
              </a:defRPr>
            </a:lvl1pPr>
            <a:lvl2pPr marL="742950" indent="-28575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1600200" indent="-2286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a:lnSpc>
                <a:spcPct val="95000"/>
              </a:lnSpc>
              <a:spcBef>
                <a:spcPct val="50000"/>
              </a:spcBef>
              <a:buClr>
                <a:srgbClr val="0000FF"/>
              </a:buClr>
              <a:buFont typeface="Wingdings" panose="05000000000000000000" pitchFamily="2" charset="2"/>
              <a:buChar char="§"/>
            </a:pPr>
            <a:r>
              <a:rPr lang="en-US" altLang="en-US" sz="1200" b="1" dirty="0">
                <a:solidFill>
                  <a:srgbClr val="0000FF"/>
                </a:solidFill>
              </a:rPr>
              <a:t> </a:t>
            </a:r>
            <a:r>
              <a:rPr lang="en-US" altLang="en-US" sz="1300" b="1" dirty="0">
                <a:solidFill>
                  <a:srgbClr val="0000FF"/>
                </a:solidFill>
              </a:rPr>
              <a:t>Commander’s critical information requirement (CCIR):</a:t>
            </a:r>
            <a:r>
              <a:rPr lang="en-US" altLang="en-US" sz="1300" b="1" dirty="0">
                <a:solidFill>
                  <a:schemeClr val="tx2"/>
                </a:solidFill>
              </a:rPr>
              <a:t> A comprehensive list of information requirements identified by the commander as being critical in facilitating timely information management and the decision making process that affect successful mission accomplishment. The two key elements are critical friendly force information requirements (FFIR) and priority intelligence requirements (PIR). (FM 6-0, </a:t>
            </a:r>
            <a:r>
              <a:rPr lang="en-US" altLang="en-US" sz="1300" b="1" i="1" dirty="0">
                <a:solidFill>
                  <a:schemeClr val="tx2"/>
                </a:solidFill>
              </a:rPr>
              <a:t>Commander and Staff Organization and Operations, </a:t>
            </a:r>
            <a:r>
              <a:rPr lang="en-US" altLang="en-US" sz="1300" b="1" dirty="0">
                <a:solidFill>
                  <a:schemeClr val="tx2"/>
                </a:solidFill>
              </a:rPr>
              <a:t>May 14</a:t>
            </a:r>
            <a:r>
              <a:rPr lang="en-US" altLang="en-US" sz="1300" b="1" i="1" dirty="0">
                <a:solidFill>
                  <a:schemeClr val="tx2"/>
                </a:solidFill>
              </a:rPr>
              <a:t>, </a:t>
            </a:r>
            <a:r>
              <a:rPr lang="en-US" altLang="en-US" sz="1300" b="1" dirty="0">
                <a:solidFill>
                  <a:schemeClr val="tx2"/>
                </a:solidFill>
              </a:rPr>
              <a:t>w/C2</a:t>
            </a:r>
            <a:r>
              <a:rPr lang="en-US" altLang="en-US" sz="1300" b="1" i="1" dirty="0">
                <a:solidFill>
                  <a:schemeClr val="tx2"/>
                </a:solidFill>
              </a:rPr>
              <a:t>, </a:t>
            </a:r>
            <a:r>
              <a:rPr lang="en-US" altLang="en-US" sz="1300" b="1" dirty="0">
                <a:solidFill>
                  <a:schemeClr val="tx2"/>
                </a:solidFill>
              </a:rPr>
              <a:t>para 9-47, p. 9-10. See also ADRP 5-0, p. 1-5).</a:t>
            </a:r>
            <a:endParaRPr lang="en-US" altLang="en-US" sz="1300" b="1" dirty="0"/>
          </a:p>
          <a:p>
            <a:pPr>
              <a:lnSpc>
                <a:spcPct val="95000"/>
              </a:lnSpc>
              <a:spcBef>
                <a:spcPct val="50000"/>
              </a:spcBef>
              <a:buClr>
                <a:srgbClr val="0000FF"/>
              </a:buClr>
              <a:buFont typeface="Wingdings" panose="05000000000000000000" pitchFamily="2" charset="2"/>
              <a:buChar char="§"/>
            </a:pPr>
            <a:r>
              <a:rPr lang="en-US" altLang="en-US" sz="1300" b="1" dirty="0">
                <a:solidFill>
                  <a:srgbClr val="0000FF"/>
                </a:solidFill>
              </a:rPr>
              <a:t> Constraint:  </a:t>
            </a:r>
            <a:r>
              <a:rPr lang="en-US" altLang="en-US" sz="1300" b="1" dirty="0"/>
              <a:t>A restriction placed on the command by a higher command. A constraint dictates an action or inaction, thus restricting the freedom of action a subordinate commander has for planning.  (</a:t>
            </a:r>
            <a:r>
              <a:rPr lang="en-US" altLang="en-US" sz="1300" b="1" dirty="0">
                <a:solidFill>
                  <a:schemeClr val="tx2"/>
                </a:solidFill>
              </a:rPr>
              <a:t>ADP 1-02, </a:t>
            </a:r>
            <a:r>
              <a:rPr lang="en-US" altLang="en-US" sz="1300" b="1" i="1" dirty="0">
                <a:solidFill>
                  <a:schemeClr val="tx2"/>
                </a:solidFill>
              </a:rPr>
              <a:t>Terms and Military Symbols</a:t>
            </a:r>
            <a:r>
              <a:rPr lang="en-US" altLang="en-US" sz="1300" b="1" dirty="0">
                <a:solidFill>
                  <a:schemeClr val="tx2"/>
                </a:solidFill>
              </a:rPr>
              <a:t>, Aug 18, p. 1-22. See also            FM 6-0, </a:t>
            </a:r>
            <a:r>
              <a:rPr lang="en-US" altLang="en-US" sz="1300" b="1" i="1" dirty="0">
                <a:solidFill>
                  <a:schemeClr val="tx2"/>
                </a:solidFill>
              </a:rPr>
              <a:t>Cdr and Staff Org and Opns, </a:t>
            </a:r>
            <a:r>
              <a:rPr lang="en-US" altLang="en-US" sz="1300" b="1" dirty="0">
                <a:solidFill>
                  <a:schemeClr val="tx2"/>
                </a:solidFill>
              </a:rPr>
              <a:t>May 14</a:t>
            </a:r>
            <a:r>
              <a:rPr lang="en-US" altLang="en-US" sz="1300" b="1" i="1" dirty="0">
                <a:solidFill>
                  <a:schemeClr val="tx2"/>
                </a:solidFill>
              </a:rPr>
              <a:t>,</a:t>
            </a:r>
            <a:r>
              <a:rPr lang="en-US" altLang="en-US" sz="1300" b="1" dirty="0">
                <a:solidFill>
                  <a:schemeClr val="tx2"/>
                </a:solidFill>
              </a:rPr>
              <a:t> paras 9-38 to 9-40).</a:t>
            </a:r>
            <a:r>
              <a:rPr lang="en-US" altLang="en-US" sz="1300" b="1" dirty="0"/>
              <a:t> </a:t>
            </a:r>
          </a:p>
          <a:p>
            <a:pPr>
              <a:lnSpc>
                <a:spcPct val="95000"/>
              </a:lnSpc>
              <a:spcBef>
                <a:spcPct val="50000"/>
              </a:spcBef>
              <a:buClr>
                <a:srgbClr val="0000FF"/>
              </a:buClr>
              <a:buFont typeface="Wingdings" panose="05000000000000000000" pitchFamily="2" charset="2"/>
              <a:buChar char="§"/>
            </a:pPr>
            <a:r>
              <a:rPr lang="en-US" altLang="en-US" sz="1300" b="1" dirty="0">
                <a:solidFill>
                  <a:srgbClr val="0000FF"/>
                </a:solidFill>
              </a:rPr>
              <a:t> High value target list (HVTL):  </a:t>
            </a:r>
            <a:r>
              <a:rPr lang="en-US" altLang="en-US" sz="1300" b="1" dirty="0"/>
              <a:t>A list on which targets are compiled. HVT is a target the enemy commander requires for the successful completion of the mission. The loss of high-value targets would be expected to seriously degrade important enemy functions throughout the friendly commander’s area of interest. (</a:t>
            </a:r>
            <a:r>
              <a:rPr lang="en-US" altLang="en-US" sz="1300" b="1" dirty="0">
                <a:solidFill>
                  <a:schemeClr val="tx2"/>
                </a:solidFill>
              </a:rPr>
              <a:t>ADP 1-02, </a:t>
            </a:r>
            <a:r>
              <a:rPr lang="en-US" altLang="en-US" sz="1300" b="1" i="1" dirty="0">
                <a:solidFill>
                  <a:schemeClr val="tx2"/>
                </a:solidFill>
              </a:rPr>
              <a:t>Terms and Military Symbols</a:t>
            </a:r>
            <a:r>
              <a:rPr lang="en-US" altLang="en-US" sz="1300" b="1" dirty="0">
                <a:solidFill>
                  <a:schemeClr val="tx2"/>
                </a:solidFill>
              </a:rPr>
              <a:t>, Aug 18, p. 1-48).</a:t>
            </a:r>
            <a:r>
              <a:rPr lang="en-US" altLang="en-US" sz="1300" b="1" dirty="0"/>
              <a:t> </a:t>
            </a:r>
          </a:p>
          <a:p>
            <a:pPr>
              <a:lnSpc>
                <a:spcPct val="95000"/>
              </a:lnSpc>
              <a:spcBef>
                <a:spcPct val="50000"/>
              </a:spcBef>
              <a:buClr>
                <a:srgbClr val="0000FF"/>
              </a:buClr>
              <a:buFont typeface="Wingdings" panose="05000000000000000000" pitchFamily="2" charset="2"/>
              <a:buChar char="§"/>
            </a:pPr>
            <a:r>
              <a:rPr lang="en-US" altLang="en-US" sz="1300" b="1" dirty="0">
                <a:solidFill>
                  <a:srgbClr val="0000FF"/>
                </a:solidFill>
              </a:rPr>
              <a:t> Liaison Officer (LNO):  </a:t>
            </a:r>
            <a:r>
              <a:rPr lang="en-US" altLang="en-US" sz="1300" b="1" dirty="0"/>
              <a:t>Officer with assigned mission to maintain contact or intercommunication between elements of military forces or other agencies.  (</a:t>
            </a:r>
            <a:r>
              <a:rPr lang="en-US" altLang="en-US" sz="1300" b="1" dirty="0">
                <a:solidFill>
                  <a:schemeClr val="tx2"/>
                </a:solidFill>
              </a:rPr>
              <a:t>FM 6-0, </a:t>
            </a:r>
            <a:r>
              <a:rPr lang="en-US" altLang="en-US" sz="1300" b="1" i="1" dirty="0">
                <a:solidFill>
                  <a:schemeClr val="tx2"/>
                </a:solidFill>
              </a:rPr>
              <a:t>Commander and Staff Organization and Operations, </a:t>
            </a:r>
            <a:r>
              <a:rPr lang="en-US" altLang="en-US" sz="1300" b="1" dirty="0">
                <a:solidFill>
                  <a:schemeClr val="tx2"/>
                </a:solidFill>
              </a:rPr>
              <a:t>May 14</a:t>
            </a:r>
            <a:r>
              <a:rPr lang="en-US" altLang="en-US" sz="1300" b="1" i="1" dirty="0">
                <a:solidFill>
                  <a:schemeClr val="tx2"/>
                </a:solidFill>
              </a:rPr>
              <a:t>, </a:t>
            </a:r>
            <a:r>
              <a:rPr lang="en-US" altLang="en-US" sz="1300" b="1" dirty="0">
                <a:solidFill>
                  <a:schemeClr val="tx2"/>
                </a:solidFill>
              </a:rPr>
              <a:t>paras 13-1 to 13-4. See also ADP 1-02, T</a:t>
            </a:r>
            <a:r>
              <a:rPr lang="en-US" altLang="en-US" sz="1300" b="1" i="1" dirty="0">
                <a:solidFill>
                  <a:schemeClr val="tx2"/>
                </a:solidFill>
              </a:rPr>
              <a:t>erms and Military Symbols</a:t>
            </a:r>
            <a:r>
              <a:rPr lang="en-US" altLang="en-US" sz="1300" b="1" dirty="0">
                <a:solidFill>
                  <a:schemeClr val="tx2"/>
                </a:solidFill>
              </a:rPr>
              <a:t>, Aug 18, p. 1-60).</a:t>
            </a:r>
            <a:r>
              <a:rPr lang="en-US" altLang="en-US" sz="1300" b="1" dirty="0"/>
              <a:t>  </a:t>
            </a:r>
            <a:endParaRPr lang="en-US" altLang="en-US" sz="1300" b="1" dirty="0">
              <a:solidFill>
                <a:srgbClr val="0000FF"/>
              </a:solidFill>
            </a:endParaRPr>
          </a:p>
          <a:p>
            <a:pPr>
              <a:lnSpc>
                <a:spcPct val="95000"/>
              </a:lnSpc>
              <a:spcBef>
                <a:spcPct val="50000"/>
              </a:spcBef>
              <a:buClr>
                <a:srgbClr val="0000FF"/>
              </a:buClr>
              <a:buFont typeface="Wingdings" panose="05000000000000000000" pitchFamily="2" charset="2"/>
              <a:buChar char="§"/>
            </a:pPr>
            <a:r>
              <a:rPr lang="en-US" altLang="en-US" sz="1300" b="1" dirty="0">
                <a:solidFill>
                  <a:srgbClr val="0000FF"/>
                </a:solidFill>
              </a:rPr>
              <a:t> Modified combined obstacle overlay (MCOO): </a:t>
            </a:r>
            <a:r>
              <a:rPr lang="en-US" altLang="en-US" sz="1300" b="1" dirty="0"/>
              <a:t> A graphic product that portrays the effects of natural and urban terrain on military operations. It integrates into one overlay all obstacles to movement, including but not limited to: avenues of approach (AAs), mobility corridors, natural and manmade obstacles, terrain mobility classifications, and key terrain. It is a collaborative effort involving input from the entire staff. (ATP 2-01.3, </a:t>
            </a:r>
            <a:r>
              <a:rPr lang="en-US" altLang="en-US" sz="1300" b="1" i="1" dirty="0"/>
              <a:t>Intelligence Preparation of the Battlefield</a:t>
            </a:r>
            <a:r>
              <a:rPr lang="en-US" altLang="en-US" sz="1300" b="1" dirty="0"/>
              <a:t>, Mar 19, paras 4-44 to 4-49. See also </a:t>
            </a:r>
            <a:r>
              <a:rPr lang="en-US" altLang="en-US" sz="1300" b="1" dirty="0">
                <a:solidFill>
                  <a:schemeClr val="tx2"/>
                </a:solidFill>
              </a:rPr>
              <a:t>ADP 1-02, T</a:t>
            </a:r>
            <a:r>
              <a:rPr lang="en-US" altLang="en-US" sz="1300" b="1" i="1" dirty="0">
                <a:solidFill>
                  <a:schemeClr val="tx2"/>
                </a:solidFill>
              </a:rPr>
              <a:t>erms and Military Symbols</a:t>
            </a:r>
            <a:r>
              <a:rPr lang="en-US" altLang="en-US" sz="1300" b="1" dirty="0">
                <a:solidFill>
                  <a:schemeClr val="tx2"/>
                </a:solidFill>
              </a:rPr>
              <a:t>, Aug 18, p. 1-66</a:t>
            </a:r>
            <a:r>
              <a:rPr lang="en-US" altLang="en-US" sz="1300" b="1" dirty="0"/>
              <a:t>).</a:t>
            </a:r>
          </a:p>
          <a:p>
            <a:pPr>
              <a:lnSpc>
                <a:spcPct val="95000"/>
              </a:lnSpc>
              <a:spcBef>
                <a:spcPct val="50000"/>
              </a:spcBef>
              <a:buClr>
                <a:srgbClr val="0000FF"/>
              </a:buClr>
              <a:buFont typeface="Wingdings" panose="05000000000000000000" pitchFamily="2" charset="2"/>
              <a:buChar char="§"/>
            </a:pPr>
            <a:r>
              <a:rPr lang="en-US" altLang="en-US" sz="1300" b="1" dirty="0"/>
              <a:t> </a:t>
            </a:r>
            <a:r>
              <a:rPr lang="en-US" altLang="en-US" sz="1300" b="1" dirty="0">
                <a:solidFill>
                  <a:srgbClr val="0000FF"/>
                </a:solidFill>
              </a:rPr>
              <a:t>Priority intelligence requirements (PIR): </a:t>
            </a:r>
            <a:r>
              <a:rPr lang="en-US" altLang="en-US" sz="1300" b="1" dirty="0"/>
              <a:t>An intelligence requirement, stated as a priority for intelligence support, that the commander and staff need to understand the adversary or other aspects of the operational environment. (</a:t>
            </a:r>
            <a:r>
              <a:rPr lang="en-US" altLang="en-US" sz="1300" b="1" dirty="0">
                <a:solidFill>
                  <a:schemeClr val="tx2"/>
                </a:solidFill>
              </a:rPr>
              <a:t>ADP 1-02, T</a:t>
            </a:r>
            <a:r>
              <a:rPr lang="en-US" altLang="en-US" sz="1300" b="1" i="1" dirty="0">
                <a:solidFill>
                  <a:schemeClr val="tx2"/>
                </a:solidFill>
              </a:rPr>
              <a:t>erms and Military Symbols</a:t>
            </a:r>
            <a:r>
              <a:rPr lang="en-US" altLang="en-US" sz="1300" b="1" dirty="0">
                <a:solidFill>
                  <a:schemeClr val="tx2"/>
                </a:solidFill>
              </a:rPr>
              <a:t>, Aug 18, p. 1-77). </a:t>
            </a:r>
            <a:endParaRPr lang="en-US" altLang="en-US" sz="1300" b="1" dirty="0"/>
          </a:p>
          <a:p>
            <a:pPr>
              <a:lnSpc>
                <a:spcPct val="95000"/>
              </a:lnSpc>
              <a:spcBef>
                <a:spcPct val="50000"/>
              </a:spcBef>
              <a:buClr>
                <a:srgbClr val="0000FF"/>
              </a:buClr>
              <a:buFont typeface="Wingdings" panose="05000000000000000000" pitchFamily="2" charset="2"/>
              <a:buChar char="§"/>
            </a:pPr>
            <a:r>
              <a:rPr lang="en-US" altLang="en-US" sz="1300" b="1" dirty="0">
                <a:solidFill>
                  <a:srgbClr val="0000FF"/>
                </a:solidFill>
              </a:rPr>
              <a:t> Warfighting functions (WfF):</a:t>
            </a:r>
            <a:r>
              <a:rPr lang="en-US" altLang="en-US" sz="1300" b="1" dirty="0"/>
              <a:t> A group of tasks and systems (people, organizations, information, and processes) united by a common purpose that commanders use to accomplish missions. The WfFs are Movement and Maneuver, Intelligence, Fires, Sustainment, Mission Command, and Protection. </a:t>
            </a:r>
            <a:r>
              <a:rPr lang="en-US" altLang="en-US" sz="1300" b="1" dirty="0">
                <a:solidFill>
                  <a:schemeClr val="tx2"/>
                </a:solidFill>
              </a:rPr>
              <a:t>(ADRP 3-0, </a:t>
            </a:r>
            <a:r>
              <a:rPr lang="en-US" altLang="en-US" sz="1300" b="1" i="1" dirty="0">
                <a:solidFill>
                  <a:schemeClr val="tx2"/>
                </a:solidFill>
              </a:rPr>
              <a:t>Operations</a:t>
            </a:r>
            <a:r>
              <a:rPr lang="en-US" altLang="en-US" sz="1300" b="1" dirty="0">
                <a:solidFill>
                  <a:schemeClr val="tx2"/>
                </a:solidFill>
              </a:rPr>
              <a:t>, Oct 17, paras 5-9 to 5-32).</a:t>
            </a:r>
            <a:endParaRPr lang="en-US" altLang="en-US" sz="1300" b="1" dirty="0"/>
          </a:p>
        </p:txBody>
      </p:sp>
      <p:sp>
        <p:nvSpPr>
          <p:cNvPr id="119814" name="AutoShape 6">
            <a:hlinkClick r:id="rId3" action="ppaction://hlinksldjump" highlightClick="1"/>
          </p:cNvPr>
          <p:cNvSpPr>
            <a:spLocks noChangeArrowheads="1"/>
          </p:cNvSpPr>
          <p:nvPr/>
        </p:nvSpPr>
        <p:spPr bwMode="auto">
          <a:xfrm>
            <a:off x="10780175" y="1797467"/>
            <a:ext cx="185738"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19815" name="AutoShape 8">
            <a:hlinkClick r:id="rId4" action="ppaction://hlinksldjump" highlightClick="1"/>
          </p:cNvPr>
          <p:cNvSpPr>
            <a:spLocks noChangeArrowheads="1"/>
          </p:cNvSpPr>
          <p:nvPr/>
        </p:nvSpPr>
        <p:spPr bwMode="auto">
          <a:xfrm>
            <a:off x="5884868" y="2469201"/>
            <a:ext cx="185738" cy="163512"/>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19816" name="AutoShape 10">
            <a:hlinkClick r:id="rId5" action="ppaction://hlinksldjump" highlightClick="1"/>
          </p:cNvPr>
          <p:cNvSpPr>
            <a:spLocks noChangeArrowheads="1"/>
          </p:cNvSpPr>
          <p:nvPr/>
        </p:nvSpPr>
        <p:spPr bwMode="auto">
          <a:xfrm>
            <a:off x="9556705" y="3130917"/>
            <a:ext cx="185737"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19817" name="AutoShape 12">
            <a:hlinkClick r:id="rId6" action="ppaction://hlinksldjump" highlightClick="1"/>
          </p:cNvPr>
          <p:cNvSpPr>
            <a:spLocks noChangeArrowheads="1"/>
          </p:cNvSpPr>
          <p:nvPr/>
        </p:nvSpPr>
        <p:spPr bwMode="auto">
          <a:xfrm>
            <a:off x="3887480" y="3786038"/>
            <a:ext cx="185737"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19818" name="AutoShape 14">
            <a:hlinkClick r:id="rId5" action="ppaction://hlinksldjump" highlightClick="1"/>
          </p:cNvPr>
          <p:cNvSpPr>
            <a:spLocks noChangeArrowheads="1"/>
          </p:cNvSpPr>
          <p:nvPr/>
        </p:nvSpPr>
        <p:spPr bwMode="auto">
          <a:xfrm>
            <a:off x="3546336" y="4833965"/>
            <a:ext cx="185738"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19819" name="AutoShape 16">
            <a:hlinkClick r:id="rId7" action="ppaction://hlinksldjump" highlightClick="1"/>
          </p:cNvPr>
          <p:cNvSpPr>
            <a:spLocks noChangeArrowheads="1"/>
          </p:cNvSpPr>
          <p:nvPr/>
        </p:nvSpPr>
        <p:spPr bwMode="auto">
          <a:xfrm>
            <a:off x="7544575" y="6176114"/>
            <a:ext cx="185737"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19820" name="AutoShape 14">
            <a:hlinkClick r:id="rId5" action="ppaction://hlinksldjump" highlightClick="1"/>
          </p:cNvPr>
          <p:cNvSpPr>
            <a:spLocks noChangeArrowheads="1"/>
          </p:cNvSpPr>
          <p:nvPr/>
        </p:nvSpPr>
        <p:spPr bwMode="auto">
          <a:xfrm>
            <a:off x="2118704" y="5491864"/>
            <a:ext cx="185737"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59" name="Rectangle 3"/>
          <p:cNvSpPr>
            <a:spLocks noGrp="1" noChangeArrowheads="1"/>
          </p:cNvSpPr>
          <p:nvPr>
            <p:ph type="title"/>
          </p:nvPr>
        </p:nvSpPr>
        <p:spPr>
          <a:xfrm>
            <a:off x="1981200" y="63697"/>
            <a:ext cx="8229600" cy="912813"/>
          </a:xfrm>
          <a:effectLst>
            <a:outerShdw dist="35921" dir="2700000" algn="ctr" rotWithShape="0">
              <a:srgbClr val="F6D8AC"/>
            </a:outerShdw>
          </a:effectLst>
        </p:spPr>
        <p:txBody>
          <a:bodyPr/>
          <a:lstStyle/>
          <a:p>
            <a:pPr eaLnBrk="1" hangingPunct="1"/>
            <a:r>
              <a:rPr lang="en-US" altLang="en-US" dirty="0"/>
              <a:t>Military Decision Making Process </a:t>
            </a:r>
            <a:endParaRPr lang="en-US" altLang="en-US" sz="4400" dirty="0"/>
          </a:p>
        </p:txBody>
      </p:sp>
      <p:sp>
        <p:nvSpPr>
          <p:cNvPr id="121860"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F7770CFA-B4D4-408B-BF86-2F71F333006A}" type="slidenum">
              <a:rPr lang="en-US" altLang="en-US" sz="800"/>
              <a:pPr>
                <a:spcBef>
                  <a:spcPct val="0"/>
                </a:spcBef>
                <a:buFontTx/>
                <a:buNone/>
              </a:pPr>
              <a:t>55</a:t>
            </a:fld>
            <a:endParaRPr lang="en-US" altLang="en-US" sz="800" dirty="0"/>
          </a:p>
        </p:txBody>
      </p:sp>
      <p:sp>
        <p:nvSpPr>
          <p:cNvPr id="3100677" name="Text Box 5"/>
          <p:cNvSpPr txBox="1">
            <a:spLocks noChangeArrowheads="1"/>
          </p:cNvSpPr>
          <p:nvPr/>
        </p:nvSpPr>
        <p:spPr bwMode="auto">
          <a:xfrm>
            <a:off x="3127375" y="1041401"/>
            <a:ext cx="5924550" cy="446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400" b="1" dirty="0">
                <a:solidFill>
                  <a:srgbClr val="0000FF"/>
                </a:solidFill>
              </a:rPr>
              <a:t>This lesson consists of eight sections:</a:t>
            </a:r>
          </a:p>
          <a:p>
            <a:pPr>
              <a:spcBef>
                <a:spcPct val="50000"/>
              </a:spcBef>
              <a:buClr>
                <a:srgbClr val="0000FF"/>
              </a:buClr>
              <a:buFont typeface="Wingdings" panose="05000000000000000000" pitchFamily="2" charset="2"/>
              <a:buChar char="ü"/>
            </a:pPr>
            <a:r>
              <a:rPr lang="en-US" altLang="en-US" sz="2000" b="1" dirty="0">
                <a:solidFill>
                  <a:srgbClr val="5F5F5F"/>
                </a:solidFill>
              </a:rPr>
              <a:t>Introduction to the MDMP</a:t>
            </a:r>
          </a:p>
          <a:p>
            <a:pPr>
              <a:spcBef>
                <a:spcPct val="50000"/>
              </a:spcBef>
              <a:buClr>
                <a:srgbClr val="0000FF"/>
              </a:buClr>
              <a:buFont typeface="Wingdings" panose="05000000000000000000" pitchFamily="2" charset="2"/>
              <a:buChar char="ü"/>
            </a:pPr>
            <a:r>
              <a:rPr lang="en-US" altLang="en-US" sz="2000" b="1" dirty="0">
                <a:solidFill>
                  <a:srgbClr val="5F5F5F"/>
                </a:solidFill>
              </a:rPr>
              <a:t>Step 1 - Receipt of Mission</a:t>
            </a:r>
          </a:p>
          <a:p>
            <a:pPr>
              <a:spcBef>
                <a:spcPct val="50000"/>
              </a:spcBef>
              <a:buClr>
                <a:srgbClr val="0000FF"/>
              </a:buClr>
              <a:buFont typeface="Wingdings" panose="05000000000000000000" pitchFamily="2" charset="2"/>
              <a:buChar char="ü"/>
            </a:pPr>
            <a:r>
              <a:rPr lang="en-US" altLang="en-US" sz="2000" b="1" dirty="0">
                <a:solidFill>
                  <a:srgbClr val="5F5F5F"/>
                </a:solidFill>
              </a:rPr>
              <a:t>Step 2 - Mission Analysis</a:t>
            </a:r>
          </a:p>
          <a:p>
            <a:pPr>
              <a:spcBef>
                <a:spcPct val="50000"/>
              </a:spcBef>
              <a:buClr>
                <a:srgbClr val="0000FF"/>
              </a:buClr>
              <a:buFont typeface="Wingdings" panose="05000000000000000000" pitchFamily="2" charset="2"/>
              <a:buChar char="ü"/>
            </a:pPr>
            <a:r>
              <a:rPr lang="en-US" altLang="en-US" sz="2000" b="1" dirty="0">
                <a:solidFill>
                  <a:schemeClr val="tx2"/>
                </a:solidFill>
              </a:rPr>
              <a:t>Step 3 - Course of Action Development</a:t>
            </a:r>
          </a:p>
          <a:p>
            <a:pPr>
              <a:spcBef>
                <a:spcPct val="50000"/>
              </a:spcBef>
              <a:buClr>
                <a:srgbClr val="0000FF"/>
              </a:buClr>
              <a:buFont typeface="Wingdings" panose="05000000000000000000" pitchFamily="2" charset="2"/>
              <a:buChar char="ü"/>
            </a:pPr>
            <a:r>
              <a:rPr lang="en-US" altLang="en-US" sz="2000" b="1" dirty="0">
                <a:solidFill>
                  <a:srgbClr val="5F5F5F"/>
                </a:solidFill>
              </a:rPr>
              <a:t>Step 4 - Course of Action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5 - Course of Action Comparison</a:t>
            </a:r>
          </a:p>
          <a:p>
            <a:pPr>
              <a:spcBef>
                <a:spcPct val="50000"/>
              </a:spcBef>
              <a:buClr>
                <a:srgbClr val="0000FF"/>
              </a:buClr>
              <a:buFont typeface="Wingdings" panose="05000000000000000000" pitchFamily="2" charset="2"/>
              <a:buChar char="ü"/>
            </a:pPr>
            <a:r>
              <a:rPr lang="en-US" altLang="en-US" sz="2000" b="1" dirty="0">
                <a:solidFill>
                  <a:srgbClr val="5F5F5F"/>
                </a:solidFill>
              </a:rPr>
              <a:t>Step 6 - Course of Action Approval</a:t>
            </a:r>
          </a:p>
          <a:p>
            <a:pPr>
              <a:spcBef>
                <a:spcPct val="50000"/>
              </a:spcBef>
              <a:buClr>
                <a:srgbClr val="0000FF"/>
              </a:buClr>
              <a:buFont typeface="Wingdings" panose="05000000000000000000" pitchFamily="2" charset="2"/>
              <a:buChar char="ü"/>
            </a:pPr>
            <a:r>
              <a:rPr lang="en-US" altLang="en-US" sz="2000" b="1" dirty="0">
                <a:solidFill>
                  <a:srgbClr val="5F5F5F"/>
                </a:solidFill>
              </a:rPr>
              <a:t>Step 7 - Orders Production, Dissemination, 	 	    and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00677">
                                            <p:txEl>
                                              <p:pRg st="4" end="4"/>
                                            </p:txEl>
                                          </p:spTgt>
                                        </p:tgtEl>
                                        <p:attrNameLst>
                                          <p:attrName>style.color</p:attrName>
                                        </p:attrNameLst>
                                      </p:cBhvr>
                                      <p:to>
                                        <a:srgbClr val="0000FF"/>
                                      </p:to>
                                    </p:animClr>
                                  </p:childTnLst>
                                </p:cTn>
                              </p:par>
                              <p:par>
                                <p:cTn id="7" presetID="6" presetClass="emph" presetSubtype="0" fill="hold" nodeType="withEffect">
                                  <p:stCondLst>
                                    <p:cond delay="0"/>
                                  </p:stCondLst>
                                  <p:childTnLst>
                                    <p:animScale>
                                      <p:cBhvr>
                                        <p:cTn id="8" dur="500" fill="hold"/>
                                        <p:tgtEl>
                                          <p:spTgt spid="3100677">
                                            <p:txEl>
                                              <p:pRg st="4" end="4"/>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0"/>
          <p:cNvSpPr>
            <a:spLocks noGrp="1" noChangeArrowheads="1"/>
          </p:cNvSpPr>
          <p:nvPr>
            <p:ph type="title"/>
          </p:nvPr>
        </p:nvSpPr>
        <p:spPr>
          <a:xfrm>
            <a:off x="1982443" y="302254"/>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2390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AF9473B-1716-470A-A047-F9BF9E227C7F}" type="slidenum">
              <a:rPr lang="en-US" altLang="en-US" sz="800"/>
              <a:pPr>
                <a:spcBef>
                  <a:spcPct val="0"/>
                </a:spcBef>
                <a:buFontTx/>
                <a:buNone/>
              </a:pPr>
              <a:t>56</a:t>
            </a:fld>
            <a:endParaRPr lang="en-US" altLang="en-US" sz="800" dirty="0"/>
          </a:p>
        </p:txBody>
      </p:sp>
      <p:sp>
        <p:nvSpPr>
          <p:cNvPr id="3234818" name="Rectangle 2"/>
          <p:cNvSpPr>
            <a:spLocks noChangeArrowheads="1"/>
          </p:cNvSpPr>
          <p:nvPr/>
        </p:nvSpPr>
        <p:spPr bwMode="auto">
          <a:xfrm>
            <a:off x="574639" y="1075334"/>
            <a:ext cx="11046747" cy="540263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23909" name="Group 3"/>
          <p:cNvGrpSpPr>
            <a:grpSpLocks/>
          </p:cNvGrpSpPr>
          <p:nvPr/>
        </p:nvGrpSpPr>
        <p:grpSpPr bwMode="auto">
          <a:xfrm>
            <a:off x="799757" y="327078"/>
            <a:ext cx="1174750" cy="1776413"/>
            <a:chOff x="3726" y="1926"/>
            <a:chExt cx="1206" cy="1823"/>
          </a:xfrm>
        </p:grpSpPr>
        <p:sp>
          <p:nvSpPr>
            <p:cNvPr id="123919"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23920" name="Group 5"/>
            <p:cNvGrpSpPr>
              <a:grpSpLocks/>
            </p:cNvGrpSpPr>
            <p:nvPr/>
          </p:nvGrpSpPr>
          <p:grpSpPr bwMode="auto">
            <a:xfrm>
              <a:off x="3778" y="1976"/>
              <a:ext cx="1090" cy="1721"/>
              <a:chOff x="2312" y="902"/>
              <a:chExt cx="1090" cy="1721"/>
            </a:xfrm>
          </p:grpSpPr>
          <p:sp>
            <p:nvSpPr>
              <p:cNvPr id="123921"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23922"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23923"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23924"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23925"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23926"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23927"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23910" name="Rectangle 13"/>
          <p:cNvSpPr>
            <a:spLocks noChangeArrowheads="1"/>
          </p:cNvSpPr>
          <p:nvPr/>
        </p:nvSpPr>
        <p:spPr bwMode="auto">
          <a:xfrm>
            <a:off x="783883" y="420741"/>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123911" name="Rectangle 14"/>
          <p:cNvSpPr>
            <a:spLocks noChangeArrowheads="1"/>
          </p:cNvSpPr>
          <p:nvPr/>
        </p:nvSpPr>
        <p:spPr bwMode="auto">
          <a:xfrm>
            <a:off x="791821" y="633466"/>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3234831" name="Rectangle 15"/>
          <p:cNvSpPr>
            <a:spLocks noChangeArrowheads="1"/>
          </p:cNvSpPr>
          <p:nvPr/>
        </p:nvSpPr>
        <p:spPr bwMode="auto">
          <a:xfrm>
            <a:off x="685457" y="876353"/>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a:t>
            </a:r>
            <a:r>
              <a:rPr lang="en-US" altLang="en-US" sz="600" b="1" dirty="0"/>
              <a:t>3 - COA  DEVELOPMENT</a:t>
            </a:r>
          </a:p>
        </p:txBody>
      </p:sp>
      <p:sp>
        <p:nvSpPr>
          <p:cNvPr id="123913" name="Rectangle 16"/>
          <p:cNvSpPr>
            <a:spLocks noChangeArrowheads="1"/>
          </p:cNvSpPr>
          <p:nvPr/>
        </p:nvSpPr>
        <p:spPr bwMode="auto">
          <a:xfrm>
            <a:off x="839445" y="1082727"/>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23914" name="Rectangle 17"/>
          <p:cNvSpPr>
            <a:spLocks noChangeArrowheads="1"/>
          </p:cNvSpPr>
          <p:nvPr/>
        </p:nvSpPr>
        <p:spPr bwMode="auto">
          <a:xfrm>
            <a:off x="774357" y="1395466"/>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23915" name="Rectangle 18"/>
          <p:cNvSpPr>
            <a:spLocks noChangeArrowheads="1"/>
          </p:cNvSpPr>
          <p:nvPr/>
        </p:nvSpPr>
        <p:spPr bwMode="auto">
          <a:xfrm>
            <a:off x="785470" y="1606603"/>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23916" name="Rectangle 19"/>
          <p:cNvSpPr>
            <a:spLocks noChangeArrowheads="1"/>
          </p:cNvSpPr>
          <p:nvPr/>
        </p:nvSpPr>
        <p:spPr bwMode="auto">
          <a:xfrm>
            <a:off x="742608" y="1868540"/>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123917" name="Text Box 21"/>
          <p:cNvSpPr txBox="1">
            <a:spLocks noChangeArrowheads="1"/>
          </p:cNvSpPr>
          <p:nvPr/>
        </p:nvSpPr>
        <p:spPr bwMode="auto">
          <a:xfrm>
            <a:off x="571761" y="2298231"/>
            <a:ext cx="10984833" cy="417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92100" algn="l"/>
                <a:tab pos="800100" algn="l"/>
              </a:tabLst>
              <a:defRPr sz="3200">
                <a:solidFill>
                  <a:schemeClr val="tx2"/>
                </a:solidFill>
                <a:latin typeface="Arial" panose="020B0604020202020204" pitchFamily="34" charset="0"/>
              </a:defRPr>
            </a:lvl1pPr>
            <a:lvl2pPr marL="114300" indent="114300">
              <a:tabLst>
                <a:tab pos="114300" algn="l"/>
                <a:tab pos="292100" algn="l"/>
                <a:tab pos="800100" algn="l"/>
              </a:tabLst>
              <a:defRPr sz="3200">
                <a:solidFill>
                  <a:schemeClr val="tx2"/>
                </a:solidFill>
                <a:latin typeface="Arial" panose="020B0604020202020204" pitchFamily="34" charset="0"/>
              </a:defRPr>
            </a:lvl2pPr>
            <a:lvl3pPr marL="571500" indent="228600">
              <a:tabLst>
                <a:tab pos="114300" algn="l"/>
                <a:tab pos="292100" algn="l"/>
                <a:tab pos="800100" algn="l"/>
              </a:tabLst>
              <a:defRPr sz="3200">
                <a:solidFill>
                  <a:schemeClr val="tx2"/>
                </a:solidFill>
                <a:latin typeface="Arial" panose="020B0604020202020204" pitchFamily="34" charset="0"/>
              </a:defRPr>
            </a:lvl3pPr>
            <a:lvl4pPr marL="914400" indent="114300">
              <a:tabLst>
                <a:tab pos="114300" algn="l"/>
                <a:tab pos="292100" algn="l"/>
                <a:tab pos="800100" algn="l"/>
              </a:tabLst>
              <a:defRPr sz="3200">
                <a:solidFill>
                  <a:schemeClr val="tx2"/>
                </a:solidFill>
                <a:latin typeface="Arial" panose="020B0604020202020204" pitchFamily="34" charset="0"/>
              </a:defRPr>
            </a:lvl4pPr>
            <a:lvl5pPr marL="2057400" indent="-228600">
              <a:tabLst>
                <a:tab pos="114300" algn="l"/>
                <a:tab pos="292100" algn="l"/>
                <a:tab pos="8001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chemeClr val="tx1"/>
                </a:solidFill>
              </a:rPr>
              <a:t> Planners examine each prospective COA for validity using the following </a:t>
            </a:r>
            <a:r>
              <a:rPr lang="en-US" altLang="en-US" sz="1800" b="1" dirty="0">
                <a:solidFill>
                  <a:srgbClr val="0000FF"/>
                </a:solidFill>
              </a:rPr>
              <a:t>screening criteria</a:t>
            </a:r>
            <a:r>
              <a:rPr lang="en-US" altLang="en-US" sz="1800" b="1" dirty="0">
                <a:solidFill>
                  <a:schemeClr val="tx1"/>
                </a:solidFill>
              </a:rPr>
              <a:t>:</a:t>
            </a:r>
          </a:p>
          <a:p>
            <a:pPr marL="342900" lvl="2" indent="114300">
              <a:spcBef>
                <a:spcPct val="50000"/>
              </a:spcBef>
              <a:buClr>
                <a:srgbClr val="0000FF"/>
              </a:buClr>
              <a:buFontTx/>
              <a:buChar char="•"/>
            </a:pPr>
            <a:r>
              <a:rPr lang="en-US" altLang="en-US" sz="1600" b="1" dirty="0">
                <a:solidFill>
                  <a:srgbClr val="0000FF"/>
                </a:solidFill>
              </a:rPr>
              <a:t>Feasible:</a:t>
            </a:r>
            <a:r>
              <a:rPr lang="en-US" altLang="en-US" sz="1600" b="1" dirty="0">
                <a:solidFill>
                  <a:schemeClr val="tx1"/>
                </a:solidFill>
              </a:rPr>
              <a:t> The COA can accomplish the mission </a:t>
            </a:r>
            <a:r>
              <a:rPr lang="en-US" altLang="en-US" sz="1600" b="1" i="1" dirty="0">
                <a:solidFill>
                  <a:schemeClr val="tx1"/>
                </a:solidFill>
              </a:rPr>
              <a:t>within the established time, space, and resource limitations</a:t>
            </a:r>
            <a:r>
              <a:rPr lang="en-US" altLang="en-US" sz="1600" b="1" dirty="0">
                <a:solidFill>
                  <a:schemeClr val="tx1"/>
                </a:solidFill>
              </a:rPr>
              <a:t>.</a:t>
            </a:r>
          </a:p>
          <a:p>
            <a:pPr marL="342900" lvl="2" indent="114300">
              <a:spcBef>
                <a:spcPct val="50000"/>
              </a:spcBef>
              <a:buClr>
                <a:srgbClr val="0000FF"/>
              </a:buClr>
              <a:buFontTx/>
              <a:buChar char="•"/>
            </a:pPr>
            <a:r>
              <a:rPr lang="en-US" altLang="en-US" sz="1600" b="1" dirty="0">
                <a:solidFill>
                  <a:srgbClr val="0000FF"/>
                </a:solidFill>
              </a:rPr>
              <a:t>Acceptable:</a:t>
            </a:r>
            <a:r>
              <a:rPr lang="en-US" altLang="en-US" sz="1600" b="1" dirty="0">
                <a:solidFill>
                  <a:schemeClr val="tx1"/>
                </a:solidFill>
              </a:rPr>
              <a:t> The COA must </a:t>
            </a:r>
            <a:r>
              <a:rPr lang="en-US" altLang="en-US" sz="1600" b="1" i="1" dirty="0">
                <a:solidFill>
                  <a:schemeClr val="tx1"/>
                </a:solidFill>
              </a:rPr>
              <a:t>balance cost and risk with the advantage gained</a:t>
            </a:r>
            <a:r>
              <a:rPr lang="en-US" altLang="en-US" sz="1600" b="1" dirty="0">
                <a:solidFill>
                  <a:schemeClr val="tx1"/>
                </a:solidFill>
              </a:rPr>
              <a:t>. </a:t>
            </a:r>
          </a:p>
          <a:p>
            <a:pPr marL="342900" lvl="2" indent="114300">
              <a:spcBef>
                <a:spcPct val="50000"/>
              </a:spcBef>
              <a:buClr>
                <a:srgbClr val="0000FF"/>
              </a:buClr>
              <a:buFontTx/>
              <a:buChar char="•"/>
            </a:pPr>
            <a:r>
              <a:rPr lang="en-US" altLang="en-US" sz="1600" b="1" dirty="0">
                <a:solidFill>
                  <a:srgbClr val="0000FF"/>
                </a:solidFill>
              </a:rPr>
              <a:t>Suitable:</a:t>
            </a:r>
            <a:r>
              <a:rPr lang="en-US" altLang="en-US" sz="1600" b="1" dirty="0">
                <a:solidFill>
                  <a:schemeClr val="tx1"/>
                </a:solidFill>
              </a:rPr>
              <a:t> The COA can accomplish the mission </a:t>
            </a:r>
            <a:r>
              <a:rPr lang="en-US" altLang="en-US" sz="1600" b="1" i="1" dirty="0">
                <a:solidFill>
                  <a:schemeClr val="tx1"/>
                </a:solidFill>
              </a:rPr>
              <a:t>within the commander’s intent and planning guidance</a:t>
            </a:r>
            <a:r>
              <a:rPr lang="en-US" altLang="en-US" sz="1600" b="1" dirty="0">
                <a:solidFill>
                  <a:schemeClr val="tx1"/>
                </a:solidFill>
              </a:rPr>
              <a:t>.</a:t>
            </a:r>
          </a:p>
          <a:p>
            <a:pPr marL="342900" lvl="2" indent="114300">
              <a:spcBef>
                <a:spcPct val="50000"/>
              </a:spcBef>
              <a:buClr>
                <a:srgbClr val="0000FF"/>
              </a:buClr>
              <a:buFontTx/>
              <a:buChar char="•"/>
            </a:pPr>
            <a:r>
              <a:rPr lang="en-US" altLang="en-US" sz="1600" b="1" dirty="0">
                <a:solidFill>
                  <a:srgbClr val="0000FF"/>
                </a:solidFill>
              </a:rPr>
              <a:t>Distinguishable:</a:t>
            </a:r>
            <a:r>
              <a:rPr lang="en-US" altLang="en-US" sz="1600" b="1" dirty="0">
                <a:solidFill>
                  <a:schemeClr val="tx1"/>
                </a:solidFill>
              </a:rPr>
              <a:t> Each COA must </a:t>
            </a:r>
            <a:r>
              <a:rPr lang="en-US" altLang="en-US" sz="1600" b="1" i="1" dirty="0">
                <a:solidFill>
                  <a:schemeClr val="tx1"/>
                </a:solidFill>
              </a:rPr>
              <a:t>differ significantly from the others </a:t>
            </a:r>
            <a:r>
              <a:rPr lang="en-US" altLang="en-US" sz="1600" b="1" dirty="0">
                <a:solidFill>
                  <a:schemeClr val="tx1"/>
                </a:solidFill>
              </a:rPr>
              <a:t>(such as scheme of maneuver, lines of effort, phasing, use of the reserve, and task organization).</a:t>
            </a:r>
          </a:p>
          <a:p>
            <a:pPr marL="342900" lvl="2" indent="114300">
              <a:spcBef>
                <a:spcPct val="50000"/>
              </a:spcBef>
              <a:buClr>
                <a:srgbClr val="0000FF"/>
              </a:buClr>
              <a:buFontTx/>
              <a:buChar char="•"/>
            </a:pPr>
            <a:r>
              <a:rPr lang="en-US" altLang="en-US" sz="1600" b="1" dirty="0">
                <a:solidFill>
                  <a:srgbClr val="0000FF"/>
                </a:solidFill>
              </a:rPr>
              <a:t>Complete:</a:t>
            </a:r>
            <a:r>
              <a:rPr lang="en-US" altLang="en-US" sz="1600" b="1" dirty="0">
                <a:solidFill>
                  <a:schemeClr val="tx1"/>
                </a:solidFill>
              </a:rPr>
              <a:t> Each COA must show how the </a:t>
            </a:r>
            <a:r>
              <a:rPr lang="en-US" altLang="en-US" sz="1600" b="1" dirty="0">
                <a:solidFill>
                  <a:schemeClr val="tx1"/>
                </a:solidFill>
                <a:hlinkClick r:id="rId3" action="ppaction://hlinksldjump"/>
              </a:rPr>
              <a:t>decisive operation </a:t>
            </a:r>
            <a:r>
              <a:rPr lang="en-US" altLang="en-US" sz="1600" b="1" dirty="0">
                <a:solidFill>
                  <a:schemeClr val="tx1"/>
                </a:solidFill>
              </a:rPr>
              <a:t>accomplishes the mission, how </a:t>
            </a:r>
            <a:r>
              <a:rPr lang="en-US" altLang="en-US" sz="1600" b="1" dirty="0">
                <a:solidFill>
                  <a:schemeClr val="tx1"/>
                </a:solidFill>
                <a:hlinkClick r:id="rId3" action="ppaction://hlinksldjump"/>
              </a:rPr>
              <a:t>shaping operations </a:t>
            </a:r>
            <a:r>
              <a:rPr lang="en-US" altLang="en-US" sz="1600" b="1" dirty="0">
                <a:solidFill>
                  <a:schemeClr val="tx1"/>
                </a:solidFill>
              </a:rPr>
              <a:t>create and preserve conditions for success of the decisive operation or effort, how </a:t>
            </a:r>
            <a:r>
              <a:rPr lang="en-US" altLang="en-US" sz="1600" b="1" dirty="0">
                <a:solidFill>
                  <a:schemeClr val="tx1"/>
                </a:solidFill>
                <a:hlinkClick r:id="rId3" action="ppaction://hlinksldjump"/>
              </a:rPr>
              <a:t>sustaining operations </a:t>
            </a:r>
            <a:r>
              <a:rPr lang="en-US" altLang="en-US" sz="1600" b="1" dirty="0">
                <a:solidFill>
                  <a:schemeClr val="tx1"/>
                </a:solidFill>
              </a:rPr>
              <a:t>enable shaping and decisive operations or efforts, how to account for decisive action tasks,  tasks to be performed, and conditions to be achieved.</a:t>
            </a:r>
            <a:r>
              <a:rPr lang="en-US" altLang="en-US" sz="1800" b="1" dirty="0">
                <a:solidFill>
                  <a:schemeClr val="tx1"/>
                </a:solidFill>
              </a:rPr>
              <a:t> </a:t>
            </a:r>
          </a:p>
          <a:p>
            <a:pPr lvl="1">
              <a:spcBef>
                <a:spcPct val="50000"/>
              </a:spcBef>
              <a:buClr>
                <a:srgbClr val="0000FF"/>
              </a:buClr>
              <a:buFont typeface="Wingdings" panose="05000000000000000000" pitchFamily="2" charset="2"/>
              <a:buChar char="§"/>
            </a:pPr>
            <a:r>
              <a:rPr lang="en-US" altLang="en-US" sz="1800" b="1" dirty="0">
                <a:solidFill>
                  <a:schemeClr val="tx1"/>
                </a:solidFill>
              </a:rPr>
              <a:t> COA development consists of </a:t>
            </a:r>
            <a:r>
              <a:rPr lang="en-US" altLang="en-US" sz="1800" b="1" dirty="0">
                <a:solidFill>
                  <a:srgbClr val="FF0000"/>
                </a:solidFill>
              </a:rPr>
              <a:t>eight actions</a:t>
            </a:r>
            <a:r>
              <a:rPr lang="en-US" altLang="en-US" sz="1800" b="1" dirty="0">
                <a:solidFill>
                  <a:schemeClr val="tx1"/>
                </a:solidFill>
              </a:rPr>
              <a:t>, shown in the </a:t>
            </a:r>
            <a:r>
              <a:rPr lang="en-US" altLang="en-US" sz="1800" b="1" dirty="0">
                <a:solidFill>
                  <a:srgbClr val="0000FF"/>
                </a:solidFill>
              </a:rPr>
              <a:t>process column</a:t>
            </a:r>
            <a:r>
              <a:rPr lang="en-US" altLang="en-US" sz="1800" b="1" dirty="0">
                <a:solidFill>
                  <a:schemeClr val="tx1"/>
                </a:solidFill>
              </a:rPr>
              <a:t> on the next slide. Each action will be described in subsequent slides. 	</a:t>
            </a:r>
            <a:endParaRPr lang="en-US" altLang="en-US" sz="1400" b="1" i="1" dirty="0">
              <a:solidFill>
                <a:schemeClr val="tx1"/>
              </a:solidFill>
            </a:endParaRPr>
          </a:p>
        </p:txBody>
      </p:sp>
      <p:sp>
        <p:nvSpPr>
          <p:cNvPr id="123918" name="Text Box 11"/>
          <p:cNvSpPr txBox="1">
            <a:spLocks noChangeArrowheads="1"/>
          </p:cNvSpPr>
          <p:nvPr/>
        </p:nvSpPr>
        <p:spPr bwMode="auto">
          <a:xfrm>
            <a:off x="6728165" y="6538914"/>
            <a:ext cx="51482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9-16 to 9-17</a:t>
            </a:r>
          </a:p>
        </p:txBody>
      </p:sp>
      <p:sp>
        <p:nvSpPr>
          <p:cNvPr id="24" name="Text Box 11"/>
          <p:cNvSpPr txBox="1">
            <a:spLocks noChangeArrowheads="1"/>
          </p:cNvSpPr>
          <p:nvPr/>
        </p:nvSpPr>
        <p:spPr bwMode="auto">
          <a:xfrm>
            <a:off x="494631" y="6540555"/>
            <a:ext cx="354919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ADP 3-0, </a:t>
            </a:r>
            <a:r>
              <a:rPr lang="en-US" altLang="en-US" sz="1200" b="1" i="1" dirty="0">
                <a:solidFill>
                  <a:srgbClr val="FF0000"/>
                </a:solidFill>
              </a:rPr>
              <a:t>Operations, </a:t>
            </a:r>
            <a:r>
              <a:rPr lang="en-US" altLang="en-US" sz="1200" b="1" dirty="0">
                <a:solidFill>
                  <a:srgbClr val="FF0000"/>
                </a:solidFill>
              </a:rPr>
              <a:t>Oct 17,</a:t>
            </a:r>
            <a:r>
              <a:rPr lang="en-US" altLang="en-US" sz="1200" b="1" i="1" dirty="0">
                <a:solidFill>
                  <a:srgbClr val="FF0000"/>
                </a:solidFill>
              </a:rPr>
              <a:t> </a:t>
            </a:r>
            <a:r>
              <a:rPr lang="en-US" altLang="en-US" sz="1200" b="1" dirty="0">
                <a:solidFill>
                  <a:srgbClr val="FF0000"/>
                </a:solidFill>
              </a:rPr>
              <a:t>p. 4-7</a:t>
            </a:r>
          </a:p>
        </p:txBody>
      </p:sp>
      <p:sp>
        <p:nvSpPr>
          <p:cNvPr id="31" name="Text Box 21"/>
          <p:cNvSpPr txBox="1">
            <a:spLocks noChangeArrowheads="1"/>
          </p:cNvSpPr>
          <p:nvPr/>
        </p:nvSpPr>
        <p:spPr bwMode="auto">
          <a:xfrm>
            <a:off x="562607" y="1197327"/>
            <a:ext cx="10993988" cy="10669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92100" algn="l"/>
                <a:tab pos="800100" algn="l"/>
              </a:tabLst>
              <a:defRPr sz="3200">
                <a:solidFill>
                  <a:schemeClr val="tx2"/>
                </a:solidFill>
                <a:latin typeface="Arial" panose="020B0604020202020204" pitchFamily="34" charset="0"/>
              </a:defRPr>
            </a:lvl1pPr>
            <a:lvl2pPr marL="114300" indent="114300">
              <a:tabLst>
                <a:tab pos="114300" algn="l"/>
                <a:tab pos="292100" algn="l"/>
                <a:tab pos="800100" algn="l"/>
              </a:tabLst>
              <a:defRPr sz="3200">
                <a:solidFill>
                  <a:schemeClr val="tx2"/>
                </a:solidFill>
                <a:latin typeface="Arial" panose="020B0604020202020204" pitchFamily="34" charset="0"/>
              </a:defRPr>
            </a:lvl2pPr>
            <a:lvl3pPr marL="571500" indent="228600">
              <a:tabLst>
                <a:tab pos="114300" algn="l"/>
                <a:tab pos="292100" algn="l"/>
                <a:tab pos="800100" algn="l"/>
              </a:tabLst>
              <a:defRPr sz="3200">
                <a:solidFill>
                  <a:schemeClr val="tx2"/>
                </a:solidFill>
                <a:latin typeface="Arial" panose="020B0604020202020204" pitchFamily="34" charset="0"/>
              </a:defRPr>
            </a:lvl3pPr>
            <a:lvl4pPr marL="914400" indent="114300">
              <a:tabLst>
                <a:tab pos="114300" algn="l"/>
                <a:tab pos="292100" algn="l"/>
                <a:tab pos="800100" algn="l"/>
              </a:tabLst>
              <a:defRPr sz="3200">
                <a:solidFill>
                  <a:schemeClr val="tx2"/>
                </a:solidFill>
                <a:latin typeface="Arial" panose="020B0604020202020204" pitchFamily="34" charset="0"/>
              </a:defRPr>
            </a:lvl4pPr>
            <a:lvl5pPr marL="2057400" indent="-228600">
              <a:tabLst>
                <a:tab pos="114300" algn="l"/>
                <a:tab pos="292100" algn="l"/>
                <a:tab pos="8001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92100" algn="l"/>
                <a:tab pos="800100" algn="l"/>
              </a:tabLst>
              <a:defRPr sz="3200">
                <a:solidFill>
                  <a:schemeClr val="tx2"/>
                </a:solidFill>
                <a:latin typeface="Arial" panose="020B0604020202020204" pitchFamily="34" charset="0"/>
              </a:defRPr>
            </a:lvl9pPr>
          </a:lstStyle>
          <a:p>
            <a:pPr marL="1660525" lvl="4" indent="-120650">
              <a:lnSpc>
                <a:spcPts val="1900"/>
              </a:lnSpc>
              <a:spcBef>
                <a:spcPct val="50000"/>
              </a:spcBef>
              <a:buClr>
                <a:srgbClr val="0000FF"/>
              </a:buClr>
              <a:buFont typeface="Wingdings" panose="05000000000000000000" pitchFamily="2" charset="2"/>
              <a:buChar char="§"/>
            </a:pPr>
            <a:r>
              <a:rPr lang="en-US" altLang="en-US" sz="1800" b="1" dirty="0">
                <a:solidFill>
                  <a:schemeClr val="tx1"/>
                </a:solidFill>
              </a:rPr>
              <a:t> A course of action (COA) is a broad potential solution to an identified problem. During COA development, planners use the problem statement, mission statement, commander’s intent, planning guidance, and the various knowledge products developed during mission analysis. </a:t>
            </a:r>
            <a:endParaRPr lang="en-US" altLang="en-US" sz="1400" b="1" i="1"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34831">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8150394" y="1997906"/>
            <a:ext cx="3472111" cy="1832514"/>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125955" name="Rectangle 5"/>
          <p:cNvSpPr>
            <a:spLocks noGrp="1" noChangeArrowheads="1"/>
          </p:cNvSpPr>
          <p:nvPr>
            <p:ph type="title"/>
          </p:nvPr>
        </p:nvSpPr>
        <p:spPr>
          <a:xfrm>
            <a:off x="1748961" y="422426"/>
            <a:ext cx="8686800" cy="704850"/>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2595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EA5C800-21F3-49EF-8FFB-29A509EFE174}" type="slidenum">
              <a:rPr lang="en-US" altLang="en-US" sz="800"/>
              <a:pPr>
                <a:spcBef>
                  <a:spcPct val="0"/>
                </a:spcBef>
                <a:buFontTx/>
                <a:buNone/>
              </a:pPr>
              <a:t>57</a:t>
            </a:fld>
            <a:endParaRPr lang="en-US" altLang="en-US" sz="800" dirty="0"/>
          </a:p>
        </p:txBody>
      </p:sp>
      <p:sp>
        <p:nvSpPr>
          <p:cNvPr id="3179522" name="Rectangle 2"/>
          <p:cNvSpPr>
            <a:spLocks noChangeArrowheads="1"/>
          </p:cNvSpPr>
          <p:nvPr/>
        </p:nvSpPr>
        <p:spPr bwMode="auto">
          <a:xfrm>
            <a:off x="577515" y="1994733"/>
            <a:ext cx="3455489" cy="2292760"/>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3179524" name="Rectangle 4"/>
          <p:cNvSpPr>
            <a:spLocks noChangeArrowheads="1"/>
          </p:cNvSpPr>
          <p:nvPr/>
        </p:nvSpPr>
        <p:spPr bwMode="auto">
          <a:xfrm>
            <a:off x="4259179" y="1994731"/>
            <a:ext cx="3669632" cy="297430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grpSp>
        <p:nvGrpSpPr>
          <p:cNvPr id="125959" name="Group 6"/>
          <p:cNvGrpSpPr>
            <a:grpSpLocks/>
          </p:cNvGrpSpPr>
          <p:nvPr/>
        </p:nvGrpSpPr>
        <p:grpSpPr bwMode="auto">
          <a:xfrm>
            <a:off x="1584657" y="1077156"/>
            <a:ext cx="1654175" cy="782638"/>
            <a:chOff x="622" y="868"/>
            <a:chExt cx="1042" cy="493"/>
          </a:xfrm>
        </p:grpSpPr>
        <p:sp>
          <p:nvSpPr>
            <p:cNvPr id="125971" name="AutoShape 7"/>
            <p:cNvSpPr>
              <a:spLocks noChangeArrowheads="1"/>
            </p:cNvSpPr>
            <p:nvPr/>
          </p:nvSpPr>
          <p:spPr bwMode="auto">
            <a:xfrm>
              <a:off x="622"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25972" name="Text Box 8"/>
            <p:cNvSpPr txBox="1">
              <a:spLocks noChangeArrowheads="1"/>
            </p:cNvSpPr>
            <p:nvPr/>
          </p:nvSpPr>
          <p:spPr bwMode="auto">
            <a:xfrm>
              <a:off x="828" y="904"/>
              <a:ext cx="631" cy="250"/>
            </a:xfrm>
            <a:prstGeom prst="rect">
              <a:avLst/>
            </a:prstGeom>
            <a:noFill/>
            <a:ln>
              <a:noFill/>
            </a:ln>
            <a:effectLst>
              <a:outerShdw dist="35921" dir="2700000" algn="ctr" rotWithShape="0">
                <a:schemeClr val="bg1">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INPUT</a:t>
              </a:r>
            </a:p>
          </p:txBody>
        </p:sp>
      </p:grpSp>
      <p:grpSp>
        <p:nvGrpSpPr>
          <p:cNvPr id="125960" name="Group 9"/>
          <p:cNvGrpSpPr>
            <a:grpSpLocks/>
          </p:cNvGrpSpPr>
          <p:nvPr/>
        </p:nvGrpSpPr>
        <p:grpSpPr bwMode="auto">
          <a:xfrm>
            <a:off x="8950247" y="1077156"/>
            <a:ext cx="1654175" cy="782638"/>
            <a:chOff x="4079" y="868"/>
            <a:chExt cx="1042" cy="493"/>
          </a:xfrm>
        </p:grpSpPr>
        <p:sp>
          <p:nvSpPr>
            <p:cNvPr id="125969" name="AutoShape 10"/>
            <p:cNvSpPr>
              <a:spLocks noChangeArrowheads="1"/>
            </p:cNvSpPr>
            <p:nvPr/>
          </p:nvSpPr>
          <p:spPr bwMode="auto">
            <a:xfrm>
              <a:off x="407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25970" name="Text Box 11"/>
            <p:cNvSpPr txBox="1">
              <a:spLocks noChangeArrowheads="1"/>
            </p:cNvSpPr>
            <p:nvPr/>
          </p:nvSpPr>
          <p:spPr bwMode="auto">
            <a:xfrm>
              <a:off x="4207" y="904"/>
              <a:ext cx="786"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OUTPUT</a:t>
              </a:r>
            </a:p>
          </p:txBody>
        </p:sp>
      </p:grpSp>
      <p:grpSp>
        <p:nvGrpSpPr>
          <p:cNvPr id="125961" name="Group 12"/>
          <p:cNvGrpSpPr>
            <a:grpSpLocks/>
          </p:cNvGrpSpPr>
          <p:nvPr/>
        </p:nvGrpSpPr>
        <p:grpSpPr bwMode="auto">
          <a:xfrm>
            <a:off x="5256214" y="1077156"/>
            <a:ext cx="1654175" cy="782638"/>
            <a:chOff x="2359" y="868"/>
            <a:chExt cx="1042" cy="493"/>
          </a:xfrm>
        </p:grpSpPr>
        <p:sp>
          <p:nvSpPr>
            <p:cNvPr id="125967" name="AutoShape 13"/>
            <p:cNvSpPr>
              <a:spLocks noChangeArrowheads="1"/>
            </p:cNvSpPr>
            <p:nvPr/>
          </p:nvSpPr>
          <p:spPr bwMode="auto">
            <a:xfrm>
              <a:off x="235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25968" name="Text Box 14"/>
            <p:cNvSpPr txBox="1">
              <a:spLocks noChangeArrowheads="1"/>
            </p:cNvSpPr>
            <p:nvPr/>
          </p:nvSpPr>
          <p:spPr bwMode="auto">
            <a:xfrm>
              <a:off x="2415" y="904"/>
              <a:ext cx="954"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PROCESS</a:t>
              </a:r>
            </a:p>
          </p:txBody>
        </p:sp>
      </p:grpSp>
      <p:sp>
        <p:nvSpPr>
          <p:cNvPr id="125962" name="Text Box 19"/>
          <p:cNvSpPr txBox="1">
            <a:spLocks noChangeArrowheads="1"/>
          </p:cNvSpPr>
          <p:nvPr/>
        </p:nvSpPr>
        <p:spPr bwMode="auto">
          <a:xfrm>
            <a:off x="637535" y="2098839"/>
            <a:ext cx="3347342"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marL="120650" indent="-120650">
              <a:spcBef>
                <a:spcPct val="50000"/>
              </a:spcBef>
              <a:buClr>
                <a:srgbClr val="0000FF"/>
              </a:buClr>
              <a:buFont typeface="Wingdings" panose="05000000000000000000" pitchFamily="2" charset="2"/>
              <a:buChar char="§"/>
            </a:pPr>
            <a:r>
              <a:rPr lang="en-US" altLang="en-US" sz="1400" b="1" dirty="0"/>
              <a:t>Approved mission statement.</a:t>
            </a:r>
          </a:p>
          <a:p>
            <a:pPr marL="120650" indent="-120650">
              <a:spcBef>
                <a:spcPct val="50000"/>
              </a:spcBef>
              <a:buClr>
                <a:srgbClr val="0000FF"/>
              </a:buClr>
              <a:buFont typeface="Wingdings" panose="05000000000000000000" pitchFamily="2" charset="2"/>
              <a:buChar char="§"/>
            </a:pPr>
            <a:r>
              <a:rPr lang="en-US" altLang="en-US" sz="1400" b="1" dirty="0"/>
              <a:t>Initial commander’s intent, planning guidance, CCIRs, and EEFIs.</a:t>
            </a:r>
          </a:p>
          <a:p>
            <a:pPr marL="120650" indent="-120650">
              <a:spcBef>
                <a:spcPct val="50000"/>
              </a:spcBef>
              <a:buClr>
                <a:srgbClr val="0000FF"/>
              </a:buClr>
              <a:buFont typeface="Wingdings" panose="05000000000000000000" pitchFamily="2" charset="2"/>
              <a:buChar char="§"/>
            </a:pPr>
            <a:r>
              <a:rPr lang="en-US" altLang="en-US" sz="1400" b="1" dirty="0"/>
              <a:t>Updated IPB products and running estimates.</a:t>
            </a:r>
          </a:p>
          <a:p>
            <a:pPr marL="120650" indent="-120650">
              <a:spcBef>
                <a:spcPct val="50000"/>
              </a:spcBef>
              <a:buClr>
                <a:srgbClr val="0000FF"/>
              </a:buClr>
              <a:buFont typeface="Wingdings" panose="05000000000000000000" pitchFamily="2" charset="2"/>
              <a:buChar char="§"/>
            </a:pPr>
            <a:r>
              <a:rPr lang="en-US" altLang="en-US" sz="1400" b="1" dirty="0"/>
              <a:t>Assumptions.</a:t>
            </a:r>
          </a:p>
          <a:p>
            <a:pPr marL="120650" indent="-120650">
              <a:spcBef>
                <a:spcPct val="50000"/>
              </a:spcBef>
              <a:buClr>
                <a:srgbClr val="0000FF"/>
              </a:buClr>
              <a:buFont typeface="Wingdings" panose="05000000000000000000" pitchFamily="2" charset="2"/>
              <a:buChar char="§"/>
            </a:pPr>
            <a:r>
              <a:rPr lang="en-US" altLang="en-US" sz="1400" b="1" dirty="0"/>
              <a:t>Evaluation criteria for COAs.</a:t>
            </a:r>
          </a:p>
        </p:txBody>
      </p:sp>
      <p:sp>
        <p:nvSpPr>
          <p:cNvPr id="3179540" name="Text Box 20"/>
          <p:cNvSpPr txBox="1">
            <a:spLocks noChangeArrowheads="1"/>
          </p:cNvSpPr>
          <p:nvPr/>
        </p:nvSpPr>
        <p:spPr bwMode="auto">
          <a:xfrm>
            <a:off x="4279975" y="2086807"/>
            <a:ext cx="3624772" cy="2785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marL="120650" indent="-120650">
              <a:spcBef>
                <a:spcPct val="50000"/>
              </a:spcBef>
              <a:buClr>
                <a:srgbClr val="0000FF"/>
              </a:buClr>
              <a:buFont typeface="Wingdings" panose="05000000000000000000" pitchFamily="2" charset="2"/>
              <a:buChar char="§"/>
            </a:pPr>
            <a:r>
              <a:rPr lang="en-US" altLang="en-US" sz="1400" b="1" dirty="0"/>
              <a:t>Assess relative combat power.</a:t>
            </a:r>
          </a:p>
          <a:p>
            <a:pPr marL="120650" indent="-120650">
              <a:spcBef>
                <a:spcPct val="50000"/>
              </a:spcBef>
              <a:buClr>
                <a:srgbClr val="0000FF"/>
              </a:buClr>
              <a:buFont typeface="Wingdings" panose="05000000000000000000" pitchFamily="2" charset="2"/>
              <a:buChar char="§"/>
            </a:pPr>
            <a:r>
              <a:rPr lang="en-US" altLang="en-US" sz="1400" b="1" dirty="0"/>
              <a:t>Generate options.</a:t>
            </a:r>
          </a:p>
          <a:p>
            <a:pPr marL="120650" indent="-120650">
              <a:spcBef>
                <a:spcPct val="50000"/>
              </a:spcBef>
              <a:buClr>
                <a:srgbClr val="0000FF"/>
              </a:buClr>
              <a:buFont typeface="Wingdings" panose="05000000000000000000" pitchFamily="2" charset="2"/>
              <a:buChar char="§"/>
            </a:pPr>
            <a:r>
              <a:rPr lang="en-US" altLang="en-US" sz="1400" b="1" dirty="0"/>
              <a:t>Array forces.</a:t>
            </a:r>
          </a:p>
          <a:p>
            <a:pPr marL="120650" indent="-120650">
              <a:spcBef>
                <a:spcPct val="50000"/>
              </a:spcBef>
              <a:buClr>
                <a:srgbClr val="0000FF"/>
              </a:buClr>
              <a:buFont typeface="Wingdings" panose="05000000000000000000" pitchFamily="2" charset="2"/>
              <a:buChar char="§"/>
            </a:pPr>
            <a:r>
              <a:rPr lang="en-US" altLang="en-US" sz="1400" b="1" dirty="0"/>
              <a:t>Develop a broad concept.</a:t>
            </a:r>
          </a:p>
          <a:p>
            <a:pPr marL="120650" indent="-120650">
              <a:spcBef>
                <a:spcPct val="50000"/>
              </a:spcBef>
              <a:buClr>
                <a:srgbClr val="0000FF"/>
              </a:buClr>
              <a:buFont typeface="Wingdings" panose="05000000000000000000" pitchFamily="2" charset="2"/>
              <a:buChar char="§"/>
            </a:pPr>
            <a:r>
              <a:rPr lang="en-US" altLang="en-US" sz="1400" b="1" dirty="0"/>
              <a:t>Assign headquarters.</a:t>
            </a:r>
          </a:p>
          <a:p>
            <a:pPr marL="120650" indent="-120650">
              <a:spcBef>
                <a:spcPct val="50000"/>
              </a:spcBef>
              <a:buClr>
                <a:srgbClr val="0000FF"/>
              </a:buClr>
              <a:buFont typeface="Wingdings" panose="05000000000000000000" pitchFamily="2" charset="2"/>
              <a:buChar char="§"/>
            </a:pPr>
            <a:r>
              <a:rPr lang="en-US" altLang="en-US" sz="1400" b="1" dirty="0"/>
              <a:t>Prepare COA statements and sketches.</a:t>
            </a:r>
          </a:p>
          <a:p>
            <a:pPr marL="120650" indent="-120650">
              <a:spcBef>
                <a:spcPct val="50000"/>
              </a:spcBef>
              <a:buClr>
                <a:srgbClr val="0000FF"/>
              </a:buClr>
              <a:buFont typeface="Wingdings" panose="05000000000000000000" pitchFamily="2" charset="2"/>
              <a:buChar char="§"/>
            </a:pPr>
            <a:r>
              <a:rPr lang="en-US" altLang="en-US" sz="1400" b="1" dirty="0"/>
              <a:t>Conduct COA briefing.</a:t>
            </a:r>
          </a:p>
          <a:p>
            <a:pPr marL="120650" indent="-120650">
              <a:spcBef>
                <a:spcPct val="50000"/>
              </a:spcBef>
              <a:buClr>
                <a:srgbClr val="0000FF"/>
              </a:buClr>
              <a:buFont typeface="Wingdings" panose="05000000000000000000" pitchFamily="2" charset="2"/>
              <a:buChar char="§"/>
            </a:pPr>
            <a:r>
              <a:rPr lang="en-US" altLang="en-US" sz="1400" b="1" dirty="0"/>
              <a:t>Select or modify COAs for continued analysis.</a:t>
            </a:r>
          </a:p>
        </p:txBody>
      </p:sp>
      <p:sp>
        <p:nvSpPr>
          <p:cNvPr id="125964" name="Text Box 21"/>
          <p:cNvSpPr txBox="1">
            <a:spLocks noChangeArrowheads="1"/>
          </p:cNvSpPr>
          <p:nvPr/>
        </p:nvSpPr>
        <p:spPr bwMode="auto">
          <a:xfrm>
            <a:off x="8257009" y="2109843"/>
            <a:ext cx="3264347"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117475" indent="115888">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COA statements and sketches.</a:t>
            </a:r>
          </a:p>
          <a:p>
            <a:pPr lvl="1">
              <a:spcBef>
                <a:spcPct val="50000"/>
              </a:spcBef>
              <a:buClr>
                <a:srgbClr val="0000FF"/>
              </a:buClr>
              <a:buFont typeface="Wingdings" panose="05000000000000000000" pitchFamily="2" charset="2"/>
              <a:buChar char="ü"/>
            </a:pPr>
            <a:r>
              <a:rPr lang="en-US" altLang="en-US" sz="1400" b="1" dirty="0"/>
              <a:t>Tentative task organization.</a:t>
            </a:r>
          </a:p>
          <a:p>
            <a:pPr lvl="1">
              <a:spcBef>
                <a:spcPct val="50000"/>
              </a:spcBef>
              <a:buClr>
                <a:srgbClr val="0000FF"/>
              </a:buClr>
              <a:buFont typeface="Wingdings" panose="05000000000000000000" pitchFamily="2" charset="2"/>
              <a:buChar char="ü"/>
            </a:pPr>
            <a:r>
              <a:rPr lang="en-US" altLang="en-US" sz="1400" b="1" dirty="0"/>
              <a:t> Broad concept of operations.</a:t>
            </a:r>
          </a:p>
          <a:p>
            <a:pPr>
              <a:spcBef>
                <a:spcPct val="50000"/>
              </a:spcBef>
              <a:buClr>
                <a:srgbClr val="0000FF"/>
              </a:buClr>
              <a:buFont typeface="Wingdings" panose="05000000000000000000" pitchFamily="2" charset="2"/>
              <a:buChar char="§"/>
            </a:pPr>
            <a:r>
              <a:rPr lang="en-US" altLang="en-US" sz="1400" b="1" dirty="0"/>
              <a:t> Revised planning guidance.</a:t>
            </a:r>
          </a:p>
          <a:p>
            <a:pPr>
              <a:spcBef>
                <a:spcPct val="50000"/>
              </a:spcBef>
              <a:buClr>
                <a:srgbClr val="0000FF"/>
              </a:buClr>
              <a:buFont typeface="Wingdings" panose="05000000000000000000" pitchFamily="2" charset="2"/>
              <a:buChar char="§"/>
            </a:pPr>
            <a:r>
              <a:rPr lang="en-US" altLang="en-US" sz="1400" b="1" dirty="0"/>
              <a:t> Updated assumptions.</a:t>
            </a:r>
          </a:p>
        </p:txBody>
      </p:sp>
      <p:sp>
        <p:nvSpPr>
          <p:cNvPr id="125965" name="Rectangle 19"/>
          <p:cNvSpPr>
            <a:spLocks noChangeArrowheads="1"/>
          </p:cNvSpPr>
          <p:nvPr/>
        </p:nvSpPr>
        <p:spPr bwMode="auto">
          <a:xfrm>
            <a:off x="2652936" y="5068697"/>
            <a:ext cx="71342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b="1" i="1" dirty="0">
                <a:solidFill>
                  <a:srgbClr val="FF0000"/>
                </a:solidFill>
              </a:rPr>
              <a:t>(Some subjects will be discussed in greater detail during the conduct of CGSS).</a:t>
            </a:r>
            <a:r>
              <a:rPr lang="en-US" altLang="en-US" sz="1400" b="1" i="1" dirty="0">
                <a:solidFill>
                  <a:srgbClr val="000000"/>
                </a:solidFill>
              </a:rPr>
              <a:t> </a:t>
            </a:r>
            <a:endParaRPr lang="en-US" altLang="en-US" dirty="0">
              <a:solidFill>
                <a:schemeClr val="tx2"/>
              </a:solidFill>
            </a:endParaRPr>
          </a:p>
        </p:txBody>
      </p:sp>
      <p:sp>
        <p:nvSpPr>
          <p:cNvPr id="125966" name="Text Box 11"/>
          <p:cNvSpPr txBox="1">
            <a:spLocks noChangeArrowheads="1"/>
          </p:cNvSpPr>
          <p:nvPr/>
        </p:nvSpPr>
        <p:spPr bwMode="auto">
          <a:xfrm>
            <a:off x="5768641" y="6524626"/>
            <a:ext cx="59928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modified from fig 9-4, p. 9-16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79540"/>
                                        </p:tgtEl>
                                        <p:attrNameLst>
                                          <p:attrName>style.visibility</p:attrName>
                                        </p:attrNameLst>
                                      </p:cBhvr>
                                      <p:to>
                                        <p:strVal val="visible"/>
                                      </p:to>
                                    </p:set>
                                    <p:animEffect transition="in" filter="fade">
                                      <p:cBhvr>
                                        <p:cTn id="7" dur="2000"/>
                                        <p:tgtEl>
                                          <p:spTgt spid="31795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9540"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Rectangle 5"/>
          <p:cNvSpPr>
            <a:spLocks noGrp="1" noChangeArrowheads="1"/>
          </p:cNvSpPr>
          <p:nvPr>
            <p:ph type="title"/>
          </p:nvPr>
        </p:nvSpPr>
        <p:spPr>
          <a:xfrm>
            <a:off x="1786686" y="459438"/>
            <a:ext cx="8686800" cy="704850"/>
          </a:xfrm>
          <a:effectLst>
            <a:outerShdw dist="35921" dir="2700000" algn="ctr" rotWithShape="0">
              <a:srgbClr val="FFD889"/>
            </a:outerShdw>
          </a:effectLst>
        </p:spPr>
        <p:txBody>
          <a:bodyPr/>
          <a:lstStyle/>
          <a:p>
            <a:pPr eaLnBrk="1" hangingPunct="1"/>
            <a:r>
              <a:rPr lang="en-US" altLang="en-US" dirty="0"/>
              <a:t>COA Development Illustrations</a:t>
            </a:r>
          </a:p>
        </p:txBody>
      </p:sp>
      <p:sp>
        <p:nvSpPr>
          <p:cNvPr id="12595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EA5C800-21F3-49EF-8FFB-29A509EFE174}" type="slidenum">
              <a:rPr lang="en-US" altLang="en-US" sz="800"/>
              <a:pPr>
                <a:spcBef>
                  <a:spcPct val="0"/>
                </a:spcBef>
                <a:buFontTx/>
                <a:buNone/>
              </a:pPr>
              <a:t>58</a:t>
            </a:fld>
            <a:endParaRPr lang="en-US" altLang="en-US" sz="800" dirty="0"/>
          </a:p>
        </p:txBody>
      </p:sp>
      <p:sp>
        <p:nvSpPr>
          <p:cNvPr id="22" name="Text Box 64"/>
          <p:cNvSpPr txBox="1">
            <a:spLocks noChangeArrowheads="1"/>
          </p:cNvSpPr>
          <p:nvPr/>
        </p:nvSpPr>
        <p:spPr bwMode="auto">
          <a:xfrm>
            <a:off x="601576" y="973225"/>
            <a:ext cx="1105702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228600" algn="l"/>
              </a:tabLst>
              <a:defRPr sz="3200">
                <a:solidFill>
                  <a:schemeClr val="tx1"/>
                </a:solidFill>
                <a:latin typeface="Arial" panose="020B0604020202020204" pitchFamily="34" charset="0"/>
              </a:defRPr>
            </a:lvl1pPr>
            <a:lvl2pPr marL="742950" indent="-285750">
              <a:spcBef>
                <a:spcPct val="20000"/>
              </a:spcBef>
              <a:buChar char="–"/>
              <a:tabLst>
                <a:tab pos="228600" algn="l"/>
              </a:tabLst>
              <a:defRPr sz="2800">
                <a:solidFill>
                  <a:schemeClr val="tx1"/>
                </a:solidFill>
                <a:latin typeface="Arial" panose="020B0604020202020204" pitchFamily="34" charset="0"/>
              </a:defRPr>
            </a:lvl2pPr>
            <a:lvl3pPr marL="1143000" indent="-228600">
              <a:spcBef>
                <a:spcPct val="20000"/>
              </a:spcBef>
              <a:buChar char="•"/>
              <a:tabLst>
                <a:tab pos="228600" algn="l"/>
              </a:tabLst>
              <a:defRPr sz="2400">
                <a:solidFill>
                  <a:schemeClr val="tx1"/>
                </a:solidFill>
                <a:latin typeface="Arial" panose="020B0604020202020204" pitchFamily="34" charset="0"/>
              </a:defRPr>
            </a:lvl3pPr>
            <a:lvl4pPr marL="1600200" indent="-228600">
              <a:spcBef>
                <a:spcPct val="20000"/>
              </a:spcBef>
              <a:buChar char="–"/>
              <a:tabLst>
                <a:tab pos="228600" algn="l"/>
              </a:tabLst>
              <a:defRPr sz="2000">
                <a:solidFill>
                  <a:schemeClr val="tx1"/>
                </a:solidFill>
                <a:latin typeface="Arial" panose="020B0604020202020204" pitchFamily="34" charset="0"/>
              </a:defRPr>
            </a:lvl4pPr>
            <a:lvl5pPr marL="2057400" indent="-228600">
              <a:spcBef>
                <a:spcPct val="20000"/>
              </a:spcBef>
              <a:buChar char="»"/>
              <a:tabLst>
                <a:tab pos="2286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9pPr>
          </a:lstStyle>
          <a:p>
            <a:pPr>
              <a:spcBef>
                <a:spcPct val="50000"/>
              </a:spcBef>
              <a:buFontTx/>
              <a:buNone/>
            </a:pPr>
            <a:r>
              <a:rPr lang="en-US" altLang="en-US" sz="1800" b="1" dirty="0">
                <a:solidFill>
                  <a:srgbClr val="000000"/>
                </a:solidFill>
              </a:rPr>
              <a:t>	Sketches are included throughout this section and are intended to provide examples of each COA development action. A </a:t>
            </a:r>
            <a:r>
              <a:rPr lang="en-US" altLang="en-US" sz="1800" b="1" dirty="0">
                <a:solidFill>
                  <a:srgbClr val="0000FF"/>
                </a:solidFill>
              </a:rPr>
              <a:t>complete COA statement example </a:t>
            </a:r>
            <a:r>
              <a:rPr lang="en-US" altLang="en-US" sz="1800" b="1" dirty="0">
                <a:solidFill>
                  <a:srgbClr val="000000"/>
                </a:solidFill>
              </a:rPr>
              <a:t>is shown in slides # 69 – 74.  </a:t>
            </a:r>
            <a:r>
              <a:rPr lang="en-US" altLang="en-US" sz="1800" b="1" dirty="0"/>
              <a:t>A</a:t>
            </a:r>
            <a:r>
              <a:rPr lang="en-US" altLang="en-US" sz="1800" b="1" dirty="0">
                <a:solidFill>
                  <a:srgbClr val="0000FF"/>
                </a:solidFill>
              </a:rPr>
              <a:t> complete COA sketch example </a:t>
            </a:r>
            <a:r>
              <a:rPr lang="en-US" altLang="en-US" sz="1800" b="1" dirty="0"/>
              <a:t>is shown near the end of the COA Development Section at slide # 78. </a:t>
            </a:r>
          </a:p>
        </p:txBody>
      </p:sp>
      <p:grpSp>
        <p:nvGrpSpPr>
          <p:cNvPr id="7" name="Group 6"/>
          <p:cNvGrpSpPr/>
          <p:nvPr/>
        </p:nvGrpSpPr>
        <p:grpSpPr>
          <a:xfrm>
            <a:off x="568443" y="1992736"/>
            <a:ext cx="3630702" cy="2240565"/>
            <a:chOff x="568443" y="1992736"/>
            <a:chExt cx="3630702" cy="2240565"/>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8443" y="2212154"/>
              <a:ext cx="3608176" cy="2021147"/>
            </a:xfrm>
            <a:prstGeom prst="rect">
              <a:avLst/>
            </a:prstGeom>
            <a:ln>
              <a:solidFill>
                <a:schemeClr val="bg1">
                  <a:lumMod val="50000"/>
                </a:schemeClr>
              </a:solidFill>
            </a:ln>
            <a:effectLst>
              <a:outerShdw blurRad="50800" dist="38100" dir="2700000" algn="tl" rotWithShape="0">
                <a:prstClr val="black">
                  <a:alpha val="40000"/>
                </a:prstClr>
              </a:outerShdw>
            </a:effectLst>
          </p:spPr>
        </p:pic>
        <p:sp>
          <p:nvSpPr>
            <p:cNvPr id="30" name="TextBox 16"/>
            <p:cNvSpPr txBox="1">
              <a:spLocks noChangeArrowheads="1"/>
            </p:cNvSpPr>
            <p:nvPr/>
          </p:nvSpPr>
          <p:spPr bwMode="auto">
            <a:xfrm>
              <a:off x="950370" y="1992736"/>
              <a:ext cx="3248775"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Action 1:  Assess Relative Combat Power</a:t>
              </a:r>
            </a:p>
          </p:txBody>
        </p:sp>
      </p:grpSp>
      <p:grpSp>
        <p:nvGrpSpPr>
          <p:cNvPr id="18" name="Group 17"/>
          <p:cNvGrpSpPr/>
          <p:nvPr/>
        </p:nvGrpSpPr>
        <p:grpSpPr>
          <a:xfrm>
            <a:off x="8030145" y="4409063"/>
            <a:ext cx="3734086" cy="2247597"/>
            <a:chOff x="8030145" y="4409063"/>
            <a:chExt cx="3734086" cy="2247597"/>
          </a:xfrm>
        </p:grpSpPr>
        <p:pic>
          <p:nvPicPr>
            <p:cNvPr id="31" name="Picture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30145" y="4616093"/>
              <a:ext cx="3627280" cy="2040567"/>
            </a:xfrm>
            <a:prstGeom prst="rect">
              <a:avLst/>
            </a:prstGeom>
            <a:ln>
              <a:solidFill>
                <a:schemeClr val="bg1">
                  <a:lumMod val="50000"/>
                </a:schemeClr>
              </a:solidFill>
            </a:ln>
            <a:effectLst>
              <a:outerShdw blurRad="50800" dist="38100" dir="2700000" algn="tl" rotWithShape="0">
                <a:prstClr val="black">
                  <a:alpha val="40000"/>
                </a:prstClr>
              </a:outerShdw>
            </a:effectLst>
          </p:spPr>
        </p:pic>
        <p:sp>
          <p:nvSpPr>
            <p:cNvPr id="32" name="TextBox 16"/>
            <p:cNvSpPr txBox="1">
              <a:spLocks noChangeArrowheads="1"/>
            </p:cNvSpPr>
            <p:nvPr/>
          </p:nvSpPr>
          <p:spPr bwMode="auto">
            <a:xfrm>
              <a:off x="8132827" y="4409063"/>
              <a:ext cx="36314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Action 6: Prepare COA Sketches and Statements</a:t>
              </a:r>
            </a:p>
          </p:txBody>
        </p:sp>
      </p:grpSp>
      <p:grpSp>
        <p:nvGrpSpPr>
          <p:cNvPr id="8" name="Group 7"/>
          <p:cNvGrpSpPr/>
          <p:nvPr/>
        </p:nvGrpSpPr>
        <p:grpSpPr>
          <a:xfrm>
            <a:off x="4296815" y="1996402"/>
            <a:ext cx="3611734" cy="2236900"/>
            <a:chOff x="4296815" y="1996402"/>
            <a:chExt cx="3611734" cy="2236900"/>
          </a:xfrm>
        </p:grpSpPr>
        <p:pic>
          <p:nvPicPr>
            <p:cNvPr id="3" name="Picture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96815" y="2212154"/>
              <a:ext cx="3611734" cy="2021148"/>
            </a:xfrm>
            <a:prstGeom prst="rect">
              <a:avLst/>
            </a:prstGeom>
            <a:ln>
              <a:solidFill>
                <a:schemeClr val="bg1">
                  <a:lumMod val="50000"/>
                </a:schemeClr>
              </a:solidFill>
            </a:ln>
            <a:effectLst>
              <a:outerShdw blurRad="50800" dist="38100" dir="2700000" algn="tl" rotWithShape="0">
                <a:prstClr val="black">
                  <a:alpha val="40000"/>
                </a:prstClr>
              </a:outerShdw>
            </a:effectLst>
          </p:spPr>
        </p:pic>
        <p:sp>
          <p:nvSpPr>
            <p:cNvPr id="33" name="TextBox 16"/>
            <p:cNvSpPr txBox="1">
              <a:spLocks noChangeArrowheads="1"/>
            </p:cNvSpPr>
            <p:nvPr/>
          </p:nvSpPr>
          <p:spPr bwMode="auto">
            <a:xfrm>
              <a:off x="5093068" y="1996402"/>
              <a:ext cx="2138481"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Action 2:  Generate Options</a:t>
              </a:r>
            </a:p>
          </p:txBody>
        </p:sp>
      </p:grpSp>
      <p:grpSp>
        <p:nvGrpSpPr>
          <p:cNvPr id="9" name="Group 8"/>
          <p:cNvGrpSpPr/>
          <p:nvPr/>
        </p:nvGrpSpPr>
        <p:grpSpPr>
          <a:xfrm>
            <a:off x="8020750" y="1994435"/>
            <a:ext cx="3626996" cy="2260687"/>
            <a:chOff x="8020750" y="1994435"/>
            <a:chExt cx="3626996" cy="2260687"/>
          </a:xfrm>
        </p:grpSpPr>
        <p:pic>
          <p:nvPicPr>
            <p:cNvPr id="4" name="Picture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020750" y="2212701"/>
              <a:ext cx="3626996" cy="2042421"/>
            </a:xfrm>
            <a:prstGeom prst="rect">
              <a:avLst/>
            </a:prstGeom>
            <a:ln>
              <a:solidFill>
                <a:schemeClr val="bg1">
                  <a:lumMod val="50000"/>
                </a:schemeClr>
              </a:solidFill>
            </a:ln>
            <a:effectLst>
              <a:outerShdw blurRad="50800" dist="38100" dir="2700000" algn="tl" rotWithShape="0">
                <a:prstClr val="black">
                  <a:alpha val="40000"/>
                </a:prstClr>
              </a:outerShdw>
            </a:effectLst>
          </p:spPr>
        </p:pic>
        <p:sp>
          <p:nvSpPr>
            <p:cNvPr id="34" name="TextBox 16"/>
            <p:cNvSpPr txBox="1">
              <a:spLocks noChangeArrowheads="1"/>
            </p:cNvSpPr>
            <p:nvPr/>
          </p:nvSpPr>
          <p:spPr bwMode="auto">
            <a:xfrm>
              <a:off x="9030305" y="1994435"/>
              <a:ext cx="2138481"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Action 3:  Array Forces</a:t>
              </a:r>
            </a:p>
          </p:txBody>
        </p:sp>
      </p:grpSp>
      <p:grpSp>
        <p:nvGrpSpPr>
          <p:cNvPr id="10" name="Group 9"/>
          <p:cNvGrpSpPr/>
          <p:nvPr/>
        </p:nvGrpSpPr>
        <p:grpSpPr>
          <a:xfrm>
            <a:off x="572101" y="4389579"/>
            <a:ext cx="3604618" cy="2261896"/>
            <a:chOff x="572101" y="4389579"/>
            <a:chExt cx="3604618" cy="2261896"/>
          </a:xfrm>
        </p:grpSpPr>
        <p:pic>
          <p:nvPicPr>
            <p:cNvPr id="5" name="Picture 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72101" y="4616093"/>
              <a:ext cx="3604618" cy="2035382"/>
            </a:xfrm>
            <a:prstGeom prst="rect">
              <a:avLst/>
            </a:prstGeom>
            <a:ln>
              <a:solidFill>
                <a:schemeClr val="bg1">
                  <a:lumMod val="50000"/>
                </a:schemeClr>
              </a:solidFill>
            </a:ln>
            <a:effectLst>
              <a:outerShdw blurRad="50800" dist="38100" dir="2700000" algn="tl" rotWithShape="0">
                <a:prstClr val="black">
                  <a:alpha val="40000"/>
                </a:prstClr>
              </a:outerShdw>
            </a:effectLst>
          </p:spPr>
        </p:pic>
        <p:sp>
          <p:nvSpPr>
            <p:cNvPr id="35" name="TextBox 16"/>
            <p:cNvSpPr txBox="1">
              <a:spLocks noChangeArrowheads="1"/>
            </p:cNvSpPr>
            <p:nvPr/>
          </p:nvSpPr>
          <p:spPr bwMode="auto">
            <a:xfrm>
              <a:off x="1180247" y="4389579"/>
              <a:ext cx="259777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Action 4:  Develop a Broad Concept</a:t>
              </a:r>
            </a:p>
          </p:txBody>
        </p:sp>
      </p:grpSp>
      <p:grpSp>
        <p:nvGrpSpPr>
          <p:cNvPr id="17" name="Group 16"/>
          <p:cNvGrpSpPr/>
          <p:nvPr/>
        </p:nvGrpSpPr>
        <p:grpSpPr>
          <a:xfrm>
            <a:off x="4308948" y="4384729"/>
            <a:ext cx="3599601" cy="2266746"/>
            <a:chOff x="4308948" y="4384729"/>
            <a:chExt cx="3599601" cy="2266746"/>
          </a:xfrm>
        </p:grpSpPr>
        <p:pic>
          <p:nvPicPr>
            <p:cNvPr id="6" name="Picture 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308948" y="4608977"/>
              <a:ext cx="3599601" cy="2042498"/>
            </a:xfrm>
            <a:prstGeom prst="rect">
              <a:avLst/>
            </a:prstGeom>
            <a:ln>
              <a:solidFill>
                <a:schemeClr val="bg1">
                  <a:lumMod val="50000"/>
                </a:schemeClr>
              </a:solidFill>
            </a:ln>
            <a:effectLst>
              <a:outerShdw blurRad="50800" dist="38100" dir="2700000" algn="tl" rotWithShape="0">
                <a:prstClr val="black">
                  <a:alpha val="40000"/>
                </a:prstClr>
              </a:outerShdw>
            </a:effectLst>
          </p:spPr>
        </p:pic>
        <p:sp>
          <p:nvSpPr>
            <p:cNvPr id="36" name="TextBox 16"/>
            <p:cNvSpPr txBox="1">
              <a:spLocks noChangeArrowheads="1"/>
            </p:cNvSpPr>
            <p:nvPr/>
          </p:nvSpPr>
          <p:spPr bwMode="auto">
            <a:xfrm>
              <a:off x="4993450" y="4384729"/>
              <a:ext cx="259777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Action 5:  Assign Headquarters</a:t>
              </a:r>
            </a:p>
          </p:txBody>
        </p:sp>
      </p:grpSp>
    </p:spTree>
    <p:extLst>
      <p:ext uri="{BB962C8B-B14F-4D97-AF65-F5344CB8AC3E}">
        <p14:creationId xmlns:p14="http://schemas.microsoft.com/office/powerpoint/2010/main" val="2956588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1000"/>
                                        <p:tgtEl>
                                          <p:spTgt spid="17"/>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Rectangle 5"/>
          <p:cNvSpPr>
            <a:spLocks noGrp="1" noChangeArrowheads="1"/>
          </p:cNvSpPr>
          <p:nvPr>
            <p:ph type="title"/>
          </p:nvPr>
        </p:nvSpPr>
        <p:spPr>
          <a:xfrm>
            <a:off x="1750219" y="431321"/>
            <a:ext cx="8686800" cy="704850"/>
          </a:xfrm>
          <a:effectLst>
            <a:outerShdw dist="35921" dir="2700000" algn="ctr" rotWithShape="0">
              <a:srgbClr val="FFD889"/>
            </a:outerShdw>
          </a:effectLst>
        </p:spPr>
        <p:txBody>
          <a:bodyPr/>
          <a:lstStyle/>
          <a:p>
            <a:pPr eaLnBrk="1" hangingPunct="1"/>
            <a:r>
              <a:rPr lang="en-US" altLang="en-US" dirty="0"/>
              <a:t>Task Organization for 3/4ID ABCT </a:t>
            </a:r>
          </a:p>
        </p:txBody>
      </p:sp>
      <p:sp>
        <p:nvSpPr>
          <p:cNvPr id="12595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EA5C800-21F3-49EF-8FFB-29A509EFE174}" type="slidenum">
              <a:rPr lang="en-US" altLang="en-US" sz="800"/>
              <a:pPr>
                <a:spcBef>
                  <a:spcPct val="0"/>
                </a:spcBef>
                <a:buFontTx/>
                <a:buNone/>
              </a:pPr>
              <a:t>59</a:t>
            </a:fld>
            <a:endParaRPr lang="en-US" altLang="en-US" sz="800" dirty="0"/>
          </a:p>
        </p:txBody>
      </p:sp>
      <p:grpSp>
        <p:nvGrpSpPr>
          <p:cNvPr id="4" name="Group 226"/>
          <p:cNvGrpSpPr>
            <a:grpSpLocks/>
          </p:cNvGrpSpPr>
          <p:nvPr/>
        </p:nvGrpSpPr>
        <p:grpSpPr bwMode="auto">
          <a:xfrm>
            <a:off x="3487739" y="3995739"/>
            <a:ext cx="490537" cy="395287"/>
            <a:chOff x="2035175" y="3322638"/>
            <a:chExt cx="490538" cy="395287"/>
          </a:xfrm>
        </p:grpSpPr>
        <p:sp>
          <p:nvSpPr>
            <p:cNvPr id="5" name="Rectangle 33"/>
            <p:cNvSpPr>
              <a:spLocks noChangeArrowheads="1"/>
            </p:cNvSpPr>
            <p:nvPr/>
          </p:nvSpPr>
          <p:spPr bwMode="auto">
            <a:xfrm>
              <a:off x="2035175" y="3425825"/>
              <a:ext cx="490538"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6" name="Rectangle 34"/>
            <p:cNvSpPr>
              <a:spLocks noChangeArrowheads="1"/>
            </p:cNvSpPr>
            <p:nvPr/>
          </p:nvSpPr>
          <p:spPr bwMode="auto">
            <a:xfrm>
              <a:off x="2266950" y="3322638"/>
              <a:ext cx="2857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sp>
          <p:nvSpPr>
            <p:cNvPr id="7" name="Freeform 35"/>
            <p:cNvSpPr>
              <a:spLocks/>
            </p:cNvSpPr>
            <p:nvPr/>
          </p:nvSpPr>
          <p:spPr bwMode="auto">
            <a:xfrm>
              <a:off x="2043113" y="3425825"/>
              <a:ext cx="474662" cy="276225"/>
            </a:xfrm>
            <a:custGeom>
              <a:avLst/>
              <a:gdLst>
                <a:gd name="T0" fmla="*/ 2147483647 w 299"/>
                <a:gd name="T1" fmla="*/ 2147483647 h 174"/>
                <a:gd name="T2" fmla="*/ 2147483647 w 299"/>
                <a:gd name="T3" fmla="*/ 2147483647 h 174"/>
                <a:gd name="T4" fmla="*/ 2147483647 w 299"/>
                <a:gd name="T5" fmla="*/ 2147483647 h 174"/>
                <a:gd name="T6" fmla="*/ 0 w 299"/>
                <a:gd name="T7" fmla="*/ 0 h 174"/>
                <a:gd name="T8" fmla="*/ 0 60000 65536"/>
                <a:gd name="T9" fmla="*/ 0 60000 65536"/>
                <a:gd name="T10" fmla="*/ 0 60000 65536"/>
                <a:gd name="T11" fmla="*/ 0 60000 65536"/>
                <a:gd name="T12" fmla="*/ 0 w 299"/>
                <a:gd name="T13" fmla="*/ 0 h 174"/>
                <a:gd name="T14" fmla="*/ 299 w 299"/>
                <a:gd name="T15" fmla="*/ 174 h 174"/>
              </a:gdLst>
              <a:ahLst/>
              <a:cxnLst>
                <a:cxn ang="T8">
                  <a:pos x="T0" y="T1"/>
                </a:cxn>
                <a:cxn ang="T9">
                  <a:pos x="T2" y="T3"/>
                </a:cxn>
                <a:cxn ang="T10">
                  <a:pos x="T4" y="T5"/>
                </a:cxn>
                <a:cxn ang="T11">
                  <a:pos x="T6" y="T7"/>
                </a:cxn>
              </a:cxnLst>
              <a:rect l="T12" t="T13" r="T14" b="T15"/>
              <a:pathLst>
                <a:path w="299" h="174">
                  <a:moveTo>
                    <a:pt x="299" y="174"/>
                  </a:moveTo>
                  <a:lnTo>
                    <a:pt x="149" y="63"/>
                  </a:lnTo>
                  <a:lnTo>
                    <a:pt x="149" y="111"/>
                  </a:lnTo>
                  <a:lnTo>
                    <a:pt x="0" y="0"/>
                  </a:lnTo>
                </a:path>
              </a:pathLst>
            </a:custGeom>
            <a:noFill/>
            <a:ln w="142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solidFill>
                  <a:srgbClr val="000000"/>
                </a:solidFill>
              </a:endParaRPr>
            </a:p>
          </p:txBody>
        </p:sp>
      </p:grpSp>
      <p:grpSp>
        <p:nvGrpSpPr>
          <p:cNvPr id="8" name="Group 229"/>
          <p:cNvGrpSpPr>
            <a:grpSpLocks/>
          </p:cNvGrpSpPr>
          <p:nvPr/>
        </p:nvGrpSpPr>
        <p:grpSpPr bwMode="auto">
          <a:xfrm>
            <a:off x="3481389" y="4745038"/>
            <a:ext cx="490537" cy="400050"/>
            <a:chOff x="2035175" y="4233863"/>
            <a:chExt cx="490538" cy="400050"/>
          </a:xfrm>
        </p:grpSpPr>
        <p:sp>
          <p:nvSpPr>
            <p:cNvPr id="9" name="Rectangle 36"/>
            <p:cNvSpPr>
              <a:spLocks noChangeArrowheads="1"/>
            </p:cNvSpPr>
            <p:nvPr/>
          </p:nvSpPr>
          <p:spPr bwMode="auto">
            <a:xfrm>
              <a:off x="2035175" y="4341813"/>
              <a:ext cx="490538"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0" name="Rectangle 37"/>
            <p:cNvSpPr>
              <a:spLocks noChangeArrowheads="1"/>
            </p:cNvSpPr>
            <p:nvPr/>
          </p:nvSpPr>
          <p:spPr bwMode="auto">
            <a:xfrm>
              <a:off x="2265363" y="4233863"/>
              <a:ext cx="2857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sp>
          <p:nvSpPr>
            <p:cNvPr id="11" name="Text Box 38"/>
            <p:cNvSpPr txBox="1">
              <a:spLocks noChangeArrowheads="1"/>
            </p:cNvSpPr>
            <p:nvPr/>
          </p:nvSpPr>
          <p:spPr bwMode="auto">
            <a:xfrm>
              <a:off x="2111375" y="4367213"/>
              <a:ext cx="3254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1000" b="1" dirty="0">
                  <a:solidFill>
                    <a:srgbClr val="000000"/>
                  </a:solidFill>
                </a:rPr>
                <a:t>MI</a:t>
              </a:r>
            </a:p>
          </p:txBody>
        </p:sp>
      </p:grpSp>
      <p:grpSp>
        <p:nvGrpSpPr>
          <p:cNvPr id="12" name="Group 204"/>
          <p:cNvGrpSpPr>
            <a:grpSpLocks/>
          </p:cNvGrpSpPr>
          <p:nvPr/>
        </p:nvGrpSpPr>
        <p:grpSpPr bwMode="auto">
          <a:xfrm>
            <a:off x="9239250" y="4957764"/>
            <a:ext cx="490538" cy="403225"/>
            <a:chOff x="4852" y="3830"/>
            <a:chExt cx="309" cy="254"/>
          </a:xfrm>
        </p:grpSpPr>
        <p:sp>
          <p:nvSpPr>
            <p:cNvPr id="13" name="Rectangle 205"/>
            <p:cNvSpPr>
              <a:spLocks noChangeArrowheads="1"/>
            </p:cNvSpPr>
            <p:nvPr/>
          </p:nvSpPr>
          <p:spPr bwMode="auto">
            <a:xfrm>
              <a:off x="4852" y="3900"/>
              <a:ext cx="309" cy="184"/>
            </a:xfrm>
            <a:prstGeom prst="rect">
              <a:avLst/>
            </a:prstGeom>
            <a:solidFill>
              <a:srgbClr val="80E0FF"/>
            </a:solidFill>
            <a:ln w="22225" cap="rnd">
              <a:solidFill>
                <a:srgbClr val="000000"/>
              </a:solidFill>
              <a:miter lim="800000"/>
              <a:headEnd/>
              <a:tailEnd/>
            </a:ln>
          </p:spPr>
          <p:txBody>
            <a:bodyP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sp>
          <p:nvSpPr>
            <p:cNvPr id="14" name="Rectangle 206"/>
            <p:cNvSpPr>
              <a:spLocks noChangeArrowheads="1"/>
            </p:cNvSpPr>
            <p:nvPr/>
          </p:nvSpPr>
          <p:spPr bwMode="auto">
            <a:xfrm>
              <a:off x="4998" y="3830"/>
              <a:ext cx="18" cy="77"/>
            </a:xfrm>
            <a:prstGeom prst="rect">
              <a:avLst/>
            </a:prstGeom>
            <a:noFill/>
            <a:ln w="9525">
              <a:noFill/>
              <a:miter lim="800000"/>
              <a:headEnd/>
              <a:tailEnd/>
            </a:ln>
          </p:spPr>
          <p:txBody>
            <a:bodyPr wrap="none" lIns="0" tIns="0" rIns="0" bIns="0">
              <a:spAutoFit/>
            </a:bodyPr>
            <a:lstStyle/>
            <a:p>
              <a:pPr algn="ctr" eaLnBrk="1" fontAlgn="auto" hangingPunct="1">
                <a:spcBef>
                  <a:spcPts val="0"/>
                </a:spcBef>
                <a:spcAft>
                  <a:spcPts val="0"/>
                </a:spcAft>
                <a:defRPr/>
              </a:pPr>
              <a:r>
                <a:rPr lang="en-US" sz="800" b="1" kern="0" dirty="0">
                  <a:solidFill>
                    <a:srgbClr val="000000"/>
                  </a:solidFill>
                  <a:latin typeface="Arial" charset="0"/>
                </a:rPr>
                <a:t>I</a:t>
              </a:r>
              <a:endParaRPr lang="en-US" sz="1200" b="1" i="1" kern="0" dirty="0">
                <a:solidFill>
                  <a:sysClr val="windowText" lastClr="000000"/>
                </a:solidFill>
                <a:latin typeface="Arial" charset="0"/>
              </a:endParaRPr>
            </a:p>
          </p:txBody>
        </p:sp>
        <p:sp>
          <p:nvSpPr>
            <p:cNvPr id="15" name="Line 207"/>
            <p:cNvSpPr>
              <a:spLocks noChangeShapeType="1"/>
            </p:cNvSpPr>
            <p:nvPr/>
          </p:nvSpPr>
          <p:spPr bwMode="auto">
            <a:xfrm>
              <a:off x="4860" y="3988"/>
              <a:ext cx="296" cy="0"/>
            </a:xfrm>
            <a:prstGeom prst="line">
              <a:avLst/>
            </a:prstGeom>
            <a:noFill/>
            <a:ln w="19050">
              <a:solidFill>
                <a:srgbClr val="000000"/>
              </a:solidFill>
              <a:round/>
              <a:headEnd/>
              <a:tailEnd/>
            </a:ln>
          </p:spPr>
          <p:txBody>
            <a:bodyPr>
              <a:spAutoFit/>
            </a:bodyP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sp>
          <p:nvSpPr>
            <p:cNvPr id="16" name="Line 208"/>
            <p:cNvSpPr>
              <a:spLocks noChangeShapeType="1"/>
            </p:cNvSpPr>
            <p:nvPr/>
          </p:nvSpPr>
          <p:spPr bwMode="auto">
            <a:xfrm rot="16200000">
              <a:off x="4921" y="3991"/>
              <a:ext cx="174" cy="0"/>
            </a:xfrm>
            <a:prstGeom prst="line">
              <a:avLst/>
            </a:prstGeom>
            <a:noFill/>
            <a:ln w="19050">
              <a:solidFill>
                <a:srgbClr val="000000"/>
              </a:solidFill>
              <a:round/>
              <a:headEnd/>
              <a:tailEnd/>
            </a:ln>
          </p:spPr>
          <p:txBody>
            <a:bodyPr>
              <a:spAutoFit/>
            </a:bodyP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grpSp>
      <p:grpSp>
        <p:nvGrpSpPr>
          <p:cNvPr id="17" name="Group 978"/>
          <p:cNvGrpSpPr>
            <a:grpSpLocks/>
          </p:cNvGrpSpPr>
          <p:nvPr/>
        </p:nvGrpSpPr>
        <p:grpSpPr bwMode="auto">
          <a:xfrm>
            <a:off x="9239250" y="3153410"/>
            <a:ext cx="490538" cy="692468"/>
            <a:chOff x="7778750" y="4747260"/>
            <a:chExt cx="490538" cy="692468"/>
          </a:xfrm>
        </p:grpSpPr>
        <p:sp>
          <p:nvSpPr>
            <p:cNvPr id="18" name="Rectangle 107"/>
            <p:cNvSpPr>
              <a:spLocks noChangeArrowheads="1"/>
            </p:cNvSpPr>
            <p:nvPr/>
          </p:nvSpPr>
          <p:spPr bwMode="auto">
            <a:xfrm>
              <a:off x="7778750" y="4956175"/>
              <a:ext cx="490538" cy="292100"/>
            </a:xfrm>
            <a:prstGeom prst="rect">
              <a:avLst/>
            </a:prstGeom>
            <a:solidFill>
              <a:srgbClr val="80E0FF"/>
            </a:solidFill>
            <a:ln w="22225" cap="rnd">
              <a:solidFill>
                <a:srgbClr val="000000"/>
              </a:solidFill>
              <a:miter lim="800000"/>
              <a:headEnd/>
              <a:tailEnd/>
            </a:ln>
          </p:spPr>
          <p:txBody>
            <a:bodyP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sp>
          <p:nvSpPr>
            <p:cNvPr id="19" name="Line 108"/>
            <p:cNvSpPr>
              <a:spLocks noChangeShapeType="1"/>
            </p:cNvSpPr>
            <p:nvPr/>
          </p:nvSpPr>
          <p:spPr bwMode="auto">
            <a:xfrm>
              <a:off x="7783513" y="5170488"/>
              <a:ext cx="476250" cy="0"/>
            </a:xfrm>
            <a:prstGeom prst="line">
              <a:avLst/>
            </a:prstGeom>
            <a:noFill/>
            <a:ln w="19050">
              <a:solidFill>
                <a:srgbClr val="000000"/>
              </a:solidFill>
              <a:round/>
              <a:headEnd/>
              <a:tailEnd/>
            </a:ln>
          </p:spPr>
          <p:txBody>
            <a:bodyPr>
              <a:spAutoFit/>
            </a:bodyP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sp>
          <p:nvSpPr>
            <p:cNvPr id="20" name="Rectangle 109"/>
            <p:cNvSpPr>
              <a:spLocks noChangeArrowheads="1"/>
            </p:cNvSpPr>
            <p:nvPr/>
          </p:nvSpPr>
          <p:spPr bwMode="auto">
            <a:xfrm>
              <a:off x="8007350" y="4845050"/>
              <a:ext cx="28575" cy="122238"/>
            </a:xfrm>
            <a:prstGeom prst="rect">
              <a:avLst/>
            </a:prstGeom>
            <a:noFill/>
            <a:ln w="9525">
              <a:noFill/>
              <a:miter lim="800000"/>
              <a:headEnd/>
              <a:tailEnd/>
            </a:ln>
          </p:spPr>
          <p:txBody>
            <a:bodyPr wrap="none" lIns="0" tIns="0" rIns="0" bIns="0">
              <a:spAutoFit/>
            </a:bodyPr>
            <a:lstStyle/>
            <a:p>
              <a:pPr algn="ctr" eaLnBrk="1" fontAlgn="auto" hangingPunct="1">
                <a:spcBef>
                  <a:spcPts val="0"/>
                </a:spcBef>
                <a:spcAft>
                  <a:spcPts val="0"/>
                </a:spcAft>
                <a:defRPr/>
              </a:pPr>
              <a:r>
                <a:rPr lang="en-US" sz="800" b="1" kern="0" dirty="0">
                  <a:solidFill>
                    <a:srgbClr val="000000"/>
                  </a:solidFill>
                  <a:latin typeface="Arial" charset="0"/>
                </a:rPr>
                <a:t>I</a:t>
              </a:r>
              <a:endParaRPr lang="en-US" sz="1200" b="1" i="1" kern="0" dirty="0">
                <a:solidFill>
                  <a:sysClr val="windowText" lastClr="000000"/>
                </a:solidFill>
                <a:latin typeface="Arial" charset="0"/>
              </a:endParaRPr>
            </a:p>
          </p:txBody>
        </p:sp>
        <p:grpSp>
          <p:nvGrpSpPr>
            <p:cNvPr id="21" name="Group 149"/>
            <p:cNvGrpSpPr>
              <a:grpSpLocks/>
            </p:cNvGrpSpPr>
            <p:nvPr/>
          </p:nvGrpSpPr>
          <p:grpSpPr bwMode="auto">
            <a:xfrm>
              <a:off x="7969250" y="4747260"/>
              <a:ext cx="104775" cy="692468"/>
              <a:chOff x="7845568" y="4606717"/>
              <a:chExt cx="254000" cy="1684672"/>
            </a:xfrm>
          </p:grpSpPr>
          <p:sp>
            <p:nvSpPr>
              <p:cNvPr id="22" name="Oval 514"/>
              <p:cNvSpPr>
                <a:spLocks noChangeAspect="1" noChangeArrowheads="1"/>
              </p:cNvSpPr>
              <p:nvPr/>
            </p:nvSpPr>
            <p:spPr bwMode="auto">
              <a:xfrm>
                <a:off x="7847156" y="4606717"/>
                <a:ext cx="218" cy="1684672"/>
              </a:xfrm>
              <a:prstGeom prst="ellipse">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0" tIns="0" rIns="0" bIns="0" anchor="ct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3" name="Line 515"/>
              <p:cNvSpPr>
                <a:spLocks noChangeAspect="1" noChangeShapeType="1"/>
              </p:cNvSpPr>
              <p:nvPr/>
            </p:nvSpPr>
            <p:spPr bwMode="auto">
              <a:xfrm>
                <a:off x="7845568" y="5452229"/>
                <a:ext cx="254000" cy="0"/>
              </a:xfrm>
              <a:prstGeom prst="line">
                <a:avLst/>
              </a:prstGeom>
              <a:noFill/>
              <a:ln w="9525">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lIns="0" tIns="0" rIns="0" bIns="0" anchor="ctr">
                <a:spAutoFit/>
              </a:bodyPr>
              <a:lstStyle/>
              <a:p>
                <a:endParaRPr lang="en-US" dirty="0">
                  <a:solidFill>
                    <a:srgbClr val="000000"/>
                  </a:solidFill>
                </a:endParaRPr>
              </a:p>
            </p:txBody>
          </p:sp>
          <p:sp>
            <p:nvSpPr>
              <p:cNvPr id="24" name="Line 516"/>
              <p:cNvSpPr>
                <a:spLocks noChangeAspect="1" noChangeShapeType="1"/>
              </p:cNvSpPr>
              <p:nvPr/>
            </p:nvSpPr>
            <p:spPr bwMode="auto">
              <a:xfrm flipV="1">
                <a:off x="7971774" y="5319672"/>
                <a:ext cx="0" cy="258763"/>
              </a:xfrm>
              <a:prstGeom prst="line">
                <a:avLst/>
              </a:prstGeom>
              <a:noFill/>
              <a:ln w="9525">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lIns="0" tIns="0" rIns="0" bIns="0" anchor="ctr">
                <a:spAutoFit/>
              </a:bodyPr>
              <a:lstStyle/>
              <a:p>
                <a:endParaRPr lang="en-US" dirty="0">
                  <a:solidFill>
                    <a:srgbClr val="000000"/>
                  </a:solidFill>
                </a:endParaRPr>
              </a:p>
            </p:txBody>
          </p:sp>
          <p:sp>
            <p:nvSpPr>
              <p:cNvPr id="25" name="Line 518"/>
              <p:cNvSpPr>
                <a:spLocks noChangeAspect="1" noChangeShapeType="1"/>
              </p:cNvSpPr>
              <p:nvPr/>
            </p:nvSpPr>
            <p:spPr bwMode="auto">
              <a:xfrm flipV="1">
                <a:off x="7885255" y="5362535"/>
                <a:ext cx="180975" cy="174625"/>
              </a:xfrm>
              <a:prstGeom prst="line">
                <a:avLst/>
              </a:prstGeom>
              <a:noFill/>
              <a:ln w="9525">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lIns="0" tIns="0" rIns="0" bIns="0" anchor="ctr">
                <a:spAutoFit/>
              </a:bodyPr>
              <a:lstStyle/>
              <a:p>
                <a:endParaRPr lang="en-US" dirty="0">
                  <a:solidFill>
                    <a:srgbClr val="000000"/>
                  </a:solidFill>
                </a:endParaRPr>
              </a:p>
            </p:txBody>
          </p:sp>
          <p:sp>
            <p:nvSpPr>
              <p:cNvPr id="26" name="Line 518"/>
              <p:cNvSpPr>
                <a:spLocks noChangeAspect="1" noChangeShapeType="1"/>
              </p:cNvSpPr>
              <p:nvPr/>
            </p:nvSpPr>
            <p:spPr bwMode="auto">
              <a:xfrm flipH="1" flipV="1">
                <a:off x="7880564" y="5362531"/>
                <a:ext cx="180975" cy="174625"/>
              </a:xfrm>
              <a:prstGeom prst="line">
                <a:avLst/>
              </a:prstGeom>
              <a:noFill/>
              <a:ln w="9525">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lIns="0" tIns="0" rIns="0" bIns="0" anchor="ctr">
                <a:spAutoFit/>
              </a:bodyPr>
              <a:lstStyle/>
              <a:p>
                <a:endParaRPr lang="en-US" dirty="0">
                  <a:solidFill>
                    <a:srgbClr val="000000"/>
                  </a:solidFill>
                </a:endParaRPr>
              </a:p>
            </p:txBody>
          </p:sp>
        </p:grpSp>
      </p:grpSp>
      <p:grpSp>
        <p:nvGrpSpPr>
          <p:cNvPr id="27" name="Group 525"/>
          <p:cNvGrpSpPr>
            <a:grpSpLocks/>
          </p:cNvGrpSpPr>
          <p:nvPr/>
        </p:nvGrpSpPr>
        <p:grpSpPr bwMode="auto">
          <a:xfrm>
            <a:off x="9239250" y="4240214"/>
            <a:ext cx="490538" cy="403225"/>
            <a:chOff x="7689850" y="3317875"/>
            <a:chExt cx="490538" cy="403225"/>
          </a:xfrm>
        </p:grpSpPr>
        <p:sp>
          <p:nvSpPr>
            <p:cNvPr id="28" name="Rectangle 116"/>
            <p:cNvSpPr>
              <a:spLocks noChangeArrowheads="1"/>
            </p:cNvSpPr>
            <p:nvPr/>
          </p:nvSpPr>
          <p:spPr bwMode="auto">
            <a:xfrm>
              <a:off x="7689850" y="3429000"/>
              <a:ext cx="490538"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9" name="Rectangle 118"/>
            <p:cNvSpPr>
              <a:spLocks noChangeArrowheads="1"/>
            </p:cNvSpPr>
            <p:nvPr/>
          </p:nvSpPr>
          <p:spPr bwMode="auto">
            <a:xfrm>
              <a:off x="7916863" y="3317875"/>
              <a:ext cx="285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30" name="Group 499"/>
            <p:cNvGrpSpPr>
              <a:grpSpLocks/>
            </p:cNvGrpSpPr>
            <p:nvPr/>
          </p:nvGrpSpPr>
          <p:grpSpPr bwMode="auto">
            <a:xfrm flipV="1">
              <a:off x="7829549" y="3463904"/>
              <a:ext cx="209550" cy="46040"/>
              <a:chOff x="2561" y="2774"/>
              <a:chExt cx="242" cy="76"/>
            </a:xfrm>
          </p:grpSpPr>
          <p:sp>
            <p:nvSpPr>
              <p:cNvPr id="31" name="Freeform 500"/>
              <p:cNvSpPr>
                <a:spLocks/>
              </p:cNvSpPr>
              <p:nvPr/>
            </p:nvSpPr>
            <p:spPr bwMode="auto">
              <a:xfrm rot="-5400000">
                <a:off x="2740" y="2787"/>
                <a:ext cx="76" cy="50"/>
              </a:xfrm>
              <a:custGeom>
                <a:avLst/>
                <a:gdLst>
                  <a:gd name="T0" fmla="*/ 0 w 3117"/>
                  <a:gd name="T1" fmla="*/ 0 h 3267"/>
                  <a:gd name="T2" fmla="*/ 0 w 3117"/>
                  <a:gd name="T3" fmla="*/ 0 h 3267"/>
                  <a:gd name="T4" fmla="*/ 0 w 3117"/>
                  <a:gd name="T5" fmla="*/ 0 h 3267"/>
                  <a:gd name="T6" fmla="*/ 0 w 3117"/>
                  <a:gd name="T7" fmla="*/ 0 h 3267"/>
                  <a:gd name="T8" fmla="*/ 0 w 3117"/>
                  <a:gd name="T9" fmla="*/ 0 h 3267"/>
                  <a:gd name="T10" fmla="*/ 0 w 3117"/>
                  <a:gd name="T11" fmla="*/ 0 h 3267"/>
                  <a:gd name="T12" fmla="*/ 0 w 3117"/>
                  <a:gd name="T13" fmla="*/ 0 h 3267"/>
                  <a:gd name="T14" fmla="*/ 0 w 3117"/>
                  <a:gd name="T15" fmla="*/ 0 h 3267"/>
                  <a:gd name="T16" fmla="*/ 0 w 3117"/>
                  <a:gd name="T17" fmla="*/ 0 h 3267"/>
                  <a:gd name="T18" fmla="*/ 0 w 3117"/>
                  <a:gd name="T19" fmla="*/ 0 h 3267"/>
                  <a:gd name="T20" fmla="*/ 0 w 3117"/>
                  <a:gd name="T21" fmla="*/ 0 h 3267"/>
                  <a:gd name="T22" fmla="*/ 0 w 3117"/>
                  <a:gd name="T23" fmla="*/ 0 h 3267"/>
                  <a:gd name="T24" fmla="*/ 0 w 3117"/>
                  <a:gd name="T25" fmla="*/ 0 h 3267"/>
                  <a:gd name="T26" fmla="*/ 0 w 3117"/>
                  <a:gd name="T27" fmla="*/ 0 h 3267"/>
                  <a:gd name="T28" fmla="*/ 0 w 3117"/>
                  <a:gd name="T29" fmla="*/ 0 h 3267"/>
                  <a:gd name="T30" fmla="*/ 0 w 3117"/>
                  <a:gd name="T31" fmla="*/ 0 h 3267"/>
                  <a:gd name="T32" fmla="*/ 0 w 3117"/>
                  <a:gd name="T33" fmla="*/ 0 h 3267"/>
                  <a:gd name="T34" fmla="*/ 0 w 3117"/>
                  <a:gd name="T35" fmla="*/ 0 h 3267"/>
                  <a:gd name="T36" fmla="*/ 0 w 3117"/>
                  <a:gd name="T37" fmla="*/ 0 h 3267"/>
                  <a:gd name="T38" fmla="*/ 0 w 3117"/>
                  <a:gd name="T39" fmla="*/ 0 h 3267"/>
                  <a:gd name="T40" fmla="*/ 0 w 3117"/>
                  <a:gd name="T41" fmla="*/ 0 h 3267"/>
                  <a:gd name="T42" fmla="*/ 0 w 3117"/>
                  <a:gd name="T43" fmla="*/ 0 h 3267"/>
                  <a:gd name="T44" fmla="*/ 0 w 3117"/>
                  <a:gd name="T45" fmla="*/ 0 h 3267"/>
                  <a:gd name="T46" fmla="*/ 0 w 3117"/>
                  <a:gd name="T47" fmla="*/ 0 h 3267"/>
                  <a:gd name="T48" fmla="*/ 0 w 3117"/>
                  <a:gd name="T49" fmla="*/ 0 h 3267"/>
                  <a:gd name="T50" fmla="*/ 0 w 3117"/>
                  <a:gd name="T51" fmla="*/ 0 h 3267"/>
                  <a:gd name="T52" fmla="*/ 0 w 3117"/>
                  <a:gd name="T53" fmla="*/ 0 h 3267"/>
                  <a:gd name="T54" fmla="*/ 0 w 3117"/>
                  <a:gd name="T55" fmla="*/ 0 h 3267"/>
                  <a:gd name="T56" fmla="*/ 0 w 3117"/>
                  <a:gd name="T57" fmla="*/ 0 h 3267"/>
                  <a:gd name="T58" fmla="*/ 0 w 3117"/>
                  <a:gd name="T59" fmla="*/ 0 h 3267"/>
                  <a:gd name="T60" fmla="*/ 0 w 3117"/>
                  <a:gd name="T61" fmla="*/ 0 h 3267"/>
                  <a:gd name="T62" fmla="*/ 0 w 3117"/>
                  <a:gd name="T63" fmla="*/ 0 h 3267"/>
                  <a:gd name="T64" fmla="*/ 0 w 3117"/>
                  <a:gd name="T65" fmla="*/ 0 h 3267"/>
                  <a:gd name="T66" fmla="*/ 0 w 3117"/>
                  <a:gd name="T67" fmla="*/ 0 h 3267"/>
                  <a:gd name="T68" fmla="*/ 0 w 3117"/>
                  <a:gd name="T69" fmla="*/ 0 h 3267"/>
                  <a:gd name="T70" fmla="*/ 0 w 3117"/>
                  <a:gd name="T71" fmla="*/ 0 h 3267"/>
                  <a:gd name="T72" fmla="*/ 0 w 3117"/>
                  <a:gd name="T73" fmla="*/ 0 h 32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17"/>
                  <a:gd name="T112" fmla="*/ 0 h 3267"/>
                  <a:gd name="T113" fmla="*/ 3117 w 3117"/>
                  <a:gd name="T114" fmla="*/ 3267 h 32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17" h="3267">
                    <a:moveTo>
                      <a:pt x="3" y="3265"/>
                    </a:moveTo>
                    <a:lnTo>
                      <a:pt x="0" y="2139"/>
                    </a:lnTo>
                    <a:lnTo>
                      <a:pt x="4" y="2029"/>
                    </a:lnTo>
                    <a:lnTo>
                      <a:pt x="9" y="1917"/>
                    </a:lnTo>
                    <a:lnTo>
                      <a:pt x="22" y="1801"/>
                    </a:lnTo>
                    <a:lnTo>
                      <a:pt x="39" y="1692"/>
                    </a:lnTo>
                    <a:lnTo>
                      <a:pt x="48" y="1638"/>
                    </a:lnTo>
                    <a:lnTo>
                      <a:pt x="58" y="1578"/>
                    </a:lnTo>
                    <a:lnTo>
                      <a:pt x="70" y="1516"/>
                    </a:lnTo>
                    <a:lnTo>
                      <a:pt x="84" y="1462"/>
                    </a:lnTo>
                    <a:lnTo>
                      <a:pt x="97" y="1402"/>
                    </a:lnTo>
                    <a:lnTo>
                      <a:pt x="112" y="1351"/>
                    </a:lnTo>
                    <a:lnTo>
                      <a:pt x="148" y="1237"/>
                    </a:lnTo>
                    <a:lnTo>
                      <a:pt x="189" y="1125"/>
                    </a:lnTo>
                    <a:lnTo>
                      <a:pt x="214" y="1063"/>
                    </a:lnTo>
                    <a:lnTo>
                      <a:pt x="237" y="1014"/>
                    </a:lnTo>
                    <a:lnTo>
                      <a:pt x="264" y="954"/>
                    </a:lnTo>
                    <a:lnTo>
                      <a:pt x="291" y="898"/>
                    </a:lnTo>
                    <a:lnTo>
                      <a:pt x="354" y="786"/>
                    </a:lnTo>
                    <a:lnTo>
                      <a:pt x="385" y="735"/>
                    </a:lnTo>
                    <a:lnTo>
                      <a:pt x="424" y="675"/>
                    </a:lnTo>
                    <a:lnTo>
                      <a:pt x="462" y="621"/>
                    </a:lnTo>
                    <a:lnTo>
                      <a:pt x="508" y="561"/>
                    </a:lnTo>
                    <a:lnTo>
                      <a:pt x="555" y="504"/>
                    </a:lnTo>
                    <a:lnTo>
                      <a:pt x="607" y="447"/>
                    </a:lnTo>
                    <a:lnTo>
                      <a:pt x="660" y="390"/>
                    </a:lnTo>
                    <a:lnTo>
                      <a:pt x="723" y="334"/>
                    </a:lnTo>
                    <a:lnTo>
                      <a:pt x="790" y="276"/>
                    </a:lnTo>
                    <a:lnTo>
                      <a:pt x="864" y="222"/>
                    </a:lnTo>
                    <a:lnTo>
                      <a:pt x="972" y="157"/>
                    </a:lnTo>
                    <a:lnTo>
                      <a:pt x="1057" y="109"/>
                    </a:lnTo>
                    <a:lnTo>
                      <a:pt x="1171" y="64"/>
                    </a:lnTo>
                    <a:lnTo>
                      <a:pt x="1284" y="30"/>
                    </a:lnTo>
                    <a:lnTo>
                      <a:pt x="1393" y="7"/>
                    </a:lnTo>
                    <a:lnTo>
                      <a:pt x="1508" y="0"/>
                    </a:lnTo>
                    <a:lnTo>
                      <a:pt x="1615" y="0"/>
                    </a:lnTo>
                    <a:lnTo>
                      <a:pt x="1731" y="12"/>
                    </a:lnTo>
                    <a:lnTo>
                      <a:pt x="1842" y="33"/>
                    </a:lnTo>
                    <a:lnTo>
                      <a:pt x="1954" y="66"/>
                    </a:lnTo>
                    <a:lnTo>
                      <a:pt x="2067" y="117"/>
                    </a:lnTo>
                    <a:lnTo>
                      <a:pt x="2166" y="166"/>
                    </a:lnTo>
                    <a:lnTo>
                      <a:pt x="2250" y="220"/>
                    </a:lnTo>
                    <a:lnTo>
                      <a:pt x="2314" y="267"/>
                    </a:lnTo>
                    <a:lnTo>
                      <a:pt x="2389" y="333"/>
                    </a:lnTo>
                    <a:lnTo>
                      <a:pt x="2448" y="385"/>
                    </a:lnTo>
                    <a:lnTo>
                      <a:pt x="2511" y="447"/>
                    </a:lnTo>
                    <a:lnTo>
                      <a:pt x="2560" y="501"/>
                    </a:lnTo>
                    <a:lnTo>
                      <a:pt x="2608" y="561"/>
                    </a:lnTo>
                    <a:lnTo>
                      <a:pt x="2647" y="613"/>
                    </a:lnTo>
                    <a:lnTo>
                      <a:pt x="2692" y="673"/>
                    </a:lnTo>
                    <a:lnTo>
                      <a:pt x="2730" y="730"/>
                    </a:lnTo>
                    <a:lnTo>
                      <a:pt x="2763" y="786"/>
                    </a:lnTo>
                    <a:lnTo>
                      <a:pt x="2794" y="841"/>
                    </a:lnTo>
                    <a:lnTo>
                      <a:pt x="2826" y="900"/>
                    </a:lnTo>
                    <a:lnTo>
                      <a:pt x="2854" y="957"/>
                    </a:lnTo>
                    <a:lnTo>
                      <a:pt x="2880" y="1012"/>
                    </a:lnTo>
                    <a:lnTo>
                      <a:pt x="2907" y="1076"/>
                    </a:lnTo>
                    <a:lnTo>
                      <a:pt x="2928" y="1125"/>
                    </a:lnTo>
                    <a:lnTo>
                      <a:pt x="2949" y="1186"/>
                    </a:lnTo>
                    <a:lnTo>
                      <a:pt x="2970" y="1239"/>
                    </a:lnTo>
                    <a:lnTo>
                      <a:pt x="2986" y="1296"/>
                    </a:lnTo>
                    <a:lnTo>
                      <a:pt x="3003" y="1353"/>
                    </a:lnTo>
                    <a:lnTo>
                      <a:pt x="3021" y="1408"/>
                    </a:lnTo>
                    <a:lnTo>
                      <a:pt x="3034" y="1462"/>
                    </a:lnTo>
                    <a:lnTo>
                      <a:pt x="3048" y="1518"/>
                    </a:lnTo>
                    <a:lnTo>
                      <a:pt x="3058" y="1578"/>
                    </a:lnTo>
                    <a:lnTo>
                      <a:pt x="3067" y="1632"/>
                    </a:lnTo>
                    <a:lnTo>
                      <a:pt x="3078" y="1690"/>
                    </a:lnTo>
                    <a:lnTo>
                      <a:pt x="3087" y="1743"/>
                    </a:lnTo>
                    <a:lnTo>
                      <a:pt x="3094" y="1803"/>
                    </a:lnTo>
                    <a:lnTo>
                      <a:pt x="3106" y="1918"/>
                    </a:lnTo>
                    <a:lnTo>
                      <a:pt x="3109" y="2029"/>
                    </a:lnTo>
                    <a:lnTo>
                      <a:pt x="3115" y="2137"/>
                    </a:lnTo>
                    <a:lnTo>
                      <a:pt x="3117" y="3267"/>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endParaRPr>
              </a:p>
            </p:txBody>
          </p:sp>
          <p:sp>
            <p:nvSpPr>
              <p:cNvPr id="32" name="Line 501"/>
              <p:cNvSpPr>
                <a:spLocks noChangeShapeType="1"/>
              </p:cNvSpPr>
              <p:nvPr/>
            </p:nvSpPr>
            <p:spPr bwMode="auto">
              <a:xfrm>
                <a:off x="2611" y="2812"/>
                <a:ext cx="143" cy="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solidFill>
                    <a:srgbClr val="000000"/>
                  </a:solidFill>
                </a:endParaRPr>
              </a:p>
            </p:txBody>
          </p:sp>
          <p:sp>
            <p:nvSpPr>
              <p:cNvPr id="33" name="Freeform 502"/>
              <p:cNvSpPr>
                <a:spLocks/>
              </p:cNvSpPr>
              <p:nvPr/>
            </p:nvSpPr>
            <p:spPr bwMode="auto">
              <a:xfrm rot="5400000" flipH="1">
                <a:off x="2548" y="2787"/>
                <a:ext cx="76" cy="50"/>
              </a:xfrm>
              <a:custGeom>
                <a:avLst/>
                <a:gdLst>
                  <a:gd name="T0" fmla="*/ 0 w 3117"/>
                  <a:gd name="T1" fmla="*/ 0 h 3267"/>
                  <a:gd name="T2" fmla="*/ 0 w 3117"/>
                  <a:gd name="T3" fmla="*/ 0 h 3267"/>
                  <a:gd name="T4" fmla="*/ 0 w 3117"/>
                  <a:gd name="T5" fmla="*/ 0 h 3267"/>
                  <a:gd name="T6" fmla="*/ 0 w 3117"/>
                  <a:gd name="T7" fmla="*/ 0 h 3267"/>
                  <a:gd name="T8" fmla="*/ 0 w 3117"/>
                  <a:gd name="T9" fmla="*/ 0 h 3267"/>
                  <a:gd name="T10" fmla="*/ 0 w 3117"/>
                  <a:gd name="T11" fmla="*/ 0 h 3267"/>
                  <a:gd name="T12" fmla="*/ 0 w 3117"/>
                  <a:gd name="T13" fmla="*/ 0 h 3267"/>
                  <a:gd name="T14" fmla="*/ 0 w 3117"/>
                  <a:gd name="T15" fmla="*/ 0 h 3267"/>
                  <a:gd name="T16" fmla="*/ 0 w 3117"/>
                  <a:gd name="T17" fmla="*/ 0 h 3267"/>
                  <a:gd name="T18" fmla="*/ 0 w 3117"/>
                  <a:gd name="T19" fmla="*/ 0 h 3267"/>
                  <a:gd name="T20" fmla="*/ 0 w 3117"/>
                  <a:gd name="T21" fmla="*/ 0 h 3267"/>
                  <a:gd name="T22" fmla="*/ 0 w 3117"/>
                  <a:gd name="T23" fmla="*/ 0 h 3267"/>
                  <a:gd name="T24" fmla="*/ 0 w 3117"/>
                  <a:gd name="T25" fmla="*/ 0 h 3267"/>
                  <a:gd name="T26" fmla="*/ 0 w 3117"/>
                  <a:gd name="T27" fmla="*/ 0 h 3267"/>
                  <a:gd name="T28" fmla="*/ 0 w 3117"/>
                  <a:gd name="T29" fmla="*/ 0 h 3267"/>
                  <a:gd name="T30" fmla="*/ 0 w 3117"/>
                  <a:gd name="T31" fmla="*/ 0 h 3267"/>
                  <a:gd name="T32" fmla="*/ 0 w 3117"/>
                  <a:gd name="T33" fmla="*/ 0 h 3267"/>
                  <a:gd name="T34" fmla="*/ 0 w 3117"/>
                  <a:gd name="T35" fmla="*/ 0 h 3267"/>
                  <a:gd name="T36" fmla="*/ 0 w 3117"/>
                  <a:gd name="T37" fmla="*/ 0 h 3267"/>
                  <a:gd name="T38" fmla="*/ 0 w 3117"/>
                  <a:gd name="T39" fmla="*/ 0 h 3267"/>
                  <a:gd name="T40" fmla="*/ 0 w 3117"/>
                  <a:gd name="T41" fmla="*/ 0 h 3267"/>
                  <a:gd name="T42" fmla="*/ 0 w 3117"/>
                  <a:gd name="T43" fmla="*/ 0 h 3267"/>
                  <a:gd name="T44" fmla="*/ 0 w 3117"/>
                  <a:gd name="T45" fmla="*/ 0 h 3267"/>
                  <a:gd name="T46" fmla="*/ 0 w 3117"/>
                  <a:gd name="T47" fmla="*/ 0 h 3267"/>
                  <a:gd name="T48" fmla="*/ 0 w 3117"/>
                  <a:gd name="T49" fmla="*/ 0 h 3267"/>
                  <a:gd name="T50" fmla="*/ 0 w 3117"/>
                  <a:gd name="T51" fmla="*/ 0 h 3267"/>
                  <a:gd name="T52" fmla="*/ 0 w 3117"/>
                  <a:gd name="T53" fmla="*/ 0 h 3267"/>
                  <a:gd name="T54" fmla="*/ 0 w 3117"/>
                  <a:gd name="T55" fmla="*/ 0 h 3267"/>
                  <a:gd name="T56" fmla="*/ 0 w 3117"/>
                  <a:gd name="T57" fmla="*/ 0 h 3267"/>
                  <a:gd name="T58" fmla="*/ 0 w 3117"/>
                  <a:gd name="T59" fmla="*/ 0 h 3267"/>
                  <a:gd name="T60" fmla="*/ 0 w 3117"/>
                  <a:gd name="T61" fmla="*/ 0 h 3267"/>
                  <a:gd name="T62" fmla="*/ 0 w 3117"/>
                  <a:gd name="T63" fmla="*/ 0 h 3267"/>
                  <a:gd name="T64" fmla="*/ 0 w 3117"/>
                  <a:gd name="T65" fmla="*/ 0 h 3267"/>
                  <a:gd name="T66" fmla="*/ 0 w 3117"/>
                  <a:gd name="T67" fmla="*/ 0 h 3267"/>
                  <a:gd name="T68" fmla="*/ 0 w 3117"/>
                  <a:gd name="T69" fmla="*/ 0 h 3267"/>
                  <a:gd name="T70" fmla="*/ 0 w 3117"/>
                  <a:gd name="T71" fmla="*/ 0 h 3267"/>
                  <a:gd name="T72" fmla="*/ 0 w 3117"/>
                  <a:gd name="T73" fmla="*/ 0 h 32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17"/>
                  <a:gd name="T112" fmla="*/ 0 h 3267"/>
                  <a:gd name="T113" fmla="*/ 3117 w 3117"/>
                  <a:gd name="T114" fmla="*/ 3267 h 32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17" h="3267">
                    <a:moveTo>
                      <a:pt x="3" y="3265"/>
                    </a:moveTo>
                    <a:lnTo>
                      <a:pt x="0" y="2139"/>
                    </a:lnTo>
                    <a:lnTo>
                      <a:pt x="4" y="2029"/>
                    </a:lnTo>
                    <a:lnTo>
                      <a:pt x="9" y="1917"/>
                    </a:lnTo>
                    <a:lnTo>
                      <a:pt x="22" y="1801"/>
                    </a:lnTo>
                    <a:lnTo>
                      <a:pt x="39" y="1692"/>
                    </a:lnTo>
                    <a:lnTo>
                      <a:pt x="48" y="1638"/>
                    </a:lnTo>
                    <a:lnTo>
                      <a:pt x="58" y="1578"/>
                    </a:lnTo>
                    <a:lnTo>
                      <a:pt x="70" y="1516"/>
                    </a:lnTo>
                    <a:lnTo>
                      <a:pt x="84" y="1462"/>
                    </a:lnTo>
                    <a:lnTo>
                      <a:pt x="97" y="1402"/>
                    </a:lnTo>
                    <a:lnTo>
                      <a:pt x="112" y="1351"/>
                    </a:lnTo>
                    <a:lnTo>
                      <a:pt x="148" y="1237"/>
                    </a:lnTo>
                    <a:lnTo>
                      <a:pt x="189" y="1125"/>
                    </a:lnTo>
                    <a:lnTo>
                      <a:pt x="214" y="1063"/>
                    </a:lnTo>
                    <a:lnTo>
                      <a:pt x="237" y="1014"/>
                    </a:lnTo>
                    <a:lnTo>
                      <a:pt x="264" y="954"/>
                    </a:lnTo>
                    <a:lnTo>
                      <a:pt x="291" y="898"/>
                    </a:lnTo>
                    <a:lnTo>
                      <a:pt x="354" y="786"/>
                    </a:lnTo>
                    <a:lnTo>
                      <a:pt x="385" y="735"/>
                    </a:lnTo>
                    <a:lnTo>
                      <a:pt x="424" y="675"/>
                    </a:lnTo>
                    <a:lnTo>
                      <a:pt x="462" y="621"/>
                    </a:lnTo>
                    <a:lnTo>
                      <a:pt x="508" y="561"/>
                    </a:lnTo>
                    <a:lnTo>
                      <a:pt x="555" y="504"/>
                    </a:lnTo>
                    <a:lnTo>
                      <a:pt x="607" y="447"/>
                    </a:lnTo>
                    <a:lnTo>
                      <a:pt x="660" y="390"/>
                    </a:lnTo>
                    <a:lnTo>
                      <a:pt x="723" y="334"/>
                    </a:lnTo>
                    <a:lnTo>
                      <a:pt x="790" y="276"/>
                    </a:lnTo>
                    <a:lnTo>
                      <a:pt x="864" y="222"/>
                    </a:lnTo>
                    <a:lnTo>
                      <a:pt x="972" y="157"/>
                    </a:lnTo>
                    <a:lnTo>
                      <a:pt x="1057" y="109"/>
                    </a:lnTo>
                    <a:lnTo>
                      <a:pt x="1171" y="64"/>
                    </a:lnTo>
                    <a:lnTo>
                      <a:pt x="1284" y="30"/>
                    </a:lnTo>
                    <a:lnTo>
                      <a:pt x="1393" y="7"/>
                    </a:lnTo>
                    <a:lnTo>
                      <a:pt x="1508" y="0"/>
                    </a:lnTo>
                    <a:lnTo>
                      <a:pt x="1615" y="0"/>
                    </a:lnTo>
                    <a:lnTo>
                      <a:pt x="1731" y="12"/>
                    </a:lnTo>
                    <a:lnTo>
                      <a:pt x="1842" y="33"/>
                    </a:lnTo>
                    <a:lnTo>
                      <a:pt x="1954" y="66"/>
                    </a:lnTo>
                    <a:lnTo>
                      <a:pt x="2067" y="117"/>
                    </a:lnTo>
                    <a:lnTo>
                      <a:pt x="2166" y="166"/>
                    </a:lnTo>
                    <a:lnTo>
                      <a:pt x="2250" y="220"/>
                    </a:lnTo>
                    <a:lnTo>
                      <a:pt x="2314" y="267"/>
                    </a:lnTo>
                    <a:lnTo>
                      <a:pt x="2389" y="333"/>
                    </a:lnTo>
                    <a:lnTo>
                      <a:pt x="2448" y="385"/>
                    </a:lnTo>
                    <a:lnTo>
                      <a:pt x="2511" y="447"/>
                    </a:lnTo>
                    <a:lnTo>
                      <a:pt x="2560" y="501"/>
                    </a:lnTo>
                    <a:lnTo>
                      <a:pt x="2608" y="561"/>
                    </a:lnTo>
                    <a:lnTo>
                      <a:pt x="2647" y="613"/>
                    </a:lnTo>
                    <a:lnTo>
                      <a:pt x="2692" y="673"/>
                    </a:lnTo>
                    <a:lnTo>
                      <a:pt x="2730" y="730"/>
                    </a:lnTo>
                    <a:lnTo>
                      <a:pt x="2763" y="786"/>
                    </a:lnTo>
                    <a:lnTo>
                      <a:pt x="2794" y="841"/>
                    </a:lnTo>
                    <a:lnTo>
                      <a:pt x="2826" y="900"/>
                    </a:lnTo>
                    <a:lnTo>
                      <a:pt x="2854" y="957"/>
                    </a:lnTo>
                    <a:lnTo>
                      <a:pt x="2880" y="1012"/>
                    </a:lnTo>
                    <a:lnTo>
                      <a:pt x="2907" y="1076"/>
                    </a:lnTo>
                    <a:lnTo>
                      <a:pt x="2928" y="1125"/>
                    </a:lnTo>
                    <a:lnTo>
                      <a:pt x="2949" y="1186"/>
                    </a:lnTo>
                    <a:lnTo>
                      <a:pt x="2970" y="1239"/>
                    </a:lnTo>
                    <a:lnTo>
                      <a:pt x="2986" y="1296"/>
                    </a:lnTo>
                    <a:lnTo>
                      <a:pt x="3003" y="1353"/>
                    </a:lnTo>
                    <a:lnTo>
                      <a:pt x="3021" y="1408"/>
                    </a:lnTo>
                    <a:lnTo>
                      <a:pt x="3034" y="1462"/>
                    </a:lnTo>
                    <a:lnTo>
                      <a:pt x="3048" y="1518"/>
                    </a:lnTo>
                    <a:lnTo>
                      <a:pt x="3058" y="1578"/>
                    </a:lnTo>
                    <a:lnTo>
                      <a:pt x="3067" y="1632"/>
                    </a:lnTo>
                    <a:lnTo>
                      <a:pt x="3078" y="1690"/>
                    </a:lnTo>
                    <a:lnTo>
                      <a:pt x="3087" y="1743"/>
                    </a:lnTo>
                    <a:lnTo>
                      <a:pt x="3094" y="1803"/>
                    </a:lnTo>
                    <a:lnTo>
                      <a:pt x="3106" y="1918"/>
                    </a:lnTo>
                    <a:lnTo>
                      <a:pt x="3109" y="2029"/>
                    </a:lnTo>
                    <a:lnTo>
                      <a:pt x="3115" y="2137"/>
                    </a:lnTo>
                    <a:lnTo>
                      <a:pt x="3117" y="3267"/>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endParaRPr>
              </a:p>
            </p:txBody>
          </p:sp>
        </p:grpSp>
      </p:grpSp>
      <p:grpSp>
        <p:nvGrpSpPr>
          <p:cNvPr id="34" name="Group 232"/>
          <p:cNvGrpSpPr>
            <a:grpSpLocks/>
          </p:cNvGrpSpPr>
          <p:nvPr/>
        </p:nvGrpSpPr>
        <p:grpSpPr bwMode="auto">
          <a:xfrm>
            <a:off x="3481742" y="5494337"/>
            <a:ext cx="490538" cy="369888"/>
            <a:chOff x="5538700" y="1640753"/>
            <a:chExt cx="490537" cy="369901"/>
          </a:xfrm>
          <a:solidFill>
            <a:srgbClr val="80E0FF"/>
          </a:solidFill>
        </p:grpSpPr>
        <p:sp>
          <p:nvSpPr>
            <p:cNvPr id="35" name="Rectangle 284"/>
            <p:cNvSpPr>
              <a:spLocks noChangeArrowheads="1"/>
            </p:cNvSpPr>
            <p:nvPr/>
          </p:nvSpPr>
          <p:spPr bwMode="auto">
            <a:xfrm>
              <a:off x="5538700" y="1718544"/>
              <a:ext cx="490537" cy="292110"/>
            </a:xfrm>
            <a:prstGeom prst="rect">
              <a:avLst/>
            </a:prstGeom>
            <a:grpFill/>
            <a:ln w="19050" cap="rnd">
              <a:solidFill>
                <a:srgbClr val="000000"/>
              </a:solidFill>
              <a:miter lim="800000"/>
              <a:headEnd/>
              <a:tailEnd/>
            </a:ln>
          </p:spPr>
          <p:txBody>
            <a:bodyPr/>
            <a:lstStyle/>
            <a:p>
              <a:pPr fontAlgn="auto">
                <a:spcBef>
                  <a:spcPts val="0"/>
                </a:spcBef>
                <a:spcAft>
                  <a:spcPts val="0"/>
                </a:spcAft>
                <a:defRPr/>
              </a:pPr>
              <a:endParaRPr lang="en-US" kern="0" dirty="0">
                <a:solidFill>
                  <a:sysClr val="windowText" lastClr="000000"/>
                </a:solidFill>
                <a:latin typeface="Arial" charset="0"/>
              </a:endParaRPr>
            </a:p>
          </p:txBody>
        </p:sp>
        <p:sp>
          <p:nvSpPr>
            <p:cNvPr id="36" name="Freeform 286"/>
            <p:cNvSpPr>
              <a:spLocks/>
            </p:cNvSpPr>
            <p:nvPr/>
          </p:nvSpPr>
          <p:spPr bwMode="auto">
            <a:xfrm>
              <a:off x="5649825" y="1813797"/>
              <a:ext cx="255587" cy="87315"/>
            </a:xfrm>
            <a:custGeom>
              <a:avLst/>
              <a:gdLst>
                <a:gd name="T0" fmla="*/ 120 w 240"/>
                <a:gd name="T1" fmla="*/ 82 h 82"/>
                <a:gd name="T2" fmla="*/ 240 w 240"/>
                <a:gd name="T3" fmla="*/ 0 h 82"/>
                <a:gd name="T4" fmla="*/ 120 w 240"/>
                <a:gd name="T5" fmla="*/ 42 h 82"/>
                <a:gd name="T6" fmla="*/ 0 w 240"/>
                <a:gd name="T7" fmla="*/ 0 h 82"/>
                <a:gd name="T8" fmla="*/ 120 w 240"/>
                <a:gd name="T9" fmla="*/ 82 h 82"/>
                <a:gd name="T10" fmla="*/ 0 60000 65536"/>
                <a:gd name="T11" fmla="*/ 0 60000 65536"/>
                <a:gd name="T12" fmla="*/ 0 60000 65536"/>
                <a:gd name="T13" fmla="*/ 0 60000 65536"/>
                <a:gd name="T14" fmla="*/ 0 60000 65536"/>
                <a:gd name="T15" fmla="*/ 0 w 240"/>
                <a:gd name="T16" fmla="*/ 0 h 82"/>
                <a:gd name="T17" fmla="*/ 240 w 240"/>
                <a:gd name="T18" fmla="*/ 82 h 82"/>
              </a:gdLst>
              <a:ahLst/>
              <a:cxnLst>
                <a:cxn ang="T10">
                  <a:pos x="T0" y="T1"/>
                </a:cxn>
                <a:cxn ang="T11">
                  <a:pos x="T2" y="T3"/>
                </a:cxn>
                <a:cxn ang="T12">
                  <a:pos x="T4" y="T5"/>
                </a:cxn>
                <a:cxn ang="T13">
                  <a:pos x="T6" y="T7"/>
                </a:cxn>
                <a:cxn ang="T14">
                  <a:pos x="T8" y="T9"/>
                </a:cxn>
              </a:cxnLst>
              <a:rect l="T15" t="T16" r="T17" b="T18"/>
              <a:pathLst>
                <a:path w="240" h="82">
                  <a:moveTo>
                    <a:pt x="120" y="82"/>
                  </a:moveTo>
                  <a:lnTo>
                    <a:pt x="240" y="0"/>
                  </a:lnTo>
                  <a:lnTo>
                    <a:pt x="120" y="42"/>
                  </a:lnTo>
                  <a:lnTo>
                    <a:pt x="0" y="0"/>
                  </a:lnTo>
                  <a:lnTo>
                    <a:pt x="120" y="82"/>
                  </a:lnTo>
                  <a:close/>
                </a:path>
              </a:pathLst>
            </a:custGeom>
            <a:solidFill>
              <a:schemeClr val="tx1"/>
            </a:solidFill>
            <a:ln w="6350">
              <a:solidFill>
                <a:srgbClr val="000000"/>
              </a:solidFill>
              <a:round/>
              <a:headEnd/>
              <a:tailEnd/>
            </a:ln>
          </p:spPr>
          <p:txBody>
            <a:bodyPr wrap="none" anchor="ctr"/>
            <a:lstStyle/>
            <a:p>
              <a:pPr fontAlgn="auto">
                <a:spcBef>
                  <a:spcPts val="0"/>
                </a:spcBef>
                <a:spcAft>
                  <a:spcPts val="0"/>
                </a:spcAft>
                <a:defRPr/>
              </a:pPr>
              <a:endParaRPr lang="en-US" kern="0" dirty="0">
                <a:solidFill>
                  <a:sysClr val="windowText" lastClr="000000"/>
                </a:solidFill>
                <a:latin typeface="Arial" charset="0"/>
              </a:endParaRPr>
            </a:p>
          </p:txBody>
        </p:sp>
        <p:grpSp>
          <p:nvGrpSpPr>
            <p:cNvPr id="37" name="Group 287"/>
            <p:cNvGrpSpPr>
              <a:grpSpLocks/>
            </p:cNvGrpSpPr>
            <p:nvPr/>
          </p:nvGrpSpPr>
          <p:grpSpPr bwMode="auto">
            <a:xfrm>
              <a:off x="5676812" y="1640753"/>
              <a:ext cx="219075" cy="41275"/>
              <a:chOff x="3721" y="3196"/>
              <a:chExt cx="138" cy="26"/>
            </a:xfrm>
            <a:grpFill/>
          </p:grpSpPr>
          <p:sp>
            <p:nvSpPr>
              <p:cNvPr id="38" name="Oval 288"/>
              <p:cNvSpPr>
                <a:spLocks noChangeArrowheads="1"/>
              </p:cNvSpPr>
              <p:nvPr/>
            </p:nvSpPr>
            <p:spPr bwMode="auto">
              <a:xfrm>
                <a:off x="3721" y="3196"/>
                <a:ext cx="26" cy="26"/>
              </a:xfrm>
              <a:prstGeom prst="ellipse">
                <a:avLst/>
              </a:prstGeom>
              <a:solidFill>
                <a:schemeClr val="tx1"/>
              </a:solidFill>
              <a:ln w="2222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Arial" charset="0"/>
                </a:endParaRPr>
              </a:p>
            </p:txBody>
          </p:sp>
          <p:sp>
            <p:nvSpPr>
              <p:cNvPr id="39" name="Oval 289"/>
              <p:cNvSpPr>
                <a:spLocks noChangeArrowheads="1"/>
              </p:cNvSpPr>
              <p:nvPr/>
            </p:nvSpPr>
            <p:spPr bwMode="auto">
              <a:xfrm>
                <a:off x="3777" y="3196"/>
                <a:ext cx="26" cy="26"/>
              </a:xfrm>
              <a:prstGeom prst="ellipse">
                <a:avLst/>
              </a:prstGeom>
              <a:solidFill>
                <a:schemeClr val="tx1"/>
              </a:solidFill>
              <a:ln w="2222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Arial" charset="0"/>
                </a:endParaRPr>
              </a:p>
            </p:txBody>
          </p:sp>
          <p:sp>
            <p:nvSpPr>
              <p:cNvPr id="40" name="Oval 290"/>
              <p:cNvSpPr>
                <a:spLocks noChangeArrowheads="1"/>
              </p:cNvSpPr>
              <p:nvPr/>
            </p:nvSpPr>
            <p:spPr bwMode="auto">
              <a:xfrm>
                <a:off x="3833" y="3196"/>
                <a:ext cx="26" cy="26"/>
              </a:xfrm>
              <a:prstGeom prst="ellipse">
                <a:avLst/>
              </a:prstGeom>
              <a:solidFill>
                <a:schemeClr val="tx1"/>
              </a:solidFill>
              <a:ln w="2222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Arial" charset="0"/>
                </a:endParaRPr>
              </a:p>
            </p:txBody>
          </p:sp>
        </p:grpSp>
      </p:grpSp>
      <p:grpSp>
        <p:nvGrpSpPr>
          <p:cNvPr id="42" name="Group 807"/>
          <p:cNvGrpSpPr>
            <a:grpSpLocks/>
          </p:cNvGrpSpPr>
          <p:nvPr/>
        </p:nvGrpSpPr>
        <p:grpSpPr bwMode="auto">
          <a:xfrm>
            <a:off x="2506664" y="1489075"/>
            <a:ext cx="490537" cy="400050"/>
            <a:chOff x="982663" y="1489075"/>
            <a:chExt cx="490537" cy="400050"/>
          </a:xfrm>
        </p:grpSpPr>
        <p:sp>
          <p:nvSpPr>
            <p:cNvPr id="43" name="Rectangle 17"/>
            <p:cNvSpPr>
              <a:spLocks noChangeArrowheads="1"/>
            </p:cNvSpPr>
            <p:nvPr/>
          </p:nvSpPr>
          <p:spPr bwMode="auto">
            <a:xfrm>
              <a:off x="982663"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44" name="Rectangle 19"/>
            <p:cNvSpPr>
              <a:spLocks noChangeArrowheads="1"/>
            </p:cNvSpPr>
            <p:nvPr/>
          </p:nvSpPr>
          <p:spPr bwMode="auto">
            <a:xfrm>
              <a:off x="1216025" y="1489075"/>
              <a:ext cx="285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cxnSp>
          <p:nvCxnSpPr>
            <p:cNvPr id="45" name="Straight Connector 777"/>
            <p:cNvCxnSpPr>
              <a:cxnSpLocks noChangeShapeType="1"/>
            </p:cNvCxnSpPr>
            <p:nvPr/>
          </p:nvCxnSpPr>
          <p:spPr bwMode="auto">
            <a:xfrm>
              <a:off x="982663" y="1700318"/>
              <a:ext cx="49053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46" name="Group 808"/>
          <p:cNvGrpSpPr>
            <a:grpSpLocks/>
          </p:cNvGrpSpPr>
          <p:nvPr/>
        </p:nvGrpSpPr>
        <p:grpSpPr bwMode="auto">
          <a:xfrm>
            <a:off x="3489325" y="2401888"/>
            <a:ext cx="490538" cy="400050"/>
            <a:chOff x="982663" y="1489075"/>
            <a:chExt cx="490537" cy="400050"/>
          </a:xfrm>
        </p:grpSpPr>
        <p:sp>
          <p:nvSpPr>
            <p:cNvPr id="47" name="Rectangle 17"/>
            <p:cNvSpPr>
              <a:spLocks noChangeArrowheads="1"/>
            </p:cNvSpPr>
            <p:nvPr/>
          </p:nvSpPr>
          <p:spPr bwMode="auto">
            <a:xfrm>
              <a:off x="982663"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48" name="Rectangle 19"/>
            <p:cNvSpPr>
              <a:spLocks noChangeArrowheads="1"/>
            </p:cNvSpPr>
            <p:nvPr/>
          </p:nvSpPr>
          <p:spPr bwMode="auto">
            <a:xfrm>
              <a:off x="1216025" y="1489075"/>
              <a:ext cx="285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cxnSp>
          <p:nvCxnSpPr>
            <p:cNvPr id="49" name="Straight Connector 811"/>
            <p:cNvCxnSpPr>
              <a:cxnSpLocks noChangeShapeType="1"/>
            </p:cNvCxnSpPr>
            <p:nvPr/>
          </p:nvCxnSpPr>
          <p:spPr bwMode="auto">
            <a:xfrm>
              <a:off x="982663" y="1700318"/>
              <a:ext cx="49053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50" name="Group 812"/>
          <p:cNvGrpSpPr>
            <a:grpSpLocks/>
          </p:cNvGrpSpPr>
          <p:nvPr/>
        </p:nvGrpSpPr>
        <p:grpSpPr bwMode="auto">
          <a:xfrm>
            <a:off x="4433889" y="2406650"/>
            <a:ext cx="490537" cy="400050"/>
            <a:chOff x="982663" y="1489075"/>
            <a:chExt cx="490537" cy="400050"/>
          </a:xfrm>
        </p:grpSpPr>
        <p:sp>
          <p:nvSpPr>
            <p:cNvPr id="51" name="Rectangle 17"/>
            <p:cNvSpPr>
              <a:spLocks noChangeArrowheads="1"/>
            </p:cNvSpPr>
            <p:nvPr/>
          </p:nvSpPr>
          <p:spPr bwMode="auto">
            <a:xfrm>
              <a:off x="982663"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52" name="Rectangle 19"/>
            <p:cNvSpPr>
              <a:spLocks noChangeArrowheads="1"/>
            </p:cNvSpPr>
            <p:nvPr/>
          </p:nvSpPr>
          <p:spPr bwMode="auto">
            <a:xfrm>
              <a:off x="1216025" y="1489075"/>
              <a:ext cx="285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cxnSp>
          <p:nvCxnSpPr>
            <p:cNvPr id="53" name="Straight Connector 815"/>
            <p:cNvCxnSpPr>
              <a:cxnSpLocks noChangeShapeType="1"/>
            </p:cNvCxnSpPr>
            <p:nvPr/>
          </p:nvCxnSpPr>
          <p:spPr bwMode="auto">
            <a:xfrm>
              <a:off x="982663" y="1700318"/>
              <a:ext cx="49053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54" name="Group 821"/>
          <p:cNvGrpSpPr>
            <a:grpSpLocks/>
          </p:cNvGrpSpPr>
          <p:nvPr/>
        </p:nvGrpSpPr>
        <p:grpSpPr bwMode="auto">
          <a:xfrm>
            <a:off x="4435476" y="4238625"/>
            <a:ext cx="555625" cy="471488"/>
            <a:chOff x="3412033" y="3166705"/>
            <a:chExt cx="556039" cy="470544"/>
          </a:xfrm>
        </p:grpSpPr>
        <p:grpSp>
          <p:nvGrpSpPr>
            <p:cNvPr id="55" name="Group 818"/>
            <p:cNvGrpSpPr>
              <a:grpSpLocks/>
            </p:cNvGrpSpPr>
            <p:nvPr/>
          </p:nvGrpSpPr>
          <p:grpSpPr bwMode="auto">
            <a:xfrm>
              <a:off x="3476982" y="3344949"/>
              <a:ext cx="491090" cy="292300"/>
              <a:chOff x="3412033" y="3280015"/>
              <a:chExt cx="491090" cy="292300"/>
            </a:xfrm>
          </p:grpSpPr>
          <p:sp>
            <p:nvSpPr>
              <p:cNvPr id="60"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61" name="Rounded Rectangle 820"/>
              <p:cNvSpPr>
                <a:spLocks noChangeArrowheads="1"/>
              </p:cNvSpPr>
              <p:nvPr/>
            </p:nvSpPr>
            <p:spPr bwMode="auto">
              <a:xfrm>
                <a:off x="3527775"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sp>
          <p:nvSpPr>
            <p:cNvPr id="56" name="Rectangle 63"/>
            <p:cNvSpPr>
              <a:spLocks noChangeArrowheads="1"/>
            </p:cNvSpPr>
            <p:nvPr/>
          </p:nvSpPr>
          <p:spPr bwMode="auto">
            <a:xfrm>
              <a:off x="3641171" y="3166705"/>
              <a:ext cx="28607" cy="12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57" name="Group 817"/>
            <p:cNvGrpSpPr>
              <a:grpSpLocks/>
            </p:cNvGrpSpPr>
            <p:nvPr/>
          </p:nvGrpSpPr>
          <p:grpSpPr bwMode="auto">
            <a:xfrm>
              <a:off x="3412033" y="3280015"/>
              <a:ext cx="491090" cy="292300"/>
              <a:chOff x="3412033" y="3280015"/>
              <a:chExt cx="491090" cy="292300"/>
            </a:xfrm>
          </p:grpSpPr>
          <p:sp>
            <p:nvSpPr>
              <p:cNvPr id="58"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59" name="Rounded Rectangle 816"/>
              <p:cNvSpPr>
                <a:spLocks noChangeArrowheads="1"/>
              </p:cNvSpPr>
              <p:nvPr/>
            </p:nvSpPr>
            <p:spPr bwMode="auto">
              <a:xfrm>
                <a:off x="3527775"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nvGrpSpPr>
          <p:cNvPr id="62" name="Group 822"/>
          <p:cNvGrpSpPr>
            <a:grpSpLocks/>
          </p:cNvGrpSpPr>
          <p:nvPr/>
        </p:nvGrpSpPr>
        <p:grpSpPr bwMode="auto">
          <a:xfrm>
            <a:off x="5402264" y="2403475"/>
            <a:ext cx="490537" cy="400050"/>
            <a:chOff x="982663" y="1489075"/>
            <a:chExt cx="490537" cy="400050"/>
          </a:xfrm>
        </p:grpSpPr>
        <p:sp>
          <p:nvSpPr>
            <p:cNvPr id="63" name="Rectangle 17"/>
            <p:cNvSpPr>
              <a:spLocks noChangeArrowheads="1"/>
            </p:cNvSpPr>
            <p:nvPr/>
          </p:nvSpPr>
          <p:spPr bwMode="auto">
            <a:xfrm>
              <a:off x="982663"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64" name="Rectangle 19"/>
            <p:cNvSpPr>
              <a:spLocks noChangeArrowheads="1"/>
            </p:cNvSpPr>
            <p:nvPr/>
          </p:nvSpPr>
          <p:spPr bwMode="auto">
            <a:xfrm>
              <a:off x="1216025" y="1489075"/>
              <a:ext cx="285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cxnSp>
          <p:nvCxnSpPr>
            <p:cNvPr id="65" name="Straight Connector 825"/>
            <p:cNvCxnSpPr>
              <a:cxnSpLocks noChangeShapeType="1"/>
            </p:cNvCxnSpPr>
            <p:nvPr/>
          </p:nvCxnSpPr>
          <p:spPr bwMode="auto">
            <a:xfrm>
              <a:off x="982663" y="1700318"/>
              <a:ext cx="49053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66" name="Group 826"/>
          <p:cNvGrpSpPr>
            <a:grpSpLocks/>
          </p:cNvGrpSpPr>
          <p:nvPr/>
        </p:nvGrpSpPr>
        <p:grpSpPr bwMode="auto">
          <a:xfrm>
            <a:off x="6356350" y="2405063"/>
            <a:ext cx="490538" cy="400050"/>
            <a:chOff x="982663" y="1489075"/>
            <a:chExt cx="490537" cy="400050"/>
          </a:xfrm>
        </p:grpSpPr>
        <p:sp>
          <p:nvSpPr>
            <p:cNvPr id="67" name="Rectangle 17"/>
            <p:cNvSpPr>
              <a:spLocks noChangeArrowheads="1"/>
            </p:cNvSpPr>
            <p:nvPr/>
          </p:nvSpPr>
          <p:spPr bwMode="auto">
            <a:xfrm>
              <a:off x="982663"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68" name="Rectangle 19"/>
            <p:cNvSpPr>
              <a:spLocks noChangeArrowheads="1"/>
            </p:cNvSpPr>
            <p:nvPr/>
          </p:nvSpPr>
          <p:spPr bwMode="auto">
            <a:xfrm>
              <a:off x="1216025" y="1489075"/>
              <a:ext cx="285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cxnSp>
          <p:nvCxnSpPr>
            <p:cNvPr id="69" name="Straight Connector 829"/>
            <p:cNvCxnSpPr>
              <a:cxnSpLocks noChangeShapeType="1"/>
            </p:cNvCxnSpPr>
            <p:nvPr/>
          </p:nvCxnSpPr>
          <p:spPr bwMode="auto">
            <a:xfrm>
              <a:off x="982663" y="1700318"/>
              <a:ext cx="49053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70" name="Group 846"/>
          <p:cNvGrpSpPr>
            <a:grpSpLocks/>
          </p:cNvGrpSpPr>
          <p:nvPr/>
        </p:nvGrpSpPr>
        <p:grpSpPr bwMode="auto">
          <a:xfrm>
            <a:off x="3489326" y="3249613"/>
            <a:ext cx="557213" cy="474662"/>
            <a:chOff x="1957548" y="3307384"/>
            <a:chExt cx="557391" cy="475449"/>
          </a:xfrm>
        </p:grpSpPr>
        <p:grpSp>
          <p:nvGrpSpPr>
            <p:cNvPr id="71" name="Group 836"/>
            <p:cNvGrpSpPr>
              <a:grpSpLocks/>
            </p:cNvGrpSpPr>
            <p:nvPr/>
          </p:nvGrpSpPr>
          <p:grpSpPr bwMode="auto">
            <a:xfrm>
              <a:off x="2024402" y="3490436"/>
              <a:ext cx="490537" cy="292397"/>
              <a:chOff x="1384342" y="1174867"/>
              <a:chExt cx="490537" cy="292397"/>
            </a:xfrm>
          </p:grpSpPr>
          <p:sp>
            <p:nvSpPr>
              <p:cNvPr id="83" name="Rectangle 246"/>
              <p:cNvSpPr>
                <a:spLocks noChangeArrowheads="1"/>
              </p:cNvSpPr>
              <p:nvPr/>
            </p:nvSpPr>
            <p:spPr bwMode="auto">
              <a:xfrm>
                <a:off x="1384342" y="1174867"/>
                <a:ext cx="490537" cy="292397"/>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nvGrpSpPr>
              <p:cNvPr id="84" name="Group 249"/>
              <p:cNvGrpSpPr>
                <a:grpSpLocks/>
              </p:cNvGrpSpPr>
              <p:nvPr/>
            </p:nvGrpSpPr>
            <p:grpSpPr bwMode="auto">
              <a:xfrm>
                <a:off x="1539896" y="1285474"/>
                <a:ext cx="180975" cy="77073"/>
                <a:chOff x="3400" y="3599"/>
                <a:chExt cx="114" cy="48"/>
              </a:xfrm>
            </p:grpSpPr>
            <p:sp>
              <p:nvSpPr>
                <p:cNvPr id="87" name="Line 250"/>
                <p:cNvSpPr>
                  <a:spLocks noChangeShapeType="1"/>
                </p:cNvSpPr>
                <p:nvPr/>
              </p:nvSpPr>
              <p:spPr bwMode="auto">
                <a:xfrm>
                  <a:off x="3400" y="3602"/>
                  <a:ext cx="11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88" name="Line 251"/>
                <p:cNvSpPr>
                  <a:spLocks noChangeShapeType="1"/>
                </p:cNvSpPr>
                <p:nvPr/>
              </p:nvSpPr>
              <p:spPr bwMode="auto">
                <a:xfrm rot="5400000">
                  <a:off x="3484"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89" name="Line 252"/>
                <p:cNvSpPr>
                  <a:spLocks noChangeShapeType="1"/>
                </p:cNvSpPr>
                <p:nvPr/>
              </p:nvSpPr>
              <p:spPr bwMode="auto">
                <a:xfrm rot="5400000">
                  <a:off x="3377"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90" name="Line 253"/>
                <p:cNvSpPr>
                  <a:spLocks noChangeShapeType="1"/>
                </p:cNvSpPr>
                <p:nvPr/>
              </p:nvSpPr>
              <p:spPr bwMode="auto">
                <a:xfrm rot="5400000">
                  <a:off x="3431"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grpSp>
          <p:sp>
            <p:nvSpPr>
              <p:cNvPr id="85" name="Rounded Rectangle 839"/>
              <p:cNvSpPr>
                <a:spLocks noChangeArrowheads="1"/>
              </p:cNvSpPr>
              <p:nvPr/>
            </p:nvSpPr>
            <p:spPr bwMode="auto">
              <a:xfrm>
                <a:off x="1543825" y="1386410"/>
                <a:ext cx="168294" cy="47103"/>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86" name="Rounded Rectangle 840"/>
              <p:cNvSpPr>
                <a:spLocks noChangeArrowheads="1"/>
              </p:cNvSpPr>
              <p:nvPr/>
            </p:nvSpPr>
            <p:spPr bwMode="auto">
              <a:xfrm>
                <a:off x="1543825" y="1210197"/>
                <a:ext cx="168294" cy="47103"/>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nvGrpSpPr>
            <p:cNvPr id="72" name="Group 845"/>
            <p:cNvGrpSpPr>
              <a:grpSpLocks/>
            </p:cNvGrpSpPr>
            <p:nvPr/>
          </p:nvGrpSpPr>
          <p:grpSpPr bwMode="auto">
            <a:xfrm>
              <a:off x="1957548" y="3307384"/>
              <a:ext cx="490537" cy="404937"/>
              <a:chOff x="1957548" y="3307384"/>
              <a:chExt cx="490537" cy="404937"/>
            </a:xfrm>
          </p:grpSpPr>
          <p:sp>
            <p:nvSpPr>
              <p:cNvPr id="73" name="Rectangle 248"/>
              <p:cNvSpPr>
                <a:spLocks noChangeArrowheads="1"/>
              </p:cNvSpPr>
              <p:nvPr/>
            </p:nvSpPr>
            <p:spPr bwMode="auto">
              <a:xfrm>
                <a:off x="2188880" y="3307384"/>
                <a:ext cx="28863" cy="123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74" name="Group 835"/>
              <p:cNvGrpSpPr>
                <a:grpSpLocks/>
              </p:cNvGrpSpPr>
              <p:nvPr/>
            </p:nvGrpSpPr>
            <p:grpSpPr bwMode="auto">
              <a:xfrm>
                <a:off x="1957548" y="3419924"/>
                <a:ext cx="490537" cy="292397"/>
                <a:chOff x="1384342" y="1174867"/>
                <a:chExt cx="490537" cy="292397"/>
              </a:xfrm>
            </p:grpSpPr>
            <p:sp>
              <p:nvSpPr>
                <p:cNvPr id="75" name="Rectangle 246"/>
                <p:cNvSpPr>
                  <a:spLocks noChangeArrowheads="1"/>
                </p:cNvSpPr>
                <p:nvPr/>
              </p:nvSpPr>
              <p:spPr bwMode="auto">
                <a:xfrm>
                  <a:off x="1384342" y="1174867"/>
                  <a:ext cx="490537" cy="292397"/>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nvGrpSpPr>
                <p:cNvPr id="76" name="Group 249"/>
                <p:cNvGrpSpPr>
                  <a:grpSpLocks/>
                </p:cNvGrpSpPr>
                <p:nvPr/>
              </p:nvGrpSpPr>
              <p:grpSpPr bwMode="auto">
                <a:xfrm>
                  <a:off x="1539896" y="1285474"/>
                  <a:ext cx="180975" cy="77073"/>
                  <a:chOff x="3400" y="3599"/>
                  <a:chExt cx="114" cy="48"/>
                </a:xfrm>
              </p:grpSpPr>
              <p:sp>
                <p:nvSpPr>
                  <p:cNvPr id="79" name="Line 250"/>
                  <p:cNvSpPr>
                    <a:spLocks noChangeShapeType="1"/>
                  </p:cNvSpPr>
                  <p:nvPr/>
                </p:nvSpPr>
                <p:spPr bwMode="auto">
                  <a:xfrm>
                    <a:off x="3400" y="3602"/>
                    <a:ext cx="11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80" name="Line 251"/>
                  <p:cNvSpPr>
                    <a:spLocks noChangeShapeType="1"/>
                  </p:cNvSpPr>
                  <p:nvPr/>
                </p:nvSpPr>
                <p:spPr bwMode="auto">
                  <a:xfrm rot="5400000">
                    <a:off x="3484"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81" name="Line 252"/>
                  <p:cNvSpPr>
                    <a:spLocks noChangeShapeType="1"/>
                  </p:cNvSpPr>
                  <p:nvPr/>
                </p:nvSpPr>
                <p:spPr bwMode="auto">
                  <a:xfrm rot="5400000">
                    <a:off x="3377"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82" name="Line 253"/>
                  <p:cNvSpPr>
                    <a:spLocks noChangeShapeType="1"/>
                  </p:cNvSpPr>
                  <p:nvPr/>
                </p:nvSpPr>
                <p:spPr bwMode="auto">
                  <a:xfrm rot="5400000">
                    <a:off x="3431"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grpSp>
            <p:sp>
              <p:nvSpPr>
                <p:cNvPr id="77" name="Rounded Rectangle 830"/>
                <p:cNvSpPr>
                  <a:spLocks noChangeArrowheads="1"/>
                </p:cNvSpPr>
                <p:nvPr/>
              </p:nvSpPr>
              <p:spPr bwMode="auto">
                <a:xfrm>
                  <a:off x="1543825" y="1386410"/>
                  <a:ext cx="168294" cy="47103"/>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78" name="Rounded Rectangle 832"/>
                <p:cNvSpPr>
                  <a:spLocks noChangeArrowheads="1"/>
                </p:cNvSpPr>
                <p:nvPr/>
              </p:nvSpPr>
              <p:spPr bwMode="auto">
                <a:xfrm>
                  <a:off x="1543825" y="1210197"/>
                  <a:ext cx="168294" cy="47103"/>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grpSp>
        <p:nvGrpSpPr>
          <p:cNvPr id="91" name="Group 847"/>
          <p:cNvGrpSpPr>
            <a:grpSpLocks/>
          </p:cNvGrpSpPr>
          <p:nvPr/>
        </p:nvGrpSpPr>
        <p:grpSpPr bwMode="auto">
          <a:xfrm>
            <a:off x="5399089" y="4240213"/>
            <a:ext cx="555625" cy="469900"/>
            <a:chOff x="3412033" y="3166705"/>
            <a:chExt cx="556039" cy="470544"/>
          </a:xfrm>
        </p:grpSpPr>
        <p:grpSp>
          <p:nvGrpSpPr>
            <p:cNvPr id="92" name="Group 848"/>
            <p:cNvGrpSpPr>
              <a:grpSpLocks/>
            </p:cNvGrpSpPr>
            <p:nvPr/>
          </p:nvGrpSpPr>
          <p:grpSpPr bwMode="auto">
            <a:xfrm>
              <a:off x="3476982" y="3344949"/>
              <a:ext cx="491090" cy="292300"/>
              <a:chOff x="3412033" y="3280015"/>
              <a:chExt cx="491090" cy="292300"/>
            </a:xfrm>
          </p:grpSpPr>
          <p:sp>
            <p:nvSpPr>
              <p:cNvPr id="97"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98" name="Rounded Rectangle 854"/>
              <p:cNvSpPr>
                <a:spLocks noChangeArrowheads="1"/>
              </p:cNvSpPr>
              <p:nvPr/>
            </p:nvSpPr>
            <p:spPr bwMode="auto">
              <a:xfrm>
                <a:off x="3527775"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sp>
          <p:nvSpPr>
            <p:cNvPr id="93" name="Rectangle 63"/>
            <p:cNvSpPr>
              <a:spLocks noChangeArrowheads="1"/>
            </p:cNvSpPr>
            <p:nvPr/>
          </p:nvSpPr>
          <p:spPr bwMode="auto">
            <a:xfrm>
              <a:off x="3641171" y="3166705"/>
              <a:ext cx="28607" cy="12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94" name="Group 850"/>
            <p:cNvGrpSpPr>
              <a:grpSpLocks/>
            </p:cNvGrpSpPr>
            <p:nvPr/>
          </p:nvGrpSpPr>
          <p:grpSpPr bwMode="auto">
            <a:xfrm>
              <a:off x="3412033" y="3280015"/>
              <a:ext cx="491090" cy="292300"/>
              <a:chOff x="3412033" y="3280015"/>
              <a:chExt cx="491090" cy="292300"/>
            </a:xfrm>
          </p:grpSpPr>
          <p:sp>
            <p:nvSpPr>
              <p:cNvPr id="95"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96" name="Rounded Rectangle 852"/>
              <p:cNvSpPr>
                <a:spLocks noChangeArrowheads="1"/>
              </p:cNvSpPr>
              <p:nvPr/>
            </p:nvSpPr>
            <p:spPr bwMode="auto">
              <a:xfrm>
                <a:off x="3527775"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nvGrpSpPr>
          <p:cNvPr id="99" name="Group 98"/>
          <p:cNvGrpSpPr/>
          <p:nvPr/>
        </p:nvGrpSpPr>
        <p:grpSpPr>
          <a:xfrm>
            <a:off x="6348413" y="4238626"/>
            <a:ext cx="490724" cy="405055"/>
            <a:chOff x="4852988" y="4238625"/>
            <a:chExt cx="490724" cy="405055"/>
          </a:xfrm>
        </p:grpSpPr>
        <p:sp>
          <p:nvSpPr>
            <p:cNvPr id="100" name="Rectangle 63"/>
            <p:cNvSpPr>
              <a:spLocks noChangeArrowheads="1"/>
            </p:cNvSpPr>
            <p:nvPr/>
          </p:nvSpPr>
          <p:spPr bwMode="auto">
            <a:xfrm>
              <a:off x="5081955" y="4238625"/>
              <a:ext cx="28586" cy="122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101" name="Group 858"/>
            <p:cNvGrpSpPr>
              <a:grpSpLocks/>
            </p:cNvGrpSpPr>
            <p:nvPr/>
          </p:nvGrpSpPr>
          <p:grpSpPr bwMode="auto">
            <a:xfrm>
              <a:off x="4852988" y="4351780"/>
              <a:ext cx="490724" cy="291900"/>
              <a:chOff x="3412033" y="3280015"/>
              <a:chExt cx="491090" cy="292300"/>
            </a:xfrm>
          </p:grpSpPr>
          <p:sp>
            <p:nvSpPr>
              <p:cNvPr id="102"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03" name="Rounded Rectangle 860"/>
              <p:cNvSpPr>
                <a:spLocks noChangeArrowheads="1"/>
              </p:cNvSpPr>
              <p:nvPr/>
            </p:nvSpPr>
            <p:spPr bwMode="auto">
              <a:xfrm>
                <a:off x="3527775"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nvGrpSpPr>
          <p:cNvPr id="104" name="Group 876"/>
          <p:cNvGrpSpPr>
            <a:grpSpLocks/>
          </p:cNvGrpSpPr>
          <p:nvPr/>
        </p:nvGrpSpPr>
        <p:grpSpPr bwMode="auto">
          <a:xfrm>
            <a:off x="5399089" y="3251200"/>
            <a:ext cx="500083" cy="400102"/>
            <a:chOff x="3407303" y="5001417"/>
            <a:chExt cx="500256" cy="400472"/>
          </a:xfrm>
        </p:grpSpPr>
        <p:sp>
          <p:nvSpPr>
            <p:cNvPr id="105" name="Rectangle 64"/>
            <p:cNvSpPr>
              <a:spLocks noChangeArrowheads="1"/>
            </p:cNvSpPr>
            <p:nvPr/>
          </p:nvSpPr>
          <p:spPr bwMode="auto">
            <a:xfrm>
              <a:off x="3641817" y="5001417"/>
              <a:ext cx="28586" cy="12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106" name="Group 878"/>
            <p:cNvGrpSpPr>
              <a:grpSpLocks/>
            </p:cNvGrpSpPr>
            <p:nvPr/>
          </p:nvGrpSpPr>
          <p:grpSpPr bwMode="auto">
            <a:xfrm>
              <a:off x="3407303" y="5108329"/>
              <a:ext cx="500256" cy="293560"/>
              <a:chOff x="3407303" y="5108329"/>
              <a:chExt cx="500256" cy="293560"/>
            </a:xfrm>
          </p:grpSpPr>
          <p:grpSp>
            <p:nvGrpSpPr>
              <p:cNvPr id="107" name="Group 165"/>
              <p:cNvGrpSpPr>
                <a:grpSpLocks/>
              </p:cNvGrpSpPr>
              <p:nvPr/>
            </p:nvGrpSpPr>
            <p:grpSpPr bwMode="auto">
              <a:xfrm>
                <a:off x="3407303" y="5108329"/>
                <a:ext cx="500256" cy="293560"/>
                <a:chOff x="1852" y="2149"/>
                <a:chExt cx="315" cy="185"/>
              </a:xfrm>
            </p:grpSpPr>
            <p:sp>
              <p:nvSpPr>
                <p:cNvPr id="109" name="Rectangle 166"/>
                <p:cNvSpPr>
                  <a:spLocks noChangeArrowheads="1"/>
                </p:cNvSpPr>
                <p:nvPr/>
              </p:nvSpPr>
              <p:spPr bwMode="auto">
                <a:xfrm>
                  <a:off x="1853" y="2150"/>
                  <a:ext cx="309" cy="184"/>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10" name="Line 168"/>
                <p:cNvSpPr>
                  <a:spLocks noChangeShapeType="1"/>
                </p:cNvSpPr>
                <p:nvPr/>
              </p:nvSpPr>
              <p:spPr bwMode="auto">
                <a:xfrm flipV="1">
                  <a:off x="1852" y="2149"/>
                  <a:ext cx="315" cy="183"/>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sp>
              <p:nvSpPr>
                <p:cNvPr id="111" name="Line 169"/>
                <p:cNvSpPr>
                  <a:spLocks noChangeShapeType="1"/>
                </p:cNvSpPr>
                <p:nvPr/>
              </p:nvSpPr>
              <p:spPr bwMode="auto">
                <a:xfrm>
                  <a:off x="1858" y="2155"/>
                  <a:ext cx="306" cy="17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grpSp>
          <p:sp>
            <p:nvSpPr>
              <p:cNvPr id="108" name="Rounded Rectangle 880"/>
              <p:cNvSpPr>
                <a:spLocks noChangeArrowheads="1"/>
              </p:cNvSpPr>
              <p:nvPr/>
            </p:nvSpPr>
            <p:spPr bwMode="auto">
              <a:xfrm>
                <a:off x="3528173" y="5204072"/>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nvGrpSpPr>
          <p:cNvPr id="112" name="Group 889"/>
          <p:cNvGrpSpPr>
            <a:grpSpLocks/>
          </p:cNvGrpSpPr>
          <p:nvPr/>
        </p:nvGrpSpPr>
        <p:grpSpPr bwMode="auto">
          <a:xfrm>
            <a:off x="6346826" y="3249613"/>
            <a:ext cx="557213" cy="457200"/>
            <a:chOff x="2921528" y="4177504"/>
            <a:chExt cx="557405" cy="457623"/>
          </a:xfrm>
        </p:grpSpPr>
        <p:grpSp>
          <p:nvGrpSpPr>
            <p:cNvPr id="113" name="Group 890"/>
            <p:cNvGrpSpPr>
              <a:grpSpLocks/>
            </p:cNvGrpSpPr>
            <p:nvPr/>
          </p:nvGrpSpPr>
          <p:grpSpPr bwMode="auto">
            <a:xfrm>
              <a:off x="2978677" y="4341567"/>
              <a:ext cx="500256" cy="293560"/>
              <a:chOff x="3407303" y="5108329"/>
              <a:chExt cx="500256" cy="293560"/>
            </a:xfrm>
          </p:grpSpPr>
          <p:grpSp>
            <p:nvGrpSpPr>
              <p:cNvPr id="122" name="Group 165"/>
              <p:cNvGrpSpPr>
                <a:grpSpLocks/>
              </p:cNvGrpSpPr>
              <p:nvPr/>
            </p:nvGrpSpPr>
            <p:grpSpPr bwMode="auto">
              <a:xfrm>
                <a:off x="3407303" y="5108329"/>
                <a:ext cx="500256" cy="293560"/>
                <a:chOff x="1852" y="2149"/>
                <a:chExt cx="315" cy="185"/>
              </a:xfrm>
            </p:grpSpPr>
            <p:sp>
              <p:nvSpPr>
                <p:cNvPr id="124" name="Rectangle 166"/>
                <p:cNvSpPr>
                  <a:spLocks noChangeArrowheads="1"/>
                </p:cNvSpPr>
                <p:nvPr/>
              </p:nvSpPr>
              <p:spPr bwMode="auto">
                <a:xfrm>
                  <a:off x="1853" y="2150"/>
                  <a:ext cx="309" cy="184"/>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25" name="Line 168"/>
                <p:cNvSpPr>
                  <a:spLocks noChangeShapeType="1"/>
                </p:cNvSpPr>
                <p:nvPr/>
              </p:nvSpPr>
              <p:spPr bwMode="auto">
                <a:xfrm flipV="1">
                  <a:off x="1852" y="2149"/>
                  <a:ext cx="315" cy="183"/>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sp>
              <p:nvSpPr>
                <p:cNvPr id="126" name="Line 169"/>
                <p:cNvSpPr>
                  <a:spLocks noChangeShapeType="1"/>
                </p:cNvSpPr>
                <p:nvPr/>
              </p:nvSpPr>
              <p:spPr bwMode="auto">
                <a:xfrm>
                  <a:off x="1858" y="2155"/>
                  <a:ext cx="306" cy="17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grpSp>
          <p:sp>
            <p:nvSpPr>
              <p:cNvPr id="123" name="Rounded Rectangle 900"/>
              <p:cNvSpPr>
                <a:spLocks noChangeArrowheads="1"/>
              </p:cNvSpPr>
              <p:nvPr/>
            </p:nvSpPr>
            <p:spPr bwMode="auto">
              <a:xfrm>
                <a:off x="3528173" y="5204072"/>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nvGrpSpPr>
            <p:cNvPr id="114" name="Group 891"/>
            <p:cNvGrpSpPr>
              <a:grpSpLocks/>
            </p:cNvGrpSpPr>
            <p:nvPr/>
          </p:nvGrpSpPr>
          <p:grpSpPr bwMode="auto">
            <a:xfrm>
              <a:off x="2921528" y="4177504"/>
              <a:ext cx="500256" cy="400472"/>
              <a:chOff x="3407303" y="5001417"/>
              <a:chExt cx="500256" cy="400472"/>
            </a:xfrm>
          </p:grpSpPr>
          <p:sp>
            <p:nvSpPr>
              <p:cNvPr id="115" name="Rectangle 64"/>
              <p:cNvSpPr>
                <a:spLocks noChangeArrowheads="1"/>
              </p:cNvSpPr>
              <p:nvPr/>
            </p:nvSpPr>
            <p:spPr bwMode="auto">
              <a:xfrm>
                <a:off x="3641817" y="5001417"/>
                <a:ext cx="28586" cy="12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116" name="Group 893"/>
              <p:cNvGrpSpPr>
                <a:grpSpLocks/>
              </p:cNvGrpSpPr>
              <p:nvPr/>
            </p:nvGrpSpPr>
            <p:grpSpPr bwMode="auto">
              <a:xfrm>
                <a:off x="3407303" y="5108329"/>
                <a:ext cx="500256" cy="293560"/>
                <a:chOff x="3407303" y="5108329"/>
                <a:chExt cx="500256" cy="293560"/>
              </a:xfrm>
            </p:grpSpPr>
            <p:grpSp>
              <p:nvGrpSpPr>
                <p:cNvPr id="117" name="Group 165"/>
                <p:cNvGrpSpPr>
                  <a:grpSpLocks/>
                </p:cNvGrpSpPr>
                <p:nvPr/>
              </p:nvGrpSpPr>
              <p:grpSpPr bwMode="auto">
                <a:xfrm>
                  <a:off x="3407303" y="5108329"/>
                  <a:ext cx="500256" cy="293560"/>
                  <a:chOff x="1852" y="2149"/>
                  <a:chExt cx="315" cy="185"/>
                </a:xfrm>
              </p:grpSpPr>
              <p:sp>
                <p:nvSpPr>
                  <p:cNvPr id="119" name="Rectangle 166"/>
                  <p:cNvSpPr>
                    <a:spLocks noChangeArrowheads="1"/>
                  </p:cNvSpPr>
                  <p:nvPr/>
                </p:nvSpPr>
                <p:spPr bwMode="auto">
                  <a:xfrm>
                    <a:off x="1853" y="2150"/>
                    <a:ext cx="309" cy="184"/>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20" name="Line 168"/>
                  <p:cNvSpPr>
                    <a:spLocks noChangeShapeType="1"/>
                  </p:cNvSpPr>
                  <p:nvPr/>
                </p:nvSpPr>
                <p:spPr bwMode="auto">
                  <a:xfrm flipV="1">
                    <a:off x="1852" y="2149"/>
                    <a:ext cx="315" cy="183"/>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sp>
                <p:nvSpPr>
                  <p:cNvPr id="121" name="Line 169"/>
                  <p:cNvSpPr>
                    <a:spLocks noChangeShapeType="1"/>
                  </p:cNvSpPr>
                  <p:nvPr/>
                </p:nvSpPr>
                <p:spPr bwMode="auto">
                  <a:xfrm>
                    <a:off x="1858" y="2155"/>
                    <a:ext cx="306" cy="17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grpSp>
            <p:sp>
              <p:nvSpPr>
                <p:cNvPr id="118" name="Rounded Rectangle 895"/>
                <p:cNvSpPr>
                  <a:spLocks noChangeArrowheads="1"/>
                </p:cNvSpPr>
                <p:nvPr/>
              </p:nvSpPr>
              <p:spPr bwMode="auto">
                <a:xfrm>
                  <a:off x="3528173" y="5204072"/>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grpSp>
        <p:nvGrpSpPr>
          <p:cNvPr id="127" name="Group 931"/>
          <p:cNvGrpSpPr>
            <a:grpSpLocks/>
          </p:cNvGrpSpPr>
          <p:nvPr/>
        </p:nvGrpSpPr>
        <p:grpSpPr bwMode="auto">
          <a:xfrm>
            <a:off x="7321551" y="3243264"/>
            <a:ext cx="619125" cy="528637"/>
            <a:chOff x="6152728" y="4991870"/>
            <a:chExt cx="619213" cy="528683"/>
          </a:xfrm>
        </p:grpSpPr>
        <p:grpSp>
          <p:nvGrpSpPr>
            <p:cNvPr id="128" name="Group 926"/>
            <p:cNvGrpSpPr>
              <a:grpSpLocks/>
            </p:cNvGrpSpPr>
            <p:nvPr/>
          </p:nvGrpSpPr>
          <p:grpSpPr bwMode="auto">
            <a:xfrm>
              <a:off x="6278683" y="5228253"/>
              <a:ext cx="493258" cy="292300"/>
              <a:chOff x="6152728" y="5105180"/>
              <a:chExt cx="493258" cy="292300"/>
            </a:xfrm>
          </p:grpSpPr>
          <p:grpSp>
            <p:nvGrpSpPr>
              <p:cNvPr id="140" name="Group 927"/>
              <p:cNvGrpSpPr>
                <a:grpSpLocks/>
              </p:cNvGrpSpPr>
              <p:nvPr/>
            </p:nvGrpSpPr>
            <p:grpSpPr bwMode="auto">
              <a:xfrm>
                <a:off x="6152985" y="5105180"/>
                <a:ext cx="491090" cy="292300"/>
                <a:chOff x="3412033" y="3280015"/>
                <a:chExt cx="491090" cy="292300"/>
              </a:xfrm>
            </p:grpSpPr>
            <p:sp>
              <p:nvSpPr>
                <p:cNvPr id="142"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43" name="Rounded Rectangle 930"/>
                <p:cNvSpPr>
                  <a:spLocks noChangeArrowheads="1"/>
                </p:cNvSpPr>
                <p:nvPr/>
              </p:nvSpPr>
              <p:spPr bwMode="auto">
                <a:xfrm>
                  <a:off x="3530660"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sp>
            <p:nvSpPr>
              <p:cNvPr id="141" name="Line 213"/>
              <p:cNvSpPr>
                <a:spLocks noChangeShapeType="1"/>
              </p:cNvSpPr>
              <p:nvPr/>
            </p:nvSpPr>
            <p:spPr bwMode="auto">
              <a:xfrm flipV="1">
                <a:off x="6152728" y="5111409"/>
                <a:ext cx="493258" cy="279801"/>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grpSp>
        <p:grpSp>
          <p:nvGrpSpPr>
            <p:cNvPr id="129" name="Group 921"/>
            <p:cNvGrpSpPr>
              <a:grpSpLocks/>
            </p:cNvGrpSpPr>
            <p:nvPr/>
          </p:nvGrpSpPr>
          <p:grpSpPr bwMode="auto">
            <a:xfrm>
              <a:off x="6215693" y="5165260"/>
              <a:ext cx="493258" cy="292300"/>
              <a:chOff x="6152728" y="5105180"/>
              <a:chExt cx="493258" cy="292300"/>
            </a:xfrm>
          </p:grpSpPr>
          <p:grpSp>
            <p:nvGrpSpPr>
              <p:cNvPr id="136" name="Group 922"/>
              <p:cNvGrpSpPr>
                <a:grpSpLocks/>
              </p:cNvGrpSpPr>
              <p:nvPr/>
            </p:nvGrpSpPr>
            <p:grpSpPr bwMode="auto">
              <a:xfrm>
                <a:off x="6152985" y="5105180"/>
                <a:ext cx="491090" cy="292300"/>
                <a:chOff x="3412033" y="3280015"/>
                <a:chExt cx="491090" cy="292300"/>
              </a:xfrm>
            </p:grpSpPr>
            <p:sp>
              <p:nvSpPr>
                <p:cNvPr id="138"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39" name="Rounded Rectangle 925"/>
                <p:cNvSpPr>
                  <a:spLocks noChangeArrowheads="1"/>
                </p:cNvSpPr>
                <p:nvPr/>
              </p:nvSpPr>
              <p:spPr bwMode="auto">
                <a:xfrm>
                  <a:off x="3530660"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sp>
            <p:nvSpPr>
              <p:cNvPr id="137" name="Line 213"/>
              <p:cNvSpPr>
                <a:spLocks noChangeShapeType="1"/>
              </p:cNvSpPr>
              <p:nvPr/>
            </p:nvSpPr>
            <p:spPr bwMode="auto">
              <a:xfrm flipV="1">
                <a:off x="6152728" y="5111409"/>
                <a:ext cx="493258" cy="279801"/>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grpSp>
        <p:sp>
          <p:nvSpPr>
            <p:cNvPr id="130" name="Rectangle 63"/>
            <p:cNvSpPr>
              <a:spLocks noChangeArrowheads="1"/>
            </p:cNvSpPr>
            <p:nvPr/>
          </p:nvSpPr>
          <p:spPr bwMode="auto">
            <a:xfrm>
              <a:off x="6385008" y="4991870"/>
              <a:ext cx="28607" cy="12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131" name="Group 920"/>
            <p:cNvGrpSpPr>
              <a:grpSpLocks/>
            </p:cNvGrpSpPr>
            <p:nvPr/>
          </p:nvGrpSpPr>
          <p:grpSpPr bwMode="auto">
            <a:xfrm>
              <a:off x="6152728" y="5105180"/>
              <a:ext cx="493258" cy="292300"/>
              <a:chOff x="6152728" y="5105180"/>
              <a:chExt cx="493258" cy="292300"/>
            </a:xfrm>
          </p:grpSpPr>
          <p:grpSp>
            <p:nvGrpSpPr>
              <p:cNvPr id="132" name="Group 907"/>
              <p:cNvGrpSpPr>
                <a:grpSpLocks/>
              </p:cNvGrpSpPr>
              <p:nvPr/>
            </p:nvGrpSpPr>
            <p:grpSpPr bwMode="auto">
              <a:xfrm>
                <a:off x="6152985" y="5105180"/>
                <a:ext cx="491090" cy="292300"/>
                <a:chOff x="3412033" y="3280015"/>
                <a:chExt cx="491090" cy="292300"/>
              </a:xfrm>
            </p:grpSpPr>
            <p:sp>
              <p:nvSpPr>
                <p:cNvPr id="134"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35" name="Rounded Rectangle 909"/>
                <p:cNvSpPr>
                  <a:spLocks noChangeArrowheads="1"/>
                </p:cNvSpPr>
                <p:nvPr/>
              </p:nvSpPr>
              <p:spPr bwMode="auto">
                <a:xfrm>
                  <a:off x="3530660"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sp>
            <p:nvSpPr>
              <p:cNvPr id="133" name="Line 213"/>
              <p:cNvSpPr>
                <a:spLocks noChangeShapeType="1"/>
              </p:cNvSpPr>
              <p:nvPr/>
            </p:nvSpPr>
            <p:spPr bwMode="auto">
              <a:xfrm flipV="1">
                <a:off x="6152728" y="5111409"/>
                <a:ext cx="493258" cy="279801"/>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grpSp>
      </p:grpSp>
      <p:grpSp>
        <p:nvGrpSpPr>
          <p:cNvPr id="144" name="Group 932"/>
          <p:cNvGrpSpPr>
            <a:grpSpLocks/>
          </p:cNvGrpSpPr>
          <p:nvPr/>
        </p:nvGrpSpPr>
        <p:grpSpPr bwMode="auto">
          <a:xfrm>
            <a:off x="7323139" y="2404039"/>
            <a:ext cx="490537" cy="400050"/>
            <a:chOff x="982663" y="1489075"/>
            <a:chExt cx="490537" cy="400050"/>
          </a:xfrm>
        </p:grpSpPr>
        <p:sp>
          <p:nvSpPr>
            <p:cNvPr id="145" name="Rectangle 17"/>
            <p:cNvSpPr>
              <a:spLocks noChangeArrowheads="1"/>
            </p:cNvSpPr>
            <p:nvPr/>
          </p:nvSpPr>
          <p:spPr bwMode="auto">
            <a:xfrm>
              <a:off x="982663"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46" name="Rectangle 19"/>
            <p:cNvSpPr>
              <a:spLocks noChangeArrowheads="1"/>
            </p:cNvSpPr>
            <p:nvPr/>
          </p:nvSpPr>
          <p:spPr bwMode="auto">
            <a:xfrm>
              <a:off x="1216025" y="1489075"/>
              <a:ext cx="285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cxnSp>
          <p:nvCxnSpPr>
            <p:cNvPr id="147" name="Straight Connector 935"/>
            <p:cNvCxnSpPr>
              <a:cxnSpLocks noChangeShapeType="1"/>
            </p:cNvCxnSpPr>
            <p:nvPr/>
          </p:nvCxnSpPr>
          <p:spPr bwMode="auto">
            <a:xfrm>
              <a:off x="982663" y="1700318"/>
              <a:ext cx="49053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48" name="Group 954"/>
          <p:cNvGrpSpPr>
            <a:grpSpLocks/>
          </p:cNvGrpSpPr>
          <p:nvPr/>
        </p:nvGrpSpPr>
        <p:grpSpPr bwMode="auto">
          <a:xfrm>
            <a:off x="8288542" y="2403475"/>
            <a:ext cx="490537" cy="400050"/>
            <a:chOff x="982663" y="1489075"/>
            <a:chExt cx="490537" cy="400050"/>
          </a:xfrm>
        </p:grpSpPr>
        <p:sp>
          <p:nvSpPr>
            <p:cNvPr id="149" name="Rectangle 17"/>
            <p:cNvSpPr>
              <a:spLocks noChangeArrowheads="1"/>
            </p:cNvSpPr>
            <p:nvPr/>
          </p:nvSpPr>
          <p:spPr bwMode="auto">
            <a:xfrm>
              <a:off x="982663"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50" name="Rectangle 19"/>
            <p:cNvSpPr>
              <a:spLocks noChangeArrowheads="1"/>
            </p:cNvSpPr>
            <p:nvPr/>
          </p:nvSpPr>
          <p:spPr bwMode="auto">
            <a:xfrm>
              <a:off x="1216025" y="1489075"/>
              <a:ext cx="285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cxnSp>
          <p:nvCxnSpPr>
            <p:cNvPr id="151" name="Straight Connector 957"/>
            <p:cNvCxnSpPr>
              <a:cxnSpLocks noChangeShapeType="1"/>
            </p:cNvCxnSpPr>
            <p:nvPr/>
          </p:nvCxnSpPr>
          <p:spPr bwMode="auto">
            <a:xfrm>
              <a:off x="982663" y="1700318"/>
              <a:ext cx="49053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52" name="Group 958"/>
          <p:cNvGrpSpPr>
            <a:grpSpLocks/>
          </p:cNvGrpSpPr>
          <p:nvPr/>
        </p:nvGrpSpPr>
        <p:grpSpPr bwMode="auto">
          <a:xfrm>
            <a:off x="9239250" y="2405063"/>
            <a:ext cx="490538" cy="400050"/>
            <a:chOff x="982663" y="1489075"/>
            <a:chExt cx="490537" cy="400050"/>
          </a:xfrm>
        </p:grpSpPr>
        <p:sp>
          <p:nvSpPr>
            <p:cNvPr id="153" name="Rectangle 17"/>
            <p:cNvSpPr>
              <a:spLocks noChangeArrowheads="1"/>
            </p:cNvSpPr>
            <p:nvPr/>
          </p:nvSpPr>
          <p:spPr bwMode="auto">
            <a:xfrm>
              <a:off x="982663"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54" name="Rectangle 19"/>
            <p:cNvSpPr>
              <a:spLocks noChangeArrowheads="1"/>
            </p:cNvSpPr>
            <p:nvPr/>
          </p:nvSpPr>
          <p:spPr bwMode="auto">
            <a:xfrm>
              <a:off x="1216025" y="1489075"/>
              <a:ext cx="285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cxnSp>
          <p:nvCxnSpPr>
            <p:cNvPr id="155" name="Straight Connector 961"/>
            <p:cNvCxnSpPr>
              <a:cxnSpLocks noChangeShapeType="1"/>
            </p:cNvCxnSpPr>
            <p:nvPr/>
          </p:nvCxnSpPr>
          <p:spPr bwMode="auto">
            <a:xfrm>
              <a:off x="982663" y="1700318"/>
              <a:ext cx="49053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56" name="Group 977"/>
          <p:cNvGrpSpPr>
            <a:grpSpLocks/>
          </p:cNvGrpSpPr>
          <p:nvPr/>
        </p:nvGrpSpPr>
        <p:grpSpPr bwMode="auto">
          <a:xfrm>
            <a:off x="8280400" y="3248026"/>
            <a:ext cx="622300" cy="519113"/>
            <a:chOff x="7067408" y="3317439"/>
            <a:chExt cx="623163" cy="519877"/>
          </a:xfrm>
        </p:grpSpPr>
        <p:grpSp>
          <p:nvGrpSpPr>
            <p:cNvPr id="157" name="Group 973"/>
            <p:cNvGrpSpPr>
              <a:grpSpLocks/>
            </p:cNvGrpSpPr>
            <p:nvPr/>
          </p:nvGrpSpPr>
          <p:grpSpPr bwMode="auto">
            <a:xfrm>
              <a:off x="7196858" y="3546804"/>
              <a:ext cx="493713" cy="290512"/>
              <a:chOff x="5238070" y="5110461"/>
              <a:chExt cx="493713" cy="290512"/>
            </a:xfrm>
          </p:grpSpPr>
          <p:sp>
            <p:nvSpPr>
              <p:cNvPr id="167" name="Rectangle 27"/>
              <p:cNvSpPr>
                <a:spLocks noChangeArrowheads="1"/>
              </p:cNvSpPr>
              <p:nvPr/>
            </p:nvSpPr>
            <p:spPr bwMode="auto">
              <a:xfrm>
                <a:off x="5238070" y="5110461"/>
                <a:ext cx="493713" cy="290512"/>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68" name="Oval 66"/>
              <p:cNvSpPr>
                <a:spLocks noChangeArrowheads="1"/>
              </p:cNvSpPr>
              <p:nvPr/>
            </p:nvSpPr>
            <p:spPr bwMode="auto">
              <a:xfrm>
                <a:off x="5445239" y="5216030"/>
                <a:ext cx="77787" cy="77787"/>
              </a:xfrm>
              <a:prstGeom prst="ellipse">
                <a:avLst/>
              </a:prstGeom>
              <a:solidFill>
                <a:schemeClr val="tx1"/>
              </a:solidFill>
              <a:ln w="19050">
                <a:solidFill>
                  <a:srgbClr val="000000"/>
                </a:solidFill>
                <a:round/>
                <a:headEnd/>
                <a:tailEnd/>
              </a:ln>
            </p:spPr>
            <p:txBody>
              <a:bodyPr wrap="none" anchor="ct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69" name="Rounded Rectangle 976"/>
              <p:cNvSpPr>
                <a:spLocks noChangeArrowheads="1"/>
              </p:cNvSpPr>
              <p:nvPr/>
            </p:nvSpPr>
            <p:spPr bwMode="auto">
              <a:xfrm>
                <a:off x="5400650" y="5323783"/>
                <a:ext cx="168294" cy="47103"/>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nvGrpSpPr>
            <p:cNvPr id="158" name="Group 969"/>
            <p:cNvGrpSpPr>
              <a:grpSpLocks/>
            </p:cNvGrpSpPr>
            <p:nvPr/>
          </p:nvGrpSpPr>
          <p:grpSpPr bwMode="auto">
            <a:xfrm>
              <a:off x="7134638" y="3487089"/>
              <a:ext cx="493713" cy="290512"/>
              <a:chOff x="5238070" y="5110461"/>
              <a:chExt cx="493713" cy="290512"/>
            </a:xfrm>
          </p:grpSpPr>
          <p:sp>
            <p:nvSpPr>
              <p:cNvPr id="164" name="Rectangle 27"/>
              <p:cNvSpPr>
                <a:spLocks noChangeArrowheads="1"/>
              </p:cNvSpPr>
              <p:nvPr/>
            </p:nvSpPr>
            <p:spPr bwMode="auto">
              <a:xfrm>
                <a:off x="5238070" y="5110461"/>
                <a:ext cx="493713" cy="290512"/>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65" name="Oval 66"/>
              <p:cNvSpPr>
                <a:spLocks noChangeArrowheads="1"/>
              </p:cNvSpPr>
              <p:nvPr/>
            </p:nvSpPr>
            <p:spPr bwMode="auto">
              <a:xfrm>
                <a:off x="5445239" y="5216030"/>
                <a:ext cx="77787" cy="77787"/>
              </a:xfrm>
              <a:prstGeom prst="ellipse">
                <a:avLst/>
              </a:prstGeom>
              <a:solidFill>
                <a:schemeClr val="tx1"/>
              </a:solidFill>
              <a:ln w="19050">
                <a:solidFill>
                  <a:srgbClr val="000000"/>
                </a:solidFill>
                <a:round/>
                <a:headEnd/>
                <a:tailEnd/>
              </a:ln>
            </p:spPr>
            <p:txBody>
              <a:bodyPr wrap="none" anchor="ct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66" name="Rounded Rectangle 972"/>
              <p:cNvSpPr>
                <a:spLocks noChangeArrowheads="1"/>
              </p:cNvSpPr>
              <p:nvPr/>
            </p:nvSpPr>
            <p:spPr bwMode="auto">
              <a:xfrm>
                <a:off x="5400650" y="5323783"/>
                <a:ext cx="168294" cy="47103"/>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sp>
          <p:nvSpPr>
            <p:cNvPr id="159" name="Rectangle 105"/>
            <p:cNvSpPr>
              <a:spLocks noChangeArrowheads="1"/>
            </p:cNvSpPr>
            <p:nvPr/>
          </p:nvSpPr>
          <p:spPr bwMode="auto">
            <a:xfrm>
              <a:off x="7298999" y="3317439"/>
              <a:ext cx="28894" cy="123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160" name="Group 964"/>
            <p:cNvGrpSpPr>
              <a:grpSpLocks/>
            </p:cNvGrpSpPr>
            <p:nvPr/>
          </p:nvGrpSpPr>
          <p:grpSpPr bwMode="auto">
            <a:xfrm>
              <a:off x="7067408" y="3427374"/>
              <a:ext cx="493713" cy="290512"/>
              <a:chOff x="5238070" y="5110461"/>
              <a:chExt cx="493713" cy="290512"/>
            </a:xfrm>
          </p:grpSpPr>
          <p:sp>
            <p:nvSpPr>
              <p:cNvPr id="161" name="Rectangle 27"/>
              <p:cNvSpPr>
                <a:spLocks noChangeArrowheads="1"/>
              </p:cNvSpPr>
              <p:nvPr/>
            </p:nvSpPr>
            <p:spPr bwMode="auto">
              <a:xfrm>
                <a:off x="5238070" y="5110461"/>
                <a:ext cx="493713" cy="290512"/>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62" name="Oval 66"/>
              <p:cNvSpPr>
                <a:spLocks noChangeArrowheads="1"/>
              </p:cNvSpPr>
              <p:nvPr/>
            </p:nvSpPr>
            <p:spPr bwMode="auto">
              <a:xfrm>
                <a:off x="5445239" y="5216030"/>
                <a:ext cx="77787" cy="77787"/>
              </a:xfrm>
              <a:prstGeom prst="ellipse">
                <a:avLst/>
              </a:prstGeom>
              <a:solidFill>
                <a:schemeClr val="tx1"/>
              </a:solidFill>
              <a:ln w="19050">
                <a:solidFill>
                  <a:srgbClr val="000000"/>
                </a:solidFill>
                <a:round/>
                <a:headEnd/>
                <a:tailEnd/>
              </a:ln>
            </p:spPr>
            <p:txBody>
              <a:bodyPr wrap="none" anchor="ct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63" name="Rounded Rectangle 967"/>
              <p:cNvSpPr>
                <a:spLocks noChangeArrowheads="1"/>
              </p:cNvSpPr>
              <p:nvPr/>
            </p:nvSpPr>
            <p:spPr bwMode="auto">
              <a:xfrm>
                <a:off x="5400650" y="5323783"/>
                <a:ext cx="168294" cy="47103"/>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nvGrpSpPr>
          <p:cNvPr id="170" name="Group 169"/>
          <p:cNvGrpSpPr/>
          <p:nvPr/>
        </p:nvGrpSpPr>
        <p:grpSpPr>
          <a:xfrm>
            <a:off x="3477419" y="6088856"/>
            <a:ext cx="490537" cy="404812"/>
            <a:chOff x="189751" y="4552951"/>
            <a:chExt cx="490537" cy="404812"/>
          </a:xfrm>
        </p:grpSpPr>
        <p:sp>
          <p:nvSpPr>
            <p:cNvPr id="171" name="Rectangle 132"/>
            <p:cNvSpPr>
              <a:spLocks noChangeArrowheads="1"/>
            </p:cNvSpPr>
            <p:nvPr/>
          </p:nvSpPr>
          <p:spPr bwMode="auto">
            <a:xfrm>
              <a:off x="421640" y="4552951"/>
              <a:ext cx="28575" cy="122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sp>
          <p:nvSpPr>
            <p:cNvPr id="172" name="Rectangle 130"/>
            <p:cNvSpPr>
              <a:spLocks noChangeArrowheads="1"/>
            </p:cNvSpPr>
            <p:nvPr/>
          </p:nvSpPr>
          <p:spPr bwMode="auto">
            <a:xfrm>
              <a:off x="189751" y="4664514"/>
              <a:ext cx="490537" cy="293249"/>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73" name="Text Box 22"/>
            <p:cNvSpPr txBox="1">
              <a:spLocks noChangeArrowheads="1"/>
            </p:cNvSpPr>
            <p:nvPr/>
          </p:nvSpPr>
          <p:spPr bwMode="auto">
            <a:xfrm>
              <a:off x="222380" y="4703745"/>
              <a:ext cx="43313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1000" b="1" dirty="0">
                  <a:solidFill>
                    <a:srgbClr val="000000"/>
                  </a:solidFill>
                </a:rPr>
                <a:t>SPT</a:t>
              </a:r>
            </a:p>
          </p:txBody>
        </p:sp>
        <p:sp>
          <p:nvSpPr>
            <p:cNvPr id="174" name="Text Box 22"/>
            <p:cNvSpPr txBox="1">
              <a:spLocks noChangeArrowheads="1"/>
            </p:cNvSpPr>
            <p:nvPr/>
          </p:nvSpPr>
          <p:spPr bwMode="auto">
            <a:xfrm>
              <a:off x="261055" y="4635168"/>
              <a:ext cx="35939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600" b="1" dirty="0">
                  <a:solidFill>
                    <a:srgbClr val="000000"/>
                  </a:solidFill>
                </a:rPr>
                <a:t>FWD</a:t>
              </a:r>
            </a:p>
          </p:txBody>
        </p:sp>
      </p:grpSp>
      <p:grpSp>
        <p:nvGrpSpPr>
          <p:cNvPr id="175" name="Group 174"/>
          <p:cNvGrpSpPr/>
          <p:nvPr/>
        </p:nvGrpSpPr>
        <p:grpSpPr>
          <a:xfrm>
            <a:off x="7320980" y="4239075"/>
            <a:ext cx="490724" cy="405055"/>
            <a:chOff x="4852988" y="4238625"/>
            <a:chExt cx="490724" cy="405055"/>
          </a:xfrm>
        </p:grpSpPr>
        <p:sp>
          <p:nvSpPr>
            <p:cNvPr id="176" name="Rectangle 63"/>
            <p:cNvSpPr>
              <a:spLocks noChangeArrowheads="1"/>
            </p:cNvSpPr>
            <p:nvPr/>
          </p:nvSpPr>
          <p:spPr bwMode="auto">
            <a:xfrm>
              <a:off x="5081955" y="4238625"/>
              <a:ext cx="28586" cy="122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177" name="Group 858"/>
            <p:cNvGrpSpPr>
              <a:grpSpLocks/>
            </p:cNvGrpSpPr>
            <p:nvPr/>
          </p:nvGrpSpPr>
          <p:grpSpPr bwMode="auto">
            <a:xfrm>
              <a:off x="4852988" y="4351780"/>
              <a:ext cx="490724" cy="291900"/>
              <a:chOff x="3412033" y="3280015"/>
              <a:chExt cx="491090" cy="292300"/>
            </a:xfrm>
          </p:grpSpPr>
          <p:sp>
            <p:nvSpPr>
              <p:cNvPr id="178"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79" name="Rounded Rectangle 860"/>
              <p:cNvSpPr>
                <a:spLocks noChangeArrowheads="1"/>
              </p:cNvSpPr>
              <p:nvPr/>
            </p:nvSpPr>
            <p:spPr bwMode="auto">
              <a:xfrm>
                <a:off x="3527775"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nvGrpSpPr>
          <p:cNvPr id="180" name="Group 179"/>
          <p:cNvGrpSpPr/>
          <p:nvPr/>
        </p:nvGrpSpPr>
        <p:grpSpPr>
          <a:xfrm>
            <a:off x="5402343" y="6088856"/>
            <a:ext cx="490537" cy="404812"/>
            <a:chOff x="189751" y="4552951"/>
            <a:chExt cx="490537" cy="404812"/>
          </a:xfrm>
        </p:grpSpPr>
        <p:sp>
          <p:nvSpPr>
            <p:cNvPr id="181" name="Rectangle 132"/>
            <p:cNvSpPr>
              <a:spLocks noChangeArrowheads="1"/>
            </p:cNvSpPr>
            <p:nvPr/>
          </p:nvSpPr>
          <p:spPr bwMode="auto">
            <a:xfrm>
              <a:off x="421640" y="4552951"/>
              <a:ext cx="28575" cy="122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sp>
          <p:nvSpPr>
            <p:cNvPr id="182" name="Rectangle 130"/>
            <p:cNvSpPr>
              <a:spLocks noChangeArrowheads="1"/>
            </p:cNvSpPr>
            <p:nvPr/>
          </p:nvSpPr>
          <p:spPr bwMode="auto">
            <a:xfrm>
              <a:off x="189751" y="4664514"/>
              <a:ext cx="490537" cy="293249"/>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83" name="Text Box 22"/>
            <p:cNvSpPr txBox="1">
              <a:spLocks noChangeArrowheads="1"/>
            </p:cNvSpPr>
            <p:nvPr/>
          </p:nvSpPr>
          <p:spPr bwMode="auto">
            <a:xfrm>
              <a:off x="222380" y="4703745"/>
              <a:ext cx="43313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1000" b="1" dirty="0">
                  <a:solidFill>
                    <a:srgbClr val="000000"/>
                  </a:solidFill>
                </a:rPr>
                <a:t>SPT</a:t>
              </a:r>
            </a:p>
          </p:txBody>
        </p:sp>
        <p:sp>
          <p:nvSpPr>
            <p:cNvPr id="184" name="Text Box 22"/>
            <p:cNvSpPr txBox="1">
              <a:spLocks noChangeArrowheads="1"/>
            </p:cNvSpPr>
            <p:nvPr/>
          </p:nvSpPr>
          <p:spPr bwMode="auto">
            <a:xfrm>
              <a:off x="261055" y="4635168"/>
              <a:ext cx="35939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600" b="1" dirty="0">
                  <a:solidFill>
                    <a:srgbClr val="000000"/>
                  </a:solidFill>
                </a:rPr>
                <a:t>FWD</a:t>
              </a:r>
            </a:p>
          </p:txBody>
        </p:sp>
      </p:grpSp>
      <p:grpSp>
        <p:nvGrpSpPr>
          <p:cNvPr id="185" name="Group 184"/>
          <p:cNvGrpSpPr/>
          <p:nvPr/>
        </p:nvGrpSpPr>
        <p:grpSpPr>
          <a:xfrm>
            <a:off x="6355280" y="6088856"/>
            <a:ext cx="490537" cy="404812"/>
            <a:chOff x="189751" y="4552951"/>
            <a:chExt cx="490537" cy="404812"/>
          </a:xfrm>
        </p:grpSpPr>
        <p:sp>
          <p:nvSpPr>
            <p:cNvPr id="186" name="Rectangle 132"/>
            <p:cNvSpPr>
              <a:spLocks noChangeArrowheads="1"/>
            </p:cNvSpPr>
            <p:nvPr/>
          </p:nvSpPr>
          <p:spPr bwMode="auto">
            <a:xfrm>
              <a:off x="421640" y="4552951"/>
              <a:ext cx="28575" cy="122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sp>
          <p:nvSpPr>
            <p:cNvPr id="187" name="Rectangle 130"/>
            <p:cNvSpPr>
              <a:spLocks noChangeArrowheads="1"/>
            </p:cNvSpPr>
            <p:nvPr/>
          </p:nvSpPr>
          <p:spPr bwMode="auto">
            <a:xfrm>
              <a:off x="189751" y="4664514"/>
              <a:ext cx="490537" cy="293249"/>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88" name="Text Box 22"/>
            <p:cNvSpPr txBox="1">
              <a:spLocks noChangeArrowheads="1"/>
            </p:cNvSpPr>
            <p:nvPr/>
          </p:nvSpPr>
          <p:spPr bwMode="auto">
            <a:xfrm>
              <a:off x="222380" y="4703745"/>
              <a:ext cx="43313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1000" b="1" dirty="0">
                  <a:solidFill>
                    <a:srgbClr val="000000"/>
                  </a:solidFill>
                </a:rPr>
                <a:t>SPT</a:t>
              </a:r>
            </a:p>
          </p:txBody>
        </p:sp>
        <p:sp>
          <p:nvSpPr>
            <p:cNvPr id="189" name="Text Box 22"/>
            <p:cNvSpPr txBox="1">
              <a:spLocks noChangeArrowheads="1"/>
            </p:cNvSpPr>
            <p:nvPr/>
          </p:nvSpPr>
          <p:spPr bwMode="auto">
            <a:xfrm>
              <a:off x="261055" y="4635168"/>
              <a:ext cx="35939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600" b="1" dirty="0">
                  <a:solidFill>
                    <a:srgbClr val="000000"/>
                  </a:solidFill>
                </a:rPr>
                <a:t>FWD</a:t>
              </a:r>
            </a:p>
          </p:txBody>
        </p:sp>
      </p:grpSp>
      <p:grpSp>
        <p:nvGrpSpPr>
          <p:cNvPr id="190" name="Group 189"/>
          <p:cNvGrpSpPr/>
          <p:nvPr/>
        </p:nvGrpSpPr>
        <p:grpSpPr>
          <a:xfrm>
            <a:off x="7327267" y="6088856"/>
            <a:ext cx="490537" cy="404812"/>
            <a:chOff x="189751" y="4552951"/>
            <a:chExt cx="490537" cy="404812"/>
          </a:xfrm>
        </p:grpSpPr>
        <p:sp>
          <p:nvSpPr>
            <p:cNvPr id="191" name="Rectangle 132"/>
            <p:cNvSpPr>
              <a:spLocks noChangeArrowheads="1"/>
            </p:cNvSpPr>
            <p:nvPr/>
          </p:nvSpPr>
          <p:spPr bwMode="auto">
            <a:xfrm>
              <a:off x="421640" y="4552951"/>
              <a:ext cx="28575" cy="122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sp>
          <p:nvSpPr>
            <p:cNvPr id="192" name="Rectangle 130"/>
            <p:cNvSpPr>
              <a:spLocks noChangeArrowheads="1"/>
            </p:cNvSpPr>
            <p:nvPr/>
          </p:nvSpPr>
          <p:spPr bwMode="auto">
            <a:xfrm>
              <a:off x="189751" y="4664514"/>
              <a:ext cx="490537" cy="293249"/>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93" name="Text Box 22"/>
            <p:cNvSpPr txBox="1">
              <a:spLocks noChangeArrowheads="1"/>
            </p:cNvSpPr>
            <p:nvPr/>
          </p:nvSpPr>
          <p:spPr bwMode="auto">
            <a:xfrm>
              <a:off x="222380" y="4703745"/>
              <a:ext cx="43313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1000" b="1" dirty="0">
                  <a:solidFill>
                    <a:srgbClr val="000000"/>
                  </a:solidFill>
                </a:rPr>
                <a:t>SPT</a:t>
              </a:r>
            </a:p>
          </p:txBody>
        </p:sp>
        <p:sp>
          <p:nvSpPr>
            <p:cNvPr id="194" name="Text Box 22"/>
            <p:cNvSpPr txBox="1">
              <a:spLocks noChangeArrowheads="1"/>
            </p:cNvSpPr>
            <p:nvPr/>
          </p:nvSpPr>
          <p:spPr bwMode="auto">
            <a:xfrm>
              <a:off x="261055" y="4635168"/>
              <a:ext cx="35939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600" b="1" dirty="0">
                  <a:solidFill>
                    <a:srgbClr val="000000"/>
                  </a:solidFill>
                </a:rPr>
                <a:t>FWD</a:t>
              </a:r>
            </a:p>
          </p:txBody>
        </p:sp>
      </p:grpSp>
      <p:grpSp>
        <p:nvGrpSpPr>
          <p:cNvPr id="195" name="Group 194"/>
          <p:cNvGrpSpPr/>
          <p:nvPr/>
        </p:nvGrpSpPr>
        <p:grpSpPr>
          <a:xfrm>
            <a:off x="8280204" y="6088856"/>
            <a:ext cx="490537" cy="404812"/>
            <a:chOff x="189751" y="4552951"/>
            <a:chExt cx="490537" cy="404812"/>
          </a:xfrm>
        </p:grpSpPr>
        <p:sp>
          <p:nvSpPr>
            <p:cNvPr id="196" name="Rectangle 132"/>
            <p:cNvSpPr>
              <a:spLocks noChangeArrowheads="1"/>
            </p:cNvSpPr>
            <p:nvPr/>
          </p:nvSpPr>
          <p:spPr bwMode="auto">
            <a:xfrm>
              <a:off x="421640" y="4552951"/>
              <a:ext cx="28575" cy="122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sp>
          <p:nvSpPr>
            <p:cNvPr id="197" name="Rectangle 130"/>
            <p:cNvSpPr>
              <a:spLocks noChangeArrowheads="1"/>
            </p:cNvSpPr>
            <p:nvPr/>
          </p:nvSpPr>
          <p:spPr bwMode="auto">
            <a:xfrm>
              <a:off x="189751" y="4664514"/>
              <a:ext cx="490537" cy="293249"/>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198" name="Text Box 22"/>
            <p:cNvSpPr txBox="1">
              <a:spLocks noChangeArrowheads="1"/>
            </p:cNvSpPr>
            <p:nvPr/>
          </p:nvSpPr>
          <p:spPr bwMode="auto">
            <a:xfrm>
              <a:off x="222380" y="4703745"/>
              <a:ext cx="43313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1000" b="1" dirty="0">
                  <a:solidFill>
                    <a:srgbClr val="000000"/>
                  </a:solidFill>
                </a:rPr>
                <a:t>SPT</a:t>
              </a:r>
            </a:p>
          </p:txBody>
        </p:sp>
        <p:sp>
          <p:nvSpPr>
            <p:cNvPr id="199" name="Text Box 22"/>
            <p:cNvSpPr txBox="1">
              <a:spLocks noChangeArrowheads="1"/>
            </p:cNvSpPr>
            <p:nvPr/>
          </p:nvSpPr>
          <p:spPr bwMode="auto">
            <a:xfrm>
              <a:off x="261055" y="4635168"/>
              <a:ext cx="35939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600" b="1" dirty="0">
                  <a:solidFill>
                    <a:srgbClr val="000000"/>
                  </a:solidFill>
                </a:rPr>
                <a:t>FWD</a:t>
              </a:r>
            </a:p>
          </p:txBody>
        </p:sp>
      </p:grpSp>
      <p:grpSp>
        <p:nvGrpSpPr>
          <p:cNvPr id="200" name="Group 199"/>
          <p:cNvGrpSpPr/>
          <p:nvPr/>
        </p:nvGrpSpPr>
        <p:grpSpPr>
          <a:xfrm>
            <a:off x="4436706" y="6088856"/>
            <a:ext cx="490537" cy="404812"/>
            <a:chOff x="189751" y="4552951"/>
            <a:chExt cx="490537" cy="404812"/>
          </a:xfrm>
        </p:grpSpPr>
        <p:sp>
          <p:nvSpPr>
            <p:cNvPr id="201" name="Rectangle 132"/>
            <p:cNvSpPr>
              <a:spLocks noChangeArrowheads="1"/>
            </p:cNvSpPr>
            <p:nvPr/>
          </p:nvSpPr>
          <p:spPr bwMode="auto">
            <a:xfrm>
              <a:off x="421640" y="4552951"/>
              <a:ext cx="28575" cy="122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sp>
          <p:nvSpPr>
            <p:cNvPr id="202" name="Rectangle 130"/>
            <p:cNvSpPr>
              <a:spLocks noChangeArrowheads="1"/>
            </p:cNvSpPr>
            <p:nvPr/>
          </p:nvSpPr>
          <p:spPr bwMode="auto">
            <a:xfrm>
              <a:off x="189751" y="4664514"/>
              <a:ext cx="490537" cy="293249"/>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03" name="Text Box 22"/>
            <p:cNvSpPr txBox="1">
              <a:spLocks noChangeArrowheads="1"/>
            </p:cNvSpPr>
            <p:nvPr/>
          </p:nvSpPr>
          <p:spPr bwMode="auto">
            <a:xfrm>
              <a:off x="222380" y="4703745"/>
              <a:ext cx="43313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1000" b="1" dirty="0">
                  <a:solidFill>
                    <a:srgbClr val="000000"/>
                  </a:solidFill>
                </a:rPr>
                <a:t>SPT</a:t>
              </a:r>
            </a:p>
          </p:txBody>
        </p:sp>
        <p:sp>
          <p:nvSpPr>
            <p:cNvPr id="204" name="Text Box 22"/>
            <p:cNvSpPr txBox="1">
              <a:spLocks noChangeArrowheads="1"/>
            </p:cNvSpPr>
            <p:nvPr/>
          </p:nvSpPr>
          <p:spPr bwMode="auto">
            <a:xfrm>
              <a:off x="261055" y="4635168"/>
              <a:ext cx="35939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600" b="1" dirty="0">
                  <a:solidFill>
                    <a:srgbClr val="000000"/>
                  </a:solidFill>
                </a:rPr>
                <a:t>FWD</a:t>
              </a:r>
            </a:p>
          </p:txBody>
        </p:sp>
      </p:grpSp>
      <p:grpSp>
        <p:nvGrpSpPr>
          <p:cNvPr id="205" name="Group 204"/>
          <p:cNvGrpSpPr/>
          <p:nvPr/>
        </p:nvGrpSpPr>
        <p:grpSpPr>
          <a:xfrm>
            <a:off x="8280603" y="4278747"/>
            <a:ext cx="503238" cy="436903"/>
            <a:chOff x="6746875" y="4278746"/>
            <a:chExt cx="503238" cy="436903"/>
          </a:xfrm>
        </p:grpSpPr>
        <p:sp>
          <p:nvSpPr>
            <p:cNvPr id="206" name="Rectangle 21"/>
            <p:cNvSpPr>
              <a:spLocks noChangeArrowheads="1"/>
            </p:cNvSpPr>
            <p:nvPr/>
          </p:nvSpPr>
          <p:spPr bwMode="auto">
            <a:xfrm>
              <a:off x="6746875" y="4352466"/>
              <a:ext cx="503238" cy="294147"/>
            </a:xfrm>
            <a:prstGeom prst="rect">
              <a:avLst/>
            </a:prstGeom>
            <a:solidFill>
              <a:srgbClr val="80E0FF"/>
            </a:solidFill>
            <a:ln w="19050">
              <a:solidFill>
                <a:schemeClr val="tx1"/>
              </a:solidFill>
              <a:miter lim="800000"/>
              <a:headEnd/>
              <a:tailEnd/>
            </a:ln>
          </p:spPr>
          <p:txBody>
            <a:bodyPr wrap="none" anchor="ct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07" name="Text Box 44"/>
            <p:cNvSpPr txBox="1">
              <a:spLocks noChangeArrowheads="1"/>
            </p:cNvSpPr>
            <p:nvPr/>
          </p:nvSpPr>
          <p:spPr bwMode="auto">
            <a:xfrm>
              <a:off x="6867525" y="4438650"/>
              <a:ext cx="288925" cy="276999"/>
            </a:xfrm>
            <a:prstGeom prst="rect">
              <a:avLst/>
            </a:prstGeom>
            <a:noFill/>
            <a:ln w="9525">
              <a:noFill/>
              <a:miter lim="800000"/>
              <a:headEnd/>
              <a:tailEnd/>
            </a:ln>
            <a:effectLst/>
          </p:spPr>
          <p:txBody>
            <a:bodyPr>
              <a:spAutoFit/>
            </a:bodyPr>
            <a:lstStyle/>
            <a:p>
              <a:pPr>
                <a:spcBef>
                  <a:spcPct val="50000"/>
                </a:spcBef>
                <a:defRPr/>
              </a:pPr>
              <a:endParaRPr lang="en-US" sz="1200" dirty="0">
                <a:solidFill>
                  <a:srgbClr val="000000"/>
                </a:solidFill>
                <a:effectLst>
                  <a:outerShdw blurRad="38100" dist="38100" dir="2700000" algn="tl">
                    <a:srgbClr val="FFFFFF"/>
                  </a:outerShdw>
                </a:effectLst>
                <a:latin typeface="Arial" charset="0"/>
              </a:endParaRPr>
            </a:p>
          </p:txBody>
        </p:sp>
        <p:grpSp>
          <p:nvGrpSpPr>
            <p:cNvPr id="208" name="Group 249"/>
            <p:cNvGrpSpPr>
              <a:grpSpLocks/>
            </p:cNvGrpSpPr>
            <p:nvPr/>
          </p:nvGrpSpPr>
          <p:grpSpPr bwMode="auto">
            <a:xfrm>
              <a:off x="6958250" y="4364460"/>
              <a:ext cx="85390" cy="73108"/>
              <a:chOff x="4801364" y="2176464"/>
              <a:chExt cx="204734" cy="259934"/>
            </a:xfrm>
          </p:grpSpPr>
          <p:sp>
            <p:nvSpPr>
              <p:cNvPr id="214" name="Freeform 112"/>
              <p:cNvSpPr>
                <a:spLocks/>
              </p:cNvSpPr>
              <p:nvPr/>
            </p:nvSpPr>
            <p:spPr bwMode="auto">
              <a:xfrm>
                <a:off x="4801364" y="2176464"/>
                <a:ext cx="146873" cy="259934"/>
              </a:xfrm>
              <a:custGeom>
                <a:avLst/>
                <a:gdLst>
                  <a:gd name="T0" fmla="*/ 2147483647 w 10000"/>
                  <a:gd name="T1" fmla="*/ 214748364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0 h 10000"/>
                  <a:gd name="T14" fmla="*/ 0 60000 65536"/>
                  <a:gd name="T15" fmla="*/ 0 60000 65536"/>
                  <a:gd name="T16" fmla="*/ 0 60000 65536"/>
                  <a:gd name="T17" fmla="*/ 0 60000 65536"/>
                  <a:gd name="T18" fmla="*/ 0 60000 65536"/>
                  <a:gd name="T19" fmla="*/ 0 60000 65536"/>
                  <a:gd name="T20" fmla="*/ 0 60000 65536"/>
                  <a:gd name="T21" fmla="*/ 0 w 10000"/>
                  <a:gd name="T22" fmla="*/ 0 h 10000"/>
                  <a:gd name="T23" fmla="*/ 10000 w 10000"/>
                  <a:gd name="T24" fmla="*/ 10000 h 100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00" h="10000">
                    <a:moveTo>
                      <a:pt x="10000" y="10000"/>
                    </a:moveTo>
                    <a:cubicBezTo>
                      <a:pt x="8336" y="9686"/>
                      <a:pt x="6460" y="9357"/>
                      <a:pt x="5174" y="8963"/>
                    </a:cubicBezTo>
                    <a:cubicBezTo>
                      <a:pt x="3888" y="8572"/>
                      <a:pt x="3045" y="8159"/>
                      <a:pt x="2286" y="7646"/>
                    </a:cubicBezTo>
                    <a:cubicBezTo>
                      <a:pt x="1527" y="7133"/>
                      <a:pt x="1003" y="6518"/>
                      <a:pt x="622" y="5882"/>
                    </a:cubicBezTo>
                    <a:cubicBezTo>
                      <a:pt x="242" y="5245"/>
                      <a:pt x="4" y="4483"/>
                      <a:pt x="2" y="3832"/>
                    </a:cubicBezTo>
                    <a:cubicBezTo>
                      <a:pt x="0" y="3182"/>
                      <a:pt x="182" y="2618"/>
                      <a:pt x="611" y="1979"/>
                    </a:cubicBezTo>
                    <a:cubicBezTo>
                      <a:pt x="1040" y="1340"/>
                      <a:pt x="2302" y="392"/>
                      <a:pt x="2573" y="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endParaRPr>
              </a:p>
            </p:txBody>
          </p:sp>
          <p:sp>
            <p:nvSpPr>
              <p:cNvPr id="215" name="Freeform 113"/>
              <p:cNvSpPr>
                <a:spLocks/>
              </p:cNvSpPr>
              <p:nvPr/>
            </p:nvSpPr>
            <p:spPr bwMode="auto">
              <a:xfrm rot="642027">
                <a:off x="4817326" y="2211890"/>
                <a:ext cx="188772" cy="139481"/>
              </a:xfrm>
              <a:custGeom>
                <a:avLst/>
                <a:gdLst>
                  <a:gd name="T0" fmla="*/ 0 w 54"/>
                  <a:gd name="T1" fmla="*/ 2147483647 h 35"/>
                  <a:gd name="T2" fmla="*/ 2147483647 w 54"/>
                  <a:gd name="T3" fmla="*/ 2147483647 h 35"/>
                  <a:gd name="T4" fmla="*/ 2147483647 w 54"/>
                  <a:gd name="T5" fmla="*/ 2147483647 h 35"/>
                  <a:gd name="T6" fmla="*/ 2147483647 w 54"/>
                  <a:gd name="T7" fmla="*/ 0 h 35"/>
                  <a:gd name="T8" fmla="*/ 0 60000 65536"/>
                  <a:gd name="T9" fmla="*/ 0 60000 65536"/>
                  <a:gd name="T10" fmla="*/ 0 60000 65536"/>
                  <a:gd name="T11" fmla="*/ 0 60000 65536"/>
                  <a:gd name="T12" fmla="*/ 0 w 54"/>
                  <a:gd name="T13" fmla="*/ 0 h 35"/>
                  <a:gd name="T14" fmla="*/ 54 w 54"/>
                  <a:gd name="T15" fmla="*/ 35 h 35"/>
                </a:gdLst>
                <a:ahLst/>
                <a:cxnLst>
                  <a:cxn ang="T8">
                    <a:pos x="T0" y="T1"/>
                  </a:cxn>
                  <a:cxn ang="T9">
                    <a:pos x="T2" y="T3"/>
                  </a:cxn>
                  <a:cxn ang="T10">
                    <a:pos x="T4" y="T5"/>
                  </a:cxn>
                  <a:cxn ang="T11">
                    <a:pos x="T6" y="T7"/>
                  </a:cxn>
                </a:cxnLst>
                <a:rect l="T12" t="T13" r="T14" b="T15"/>
                <a:pathLst>
                  <a:path w="54" h="35">
                    <a:moveTo>
                      <a:pt x="0" y="35"/>
                    </a:moveTo>
                    <a:lnTo>
                      <a:pt x="28" y="8"/>
                    </a:lnTo>
                    <a:lnTo>
                      <a:pt x="28" y="23"/>
                    </a:lnTo>
                    <a:lnTo>
                      <a:pt x="54"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endParaRPr>
              </a:p>
            </p:txBody>
          </p:sp>
        </p:grpSp>
        <p:sp>
          <p:nvSpPr>
            <p:cNvPr id="209" name="Oval 66"/>
            <p:cNvSpPr>
              <a:spLocks noChangeArrowheads="1"/>
            </p:cNvSpPr>
            <p:nvPr/>
          </p:nvSpPr>
          <p:spPr bwMode="auto">
            <a:xfrm>
              <a:off x="6958890" y="4457067"/>
              <a:ext cx="80944" cy="78783"/>
            </a:xfrm>
            <a:prstGeom prst="ellipse">
              <a:avLst/>
            </a:prstGeom>
            <a:solidFill>
              <a:schemeClr val="tx1"/>
            </a:solidFill>
            <a:ln w="19050">
              <a:solidFill>
                <a:srgbClr val="000000"/>
              </a:solidFill>
              <a:round/>
              <a:headEnd/>
              <a:tailEnd/>
            </a:ln>
          </p:spPr>
          <p:txBody>
            <a:bodyPr wrap="none" anchor="ct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nvGrpSpPr>
            <p:cNvPr id="210" name="Group 209"/>
            <p:cNvGrpSpPr/>
            <p:nvPr/>
          </p:nvGrpSpPr>
          <p:grpSpPr>
            <a:xfrm>
              <a:off x="6882467" y="4278746"/>
              <a:ext cx="228146" cy="41263"/>
              <a:chOff x="6869587" y="4278746"/>
              <a:chExt cx="228146" cy="41263"/>
            </a:xfrm>
          </p:grpSpPr>
          <p:sp>
            <p:nvSpPr>
              <p:cNvPr id="211" name="Oval 95"/>
              <p:cNvSpPr>
                <a:spLocks noChangeArrowheads="1"/>
              </p:cNvSpPr>
              <p:nvPr/>
            </p:nvSpPr>
            <p:spPr bwMode="auto">
              <a:xfrm>
                <a:off x="6869587" y="4278746"/>
                <a:ext cx="42984" cy="41263"/>
              </a:xfrm>
              <a:prstGeom prst="ellipse">
                <a:avLst/>
              </a:prstGeom>
              <a:solidFill>
                <a:srgbClr val="000000"/>
              </a:solidFill>
              <a:ln w="2222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Arial" charset="0"/>
                </a:endParaRPr>
              </a:p>
            </p:txBody>
          </p:sp>
          <p:sp>
            <p:nvSpPr>
              <p:cNvPr id="212" name="Oval 97"/>
              <p:cNvSpPr>
                <a:spLocks noChangeArrowheads="1"/>
              </p:cNvSpPr>
              <p:nvPr/>
            </p:nvSpPr>
            <p:spPr bwMode="auto">
              <a:xfrm>
                <a:off x="7054749" y="4278746"/>
                <a:ext cx="42984" cy="41263"/>
              </a:xfrm>
              <a:prstGeom prst="ellipse">
                <a:avLst/>
              </a:prstGeom>
              <a:solidFill>
                <a:srgbClr val="000000"/>
              </a:solidFill>
              <a:ln w="2222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Arial" charset="0"/>
                </a:endParaRPr>
              </a:p>
            </p:txBody>
          </p:sp>
          <p:sp>
            <p:nvSpPr>
              <p:cNvPr id="213" name="Oval 97"/>
              <p:cNvSpPr>
                <a:spLocks noChangeArrowheads="1"/>
              </p:cNvSpPr>
              <p:nvPr/>
            </p:nvSpPr>
            <p:spPr bwMode="auto">
              <a:xfrm>
                <a:off x="6962168" y="4278746"/>
                <a:ext cx="42984" cy="41263"/>
              </a:xfrm>
              <a:prstGeom prst="ellipse">
                <a:avLst/>
              </a:prstGeom>
              <a:solidFill>
                <a:srgbClr val="000000"/>
              </a:solidFill>
              <a:ln w="2222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Arial" charset="0"/>
                </a:endParaRPr>
              </a:p>
            </p:txBody>
          </p:sp>
        </p:grpSp>
      </p:grpSp>
      <p:grpSp>
        <p:nvGrpSpPr>
          <p:cNvPr id="216" name="Group 876"/>
          <p:cNvGrpSpPr>
            <a:grpSpLocks/>
          </p:cNvGrpSpPr>
          <p:nvPr/>
        </p:nvGrpSpPr>
        <p:grpSpPr bwMode="auto">
          <a:xfrm>
            <a:off x="4437631" y="3248205"/>
            <a:ext cx="500083" cy="400102"/>
            <a:chOff x="3407303" y="5001417"/>
            <a:chExt cx="500256" cy="400472"/>
          </a:xfrm>
        </p:grpSpPr>
        <p:sp>
          <p:nvSpPr>
            <p:cNvPr id="217" name="Rectangle 64"/>
            <p:cNvSpPr>
              <a:spLocks noChangeArrowheads="1"/>
            </p:cNvSpPr>
            <p:nvPr/>
          </p:nvSpPr>
          <p:spPr bwMode="auto">
            <a:xfrm>
              <a:off x="3641817" y="5001417"/>
              <a:ext cx="28586" cy="12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a:t>
              </a:r>
              <a:endParaRPr lang="en-US" altLang="en-US" sz="1200" b="1" i="1" dirty="0">
                <a:solidFill>
                  <a:srgbClr val="000000"/>
                </a:solidFill>
              </a:endParaRPr>
            </a:p>
          </p:txBody>
        </p:sp>
        <p:grpSp>
          <p:nvGrpSpPr>
            <p:cNvPr id="218" name="Group 878"/>
            <p:cNvGrpSpPr>
              <a:grpSpLocks/>
            </p:cNvGrpSpPr>
            <p:nvPr/>
          </p:nvGrpSpPr>
          <p:grpSpPr bwMode="auto">
            <a:xfrm>
              <a:off x="3407303" y="5108329"/>
              <a:ext cx="500256" cy="293560"/>
              <a:chOff x="3407303" y="5108329"/>
              <a:chExt cx="500256" cy="293560"/>
            </a:xfrm>
          </p:grpSpPr>
          <p:grpSp>
            <p:nvGrpSpPr>
              <p:cNvPr id="219" name="Group 165"/>
              <p:cNvGrpSpPr>
                <a:grpSpLocks/>
              </p:cNvGrpSpPr>
              <p:nvPr/>
            </p:nvGrpSpPr>
            <p:grpSpPr bwMode="auto">
              <a:xfrm>
                <a:off x="3407303" y="5108329"/>
                <a:ext cx="500256" cy="293560"/>
                <a:chOff x="1852" y="2149"/>
                <a:chExt cx="315" cy="185"/>
              </a:xfrm>
            </p:grpSpPr>
            <p:sp>
              <p:nvSpPr>
                <p:cNvPr id="221" name="Rectangle 166"/>
                <p:cNvSpPr>
                  <a:spLocks noChangeArrowheads="1"/>
                </p:cNvSpPr>
                <p:nvPr/>
              </p:nvSpPr>
              <p:spPr bwMode="auto">
                <a:xfrm>
                  <a:off x="1853" y="2150"/>
                  <a:ext cx="309" cy="184"/>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22" name="Line 168"/>
                <p:cNvSpPr>
                  <a:spLocks noChangeShapeType="1"/>
                </p:cNvSpPr>
                <p:nvPr/>
              </p:nvSpPr>
              <p:spPr bwMode="auto">
                <a:xfrm flipV="1">
                  <a:off x="1852" y="2149"/>
                  <a:ext cx="315" cy="183"/>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sp>
              <p:nvSpPr>
                <p:cNvPr id="223" name="Line 169"/>
                <p:cNvSpPr>
                  <a:spLocks noChangeShapeType="1"/>
                </p:cNvSpPr>
                <p:nvPr/>
              </p:nvSpPr>
              <p:spPr bwMode="auto">
                <a:xfrm>
                  <a:off x="1858" y="2155"/>
                  <a:ext cx="306" cy="17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grpSp>
          <p:sp>
            <p:nvSpPr>
              <p:cNvPr id="220" name="Rounded Rectangle 880"/>
              <p:cNvSpPr>
                <a:spLocks noChangeArrowheads="1"/>
              </p:cNvSpPr>
              <p:nvPr/>
            </p:nvSpPr>
            <p:spPr bwMode="auto">
              <a:xfrm>
                <a:off x="3528173" y="5204072"/>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nvGrpSpPr>
          <p:cNvPr id="224" name="Group 223"/>
          <p:cNvGrpSpPr/>
          <p:nvPr/>
        </p:nvGrpSpPr>
        <p:grpSpPr>
          <a:xfrm>
            <a:off x="6356350" y="1493838"/>
            <a:ext cx="910882" cy="484928"/>
            <a:chOff x="4832350" y="1493838"/>
            <a:chExt cx="910882" cy="484928"/>
          </a:xfrm>
        </p:grpSpPr>
        <p:grpSp>
          <p:nvGrpSpPr>
            <p:cNvPr id="225" name="Group 798"/>
            <p:cNvGrpSpPr>
              <a:grpSpLocks/>
            </p:cNvGrpSpPr>
            <p:nvPr/>
          </p:nvGrpSpPr>
          <p:grpSpPr bwMode="auto">
            <a:xfrm>
              <a:off x="4832350" y="1493838"/>
              <a:ext cx="490538" cy="400050"/>
              <a:chOff x="2923626" y="1489075"/>
              <a:chExt cx="490537" cy="400050"/>
            </a:xfrm>
          </p:grpSpPr>
          <p:sp>
            <p:nvSpPr>
              <p:cNvPr id="227"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28" name="Rectangle 25"/>
              <p:cNvSpPr>
                <a:spLocks noChangeArrowheads="1"/>
              </p:cNvSpPr>
              <p:nvPr/>
            </p:nvSpPr>
            <p:spPr bwMode="auto">
              <a:xfrm>
                <a:off x="3142701" y="1489075"/>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II</a:t>
                </a:r>
                <a:endParaRPr lang="en-US" altLang="en-US" sz="1200" b="1" i="1" dirty="0">
                  <a:solidFill>
                    <a:srgbClr val="000000"/>
                  </a:solidFill>
                </a:endParaRPr>
              </a:p>
            </p:txBody>
          </p:sp>
          <p:grpSp>
            <p:nvGrpSpPr>
              <p:cNvPr id="229" name="Group 801"/>
              <p:cNvGrpSpPr>
                <a:grpSpLocks/>
              </p:cNvGrpSpPr>
              <p:nvPr/>
            </p:nvGrpSpPr>
            <p:grpSpPr bwMode="auto">
              <a:xfrm>
                <a:off x="3040311" y="1695039"/>
                <a:ext cx="256559" cy="105255"/>
                <a:chOff x="3529306" y="1184115"/>
                <a:chExt cx="256559" cy="105255"/>
              </a:xfrm>
            </p:grpSpPr>
            <p:grpSp>
              <p:nvGrpSpPr>
                <p:cNvPr id="230" name="Group 802"/>
                <p:cNvGrpSpPr>
                  <a:grpSpLocks/>
                </p:cNvGrpSpPr>
                <p:nvPr/>
              </p:nvGrpSpPr>
              <p:grpSpPr bwMode="auto">
                <a:xfrm>
                  <a:off x="3549994" y="1189887"/>
                  <a:ext cx="212838" cy="92904"/>
                  <a:chOff x="3319763" y="1143838"/>
                  <a:chExt cx="212838" cy="101238"/>
                </a:xfrm>
              </p:grpSpPr>
              <p:cxnSp>
                <p:nvCxnSpPr>
                  <p:cNvPr id="232"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233"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231" name="Rounded Rectangle 803"/>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sp>
          <p:nvSpPr>
            <p:cNvPr id="226" name="TextBox 409"/>
            <p:cNvSpPr txBox="1">
              <a:spLocks noChangeArrowheads="1"/>
            </p:cNvSpPr>
            <p:nvPr/>
          </p:nvSpPr>
          <p:spPr bwMode="auto">
            <a:xfrm>
              <a:off x="5268461" y="1758517"/>
              <a:ext cx="474771" cy="220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1000" b="1" dirty="0">
                  <a:solidFill>
                    <a:schemeClr val="tx2"/>
                  </a:solidFill>
                </a:rPr>
                <a:t>1-8</a:t>
              </a:r>
            </a:p>
          </p:txBody>
        </p:sp>
      </p:grpSp>
      <p:grpSp>
        <p:nvGrpSpPr>
          <p:cNvPr id="234" name="Group 233"/>
          <p:cNvGrpSpPr/>
          <p:nvPr/>
        </p:nvGrpSpPr>
        <p:grpSpPr>
          <a:xfrm>
            <a:off x="5400675" y="1493839"/>
            <a:ext cx="903288" cy="484187"/>
            <a:chOff x="3876675" y="1493838"/>
            <a:chExt cx="903288" cy="484187"/>
          </a:xfrm>
        </p:grpSpPr>
        <p:grpSp>
          <p:nvGrpSpPr>
            <p:cNvPr id="235" name="Group 790"/>
            <p:cNvGrpSpPr>
              <a:grpSpLocks/>
            </p:cNvGrpSpPr>
            <p:nvPr/>
          </p:nvGrpSpPr>
          <p:grpSpPr bwMode="auto">
            <a:xfrm>
              <a:off x="3876675" y="1493838"/>
              <a:ext cx="490538" cy="400050"/>
              <a:chOff x="2923626" y="1489075"/>
              <a:chExt cx="490537" cy="400050"/>
            </a:xfrm>
          </p:grpSpPr>
          <p:sp>
            <p:nvSpPr>
              <p:cNvPr id="237"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38" name="Rectangle 25"/>
              <p:cNvSpPr>
                <a:spLocks noChangeArrowheads="1"/>
              </p:cNvSpPr>
              <p:nvPr/>
            </p:nvSpPr>
            <p:spPr bwMode="auto">
              <a:xfrm>
                <a:off x="3142701" y="1489075"/>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II</a:t>
                </a:r>
                <a:endParaRPr lang="en-US" altLang="en-US" sz="1200" b="1" i="1" dirty="0">
                  <a:solidFill>
                    <a:srgbClr val="000000"/>
                  </a:solidFill>
                </a:endParaRPr>
              </a:p>
            </p:txBody>
          </p:sp>
          <p:grpSp>
            <p:nvGrpSpPr>
              <p:cNvPr id="239" name="Group 793"/>
              <p:cNvGrpSpPr>
                <a:grpSpLocks/>
              </p:cNvGrpSpPr>
              <p:nvPr/>
            </p:nvGrpSpPr>
            <p:grpSpPr bwMode="auto">
              <a:xfrm>
                <a:off x="3040311" y="1695039"/>
                <a:ext cx="256559" cy="105255"/>
                <a:chOff x="3529306" y="1184115"/>
                <a:chExt cx="256559" cy="105255"/>
              </a:xfrm>
            </p:grpSpPr>
            <p:grpSp>
              <p:nvGrpSpPr>
                <p:cNvPr id="240" name="Group 794"/>
                <p:cNvGrpSpPr>
                  <a:grpSpLocks/>
                </p:cNvGrpSpPr>
                <p:nvPr/>
              </p:nvGrpSpPr>
              <p:grpSpPr bwMode="auto">
                <a:xfrm>
                  <a:off x="3549994" y="1189887"/>
                  <a:ext cx="212838" cy="92904"/>
                  <a:chOff x="3319763" y="1143838"/>
                  <a:chExt cx="212838" cy="101238"/>
                </a:xfrm>
              </p:grpSpPr>
              <p:cxnSp>
                <p:nvCxnSpPr>
                  <p:cNvPr id="242"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243"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241"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sp>
          <p:nvSpPr>
            <p:cNvPr id="236" name="TextBox 410"/>
            <p:cNvSpPr txBox="1">
              <a:spLocks noChangeArrowheads="1"/>
            </p:cNvSpPr>
            <p:nvPr/>
          </p:nvSpPr>
          <p:spPr bwMode="auto">
            <a:xfrm>
              <a:off x="4304339" y="1757220"/>
              <a:ext cx="475624" cy="220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1000" b="1" dirty="0">
                  <a:solidFill>
                    <a:schemeClr val="tx2"/>
                  </a:solidFill>
                </a:rPr>
                <a:t>1-68</a:t>
              </a:r>
            </a:p>
          </p:txBody>
        </p:sp>
      </p:grpSp>
      <p:grpSp>
        <p:nvGrpSpPr>
          <p:cNvPr id="244" name="Group 243"/>
          <p:cNvGrpSpPr/>
          <p:nvPr/>
        </p:nvGrpSpPr>
        <p:grpSpPr>
          <a:xfrm>
            <a:off x="4440238" y="1489076"/>
            <a:ext cx="912416" cy="477609"/>
            <a:chOff x="2916238" y="1489075"/>
            <a:chExt cx="912416" cy="477609"/>
          </a:xfrm>
        </p:grpSpPr>
        <p:grpSp>
          <p:nvGrpSpPr>
            <p:cNvPr id="245" name="Group 787"/>
            <p:cNvGrpSpPr>
              <a:grpSpLocks/>
            </p:cNvGrpSpPr>
            <p:nvPr/>
          </p:nvGrpSpPr>
          <p:grpSpPr bwMode="auto">
            <a:xfrm>
              <a:off x="2916238" y="1489075"/>
              <a:ext cx="490537" cy="400050"/>
              <a:chOff x="2923626" y="1489075"/>
              <a:chExt cx="490537" cy="400050"/>
            </a:xfrm>
          </p:grpSpPr>
          <p:sp>
            <p:nvSpPr>
              <p:cNvPr id="247"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48" name="Rectangle 25"/>
              <p:cNvSpPr>
                <a:spLocks noChangeArrowheads="1"/>
              </p:cNvSpPr>
              <p:nvPr/>
            </p:nvSpPr>
            <p:spPr bwMode="auto">
              <a:xfrm>
                <a:off x="3142701" y="1489075"/>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II</a:t>
                </a:r>
                <a:endParaRPr lang="en-US" altLang="en-US" sz="1200" b="1" i="1" dirty="0">
                  <a:solidFill>
                    <a:srgbClr val="000000"/>
                  </a:solidFill>
                </a:endParaRPr>
              </a:p>
            </p:txBody>
          </p:sp>
          <p:grpSp>
            <p:nvGrpSpPr>
              <p:cNvPr id="249" name="Group 782"/>
              <p:cNvGrpSpPr>
                <a:grpSpLocks/>
              </p:cNvGrpSpPr>
              <p:nvPr/>
            </p:nvGrpSpPr>
            <p:grpSpPr bwMode="auto">
              <a:xfrm>
                <a:off x="3040311" y="1695039"/>
                <a:ext cx="256559" cy="105255"/>
                <a:chOff x="3529306" y="1184115"/>
                <a:chExt cx="256559" cy="105255"/>
              </a:xfrm>
            </p:grpSpPr>
            <p:grpSp>
              <p:nvGrpSpPr>
                <p:cNvPr id="250" name="Group 783"/>
                <p:cNvGrpSpPr>
                  <a:grpSpLocks/>
                </p:cNvGrpSpPr>
                <p:nvPr/>
              </p:nvGrpSpPr>
              <p:grpSpPr bwMode="auto">
                <a:xfrm>
                  <a:off x="3549994" y="1189887"/>
                  <a:ext cx="212838" cy="92904"/>
                  <a:chOff x="3319763" y="1143838"/>
                  <a:chExt cx="212838" cy="101238"/>
                </a:xfrm>
              </p:grpSpPr>
              <p:cxnSp>
                <p:nvCxnSpPr>
                  <p:cNvPr id="252"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253"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251" name="Rounded Rectangle 784"/>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sp>
          <p:nvSpPr>
            <p:cNvPr id="246" name="TextBox 411"/>
            <p:cNvSpPr txBox="1">
              <a:spLocks noChangeArrowheads="1"/>
            </p:cNvSpPr>
            <p:nvPr/>
          </p:nvSpPr>
          <p:spPr bwMode="auto">
            <a:xfrm>
              <a:off x="3353916" y="1745854"/>
              <a:ext cx="474738" cy="220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1000" b="1" dirty="0">
                  <a:solidFill>
                    <a:schemeClr val="tx2"/>
                  </a:solidFill>
                </a:rPr>
                <a:t>1-66</a:t>
              </a:r>
            </a:p>
          </p:txBody>
        </p:sp>
      </p:grpSp>
      <p:grpSp>
        <p:nvGrpSpPr>
          <p:cNvPr id="254" name="Group 253"/>
          <p:cNvGrpSpPr/>
          <p:nvPr/>
        </p:nvGrpSpPr>
        <p:grpSpPr>
          <a:xfrm>
            <a:off x="3486185" y="1482175"/>
            <a:ext cx="912778" cy="484739"/>
            <a:chOff x="1962185" y="1482174"/>
            <a:chExt cx="912778" cy="484739"/>
          </a:xfrm>
        </p:grpSpPr>
        <p:grpSp>
          <p:nvGrpSpPr>
            <p:cNvPr id="255" name="Group 254"/>
            <p:cNvGrpSpPr/>
            <p:nvPr/>
          </p:nvGrpSpPr>
          <p:grpSpPr>
            <a:xfrm>
              <a:off x="1962185" y="1482174"/>
              <a:ext cx="490538" cy="401573"/>
              <a:chOff x="1962185" y="1482174"/>
              <a:chExt cx="490538" cy="401573"/>
            </a:xfrm>
          </p:grpSpPr>
          <p:sp>
            <p:nvSpPr>
              <p:cNvPr id="257" name="Rectangle 17"/>
              <p:cNvSpPr>
                <a:spLocks noChangeArrowheads="1"/>
              </p:cNvSpPr>
              <p:nvPr/>
            </p:nvSpPr>
            <p:spPr bwMode="auto">
              <a:xfrm>
                <a:off x="1962185" y="1591647"/>
                <a:ext cx="490538"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fontAlgn="auto" hangingPunct="1">
                  <a:spcBef>
                    <a:spcPct val="0"/>
                  </a:spcBef>
                  <a:spcAft>
                    <a:spcPts val="0"/>
                  </a:spcAft>
                  <a:buNone/>
                  <a:defRPr/>
                </a:pPr>
                <a:endParaRPr lang="en-US" altLang="en-US" kern="0" dirty="0">
                  <a:solidFill>
                    <a:srgbClr val="000000"/>
                  </a:solidFill>
                </a:endParaRPr>
              </a:p>
            </p:txBody>
          </p:sp>
          <p:sp>
            <p:nvSpPr>
              <p:cNvPr id="258" name="Rectangle 19"/>
              <p:cNvSpPr>
                <a:spLocks noChangeArrowheads="1"/>
              </p:cNvSpPr>
              <p:nvPr/>
            </p:nvSpPr>
            <p:spPr bwMode="auto">
              <a:xfrm>
                <a:off x="2181785" y="1482174"/>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fontAlgn="auto" hangingPunct="1">
                  <a:spcBef>
                    <a:spcPct val="0"/>
                  </a:spcBef>
                  <a:spcAft>
                    <a:spcPts val="0"/>
                  </a:spcAft>
                  <a:buNone/>
                  <a:defRPr/>
                </a:pPr>
                <a:r>
                  <a:rPr lang="en-US" altLang="en-US" sz="800" kern="0" dirty="0">
                    <a:solidFill>
                      <a:srgbClr val="000000"/>
                    </a:solidFill>
                  </a:rPr>
                  <a:t>II</a:t>
                </a:r>
                <a:endParaRPr lang="en-US" altLang="en-US" sz="1200" i="1" kern="0" dirty="0">
                  <a:solidFill>
                    <a:srgbClr val="000000"/>
                  </a:solidFill>
                </a:endParaRPr>
              </a:p>
            </p:txBody>
          </p:sp>
          <p:grpSp>
            <p:nvGrpSpPr>
              <p:cNvPr id="259" name="Group 249"/>
              <p:cNvGrpSpPr>
                <a:grpSpLocks/>
              </p:cNvGrpSpPr>
              <p:nvPr/>
            </p:nvGrpSpPr>
            <p:grpSpPr bwMode="auto">
              <a:xfrm>
                <a:off x="2118448" y="1699224"/>
                <a:ext cx="180917" cy="76945"/>
                <a:chOff x="3398" y="3599"/>
                <a:chExt cx="114" cy="48"/>
              </a:xfrm>
            </p:grpSpPr>
            <p:sp>
              <p:nvSpPr>
                <p:cNvPr id="262" name="Line 250"/>
                <p:cNvSpPr>
                  <a:spLocks noChangeShapeType="1"/>
                </p:cNvSpPr>
                <p:nvPr/>
              </p:nvSpPr>
              <p:spPr bwMode="auto">
                <a:xfrm>
                  <a:off x="3398" y="3602"/>
                  <a:ext cx="11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263" name="Line 251"/>
                <p:cNvSpPr>
                  <a:spLocks noChangeShapeType="1"/>
                </p:cNvSpPr>
                <p:nvPr/>
              </p:nvSpPr>
              <p:spPr bwMode="auto">
                <a:xfrm rot="5400000">
                  <a:off x="3482"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264" name="Line 252"/>
                <p:cNvSpPr>
                  <a:spLocks noChangeShapeType="1"/>
                </p:cNvSpPr>
                <p:nvPr/>
              </p:nvSpPr>
              <p:spPr bwMode="auto">
                <a:xfrm rot="5400000">
                  <a:off x="3379"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265" name="Line 253"/>
                <p:cNvSpPr>
                  <a:spLocks noChangeShapeType="1"/>
                </p:cNvSpPr>
                <p:nvPr/>
              </p:nvSpPr>
              <p:spPr bwMode="auto">
                <a:xfrm rot="5400000">
                  <a:off x="3431"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grpSp>
          <p:sp>
            <p:nvSpPr>
              <p:cNvPr id="260" name="Rounded Rectangle 830"/>
              <p:cNvSpPr>
                <a:spLocks noChangeArrowheads="1"/>
              </p:cNvSpPr>
              <p:nvPr/>
            </p:nvSpPr>
            <p:spPr bwMode="auto">
              <a:xfrm>
                <a:off x="2123709" y="1801221"/>
                <a:ext cx="168240" cy="4702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61" name="Rounded Rectangle 832"/>
              <p:cNvSpPr>
                <a:spLocks noChangeArrowheads="1"/>
              </p:cNvSpPr>
              <p:nvPr/>
            </p:nvSpPr>
            <p:spPr bwMode="auto">
              <a:xfrm>
                <a:off x="2123709" y="1622919"/>
                <a:ext cx="168240" cy="4702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sp>
          <p:nvSpPr>
            <p:cNvPr id="256" name="TextBox 420"/>
            <p:cNvSpPr txBox="1">
              <a:spLocks noChangeArrowheads="1"/>
            </p:cNvSpPr>
            <p:nvPr/>
          </p:nvSpPr>
          <p:spPr bwMode="auto">
            <a:xfrm>
              <a:off x="2400293" y="1746746"/>
              <a:ext cx="474670" cy="220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1000" b="1" dirty="0">
                  <a:solidFill>
                    <a:schemeClr val="tx2"/>
                  </a:solidFill>
                </a:rPr>
                <a:t>588</a:t>
              </a:r>
            </a:p>
          </p:txBody>
        </p:sp>
      </p:grpSp>
      <p:grpSp>
        <p:nvGrpSpPr>
          <p:cNvPr id="266" name="Group 265"/>
          <p:cNvGrpSpPr/>
          <p:nvPr/>
        </p:nvGrpSpPr>
        <p:grpSpPr>
          <a:xfrm>
            <a:off x="7326313" y="1479551"/>
            <a:ext cx="912812" cy="500063"/>
            <a:chOff x="5802313" y="1479550"/>
            <a:chExt cx="912812" cy="500063"/>
          </a:xfrm>
        </p:grpSpPr>
        <p:grpSp>
          <p:nvGrpSpPr>
            <p:cNvPr id="267" name="Group 953"/>
            <p:cNvGrpSpPr>
              <a:grpSpLocks/>
            </p:cNvGrpSpPr>
            <p:nvPr/>
          </p:nvGrpSpPr>
          <p:grpSpPr bwMode="auto">
            <a:xfrm>
              <a:off x="5802313" y="1479550"/>
              <a:ext cx="493712" cy="414338"/>
              <a:chOff x="6151827" y="942975"/>
              <a:chExt cx="493258" cy="414142"/>
            </a:xfrm>
          </p:grpSpPr>
          <p:sp>
            <p:nvSpPr>
              <p:cNvPr id="269" name="Rectangle 206"/>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70" name="Rectangle 207"/>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71" name="Rectangle 208"/>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72" name="Rectangle 209"/>
              <p:cNvSpPr>
                <a:spLocks noChangeArrowheads="1"/>
              </p:cNvSpPr>
              <p:nvPr/>
            </p:nvSpPr>
            <p:spPr bwMode="auto">
              <a:xfrm>
                <a:off x="6371742" y="950291"/>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II</a:t>
                </a:r>
                <a:endParaRPr lang="en-US" altLang="en-US" sz="1200" b="1" i="1" dirty="0">
                  <a:solidFill>
                    <a:srgbClr val="000000"/>
                  </a:solidFill>
                </a:endParaRPr>
              </a:p>
            </p:txBody>
          </p:sp>
          <p:grpSp>
            <p:nvGrpSpPr>
              <p:cNvPr id="273" name="Group 940"/>
              <p:cNvGrpSpPr>
                <a:grpSpLocks/>
              </p:cNvGrpSpPr>
              <p:nvPr/>
            </p:nvGrpSpPr>
            <p:grpSpPr bwMode="auto">
              <a:xfrm>
                <a:off x="6151827" y="1064817"/>
                <a:ext cx="493258" cy="292300"/>
                <a:chOff x="6152728" y="5105180"/>
                <a:chExt cx="493258" cy="292300"/>
              </a:xfrm>
            </p:grpSpPr>
            <p:grpSp>
              <p:nvGrpSpPr>
                <p:cNvPr id="274" name="Group 941"/>
                <p:cNvGrpSpPr>
                  <a:grpSpLocks/>
                </p:cNvGrpSpPr>
                <p:nvPr/>
              </p:nvGrpSpPr>
              <p:grpSpPr bwMode="auto">
                <a:xfrm>
                  <a:off x="6152985" y="5105180"/>
                  <a:ext cx="491090" cy="292300"/>
                  <a:chOff x="3412033" y="3280015"/>
                  <a:chExt cx="491090" cy="292300"/>
                </a:xfrm>
              </p:grpSpPr>
              <p:sp>
                <p:nvSpPr>
                  <p:cNvPr id="276"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77" name="Rounded Rectangle 944"/>
                  <p:cNvSpPr>
                    <a:spLocks noChangeArrowheads="1"/>
                  </p:cNvSpPr>
                  <p:nvPr/>
                </p:nvSpPr>
                <p:spPr bwMode="auto">
                  <a:xfrm>
                    <a:off x="3530660"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sp>
              <p:nvSpPr>
                <p:cNvPr id="275" name="Line 213"/>
                <p:cNvSpPr>
                  <a:spLocks noChangeShapeType="1"/>
                </p:cNvSpPr>
                <p:nvPr/>
              </p:nvSpPr>
              <p:spPr bwMode="auto">
                <a:xfrm flipV="1">
                  <a:off x="6152728" y="5111409"/>
                  <a:ext cx="493258" cy="279801"/>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endParaRPr>
                </a:p>
              </p:txBody>
            </p:sp>
          </p:grpSp>
        </p:grpSp>
        <p:sp>
          <p:nvSpPr>
            <p:cNvPr id="268" name="TextBox 414"/>
            <p:cNvSpPr txBox="1">
              <a:spLocks noChangeArrowheads="1"/>
            </p:cNvSpPr>
            <p:nvPr/>
          </p:nvSpPr>
          <p:spPr bwMode="auto">
            <a:xfrm>
              <a:off x="6240756" y="1758718"/>
              <a:ext cx="474369" cy="220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1000" b="1" dirty="0">
                  <a:solidFill>
                    <a:schemeClr val="tx2"/>
                  </a:solidFill>
                </a:rPr>
                <a:t>4-10</a:t>
              </a:r>
            </a:p>
          </p:txBody>
        </p:sp>
      </p:grpSp>
      <p:grpSp>
        <p:nvGrpSpPr>
          <p:cNvPr id="278" name="Group 277"/>
          <p:cNvGrpSpPr/>
          <p:nvPr/>
        </p:nvGrpSpPr>
        <p:grpSpPr>
          <a:xfrm>
            <a:off x="8280400" y="1482726"/>
            <a:ext cx="908050" cy="492125"/>
            <a:chOff x="6756400" y="1482725"/>
            <a:chExt cx="908050" cy="492125"/>
          </a:xfrm>
        </p:grpSpPr>
        <p:grpSp>
          <p:nvGrpSpPr>
            <p:cNvPr id="279" name="Group 968"/>
            <p:cNvGrpSpPr>
              <a:grpSpLocks/>
            </p:cNvGrpSpPr>
            <p:nvPr/>
          </p:nvGrpSpPr>
          <p:grpSpPr bwMode="auto">
            <a:xfrm>
              <a:off x="6756400" y="1482725"/>
              <a:ext cx="493713" cy="409575"/>
              <a:chOff x="5238070" y="4991399"/>
              <a:chExt cx="493713" cy="409574"/>
            </a:xfrm>
          </p:grpSpPr>
          <p:sp>
            <p:nvSpPr>
              <p:cNvPr id="281" name="Rectangle 28"/>
              <p:cNvSpPr>
                <a:spLocks noChangeArrowheads="1"/>
              </p:cNvSpPr>
              <p:nvPr/>
            </p:nvSpPr>
            <p:spPr bwMode="auto">
              <a:xfrm>
                <a:off x="5455557" y="4991399"/>
                <a:ext cx="58738"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82" name="Rectangle 29"/>
              <p:cNvSpPr>
                <a:spLocks noChangeArrowheads="1"/>
              </p:cNvSpPr>
              <p:nvPr/>
            </p:nvSpPr>
            <p:spPr bwMode="auto">
              <a:xfrm>
                <a:off x="5455557" y="5000923"/>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II</a:t>
                </a:r>
                <a:endParaRPr lang="en-US" altLang="en-US" sz="1200" b="1" i="1" dirty="0">
                  <a:solidFill>
                    <a:srgbClr val="000000"/>
                  </a:solidFill>
                </a:endParaRPr>
              </a:p>
            </p:txBody>
          </p:sp>
          <p:sp>
            <p:nvSpPr>
              <p:cNvPr id="283" name="Rectangle 31"/>
              <p:cNvSpPr>
                <a:spLocks noChangeArrowheads="1"/>
              </p:cNvSpPr>
              <p:nvPr/>
            </p:nvSpPr>
            <p:spPr bwMode="auto">
              <a:xfrm>
                <a:off x="5457145" y="4991399"/>
                <a:ext cx="539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nvGrpSpPr>
              <p:cNvPr id="284" name="Group 963"/>
              <p:cNvGrpSpPr>
                <a:grpSpLocks/>
              </p:cNvGrpSpPr>
              <p:nvPr/>
            </p:nvGrpSpPr>
            <p:grpSpPr bwMode="auto">
              <a:xfrm>
                <a:off x="5238070" y="5110461"/>
                <a:ext cx="493713" cy="290512"/>
                <a:chOff x="5238070" y="5110461"/>
                <a:chExt cx="493713" cy="290512"/>
              </a:xfrm>
            </p:grpSpPr>
            <p:sp>
              <p:nvSpPr>
                <p:cNvPr id="285" name="Rectangle 27"/>
                <p:cNvSpPr>
                  <a:spLocks noChangeArrowheads="1"/>
                </p:cNvSpPr>
                <p:nvPr/>
              </p:nvSpPr>
              <p:spPr bwMode="auto">
                <a:xfrm>
                  <a:off x="5238070" y="5110461"/>
                  <a:ext cx="493713" cy="290512"/>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86" name="Oval 66"/>
                <p:cNvSpPr>
                  <a:spLocks noChangeArrowheads="1"/>
                </p:cNvSpPr>
                <p:nvPr/>
              </p:nvSpPr>
              <p:spPr bwMode="auto">
                <a:xfrm>
                  <a:off x="5445239" y="5216030"/>
                  <a:ext cx="77787" cy="77787"/>
                </a:xfrm>
                <a:prstGeom prst="ellipse">
                  <a:avLst/>
                </a:prstGeom>
                <a:solidFill>
                  <a:schemeClr val="tx1"/>
                </a:solidFill>
                <a:ln w="19050">
                  <a:solidFill>
                    <a:srgbClr val="000000"/>
                  </a:solidFill>
                  <a:round/>
                  <a:headEnd/>
                  <a:tailEnd/>
                </a:ln>
              </p:spPr>
              <p:txBody>
                <a:bodyPr wrap="none" anchor="ct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87" name="Rounded Rectangle 962"/>
                <p:cNvSpPr>
                  <a:spLocks noChangeArrowheads="1"/>
                </p:cNvSpPr>
                <p:nvPr/>
              </p:nvSpPr>
              <p:spPr bwMode="auto">
                <a:xfrm>
                  <a:off x="5400650" y="5323783"/>
                  <a:ext cx="168294" cy="47103"/>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sp>
          <p:nvSpPr>
            <p:cNvPr id="280" name="TextBox 418"/>
            <p:cNvSpPr txBox="1">
              <a:spLocks noChangeArrowheads="1"/>
            </p:cNvSpPr>
            <p:nvPr/>
          </p:nvSpPr>
          <p:spPr bwMode="auto">
            <a:xfrm>
              <a:off x="7189850" y="1754573"/>
              <a:ext cx="474600" cy="220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1000" b="1" dirty="0">
                  <a:solidFill>
                    <a:schemeClr val="tx2"/>
                  </a:solidFill>
                </a:rPr>
                <a:t>3-29</a:t>
              </a:r>
            </a:p>
          </p:txBody>
        </p:sp>
      </p:grpSp>
      <p:grpSp>
        <p:nvGrpSpPr>
          <p:cNvPr id="288" name="Group 287"/>
          <p:cNvGrpSpPr/>
          <p:nvPr/>
        </p:nvGrpSpPr>
        <p:grpSpPr>
          <a:xfrm>
            <a:off x="5848350" y="855664"/>
            <a:ext cx="1130300" cy="492125"/>
            <a:chOff x="4324350" y="855663"/>
            <a:chExt cx="1130300" cy="492125"/>
          </a:xfrm>
        </p:grpSpPr>
        <p:grpSp>
          <p:nvGrpSpPr>
            <p:cNvPr id="289" name="Group 1017"/>
            <p:cNvGrpSpPr>
              <a:grpSpLocks/>
            </p:cNvGrpSpPr>
            <p:nvPr/>
          </p:nvGrpSpPr>
          <p:grpSpPr bwMode="auto">
            <a:xfrm>
              <a:off x="4324350" y="855663"/>
              <a:ext cx="490538" cy="403225"/>
              <a:chOff x="4324350" y="856140"/>
              <a:chExt cx="490538" cy="402748"/>
            </a:xfrm>
          </p:grpSpPr>
          <p:sp>
            <p:nvSpPr>
              <p:cNvPr id="291" name="Rectangle 10"/>
              <p:cNvSpPr>
                <a:spLocks noChangeArrowheads="1"/>
              </p:cNvSpPr>
              <p:nvPr/>
            </p:nvSpPr>
            <p:spPr bwMode="auto">
              <a:xfrm>
                <a:off x="4324350" y="966787"/>
                <a:ext cx="490538" cy="292101"/>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92" name="Rectangle 15"/>
              <p:cNvSpPr>
                <a:spLocks noChangeArrowheads="1"/>
              </p:cNvSpPr>
              <p:nvPr/>
            </p:nvSpPr>
            <p:spPr bwMode="auto">
              <a:xfrm>
                <a:off x="4538329" y="856140"/>
                <a:ext cx="68930" cy="1229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X</a:t>
                </a:r>
                <a:endParaRPr lang="en-US" altLang="en-US" sz="1200" b="1" i="1" dirty="0">
                  <a:solidFill>
                    <a:srgbClr val="000000"/>
                  </a:solidFill>
                </a:endParaRPr>
              </a:p>
            </p:txBody>
          </p:sp>
          <p:sp>
            <p:nvSpPr>
              <p:cNvPr id="293" name="Rounded Rectangle 1015"/>
              <p:cNvSpPr>
                <a:spLocks noChangeArrowheads="1"/>
              </p:cNvSpPr>
              <p:nvPr/>
            </p:nvSpPr>
            <p:spPr bwMode="auto">
              <a:xfrm>
                <a:off x="4442443" y="105758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sp>
          <p:nvSpPr>
            <p:cNvPr id="290" name="TextBox 408"/>
            <p:cNvSpPr txBox="1">
              <a:spLocks noChangeArrowheads="1"/>
            </p:cNvSpPr>
            <p:nvPr/>
          </p:nvSpPr>
          <p:spPr bwMode="auto">
            <a:xfrm>
              <a:off x="4763441" y="999311"/>
              <a:ext cx="691209" cy="348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1000" b="1" dirty="0">
                  <a:solidFill>
                    <a:schemeClr val="tx2"/>
                  </a:solidFill>
                </a:rPr>
                <a:t>3</a:t>
              </a:r>
            </a:p>
            <a:p>
              <a:pPr>
                <a:lnSpc>
                  <a:spcPts val="1000"/>
                </a:lnSpc>
                <a:spcBef>
                  <a:spcPct val="0"/>
                </a:spcBef>
                <a:buNone/>
              </a:pPr>
              <a:r>
                <a:rPr lang="en-US" altLang="en-US" sz="1000" b="1" dirty="0">
                  <a:solidFill>
                    <a:schemeClr val="tx2"/>
                  </a:solidFill>
                </a:rPr>
                <a:t>4ID</a:t>
              </a:r>
            </a:p>
          </p:txBody>
        </p:sp>
      </p:grpSp>
      <p:grpSp>
        <p:nvGrpSpPr>
          <p:cNvPr id="294" name="Group 293"/>
          <p:cNvGrpSpPr/>
          <p:nvPr/>
        </p:nvGrpSpPr>
        <p:grpSpPr>
          <a:xfrm>
            <a:off x="9232900" y="1489076"/>
            <a:ext cx="909638" cy="485775"/>
            <a:chOff x="7708900" y="1489075"/>
            <a:chExt cx="909638" cy="485775"/>
          </a:xfrm>
        </p:grpSpPr>
        <p:sp>
          <p:nvSpPr>
            <p:cNvPr id="295" name="Rectangle 110"/>
            <p:cNvSpPr>
              <a:spLocks noChangeArrowheads="1"/>
            </p:cNvSpPr>
            <p:nvPr/>
          </p:nvSpPr>
          <p:spPr bwMode="auto">
            <a:xfrm>
              <a:off x="7934325" y="1489075"/>
              <a:ext cx="58738"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296" name="Rectangle 112"/>
            <p:cNvSpPr>
              <a:spLocks noChangeArrowheads="1"/>
            </p:cNvSpPr>
            <p:nvPr/>
          </p:nvSpPr>
          <p:spPr bwMode="auto">
            <a:xfrm>
              <a:off x="7935913" y="1489075"/>
              <a:ext cx="539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nvGrpSpPr>
            <p:cNvPr id="297" name="Group 302"/>
            <p:cNvGrpSpPr>
              <a:grpSpLocks/>
            </p:cNvGrpSpPr>
            <p:nvPr/>
          </p:nvGrpSpPr>
          <p:grpSpPr bwMode="auto">
            <a:xfrm>
              <a:off x="7708900" y="1490663"/>
              <a:ext cx="490538" cy="403225"/>
              <a:chOff x="6927850" y="1681163"/>
              <a:chExt cx="490538" cy="403225"/>
            </a:xfrm>
          </p:grpSpPr>
          <p:sp>
            <p:nvSpPr>
              <p:cNvPr id="299" name="Rectangle 108"/>
              <p:cNvSpPr>
                <a:spLocks noChangeArrowheads="1"/>
              </p:cNvSpPr>
              <p:nvPr/>
            </p:nvSpPr>
            <p:spPr bwMode="auto">
              <a:xfrm>
                <a:off x="6927850" y="1792288"/>
                <a:ext cx="490538"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300" name="Rectangle 110"/>
              <p:cNvSpPr>
                <a:spLocks noChangeArrowheads="1"/>
              </p:cNvSpPr>
              <p:nvPr/>
            </p:nvSpPr>
            <p:spPr bwMode="auto">
              <a:xfrm>
                <a:off x="7146925" y="1681163"/>
                <a:ext cx="58738"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301" name="Rectangle 111"/>
              <p:cNvSpPr>
                <a:spLocks noChangeArrowheads="1"/>
              </p:cNvSpPr>
              <p:nvPr/>
            </p:nvSpPr>
            <p:spPr bwMode="auto">
              <a:xfrm>
                <a:off x="7146925" y="1681163"/>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II</a:t>
                </a:r>
                <a:endParaRPr lang="en-US" altLang="en-US" sz="1200" b="1" i="1" dirty="0">
                  <a:solidFill>
                    <a:srgbClr val="000000"/>
                  </a:solidFill>
                </a:endParaRPr>
              </a:p>
            </p:txBody>
          </p:sp>
          <p:sp>
            <p:nvSpPr>
              <p:cNvPr id="302" name="Rectangle 112"/>
              <p:cNvSpPr>
                <a:spLocks noChangeArrowheads="1"/>
              </p:cNvSpPr>
              <p:nvPr/>
            </p:nvSpPr>
            <p:spPr bwMode="auto">
              <a:xfrm>
                <a:off x="7148513" y="1681163"/>
                <a:ext cx="539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303" name="Text Box 22"/>
              <p:cNvSpPr txBox="1">
                <a:spLocks noChangeArrowheads="1"/>
              </p:cNvSpPr>
              <p:nvPr/>
            </p:nvSpPr>
            <p:spPr bwMode="auto">
              <a:xfrm>
                <a:off x="6956554" y="1830389"/>
                <a:ext cx="43313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1000" b="1" dirty="0">
                    <a:solidFill>
                      <a:srgbClr val="000000"/>
                    </a:solidFill>
                  </a:rPr>
                  <a:t>SPT</a:t>
                </a:r>
              </a:p>
            </p:txBody>
          </p:sp>
          <p:sp>
            <p:nvSpPr>
              <p:cNvPr id="304" name="Text Box 136"/>
              <p:cNvSpPr txBox="1">
                <a:spLocks noChangeArrowheads="1"/>
              </p:cNvSpPr>
              <p:nvPr/>
            </p:nvSpPr>
            <p:spPr bwMode="auto">
              <a:xfrm>
                <a:off x="7058448" y="1752049"/>
                <a:ext cx="33069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spcBef>
                    <a:spcPct val="50000"/>
                  </a:spcBef>
                </a:pPr>
                <a:r>
                  <a:rPr lang="en-US" altLang="en-US" sz="700" b="1" dirty="0">
                    <a:solidFill>
                      <a:srgbClr val="000000"/>
                    </a:solidFill>
                  </a:rPr>
                  <a:t>X</a:t>
                </a:r>
              </a:p>
            </p:txBody>
          </p:sp>
        </p:grpSp>
        <p:sp>
          <p:nvSpPr>
            <p:cNvPr id="298" name="TextBox 418"/>
            <p:cNvSpPr txBox="1">
              <a:spLocks noChangeArrowheads="1"/>
            </p:cNvSpPr>
            <p:nvPr/>
          </p:nvSpPr>
          <p:spPr bwMode="auto">
            <a:xfrm>
              <a:off x="8143884" y="1754485"/>
              <a:ext cx="474654" cy="220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1000" b="1" dirty="0">
                  <a:solidFill>
                    <a:schemeClr val="tx2"/>
                  </a:solidFill>
                </a:rPr>
                <a:t>64</a:t>
              </a:r>
            </a:p>
          </p:txBody>
        </p:sp>
      </p:grpSp>
      <p:grpSp>
        <p:nvGrpSpPr>
          <p:cNvPr id="41" name="Group 40"/>
          <p:cNvGrpSpPr/>
          <p:nvPr/>
        </p:nvGrpSpPr>
        <p:grpSpPr>
          <a:xfrm>
            <a:off x="525689" y="5360988"/>
            <a:ext cx="1908613" cy="1251744"/>
            <a:chOff x="36403" y="5360988"/>
            <a:chExt cx="1908613" cy="1251744"/>
          </a:xfrm>
        </p:grpSpPr>
        <p:grpSp>
          <p:nvGrpSpPr>
            <p:cNvPr id="306" name="Group 305"/>
            <p:cNvGrpSpPr/>
            <p:nvPr/>
          </p:nvGrpSpPr>
          <p:grpSpPr>
            <a:xfrm>
              <a:off x="633391" y="5484423"/>
              <a:ext cx="912416" cy="501163"/>
              <a:chOff x="3116276" y="1527179"/>
              <a:chExt cx="912416" cy="501163"/>
            </a:xfrm>
          </p:grpSpPr>
          <p:grpSp>
            <p:nvGrpSpPr>
              <p:cNvPr id="307" name="Group 787"/>
              <p:cNvGrpSpPr>
                <a:grpSpLocks/>
              </p:cNvGrpSpPr>
              <p:nvPr/>
            </p:nvGrpSpPr>
            <p:grpSpPr bwMode="auto">
              <a:xfrm>
                <a:off x="3116276" y="1527179"/>
                <a:ext cx="490537" cy="400050"/>
                <a:chOff x="3123664" y="1527179"/>
                <a:chExt cx="490537" cy="400050"/>
              </a:xfrm>
            </p:grpSpPr>
            <p:sp>
              <p:nvSpPr>
                <p:cNvPr id="309" name="Rectangle 24"/>
                <p:cNvSpPr>
                  <a:spLocks noChangeArrowheads="1"/>
                </p:cNvSpPr>
                <p:nvPr/>
              </p:nvSpPr>
              <p:spPr bwMode="auto">
                <a:xfrm>
                  <a:off x="3123664" y="1635129"/>
                  <a:ext cx="490537" cy="292100"/>
                </a:xfrm>
                <a:prstGeom prst="rect">
                  <a:avLst/>
                </a:prstGeom>
                <a:solidFill>
                  <a:srgbClr val="80E0FF"/>
                </a:solidFill>
                <a:ln w="22225"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310" name="Rectangle 25"/>
                <p:cNvSpPr>
                  <a:spLocks noChangeArrowheads="1"/>
                </p:cNvSpPr>
                <p:nvPr/>
              </p:nvSpPr>
              <p:spPr bwMode="auto">
                <a:xfrm>
                  <a:off x="3342739" y="1527179"/>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gn="ctr"/>
                  <a:r>
                    <a:rPr lang="en-US" altLang="en-US" sz="800" b="1" dirty="0">
                      <a:solidFill>
                        <a:srgbClr val="000000"/>
                      </a:solidFill>
                    </a:rPr>
                    <a:t>II</a:t>
                  </a:r>
                  <a:endParaRPr lang="en-US" altLang="en-US" sz="1200" b="1" i="1" dirty="0">
                    <a:solidFill>
                      <a:srgbClr val="000000"/>
                    </a:solidFill>
                  </a:endParaRPr>
                </a:p>
              </p:txBody>
            </p:sp>
            <p:grpSp>
              <p:nvGrpSpPr>
                <p:cNvPr id="311" name="Group 782"/>
                <p:cNvGrpSpPr>
                  <a:grpSpLocks/>
                </p:cNvGrpSpPr>
                <p:nvPr/>
              </p:nvGrpSpPr>
              <p:grpSpPr bwMode="auto">
                <a:xfrm>
                  <a:off x="3240349" y="1733143"/>
                  <a:ext cx="256559" cy="105255"/>
                  <a:chOff x="3729344" y="1222219"/>
                  <a:chExt cx="256559" cy="105255"/>
                </a:xfrm>
              </p:grpSpPr>
              <p:grpSp>
                <p:nvGrpSpPr>
                  <p:cNvPr id="312" name="Group 783"/>
                  <p:cNvGrpSpPr>
                    <a:grpSpLocks/>
                  </p:cNvGrpSpPr>
                  <p:nvPr/>
                </p:nvGrpSpPr>
                <p:grpSpPr bwMode="auto">
                  <a:xfrm>
                    <a:off x="3745271" y="1229323"/>
                    <a:ext cx="217599" cy="94981"/>
                    <a:chOff x="3515040" y="1186820"/>
                    <a:chExt cx="217599" cy="103502"/>
                  </a:xfrm>
                </p:grpSpPr>
                <p:cxnSp>
                  <p:nvCxnSpPr>
                    <p:cNvPr id="314" name="Straight Connector 451"/>
                    <p:cNvCxnSpPr>
                      <a:cxnSpLocks noChangeShapeType="1"/>
                    </p:cNvCxnSpPr>
                    <p:nvPr/>
                  </p:nvCxnSpPr>
                  <p:spPr bwMode="auto">
                    <a:xfrm flipV="1">
                      <a:off x="3515040" y="1190544"/>
                      <a:ext cx="207347" cy="9977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315" name="Straight Connector 451"/>
                    <p:cNvCxnSpPr>
                      <a:cxnSpLocks noChangeShapeType="1"/>
                    </p:cNvCxnSpPr>
                    <p:nvPr/>
                  </p:nvCxnSpPr>
                  <p:spPr bwMode="auto">
                    <a:xfrm flipH="1" flipV="1">
                      <a:off x="3525292" y="1186820"/>
                      <a:ext cx="207347" cy="9977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313" name="Rounded Rectangle 784"/>
                  <p:cNvSpPr>
                    <a:spLocks noChangeArrowheads="1"/>
                  </p:cNvSpPr>
                  <p:nvPr/>
                </p:nvSpPr>
                <p:spPr bwMode="auto">
                  <a:xfrm>
                    <a:off x="3729344" y="1222219"/>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sp>
            <p:nvSpPr>
              <p:cNvPr id="308" name="TextBox 411"/>
              <p:cNvSpPr txBox="1">
                <a:spLocks noChangeArrowheads="1"/>
              </p:cNvSpPr>
              <p:nvPr/>
            </p:nvSpPr>
            <p:spPr bwMode="auto">
              <a:xfrm>
                <a:off x="3553954" y="1589760"/>
                <a:ext cx="474738" cy="4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900"/>
                  </a:lnSpc>
                  <a:spcBef>
                    <a:spcPct val="0"/>
                  </a:spcBef>
                  <a:buNone/>
                </a:pPr>
                <a:r>
                  <a:rPr lang="en-US" altLang="en-US" sz="1000" b="1" dirty="0">
                    <a:solidFill>
                      <a:schemeClr val="tx2"/>
                    </a:solidFill>
                  </a:rPr>
                  <a:t>USA1-66</a:t>
                </a:r>
              </a:p>
              <a:p>
                <a:pPr>
                  <a:lnSpc>
                    <a:spcPts val="900"/>
                  </a:lnSpc>
                  <a:spcBef>
                    <a:spcPct val="0"/>
                  </a:spcBef>
                  <a:buNone/>
                </a:pPr>
                <a:r>
                  <a:rPr lang="en-US" altLang="en-US" sz="1000" b="1" dirty="0">
                    <a:solidFill>
                      <a:schemeClr val="tx2"/>
                    </a:solidFill>
                  </a:rPr>
                  <a:t>3/4</a:t>
                </a:r>
              </a:p>
            </p:txBody>
          </p:sp>
        </p:grpSp>
        <p:sp>
          <p:nvSpPr>
            <p:cNvPr id="2" name="TextBox 1"/>
            <p:cNvSpPr txBox="1"/>
            <p:nvPr/>
          </p:nvSpPr>
          <p:spPr>
            <a:xfrm>
              <a:off x="36403" y="6010018"/>
              <a:ext cx="1908613" cy="584775"/>
            </a:xfrm>
            <a:prstGeom prst="rect">
              <a:avLst/>
            </a:prstGeom>
            <a:noFill/>
          </p:spPr>
          <p:txBody>
            <a:bodyPr wrap="square" rtlCol="0">
              <a:spAutoFit/>
            </a:bodyPr>
            <a:lstStyle/>
            <a:p>
              <a:pPr algn="ctr"/>
              <a:r>
                <a:rPr lang="en-US" sz="800" b="1" dirty="0">
                  <a:solidFill>
                    <a:srgbClr val="0000FF"/>
                  </a:solidFill>
                </a:rPr>
                <a:t>Example of complete unit labeling. Useful and necessary if units are task organized to a different brigade or division.</a:t>
              </a:r>
            </a:p>
          </p:txBody>
        </p:sp>
        <p:sp>
          <p:nvSpPr>
            <p:cNvPr id="3" name="Rectangle 2"/>
            <p:cNvSpPr/>
            <p:nvPr/>
          </p:nvSpPr>
          <p:spPr bwMode="auto">
            <a:xfrm>
              <a:off x="73840" y="5360988"/>
              <a:ext cx="1856224" cy="1251744"/>
            </a:xfrm>
            <a:prstGeom prst="rect">
              <a:avLst/>
            </a:prstGeom>
            <a:noFill/>
            <a:ln w="285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latin typeface="Arial" charset="0"/>
              </a:endParaRPr>
            </a:p>
          </p:txBody>
        </p:sp>
      </p:grpSp>
      <p:sp>
        <p:nvSpPr>
          <p:cNvPr id="317" name="TextBox 316"/>
          <p:cNvSpPr txBox="1"/>
          <p:nvPr/>
        </p:nvSpPr>
        <p:spPr>
          <a:xfrm>
            <a:off x="4272755" y="1930198"/>
            <a:ext cx="1086136" cy="215444"/>
          </a:xfrm>
          <a:prstGeom prst="rect">
            <a:avLst/>
          </a:prstGeom>
          <a:noFill/>
        </p:spPr>
        <p:txBody>
          <a:bodyPr wrap="square" rtlCol="0">
            <a:spAutoFit/>
          </a:bodyPr>
          <a:lstStyle/>
          <a:p>
            <a:pPr algn="ctr"/>
            <a:r>
              <a:rPr lang="en-US" sz="800" b="1" dirty="0">
                <a:solidFill>
                  <a:srgbClr val="0000FF"/>
                </a:solidFill>
              </a:rPr>
              <a:t>(See note below)</a:t>
            </a:r>
          </a:p>
        </p:txBody>
      </p:sp>
      <p:sp>
        <p:nvSpPr>
          <p:cNvPr id="331" name="Text Box 290"/>
          <p:cNvSpPr txBox="1">
            <a:spLocks noChangeArrowheads="1"/>
          </p:cNvSpPr>
          <p:nvPr/>
        </p:nvSpPr>
        <p:spPr bwMode="auto">
          <a:xfrm>
            <a:off x="8902700" y="6522832"/>
            <a:ext cx="31797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lgn="ctr">
              <a:spcBef>
                <a:spcPct val="50000"/>
              </a:spcBef>
              <a:buFontTx/>
              <a:buNone/>
            </a:pPr>
            <a:r>
              <a:rPr lang="en-US" altLang="en-US" sz="1200" b="1" dirty="0">
                <a:solidFill>
                  <a:srgbClr val="FF0000"/>
                </a:solidFill>
              </a:rPr>
              <a:t>Source: FMSWeb, 3/4ID ABCT </a:t>
            </a:r>
            <a:r>
              <a:rPr lang="en-US" altLang="en-US" sz="800" b="1" dirty="0">
                <a:solidFill>
                  <a:srgbClr val="FF0000"/>
                </a:solidFill>
              </a:rPr>
              <a:t>UIC WAJ5FF</a:t>
            </a:r>
          </a:p>
        </p:txBody>
      </p:sp>
    </p:spTree>
    <p:extLst>
      <p:ext uri="{BB962C8B-B14F-4D97-AF65-F5344CB8AC3E}">
        <p14:creationId xmlns:p14="http://schemas.microsoft.com/office/powerpoint/2010/main" val="216919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7"/>
                                        </p:tgtEl>
                                        <p:attrNameLst>
                                          <p:attrName>style.visibility</p:attrName>
                                        </p:attrNameLst>
                                      </p:cBhvr>
                                      <p:to>
                                        <p:strVal val="visible"/>
                                      </p:to>
                                    </p:set>
                                    <p:animEffect transition="in" filter="fade">
                                      <p:cBhvr>
                                        <p:cTn id="7" dur="2000"/>
                                        <p:tgtEl>
                                          <p:spTgt spid="317"/>
                                        </p:tgtEl>
                                      </p:cBhvr>
                                    </p:animEffect>
                                  </p:childTnLst>
                                </p:cTn>
                              </p:par>
                            </p:childTnLst>
                          </p:cTn>
                        </p:par>
                        <p:par>
                          <p:cTn id="8" fill="hold">
                            <p:stCondLst>
                              <p:cond delay="2000"/>
                            </p:stCondLst>
                            <p:childTnLst>
                              <p:par>
                                <p:cTn id="9" presetID="12" presetClass="entr" presetSubtype="1"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2000"/>
                                        <p:tgtEl>
                                          <p:spTgt spid="41"/>
                                        </p:tgtEl>
                                        <p:attrNameLst>
                                          <p:attrName>ppt_y</p:attrName>
                                        </p:attrNameLst>
                                      </p:cBhvr>
                                      <p:tavLst>
                                        <p:tav tm="0">
                                          <p:val>
                                            <p:strVal val="#ppt_y-#ppt_h*1.125000"/>
                                          </p:val>
                                        </p:tav>
                                        <p:tav tm="100000">
                                          <p:val>
                                            <p:strVal val="#ppt_y"/>
                                          </p:val>
                                        </p:tav>
                                      </p:tavLst>
                                    </p:anim>
                                    <p:animEffect transition="in" filter="wipe(down)">
                                      <p:cBhvr>
                                        <p:cTn id="12" dur="2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451420"/>
            <a:ext cx="10972800" cy="912671"/>
          </a:xfrm>
        </p:spPr>
        <p:txBody>
          <a:bodyPr/>
          <a:lstStyle/>
          <a:p>
            <a:r>
              <a:rPr lang="en-US" dirty="0"/>
              <a:t>WHAT IS MDMP?</a:t>
            </a:r>
          </a:p>
        </p:txBody>
      </p:sp>
      <p:sp>
        <p:nvSpPr>
          <p:cNvPr id="3" name="Slide Number Placeholder 2"/>
          <p:cNvSpPr>
            <a:spLocks noGrp="1"/>
          </p:cNvSpPr>
          <p:nvPr>
            <p:ph type="sldNum" sz="quarter" idx="10"/>
          </p:nvPr>
        </p:nvSpPr>
        <p:spPr/>
        <p:txBody>
          <a:bodyPr/>
          <a:lstStyle/>
          <a:p>
            <a:pPr>
              <a:defRPr/>
            </a:pPr>
            <a:fld id="{2DFD5785-EB4E-47C9-9B9C-1BC51F2B994C}" type="slidenum">
              <a:rPr lang="en-US" altLang="en-US" smtClean="0"/>
              <a:pPr>
                <a:defRPr/>
              </a:pPr>
              <a:t>6</a:t>
            </a:fld>
            <a:endParaRPr lang="en-US" altLang="en-US" dirty="0"/>
          </a:p>
        </p:txBody>
      </p:sp>
      <p:sp>
        <p:nvSpPr>
          <p:cNvPr id="4" name="Rectangle 3"/>
          <p:cNvSpPr/>
          <p:nvPr/>
        </p:nvSpPr>
        <p:spPr>
          <a:xfrm>
            <a:off x="609600" y="1185568"/>
            <a:ext cx="11582400" cy="1323439"/>
          </a:xfrm>
          <a:prstGeom prst="rect">
            <a:avLst/>
          </a:prstGeom>
        </p:spPr>
        <p:txBody>
          <a:bodyPr wrap="square">
            <a:spAutoFit/>
          </a:bodyPr>
          <a:lstStyle/>
          <a:p>
            <a:pPr>
              <a:spcBef>
                <a:spcPct val="50000"/>
              </a:spcBef>
              <a:tabLst>
                <a:tab pos="228600" algn="l"/>
              </a:tabLst>
              <a:defRPr/>
            </a:pPr>
            <a:r>
              <a:rPr lang="en-US" sz="2000" b="1" dirty="0">
                <a:latin typeface="Arial" charset="0"/>
              </a:rPr>
              <a:t>The MDMP is an iterative planning methodology that </a:t>
            </a:r>
            <a:r>
              <a:rPr lang="en-US" sz="2000" b="1" dirty="0">
                <a:solidFill>
                  <a:srgbClr val="0070C0"/>
                </a:solidFill>
                <a:latin typeface="Arial" charset="0"/>
              </a:rPr>
              <a:t>integrates</a:t>
            </a:r>
            <a:r>
              <a:rPr lang="en-US" sz="2000" b="1" dirty="0">
                <a:latin typeface="Arial" charset="0"/>
              </a:rPr>
              <a:t> the activities of the commander, staff, subordinate headquarters, and other partners to understand the situation and mission; </a:t>
            </a:r>
            <a:r>
              <a:rPr lang="en-US" sz="2000" b="1" dirty="0">
                <a:solidFill>
                  <a:srgbClr val="0070C0"/>
                </a:solidFill>
                <a:latin typeface="Arial" charset="0"/>
              </a:rPr>
              <a:t>develop and compare courses of action</a:t>
            </a:r>
            <a:r>
              <a:rPr lang="en-US" sz="2000" b="1" dirty="0">
                <a:latin typeface="Arial" charset="0"/>
              </a:rPr>
              <a:t>; </a:t>
            </a:r>
            <a:r>
              <a:rPr lang="en-US" sz="2000" b="1" dirty="0">
                <a:solidFill>
                  <a:srgbClr val="0070C0"/>
                </a:solidFill>
                <a:latin typeface="Arial" charset="0"/>
              </a:rPr>
              <a:t>decide on a course of action that best accomplishes the mission; and produce an operation plan or order for execution</a:t>
            </a:r>
            <a:r>
              <a:rPr lang="en-US" sz="2000" b="1" dirty="0">
                <a:latin typeface="Arial" charset="0"/>
              </a:rPr>
              <a:t>.</a:t>
            </a:r>
          </a:p>
        </p:txBody>
      </p:sp>
      <p:sp>
        <p:nvSpPr>
          <p:cNvPr id="5" name="Rectangle 4"/>
          <p:cNvSpPr/>
          <p:nvPr/>
        </p:nvSpPr>
        <p:spPr>
          <a:xfrm>
            <a:off x="609600" y="2635032"/>
            <a:ext cx="11582400" cy="3929281"/>
          </a:xfrm>
          <a:prstGeom prst="rect">
            <a:avLst/>
          </a:prstGeom>
        </p:spPr>
        <p:txBody>
          <a:bodyPr wrap="square">
            <a:spAutoFit/>
          </a:bodyPr>
          <a:lstStyle/>
          <a:p>
            <a:pPr>
              <a:spcBef>
                <a:spcPct val="50000"/>
              </a:spcBef>
              <a:tabLst>
                <a:tab pos="228600" algn="l"/>
              </a:tabLst>
              <a:defRPr/>
            </a:pPr>
            <a:r>
              <a:rPr lang="en-US" sz="2000" b="1" dirty="0">
                <a:latin typeface="Arial" charset="0"/>
              </a:rPr>
              <a:t>The MDMP helps leaders apply thoroughness, clarity, sound judgment, logic, and professional knowledge to understand situations, develop options to solve problems, and reach decisions. This process helps commanders, staffs, and others think critically and creatively while planning. Seven doctrinal references have been selected for this lesson:</a:t>
            </a:r>
          </a:p>
          <a:p>
            <a:pPr>
              <a:spcBef>
                <a:spcPct val="50000"/>
              </a:spcBef>
              <a:tabLst>
                <a:tab pos="228600" algn="l"/>
              </a:tabLst>
              <a:defRPr/>
            </a:pPr>
            <a:endParaRPr lang="en-US" sz="1800" b="1" dirty="0">
              <a:latin typeface="Arial" charset="0"/>
            </a:endParaRPr>
          </a:p>
          <a:p>
            <a:pPr marL="228600" lvl="1" indent="114300">
              <a:lnSpc>
                <a:spcPts val="1600"/>
              </a:lnSpc>
              <a:spcBef>
                <a:spcPct val="50000"/>
              </a:spcBef>
              <a:buClr>
                <a:srgbClr val="0000FF"/>
              </a:buClr>
              <a:buFont typeface="Wingdings" pitchFamily="2" charset="2"/>
              <a:buChar char="ü"/>
              <a:tabLst>
                <a:tab pos="228600" algn="l"/>
              </a:tabLst>
              <a:defRPr/>
            </a:pPr>
            <a:r>
              <a:rPr lang="en-US" sz="1400" b="1" dirty="0">
                <a:latin typeface="Arial" charset="0"/>
              </a:rPr>
              <a:t>ADP 1-02, </a:t>
            </a:r>
            <a:r>
              <a:rPr lang="en-US" sz="1400" b="1" i="1" dirty="0">
                <a:latin typeface="Arial" charset="0"/>
              </a:rPr>
              <a:t>Terms and Military Symbols </a:t>
            </a:r>
            <a:r>
              <a:rPr lang="en-US" sz="1400" b="1" dirty="0">
                <a:solidFill>
                  <a:schemeClr val="tx1"/>
                </a:solidFill>
                <a:latin typeface="Arial" charset="0"/>
              </a:rPr>
              <a:t>(Aug 18)</a:t>
            </a:r>
          </a:p>
          <a:p>
            <a:pPr marL="228600" lvl="1" indent="114300">
              <a:lnSpc>
                <a:spcPts val="1600"/>
              </a:lnSpc>
              <a:spcBef>
                <a:spcPct val="50000"/>
              </a:spcBef>
              <a:buClr>
                <a:srgbClr val="0000FF"/>
              </a:buClr>
              <a:buFont typeface="Wingdings" pitchFamily="2" charset="2"/>
              <a:buChar char="ü"/>
              <a:tabLst>
                <a:tab pos="228600" algn="l"/>
              </a:tabLst>
              <a:defRPr/>
            </a:pPr>
            <a:r>
              <a:rPr lang="en-US" sz="1400" b="1" dirty="0">
                <a:latin typeface="Arial" charset="0"/>
              </a:rPr>
              <a:t>ADP / ADRP 3-0, </a:t>
            </a:r>
            <a:r>
              <a:rPr lang="en-US" sz="1400" b="1" i="1" dirty="0">
                <a:latin typeface="Arial" charset="0"/>
              </a:rPr>
              <a:t>Operations </a:t>
            </a:r>
            <a:r>
              <a:rPr lang="en-US" sz="1400" b="1" dirty="0">
                <a:latin typeface="Arial" charset="0"/>
              </a:rPr>
              <a:t>(Oct 17)</a:t>
            </a:r>
          </a:p>
          <a:p>
            <a:pPr marL="228600" lvl="1" indent="114300">
              <a:lnSpc>
                <a:spcPts val="1600"/>
              </a:lnSpc>
              <a:spcBef>
                <a:spcPct val="50000"/>
              </a:spcBef>
              <a:buClr>
                <a:srgbClr val="0000FF"/>
              </a:buClr>
              <a:buFont typeface="Wingdings" pitchFamily="2" charset="2"/>
              <a:buChar char="ü"/>
              <a:tabLst>
                <a:tab pos="228600" algn="l"/>
              </a:tabLst>
              <a:defRPr/>
            </a:pPr>
            <a:r>
              <a:rPr lang="en-US" sz="1400" b="1" dirty="0">
                <a:latin typeface="Arial" charset="0"/>
              </a:rPr>
              <a:t>ADP 3-90, </a:t>
            </a:r>
            <a:r>
              <a:rPr lang="en-US" sz="1400" b="1" i="1" dirty="0">
                <a:latin typeface="Arial" charset="0"/>
              </a:rPr>
              <a:t>Offense and Defense </a:t>
            </a:r>
            <a:r>
              <a:rPr lang="en-US" sz="1400" b="1" dirty="0">
                <a:latin typeface="Arial" charset="0"/>
              </a:rPr>
              <a:t>(Aug 18)</a:t>
            </a:r>
          </a:p>
          <a:p>
            <a:pPr marL="228600" lvl="1" indent="114300">
              <a:lnSpc>
                <a:spcPts val="1600"/>
              </a:lnSpc>
              <a:spcBef>
                <a:spcPct val="50000"/>
              </a:spcBef>
              <a:buClr>
                <a:srgbClr val="0000FF"/>
              </a:buClr>
              <a:buFont typeface="Wingdings" pitchFamily="2" charset="2"/>
              <a:buChar char="ü"/>
              <a:tabLst>
                <a:tab pos="228600" algn="l"/>
              </a:tabLst>
              <a:defRPr/>
            </a:pPr>
            <a:r>
              <a:rPr lang="en-US" sz="1400" b="1" dirty="0">
                <a:latin typeface="Arial" charset="0"/>
              </a:rPr>
              <a:t>ADP / ADRP 5-0, </a:t>
            </a:r>
            <a:r>
              <a:rPr lang="en-US" sz="1400" b="1" i="1" dirty="0">
                <a:latin typeface="Arial" charset="0"/>
              </a:rPr>
              <a:t>The Operations Process</a:t>
            </a:r>
            <a:r>
              <a:rPr lang="en-US" sz="1400" b="1" dirty="0">
                <a:latin typeface="Arial" charset="0"/>
              </a:rPr>
              <a:t> (May 12)</a:t>
            </a:r>
          </a:p>
          <a:p>
            <a:pPr marL="228600" lvl="1" indent="114300">
              <a:lnSpc>
                <a:spcPts val="1600"/>
              </a:lnSpc>
              <a:spcBef>
                <a:spcPct val="50000"/>
              </a:spcBef>
              <a:buClr>
                <a:srgbClr val="0000FF"/>
              </a:buClr>
              <a:buFont typeface="Wingdings" pitchFamily="2" charset="2"/>
              <a:buChar char="ü"/>
              <a:tabLst>
                <a:tab pos="228600" algn="l"/>
              </a:tabLst>
              <a:defRPr/>
            </a:pPr>
            <a:r>
              <a:rPr lang="en-US" sz="1400" b="1" dirty="0">
                <a:latin typeface="Arial" charset="0"/>
              </a:rPr>
              <a:t>ATP 2-01.3, </a:t>
            </a:r>
            <a:r>
              <a:rPr lang="en-US" sz="1400" b="1" i="1" dirty="0">
                <a:latin typeface="Arial" charset="0"/>
              </a:rPr>
              <a:t>Intelligence Preparation of the Battlefield </a:t>
            </a:r>
            <a:r>
              <a:rPr lang="en-US" sz="1400" b="1" dirty="0">
                <a:latin typeface="Arial" charset="0"/>
              </a:rPr>
              <a:t>(Mar 19)</a:t>
            </a:r>
          </a:p>
          <a:p>
            <a:pPr marL="228600" lvl="1" indent="114300">
              <a:lnSpc>
                <a:spcPts val="1600"/>
              </a:lnSpc>
              <a:spcBef>
                <a:spcPct val="50000"/>
              </a:spcBef>
              <a:buClr>
                <a:srgbClr val="0000FF"/>
              </a:buClr>
              <a:buFont typeface="Wingdings" pitchFamily="2" charset="2"/>
              <a:buChar char="ü"/>
              <a:tabLst>
                <a:tab pos="228600" algn="l"/>
              </a:tabLst>
              <a:defRPr/>
            </a:pPr>
            <a:r>
              <a:rPr lang="en-US" sz="1400" b="1" dirty="0">
                <a:latin typeface="Arial" charset="0"/>
              </a:rPr>
              <a:t>ATP 5-19, </a:t>
            </a:r>
            <a:r>
              <a:rPr lang="en-US" sz="1400" b="1" i="1" dirty="0">
                <a:latin typeface="Arial" charset="0"/>
              </a:rPr>
              <a:t>Risk Management </a:t>
            </a:r>
            <a:r>
              <a:rPr lang="en-US" sz="1400" b="1" dirty="0">
                <a:latin typeface="Arial" charset="0"/>
              </a:rPr>
              <a:t>(Apr 14)</a:t>
            </a:r>
          </a:p>
          <a:p>
            <a:pPr marL="228600" lvl="1" indent="114300">
              <a:lnSpc>
                <a:spcPts val="1600"/>
              </a:lnSpc>
              <a:spcBef>
                <a:spcPct val="50000"/>
              </a:spcBef>
              <a:buClr>
                <a:srgbClr val="0000FF"/>
              </a:buClr>
              <a:buFont typeface="Wingdings" pitchFamily="2" charset="2"/>
              <a:buChar char="ü"/>
              <a:tabLst>
                <a:tab pos="228600" algn="l"/>
              </a:tabLst>
              <a:defRPr/>
            </a:pPr>
            <a:r>
              <a:rPr lang="en-US" sz="1400" b="1" dirty="0">
                <a:latin typeface="Arial" charset="0"/>
              </a:rPr>
              <a:t>FM 6-0, </a:t>
            </a:r>
            <a:r>
              <a:rPr lang="en-US" sz="1400" b="1" i="1" dirty="0">
                <a:latin typeface="Arial" charset="0"/>
              </a:rPr>
              <a:t>Commander and Staff Organization and Operations </a:t>
            </a:r>
            <a:r>
              <a:rPr lang="en-US" sz="1400" b="1" dirty="0">
                <a:latin typeface="Arial" charset="0"/>
              </a:rPr>
              <a:t>(May 14) w/Change 2 (Apr 16)</a:t>
            </a:r>
            <a:endParaRPr lang="en-US" dirty="0"/>
          </a:p>
        </p:txBody>
      </p:sp>
    </p:spTree>
    <p:extLst>
      <p:ext uri="{BB962C8B-B14F-4D97-AF65-F5344CB8AC3E}">
        <p14:creationId xmlns:p14="http://schemas.microsoft.com/office/powerpoint/2010/main" val="221054726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Rectangle 5"/>
          <p:cNvSpPr>
            <a:spLocks noGrp="1" noChangeArrowheads="1"/>
          </p:cNvSpPr>
          <p:nvPr>
            <p:ph type="title"/>
          </p:nvPr>
        </p:nvSpPr>
        <p:spPr>
          <a:xfrm>
            <a:off x="1750133" y="431297"/>
            <a:ext cx="8686800" cy="704850"/>
          </a:xfrm>
          <a:effectLst>
            <a:outerShdw dist="35921" dir="2700000" algn="ctr" rotWithShape="0">
              <a:srgbClr val="FFD889"/>
            </a:outerShdw>
          </a:effectLst>
        </p:spPr>
        <p:txBody>
          <a:bodyPr/>
          <a:lstStyle/>
          <a:p>
            <a:pPr eaLnBrk="1" hangingPunct="1"/>
            <a:r>
              <a:rPr lang="en-US" altLang="en-US" dirty="0"/>
              <a:t>Step 3 - COA Development </a:t>
            </a:r>
          </a:p>
        </p:txBody>
      </p:sp>
      <p:sp>
        <p:nvSpPr>
          <p:cNvPr id="12595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EA5C800-21F3-49EF-8FFB-29A509EFE174}" type="slidenum">
              <a:rPr lang="en-US" altLang="en-US" sz="800"/>
              <a:pPr>
                <a:spcBef>
                  <a:spcPct val="0"/>
                </a:spcBef>
                <a:buFontTx/>
                <a:buNone/>
              </a:pPr>
              <a:t>60</a:t>
            </a:fld>
            <a:endParaRPr lang="en-US" altLang="en-US" sz="800" dirty="0"/>
          </a:p>
        </p:txBody>
      </p:sp>
      <p:sp>
        <p:nvSpPr>
          <p:cNvPr id="4" name="Rectangle 2"/>
          <p:cNvSpPr>
            <a:spLocks noChangeArrowheads="1"/>
          </p:cNvSpPr>
          <p:nvPr/>
        </p:nvSpPr>
        <p:spPr bwMode="auto">
          <a:xfrm>
            <a:off x="576593" y="1068060"/>
            <a:ext cx="11033881" cy="4811746"/>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5" name="Group 3"/>
          <p:cNvGrpSpPr>
            <a:grpSpLocks/>
          </p:cNvGrpSpPr>
          <p:nvPr/>
        </p:nvGrpSpPr>
        <p:grpSpPr bwMode="auto">
          <a:xfrm>
            <a:off x="803910" y="327080"/>
            <a:ext cx="1174750" cy="1776413"/>
            <a:chOff x="3726" y="1926"/>
            <a:chExt cx="1206" cy="1823"/>
          </a:xfrm>
        </p:grpSpPr>
        <p:sp>
          <p:nvSpPr>
            <p:cNvPr id="6"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7" name="Group 5"/>
            <p:cNvGrpSpPr>
              <a:grpSpLocks/>
            </p:cNvGrpSpPr>
            <p:nvPr/>
          </p:nvGrpSpPr>
          <p:grpSpPr bwMode="auto">
            <a:xfrm>
              <a:off x="3778" y="1976"/>
              <a:ext cx="1090" cy="1721"/>
              <a:chOff x="2312" y="902"/>
              <a:chExt cx="1090" cy="1721"/>
            </a:xfrm>
          </p:grpSpPr>
          <p:sp>
            <p:nvSpPr>
              <p:cNvPr id="8"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9"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0"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1"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2"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3"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5" name="Rectangle 13"/>
          <p:cNvSpPr>
            <a:spLocks noChangeArrowheads="1"/>
          </p:cNvSpPr>
          <p:nvPr/>
        </p:nvSpPr>
        <p:spPr bwMode="auto">
          <a:xfrm>
            <a:off x="788036" y="420743"/>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6" name="Rectangle 14"/>
          <p:cNvSpPr>
            <a:spLocks noChangeArrowheads="1"/>
          </p:cNvSpPr>
          <p:nvPr/>
        </p:nvSpPr>
        <p:spPr bwMode="auto">
          <a:xfrm>
            <a:off x="795974" y="633468"/>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17" name="Rectangle 15"/>
          <p:cNvSpPr>
            <a:spLocks noChangeArrowheads="1"/>
          </p:cNvSpPr>
          <p:nvPr/>
        </p:nvSpPr>
        <p:spPr bwMode="auto">
          <a:xfrm>
            <a:off x="689610" y="876355"/>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8" name="Rectangle 16"/>
          <p:cNvSpPr>
            <a:spLocks noChangeArrowheads="1"/>
          </p:cNvSpPr>
          <p:nvPr/>
        </p:nvSpPr>
        <p:spPr bwMode="auto">
          <a:xfrm>
            <a:off x="843598" y="108272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9" name="Rectangle 17"/>
          <p:cNvSpPr>
            <a:spLocks noChangeArrowheads="1"/>
          </p:cNvSpPr>
          <p:nvPr/>
        </p:nvSpPr>
        <p:spPr bwMode="auto">
          <a:xfrm>
            <a:off x="778510" y="1395468"/>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20" name="Rectangle 18"/>
          <p:cNvSpPr>
            <a:spLocks noChangeArrowheads="1"/>
          </p:cNvSpPr>
          <p:nvPr/>
        </p:nvSpPr>
        <p:spPr bwMode="auto">
          <a:xfrm>
            <a:off x="789623" y="1606605"/>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21" name="Rectangle 19"/>
          <p:cNvSpPr>
            <a:spLocks noChangeArrowheads="1"/>
          </p:cNvSpPr>
          <p:nvPr/>
        </p:nvSpPr>
        <p:spPr bwMode="auto">
          <a:xfrm>
            <a:off x="746761" y="1868542"/>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22" name="Text Box 22"/>
          <p:cNvSpPr txBox="1">
            <a:spLocks noChangeArrowheads="1"/>
          </p:cNvSpPr>
          <p:nvPr/>
        </p:nvSpPr>
        <p:spPr bwMode="auto">
          <a:xfrm>
            <a:off x="579560" y="2306221"/>
            <a:ext cx="11030914"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3 – COA development involves </a:t>
            </a:r>
            <a:r>
              <a:rPr lang="en-US" altLang="en-US" sz="1800" b="1" dirty="0">
                <a:solidFill>
                  <a:srgbClr val="FF0000"/>
                </a:solidFill>
              </a:rPr>
              <a:t>eight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 Assess Relative Combat Power.</a:t>
            </a:r>
            <a:r>
              <a:rPr lang="en-US" altLang="en-US" sz="1800" b="1" dirty="0">
                <a:solidFill>
                  <a:srgbClr val="000000"/>
                </a:solidFill>
              </a:rPr>
              <a:t>  Combat power is the total means of destructive, constructive, and information capabilities that a military unit can apply at a given time. </a:t>
            </a:r>
            <a:r>
              <a:rPr lang="en-US" altLang="en-US" sz="1800" b="1" dirty="0">
                <a:solidFill>
                  <a:srgbClr val="0000FF"/>
                </a:solidFill>
              </a:rPr>
              <a:t>Combat power </a:t>
            </a:r>
            <a:r>
              <a:rPr lang="en-US" altLang="en-US" sz="1800" b="1" dirty="0">
                <a:solidFill>
                  <a:srgbClr val="000000"/>
                </a:solidFill>
              </a:rPr>
              <a:t>is the effect created by combining the </a:t>
            </a:r>
            <a:r>
              <a:rPr lang="en-US" altLang="en-US" sz="1800" b="1" dirty="0">
                <a:solidFill>
                  <a:srgbClr val="0000FF"/>
                </a:solidFill>
              </a:rPr>
              <a:t>elements</a:t>
            </a:r>
            <a:r>
              <a:rPr lang="en-US" altLang="en-US" sz="1800" b="1" dirty="0">
                <a:solidFill>
                  <a:srgbClr val="000000"/>
                </a:solidFill>
              </a:rPr>
              <a:t> of intelligence, movement and maneuver, fires, sustainment, protection, mission command, information, and leadership. The </a:t>
            </a:r>
            <a:r>
              <a:rPr lang="en-US" altLang="en-US" sz="1800" b="1" dirty="0">
                <a:solidFill>
                  <a:srgbClr val="0000FF"/>
                </a:solidFill>
              </a:rPr>
              <a:t>goal</a:t>
            </a:r>
            <a:r>
              <a:rPr lang="en-US" altLang="en-US" sz="1800" b="1" dirty="0">
                <a:solidFill>
                  <a:srgbClr val="000000"/>
                </a:solidFill>
              </a:rPr>
              <a:t> is to generate overwhelming combat power to accomplish the mission at minimal cost.</a:t>
            </a:r>
          </a:p>
          <a:p>
            <a:pPr lvl="2">
              <a:spcBef>
                <a:spcPct val="50000"/>
              </a:spcBef>
              <a:buClr>
                <a:srgbClr val="0000FF"/>
              </a:buClr>
              <a:buFont typeface="Wingdings" panose="05000000000000000000" pitchFamily="2" charset="2"/>
              <a:buNone/>
            </a:pPr>
            <a:r>
              <a:rPr lang="en-US" altLang="en-US" sz="1800" b="1" dirty="0">
                <a:solidFill>
                  <a:srgbClr val="000000"/>
                </a:solidFill>
              </a:rPr>
              <a:t>To assess relative combat power, </a:t>
            </a:r>
            <a:r>
              <a:rPr lang="en-US" altLang="en-US" sz="1800" b="1" dirty="0">
                <a:solidFill>
                  <a:srgbClr val="0000FF"/>
                </a:solidFill>
              </a:rPr>
              <a:t>planners initially make a rough estimate of force ratios of maneuver units two levels below their echelon</a:t>
            </a:r>
            <a:r>
              <a:rPr lang="en-US" altLang="en-US" sz="1800" b="1" dirty="0">
                <a:solidFill>
                  <a:srgbClr val="000000"/>
                </a:solidFill>
              </a:rPr>
              <a:t>. For example, at brigade level, planners compare all types of maneuver companies with enemy maneuver company equivalents. Planners then compare friendly strengths against enemy weaknesses, and vice versa, for each element of combat power. </a:t>
            </a:r>
            <a:r>
              <a:rPr lang="en-US" altLang="en-US" sz="1200" b="1" i="1" dirty="0">
                <a:solidFill>
                  <a:srgbClr val="000000"/>
                </a:solidFill>
              </a:rPr>
              <a:t>(Continued)</a:t>
            </a:r>
          </a:p>
        </p:txBody>
      </p:sp>
      <p:sp>
        <p:nvSpPr>
          <p:cNvPr id="23" name="Text Box 11"/>
          <p:cNvSpPr txBox="1">
            <a:spLocks noChangeArrowheads="1"/>
          </p:cNvSpPr>
          <p:nvPr/>
        </p:nvSpPr>
        <p:spPr bwMode="auto">
          <a:xfrm>
            <a:off x="6723103" y="6538914"/>
            <a:ext cx="50625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9-18 to 9-19</a:t>
            </a:r>
          </a:p>
        </p:txBody>
      </p:sp>
      <p:sp>
        <p:nvSpPr>
          <p:cNvPr id="30"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Input:</a:t>
            </a:r>
            <a:r>
              <a:rPr lang="en-US" altLang="en-US" sz="1800" b="1" dirty="0">
                <a:solidFill>
                  <a:srgbClr val="000000"/>
                </a:solidFill>
              </a:rPr>
              <a: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rgbClr val="000000"/>
              </a:solidFill>
            </a:endParaRPr>
          </a:p>
        </p:txBody>
      </p:sp>
    </p:spTree>
    <p:extLst>
      <p:ext uri="{BB962C8B-B14F-4D97-AF65-F5344CB8AC3E}">
        <p14:creationId xmlns:p14="http://schemas.microsoft.com/office/powerpoint/2010/main" val="1039867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17">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Rectangle 5"/>
          <p:cNvSpPr>
            <a:spLocks noGrp="1" noChangeArrowheads="1"/>
          </p:cNvSpPr>
          <p:nvPr>
            <p:ph type="title"/>
          </p:nvPr>
        </p:nvSpPr>
        <p:spPr>
          <a:xfrm>
            <a:off x="1712078" y="430112"/>
            <a:ext cx="8686800" cy="704850"/>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2595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EA5C800-21F3-49EF-8FFB-29A509EFE174}" type="slidenum">
              <a:rPr lang="en-US" altLang="en-US" sz="800"/>
              <a:pPr>
                <a:spcBef>
                  <a:spcPct val="0"/>
                </a:spcBef>
                <a:buFontTx/>
                <a:buNone/>
              </a:pPr>
              <a:t>61</a:t>
            </a:fld>
            <a:endParaRPr lang="en-US" altLang="en-US" sz="800" dirty="0"/>
          </a:p>
        </p:txBody>
      </p:sp>
      <p:sp>
        <p:nvSpPr>
          <p:cNvPr id="4" name="Rectangle 2"/>
          <p:cNvSpPr>
            <a:spLocks noChangeArrowheads="1"/>
          </p:cNvSpPr>
          <p:nvPr/>
        </p:nvSpPr>
        <p:spPr bwMode="auto">
          <a:xfrm>
            <a:off x="574633" y="1071999"/>
            <a:ext cx="11046753" cy="534500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5" name="Group 3"/>
          <p:cNvGrpSpPr>
            <a:grpSpLocks/>
          </p:cNvGrpSpPr>
          <p:nvPr/>
        </p:nvGrpSpPr>
        <p:grpSpPr bwMode="auto">
          <a:xfrm>
            <a:off x="806235" y="327077"/>
            <a:ext cx="1174750" cy="1776413"/>
            <a:chOff x="3726" y="1926"/>
            <a:chExt cx="1206" cy="1823"/>
          </a:xfrm>
        </p:grpSpPr>
        <p:sp>
          <p:nvSpPr>
            <p:cNvPr id="6"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7" name="Group 5"/>
            <p:cNvGrpSpPr>
              <a:grpSpLocks/>
            </p:cNvGrpSpPr>
            <p:nvPr/>
          </p:nvGrpSpPr>
          <p:grpSpPr bwMode="auto">
            <a:xfrm>
              <a:off x="3778" y="1976"/>
              <a:ext cx="1090" cy="1721"/>
              <a:chOff x="2312" y="902"/>
              <a:chExt cx="1090" cy="1721"/>
            </a:xfrm>
          </p:grpSpPr>
          <p:sp>
            <p:nvSpPr>
              <p:cNvPr id="8"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9"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0"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1"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2"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3"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5" name="Rectangle 13"/>
          <p:cNvSpPr>
            <a:spLocks noChangeArrowheads="1"/>
          </p:cNvSpPr>
          <p:nvPr/>
        </p:nvSpPr>
        <p:spPr bwMode="auto">
          <a:xfrm>
            <a:off x="790361" y="420740"/>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6" name="Rectangle 14"/>
          <p:cNvSpPr>
            <a:spLocks noChangeArrowheads="1"/>
          </p:cNvSpPr>
          <p:nvPr/>
        </p:nvSpPr>
        <p:spPr bwMode="auto">
          <a:xfrm>
            <a:off x="798299" y="633465"/>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17" name="Rectangle 15"/>
          <p:cNvSpPr>
            <a:spLocks noChangeArrowheads="1"/>
          </p:cNvSpPr>
          <p:nvPr/>
        </p:nvSpPr>
        <p:spPr bwMode="auto">
          <a:xfrm>
            <a:off x="691935" y="876352"/>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8" name="Rectangle 16"/>
          <p:cNvSpPr>
            <a:spLocks noChangeArrowheads="1"/>
          </p:cNvSpPr>
          <p:nvPr/>
        </p:nvSpPr>
        <p:spPr bwMode="auto">
          <a:xfrm>
            <a:off x="845923" y="1082726"/>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9" name="Rectangle 17"/>
          <p:cNvSpPr>
            <a:spLocks noChangeArrowheads="1"/>
          </p:cNvSpPr>
          <p:nvPr/>
        </p:nvSpPr>
        <p:spPr bwMode="auto">
          <a:xfrm>
            <a:off x="780835" y="1395465"/>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20" name="Rectangle 18"/>
          <p:cNvSpPr>
            <a:spLocks noChangeArrowheads="1"/>
          </p:cNvSpPr>
          <p:nvPr/>
        </p:nvSpPr>
        <p:spPr bwMode="auto">
          <a:xfrm>
            <a:off x="791948" y="1606602"/>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21" name="Rectangle 19"/>
          <p:cNvSpPr>
            <a:spLocks noChangeArrowheads="1"/>
          </p:cNvSpPr>
          <p:nvPr/>
        </p:nvSpPr>
        <p:spPr bwMode="auto">
          <a:xfrm>
            <a:off x="749086" y="1868539"/>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22" name="Text Box 22"/>
          <p:cNvSpPr txBox="1">
            <a:spLocks noChangeArrowheads="1"/>
          </p:cNvSpPr>
          <p:nvPr/>
        </p:nvSpPr>
        <p:spPr bwMode="auto">
          <a:xfrm>
            <a:off x="574632" y="2301273"/>
            <a:ext cx="10961693" cy="4026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3 – COA development involves </a:t>
            </a:r>
            <a:r>
              <a:rPr lang="en-US" altLang="en-US" sz="1800" b="1" dirty="0">
                <a:solidFill>
                  <a:srgbClr val="FF0000"/>
                </a:solidFill>
              </a:rPr>
              <a:t>eight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1, Assess Relative Combat Power (continued).</a:t>
            </a:r>
            <a:r>
              <a:rPr lang="en-US" altLang="en-US" sz="1800" b="1" dirty="0">
                <a:solidFill>
                  <a:srgbClr val="000000"/>
                </a:solidFill>
              </a:rPr>
              <a:t>  By analyzing </a:t>
            </a:r>
            <a:r>
              <a:rPr lang="en-US" altLang="en-US" sz="1800" b="1" dirty="0">
                <a:solidFill>
                  <a:srgbClr val="0000FF"/>
                </a:solidFill>
              </a:rPr>
              <a:t>force ratios </a:t>
            </a:r>
            <a:r>
              <a:rPr lang="en-US" altLang="en-US" sz="1800" b="1" dirty="0">
                <a:solidFill>
                  <a:srgbClr val="000000"/>
                </a:solidFill>
              </a:rPr>
              <a:t>and determining / comparing each force’s </a:t>
            </a:r>
            <a:r>
              <a:rPr lang="en-US" altLang="en-US" sz="1800" b="1" dirty="0">
                <a:solidFill>
                  <a:srgbClr val="0000FF"/>
                </a:solidFill>
              </a:rPr>
              <a:t>strengths and weaknesses</a:t>
            </a:r>
            <a:r>
              <a:rPr lang="en-US" altLang="en-US" sz="1800" b="1" dirty="0">
                <a:solidFill>
                  <a:srgbClr val="000000"/>
                </a:solidFill>
              </a:rPr>
              <a:t> as a function of combat power, planners gain insight into:</a:t>
            </a:r>
          </a:p>
          <a:p>
            <a:pPr marL="574675" lvl="3" indent="115888">
              <a:lnSpc>
                <a:spcPts val="1600"/>
              </a:lnSpc>
              <a:spcBef>
                <a:spcPct val="50000"/>
              </a:spcBef>
              <a:buClr>
                <a:srgbClr val="0000FF"/>
              </a:buClr>
              <a:buFontTx/>
              <a:buChar char="•"/>
            </a:pPr>
            <a:r>
              <a:rPr lang="en-US" altLang="en-US" sz="1600" b="1" dirty="0">
                <a:solidFill>
                  <a:srgbClr val="000000"/>
                </a:solidFill>
              </a:rPr>
              <a:t> </a:t>
            </a:r>
            <a:r>
              <a:rPr lang="en-US" altLang="en-US" sz="1800" b="1" dirty="0">
                <a:solidFill>
                  <a:srgbClr val="000000"/>
                </a:solidFill>
              </a:rPr>
              <a:t>Friendly capabilities that pertain to the operation.</a:t>
            </a:r>
          </a:p>
          <a:p>
            <a:pPr marL="574675" lvl="3" indent="115888">
              <a:lnSpc>
                <a:spcPts val="1600"/>
              </a:lnSpc>
              <a:spcBef>
                <a:spcPct val="50000"/>
              </a:spcBef>
              <a:buClr>
                <a:srgbClr val="0000FF"/>
              </a:buClr>
              <a:buFontTx/>
              <a:buChar char="•"/>
            </a:pPr>
            <a:r>
              <a:rPr lang="en-US" altLang="en-US" sz="1800" b="1" dirty="0">
                <a:solidFill>
                  <a:srgbClr val="000000"/>
                </a:solidFill>
              </a:rPr>
              <a:t> The types of operations possible from both friendly and enemy perspectives.</a:t>
            </a:r>
          </a:p>
          <a:p>
            <a:pPr marL="574675" lvl="3" indent="115888">
              <a:lnSpc>
                <a:spcPts val="1600"/>
              </a:lnSpc>
              <a:spcBef>
                <a:spcPct val="50000"/>
              </a:spcBef>
              <a:buClr>
                <a:srgbClr val="0000FF"/>
              </a:buClr>
              <a:buFontTx/>
              <a:buChar char="•"/>
            </a:pPr>
            <a:r>
              <a:rPr lang="en-US" altLang="en-US" sz="1800" b="1" dirty="0">
                <a:solidFill>
                  <a:srgbClr val="000000"/>
                </a:solidFill>
              </a:rPr>
              <a:t> How and where the enemy and friendly forces may be vulnerable.</a:t>
            </a:r>
          </a:p>
          <a:p>
            <a:pPr marL="574675" lvl="3" indent="115888">
              <a:lnSpc>
                <a:spcPts val="1600"/>
              </a:lnSpc>
              <a:spcBef>
                <a:spcPct val="50000"/>
              </a:spcBef>
              <a:buClr>
                <a:srgbClr val="0000FF"/>
              </a:buClr>
              <a:buFontTx/>
              <a:buChar char="•"/>
            </a:pPr>
            <a:r>
              <a:rPr lang="en-US" altLang="en-US" sz="1800" b="1" dirty="0">
                <a:solidFill>
                  <a:srgbClr val="000000"/>
                </a:solidFill>
              </a:rPr>
              <a:t> Additional resources needed to execute the mission.</a:t>
            </a:r>
          </a:p>
          <a:p>
            <a:pPr marL="574675" lvl="3" indent="115888">
              <a:lnSpc>
                <a:spcPts val="1600"/>
              </a:lnSpc>
              <a:spcBef>
                <a:spcPct val="50000"/>
              </a:spcBef>
              <a:buClr>
                <a:srgbClr val="0000FF"/>
              </a:buClr>
              <a:buFontTx/>
              <a:buChar char="•"/>
            </a:pPr>
            <a:r>
              <a:rPr lang="en-US" altLang="en-US" sz="1800" b="1" dirty="0">
                <a:solidFill>
                  <a:srgbClr val="000000"/>
                </a:solidFill>
              </a:rPr>
              <a:t> How to allocate existing resources.</a:t>
            </a:r>
          </a:p>
          <a:p>
            <a:pPr lvl="2">
              <a:spcBef>
                <a:spcPct val="50000"/>
              </a:spcBef>
              <a:buClr>
                <a:srgbClr val="0000FF"/>
              </a:buClr>
              <a:buFont typeface="Wingdings" panose="05000000000000000000" pitchFamily="2" charset="2"/>
              <a:buNone/>
            </a:pPr>
            <a:r>
              <a:rPr lang="en-US" altLang="en-US" sz="1800" b="1" dirty="0">
                <a:solidFill>
                  <a:srgbClr val="000000"/>
                </a:solidFill>
              </a:rPr>
              <a:t>Planners must </a:t>
            </a:r>
            <a:r>
              <a:rPr lang="en-US" altLang="en-US" sz="1800" b="1" dirty="0">
                <a:solidFill>
                  <a:srgbClr val="FF0000"/>
                </a:solidFill>
              </a:rPr>
              <a:t>not</a:t>
            </a:r>
            <a:r>
              <a:rPr lang="en-US" altLang="en-US" sz="1800" b="1" dirty="0">
                <a:solidFill>
                  <a:srgbClr val="000000"/>
                </a:solidFill>
              </a:rPr>
              <a:t> develop and recommend COAs based solely on mathematical analysis of force ratios. Assessing combat power requires assessing </a:t>
            </a:r>
            <a:r>
              <a:rPr lang="en-US" altLang="en-US" sz="1800" b="1" dirty="0">
                <a:solidFill>
                  <a:srgbClr val="0000FF"/>
                </a:solidFill>
              </a:rPr>
              <a:t>both</a:t>
            </a:r>
            <a:r>
              <a:rPr lang="en-US" altLang="en-US" sz="1800" b="1" dirty="0">
                <a:solidFill>
                  <a:srgbClr val="000000"/>
                </a:solidFill>
              </a:rPr>
              <a:t> </a:t>
            </a:r>
            <a:r>
              <a:rPr lang="en-US" altLang="en-US" sz="1800" b="1" dirty="0">
                <a:solidFill>
                  <a:srgbClr val="0000FF"/>
                </a:solidFill>
              </a:rPr>
              <a:t>tangible and intangible factors</a:t>
            </a:r>
            <a:r>
              <a:rPr lang="en-US" altLang="en-US" sz="1800" b="1" dirty="0">
                <a:solidFill>
                  <a:srgbClr val="000000"/>
                </a:solidFill>
              </a:rPr>
              <a:t>, such as morale and levels of training.            </a:t>
            </a:r>
            <a:endParaRPr lang="en-US" altLang="en-US" sz="1800" b="1" i="1" dirty="0">
              <a:solidFill>
                <a:srgbClr val="FF0000"/>
              </a:solidFill>
            </a:endParaRPr>
          </a:p>
        </p:txBody>
      </p:sp>
      <p:sp>
        <p:nvSpPr>
          <p:cNvPr id="24" name="Text Box 11"/>
          <p:cNvSpPr txBox="1">
            <a:spLocks noChangeArrowheads="1"/>
          </p:cNvSpPr>
          <p:nvPr/>
        </p:nvSpPr>
        <p:spPr bwMode="auto">
          <a:xfrm>
            <a:off x="6723102" y="6538914"/>
            <a:ext cx="50625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9-18 to 9-19</a:t>
            </a:r>
          </a:p>
        </p:txBody>
      </p:sp>
      <p:sp>
        <p:nvSpPr>
          <p:cNvPr id="31"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extLst>
      <p:ext uri="{BB962C8B-B14F-4D97-AF65-F5344CB8AC3E}">
        <p14:creationId xmlns:p14="http://schemas.microsoft.com/office/powerpoint/2010/main" val="2796490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17">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Assessing Strengths and Weaknesses</a:t>
            </a:r>
          </a:p>
        </p:txBody>
      </p:sp>
      <p:sp>
        <p:nvSpPr>
          <p:cNvPr id="13619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5DF5420D-483F-4AEE-93D6-5DED825491D8}" type="slidenum">
              <a:rPr lang="en-US" altLang="en-US" sz="800">
                <a:solidFill>
                  <a:srgbClr val="000000"/>
                </a:solidFill>
              </a:rPr>
              <a:pPr>
                <a:spcBef>
                  <a:spcPct val="0"/>
                </a:spcBef>
                <a:buFontTx/>
                <a:buNone/>
              </a:pPr>
              <a:t>62</a:t>
            </a:fld>
            <a:endParaRPr lang="en-US" altLang="en-US" sz="800" dirty="0">
              <a:solidFill>
                <a:srgbClr val="000000"/>
              </a:solidFill>
            </a:endParaRPr>
          </a:p>
        </p:txBody>
      </p:sp>
      <p:sp>
        <p:nvSpPr>
          <p:cNvPr id="136196" name="Text Box 64"/>
          <p:cNvSpPr txBox="1">
            <a:spLocks noChangeArrowheads="1"/>
          </p:cNvSpPr>
          <p:nvPr/>
        </p:nvSpPr>
        <p:spPr bwMode="auto">
          <a:xfrm>
            <a:off x="307228" y="838350"/>
            <a:ext cx="11351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228600" algn="l"/>
              </a:tabLst>
              <a:defRPr sz="3200">
                <a:solidFill>
                  <a:schemeClr val="tx1"/>
                </a:solidFill>
                <a:latin typeface="Arial" panose="020B0604020202020204" pitchFamily="34" charset="0"/>
              </a:defRPr>
            </a:lvl1pPr>
            <a:lvl2pPr marL="742950" indent="-285750">
              <a:spcBef>
                <a:spcPct val="20000"/>
              </a:spcBef>
              <a:buChar char="–"/>
              <a:tabLst>
                <a:tab pos="228600" algn="l"/>
              </a:tabLst>
              <a:defRPr sz="2800">
                <a:solidFill>
                  <a:schemeClr val="tx1"/>
                </a:solidFill>
                <a:latin typeface="Arial" panose="020B0604020202020204" pitchFamily="34" charset="0"/>
              </a:defRPr>
            </a:lvl2pPr>
            <a:lvl3pPr marL="1143000" indent="-228600">
              <a:spcBef>
                <a:spcPct val="20000"/>
              </a:spcBef>
              <a:buChar char="•"/>
              <a:tabLst>
                <a:tab pos="228600" algn="l"/>
              </a:tabLst>
              <a:defRPr sz="2400">
                <a:solidFill>
                  <a:schemeClr val="tx1"/>
                </a:solidFill>
                <a:latin typeface="Arial" panose="020B0604020202020204" pitchFamily="34" charset="0"/>
              </a:defRPr>
            </a:lvl3pPr>
            <a:lvl4pPr marL="1600200" indent="-228600">
              <a:spcBef>
                <a:spcPct val="20000"/>
              </a:spcBef>
              <a:buChar char="–"/>
              <a:tabLst>
                <a:tab pos="228600" algn="l"/>
              </a:tabLst>
              <a:defRPr sz="2000">
                <a:solidFill>
                  <a:schemeClr val="tx1"/>
                </a:solidFill>
                <a:latin typeface="Arial" panose="020B0604020202020204" pitchFamily="34" charset="0"/>
              </a:defRPr>
            </a:lvl4pPr>
            <a:lvl5pPr marL="2057400" indent="-228600">
              <a:spcBef>
                <a:spcPct val="20000"/>
              </a:spcBef>
              <a:buChar char="»"/>
              <a:tabLst>
                <a:tab pos="2286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9pPr>
          </a:lstStyle>
          <a:p>
            <a:pPr>
              <a:spcBef>
                <a:spcPct val="50000"/>
              </a:spcBef>
              <a:buFontTx/>
              <a:buNone/>
            </a:pPr>
            <a:r>
              <a:rPr lang="en-US" altLang="en-US" sz="1400" b="1" dirty="0">
                <a:solidFill>
                  <a:srgbClr val="000000"/>
                </a:solidFill>
              </a:rPr>
              <a:t>	</a:t>
            </a:r>
            <a:r>
              <a:rPr lang="en-US" altLang="en-US" sz="1800" b="1" dirty="0">
                <a:solidFill>
                  <a:srgbClr val="000000"/>
                </a:solidFill>
              </a:rPr>
              <a:t>Planners compare </a:t>
            </a:r>
            <a:r>
              <a:rPr lang="en-US" altLang="en-US" sz="1800" b="1" dirty="0">
                <a:solidFill>
                  <a:srgbClr val="FF0000"/>
                </a:solidFill>
              </a:rPr>
              <a:t>enemy</a:t>
            </a:r>
            <a:r>
              <a:rPr lang="en-US" altLang="en-US" sz="1800" b="1" dirty="0">
                <a:solidFill>
                  <a:srgbClr val="0000FF"/>
                </a:solidFill>
              </a:rPr>
              <a:t> </a:t>
            </a:r>
            <a:r>
              <a:rPr lang="en-US" altLang="en-US" sz="1800" b="1" dirty="0">
                <a:solidFill>
                  <a:srgbClr val="000000"/>
                </a:solidFill>
              </a:rPr>
              <a:t>and</a:t>
            </a:r>
            <a:r>
              <a:rPr lang="en-US" altLang="en-US" sz="1800" b="1" dirty="0">
                <a:solidFill>
                  <a:srgbClr val="0000FF"/>
                </a:solidFill>
              </a:rPr>
              <a:t> friendly strengths and weaknesses</a:t>
            </a:r>
            <a:r>
              <a:rPr lang="en-US" altLang="en-US" sz="1800" b="1" dirty="0">
                <a:solidFill>
                  <a:srgbClr val="000000"/>
                </a:solidFill>
              </a:rPr>
              <a:t> for each element of combat power. </a:t>
            </a:r>
            <a:endParaRPr lang="en-US" altLang="en-US" sz="1800" b="1" dirty="0">
              <a:solidFill>
                <a:srgbClr val="0000FF"/>
              </a:solidFill>
            </a:endParaRPr>
          </a:p>
        </p:txBody>
      </p:sp>
      <p:sp>
        <p:nvSpPr>
          <p:cNvPr id="136197" name="Text Box 15"/>
          <p:cNvSpPr txBox="1">
            <a:spLocks noChangeArrowheads="1"/>
          </p:cNvSpPr>
          <p:nvPr/>
        </p:nvSpPr>
        <p:spPr bwMode="auto">
          <a:xfrm>
            <a:off x="1711326" y="6491701"/>
            <a:ext cx="87852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does not provide an example for this comparison. The table shown is provided only as a recording technique)</a:t>
            </a:r>
          </a:p>
        </p:txBody>
      </p:sp>
      <p:graphicFrame>
        <p:nvGraphicFramePr>
          <p:cNvPr id="61" name="Table 60"/>
          <p:cNvGraphicFramePr>
            <a:graphicFrameLocks noGrp="1"/>
          </p:cNvGraphicFramePr>
          <p:nvPr>
            <p:extLst>
              <p:ext uri="{D42A27DB-BD31-4B8C-83A1-F6EECF244321}">
                <p14:modId xmlns:p14="http://schemas.microsoft.com/office/powerpoint/2010/main" val="3292828325"/>
              </p:ext>
            </p:extLst>
          </p:nvPr>
        </p:nvGraphicFramePr>
        <p:xfrm>
          <a:off x="575099" y="1486459"/>
          <a:ext cx="11057678" cy="4777540"/>
        </p:xfrm>
        <a:graphic>
          <a:graphicData uri="http://schemas.openxmlformats.org/drawingml/2006/table">
            <a:tbl>
              <a:tblPr/>
              <a:tblGrid>
                <a:gridCol w="1999659">
                  <a:extLst>
                    <a:ext uri="{9D8B030D-6E8A-4147-A177-3AD203B41FA5}">
                      <a16:colId xmlns:a16="http://schemas.microsoft.com/office/drawing/2014/main" val="20000"/>
                    </a:ext>
                  </a:extLst>
                </a:gridCol>
                <a:gridCol w="3525253">
                  <a:extLst>
                    <a:ext uri="{9D8B030D-6E8A-4147-A177-3AD203B41FA5}">
                      <a16:colId xmlns:a16="http://schemas.microsoft.com/office/drawing/2014/main" val="20001"/>
                    </a:ext>
                  </a:extLst>
                </a:gridCol>
                <a:gridCol w="3696408">
                  <a:extLst>
                    <a:ext uri="{9D8B030D-6E8A-4147-A177-3AD203B41FA5}">
                      <a16:colId xmlns:a16="http://schemas.microsoft.com/office/drawing/2014/main" val="20002"/>
                    </a:ext>
                  </a:extLst>
                </a:gridCol>
                <a:gridCol w="918179">
                  <a:extLst>
                    <a:ext uri="{9D8B030D-6E8A-4147-A177-3AD203B41FA5}">
                      <a16:colId xmlns:a16="http://schemas.microsoft.com/office/drawing/2014/main" val="20003"/>
                    </a:ext>
                  </a:extLst>
                </a:gridCol>
                <a:gridCol w="918179">
                  <a:extLst>
                    <a:ext uri="{9D8B030D-6E8A-4147-A177-3AD203B41FA5}">
                      <a16:colId xmlns:a16="http://schemas.microsoft.com/office/drawing/2014/main" val="20004"/>
                    </a:ext>
                  </a:extLst>
                </a:gridCol>
              </a:tblGrid>
              <a:tr h="233968">
                <a:tc rowSpan="2">
                  <a:txBody>
                    <a:bodyPr/>
                    <a:lstStyle/>
                    <a:p>
                      <a:pPr marL="0" marR="0" algn="ctr">
                        <a:spcBef>
                          <a:spcPts val="0"/>
                        </a:spcBef>
                        <a:spcAft>
                          <a:spcPts val="0"/>
                        </a:spcAft>
                      </a:pPr>
                      <a:r>
                        <a:rPr lang="en-US" sz="1600" b="1" kern="1200" dirty="0">
                          <a:solidFill>
                            <a:schemeClr val="tx1"/>
                          </a:solidFill>
                          <a:effectLst/>
                          <a:latin typeface="Arial" panose="020B0604020202020204" pitchFamily="34" charset="0"/>
                          <a:ea typeface="Times New Roman" panose="02020603050405020304" pitchFamily="18" charset="0"/>
                        </a:rPr>
                        <a:t>Elements</a:t>
                      </a:r>
                      <a:r>
                        <a:rPr lang="en-US" sz="1600" b="1" kern="1200" baseline="0" dirty="0">
                          <a:solidFill>
                            <a:schemeClr val="tx1"/>
                          </a:solidFill>
                          <a:effectLst/>
                          <a:latin typeface="Arial" panose="020B0604020202020204" pitchFamily="34" charset="0"/>
                          <a:ea typeface="Times New Roman" panose="02020603050405020304" pitchFamily="18" charset="0"/>
                        </a:rPr>
                        <a:t> of Combat Power</a:t>
                      </a:r>
                      <a:endParaRPr lang="en-US" sz="1600" dirty="0">
                        <a:solidFill>
                          <a:schemeClr val="tx1"/>
                        </a:solidFill>
                        <a:effectLst/>
                        <a:latin typeface="Times New Roman" panose="02020603050405020304" pitchFamily="18" charset="0"/>
                        <a:ea typeface="Times New Roman" panose="02020603050405020304" pitchFamily="18" charset="0"/>
                      </a:endParaRP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marL="0" marR="0" algn="ctr">
                        <a:spcBef>
                          <a:spcPts val="0"/>
                        </a:spcBef>
                        <a:spcAft>
                          <a:spcPts val="0"/>
                        </a:spcAft>
                      </a:pPr>
                      <a:r>
                        <a:rPr lang="en-US" sz="1600" b="1" kern="1200" dirty="0">
                          <a:solidFill>
                            <a:srgbClr val="FF0000"/>
                          </a:solidFill>
                          <a:effectLst/>
                          <a:latin typeface="Arial" panose="020B0604020202020204" pitchFamily="34" charset="0"/>
                          <a:ea typeface="Times New Roman" panose="02020603050405020304" pitchFamily="18" charset="0"/>
                          <a:cs typeface="Arial" panose="020B0604020202020204" pitchFamily="34" charset="0"/>
                        </a:rPr>
                        <a:t>Enemy Strengths / Weaknesses</a:t>
                      </a:r>
                      <a:endParaRPr lang="en-US" sz="1600" b="1" dirty="0">
                        <a:solidFill>
                          <a:srgbClr val="FF0000"/>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marL="0" marR="0" algn="ctr">
                        <a:spcBef>
                          <a:spcPts val="0"/>
                        </a:spcBef>
                        <a:spcAft>
                          <a:spcPts val="0"/>
                        </a:spcAft>
                      </a:pPr>
                      <a:r>
                        <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Friendly Strengths / Weaknesses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gridSpan="2">
                  <a:txBody>
                    <a:bodyPr/>
                    <a:lstStyle/>
                    <a:p>
                      <a:pPr marL="0" marR="0" algn="ctr">
                        <a:spcBef>
                          <a:spcPts val="0"/>
                        </a:spcBef>
                        <a:spcAft>
                          <a:spcPts val="0"/>
                        </a:spcAft>
                      </a:pPr>
                      <a:r>
                        <a:rPr lang="en-US" sz="1600" b="1"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Advantage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hMerge="1">
                  <a:txBody>
                    <a:bodyPr/>
                    <a:lstStyle/>
                    <a:p>
                      <a:endParaRPr lang="en-US"/>
                    </a:p>
                  </a:txBody>
                  <a:tcPr/>
                </a:tc>
                <a:extLst>
                  <a:ext uri="{0D108BD9-81ED-4DB2-BD59-A6C34878D82A}">
                    <a16:rowId xmlns:a16="http://schemas.microsoft.com/office/drawing/2014/main" val="10000"/>
                  </a:ext>
                </a:extLst>
              </a:tr>
              <a:tr h="233968">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marL="0" marR="0" algn="ctr">
                        <a:spcBef>
                          <a:spcPts val="0"/>
                        </a:spcBef>
                        <a:spcAft>
                          <a:spcPts val="0"/>
                        </a:spcAft>
                      </a:pPr>
                      <a:r>
                        <a:rPr lang="en-US" sz="1600" b="1" dirty="0">
                          <a:solidFill>
                            <a:srgbClr val="FF0000"/>
                          </a:solidFill>
                          <a:effectLst/>
                          <a:latin typeface="Arial" panose="020B0604020202020204" pitchFamily="34" charset="0"/>
                          <a:ea typeface="Times New Roman" panose="02020603050405020304" pitchFamily="18" charset="0"/>
                          <a:cs typeface="Arial" panose="020B0604020202020204" pitchFamily="34" charset="0"/>
                        </a:rPr>
                        <a:t>Enemy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algn="ctr">
                        <a:spcBef>
                          <a:spcPts val="0"/>
                        </a:spcBef>
                        <a:spcAft>
                          <a:spcPts val="0"/>
                        </a:spcAft>
                      </a:pPr>
                      <a:r>
                        <a:rPr lang="en-US" sz="16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rPr>
                        <a:t>Friendly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490034">
                <a:tc>
                  <a:txBody>
                    <a:bodyPr/>
                    <a:lstStyle/>
                    <a:p>
                      <a:pPr marL="0" marR="0" algn="ctr">
                        <a:spcBef>
                          <a:spcPts val="0"/>
                        </a:spcBef>
                        <a:spcAft>
                          <a:spcPts val="0"/>
                        </a:spcAft>
                      </a:pPr>
                      <a:r>
                        <a:rPr lang="en-US" sz="1400" b="1" dirty="0">
                          <a:effectLst/>
                          <a:latin typeface="+mn-lt"/>
                          <a:ea typeface="Times New Roman" panose="02020603050405020304" pitchFamily="18" charset="0"/>
                        </a:rPr>
                        <a:t>Intelligence</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 </a:t>
                      </a:r>
                      <a:r>
                        <a:rPr lang="en-US" sz="1200" b="0" dirty="0">
                          <a:effectLst/>
                          <a:latin typeface="+mn-lt"/>
                          <a:ea typeface="Times New Roman" panose="02020603050405020304" pitchFamily="18" charset="0"/>
                        </a:rPr>
                        <a:t>Use of insurgents disguised</a:t>
                      </a:r>
                      <a:r>
                        <a:rPr lang="en-US" sz="1200" b="0" baseline="0" dirty="0">
                          <a:effectLst/>
                          <a:latin typeface="+mn-lt"/>
                          <a:ea typeface="Times New Roman" panose="02020603050405020304" pitchFamily="18" charset="0"/>
                        </a:rPr>
                        <a:t> as noncombatants as intel sources</a:t>
                      </a:r>
                      <a:endParaRPr lang="en-US" sz="1200" b="0" dirty="0">
                        <a:effectLst/>
                        <a:latin typeface="+mn-lt"/>
                        <a:ea typeface="Times New Roman" panose="02020603050405020304" pitchFamily="18" charset="0"/>
                      </a:endParaRP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a:t>
                      </a:r>
                    </a:p>
                    <a:p>
                      <a:pPr marL="117475" marR="0" indent="0" algn="l">
                        <a:spcBef>
                          <a:spcPts val="0"/>
                        </a:spcBef>
                        <a:spcAft>
                          <a:spcPts val="0"/>
                        </a:spcAft>
                        <a:buFontTx/>
                        <a:buNone/>
                      </a:pPr>
                      <a:endParaRPr lang="en-US" sz="1400" b="1" dirty="0">
                        <a:effectLst/>
                        <a:latin typeface="+mn-lt"/>
                        <a:ea typeface="Times New Roman" panose="02020603050405020304" pitchFamily="18" charset="0"/>
                      </a:endParaRP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ctr">
                        <a:spcBef>
                          <a:spcPts val="0"/>
                        </a:spcBef>
                        <a:spcAft>
                          <a:spcPts val="0"/>
                        </a:spcAft>
                        <a:buFontTx/>
                        <a:buNone/>
                      </a:pPr>
                      <a:r>
                        <a:rPr lang="en-US" sz="2000" b="1" dirty="0">
                          <a:solidFill>
                            <a:srgbClr val="FF0000"/>
                          </a:solidFill>
                          <a:effectLst/>
                          <a:latin typeface="+mn-lt"/>
                          <a:ea typeface="Times New Roman" panose="02020603050405020304" pitchFamily="18" charset="0"/>
                        </a:rPr>
                        <a:t>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ctr">
                        <a:spcBef>
                          <a:spcPts val="0"/>
                        </a:spcBef>
                        <a:spcAft>
                          <a:spcPts val="0"/>
                        </a:spcAft>
                        <a:buFontTx/>
                        <a:buNone/>
                      </a:pPr>
                      <a:endParaRPr lang="en-US" sz="1400" b="1" dirty="0">
                        <a:solidFill>
                          <a:srgbClr val="0000CC"/>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95010">
                <a:tc>
                  <a:txBody>
                    <a:bodyPr/>
                    <a:lstStyle/>
                    <a:p>
                      <a:pPr marL="0" marR="0" algn="ctr">
                        <a:spcBef>
                          <a:spcPts val="0"/>
                        </a:spcBef>
                        <a:spcAft>
                          <a:spcPts val="0"/>
                        </a:spcAft>
                      </a:pPr>
                      <a:r>
                        <a:rPr lang="en-US" sz="1400" b="1" dirty="0">
                          <a:effectLst/>
                          <a:latin typeface="+mn-lt"/>
                          <a:ea typeface="Times New Roman" panose="02020603050405020304" pitchFamily="18" charset="0"/>
                        </a:rPr>
                        <a:t>Movement / Maneuver</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a:t>
                      </a:r>
                      <a:r>
                        <a:rPr lang="en-US" sz="1200" b="0" dirty="0">
                          <a:effectLst/>
                          <a:latin typeface="+mn-lt"/>
                          <a:ea typeface="Times New Roman" panose="02020603050405020304" pitchFamily="18" charset="0"/>
                        </a:rPr>
                        <a:t>: Infantry has numerous anti-tank</a:t>
                      </a:r>
                      <a:r>
                        <a:rPr lang="en-US" sz="1200" b="0" baseline="0" dirty="0">
                          <a:effectLst/>
                          <a:latin typeface="+mn-lt"/>
                          <a:ea typeface="Times New Roman" panose="02020603050405020304" pitchFamily="18" charset="0"/>
                        </a:rPr>
                        <a:t> weapons</a:t>
                      </a:r>
                      <a:endParaRPr lang="en-US" sz="1200" b="0" dirty="0">
                        <a:effectLst/>
                        <a:latin typeface="+mn-lt"/>
                        <a:ea typeface="Times New Roman" panose="02020603050405020304" pitchFamily="18" charset="0"/>
                      </a:endParaRP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 </a:t>
                      </a:r>
                      <a:r>
                        <a:rPr lang="en-US" sz="1200" b="0" dirty="0">
                          <a:effectLst/>
                          <a:latin typeface="+mn-lt"/>
                          <a:ea typeface="Times New Roman" panose="02020603050405020304" pitchFamily="18" charset="0"/>
                        </a:rPr>
                        <a:t>Poorly maintained vehicles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 </a:t>
                      </a:r>
                      <a:r>
                        <a:rPr lang="en-US" sz="1200" b="0" dirty="0">
                          <a:effectLst/>
                          <a:latin typeface="+mn-lt"/>
                          <a:ea typeface="Times New Roman" panose="02020603050405020304" pitchFamily="18" charset="0"/>
                        </a:rPr>
                        <a:t>ABCT with inherent strengths, properly maintained with high operational ready rates</a:t>
                      </a:r>
                      <a:endParaRPr lang="en-US" sz="1400" b="1" dirty="0">
                        <a:effectLst/>
                        <a:latin typeface="+mn-lt"/>
                        <a:ea typeface="Times New Roman" panose="02020603050405020304" pitchFamily="18" charset="0"/>
                      </a:endParaRP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2000" b="1" dirty="0">
                        <a:solidFill>
                          <a:srgbClr val="FF0000"/>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2000" b="1" dirty="0">
                          <a:solidFill>
                            <a:srgbClr val="0000CC"/>
                          </a:solidFill>
                          <a:effectLst/>
                          <a:latin typeface="+mn-lt"/>
                          <a:ea typeface="Times New Roman" panose="02020603050405020304" pitchFamily="18" charset="0"/>
                        </a:rPr>
                        <a:t>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510362">
                <a:tc>
                  <a:txBody>
                    <a:bodyPr/>
                    <a:lstStyle/>
                    <a:p>
                      <a:pPr marL="0" marR="0" algn="ctr">
                        <a:spcBef>
                          <a:spcPts val="0"/>
                        </a:spcBef>
                        <a:spcAft>
                          <a:spcPts val="0"/>
                        </a:spcAft>
                      </a:pPr>
                      <a:r>
                        <a:rPr lang="en-US" sz="1400" b="1" dirty="0">
                          <a:effectLst/>
                          <a:latin typeface="+mn-lt"/>
                          <a:ea typeface="Times New Roman" panose="02020603050405020304" pitchFamily="18" charset="0"/>
                        </a:rPr>
                        <a:t>Fires</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 </a:t>
                      </a:r>
                      <a:r>
                        <a:rPr lang="en-US" sz="1200" b="0" dirty="0">
                          <a:effectLst/>
                          <a:latin typeface="+mn-lt"/>
                          <a:ea typeface="Times New Roman" panose="02020603050405020304" pitchFamily="18" charset="0"/>
                        </a:rPr>
                        <a:t>Longer range weapons systems</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 </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 </a:t>
                      </a:r>
                      <a:r>
                        <a:rPr lang="en-US" sz="1200" b="0" dirty="0">
                          <a:effectLst/>
                          <a:latin typeface="+mn-lt"/>
                          <a:ea typeface="Times New Roman" panose="02020603050405020304" pitchFamily="18" charset="0"/>
                        </a:rPr>
                        <a:t>Counterbattery fires with limited</a:t>
                      </a:r>
                      <a:r>
                        <a:rPr lang="en-US" sz="1200" b="0" baseline="0" dirty="0">
                          <a:effectLst/>
                          <a:latin typeface="+mn-lt"/>
                          <a:ea typeface="Times New Roman" panose="02020603050405020304" pitchFamily="18" charset="0"/>
                        </a:rPr>
                        <a:t> range </a:t>
                      </a:r>
                      <a:endParaRPr lang="en-US" sz="1200" b="0" dirty="0">
                        <a:effectLst/>
                        <a:latin typeface="+mn-lt"/>
                        <a:ea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2000" b="1" dirty="0">
                          <a:solidFill>
                            <a:srgbClr val="FF0000"/>
                          </a:solidFill>
                          <a:effectLst/>
                          <a:latin typeface="+mn-lt"/>
                          <a:ea typeface="Times New Roman" panose="02020603050405020304" pitchFamily="18" charset="0"/>
                        </a:rPr>
                        <a:t>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2000" b="1" dirty="0">
                        <a:solidFill>
                          <a:srgbClr val="0000CC"/>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71514">
                <a:tc>
                  <a:txBody>
                    <a:bodyPr/>
                    <a:lstStyle/>
                    <a:p>
                      <a:pPr marL="0" marR="0" algn="ctr">
                        <a:spcBef>
                          <a:spcPts val="0"/>
                        </a:spcBef>
                        <a:spcAft>
                          <a:spcPts val="0"/>
                        </a:spcAft>
                      </a:pPr>
                      <a:r>
                        <a:rPr lang="en-US" sz="1400" b="1" dirty="0">
                          <a:effectLst/>
                          <a:latin typeface="+mn-lt"/>
                          <a:ea typeface="Times New Roman" panose="02020603050405020304" pitchFamily="18" charset="0"/>
                        </a:rPr>
                        <a:t>Protection</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2000" b="1" dirty="0">
                        <a:solidFill>
                          <a:srgbClr val="FF0000"/>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2000" b="1" dirty="0">
                        <a:solidFill>
                          <a:srgbClr val="0000CC"/>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71514">
                <a:tc>
                  <a:txBody>
                    <a:bodyPr/>
                    <a:lstStyle/>
                    <a:p>
                      <a:pPr marL="0" marR="0" algn="ctr">
                        <a:spcBef>
                          <a:spcPts val="0"/>
                        </a:spcBef>
                        <a:spcAft>
                          <a:spcPts val="0"/>
                        </a:spcAft>
                      </a:pPr>
                      <a:r>
                        <a:rPr lang="en-US" sz="1400" b="1" dirty="0">
                          <a:effectLst/>
                          <a:latin typeface="+mn-lt"/>
                          <a:ea typeface="Times New Roman" panose="02020603050405020304" pitchFamily="18" charset="0"/>
                        </a:rPr>
                        <a:t>Sustainment</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 </a:t>
                      </a:r>
                      <a:r>
                        <a:rPr lang="en-US" sz="1200" b="0" dirty="0">
                          <a:effectLst/>
                          <a:latin typeface="+mn-lt"/>
                          <a:ea typeface="Times New Roman" panose="02020603050405020304" pitchFamily="18" charset="0"/>
                        </a:rPr>
                        <a:t>Extended lines of operation</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 </a:t>
                      </a:r>
                      <a:r>
                        <a:rPr lang="en-US" sz="1200" b="0" dirty="0">
                          <a:effectLst/>
                          <a:latin typeface="+mn-lt"/>
                          <a:ea typeface="Times New Roman" panose="02020603050405020304" pitchFamily="18" charset="0"/>
                        </a:rPr>
                        <a:t>Lines of operation secured / maintained</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2000" b="1" dirty="0">
                        <a:solidFill>
                          <a:srgbClr val="FF0000"/>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2000" b="1" dirty="0">
                          <a:solidFill>
                            <a:srgbClr val="0000CC"/>
                          </a:solidFill>
                          <a:effectLst/>
                          <a:latin typeface="+mn-lt"/>
                          <a:ea typeface="Times New Roman" panose="02020603050405020304" pitchFamily="18" charset="0"/>
                        </a:rPr>
                        <a:t>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71514">
                <a:tc>
                  <a:txBody>
                    <a:bodyPr/>
                    <a:lstStyle/>
                    <a:p>
                      <a:pPr marL="0" marR="0" algn="ctr">
                        <a:spcBef>
                          <a:spcPts val="0"/>
                        </a:spcBef>
                        <a:spcAft>
                          <a:spcPts val="0"/>
                        </a:spcAft>
                      </a:pPr>
                      <a:r>
                        <a:rPr lang="en-US" sz="1400" b="1" dirty="0">
                          <a:effectLst/>
                          <a:latin typeface="+mn-lt"/>
                          <a:ea typeface="Times New Roman" panose="02020603050405020304" pitchFamily="18" charset="0"/>
                        </a:rPr>
                        <a:t>Mission Command</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2000" b="1" dirty="0">
                        <a:solidFill>
                          <a:srgbClr val="FF0000"/>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2000" b="1" dirty="0">
                        <a:solidFill>
                          <a:srgbClr val="0000CC"/>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71514">
                <a:tc>
                  <a:txBody>
                    <a:bodyPr/>
                    <a:lstStyle/>
                    <a:p>
                      <a:pPr marL="0" marR="0" algn="ctr">
                        <a:spcBef>
                          <a:spcPts val="0"/>
                        </a:spcBef>
                        <a:spcAft>
                          <a:spcPts val="0"/>
                        </a:spcAft>
                      </a:pPr>
                      <a:r>
                        <a:rPr lang="en-US" sz="1400" b="1" dirty="0">
                          <a:solidFill>
                            <a:srgbClr val="0000CC"/>
                          </a:solidFill>
                          <a:effectLst/>
                          <a:latin typeface="+mn-lt"/>
                          <a:ea typeface="Times New Roman" panose="02020603050405020304" pitchFamily="18" charset="0"/>
                        </a:rPr>
                        <a:t>Leadership</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 </a:t>
                      </a:r>
                      <a:r>
                        <a:rPr lang="en-US" sz="1200" b="0" dirty="0">
                          <a:effectLst/>
                          <a:latin typeface="+mn-lt"/>
                          <a:ea typeface="Times New Roman" panose="02020603050405020304" pitchFamily="18" charset="0"/>
                        </a:rPr>
                        <a:t>Elite unit, very disciplined</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 </a:t>
                      </a:r>
                      <a:r>
                        <a:rPr lang="en-US" sz="1200" b="0" dirty="0">
                          <a:effectLst/>
                          <a:latin typeface="+mn-lt"/>
                          <a:ea typeface="Times New Roman" panose="02020603050405020304" pitchFamily="18" charset="0"/>
                        </a:rPr>
                        <a:t>Lack of initiative by subordinates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 </a:t>
                      </a:r>
                      <a:r>
                        <a:rPr lang="en-US" sz="1200" b="0" dirty="0">
                          <a:effectLst/>
                          <a:latin typeface="+mn-lt"/>
                          <a:ea typeface="Times New Roman" panose="02020603050405020304" pitchFamily="18" charset="0"/>
                        </a:rPr>
                        <a:t>Command climate fosters initiative</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2000" b="1" dirty="0">
                        <a:solidFill>
                          <a:srgbClr val="FF0000"/>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2000" b="1" dirty="0">
                          <a:solidFill>
                            <a:srgbClr val="0000CC"/>
                          </a:solidFill>
                          <a:effectLst/>
                          <a:latin typeface="+mn-lt"/>
                          <a:ea typeface="Times New Roman" panose="02020603050405020304" pitchFamily="18" charset="0"/>
                        </a:rPr>
                        <a:t>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471514">
                <a:tc>
                  <a:txBody>
                    <a:bodyPr/>
                    <a:lstStyle/>
                    <a:p>
                      <a:pPr marL="0" marR="0" algn="ctr">
                        <a:spcBef>
                          <a:spcPts val="0"/>
                        </a:spcBef>
                        <a:spcAft>
                          <a:spcPts val="0"/>
                        </a:spcAft>
                      </a:pPr>
                      <a:r>
                        <a:rPr lang="en-US" sz="1400" b="1" dirty="0">
                          <a:solidFill>
                            <a:srgbClr val="0000CC"/>
                          </a:solidFill>
                          <a:effectLst/>
                          <a:latin typeface="+mn-lt"/>
                          <a:ea typeface="Times New Roman" panose="02020603050405020304" pitchFamily="18" charset="0"/>
                        </a:rPr>
                        <a:t>Information</a:t>
                      </a:r>
                    </a:p>
                  </a:txBody>
                  <a:tcPr marL="42409" marR="42409" marT="17081" marB="1708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 </a:t>
                      </a:r>
                      <a:r>
                        <a:rPr lang="en-US" sz="1200" b="0" dirty="0">
                          <a:effectLst/>
                          <a:latin typeface="+mn-lt"/>
                          <a:ea typeface="Times New Roman" panose="02020603050405020304" pitchFamily="18" charset="0"/>
                        </a:rPr>
                        <a:t>Support of local population</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 </a:t>
                      </a:r>
                      <a:r>
                        <a:rPr lang="en-US" sz="1200" b="0" dirty="0">
                          <a:effectLst/>
                          <a:latin typeface="+mn-lt"/>
                          <a:ea typeface="Times New Roman" panose="02020603050405020304" pitchFamily="18" charset="0"/>
                        </a:rPr>
                        <a:t>C2 susceptible to jamming and interception</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117475" marR="0" indent="0" algn="l">
                        <a:spcBef>
                          <a:spcPts val="0"/>
                        </a:spcBef>
                        <a:spcAft>
                          <a:spcPts val="0"/>
                        </a:spcAft>
                        <a:buFontTx/>
                        <a:buNone/>
                      </a:pPr>
                      <a:r>
                        <a:rPr lang="en-US" sz="1400" b="1" dirty="0">
                          <a:effectLst/>
                          <a:latin typeface="+mn-lt"/>
                          <a:ea typeface="Times New Roman" panose="02020603050405020304" pitchFamily="18" charset="0"/>
                        </a:rPr>
                        <a:t>Strength: </a:t>
                      </a:r>
                      <a:r>
                        <a:rPr lang="en-US" sz="1200" b="0" dirty="0">
                          <a:effectLst/>
                          <a:latin typeface="+mn-lt"/>
                          <a:ea typeface="Times New Roman" panose="02020603050405020304" pitchFamily="18" charset="0"/>
                        </a:rPr>
                        <a:t>Secure and reliable C2 systems</a:t>
                      </a:r>
                    </a:p>
                    <a:p>
                      <a:pPr marL="117475" marR="0" indent="0" algn="l">
                        <a:spcBef>
                          <a:spcPts val="0"/>
                        </a:spcBef>
                        <a:spcAft>
                          <a:spcPts val="0"/>
                        </a:spcAft>
                        <a:buFontTx/>
                        <a:buNone/>
                      </a:pPr>
                      <a:r>
                        <a:rPr lang="en-US" sz="1400" b="1" dirty="0">
                          <a:effectLst/>
                          <a:latin typeface="+mn-lt"/>
                          <a:ea typeface="Times New Roman" panose="02020603050405020304" pitchFamily="18" charset="0"/>
                        </a:rPr>
                        <a:t>Weakness: </a:t>
                      </a:r>
                      <a:r>
                        <a:rPr lang="en-US" sz="1200" b="0" dirty="0">
                          <a:effectLst/>
                          <a:latin typeface="+mn-lt"/>
                          <a:ea typeface="Times New Roman" panose="02020603050405020304" pitchFamily="18" charset="0"/>
                        </a:rPr>
                        <a:t>Friendly forces viewed as invaders</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r>
                        <a:rPr lang="en-US" sz="2000" b="1" dirty="0">
                          <a:solidFill>
                            <a:srgbClr val="FF0000"/>
                          </a:solidFill>
                          <a:effectLst/>
                          <a:latin typeface="+mn-lt"/>
                          <a:ea typeface="Times New Roman" panose="02020603050405020304" pitchFamily="18" charset="0"/>
                        </a:rPr>
                        <a:t>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0" marR="0" indent="0" algn="ctr">
                        <a:spcBef>
                          <a:spcPts val="0"/>
                        </a:spcBef>
                        <a:spcAft>
                          <a:spcPts val="0"/>
                        </a:spcAft>
                        <a:buFontTx/>
                        <a:buNone/>
                      </a:pPr>
                      <a:endParaRPr lang="en-US" sz="1400" b="1" dirty="0">
                        <a:solidFill>
                          <a:srgbClr val="0000CC"/>
                        </a:solidFill>
                        <a:effectLst/>
                        <a:latin typeface="+mn-lt"/>
                        <a:ea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42318092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2" name="Picture 2"/>
          <p:cNvPicPr>
            <a:picLocks noChangeAspect="1" noChangeArrowheads="1"/>
          </p:cNvPicPr>
          <p:nvPr/>
        </p:nvPicPr>
        <p:blipFill>
          <a:blip r:embed="rId3">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047991" y="-476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sp>
        <p:nvSpPr>
          <p:cNvPr id="138243" name="Rectangle 512"/>
          <p:cNvSpPr>
            <a:spLocks noChangeArrowheads="1"/>
          </p:cNvSpPr>
          <p:nvPr/>
        </p:nvSpPr>
        <p:spPr bwMode="auto">
          <a:xfrm>
            <a:off x="5462242" y="1916114"/>
            <a:ext cx="3238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1</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p:txBody>
      </p:sp>
      <p:grpSp>
        <p:nvGrpSpPr>
          <p:cNvPr id="138244" name="Group 657"/>
          <p:cNvGrpSpPr>
            <a:grpSpLocks/>
          </p:cNvGrpSpPr>
          <p:nvPr/>
        </p:nvGrpSpPr>
        <p:grpSpPr bwMode="auto">
          <a:xfrm>
            <a:off x="3047992" y="1435101"/>
            <a:ext cx="9231313" cy="5470525"/>
            <a:chOff x="0" y="1435100"/>
            <a:chExt cx="9231313" cy="5470525"/>
          </a:xfrm>
        </p:grpSpPr>
        <p:grpSp>
          <p:nvGrpSpPr>
            <p:cNvPr id="138441" name="Group 422"/>
            <p:cNvGrpSpPr>
              <a:grpSpLocks/>
            </p:cNvGrpSpPr>
            <p:nvPr/>
          </p:nvGrpSpPr>
          <p:grpSpPr bwMode="auto">
            <a:xfrm>
              <a:off x="8775565" y="1890060"/>
              <a:ext cx="342895" cy="584243"/>
              <a:chOff x="812" y="116"/>
              <a:chExt cx="216" cy="368"/>
            </a:xfrm>
          </p:grpSpPr>
          <p:sp>
            <p:nvSpPr>
              <p:cNvPr id="138592" name="Text Box 423"/>
              <p:cNvSpPr txBox="1">
                <a:spLocks noChangeArrowheads="1"/>
              </p:cNvSpPr>
              <p:nvPr/>
            </p:nvSpPr>
            <p:spPr bwMode="auto">
              <a:xfrm>
                <a:off x="812" y="272"/>
                <a:ext cx="2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600" b="1" dirty="0">
                    <a:solidFill>
                      <a:srgbClr val="000000"/>
                    </a:solidFill>
                  </a:rPr>
                  <a:t>N</a:t>
                </a:r>
              </a:p>
            </p:txBody>
          </p:sp>
          <p:sp>
            <p:nvSpPr>
              <p:cNvPr id="138593" name="Line 424"/>
              <p:cNvSpPr>
                <a:spLocks noChangeShapeType="1"/>
              </p:cNvSpPr>
              <p:nvPr/>
            </p:nvSpPr>
            <p:spPr bwMode="auto">
              <a:xfrm flipV="1">
                <a:off x="976" y="132"/>
                <a:ext cx="0" cy="2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38594" name="AutoShape 425"/>
              <p:cNvSpPr>
                <a:spLocks noChangeArrowheads="1"/>
              </p:cNvSpPr>
              <p:nvPr/>
            </p:nvSpPr>
            <p:spPr bwMode="auto">
              <a:xfrm flipH="1">
                <a:off x="884" y="116"/>
                <a:ext cx="96" cy="136"/>
              </a:xfrm>
              <a:prstGeom prst="rtTriangle">
                <a:avLst/>
              </a:prstGeom>
              <a:solidFill>
                <a:schemeClr val="tx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38442" name="Freeform 509"/>
            <p:cNvSpPr>
              <a:spLocks/>
            </p:cNvSpPr>
            <p:nvPr/>
          </p:nvSpPr>
          <p:spPr bwMode="auto">
            <a:xfrm>
              <a:off x="11108" y="1605877"/>
              <a:ext cx="752464" cy="1279618"/>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2147483646 h 10000"/>
                <a:gd name="T24" fmla="*/ 2147483646 w 10000"/>
                <a:gd name="T25" fmla="*/ 2147483646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0"/>
                <a:gd name="T40" fmla="*/ 0 h 10000"/>
                <a:gd name="T41" fmla="*/ 10000 w 10000"/>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0" h="10000">
                  <a:moveTo>
                    <a:pt x="2567" y="171"/>
                  </a:moveTo>
                  <a:cubicBezTo>
                    <a:pt x="4064" y="235"/>
                    <a:pt x="5989" y="0"/>
                    <a:pt x="7059" y="427"/>
                  </a:cubicBezTo>
                  <a:cubicBezTo>
                    <a:pt x="8770" y="1111"/>
                    <a:pt x="7154" y="532"/>
                    <a:pt x="8342" y="940"/>
                  </a:cubicBezTo>
                  <a:cubicBezTo>
                    <a:pt x="8824" y="1538"/>
                    <a:pt x="9572" y="1987"/>
                    <a:pt x="9947" y="2607"/>
                  </a:cubicBezTo>
                  <a:cubicBezTo>
                    <a:pt x="9733" y="4744"/>
                    <a:pt x="10000" y="5128"/>
                    <a:pt x="8663" y="6709"/>
                  </a:cubicBezTo>
                  <a:cubicBezTo>
                    <a:pt x="8075" y="7393"/>
                    <a:pt x="8610" y="7009"/>
                    <a:pt x="6417" y="7607"/>
                  </a:cubicBezTo>
                  <a:lnTo>
                    <a:pt x="5455" y="7863"/>
                  </a:lnTo>
                  <a:cubicBezTo>
                    <a:pt x="4813" y="8248"/>
                    <a:pt x="4599" y="8675"/>
                    <a:pt x="3850" y="9017"/>
                  </a:cubicBezTo>
                  <a:cubicBezTo>
                    <a:pt x="1818" y="10000"/>
                    <a:pt x="3850" y="8825"/>
                    <a:pt x="2246" y="9786"/>
                  </a:cubicBezTo>
                  <a:cubicBezTo>
                    <a:pt x="695" y="9637"/>
                    <a:pt x="481" y="9487"/>
                    <a:pt x="0" y="8889"/>
                  </a:cubicBezTo>
                  <a:cubicBezTo>
                    <a:pt x="107" y="7650"/>
                    <a:pt x="160" y="6410"/>
                    <a:pt x="321" y="5171"/>
                  </a:cubicBezTo>
                  <a:cubicBezTo>
                    <a:pt x="428" y="4252"/>
                    <a:pt x="1337" y="3376"/>
                    <a:pt x="1604" y="2479"/>
                  </a:cubicBezTo>
                  <a:cubicBezTo>
                    <a:pt x="1711" y="2137"/>
                    <a:pt x="1925" y="171"/>
                    <a:pt x="2567" y="17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43" name="Text Box 510"/>
            <p:cNvSpPr txBox="1">
              <a:spLocks noChangeArrowheads="1"/>
            </p:cNvSpPr>
            <p:nvPr/>
          </p:nvSpPr>
          <p:spPr bwMode="auto">
            <a:xfrm>
              <a:off x="68257" y="1948802"/>
              <a:ext cx="654040" cy="436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80000"/>
                </a:lnSpc>
                <a:spcBef>
                  <a:spcPct val="0"/>
                </a:spcBef>
                <a:buFontTx/>
                <a:buNone/>
              </a:pPr>
              <a:r>
                <a:rPr lang="en-US" altLang="en-US" sz="1400" b="1" dirty="0">
                  <a:solidFill>
                    <a:srgbClr val="000000"/>
                  </a:solidFill>
                  <a:cs typeface="Arial" panose="020B0604020202020204" pitchFamily="34" charset="0"/>
                </a:rPr>
                <a:t>AA</a:t>
              </a:r>
            </a:p>
            <a:p>
              <a:pPr algn="ctr">
                <a:lnSpc>
                  <a:spcPct val="80000"/>
                </a:lnSpc>
                <a:spcBef>
                  <a:spcPct val="0"/>
                </a:spcBef>
                <a:buFontTx/>
                <a:buNone/>
              </a:pPr>
              <a:r>
                <a:rPr lang="en-US" altLang="en-US" sz="1400" b="1" dirty="0">
                  <a:solidFill>
                    <a:srgbClr val="000000"/>
                  </a:solidFill>
                  <a:cs typeface="Arial" panose="020B0604020202020204" pitchFamily="34" charset="0"/>
                </a:rPr>
                <a:t>PEEL</a:t>
              </a:r>
            </a:p>
          </p:txBody>
        </p:sp>
        <p:sp>
          <p:nvSpPr>
            <p:cNvPr id="138444" name="Freeform 511"/>
            <p:cNvSpPr>
              <a:spLocks/>
            </p:cNvSpPr>
            <p:nvPr/>
          </p:nvSpPr>
          <p:spPr bwMode="auto">
            <a:xfrm>
              <a:off x="84797" y="1435100"/>
              <a:ext cx="3829916" cy="848688"/>
            </a:xfrm>
            <a:custGeom>
              <a:avLst/>
              <a:gdLst>
                <a:gd name="T0" fmla="*/ 0 w 10767"/>
                <a:gd name="T1" fmla="*/ 0 h 10553"/>
                <a:gd name="T2" fmla="*/ 2147483646 w 10767"/>
                <a:gd name="T3" fmla="*/ 2147483646 h 10553"/>
                <a:gd name="T4" fmla="*/ 2147483646 w 10767"/>
                <a:gd name="T5" fmla="*/ 2147483646 h 10553"/>
                <a:gd name="T6" fmla="*/ 2147483646 w 10767"/>
                <a:gd name="T7" fmla="*/ 2147483646 h 10553"/>
                <a:gd name="T8" fmla="*/ 2147483646 w 10767"/>
                <a:gd name="T9" fmla="*/ 2147483646 h 10553"/>
                <a:gd name="T10" fmla="*/ 2147483646 w 10767"/>
                <a:gd name="T11" fmla="*/ 2147483646 h 10553"/>
                <a:gd name="T12" fmla="*/ 2147483646 w 10767"/>
                <a:gd name="T13" fmla="*/ 2147483646 h 10553"/>
                <a:gd name="T14" fmla="*/ 2147483646 w 10767"/>
                <a:gd name="T15" fmla="*/ 2147483646 h 10553"/>
                <a:gd name="T16" fmla="*/ 2147483646 w 10767"/>
                <a:gd name="T17" fmla="*/ 2147483646 h 10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67"/>
                <a:gd name="T28" fmla="*/ 0 h 10553"/>
                <a:gd name="T29" fmla="*/ 10767 w 10767"/>
                <a:gd name="T30" fmla="*/ 10553 h 10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67" h="10553">
                  <a:moveTo>
                    <a:pt x="0" y="0"/>
                  </a:moveTo>
                  <a:cubicBezTo>
                    <a:pt x="305" y="422"/>
                    <a:pt x="1157" y="1413"/>
                    <a:pt x="1749" y="2154"/>
                  </a:cubicBezTo>
                  <a:cubicBezTo>
                    <a:pt x="2341" y="2895"/>
                    <a:pt x="3022" y="3746"/>
                    <a:pt x="3555" y="4447"/>
                  </a:cubicBezTo>
                  <a:cubicBezTo>
                    <a:pt x="4088" y="5148"/>
                    <a:pt x="4527" y="5930"/>
                    <a:pt x="4945" y="6361"/>
                  </a:cubicBezTo>
                  <a:cubicBezTo>
                    <a:pt x="5690" y="6300"/>
                    <a:pt x="5935" y="6462"/>
                    <a:pt x="6299" y="6688"/>
                  </a:cubicBezTo>
                  <a:cubicBezTo>
                    <a:pt x="6720" y="7168"/>
                    <a:pt x="6739" y="7546"/>
                    <a:pt x="7127" y="7718"/>
                  </a:cubicBezTo>
                  <a:cubicBezTo>
                    <a:pt x="7515" y="7890"/>
                    <a:pt x="8233" y="7403"/>
                    <a:pt x="8625" y="7718"/>
                  </a:cubicBezTo>
                  <a:cubicBezTo>
                    <a:pt x="9019" y="8032"/>
                    <a:pt x="9126" y="9136"/>
                    <a:pt x="9483" y="9608"/>
                  </a:cubicBezTo>
                  <a:cubicBezTo>
                    <a:pt x="9839" y="10081"/>
                    <a:pt x="10303" y="10317"/>
                    <a:pt x="10767" y="10553"/>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45" name="Freeform 519"/>
            <p:cNvSpPr>
              <a:spLocks/>
            </p:cNvSpPr>
            <p:nvPr/>
          </p:nvSpPr>
          <p:spPr bwMode="auto">
            <a:xfrm>
              <a:off x="4287770" y="2285375"/>
              <a:ext cx="4414201" cy="289484"/>
            </a:xfrm>
            <a:custGeom>
              <a:avLst/>
              <a:gdLst>
                <a:gd name="T0" fmla="*/ 0 w 11586"/>
                <a:gd name="T1" fmla="*/ 0 h 10074"/>
                <a:gd name="T2" fmla="*/ 2147483646 w 11586"/>
                <a:gd name="T3" fmla="*/ 2147483646 h 10074"/>
                <a:gd name="T4" fmla="*/ 2147483646 w 11586"/>
                <a:gd name="T5" fmla="*/ 2147483646 h 10074"/>
                <a:gd name="T6" fmla="*/ 2147483646 w 11586"/>
                <a:gd name="T7" fmla="*/ 2147483646 h 10074"/>
                <a:gd name="T8" fmla="*/ 2147483646 w 11586"/>
                <a:gd name="T9" fmla="*/ 2147483646 h 10074"/>
                <a:gd name="T10" fmla="*/ 2147483646 w 11586"/>
                <a:gd name="T11" fmla="*/ 2147483646 h 10074"/>
                <a:gd name="T12" fmla="*/ 2147483646 w 11586"/>
                <a:gd name="T13" fmla="*/ 2147483646 h 10074"/>
                <a:gd name="T14" fmla="*/ 2147483646 w 11586"/>
                <a:gd name="T15" fmla="*/ 2147483646 h 10074"/>
                <a:gd name="T16" fmla="*/ 2147483646 w 11586"/>
                <a:gd name="T17" fmla="*/ 2147483646 h 100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86"/>
                <a:gd name="T28" fmla="*/ 0 h 10074"/>
                <a:gd name="T29" fmla="*/ 11586 w 11586"/>
                <a:gd name="T30" fmla="*/ 10074 h 100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86" h="10074">
                  <a:moveTo>
                    <a:pt x="0" y="0"/>
                  </a:moveTo>
                  <a:cubicBezTo>
                    <a:pt x="583" y="1989"/>
                    <a:pt x="1167" y="4033"/>
                    <a:pt x="1600" y="4972"/>
                  </a:cubicBezTo>
                  <a:cubicBezTo>
                    <a:pt x="2033" y="5912"/>
                    <a:pt x="2071" y="5193"/>
                    <a:pt x="2600" y="5635"/>
                  </a:cubicBezTo>
                  <a:cubicBezTo>
                    <a:pt x="3129" y="6077"/>
                    <a:pt x="4092" y="7238"/>
                    <a:pt x="4775" y="7624"/>
                  </a:cubicBezTo>
                  <a:cubicBezTo>
                    <a:pt x="5458" y="8011"/>
                    <a:pt x="6279" y="7569"/>
                    <a:pt x="6700" y="7956"/>
                  </a:cubicBezTo>
                  <a:cubicBezTo>
                    <a:pt x="7121" y="8343"/>
                    <a:pt x="7099" y="9816"/>
                    <a:pt x="7300" y="9945"/>
                  </a:cubicBezTo>
                  <a:cubicBezTo>
                    <a:pt x="7501" y="10074"/>
                    <a:pt x="7475" y="9384"/>
                    <a:pt x="7904" y="8731"/>
                  </a:cubicBezTo>
                  <a:cubicBezTo>
                    <a:pt x="8333" y="8078"/>
                    <a:pt x="9263" y="6634"/>
                    <a:pt x="9877" y="6025"/>
                  </a:cubicBezTo>
                  <a:cubicBezTo>
                    <a:pt x="10491" y="5416"/>
                    <a:pt x="11144" y="5635"/>
                    <a:pt x="11586" y="5079"/>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46" name="Freeform 521"/>
            <p:cNvSpPr>
              <a:spLocks/>
            </p:cNvSpPr>
            <p:nvPr/>
          </p:nvSpPr>
          <p:spPr bwMode="auto">
            <a:xfrm>
              <a:off x="8358624" y="2235361"/>
              <a:ext cx="711107" cy="4276529"/>
            </a:xfrm>
            <a:custGeom>
              <a:avLst/>
              <a:gdLst>
                <a:gd name="T0" fmla="*/ 2147483646 w 12068"/>
                <a:gd name="T1" fmla="*/ 2147483646 h 10728"/>
                <a:gd name="T2" fmla="*/ 2147483646 w 12068"/>
                <a:gd name="T3" fmla="*/ 2147483646 h 10728"/>
                <a:gd name="T4" fmla="*/ 2147483646 w 12068"/>
                <a:gd name="T5" fmla="*/ 2147483646 h 10728"/>
                <a:gd name="T6" fmla="*/ 2147483646 w 12068"/>
                <a:gd name="T7" fmla="*/ 2147483646 h 10728"/>
                <a:gd name="T8" fmla="*/ 2147483646 w 12068"/>
                <a:gd name="T9" fmla="*/ 2147483646 h 10728"/>
                <a:gd name="T10" fmla="*/ 2147483646 w 12068"/>
                <a:gd name="T11" fmla="*/ 2147483646 h 10728"/>
                <a:gd name="T12" fmla="*/ 2147483646 w 12068"/>
                <a:gd name="T13" fmla="*/ 2147483646 h 10728"/>
                <a:gd name="T14" fmla="*/ 2147483646 w 12068"/>
                <a:gd name="T15" fmla="*/ 2147483646 h 10728"/>
                <a:gd name="T16" fmla="*/ 2147483646 w 12068"/>
                <a:gd name="T17" fmla="*/ 2147483646 h 10728"/>
                <a:gd name="T18" fmla="*/ 2147483646 w 12068"/>
                <a:gd name="T19" fmla="*/ 2147483646 h 10728"/>
                <a:gd name="T20" fmla="*/ 2147483646 w 12068"/>
                <a:gd name="T21" fmla="*/ 2147483646 h 10728"/>
                <a:gd name="T22" fmla="*/ 2147483646 w 12068"/>
                <a:gd name="T23" fmla="*/ 2147483646 h 107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68"/>
                <a:gd name="T37" fmla="*/ 0 h 10728"/>
                <a:gd name="T38" fmla="*/ 12068 w 12068"/>
                <a:gd name="T39" fmla="*/ 10728 h 107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68" h="10728">
                  <a:moveTo>
                    <a:pt x="2068" y="728"/>
                  </a:moveTo>
                  <a:cubicBezTo>
                    <a:pt x="2100" y="729"/>
                    <a:pt x="0" y="0"/>
                    <a:pt x="237" y="75"/>
                  </a:cubicBezTo>
                  <a:cubicBezTo>
                    <a:pt x="474" y="150"/>
                    <a:pt x="3099" y="1001"/>
                    <a:pt x="3493" y="1177"/>
                  </a:cubicBezTo>
                  <a:cubicBezTo>
                    <a:pt x="3920" y="1354"/>
                    <a:pt x="4221" y="1560"/>
                    <a:pt x="4624" y="1789"/>
                  </a:cubicBezTo>
                  <a:cubicBezTo>
                    <a:pt x="5028" y="2019"/>
                    <a:pt x="5593" y="2249"/>
                    <a:pt x="5918" y="2554"/>
                  </a:cubicBezTo>
                  <a:cubicBezTo>
                    <a:pt x="6241" y="2860"/>
                    <a:pt x="6159" y="3283"/>
                    <a:pt x="6564" y="3626"/>
                  </a:cubicBezTo>
                  <a:cubicBezTo>
                    <a:pt x="6968" y="3969"/>
                    <a:pt x="7514" y="4358"/>
                    <a:pt x="8343" y="4611"/>
                  </a:cubicBezTo>
                  <a:cubicBezTo>
                    <a:pt x="9172" y="4865"/>
                    <a:pt x="11028" y="4837"/>
                    <a:pt x="11547" y="5148"/>
                  </a:cubicBezTo>
                  <a:cubicBezTo>
                    <a:pt x="12068" y="5458"/>
                    <a:pt x="11973" y="6084"/>
                    <a:pt x="11466" y="6473"/>
                  </a:cubicBezTo>
                  <a:cubicBezTo>
                    <a:pt x="10959" y="6861"/>
                    <a:pt x="8916" y="7130"/>
                    <a:pt x="8503" y="7476"/>
                  </a:cubicBezTo>
                  <a:cubicBezTo>
                    <a:pt x="8090" y="7822"/>
                    <a:pt x="9091" y="8005"/>
                    <a:pt x="8988" y="8547"/>
                  </a:cubicBezTo>
                  <a:cubicBezTo>
                    <a:pt x="8884" y="9089"/>
                    <a:pt x="7584" y="10435"/>
                    <a:pt x="7880" y="1072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47" name="Freeform 523"/>
            <p:cNvSpPr>
              <a:spLocks/>
            </p:cNvSpPr>
            <p:nvPr/>
          </p:nvSpPr>
          <p:spPr bwMode="auto">
            <a:xfrm>
              <a:off x="363083" y="1669425"/>
              <a:ext cx="665534" cy="1567023"/>
            </a:xfrm>
            <a:custGeom>
              <a:avLst/>
              <a:gdLst>
                <a:gd name="T0" fmla="*/ 2147483646 w 10245"/>
                <a:gd name="T1" fmla="*/ 0 h 9564"/>
                <a:gd name="T2" fmla="*/ 2147483646 w 10245"/>
                <a:gd name="T3" fmla="*/ 2147483646 h 9564"/>
                <a:gd name="T4" fmla="*/ 2147483646 w 10245"/>
                <a:gd name="T5" fmla="*/ 2147483646 h 9564"/>
                <a:gd name="T6" fmla="*/ 2147483646 w 10245"/>
                <a:gd name="T7" fmla="*/ 2147483646 h 9564"/>
                <a:gd name="T8" fmla="*/ 2147483646 w 10245"/>
                <a:gd name="T9" fmla="*/ 2147483646 h 9564"/>
                <a:gd name="T10" fmla="*/ 2147483646 w 10245"/>
                <a:gd name="T11" fmla="*/ 2147483646 h 9564"/>
                <a:gd name="T12" fmla="*/ 2147483646 w 10245"/>
                <a:gd name="T13" fmla="*/ 2147483646 h 9564"/>
                <a:gd name="T14" fmla="*/ 0 60000 65536"/>
                <a:gd name="T15" fmla="*/ 0 60000 65536"/>
                <a:gd name="T16" fmla="*/ 0 60000 65536"/>
                <a:gd name="T17" fmla="*/ 0 60000 65536"/>
                <a:gd name="T18" fmla="*/ 0 60000 65536"/>
                <a:gd name="T19" fmla="*/ 0 60000 65536"/>
                <a:gd name="T20" fmla="*/ 0 60000 65536"/>
                <a:gd name="T21" fmla="*/ 0 w 10245"/>
                <a:gd name="T22" fmla="*/ 0 h 9564"/>
                <a:gd name="T23" fmla="*/ 10245 w 10245"/>
                <a:gd name="T24" fmla="*/ 9564 h 95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45" h="9564">
                  <a:moveTo>
                    <a:pt x="10245" y="0"/>
                  </a:moveTo>
                  <a:cubicBezTo>
                    <a:pt x="9634" y="494"/>
                    <a:pt x="9582" y="990"/>
                    <a:pt x="9244" y="1549"/>
                  </a:cubicBezTo>
                  <a:cubicBezTo>
                    <a:pt x="8906" y="2108"/>
                    <a:pt x="8681" y="2771"/>
                    <a:pt x="8217" y="3352"/>
                  </a:cubicBezTo>
                  <a:cubicBezTo>
                    <a:pt x="7752" y="3934"/>
                    <a:pt x="7118" y="4574"/>
                    <a:pt x="6458" y="5039"/>
                  </a:cubicBezTo>
                  <a:cubicBezTo>
                    <a:pt x="5798" y="5504"/>
                    <a:pt x="5016" y="5765"/>
                    <a:pt x="4258" y="6143"/>
                  </a:cubicBezTo>
                  <a:cubicBezTo>
                    <a:pt x="3500" y="6521"/>
                    <a:pt x="2618" y="6736"/>
                    <a:pt x="1913" y="7306"/>
                  </a:cubicBezTo>
                  <a:cubicBezTo>
                    <a:pt x="1208" y="7876"/>
                    <a:pt x="0" y="9104"/>
                    <a:pt x="30" y="9564"/>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48" name="Freeform 524"/>
            <p:cNvSpPr>
              <a:spLocks/>
            </p:cNvSpPr>
            <p:nvPr/>
          </p:nvSpPr>
          <p:spPr bwMode="auto">
            <a:xfrm>
              <a:off x="126646" y="3422222"/>
              <a:ext cx="208194" cy="2351024"/>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10000" y="0"/>
                  </a:moveTo>
                  <a:cubicBezTo>
                    <a:pt x="8780" y="548"/>
                    <a:pt x="8468" y="291"/>
                    <a:pt x="6115" y="1297"/>
                  </a:cubicBezTo>
                  <a:cubicBezTo>
                    <a:pt x="4527" y="2303"/>
                    <a:pt x="939" y="4587"/>
                    <a:pt x="469" y="6037"/>
                  </a:cubicBezTo>
                  <a:cubicBezTo>
                    <a:pt x="0" y="7487"/>
                    <a:pt x="2839" y="9305"/>
                    <a:pt x="3302"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49" name="Rectangle 525"/>
            <p:cNvSpPr>
              <a:spLocks noChangeArrowheads="1"/>
            </p:cNvSpPr>
            <p:nvPr/>
          </p:nvSpPr>
          <p:spPr bwMode="auto">
            <a:xfrm rot="17544151">
              <a:off x="205351" y="3177753"/>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rPr>
                <a:t>X</a:t>
              </a:r>
            </a:p>
          </p:txBody>
        </p:sp>
        <p:sp>
          <p:nvSpPr>
            <p:cNvPr id="138450" name="Freeform 526"/>
            <p:cNvSpPr>
              <a:spLocks/>
            </p:cNvSpPr>
            <p:nvPr/>
          </p:nvSpPr>
          <p:spPr bwMode="auto">
            <a:xfrm>
              <a:off x="1405335" y="1890010"/>
              <a:ext cx="1325247" cy="469029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0 w 10000"/>
                <a:gd name="T23" fmla="*/ 2147483646 h 10000"/>
                <a:gd name="T24" fmla="*/ 2147483646 w 10000"/>
                <a:gd name="T25" fmla="*/ 2147483646 h 10000"/>
                <a:gd name="T26" fmla="*/ 2147483646 w 10000"/>
                <a:gd name="T27" fmla="*/ 2147483646 h 10000"/>
                <a:gd name="T28" fmla="*/ 2147483646 w 10000"/>
                <a:gd name="T29" fmla="*/ 2147483646 h 1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00"/>
                <a:gd name="T46" fmla="*/ 0 h 10000"/>
                <a:gd name="T47" fmla="*/ 10000 w 10000"/>
                <a:gd name="T48" fmla="*/ 10000 h 1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00" h="10000">
                  <a:moveTo>
                    <a:pt x="8948" y="0"/>
                  </a:moveTo>
                  <a:cubicBezTo>
                    <a:pt x="9044" y="234"/>
                    <a:pt x="9343" y="377"/>
                    <a:pt x="9487" y="589"/>
                  </a:cubicBezTo>
                  <a:cubicBezTo>
                    <a:pt x="9618" y="745"/>
                    <a:pt x="9555" y="818"/>
                    <a:pt x="9627" y="935"/>
                  </a:cubicBezTo>
                  <a:cubicBezTo>
                    <a:pt x="9700" y="1051"/>
                    <a:pt x="10000" y="1134"/>
                    <a:pt x="9921" y="1286"/>
                  </a:cubicBezTo>
                  <a:cubicBezTo>
                    <a:pt x="9841" y="1439"/>
                    <a:pt x="9392" y="1682"/>
                    <a:pt x="9152" y="1848"/>
                  </a:cubicBezTo>
                  <a:cubicBezTo>
                    <a:pt x="8913" y="2015"/>
                    <a:pt x="8714" y="2119"/>
                    <a:pt x="8482" y="2285"/>
                  </a:cubicBezTo>
                  <a:cubicBezTo>
                    <a:pt x="8250" y="2451"/>
                    <a:pt x="8121" y="2584"/>
                    <a:pt x="7761" y="2843"/>
                  </a:cubicBezTo>
                  <a:lnTo>
                    <a:pt x="6361" y="3838"/>
                  </a:lnTo>
                  <a:cubicBezTo>
                    <a:pt x="5983" y="4109"/>
                    <a:pt x="5804" y="4230"/>
                    <a:pt x="5354" y="4458"/>
                  </a:cubicBezTo>
                  <a:cubicBezTo>
                    <a:pt x="4797" y="4656"/>
                    <a:pt x="3857" y="4834"/>
                    <a:pt x="3126" y="5037"/>
                  </a:cubicBezTo>
                  <a:cubicBezTo>
                    <a:pt x="2395" y="5240"/>
                    <a:pt x="1491" y="5523"/>
                    <a:pt x="970" y="5677"/>
                  </a:cubicBezTo>
                  <a:cubicBezTo>
                    <a:pt x="449" y="5830"/>
                    <a:pt x="216" y="5763"/>
                    <a:pt x="0" y="5960"/>
                  </a:cubicBezTo>
                  <a:cubicBezTo>
                    <a:pt x="36" y="6278"/>
                    <a:pt x="318" y="7176"/>
                    <a:pt x="396" y="7728"/>
                  </a:cubicBezTo>
                  <a:cubicBezTo>
                    <a:pt x="474" y="8280"/>
                    <a:pt x="445" y="8894"/>
                    <a:pt x="467" y="9272"/>
                  </a:cubicBezTo>
                  <a:cubicBezTo>
                    <a:pt x="489" y="9651"/>
                    <a:pt x="433" y="9672"/>
                    <a:pt x="529"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51" name="Freeform 527"/>
            <p:cNvSpPr>
              <a:spLocks/>
            </p:cNvSpPr>
            <p:nvPr/>
          </p:nvSpPr>
          <p:spPr bwMode="auto">
            <a:xfrm>
              <a:off x="2225304" y="1819778"/>
              <a:ext cx="1738002" cy="4767649"/>
            </a:xfrm>
            <a:custGeom>
              <a:avLst/>
              <a:gdLst>
                <a:gd name="T0" fmla="*/ 2147483646 w 10000"/>
                <a:gd name="T1" fmla="*/ 0 h 11496"/>
                <a:gd name="T2" fmla="*/ 2147483646 w 10000"/>
                <a:gd name="T3" fmla="*/ 2147483646 h 11496"/>
                <a:gd name="T4" fmla="*/ 2147483646 w 10000"/>
                <a:gd name="T5" fmla="*/ 2147483646 h 11496"/>
                <a:gd name="T6" fmla="*/ 2147483646 w 10000"/>
                <a:gd name="T7" fmla="*/ 2147483646 h 11496"/>
                <a:gd name="T8" fmla="*/ 2147483646 w 10000"/>
                <a:gd name="T9" fmla="*/ 2147483646 h 11496"/>
                <a:gd name="T10" fmla="*/ 2147483646 w 10000"/>
                <a:gd name="T11" fmla="*/ 2147483646 h 11496"/>
                <a:gd name="T12" fmla="*/ 2147483646 w 10000"/>
                <a:gd name="T13" fmla="*/ 2147483646 h 11496"/>
                <a:gd name="T14" fmla="*/ 2147483646 w 10000"/>
                <a:gd name="T15" fmla="*/ 2147483646 h 11496"/>
                <a:gd name="T16" fmla="*/ 2147483646 w 10000"/>
                <a:gd name="T17" fmla="*/ 2147483646 h 11496"/>
                <a:gd name="T18" fmla="*/ 0 w 10000"/>
                <a:gd name="T19" fmla="*/ 2147483646 h 11496"/>
                <a:gd name="T20" fmla="*/ 2147483646 w 10000"/>
                <a:gd name="T21" fmla="*/ 2147483646 h 11496"/>
                <a:gd name="T22" fmla="*/ 2147483646 w 10000"/>
                <a:gd name="T23" fmla="*/ 2147483646 h 11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1496"/>
                <a:gd name="T38" fmla="*/ 10000 w 10000"/>
                <a:gd name="T39" fmla="*/ 11496 h 11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1496">
                  <a:moveTo>
                    <a:pt x="10000" y="0"/>
                  </a:moveTo>
                  <a:cubicBezTo>
                    <a:pt x="9715" y="115"/>
                    <a:pt x="9073" y="437"/>
                    <a:pt x="8677" y="652"/>
                  </a:cubicBezTo>
                  <a:cubicBezTo>
                    <a:pt x="8282" y="866"/>
                    <a:pt x="7957" y="1030"/>
                    <a:pt x="7627" y="1284"/>
                  </a:cubicBezTo>
                  <a:cubicBezTo>
                    <a:pt x="7297" y="1538"/>
                    <a:pt x="7024" y="1834"/>
                    <a:pt x="6695" y="2179"/>
                  </a:cubicBezTo>
                  <a:cubicBezTo>
                    <a:pt x="6366" y="2523"/>
                    <a:pt x="6029" y="2973"/>
                    <a:pt x="5655" y="3350"/>
                  </a:cubicBezTo>
                  <a:cubicBezTo>
                    <a:pt x="5279" y="3731"/>
                    <a:pt x="4753" y="4107"/>
                    <a:pt x="4449" y="4453"/>
                  </a:cubicBezTo>
                  <a:cubicBezTo>
                    <a:pt x="4145" y="4800"/>
                    <a:pt x="4156" y="5100"/>
                    <a:pt x="3829" y="5429"/>
                  </a:cubicBezTo>
                  <a:cubicBezTo>
                    <a:pt x="3454" y="5663"/>
                    <a:pt x="3145" y="5833"/>
                    <a:pt x="2613" y="6046"/>
                  </a:cubicBezTo>
                  <a:cubicBezTo>
                    <a:pt x="2080" y="6259"/>
                    <a:pt x="1068" y="6506"/>
                    <a:pt x="632" y="6708"/>
                  </a:cubicBezTo>
                  <a:cubicBezTo>
                    <a:pt x="196" y="6910"/>
                    <a:pt x="165" y="7019"/>
                    <a:pt x="0" y="7257"/>
                  </a:cubicBezTo>
                  <a:cubicBezTo>
                    <a:pt x="19" y="7628"/>
                    <a:pt x="203" y="8422"/>
                    <a:pt x="283" y="8879"/>
                  </a:cubicBezTo>
                  <a:cubicBezTo>
                    <a:pt x="362" y="9336"/>
                    <a:pt x="429" y="10952"/>
                    <a:pt x="475" y="11496"/>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52" name="Freeform 528"/>
            <p:cNvSpPr>
              <a:spLocks/>
            </p:cNvSpPr>
            <p:nvPr/>
          </p:nvSpPr>
          <p:spPr bwMode="auto">
            <a:xfrm>
              <a:off x="5083223" y="2331293"/>
              <a:ext cx="698459" cy="4228337"/>
            </a:xfrm>
            <a:custGeom>
              <a:avLst/>
              <a:gdLst>
                <a:gd name="T0" fmla="*/ 2147483646 w 9925"/>
                <a:gd name="T1" fmla="*/ 0 h 10038"/>
                <a:gd name="T2" fmla="*/ 2147483646 w 9925"/>
                <a:gd name="T3" fmla="*/ 2147483646 h 10038"/>
                <a:gd name="T4" fmla="*/ 2147483646 w 9925"/>
                <a:gd name="T5" fmla="*/ 2147483646 h 10038"/>
                <a:gd name="T6" fmla="*/ 2147483646 w 9925"/>
                <a:gd name="T7" fmla="*/ 2147483646 h 10038"/>
                <a:gd name="T8" fmla="*/ 2147483646 w 9925"/>
                <a:gd name="T9" fmla="*/ 2147483646 h 10038"/>
                <a:gd name="T10" fmla="*/ 2147483646 w 9925"/>
                <a:gd name="T11" fmla="*/ 2147483646 h 10038"/>
                <a:gd name="T12" fmla="*/ 2147483646 w 9925"/>
                <a:gd name="T13" fmla="*/ 2147483646 h 10038"/>
                <a:gd name="T14" fmla="*/ 2147483646 w 9925"/>
                <a:gd name="T15" fmla="*/ 2147483646 h 10038"/>
                <a:gd name="T16" fmla="*/ 2147483646 w 9925"/>
                <a:gd name="T17" fmla="*/ 2147483646 h 10038"/>
                <a:gd name="T18" fmla="*/ 2147483646 w 9925"/>
                <a:gd name="T19" fmla="*/ 2147483646 h 10038"/>
                <a:gd name="T20" fmla="*/ 2147483646 w 9925"/>
                <a:gd name="T21" fmla="*/ 2147483646 h 10038"/>
                <a:gd name="T22" fmla="*/ 0 w 9925"/>
                <a:gd name="T23" fmla="*/ 2147483646 h 100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25"/>
                <a:gd name="T37" fmla="*/ 0 h 10038"/>
                <a:gd name="T38" fmla="*/ 9925 w 9925"/>
                <a:gd name="T39" fmla="*/ 10038 h 100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25" h="10038">
                  <a:moveTo>
                    <a:pt x="7510" y="0"/>
                  </a:moveTo>
                  <a:cubicBezTo>
                    <a:pt x="7351" y="83"/>
                    <a:pt x="6857" y="486"/>
                    <a:pt x="6902" y="683"/>
                  </a:cubicBezTo>
                  <a:cubicBezTo>
                    <a:pt x="6948" y="878"/>
                    <a:pt x="7307" y="1259"/>
                    <a:pt x="7442" y="1495"/>
                  </a:cubicBezTo>
                  <a:cubicBezTo>
                    <a:pt x="7579" y="1735"/>
                    <a:pt x="7601" y="1852"/>
                    <a:pt x="8015" y="2094"/>
                  </a:cubicBezTo>
                  <a:cubicBezTo>
                    <a:pt x="8428" y="2335"/>
                    <a:pt x="9554" y="2589"/>
                    <a:pt x="9925" y="2946"/>
                  </a:cubicBezTo>
                  <a:cubicBezTo>
                    <a:pt x="9691" y="3305"/>
                    <a:pt x="8766" y="3828"/>
                    <a:pt x="8194" y="4345"/>
                  </a:cubicBezTo>
                  <a:cubicBezTo>
                    <a:pt x="6871" y="4848"/>
                    <a:pt x="6138" y="4965"/>
                    <a:pt x="4989" y="5286"/>
                  </a:cubicBezTo>
                  <a:cubicBezTo>
                    <a:pt x="3840" y="5608"/>
                    <a:pt x="2105" y="5977"/>
                    <a:pt x="1302" y="6276"/>
                  </a:cubicBezTo>
                  <a:cubicBezTo>
                    <a:pt x="499" y="6574"/>
                    <a:pt x="270" y="6765"/>
                    <a:pt x="171" y="7077"/>
                  </a:cubicBezTo>
                  <a:cubicBezTo>
                    <a:pt x="72" y="7389"/>
                    <a:pt x="745" y="7838"/>
                    <a:pt x="705" y="8147"/>
                  </a:cubicBezTo>
                  <a:cubicBezTo>
                    <a:pt x="662" y="8458"/>
                    <a:pt x="1278" y="8735"/>
                    <a:pt x="1197" y="9055"/>
                  </a:cubicBezTo>
                  <a:cubicBezTo>
                    <a:pt x="1118" y="9374"/>
                    <a:pt x="114" y="9688"/>
                    <a:pt x="0" y="1003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53" name="Text Box 532"/>
            <p:cNvSpPr txBox="1">
              <a:spLocks noChangeArrowheads="1"/>
            </p:cNvSpPr>
            <p:nvPr/>
          </p:nvSpPr>
          <p:spPr bwMode="auto">
            <a:xfrm>
              <a:off x="3539388" y="1521815"/>
              <a:ext cx="909624"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38454" name="Text Box 533"/>
            <p:cNvSpPr txBox="1">
              <a:spLocks noChangeArrowheads="1"/>
            </p:cNvSpPr>
            <p:nvPr/>
          </p:nvSpPr>
          <p:spPr bwMode="auto">
            <a:xfrm>
              <a:off x="4979089" y="2043966"/>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38455" name="Text Box 534"/>
            <p:cNvSpPr txBox="1">
              <a:spLocks noChangeArrowheads="1"/>
            </p:cNvSpPr>
            <p:nvPr/>
          </p:nvSpPr>
          <p:spPr bwMode="auto">
            <a:xfrm>
              <a:off x="2065316" y="1575807"/>
              <a:ext cx="1033447"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a:t>
              </a:r>
            </a:p>
          </p:txBody>
        </p:sp>
        <p:sp>
          <p:nvSpPr>
            <p:cNvPr id="138456" name="Rectangle 539"/>
            <p:cNvSpPr>
              <a:spLocks noChangeArrowheads="1"/>
            </p:cNvSpPr>
            <p:nvPr/>
          </p:nvSpPr>
          <p:spPr bwMode="auto">
            <a:xfrm rot="267336">
              <a:off x="6927742" y="2728322"/>
              <a:ext cx="923911" cy="244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Range Road</a:t>
              </a:r>
            </a:p>
          </p:txBody>
        </p:sp>
        <p:sp>
          <p:nvSpPr>
            <p:cNvPr id="138457" name="Text Box 541"/>
            <p:cNvSpPr txBox="1">
              <a:spLocks noChangeArrowheads="1"/>
            </p:cNvSpPr>
            <p:nvPr/>
          </p:nvSpPr>
          <p:spPr bwMode="auto">
            <a:xfrm>
              <a:off x="4452302" y="6532344"/>
              <a:ext cx="1261861"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38458" name="Text Box 542"/>
            <p:cNvSpPr txBox="1">
              <a:spLocks noChangeArrowheads="1"/>
            </p:cNvSpPr>
            <p:nvPr/>
          </p:nvSpPr>
          <p:spPr bwMode="auto">
            <a:xfrm>
              <a:off x="1763225" y="6540003"/>
              <a:ext cx="107691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38459" name="Text Box 543"/>
            <p:cNvSpPr txBox="1">
              <a:spLocks noChangeArrowheads="1"/>
            </p:cNvSpPr>
            <p:nvPr/>
          </p:nvSpPr>
          <p:spPr bwMode="auto">
            <a:xfrm>
              <a:off x="918989" y="6530477"/>
              <a:ext cx="1119076"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a:t>
              </a:r>
            </a:p>
          </p:txBody>
        </p:sp>
        <p:grpSp>
          <p:nvGrpSpPr>
            <p:cNvPr id="138460" name="Group 507"/>
            <p:cNvGrpSpPr>
              <a:grpSpLocks/>
            </p:cNvGrpSpPr>
            <p:nvPr/>
          </p:nvGrpSpPr>
          <p:grpSpPr bwMode="auto">
            <a:xfrm>
              <a:off x="957830" y="1630702"/>
              <a:ext cx="138110" cy="138122"/>
              <a:chOff x="1196975" y="4543425"/>
              <a:chExt cx="138112" cy="138112"/>
            </a:xfrm>
          </p:grpSpPr>
          <p:sp>
            <p:nvSpPr>
              <p:cNvPr id="138589"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9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9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61" name="Group 516"/>
            <p:cNvGrpSpPr>
              <a:grpSpLocks/>
            </p:cNvGrpSpPr>
            <p:nvPr/>
          </p:nvGrpSpPr>
          <p:grpSpPr bwMode="auto">
            <a:xfrm>
              <a:off x="8375244" y="2376409"/>
              <a:ext cx="138110" cy="138122"/>
              <a:chOff x="1196975" y="4543425"/>
              <a:chExt cx="138112" cy="138112"/>
            </a:xfrm>
          </p:grpSpPr>
          <p:sp>
            <p:nvSpPr>
              <p:cNvPr id="138586"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8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8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62" name="Group 520"/>
            <p:cNvGrpSpPr>
              <a:grpSpLocks/>
            </p:cNvGrpSpPr>
            <p:nvPr/>
          </p:nvGrpSpPr>
          <p:grpSpPr bwMode="auto">
            <a:xfrm>
              <a:off x="2569892" y="2002535"/>
              <a:ext cx="138110" cy="138122"/>
              <a:chOff x="1196975" y="4543425"/>
              <a:chExt cx="138112" cy="138112"/>
            </a:xfrm>
          </p:grpSpPr>
          <p:sp>
            <p:nvSpPr>
              <p:cNvPr id="138583"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8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8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63" name="Group 524"/>
            <p:cNvGrpSpPr>
              <a:grpSpLocks/>
            </p:cNvGrpSpPr>
            <p:nvPr/>
          </p:nvGrpSpPr>
          <p:grpSpPr bwMode="auto">
            <a:xfrm>
              <a:off x="3552567" y="2182033"/>
              <a:ext cx="138110" cy="138122"/>
              <a:chOff x="1196975" y="4543425"/>
              <a:chExt cx="138112" cy="138112"/>
            </a:xfrm>
          </p:grpSpPr>
          <p:sp>
            <p:nvSpPr>
              <p:cNvPr id="138580"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8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8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64" name="Group 528"/>
            <p:cNvGrpSpPr>
              <a:grpSpLocks/>
            </p:cNvGrpSpPr>
            <p:nvPr/>
          </p:nvGrpSpPr>
          <p:grpSpPr bwMode="auto">
            <a:xfrm>
              <a:off x="5517834" y="2413964"/>
              <a:ext cx="138110" cy="138122"/>
              <a:chOff x="1196975" y="4543425"/>
              <a:chExt cx="138112" cy="138112"/>
            </a:xfrm>
          </p:grpSpPr>
          <p:sp>
            <p:nvSpPr>
              <p:cNvPr id="138577"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7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7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65" name="Group 45"/>
            <p:cNvGrpSpPr>
              <a:grpSpLocks/>
            </p:cNvGrpSpPr>
            <p:nvPr/>
          </p:nvGrpSpPr>
          <p:grpSpPr bwMode="auto">
            <a:xfrm>
              <a:off x="2284259" y="2553683"/>
              <a:ext cx="6613677" cy="3640804"/>
              <a:chOff x="2284258" y="2553634"/>
              <a:chExt cx="6613678" cy="3640645"/>
            </a:xfrm>
          </p:grpSpPr>
          <p:grpSp>
            <p:nvGrpSpPr>
              <p:cNvPr id="138513" name="Group 381"/>
              <p:cNvGrpSpPr>
                <a:grpSpLocks/>
              </p:cNvGrpSpPr>
              <p:nvPr/>
            </p:nvGrpSpPr>
            <p:grpSpPr bwMode="auto">
              <a:xfrm>
                <a:off x="2284258" y="2686994"/>
                <a:ext cx="1273189" cy="2171767"/>
                <a:chOff x="816" y="1693"/>
                <a:chExt cx="802" cy="1368"/>
              </a:xfrm>
            </p:grpSpPr>
            <p:sp>
              <p:nvSpPr>
                <p:cNvPr id="138574" name="AutoShape 382"/>
                <p:cNvSpPr>
                  <a:spLocks noChangeArrowheads="1"/>
                </p:cNvSpPr>
                <p:nvPr/>
              </p:nvSpPr>
              <p:spPr bwMode="auto">
                <a:xfrm>
                  <a:off x="1486" y="1693"/>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75" name="AutoShape 383"/>
                <p:cNvSpPr>
                  <a:spLocks noChangeArrowheads="1"/>
                </p:cNvSpPr>
                <p:nvPr/>
              </p:nvSpPr>
              <p:spPr bwMode="auto">
                <a:xfrm>
                  <a:off x="1474" y="2406"/>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76" name="AutoShape 384"/>
                <p:cNvSpPr>
                  <a:spLocks noChangeArrowheads="1"/>
                </p:cNvSpPr>
                <p:nvPr/>
              </p:nvSpPr>
              <p:spPr bwMode="auto">
                <a:xfrm>
                  <a:off x="816" y="2947"/>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38514" name="Group 275"/>
              <p:cNvGrpSpPr>
                <a:grpSpLocks/>
              </p:cNvGrpSpPr>
              <p:nvPr/>
            </p:nvGrpSpPr>
            <p:grpSpPr bwMode="auto">
              <a:xfrm>
                <a:off x="8105650" y="2971158"/>
                <a:ext cx="792286" cy="574221"/>
                <a:chOff x="8105775" y="2971800"/>
                <a:chExt cx="792298" cy="574205"/>
              </a:xfrm>
            </p:grpSpPr>
            <p:grpSp>
              <p:nvGrpSpPr>
                <p:cNvPr id="138563" name="Group 493"/>
                <p:cNvGrpSpPr>
                  <a:grpSpLocks/>
                </p:cNvGrpSpPr>
                <p:nvPr/>
              </p:nvGrpSpPr>
              <p:grpSpPr bwMode="auto">
                <a:xfrm>
                  <a:off x="8105775" y="2971800"/>
                  <a:ext cx="280988" cy="463550"/>
                  <a:chOff x="8638719" y="1220002"/>
                  <a:chExt cx="280657" cy="463447"/>
                </a:xfrm>
              </p:grpSpPr>
              <p:sp>
                <p:nvSpPr>
                  <p:cNvPr id="138567" name="Rectangle 133"/>
                  <p:cNvSpPr>
                    <a:spLocks noChangeArrowheads="1"/>
                  </p:cNvSpPr>
                  <p:nvPr/>
                </p:nvSpPr>
                <p:spPr bwMode="auto">
                  <a:xfrm rot="-2700000">
                    <a:off x="8638719" y="1402791"/>
                    <a:ext cx="280657" cy="280658"/>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38568" name="Group 80"/>
                  <p:cNvGrpSpPr>
                    <a:grpSpLocks/>
                  </p:cNvGrpSpPr>
                  <p:nvPr/>
                </p:nvGrpSpPr>
                <p:grpSpPr bwMode="auto">
                  <a:xfrm>
                    <a:off x="8685509" y="1498556"/>
                    <a:ext cx="186368" cy="84027"/>
                    <a:chOff x="1808112" y="2134561"/>
                    <a:chExt cx="549111" cy="247650"/>
                  </a:xfrm>
                </p:grpSpPr>
                <p:sp>
                  <p:nvSpPr>
                    <p:cNvPr id="138570"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571"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572"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73"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38569" name="Line 135"/>
                  <p:cNvSpPr>
                    <a:spLocks noChangeShapeType="1"/>
                  </p:cNvSpPr>
                  <p:nvPr/>
                </p:nvSpPr>
                <p:spPr bwMode="auto">
                  <a:xfrm>
                    <a:off x="8779047" y="1220002"/>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38564" name="Group 241"/>
                <p:cNvGrpSpPr>
                  <a:grpSpLocks/>
                </p:cNvGrpSpPr>
                <p:nvPr/>
              </p:nvGrpSpPr>
              <p:grpSpPr bwMode="auto">
                <a:xfrm>
                  <a:off x="8381730" y="3180204"/>
                  <a:ext cx="516343" cy="365801"/>
                  <a:chOff x="9283584" y="483216"/>
                  <a:chExt cx="516477" cy="365825"/>
                </a:xfrm>
              </p:grpSpPr>
              <p:sp>
                <p:nvSpPr>
                  <p:cNvPr id="138565"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D</a:t>
                    </a:r>
                  </a:p>
                </p:txBody>
              </p:sp>
              <p:sp>
                <p:nvSpPr>
                  <p:cNvPr id="138566" name="Text Box 435"/>
                  <p:cNvSpPr txBox="1">
                    <a:spLocks noChangeArrowheads="1"/>
                  </p:cNvSpPr>
                  <p:nvPr/>
                </p:nvSpPr>
                <p:spPr bwMode="auto">
                  <a:xfrm>
                    <a:off x="9289845" y="602811"/>
                    <a:ext cx="510216" cy="2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38515" name="Group 277"/>
              <p:cNvGrpSpPr>
                <a:grpSpLocks/>
              </p:cNvGrpSpPr>
              <p:nvPr/>
            </p:nvGrpSpPr>
            <p:grpSpPr bwMode="auto">
              <a:xfrm>
                <a:off x="6186391" y="2553634"/>
                <a:ext cx="786282" cy="553573"/>
                <a:chOff x="6186488" y="2554288"/>
                <a:chExt cx="786294" cy="553557"/>
              </a:xfrm>
            </p:grpSpPr>
            <p:grpSp>
              <p:nvGrpSpPr>
                <p:cNvPr id="138548" name="Group 466"/>
                <p:cNvGrpSpPr>
                  <a:grpSpLocks/>
                </p:cNvGrpSpPr>
                <p:nvPr/>
              </p:nvGrpSpPr>
              <p:grpSpPr bwMode="auto">
                <a:xfrm>
                  <a:off x="6186488" y="2554288"/>
                  <a:ext cx="280987" cy="442912"/>
                  <a:chOff x="9144000" y="2126089"/>
                  <a:chExt cx="280657" cy="442463"/>
                </a:xfrm>
              </p:grpSpPr>
              <p:grpSp>
                <p:nvGrpSpPr>
                  <p:cNvPr id="138552" name="Group 381"/>
                  <p:cNvGrpSpPr>
                    <a:grpSpLocks/>
                  </p:cNvGrpSpPr>
                  <p:nvPr/>
                </p:nvGrpSpPr>
                <p:grpSpPr bwMode="auto">
                  <a:xfrm>
                    <a:off x="9144000" y="2287894"/>
                    <a:ext cx="280657" cy="280658"/>
                    <a:chOff x="3840891" y="2938973"/>
                    <a:chExt cx="395477" cy="395476"/>
                  </a:xfrm>
                </p:grpSpPr>
                <p:sp>
                  <p:nvSpPr>
                    <p:cNvPr id="138554"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38555" name="Group 252"/>
                    <p:cNvGrpSpPr>
                      <a:grpSpLocks/>
                    </p:cNvGrpSpPr>
                    <p:nvPr/>
                  </p:nvGrpSpPr>
                  <p:grpSpPr bwMode="auto">
                    <a:xfrm>
                      <a:off x="3843033" y="3039193"/>
                      <a:ext cx="390179" cy="179559"/>
                      <a:chOff x="2804" y="1311"/>
                      <a:chExt cx="513" cy="290"/>
                    </a:xfrm>
                  </p:grpSpPr>
                  <p:sp>
                    <p:nvSpPr>
                      <p:cNvPr id="138561"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38562"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38556" name="Group 80"/>
                    <p:cNvGrpSpPr>
                      <a:grpSpLocks/>
                    </p:cNvGrpSpPr>
                    <p:nvPr/>
                  </p:nvGrpSpPr>
                  <p:grpSpPr bwMode="auto">
                    <a:xfrm>
                      <a:off x="3906824" y="3073916"/>
                      <a:ext cx="262613" cy="118403"/>
                      <a:chOff x="1808112" y="2134561"/>
                      <a:chExt cx="549111" cy="247650"/>
                    </a:xfrm>
                  </p:grpSpPr>
                  <p:sp>
                    <p:nvSpPr>
                      <p:cNvPr id="13855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55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55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60"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38553"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38549" name="Group 244"/>
                <p:cNvGrpSpPr>
                  <a:grpSpLocks/>
                </p:cNvGrpSpPr>
                <p:nvPr/>
              </p:nvGrpSpPr>
              <p:grpSpPr bwMode="auto">
                <a:xfrm>
                  <a:off x="6456573" y="2742054"/>
                  <a:ext cx="516209" cy="365791"/>
                  <a:chOff x="9283584" y="483216"/>
                  <a:chExt cx="516342" cy="365816"/>
                </a:xfrm>
              </p:grpSpPr>
              <p:sp>
                <p:nvSpPr>
                  <p:cNvPr id="138550"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A</a:t>
                    </a:r>
                  </a:p>
                </p:txBody>
              </p:sp>
              <p:sp>
                <p:nvSpPr>
                  <p:cNvPr id="138551"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38516" name="Group 278"/>
              <p:cNvGrpSpPr>
                <a:grpSpLocks/>
              </p:cNvGrpSpPr>
              <p:nvPr/>
            </p:nvGrpSpPr>
            <p:grpSpPr bwMode="auto">
              <a:xfrm>
                <a:off x="6476899" y="4492786"/>
                <a:ext cx="800566" cy="544543"/>
                <a:chOff x="6477000" y="4493384"/>
                <a:chExt cx="800578" cy="544527"/>
              </a:xfrm>
            </p:grpSpPr>
            <p:grpSp>
              <p:nvGrpSpPr>
                <p:cNvPr id="138533" name="Group 501"/>
                <p:cNvGrpSpPr>
                  <a:grpSpLocks/>
                </p:cNvGrpSpPr>
                <p:nvPr/>
              </p:nvGrpSpPr>
              <p:grpSpPr bwMode="auto">
                <a:xfrm>
                  <a:off x="6477000" y="4493384"/>
                  <a:ext cx="280988" cy="441325"/>
                  <a:chOff x="9144000" y="2126089"/>
                  <a:chExt cx="280657" cy="442463"/>
                </a:xfrm>
              </p:grpSpPr>
              <p:grpSp>
                <p:nvGrpSpPr>
                  <p:cNvPr id="138537" name="Group 381"/>
                  <p:cNvGrpSpPr>
                    <a:grpSpLocks/>
                  </p:cNvGrpSpPr>
                  <p:nvPr/>
                </p:nvGrpSpPr>
                <p:grpSpPr bwMode="auto">
                  <a:xfrm>
                    <a:off x="9144000" y="2287894"/>
                    <a:ext cx="280657" cy="280658"/>
                    <a:chOff x="3840891" y="2938973"/>
                    <a:chExt cx="395477" cy="395476"/>
                  </a:xfrm>
                </p:grpSpPr>
                <p:sp>
                  <p:nvSpPr>
                    <p:cNvPr id="138539"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38540" name="Group 252"/>
                    <p:cNvGrpSpPr>
                      <a:grpSpLocks/>
                    </p:cNvGrpSpPr>
                    <p:nvPr/>
                  </p:nvGrpSpPr>
                  <p:grpSpPr bwMode="auto">
                    <a:xfrm>
                      <a:off x="3843033" y="3039193"/>
                      <a:ext cx="390179" cy="179559"/>
                      <a:chOff x="2804" y="1311"/>
                      <a:chExt cx="513" cy="290"/>
                    </a:xfrm>
                  </p:grpSpPr>
                  <p:sp>
                    <p:nvSpPr>
                      <p:cNvPr id="138546"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38547"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38541" name="Group 80"/>
                    <p:cNvGrpSpPr>
                      <a:grpSpLocks/>
                    </p:cNvGrpSpPr>
                    <p:nvPr/>
                  </p:nvGrpSpPr>
                  <p:grpSpPr bwMode="auto">
                    <a:xfrm>
                      <a:off x="3906824" y="3073916"/>
                      <a:ext cx="262613" cy="118403"/>
                      <a:chOff x="1808112" y="2134561"/>
                      <a:chExt cx="549111" cy="247650"/>
                    </a:xfrm>
                  </p:grpSpPr>
                  <p:sp>
                    <p:nvSpPr>
                      <p:cNvPr id="13854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54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544"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45"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38538"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38534" name="Group 247"/>
                <p:cNvGrpSpPr>
                  <a:grpSpLocks/>
                </p:cNvGrpSpPr>
                <p:nvPr/>
              </p:nvGrpSpPr>
              <p:grpSpPr bwMode="auto">
                <a:xfrm>
                  <a:off x="6760797" y="4672098"/>
                  <a:ext cx="516781" cy="365813"/>
                  <a:chOff x="9283584" y="483216"/>
                  <a:chExt cx="516342" cy="365816"/>
                </a:xfrm>
              </p:grpSpPr>
              <p:sp>
                <p:nvSpPr>
                  <p:cNvPr id="138535"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B</a:t>
                    </a:r>
                  </a:p>
                </p:txBody>
              </p:sp>
              <p:sp>
                <p:nvSpPr>
                  <p:cNvPr id="138536"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38517" name="Group 279"/>
              <p:cNvGrpSpPr>
                <a:grpSpLocks/>
              </p:cNvGrpSpPr>
              <p:nvPr/>
            </p:nvGrpSpPr>
            <p:grpSpPr bwMode="auto">
              <a:xfrm>
                <a:off x="5364043" y="5655324"/>
                <a:ext cx="804110" cy="538955"/>
                <a:chOff x="5364128" y="5655889"/>
                <a:chExt cx="804122" cy="538940"/>
              </a:xfrm>
            </p:grpSpPr>
            <p:grpSp>
              <p:nvGrpSpPr>
                <p:cNvPr id="138518" name="Group 501"/>
                <p:cNvGrpSpPr>
                  <a:grpSpLocks/>
                </p:cNvGrpSpPr>
                <p:nvPr/>
              </p:nvGrpSpPr>
              <p:grpSpPr bwMode="auto">
                <a:xfrm>
                  <a:off x="5364128" y="5655889"/>
                  <a:ext cx="280988" cy="441325"/>
                  <a:chOff x="9144000" y="2126089"/>
                  <a:chExt cx="280657" cy="442463"/>
                </a:xfrm>
              </p:grpSpPr>
              <p:grpSp>
                <p:nvGrpSpPr>
                  <p:cNvPr id="138522" name="Group 381"/>
                  <p:cNvGrpSpPr>
                    <a:grpSpLocks/>
                  </p:cNvGrpSpPr>
                  <p:nvPr/>
                </p:nvGrpSpPr>
                <p:grpSpPr bwMode="auto">
                  <a:xfrm>
                    <a:off x="9144000" y="2287894"/>
                    <a:ext cx="280657" cy="280658"/>
                    <a:chOff x="3840891" y="2938973"/>
                    <a:chExt cx="395477" cy="395476"/>
                  </a:xfrm>
                </p:grpSpPr>
                <p:sp>
                  <p:nvSpPr>
                    <p:cNvPr id="138524"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38525" name="Group 252"/>
                    <p:cNvGrpSpPr>
                      <a:grpSpLocks/>
                    </p:cNvGrpSpPr>
                    <p:nvPr/>
                  </p:nvGrpSpPr>
                  <p:grpSpPr bwMode="auto">
                    <a:xfrm>
                      <a:off x="3843033" y="3039193"/>
                      <a:ext cx="390179" cy="179559"/>
                      <a:chOff x="2804" y="1311"/>
                      <a:chExt cx="513" cy="290"/>
                    </a:xfrm>
                  </p:grpSpPr>
                  <p:sp>
                    <p:nvSpPr>
                      <p:cNvPr id="138531"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38532"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38526" name="Group 80"/>
                    <p:cNvGrpSpPr>
                      <a:grpSpLocks/>
                    </p:cNvGrpSpPr>
                    <p:nvPr/>
                  </p:nvGrpSpPr>
                  <p:grpSpPr bwMode="auto">
                    <a:xfrm>
                      <a:off x="3906824" y="3073916"/>
                      <a:ext cx="262613" cy="118403"/>
                      <a:chOff x="1808112" y="2134561"/>
                      <a:chExt cx="549111" cy="247650"/>
                    </a:xfrm>
                  </p:grpSpPr>
                  <p:sp>
                    <p:nvSpPr>
                      <p:cNvPr id="13852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52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52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30"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38523"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38519" name="Group 244"/>
                <p:cNvGrpSpPr>
                  <a:grpSpLocks/>
                </p:cNvGrpSpPr>
                <p:nvPr/>
              </p:nvGrpSpPr>
              <p:grpSpPr bwMode="auto">
                <a:xfrm>
                  <a:off x="5652041" y="5829038"/>
                  <a:ext cx="516209" cy="365791"/>
                  <a:chOff x="9283584" y="483216"/>
                  <a:chExt cx="516342" cy="365816"/>
                </a:xfrm>
              </p:grpSpPr>
              <p:sp>
                <p:nvSpPr>
                  <p:cNvPr id="138520"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C</a:t>
                    </a:r>
                  </a:p>
                </p:txBody>
              </p:sp>
              <p:sp>
                <p:nvSpPr>
                  <p:cNvPr id="138521"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sp>
          <p:nvSpPr>
            <p:cNvPr id="138466" name="Freeform 528"/>
            <p:cNvSpPr>
              <a:spLocks/>
            </p:cNvSpPr>
            <p:nvPr/>
          </p:nvSpPr>
          <p:spPr bwMode="auto">
            <a:xfrm>
              <a:off x="6823441" y="2352843"/>
              <a:ext cx="444504" cy="4367324"/>
            </a:xfrm>
            <a:custGeom>
              <a:avLst/>
              <a:gdLst>
                <a:gd name="T0" fmla="*/ 2147483646 w 10156"/>
                <a:gd name="T1" fmla="*/ 0 h 11035"/>
                <a:gd name="T2" fmla="*/ 2147483646 w 10156"/>
                <a:gd name="T3" fmla="*/ 2147483646 h 11035"/>
                <a:gd name="T4" fmla="*/ 2147483646 w 10156"/>
                <a:gd name="T5" fmla="*/ 2147483646 h 11035"/>
                <a:gd name="T6" fmla="*/ 2147483646 w 10156"/>
                <a:gd name="T7" fmla="*/ 2147483646 h 11035"/>
                <a:gd name="T8" fmla="*/ 2147483646 w 10156"/>
                <a:gd name="T9" fmla="*/ 2147483646 h 11035"/>
                <a:gd name="T10" fmla="*/ 2147483646 w 10156"/>
                <a:gd name="T11" fmla="*/ 2147483646 h 11035"/>
                <a:gd name="T12" fmla="*/ 2147483646 w 10156"/>
                <a:gd name="T13" fmla="*/ 2147483646 h 11035"/>
                <a:gd name="T14" fmla="*/ 2147483646 w 10156"/>
                <a:gd name="T15" fmla="*/ 2147483646 h 11035"/>
                <a:gd name="T16" fmla="*/ 2147483646 w 10156"/>
                <a:gd name="T17" fmla="*/ 2147483646 h 11035"/>
                <a:gd name="T18" fmla="*/ 2147483646 w 10156"/>
                <a:gd name="T19" fmla="*/ 2147483646 h 11035"/>
                <a:gd name="T20" fmla="*/ 2147483646 w 10156"/>
                <a:gd name="T21" fmla="*/ 2147483646 h 110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56"/>
                <a:gd name="T34" fmla="*/ 0 h 11035"/>
                <a:gd name="T35" fmla="*/ 10156 w 10156"/>
                <a:gd name="T36" fmla="*/ 11035 h 110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56" h="11035">
                  <a:moveTo>
                    <a:pt x="255" y="0"/>
                  </a:moveTo>
                  <a:cubicBezTo>
                    <a:pt x="0" y="89"/>
                    <a:pt x="1544" y="655"/>
                    <a:pt x="1616" y="865"/>
                  </a:cubicBezTo>
                  <a:cubicBezTo>
                    <a:pt x="1691" y="1073"/>
                    <a:pt x="2892" y="1478"/>
                    <a:pt x="3109" y="1729"/>
                  </a:cubicBezTo>
                  <a:cubicBezTo>
                    <a:pt x="3329" y="1984"/>
                    <a:pt x="3754" y="2110"/>
                    <a:pt x="4031" y="2367"/>
                  </a:cubicBezTo>
                  <a:cubicBezTo>
                    <a:pt x="4307" y="2624"/>
                    <a:pt x="4166" y="2894"/>
                    <a:pt x="4763" y="3273"/>
                  </a:cubicBezTo>
                  <a:cubicBezTo>
                    <a:pt x="4697" y="4070"/>
                    <a:pt x="4613" y="4058"/>
                    <a:pt x="7124" y="4814"/>
                  </a:cubicBezTo>
                  <a:cubicBezTo>
                    <a:pt x="8740" y="5452"/>
                    <a:pt x="8755" y="5554"/>
                    <a:pt x="9923" y="6230"/>
                  </a:cubicBezTo>
                  <a:cubicBezTo>
                    <a:pt x="10156" y="6613"/>
                    <a:pt x="9833" y="6810"/>
                    <a:pt x="9608" y="7128"/>
                  </a:cubicBezTo>
                  <a:cubicBezTo>
                    <a:pt x="9382" y="7446"/>
                    <a:pt x="8806" y="7755"/>
                    <a:pt x="8568" y="8136"/>
                  </a:cubicBezTo>
                  <a:cubicBezTo>
                    <a:pt x="8329" y="8517"/>
                    <a:pt x="8243" y="9084"/>
                    <a:pt x="8179" y="9413"/>
                  </a:cubicBezTo>
                  <a:cubicBezTo>
                    <a:pt x="8109" y="9744"/>
                    <a:pt x="8476" y="10694"/>
                    <a:pt x="8345" y="110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38467" name="Group 528"/>
            <p:cNvGrpSpPr>
              <a:grpSpLocks/>
            </p:cNvGrpSpPr>
            <p:nvPr/>
          </p:nvGrpSpPr>
          <p:grpSpPr bwMode="auto">
            <a:xfrm>
              <a:off x="6782526" y="2443536"/>
              <a:ext cx="138110" cy="138122"/>
              <a:chOff x="1196975" y="4543425"/>
              <a:chExt cx="138112" cy="138112"/>
            </a:xfrm>
          </p:grpSpPr>
          <p:sp>
            <p:nvSpPr>
              <p:cNvPr id="138510"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1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1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38468" name="Text Box 533"/>
            <p:cNvSpPr txBox="1">
              <a:spLocks noChangeArrowheads="1"/>
            </p:cNvSpPr>
            <p:nvPr/>
          </p:nvSpPr>
          <p:spPr bwMode="auto">
            <a:xfrm>
              <a:off x="6217339" y="2063018"/>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38469" name="Text Box 533"/>
            <p:cNvSpPr txBox="1">
              <a:spLocks noChangeArrowheads="1"/>
            </p:cNvSpPr>
            <p:nvPr/>
          </p:nvSpPr>
          <p:spPr bwMode="auto">
            <a:xfrm>
              <a:off x="6560239" y="6558154"/>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38470" name="Freeform 515"/>
            <p:cNvSpPr>
              <a:spLocks/>
            </p:cNvSpPr>
            <p:nvPr/>
          </p:nvSpPr>
          <p:spPr bwMode="auto">
            <a:xfrm>
              <a:off x="4005375" y="6203851"/>
              <a:ext cx="5003314" cy="331261"/>
            </a:xfrm>
            <a:custGeom>
              <a:avLst/>
              <a:gdLst>
                <a:gd name="T0" fmla="*/ 0 w 10135"/>
                <a:gd name="T1" fmla="*/ 2147483646 h 10000"/>
                <a:gd name="T2" fmla="*/ 2147483646 w 10135"/>
                <a:gd name="T3" fmla="*/ 2147483646 h 10000"/>
                <a:gd name="T4" fmla="*/ 2147483646 w 10135"/>
                <a:gd name="T5" fmla="*/ 2147483646 h 10000"/>
                <a:gd name="T6" fmla="*/ 2147483646 w 10135"/>
                <a:gd name="T7" fmla="*/ 2147483646 h 10000"/>
                <a:gd name="T8" fmla="*/ 2147483646 w 10135"/>
                <a:gd name="T9" fmla="*/ 2147483646 h 10000"/>
                <a:gd name="T10" fmla="*/ 2147483646 w 10135"/>
                <a:gd name="T11" fmla="*/ 2147483646 h 10000"/>
                <a:gd name="T12" fmla="*/ 2147483646 w 10135"/>
                <a:gd name="T13" fmla="*/ 2147483646 h 10000"/>
                <a:gd name="T14" fmla="*/ 2147483646 w 10135"/>
                <a:gd name="T15" fmla="*/ 2147483646 h 10000"/>
                <a:gd name="T16" fmla="*/ 2147483646 w 1013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35"/>
                <a:gd name="T28" fmla="*/ 0 h 10000"/>
                <a:gd name="T29" fmla="*/ 10135 w 10135"/>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35" h="10000">
                  <a:moveTo>
                    <a:pt x="0" y="9660"/>
                  </a:moveTo>
                  <a:cubicBezTo>
                    <a:pt x="300" y="9825"/>
                    <a:pt x="613" y="9038"/>
                    <a:pt x="1269" y="8332"/>
                  </a:cubicBezTo>
                  <a:cubicBezTo>
                    <a:pt x="1733" y="7499"/>
                    <a:pt x="2483" y="8947"/>
                    <a:pt x="2977" y="9049"/>
                  </a:cubicBezTo>
                  <a:lnTo>
                    <a:pt x="4561" y="9375"/>
                  </a:lnTo>
                  <a:cubicBezTo>
                    <a:pt x="4954" y="9462"/>
                    <a:pt x="4991" y="9417"/>
                    <a:pt x="5333" y="9572"/>
                  </a:cubicBezTo>
                  <a:cubicBezTo>
                    <a:pt x="5571" y="9472"/>
                    <a:pt x="5546" y="10000"/>
                    <a:pt x="5952" y="9981"/>
                  </a:cubicBezTo>
                  <a:cubicBezTo>
                    <a:pt x="6358" y="9961"/>
                    <a:pt x="7107" y="9525"/>
                    <a:pt x="7768" y="9454"/>
                  </a:cubicBezTo>
                  <a:cubicBezTo>
                    <a:pt x="8756" y="7522"/>
                    <a:pt x="8859" y="7097"/>
                    <a:pt x="9253" y="5521"/>
                  </a:cubicBezTo>
                  <a:cubicBezTo>
                    <a:pt x="9647" y="3946"/>
                    <a:pt x="9715" y="2785"/>
                    <a:pt x="10135" y="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71" name="Freeform 515"/>
            <p:cNvSpPr>
              <a:spLocks/>
            </p:cNvSpPr>
            <p:nvPr/>
          </p:nvSpPr>
          <p:spPr bwMode="auto">
            <a:xfrm>
              <a:off x="0" y="5667716"/>
              <a:ext cx="3768844" cy="867509"/>
            </a:xfrm>
            <a:custGeom>
              <a:avLst/>
              <a:gdLst>
                <a:gd name="T0" fmla="*/ 0 w 10680"/>
                <a:gd name="T1" fmla="*/ 0 h 12723"/>
                <a:gd name="T2" fmla="*/ 2147483646 w 10680"/>
                <a:gd name="T3" fmla="*/ 2147483646 h 12723"/>
                <a:gd name="T4" fmla="*/ 2147483646 w 10680"/>
                <a:gd name="T5" fmla="*/ 2147483646 h 12723"/>
                <a:gd name="T6" fmla="*/ 2147483646 w 10680"/>
                <a:gd name="T7" fmla="*/ 2147483646 h 12723"/>
                <a:gd name="T8" fmla="*/ 2147483646 w 10680"/>
                <a:gd name="T9" fmla="*/ 2147483646 h 12723"/>
                <a:gd name="T10" fmla="*/ 2147483646 w 10680"/>
                <a:gd name="T11" fmla="*/ 2147483646 h 12723"/>
                <a:gd name="T12" fmla="*/ 0 60000 65536"/>
                <a:gd name="T13" fmla="*/ 0 60000 65536"/>
                <a:gd name="T14" fmla="*/ 0 60000 65536"/>
                <a:gd name="T15" fmla="*/ 0 60000 65536"/>
                <a:gd name="T16" fmla="*/ 0 60000 65536"/>
                <a:gd name="T17" fmla="*/ 0 60000 65536"/>
                <a:gd name="T18" fmla="*/ 0 w 10680"/>
                <a:gd name="T19" fmla="*/ 0 h 12723"/>
                <a:gd name="T20" fmla="*/ 10680 w 10680"/>
                <a:gd name="T21" fmla="*/ 12723 h 12723"/>
              </a:gdLst>
              <a:ahLst/>
              <a:cxnLst>
                <a:cxn ang="T12">
                  <a:pos x="T0" y="T1"/>
                </a:cxn>
                <a:cxn ang="T13">
                  <a:pos x="T2" y="T3"/>
                </a:cxn>
                <a:cxn ang="T14">
                  <a:pos x="T4" y="T5"/>
                </a:cxn>
                <a:cxn ang="T15">
                  <a:pos x="T6" y="T7"/>
                </a:cxn>
                <a:cxn ang="T16">
                  <a:pos x="T8" y="T9"/>
                </a:cxn>
                <a:cxn ang="T17">
                  <a:pos x="T10" y="T11"/>
                </a:cxn>
              </a:cxnLst>
              <a:rect l="T18" t="T19" r="T20" b="T21"/>
              <a:pathLst>
                <a:path w="10680" h="12723">
                  <a:moveTo>
                    <a:pt x="0" y="0"/>
                  </a:moveTo>
                  <a:cubicBezTo>
                    <a:pt x="218" y="878"/>
                    <a:pt x="938" y="4011"/>
                    <a:pt x="1375" y="5849"/>
                  </a:cubicBezTo>
                  <a:cubicBezTo>
                    <a:pt x="1812" y="7687"/>
                    <a:pt x="1783" y="9978"/>
                    <a:pt x="2621" y="11026"/>
                  </a:cubicBezTo>
                  <a:cubicBezTo>
                    <a:pt x="3687" y="12449"/>
                    <a:pt x="5389" y="11442"/>
                    <a:pt x="6380" y="11673"/>
                  </a:cubicBezTo>
                  <a:cubicBezTo>
                    <a:pt x="7159" y="11459"/>
                    <a:pt x="7844" y="12088"/>
                    <a:pt x="8561" y="12251"/>
                  </a:cubicBezTo>
                  <a:cubicBezTo>
                    <a:pt x="9278" y="12414"/>
                    <a:pt x="10095" y="12723"/>
                    <a:pt x="10680" y="12652"/>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72" name="Rectangle 514"/>
            <p:cNvSpPr>
              <a:spLocks noChangeArrowheads="1"/>
            </p:cNvSpPr>
            <p:nvPr/>
          </p:nvSpPr>
          <p:spPr bwMode="auto">
            <a:xfrm>
              <a:off x="3732417" y="6166907"/>
              <a:ext cx="324123" cy="73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4</a:t>
              </a:r>
            </a:p>
          </p:txBody>
        </p:sp>
        <p:grpSp>
          <p:nvGrpSpPr>
            <p:cNvPr id="138473" name="Group 540"/>
            <p:cNvGrpSpPr>
              <a:grpSpLocks/>
            </p:cNvGrpSpPr>
            <p:nvPr/>
          </p:nvGrpSpPr>
          <p:grpSpPr bwMode="auto">
            <a:xfrm>
              <a:off x="5028567" y="6410709"/>
              <a:ext cx="138110" cy="138122"/>
              <a:chOff x="1196975" y="4543425"/>
              <a:chExt cx="138112" cy="138112"/>
            </a:xfrm>
          </p:grpSpPr>
          <p:sp>
            <p:nvSpPr>
              <p:cNvPr id="138507" name="Oval 16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0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0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74" name="Group 536"/>
            <p:cNvGrpSpPr>
              <a:grpSpLocks/>
            </p:cNvGrpSpPr>
            <p:nvPr/>
          </p:nvGrpSpPr>
          <p:grpSpPr bwMode="auto">
            <a:xfrm>
              <a:off x="2244596" y="6392557"/>
              <a:ext cx="138110" cy="138122"/>
              <a:chOff x="1196975" y="4543425"/>
              <a:chExt cx="138112" cy="138112"/>
            </a:xfrm>
          </p:grpSpPr>
          <p:sp>
            <p:nvSpPr>
              <p:cNvPr id="138504" name="Oval 164"/>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0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0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75" name="Group 532"/>
            <p:cNvGrpSpPr>
              <a:grpSpLocks/>
            </p:cNvGrpSpPr>
            <p:nvPr/>
          </p:nvGrpSpPr>
          <p:grpSpPr bwMode="auto">
            <a:xfrm>
              <a:off x="1398520" y="6396033"/>
              <a:ext cx="138110" cy="138122"/>
              <a:chOff x="1196975" y="4543425"/>
              <a:chExt cx="138112" cy="138112"/>
            </a:xfrm>
          </p:grpSpPr>
          <p:sp>
            <p:nvSpPr>
              <p:cNvPr id="138501" name="Oval 167"/>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50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0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76" name="Group 503"/>
            <p:cNvGrpSpPr>
              <a:grpSpLocks/>
            </p:cNvGrpSpPr>
            <p:nvPr/>
          </p:nvGrpSpPr>
          <p:grpSpPr bwMode="auto">
            <a:xfrm>
              <a:off x="143116" y="5769211"/>
              <a:ext cx="138110" cy="138122"/>
              <a:chOff x="1196975" y="4543425"/>
              <a:chExt cx="138112" cy="138112"/>
            </a:xfrm>
          </p:grpSpPr>
          <p:sp>
            <p:nvSpPr>
              <p:cNvPr id="138498"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9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50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38477" name="Rectangle 538"/>
            <p:cNvSpPr>
              <a:spLocks noChangeArrowheads="1"/>
            </p:cNvSpPr>
            <p:nvPr/>
          </p:nvSpPr>
          <p:spPr bwMode="auto">
            <a:xfrm>
              <a:off x="7823701" y="1962146"/>
              <a:ext cx="1136633"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sp>
          <p:nvSpPr>
            <p:cNvPr id="138478" name="Rectangle 540"/>
            <p:cNvSpPr>
              <a:spLocks noChangeArrowheads="1"/>
            </p:cNvSpPr>
            <p:nvPr/>
          </p:nvSpPr>
          <p:spPr bwMode="auto">
            <a:xfrm>
              <a:off x="8276905" y="6513295"/>
              <a:ext cx="95440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grpSp>
          <p:nvGrpSpPr>
            <p:cNvPr id="138479" name="Group 528"/>
            <p:cNvGrpSpPr>
              <a:grpSpLocks/>
            </p:cNvGrpSpPr>
            <p:nvPr/>
          </p:nvGrpSpPr>
          <p:grpSpPr bwMode="auto">
            <a:xfrm>
              <a:off x="7117110" y="6455086"/>
              <a:ext cx="138110" cy="138122"/>
              <a:chOff x="1196975" y="4543425"/>
              <a:chExt cx="138112" cy="138112"/>
            </a:xfrm>
          </p:grpSpPr>
          <p:sp>
            <p:nvSpPr>
              <p:cNvPr id="138495"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9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49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80" name="Group 512"/>
            <p:cNvGrpSpPr>
              <a:grpSpLocks/>
            </p:cNvGrpSpPr>
            <p:nvPr/>
          </p:nvGrpSpPr>
          <p:grpSpPr bwMode="auto">
            <a:xfrm>
              <a:off x="8771479" y="6215839"/>
              <a:ext cx="138110" cy="138122"/>
              <a:chOff x="1196975" y="4543425"/>
              <a:chExt cx="138112" cy="138112"/>
            </a:xfrm>
          </p:grpSpPr>
          <p:sp>
            <p:nvSpPr>
              <p:cNvPr id="138492"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9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49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38481" name="Freeform 527"/>
            <p:cNvSpPr>
              <a:spLocks/>
            </p:cNvSpPr>
            <p:nvPr/>
          </p:nvSpPr>
          <p:spPr bwMode="auto">
            <a:xfrm>
              <a:off x="3601867" y="2256565"/>
              <a:ext cx="1133166" cy="4363490"/>
            </a:xfrm>
            <a:custGeom>
              <a:avLst/>
              <a:gdLst>
                <a:gd name="T0" fmla="*/ 2147483646 w 10473"/>
                <a:gd name="T1" fmla="*/ 0 h 10511"/>
                <a:gd name="T2" fmla="*/ 2147483646 w 10473"/>
                <a:gd name="T3" fmla="*/ 2147483646 h 10511"/>
                <a:gd name="T4" fmla="*/ 2147483646 w 10473"/>
                <a:gd name="T5" fmla="*/ 2147483646 h 10511"/>
                <a:gd name="T6" fmla="*/ 2147483646 w 10473"/>
                <a:gd name="T7" fmla="*/ 2147483646 h 10511"/>
                <a:gd name="T8" fmla="*/ 2147483646 w 10473"/>
                <a:gd name="T9" fmla="*/ 2147483646 h 10511"/>
                <a:gd name="T10" fmla="*/ 2147483646 w 10473"/>
                <a:gd name="T11" fmla="*/ 2147483646 h 10511"/>
                <a:gd name="T12" fmla="*/ 2147483646 w 10473"/>
                <a:gd name="T13" fmla="*/ 2147483646 h 10511"/>
                <a:gd name="T14" fmla="*/ 2147483646 w 10473"/>
                <a:gd name="T15" fmla="*/ 2147483646 h 10511"/>
                <a:gd name="T16" fmla="*/ 2147483646 w 10473"/>
                <a:gd name="T17" fmla="*/ 2147483646 h 10511"/>
                <a:gd name="T18" fmla="*/ 0 w 10473"/>
                <a:gd name="T19" fmla="*/ 2147483646 h 10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73"/>
                <a:gd name="T31" fmla="*/ 0 h 10511"/>
                <a:gd name="T32" fmla="*/ 10473 w 10473"/>
                <a:gd name="T33" fmla="*/ 10511 h 10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73" h="10511">
                  <a:moveTo>
                    <a:pt x="10473" y="0"/>
                  </a:moveTo>
                  <a:cubicBezTo>
                    <a:pt x="10177" y="228"/>
                    <a:pt x="9462" y="685"/>
                    <a:pt x="9123" y="996"/>
                  </a:cubicBezTo>
                  <a:cubicBezTo>
                    <a:pt x="8784" y="1307"/>
                    <a:pt x="8697" y="1512"/>
                    <a:pt x="8439" y="1865"/>
                  </a:cubicBezTo>
                  <a:cubicBezTo>
                    <a:pt x="8181" y="2217"/>
                    <a:pt x="7942" y="2707"/>
                    <a:pt x="7576" y="3112"/>
                  </a:cubicBezTo>
                  <a:cubicBezTo>
                    <a:pt x="7278" y="3833"/>
                    <a:pt x="7535" y="3883"/>
                    <a:pt x="6314" y="4312"/>
                  </a:cubicBezTo>
                  <a:cubicBezTo>
                    <a:pt x="5702" y="4653"/>
                    <a:pt x="5245" y="4745"/>
                    <a:pt x="4171" y="5207"/>
                  </a:cubicBezTo>
                  <a:cubicBezTo>
                    <a:pt x="3570" y="5579"/>
                    <a:pt x="3320" y="5647"/>
                    <a:pt x="2892" y="5992"/>
                  </a:cubicBezTo>
                  <a:cubicBezTo>
                    <a:pt x="2057" y="6691"/>
                    <a:pt x="2091" y="6781"/>
                    <a:pt x="1601" y="7281"/>
                  </a:cubicBezTo>
                  <a:cubicBezTo>
                    <a:pt x="1160" y="7945"/>
                    <a:pt x="904" y="8174"/>
                    <a:pt x="637" y="8712"/>
                  </a:cubicBezTo>
                  <a:cubicBezTo>
                    <a:pt x="370" y="9250"/>
                    <a:pt x="262" y="9656"/>
                    <a:pt x="0" y="10511"/>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8482" name="Text Box 533"/>
            <p:cNvSpPr txBox="1">
              <a:spLocks noChangeArrowheads="1"/>
            </p:cNvSpPr>
            <p:nvPr/>
          </p:nvSpPr>
          <p:spPr bwMode="auto">
            <a:xfrm>
              <a:off x="4201769" y="1927392"/>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OHIO</a:t>
              </a:r>
            </a:p>
          </p:txBody>
        </p:sp>
        <p:sp>
          <p:nvSpPr>
            <p:cNvPr id="138483" name="Text Box 533"/>
            <p:cNvSpPr txBox="1">
              <a:spLocks noChangeArrowheads="1"/>
            </p:cNvSpPr>
            <p:nvPr/>
          </p:nvSpPr>
          <p:spPr bwMode="auto">
            <a:xfrm>
              <a:off x="2971598" y="6568235"/>
              <a:ext cx="1073704" cy="22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PL OHIO</a:t>
              </a:r>
            </a:p>
          </p:txBody>
        </p:sp>
        <p:grpSp>
          <p:nvGrpSpPr>
            <p:cNvPr id="138484" name="Group 524"/>
            <p:cNvGrpSpPr>
              <a:grpSpLocks/>
            </p:cNvGrpSpPr>
            <p:nvPr/>
          </p:nvGrpSpPr>
          <p:grpSpPr bwMode="auto">
            <a:xfrm>
              <a:off x="3543071" y="6450864"/>
              <a:ext cx="138113" cy="138113"/>
              <a:chOff x="1196975" y="4543425"/>
              <a:chExt cx="138112" cy="138112"/>
            </a:xfrm>
          </p:grpSpPr>
          <p:sp>
            <p:nvSpPr>
              <p:cNvPr id="138489"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9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49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485" name="Group 524"/>
            <p:cNvGrpSpPr>
              <a:grpSpLocks/>
            </p:cNvGrpSpPr>
            <p:nvPr/>
          </p:nvGrpSpPr>
          <p:grpSpPr bwMode="auto">
            <a:xfrm>
              <a:off x="4612310" y="2318995"/>
              <a:ext cx="138113" cy="138113"/>
              <a:chOff x="1196975" y="4543425"/>
              <a:chExt cx="138112" cy="138112"/>
            </a:xfrm>
          </p:grpSpPr>
          <p:sp>
            <p:nvSpPr>
              <p:cNvPr id="138486"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8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48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38245" name="Text Box 543"/>
          <p:cNvSpPr txBox="1">
            <a:spLocks noChangeArrowheads="1"/>
          </p:cNvSpPr>
          <p:nvPr/>
        </p:nvSpPr>
        <p:spPr bwMode="auto">
          <a:xfrm>
            <a:off x="1304889" y="3000393"/>
            <a:ext cx="1119187"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(LD)</a:t>
            </a:r>
          </a:p>
        </p:txBody>
      </p:sp>
      <p:grpSp>
        <p:nvGrpSpPr>
          <p:cNvPr id="138246" name="Group 108"/>
          <p:cNvGrpSpPr>
            <a:grpSpLocks/>
          </p:cNvGrpSpPr>
          <p:nvPr/>
        </p:nvGrpSpPr>
        <p:grpSpPr bwMode="auto">
          <a:xfrm>
            <a:off x="1746213" y="2859106"/>
            <a:ext cx="138112" cy="138112"/>
            <a:chOff x="1196975" y="4543425"/>
            <a:chExt cx="138112" cy="138112"/>
          </a:xfrm>
        </p:grpSpPr>
        <p:sp>
          <p:nvSpPr>
            <p:cNvPr id="138438" name="Oval 12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3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844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38247" name="Group 439"/>
          <p:cNvGrpSpPr>
            <a:grpSpLocks/>
          </p:cNvGrpSpPr>
          <p:nvPr/>
        </p:nvGrpSpPr>
        <p:grpSpPr bwMode="auto">
          <a:xfrm>
            <a:off x="13224" y="-20953"/>
            <a:ext cx="3009667" cy="3429299"/>
            <a:chOff x="-357883" y="3473450"/>
            <a:chExt cx="3009667" cy="3429299"/>
          </a:xfrm>
        </p:grpSpPr>
        <p:sp>
          <p:nvSpPr>
            <p:cNvPr id="138435" name="Rectangle 385"/>
            <p:cNvSpPr>
              <a:spLocks noChangeArrowheads="1"/>
            </p:cNvSpPr>
            <p:nvPr/>
          </p:nvSpPr>
          <p:spPr bwMode="auto">
            <a:xfrm>
              <a:off x="-329782" y="3522501"/>
              <a:ext cx="2971261" cy="3380248"/>
            </a:xfrm>
            <a:prstGeom prst="rect">
              <a:avLst/>
            </a:prstGeom>
            <a:solidFill>
              <a:schemeClr val="bg1"/>
            </a:solidFill>
            <a:ln w="19050">
              <a:solidFill>
                <a:srgbClr val="0000FF"/>
              </a:solidFill>
              <a:miter lim="800000"/>
              <a:headEnd/>
              <a:tailEnd/>
            </a:ln>
          </p:spPr>
          <p:txBody>
            <a:bodyPr anchor="ct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eaLnBrk="1" hangingPunct="1">
                <a:lnSpc>
                  <a:spcPct val="110000"/>
                </a:lnSpc>
                <a:spcBef>
                  <a:spcPct val="0"/>
                </a:spcBef>
                <a:buFontTx/>
                <a:buNone/>
              </a:pPr>
              <a:br>
                <a:rPr lang="en-US" altLang="en-US" sz="900" b="1" dirty="0">
                  <a:solidFill>
                    <a:srgbClr val="000000"/>
                  </a:solidFill>
                </a:rPr>
              </a:br>
              <a:r>
                <a:rPr lang="en-US" altLang="en-US" sz="900" b="1" dirty="0">
                  <a:solidFill>
                    <a:srgbClr val="000000"/>
                  </a:solidFill>
                </a:rPr>
                <a:t>	</a:t>
              </a:r>
              <a:br>
                <a:rPr lang="en-US" altLang="en-US" sz="900" b="1" dirty="0">
                  <a:solidFill>
                    <a:srgbClr val="000000"/>
                  </a:solidFill>
                </a:rPr>
              </a:br>
              <a:r>
                <a:rPr lang="en-US" altLang="en-US" sz="900" b="1" dirty="0">
                  <a:solidFill>
                    <a:srgbClr val="000000"/>
                  </a:solidFill>
                </a:rPr>
                <a:t>	</a:t>
              </a:r>
              <a:br>
                <a:rPr lang="en-US" altLang="en-US" sz="900" b="1" dirty="0">
                  <a:solidFill>
                    <a:srgbClr val="000000"/>
                  </a:solidFill>
                </a:rPr>
              </a:br>
              <a:r>
                <a:rPr lang="en-US" altLang="en-US" sz="900" b="1" dirty="0">
                  <a:solidFill>
                    <a:srgbClr val="000000"/>
                  </a:solidFill>
                </a:rPr>
                <a:t>	</a:t>
              </a:r>
            </a:p>
          </p:txBody>
        </p:sp>
        <p:sp>
          <p:nvSpPr>
            <p:cNvPr id="138436" name="Rectangle 386"/>
            <p:cNvSpPr>
              <a:spLocks noChangeArrowheads="1"/>
            </p:cNvSpPr>
            <p:nvPr/>
          </p:nvSpPr>
          <p:spPr bwMode="auto">
            <a:xfrm>
              <a:off x="-85725" y="3473450"/>
              <a:ext cx="2489200" cy="330200"/>
            </a:xfrm>
            <a:prstGeom prst="rect">
              <a:avLst/>
            </a:prstGeom>
            <a:noFill/>
            <a:ln>
              <a:noFill/>
            </a:ln>
            <a:effectLst>
              <a:outerShdw dist="35921" dir="2700000" algn="ctr" rotWithShape="0">
                <a:srgbClr val="FFDE9D"/>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dirty="0">
                  <a:solidFill>
                    <a:srgbClr val="0000FF"/>
                  </a:solidFill>
                </a:rPr>
                <a:t>3</a:t>
              </a:r>
              <a:r>
                <a:rPr lang="en-US" altLang="en-US" sz="1800" b="1" baseline="30000" dirty="0">
                  <a:solidFill>
                    <a:srgbClr val="0000FF"/>
                  </a:solidFill>
                </a:rPr>
                <a:t>rd</a:t>
              </a:r>
              <a:r>
                <a:rPr lang="en-US" altLang="en-US" sz="1800" b="1" dirty="0">
                  <a:solidFill>
                    <a:srgbClr val="0000FF"/>
                  </a:solidFill>
                </a:rPr>
                <a:t> ABCT Situation</a:t>
              </a:r>
              <a:r>
                <a:rPr lang="en-US" altLang="en-US" sz="2400" dirty="0">
                  <a:solidFill>
                    <a:srgbClr val="000000"/>
                  </a:solidFill>
                </a:rPr>
                <a:t> </a:t>
              </a:r>
              <a:r>
                <a:rPr lang="en-US" altLang="en-US" dirty="0">
                  <a:solidFill>
                    <a:srgbClr val="000000"/>
                  </a:solidFill>
                </a:rPr>
                <a:t> </a:t>
              </a:r>
            </a:p>
          </p:txBody>
        </p:sp>
        <p:sp>
          <p:nvSpPr>
            <p:cNvPr id="138437" name="Rectangle 402"/>
            <p:cNvSpPr>
              <a:spLocks noChangeArrowheads="1"/>
            </p:cNvSpPr>
            <p:nvPr/>
          </p:nvSpPr>
          <p:spPr bwMode="auto">
            <a:xfrm>
              <a:off x="-357883" y="3807454"/>
              <a:ext cx="3009667"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Clr>
                  <a:srgbClr val="0000FF"/>
                </a:buClr>
                <a:buFont typeface="Wingdings" panose="05000000000000000000" pitchFamily="2" charset="2"/>
                <a:buNone/>
              </a:pPr>
              <a:r>
                <a:rPr lang="en-US" altLang="en-US" sz="1000" b="1" dirty="0">
                  <a:solidFill>
                    <a:srgbClr val="000000"/>
                  </a:solidFill>
                  <a:cs typeface="Arial" panose="020B0604020202020204" pitchFamily="34" charset="0"/>
                </a:rPr>
                <a:t>3/4ID ABCT is to conduct the Decisive Operation for 4ID. 3/4ID ABCT has been given a mission to destroy enemy forces in the AO in order to secure a mobility corridor for follow-on offensive operations to the east. 3/4ID ABCT is currently located in AA PEEL.</a:t>
              </a:r>
            </a:p>
            <a:p>
              <a:pPr algn="ctr">
                <a:spcBef>
                  <a:spcPct val="0"/>
                </a:spcBef>
                <a:buClr>
                  <a:srgbClr val="0000FF"/>
                </a:buClr>
                <a:buFont typeface="Wingdings" panose="05000000000000000000" pitchFamily="2" charset="2"/>
                <a:buNone/>
              </a:pPr>
              <a:r>
                <a:rPr lang="en-US" altLang="en-US" sz="1000" b="1" u="sng" dirty="0">
                  <a:solidFill>
                    <a:srgbClr val="0000FF"/>
                  </a:solidFill>
                  <a:cs typeface="Arial" panose="020B0604020202020204" pitchFamily="34" charset="0"/>
                </a:rPr>
                <a:t>Ground maneuver units </a:t>
              </a:r>
              <a:r>
                <a:rPr lang="en-US" altLang="en-US" sz="1000" b="1" dirty="0">
                  <a:solidFill>
                    <a:srgbClr val="0000FF"/>
                  </a:solidFill>
                  <a:cs typeface="Arial" panose="020B0604020202020204" pitchFamily="34" charset="0"/>
                </a:rPr>
                <a:t>available:</a:t>
              </a:r>
              <a:r>
                <a:rPr lang="en-US" altLang="en-US" sz="1000" b="1" dirty="0">
                  <a:solidFill>
                    <a:srgbClr val="000000"/>
                  </a:solidFill>
                  <a:cs typeface="Arial" panose="020B0604020202020204" pitchFamily="34" charset="0"/>
                </a:rPr>
                <a:t> Two CABs (two Armor and one Mech Infantry Company each), one CAB (one Armor and two Mech Infantry Companies), and one Cavalry Squadron (three Troops, one Armor Company) </a:t>
              </a:r>
              <a:r>
                <a:rPr lang="en-US" altLang="en-US" sz="1000" b="1" dirty="0">
                  <a:solidFill>
                    <a:srgbClr val="0000CC"/>
                  </a:solidFill>
                  <a:cs typeface="Arial" panose="020B0604020202020204" pitchFamily="34" charset="0"/>
                </a:rPr>
                <a:t>= 13 Companies.  </a:t>
              </a:r>
            </a:p>
          </p:txBody>
        </p:sp>
      </p:grpSp>
      <p:grpSp>
        <p:nvGrpSpPr>
          <p:cNvPr id="138249" name="Group 440"/>
          <p:cNvGrpSpPr>
            <a:grpSpLocks/>
          </p:cNvGrpSpPr>
          <p:nvPr/>
        </p:nvGrpSpPr>
        <p:grpSpPr bwMode="auto">
          <a:xfrm>
            <a:off x="38186" y="3456084"/>
            <a:ext cx="2967735" cy="3370017"/>
            <a:chOff x="6484459" y="3019415"/>
            <a:chExt cx="2967735" cy="3370017"/>
          </a:xfrm>
        </p:grpSpPr>
        <p:sp>
          <p:nvSpPr>
            <p:cNvPr id="138432" name="Rectangle 385"/>
            <p:cNvSpPr>
              <a:spLocks noChangeArrowheads="1"/>
            </p:cNvSpPr>
            <p:nvPr/>
          </p:nvSpPr>
          <p:spPr bwMode="auto">
            <a:xfrm>
              <a:off x="6484459" y="3041003"/>
              <a:ext cx="2967735" cy="3348429"/>
            </a:xfrm>
            <a:prstGeom prst="rect">
              <a:avLst/>
            </a:prstGeom>
            <a:solidFill>
              <a:schemeClr val="bg1"/>
            </a:solidFill>
            <a:ln w="19050">
              <a:solidFill>
                <a:srgbClr val="FF0000"/>
              </a:solidFill>
              <a:miter lim="800000"/>
              <a:headEnd/>
              <a:tailEnd/>
            </a:ln>
          </p:spPr>
          <p:txBody>
            <a:bodyPr anchor="ct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eaLnBrk="1" hangingPunct="1">
                <a:lnSpc>
                  <a:spcPct val="110000"/>
                </a:lnSpc>
                <a:spcBef>
                  <a:spcPct val="0"/>
                </a:spcBef>
                <a:buFontTx/>
                <a:buNone/>
              </a:pPr>
              <a:br>
                <a:rPr lang="en-US" altLang="en-US" sz="900" b="1" dirty="0">
                  <a:solidFill>
                    <a:srgbClr val="000000"/>
                  </a:solidFill>
                </a:rPr>
              </a:br>
              <a:r>
                <a:rPr lang="en-US" altLang="en-US" sz="900" b="1" dirty="0">
                  <a:solidFill>
                    <a:srgbClr val="000000"/>
                  </a:solidFill>
                </a:rPr>
                <a:t>	</a:t>
              </a:r>
              <a:br>
                <a:rPr lang="en-US" altLang="en-US" sz="900" b="1" dirty="0">
                  <a:solidFill>
                    <a:srgbClr val="000000"/>
                  </a:solidFill>
                </a:rPr>
              </a:br>
              <a:r>
                <a:rPr lang="en-US" altLang="en-US" sz="900" b="1" dirty="0">
                  <a:solidFill>
                    <a:srgbClr val="000000"/>
                  </a:solidFill>
                </a:rPr>
                <a:t>	</a:t>
              </a:r>
              <a:br>
                <a:rPr lang="en-US" altLang="en-US" sz="900" b="1" dirty="0">
                  <a:solidFill>
                    <a:srgbClr val="000000"/>
                  </a:solidFill>
                </a:rPr>
              </a:br>
              <a:r>
                <a:rPr lang="en-US" altLang="en-US" sz="900" b="1" dirty="0">
                  <a:solidFill>
                    <a:srgbClr val="000000"/>
                  </a:solidFill>
                </a:rPr>
                <a:t>	</a:t>
              </a:r>
            </a:p>
          </p:txBody>
        </p:sp>
        <p:sp>
          <p:nvSpPr>
            <p:cNvPr id="138433" name="Rectangle 388"/>
            <p:cNvSpPr>
              <a:spLocks noChangeArrowheads="1"/>
            </p:cNvSpPr>
            <p:nvPr/>
          </p:nvSpPr>
          <p:spPr bwMode="auto">
            <a:xfrm>
              <a:off x="6878638" y="3019415"/>
              <a:ext cx="2227262" cy="330200"/>
            </a:xfrm>
            <a:prstGeom prst="rect">
              <a:avLst/>
            </a:prstGeom>
            <a:noFill/>
            <a:ln>
              <a:noFill/>
            </a:ln>
            <a:effectLst>
              <a:outerShdw dist="35921" dir="2700000" algn="ctr" rotWithShape="0">
                <a:srgbClr val="FFDE9D"/>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dirty="0">
                  <a:solidFill>
                    <a:srgbClr val="FF0000"/>
                  </a:solidFill>
                </a:rPr>
                <a:t>Enemy Situation</a:t>
              </a:r>
              <a:r>
                <a:rPr lang="en-US" altLang="en-US" sz="2400" dirty="0">
                  <a:solidFill>
                    <a:srgbClr val="000000"/>
                  </a:solidFill>
                </a:rPr>
                <a:t> </a:t>
              </a:r>
              <a:r>
                <a:rPr lang="en-US" altLang="en-US" dirty="0">
                  <a:solidFill>
                    <a:srgbClr val="000000"/>
                  </a:solidFill>
                </a:rPr>
                <a:t> </a:t>
              </a:r>
            </a:p>
          </p:txBody>
        </p:sp>
        <p:sp>
          <p:nvSpPr>
            <p:cNvPr id="138434" name="Rectangle 401"/>
            <p:cNvSpPr>
              <a:spLocks noChangeArrowheads="1"/>
            </p:cNvSpPr>
            <p:nvPr/>
          </p:nvSpPr>
          <p:spPr bwMode="auto">
            <a:xfrm>
              <a:off x="6552056" y="3426347"/>
              <a:ext cx="2775321" cy="1785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Clr>
                  <a:srgbClr val="0000FF"/>
                </a:buClr>
                <a:buFont typeface="Wingdings" panose="05000000000000000000" pitchFamily="2" charset="2"/>
                <a:buNone/>
              </a:pPr>
              <a:r>
                <a:rPr lang="en-US" altLang="en-US" sz="1000" b="1" dirty="0">
                  <a:solidFill>
                    <a:srgbClr val="000000"/>
                  </a:solidFill>
                  <a:cs typeface="Arial" panose="020B0604020202020204" pitchFamily="34" charset="0"/>
                </a:rPr>
                <a:t>Remnants of 843 Mechanized Infantry Brigade (one Mech Inf Battalion) have been conducting delaying operations to the east and have established hasty defensive positions as shown. </a:t>
              </a:r>
            </a:p>
            <a:p>
              <a:pPr algn="ctr">
                <a:spcBef>
                  <a:spcPct val="0"/>
                </a:spcBef>
                <a:buClr>
                  <a:srgbClr val="0000FF"/>
                </a:buClr>
                <a:buFont typeface="Wingdings" panose="05000000000000000000" pitchFamily="2" charset="2"/>
                <a:buNone/>
              </a:pPr>
              <a:r>
                <a:rPr lang="en-US" altLang="en-US" sz="1000" b="1" dirty="0">
                  <a:solidFill>
                    <a:srgbClr val="FF0000"/>
                  </a:solidFill>
                  <a:cs typeface="Arial" panose="020B0604020202020204" pitchFamily="34" charset="0"/>
                </a:rPr>
                <a:t>Ground maneuver units available:</a:t>
              </a:r>
              <a:r>
                <a:rPr lang="en-US" altLang="en-US" sz="1000" b="1" dirty="0">
                  <a:solidFill>
                    <a:srgbClr val="000000"/>
                  </a:solidFill>
                  <a:cs typeface="Arial" panose="020B0604020202020204" pitchFamily="34" charset="0"/>
                </a:rPr>
                <a:t> Three Mech Infantry Companies and one Armor Company in reserve (each of the three Mech Infantry Companies has a forward observation post deployed)                          </a:t>
              </a:r>
              <a:r>
                <a:rPr lang="en-US" altLang="en-US" sz="1000" b="1" dirty="0">
                  <a:solidFill>
                    <a:srgbClr val="FF0000"/>
                  </a:solidFill>
                  <a:cs typeface="Arial" panose="020B0604020202020204" pitchFamily="34" charset="0"/>
                </a:rPr>
                <a:t>= 4 Companies. </a:t>
              </a:r>
            </a:p>
          </p:txBody>
        </p:sp>
      </p:grpSp>
      <p:sp>
        <p:nvSpPr>
          <p:cNvPr id="361" name="Rectangle 35"/>
          <p:cNvSpPr>
            <a:spLocks noChangeArrowheads="1"/>
          </p:cNvSpPr>
          <p:nvPr/>
        </p:nvSpPr>
        <p:spPr bwMode="auto">
          <a:xfrm>
            <a:off x="4481168" y="1"/>
            <a:ext cx="6199187" cy="2632075"/>
          </a:xfrm>
          <a:prstGeom prst="rect">
            <a:avLst/>
          </a:prstGeom>
          <a:solidFill>
            <a:srgbClr val="FFFFFF"/>
          </a:solidFill>
          <a:ln w="19050">
            <a:solidFill>
              <a:srgbClr val="000000"/>
            </a:solidFill>
            <a:miter lim="800000"/>
            <a:headEnd/>
            <a:tailEnd/>
          </a:ln>
        </p:spPr>
        <p:txBody>
          <a:bodyPr anchor="ctr"/>
          <a:lstStyle/>
          <a:p>
            <a:pPr eaLnBrk="1" fontAlgn="auto" hangingPunct="1">
              <a:lnSpc>
                <a:spcPct val="110000"/>
              </a:lnSpc>
              <a:spcBef>
                <a:spcPts val="0"/>
              </a:spcBef>
              <a:spcAft>
                <a:spcPts val="0"/>
              </a:spcAft>
              <a:tabLst>
                <a:tab pos="114300" algn="l"/>
              </a:tabLst>
              <a:defRPr/>
            </a:pPr>
            <a:br>
              <a:rPr lang="en-US" sz="900" b="1" kern="0" dirty="0">
                <a:solidFill>
                  <a:srgbClr val="000000"/>
                </a:solidFill>
                <a:latin typeface="Arial" charset="0"/>
              </a:rPr>
            </a:br>
            <a:r>
              <a:rPr lang="en-US" sz="900" b="1" kern="0" dirty="0">
                <a:solidFill>
                  <a:srgbClr val="000000"/>
                </a:solidFill>
                <a:latin typeface="Arial" charset="0"/>
              </a:rPr>
              <a:t>	</a:t>
            </a:r>
            <a:br>
              <a:rPr lang="en-US" sz="900" b="1" kern="0" dirty="0">
                <a:solidFill>
                  <a:srgbClr val="000000"/>
                </a:solidFill>
                <a:latin typeface="Arial" charset="0"/>
              </a:rPr>
            </a:br>
            <a:r>
              <a:rPr lang="en-US" sz="900" b="1" kern="0" dirty="0">
                <a:solidFill>
                  <a:srgbClr val="000000"/>
                </a:solidFill>
                <a:latin typeface="Arial" charset="0"/>
              </a:rPr>
              <a:t>	</a:t>
            </a:r>
            <a:br>
              <a:rPr lang="en-US" sz="900" b="1" kern="0" dirty="0">
                <a:solidFill>
                  <a:srgbClr val="000000"/>
                </a:solidFill>
                <a:latin typeface="Arial" charset="0"/>
              </a:rPr>
            </a:br>
            <a:r>
              <a:rPr lang="en-US" sz="900" b="1" kern="0" dirty="0">
                <a:solidFill>
                  <a:srgbClr val="000000"/>
                </a:solidFill>
                <a:latin typeface="Arial" charset="0"/>
              </a:rPr>
              <a:t>	</a:t>
            </a:r>
          </a:p>
        </p:txBody>
      </p:sp>
      <p:sp>
        <p:nvSpPr>
          <p:cNvPr id="362" name="Rectangle 546"/>
          <p:cNvSpPr>
            <a:spLocks noGrp="1" noChangeArrowheads="1"/>
          </p:cNvSpPr>
          <p:nvPr>
            <p:ph type="title"/>
          </p:nvPr>
        </p:nvSpPr>
        <p:spPr>
          <a:xfrm>
            <a:off x="5205068" y="17464"/>
            <a:ext cx="4689475" cy="287337"/>
          </a:xfrm>
          <a:effectLst>
            <a:outerShdw dist="35921" dir="2700000" algn="ctr" rotWithShape="0">
              <a:srgbClr val="FFD889"/>
            </a:outerShdw>
          </a:effectLst>
        </p:spPr>
        <p:txBody>
          <a:bodyPr/>
          <a:lstStyle/>
          <a:p>
            <a:pPr eaLnBrk="1" hangingPunct="1"/>
            <a:r>
              <a:rPr lang="en-US" altLang="en-US" sz="1800" dirty="0">
                <a:solidFill>
                  <a:srgbClr val="000000"/>
                </a:solidFill>
              </a:rPr>
              <a:t>Action 1: Assess Relative Combat Power</a:t>
            </a:r>
          </a:p>
        </p:txBody>
      </p:sp>
      <p:sp>
        <p:nvSpPr>
          <p:cNvPr id="363" name="Rectangle 37"/>
          <p:cNvSpPr>
            <a:spLocks noChangeArrowheads="1"/>
          </p:cNvSpPr>
          <p:nvPr/>
        </p:nvSpPr>
        <p:spPr bwMode="auto">
          <a:xfrm>
            <a:off x="4630392" y="295275"/>
            <a:ext cx="56880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cs typeface="Arial" panose="020B0604020202020204" pitchFamily="34" charset="0"/>
              </a:rPr>
              <a:t> DETERMINE ESTIMATE OF FORCE RATIOS OF </a:t>
            </a:r>
            <a:r>
              <a:rPr lang="en-US" altLang="en-US" sz="1000" b="1" dirty="0">
                <a:solidFill>
                  <a:srgbClr val="0000FF"/>
                </a:solidFill>
                <a:cs typeface="Arial" panose="020B0604020202020204" pitchFamily="34" charset="0"/>
              </a:rPr>
              <a:t>MANEUVER UNITS </a:t>
            </a:r>
            <a:r>
              <a:rPr lang="en-US" altLang="en-US" sz="1000" b="1" dirty="0">
                <a:solidFill>
                  <a:srgbClr val="000000"/>
                </a:solidFill>
                <a:cs typeface="Arial" panose="020B0604020202020204" pitchFamily="34" charset="0"/>
              </a:rPr>
              <a:t>TWO LEVELS DOWN. AT BRIGADE LEVEL, COMPARE MANEUVER COMPANY EQUIVALENTS.</a:t>
            </a:r>
          </a:p>
        </p:txBody>
      </p:sp>
      <p:grpSp>
        <p:nvGrpSpPr>
          <p:cNvPr id="86147" name="Group 446"/>
          <p:cNvGrpSpPr>
            <a:grpSpLocks/>
          </p:cNvGrpSpPr>
          <p:nvPr/>
        </p:nvGrpSpPr>
        <p:grpSpPr bwMode="auto">
          <a:xfrm>
            <a:off x="4688993" y="1866900"/>
            <a:ext cx="776542" cy="254000"/>
            <a:chOff x="3633142" y="1685580"/>
            <a:chExt cx="777269" cy="254000"/>
          </a:xfrm>
          <a:solidFill>
            <a:srgbClr val="80E0FF"/>
          </a:solidFill>
        </p:grpSpPr>
        <p:grpSp>
          <p:nvGrpSpPr>
            <p:cNvPr id="86148" name="Group 217"/>
            <p:cNvGrpSpPr>
              <a:grpSpLocks/>
            </p:cNvGrpSpPr>
            <p:nvPr/>
          </p:nvGrpSpPr>
          <p:grpSpPr bwMode="auto">
            <a:xfrm>
              <a:off x="3633142" y="1685580"/>
              <a:ext cx="231169" cy="254000"/>
              <a:chOff x="4791075" y="1428750"/>
              <a:chExt cx="231169" cy="254000"/>
            </a:xfrm>
            <a:grpFill/>
          </p:grpSpPr>
          <p:sp>
            <p:nvSpPr>
              <p:cNvPr id="375"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376"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6149" name="Group 218"/>
            <p:cNvGrpSpPr>
              <a:grpSpLocks/>
            </p:cNvGrpSpPr>
            <p:nvPr/>
          </p:nvGrpSpPr>
          <p:grpSpPr bwMode="auto">
            <a:xfrm>
              <a:off x="3906192" y="1685580"/>
              <a:ext cx="231169" cy="254000"/>
              <a:chOff x="4791075" y="1428750"/>
              <a:chExt cx="231169" cy="254000"/>
            </a:xfrm>
            <a:grpFill/>
          </p:grpSpPr>
          <p:sp>
            <p:nvSpPr>
              <p:cNvPr id="373"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374"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6151" name="Group 221"/>
            <p:cNvGrpSpPr>
              <a:grpSpLocks/>
            </p:cNvGrpSpPr>
            <p:nvPr/>
          </p:nvGrpSpPr>
          <p:grpSpPr bwMode="auto">
            <a:xfrm>
              <a:off x="4179242" y="1685580"/>
              <a:ext cx="231169" cy="254000"/>
              <a:chOff x="4791075" y="1428750"/>
              <a:chExt cx="231169" cy="254000"/>
            </a:xfrm>
            <a:grpFill/>
          </p:grpSpPr>
          <p:sp>
            <p:nvSpPr>
              <p:cNvPr id="371"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372"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grpSp>
        <p:nvGrpSpPr>
          <p:cNvPr id="86156" name="Group 447"/>
          <p:cNvGrpSpPr>
            <a:grpSpLocks/>
          </p:cNvGrpSpPr>
          <p:nvPr/>
        </p:nvGrpSpPr>
        <p:grpSpPr bwMode="auto">
          <a:xfrm>
            <a:off x="5770410" y="1866900"/>
            <a:ext cx="777717" cy="254000"/>
            <a:chOff x="4815117" y="1681880"/>
            <a:chExt cx="777269" cy="254000"/>
          </a:xfrm>
          <a:solidFill>
            <a:srgbClr val="80E0FF"/>
          </a:solidFill>
        </p:grpSpPr>
        <p:grpSp>
          <p:nvGrpSpPr>
            <p:cNvPr id="86157" name="Group 227"/>
            <p:cNvGrpSpPr>
              <a:grpSpLocks/>
            </p:cNvGrpSpPr>
            <p:nvPr/>
          </p:nvGrpSpPr>
          <p:grpSpPr bwMode="auto">
            <a:xfrm>
              <a:off x="4815117" y="1681880"/>
              <a:ext cx="231169" cy="254000"/>
              <a:chOff x="4791075" y="1428750"/>
              <a:chExt cx="231169" cy="254000"/>
            </a:xfrm>
            <a:grpFill/>
          </p:grpSpPr>
          <p:sp>
            <p:nvSpPr>
              <p:cNvPr id="388"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389"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6158" name="Group 230"/>
            <p:cNvGrpSpPr>
              <a:grpSpLocks/>
            </p:cNvGrpSpPr>
            <p:nvPr/>
          </p:nvGrpSpPr>
          <p:grpSpPr bwMode="auto">
            <a:xfrm>
              <a:off x="5088167" y="1681880"/>
              <a:ext cx="231169" cy="254000"/>
              <a:chOff x="4791075" y="1428750"/>
              <a:chExt cx="231169" cy="254000"/>
            </a:xfrm>
            <a:grpFill/>
          </p:grpSpPr>
          <p:sp>
            <p:nvSpPr>
              <p:cNvPr id="386"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387"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6159" name="Group 233"/>
            <p:cNvGrpSpPr>
              <a:grpSpLocks/>
            </p:cNvGrpSpPr>
            <p:nvPr/>
          </p:nvGrpSpPr>
          <p:grpSpPr bwMode="auto">
            <a:xfrm>
              <a:off x="5361217" y="1681880"/>
              <a:ext cx="231169" cy="254000"/>
              <a:chOff x="4791075" y="1428750"/>
              <a:chExt cx="231169" cy="254000"/>
            </a:xfrm>
            <a:grpFill/>
          </p:grpSpPr>
          <p:sp>
            <p:nvSpPr>
              <p:cNvPr id="384"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385"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grpSp>
        <p:nvGrpSpPr>
          <p:cNvPr id="86169" name="Group 431"/>
          <p:cNvGrpSpPr>
            <a:grpSpLocks/>
          </p:cNvGrpSpPr>
          <p:nvPr/>
        </p:nvGrpSpPr>
        <p:grpSpPr bwMode="auto">
          <a:xfrm>
            <a:off x="9275417" y="1843089"/>
            <a:ext cx="690562" cy="301625"/>
            <a:chOff x="7738467" y="1843088"/>
            <a:chExt cx="691577" cy="301625"/>
          </a:xfrm>
        </p:grpSpPr>
        <p:grpSp>
          <p:nvGrpSpPr>
            <p:cNvPr id="138423" name="Group 255"/>
            <p:cNvGrpSpPr>
              <a:grpSpLocks/>
            </p:cNvGrpSpPr>
            <p:nvPr/>
          </p:nvGrpSpPr>
          <p:grpSpPr bwMode="auto">
            <a:xfrm>
              <a:off x="7738467" y="1843088"/>
              <a:ext cx="195735" cy="301625"/>
              <a:chOff x="7429242" y="1771650"/>
              <a:chExt cx="195521" cy="301699"/>
            </a:xfrm>
          </p:grpSpPr>
          <p:sp>
            <p:nvSpPr>
              <p:cNvPr id="408" name="AutoShape 61"/>
              <p:cNvSpPr>
                <a:spLocks noChangeAspect="1" noChangeArrowheads="1"/>
              </p:cNvSpPr>
              <p:nvPr/>
            </p:nvSpPr>
            <p:spPr bwMode="auto">
              <a:xfrm>
                <a:off x="7429242" y="1873275"/>
                <a:ext cx="195335" cy="200074"/>
              </a:xfrm>
              <a:prstGeom prst="diamond">
                <a:avLst/>
              </a:prstGeom>
              <a:noFill/>
              <a:ln w="19050">
                <a:solidFill>
                  <a:srgbClr val="FF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409" name="Line 62"/>
              <p:cNvSpPr>
                <a:spLocks noChangeShapeType="1"/>
              </p:cNvSpPr>
              <p:nvPr/>
            </p:nvSpPr>
            <p:spPr bwMode="auto">
              <a:xfrm>
                <a:off x="7526115" y="1771650"/>
                <a:ext cx="0" cy="77806"/>
              </a:xfrm>
              <a:prstGeom prst="line">
                <a:avLst/>
              </a:prstGeom>
              <a:noFill/>
              <a:ln w="19050">
                <a:solidFill>
                  <a:srgbClr val="000000"/>
                </a:solidFill>
                <a:round/>
                <a:headEnd/>
                <a:tailEnd/>
              </a:ln>
            </p:spPr>
            <p:txBody>
              <a:bodyPr wrap="none" anchor="ct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grpSp>
        <p:grpSp>
          <p:nvGrpSpPr>
            <p:cNvPr id="138424" name="Group 256"/>
            <p:cNvGrpSpPr>
              <a:grpSpLocks/>
            </p:cNvGrpSpPr>
            <p:nvPr/>
          </p:nvGrpSpPr>
          <p:grpSpPr bwMode="auto">
            <a:xfrm>
              <a:off x="7986388" y="1843088"/>
              <a:ext cx="195735" cy="301625"/>
              <a:chOff x="7429242" y="1771650"/>
              <a:chExt cx="195521" cy="301699"/>
            </a:xfrm>
          </p:grpSpPr>
          <p:sp>
            <p:nvSpPr>
              <p:cNvPr id="406" name="AutoShape 61"/>
              <p:cNvSpPr>
                <a:spLocks noChangeAspect="1" noChangeArrowheads="1"/>
              </p:cNvSpPr>
              <p:nvPr/>
            </p:nvSpPr>
            <p:spPr bwMode="auto">
              <a:xfrm>
                <a:off x="7429335" y="1873275"/>
                <a:ext cx="195335" cy="200074"/>
              </a:xfrm>
              <a:prstGeom prst="diamond">
                <a:avLst/>
              </a:prstGeom>
              <a:noFill/>
              <a:ln w="19050">
                <a:solidFill>
                  <a:srgbClr val="FF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407" name="Line 62"/>
              <p:cNvSpPr>
                <a:spLocks noChangeShapeType="1"/>
              </p:cNvSpPr>
              <p:nvPr/>
            </p:nvSpPr>
            <p:spPr bwMode="auto">
              <a:xfrm>
                <a:off x="7526208" y="1771650"/>
                <a:ext cx="0" cy="77806"/>
              </a:xfrm>
              <a:prstGeom prst="line">
                <a:avLst/>
              </a:prstGeom>
              <a:noFill/>
              <a:ln w="19050">
                <a:solidFill>
                  <a:srgbClr val="000000"/>
                </a:solidFill>
                <a:round/>
                <a:headEnd/>
                <a:tailEnd/>
              </a:ln>
            </p:spPr>
            <p:txBody>
              <a:bodyPr wrap="none" anchor="ct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grpSp>
        <p:grpSp>
          <p:nvGrpSpPr>
            <p:cNvPr id="138425" name="Group 259"/>
            <p:cNvGrpSpPr>
              <a:grpSpLocks/>
            </p:cNvGrpSpPr>
            <p:nvPr/>
          </p:nvGrpSpPr>
          <p:grpSpPr bwMode="auto">
            <a:xfrm>
              <a:off x="8234309" y="1843088"/>
              <a:ext cx="195735" cy="301625"/>
              <a:chOff x="7429242" y="1771650"/>
              <a:chExt cx="195521" cy="301699"/>
            </a:xfrm>
          </p:grpSpPr>
          <p:sp>
            <p:nvSpPr>
              <p:cNvPr id="404" name="AutoShape 61"/>
              <p:cNvSpPr>
                <a:spLocks noChangeAspect="1" noChangeArrowheads="1"/>
              </p:cNvSpPr>
              <p:nvPr/>
            </p:nvSpPr>
            <p:spPr bwMode="auto">
              <a:xfrm>
                <a:off x="7429428" y="1873275"/>
                <a:ext cx="195335" cy="200074"/>
              </a:xfrm>
              <a:prstGeom prst="diamond">
                <a:avLst/>
              </a:prstGeom>
              <a:noFill/>
              <a:ln w="19050">
                <a:solidFill>
                  <a:srgbClr val="FF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405" name="Line 62"/>
              <p:cNvSpPr>
                <a:spLocks noChangeShapeType="1"/>
              </p:cNvSpPr>
              <p:nvPr/>
            </p:nvSpPr>
            <p:spPr bwMode="auto">
              <a:xfrm>
                <a:off x="7526301" y="1771650"/>
                <a:ext cx="0" cy="77806"/>
              </a:xfrm>
              <a:prstGeom prst="line">
                <a:avLst/>
              </a:prstGeom>
              <a:noFill/>
              <a:ln w="19050">
                <a:solidFill>
                  <a:srgbClr val="000000"/>
                </a:solidFill>
                <a:round/>
                <a:headEnd/>
                <a:tailEnd/>
              </a:ln>
            </p:spPr>
            <p:txBody>
              <a:bodyPr wrap="none" anchor="ct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grpSp>
      </p:grpSp>
      <p:grpSp>
        <p:nvGrpSpPr>
          <p:cNvPr id="86182" name="Group 262"/>
          <p:cNvGrpSpPr>
            <a:grpSpLocks/>
          </p:cNvGrpSpPr>
          <p:nvPr/>
        </p:nvGrpSpPr>
        <p:grpSpPr bwMode="auto">
          <a:xfrm>
            <a:off x="10212042" y="1843089"/>
            <a:ext cx="195262" cy="301625"/>
            <a:chOff x="7429242" y="1771650"/>
            <a:chExt cx="195521" cy="301699"/>
          </a:xfrm>
        </p:grpSpPr>
        <p:sp>
          <p:nvSpPr>
            <p:cNvPr id="411" name="AutoShape 61"/>
            <p:cNvSpPr>
              <a:spLocks noChangeAspect="1" noChangeArrowheads="1"/>
            </p:cNvSpPr>
            <p:nvPr/>
          </p:nvSpPr>
          <p:spPr bwMode="auto">
            <a:xfrm>
              <a:off x="7429242" y="1873275"/>
              <a:ext cx="195521" cy="200074"/>
            </a:xfrm>
            <a:prstGeom prst="diamond">
              <a:avLst/>
            </a:prstGeom>
            <a:noFill/>
            <a:ln w="19050">
              <a:solidFill>
                <a:srgbClr val="FF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412" name="Line 62"/>
            <p:cNvSpPr>
              <a:spLocks noChangeShapeType="1"/>
            </p:cNvSpPr>
            <p:nvPr/>
          </p:nvSpPr>
          <p:spPr bwMode="auto">
            <a:xfrm>
              <a:off x="7526207" y="1771650"/>
              <a:ext cx="0" cy="77806"/>
            </a:xfrm>
            <a:prstGeom prst="line">
              <a:avLst/>
            </a:prstGeom>
            <a:noFill/>
            <a:ln w="19050">
              <a:solidFill>
                <a:srgbClr val="000000"/>
              </a:solidFill>
              <a:round/>
              <a:headEnd/>
              <a:tailEnd/>
            </a:ln>
          </p:spPr>
          <p:txBody>
            <a:bodyPr wrap="none" anchor="ct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grpSp>
      <p:sp>
        <p:nvSpPr>
          <p:cNvPr id="413" name="Rectangle 37"/>
          <p:cNvSpPr>
            <a:spLocks noChangeArrowheads="1"/>
          </p:cNvSpPr>
          <p:nvPr/>
        </p:nvSpPr>
        <p:spPr bwMode="auto">
          <a:xfrm>
            <a:off x="4603404" y="2179638"/>
            <a:ext cx="60769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cs typeface="Arial" panose="020B0604020202020204" pitchFamily="34" charset="0"/>
              </a:rPr>
              <a:t> COMPARE FRIENDLY STRENGTHS AGAINST ENEMY WEAKNESSES, AND VICE VERSA, FOR EACH ELEMENT OF COMBAT POWER.</a:t>
            </a:r>
          </a:p>
        </p:txBody>
      </p:sp>
      <p:grpSp>
        <p:nvGrpSpPr>
          <p:cNvPr id="86183" name="Group 447"/>
          <p:cNvGrpSpPr>
            <a:grpSpLocks/>
          </p:cNvGrpSpPr>
          <p:nvPr/>
        </p:nvGrpSpPr>
        <p:grpSpPr bwMode="auto">
          <a:xfrm>
            <a:off x="6855637" y="1866900"/>
            <a:ext cx="777717" cy="254000"/>
            <a:chOff x="4815117" y="1681880"/>
            <a:chExt cx="777269" cy="254000"/>
          </a:xfrm>
          <a:solidFill>
            <a:srgbClr val="80E0FF"/>
          </a:solidFill>
        </p:grpSpPr>
        <p:grpSp>
          <p:nvGrpSpPr>
            <p:cNvPr id="86184" name="Group 227"/>
            <p:cNvGrpSpPr>
              <a:grpSpLocks/>
            </p:cNvGrpSpPr>
            <p:nvPr/>
          </p:nvGrpSpPr>
          <p:grpSpPr bwMode="auto">
            <a:xfrm>
              <a:off x="4815117" y="1681880"/>
              <a:ext cx="231169" cy="254000"/>
              <a:chOff x="4791075" y="1428750"/>
              <a:chExt cx="231169" cy="254000"/>
            </a:xfrm>
            <a:grpFill/>
          </p:grpSpPr>
          <p:sp>
            <p:nvSpPr>
              <p:cNvPr id="516"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517"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6192" name="Group 230"/>
            <p:cNvGrpSpPr>
              <a:grpSpLocks/>
            </p:cNvGrpSpPr>
            <p:nvPr/>
          </p:nvGrpSpPr>
          <p:grpSpPr bwMode="auto">
            <a:xfrm>
              <a:off x="5088167" y="1681880"/>
              <a:ext cx="231169" cy="254000"/>
              <a:chOff x="4791075" y="1428750"/>
              <a:chExt cx="231169" cy="254000"/>
            </a:xfrm>
            <a:grpFill/>
          </p:grpSpPr>
          <p:sp>
            <p:nvSpPr>
              <p:cNvPr id="514"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515"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6193" name="Group 233"/>
            <p:cNvGrpSpPr>
              <a:grpSpLocks/>
            </p:cNvGrpSpPr>
            <p:nvPr/>
          </p:nvGrpSpPr>
          <p:grpSpPr bwMode="auto">
            <a:xfrm>
              <a:off x="5361217" y="1681880"/>
              <a:ext cx="231169" cy="254000"/>
              <a:chOff x="4791075" y="1428750"/>
              <a:chExt cx="231169" cy="254000"/>
            </a:xfrm>
            <a:grpFill/>
          </p:grpSpPr>
          <p:sp>
            <p:nvSpPr>
              <p:cNvPr id="512"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513"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grpSp>
        <p:nvGrpSpPr>
          <p:cNvPr id="2" name="Group 1"/>
          <p:cNvGrpSpPr/>
          <p:nvPr/>
        </p:nvGrpSpPr>
        <p:grpSpPr>
          <a:xfrm>
            <a:off x="4827242" y="1317625"/>
            <a:ext cx="3746500" cy="414338"/>
            <a:chOff x="3290888" y="1317625"/>
            <a:chExt cx="3746500" cy="414338"/>
          </a:xfrm>
        </p:grpSpPr>
        <p:grpSp>
          <p:nvGrpSpPr>
            <p:cNvPr id="138387" name="Group 953"/>
            <p:cNvGrpSpPr>
              <a:grpSpLocks/>
            </p:cNvGrpSpPr>
            <p:nvPr/>
          </p:nvGrpSpPr>
          <p:grpSpPr bwMode="auto">
            <a:xfrm>
              <a:off x="6543781" y="1317625"/>
              <a:ext cx="493607" cy="414338"/>
              <a:chOff x="6151827" y="942975"/>
              <a:chExt cx="493258" cy="414142"/>
            </a:xfrm>
          </p:grpSpPr>
          <p:sp>
            <p:nvSpPr>
              <p:cNvPr id="138412" name="Rectangle 206"/>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13" name="Rectangle 207"/>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14" name="Rectangle 208"/>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15" name="Rectangle 209"/>
              <p:cNvSpPr>
                <a:spLocks noChangeArrowheads="1"/>
              </p:cNvSpPr>
              <p:nvPr/>
            </p:nvSpPr>
            <p:spPr bwMode="auto">
              <a:xfrm>
                <a:off x="6371742" y="950291"/>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8416" name="Group 940"/>
              <p:cNvGrpSpPr>
                <a:grpSpLocks/>
              </p:cNvGrpSpPr>
              <p:nvPr/>
            </p:nvGrpSpPr>
            <p:grpSpPr bwMode="auto">
              <a:xfrm>
                <a:off x="6151827" y="1064817"/>
                <a:ext cx="493258" cy="292300"/>
                <a:chOff x="6152728" y="5105180"/>
                <a:chExt cx="493258" cy="292300"/>
              </a:xfrm>
            </p:grpSpPr>
            <p:grpSp>
              <p:nvGrpSpPr>
                <p:cNvPr id="138417" name="Group 941"/>
                <p:cNvGrpSpPr>
                  <a:grpSpLocks/>
                </p:cNvGrpSpPr>
                <p:nvPr/>
              </p:nvGrpSpPr>
              <p:grpSpPr bwMode="auto">
                <a:xfrm>
                  <a:off x="6152985" y="5105180"/>
                  <a:ext cx="491090" cy="292300"/>
                  <a:chOff x="3412033" y="3280015"/>
                  <a:chExt cx="491090" cy="292300"/>
                </a:xfrm>
              </p:grpSpPr>
              <p:sp>
                <p:nvSpPr>
                  <p:cNvPr id="138419"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20" name="Rounded Rectangle 944"/>
                  <p:cNvSpPr>
                    <a:spLocks noChangeArrowheads="1"/>
                  </p:cNvSpPr>
                  <p:nvPr/>
                </p:nvSpPr>
                <p:spPr bwMode="auto">
                  <a:xfrm>
                    <a:off x="3530660"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sp>
              <p:nvSpPr>
                <p:cNvPr id="138418" name="Line 213"/>
                <p:cNvSpPr>
                  <a:spLocks noChangeShapeType="1"/>
                </p:cNvSpPr>
                <p:nvPr/>
              </p:nvSpPr>
              <p:spPr bwMode="auto">
                <a:xfrm flipV="1">
                  <a:off x="6152728" y="5111409"/>
                  <a:ext cx="493258" cy="279801"/>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grpSp>
          <p:nvGrpSpPr>
            <p:cNvPr id="138388" name="Group 790"/>
            <p:cNvGrpSpPr>
              <a:grpSpLocks/>
            </p:cNvGrpSpPr>
            <p:nvPr/>
          </p:nvGrpSpPr>
          <p:grpSpPr bwMode="auto">
            <a:xfrm>
              <a:off x="3290888" y="1331913"/>
              <a:ext cx="490434" cy="400050"/>
              <a:chOff x="2923626" y="1489075"/>
              <a:chExt cx="490537" cy="400050"/>
            </a:xfrm>
          </p:grpSpPr>
          <p:sp>
            <p:nvSpPr>
              <p:cNvPr id="138405"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406" name="Rectangle 25"/>
              <p:cNvSpPr>
                <a:spLocks noChangeArrowheads="1"/>
              </p:cNvSpPr>
              <p:nvPr/>
            </p:nvSpPr>
            <p:spPr bwMode="auto">
              <a:xfrm>
                <a:off x="3142416" y="1489075"/>
                <a:ext cx="5772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8407" name="Group 793"/>
              <p:cNvGrpSpPr>
                <a:grpSpLocks/>
              </p:cNvGrpSpPr>
              <p:nvPr/>
            </p:nvGrpSpPr>
            <p:grpSpPr bwMode="auto">
              <a:xfrm>
                <a:off x="3040311" y="1695039"/>
                <a:ext cx="256559" cy="105255"/>
                <a:chOff x="3529306" y="1184115"/>
                <a:chExt cx="256559" cy="105255"/>
              </a:xfrm>
            </p:grpSpPr>
            <p:grpSp>
              <p:nvGrpSpPr>
                <p:cNvPr id="138408" name="Group 794"/>
                <p:cNvGrpSpPr>
                  <a:grpSpLocks/>
                </p:cNvGrpSpPr>
                <p:nvPr/>
              </p:nvGrpSpPr>
              <p:grpSpPr bwMode="auto">
                <a:xfrm>
                  <a:off x="3549994" y="1189887"/>
                  <a:ext cx="212838" cy="92904"/>
                  <a:chOff x="3319763" y="1143838"/>
                  <a:chExt cx="212838" cy="101238"/>
                </a:xfrm>
              </p:grpSpPr>
              <p:cxnSp>
                <p:nvCxnSpPr>
                  <p:cNvPr id="138410"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38411"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8409"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138389" name="Group 790"/>
            <p:cNvGrpSpPr>
              <a:grpSpLocks/>
            </p:cNvGrpSpPr>
            <p:nvPr/>
          </p:nvGrpSpPr>
          <p:grpSpPr bwMode="auto">
            <a:xfrm>
              <a:off x="4375186" y="1331913"/>
              <a:ext cx="490434" cy="400050"/>
              <a:chOff x="2923626" y="1489075"/>
              <a:chExt cx="490537" cy="400050"/>
            </a:xfrm>
          </p:grpSpPr>
          <p:sp>
            <p:nvSpPr>
              <p:cNvPr id="138398"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399" name="Rectangle 25"/>
              <p:cNvSpPr>
                <a:spLocks noChangeArrowheads="1"/>
              </p:cNvSpPr>
              <p:nvPr/>
            </p:nvSpPr>
            <p:spPr bwMode="auto">
              <a:xfrm>
                <a:off x="3142416" y="1489075"/>
                <a:ext cx="5772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8400" name="Group 793"/>
              <p:cNvGrpSpPr>
                <a:grpSpLocks/>
              </p:cNvGrpSpPr>
              <p:nvPr/>
            </p:nvGrpSpPr>
            <p:grpSpPr bwMode="auto">
              <a:xfrm>
                <a:off x="3040311" y="1695039"/>
                <a:ext cx="256559" cy="105255"/>
                <a:chOff x="3529306" y="1184115"/>
                <a:chExt cx="256559" cy="105255"/>
              </a:xfrm>
            </p:grpSpPr>
            <p:grpSp>
              <p:nvGrpSpPr>
                <p:cNvPr id="138401" name="Group 794"/>
                <p:cNvGrpSpPr>
                  <a:grpSpLocks/>
                </p:cNvGrpSpPr>
                <p:nvPr/>
              </p:nvGrpSpPr>
              <p:grpSpPr bwMode="auto">
                <a:xfrm>
                  <a:off x="3549994" y="1189887"/>
                  <a:ext cx="212838" cy="92904"/>
                  <a:chOff x="3319763" y="1143838"/>
                  <a:chExt cx="212838" cy="101238"/>
                </a:xfrm>
              </p:grpSpPr>
              <p:cxnSp>
                <p:nvCxnSpPr>
                  <p:cNvPr id="138403"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38404"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8402"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138390" name="Group 790"/>
            <p:cNvGrpSpPr>
              <a:grpSpLocks/>
            </p:cNvGrpSpPr>
            <p:nvPr/>
          </p:nvGrpSpPr>
          <p:grpSpPr bwMode="auto">
            <a:xfrm>
              <a:off x="5459484" y="1331913"/>
              <a:ext cx="490434" cy="400050"/>
              <a:chOff x="2923626" y="1489075"/>
              <a:chExt cx="490537" cy="400050"/>
            </a:xfrm>
          </p:grpSpPr>
          <p:sp>
            <p:nvSpPr>
              <p:cNvPr id="138391"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392" name="Rectangle 25"/>
              <p:cNvSpPr>
                <a:spLocks noChangeArrowheads="1"/>
              </p:cNvSpPr>
              <p:nvPr/>
            </p:nvSpPr>
            <p:spPr bwMode="auto">
              <a:xfrm>
                <a:off x="3142416" y="1489075"/>
                <a:ext cx="5772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8393" name="Group 793"/>
              <p:cNvGrpSpPr>
                <a:grpSpLocks/>
              </p:cNvGrpSpPr>
              <p:nvPr/>
            </p:nvGrpSpPr>
            <p:grpSpPr bwMode="auto">
              <a:xfrm>
                <a:off x="3040311" y="1695039"/>
                <a:ext cx="256559" cy="105255"/>
                <a:chOff x="3529306" y="1184115"/>
                <a:chExt cx="256559" cy="105255"/>
              </a:xfrm>
            </p:grpSpPr>
            <p:grpSp>
              <p:nvGrpSpPr>
                <p:cNvPr id="138394" name="Group 794"/>
                <p:cNvGrpSpPr>
                  <a:grpSpLocks/>
                </p:cNvGrpSpPr>
                <p:nvPr/>
              </p:nvGrpSpPr>
              <p:grpSpPr bwMode="auto">
                <a:xfrm>
                  <a:off x="3549994" y="1189887"/>
                  <a:ext cx="212838" cy="92904"/>
                  <a:chOff x="3319763" y="1143838"/>
                  <a:chExt cx="212838" cy="101238"/>
                </a:xfrm>
              </p:grpSpPr>
              <p:cxnSp>
                <p:nvCxnSpPr>
                  <p:cNvPr id="138396"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38397"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8395"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grpSp>
        <p:nvGrpSpPr>
          <p:cNvPr id="86236" name="Group 689"/>
          <p:cNvGrpSpPr>
            <a:grpSpLocks/>
          </p:cNvGrpSpPr>
          <p:nvPr/>
        </p:nvGrpSpPr>
        <p:grpSpPr bwMode="auto">
          <a:xfrm>
            <a:off x="6476655" y="682626"/>
            <a:ext cx="3984625" cy="555625"/>
            <a:chOff x="4939798" y="682225"/>
            <a:chExt cx="3985127" cy="556025"/>
          </a:xfrm>
        </p:grpSpPr>
        <p:sp>
          <p:nvSpPr>
            <p:cNvPr id="478" name="Text Box 36"/>
            <p:cNvSpPr txBox="1">
              <a:spLocks noChangeArrowheads="1"/>
            </p:cNvSpPr>
            <p:nvPr/>
          </p:nvSpPr>
          <p:spPr bwMode="auto">
            <a:xfrm>
              <a:off x="6599862" y="776720"/>
              <a:ext cx="598316" cy="400398"/>
            </a:xfrm>
            <a:prstGeom prst="rect">
              <a:avLst/>
            </a:prstGeom>
            <a:noFill/>
            <a:ln w="28575">
              <a:noFill/>
              <a:miter lim="800000"/>
              <a:headEnd/>
              <a:tailEnd/>
            </a:ln>
          </p:spPr>
          <p:txBody>
            <a:bodyPr wrap="none" anchor="ctr">
              <a:spAutoFit/>
            </a:bodyPr>
            <a:lstStyle/>
            <a:p>
              <a:pPr algn="ctr" eaLnBrk="1" fontAlgn="auto" hangingPunct="1">
                <a:spcBef>
                  <a:spcPts val="0"/>
                </a:spcBef>
                <a:spcAft>
                  <a:spcPts val="0"/>
                </a:spcAft>
                <a:defRPr/>
              </a:pPr>
              <a:r>
                <a:rPr lang="en-US" sz="2000" b="1" kern="0" dirty="0">
                  <a:solidFill>
                    <a:srgbClr val="000000"/>
                  </a:solidFill>
                  <a:latin typeface="Arial" charset="0"/>
                  <a:cs typeface="Arial" charset="0"/>
                </a:rPr>
                <a:t>VS.</a:t>
              </a:r>
            </a:p>
          </p:txBody>
        </p:sp>
        <p:grpSp>
          <p:nvGrpSpPr>
            <p:cNvPr id="138370" name="Group 657"/>
            <p:cNvGrpSpPr>
              <a:grpSpLocks/>
            </p:cNvGrpSpPr>
            <p:nvPr/>
          </p:nvGrpSpPr>
          <p:grpSpPr bwMode="auto">
            <a:xfrm>
              <a:off x="4939798" y="769938"/>
              <a:ext cx="822429" cy="468312"/>
              <a:chOff x="4939798" y="769938"/>
              <a:chExt cx="822429" cy="468312"/>
            </a:xfrm>
          </p:grpSpPr>
          <p:sp>
            <p:nvSpPr>
              <p:cNvPr id="497" name="Text Box 427"/>
              <p:cNvSpPr txBox="1">
                <a:spLocks noChangeArrowheads="1"/>
              </p:cNvSpPr>
              <p:nvPr/>
            </p:nvSpPr>
            <p:spPr bwMode="auto">
              <a:xfrm>
                <a:off x="5382767" y="872862"/>
                <a:ext cx="255619" cy="246240"/>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1000" b="1" kern="0" dirty="0">
                    <a:solidFill>
                      <a:srgbClr val="000000"/>
                    </a:solidFill>
                    <a:latin typeface="Arial" charset="0"/>
                  </a:rPr>
                  <a:t>3</a:t>
                </a:r>
              </a:p>
            </p:txBody>
          </p:sp>
          <p:sp>
            <p:nvSpPr>
              <p:cNvPr id="498" name="Text Box 435"/>
              <p:cNvSpPr txBox="1">
                <a:spLocks noChangeArrowheads="1"/>
              </p:cNvSpPr>
              <p:nvPr/>
            </p:nvSpPr>
            <p:spPr bwMode="auto">
              <a:xfrm>
                <a:off x="5378003" y="992011"/>
                <a:ext cx="384224" cy="246239"/>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1000" b="1" kern="0" dirty="0">
                    <a:solidFill>
                      <a:srgbClr val="000000"/>
                    </a:solidFill>
                    <a:latin typeface="Arial" charset="0"/>
                  </a:rPr>
                  <a:t>4ID</a:t>
                </a:r>
              </a:p>
            </p:txBody>
          </p:sp>
          <p:sp>
            <p:nvSpPr>
              <p:cNvPr id="138384" name="Rectangle 10"/>
              <p:cNvSpPr>
                <a:spLocks noChangeArrowheads="1"/>
              </p:cNvSpPr>
              <p:nvPr/>
            </p:nvSpPr>
            <p:spPr bwMode="auto">
              <a:xfrm>
                <a:off x="4939798" y="880716"/>
                <a:ext cx="490538" cy="292447"/>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385" name="Rectangle 15"/>
              <p:cNvSpPr>
                <a:spLocks noChangeArrowheads="1"/>
              </p:cNvSpPr>
              <p:nvPr/>
            </p:nvSpPr>
            <p:spPr bwMode="auto">
              <a:xfrm>
                <a:off x="5153773" y="769938"/>
                <a:ext cx="68939" cy="12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X</a:t>
                </a:r>
                <a:endParaRPr lang="en-US" altLang="en-US" sz="1200" b="1" i="1" dirty="0">
                  <a:solidFill>
                    <a:srgbClr val="000000"/>
                  </a:solidFill>
                </a:endParaRPr>
              </a:p>
            </p:txBody>
          </p:sp>
          <p:sp>
            <p:nvSpPr>
              <p:cNvPr id="138386" name="Rounded Rectangle 1015"/>
              <p:cNvSpPr>
                <a:spLocks noChangeArrowheads="1"/>
              </p:cNvSpPr>
              <p:nvPr/>
            </p:nvSpPr>
            <p:spPr bwMode="auto">
              <a:xfrm>
                <a:off x="5057891" y="971620"/>
                <a:ext cx="256559" cy="105380"/>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nvGrpSpPr>
            <p:cNvPr id="138371" name="Group 636"/>
            <p:cNvGrpSpPr>
              <a:grpSpLocks/>
            </p:cNvGrpSpPr>
            <p:nvPr/>
          </p:nvGrpSpPr>
          <p:grpSpPr bwMode="auto">
            <a:xfrm>
              <a:off x="8246978" y="682225"/>
              <a:ext cx="677947" cy="506785"/>
              <a:chOff x="8246978" y="682225"/>
              <a:chExt cx="677947" cy="506785"/>
            </a:xfrm>
          </p:grpSpPr>
          <p:sp>
            <p:nvSpPr>
              <p:cNvPr id="486" name="Rectangle 133"/>
              <p:cNvSpPr>
                <a:spLocks noChangeArrowheads="1"/>
              </p:cNvSpPr>
              <p:nvPr/>
            </p:nvSpPr>
            <p:spPr bwMode="auto">
              <a:xfrm rot="18900000">
                <a:off x="8246978" y="860153"/>
                <a:ext cx="293724" cy="290722"/>
              </a:xfrm>
              <a:prstGeom prst="rect">
                <a:avLst/>
              </a:prstGeom>
              <a:solidFill>
                <a:srgbClr val="FF0000"/>
              </a:solid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grpSp>
            <p:nvGrpSpPr>
              <p:cNvPr id="138373" name="Group 421"/>
              <p:cNvGrpSpPr>
                <a:grpSpLocks/>
              </p:cNvGrpSpPr>
              <p:nvPr/>
            </p:nvGrpSpPr>
            <p:grpSpPr bwMode="auto">
              <a:xfrm>
                <a:off x="8528611" y="823435"/>
                <a:ext cx="396314" cy="365575"/>
                <a:chOff x="9283584" y="483216"/>
                <a:chExt cx="396262" cy="365231"/>
              </a:xfrm>
            </p:grpSpPr>
            <p:sp>
              <p:nvSpPr>
                <p:cNvPr id="484" name="Text Box 427"/>
                <p:cNvSpPr txBox="1">
                  <a:spLocks noChangeArrowheads="1"/>
                </p:cNvSpPr>
                <p:nvPr/>
              </p:nvSpPr>
              <p:spPr bwMode="auto">
                <a:xfrm>
                  <a:off x="9282973" y="483396"/>
                  <a:ext cx="396873" cy="246007"/>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1000" b="1" kern="0" dirty="0">
                      <a:solidFill>
                        <a:srgbClr val="000000"/>
                      </a:solidFill>
                      <a:latin typeface="Arial" charset="0"/>
                    </a:rPr>
                    <a:t>843</a:t>
                  </a:r>
                </a:p>
              </p:txBody>
            </p:sp>
            <p:sp>
              <p:nvSpPr>
                <p:cNvPr id="485" name="Text Box 435"/>
                <p:cNvSpPr txBox="1">
                  <a:spLocks noChangeArrowheads="1"/>
                </p:cNvSpPr>
                <p:nvPr/>
              </p:nvSpPr>
              <p:spPr bwMode="auto">
                <a:xfrm>
                  <a:off x="9289323" y="602432"/>
                  <a:ext cx="325436" cy="246008"/>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1000" b="1" kern="0" dirty="0">
                      <a:solidFill>
                        <a:srgbClr val="000000"/>
                      </a:solidFill>
                      <a:latin typeface="Arial" charset="0"/>
                    </a:rPr>
                    <a:t>84</a:t>
                  </a:r>
                </a:p>
              </p:txBody>
            </p:sp>
          </p:grpSp>
          <p:sp>
            <p:nvSpPr>
              <p:cNvPr id="138374" name="Rectangle 15"/>
              <p:cNvSpPr>
                <a:spLocks noChangeArrowheads="1"/>
              </p:cNvSpPr>
              <p:nvPr/>
            </p:nvSpPr>
            <p:spPr bwMode="auto">
              <a:xfrm>
                <a:off x="8358558" y="682225"/>
                <a:ext cx="68939" cy="12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X</a:t>
                </a:r>
                <a:endParaRPr lang="en-US" altLang="en-US" sz="1200" b="1" i="1" dirty="0">
                  <a:solidFill>
                    <a:srgbClr val="000000"/>
                  </a:solidFill>
                </a:endParaRPr>
              </a:p>
            </p:txBody>
          </p:sp>
          <p:grpSp>
            <p:nvGrpSpPr>
              <p:cNvPr id="138375" name="Group 628"/>
              <p:cNvGrpSpPr>
                <a:grpSpLocks/>
              </p:cNvGrpSpPr>
              <p:nvPr/>
            </p:nvGrpSpPr>
            <p:grpSpPr bwMode="auto">
              <a:xfrm>
                <a:off x="8253428" y="932271"/>
                <a:ext cx="282958" cy="142969"/>
                <a:chOff x="8253428" y="932271"/>
                <a:chExt cx="282958" cy="142969"/>
              </a:xfrm>
            </p:grpSpPr>
            <p:grpSp>
              <p:nvGrpSpPr>
                <p:cNvPr id="138376" name="Group 794"/>
                <p:cNvGrpSpPr>
                  <a:grpSpLocks/>
                </p:cNvGrpSpPr>
                <p:nvPr/>
              </p:nvGrpSpPr>
              <p:grpSpPr bwMode="auto">
                <a:xfrm>
                  <a:off x="8253428" y="932271"/>
                  <a:ext cx="282958" cy="142969"/>
                  <a:chOff x="3698306" y="1199351"/>
                  <a:chExt cx="282957" cy="155795"/>
                </a:xfrm>
              </p:grpSpPr>
              <p:cxnSp>
                <p:nvCxnSpPr>
                  <p:cNvPr id="138378" name="Straight Connector 451"/>
                  <p:cNvCxnSpPr>
                    <a:cxnSpLocks noChangeShapeType="1"/>
                  </p:cNvCxnSpPr>
                  <p:nvPr/>
                </p:nvCxnSpPr>
                <p:spPr bwMode="auto">
                  <a:xfrm flipV="1">
                    <a:off x="3698306" y="1205841"/>
                    <a:ext cx="277000" cy="14605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38379" name="Straight Connector 451"/>
                  <p:cNvCxnSpPr>
                    <a:cxnSpLocks noChangeShapeType="1"/>
                  </p:cNvCxnSpPr>
                  <p:nvPr/>
                </p:nvCxnSpPr>
                <p:spPr bwMode="auto">
                  <a:xfrm flipH="1" flipV="1">
                    <a:off x="3710222" y="1199351"/>
                    <a:ext cx="271041" cy="15579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8377" name="Rounded Rectangle 795"/>
                <p:cNvSpPr>
                  <a:spLocks noChangeArrowheads="1"/>
                </p:cNvSpPr>
                <p:nvPr/>
              </p:nvSpPr>
              <p:spPr bwMode="auto">
                <a:xfrm>
                  <a:off x="8283099" y="950026"/>
                  <a:ext cx="232438"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grpSp>
        <p:nvGrpSpPr>
          <p:cNvPr id="130" name="Group 690"/>
          <p:cNvGrpSpPr>
            <a:grpSpLocks/>
          </p:cNvGrpSpPr>
          <p:nvPr/>
        </p:nvGrpSpPr>
        <p:grpSpPr bwMode="auto">
          <a:xfrm>
            <a:off x="9483380" y="1209676"/>
            <a:ext cx="950913" cy="460375"/>
            <a:chOff x="7947025" y="1209457"/>
            <a:chExt cx="950913" cy="460137"/>
          </a:xfrm>
        </p:grpSpPr>
        <p:grpSp>
          <p:nvGrpSpPr>
            <p:cNvPr id="138357" name="Group 634"/>
            <p:cNvGrpSpPr>
              <a:grpSpLocks/>
            </p:cNvGrpSpPr>
            <p:nvPr/>
          </p:nvGrpSpPr>
          <p:grpSpPr bwMode="auto">
            <a:xfrm>
              <a:off x="8616950" y="1209457"/>
              <a:ext cx="280988" cy="460137"/>
              <a:chOff x="8616950" y="1209457"/>
              <a:chExt cx="280988" cy="460137"/>
            </a:xfrm>
          </p:grpSpPr>
          <p:sp>
            <p:nvSpPr>
              <p:cNvPr id="457" name="Rectangle 133"/>
              <p:cNvSpPr>
                <a:spLocks noChangeArrowheads="1"/>
              </p:cNvSpPr>
              <p:nvPr/>
            </p:nvSpPr>
            <p:spPr bwMode="auto">
              <a:xfrm rot="18900000">
                <a:off x="8616950" y="1390338"/>
                <a:ext cx="280988" cy="279256"/>
              </a:xfrm>
              <a:prstGeom prst="rect">
                <a:avLst/>
              </a:prstGeom>
              <a:solidFill>
                <a:srgbClr val="FF0000"/>
              </a:solid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38367" name="Rectangle 25"/>
              <p:cNvSpPr>
                <a:spLocks noChangeArrowheads="1"/>
              </p:cNvSpPr>
              <p:nvPr/>
            </p:nvSpPr>
            <p:spPr bwMode="auto">
              <a:xfrm>
                <a:off x="8745112" y="1209457"/>
                <a:ext cx="288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a:t>
                </a:r>
                <a:endParaRPr lang="en-US" altLang="en-US" sz="1200" b="1" i="1" dirty="0">
                  <a:solidFill>
                    <a:srgbClr val="000000"/>
                  </a:solidFill>
                </a:endParaRPr>
              </a:p>
            </p:txBody>
          </p:sp>
          <p:sp>
            <p:nvSpPr>
              <p:cNvPr id="138368" name="Rounded Rectangle 795"/>
              <p:cNvSpPr>
                <a:spLocks noChangeArrowheads="1"/>
              </p:cNvSpPr>
              <p:nvPr/>
            </p:nvSpPr>
            <p:spPr bwMode="auto">
              <a:xfrm>
                <a:off x="8649404" y="1484530"/>
                <a:ext cx="219061" cy="93161"/>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nvGrpSpPr>
            <p:cNvPr id="138358" name="Group 635"/>
            <p:cNvGrpSpPr>
              <a:grpSpLocks/>
            </p:cNvGrpSpPr>
            <p:nvPr/>
          </p:nvGrpSpPr>
          <p:grpSpPr bwMode="auto">
            <a:xfrm>
              <a:off x="7947025" y="1211650"/>
              <a:ext cx="284163" cy="457716"/>
              <a:chOff x="7947025" y="1211650"/>
              <a:chExt cx="284163" cy="457716"/>
            </a:xfrm>
          </p:grpSpPr>
          <p:sp>
            <p:nvSpPr>
              <p:cNvPr id="468" name="Rectangle 133"/>
              <p:cNvSpPr>
                <a:spLocks noChangeArrowheads="1"/>
              </p:cNvSpPr>
              <p:nvPr/>
            </p:nvSpPr>
            <p:spPr bwMode="auto">
              <a:xfrm rot="18900000">
                <a:off x="7947025" y="1385579"/>
                <a:ext cx="284163" cy="284015"/>
              </a:xfrm>
              <a:prstGeom prst="rect">
                <a:avLst/>
              </a:prstGeom>
              <a:solidFill>
                <a:srgbClr val="FF0000"/>
              </a:solid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38360" name="Rectangle 25"/>
              <p:cNvSpPr>
                <a:spLocks noChangeArrowheads="1"/>
              </p:cNvSpPr>
              <p:nvPr/>
            </p:nvSpPr>
            <p:spPr bwMode="auto">
              <a:xfrm>
                <a:off x="8062157" y="1211650"/>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8361" name="Group 629"/>
              <p:cNvGrpSpPr>
                <a:grpSpLocks/>
              </p:cNvGrpSpPr>
              <p:nvPr/>
            </p:nvGrpSpPr>
            <p:grpSpPr bwMode="auto">
              <a:xfrm>
                <a:off x="7947139" y="1454006"/>
                <a:ext cx="282958" cy="142969"/>
                <a:chOff x="8253428" y="932271"/>
                <a:chExt cx="282958" cy="142969"/>
              </a:xfrm>
            </p:grpSpPr>
            <p:grpSp>
              <p:nvGrpSpPr>
                <p:cNvPr id="138362" name="Group 794"/>
                <p:cNvGrpSpPr>
                  <a:grpSpLocks/>
                </p:cNvGrpSpPr>
                <p:nvPr/>
              </p:nvGrpSpPr>
              <p:grpSpPr bwMode="auto">
                <a:xfrm>
                  <a:off x="8253428" y="932271"/>
                  <a:ext cx="282958" cy="142969"/>
                  <a:chOff x="3698306" y="1199351"/>
                  <a:chExt cx="282957" cy="155795"/>
                </a:xfrm>
              </p:grpSpPr>
              <p:cxnSp>
                <p:nvCxnSpPr>
                  <p:cNvPr id="138364" name="Straight Connector 451"/>
                  <p:cNvCxnSpPr>
                    <a:cxnSpLocks noChangeShapeType="1"/>
                  </p:cNvCxnSpPr>
                  <p:nvPr/>
                </p:nvCxnSpPr>
                <p:spPr bwMode="auto">
                  <a:xfrm flipV="1">
                    <a:off x="3698306" y="1205841"/>
                    <a:ext cx="277000" cy="14605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38365" name="Straight Connector 451"/>
                  <p:cNvCxnSpPr>
                    <a:cxnSpLocks noChangeShapeType="1"/>
                  </p:cNvCxnSpPr>
                  <p:nvPr/>
                </p:nvCxnSpPr>
                <p:spPr bwMode="auto">
                  <a:xfrm flipH="1" flipV="1">
                    <a:off x="3710222" y="1199351"/>
                    <a:ext cx="271041" cy="15579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8363" name="Rounded Rectangle 795"/>
                <p:cNvSpPr>
                  <a:spLocks noChangeArrowheads="1"/>
                </p:cNvSpPr>
                <p:nvPr/>
              </p:nvSpPr>
              <p:spPr bwMode="auto">
                <a:xfrm>
                  <a:off x="8283099" y="950026"/>
                  <a:ext cx="232438"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grpSp>
        <p:nvGrpSpPr>
          <p:cNvPr id="138265" name="Group 711"/>
          <p:cNvGrpSpPr>
            <a:grpSpLocks/>
          </p:cNvGrpSpPr>
          <p:nvPr/>
        </p:nvGrpSpPr>
        <p:grpSpPr bwMode="auto">
          <a:xfrm>
            <a:off x="3484554" y="1122364"/>
            <a:ext cx="836612" cy="738187"/>
            <a:chOff x="437195" y="1122778"/>
            <a:chExt cx="836336" cy="738255"/>
          </a:xfrm>
        </p:grpSpPr>
        <p:sp>
          <p:nvSpPr>
            <p:cNvPr id="138266" name="Line 434"/>
            <p:cNvSpPr>
              <a:spLocks noChangeShapeType="1"/>
            </p:cNvSpPr>
            <p:nvPr/>
          </p:nvSpPr>
          <p:spPr bwMode="auto">
            <a:xfrm>
              <a:off x="437195" y="1226033"/>
              <a:ext cx="0" cy="6350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06" name="Text Box 427"/>
            <p:cNvSpPr txBox="1">
              <a:spLocks noChangeArrowheads="1"/>
            </p:cNvSpPr>
            <p:nvPr/>
          </p:nvSpPr>
          <p:spPr bwMode="auto">
            <a:xfrm>
              <a:off x="891070" y="1225975"/>
              <a:ext cx="255503" cy="246086"/>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1000" b="1" kern="0" dirty="0">
                  <a:solidFill>
                    <a:srgbClr val="000000"/>
                  </a:solidFill>
                  <a:latin typeface="Arial" charset="0"/>
                </a:rPr>
                <a:t>3</a:t>
              </a:r>
            </a:p>
          </p:txBody>
        </p:sp>
        <p:sp>
          <p:nvSpPr>
            <p:cNvPr id="707" name="Text Box 435"/>
            <p:cNvSpPr txBox="1">
              <a:spLocks noChangeArrowheads="1"/>
            </p:cNvSpPr>
            <p:nvPr/>
          </p:nvSpPr>
          <p:spPr bwMode="auto">
            <a:xfrm>
              <a:off x="889483" y="1348224"/>
              <a:ext cx="384048" cy="24608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1000" b="1" kern="0" dirty="0">
                  <a:solidFill>
                    <a:srgbClr val="000000"/>
                  </a:solidFill>
                  <a:latin typeface="Arial" charset="0"/>
                </a:rPr>
                <a:t>4ID</a:t>
              </a:r>
            </a:p>
          </p:txBody>
        </p:sp>
        <p:sp>
          <p:nvSpPr>
            <p:cNvPr id="138269" name="Rectangle 10"/>
            <p:cNvSpPr>
              <a:spLocks noChangeArrowheads="1"/>
            </p:cNvSpPr>
            <p:nvPr/>
          </p:nvSpPr>
          <p:spPr bwMode="auto">
            <a:xfrm>
              <a:off x="440853" y="1233556"/>
              <a:ext cx="490538" cy="292447"/>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270" name="Rectangle 15"/>
            <p:cNvSpPr>
              <a:spLocks noChangeArrowheads="1"/>
            </p:cNvSpPr>
            <p:nvPr/>
          </p:nvSpPr>
          <p:spPr bwMode="auto">
            <a:xfrm>
              <a:off x="661359" y="1122778"/>
              <a:ext cx="68262" cy="122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X</a:t>
              </a:r>
              <a:endParaRPr lang="en-US" altLang="en-US" sz="1200" b="1" i="1" dirty="0">
                <a:solidFill>
                  <a:srgbClr val="000000"/>
                </a:solidFill>
              </a:endParaRPr>
            </a:p>
          </p:txBody>
        </p:sp>
        <p:sp>
          <p:nvSpPr>
            <p:cNvPr id="138271" name="Rounded Rectangle 1015"/>
            <p:cNvSpPr>
              <a:spLocks noChangeArrowheads="1"/>
            </p:cNvSpPr>
            <p:nvPr/>
          </p:nvSpPr>
          <p:spPr bwMode="auto">
            <a:xfrm>
              <a:off x="561481" y="1324460"/>
              <a:ext cx="256559" cy="105380"/>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711" name="Text Box 435"/>
            <p:cNvSpPr txBox="1">
              <a:spLocks noChangeArrowheads="1"/>
            </p:cNvSpPr>
            <p:nvPr/>
          </p:nvSpPr>
          <p:spPr bwMode="auto">
            <a:xfrm>
              <a:off x="443543" y="1475235"/>
              <a:ext cx="514180" cy="24608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1000" b="1" kern="0" dirty="0">
                  <a:solidFill>
                    <a:srgbClr val="000000"/>
                  </a:solidFill>
                  <a:latin typeface="Arial" charset="0"/>
                </a:rPr>
                <a:t>MAIN</a:t>
              </a:r>
            </a:p>
          </p:txBody>
        </p:sp>
      </p:grpSp>
      <p:grpSp>
        <p:nvGrpSpPr>
          <p:cNvPr id="3" name="Group 2"/>
          <p:cNvGrpSpPr/>
          <p:nvPr/>
        </p:nvGrpSpPr>
        <p:grpSpPr>
          <a:xfrm>
            <a:off x="665126" y="2311418"/>
            <a:ext cx="1666875" cy="882650"/>
            <a:chOff x="317500" y="5848350"/>
            <a:chExt cx="1666875" cy="882650"/>
          </a:xfrm>
        </p:grpSpPr>
        <p:grpSp>
          <p:nvGrpSpPr>
            <p:cNvPr id="138273" name="Group 790"/>
            <p:cNvGrpSpPr>
              <a:grpSpLocks/>
            </p:cNvGrpSpPr>
            <p:nvPr/>
          </p:nvGrpSpPr>
          <p:grpSpPr bwMode="auto">
            <a:xfrm>
              <a:off x="317500" y="5854466"/>
              <a:ext cx="490826" cy="400087"/>
              <a:chOff x="2923626" y="1489075"/>
              <a:chExt cx="490537" cy="400050"/>
            </a:xfrm>
          </p:grpSpPr>
          <p:sp>
            <p:nvSpPr>
              <p:cNvPr id="138312"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313" name="Rectangle 25"/>
              <p:cNvSpPr>
                <a:spLocks noChangeArrowheads="1"/>
              </p:cNvSpPr>
              <p:nvPr/>
            </p:nvSpPr>
            <p:spPr bwMode="auto">
              <a:xfrm>
                <a:off x="3142701" y="1489075"/>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8314" name="Group 793"/>
              <p:cNvGrpSpPr>
                <a:grpSpLocks/>
              </p:cNvGrpSpPr>
              <p:nvPr/>
            </p:nvGrpSpPr>
            <p:grpSpPr bwMode="auto">
              <a:xfrm>
                <a:off x="3040311" y="1695039"/>
                <a:ext cx="256559" cy="105255"/>
                <a:chOff x="3529306" y="1184115"/>
                <a:chExt cx="256559" cy="105255"/>
              </a:xfrm>
            </p:grpSpPr>
            <p:grpSp>
              <p:nvGrpSpPr>
                <p:cNvPr id="138315" name="Group 794"/>
                <p:cNvGrpSpPr>
                  <a:grpSpLocks/>
                </p:cNvGrpSpPr>
                <p:nvPr/>
              </p:nvGrpSpPr>
              <p:grpSpPr bwMode="auto">
                <a:xfrm>
                  <a:off x="3549994" y="1189887"/>
                  <a:ext cx="212838" cy="92904"/>
                  <a:chOff x="3319763" y="1143838"/>
                  <a:chExt cx="212838" cy="101238"/>
                </a:xfrm>
              </p:grpSpPr>
              <p:cxnSp>
                <p:nvCxnSpPr>
                  <p:cNvPr id="138317"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38318"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8316"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138274" name="Group 968"/>
            <p:cNvGrpSpPr>
              <a:grpSpLocks/>
            </p:cNvGrpSpPr>
            <p:nvPr/>
          </p:nvGrpSpPr>
          <p:grpSpPr bwMode="auto">
            <a:xfrm>
              <a:off x="903551" y="6318999"/>
              <a:ext cx="494003" cy="409613"/>
              <a:chOff x="5238070" y="4991399"/>
              <a:chExt cx="493713" cy="409574"/>
            </a:xfrm>
          </p:grpSpPr>
          <p:sp>
            <p:nvSpPr>
              <p:cNvPr id="138305" name="Rectangle 28"/>
              <p:cNvSpPr>
                <a:spLocks noChangeArrowheads="1"/>
              </p:cNvSpPr>
              <p:nvPr/>
            </p:nvSpPr>
            <p:spPr bwMode="auto">
              <a:xfrm>
                <a:off x="5455557" y="4991399"/>
                <a:ext cx="58738"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306" name="Rectangle 29"/>
              <p:cNvSpPr>
                <a:spLocks noChangeArrowheads="1"/>
              </p:cNvSpPr>
              <p:nvPr/>
            </p:nvSpPr>
            <p:spPr bwMode="auto">
              <a:xfrm>
                <a:off x="5455557" y="5000923"/>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sp>
            <p:nvSpPr>
              <p:cNvPr id="138307" name="Rectangle 31"/>
              <p:cNvSpPr>
                <a:spLocks noChangeArrowheads="1"/>
              </p:cNvSpPr>
              <p:nvPr/>
            </p:nvSpPr>
            <p:spPr bwMode="auto">
              <a:xfrm>
                <a:off x="5457145" y="4991399"/>
                <a:ext cx="539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38308" name="Group 963"/>
              <p:cNvGrpSpPr>
                <a:grpSpLocks/>
              </p:cNvGrpSpPr>
              <p:nvPr/>
            </p:nvGrpSpPr>
            <p:grpSpPr bwMode="auto">
              <a:xfrm>
                <a:off x="5238070" y="5110461"/>
                <a:ext cx="493713" cy="290512"/>
                <a:chOff x="5238070" y="5110461"/>
                <a:chExt cx="493713" cy="290512"/>
              </a:xfrm>
            </p:grpSpPr>
            <p:sp>
              <p:nvSpPr>
                <p:cNvPr id="138309" name="Rectangle 27"/>
                <p:cNvSpPr>
                  <a:spLocks noChangeArrowheads="1"/>
                </p:cNvSpPr>
                <p:nvPr/>
              </p:nvSpPr>
              <p:spPr bwMode="auto">
                <a:xfrm>
                  <a:off x="5238070" y="5110461"/>
                  <a:ext cx="493713" cy="290512"/>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310" name="Oval 66"/>
                <p:cNvSpPr>
                  <a:spLocks noChangeArrowheads="1"/>
                </p:cNvSpPr>
                <p:nvPr/>
              </p:nvSpPr>
              <p:spPr bwMode="auto">
                <a:xfrm>
                  <a:off x="5445239" y="5216030"/>
                  <a:ext cx="77787" cy="77787"/>
                </a:xfrm>
                <a:prstGeom prst="ellipse">
                  <a:avLst/>
                </a:prstGeom>
                <a:solidFill>
                  <a:schemeClr val="tx1"/>
                </a:solidFill>
                <a:ln w="19050">
                  <a:solidFill>
                    <a:srgbClr val="00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311" name="Rounded Rectangle 962"/>
                <p:cNvSpPr>
                  <a:spLocks noChangeArrowheads="1"/>
                </p:cNvSpPr>
                <p:nvPr/>
              </p:nvSpPr>
              <p:spPr bwMode="auto">
                <a:xfrm>
                  <a:off x="5400650" y="5323783"/>
                  <a:ext cx="168294" cy="47103"/>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138275" name="Group 953"/>
            <p:cNvGrpSpPr>
              <a:grpSpLocks/>
            </p:cNvGrpSpPr>
            <p:nvPr/>
          </p:nvGrpSpPr>
          <p:grpSpPr bwMode="auto">
            <a:xfrm>
              <a:off x="318036" y="6316624"/>
              <a:ext cx="494002" cy="414376"/>
              <a:chOff x="6151827" y="942975"/>
              <a:chExt cx="493258" cy="414142"/>
            </a:xfrm>
          </p:grpSpPr>
          <p:sp>
            <p:nvSpPr>
              <p:cNvPr id="138296" name="Rectangle 206"/>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297" name="Rectangle 207"/>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298" name="Rectangle 208"/>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299" name="Rectangle 209"/>
              <p:cNvSpPr>
                <a:spLocks noChangeArrowheads="1"/>
              </p:cNvSpPr>
              <p:nvPr/>
            </p:nvSpPr>
            <p:spPr bwMode="auto">
              <a:xfrm>
                <a:off x="6371742" y="950291"/>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8300" name="Group 940"/>
              <p:cNvGrpSpPr>
                <a:grpSpLocks/>
              </p:cNvGrpSpPr>
              <p:nvPr/>
            </p:nvGrpSpPr>
            <p:grpSpPr bwMode="auto">
              <a:xfrm>
                <a:off x="6151827" y="1064817"/>
                <a:ext cx="493258" cy="292300"/>
                <a:chOff x="6152728" y="5105180"/>
                <a:chExt cx="493258" cy="292300"/>
              </a:xfrm>
            </p:grpSpPr>
            <p:grpSp>
              <p:nvGrpSpPr>
                <p:cNvPr id="138301" name="Group 941"/>
                <p:cNvGrpSpPr>
                  <a:grpSpLocks/>
                </p:cNvGrpSpPr>
                <p:nvPr/>
              </p:nvGrpSpPr>
              <p:grpSpPr bwMode="auto">
                <a:xfrm>
                  <a:off x="6152985" y="5105180"/>
                  <a:ext cx="491090" cy="292300"/>
                  <a:chOff x="3412033" y="3280015"/>
                  <a:chExt cx="491090" cy="292300"/>
                </a:xfrm>
              </p:grpSpPr>
              <p:sp>
                <p:nvSpPr>
                  <p:cNvPr id="138303"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304" name="Rounded Rectangle 944"/>
                  <p:cNvSpPr>
                    <a:spLocks noChangeArrowheads="1"/>
                  </p:cNvSpPr>
                  <p:nvPr/>
                </p:nvSpPr>
                <p:spPr bwMode="auto">
                  <a:xfrm>
                    <a:off x="3530660"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sp>
              <p:nvSpPr>
                <p:cNvPr id="138302" name="Line 213"/>
                <p:cNvSpPr>
                  <a:spLocks noChangeShapeType="1"/>
                </p:cNvSpPr>
                <p:nvPr/>
              </p:nvSpPr>
              <p:spPr bwMode="auto">
                <a:xfrm flipV="1">
                  <a:off x="6152728" y="5111409"/>
                  <a:ext cx="493258" cy="279801"/>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grpSp>
          <p:nvGrpSpPr>
            <p:cNvPr id="138276" name="Group 790"/>
            <p:cNvGrpSpPr>
              <a:grpSpLocks/>
            </p:cNvGrpSpPr>
            <p:nvPr/>
          </p:nvGrpSpPr>
          <p:grpSpPr bwMode="auto">
            <a:xfrm>
              <a:off x="901841" y="5849586"/>
              <a:ext cx="490826" cy="400087"/>
              <a:chOff x="2923626" y="1489075"/>
              <a:chExt cx="490537" cy="400050"/>
            </a:xfrm>
          </p:grpSpPr>
          <p:sp>
            <p:nvSpPr>
              <p:cNvPr id="138289"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290" name="Rectangle 25"/>
              <p:cNvSpPr>
                <a:spLocks noChangeArrowheads="1"/>
              </p:cNvSpPr>
              <p:nvPr/>
            </p:nvSpPr>
            <p:spPr bwMode="auto">
              <a:xfrm>
                <a:off x="3142701" y="1489075"/>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8291" name="Group 793"/>
              <p:cNvGrpSpPr>
                <a:grpSpLocks/>
              </p:cNvGrpSpPr>
              <p:nvPr/>
            </p:nvGrpSpPr>
            <p:grpSpPr bwMode="auto">
              <a:xfrm>
                <a:off x="3040311" y="1695039"/>
                <a:ext cx="256559" cy="105255"/>
                <a:chOff x="3529306" y="1184115"/>
                <a:chExt cx="256559" cy="105255"/>
              </a:xfrm>
            </p:grpSpPr>
            <p:grpSp>
              <p:nvGrpSpPr>
                <p:cNvPr id="138292" name="Group 794"/>
                <p:cNvGrpSpPr>
                  <a:grpSpLocks/>
                </p:cNvGrpSpPr>
                <p:nvPr/>
              </p:nvGrpSpPr>
              <p:grpSpPr bwMode="auto">
                <a:xfrm>
                  <a:off x="3549994" y="1189887"/>
                  <a:ext cx="212838" cy="92904"/>
                  <a:chOff x="3319763" y="1143838"/>
                  <a:chExt cx="212838" cy="101238"/>
                </a:xfrm>
              </p:grpSpPr>
              <p:cxnSp>
                <p:nvCxnSpPr>
                  <p:cNvPr id="138294"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38295"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8293"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138277" name="Group 790"/>
            <p:cNvGrpSpPr>
              <a:grpSpLocks/>
            </p:cNvGrpSpPr>
            <p:nvPr/>
          </p:nvGrpSpPr>
          <p:grpSpPr bwMode="auto">
            <a:xfrm>
              <a:off x="1493549" y="5848350"/>
              <a:ext cx="490826" cy="400087"/>
              <a:chOff x="2923626" y="1489075"/>
              <a:chExt cx="490537" cy="400050"/>
            </a:xfrm>
          </p:grpSpPr>
          <p:sp>
            <p:nvSpPr>
              <p:cNvPr id="138282"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8283" name="Rectangle 25"/>
              <p:cNvSpPr>
                <a:spLocks noChangeArrowheads="1"/>
              </p:cNvSpPr>
              <p:nvPr/>
            </p:nvSpPr>
            <p:spPr bwMode="auto">
              <a:xfrm>
                <a:off x="3142701" y="1489075"/>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8284" name="Group 793"/>
              <p:cNvGrpSpPr>
                <a:grpSpLocks/>
              </p:cNvGrpSpPr>
              <p:nvPr/>
            </p:nvGrpSpPr>
            <p:grpSpPr bwMode="auto">
              <a:xfrm>
                <a:off x="3040311" y="1695039"/>
                <a:ext cx="256559" cy="105255"/>
                <a:chOff x="3529306" y="1184115"/>
                <a:chExt cx="256559" cy="105255"/>
              </a:xfrm>
            </p:grpSpPr>
            <p:grpSp>
              <p:nvGrpSpPr>
                <p:cNvPr id="138285" name="Group 794"/>
                <p:cNvGrpSpPr>
                  <a:grpSpLocks/>
                </p:cNvGrpSpPr>
                <p:nvPr/>
              </p:nvGrpSpPr>
              <p:grpSpPr bwMode="auto">
                <a:xfrm>
                  <a:off x="3549994" y="1189887"/>
                  <a:ext cx="212838" cy="92904"/>
                  <a:chOff x="3319763" y="1143838"/>
                  <a:chExt cx="212838" cy="101238"/>
                </a:xfrm>
              </p:grpSpPr>
              <p:cxnSp>
                <p:nvCxnSpPr>
                  <p:cNvPr id="138287"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38288"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8286"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403" name="Group 402"/>
            <p:cNvGrpSpPr/>
            <p:nvPr/>
          </p:nvGrpSpPr>
          <p:grpSpPr>
            <a:xfrm>
              <a:off x="1493066" y="6322465"/>
              <a:ext cx="490538" cy="401573"/>
              <a:chOff x="1962185" y="1482174"/>
              <a:chExt cx="490538" cy="401573"/>
            </a:xfrm>
          </p:grpSpPr>
          <p:sp>
            <p:nvSpPr>
              <p:cNvPr id="410" name="Rectangle 17"/>
              <p:cNvSpPr>
                <a:spLocks noChangeArrowheads="1"/>
              </p:cNvSpPr>
              <p:nvPr/>
            </p:nvSpPr>
            <p:spPr bwMode="auto">
              <a:xfrm>
                <a:off x="1962185" y="1591647"/>
                <a:ext cx="490538"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fontAlgn="auto" hangingPunct="1">
                  <a:spcBef>
                    <a:spcPct val="0"/>
                  </a:spcBef>
                  <a:spcAft>
                    <a:spcPts val="0"/>
                  </a:spcAft>
                  <a:buNone/>
                  <a:defRPr/>
                </a:pPr>
                <a:endParaRPr lang="en-US" altLang="en-US" kern="0" dirty="0">
                  <a:solidFill>
                    <a:srgbClr val="000000"/>
                  </a:solidFill>
                </a:endParaRPr>
              </a:p>
            </p:txBody>
          </p:sp>
          <p:sp>
            <p:nvSpPr>
              <p:cNvPr id="414" name="Rectangle 19"/>
              <p:cNvSpPr>
                <a:spLocks noChangeArrowheads="1"/>
              </p:cNvSpPr>
              <p:nvPr/>
            </p:nvSpPr>
            <p:spPr bwMode="auto">
              <a:xfrm>
                <a:off x="2181785" y="1482174"/>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fontAlgn="auto" hangingPunct="1">
                  <a:spcBef>
                    <a:spcPct val="0"/>
                  </a:spcBef>
                  <a:spcAft>
                    <a:spcPts val="0"/>
                  </a:spcAft>
                  <a:buNone/>
                  <a:defRPr/>
                </a:pPr>
                <a:r>
                  <a:rPr lang="en-US" altLang="en-US" sz="800" kern="0" dirty="0">
                    <a:solidFill>
                      <a:srgbClr val="000000"/>
                    </a:solidFill>
                  </a:rPr>
                  <a:t>II</a:t>
                </a:r>
                <a:endParaRPr lang="en-US" altLang="en-US" sz="1200" i="1" kern="0" dirty="0">
                  <a:solidFill>
                    <a:srgbClr val="000000"/>
                  </a:solidFill>
                </a:endParaRPr>
              </a:p>
            </p:txBody>
          </p:sp>
          <p:grpSp>
            <p:nvGrpSpPr>
              <p:cNvPr id="415" name="Group 249"/>
              <p:cNvGrpSpPr>
                <a:grpSpLocks/>
              </p:cNvGrpSpPr>
              <p:nvPr/>
            </p:nvGrpSpPr>
            <p:grpSpPr bwMode="auto">
              <a:xfrm>
                <a:off x="2118448" y="1699224"/>
                <a:ext cx="180917" cy="76945"/>
                <a:chOff x="3398" y="3599"/>
                <a:chExt cx="114" cy="48"/>
              </a:xfrm>
            </p:grpSpPr>
            <p:sp>
              <p:nvSpPr>
                <p:cNvPr id="418" name="Line 250"/>
                <p:cNvSpPr>
                  <a:spLocks noChangeShapeType="1"/>
                </p:cNvSpPr>
                <p:nvPr/>
              </p:nvSpPr>
              <p:spPr bwMode="auto">
                <a:xfrm>
                  <a:off x="3398" y="3602"/>
                  <a:ext cx="11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419" name="Line 251"/>
                <p:cNvSpPr>
                  <a:spLocks noChangeShapeType="1"/>
                </p:cNvSpPr>
                <p:nvPr/>
              </p:nvSpPr>
              <p:spPr bwMode="auto">
                <a:xfrm rot="5400000">
                  <a:off x="3482"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420" name="Line 252"/>
                <p:cNvSpPr>
                  <a:spLocks noChangeShapeType="1"/>
                </p:cNvSpPr>
                <p:nvPr/>
              </p:nvSpPr>
              <p:spPr bwMode="auto">
                <a:xfrm rot="5400000">
                  <a:off x="3379"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sp>
              <p:nvSpPr>
                <p:cNvPr id="421" name="Line 253"/>
                <p:cNvSpPr>
                  <a:spLocks noChangeShapeType="1"/>
                </p:cNvSpPr>
                <p:nvPr/>
              </p:nvSpPr>
              <p:spPr bwMode="auto">
                <a:xfrm rot="5400000">
                  <a:off x="3431"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solidFill>
                      <a:srgbClr val="000000"/>
                    </a:solidFill>
                  </a:endParaRPr>
                </a:p>
              </p:txBody>
            </p:sp>
          </p:grpSp>
          <p:sp>
            <p:nvSpPr>
              <p:cNvPr id="416" name="Rounded Rectangle 830"/>
              <p:cNvSpPr>
                <a:spLocks noChangeArrowheads="1"/>
              </p:cNvSpPr>
              <p:nvPr/>
            </p:nvSpPr>
            <p:spPr bwMode="auto">
              <a:xfrm>
                <a:off x="2123709" y="1801221"/>
                <a:ext cx="168240" cy="4702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417" name="Rounded Rectangle 832"/>
              <p:cNvSpPr>
                <a:spLocks noChangeArrowheads="1"/>
              </p:cNvSpPr>
              <p:nvPr/>
            </p:nvSpPr>
            <p:spPr bwMode="auto">
              <a:xfrm>
                <a:off x="2123709" y="1622919"/>
                <a:ext cx="168240" cy="4702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grpSp>
      </p:grpSp>
      <p:grpSp>
        <p:nvGrpSpPr>
          <p:cNvPr id="4" name="Group 3"/>
          <p:cNvGrpSpPr/>
          <p:nvPr/>
        </p:nvGrpSpPr>
        <p:grpSpPr>
          <a:xfrm>
            <a:off x="7808317" y="1866900"/>
            <a:ext cx="1032651" cy="254000"/>
            <a:chOff x="6395787" y="1866900"/>
            <a:chExt cx="1032651" cy="254000"/>
          </a:xfrm>
        </p:grpSpPr>
        <p:grpSp>
          <p:nvGrpSpPr>
            <p:cNvPr id="86165" name="Group 239"/>
            <p:cNvGrpSpPr>
              <a:grpSpLocks/>
            </p:cNvGrpSpPr>
            <p:nvPr/>
          </p:nvGrpSpPr>
          <p:grpSpPr bwMode="auto">
            <a:xfrm>
              <a:off x="6395787" y="1866900"/>
              <a:ext cx="230877" cy="254000"/>
              <a:chOff x="4791075" y="1428750"/>
              <a:chExt cx="231169" cy="254000"/>
            </a:xfrm>
            <a:solidFill>
              <a:srgbClr val="80E0FF"/>
            </a:solidFill>
          </p:grpSpPr>
          <p:sp>
            <p:nvSpPr>
              <p:cNvPr id="398"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399"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6166" name="Group 242"/>
            <p:cNvGrpSpPr>
              <a:grpSpLocks/>
            </p:cNvGrpSpPr>
            <p:nvPr/>
          </p:nvGrpSpPr>
          <p:grpSpPr bwMode="auto">
            <a:xfrm>
              <a:off x="6668492" y="1866900"/>
              <a:ext cx="230877" cy="254000"/>
              <a:chOff x="4791075" y="1428750"/>
              <a:chExt cx="231169" cy="254000"/>
            </a:xfrm>
            <a:solidFill>
              <a:srgbClr val="80E0FF"/>
            </a:solidFill>
          </p:grpSpPr>
          <p:sp>
            <p:nvSpPr>
              <p:cNvPr id="396"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397"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6167" name="Group 245"/>
            <p:cNvGrpSpPr>
              <a:grpSpLocks/>
            </p:cNvGrpSpPr>
            <p:nvPr/>
          </p:nvGrpSpPr>
          <p:grpSpPr bwMode="auto">
            <a:xfrm>
              <a:off x="6931673" y="1866900"/>
              <a:ext cx="230877" cy="254000"/>
              <a:chOff x="4791075" y="1428750"/>
              <a:chExt cx="231169" cy="254000"/>
            </a:xfrm>
            <a:solidFill>
              <a:srgbClr val="80E0FF"/>
            </a:solidFill>
          </p:grpSpPr>
          <p:sp>
            <p:nvSpPr>
              <p:cNvPr id="394"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395"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422" name="Group 245"/>
            <p:cNvGrpSpPr>
              <a:grpSpLocks/>
            </p:cNvGrpSpPr>
            <p:nvPr/>
          </p:nvGrpSpPr>
          <p:grpSpPr bwMode="auto">
            <a:xfrm>
              <a:off x="7197561" y="1866900"/>
              <a:ext cx="230877" cy="254000"/>
              <a:chOff x="4791075" y="1428750"/>
              <a:chExt cx="231169" cy="254000"/>
            </a:xfrm>
            <a:solidFill>
              <a:srgbClr val="80E0FF"/>
            </a:solidFill>
          </p:grpSpPr>
          <p:sp>
            <p:nvSpPr>
              <p:cNvPr id="423"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424"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grpSp>
        <p:nvGrpSpPr>
          <p:cNvPr id="426" name="Group 658"/>
          <p:cNvGrpSpPr>
            <a:grpSpLocks/>
          </p:cNvGrpSpPr>
          <p:nvPr/>
        </p:nvGrpSpPr>
        <p:grpSpPr bwMode="auto">
          <a:xfrm>
            <a:off x="652711" y="5694264"/>
            <a:ext cx="2073275" cy="1019175"/>
            <a:chOff x="7150100" y="5793564"/>
            <a:chExt cx="2073275" cy="1018399"/>
          </a:xfrm>
        </p:grpSpPr>
        <p:sp>
          <p:nvSpPr>
            <p:cNvPr id="427" name="TextBox 432"/>
            <p:cNvSpPr txBox="1">
              <a:spLocks noChangeArrowheads="1"/>
            </p:cNvSpPr>
            <p:nvPr/>
          </p:nvSpPr>
          <p:spPr bwMode="auto">
            <a:xfrm>
              <a:off x="7875628" y="6534966"/>
              <a:ext cx="680648"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FF0000"/>
                  </a:solidFill>
                </a:rPr>
                <a:t>combat ineffective</a:t>
              </a:r>
            </a:p>
          </p:txBody>
        </p:sp>
        <p:sp>
          <p:nvSpPr>
            <p:cNvPr id="428" name="TextBox 433"/>
            <p:cNvSpPr txBox="1">
              <a:spLocks noChangeArrowheads="1"/>
            </p:cNvSpPr>
            <p:nvPr/>
          </p:nvSpPr>
          <p:spPr bwMode="auto">
            <a:xfrm>
              <a:off x="7308550" y="6534966"/>
              <a:ext cx="492425" cy="276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FF0000"/>
                  </a:solidFill>
                </a:rPr>
                <a:t>Off map to east</a:t>
              </a:r>
            </a:p>
          </p:txBody>
        </p:sp>
        <p:sp>
          <p:nvSpPr>
            <p:cNvPr id="429" name="TextBox 434"/>
            <p:cNvSpPr txBox="1">
              <a:spLocks noChangeArrowheads="1"/>
            </p:cNvSpPr>
            <p:nvPr/>
          </p:nvSpPr>
          <p:spPr bwMode="auto">
            <a:xfrm>
              <a:off x="8542727" y="6534966"/>
              <a:ext cx="680648"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FF0000"/>
                  </a:solidFill>
                </a:rPr>
                <a:t>combat ineffective</a:t>
              </a:r>
            </a:p>
          </p:txBody>
        </p:sp>
        <p:grpSp>
          <p:nvGrpSpPr>
            <p:cNvPr id="430" name="Group 637"/>
            <p:cNvGrpSpPr>
              <a:grpSpLocks/>
            </p:cNvGrpSpPr>
            <p:nvPr/>
          </p:nvGrpSpPr>
          <p:grpSpPr bwMode="auto">
            <a:xfrm>
              <a:off x="8200832" y="5793564"/>
              <a:ext cx="280988" cy="460137"/>
              <a:chOff x="8616950" y="1209457"/>
              <a:chExt cx="280988" cy="460137"/>
            </a:xfrm>
          </p:grpSpPr>
          <p:sp>
            <p:nvSpPr>
              <p:cNvPr id="465" name="Rectangle 133"/>
              <p:cNvSpPr>
                <a:spLocks noChangeArrowheads="1"/>
              </p:cNvSpPr>
              <p:nvPr/>
            </p:nvSpPr>
            <p:spPr bwMode="auto">
              <a:xfrm rot="18900000">
                <a:off x="8617143" y="1390294"/>
                <a:ext cx="280988" cy="279187"/>
              </a:xfrm>
              <a:prstGeom prst="rect">
                <a:avLst/>
              </a:prstGeom>
              <a:solidFill>
                <a:srgbClr val="FF0000"/>
              </a:solid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466" name="Rectangle 25"/>
              <p:cNvSpPr>
                <a:spLocks noChangeArrowheads="1"/>
              </p:cNvSpPr>
              <p:nvPr/>
            </p:nvSpPr>
            <p:spPr bwMode="auto">
              <a:xfrm>
                <a:off x="8742667" y="1209457"/>
                <a:ext cx="288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a:t>
                </a:r>
                <a:endParaRPr lang="en-US" altLang="en-US" sz="1200" b="1" i="1" dirty="0">
                  <a:solidFill>
                    <a:srgbClr val="000000"/>
                  </a:solidFill>
                </a:endParaRPr>
              </a:p>
            </p:txBody>
          </p:sp>
          <p:sp>
            <p:nvSpPr>
              <p:cNvPr id="467" name="Rounded Rectangle 795"/>
              <p:cNvSpPr>
                <a:spLocks noChangeArrowheads="1"/>
              </p:cNvSpPr>
              <p:nvPr/>
            </p:nvSpPr>
            <p:spPr bwMode="auto">
              <a:xfrm>
                <a:off x="8649404" y="1484530"/>
                <a:ext cx="219061" cy="93161"/>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nvGrpSpPr>
            <p:cNvPr id="431" name="Group 655"/>
            <p:cNvGrpSpPr>
              <a:grpSpLocks/>
            </p:cNvGrpSpPr>
            <p:nvPr/>
          </p:nvGrpSpPr>
          <p:grpSpPr bwMode="auto">
            <a:xfrm>
              <a:off x="7479197" y="5795757"/>
              <a:ext cx="284163" cy="457716"/>
              <a:chOff x="7479197" y="5795757"/>
              <a:chExt cx="284163" cy="457716"/>
            </a:xfrm>
          </p:grpSpPr>
          <p:sp>
            <p:nvSpPr>
              <p:cNvPr id="458" name="Rectangle 133"/>
              <p:cNvSpPr>
                <a:spLocks noChangeArrowheads="1"/>
              </p:cNvSpPr>
              <p:nvPr/>
            </p:nvSpPr>
            <p:spPr bwMode="auto">
              <a:xfrm rot="18900000">
                <a:off x="7478713" y="5969641"/>
                <a:ext cx="284162" cy="283946"/>
              </a:xfrm>
              <a:prstGeom prst="rect">
                <a:avLst/>
              </a:prstGeom>
              <a:solidFill>
                <a:srgbClr val="FF0000"/>
              </a:solid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459" name="Rectangle 25"/>
              <p:cNvSpPr>
                <a:spLocks noChangeArrowheads="1"/>
              </p:cNvSpPr>
              <p:nvPr/>
            </p:nvSpPr>
            <p:spPr bwMode="auto">
              <a:xfrm>
                <a:off x="7594329" y="5795757"/>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460" name="Group 644"/>
              <p:cNvGrpSpPr>
                <a:grpSpLocks/>
              </p:cNvGrpSpPr>
              <p:nvPr/>
            </p:nvGrpSpPr>
            <p:grpSpPr bwMode="auto">
              <a:xfrm>
                <a:off x="7479311" y="6038113"/>
                <a:ext cx="282958" cy="142969"/>
                <a:chOff x="8253428" y="932271"/>
                <a:chExt cx="282958" cy="142969"/>
              </a:xfrm>
            </p:grpSpPr>
            <p:grpSp>
              <p:nvGrpSpPr>
                <p:cNvPr id="461" name="Group 794"/>
                <p:cNvGrpSpPr>
                  <a:grpSpLocks/>
                </p:cNvGrpSpPr>
                <p:nvPr/>
              </p:nvGrpSpPr>
              <p:grpSpPr bwMode="auto">
                <a:xfrm>
                  <a:off x="8253428" y="932271"/>
                  <a:ext cx="282958" cy="142969"/>
                  <a:chOff x="3698306" y="1199351"/>
                  <a:chExt cx="282957" cy="155795"/>
                </a:xfrm>
              </p:grpSpPr>
              <p:cxnSp>
                <p:nvCxnSpPr>
                  <p:cNvPr id="463" name="Straight Connector 451"/>
                  <p:cNvCxnSpPr>
                    <a:cxnSpLocks noChangeShapeType="1"/>
                  </p:cNvCxnSpPr>
                  <p:nvPr/>
                </p:nvCxnSpPr>
                <p:spPr bwMode="auto">
                  <a:xfrm flipV="1">
                    <a:off x="3698306" y="1205841"/>
                    <a:ext cx="277000" cy="14605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64" name="Straight Connector 451"/>
                  <p:cNvCxnSpPr>
                    <a:cxnSpLocks noChangeShapeType="1"/>
                  </p:cNvCxnSpPr>
                  <p:nvPr/>
                </p:nvCxnSpPr>
                <p:spPr bwMode="auto">
                  <a:xfrm flipH="1" flipV="1">
                    <a:off x="3710222" y="1199351"/>
                    <a:ext cx="271041" cy="15579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462" name="Rounded Rectangle 795"/>
                <p:cNvSpPr>
                  <a:spLocks noChangeArrowheads="1"/>
                </p:cNvSpPr>
                <p:nvPr/>
              </p:nvSpPr>
              <p:spPr bwMode="auto">
                <a:xfrm>
                  <a:off x="8283099" y="950026"/>
                  <a:ext cx="232438"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432" name="Group 654"/>
            <p:cNvGrpSpPr>
              <a:grpSpLocks/>
            </p:cNvGrpSpPr>
            <p:nvPr/>
          </p:nvGrpSpPr>
          <p:grpSpPr bwMode="auto">
            <a:xfrm>
              <a:off x="7150100" y="6199538"/>
              <a:ext cx="278434" cy="452729"/>
              <a:chOff x="7150100" y="6199538"/>
              <a:chExt cx="278434" cy="452729"/>
            </a:xfrm>
          </p:grpSpPr>
          <p:grpSp>
            <p:nvGrpSpPr>
              <p:cNvPr id="448" name="Group 607"/>
              <p:cNvGrpSpPr>
                <a:grpSpLocks/>
              </p:cNvGrpSpPr>
              <p:nvPr/>
            </p:nvGrpSpPr>
            <p:grpSpPr bwMode="auto">
              <a:xfrm>
                <a:off x="7150100" y="6373926"/>
                <a:ext cx="278434" cy="278341"/>
                <a:chOff x="1677988" y="1390650"/>
                <a:chExt cx="392112" cy="392113"/>
              </a:xfrm>
            </p:grpSpPr>
            <p:sp>
              <p:nvSpPr>
                <p:cNvPr id="450" name="Rectangle 133"/>
                <p:cNvSpPr>
                  <a:spLocks noChangeArrowheads="1"/>
                </p:cNvSpPr>
                <p:nvPr/>
              </p:nvSpPr>
              <p:spPr bwMode="auto">
                <a:xfrm rot="-2700000">
                  <a:off x="1677988" y="1390650"/>
                  <a:ext cx="392112" cy="392113"/>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451" name="Oval 66"/>
                <p:cNvSpPr>
                  <a:spLocks noChangeArrowheads="1"/>
                </p:cNvSpPr>
                <p:nvPr/>
              </p:nvSpPr>
              <p:spPr bwMode="auto">
                <a:xfrm>
                  <a:off x="1818101" y="1518084"/>
                  <a:ext cx="105655" cy="107233"/>
                </a:xfrm>
                <a:prstGeom prst="ellipse">
                  <a:avLst/>
                </a:prstGeom>
                <a:solidFill>
                  <a:schemeClr val="tx1"/>
                </a:solidFill>
                <a:ln w="19050">
                  <a:solidFill>
                    <a:srgbClr val="00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452" name="Group 78"/>
                <p:cNvGrpSpPr>
                  <a:grpSpLocks/>
                </p:cNvGrpSpPr>
                <p:nvPr/>
              </p:nvGrpSpPr>
              <p:grpSpPr bwMode="auto">
                <a:xfrm>
                  <a:off x="1776463" y="1656484"/>
                  <a:ext cx="198490" cy="72469"/>
                  <a:chOff x="1226128" y="1237034"/>
                  <a:chExt cx="494031" cy="174994"/>
                </a:xfrm>
              </p:grpSpPr>
              <p:sp>
                <p:nvSpPr>
                  <p:cNvPr id="453" name="Freeform 95"/>
                  <p:cNvSpPr>
                    <a:spLocks noChangeAspect="1"/>
                  </p:cNvSpPr>
                  <p:nvPr/>
                </p:nvSpPr>
                <p:spPr bwMode="auto">
                  <a:xfrm rot="5400000">
                    <a:off x="1597208"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454" name="Freeform 96"/>
                  <p:cNvSpPr>
                    <a:spLocks noChangeAspect="1"/>
                  </p:cNvSpPr>
                  <p:nvPr/>
                </p:nvSpPr>
                <p:spPr bwMode="auto">
                  <a:xfrm rot="16200000" flipH="1">
                    <a:off x="1175260"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455" name="Line 97"/>
                  <p:cNvSpPr>
                    <a:spLocks noChangeShapeType="1"/>
                  </p:cNvSpPr>
                  <p:nvPr/>
                </p:nvSpPr>
                <p:spPr bwMode="auto">
                  <a:xfrm>
                    <a:off x="1292058" y="1412028"/>
                    <a:ext cx="365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456" name="Line 97"/>
                  <p:cNvSpPr>
                    <a:spLocks noChangeShapeType="1"/>
                  </p:cNvSpPr>
                  <p:nvPr/>
                </p:nvSpPr>
                <p:spPr bwMode="auto">
                  <a:xfrm>
                    <a:off x="1293447" y="1237034"/>
                    <a:ext cx="365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449" name="Rectangle 25"/>
              <p:cNvSpPr>
                <a:spLocks noChangeArrowheads="1"/>
              </p:cNvSpPr>
              <p:nvPr/>
            </p:nvSpPr>
            <p:spPr bwMode="auto">
              <a:xfrm>
                <a:off x="7260168" y="6199538"/>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grpSp>
          <p:nvGrpSpPr>
            <p:cNvPr id="433" name="Group 653"/>
            <p:cNvGrpSpPr>
              <a:grpSpLocks/>
            </p:cNvGrpSpPr>
            <p:nvPr/>
          </p:nvGrpSpPr>
          <p:grpSpPr bwMode="auto">
            <a:xfrm>
              <a:off x="7816734" y="6196527"/>
              <a:ext cx="278434" cy="453678"/>
              <a:chOff x="7816734" y="6196527"/>
              <a:chExt cx="278434" cy="453678"/>
            </a:xfrm>
          </p:grpSpPr>
          <p:grpSp>
            <p:nvGrpSpPr>
              <p:cNvPr id="441" name="Group 452"/>
              <p:cNvGrpSpPr>
                <a:grpSpLocks/>
              </p:cNvGrpSpPr>
              <p:nvPr/>
            </p:nvGrpSpPr>
            <p:grpSpPr bwMode="auto">
              <a:xfrm>
                <a:off x="7816734" y="6366206"/>
                <a:ext cx="278434" cy="283999"/>
                <a:chOff x="-338604" y="-347303"/>
                <a:chExt cx="278403" cy="284063"/>
              </a:xfrm>
            </p:grpSpPr>
            <p:sp>
              <p:nvSpPr>
                <p:cNvPr id="443" name="Rectangle 133"/>
                <p:cNvSpPr>
                  <a:spLocks noChangeArrowheads="1"/>
                </p:cNvSpPr>
                <p:nvPr/>
              </p:nvSpPr>
              <p:spPr bwMode="auto">
                <a:xfrm rot="-2700000">
                  <a:off x="-338604" y="-341644"/>
                  <a:ext cx="278403" cy="278404"/>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444" name="Oval 66"/>
                <p:cNvSpPr>
                  <a:spLocks noChangeArrowheads="1"/>
                </p:cNvSpPr>
                <p:nvPr/>
              </p:nvSpPr>
              <p:spPr bwMode="auto">
                <a:xfrm>
                  <a:off x="-234597" y="-251165"/>
                  <a:ext cx="75016" cy="76136"/>
                </a:xfrm>
                <a:prstGeom prst="ellipse">
                  <a:avLst/>
                </a:prstGeom>
                <a:solidFill>
                  <a:schemeClr val="tx1"/>
                </a:solidFill>
                <a:ln w="19050">
                  <a:solidFill>
                    <a:srgbClr val="00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445" name="Group 250"/>
                <p:cNvGrpSpPr/>
                <p:nvPr/>
              </p:nvGrpSpPr>
              <p:grpSpPr bwMode="auto">
                <a:xfrm>
                  <a:off x="-242237" y="-347303"/>
                  <a:ext cx="85163" cy="69559"/>
                  <a:chOff x="3281708" y="2955996"/>
                  <a:chExt cx="198414" cy="129444"/>
                </a:xfrm>
                <a:noFill/>
              </p:grpSpPr>
              <p:sp>
                <p:nvSpPr>
                  <p:cNvPr id="446" name="Freeform 60"/>
                  <p:cNvSpPr>
                    <a:spLocks/>
                  </p:cNvSpPr>
                  <p:nvPr/>
                </p:nvSpPr>
                <p:spPr bwMode="auto">
                  <a:xfrm>
                    <a:off x="3281708" y="2955996"/>
                    <a:ext cx="198414" cy="75161"/>
                  </a:xfrm>
                  <a:custGeom>
                    <a:avLst/>
                    <a:gdLst>
                      <a:gd name="T0" fmla="*/ 0 w 88"/>
                      <a:gd name="T1" fmla="*/ 35 h 36"/>
                      <a:gd name="T2" fmla="*/ 541 w 88"/>
                      <a:gd name="T3" fmla="*/ 0 h 36"/>
                      <a:gd name="T4" fmla="*/ 1109 w 88"/>
                      <a:gd name="T5" fmla="*/ 36 h 36"/>
                      <a:gd name="T6" fmla="*/ 0 60000 65536"/>
                      <a:gd name="T7" fmla="*/ 0 60000 65536"/>
                      <a:gd name="T8" fmla="*/ 0 60000 65536"/>
                      <a:gd name="T9" fmla="*/ 0 w 88"/>
                      <a:gd name="T10" fmla="*/ 0 h 36"/>
                      <a:gd name="T11" fmla="*/ 88 w 88"/>
                      <a:gd name="T12" fmla="*/ 36 h 36"/>
                    </a:gdLst>
                    <a:ahLst/>
                    <a:cxnLst>
                      <a:cxn ang="T6">
                        <a:pos x="T0" y="T1"/>
                      </a:cxn>
                      <a:cxn ang="T7">
                        <a:pos x="T2" y="T3"/>
                      </a:cxn>
                      <a:cxn ang="T8">
                        <a:pos x="T4" y="T5"/>
                      </a:cxn>
                    </a:cxnLst>
                    <a:rect l="T9" t="T10" r="T11" b="T12"/>
                    <a:pathLst>
                      <a:path w="88" h="36">
                        <a:moveTo>
                          <a:pt x="0" y="35"/>
                        </a:moveTo>
                        <a:lnTo>
                          <a:pt x="43" y="0"/>
                        </a:lnTo>
                        <a:lnTo>
                          <a:pt x="88" y="36"/>
                        </a:lnTo>
                      </a:path>
                    </a:pathLst>
                  </a:custGeom>
                  <a:grpFill/>
                  <a:ln w="12700">
                    <a:solidFill>
                      <a:schemeClr val="tx1"/>
                    </a:solidFill>
                    <a:round/>
                    <a:headEnd/>
                    <a:tailEnd/>
                  </a:ln>
                </p:spPr>
                <p:txBody>
                  <a:bodyPr wrap="none" lIns="0" tIns="0" rIns="0" bIns="0" anchor="ctr">
                    <a:spAutoFit/>
                  </a:bodyPr>
                  <a:lstStyle/>
                  <a:p>
                    <a:pPr>
                      <a:defRPr/>
                    </a:pPr>
                    <a:endParaRPr lang="en-US" dirty="0">
                      <a:solidFill>
                        <a:srgbClr val="000000"/>
                      </a:solidFill>
                      <a:latin typeface="Arial" charset="0"/>
                    </a:endParaRPr>
                  </a:p>
                </p:txBody>
              </p:sp>
              <p:sp>
                <p:nvSpPr>
                  <p:cNvPr id="447" name="Freeform 61"/>
                  <p:cNvSpPr>
                    <a:spLocks/>
                  </p:cNvSpPr>
                  <p:nvPr/>
                </p:nvSpPr>
                <p:spPr bwMode="auto">
                  <a:xfrm>
                    <a:off x="3281708" y="3010279"/>
                    <a:ext cx="198414" cy="75161"/>
                  </a:xfrm>
                  <a:custGeom>
                    <a:avLst/>
                    <a:gdLst>
                      <a:gd name="T0" fmla="*/ 0 w 88"/>
                      <a:gd name="T1" fmla="*/ 35 h 36"/>
                      <a:gd name="T2" fmla="*/ 541 w 88"/>
                      <a:gd name="T3" fmla="*/ 0 h 36"/>
                      <a:gd name="T4" fmla="*/ 1109 w 88"/>
                      <a:gd name="T5" fmla="*/ 36 h 36"/>
                      <a:gd name="T6" fmla="*/ 0 60000 65536"/>
                      <a:gd name="T7" fmla="*/ 0 60000 65536"/>
                      <a:gd name="T8" fmla="*/ 0 60000 65536"/>
                      <a:gd name="T9" fmla="*/ 0 w 88"/>
                      <a:gd name="T10" fmla="*/ 0 h 36"/>
                      <a:gd name="T11" fmla="*/ 88 w 88"/>
                      <a:gd name="T12" fmla="*/ 36 h 36"/>
                    </a:gdLst>
                    <a:ahLst/>
                    <a:cxnLst>
                      <a:cxn ang="T6">
                        <a:pos x="T0" y="T1"/>
                      </a:cxn>
                      <a:cxn ang="T7">
                        <a:pos x="T2" y="T3"/>
                      </a:cxn>
                      <a:cxn ang="T8">
                        <a:pos x="T4" y="T5"/>
                      </a:cxn>
                    </a:cxnLst>
                    <a:rect l="T9" t="T10" r="T11" b="T12"/>
                    <a:pathLst>
                      <a:path w="88" h="36">
                        <a:moveTo>
                          <a:pt x="0" y="35"/>
                        </a:moveTo>
                        <a:lnTo>
                          <a:pt x="43" y="0"/>
                        </a:lnTo>
                        <a:lnTo>
                          <a:pt x="88" y="36"/>
                        </a:lnTo>
                      </a:path>
                    </a:pathLst>
                  </a:custGeom>
                  <a:grpFill/>
                  <a:ln w="12700">
                    <a:solidFill>
                      <a:schemeClr val="tx1"/>
                    </a:solidFill>
                    <a:round/>
                    <a:headEnd/>
                    <a:tailEnd/>
                  </a:ln>
                </p:spPr>
                <p:txBody>
                  <a:bodyPr wrap="none" lIns="0" tIns="0" rIns="0" bIns="0" anchor="ctr">
                    <a:spAutoFit/>
                  </a:bodyPr>
                  <a:lstStyle/>
                  <a:p>
                    <a:pPr>
                      <a:defRPr/>
                    </a:pPr>
                    <a:endParaRPr lang="en-US" dirty="0">
                      <a:solidFill>
                        <a:srgbClr val="000000"/>
                      </a:solidFill>
                      <a:latin typeface="Arial" charset="0"/>
                    </a:endParaRPr>
                  </a:p>
                </p:txBody>
              </p:sp>
            </p:grpSp>
          </p:grpSp>
          <p:sp>
            <p:nvSpPr>
              <p:cNvPr id="442" name="Rectangle 25"/>
              <p:cNvSpPr>
                <a:spLocks noChangeArrowheads="1"/>
              </p:cNvSpPr>
              <p:nvPr/>
            </p:nvSpPr>
            <p:spPr bwMode="auto">
              <a:xfrm>
                <a:off x="7940510" y="6196527"/>
                <a:ext cx="288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a:t>
                </a:r>
                <a:endParaRPr lang="en-US" altLang="en-US" sz="1200" b="1" i="1" dirty="0">
                  <a:solidFill>
                    <a:srgbClr val="000000"/>
                  </a:solidFill>
                </a:endParaRPr>
              </a:p>
            </p:txBody>
          </p:sp>
        </p:grpSp>
        <p:grpSp>
          <p:nvGrpSpPr>
            <p:cNvPr id="434" name="Group 652"/>
            <p:cNvGrpSpPr>
              <a:grpSpLocks/>
            </p:cNvGrpSpPr>
            <p:nvPr/>
          </p:nvGrpSpPr>
          <p:grpSpPr bwMode="auto">
            <a:xfrm>
              <a:off x="8483368" y="6194897"/>
              <a:ext cx="278433" cy="455301"/>
              <a:chOff x="8483368" y="6194897"/>
              <a:chExt cx="278433" cy="455301"/>
            </a:xfrm>
          </p:grpSpPr>
          <p:grpSp>
            <p:nvGrpSpPr>
              <p:cNvPr id="435" name="Group 467"/>
              <p:cNvGrpSpPr>
                <a:grpSpLocks/>
              </p:cNvGrpSpPr>
              <p:nvPr/>
            </p:nvGrpSpPr>
            <p:grpSpPr bwMode="auto">
              <a:xfrm>
                <a:off x="8483368" y="6322879"/>
                <a:ext cx="278433" cy="327319"/>
                <a:chOff x="9562679" y="5319709"/>
                <a:chExt cx="278402" cy="327393"/>
              </a:xfrm>
            </p:grpSpPr>
            <p:sp>
              <p:nvSpPr>
                <p:cNvPr id="437" name="Rectangle 133"/>
                <p:cNvSpPr>
                  <a:spLocks noChangeArrowheads="1"/>
                </p:cNvSpPr>
                <p:nvPr/>
              </p:nvSpPr>
              <p:spPr bwMode="auto">
                <a:xfrm rot="-2700000">
                  <a:off x="9562679" y="5368699"/>
                  <a:ext cx="278402" cy="278403"/>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438" name="Group 83"/>
                <p:cNvGrpSpPr>
                  <a:grpSpLocks/>
                </p:cNvGrpSpPr>
                <p:nvPr/>
              </p:nvGrpSpPr>
              <p:grpSpPr bwMode="auto">
                <a:xfrm flipV="1">
                  <a:off x="9586912" y="5319709"/>
                  <a:ext cx="233363" cy="261940"/>
                  <a:chOff x="240" y="3816"/>
                  <a:chExt cx="370" cy="216"/>
                </a:xfrm>
              </p:grpSpPr>
              <p:sp>
                <p:nvSpPr>
                  <p:cNvPr id="439" name="Line 84"/>
                  <p:cNvSpPr>
                    <a:spLocks noChangeAspect="1" noChangeShapeType="1"/>
                  </p:cNvSpPr>
                  <p:nvPr/>
                </p:nvSpPr>
                <p:spPr bwMode="auto">
                  <a:xfrm>
                    <a:off x="240" y="3816"/>
                    <a:ext cx="185" cy="216"/>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440" name="Line 85"/>
                  <p:cNvSpPr>
                    <a:spLocks noChangeAspect="1" noChangeShapeType="1"/>
                  </p:cNvSpPr>
                  <p:nvPr/>
                </p:nvSpPr>
                <p:spPr bwMode="auto">
                  <a:xfrm flipH="1">
                    <a:off x="425" y="3816"/>
                    <a:ext cx="185" cy="216"/>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436" name="Rectangle 25"/>
              <p:cNvSpPr>
                <a:spLocks noChangeArrowheads="1"/>
              </p:cNvSpPr>
              <p:nvPr/>
            </p:nvSpPr>
            <p:spPr bwMode="auto">
              <a:xfrm>
                <a:off x="8608788" y="6194897"/>
                <a:ext cx="288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a:t>
                </a:r>
                <a:endParaRPr lang="en-US" altLang="en-US" sz="1200" b="1" i="1" dirty="0">
                  <a:solidFill>
                    <a:srgbClr val="000000"/>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62"/>
                                        </p:tgtEl>
                                        <p:attrNameLst>
                                          <p:attrName>style.visibility</p:attrName>
                                        </p:attrNameLst>
                                      </p:cBhvr>
                                      <p:to>
                                        <p:strVal val="visible"/>
                                      </p:to>
                                    </p:set>
                                    <p:animEffect transition="in" filter="fade">
                                      <p:cBhvr>
                                        <p:cTn id="7" dur="2000"/>
                                        <p:tgtEl>
                                          <p:spTgt spid="36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childTnLst>
                          </p:cTn>
                        </p:par>
                        <p:par>
                          <p:cTn id="11" fill="hold" nodeType="afterGroup">
                            <p:stCondLst>
                              <p:cond delay="20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0"/>
                                        <p:tgtEl>
                                          <p:spTgt spid="3"/>
                                        </p:tgtEl>
                                      </p:cBhvr>
                                    </p:animEffect>
                                  </p:childTnLst>
                                </p:cTn>
                              </p:par>
                            </p:childTnLst>
                          </p:cTn>
                        </p:par>
                        <p:par>
                          <p:cTn id="15" fill="hold" nodeType="withGroup">
                            <p:stCondLst>
                              <p:cond delay="4000"/>
                            </p:stCondLst>
                            <p:childTnLst>
                              <p:par>
                                <p:cTn id="16" presetID="10" presetClass="entr" presetSubtype="0" fill="hold" nodeType="afterEffect">
                                  <p:stCondLst>
                                    <p:cond delay="0"/>
                                  </p:stCondLst>
                                  <p:childTnLst>
                                    <p:set>
                                      <p:cBhvr>
                                        <p:cTn id="17" dur="1" fill="hold">
                                          <p:stCondLst>
                                            <p:cond delay="0"/>
                                          </p:stCondLst>
                                        </p:cTn>
                                        <p:tgtEl>
                                          <p:spTgt spid="426"/>
                                        </p:tgtEl>
                                        <p:attrNameLst>
                                          <p:attrName>style.visibility</p:attrName>
                                        </p:attrNameLst>
                                      </p:cBhvr>
                                      <p:to>
                                        <p:strVal val="visible"/>
                                      </p:to>
                                    </p:set>
                                    <p:animEffect transition="in" filter="fade">
                                      <p:cBhvr>
                                        <p:cTn id="18" dur="2000"/>
                                        <p:tgtEl>
                                          <p:spTgt spid="426"/>
                                        </p:tgtEl>
                                      </p:cBhvr>
                                    </p:animEffect>
                                  </p:childTnLst>
                                </p:cTn>
                              </p:par>
                            </p:childTnLst>
                          </p:cTn>
                        </p:par>
                        <p:par>
                          <p:cTn id="19" fill="hold">
                            <p:stCondLst>
                              <p:cond delay="6000"/>
                            </p:stCondLst>
                            <p:childTnLst>
                              <p:par>
                                <p:cTn id="20" presetID="12" presetClass="entr" presetSubtype="1" fill="hold" grpId="0" nodeType="after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slide(fromTop)">
                                      <p:cBhvr>
                                        <p:cTn id="22" dur="2000"/>
                                        <p:tgtEl>
                                          <p:spTgt spid="363"/>
                                        </p:tgtEl>
                                      </p:cBhvr>
                                    </p:animEffect>
                                  </p:childTnLst>
                                </p:cTn>
                              </p:par>
                            </p:childTnLst>
                          </p:cTn>
                        </p:par>
                        <p:par>
                          <p:cTn id="23" fill="hold" nodeType="afterGroup">
                            <p:stCondLst>
                              <p:cond delay="8000"/>
                            </p:stCondLst>
                            <p:childTnLst>
                              <p:par>
                                <p:cTn id="24" presetID="10" presetClass="entr" presetSubtype="0" fill="hold" nodeType="afterEffect">
                                  <p:stCondLst>
                                    <p:cond delay="0"/>
                                  </p:stCondLst>
                                  <p:childTnLst>
                                    <p:set>
                                      <p:cBhvr>
                                        <p:cTn id="25" dur="1" fill="hold">
                                          <p:stCondLst>
                                            <p:cond delay="0"/>
                                          </p:stCondLst>
                                        </p:cTn>
                                        <p:tgtEl>
                                          <p:spTgt spid="86236"/>
                                        </p:tgtEl>
                                        <p:attrNameLst>
                                          <p:attrName>style.visibility</p:attrName>
                                        </p:attrNameLst>
                                      </p:cBhvr>
                                      <p:to>
                                        <p:strVal val="visible"/>
                                      </p:to>
                                    </p:set>
                                    <p:animEffect transition="in" filter="fade">
                                      <p:cBhvr>
                                        <p:cTn id="26" dur="2000"/>
                                        <p:tgtEl>
                                          <p:spTgt spid="86236"/>
                                        </p:tgtEl>
                                      </p:cBhvr>
                                    </p:animEffect>
                                  </p:childTnLst>
                                </p:cTn>
                              </p:par>
                            </p:childTnLst>
                          </p:cTn>
                        </p:par>
                        <p:par>
                          <p:cTn id="27" fill="hold">
                            <p:stCondLst>
                              <p:cond delay="10000"/>
                            </p:stCondLst>
                            <p:childTnLst>
                              <p:par>
                                <p:cTn id="28" presetID="12" presetClass="entr" presetSubtype="1" fill="hold"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additive="base">
                                        <p:cTn id="30" dur="1000"/>
                                        <p:tgtEl>
                                          <p:spTgt spid="2"/>
                                        </p:tgtEl>
                                        <p:attrNameLst>
                                          <p:attrName>ppt_y</p:attrName>
                                        </p:attrNameLst>
                                      </p:cBhvr>
                                      <p:tavLst>
                                        <p:tav tm="0">
                                          <p:val>
                                            <p:strVal val="#ppt_y-#ppt_h*1.125000"/>
                                          </p:val>
                                        </p:tav>
                                        <p:tav tm="100000">
                                          <p:val>
                                            <p:strVal val="#ppt_y"/>
                                          </p:val>
                                        </p:tav>
                                      </p:tavLst>
                                    </p:anim>
                                    <p:animEffect transition="in" filter="wipe(down)">
                                      <p:cBhvr>
                                        <p:cTn id="31" dur="1000"/>
                                        <p:tgtEl>
                                          <p:spTgt spid="2"/>
                                        </p:tgtEl>
                                      </p:cBhvr>
                                    </p:animEffect>
                                  </p:childTnLst>
                                </p:cTn>
                              </p:par>
                              <p:par>
                                <p:cTn id="32" presetID="12" presetClass="entr" presetSubtype="1" fill="hold" nodeType="withEffect">
                                  <p:stCondLst>
                                    <p:cond delay="0"/>
                                  </p:stCondLst>
                                  <p:childTnLst>
                                    <p:set>
                                      <p:cBhvr>
                                        <p:cTn id="33" dur="1" fill="hold">
                                          <p:stCondLst>
                                            <p:cond delay="0"/>
                                          </p:stCondLst>
                                        </p:cTn>
                                        <p:tgtEl>
                                          <p:spTgt spid="130"/>
                                        </p:tgtEl>
                                        <p:attrNameLst>
                                          <p:attrName>style.visibility</p:attrName>
                                        </p:attrNameLst>
                                      </p:cBhvr>
                                      <p:to>
                                        <p:strVal val="visible"/>
                                      </p:to>
                                    </p:set>
                                    <p:animEffect transition="in" filter="slide(fromTop)">
                                      <p:cBhvr>
                                        <p:cTn id="34" dur="1000"/>
                                        <p:tgtEl>
                                          <p:spTgt spid="130"/>
                                        </p:tgtEl>
                                      </p:cBhvr>
                                    </p:animEffect>
                                  </p:childTnLst>
                                </p:cTn>
                              </p:par>
                            </p:childTnLst>
                          </p:cTn>
                        </p:par>
                        <p:par>
                          <p:cTn id="35" fill="hold" nodeType="afterGroup">
                            <p:stCondLst>
                              <p:cond delay="11000"/>
                            </p:stCondLst>
                            <p:childTnLst>
                              <p:par>
                                <p:cTn id="36" presetID="12" presetClass="entr" presetSubtype="1" fill="hold" nodeType="afterEffect">
                                  <p:stCondLst>
                                    <p:cond delay="0"/>
                                  </p:stCondLst>
                                  <p:childTnLst>
                                    <p:set>
                                      <p:cBhvr>
                                        <p:cTn id="37" dur="1" fill="hold">
                                          <p:stCondLst>
                                            <p:cond delay="0"/>
                                          </p:stCondLst>
                                        </p:cTn>
                                        <p:tgtEl>
                                          <p:spTgt spid="86147"/>
                                        </p:tgtEl>
                                        <p:attrNameLst>
                                          <p:attrName>style.visibility</p:attrName>
                                        </p:attrNameLst>
                                      </p:cBhvr>
                                      <p:to>
                                        <p:strVal val="visible"/>
                                      </p:to>
                                    </p:set>
                                    <p:animEffect transition="in" filter="slide(fromTop)">
                                      <p:cBhvr>
                                        <p:cTn id="38" dur="1000"/>
                                        <p:tgtEl>
                                          <p:spTgt spid="86147"/>
                                        </p:tgtEl>
                                      </p:cBhvr>
                                    </p:animEffect>
                                  </p:childTnLst>
                                </p:cTn>
                              </p:par>
                            </p:childTnLst>
                          </p:cTn>
                        </p:par>
                        <p:par>
                          <p:cTn id="39" fill="hold" nodeType="afterGroup">
                            <p:stCondLst>
                              <p:cond delay="12000"/>
                            </p:stCondLst>
                            <p:childTnLst>
                              <p:par>
                                <p:cTn id="40" presetID="12" presetClass="entr" presetSubtype="1" fill="hold" nodeType="afterEffect">
                                  <p:stCondLst>
                                    <p:cond delay="0"/>
                                  </p:stCondLst>
                                  <p:childTnLst>
                                    <p:set>
                                      <p:cBhvr>
                                        <p:cTn id="41" dur="1" fill="hold">
                                          <p:stCondLst>
                                            <p:cond delay="0"/>
                                          </p:stCondLst>
                                        </p:cTn>
                                        <p:tgtEl>
                                          <p:spTgt spid="86156"/>
                                        </p:tgtEl>
                                        <p:attrNameLst>
                                          <p:attrName>style.visibility</p:attrName>
                                        </p:attrNameLst>
                                      </p:cBhvr>
                                      <p:to>
                                        <p:strVal val="visible"/>
                                      </p:to>
                                    </p:set>
                                    <p:animEffect transition="in" filter="slide(fromTop)">
                                      <p:cBhvr>
                                        <p:cTn id="42" dur="1000"/>
                                        <p:tgtEl>
                                          <p:spTgt spid="86156"/>
                                        </p:tgtEl>
                                      </p:cBhvr>
                                    </p:animEffect>
                                  </p:childTnLst>
                                </p:cTn>
                              </p:par>
                            </p:childTnLst>
                          </p:cTn>
                        </p:par>
                        <p:par>
                          <p:cTn id="43" fill="hold" nodeType="afterGroup">
                            <p:stCondLst>
                              <p:cond delay="13000"/>
                            </p:stCondLst>
                            <p:childTnLst>
                              <p:par>
                                <p:cTn id="44" presetID="12" presetClass="entr" presetSubtype="1" fill="hold" nodeType="afterEffect">
                                  <p:stCondLst>
                                    <p:cond delay="0"/>
                                  </p:stCondLst>
                                  <p:childTnLst>
                                    <p:set>
                                      <p:cBhvr>
                                        <p:cTn id="45" dur="1" fill="hold">
                                          <p:stCondLst>
                                            <p:cond delay="0"/>
                                          </p:stCondLst>
                                        </p:cTn>
                                        <p:tgtEl>
                                          <p:spTgt spid="86183"/>
                                        </p:tgtEl>
                                        <p:attrNameLst>
                                          <p:attrName>style.visibility</p:attrName>
                                        </p:attrNameLst>
                                      </p:cBhvr>
                                      <p:to>
                                        <p:strVal val="visible"/>
                                      </p:to>
                                    </p:set>
                                    <p:animEffect transition="in" filter="slide(fromTop)">
                                      <p:cBhvr>
                                        <p:cTn id="46" dur="1000"/>
                                        <p:tgtEl>
                                          <p:spTgt spid="86183"/>
                                        </p:tgtEl>
                                      </p:cBhvr>
                                    </p:animEffect>
                                  </p:childTnLst>
                                </p:cTn>
                              </p:par>
                            </p:childTnLst>
                          </p:cTn>
                        </p:par>
                        <p:par>
                          <p:cTn id="47" fill="hold" nodeType="afterGroup">
                            <p:stCondLst>
                              <p:cond delay="14000"/>
                            </p:stCondLst>
                            <p:childTnLst>
                              <p:par>
                                <p:cTn id="48" presetID="12" presetClass="entr" presetSubtype="1" fill="hold" nodeType="afterEffect">
                                  <p:stCondLst>
                                    <p:cond delay="0"/>
                                  </p:stCondLst>
                                  <p:childTnLst>
                                    <p:set>
                                      <p:cBhvr>
                                        <p:cTn id="49" dur="1" fill="hold">
                                          <p:stCondLst>
                                            <p:cond delay="0"/>
                                          </p:stCondLst>
                                        </p:cTn>
                                        <p:tgtEl>
                                          <p:spTgt spid="4"/>
                                        </p:tgtEl>
                                        <p:attrNameLst>
                                          <p:attrName>style.visibility</p:attrName>
                                        </p:attrNameLst>
                                      </p:cBhvr>
                                      <p:to>
                                        <p:strVal val="visible"/>
                                      </p:to>
                                    </p:set>
                                    <p:anim calcmode="lin" valueType="num">
                                      <p:cBhvr additive="base">
                                        <p:cTn id="50" dur="1000"/>
                                        <p:tgtEl>
                                          <p:spTgt spid="4"/>
                                        </p:tgtEl>
                                        <p:attrNameLst>
                                          <p:attrName>ppt_y</p:attrName>
                                        </p:attrNameLst>
                                      </p:cBhvr>
                                      <p:tavLst>
                                        <p:tav tm="0">
                                          <p:val>
                                            <p:strVal val="#ppt_y-#ppt_h*1.125000"/>
                                          </p:val>
                                        </p:tav>
                                        <p:tav tm="100000">
                                          <p:val>
                                            <p:strVal val="#ppt_y"/>
                                          </p:val>
                                        </p:tav>
                                      </p:tavLst>
                                    </p:anim>
                                    <p:animEffect transition="in" filter="wipe(down)">
                                      <p:cBhvr>
                                        <p:cTn id="51" dur="1000"/>
                                        <p:tgtEl>
                                          <p:spTgt spid="4"/>
                                        </p:tgtEl>
                                      </p:cBhvr>
                                    </p:animEffect>
                                  </p:childTnLst>
                                </p:cTn>
                              </p:par>
                            </p:childTnLst>
                          </p:cTn>
                        </p:par>
                        <p:par>
                          <p:cTn id="52" fill="hold">
                            <p:stCondLst>
                              <p:cond delay="15000"/>
                            </p:stCondLst>
                            <p:childTnLst>
                              <p:par>
                                <p:cTn id="53" presetID="12" presetClass="entr" presetSubtype="1" fill="hold" nodeType="afterEffect">
                                  <p:stCondLst>
                                    <p:cond delay="0"/>
                                  </p:stCondLst>
                                  <p:childTnLst>
                                    <p:set>
                                      <p:cBhvr>
                                        <p:cTn id="54" dur="1" fill="hold">
                                          <p:stCondLst>
                                            <p:cond delay="0"/>
                                          </p:stCondLst>
                                        </p:cTn>
                                        <p:tgtEl>
                                          <p:spTgt spid="86169"/>
                                        </p:tgtEl>
                                        <p:attrNameLst>
                                          <p:attrName>style.visibility</p:attrName>
                                        </p:attrNameLst>
                                      </p:cBhvr>
                                      <p:to>
                                        <p:strVal val="visible"/>
                                      </p:to>
                                    </p:set>
                                    <p:animEffect transition="in" filter="slide(fromTop)">
                                      <p:cBhvr>
                                        <p:cTn id="55" dur="1000"/>
                                        <p:tgtEl>
                                          <p:spTgt spid="86169"/>
                                        </p:tgtEl>
                                      </p:cBhvr>
                                    </p:animEffect>
                                  </p:childTnLst>
                                </p:cTn>
                              </p:par>
                            </p:childTnLst>
                          </p:cTn>
                        </p:par>
                        <p:par>
                          <p:cTn id="56" fill="hold" nodeType="afterGroup">
                            <p:stCondLst>
                              <p:cond delay="16000"/>
                            </p:stCondLst>
                            <p:childTnLst>
                              <p:par>
                                <p:cTn id="57" presetID="12" presetClass="entr" presetSubtype="1" fill="hold" nodeType="afterEffect">
                                  <p:stCondLst>
                                    <p:cond delay="0"/>
                                  </p:stCondLst>
                                  <p:childTnLst>
                                    <p:set>
                                      <p:cBhvr>
                                        <p:cTn id="58" dur="1" fill="hold">
                                          <p:stCondLst>
                                            <p:cond delay="0"/>
                                          </p:stCondLst>
                                        </p:cTn>
                                        <p:tgtEl>
                                          <p:spTgt spid="86182"/>
                                        </p:tgtEl>
                                        <p:attrNameLst>
                                          <p:attrName>style.visibility</p:attrName>
                                        </p:attrNameLst>
                                      </p:cBhvr>
                                      <p:to>
                                        <p:strVal val="visible"/>
                                      </p:to>
                                    </p:set>
                                    <p:animEffect transition="in" filter="slide(fromTop)">
                                      <p:cBhvr>
                                        <p:cTn id="59" dur="1000"/>
                                        <p:tgtEl>
                                          <p:spTgt spid="86182"/>
                                        </p:tgtEl>
                                      </p:cBhvr>
                                    </p:animEffect>
                                  </p:childTnLst>
                                </p:cTn>
                              </p:par>
                            </p:childTnLst>
                          </p:cTn>
                        </p:par>
                        <p:par>
                          <p:cTn id="60" fill="hold" nodeType="withGroup">
                            <p:stCondLst>
                              <p:cond delay="17000"/>
                            </p:stCondLst>
                            <p:childTnLst>
                              <p:par>
                                <p:cTn id="61" presetID="12" presetClass="entr" presetSubtype="1" fill="hold" grpId="0" nodeType="afterEffect">
                                  <p:stCondLst>
                                    <p:cond delay="0"/>
                                  </p:stCondLst>
                                  <p:childTnLst>
                                    <p:set>
                                      <p:cBhvr>
                                        <p:cTn id="62" dur="1" fill="hold">
                                          <p:stCondLst>
                                            <p:cond delay="0"/>
                                          </p:stCondLst>
                                        </p:cTn>
                                        <p:tgtEl>
                                          <p:spTgt spid="413"/>
                                        </p:tgtEl>
                                        <p:attrNameLst>
                                          <p:attrName>style.visibility</p:attrName>
                                        </p:attrNameLst>
                                      </p:cBhvr>
                                      <p:to>
                                        <p:strVal val="visible"/>
                                      </p:to>
                                    </p:set>
                                    <p:animEffect transition="in" filter="slide(fromTop)">
                                      <p:cBhvr>
                                        <p:cTn id="63" dur="2000"/>
                                        <p:tgtEl>
                                          <p:spTgt spid="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 grpId="0" animBg="1"/>
      <p:bldP spid="362" grpId="0"/>
      <p:bldP spid="363" grpId="0"/>
      <p:bldP spid="41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0"/>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4029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614EB88F-673A-4134-92DD-51836BD0C825}" type="slidenum">
              <a:rPr lang="en-US" altLang="en-US" sz="800">
                <a:solidFill>
                  <a:srgbClr val="000000"/>
                </a:solidFill>
              </a:rPr>
              <a:pPr>
                <a:spcBef>
                  <a:spcPct val="0"/>
                </a:spcBef>
                <a:buFontTx/>
                <a:buNone/>
              </a:pPr>
              <a:t>64</a:t>
            </a:fld>
            <a:endParaRPr lang="en-US" altLang="en-US" sz="800" dirty="0">
              <a:solidFill>
                <a:srgbClr val="000000"/>
              </a:solidFill>
            </a:endParaRPr>
          </a:p>
        </p:txBody>
      </p:sp>
      <p:sp>
        <p:nvSpPr>
          <p:cNvPr id="3243010" name="Rectangle 2"/>
          <p:cNvSpPr>
            <a:spLocks noChangeArrowheads="1"/>
          </p:cNvSpPr>
          <p:nvPr/>
        </p:nvSpPr>
        <p:spPr bwMode="auto">
          <a:xfrm>
            <a:off x="574639" y="1075336"/>
            <a:ext cx="11036114" cy="5396386"/>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140293" name="Group 3"/>
          <p:cNvGrpSpPr>
            <a:grpSpLocks/>
          </p:cNvGrpSpPr>
          <p:nvPr/>
        </p:nvGrpSpPr>
        <p:grpSpPr bwMode="auto">
          <a:xfrm>
            <a:off x="795603" y="327080"/>
            <a:ext cx="1174750" cy="1776413"/>
            <a:chOff x="3726" y="1926"/>
            <a:chExt cx="1206" cy="1823"/>
          </a:xfrm>
        </p:grpSpPr>
        <p:sp>
          <p:nvSpPr>
            <p:cNvPr id="140303"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140304" name="Group 5"/>
            <p:cNvGrpSpPr>
              <a:grpSpLocks/>
            </p:cNvGrpSpPr>
            <p:nvPr/>
          </p:nvGrpSpPr>
          <p:grpSpPr bwMode="auto">
            <a:xfrm>
              <a:off x="3778" y="1976"/>
              <a:ext cx="1090" cy="1721"/>
              <a:chOff x="2312" y="902"/>
              <a:chExt cx="1090" cy="1721"/>
            </a:xfrm>
          </p:grpSpPr>
          <p:sp>
            <p:nvSpPr>
              <p:cNvPr id="140305"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0306"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0307"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0308"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0309"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0310"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0311"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40294" name="Rectangle 13"/>
          <p:cNvSpPr>
            <a:spLocks noChangeArrowheads="1"/>
          </p:cNvSpPr>
          <p:nvPr/>
        </p:nvSpPr>
        <p:spPr bwMode="auto">
          <a:xfrm>
            <a:off x="779729" y="420743"/>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40295" name="Rectangle 14"/>
          <p:cNvSpPr>
            <a:spLocks noChangeArrowheads="1"/>
          </p:cNvSpPr>
          <p:nvPr/>
        </p:nvSpPr>
        <p:spPr bwMode="auto">
          <a:xfrm>
            <a:off x="787667" y="633468"/>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3243023" name="Rectangle 15"/>
          <p:cNvSpPr>
            <a:spLocks noChangeArrowheads="1"/>
          </p:cNvSpPr>
          <p:nvPr/>
        </p:nvSpPr>
        <p:spPr bwMode="auto">
          <a:xfrm>
            <a:off x="681303" y="876355"/>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40297" name="Rectangle 16"/>
          <p:cNvSpPr>
            <a:spLocks noChangeArrowheads="1"/>
          </p:cNvSpPr>
          <p:nvPr/>
        </p:nvSpPr>
        <p:spPr bwMode="auto">
          <a:xfrm>
            <a:off x="835291" y="108272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40298" name="Rectangle 17"/>
          <p:cNvSpPr>
            <a:spLocks noChangeArrowheads="1"/>
          </p:cNvSpPr>
          <p:nvPr/>
        </p:nvSpPr>
        <p:spPr bwMode="auto">
          <a:xfrm>
            <a:off x="770203" y="1395468"/>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140299" name="Rectangle 18"/>
          <p:cNvSpPr>
            <a:spLocks noChangeArrowheads="1"/>
          </p:cNvSpPr>
          <p:nvPr/>
        </p:nvSpPr>
        <p:spPr bwMode="auto">
          <a:xfrm>
            <a:off x="781316" y="1606605"/>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140300" name="Rectangle 19"/>
          <p:cNvSpPr>
            <a:spLocks noChangeArrowheads="1"/>
          </p:cNvSpPr>
          <p:nvPr/>
        </p:nvSpPr>
        <p:spPr bwMode="auto">
          <a:xfrm>
            <a:off x="738454" y="1868542"/>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140301" name="Text Box 22"/>
          <p:cNvSpPr txBox="1">
            <a:spLocks noChangeArrowheads="1"/>
          </p:cNvSpPr>
          <p:nvPr/>
        </p:nvSpPr>
        <p:spPr bwMode="auto">
          <a:xfrm>
            <a:off x="574638" y="2358616"/>
            <a:ext cx="11046747" cy="4032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457200" algn="l"/>
              </a:tabLst>
              <a:defRPr sz="3200">
                <a:solidFill>
                  <a:schemeClr val="tx2"/>
                </a:solidFill>
                <a:latin typeface="Arial" panose="020B0604020202020204" pitchFamily="34" charset="0"/>
              </a:defRPr>
            </a:lvl1pPr>
            <a:lvl2pPr marL="114300" indent="114300">
              <a:tabLst>
                <a:tab pos="114300" algn="l"/>
                <a:tab pos="228600" algn="l"/>
                <a:tab pos="457200" algn="l"/>
              </a:tabLst>
              <a:defRPr sz="3200">
                <a:solidFill>
                  <a:schemeClr val="tx2"/>
                </a:solidFill>
                <a:latin typeface="Arial" panose="020B0604020202020204" pitchFamily="34" charset="0"/>
              </a:defRPr>
            </a:lvl2pPr>
            <a:lvl3pPr marL="342900" indent="114300">
              <a:tabLst>
                <a:tab pos="114300" algn="l"/>
                <a:tab pos="228600" algn="l"/>
                <a:tab pos="457200" algn="l"/>
              </a:tabLst>
              <a:defRPr sz="3200">
                <a:solidFill>
                  <a:schemeClr val="tx2"/>
                </a:solidFill>
                <a:latin typeface="Arial" panose="020B0604020202020204" pitchFamily="34" charset="0"/>
              </a:defRPr>
            </a:lvl3pPr>
            <a:lvl4pPr marL="800100">
              <a:tabLst>
                <a:tab pos="114300" algn="l"/>
                <a:tab pos="228600" algn="l"/>
                <a:tab pos="457200" algn="l"/>
              </a:tabLst>
              <a:defRPr sz="3200">
                <a:solidFill>
                  <a:schemeClr val="tx2"/>
                </a:solidFill>
                <a:latin typeface="Arial" panose="020B0604020202020204" pitchFamily="34" charset="0"/>
              </a:defRPr>
            </a:lvl4pPr>
            <a:lvl5pPr marL="2057400" indent="-228600">
              <a:tabLst>
                <a:tab pos="114300" algn="l"/>
                <a:tab pos="228600" algn="l"/>
                <a:tab pos="4572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4572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4572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4572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457200" algn="l"/>
              </a:tabLst>
              <a:defRPr sz="3200">
                <a:solidFill>
                  <a:schemeClr val="tx2"/>
                </a:solidFill>
                <a:latin typeface="Arial" panose="020B0604020202020204" pitchFamily="34" charset="0"/>
              </a:defRPr>
            </a:lvl9pPr>
          </a:lstStyle>
          <a:p>
            <a:pPr lvl="1">
              <a:lnSpc>
                <a:spcPct val="80000"/>
              </a:lnSpc>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3 – COA development involves </a:t>
            </a:r>
            <a:r>
              <a:rPr lang="en-US" altLang="en-US" sz="1800" b="1" dirty="0">
                <a:solidFill>
                  <a:srgbClr val="FF0000"/>
                </a:solidFill>
              </a:rPr>
              <a:t>eight actions</a:t>
            </a:r>
            <a:r>
              <a:rPr lang="en-US" altLang="en-US" sz="1800" b="1" dirty="0">
                <a:solidFill>
                  <a:srgbClr val="000000"/>
                </a:solidFill>
              </a:rPr>
              <a:t>:</a:t>
            </a:r>
          </a:p>
          <a:p>
            <a:pPr lvl="2">
              <a:lnSpc>
                <a:spcPts val="1700"/>
              </a:lnSpc>
              <a:spcBef>
                <a:spcPct val="50000"/>
              </a:spcBef>
              <a:buClr>
                <a:srgbClr val="0000FF"/>
              </a:buClr>
              <a:buFont typeface="Wingdings" panose="05000000000000000000" pitchFamily="2" charset="2"/>
              <a:buChar char="ü"/>
            </a:pPr>
            <a:r>
              <a:rPr lang="en-US" altLang="en-US" sz="1800" b="1" i="1" dirty="0">
                <a:solidFill>
                  <a:srgbClr val="FF0000"/>
                </a:solidFill>
              </a:rPr>
              <a:t>Action 2, Generate Options.  </a:t>
            </a:r>
            <a:r>
              <a:rPr lang="en-US" altLang="en-US" sz="1800" b="1" dirty="0">
                <a:solidFill>
                  <a:srgbClr val="000000"/>
                </a:solidFill>
              </a:rPr>
              <a:t>Brainstorming can be used for generating options. It requires time, imagination, and creativity, but it produces the widest range of choices. </a:t>
            </a:r>
            <a:r>
              <a:rPr lang="en-US" altLang="en-US" sz="1200" b="1" i="1" dirty="0">
                <a:solidFill>
                  <a:srgbClr val="0000FF"/>
                </a:solidFill>
              </a:rPr>
              <a:t>(ADRP 3-0 describes the operational framework with four components (Doctrine Lesson): Area of Operations (AO)</a:t>
            </a:r>
            <a:r>
              <a:rPr lang="en-US" altLang="en-US" sz="1200" b="1" i="1" dirty="0">
                <a:solidFill>
                  <a:schemeClr val="tx1"/>
                </a:solidFill>
              </a:rPr>
              <a:t>;</a:t>
            </a:r>
            <a:r>
              <a:rPr lang="en-US" altLang="en-US" sz="1200" b="1" i="1" dirty="0">
                <a:solidFill>
                  <a:srgbClr val="0000FF"/>
                </a:solidFill>
              </a:rPr>
              <a:t> deep-close-support-consolidation areas</a:t>
            </a:r>
            <a:r>
              <a:rPr lang="en-US" altLang="en-US" sz="1200" b="1" i="1" dirty="0">
                <a:solidFill>
                  <a:schemeClr val="tx1"/>
                </a:solidFill>
              </a:rPr>
              <a:t>;</a:t>
            </a:r>
            <a:r>
              <a:rPr lang="en-US" altLang="en-US" sz="1200" b="1" i="1" dirty="0">
                <a:solidFill>
                  <a:srgbClr val="0000FF"/>
                </a:solidFill>
              </a:rPr>
              <a:t> decisive-shaping-sustaining operations</a:t>
            </a:r>
            <a:r>
              <a:rPr lang="en-US" altLang="en-US" sz="1200" b="1" i="1" dirty="0">
                <a:solidFill>
                  <a:schemeClr val="tx1"/>
                </a:solidFill>
              </a:rPr>
              <a:t>; and </a:t>
            </a:r>
            <a:r>
              <a:rPr lang="en-US" altLang="en-US" sz="1200" b="1" i="1" dirty="0">
                <a:solidFill>
                  <a:srgbClr val="0000FF"/>
                </a:solidFill>
              </a:rPr>
              <a:t>main-supporting efforts. Examples are illustrated in the following slides). </a:t>
            </a:r>
          </a:p>
          <a:p>
            <a:pPr marL="574675" lvl="2" indent="-117475">
              <a:spcBef>
                <a:spcPct val="50000"/>
              </a:spcBef>
              <a:buClr>
                <a:srgbClr val="0000FF"/>
              </a:buClr>
              <a:buFontTx/>
              <a:buChar char="•"/>
            </a:pPr>
            <a:r>
              <a:rPr lang="en-US" altLang="en-US" sz="1600" b="1" dirty="0">
                <a:solidFill>
                  <a:srgbClr val="000000"/>
                </a:solidFill>
              </a:rPr>
              <a:t>The staff starts with the </a:t>
            </a:r>
            <a:r>
              <a:rPr lang="en-US" altLang="en-US" sz="1600" b="1" dirty="0">
                <a:solidFill>
                  <a:srgbClr val="0000FF"/>
                </a:solidFill>
              </a:rPr>
              <a:t>decisive operation</a:t>
            </a:r>
            <a:r>
              <a:rPr lang="en-US" altLang="en-US" sz="1600" b="1" dirty="0">
                <a:solidFill>
                  <a:srgbClr val="000000"/>
                </a:solidFill>
              </a:rPr>
              <a:t> identified in the cdr’s planning guidance. The staff checks that the decisive operation </a:t>
            </a:r>
            <a:r>
              <a:rPr lang="en-US" altLang="en-US" sz="1600" b="1" dirty="0">
                <a:solidFill>
                  <a:srgbClr val="000000"/>
                </a:solidFill>
                <a:hlinkClick r:id="rId3" action="ppaction://hlinksldjump"/>
              </a:rPr>
              <a:t>nests</a:t>
            </a:r>
            <a:r>
              <a:rPr lang="en-US" altLang="en-US" sz="1600" b="1" dirty="0">
                <a:solidFill>
                  <a:srgbClr val="000000"/>
                </a:solidFill>
              </a:rPr>
              <a:t> within the higher headquarters’ concept of operations, clarifies the purpose, and considers ways to mass </a:t>
            </a:r>
            <a:r>
              <a:rPr lang="en-US" altLang="en-US" sz="1600" b="1" i="1" dirty="0">
                <a:solidFill>
                  <a:srgbClr val="000000"/>
                </a:solidFill>
              </a:rPr>
              <a:t>lethal and nonlethal </a:t>
            </a:r>
            <a:r>
              <a:rPr lang="en-US" altLang="en-US" sz="1600" b="1" dirty="0">
                <a:solidFill>
                  <a:srgbClr val="000000"/>
                </a:solidFill>
              </a:rPr>
              <a:t>effects of overwhelming combat power to achieve it.</a:t>
            </a:r>
          </a:p>
          <a:p>
            <a:pPr marL="574675" lvl="2" indent="-117475">
              <a:spcBef>
                <a:spcPct val="50000"/>
              </a:spcBef>
              <a:buClr>
                <a:srgbClr val="0000FF"/>
              </a:buClr>
              <a:buFontTx/>
              <a:buChar char="•"/>
            </a:pPr>
            <a:r>
              <a:rPr lang="en-US" altLang="en-US" sz="1600" b="1" dirty="0">
                <a:solidFill>
                  <a:srgbClr val="000000"/>
                </a:solidFill>
              </a:rPr>
              <a:t>Next, the staff considers </a:t>
            </a:r>
            <a:r>
              <a:rPr lang="en-US" altLang="en-US" sz="1600" b="1" dirty="0">
                <a:solidFill>
                  <a:srgbClr val="0000FF"/>
                </a:solidFill>
              </a:rPr>
              <a:t>shaping operations</a:t>
            </a:r>
            <a:r>
              <a:rPr lang="en-US" altLang="en-US" sz="1600" b="1" dirty="0">
                <a:solidFill>
                  <a:srgbClr val="000000"/>
                </a:solidFill>
              </a:rPr>
              <a:t>. The staff establishes a purpose for each shaping operation that is tied to creating or preserving a condition for the decisive operation’s success.</a:t>
            </a:r>
          </a:p>
          <a:p>
            <a:pPr marL="574675" lvl="2" indent="-117475">
              <a:spcBef>
                <a:spcPct val="50000"/>
              </a:spcBef>
              <a:buClr>
                <a:srgbClr val="0000FF"/>
              </a:buClr>
              <a:buFontTx/>
              <a:buChar char="•"/>
            </a:pPr>
            <a:r>
              <a:rPr lang="en-US" altLang="en-US" sz="1600" b="1" dirty="0">
                <a:solidFill>
                  <a:srgbClr val="000000"/>
                </a:solidFill>
              </a:rPr>
              <a:t>The staff then determines </a:t>
            </a:r>
            <a:r>
              <a:rPr lang="en-US" altLang="en-US" sz="1600" b="1" dirty="0">
                <a:solidFill>
                  <a:srgbClr val="0000FF"/>
                </a:solidFill>
              </a:rPr>
              <a:t>sustaining operations</a:t>
            </a:r>
            <a:r>
              <a:rPr lang="en-US" altLang="en-US" sz="1600" b="1" dirty="0">
                <a:solidFill>
                  <a:srgbClr val="000000"/>
                </a:solidFill>
              </a:rPr>
              <a:t> necessary to create and maintain the combat power required for the decisive operation and shaping operation(s).</a:t>
            </a:r>
          </a:p>
          <a:p>
            <a:pPr marL="574675" lvl="2" indent="-117475">
              <a:spcBef>
                <a:spcPct val="50000"/>
              </a:spcBef>
              <a:buClr>
                <a:srgbClr val="0000FF"/>
              </a:buClr>
              <a:buFontTx/>
              <a:buChar char="•"/>
            </a:pPr>
            <a:r>
              <a:rPr lang="en-US" altLang="en-US" sz="1600" b="1" dirty="0">
                <a:solidFill>
                  <a:srgbClr val="000000"/>
                </a:solidFill>
              </a:rPr>
              <a:t>Finally, the staff examines each COA to determine if it satisfies the </a:t>
            </a:r>
            <a:r>
              <a:rPr lang="en-US" altLang="en-US" sz="1600" b="1" dirty="0">
                <a:solidFill>
                  <a:srgbClr val="0000FF"/>
                </a:solidFill>
              </a:rPr>
              <a:t>screening criteria</a:t>
            </a:r>
            <a:r>
              <a:rPr lang="en-US" altLang="en-US" sz="1600" b="1" dirty="0">
                <a:solidFill>
                  <a:srgbClr val="000000"/>
                </a:solidFill>
              </a:rPr>
              <a:t> (feasible, acceptable, suitable, distinguishable, and complete).</a:t>
            </a:r>
          </a:p>
        </p:txBody>
      </p:sp>
      <p:sp>
        <p:nvSpPr>
          <p:cNvPr id="140302" name="Text Box 11"/>
          <p:cNvSpPr txBox="1">
            <a:spLocks noChangeArrowheads="1"/>
          </p:cNvSpPr>
          <p:nvPr/>
        </p:nvSpPr>
        <p:spPr bwMode="auto">
          <a:xfrm>
            <a:off x="7340019" y="6538914"/>
            <a:ext cx="44243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9-19</a:t>
            </a:r>
          </a:p>
        </p:txBody>
      </p:sp>
      <p:sp>
        <p:nvSpPr>
          <p:cNvPr id="24" name="Text Box 11"/>
          <p:cNvSpPr txBox="1">
            <a:spLocks noChangeArrowheads="1"/>
          </p:cNvSpPr>
          <p:nvPr/>
        </p:nvSpPr>
        <p:spPr bwMode="auto">
          <a:xfrm>
            <a:off x="480352" y="6532020"/>
            <a:ext cx="44243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ADRP 3-0, </a:t>
            </a:r>
            <a:r>
              <a:rPr lang="en-US" altLang="en-US" sz="1200" b="1" i="1" dirty="0">
                <a:solidFill>
                  <a:srgbClr val="FF0000"/>
                </a:solidFill>
              </a:rPr>
              <a:t>Operations</a:t>
            </a:r>
            <a:r>
              <a:rPr lang="en-US" altLang="en-US" sz="1200" b="1" dirty="0">
                <a:solidFill>
                  <a:srgbClr val="FF0000"/>
                </a:solidFill>
              </a:rPr>
              <a:t>, Oct 17, p. 4-4, p. 4-7</a:t>
            </a:r>
          </a:p>
        </p:txBody>
      </p:sp>
      <p:sp>
        <p:nvSpPr>
          <p:cNvPr id="31"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43023">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a:blip r:embed="rId3">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065739" y="-476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142339" name="Group 165"/>
          <p:cNvGrpSpPr>
            <a:grpSpLocks/>
          </p:cNvGrpSpPr>
          <p:nvPr/>
        </p:nvGrpSpPr>
        <p:grpSpPr bwMode="auto">
          <a:xfrm>
            <a:off x="3065740" y="1435101"/>
            <a:ext cx="9231313" cy="5470525"/>
            <a:chOff x="0" y="1435100"/>
            <a:chExt cx="9231313" cy="5470525"/>
          </a:xfrm>
        </p:grpSpPr>
        <p:grpSp>
          <p:nvGrpSpPr>
            <p:cNvPr id="142422" name="Group 422"/>
            <p:cNvGrpSpPr>
              <a:grpSpLocks/>
            </p:cNvGrpSpPr>
            <p:nvPr/>
          </p:nvGrpSpPr>
          <p:grpSpPr bwMode="auto">
            <a:xfrm>
              <a:off x="8775565" y="1890060"/>
              <a:ext cx="342895" cy="584243"/>
              <a:chOff x="812" y="116"/>
              <a:chExt cx="216" cy="368"/>
            </a:xfrm>
          </p:grpSpPr>
          <p:sp>
            <p:nvSpPr>
              <p:cNvPr id="142574" name="Text Box 423"/>
              <p:cNvSpPr txBox="1">
                <a:spLocks noChangeArrowheads="1"/>
              </p:cNvSpPr>
              <p:nvPr/>
            </p:nvSpPr>
            <p:spPr bwMode="auto">
              <a:xfrm>
                <a:off x="812" y="272"/>
                <a:ext cx="2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600" b="1" dirty="0">
                    <a:solidFill>
                      <a:srgbClr val="000000"/>
                    </a:solidFill>
                  </a:rPr>
                  <a:t>N</a:t>
                </a:r>
              </a:p>
            </p:txBody>
          </p:sp>
          <p:sp>
            <p:nvSpPr>
              <p:cNvPr id="142575" name="Line 424"/>
              <p:cNvSpPr>
                <a:spLocks noChangeShapeType="1"/>
              </p:cNvSpPr>
              <p:nvPr/>
            </p:nvSpPr>
            <p:spPr bwMode="auto">
              <a:xfrm flipV="1">
                <a:off x="976" y="132"/>
                <a:ext cx="0" cy="2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42576" name="AutoShape 425"/>
              <p:cNvSpPr>
                <a:spLocks noChangeArrowheads="1"/>
              </p:cNvSpPr>
              <p:nvPr/>
            </p:nvSpPr>
            <p:spPr bwMode="auto">
              <a:xfrm flipH="1">
                <a:off x="884" y="116"/>
                <a:ext cx="96" cy="136"/>
              </a:xfrm>
              <a:prstGeom prst="rtTriangle">
                <a:avLst/>
              </a:prstGeom>
              <a:solidFill>
                <a:schemeClr val="tx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42423" name="Freeform 509"/>
            <p:cNvSpPr>
              <a:spLocks/>
            </p:cNvSpPr>
            <p:nvPr/>
          </p:nvSpPr>
          <p:spPr bwMode="auto">
            <a:xfrm>
              <a:off x="11108" y="1605877"/>
              <a:ext cx="752464" cy="1279618"/>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2147483646 h 10000"/>
                <a:gd name="T24" fmla="*/ 2147483646 w 10000"/>
                <a:gd name="T25" fmla="*/ 2147483646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0"/>
                <a:gd name="T40" fmla="*/ 0 h 10000"/>
                <a:gd name="T41" fmla="*/ 10000 w 10000"/>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0" h="10000">
                  <a:moveTo>
                    <a:pt x="2567" y="171"/>
                  </a:moveTo>
                  <a:cubicBezTo>
                    <a:pt x="4064" y="235"/>
                    <a:pt x="5989" y="0"/>
                    <a:pt x="7059" y="427"/>
                  </a:cubicBezTo>
                  <a:cubicBezTo>
                    <a:pt x="8770" y="1111"/>
                    <a:pt x="7154" y="532"/>
                    <a:pt x="8342" y="940"/>
                  </a:cubicBezTo>
                  <a:cubicBezTo>
                    <a:pt x="8824" y="1538"/>
                    <a:pt x="9572" y="1987"/>
                    <a:pt x="9947" y="2607"/>
                  </a:cubicBezTo>
                  <a:cubicBezTo>
                    <a:pt x="9733" y="4744"/>
                    <a:pt x="10000" y="5128"/>
                    <a:pt x="8663" y="6709"/>
                  </a:cubicBezTo>
                  <a:cubicBezTo>
                    <a:pt x="8075" y="7393"/>
                    <a:pt x="8610" y="7009"/>
                    <a:pt x="6417" y="7607"/>
                  </a:cubicBezTo>
                  <a:lnTo>
                    <a:pt x="5455" y="7863"/>
                  </a:lnTo>
                  <a:cubicBezTo>
                    <a:pt x="4813" y="8248"/>
                    <a:pt x="4599" y="8675"/>
                    <a:pt x="3850" y="9017"/>
                  </a:cubicBezTo>
                  <a:cubicBezTo>
                    <a:pt x="1818" y="10000"/>
                    <a:pt x="3850" y="8825"/>
                    <a:pt x="2246" y="9786"/>
                  </a:cubicBezTo>
                  <a:cubicBezTo>
                    <a:pt x="695" y="9637"/>
                    <a:pt x="481" y="9487"/>
                    <a:pt x="0" y="8889"/>
                  </a:cubicBezTo>
                  <a:cubicBezTo>
                    <a:pt x="107" y="7650"/>
                    <a:pt x="160" y="6410"/>
                    <a:pt x="321" y="5171"/>
                  </a:cubicBezTo>
                  <a:cubicBezTo>
                    <a:pt x="428" y="4252"/>
                    <a:pt x="1337" y="3376"/>
                    <a:pt x="1604" y="2479"/>
                  </a:cubicBezTo>
                  <a:cubicBezTo>
                    <a:pt x="1711" y="2137"/>
                    <a:pt x="1925" y="171"/>
                    <a:pt x="2567" y="17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24" name="Rectangle 512"/>
            <p:cNvSpPr>
              <a:spLocks noChangeArrowheads="1"/>
            </p:cNvSpPr>
            <p:nvPr/>
          </p:nvSpPr>
          <p:spPr bwMode="auto">
            <a:xfrm>
              <a:off x="3925833" y="1916044"/>
              <a:ext cx="32412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1</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p:txBody>
        </p:sp>
        <p:sp>
          <p:nvSpPr>
            <p:cNvPr id="142425" name="Text Box 510"/>
            <p:cNvSpPr txBox="1">
              <a:spLocks noChangeArrowheads="1"/>
            </p:cNvSpPr>
            <p:nvPr/>
          </p:nvSpPr>
          <p:spPr bwMode="auto">
            <a:xfrm>
              <a:off x="68257" y="1948802"/>
              <a:ext cx="654040" cy="436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80000"/>
                </a:lnSpc>
                <a:spcBef>
                  <a:spcPct val="0"/>
                </a:spcBef>
                <a:buFontTx/>
                <a:buNone/>
              </a:pPr>
              <a:r>
                <a:rPr lang="en-US" altLang="en-US" sz="1400" b="1" dirty="0">
                  <a:solidFill>
                    <a:srgbClr val="000000"/>
                  </a:solidFill>
                  <a:cs typeface="Arial" panose="020B0604020202020204" pitchFamily="34" charset="0"/>
                </a:rPr>
                <a:t>AA</a:t>
              </a:r>
            </a:p>
            <a:p>
              <a:pPr algn="ctr">
                <a:lnSpc>
                  <a:spcPct val="80000"/>
                </a:lnSpc>
                <a:spcBef>
                  <a:spcPct val="0"/>
                </a:spcBef>
                <a:buFontTx/>
                <a:buNone/>
              </a:pPr>
              <a:r>
                <a:rPr lang="en-US" altLang="en-US" sz="1400" b="1" dirty="0">
                  <a:solidFill>
                    <a:srgbClr val="000000"/>
                  </a:solidFill>
                  <a:cs typeface="Arial" panose="020B0604020202020204" pitchFamily="34" charset="0"/>
                </a:rPr>
                <a:t>PEEL</a:t>
              </a:r>
            </a:p>
          </p:txBody>
        </p:sp>
        <p:sp>
          <p:nvSpPr>
            <p:cNvPr id="142426" name="Freeform 511"/>
            <p:cNvSpPr>
              <a:spLocks/>
            </p:cNvSpPr>
            <p:nvPr/>
          </p:nvSpPr>
          <p:spPr bwMode="auto">
            <a:xfrm>
              <a:off x="84797" y="1435100"/>
              <a:ext cx="3877581" cy="848768"/>
            </a:xfrm>
            <a:custGeom>
              <a:avLst/>
              <a:gdLst>
                <a:gd name="T0" fmla="*/ 0 w 10901"/>
                <a:gd name="T1" fmla="*/ 0 h 10554"/>
                <a:gd name="T2" fmla="*/ 2147483646 w 10901"/>
                <a:gd name="T3" fmla="*/ 2147483646 h 10554"/>
                <a:gd name="T4" fmla="*/ 2147483646 w 10901"/>
                <a:gd name="T5" fmla="*/ 2147483646 h 10554"/>
                <a:gd name="T6" fmla="*/ 2147483646 w 10901"/>
                <a:gd name="T7" fmla="*/ 2147483646 h 10554"/>
                <a:gd name="T8" fmla="*/ 2147483646 w 10901"/>
                <a:gd name="T9" fmla="*/ 2147483646 h 10554"/>
                <a:gd name="T10" fmla="*/ 2147483646 w 10901"/>
                <a:gd name="T11" fmla="*/ 2147483646 h 10554"/>
                <a:gd name="T12" fmla="*/ 2147483646 w 10901"/>
                <a:gd name="T13" fmla="*/ 2147483646 h 10554"/>
                <a:gd name="T14" fmla="*/ 2147483646 w 10901"/>
                <a:gd name="T15" fmla="*/ 2147483646 h 10554"/>
                <a:gd name="T16" fmla="*/ 2147483646 w 10901"/>
                <a:gd name="T17" fmla="*/ 2147483646 h 105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01"/>
                <a:gd name="T28" fmla="*/ 0 h 10554"/>
                <a:gd name="T29" fmla="*/ 10901 w 10901"/>
                <a:gd name="T30" fmla="*/ 10554 h 105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01" h="10554">
                  <a:moveTo>
                    <a:pt x="0" y="0"/>
                  </a:moveTo>
                  <a:cubicBezTo>
                    <a:pt x="305" y="422"/>
                    <a:pt x="1157" y="1413"/>
                    <a:pt x="1749" y="2154"/>
                  </a:cubicBezTo>
                  <a:cubicBezTo>
                    <a:pt x="2341" y="2895"/>
                    <a:pt x="3022" y="3746"/>
                    <a:pt x="3555" y="4447"/>
                  </a:cubicBezTo>
                  <a:cubicBezTo>
                    <a:pt x="4088" y="5148"/>
                    <a:pt x="4527" y="5930"/>
                    <a:pt x="4945" y="6361"/>
                  </a:cubicBezTo>
                  <a:cubicBezTo>
                    <a:pt x="5690" y="6300"/>
                    <a:pt x="5935" y="6462"/>
                    <a:pt x="6299" y="6688"/>
                  </a:cubicBezTo>
                  <a:cubicBezTo>
                    <a:pt x="6720" y="7168"/>
                    <a:pt x="6739" y="7546"/>
                    <a:pt x="7127" y="7718"/>
                  </a:cubicBezTo>
                  <a:cubicBezTo>
                    <a:pt x="7515" y="7890"/>
                    <a:pt x="8233" y="7403"/>
                    <a:pt x="8625" y="7718"/>
                  </a:cubicBezTo>
                  <a:cubicBezTo>
                    <a:pt x="9019" y="8032"/>
                    <a:pt x="9104" y="9155"/>
                    <a:pt x="9483" y="9608"/>
                  </a:cubicBezTo>
                  <a:cubicBezTo>
                    <a:pt x="9862" y="10061"/>
                    <a:pt x="10357" y="10554"/>
                    <a:pt x="10901" y="104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27" name="Freeform 519"/>
            <p:cNvSpPr>
              <a:spLocks/>
            </p:cNvSpPr>
            <p:nvPr/>
          </p:nvSpPr>
          <p:spPr bwMode="auto">
            <a:xfrm>
              <a:off x="4221096" y="2285375"/>
              <a:ext cx="4480875" cy="289484"/>
            </a:xfrm>
            <a:custGeom>
              <a:avLst/>
              <a:gdLst>
                <a:gd name="T0" fmla="*/ 0 w 11761"/>
                <a:gd name="T1" fmla="*/ 0 h 10074"/>
                <a:gd name="T2" fmla="*/ 2147483646 w 11761"/>
                <a:gd name="T3" fmla="*/ 2147483646 h 10074"/>
                <a:gd name="T4" fmla="*/ 2147483646 w 11761"/>
                <a:gd name="T5" fmla="*/ 2147483646 h 10074"/>
                <a:gd name="T6" fmla="*/ 2147483646 w 11761"/>
                <a:gd name="T7" fmla="*/ 2147483646 h 10074"/>
                <a:gd name="T8" fmla="*/ 2147483646 w 11761"/>
                <a:gd name="T9" fmla="*/ 2147483646 h 10074"/>
                <a:gd name="T10" fmla="*/ 2147483646 w 11761"/>
                <a:gd name="T11" fmla="*/ 2147483646 h 10074"/>
                <a:gd name="T12" fmla="*/ 2147483646 w 11761"/>
                <a:gd name="T13" fmla="*/ 2147483646 h 10074"/>
                <a:gd name="T14" fmla="*/ 2147483646 w 11761"/>
                <a:gd name="T15" fmla="*/ 2147483646 h 10074"/>
                <a:gd name="T16" fmla="*/ 2147483646 w 11761"/>
                <a:gd name="T17" fmla="*/ 2147483646 h 100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761"/>
                <a:gd name="T28" fmla="*/ 0 h 10074"/>
                <a:gd name="T29" fmla="*/ 11761 w 11761"/>
                <a:gd name="T30" fmla="*/ 10074 h 100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761" h="10074">
                  <a:moveTo>
                    <a:pt x="0" y="0"/>
                  </a:moveTo>
                  <a:cubicBezTo>
                    <a:pt x="583" y="1989"/>
                    <a:pt x="1313" y="4033"/>
                    <a:pt x="1775" y="4972"/>
                  </a:cubicBezTo>
                  <a:cubicBezTo>
                    <a:pt x="2237" y="5911"/>
                    <a:pt x="2246" y="5193"/>
                    <a:pt x="2775" y="5635"/>
                  </a:cubicBezTo>
                  <a:cubicBezTo>
                    <a:pt x="3304" y="6077"/>
                    <a:pt x="4267" y="7238"/>
                    <a:pt x="4950" y="7624"/>
                  </a:cubicBezTo>
                  <a:cubicBezTo>
                    <a:pt x="5633" y="8011"/>
                    <a:pt x="6454" y="7569"/>
                    <a:pt x="6875" y="7956"/>
                  </a:cubicBezTo>
                  <a:cubicBezTo>
                    <a:pt x="7296" y="8343"/>
                    <a:pt x="7274" y="9816"/>
                    <a:pt x="7475" y="9945"/>
                  </a:cubicBezTo>
                  <a:cubicBezTo>
                    <a:pt x="7676" y="10074"/>
                    <a:pt x="7650" y="9384"/>
                    <a:pt x="8079" y="8731"/>
                  </a:cubicBezTo>
                  <a:cubicBezTo>
                    <a:pt x="8508" y="8078"/>
                    <a:pt x="9438" y="6634"/>
                    <a:pt x="10052" y="6025"/>
                  </a:cubicBezTo>
                  <a:cubicBezTo>
                    <a:pt x="10666" y="5416"/>
                    <a:pt x="11319" y="5635"/>
                    <a:pt x="11761" y="5079"/>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28" name="Freeform 521"/>
            <p:cNvSpPr>
              <a:spLocks/>
            </p:cNvSpPr>
            <p:nvPr/>
          </p:nvSpPr>
          <p:spPr bwMode="auto">
            <a:xfrm>
              <a:off x="8358624" y="2235361"/>
              <a:ext cx="711107" cy="4276529"/>
            </a:xfrm>
            <a:custGeom>
              <a:avLst/>
              <a:gdLst>
                <a:gd name="T0" fmla="*/ 2147483646 w 12068"/>
                <a:gd name="T1" fmla="*/ 2147483646 h 10728"/>
                <a:gd name="T2" fmla="*/ 2147483646 w 12068"/>
                <a:gd name="T3" fmla="*/ 2147483646 h 10728"/>
                <a:gd name="T4" fmla="*/ 2147483646 w 12068"/>
                <a:gd name="T5" fmla="*/ 2147483646 h 10728"/>
                <a:gd name="T6" fmla="*/ 2147483646 w 12068"/>
                <a:gd name="T7" fmla="*/ 2147483646 h 10728"/>
                <a:gd name="T8" fmla="*/ 2147483646 w 12068"/>
                <a:gd name="T9" fmla="*/ 2147483646 h 10728"/>
                <a:gd name="T10" fmla="*/ 2147483646 w 12068"/>
                <a:gd name="T11" fmla="*/ 2147483646 h 10728"/>
                <a:gd name="T12" fmla="*/ 2147483646 w 12068"/>
                <a:gd name="T13" fmla="*/ 2147483646 h 10728"/>
                <a:gd name="T14" fmla="*/ 2147483646 w 12068"/>
                <a:gd name="T15" fmla="*/ 2147483646 h 10728"/>
                <a:gd name="T16" fmla="*/ 2147483646 w 12068"/>
                <a:gd name="T17" fmla="*/ 2147483646 h 10728"/>
                <a:gd name="T18" fmla="*/ 2147483646 w 12068"/>
                <a:gd name="T19" fmla="*/ 2147483646 h 10728"/>
                <a:gd name="T20" fmla="*/ 2147483646 w 12068"/>
                <a:gd name="T21" fmla="*/ 2147483646 h 10728"/>
                <a:gd name="T22" fmla="*/ 2147483646 w 12068"/>
                <a:gd name="T23" fmla="*/ 2147483646 h 107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68"/>
                <a:gd name="T37" fmla="*/ 0 h 10728"/>
                <a:gd name="T38" fmla="*/ 12068 w 12068"/>
                <a:gd name="T39" fmla="*/ 10728 h 107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68" h="10728">
                  <a:moveTo>
                    <a:pt x="2068" y="728"/>
                  </a:moveTo>
                  <a:cubicBezTo>
                    <a:pt x="2100" y="729"/>
                    <a:pt x="0" y="0"/>
                    <a:pt x="237" y="75"/>
                  </a:cubicBezTo>
                  <a:cubicBezTo>
                    <a:pt x="474" y="150"/>
                    <a:pt x="3099" y="1001"/>
                    <a:pt x="3493" y="1177"/>
                  </a:cubicBezTo>
                  <a:cubicBezTo>
                    <a:pt x="3920" y="1354"/>
                    <a:pt x="4221" y="1560"/>
                    <a:pt x="4624" y="1789"/>
                  </a:cubicBezTo>
                  <a:cubicBezTo>
                    <a:pt x="5028" y="2019"/>
                    <a:pt x="5593" y="2249"/>
                    <a:pt x="5918" y="2554"/>
                  </a:cubicBezTo>
                  <a:cubicBezTo>
                    <a:pt x="6241" y="2860"/>
                    <a:pt x="6159" y="3283"/>
                    <a:pt x="6564" y="3626"/>
                  </a:cubicBezTo>
                  <a:cubicBezTo>
                    <a:pt x="6968" y="3969"/>
                    <a:pt x="7514" y="4358"/>
                    <a:pt x="8343" y="4611"/>
                  </a:cubicBezTo>
                  <a:cubicBezTo>
                    <a:pt x="9172" y="4865"/>
                    <a:pt x="11028" y="4837"/>
                    <a:pt x="11547" y="5148"/>
                  </a:cubicBezTo>
                  <a:cubicBezTo>
                    <a:pt x="12068" y="5458"/>
                    <a:pt x="11973" y="6084"/>
                    <a:pt x="11466" y="6473"/>
                  </a:cubicBezTo>
                  <a:cubicBezTo>
                    <a:pt x="10959" y="6861"/>
                    <a:pt x="8916" y="7130"/>
                    <a:pt x="8503" y="7476"/>
                  </a:cubicBezTo>
                  <a:cubicBezTo>
                    <a:pt x="8090" y="7822"/>
                    <a:pt x="9091" y="8005"/>
                    <a:pt x="8988" y="8547"/>
                  </a:cubicBezTo>
                  <a:cubicBezTo>
                    <a:pt x="8884" y="9089"/>
                    <a:pt x="7584" y="10435"/>
                    <a:pt x="7880" y="1072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29" name="Freeform 523"/>
            <p:cNvSpPr>
              <a:spLocks/>
            </p:cNvSpPr>
            <p:nvPr/>
          </p:nvSpPr>
          <p:spPr bwMode="auto">
            <a:xfrm>
              <a:off x="363083" y="1669425"/>
              <a:ext cx="665534" cy="1567023"/>
            </a:xfrm>
            <a:custGeom>
              <a:avLst/>
              <a:gdLst>
                <a:gd name="T0" fmla="*/ 2147483646 w 10245"/>
                <a:gd name="T1" fmla="*/ 0 h 9564"/>
                <a:gd name="T2" fmla="*/ 2147483646 w 10245"/>
                <a:gd name="T3" fmla="*/ 2147483646 h 9564"/>
                <a:gd name="T4" fmla="*/ 2147483646 w 10245"/>
                <a:gd name="T5" fmla="*/ 2147483646 h 9564"/>
                <a:gd name="T6" fmla="*/ 2147483646 w 10245"/>
                <a:gd name="T7" fmla="*/ 2147483646 h 9564"/>
                <a:gd name="T8" fmla="*/ 2147483646 w 10245"/>
                <a:gd name="T9" fmla="*/ 2147483646 h 9564"/>
                <a:gd name="T10" fmla="*/ 2147483646 w 10245"/>
                <a:gd name="T11" fmla="*/ 2147483646 h 9564"/>
                <a:gd name="T12" fmla="*/ 2147483646 w 10245"/>
                <a:gd name="T13" fmla="*/ 2147483646 h 9564"/>
                <a:gd name="T14" fmla="*/ 0 60000 65536"/>
                <a:gd name="T15" fmla="*/ 0 60000 65536"/>
                <a:gd name="T16" fmla="*/ 0 60000 65536"/>
                <a:gd name="T17" fmla="*/ 0 60000 65536"/>
                <a:gd name="T18" fmla="*/ 0 60000 65536"/>
                <a:gd name="T19" fmla="*/ 0 60000 65536"/>
                <a:gd name="T20" fmla="*/ 0 60000 65536"/>
                <a:gd name="T21" fmla="*/ 0 w 10245"/>
                <a:gd name="T22" fmla="*/ 0 h 9564"/>
                <a:gd name="T23" fmla="*/ 10245 w 10245"/>
                <a:gd name="T24" fmla="*/ 9564 h 95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45" h="9564">
                  <a:moveTo>
                    <a:pt x="10245" y="0"/>
                  </a:moveTo>
                  <a:cubicBezTo>
                    <a:pt x="9634" y="494"/>
                    <a:pt x="9582" y="990"/>
                    <a:pt x="9244" y="1549"/>
                  </a:cubicBezTo>
                  <a:cubicBezTo>
                    <a:pt x="8906" y="2108"/>
                    <a:pt x="8681" y="2771"/>
                    <a:pt x="8217" y="3352"/>
                  </a:cubicBezTo>
                  <a:cubicBezTo>
                    <a:pt x="7752" y="3934"/>
                    <a:pt x="7118" y="4574"/>
                    <a:pt x="6458" y="5039"/>
                  </a:cubicBezTo>
                  <a:cubicBezTo>
                    <a:pt x="5798" y="5504"/>
                    <a:pt x="5016" y="5765"/>
                    <a:pt x="4258" y="6143"/>
                  </a:cubicBezTo>
                  <a:cubicBezTo>
                    <a:pt x="3500" y="6521"/>
                    <a:pt x="2618" y="6736"/>
                    <a:pt x="1913" y="7306"/>
                  </a:cubicBezTo>
                  <a:cubicBezTo>
                    <a:pt x="1208" y="7876"/>
                    <a:pt x="0" y="9104"/>
                    <a:pt x="30" y="9564"/>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30" name="Freeform 524"/>
            <p:cNvSpPr>
              <a:spLocks/>
            </p:cNvSpPr>
            <p:nvPr/>
          </p:nvSpPr>
          <p:spPr bwMode="auto">
            <a:xfrm>
              <a:off x="126646" y="3422222"/>
              <a:ext cx="208194" cy="2351024"/>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10000" y="0"/>
                  </a:moveTo>
                  <a:cubicBezTo>
                    <a:pt x="8780" y="548"/>
                    <a:pt x="8468" y="291"/>
                    <a:pt x="6115" y="1297"/>
                  </a:cubicBezTo>
                  <a:cubicBezTo>
                    <a:pt x="4527" y="2303"/>
                    <a:pt x="939" y="4587"/>
                    <a:pt x="469" y="6037"/>
                  </a:cubicBezTo>
                  <a:cubicBezTo>
                    <a:pt x="0" y="7487"/>
                    <a:pt x="2839" y="9305"/>
                    <a:pt x="3302"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31" name="Rectangle 525"/>
            <p:cNvSpPr>
              <a:spLocks noChangeArrowheads="1"/>
            </p:cNvSpPr>
            <p:nvPr/>
          </p:nvSpPr>
          <p:spPr bwMode="auto">
            <a:xfrm rot="17544151">
              <a:off x="205351" y="3177753"/>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rPr>
                <a:t>X</a:t>
              </a:r>
            </a:p>
          </p:txBody>
        </p:sp>
        <p:sp>
          <p:nvSpPr>
            <p:cNvPr id="142432" name="Freeform 526"/>
            <p:cNvSpPr>
              <a:spLocks/>
            </p:cNvSpPr>
            <p:nvPr/>
          </p:nvSpPr>
          <p:spPr bwMode="auto">
            <a:xfrm>
              <a:off x="1405335" y="1890010"/>
              <a:ext cx="1325247" cy="469029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0 w 10000"/>
                <a:gd name="T23" fmla="*/ 2147483646 h 10000"/>
                <a:gd name="T24" fmla="*/ 2147483646 w 10000"/>
                <a:gd name="T25" fmla="*/ 2147483646 h 10000"/>
                <a:gd name="T26" fmla="*/ 2147483646 w 10000"/>
                <a:gd name="T27" fmla="*/ 2147483646 h 10000"/>
                <a:gd name="T28" fmla="*/ 2147483646 w 10000"/>
                <a:gd name="T29" fmla="*/ 2147483646 h 1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00"/>
                <a:gd name="T46" fmla="*/ 0 h 10000"/>
                <a:gd name="T47" fmla="*/ 10000 w 10000"/>
                <a:gd name="T48" fmla="*/ 10000 h 1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00" h="10000">
                  <a:moveTo>
                    <a:pt x="8948" y="0"/>
                  </a:moveTo>
                  <a:cubicBezTo>
                    <a:pt x="9044" y="234"/>
                    <a:pt x="9343" y="377"/>
                    <a:pt x="9487" y="589"/>
                  </a:cubicBezTo>
                  <a:cubicBezTo>
                    <a:pt x="9618" y="745"/>
                    <a:pt x="9555" y="818"/>
                    <a:pt x="9627" y="935"/>
                  </a:cubicBezTo>
                  <a:cubicBezTo>
                    <a:pt x="9700" y="1051"/>
                    <a:pt x="10000" y="1134"/>
                    <a:pt x="9921" y="1286"/>
                  </a:cubicBezTo>
                  <a:cubicBezTo>
                    <a:pt x="9841" y="1439"/>
                    <a:pt x="9392" y="1682"/>
                    <a:pt x="9152" y="1848"/>
                  </a:cubicBezTo>
                  <a:cubicBezTo>
                    <a:pt x="8913" y="2015"/>
                    <a:pt x="8714" y="2119"/>
                    <a:pt x="8482" y="2285"/>
                  </a:cubicBezTo>
                  <a:cubicBezTo>
                    <a:pt x="8250" y="2451"/>
                    <a:pt x="8121" y="2584"/>
                    <a:pt x="7761" y="2843"/>
                  </a:cubicBezTo>
                  <a:lnTo>
                    <a:pt x="6361" y="3838"/>
                  </a:lnTo>
                  <a:cubicBezTo>
                    <a:pt x="5983" y="4109"/>
                    <a:pt x="5804" y="4230"/>
                    <a:pt x="5354" y="4458"/>
                  </a:cubicBezTo>
                  <a:cubicBezTo>
                    <a:pt x="4797" y="4656"/>
                    <a:pt x="3857" y="4834"/>
                    <a:pt x="3126" y="5037"/>
                  </a:cubicBezTo>
                  <a:cubicBezTo>
                    <a:pt x="2395" y="5240"/>
                    <a:pt x="1491" y="5523"/>
                    <a:pt x="970" y="5677"/>
                  </a:cubicBezTo>
                  <a:cubicBezTo>
                    <a:pt x="449" y="5830"/>
                    <a:pt x="216" y="5763"/>
                    <a:pt x="0" y="5960"/>
                  </a:cubicBezTo>
                  <a:cubicBezTo>
                    <a:pt x="36" y="6278"/>
                    <a:pt x="318" y="7176"/>
                    <a:pt x="396" y="7728"/>
                  </a:cubicBezTo>
                  <a:cubicBezTo>
                    <a:pt x="474" y="8280"/>
                    <a:pt x="445" y="8894"/>
                    <a:pt x="467" y="9272"/>
                  </a:cubicBezTo>
                  <a:cubicBezTo>
                    <a:pt x="489" y="9651"/>
                    <a:pt x="433" y="9672"/>
                    <a:pt x="529"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33" name="Freeform 527"/>
            <p:cNvSpPr>
              <a:spLocks/>
            </p:cNvSpPr>
            <p:nvPr/>
          </p:nvSpPr>
          <p:spPr bwMode="auto">
            <a:xfrm>
              <a:off x="2225304" y="1819778"/>
              <a:ext cx="1738002" cy="4767649"/>
            </a:xfrm>
            <a:custGeom>
              <a:avLst/>
              <a:gdLst>
                <a:gd name="T0" fmla="*/ 2147483646 w 10000"/>
                <a:gd name="T1" fmla="*/ 0 h 11496"/>
                <a:gd name="T2" fmla="*/ 2147483646 w 10000"/>
                <a:gd name="T3" fmla="*/ 2147483646 h 11496"/>
                <a:gd name="T4" fmla="*/ 2147483646 w 10000"/>
                <a:gd name="T5" fmla="*/ 2147483646 h 11496"/>
                <a:gd name="T6" fmla="*/ 2147483646 w 10000"/>
                <a:gd name="T7" fmla="*/ 2147483646 h 11496"/>
                <a:gd name="T8" fmla="*/ 2147483646 w 10000"/>
                <a:gd name="T9" fmla="*/ 2147483646 h 11496"/>
                <a:gd name="T10" fmla="*/ 2147483646 w 10000"/>
                <a:gd name="T11" fmla="*/ 2147483646 h 11496"/>
                <a:gd name="T12" fmla="*/ 2147483646 w 10000"/>
                <a:gd name="T13" fmla="*/ 2147483646 h 11496"/>
                <a:gd name="T14" fmla="*/ 2147483646 w 10000"/>
                <a:gd name="T15" fmla="*/ 2147483646 h 11496"/>
                <a:gd name="T16" fmla="*/ 2147483646 w 10000"/>
                <a:gd name="T17" fmla="*/ 2147483646 h 11496"/>
                <a:gd name="T18" fmla="*/ 0 w 10000"/>
                <a:gd name="T19" fmla="*/ 2147483646 h 11496"/>
                <a:gd name="T20" fmla="*/ 2147483646 w 10000"/>
                <a:gd name="T21" fmla="*/ 2147483646 h 11496"/>
                <a:gd name="T22" fmla="*/ 2147483646 w 10000"/>
                <a:gd name="T23" fmla="*/ 2147483646 h 11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1496"/>
                <a:gd name="T38" fmla="*/ 10000 w 10000"/>
                <a:gd name="T39" fmla="*/ 11496 h 11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1496">
                  <a:moveTo>
                    <a:pt x="10000" y="0"/>
                  </a:moveTo>
                  <a:cubicBezTo>
                    <a:pt x="9715" y="115"/>
                    <a:pt x="9073" y="437"/>
                    <a:pt x="8677" y="652"/>
                  </a:cubicBezTo>
                  <a:cubicBezTo>
                    <a:pt x="8282" y="866"/>
                    <a:pt x="7957" y="1030"/>
                    <a:pt x="7627" y="1284"/>
                  </a:cubicBezTo>
                  <a:cubicBezTo>
                    <a:pt x="7297" y="1538"/>
                    <a:pt x="7024" y="1834"/>
                    <a:pt x="6695" y="2179"/>
                  </a:cubicBezTo>
                  <a:cubicBezTo>
                    <a:pt x="6366" y="2523"/>
                    <a:pt x="6029" y="2973"/>
                    <a:pt x="5655" y="3350"/>
                  </a:cubicBezTo>
                  <a:cubicBezTo>
                    <a:pt x="5279" y="3731"/>
                    <a:pt x="4753" y="4107"/>
                    <a:pt x="4449" y="4453"/>
                  </a:cubicBezTo>
                  <a:cubicBezTo>
                    <a:pt x="4145" y="4800"/>
                    <a:pt x="4156" y="5100"/>
                    <a:pt x="3829" y="5429"/>
                  </a:cubicBezTo>
                  <a:cubicBezTo>
                    <a:pt x="3454" y="5663"/>
                    <a:pt x="3145" y="5833"/>
                    <a:pt x="2613" y="6046"/>
                  </a:cubicBezTo>
                  <a:cubicBezTo>
                    <a:pt x="2080" y="6259"/>
                    <a:pt x="1068" y="6506"/>
                    <a:pt x="632" y="6708"/>
                  </a:cubicBezTo>
                  <a:cubicBezTo>
                    <a:pt x="196" y="6910"/>
                    <a:pt x="165" y="7019"/>
                    <a:pt x="0" y="7257"/>
                  </a:cubicBezTo>
                  <a:cubicBezTo>
                    <a:pt x="19" y="7628"/>
                    <a:pt x="203" y="8422"/>
                    <a:pt x="283" y="8879"/>
                  </a:cubicBezTo>
                  <a:cubicBezTo>
                    <a:pt x="362" y="9336"/>
                    <a:pt x="429" y="10952"/>
                    <a:pt x="475" y="11496"/>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34" name="Freeform 528"/>
            <p:cNvSpPr>
              <a:spLocks/>
            </p:cNvSpPr>
            <p:nvPr/>
          </p:nvSpPr>
          <p:spPr bwMode="auto">
            <a:xfrm>
              <a:off x="5083223" y="2331293"/>
              <a:ext cx="698459" cy="4228337"/>
            </a:xfrm>
            <a:custGeom>
              <a:avLst/>
              <a:gdLst>
                <a:gd name="T0" fmla="*/ 2147483646 w 9925"/>
                <a:gd name="T1" fmla="*/ 0 h 10038"/>
                <a:gd name="T2" fmla="*/ 2147483646 w 9925"/>
                <a:gd name="T3" fmla="*/ 2147483646 h 10038"/>
                <a:gd name="T4" fmla="*/ 2147483646 w 9925"/>
                <a:gd name="T5" fmla="*/ 2147483646 h 10038"/>
                <a:gd name="T6" fmla="*/ 2147483646 w 9925"/>
                <a:gd name="T7" fmla="*/ 2147483646 h 10038"/>
                <a:gd name="T8" fmla="*/ 2147483646 w 9925"/>
                <a:gd name="T9" fmla="*/ 2147483646 h 10038"/>
                <a:gd name="T10" fmla="*/ 2147483646 w 9925"/>
                <a:gd name="T11" fmla="*/ 2147483646 h 10038"/>
                <a:gd name="T12" fmla="*/ 2147483646 w 9925"/>
                <a:gd name="T13" fmla="*/ 2147483646 h 10038"/>
                <a:gd name="T14" fmla="*/ 2147483646 w 9925"/>
                <a:gd name="T15" fmla="*/ 2147483646 h 10038"/>
                <a:gd name="T16" fmla="*/ 2147483646 w 9925"/>
                <a:gd name="T17" fmla="*/ 2147483646 h 10038"/>
                <a:gd name="T18" fmla="*/ 2147483646 w 9925"/>
                <a:gd name="T19" fmla="*/ 2147483646 h 10038"/>
                <a:gd name="T20" fmla="*/ 2147483646 w 9925"/>
                <a:gd name="T21" fmla="*/ 2147483646 h 10038"/>
                <a:gd name="T22" fmla="*/ 0 w 9925"/>
                <a:gd name="T23" fmla="*/ 2147483646 h 100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25"/>
                <a:gd name="T37" fmla="*/ 0 h 10038"/>
                <a:gd name="T38" fmla="*/ 9925 w 9925"/>
                <a:gd name="T39" fmla="*/ 10038 h 100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25" h="10038">
                  <a:moveTo>
                    <a:pt x="7510" y="0"/>
                  </a:moveTo>
                  <a:cubicBezTo>
                    <a:pt x="7351" y="83"/>
                    <a:pt x="6857" y="486"/>
                    <a:pt x="6902" y="683"/>
                  </a:cubicBezTo>
                  <a:cubicBezTo>
                    <a:pt x="6948" y="878"/>
                    <a:pt x="7307" y="1259"/>
                    <a:pt x="7442" y="1495"/>
                  </a:cubicBezTo>
                  <a:cubicBezTo>
                    <a:pt x="7579" y="1735"/>
                    <a:pt x="7601" y="1852"/>
                    <a:pt x="8015" y="2094"/>
                  </a:cubicBezTo>
                  <a:cubicBezTo>
                    <a:pt x="8428" y="2335"/>
                    <a:pt x="9554" y="2589"/>
                    <a:pt x="9925" y="2946"/>
                  </a:cubicBezTo>
                  <a:cubicBezTo>
                    <a:pt x="9691" y="3305"/>
                    <a:pt x="8766" y="3828"/>
                    <a:pt x="8194" y="4345"/>
                  </a:cubicBezTo>
                  <a:cubicBezTo>
                    <a:pt x="6871" y="4848"/>
                    <a:pt x="6138" y="4965"/>
                    <a:pt x="4989" y="5286"/>
                  </a:cubicBezTo>
                  <a:cubicBezTo>
                    <a:pt x="3840" y="5608"/>
                    <a:pt x="2105" y="5977"/>
                    <a:pt x="1302" y="6276"/>
                  </a:cubicBezTo>
                  <a:cubicBezTo>
                    <a:pt x="499" y="6574"/>
                    <a:pt x="270" y="6765"/>
                    <a:pt x="171" y="7077"/>
                  </a:cubicBezTo>
                  <a:cubicBezTo>
                    <a:pt x="72" y="7389"/>
                    <a:pt x="745" y="7838"/>
                    <a:pt x="705" y="8147"/>
                  </a:cubicBezTo>
                  <a:cubicBezTo>
                    <a:pt x="662" y="8458"/>
                    <a:pt x="1278" y="8735"/>
                    <a:pt x="1197" y="9055"/>
                  </a:cubicBezTo>
                  <a:cubicBezTo>
                    <a:pt x="1118" y="9374"/>
                    <a:pt x="114" y="9688"/>
                    <a:pt x="0" y="1003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35" name="Text Box 532"/>
            <p:cNvSpPr txBox="1">
              <a:spLocks noChangeArrowheads="1"/>
            </p:cNvSpPr>
            <p:nvPr/>
          </p:nvSpPr>
          <p:spPr bwMode="auto">
            <a:xfrm>
              <a:off x="3539388" y="1521815"/>
              <a:ext cx="909624"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42436" name="Text Box 533"/>
            <p:cNvSpPr txBox="1">
              <a:spLocks noChangeArrowheads="1"/>
            </p:cNvSpPr>
            <p:nvPr/>
          </p:nvSpPr>
          <p:spPr bwMode="auto">
            <a:xfrm>
              <a:off x="4979089" y="2043966"/>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42437" name="Text Box 534"/>
            <p:cNvSpPr txBox="1">
              <a:spLocks noChangeArrowheads="1"/>
            </p:cNvSpPr>
            <p:nvPr/>
          </p:nvSpPr>
          <p:spPr bwMode="auto">
            <a:xfrm>
              <a:off x="2065316" y="1575807"/>
              <a:ext cx="1033447"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a:t>
              </a:r>
            </a:p>
          </p:txBody>
        </p:sp>
        <p:sp>
          <p:nvSpPr>
            <p:cNvPr id="142438" name="Rectangle 539"/>
            <p:cNvSpPr>
              <a:spLocks noChangeArrowheads="1"/>
            </p:cNvSpPr>
            <p:nvPr/>
          </p:nvSpPr>
          <p:spPr bwMode="auto">
            <a:xfrm rot="267336">
              <a:off x="6927742" y="2728322"/>
              <a:ext cx="923911" cy="244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Range Road</a:t>
              </a:r>
            </a:p>
          </p:txBody>
        </p:sp>
        <p:sp>
          <p:nvSpPr>
            <p:cNvPr id="142439" name="Text Box 541"/>
            <p:cNvSpPr txBox="1">
              <a:spLocks noChangeArrowheads="1"/>
            </p:cNvSpPr>
            <p:nvPr/>
          </p:nvSpPr>
          <p:spPr bwMode="auto">
            <a:xfrm>
              <a:off x="4452302" y="6532344"/>
              <a:ext cx="1261861"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42440" name="Text Box 542"/>
            <p:cNvSpPr txBox="1">
              <a:spLocks noChangeArrowheads="1"/>
            </p:cNvSpPr>
            <p:nvPr/>
          </p:nvSpPr>
          <p:spPr bwMode="auto">
            <a:xfrm>
              <a:off x="1763225" y="6540003"/>
              <a:ext cx="107691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42441" name="Text Box 543"/>
            <p:cNvSpPr txBox="1">
              <a:spLocks noChangeArrowheads="1"/>
            </p:cNvSpPr>
            <p:nvPr/>
          </p:nvSpPr>
          <p:spPr bwMode="auto">
            <a:xfrm>
              <a:off x="918989" y="6530477"/>
              <a:ext cx="1119076"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a:t>
              </a:r>
            </a:p>
          </p:txBody>
        </p:sp>
        <p:grpSp>
          <p:nvGrpSpPr>
            <p:cNvPr id="142442" name="Group 507"/>
            <p:cNvGrpSpPr>
              <a:grpSpLocks/>
            </p:cNvGrpSpPr>
            <p:nvPr/>
          </p:nvGrpSpPr>
          <p:grpSpPr bwMode="auto">
            <a:xfrm>
              <a:off x="957830" y="1630702"/>
              <a:ext cx="138110" cy="138122"/>
              <a:chOff x="1196975" y="4543425"/>
              <a:chExt cx="138112" cy="138112"/>
            </a:xfrm>
          </p:grpSpPr>
          <p:sp>
            <p:nvSpPr>
              <p:cNvPr id="142571"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57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57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43" name="Group 516"/>
            <p:cNvGrpSpPr>
              <a:grpSpLocks/>
            </p:cNvGrpSpPr>
            <p:nvPr/>
          </p:nvGrpSpPr>
          <p:grpSpPr bwMode="auto">
            <a:xfrm>
              <a:off x="8375244" y="2376409"/>
              <a:ext cx="138110" cy="138122"/>
              <a:chOff x="1196975" y="4543425"/>
              <a:chExt cx="138112" cy="138112"/>
            </a:xfrm>
          </p:grpSpPr>
          <p:sp>
            <p:nvSpPr>
              <p:cNvPr id="142568"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56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57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44" name="Group 520"/>
            <p:cNvGrpSpPr>
              <a:grpSpLocks/>
            </p:cNvGrpSpPr>
            <p:nvPr/>
          </p:nvGrpSpPr>
          <p:grpSpPr bwMode="auto">
            <a:xfrm>
              <a:off x="2569892" y="2002535"/>
              <a:ext cx="138110" cy="138122"/>
              <a:chOff x="1196975" y="4543425"/>
              <a:chExt cx="138112" cy="138112"/>
            </a:xfrm>
          </p:grpSpPr>
          <p:sp>
            <p:nvSpPr>
              <p:cNvPr id="142565"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56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56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45" name="Group 524"/>
            <p:cNvGrpSpPr>
              <a:grpSpLocks/>
            </p:cNvGrpSpPr>
            <p:nvPr/>
          </p:nvGrpSpPr>
          <p:grpSpPr bwMode="auto">
            <a:xfrm>
              <a:off x="3552567" y="2182033"/>
              <a:ext cx="138110" cy="138122"/>
              <a:chOff x="1196975" y="4543425"/>
              <a:chExt cx="138112" cy="138112"/>
            </a:xfrm>
          </p:grpSpPr>
          <p:sp>
            <p:nvSpPr>
              <p:cNvPr id="142562"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56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56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46" name="Group 528"/>
            <p:cNvGrpSpPr>
              <a:grpSpLocks/>
            </p:cNvGrpSpPr>
            <p:nvPr/>
          </p:nvGrpSpPr>
          <p:grpSpPr bwMode="auto">
            <a:xfrm>
              <a:off x="5517834" y="2413964"/>
              <a:ext cx="138110" cy="138122"/>
              <a:chOff x="1196975" y="4543425"/>
              <a:chExt cx="138112" cy="138112"/>
            </a:xfrm>
          </p:grpSpPr>
          <p:sp>
            <p:nvSpPr>
              <p:cNvPr id="142559"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56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56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47" name="Group 45"/>
            <p:cNvGrpSpPr>
              <a:grpSpLocks/>
            </p:cNvGrpSpPr>
            <p:nvPr/>
          </p:nvGrpSpPr>
          <p:grpSpPr bwMode="auto">
            <a:xfrm>
              <a:off x="2284259" y="2553683"/>
              <a:ext cx="6613677" cy="3640804"/>
              <a:chOff x="2284258" y="2553634"/>
              <a:chExt cx="6613678" cy="3640645"/>
            </a:xfrm>
          </p:grpSpPr>
          <p:grpSp>
            <p:nvGrpSpPr>
              <p:cNvPr id="142495" name="Group 381"/>
              <p:cNvGrpSpPr>
                <a:grpSpLocks/>
              </p:cNvGrpSpPr>
              <p:nvPr/>
            </p:nvGrpSpPr>
            <p:grpSpPr bwMode="auto">
              <a:xfrm>
                <a:off x="2284258" y="2686994"/>
                <a:ext cx="1273189" cy="2171767"/>
                <a:chOff x="816" y="1693"/>
                <a:chExt cx="802" cy="1368"/>
              </a:xfrm>
            </p:grpSpPr>
            <p:sp>
              <p:nvSpPr>
                <p:cNvPr id="142556" name="AutoShape 382"/>
                <p:cNvSpPr>
                  <a:spLocks noChangeArrowheads="1"/>
                </p:cNvSpPr>
                <p:nvPr/>
              </p:nvSpPr>
              <p:spPr bwMode="auto">
                <a:xfrm>
                  <a:off x="1486" y="1693"/>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557" name="AutoShape 383"/>
                <p:cNvSpPr>
                  <a:spLocks noChangeArrowheads="1"/>
                </p:cNvSpPr>
                <p:nvPr/>
              </p:nvSpPr>
              <p:spPr bwMode="auto">
                <a:xfrm>
                  <a:off x="1474" y="2406"/>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558" name="AutoShape 384"/>
                <p:cNvSpPr>
                  <a:spLocks noChangeArrowheads="1"/>
                </p:cNvSpPr>
                <p:nvPr/>
              </p:nvSpPr>
              <p:spPr bwMode="auto">
                <a:xfrm>
                  <a:off x="816" y="2947"/>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42496" name="Group 275"/>
              <p:cNvGrpSpPr>
                <a:grpSpLocks/>
              </p:cNvGrpSpPr>
              <p:nvPr/>
            </p:nvGrpSpPr>
            <p:grpSpPr bwMode="auto">
              <a:xfrm>
                <a:off x="8105650" y="2971158"/>
                <a:ext cx="792286" cy="574221"/>
                <a:chOff x="8105775" y="2971800"/>
                <a:chExt cx="792298" cy="574205"/>
              </a:xfrm>
            </p:grpSpPr>
            <p:grpSp>
              <p:nvGrpSpPr>
                <p:cNvPr id="142545" name="Group 493"/>
                <p:cNvGrpSpPr>
                  <a:grpSpLocks/>
                </p:cNvGrpSpPr>
                <p:nvPr/>
              </p:nvGrpSpPr>
              <p:grpSpPr bwMode="auto">
                <a:xfrm>
                  <a:off x="8105775" y="2971800"/>
                  <a:ext cx="280988" cy="463550"/>
                  <a:chOff x="8638719" y="1220002"/>
                  <a:chExt cx="280657" cy="463447"/>
                </a:xfrm>
              </p:grpSpPr>
              <p:sp>
                <p:nvSpPr>
                  <p:cNvPr id="142549" name="Rectangle 133"/>
                  <p:cNvSpPr>
                    <a:spLocks noChangeArrowheads="1"/>
                  </p:cNvSpPr>
                  <p:nvPr/>
                </p:nvSpPr>
                <p:spPr bwMode="auto">
                  <a:xfrm rot="-2700000">
                    <a:off x="8638719" y="1402791"/>
                    <a:ext cx="280657" cy="280658"/>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42550" name="Group 80"/>
                  <p:cNvGrpSpPr>
                    <a:grpSpLocks/>
                  </p:cNvGrpSpPr>
                  <p:nvPr/>
                </p:nvGrpSpPr>
                <p:grpSpPr bwMode="auto">
                  <a:xfrm>
                    <a:off x="8685509" y="1498556"/>
                    <a:ext cx="186368" cy="84027"/>
                    <a:chOff x="1808112" y="2134561"/>
                    <a:chExt cx="549111" cy="247650"/>
                  </a:xfrm>
                </p:grpSpPr>
                <p:sp>
                  <p:nvSpPr>
                    <p:cNvPr id="14255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55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554"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555"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42551" name="Line 135"/>
                  <p:cNvSpPr>
                    <a:spLocks noChangeShapeType="1"/>
                  </p:cNvSpPr>
                  <p:nvPr/>
                </p:nvSpPr>
                <p:spPr bwMode="auto">
                  <a:xfrm>
                    <a:off x="8779047" y="1220002"/>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42546" name="Group 241"/>
                <p:cNvGrpSpPr>
                  <a:grpSpLocks/>
                </p:cNvGrpSpPr>
                <p:nvPr/>
              </p:nvGrpSpPr>
              <p:grpSpPr bwMode="auto">
                <a:xfrm>
                  <a:off x="8381730" y="3180204"/>
                  <a:ext cx="516343" cy="365801"/>
                  <a:chOff x="9283584" y="483216"/>
                  <a:chExt cx="516477" cy="365825"/>
                </a:xfrm>
              </p:grpSpPr>
              <p:sp>
                <p:nvSpPr>
                  <p:cNvPr id="142547"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D</a:t>
                    </a:r>
                  </a:p>
                </p:txBody>
              </p:sp>
              <p:sp>
                <p:nvSpPr>
                  <p:cNvPr id="142548" name="Text Box 435"/>
                  <p:cNvSpPr txBox="1">
                    <a:spLocks noChangeArrowheads="1"/>
                  </p:cNvSpPr>
                  <p:nvPr/>
                </p:nvSpPr>
                <p:spPr bwMode="auto">
                  <a:xfrm>
                    <a:off x="9289845" y="602811"/>
                    <a:ext cx="510216" cy="2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42497" name="Group 277"/>
              <p:cNvGrpSpPr>
                <a:grpSpLocks/>
              </p:cNvGrpSpPr>
              <p:nvPr/>
            </p:nvGrpSpPr>
            <p:grpSpPr bwMode="auto">
              <a:xfrm>
                <a:off x="6186391" y="2553634"/>
                <a:ext cx="786282" cy="553573"/>
                <a:chOff x="6186488" y="2554288"/>
                <a:chExt cx="786294" cy="553557"/>
              </a:xfrm>
            </p:grpSpPr>
            <p:grpSp>
              <p:nvGrpSpPr>
                <p:cNvPr id="142530" name="Group 466"/>
                <p:cNvGrpSpPr>
                  <a:grpSpLocks/>
                </p:cNvGrpSpPr>
                <p:nvPr/>
              </p:nvGrpSpPr>
              <p:grpSpPr bwMode="auto">
                <a:xfrm>
                  <a:off x="6186488" y="2554288"/>
                  <a:ext cx="280987" cy="442912"/>
                  <a:chOff x="9144000" y="2126089"/>
                  <a:chExt cx="280657" cy="442463"/>
                </a:xfrm>
              </p:grpSpPr>
              <p:grpSp>
                <p:nvGrpSpPr>
                  <p:cNvPr id="142534" name="Group 381"/>
                  <p:cNvGrpSpPr>
                    <a:grpSpLocks/>
                  </p:cNvGrpSpPr>
                  <p:nvPr/>
                </p:nvGrpSpPr>
                <p:grpSpPr bwMode="auto">
                  <a:xfrm>
                    <a:off x="9144000" y="2287894"/>
                    <a:ext cx="280657" cy="280658"/>
                    <a:chOff x="3840891" y="2938973"/>
                    <a:chExt cx="395477" cy="395476"/>
                  </a:xfrm>
                </p:grpSpPr>
                <p:sp>
                  <p:nvSpPr>
                    <p:cNvPr id="142536"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42537" name="Group 252"/>
                    <p:cNvGrpSpPr>
                      <a:grpSpLocks/>
                    </p:cNvGrpSpPr>
                    <p:nvPr/>
                  </p:nvGrpSpPr>
                  <p:grpSpPr bwMode="auto">
                    <a:xfrm>
                      <a:off x="3843033" y="3039193"/>
                      <a:ext cx="390179" cy="179559"/>
                      <a:chOff x="2804" y="1311"/>
                      <a:chExt cx="513" cy="290"/>
                    </a:xfrm>
                  </p:grpSpPr>
                  <p:sp>
                    <p:nvSpPr>
                      <p:cNvPr id="142543"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42544"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42538" name="Group 80"/>
                    <p:cNvGrpSpPr>
                      <a:grpSpLocks/>
                    </p:cNvGrpSpPr>
                    <p:nvPr/>
                  </p:nvGrpSpPr>
                  <p:grpSpPr bwMode="auto">
                    <a:xfrm>
                      <a:off x="3906824" y="3073916"/>
                      <a:ext cx="262613" cy="118403"/>
                      <a:chOff x="1808112" y="2134561"/>
                      <a:chExt cx="549111" cy="247650"/>
                    </a:xfrm>
                  </p:grpSpPr>
                  <p:sp>
                    <p:nvSpPr>
                      <p:cNvPr id="142539"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540"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541"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542"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42535"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42531" name="Group 244"/>
                <p:cNvGrpSpPr>
                  <a:grpSpLocks/>
                </p:cNvGrpSpPr>
                <p:nvPr/>
              </p:nvGrpSpPr>
              <p:grpSpPr bwMode="auto">
                <a:xfrm>
                  <a:off x="6456573" y="2742054"/>
                  <a:ext cx="516209" cy="365791"/>
                  <a:chOff x="9283584" y="483216"/>
                  <a:chExt cx="516342" cy="365816"/>
                </a:xfrm>
              </p:grpSpPr>
              <p:sp>
                <p:nvSpPr>
                  <p:cNvPr id="142532"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A</a:t>
                    </a:r>
                  </a:p>
                </p:txBody>
              </p:sp>
              <p:sp>
                <p:nvSpPr>
                  <p:cNvPr id="142533"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42498" name="Group 278"/>
              <p:cNvGrpSpPr>
                <a:grpSpLocks/>
              </p:cNvGrpSpPr>
              <p:nvPr/>
            </p:nvGrpSpPr>
            <p:grpSpPr bwMode="auto">
              <a:xfrm>
                <a:off x="6476899" y="4492786"/>
                <a:ext cx="800566" cy="544543"/>
                <a:chOff x="6477000" y="4493384"/>
                <a:chExt cx="800578" cy="544527"/>
              </a:xfrm>
            </p:grpSpPr>
            <p:grpSp>
              <p:nvGrpSpPr>
                <p:cNvPr id="142515" name="Group 501"/>
                <p:cNvGrpSpPr>
                  <a:grpSpLocks/>
                </p:cNvGrpSpPr>
                <p:nvPr/>
              </p:nvGrpSpPr>
              <p:grpSpPr bwMode="auto">
                <a:xfrm>
                  <a:off x="6477000" y="4493384"/>
                  <a:ext cx="280988" cy="441325"/>
                  <a:chOff x="9144000" y="2126089"/>
                  <a:chExt cx="280657" cy="442463"/>
                </a:xfrm>
              </p:grpSpPr>
              <p:grpSp>
                <p:nvGrpSpPr>
                  <p:cNvPr id="142519" name="Group 381"/>
                  <p:cNvGrpSpPr>
                    <a:grpSpLocks/>
                  </p:cNvGrpSpPr>
                  <p:nvPr/>
                </p:nvGrpSpPr>
                <p:grpSpPr bwMode="auto">
                  <a:xfrm>
                    <a:off x="9144000" y="2287894"/>
                    <a:ext cx="280657" cy="280658"/>
                    <a:chOff x="3840891" y="2938973"/>
                    <a:chExt cx="395477" cy="395476"/>
                  </a:xfrm>
                </p:grpSpPr>
                <p:sp>
                  <p:nvSpPr>
                    <p:cNvPr id="142521"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42522" name="Group 252"/>
                    <p:cNvGrpSpPr>
                      <a:grpSpLocks/>
                    </p:cNvGrpSpPr>
                    <p:nvPr/>
                  </p:nvGrpSpPr>
                  <p:grpSpPr bwMode="auto">
                    <a:xfrm>
                      <a:off x="3843033" y="3039193"/>
                      <a:ext cx="390179" cy="179559"/>
                      <a:chOff x="2804" y="1311"/>
                      <a:chExt cx="513" cy="290"/>
                    </a:xfrm>
                  </p:grpSpPr>
                  <p:sp>
                    <p:nvSpPr>
                      <p:cNvPr id="142528"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42529"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42523" name="Group 80"/>
                    <p:cNvGrpSpPr>
                      <a:grpSpLocks/>
                    </p:cNvGrpSpPr>
                    <p:nvPr/>
                  </p:nvGrpSpPr>
                  <p:grpSpPr bwMode="auto">
                    <a:xfrm>
                      <a:off x="3906824" y="3073916"/>
                      <a:ext cx="262613" cy="118403"/>
                      <a:chOff x="1808112" y="2134561"/>
                      <a:chExt cx="549111" cy="247650"/>
                    </a:xfrm>
                  </p:grpSpPr>
                  <p:sp>
                    <p:nvSpPr>
                      <p:cNvPr id="142524"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525"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526"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527"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42520"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42516" name="Group 247"/>
                <p:cNvGrpSpPr>
                  <a:grpSpLocks/>
                </p:cNvGrpSpPr>
                <p:nvPr/>
              </p:nvGrpSpPr>
              <p:grpSpPr bwMode="auto">
                <a:xfrm>
                  <a:off x="6760797" y="4672098"/>
                  <a:ext cx="516781" cy="365813"/>
                  <a:chOff x="9283584" y="483216"/>
                  <a:chExt cx="516342" cy="365816"/>
                </a:xfrm>
              </p:grpSpPr>
              <p:sp>
                <p:nvSpPr>
                  <p:cNvPr id="142517"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B</a:t>
                    </a:r>
                  </a:p>
                </p:txBody>
              </p:sp>
              <p:sp>
                <p:nvSpPr>
                  <p:cNvPr id="142518"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42499" name="Group 279"/>
              <p:cNvGrpSpPr>
                <a:grpSpLocks/>
              </p:cNvGrpSpPr>
              <p:nvPr/>
            </p:nvGrpSpPr>
            <p:grpSpPr bwMode="auto">
              <a:xfrm>
                <a:off x="5364043" y="5655324"/>
                <a:ext cx="804110" cy="538955"/>
                <a:chOff x="5364128" y="5655889"/>
                <a:chExt cx="804122" cy="538940"/>
              </a:xfrm>
            </p:grpSpPr>
            <p:grpSp>
              <p:nvGrpSpPr>
                <p:cNvPr id="142500" name="Group 501"/>
                <p:cNvGrpSpPr>
                  <a:grpSpLocks/>
                </p:cNvGrpSpPr>
                <p:nvPr/>
              </p:nvGrpSpPr>
              <p:grpSpPr bwMode="auto">
                <a:xfrm>
                  <a:off x="5364128" y="5655889"/>
                  <a:ext cx="280988" cy="441325"/>
                  <a:chOff x="9144000" y="2126089"/>
                  <a:chExt cx="280657" cy="442463"/>
                </a:xfrm>
              </p:grpSpPr>
              <p:grpSp>
                <p:nvGrpSpPr>
                  <p:cNvPr id="142504" name="Group 381"/>
                  <p:cNvGrpSpPr>
                    <a:grpSpLocks/>
                  </p:cNvGrpSpPr>
                  <p:nvPr/>
                </p:nvGrpSpPr>
                <p:grpSpPr bwMode="auto">
                  <a:xfrm>
                    <a:off x="9144000" y="2287894"/>
                    <a:ext cx="280657" cy="280658"/>
                    <a:chOff x="3840891" y="2938973"/>
                    <a:chExt cx="395477" cy="395476"/>
                  </a:xfrm>
                </p:grpSpPr>
                <p:sp>
                  <p:nvSpPr>
                    <p:cNvPr id="142506"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42507" name="Group 252"/>
                    <p:cNvGrpSpPr>
                      <a:grpSpLocks/>
                    </p:cNvGrpSpPr>
                    <p:nvPr/>
                  </p:nvGrpSpPr>
                  <p:grpSpPr bwMode="auto">
                    <a:xfrm>
                      <a:off x="3843033" y="3039193"/>
                      <a:ext cx="390179" cy="179559"/>
                      <a:chOff x="2804" y="1311"/>
                      <a:chExt cx="513" cy="290"/>
                    </a:xfrm>
                  </p:grpSpPr>
                  <p:sp>
                    <p:nvSpPr>
                      <p:cNvPr id="142513"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42514"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42508" name="Group 80"/>
                    <p:cNvGrpSpPr>
                      <a:grpSpLocks/>
                    </p:cNvGrpSpPr>
                    <p:nvPr/>
                  </p:nvGrpSpPr>
                  <p:grpSpPr bwMode="auto">
                    <a:xfrm>
                      <a:off x="3906824" y="3073916"/>
                      <a:ext cx="262613" cy="118403"/>
                      <a:chOff x="1808112" y="2134561"/>
                      <a:chExt cx="549111" cy="247650"/>
                    </a:xfrm>
                  </p:grpSpPr>
                  <p:sp>
                    <p:nvSpPr>
                      <p:cNvPr id="142509"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510"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511"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512"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42505"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42501" name="Group 244"/>
                <p:cNvGrpSpPr>
                  <a:grpSpLocks/>
                </p:cNvGrpSpPr>
                <p:nvPr/>
              </p:nvGrpSpPr>
              <p:grpSpPr bwMode="auto">
                <a:xfrm>
                  <a:off x="5652041" y="5829038"/>
                  <a:ext cx="516209" cy="365791"/>
                  <a:chOff x="9283584" y="483216"/>
                  <a:chExt cx="516342" cy="365816"/>
                </a:xfrm>
              </p:grpSpPr>
              <p:sp>
                <p:nvSpPr>
                  <p:cNvPr id="142502"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C</a:t>
                    </a:r>
                  </a:p>
                </p:txBody>
              </p:sp>
              <p:sp>
                <p:nvSpPr>
                  <p:cNvPr id="142503"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sp>
          <p:nvSpPr>
            <p:cNvPr id="142448" name="Freeform 528"/>
            <p:cNvSpPr>
              <a:spLocks/>
            </p:cNvSpPr>
            <p:nvPr/>
          </p:nvSpPr>
          <p:spPr bwMode="auto">
            <a:xfrm>
              <a:off x="6823441" y="2352843"/>
              <a:ext cx="444504" cy="4367324"/>
            </a:xfrm>
            <a:custGeom>
              <a:avLst/>
              <a:gdLst>
                <a:gd name="T0" fmla="*/ 2147483646 w 10156"/>
                <a:gd name="T1" fmla="*/ 0 h 11035"/>
                <a:gd name="T2" fmla="*/ 2147483646 w 10156"/>
                <a:gd name="T3" fmla="*/ 2147483646 h 11035"/>
                <a:gd name="T4" fmla="*/ 2147483646 w 10156"/>
                <a:gd name="T5" fmla="*/ 2147483646 h 11035"/>
                <a:gd name="T6" fmla="*/ 2147483646 w 10156"/>
                <a:gd name="T7" fmla="*/ 2147483646 h 11035"/>
                <a:gd name="T8" fmla="*/ 2147483646 w 10156"/>
                <a:gd name="T9" fmla="*/ 2147483646 h 11035"/>
                <a:gd name="T10" fmla="*/ 2147483646 w 10156"/>
                <a:gd name="T11" fmla="*/ 2147483646 h 11035"/>
                <a:gd name="T12" fmla="*/ 2147483646 w 10156"/>
                <a:gd name="T13" fmla="*/ 2147483646 h 11035"/>
                <a:gd name="T14" fmla="*/ 2147483646 w 10156"/>
                <a:gd name="T15" fmla="*/ 2147483646 h 11035"/>
                <a:gd name="T16" fmla="*/ 2147483646 w 10156"/>
                <a:gd name="T17" fmla="*/ 2147483646 h 11035"/>
                <a:gd name="T18" fmla="*/ 2147483646 w 10156"/>
                <a:gd name="T19" fmla="*/ 2147483646 h 11035"/>
                <a:gd name="T20" fmla="*/ 2147483646 w 10156"/>
                <a:gd name="T21" fmla="*/ 2147483646 h 110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56"/>
                <a:gd name="T34" fmla="*/ 0 h 11035"/>
                <a:gd name="T35" fmla="*/ 10156 w 10156"/>
                <a:gd name="T36" fmla="*/ 11035 h 110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56" h="11035">
                  <a:moveTo>
                    <a:pt x="255" y="0"/>
                  </a:moveTo>
                  <a:cubicBezTo>
                    <a:pt x="0" y="89"/>
                    <a:pt x="1544" y="655"/>
                    <a:pt x="1616" y="865"/>
                  </a:cubicBezTo>
                  <a:cubicBezTo>
                    <a:pt x="1691" y="1073"/>
                    <a:pt x="2892" y="1478"/>
                    <a:pt x="3109" y="1729"/>
                  </a:cubicBezTo>
                  <a:cubicBezTo>
                    <a:pt x="3329" y="1984"/>
                    <a:pt x="3754" y="2110"/>
                    <a:pt x="4031" y="2367"/>
                  </a:cubicBezTo>
                  <a:cubicBezTo>
                    <a:pt x="4307" y="2624"/>
                    <a:pt x="4166" y="2894"/>
                    <a:pt x="4763" y="3273"/>
                  </a:cubicBezTo>
                  <a:cubicBezTo>
                    <a:pt x="4697" y="4070"/>
                    <a:pt x="4613" y="4058"/>
                    <a:pt x="7124" y="4814"/>
                  </a:cubicBezTo>
                  <a:cubicBezTo>
                    <a:pt x="8740" y="5452"/>
                    <a:pt x="8755" y="5554"/>
                    <a:pt x="9923" y="6230"/>
                  </a:cubicBezTo>
                  <a:cubicBezTo>
                    <a:pt x="10156" y="6613"/>
                    <a:pt x="9833" y="6810"/>
                    <a:pt x="9608" y="7128"/>
                  </a:cubicBezTo>
                  <a:cubicBezTo>
                    <a:pt x="9382" y="7446"/>
                    <a:pt x="8806" y="7755"/>
                    <a:pt x="8568" y="8136"/>
                  </a:cubicBezTo>
                  <a:cubicBezTo>
                    <a:pt x="8329" y="8517"/>
                    <a:pt x="8243" y="9084"/>
                    <a:pt x="8179" y="9413"/>
                  </a:cubicBezTo>
                  <a:cubicBezTo>
                    <a:pt x="8109" y="9744"/>
                    <a:pt x="8476" y="10694"/>
                    <a:pt x="8345" y="110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42449" name="Group 528"/>
            <p:cNvGrpSpPr>
              <a:grpSpLocks/>
            </p:cNvGrpSpPr>
            <p:nvPr/>
          </p:nvGrpSpPr>
          <p:grpSpPr bwMode="auto">
            <a:xfrm>
              <a:off x="6782526" y="2443536"/>
              <a:ext cx="138110" cy="138122"/>
              <a:chOff x="1196975" y="4543425"/>
              <a:chExt cx="138112" cy="138112"/>
            </a:xfrm>
          </p:grpSpPr>
          <p:sp>
            <p:nvSpPr>
              <p:cNvPr id="142492"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9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49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42450" name="Text Box 533"/>
            <p:cNvSpPr txBox="1">
              <a:spLocks noChangeArrowheads="1"/>
            </p:cNvSpPr>
            <p:nvPr/>
          </p:nvSpPr>
          <p:spPr bwMode="auto">
            <a:xfrm>
              <a:off x="6217339" y="2063018"/>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42451" name="Text Box 533"/>
            <p:cNvSpPr txBox="1">
              <a:spLocks noChangeArrowheads="1"/>
            </p:cNvSpPr>
            <p:nvPr/>
          </p:nvSpPr>
          <p:spPr bwMode="auto">
            <a:xfrm>
              <a:off x="6560239" y="6558154"/>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42452" name="Freeform 515"/>
            <p:cNvSpPr>
              <a:spLocks/>
            </p:cNvSpPr>
            <p:nvPr/>
          </p:nvSpPr>
          <p:spPr bwMode="auto">
            <a:xfrm>
              <a:off x="4005375" y="6203851"/>
              <a:ext cx="5003314" cy="331261"/>
            </a:xfrm>
            <a:custGeom>
              <a:avLst/>
              <a:gdLst>
                <a:gd name="T0" fmla="*/ 0 w 10135"/>
                <a:gd name="T1" fmla="*/ 2147483646 h 10000"/>
                <a:gd name="T2" fmla="*/ 2147483646 w 10135"/>
                <a:gd name="T3" fmla="*/ 2147483646 h 10000"/>
                <a:gd name="T4" fmla="*/ 2147483646 w 10135"/>
                <a:gd name="T5" fmla="*/ 2147483646 h 10000"/>
                <a:gd name="T6" fmla="*/ 2147483646 w 10135"/>
                <a:gd name="T7" fmla="*/ 2147483646 h 10000"/>
                <a:gd name="T8" fmla="*/ 2147483646 w 10135"/>
                <a:gd name="T9" fmla="*/ 2147483646 h 10000"/>
                <a:gd name="T10" fmla="*/ 2147483646 w 10135"/>
                <a:gd name="T11" fmla="*/ 2147483646 h 10000"/>
                <a:gd name="T12" fmla="*/ 2147483646 w 10135"/>
                <a:gd name="T13" fmla="*/ 2147483646 h 10000"/>
                <a:gd name="T14" fmla="*/ 2147483646 w 10135"/>
                <a:gd name="T15" fmla="*/ 2147483646 h 10000"/>
                <a:gd name="T16" fmla="*/ 2147483646 w 1013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35"/>
                <a:gd name="T28" fmla="*/ 0 h 10000"/>
                <a:gd name="T29" fmla="*/ 10135 w 10135"/>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35" h="10000">
                  <a:moveTo>
                    <a:pt x="0" y="9660"/>
                  </a:moveTo>
                  <a:cubicBezTo>
                    <a:pt x="300" y="9825"/>
                    <a:pt x="613" y="9038"/>
                    <a:pt x="1269" y="8332"/>
                  </a:cubicBezTo>
                  <a:cubicBezTo>
                    <a:pt x="1733" y="7499"/>
                    <a:pt x="2483" y="8947"/>
                    <a:pt x="2977" y="9049"/>
                  </a:cubicBezTo>
                  <a:lnTo>
                    <a:pt x="4561" y="9375"/>
                  </a:lnTo>
                  <a:cubicBezTo>
                    <a:pt x="4954" y="9462"/>
                    <a:pt x="4991" y="9417"/>
                    <a:pt x="5333" y="9572"/>
                  </a:cubicBezTo>
                  <a:cubicBezTo>
                    <a:pt x="5571" y="9472"/>
                    <a:pt x="5546" y="10000"/>
                    <a:pt x="5952" y="9981"/>
                  </a:cubicBezTo>
                  <a:cubicBezTo>
                    <a:pt x="6358" y="9961"/>
                    <a:pt x="7107" y="9525"/>
                    <a:pt x="7768" y="9454"/>
                  </a:cubicBezTo>
                  <a:cubicBezTo>
                    <a:pt x="8756" y="7522"/>
                    <a:pt x="8859" y="7097"/>
                    <a:pt x="9253" y="5521"/>
                  </a:cubicBezTo>
                  <a:cubicBezTo>
                    <a:pt x="9647" y="3946"/>
                    <a:pt x="9715" y="2785"/>
                    <a:pt x="10135" y="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53" name="Freeform 515"/>
            <p:cNvSpPr>
              <a:spLocks/>
            </p:cNvSpPr>
            <p:nvPr/>
          </p:nvSpPr>
          <p:spPr bwMode="auto">
            <a:xfrm>
              <a:off x="0" y="5667716"/>
              <a:ext cx="3768844" cy="867509"/>
            </a:xfrm>
            <a:custGeom>
              <a:avLst/>
              <a:gdLst>
                <a:gd name="T0" fmla="*/ 0 w 10680"/>
                <a:gd name="T1" fmla="*/ 0 h 12723"/>
                <a:gd name="T2" fmla="*/ 2147483646 w 10680"/>
                <a:gd name="T3" fmla="*/ 2147483646 h 12723"/>
                <a:gd name="T4" fmla="*/ 2147483646 w 10680"/>
                <a:gd name="T5" fmla="*/ 2147483646 h 12723"/>
                <a:gd name="T6" fmla="*/ 2147483646 w 10680"/>
                <a:gd name="T7" fmla="*/ 2147483646 h 12723"/>
                <a:gd name="T8" fmla="*/ 2147483646 w 10680"/>
                <a:gd name="T9" fmla="*/ 2147483646 h 12723"/>
                <a:gd name="T10" fmla="*/ 2147483646 w 10680"/>
                <a:gd name="T11" fmla="*/ 2147483646 h 12723"/>
                <a:gd name="T12" fmla="*/ 0 60000 65536"/>
                <a:gd name="T13" fmla="*/ 0 60000 65536"/>
                <a:gd name="T14" fmla="*/ 0 60000 65536"/>
                <a:gd name="T15" fmla="*/ 0 60000 65536"/>
                <a:gd name="T16" fmla="*/ 0 60000 65536"/>
                <a:gd name="T17" fmla="*/ 0 60000 65536"/>
                <a:gd name="T18" fmla="*/ 0 w 10680"/>
                <a:gd name="T19" fmla="*/ 0 h 12723"/>
                <a:gd name="T20" fmla="*/ 10680 w 10680"/>
                <a:gd name="T21" fmla="*/ 12723 h 12723"/>
              </a:gdLst>
              <a:ahLst/>
              <a:cxnLst>
                <a:cxn ang="T12">
                  <a:pos x="T0" y="T1"/>
                </a:cxn>
                <a:cxn ang="T13">
                  <a:pos x="T2" y="T3"/>
                </a:cxn>
                <a:cxn ang="T14">
                  <a:pos x="T4" y="T5"/>
                </a:cxn>
                <a:cxn ang="T15">
                  <a:pos x="T6" y="T7"/>
                </a:cxn>
                <a:cxn ang="T16">
                  <a:pos x="T8" y="T9"/>
                </a:cxn>
                <a:cxn ang="T17">
                  <a:pos x="T10" y="T11"/>
                </a:cxn>
              </a:cxnLst>
              <a:rect l="T18" t="T19" r="T20" b="T21"/>
              <a:pathLst>
                <a:path w="10680" h="12723">
                  <a:moveTo>
                    <a:pt x="0" y="0"/>
                  </a:moveTo>
                  <a:cubicBezTo>
                    <a:pt x="218" y="878"/>
                    <a:pt x="938" y="4011"/>
                    <a:pt x="1375" y="5849"/>
                  </a:cubicBezTo>
                  <a:cubicBezTo>
                    <a:pt x="1812" y="7687"/>
                    <a:pt x="1783" y="9978"/>
                    <a:pt x="2621" y="11026"/>
                  </a:cubicBezTo>
                  <a:cubicBezTo>
                    <a:pt x="3687" y="12449"/>
                    <a:pt x="5389" y="11442"/>
                    <a:pt x="6380" y="11673"/>
                  </a:cubicBezTo>
                  <a:cubicBezTo>
                    <a:pt x="7159" y="11459"/>
                    <a:pt x="7844" y="12088"/>
                    <a:pt x="8561" y="12251"/>
                  </a:cubicBezTo>
                  <a:cubicBezTo>
                    <a:pt x="9278" y="12414"/>
                    <a:pt x="10095" y="12723"/>
                    <a:pt x="10680" y="12652"/>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54" name="Rectangle 514"/>
            <p:cNvSpPr>
              <a:spLocks noChangeArrowheads="1"/>
            </p:cNvSpPr>
            <p:nvPr/>
          </p:nvSpPr>
          <p:spPr bwMode="auto">
            <a:xfrm>
              <a:off x="3732417" y="6166907"/>
              <a:ext cx="324123" cy="73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4</a:t>
              </a:r>
            </a:p>
          </p:txBody>
        </p:sp>
        <p:grpSp>
          <p:nvGrpSpPr>
            <p:cNvPr id="142455" name="Group 540"/>
            <p:cNvGrpSpPr>
              <a:grpSpLocks/>
            </p:cNvGrpSpPr>
            <p:nvPr/>
          </p:nvGrpSpPr>
          <p:grpSpPr bwMode="auto">
            <a:xfrm>
              <a:off x="5028567" y="6410709"/>
              <a:ext cx="138110" cy="138122"/>
              <a:chOff x="1196975" y="4543425"/>
              <a:chExt cx="138112" cy="138112"/>
            </a:xfrm>
          </p:grpSpPr>
          <p:sp>
            <p:nvSpPr>
              <p:cNvPr id="142489" name="Oval 16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9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49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56" name="Group 536"/>
            <p:cNvGrpSpPr>
              <a:grpSpLocks/>
            </p:cNvGrpSpPr>
            <p:nvPr/>
          </p:nvGrpSpPr>
          <p:grpSpPr bwMode="auto">
            <a:xfrm>
              <a:off x="2244596" y="6392557"/>
              <a:ext cx="138110" cy="138122"/>
              <a:chOff x="1196975" y="4543425"/>
              <a:chExt cx="138112" cy="138112"/>
            </a:xfrm>
          </p:grpSpPr>
          <p:sp>
            <p:nvSpPr>
              <p:cNvPr id="142486" name="Oval 164"/>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8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48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57" name="Group 532"/>
            <p:cNvGrpSpPr>
              <a:grpSpLocks/>
            </p:cNvGrpSpPr>
            <p:nvPr/>
          </p:nvGrpSpPr>
          <p:grpSpPr bwMode="auto">
            <a:xfrm>
              <a:off x="1398520" y="6396033"/>
              <a:ext cx="138110" cy="138122"/>
              <a:chOff x="1196975" y="4543425"/>
              <a:chExt cx="138112" cy="138112"/>
            </a:xfrm>
          </p:grpSpPr>
          <p:sp>
            <p:nvSpPr>
              <p:cNvPr id="142483" name="Oval 167"/>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8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48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58" name="Group 503"/>
            <p:cNvGrpSpPr>
              <a:grpSpLocks/>
            </p:cNvGrpSpPr>
            <p:nvPr/>
          </p:nvGrpSpPr>
          <p:grpSpPr bwMode="auto">
            <a:xfrm>
              <a:off x="143116" y="5769211"/>
              <a:ext cx="138110" cy="138122"/>
              <a:chOff x="1196975" y="4543425"/>
              <a:chExt cx="138112" cy="138112"/>
            </a:xfrm>
          </p:grpSpPr>
          <p:sp>
            <p:nvSpPr>
              <p:cNvPr id="142480"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8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48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42459" name="Rectangle 538"/>
            <p:cNvSpPr>
              <a:spLocks noChangeArrowheads="1"/>
            </p:cNvSpPr>
            <p:nvPr/>
          </p:nvSpPr>
          <p:spPr bwMode="auto">
            <a:xfrm>
              <a:off x="7823701" y="1962146"/>
              <a:ext cx="1136633"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sp>
          <p:nvSpPr>
            <p:cNvPr id="142460" name="Rectangle 540"/>
            <p:cNvSpPr>
              <a:spLocks noChangeArrowheads="1"/>
            </p:cNvSpPr>
            <p:nvPr/>
          </p:nvSpPr>
          <p:spPr bwMode="auto">
            <a:xfrm>
              <a:off x="8276905" y="6513295"/>
              <a:ext cx="95440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grpSp>
          <p:nvGrpSpPr>
            <p:cNvPr id="142461" name="Group 528"/>
            <p:cNvGrpSpPr>
              <a:grpSpLocks/>
            </p:cNvGrpSpPr>
            <p:nvPr/>
          </p:nvGrpSpPr>
          <p:grpSpPr bwMode="auto">
            <a:xfrm>
              <a:off x="7117110" y="6455086"/>
              <a:ext cx="138110" cy="138122"/>
              <a:chOff x="1196975" y="4543425"/>
              <a:chExt cx="138112" cy="138112"/>
            </a:xfrm>
          </p:grpSpPr>
          <p:sp>
            <p:nvSpPr>
              <p:cNvPr id="142477"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7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47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62" name="Group 512"/>
            <p:cNvGrpSpPr>
              <a:grpSpLocks/>
            </p:cNvGrpSpPr>
            <p:nvPr/>
          </p:nvGrpSpPr>
          <p:grpSpPr bwMode="auto">
            <a:xfrm>
              <a:off x="8771479" y="6215839"/>
              <a:ext cx="138110" cy="138122"/>
              <a:chOff x="1196975" y="4543425"/>
              <a:chExt cx="138112" cy="138112"/>
            </a:xfrm>
          </p:grpSpPr>
          <p:sp>
            <p:nvSpPr>
              <p:cNvPr id="142474"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7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47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42463" name="Freeform 527"/>
            <p:cNvSpPr>
              <a:spLocks/>
            </p:cNvSpPr>
            <p:nvPr/>
          </p:nvSpPr>
          <p:spPr bwMode="auto">
            <a:xfrm>
              <a:off x="3601867" y="2256565"/>
              <a:ext cx="1133166" cy="4363490"/>
            </a:xfrm>
            <a:custGeom>
              <a:avLst/>
              <a:gdLst>
                <a:gd name="T0" fmla="*/ 2147483646 w 10473"/>
                <a:gd name="T1" fmla="*/ 0 h 10511"/>
                <a:gd name="T2" fmla="*/ 2147483646 w 10473"/>
                <a:gd name="T3" fmla="*/ 2147483646 h 10511"/>
                <a:gd name="T4" fmla="*/ 2147483646 w 10473"/>
                <a:gd name="T5" fmla="*/ 2147483646 h 10511"/>
                <a:gd name="T6" fmla="*/ 2147483646 w 10473"/>
                <a:gd name="T7" fmla="*/ 2147483646 h 10511"/>
                <a:gd name="T8" fmla="*/ 2147483646 w 10473"/>
                <a:gd name="T9" fmla="*/ 2147483646 h 10511"/>
                <a:gd name="T10" fmla="*/ 2147483646 w 10473"/>
                <a:gd name="T11" fmla="*/ 2147483646 h 10511"/>
                <a:gd name="T12" fmla="*/ 2147483646 w 10473"/>
                <a:gd name="T13" fmla="*/ 2147483646 h 10511"/>
                <a:gd name="T14" fmla="*/ 2147483646 w 10473"/>
                <a:gd name="T15" fmla="*/ 2147483646 h 10511"/>
                <a:gd name="T16" fmla="*/ 2147483646 w 10473"/>
                <a:gd name="T17" fmla="*/ 2147483646 h 10511"/>
                <a:gd name="T18" fmla="*/ 0 w 10473"/>
                <a:gd name="T19" fmla="*/ 2147483646 h 10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73"/>
                <a:gd name="T31" fmla="*/ 0 h 10511"/>
                <a:gd name="T32" fmla="*/ 10473 w 10473"/>
                <a:gd name="T33" fmla="*/ 10511 h 10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73" h="10511">
                  <a:moveTo>
                    <a:pt x="10473" y="0"/>
                  </a:moveTo>
                  <a:cubicBezTo>
                    <a:pt x="10177" y="228"/>
                    <a:pt x="9462" y="685"/>
                    <a:pt x="9123" y="996"/>
                  </a:cubicBezTo>
                  <a:cubicBezTo>
                    <a:pt x="8784" y="1307"/>
                    <a:pt x="8697" y="1512"/>
                    <a:pt x="8439" y="1865"/>
                  </a:cubicBezTo>
                  <a:cubicBezTo>
                    <a:pt x="8181" y="2217"/>
                    <a:pt x="7942" y="2707"/>
                    <a:pt x="7576" y="3112"/>
                  </a:cubicBezTo>
                  <a:cubicBezTo>
                    <a:pt x="7278" y="3833"/>
                    <a:pt x="7535" y="3883"/>
                    <a:pt x="6314" y="4312"/>
                  </a:cubicBezTo>
                  <a:cubicBezTo>
                    <a:pt x="5702" y="4653"/>
                    <a:pt x="5245" y="4745"/>
                    <a:pt x="4171" y="5207"/>
                  </a:cubicBezTo>
                  <a:cubicBezTo>
                    <a:pt x="3570" y="5579"/>
                    <a:pt x="3320" y="5647"/>
                    <a:pt x="2892" y="5992"/>
                  </a:cubicBezTo>
                  <a:cubicBezTo>
                    <a:pt x="2057" y="6691"/>
                    <a:pt x="2091" y="6781"/>
                    <a:pt x="1601" y="7281"/>
                  </a:cubicBezTo>
                  <a:cubicBezTo>
                    <a:pt x="1160" y="7945"/>
                    <a:pt x="904" y="8174"/>
                    <a:pt x="637" y="8712"/>
                  </a:cubicBezTo>
                  <a:cubicBezTo>
                    <a:pt x="370" y="9250"/>
                    <a:pt x="262" y="9656"/>
                    <a:pt x="0" y="10511"/>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464" name="Text Box 533"/>
            <p:cNvSpPr txBox="1">
              <a:spLocks noChangeArrowheads="1"/>
            </p:cNvSpPr>
            <p:nvPr/>
          </p:nvSpPr>
          <p:spPr bwMode="auto">
            <a:xfrm>
              <a:off x="4201769" y="1927392"/>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OHIO</a:t>
              </a:r>
            </a:p>
          </p:txBody>
        </p:sp>
        <p:sp>
          <p:nvSpPr>
            <p:cNvPr id="142465" name="Text Box 533"/>
            <p:cNvSpPr txBox="1">
              <a:spLocks noChangeArrowheads="1"/>
            </p:cNvSpPr>
            <p:nvPr/>
          </p:nvSpPr>
          <p:spPr bwMode="auto">
            <a:xfrm>
              <a:off x="2971598" y="6568235"/>
              <a:ext cx="1073704" cy="22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PL OHIO</a:t>
              </a:r>
            </a:p>
          </p:txBody>
        </p:sp>
        <p:grpSp>
          <p:nvGrpSpPr>
            <p:cNvPr id="142466" name="Group 524"/>
            <p:cNvGrpSpPr>
              <a:grpSpLocks/>
            </p:cNvGrpSpPr>
            <p:nvPr/>
          </p:nvGrpSpPr>
          <p:grpSpPr bwMode="auto">
            <a:xfrm>
              <a:off x="3543071" y="6450864"/>
              <a:ext cx="138113" cy="138113"/>
              <a:chOff x="1196975" y="4543425"/>
              <a:chExt cx="138112" cy="138112"/>
            </a:xfrm>
          </p:grpSpPr>
          <p:sp>
            <p:nvSpPr>
              <p:cNvPr id="142471"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7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47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42467" name="Group 524"/>
            <p:cNvGrpSpPr>
              <a:grpSpLocks/>
            </p:cNvGrpSpPr>
            <p:nvPr/>
          </p:nvGrpSpPr>
          <p:grpSpPr bwMode="auto">
            <a:xfrm>
              <a:off x="4612310" y="2318995"/>
              <a:ext cx="138113" cy="138113"/>
              <a:chOff x="1196975" y="4543425"/>
              <a:chExt cx="138112" cy="138112"/>
            </a:xfrm>
          </p:grpSpPr>
          <p:sp>
            <p:nvSpPr>
              <p:cNvPr id="142468"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6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47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56" name="Rectangle 36"/>
          <p:cNvSpPr>
            <a:spLocks noChangeArrowheads="1"/>
          </p:cNvSpPr>
          <p:nvPr/>
        </p:nvSpPr>
        <p:spPr bwMode="auto">
          <a:xfrm>
            <a:off x="24976" y="46710"/>
            <a:ext cx="2984830" cy="2135324"/>
          </a:xfrm>
          <a:prstGeom prst="rect">
            <a:avLst/>
          </a:prstGeom>
          <a:solidFill>
            <a:schemeClr val="bg1"/>
          </a:solidFill>
          <a:ln w="19050">
            <a:solidFill>
              <a:schemeClr val="tx1"/>
            </a:solidFill>
            <a:miter lim="800000"/>
            <a:headEnd/>
            <a:tailEnd/>
          </a:ln>
        </p:spPr>
        <p:txBody>
          <a:bodyPr anchor="ct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eaLnBrk="1" hangingPunct="1">
              <a:lnSpc>
                <a:spcPct val="110000"/>
              </a:lnSpc>
              <a:spcBef>
                <a:spcPct val="0"/>
              </a:spcBef>
              <a:buFontTx/>
              <a:buNone/>
            </a:pPr>
            <a:br>
              <a:rPr lang="en-US" altLang="en-US" sz="1400" dirty="0">
                <a:solidFill>
                  <a:srgbClr val="000000"/>
                </a:solidFill>
              </a:rPr>
            </a:br>
            <a:r>
              <a:rPr lang="en-US" altLang="en-US" sz="1400" dirty="0">
                <a:solidFill>
                  <a:srgbClr val="000000"/>
                </a:solidFill>
              </a:rPr>
              <a:t>	</a:t>
            </a:r>
            <a:br>
              <a:rPr lang="en-US" altLang="en-US" sz="1400" dirty="0">
                <a:solidFill>
                  <a:srgbClr val="000000"/>
                </a:solidFill>
              </a:rPr>
            </a:br>
            <a:r>
              <a:rPr lang="en-US" altLang="en-US" sz="1400" dirty="0">
                <a:solidFill>
                  <a:srgbClr val="000000"/>
                </a:solidFill>
              </a:rPr>
              <a:t>	</a:t>
            </a:r>
            <a:br>
              <a:rPr lang="en-US" altLang="en-US" sz="1400" dirty="0">
                <a:solidFill>
                  <a:srgbClr val="000000"/>
                </a:solidFill>
              </a:rPr>
            </a:br>
            <a:r>
              <a:rPr lang="en-US" altLang="en-US" sz="1400" dirty="0">
                <a:solidFill>
                  <a:srgbClr val="000000"/>
                </a:solidFill>
              </a:rPr>
              <a:t>	</a:t>
            </a:r>
          </a:p>
        </p:txBody>
      </p:sp>
      <p:sp>
        <p:nvSpPr>
          <p:cNvPr id="157" name="Rectangle 37"/>
          <p:cNvSpPr>
            <a:spLocks noChangeArrowheads="1"/>
          </p:cNvSpPr>
          <p:nvPr/>
        </p:nvSpPr>
        <p:spPr bwMode="auto">
          <a:xfrm>
            <a:off x="35597" y="649334"/>
            <a:ext cx="29054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cs typeface="Arial" panose="020B0604020202020204" pitchFamily="34" charset="0"/>
              </a:rPr>
              <a:t> DETERMINE DECISIVE OPERATION and PURPOSE</a:t>
            </a:r>
          </a:p>
        </p:txBody>
      </p:sp>
      <p:sp>
        <p:nvSpPr>
          <p:cNvPr id="158" name="Rectangle 137"/>
          <p:cNvSpPr>
            <a:spLocks noChangeArrowheads="1"/>
          </p:cNvSpPr>
          <p:nvPr/>
        </p:nvSpPr>
        <p:spPr bwMode="auto">
          <a:xfrm>
            <a:off x="8817253" y="5140326"/>
            <a:ext cx="3265487" cy="1166813"/>
          </a:xfrm>
          <a:prstGeom prst="rect">
            <a:avLst/>
          </a:prstGeom>
          <a:solidFill>
            <a:schemeClr val="bg1"/>
          </a:solidFill>
          <a:ln w="12700">
            <a:solidFill>
              <a:schemeClr val="tx1"/>
            </a:solidFill>
            <a:miter lim="800000"/>
            <a:headEnd/>
            <a:tailEnd/>
          </a:ln>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FF"/>
                </a:solidFill>
                <a:cs typeface="Arial" panose="020B0604020202020204" pitchFamily="34" charset="0"/>
              </a:rPr>
              <a:t>DECISIVE OPERATION</a:t>
            </a:r>
          </a:p>
          <a:p>
            <a:pPr>
              <a:spcBef>
                <a:spcPct val="0"/>
              </a:spcBef>
              <a:buFontTx/>
              <a:buNone/>
            </a:pPr>
            <a:endParaRPr lang="en-US" altLang="en-US" sz="1000" b="1" dirty="0">
              <a:solidFill>
                <a:srgbClr val="0000FF"/>
              </a:solidFill>
              <a:cs typeface="Arial" panose="020B0604020202020204" pitchFamily="34" charset="0"/>
            </a:endParaRPr>
          </a:p>
          <a:p>
            <a:pPr>
              <a:spcBef>
                <a:spcPct val="0"/>
              </a:spcBef>
              <a:buFontTx/>
              <a:buNone/>
            </a:pPr>
            <a:endParaRPr lang="en-US" altLang="en-US" sz="1000" b="1" dirty="0">
              <a:solidFill>
                <a:srgbClr val="0000FF"/>
              </a:solidFill>
              <a:cs typeface="Arial" panose="020B0604020202020204" pitchFamily="34" charset="0"/>
            </a:endParaRPr>
          </a:p>
          <a:p>
            <a:pPr>
              <a:spcBef>
                <a:spcPct val="0"/>
              </a:spcBef>
              <a:buFontTx/>
              <a:buNone/>
            </a:pPr>
            <a:endParaRPr lang="en-US" altLang="en-US" sz="1000" b="1" dirty="0">
              <a:solidFill>
                <a:srgbClr val="0000FF"/>
              </a:solidFill>
              <a:cs typeface="Arial" panose="020B0604020202020204" pitchFamily="34" charset="0"/>
            </a:endParaRPr>
          </a:p>
          <a:p>
            <a:pPr>
              <a:spcBef>
                <a:spcPct val="0"/>
              </a:spcBef>
              <a:buFontTx/>
              <a:buNone/>
            </a:pPr>
            <a:r>
              <a:rPr lang="en-US" altLang="en-US" sz="1000" b="1" dirty="0">
                <a:solidFill>
                  <a:srgbClr val="0000FF"/>
                </a:solidFill>
                <a:cs typeface="Arial" panose="020B0604020202020204" pitchFamily="34" charset="0"/>
              </a:rPr>
              <a:t>P1:</a:t>
            </a:r>
            <a:r>
              <a:rPr lang="en-US" altLang="en-US" sz="1000" b="1" dirty="0">
                <a:solidFill>
                  <a:srgbClr val="000000"/>
                </a:solidFill>
                <a:cs typeface="Arial" panose="020B0604020202020204" pitchFamily="34" charset="0"/>
              </a:rPr>
              <a:t>  PROVIDE A SECURE AXIS OF ADVANCE TO THE EAST FOR FOLLOW ON 4ID FORCES.</a:t>
            </a:r>
          </a:p>
          <a:p>
            <a:pPr>
              <a:spcBef>
                <a:spcPct val="0"/>
              </a:spcBef>
              <a:buFontTx/>
              <a:buNone/>
            </a:pPr>
            <a:r>
              <a:rPr lang="en-US" altLang="en-US" sz="1000" b="1" dirty="0">
                <a:solidFill>
                  <a:srgbClr val="0000FF"/>
                </a:solidFill>
                <a:cs typeface="Arial" panose="020B0604020202020204" pitchFamily="34" charset="0"/>
              </a:rPr>
              <a:t>P2:</a:t>
            </a:r>
            <a:r>
              <a:rPr lang="en-US" altLang="en-US" sz="1000" b="1" dirty="0">
                <a:solidFill>
                  <a:srgbClr val="000000"/>
                </a:solidFill>
                <a:cs typeface="Arial" panose="020B0604020202020204" pitchFamily="34" charset="0"/>
              </a:rPr>
              <a:t> PROVIDE SECURITY ALONG RANGE ROAD.</a:t>
            </a:r>
            <a:endParaRPr lang="en-US" altLang="en-US" sz="1200" b="1" dirty="0">
              <a:solidFill>
                <a:srgbClr val="000000"/>
              </a:solidFill>
              <a:latin typeface="Times New Roman" panose="02020603050405020304" pitchFamily="18" charset="0"/>
            </a:endParaRPr>
          </a:p>
        </p:txBody>
      </p:sp>
      <p:sp>
        <p:nvSpPr>
          <p:cNvPr id="159" name="Rectangle 586"/>
          <p:cNvSpPr>
            <a:spLocks noGrp="1" noChangeArrowheads="1"/>
          </p:cNvSpPr>
          <p:nvPr>
            <p:ph type="title"/>
          </p:nvPr>
        </p:nvSpPr>
        <p:spPr>
          <a:xfrm>
            <a:off x="405655" y="157625"/>
            <a:ext cx="2158312" cy="406400"/>
          </a:xfrm>
          <a:effectLst>
            <a:outerShdw dist="35921" dir="2700000" algn="ctr" rotWithShape="0">
              <a:srgbClr val="FFD889"/>
            </a:outerShdw>
          </a:effectLst>
        </p:spPr>
        <p:txBody>
          <a:bodyPr/>
          <a:lstStyle/>
          <a:p>
            <a:pPr eaLnBrk="1" hangingPunct="1"/>
            <a:r>
              <a:rPr lang="en-US" altLang="en-US" sz="1800" dirty="0"/>
              <a:t>Action 2: Generate Options</a:t>
            </a:r>
          </a:p>
        </p:txBody>
      </p:sp>
      <p:grpSp>
        <p:nvGrpSpPr>
          <p:cNvPr id="138" name="Group 143"/>
          <p:cNvGrpSpPr>
            <a:grpSpLocks/>
          </p:cNvGrpSpPr>
          <p:nvPr/>
        </p:nvGrpSpPr>
        <p:grpSpPr bwMode="auto">
          <a:xfrm>
            <a:off x="9633227" y="3989389"/>
            <a:ext cx="1390650" cy="892175"/>
            <a:chOff x="1839" y="1812"/>
            <a:chExt cx="728" cy="698"/>
          </a:xfrm>
        </p:grpSpPr>
        <p:sp>
          <p:nvSpPr>
            <p:cNvPr id="142419" name="AutoShape 144"/>
            <p:cNvSpPr>
              <a:spLocks noChangeArrowheads="1"/>
            </p:cNvSpPr>
            <p:nvPr/>
          </p:nvSpPr>
          <p:spPr bwMode="auto">
            <a:xfrm>
              <a:off x="1869" y="1848"/>
              <a:ext cx="662" cy="620"/>
            </a:xfrm>
            <a:prstGeom prst="star16">
              <a:avLst>
                <a:gd name="adj" fmla="val 37500"/>
              </a:avLst>
            </a:prstGeom>
            <a:solidFill>
              <a:schemeClr val="bg1"/>
            </a:solidFill>
            <a:ln w="57150">
              <a:solidFill>
                <a:srgbClr val="D54C0F"/>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420" name="Rectangle 145"/>
            <p:cNvSpPr>
              <a:spLocks noChangeArrowheads="1"/>
            </p:cNvSpPr>
            <p:nvPr/>
          </p:nvSpPr>
          <p:spPr bwMode="auto">
            <a:xfrm>
              <a:off x="1931" y="1990"/>
              <a:ext cx="513" cy="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DECISIVE</a:t>
              </a:r>
            </a:p>
            <a:p>
              <a:pPr algn="ctr">
                <a:spcBef>
                  <a:spcPct val="0"/>
                </a:spcBef>
                <a:buFontTx/>
                <a:buNone/>
              </a:pPr>
              <a:r>
                <a:rPr lang="en-US" altLang="en-US" sz="1000" b="1" dirty="0">
                  <a:solidFill>
                    <a:srgbClr val="000000"/>
                  </a:solidFill>
                  <a:cs typeface="Arial" panose="020B0604020202020204" pitchFamily="34" charset="0"/>
                </a:rPr>
                <a:t> OPERATION</a:t>
              </a:r>
            </a:p>
          </p:txBody>
        </p:sp>
        <p:sp>
          <p:nvSpPr>
            <p:cNvPr id="142421" name="AutoShape 146"/>
            <p:cNvSpPr>
              <a:spLocks noChangeArrowheads="1"/>
            </p:cNvSpPr>
            <p:nvPr/>
          </p:nvSpPr>
          <p:spPr bwMode="auto">
            <a:xfrm>
              <a:off x="1839" y="1812"/>
              <a:ext cx="728" cy="698"/>
            </a:xfrm>
            <a:prstGeom prst="star16">
              <a:avLst>
                <a:gd name="adj" fmla="val 37500"/>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96" name="Rectangle 108"/>
          <p:cNvSpPr>
            <a:spLocks noChangeArrowheads="1"/>
          </p:cNvSpPr>
          <p:nvPr/>
        </p:nvSpPr>
        <p:spPr bwMode="auto">
          <a:xfrm>
            <a:off x="35597" y="1018217"/>
            <a:ext cx="29742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cs typeface="Arial" panose="020B0604020202020204" pitchFamily="34" charset="0"/>
              </a:rPr>
              <a:t> DETERMINE SHAPING OPERATION(S) and PURPOSE(S)</a:t>
            </a:r>
          </a:p>
        </p:txBody>
      </p:sp>
      <p:sp>
        <p:nvSpPr>
          <p:cNvPr id="207" name="Rectangle 140"/>
          <p:cNvSpPr>
            <a:spLocks noChangeArrowheads="1"/>
          </p:cNvSpPr>
          <p:nvPr/>
        </p:nvSpPr>
        <p:spPr bwMode="auto">
          <a:xfrm>
            <a:off x="3706938" y="5515566"/>
            <a:ext cx="4428852" cy="705321"/>
          </a:xfrm>
          <a:prstGeom prst="rect">
            <a:avLst/>
          </a:prstGeom>
          <a:solidFill>
            <a:schemeClr val="bg1"/>
          </a:solidFill>
          <a:ln w="12700">
            <a:solidFill>
              <a:schemeClr val="tx1"/>
            </a:solidFill>
            <a:miter lim="800000"/>
            <a:headEnd/>
            <a:tailEnd/>
          </a:ln>
        </p:spPr>
        <p:txBody>
          <a:bodyPr wrap="square"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FF"/>
                </a:solidFill>
                <a:cs typeface="Arial" panose="020B0604020202020204" pitchFamily="34" charset="0"/>
              </a:rPr>
              <a:t>SHAPING OPERATION 2</a:t>
            </a:r>
          </a:p>
          <a:p>
            <a:pPr algn="ctr">
              <a:spcBef>
                <a:spcPct val="0"/>
              </a:spcBef>
              <a:buFontTx/>
              <a:buNone/>
            </a:pPr>
            <a:endParaRPr lang="en-US" altLang="en-US" sz="1000" b="1" dirty="0">
              <a:solidFill>
                <a:srgbClr val="0000FF"/>
              </a:solidFill>
              <a:cs typeface="Arial" panose="020B0604020202020204" pitchFamily="34" charset="0"/>
            </a:endParaRPr>
          </a:p>
          <a:p>
            <a:pPr algn="ctr">
              <a:spcBef>
                <a:spcPct val="0"/>
              </a:spcBef>
              <a:buFontTx/>
              <a:buNone/>
            </a:pPr>
            <a:endParaRPr lang="en-US" altLang="en-US" sz="1000" b="1" dirty="0">
              <a:solidFill>
                <a:srgbClr val="0000FF"/>
              </a:solidFill>
              <a:cs typeface="Arial" panose="020B0604020202020204" pitchFamily="34" charset="0"/>
            </a:endParaRPr>
          </a:p>
          <a:p>
            <a:pPr>
              <a:spcBef>
                <a:spcPct val="0"/>
              </a:spcBef>
              <a:buFontTx/>
              <a:buNone/>
            </a:pPr>
            <a:r>
              <a:rPr lang="en-US" altLang="en-US" sz="1000" b="1" dirty="0">
                <a:solidFill>
                  <a:srgbClr val="0000FF"/>
                </a:solidFill>
                <a:cs typeface="Arial" panose="020B0604020202020204" pitchFamily="34" charset="0"/>
              </a:rPr>
              <a:t>P1: </a:t>
            </a:r>
            <a:r>
              <a:rPr lang="en-US" altLang="en-US" sz="1000" b="1" dirty="0">
                <a:solidFill>
                  <a:srgbClr val="000000"/>
                </a:solidFill>
                <a:cs typeface="Arial" panose="020B0604020202020204" pitchFamily="34" charset="0"/>
              </a:rPr>
              <a:t>PREVENT C/1-843 FROM AFFECTING THE DECISIVE OPERATION.</a:t>
            </a:r>
          </a:p>
        </p:txBody>
      </p:sp>
      <p:sp>
        <p:nvSpPr>
          <p:cNvPr id="215" name="Rectangle 108"/>
          <p:cNvSpPr>
            <a:spLocks noChangeArrowheads="1"/>
          </p:cNvSpPr>
          <p:nvPr/>
        </p:nvSpPr>
        <p:spPr bwMode="auto">
          <a:xfrm>
            <a:off x="46709" y="1387775"/>
            <a:ext cx="28622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cs typeface="Arial" panose="020B0604020202020204" pitchFamily="34" charset="0"/>
              </a:rPr>
              <a:t> DETERMINE SUSTAINING OPERATIONS </a:t>
            </a:r>
          </a:p>
        </p:txBody>
      </p:sp>
      <p:sp>
        <p:nvSpPr>
          <p:cNvPr id="221" name="Rectangle 141"/>
          <p:cNvSpPr>
            <a:spLocks noChangeArrowheads="1"/>
          </p:cNvSpPr>
          <p:nvPr/>
        </p:nvSpPr>
        <p:spPr bwMode="auto">
          <a:xfrm>
            <a:off x="24976" y="2200980"/>
            <a:ext cx="2984830" cy="1013098"/>
          </a:xfrm>
          <a:prstGeom prst="rect">
            <a:avLst/>
          </a:prstGeom>
          <a:solidFill>
            <a:schemeClr val="bg1"/>
          </a:solidFill>
          <a:ln w="12700">
            <a:solidFill>
              <a:schemeClr val="tx1"/>
            </a:solidFill>
            <a:miter lim="800000"/>
            <a:headEnd/>
            <a:tailEnd/>
          </a:ln>
        </p:spPr>
        <p:txBody>
          <a:bodyPr wrap="square" lIns="90488" tIns="44450" rIns="90488" bIns="44450">
            <a:spAutoFit/>
          </a:bodyPr>
          <a:lstStyle>
            <a:lvl1pPr>
              <a:spcBef>
                <a:spcPct val="20000"/>
              </a:spcBef>
              <a:buChar char="•"/>
              <a:tabLst>
                <a:tab pos="177800" algn="l"/>
              </a:tabLst>
              <a:defRPr sz="3200">
                <a:solidFill>
                  <a:schemeClr val="tx1"/>
                </a:solidFill>
                <a:latin typeface="Arial" panose="020B0604020202020204" pitchFamily="34" charset="0"/>
              </a:defRPr>
            </a:lvl1pPr>
            <a:lvl2pPr marL="742950" indent="-285750">
              <a:spcBef>
                <a:spcPct val="20000"/>
              </a:spcBef>
              <a:buChar char="–"/>
              <a:tabLst>
                <a:tab pos="177800" algn="l"/>
              </a:tabLst>
              <a:defRPr sz="2800">
                <a:solidFill>
                  <a:schemeClr val="tx1"/>
                </a:solidFill>
                <a:latin typeface="Arial" panose="020B0604020202020204" pitchFamily="34" charset="0"/>
              </a:defRPr>
            </a:lvl2pPr>
            <a:lvl3pPr marL="1143000" indent="-228600">
              <a:spcBef>
                <a:spcPct val="20000"/>
              </a:spcBef>
              <a:buChar char="•"/>
              <a:tabLst>
                <a:tab pos="177800" algn="l"/>
              </a:tabLst>
              <a:defRPr sz="2400">
                <a:solidFill>
                  <a:schemeClr val="tx1"/>
                </a:solidFill>
                <a:latin typeface="Arial" panose="020B0604020202020204" pitchFamily="34" charset="0"/>
              </a:defRPr>
            </a:lvl3pPr>
            <a:lvl4pPr marL="1600200" indent="-228600">
              <a:spcBef>
                <a:spcPct val="20000"/>
              </a:spcBef>
              <a:buChar char="–"/>
              <a:tabLst>
                <a:tab pos="177800" algn="l"/>
              </a:tabLst>
              <a:defRPr sz="2000">
                <a:solidFill>
                  <a:schemeClr val="tx1"/>
                </a:solidFill>
                <a:latin typeface="Arial" panose="020B0604020202020204" pitchFamily="34" charset="0"/>
              </a:defRPr>
            </a:lvl4pPr>
            <a:lvl5pPr marL="2057400" indent="-228600">
              <a:spcBef>
                <a:spcPct val="20000"/>
              </a:spcBef>
              <a:buChar char="»"/>
              <a:tabLst>
                <a:tab pos="1778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778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778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778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77800" algn="l"/>
              </a:tabLst>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FF"/>
                </a:solidFill>
                <a:cs typeface="Arial" panose="020B0604020202020204" pitchFamily="34" charset="0"/>
              </a:rPr>
              <a:t>SUSTAINING OPERATION</a:t>
            </a:r>
          </a:p>
          <a:p>
            <a:pPr algn="ctr">
              <a:spcBef>
                <a:spcPct val="0"/>
              </a:spcBef>
              <a:buFontTx/>
              <a:buNone/>
            </a:pPr>
            <a:endParaRPr lang="en-US" altLang="en-US" sz="1000" b="1" dirty="0">
              <a:solidFill>
                <a:srgbClr val="0000FF"/>
              </a:solidFill>
              <a:cs typeface="Arial" panose="020B0604020202020204" pitchFamily="34" charset="0"/>
            </a:endParaRPr>
          </a:p>
          <a:p>
            <a:pPr>
              <a:spcBef>
                <a:spcPct val="0"/>
              </a:spcBef>
              <a:buFontTx/>
              <a:buNone/>
            </a:pPr>
            <a:endParaRPr lang="en-US" altLang="en-US" sz="1000" b="1" dirty="0">
              <a:solidFill>
                <a:srgbClr val="0000FF"/>
              </a:solidFill>
              <a:cs typeface="Arial" panose="020B0604020202020204" pitchFamily="34" charset="0"/>
            </a:endParaRPr>
          </a:p>
          <a:p>
            <a:pPr>
              <a:spcBef>
                <a:spcPct val="0"/>
              </a:spcBef>
              <a:buFontTx/>
              <a:buNone/>
            </a:pPr>
            <a:endParaRPr lang="en-US" altLang="en-US" sz="800" b="1" dirty="0">
              <a:solidFill>
                <a:srgbClr val="0000FF"/>
              </a:solidFill>
              <a:cs typeface="Arial" panose="020B0604020202020204" pitchFamily="34" charset="0"/>
            </a:endParaRPr>
          </a:p>
          <a:p>
            <a:pPr>
              <a:spcBef>
                <a:spcPct val="0"/>
              </a:spcBef>
              <a:buFontTx/>
              <a:buNone/>
            </a:pPr>
            <a:r>
              <a:rPr lang="en-US" altLang="en-US" sz="1000" b="1" dirty="0">
                <a:solidFill>
                  <a:srgbClr val="0000FF"/>
                </a:solidFill>
                <a:cs typeface="Arial" panose="020B0604020202020204" pitchFamily="34" charset="0"/>
              </a:rPr>
              <a:t>P:</a:t>
            </a:r>
            <a:r>
              <a:rPr lang="en-US" altLang="en-US" sz="1000" b="1" dirty="0">
                <a:solidFill>
                  <a:srgbClr val="000000"/>
                </a:solidFill>
                <a:cs typeface="Arial" panose="020B0604020202020204" pitchFamily="34" charset="0"/>
              </a:rPr>
              <a:t> SET CONDITIONS TO MAINTAIN COMBAT POWER</a:t>
            </a:r>
            <a:endParaRPr lang="en-US" altLang="en-US" sz="1000" b="1" dirty="0">
              <a:solidFill>
                <a:srgbClr val="000000"/>
              </a:solidFill>
              <a:latin typeface="Times New Roman" panose="02020603050405020304" pitchFamily="18" charset="0"/>
            </a:endParaRPr>
          </a:p>
        </p:txBody>
      </p:sp>
      <p:sp>
        <p:nvSpPr>
          <p:cNvPr id="224" name="Rectangle 107"/>
          <p:cNvSpPr>
            <a:spLocks noChangeArrowheads="1"/>
          </p:cNvSpPr>
          <p:nvPr/>
        </p:nvSpPr>
        <p:spPr bwMode="auto">
          <a:xfrm>
            <a:off x="35598" y="1607922"/>
            <a:ext cx="293436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defTabSz="115888">
              <a:spcBef>
                <a:spcPct val="20000"/>
              </a:spcBef>
              <a:buChar char="•"/>
              <a:tabLst>
                <a:tab pos="117475" algn="l"/>
              </a:tabLst>
              <a:defRPr sz="3200">
                <a:solidFill>
                  <a:schemeClr val="tx1"/>
                </a:solidFill>
                <a:latin typeface="Arial" panose="020B0604020202020204" pitchFamily="34" charset="0"/>
              </a:defRPr>
            </a:lvl1pPr>
            <a:lvl2pPr marL="742950" indent="-285750" defTabSz="115888">
              <a:spcBef>
                <a:spcPct val="20000"/>
              </a:spcBef>
              <a:buChar char="–"/>
              <a:tabLst>
                <a:tab pos="117475" algn="l"/>
              </a:tabLst>
              <a:defRPr sz="2800">
                <a:solidFill>
                  <a:schemeClr val="tx1"/>
                </a:solidFill>
                <a:latin typeface="Arial" panose="020B0604020202020204" pitchFamily="34" charset="0"/>
              </a:defRPr>
            </a:lvl2pPr>
            <a:lvl3pPr marL="1143000" indent="-228600" defTabSz="115888">
              <a:spcBef>
                <a:spcPct val="20000"/>
              </a:spcBef>
              <a:buChar char="•"/>
              <a:tabLst>
                <a:tab pos="117475" algn="l"/>
              </a:tabLst>
              <a:defRPr sz="2400">
                <a:solidFill>
                  <a:schemeClr val="tx1"/>
                </a:solidFill>
                <a:latin typeface="Arial" panose="020B0604020202020204" pitchFamily="34" charset="0"/>
              </a:defRPr>
            </a:lvl3pPr>
            <a:lvl4pPr marL="1600200" indent="-228600" defTabSz="115888">
              <a:spcBef>
                <a:spcPct val="20000"/>
              </a:spcBef>
              <a:buChar char="–"/>
              <a:tabLst>
                <a:tab pos="117475" algn="l"/>
              </a:tabLst>
              <a:defRPr sz="2000">
                <a:solidFill>
                  <a:schemeClr val="tx1"/>
                </a:solidFill>
                <a:latin typeface="Arial" panose="020B0604020202020204" pitchFamily="34" charset="0"/>
              </a:defRPr>
            </a:lvl4pPr>
            <a:lvl5pPr marL="2057400" indent="-228600" defTabSz="115888">
              <a:spcBef>
                <a:spcPct val="20000"/>
              </a:spcBef>
              <a:buChar char="»"/>
              <a:tabLst>
                <a:tab pos="117475" algn="l"/>
              </a:tabLst>
              <a:defRPr sz="2000">
                <a:solidFill>
                  <a:schemeClr val="tx1"/>
                </a:solidFill>
                <a:latin typeface="Arial" panose="020B0604020202020204" pitchFamily="34" charset="0"/>
              </a:defRPr>
            </a:lvl5pPr>
            <a:lvl6pPr marL="2514600" indent="-228600" defTabSz="115888" eaLnBrk="0" fontAlgn="base" hangingPunct="0">
              <a:spcBef>
                <a:spcPct val="20000"/>
              </a:spcBef>
              <a:spcAft>
                <a:spcPct val="0"/>
              </a:spcAft>
              <a:buChar char="»"/>
              <a:tabLst>
                <a:tab pos="117475" algn="l"/>
              </a:tabLst>
              <a:defRPr sz="2000">
                <a:solidFill>
                  <a:schemeClr val="tx1"/>
                </a:solidFill>
                <a:latin typeface="Arial" panose="020B0604020202020204" pitchFamily="34" charset="0"/>
              </a:defRPr>
            </a:lvl6pPr>
            <a:lvl7pPr marL="2971800" indent="-228600" defTabSz="115888" eaLnBrk="0" fontAlgn="base" hangingPunct="0">
              <a:spcBef>
                <a:spcPct val="20000"/>
              </a:spcBef>
              <a:spcAft>
                <a:spcPct val="0"/>
              </a:spcAft>
              <a:buChar char="»"/>
              <a:tabLst>
                <a:tab pos="117475" algn="l"/>
              </a:tabLst>
              <a:defRPr sz="2000">
                <a:solidFill>
                  <a:schemeClr val="tx1"/>
                </a:solidFill>
                <a:latin typeface="Arial" panose="020B0604020202020204" pitchFamily="34" charset="0"/>
              </a:defRPr>
            </a:lvl7pPr>
            <a:lvl8pPr marL="3429000" indent="-228600" defTabSz="115888" eaLnBrk="0" fontAlgn="base" hangingPunct="0">
              <a:spcBef>
                <a:spcPct val="20000"/>
              </a:spcBef>
              <a:spcAft>
                <a:spcPct val="0"/>
              </a:spcAft>
              <a:buChar char="»"/>
              <a:tabLst>
                <a:tab pos="117475" algn="l"/>
              </a:tabLst>
              <a:defRPr sz="2000">
                <a:solidFill>
                  <a:schemeClr val="tx1"/>
                </a:solidFill>
                <a:latin typeface="Arial" panose="020B0604020202020204" pitchFamily="34" charset="0"/>
              </a:defRPr>
            </a:lvl8pPr>
            <a:lvl9pPr marL="3886200" indent="-228600" defTabSz="115888" eaLnBrk="0" fontAlgn="base" hangingPunct="0">
              <a:spcBef>
                <a:spcPct val="20000"/>
              </a:spcBef>
              <a:spcAft>
                <a:spcPct val="0"/>
              </a:spcAft>
              <a:buChar char="»"/>
              <a:tabLst>
                <a:tab pos="117475" algn="l"/>
              </a:tabLst>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cs typeface="Arial" panose="020B0604020202020204" pitchFamily="34" charset="0"/>
              </a:rPr>
              <a:t> DETERMINE ESSENTIAL TASKS FOR EACH DECISIVE, SHAPING, AND SUSTAINING OPERATION </a:t>
            </a:r>
          </a:p>
        </p:txBody>
      </p:sp>
      <p:sp>
        <p:nvSpPr>
          <p:cNvPr id="225" name="Rectangle 432"/>
          <p:cNvSpPr>
            <a:spLocks noChangeArrowheads="1"/>
          </p:cNvSpPr>
          <p:nvPr/>
        </p:nvSpPr>
        <p:spPr bwMode="auto">
          <a:xfrm>
            <a:off x="8810902" y="5314951"/>
            <a:ext cx="32893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FF"/>
                </a:solidFill>
                <a:cs typeface="Arial" panose="020B0604020202020204" pitchFamily="34" charset="0"/>
              </a:rPr>
              <a:t>T1:</a:t>
            </a:r>
            <a:r>
              <a:rPr lang="en-US" altLang="en-US" sz="1000" b="1" dirty="0">
                <a:solidFill>
                  <a:srgbClr val="000000"/>
                </a:solidFill>
                <a:cs typeface="Arial" panose="020B0604020202020204" pitchFamily="34" charset="0"/>
              </a:rPr>
              <a:t> </a:t>
            </a:r>
            <a:r>
              <a:rPr lang="en-US" altLang="en-US" sz="1400" b="1" dirty="0">
                <a:solidFill>
                  <a:srgbClr val="FF0000"/>
                </a:solidFill>
                <a:cs typeface="Arial" panose="020B0604020202020204" pitchFamily="34" charset="0"/>
              </a:rPr>
              <a:t>DESTROY</a:t>
            </a:r>
            <a:r>
              <a:rPr lang="en-US" altLang="en-US" sz="1000" b="1" dirty="0">
                <a:solidFill>
                  <a:srgbClr val="000000"/>
                </a:solidFill>
                <a:cs typeface="Arial" panose="020B0604020202020204" pitchFamily="34" charset="0"/>
              </a:rPr>
              <a:t> B/1-843 VIC NV6403.</a:t>
            </a:r>
          </a:p>
          <a:p>
            <a:pPr>
              <a:spcBef>
                <a:spcPct val="0"/>
              </a:spcBef>
              <a:buFontTx/>
              <a:buNone/>
            </a:pPr>
            <a:r>
              <a:rPr lang="en-US" altLang="en-US" sz="1000" b="1" dirty="0">
                <a:solidFill>
                  <a:srgbClr val="0000FF"/>
                </a:solidFill>
                <a:cs typeface="Arial" panose="020B0604020202020204" pitchFamily="34" charset="0"/>
              </a:rPr>
              <a:t>T2:</a:t>
            </a:r>
            <a:r>
              <a:rPr lang="en-US" altLang="en-US" sz="1200" b="1" dirty="0">
                <a:solidFill>
                  <a:srgbClr val="3399FF"/>
                </a:solidFill>
                <a:cs typeface="Arial" panose="020B0604020202020204" pitchFamily="34" charset="0"/>
              </a:rPr>
              <a:t> </a:t>
            </a:r>
            <a:r>
              <a:rPr lang="en-US" altLang="en-US" sz="1400" b="1" dirty="0">
                <a:solidFill>
                  <a:srgbClr val="FF0000"/>
                </a:solidFill>
                <a:cs typeface="Arial" panose="020B0604020202020204" pitchFamily="34" charset="0"/>
              </a:rPr>
              <a:t>DESTROY</a:t>
            </a:r>
            <a:r>
              <a:rPr lang="en-US" altLang="en-US" sz="1000" b="1" dirty="0">
                <a:solidFill>
                  <a:srgbClr val="000000"/>
                </a:solidFill>
                <a:cs typeface="Arial" panose="020B0604020202020204" pitchFamily="34" charset="0"/>
              </a:rPr>
              <a:t> D/1-843 (RESERVE) VIC NV7511.</a:t>
            </a:r>
          </a:p>
        </p:txBody>
      </p:sp>
      <p:sp>
        <p:nvSpPr>
          <p:cNvPr id="203" name="Rectangle 140"/>
          <p:cNvSpPr>
            <a:spLocks noChangeArrowheads="1"/>
          </p:cNvSpPr>
          <p:nvPr/>
        </p:nvSpPr>
        <p:spPr bwMode="auto">
          <a:xfrm>
            <a:off x="6050291" y="886525"/>
            <a:ext cx="4421111" cy="1013098"/>
          </a:xfrm>
          <a:prstGeom prst="rect">
            <a:avLst/>
          </a:prstGeom>
          <a:solidFill>
            <a:schemeClr val="bg1"/>
          </a:solidFill>
          <a:ln w="12700">
            <a:solidFill>
              <a:schemeClr val="tx1"/>
            </a:solidFill>
            <a:miter lim="800000"/>
            <a:headEnd/>
            <a:tailEnd/>
          </a:ln>
        </p:spPr>
        <p:txBody>
          <a:bodyPr wrap="square"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FF"/>
                </a:solidFill>
                <a:cs typeface="Arial" panose="020B0604020202020204" pitchFamily="34" charset="0"/>
              </a:rPr>
              <a:t>SHAPING OPERATION 2</a:t>
            </a:r>
          </a:p>
          <a:p>
            <a:pPr algn="ctr">
              <a:spcBef>
                <a:spcPct val="0"/>
              </a:spcBef>
              <a:buFontTx/>
              <a:buNone/>
            </a:pPr>
            <a:endParaRPr lang="en-US" altLang="en-US" sz="1000" b="1" dirty="0">
              <a:solidFill>
                <a:srgbClr val="0000FF"/>
              </a:solidFill>
              <a:cs typeface="Arial" panose="020B0604020202020204" pitchFamily="34" charset="0"/>
            </a:endParaRPr>
          </a:p>
          <a:p>
            <a:pPr algn="ctr">
              <a:spcBef>
                <a:spcPct val="0"/>
              </a:spcBef>
              <a:buFontTx/>
              <a:buNone/>
            </a:pPr>
            <a:endParaRPr lang="en-US" altLang="en-US" sz="1000" b="1" dirty="0">
              <a:solidFill>
                <a:srgbClr val="0000FF"/>
              </a:solidFill>
              <a:cs typeface="Arial" panose="020B0604020202020204" pitchFamily="34" charset="0"/>
            </a:endParaRPr>
          </a:p>
          <a:p>
            <a:pPr algn="ctr">
              <a:spcBef>
                <a:spcPct val="0"/>
              </a:spcBef>
              <a:buFontTx/>
              <a:buNone/>
            </a:pPr>
            <a:endParaRPr lang="en-US" altLang="en-US" sz="1000" b="1" dirty="0">
              <a:solidFill>
                <a:srgbClr val="0000FF"/>
              </a:solidFill>
              <a:cs typeface="Arial" panose="020B0604020202020204" pitchFamily="34" charset="0"/>
            </a:endParaRPr>
          </a:p>
          <a:p>
            <a:pPr>
              <a:spcBef>
                <a:spcPct val="0"/>
              </a:spcBef>
              <a:buFontTx/>
              <a:buNone/>
            </a:pPr>
            <a:r>
              <a:rPr lang="en-US" altLang="en-US" sz="1000" b="1" dirty="0">
                <a:solidFill>
                  <a:srgbClr val="0000FF"/>
                </a:solidFill>
                <a:cs typeface="Arial" panose="020B0604020202020204" pitchFamily="34" charset="0"/>
              </a:rPr>
              <a:t>P1:</a:t>
            </a:r>
            <a:r>
              <a:rPr lang="en-US" altLang="en-US" sz="1000" b="1" dirty="0">
                <a:solidFill>
                  <a:srgbClr val="000000"/>
                </a:solidFill>
                <a:cs typeface="Arial" panose="020B0604020202020204" pitchFamily="34" charset="0"/>
              </a:rPr>
              <a:t> PREVENT A/1-843 FROM AFFECTING THE DECISIVE OPERATION.</a:t>
            </a:r>
          </a:p>
          <a:p>
            <a:pPr>
              <a:spcBef>
                <a:spcPct val="0"/>
              </a:spcBef>
              <a:buFontTx/>
              <a:buNone/>
            </a:pPr>
            <a:r>
              <a:rPr lang="en-US" altLang="en-US" sz="1000" b="1" dirty="0">
                <a:solidFill>
                  <a:srgbClr val="0000FF"/>
                </a:solidFill>
                <a:cs typeface="Arial" panose="020B0604020202020204" pitchFamily="34" charset="0"/>
              </a:rPr>
              <a:t>P2:</a:t>
            </a:r>
            <a:r>
              <a:rPr lang="en-US" altLang="en-US" sz="1000" b="1" dirty="0">
                <a:solidFill>
                  <a:srgbClr val="000000"/>
                </a:solidFill>
                <a:cs typeface="Arial" panose="020B0604020202020204" pitchFamily="34" charset="0"/>
              </a:rPr>
              <a:t> PREVENT D/1-843 (RESERVE) FROM REINFORCING B/1-843.</a:t>
            </a:r>
          </a:p>
        </p:txBody>
      </p:sp>
      <p:sp>
        <p:nvSpPr>
          <p:cNvPr id="206" name="Rectangle 141"/>
          <p:cNvSpPr>
            <a:spLocks noChangeArrowheads="1"/>
          </p:cNvSpPr>
          <p:nvPr/>
        </p:nvSpPr>
        <p:spPr bwMode="auto">
          <a:xfrm>
            <a:off x="24976" y="3235529"/>
            <a:ext cx="6218618" cy="1013098"/>
          </a:xfrm>
          <a:prstGeom prst="rect">
            <a:avLst/>
          </a:prstGeom>
          <a:solidFill>
            <a:schemeClr val="bg1"/>
          </a:solidFill>
          <a:ln w="12700">
            <a:solidFill>
              <a:schemeClr val="tx1"/>
            </a:solidFill>
            <a:miter lim="800000"/>
            <a:headEnd/>
            <a:tailEnd/>
          </a:ln>
        </p:spPr>
        <p:txBody>
          <a:bodyPr wrap="square" lIns="90488" tIns="44450" rIns="90488" bIns="44450">
            <a:spAutoFit/>
          </a:bodyPr>
          <a:lstStyle>
            <a:lvl1pPr>
              <a:spcBef>
                <a:spcPct val="20000"/>
              </a:spcBef>
              <a:buChar char="•"/>
              <a:tabLst>
                <a:tab pos="177800" algn="l"/>
              </a:tabLst>
              <a:defRPr sz="3200">
                <a:solidFill>
                  <a:schemeClr val="tx1"/>
                </a:solidFill>
                <a:latin typeface="Arial" panose="020B0604020202020204" pitchFamily="34" charset="0"/>
              </a:defRPr>
            </a:lvl1pPr>
            <a:lvl2pPr marL="742950" indent="-285750">
              <a:spcBef>
                <a:spcPct val="20000"/>
              </a:spcBef>
              <a:buChar char="–"/>
              <a:tabLst>
                <a:tab pos="177800" algn="l"/>
              </a:tabLst>
              <a:defRPr sz="2800">
                <a:solidFill>
                  <a:schemeClr val="tx1"/>
                </a:solidFill>
                <a:latin typeface="Arial" panose="020B0604020202020204" pitchFamily="34" charset="0"/>
              </a:defRPr>
            </a:lvl2pPr>
            <a:lvl3pPr marL="1143000" indent="-228600">
              <a:spcBef>
                <a:spcPct val="20000"/>
              </a:spcBef>
              <a:buChar char="•"/>
              <a:tabLst>
                <a:tab pos="177800" algn="l"/>
              </a:tabLst>
              <a:defRPr sz="2400">
                <a:solidFill>
                  <a:schemeClr val="tx1"/>
                </a:solidFill>
                <a:latin typeface="Arial" panose="020B0604020202020204" pitchFamily="34" charset="0"/>
              </a:defRPr>
            </a:lvl3pPr>
            <a:lvl4pPr marL="1600200" indent="-228600">
              <a:spcBef>
                <a:spcPct val="20000"/>
              </a:spcBef>
              <a:buChar char="–"/>
              <a:tabLst>
                <a:tab pos="177800" algn="l"/>
              </a:tabLst>
              <a:defRPr sz="2000">
                <a:solidFill>
                  <a:schemeClr val="tx1"/>
                </a:solidFill>
                <a:latin typeface="Arial" panose="020B0604020202020204" pitchFamily="34" charset="0"/>
              </a:defRPr>
            </a:lvl4pPr>
            <a:lvl5pPr marL="2057400" indent="-228600">
              <a:spcBef>
                <a:spcPct val="20000"/>
              </a:spcBef>
              <a:buChar char="»"/>
              <a:tabLst>
                <a:tab pos="1778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778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778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778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77800" algn="l"/>
              </a:tabLst>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FF"/>
                </a:solidFill>
                <a:cs typeface="Arial" panose="020B0604020202020204" pitchFamily="34" charset="0"/>
              </a:rPr>
              <a:t>SHAPING OPERATION 1</a:t>
            </a:r>
          </a:p>
          <a:p>
            <a:pPr algn="ctr">
              <a:spcBef>
                <a:spcPct val="0"/>
              </a:spcBef>
              <a:buFontTx/>
              <a:buNone/>
            </a:pPr>
            <a:endParaRPr lang="en-US" altLang="en-US" sz="1000" b="1" dirty="0">
              <a:solidFill>
                <a:srgbClr val="0000FF"/>
              </a:solidFill>
              <a:cs typeface="Arial" panose="020B0604020202020204" pitchFamily="34" charset="0"/>
            </a:endParaRPr>
          </a:p>
          <a:p>
            <a:pPr algn="ctr">
              <a:spcBef>
                <a:spcPct val="0"/>
              </a:spcBef>
              <a:buFontTx/>
              <a:buNone/>
            </a:pPr>
            <a:endParaRPr lang="en-US" altLang="en-US" sz="1000" b="1" dirty="0">
              <a:solidFill>
                <a:srgbClr val="0000FF"/>
              </a:solidFill>
              <a:cs typeface="Arial" panose="020B0604020202020204" pitchFamily="34" charset="0"/>
            </a:endParaRPr>
          </a:p>
          <a:p>
            <a:pPr>
              <a:spcBef>
                <a:spcPct val="0"/>
              </a:spcBef>
              <a:buFontTx/>
              <a:buNone/>
            </a:pPr>
            <a:endParaRPr lang="en-US" altLang="en-US" sz="1000" b="1" dirty="0">
              <a:solidFill>
                <a:srgbClr val="0000FF"/>
              </a:solidFill>
              <a:cs typeface="Arial" panose="020B0604020202020204" pitchFamily="34" charset="0"/>
            </a:endParaRPr>
          </a:p>
          <a:p>
            <a:pPr>
              <a:spcBef>
                <a:spcPct val="0"/>
              </a:spcBef>
              <a:buFontTx/>
              <a:buNone/>
            </a:pPr>
            <a:r>
              <a:rPr lang="en-US" altLang="en-US" sz="1000" b="1" dirty="0">
                <a:solidFill>
                  <a:srgbClr val="0000FF"/>
                </a:solidFill>
                <a:cs typeface="Arial" panose="020B0604020202020204" pitchFamily="34" charset="0"/>
              </a:rPr>
              <a:t>P1:</a:t>
            </a:r>
            <a:r>
              <a:rPr lang="en-US" altLang="en-US" sz="1000" b="1" dirty="0">
                <a:solidFill>
                  <a:srgbClr val="000000"/>
                </a:solidFill>
                <a:cs typeface="Arial" panose="020B0604020202020204" pitchFamily="34" charset="0"/>
              </a:rPr>
              <a:t> DENY ENY RECON AND PROVIDE FREEDOM OF MANEUVER FOR FOLLOW ON OPERATIONS.</a:t>
            </a:r>
          </a:p>
          <a:p>
            <a:pPr>
              <a:spcBef>
                <a:spcPct val="0"/>
              </a:spcBef>
              <a:buFontTx/>
              <a:buNone/>
            </a:pPr>
            <a:r>
              <a:rPr lang="en-US" altLang="en-US" sz="1000" b="1" dirty="0">
                <a:solidFill>
                  <a:srgbClr val="0000FF"/>
                </a:solidFill>
                <a:cs typeface="Arial" panose="020B0604020202020204" pitchFamily="34" charset="0"/>
              </a:rPr>
              <a:t>P2:</a:t>
            </a:r>
            <a:r>
              <a:rPr lang="en-US" altLang="en-US" sz="1000" b="1" dirty="0">
                <a:solidFill>
                  <a:srgbClr val="000000"/>
                </a:solidFill>
                <a:cs typeface="Arial" panose="020B0604020202020204" pitchFamily="34" charset="0"/>
              </a:rPr>
              <a:t> DENY ENY RECON AND PROVIDE FREEDOM OF MANEUVER FOR FOLLOW ON OPERATIONS.</a:t>
            </a:r>
            <a:endParaRPr lang="en-US" altLang="en-US" sz="1000" b="1" dirty="0">
              <a:solidFill>
                <a:srgbClr val="000000"/>
              </a:solidFill>
              <a:latin typeface="Times New Roman" panose="02020603050405020304" pitchFamily="18" charset="0"/>
            </a:endParaRPr>
          </a:p>
        </p:txBody>
      </p:sp>
      <p:sp>
        <p:nvSpPr>
          <p:cNvPr id="446" name="Rectangle 434"/>
          <p:cNvSpPr>
            <a:spLocks noChangeArrowheads="1"/>
          </p:cNvSpPr>
          <p:nvPr/>
        </p:nvSpPr>
        <p:spPr bwMode="auto">
          <a:xfrm>
            <a:off x="22807" y="3363052"/>
            <a:ext cx="61052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FF"/>
                </a:solidFill>
                <a:cs typeface="Arial" panose="020B0604020202020204" pitchFamily="34" charset="0"/>
              </a:rPr>
              <a:t>T1:</a:t>
            </a:r>
            <a:r>
              <a:rPr lang="en-US" altLang="en-US" sz="1000" b="1" dirty="0">
                <a:solidFill>
                  <a:srgbClr val="000000"/>
                </a:solidFill>
                <a:cs typeface="Arial" panose="020B0604020202020204" pitchFamily="34" charset="0"/>
              </a:rPr>
              <a:t> </a:t>
            </a:r>
            <a:r>
              <a:rPr lang="en-US" altLang="en-US" sz="1400" b="1" dirty="0">
                <a:solidFill>
                  <a:srgbClr val="FF0000"/>
                </a:solidFill>
                <a:cs typeface="Arial" panose="020B0604020202020204" pitchFamily="34" charset="0"/>
              </a:rPr>
              <a:t>DESTROY</a:t>
            </a:r>
            <a:r>
              <a:rPr lang="en-US" altLang="en-US" sz="1000" b="1" dirty="0">
                <a:solidFill>
                  <a:srgbClr val="000000"/>
                </a:solidFill>
                <a:cs typeface="Arial" panose="020B0604020202020204" pitchFamily="34" charset="0"/>
              </a:rPr>
              <a:t> OBSERVATION POSTS VIC NV4216, NV4308, AND NV3804 </a:t>
            </a:r>
            <a:r>
              <a:rPr lang="en-US" altLang="en-US" sz="1000" b="1" i="1" dirty="0">
                <a:solidFill>
                  <a:srgbClr val="000000"/>
                </a:solidFill>
                <a:cs typeface="Arial" panose="020B0604020202020204" pitchFamily="34" charset="0"/>
              </a:rPr>
              <a:t>(NORTH TO SOUTH).</a:t>
            </a:r>
          </a:p>
          <a:p>
            <a:pPr>
              <a:spcBef>
                <a:spcPct val="0"/>
              </a:spcBef>
              <a:buFontTx/>
              <a:buNone/>
            </a:pPr>
            <a:r>
              <a:rPr lang="en-US" altLang="en-US" sz="1000" b="1" dirty="0">
                <a:solidFill>
                  <a:srgbClr val="0000FF"/>
                </a:solidFill>
                <a:cs typeface="Arial" panose="020B0604020202020204" pitchFamily="34" charset="0"/>
              </a:rPr>
              <a:t>T2</a:t>
            </a:r>
            <a:r>
              <a:rPr lang="en-US" altLang="en-US" sz="1000" b="1" dirty="0">
                <a:solidFill>
                  <a:srgbClr val="000000"/>
                </a:solidFill>
                <a:cs typeface="Arial" panose="020B0604020202020204" pitchFamily="34" charset="0"/>
              </a:rPr>
              <a:t>: </a:t>
            </a:r>
            <a:r>
              <a:rPr lang="en-US" altLang="en-US" sz="1400" b="1" dirty="0">
                <a:solidFill>
                  <a:srgbClr val="FF0000"/>
                </a:solidFill>
                <a:cs typeface="Arial" panose="020B0604020202020204" pitchFamily="34" charset="0"/>
              </a:rPr>
              <a:t>SCREEN</a:t>
            </a:r>
            <a:r>
              <a:rPr lang="en-US" altLang="en-US" sz="1000" b="1" dirty="0">
                <a:solidFill>
                  <a:srgbClr val="000000"/>
                </a:solidFill>
                <a:cs typeface="Arial" panose="020B0604020202020204" pitchFamily="34" charset="0"/>
              </a:rPr>
              <a:t> ALONG PL OHIO; O/O CONDUCT FPOL WITH 3/4ID ABCT.</a:t>
            </a:r>
          </a:p>
        </p:txBody>
      </p:sp>
      <p:sp>
        <p:nvSpPr>
          <p:cNvPr id="468" name="Rectangle 433"/>
          <p:cNvSpPr>
            <a:spLocks noChangeArrowheads="1"/>
          </p:cNvSpPr>
          <p:nvPr/>
        </p:nvSpPr>
        <p:spPr bwMode="auto">
          <a:xfrm>
            <a:off x="6054045" y="1034164"/>
            <a:ext cx="442025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FF"/>
                </a:solidFill>
                <a:cs typeface="Arial" panose="020B0604020202020204" pitchFamily="34" charset="0"/>
              </a:rPr>
              <a:t>T1:</a:t>
            </a:r>
            <a:r>
              <a:rPr lang="en-US" altLang="en-US" sz="1000" b="1" dirty="0">
                <a:solidFill>
                  <a:srgbClr val="000000"/>
                </a:solidFill>
                <a:cs typeface="Arial" panose="020B0604020202020204" pitchFamily="34" charset="0"/>
              </a:rPr>
              <a:t> </a:t>
            </a:r>
            <a:r>
              <a:rPr lang="en-US" altLang="en-US" sz="1400" b="1" dirty="0">
                <a:solidFill>
                  <a:srgbClr val="FF0000"/>
                </a:solidFill>
                <a:cs typeface="Arial" panose="020B0604020202020204" pitchFamily="34" charset="0"/>
              </a:rPr>
              <a:t>DESTROY</a:t>
            </a:r>
            <a:r>
              <a:rPr lang="en-US" altLang="en-US" sz="1000" b="1" dirty="0">
                <a:solidFill>
                  <a:srgbClr val="000000"/>
                </a:solidFill>
                <a:cs typeface="Arial" panose="020B0604020202020204" pitchFamily="34" charset="0"/>
              </a:rPr>
              <a:t> A/1-843 VIC NV6317.</a:t>
            </a:r>
          </a:p>
          <a:p>
            <a:pPr>
              <a:spcBef>
                <a:spcPct val="0"/>
              </a:spcBef>
              <a:buFontTx/>
              <a:buNone/>
            </a:pPr>
            <a:r>
              <a:rPr lang="en-US" altLang="en-US" sz="1000" b="1" dirty="0">
                <a:solidFill>
                  <a:srgbClr val="0000FF"/>
                </a:solidFill>
                <a:cs typeface="Arial" panose="020B0604020202020204" pitchFamily="34" charset="0"/>
              </a:rPr>
              <a:t>T2:</a:t>
            </a:r>
            <a:r>
              <a:rPr lang="en-US" altLang="en-US" sz="1000" b="1" dirty="0">
                <a:solidFill>
                  <a:srgbClr val="000000"/>
                </a:solidFill>
                <a:cs typeface="Arial" panose="020B0604020202020204" pitchFamily="34" charset="0"/>
              </a:rPr>
              <a:t> </a:t>
            </a:r>
            <a:r>
              <a:rPr lang="en-US" altLang="en-US" sz="1400" b="1" dirty="0">
                <a:solidFill>
                  <a:srgbClr val="FF0000"/>
                </a:solidFill>
                <a:cs typeface="Arial" panose="020B0604020202020204" pitchFamily="34" charset="0"/>
              </a:rPr>
              <a:t>FIX</a:t>
            </a:r>
            <a:r>
              <a:rPr lang="en-US" altLang="en-US" sz="1000" b="1" dirty="0">
                <a:solidFill>
                  <a:srgbClr val="000000"/>
                </a:solidFill>
                <a:cs typeface="Arial" panose="020B0604020202020204" pitchFamily="34" charset="0"/>
              </a:rPr>
              <a:t> D/1-843 (RESERVE) VIC NV7511.</a:t>
            </a:r>
          </a:p>
        </p:txBody>
      </p:sp>
      <p:grpSp>
        <p:nvGrpSpPr>
          <p:cNvPr id="150" name="Group 49"/>
          <p:cNvGrpSpPr>
            <a:grpSpLocks/>
          </p:cNvGrpSpPr>
          <p:nvPr/>
        </p:nvGrpSpPr>
        <p:grpSpPr bwMode="auto">
          <a:xfrm rot="-5701861">
            <a:off x="10126146" y="2675732"/>
            <a:ext cx="296863" cy="660400"/>
            <a:chOff x="619" y="1182"/>
            <a:chExt cx="187" cy="416"/>
          </a:xfrm>
        </p:grpSpPr>
        <p:sp>
          <p:nvSpPr>
            <p:cNvPr id="142387" name="Freeform 50"/>
            <p:cNvSpPr>
              <a:spLocks/>
            </p:cNvSpPr>
            <p:nvPr/>
          </p:nvSpPr>
          <p:spPr bwMode="auto">
            <a:xfrm rot="6631887">
              <a:off x="480" y="1344"/>
              <a:ext cx="393" cy="115"/>
            </a:xfrm>
            <a:custGeom>
              <a:avLst/>
              <a:gdLst>
                <a:gd name="T0" fmla="*/ 0 w 462"/>
                <a:gd name="T1" fmla="*/ 1146962 h 102"/>
                <a:gd name="T2" fmla="*/ 3 w 462"/>
                <a:gd name="T3" fmla="*/ 1146962 h 102"/>
                <a:gd name="T4" fmla="*/ 3 w 462"/>
                <a:gd name="T5" fmla="*/ 2434875 h 102"/>
                <a:gd name="T6" fmla="*/ 3 w 462"/>
                <a:gd name="T7" fmla="*/ 148349 h 102"/>
                <a:gd name="T8" fmla="*/ 3 w 462"/>
                <a:gd name="T9" fmla="*/ 2434875 h 102"/>
                <a:gd name="T10" fmla="*/ 3 w 462"/>
                <a:gd name="T11" fmla="*/ 0 h 102"/>
                <a:gd name="T12" fmla="*/ 3 w 462"/>
                <a:gd name="T13" fmla="*/ 2434875 h 102"/>
                <a:gd name="T14" fmla="*/ 3 w 462"/>
                <a:gd name="T15" fmla="*/ 1145746 h 102"/>
                <a:gd name="T16" fmla="*/ 3 w 462"/>
                <a:gd name="T17" fmla="*/ 1011224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2"/>
                <a:gd name="T28" fmla="*/ 0 h 102"/>
                <a:gd name="T29" fmla="*/ 462 w 462"/>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2" h="102">
                  <a:moveTo>
                    <a:pt x="0" y="49"/>
                  </a:moveTo>
                  <a:lnTo>
                    <a:pt x="107" y="49"/>
                  </a:lnTo>
                  <a:lnTo>
                    <a:pt x="144" y="102"/>
                  </a:lnTo>
                  <a:lnTo>
                    <a:pt x="168" y="6"/>
                  </a:lnTo>
                  <a:lnTo>
                    <a:pt x="222" y="102"/>
                  </a:lnTo>
                  <a:lnTo>
                    <a:pt x="252" y="0"/>
                  </a:lnTo>
                  <a:lnTo>
                    <a:pt x="294" y="102"/>
                  </a:lnTo>
                  <a:lnTo>
                    <a:pt x="330" y="48"/>
                  </a:lnTo>
                  <a:lnTo>
                    <a:pt x="462" y="42"/>
                  </a:lnTo>
                </a:path>
              </a:pathLst>
            </a:custGeom>
            <a:noFill/>
            <a:ln w="28575">
              <a:solidFill>
                <a:schemeClr val="tx1"/>
              </a:solidFill>
              <a:round/>
              <a:headEnd/>
              <a:tailEnd type="arrow" w="med" len="me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42388" name="Group 51"/>
            <p:cNvGrpSpPr>
              <a:grpSpLocks/>
            </p:cNvGrpSpPr>
            <p:nvPr/>
          </p:nvGrpSpPr>
          <p:grpSpPr bwMode="auto">
            <a:xfrm>
              <a:off x="633" y="1182"/>
              <a:ext cx="173" cy="175"/>
              <a:chOff x="935" y="1208"/>
              <a:chExt cx="173" cy="175"/>
            </a:xfrm>
          </p:grpSpPr>
          <p:sp>
            <p:nvSpPr>
              <p:cNvPr id="142389" name="Oval 52"/>
              <p:cNvSpPr>
                <a:spLocks noChangeArrowheads="1"/>
              </p:cNvSpPr>
              <p:nvPr/>
            </p:nvSpPr>
            <p:spPr bwMode="auto">
              <a:xfrm>
                <a:off x="988" y="1273"/>
                <a:ext cx="73" cy="60"/>
              </a:xfrm>
              <a:prstGeom prst="ellipse">
                <a:avLst/>
              </a:pr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2390" name="Text Box 53"/>
              <p:cNvSpPr txBox="1">
                <a:spLocks noChangeArrowheads="1"/>
              </p:cNvSpPr>
              <p:nvPr/>
            </p:nvSpPr>
            <p:spPr bwMode="auto">
              <a:xfrm rot="6723918">
                <a:off x="934" y="1209"/>
                <a:ext cx="17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F</a:t>
                </a:r>
              </a:p>
            </p:txBody>
          </p:sp>
        </p:grpSp>
      </p:grpSp>
      <p:sp>
        <p:nvSpPr>
          <p:cNvPr id="480" name="Rectangle 433"/>
          <p:cNvSpPr>
            <a:spLocks noChangeArrowheads="1"/>
          </p:cNvSpPr>
          <p:nvPr/>
        </p:nvSpPr>
        <p:spPr bwMode="auto">
          <a:xfrm>
            <a:off x="3710335" y="5698128"/>
            <a:ext cx="28162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FF"/>
                </a:solidFill>
                <a:cs typeface="Arial" panose="020B0604020202020204" pitchFamily="34" charset="0"/>
              </a:rPr>
              <a:t>T1:</a:t>
            </a:r>
            <a:r>
              <a:rPr lang="en-US" altLang="en-US" sz="1000" b="1" dirty="0">
                <a:solidFill>
                  <a:srgbClr val="000000"/>
                </a:solidFill>
                <a:cs typeface="Arial" panose="020B0604020202020204" pitchFamily="34" charset="0"/>
              </a:rPr>
              <a:t> </a:t>
            </a:r>
            <a:r>
              <a:rPr lang="en-US" altLang="en-US" sz="1400" b="1" dirty="0">
                <a:solidFill>
                  <a:srgbClr val="FF0000"/>
                </a:solidFill>
                <a:cs typeface="Arial" panose="020B0604020202020204" pitchFamily="34" charset="0"/>
              </a:rPr>
              <a:t>DESTROY</a:t>
            </a:r>
            <a:r>
              <a:rPr lang="en-US" altLang="en-US" sz="1000" b="1" dirty="0">
                <a:solidFill>
                  <a:srgbClr val="000000"/>
                </a:solidFill>
                <a:cs typeface="Arial" panose="020B0604020202020204" pitchFamily="34" charset="0"/>
              </a:rPr>
              <a:t> C/1-843 VIC NU5795.</a:t>
            </a:r>
          </a:p>
        </p:txBody>
      </p:sp>
      <p:sp>
        <p:nvSpPr>
          <p:cNvPr id="217" name="Rectangle 434"/>
          <p:cNvSpPr>
            <a:spLocks noChangeArrowheads="1"/>
          </p:cNvSpPr>
          <p:nvPr/>
        </p:nvSpPr>
        <p:spPr bwMode="auto">
          <a:xfrm>
            <a:off x="17259" y="2330472"/>
            <a:ext cx="30903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FF"/>
                </a:solidFill>
                <a:cs typeface="Arial" panose="020B0604020202020204" pitchFamily="34" charset="0"/>
              </a:rPr>
              <a:t>T:</a:t>
            </a:r>
            <a:r>
              <a:rPr lang="en-US" altLang="en-US" sz="1000" b="1" dirty="0">
                <a:solidFill>
                  <a:srgbClr val="000000"/>
                </a:solidFill>
                <a:cs typeface="Arial" panose="020B0604020202020204" pitchFamily="34" charset="0"/>
              </a:rPr>
              <a:t> </a:t>
            </a:r>
            <a:r>
              <a:rPr lang="en-US" altLang="en-US" sz="1400" b="1" dirty="0">
                <a:solidFill>
                  <a:srgbClr val="FF0000"/>
                </a:solidFill>
                <a:cs typeface="Arial" panose="020B0604020202020204" pitchFamily="34" charset="0"/>
              </a:rPr>
              <a:t>ESTABLISH</a:t>
            </a:r>
            <a:r>
              <a:rPr lang="en-US" altLang="en-US" sz="1000" b="1" dirty="0">
                <a:solidFill>
                  <a:srgbClr val="000000"/>
                </a:solidFill>
                <a:cs typeface="Arial" panose="020B0604020202020204" pitchFamily="34" charset="0"/>
              </a:rPr>
              <a:t> BRIGADE SUPPORT AREA (BSA) vicinity AA PEEL</a:t>
            </a:r>
          </a:p>
        </p:txBody>
      </p:sp>
      <p:grpSp>
        <p:nvGrpSpPr>
          <p:cNvPr id="142363" name="Group 246"/>
          <p:cNvGrpSpPr>
            <a:grpSpLocks/>
          </p:cNvGrpSpPr>
          <p:nvPr/>
        </p:nvGrpSpPr>
        <p:grpSpPr bwMode="auto">
          <a:xfrm>
            <a:off x="3621364" y="1214439"/>
            <a:ext cx="801688" cy="866775"/>
            <a:chOff x="556301" y="1214438"/>
            <a:chExt cx="801012" cy="866775"/>
          </a:xfrm>
        </p:grpSpPr>
        <p:grpSp>
          <p:nvGrpSpPr>
            <p:cNvPr id="142364" name="Group 662"/>
            <p:cNvGrpSpPr>
              <a:grpSpLocks/>
            </p:cNvGrpSpPr>
            <p:nvPr/>
          </p:nvGrpSpPr>
          <p:grpSpPr bwMode="auto">
            <a:xfrm>
              <a:off x="588963" y="1214438"/>
              <a:ext cx="768350" cy="866775"/>
              <a:chOff x="-950439" y="0"/>
              <a:chExt cx="767995" cy="866775"/>
            </a:xfrm>
          </p:grpSpPr>
          <p:sp>
            <p:nvSpPr>
              <p:cNvPr id="142366" name="Line 434"/>
              <p:cNvSpPr>
                <a:spLocks noChangeShapeType="1"/>
              </p:cNvSpPr>
              <p:nvPr/>
            </p:nvSpPr>
            <p:spPr bwMode="auto">
              <a:xfrm>
                <a:off x="-949325" y="231775"/>
                <a:ext cx="0" cy="6350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42367" name="Text Box 430"/>
              <p:cNvSpPr txBox="1">
                <a:spLocks noChangeArrowheads="1"/>
              </p:cNvSpPr>
              <p:nvPr/>
            </p:nvSpPr>
            <p:spPr bwMode="auto">
              <a:xfrm>
                <a:off x="-873068" y="0"/>
                <a:ext cx="3044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dirty="0">
                    <a:solidFill>
                      <a:srgbClr val="000000"/>
                    </a:solidFill>
                  </a:rPr>
                  <a:t>X</a:t>
                </a:r>
              </a:p>
            </p:txBody>
          </p:sp>
          <p:grpSp>
            <p:nvGrpSpPr>
              <p:cNvPr id="142368" name="Group 225"/>
              <p:cNvGrpSpPr>
                <a:grpSpLocks/>
              </p:cNvGrpSpPr>
              <p:nvPr/>
            </p:nvGrpSpPr>
            <p:grpSpPr bwMode="auto">
              <a:xfrm>
                <a:off x="-950439" y="225062"/>
                <a:ext cx="436162" cy="301771"/>
                <a:chOff x="1541133" y="1401980"/>
                <a:chExt cx="567753" cy="392396"/>
              </a:xfrm>
            </p:grpSpPr>
            <p:sp>
              <p:nvSpPr>
                <p:cNvPr id="142371" name="Rectangle 132"/>
                <p:cNvSpPr>
                  <a:spLocks noChangeArrowheads="1"/>
                </p:cNvSpPr>
                <p:nvPr/>
              </p:nvSpPr>
              <p:spPr bwMode="auto">
                <a:xfrm>
                  <a:off x="1541133" y="1401980"/>
                  <a:ext cx="567753" cy="392396"/>
                </a:xfrm>
                <a:prstGeom prst="rect">
                  <a:avLst/>
                </a:prstGeom>
                <a:solidFill>
                  <a:srgbClr val="66FFFF"/>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nvGrpSpPr>
                <p:cNvPr id="142372" name="Group 80"/>
                <p:cNvGrpSpPr>
                  <a:grpSpLocks/>
                </p:cNvGrpSpPr>
                <p:nvPr/>
              </p:nvGrpSpPr>
              <p:grpSpPr bwMode="auto">
                <a:xfrm>
                  <a:off x="1693040" y="1542879"/>
                  <a:ext cx="262613" cy="118403"/>
                  <a:chOff x="1808112" y="2134561"/>
                  <a:chExt cx="549111" cy="247650"/>
                </a:xfrm>
              </p:grpSpPr>
              <p:sp>
                <p:nvSpPr>
                  <p:cNvPr id="14237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37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42375"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42376"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42369" name="Text Box 427"/>
              <p:cNvSpPr txBox="1">
                <a:spLocks noChangeArrowheads="1"/>
              </p:cNvSpPr>
              <p:nvPr/>
            </p:nvSpPr>
            <p:spPr bwMode="auto">
              <a:xfrm>
                <a:off x="-561516" y="226349"/>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3</a:t>
                </a:r>
              </a:p>
            </p:txBody>
          </p:sp>
          <p:sp>
            <p:nvSpPr>
              <p:cNvPr id="142370" name="Text Box 435"/>
              <p:cNvSpPr txBox="1">
                <a:spLocks noChangeArrowheads="1"/>
              </p:cNvSpPr>
              <p:nvPr/>
            </p:nvSpPr>
            <p:spPr bwMode="auto">
              <a:xfrm>
                <a:off x="-565882" y="345619"/>
                <a:ext cx="3834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4ID</a:t>
                </a:r>
              </a:p>
            </p:txBody>
          </p:sp>
        </p:grpSp>
        <p:sp>
          <p:nvSpPr>
            <p:cNvPr id="246" name="Text Box 435"/>
            <p:cNvSpPr txBox="1">
              <a:spLocks noChangeArrowheads="1"/>
            </p:cNvSpPr>
            <p:nvPr/>
          </p:nvSpPr>
          <p:spPr bwMode="auto">
            <a:xfrm>
              <a:off x="556301" y="1684338"/>
              <a:ext cx="512849" cy="24622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1000" b="1" kern="0" dirty="0">
                  <a:solidFill>
                    <a:srgbClr val="000000"/>
                  </a:solidFill>
                  <a:latin typeface="Arial" charset="0"/>
                </a:rPr>
                <a:t>MAIN</a:t>
              </a:r>
            </a:p>
          </p:txBody>
        </p:sp>
      </p:grpSp>
      <p:grpSp>
        <p:nvGrpSpPr>
          <p:cNvPr id="243" name="Group 215"/>
          <p:cNvGrpSpPr>
            <a:grpSpLocks/>
          </p:cNvGrpSpPr>
          <p:nvPr/>
        </p:nvGrpSpPr>
        <p:grpSpPr bwMode="auto">
          <a:xfrm>
            <a:off x="5222800" y="2565400"/>
            <a:ext cx="1649412" cy="2514600"/>
            <a:chOff x="2106613" y="2565400"/>
            <a:chExt cx="1649412" cy="2514600"/>
          </a:xfrm>
        </p:grpSpPr>
        <p:grpSp>
          <p:nvGrpSpPr>
            <p:cNvPr id="244" name="Group 437"/>
            <p:cNvGrpSpPr>
              <a:grpSpLocks/>
            </p:cNvGrpSpPr>
            <p:nvPr/>
          </p:nvGrpSpPr>
          <p:grpSpPr bwMode="auto">
            <a:xfrm>
              <a:off x="2106613" y="4548188"/>
              <a:ext cx="590550" cy="531812"/>
              <a:chOff x="4867" y="2807"/>
              <a:chExt cx="372" cy="335"/>
            </a:xfrm>
          </p:grpSpPr>
          <p:grpSp>
            <p:nvGrpSpPr>
              <p:cNvPr id="258" name="Group 438"/>
              <p:cNvGrpSpPr>
                <a:grpSpLocks/>
              </p:cNvGrpSpPr>
              <p:nvPr/>
            </p:nvGrpSpPr>
            <p:grpSpPr bwMode="auto">
              <a:xfrm>
                <a:off x="4867" y="2807"/>
                <a:ext cx="372" cy="335"/>
                <a:chOff x="2926" y="1194"/>
                <a:chExt cx="107" cy="87"/>
              </a:xfrm>
            </p:grpSpPr>
            <p:sp>
              <p:nvSpPr>
                <p:cNvPr id="261" name="Line 439"/>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62" name="Line 440"/>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259" name="Oval 441"/>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60" name="Text Box 442"/>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245" name="Group 443"/>
            <p:cNvGrpSpPr>
              <a:grpSpLocks/>
            </p:cNvGrpSpPr>
            <p:nvPr/>
          </p:nvGrpSpPr>
          <p:grpSpPr bwMode="auto">
            <a:xfrm>
              <a:off x="3149600" y="3683000"/>
              <a:ext cx="590550" cy="531813"/>
              <a:chOff x="4867" y="2807"/>
              <a:chExt cx="372" cy="335"/>
            </a:xfrm>
          </p:grpSpPr>
          <p:grpSp>
            <p:nvGrpSpPr>
              <p:cNvPr id="253" name="Group 444"/>
              <p:cNvGrpSpPr>
                <a:grpSpLocks/>
              </p:cNvGrpSpPr>
              <p:nvPr/>
            </p:nvGrpSpPr>
            <p:grpSpPr bwMode="auto">
              <a:xfrm>
                <a:off x="4867" y="2807"/>
                <a:ext cx="372" cy="335"/>
                <a:chOff x="2926" y="1194"/>
                <a:chExt cx="107" cy="87"/>
              </a:xfrm>
            </p:grpSpPr>
            <p:sp>
              <p:nvSpPr>
                <p:cNvPr id="256" name="Line 445"/>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57" name="Line 446"/>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254" name="Oval 447"/>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55" name="Text Box 448"/>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247" name="Group 449"/>
            <p:cNvGrpSpPr>
              <a:grpSpLocks/>
            </p:cNvGrpSpPr>
            <p:nvPr/>
          </p:nvGrpSpPr>
          <p:grpSpPr bwMode="auto">
            <a:xfrm>
              <a:off x="3165475" y="2565400"/>
              <a:ext cx="590550" cy="531813"/>
              <a:chOff x="4867" y="2807"/>
              <a:chExt cx="372" cy="335"/>
            </a:xfrm>
          </p:grpSpPr>
          <p:grpSp>
            <p:nvGrpSpPr>
              <p:cNvPr id="248" name="Group 450"/>
              <p:cNvGrpSpPr>
                <a:grpSpLocks/>
              </p:cNvGrpSpPr>
              <p:nvPr/>
            </p:nvGrpSpPr>
            <p:grpSpPr bwMode="auto">
              <a:xfrm>
                <a:off x="4867" y="2807"/>
                <a:ext cx="372" cy="335"/>
                <a:chOff x="2926" y="1194"/>
                <a:chExt cx="107" cy="87"/>
              </a:xfrm>
            </p:grpSpPr>
            <p:sp>
              <p:nvSpPr>
                <p:cNvPr id="251" name="Line 451"/>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52" name="Line 452"/>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249" name="Oval 453"/>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50" name="Text Box 454"/>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grpSp>
        <p:nvGrpSpPr>
          <p:cNvPr id="263" name="Group 414"/>
          <p:cNvGrpSpPr>
            <a:grpSpLocks/>
          </p:cNvGrpSpPr>
          <p:nvPr/>
        </p:nvGrpSpPr>
        <p:grpSpPr bwMode="auto">
          <a:xfrm>
            <a:off x="10871960" y="3033713"/>
            <a:ext cx="590550" cy="531812"/>
            <a:chOff x="4867" y="2807"/>
            <a:chExt cx="372" cy="335"/>
          </a:xfrm>
        </p:grpSpPr>
        <p:grpSp>
          <p:nvGrpSpPr>
            <p:cNvPr id="264" name="Group 415"/>
            <p:cNvGrpSpPr>
              <a:grpSpLocks/>
            </p:cNvGrpSpPr>
            <p:nvPr/>
          </p:nvGrpSpPr>
          <p:grpSpPr bwMode="auto">
            <a:xfrm>
              <a:off x="4867" y="2807"/>
              <a:ext cx="372" cy="335"/>
              <a:chOff x="2926" y="1194"/>
              <a:chExt cx="107" cy="87"/>
            </a:xfrm>
          </p:grpSpPr>
          <p:sp>
            <p:nvSpPr>
              <p:cNvPr id="267" name="Line 416"/>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68" name="Line 417"/>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265" name="Oval 418"/>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66" name="Text Box 419"/>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269" name="Group 490"/>
          <p:cNvGrpSpPr>
            <a:grpSpLocks/>
          </p:cNvGrpSpPr>
          <p:nvPr/>
        </p:nvGrpSpPr>
        <p:grpSpPr bwMode="auto">
          <a:xfrm>
            <a:off x="9257472" y="4527550"/>
            <a:ext cx="590550" cy="531813"/>
            <a:chOff x="4867" y="2807"/>
            <a:chExt cx="372" cy="335"/>
          </a:xfrm>
        </p:grpSpPr>
        <p:grpSp>
          <p:nvGrpSpPr>
            <p:cNvPr id="270" name="Group 491"/>
            <p:cNvGrpSpPr>
              <a:grpSpLocks/>
            </p:cNvGrpSpPr>
            <p:nvPr/>
          </p:nvGrpSpPr>
          <p:grpSpPr bwMode="auto">
            <a:xfrm>
              <a:off x="4867" y="2807"/>
              <a:ext cx="372" cy="335"/>
              <a:chOff x="2926" y="1194"/>
              <a:chExt cx="107" cy="87"/>
            </a:xfrm>
          </p:grpSpPr>
          <p:sp>
            <p:nvSpPr>
              <p:cNvPr id="273" name="Line 492"/>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74" name="Line 493"/>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271" name="Oval 494"/>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72" name="Text Box 495"/>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275" name="Group 496"/>
          <p:cNvGrpSpPr>
            <a:grpSpLocks/>
          </p:cNvGrpSpPr>
          <p:nvPr/>
        </p:nvGrpSpPr>
        <p:grpSpPr bwMode="auto">
          <a:xfrm>
            <a:off x="8954260" y="2592388"/>
            <a:ext cx="590550" cy="531812"/>
            <a:chOff x="4867" y="2807"/>
            <a:chExt cx="372" cy="335"/>
          </a:xfrm>
        </p:grpSpPr>
        <p:grpSp>
          <p:nvGrpSpPr>
            <p:cNvPr id="276" name="Group 497"/>
            <p:cNvGrpSpPr>
              <a:grpSpLocks/>
            </p:cNvGrpSpPr>
            <p:nvPr/>
          </p:nvGrpSpPr>
          <p:grpSpPr bwMode="auto">
            <a:xfrm>
              <a:off x="4867" y="2807"/>
              <a:ext cx="372" cy="335"/>
              <a:chOff x="2926" y="1194"/>
              <a:chExt cx="107" cy="87"/>
            </a:xfrm>
          </p:grpSpPr>
          <p:sp>
            <p:nvSpPr>
              <p:cNvPr id="279" name="Line 498"/>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80" name="Line 499"/>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277" name="Oval 500"/>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78" name="Text Box 501"/>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281" name="Group 496"/>
          <p:cNvGrpSpPr>
            <a:grpSpLocks/>
          </p:cNvGrpSpPr>
          <p:nvPr/>
        </p:nvGrpSpPr>
        <p:grpSpPr bwMode="auto">
          <a:xfrm>
            <a:off x="8139872" y="5700713"/>
            <a:ext cx="590550" cy="531812"/>
            <a:chOff x="4867" y="2807"/>
            <a:chExt cx="372" cy="335"/>
          </a:xfrm>
        </p:grpSpPr>
        <p:grpSp>
          <p:nvGrpSpPr>
            <p:cNvPr id="282" name="Group 497"/>
            <p:cNvGrpSpPr>
              <a:grpSpLocks/>
            </p:cNvGrpSpPr>
            <p:nvPr/>
          </p:nvGrpSpPr>
          <p:grpSpPr bwMode="auto">
            <a:xfrm>
              <a:off x="4867" y="2807"/>
              <a:ext cx="372" cy="335"/>
              <a:chOff x="2926" y="1194"/>
              <a:chExt cx="107" cy="87"/>
            </a:xfrm>
          </p:grpSpPr>
          <p:sp>
            <p:nvSpPr>
              <p:cNvPr id="285" name="Line 498"/>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86" name="Line 499"/>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283" name="Oval 500"/>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84" name="Text Box 501"/>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dissolve">
                                      <p:cBhvr>
                                        <p:cTn id="7" dur="500"/>
                                        <p:tgtEl>
                                          <p:spTgt spid="1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9"/>
                                        </p:tgtEl>
                                        <p:attrNameLst>
                                          <p:attrName>style.visibility</p:attrName>
                                        </p:attrNameLst>
                                      </p:cBhvr>
                                      <p:to>
                                        <p:strVal val="visible"/>
                                      </p:to>
                                    </p:set>
                                    <p:animEffect transition="in" filter="fade">
                                      <p:cBhvr>
                                        <p:cTn id="10" dur="2000"/>
                                        <p:tgtEl>
                                          <p:spTgt spid="159"/>
                                        </p:tgtEl>
                                      </p:cBhvr>
                                    </p:animEffect>
                                  </p:childTnLst>
                                </p:cTn>
                              </p:par>
                            </p:childTnLst>
                          </p:cTn>
                        </p:par>
                        <p:par>
                          <p:cTn id="11" fill="hold" nodeType="afterGroup">
                            <p:stCondLst>
                              <p:cond delay="2000"/>
                            </p:stCondLst>
                            <p:childTnLst>
                              <p:par>
                                <p:cTn id="12" presetID="12" presetClass="entr" presetSubtype="1" fill="hold" grpId="0" nodeType="afterEffect">
                                  <p:stCondLst>
                                    <p:cond delay="0"/>
                                  </p:stCondLst>
                                  <p:childTnLst>
                                    <p:set>
                                      <p:cBhvr>
                                        <p:cTn id="13" dur="1" fill="hold">
                                          <p:stCondLst>
                                            <p:cond delay="0"/>
                                          </p:stCondLst>
                                        </p:cTn>
                                        <p:tgtEl>
                                          <p:spTgt spid="157"/>
                                        </p:tgtEl>
                                        <p:attrNameLst>
                                          <p:attrName>style.visibility</p:attrName>
                                        </p:attrNameLst>
                                      </p:cBhvr>
                                      <p:to>
                                        <p:strVal val="visible"/>
                                      </p:to>
                                    </p:set>
                                    <p:animEffect transition="in" filter="slide(fromTop)">
                                      <p:cBhvr>
                                        <p:cTn id="14" dur="500"/>
                                        <p:tgtEl>
                                          <p:spTgt spid="157"/>
                                        </p:tgtEl>
                                      </p:cBhvr>
                                    </p:animEffect>
                                  </p:childTnLst>
                                </p:cTn>
                              </p:par>
                            </p:childTnLst>
                          </p:cTn>
                        </p:par>
                        <p:par>
                          <p:cTn id="15" fill="hold" nodeType="afterGroup">
                            <p:stCondLst>
                              <p:cond delay="2500"/>
                            </p:stCondLst>
                            <p:childTnLst>
                              <p:par>
                                <p:cTn id="16" presetID="9" presetClass="entr" presetSubtype="0" fill="hold" nodeType="afterEffect">
                                  <p:stCondLst>
                                    <p:cond delay="0"/>
                                  </p:stCondLst>
                                  <p:childTnLst>
                                    <p:set>
                                      <p:cBhvr>
                                        <p:cTn id="17" dur="1" fill="hold">
                                          <p:stCondLst>
                                            <p:cond delay="0"/>
                                          </p:stCondLst>
                                        </p:cTn>
                                        <p:tgtEl>
                                          <p:spTgt spid="138"/>
                                        </p:tgtEl>
                                        <p:attrNameLst>
                                          <p:attrName>style.visibility</p:attrName>
                                        </p:attrNameLst>
                                      </p:cBhvr>
                                      <p:to>
                                        <p:strVal val="visible"/>
                                      </p:to>
                                    </p:set>
                                    <p:animEffect transition="in" filter="dissolve">
                                      <p:cBhvr>
                                        <p:cTn id="18" dur="1000"/>
                                        <p:tgtEl>
                                          <p:spTgt spid="138"/>
                                        </p:tgtEl>
                                      </p:cBhvr>
                                    </p:animEffect>
                                  </p:childTnLst>
                                </p:cTn>
                              </p:par>
                            </p:childTnLst>
                          </p:cTn>
                        </p:par>
                        <p:par>
                          <p:cTn id="19" fill="hold" nodeType="afterGroup">
                            <p:stCondLst>
                              <p:cond delay="3500"/>
                            </p:stCondLst>
                            <p:childTnLst>
                              <p:par>
                                <p:cTn id="20" presetID="9" presetClass="entr" presetSubtype="0" fill="hold" grpId="0" nodeType="afterEffect">
                                  <p:stCondLst>
                                    <p:cond delay="0"/>
                                  </p:stCondLst>
                                  <p:childTnLst>
                                    <p:set>
                                      <p:cBhvr>
                                        <p:cTn id="21" dur="1" fill="hold">
                                          <p:stCondLst>
                                            <p:cond delay="0"/>
                                          </p:stCondLst>
                                        </p:cTn>
                                        <p:tgtEl>
                                          <p:spTgt spid="158"/>
                                        </p:tgtEl>
                                        <p:attrNameLst>
                                          <p:attrName>style.visibility</p:attrName>
                                        </p:attrNameLst>
                                      </p:cBhvr>
                                      <p:to>
                                        <p:strVal val="visible"/>
                                      </p:to>
                                    </p:set>
                                    <p:animEffect transition="in" filter="dissolve">
                                      <p:cBhvr>
                                        <p:cTn id="22" dur="1000"/>
                                        <p:tgtEl>
                                          <p:spTgt spid="15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2" presetClass="entr" presetSubtype="1" fill="hold" grpId="0" nodeType="clickEffect">
                                  <p:stCondLst>
                                    <p:cond delay="0"/>
                                  </p:stCondLst>
                                  <p:childTnLst>
                                    <p:set>
                                      <p:cBhvr>
                                        <p:cTn id="26" dur="1" fill="hold">
                                          <p:stCondLst>
                                            <p:cond delay="0"/>
                                          </p:stCondLst>
                                        </p:cTn>
                                        <p:tgtEl>
                                          <p:spTgt spid="196"/>
                                        </p:tgtEl>
                                        <p:attrNameLst>
                                          <p:attrName>style.visibility</p:attrName>
                                        </p:attrNameLst>
                                      </p:cBhvr>
                                      <p:to>
                                        <p:strVal val="visible"/>
                                      </p:to>
                                    </p:set>
                                    <p:animEffect transition="in" filter="slide(fromTop)">
                                      <p:cBhvr>
                                        <p:cTn id="27" dur="500"/>
                                        <p:tgtEl>
                                          <p:spTgt spid="196"/>
                                        </p:tgtEl>
                                      </p:cBhvr>
                                    </p:animEffect>
                                  </p:childTnLst>
                                </p:cTn>
                              </p:par>
                            </p:childTnLst>
                          </p:cTn>
                        </p:par>
                        <p:par>
                          <p:cTn id="28" fill="hold" nodeType="afterGroup">
                            <p:stCondLst>
                              <p:cond delay="500"/>
                            </p:stCondLst>
                            <p:childTnLst>
                              <p:par>
                                <p:cTn id="29" presetID="9" presetClass="entr" presetSubtype="0" fill="hold" grpId="0" nodeType="afterEffect">
                                  <p:stCondLst>
                                    <p:cond delay="0"/>
                                  </p:stCondLst>
                                  <p:childTnLst>
                                    <p:set>
                                      <p:cBhvr>
                                        <p:cTn id="30" dur="1" fill="hold">
                                          <p:stCondLst>
                                            <p:cond delay="0"/>
                                          </p:stCondLst>
                                        </p:cTn>
                                        <p:tgtEl>
                                          <p:spTgt spid="206"/>
                                        </p:tgtEl>
                                        <p:attrNameLst>
                                          <p:attrName>style.visibility</p:attrName>
                                        </p:attrNameLst>
                                      </p:cBhvr>
                                      <p:to>
                                        <p:strVal val="visible"/>
                                      </p:to>
                                    </p:set>
                                    <p:animEffect transition="in" filter="dissolve">
                                      <p:cBhvr>
                                        <p:cTn id="31" dur="2000"/>
                                        <p:tgtEl>
                                          <p:spTgt spid="206"/>
                                        </p:tgtEl>
                                      </p:cBhvr>
                                    </p:animEffect>
                                  </p:childTnLst>
                                </p:cTn>
                              </p:par>
                            </p:childTnLst>
                          </p:cTn>
                        </p:par>
                        <p:par>
                          <p:cTn id="32" fill="hold" nodeType="afterGroup">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203"/>
                                        </p:tgtEl>
                                        <p:attrNameLst>
                                          <p:attrName>style.visibility</p:attrName>
                                        </p:attrNameLst>
                                      </p:cBhvr>
                                      <p:to>
                                        <p:strVal val="visible"/>
                                      </p:to>
                                    </p:set>
                                    <p:animEffect transition="in" filter="dissolve">
                                      <p:cBhvr>
                                        <p:cTn id="35" dur="2000"/>
                                        <p:tgtEl>
                                          <p:spTgt spid="203"/>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207"/>
                                        </p:tgtEl>
                                        <p:attrNameLst>
                                          <p:attrName>style.visibility</p:attrName>
                                        </p:attrNameLst>
                                      </p:cBhvr>
                                      <p:to>
                                        <p:strVal val="visible"/>
                                      </p:to>
                                    </p:set>
                                    <p:animEffect transition="in" filter="dissolve">
                                      <p:cBhvr>
                                        <p:cTn id="38" dur="2000"/>
                                        <p:tgtEl>
                                          <p:spTgt spid="207"/>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1" fill="hold" grpId="0" nodeType="clickEffect">
                                  <p:stCondLst>
                                    <p:cond delay="0"/>
                                  </p:stCondLst>
                                  <p:childTnLst>
                                    <p:set>
                                      <p:cBhvr>
                                        <p:cTn id="42" dur="1" fill="hold">
                                          <p:stCondLst>
                                            <p:cond delay="0"/>
                                          </p:stCondLst>
                                        </p:cTn>
                                        <p:tgtEl>
                                          <p:spTgt spid="215"/>
                                        </p:tgtEl>
                                        <p:attrNameLst>
                                          <p:attrName>style.visibility</p:attrName>
                                        </p:attrNameLst>
                                      </p:cBhvr>
                                      <p:to>
                                        <p:strVal val="visible"/>
                                      </p:to>
                                    </p:set>
                                    <p:animEffect transition="in" filter="slide(fromTop)">
                                      <p:cBhvr>
                                        <p:cTn id="43" dur="500"/>
                                        <p:tgtEl>
                                          <p:spTgt spid="215"/>
                                        </p:tgtEl>
                                      </p:cBhvr>
                                    </p:animEffect>
                                  </p:childTnLst>
                                </p:cTn>
                              </p:par>
                            </p:childTnLst>
                          </p:cTn>
                        </p:par>
                        <p:par>
                          <p:cTn id="44" fill="hold" nodeType="afterGroup">
                            <p:stCondLst>
                              <p:cond delay="500"/>
                            </p:stCondLst>
                            <p:childTnLst>
                              <p:par>
                                <p:cTn id="45" presetID="9" presetClass="entr" presetSubtype="0" fill="hold" grpId="0" nodeType="afterEffect">
                                  <p:stCondLst>
                                    <p:cond delay="0"/>
                                  </p:stCondLst>
                                  <p:childTnLst>
                                    <p:set>
                                      <p:cBhvr>
                                        <p:cTn id="46" dur="1" fill="hold">
                                          <p:stCondLst>
                                            <p:cond delay="0"/>
                                          </p:stCondLst>
                                        </p:cTn>
                                        <p:tgtEl>
                                          <p:spTgt spid="221">
                                            <p:bg/>
                                          </p:spTgt>
                                        </p:tgtEl>
                                        <p:attrNameLst>
                                          <p:attrName>style.visibility</p:attrName>
                                        </p:attrNameLst>
                                      </p:cBhvr>
                                      <p:to>
                                        <p:strVal val="visible"/>
                                      </p:to>
                                    </p:set>
                                    <p:animEffect transition="in" filter="dissolve">
                                      <p:cBhvr>
                                        <p:cTn id="47" dur="1000"/>
                                        <p:tgtEl>
                                          <p:spTgt spid="221">
                                            <p:bg/>
                                          </p:spTgt>
                                        </p:tgtEl>
                                      </p:cBhvr>
                                    </p:animEffect>
                                  </p:childTnLst>
                                </p:cTn>
                              </p:par>
                            </p:childTnLst>
                          </p:cTn>
                        </p:par>
                        <p:par>
                          <p:cTn id="48" fill="hold" nodeType="afterGroup">
                            <p:stCondLst>
                              <p:cond delay="1500"/>
                            </p:stCondLst>
                            <p:childTnLst>
                              <p:par>
                                <p:cTn id="49" presetID="9" presetClass="entr" presetSubtype="0" fill="hold" grpId="0" nodeType="afterEffect">
                                  <p:stCondLst>
                                    <p:cond delay="0"/>
                                  </p:stCondLst>
                                  <p:childTnLst>
                                    <p:set>
                                      <p:cBhvr>
                                        <p:cTn id="50" dur="1" fill="hold">
                                          <p:stCondLst>
                                            <p:cond delay="0"/>
                                          </p:stCondLst>
                                        </p:cTn>
                                        <p:tgtEl>
                                          <p:spTgt spid="221">
                                            <p:txEl>
                                              <p:pRg st="0" end="0"/>
                                            </p:txEl>
                                          </p:spTgt>
                                        </p:tgtEl>
                                        <p:attrNameLst>
                                          <p:attrName>style.visibility</p:attrName>
                                        </p:attrNameLst>
                                      </p:cBhvr>
                                      <p:to>
                                        <p:strVal val="visible"/>
                                      </p:to>
                                    </p:set>
                                    <p:animEffect transition="in" filter="dissolve">
                                      <p:cBhvr>
                                        <p:cTn id="51" dur="1000"/>
                                        <p:tgtEl>
                                          <p:spTgt spid="221">
                                            <p:txEl>
                                              <p:pRg st="0" end="0"/>
                                            </p:txEl>
                                          </p:spTgt>
                                        </p:tgtEl>
                                      </p:cBhvr>
                                    </p:animEffect>
                                  </p:childTnLst>
                                </p:cTn>
                              </p:par>
                            </p:childTnLst>
                          </p:cTn>
                        </p:par>
                        <p:par>
                          <p:cTn id="52" fill="hold" nodeType="afterGroup">
                            <p:stCondLst>
                              <p:cond delay="2500"/>
                            </p:stCondLst>
                            <p:childTnLst>
                              <p:par>
                                <p:cTn id="53" presetID="9" presetClass="entr" presetSubtype="0" fill="hold" grpId="0" nodeType="afterEffect">
                                  <p:stCondLst>
                                    <p:cond delay="0"/>
                                  </p:stCondLst>
                                  <p:childTnLst>
                                    <p:set>
                                      <p:cBhvr>
                                        <p:cTn id="54" dur="1" fill="hold">
                                          <p:stCondLst>
                                            <p:cond delay="0"/>
                                          </p:stCondLst>
                                        </p:cTn>
                                        <p:tgtEl>
                                          <p:spTgt spid="221">
                                            <p:txEl>
                                              <p:pRg st="4" end="4"/>
                                            </p:txEl>
                                          </p:spTgt>
                                        </p:tgtEl>
                                        <p:attrNameLst>
                                          <p:attrName>style.visibility</p:attrName>
                                        </p:attrNameLst>
                                      </p:cBhvr>
                                      <p:to>
                                        <p:strVal val="visible"/>
                                      </p:to>
                                    </p:set>
                                    <p:animEffect transition="in" filter="dissolve">
                                      <p:cBhvr>
                                        <p:cTn id="55" dur="1000"/>
                                        <p:tgtEl>
                                          <p:spTgt spid="221">
                                            <p:txEl>
                                              <p:pRg st="4" end="4"/>
                                            </p:txEl>
                                          </p:spTgt>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2" presetClass="entr" presetSubtype="1" fill="hold" grpId="0" nodeType="clickEffect">
                                  <p:stCondLst>
                                    <p:cond delay="0"/>
                                  </p:stCondLst>
                                  <p:childTnLst>
                                    <p:set>
                                      <p:cBhvr>
                                        <p:cTn id="59" dur="1" fill="hold">
                                          <p:stCondLst>
                                            <p:cond delay="0"/>
                                          </p:stCondLst>
                                        </p:cTn>
                                        <p:tgtEl>
                                          <p:spTgt spid="224"/>
                                        </p:tgtEl>
                                        <p:attrNameLst>
                                          <p:attrName>style.visibility</p:attrName>
                                        </p:attrNameLst>
                                      </p:cBhvr>
                                      <p:to>
                                        <p:strVal val="visible"/>
                                      </p:to>
                                    </p:set>
                                    <p:animEffect transition="in" filter="slide(fromTop)">
                                      <p:cBhvr>
                                        <p:cTn id="60" dur="500"/>
                                        <p:tgtEl>
                                          <p:spTgt spid="224"/>
                                        </p:tgtEl>
                                      </p:cBhvr>
                                    </p:animEffect>
                                  </p:childTnLst>
                                </p:cTn>
                              </p:par>
                            </p:childTnLst>
                          </p:cTn>
                        </p:par>
                        <p:par>
                          <p:cTn id="61" fill="hold" nodeType="afterGroup">
                            <p:stCondLst>
                              <p:cond delay="500"/>
                            </p:stCondLst>
                            <p:childTnLst>
                              <p:par>
                                <p:cTn id="62" presetID="9" presetClass="entr" presetSubtype="0" fill="hold" grpId="0" nodeType="afterEffect">
                                  <p:stCondLst>
                                    <p:cond delay="0"/>
                                  </p:stCondLst>
                                  <p:childTnLst>
                                    <p:set>
                                      <p:cBhvr>
                                        <p:cTn id="63" dur="1" fill="hold">
                                          <p:stCondLst>
                                            <p:cond delay="0"/>
                                          </p:stCondLst>
                                        </p:cTn>
                                        <p:tgtEl>
                                          <p:spTgt spid="225"/>
                                        </p:tgtEl>
                                        <p:attrNameLst>
                                          <p:attrName>style.visibility</p:attrName>
                                        </p:attrNameLst>
                                      </p:cBhvr>
                                      <p:to>
                                        <p:strVal val="visible"/>
                                      </p:to>
                                    </p:set>
                                    <p:animEffect transition="in" filter="dissolve">
                                      <p:cBhvr>
                                        <p:cTn id="64" dur="1000"/>
                                        <p:tgtEl>
                                          <p:spTgt spid="225"/>
                                        </p:tgtEl>
                                      </p:cBhvr>
                                    </p:animEffect>
                                  </p:childTnLst>
                                </p:cTn>
                              </p:par>
                            </p:childTnLst>
                          </p:cTn>
                        </p:par>
                        <p:par>
                          <p:cTn id="65" fill="hold" nodeType="afterGroup">
                            <p:stCondLst>
                              <p:cond delay="1500"/>
                            </p:stCondLst>
                            <p:childTnLst>
                              <p:par>
                                <p:cTn id="66" presetID="9" presetClass="entr" presetSubtype="0" fill="hold" nodeType="afterEffect">
                                  <p:stCondLst>
                                    <p:cond delay="0"/>
                                  </p:stCondLst>
                                  <p:childTnLst>
                                    <p:set>
                                      <p:cBhvr>
                                        <p:cTn id="67" dur="1" fill="hold">
                                          <p:stCondLst>
                                            <p:cond delay="0"/>
                                          </p:stCondLst>
                                        </p:cTn>
                                        <p:tgtEl>
                                          <p:spTgt spid="269"/>
                                        </p:tgtEl>
                                        <p:attrNameLst>
                                          <p:attrName>style.visibility</p:attrName>
                                        </p:attrNameLst>
                                      </p:cBhvr>
                                      <p:to>
                                        <p:strVal val="visible"/>
                                      </p:to>
                                    </p:set>
                                    <p:animEffect transition="in" filter="dissolve">
                                      <p:cBhvr>
                                        <p:cTn id="68" dur="1000"/>
                                        <p:tgtEl>
                                          <p:spTgt spid="269"/>
                                        </p:tgtEl>
                                      </p:cBhvr>
                                    </p:animEffect>
                                  </p:childTnLst>
                                </p:cTn>
                              </p:par>
                            </p:childTnLst>
                          </p:cTn>
                        </p:par>
                        <p:par>
                          <p:cTn id="69" fill="hold">
                            <p:stCondLst>
                              <p:cond delay="2500"/>
                            </p:stCondLst>
                            <p:childTnLst>
                              <p:par>
                                <p:cTn id="70" presetID="9" presetClass="entr" presetSubtype="0" fill="hold" nodeType="afterEffect">
                                  <p:stCondLst>
                                    <p:cond delay="0"/>
                                  </p:stCondLst>
                                  <p:childTnLst>
                                    <p:set>
                                      <p:cBhvr>
                                        <p:cTn id="71" dur="1" fill="hold">
                                          <p:stCondLst>
                                            <p:cond delay="0"/>
                                          </p:stCondLst>
                                        </p:cTn>
                                        <p:tgtEl>
                                          <p:spTgt spid="263"/>
                                        </p:tgtEl>
                                        <p:attrNameLst>
                                          <p:attrName>style.visibility</p:attrName>
                                        </p:attrNameLst>
                                      </p:cBhvr>
                                      <p:to>
                                        <p:strVal val="visible"/>
                                      </p:to>
                                    </p:set>
                                    <p:animEffect transition="in" filter="dissolve">
                                      <p:cBhvr>
                                        <p:cTn id="72" dur="1000"/>
                                        <p:tgtEl>
                                          <p:spTgt spid="263"/>
                                        </p:tgtEl>
                                      </p:cBhvr>
                                    </p:animEffect>
                                  </p:childTnLst>
                                </p:cTn>
                              </p:par>
                            </p:childTnLst>
                          </p:cTn>
                        </p:par>
                        <p:par>
                          <p:cTn id="73" fill="hold">
                            <p:stCondLst>
                              <p:cond delay="3500"/>
                            </p:stCondLst>
                            <p:childTnLst>
                              <p:par>
                                <p:cTn id="74" presetID="9" presetClass="entr" presetSubtype="0" fill="hold" nodeType="afterEffect">
                                  <p:stCondLst>
                                    <p:cond delay="0"/>
                                  </p:stCondLst>
                                  <p:childTnLst>
                                    <p:set>
                                      <p:cBhvr>
                                        <p:cTn id="75" dur="1" fill="hold">
                                          <p:stCondLst>
                                            <p:cond delay="0"/>
                                          </p:stCondLst>
                                        </p:cTn>
                                        <p:tgtEl>
                                          <p:spTgt spid="446"/>
                                        </p:tgtEl>
                                        <p:attrNameLst>
                                          <p:attrName>style.visibility</p:attrName>
                                        </p:attrNameLst>
                                      </p:cBhvr>
                                      <p:to>
                                        <p:strVal val="visible"/>
                                      </p:to>
                                    </p:set>
                                    <p:animEffect transition="in" filter="dissolve">
                                      <p:cBhvr>
                                        <p:cTn id="76" dur="1000"/>
                                        <p:tgtEl>
                                          <p:spTgt spid="446"/>
                                        </p:tgtEl>
                                      </p:cBhvr>
                                    </p:animEffect>
                                  </p:childTnLst>
                                </p:cTn>
                              </p:par>
                            </p:childTnLst>
                          </p:cTn>
                        </p:par>
                        <p:par>
                          <p:cTn id="77" fill="hold" nodeType="afterGroup">
                            <p:stCondLst>
                              <p:cond delay="4500"/>
                            </p:stCondLst>
                            <p:childTnLst>
                              <p:par>
                                <p:cTn id="78" presetID="9" presetClass="entr" presetSubtype="0" fill="hold" nodeType="afterEffect">
                                  <p:stCondLst>
                                    <p:cond delay="0"/>
                                  </p:stCondLst>
                                  <p:childTnLst>
                                    <p:set>
                                      <p:cBhvr>
                                        <p:cTn id="79" dur="1" fill="hold">
                                          <p:stCondLst>
                                            <p:cond delay="0"/>
                                          </p:stCondLst>
                                        </p:cTn>
                                        <p:tgtEl>
                                          <p:spTgt spid="243"/>
                                        </p:tgtEl>
                                        <p:attrNameLst>
                                          <p:attrName>style.visibility</p:attrName>
                                        </p:attrNameLst>
                                      </p:cBhvr>
                                      <p:to>
                                        <p:strVal val="visible"/>
                                      </p:to>
                                    </p:set>
                                    <p:animEffect transition="in" filter="dissolve">
                                      <p:cBhvr>
                                        <p:cTn id="80" dur="1000"/>
                                        <p:tgtEl>
                                          <p:spTgt spid="243"/>
                                        </p:tgtEl>
                                      </p:cBhvr>
                                    </p:animEffect>
                                  </p:childTnLst>
                                </p:cTn>
                              </p:par>
                            </p:childTnLst>
                          </p:cTn>
                        </p:par>
                        <p:par>
                          <p:cTn id="81" fill="hold">
                            <p:stCondLst>
                              <p:cond delay="5500"/>
                            </p:stCondLst>
                            <p:childTnLst>
                              <p:par>
                                <p:cTn id="82" presetID="9" presetClass="entr" presetSubtype="0" fill="hold" grpId="0" nodeType="afterEffect">
                                  <p:stCondLst>
                                    <p:cond delay="0"/>
                                  </p:stCondLst>
                                  <p:childTnLst>
                                    <p:set>
                                      <p:cBhvr>
                                        <p:cTn id="83" dur="1" fill="hold">
                                          <p:stCondLst>
                                            <p:cond delay="0"/>
                                          </p:stCondLst>
                                        </p:cTn>
                                        <p:tgtEl>
                                          <p:spTgt spid="468"/>
                                        </p:tgtEl>
                                        <p:attrNameLst>
                                          <p:attrName>style.visibility</p:attrName>
                                        </p:attrNameLst>
                                      </p:cBhvr>
                                      <p:to>
                                        <p:strVal val="visible"/>
                                      </p:to>
                                    </p:set>
                                    <p:animEffect transition="in" filter="dissolve">
                                      <p:cBhvr>
                                        <p:cTn id="84" dur="1000"/>
                                        <p:tgtEl>
                                          <p:spTgt spid="468"/>
                                        </p:tgtEl>
                                      </p:cBhvr>
                                    </p:animEffect>
                                  </p:childTnLst>
                                </p:cTn>
                              </p:par>
                            </p:childTnLst>
                          </p:cTn>
                        </p:par>
                        <p:par>
                          <p:cTn id="85" fill="hold" nodeType="afterGroup">
                            <p:stCondLst>
                              <p:cond delay="8500"/>
                            </p:stCondLst>
                            <p:childTnLst>
                              <p:par>
                                <p:cTn id="86" presetID="9" presetClass="entr" presetSubtype="0" fill="hold" nodeType="afterEffect">
                                  <p:stCondLst>
                                    <p:cond delay="0"/>
                                  </p:stCondLst>
                                  <p:childTnLst>
                                    <p:set>
                                      <p:cBhvr>
                                        <p:cTn id="87" dur="1" fill="hold">
                                          <p:stCondLst>
                                            <p:cond delay="0"/>
                                          </p:stCondLst>
                                        </p:cTn>
                                        <p:tgtEl>
                                          <p:spTgt spid="275"/>
                                        </p:tgtEl>
                                        <p:attrNameLst>
                                          <p:attrName>style.visibility</p:attrName>
                                        </p:attrNameLst>
                                      </p:cBhvr>
                                      <p:to>
                                        <p:strVal val="visible"/>
                                      </p:to>
                                    </p:set>
                                    <p:animEffect transition="in" filter="dissolve">
                                      <p:cBhvr>
                                        <p:cTn id="88" dur="1000"/>
                                        <p:tgtEl>
                                          <p:spTgt spid="275"/>
                                        </p:tgtEl>
                                      </p:cBhvr>
                                    </p:animEffect>
                                  </p:childTnLst>
                                </p:cTn>
                              </p:par>
                            </p:childTnLst>
                          </p:cTn>
                        </p:par>
                        <p:par>
                          <p:cTn id="89" fill="hold">
                            <p:stCondLst>
                              <p:cond delay="9500"/>
                            </p:stCondLst>
                            <p:childTnLst>
                              <p:par>
                                <p:cTn id="90" presetID="9" presetClass="entr" presetSubtype="0" fill="hold" nodeType="afterEffect">
                                  <p:stCondLst>
                                    <p:cond delay="0"/>
                                  </p:stCondLst>
                                  <p:childTnLst>
                                    <p:set>
                                      <p:cBhvr>
                                        <p:cTn id="91" dur="1" fill="hold">
                                          <p:stCondLst>
                                            <p:cond delay="0"/>
                                          </p:stCondLst>
                                        </p:cTn>
                                        <p:tgtEl>
                                          <p:spTgt spid="150"/>
                                        </p:tgtEl>
                                        <p:attrNameLst>
                                          <p:attrName>style.visibility</p:attrName>
                                        </p:attrNameLst>
                                      </p:cBhvr>
                                      <p:to>
                                        <p:strVal val="visible"/>
                                      </p:to>
                                    </p:set>
                                    <p:animEffect transition="in" filter="dissolve">
                                      <p:cBhvr>
                                        <p:cTn id="92" dur="1000"/>
                                        <p:tgtEl>
                                          <p:spTgt spid="150"/>
                                        </p:tgtEl>
                                      </p:cBhvr>
                                    </p:animEffect>
                                  </p:childTnLst>
                                </p:cTn>
                              </p:par>
                            </p:childTnLst>
                          </p:cTn>
                        </p:par>
                        <p:par>
                          <p:cTn id="93" fill="hold">
                            <p:stCondLst>
                              <p:cond delay="10500"/>
                            </p:stCondLst>
                            <p:childTnLst>
                              <p:par>
                                <p:cTn id="94" presetID="9" presetClass="entr" presetSubtype="0" fill="hold" grpId="0" nodeType="afterEffect">
                                  <p:stCondLst>
                                    <p:cond delay="0"/>
                                  </p:stCondLst>
                                  <p:childTnLst>
                                    <p:set>
                                      <p:cBhvr>
                                        <p:cTn id="95" dur="1" fill="hold">
                                          <p:stCondLst>
                                            <p:cond delay="0"/>
                                          </p:stCondLst>
                                        </p:cTn>
                                        <p:tgtEl>
                                          <p:spTgt spid="480"/>
                                        </p:tgtEl>
                                        <p:attrNameLst>
                                          <p:attrName>style.visibility</p:attrName>
                                        </p:attrNameLst>
                                      </p:cBhvr>
                                      <p:to>
                                        <p:strVal val="visible"/>
                                      </p:to>
                                    </p:set>
                                    <p:animEffect transition="in" filter="dissolve">
                                      <p:cBhvr>
                                        <p:cTn id="96" dur="1000"/>
                                        <p:tgtEl>
                                          <p:spTgt spid="480"/>
                                        </p:tgtEl>
                                      </p:cBhvr>
                                    </p:animEffect>
                                  </p:childTnLst>
                                </p:cTn>
                              </p:par>
                            </p:childTnLst>
                          </p:cTn>
                        </p:par>
                        <p:par>
                          <p:cTn id="97" fill="hold">
                            <p:stCondLst>
                              <p:cond delay="11500"/>
                            </p:stCondLst>
                            <p:childTnLst>
                              <p:par>
                                <p:cTn id="98" presetID="9" presetClass="entr" presetSubtype="0" fill="hold" nodeType="afterEffect">
                                  <p:stCondLst>
                                    <p:cond delay="0"/>
                                  </p:stCondLst>
                                  <p:childTnLst>
                                    <p:set>
                                      <p:cBhvr>
                                        <p:cTn id="99" dur="1" fill="hold">
                                          <p:stCondLst>
                                            <p:cond delay="0"/>
                                          </p:stCondLst>
                                        </p:cTn>
                                        <p:tgtEl>
                                          <p:spTgt spid="281"/>
                                        </p:tgtEl>
                                        <p:attrNameLst>
                                          <p:attrName>style.visibility</p:attrName>
                                        </p:attrNameLst>
                                      </p:cBhvr>
                                      <p:to>
                                        <p:strVal val="visible"/>
                                      </p:to>
                                    </p:set>
                                    <p:animEffect transition="in" filter="dissolve">
                                      <p:cBhvr>
                                        <p:cTn id="100" dur="1000"/>
                                        <p:tgtEl>
                                          <p:spTgt spid="281"/>
                                        </p:tgtEl>
                                      </p:cBhvr>
                                    </p:animEffect>
                                  </p:childTnLst>
                                </p:cTn>
                              </p:par>
                            </p:childTnLst>
                          </p:cTn>
                        </p:par>
                        <p:par>
                          <p:cTn id="101" fill="hold">
                            <p:stCondLst>
                              <p:cond delay="12500"/>
                            </p:stCondLst>
                            <p:childTnLst>
                              <p:par>
                                <p:cTn id="102" presetID="9" presetClass="entr" presetSubtype="0" fill="hold" grpId="0" nodeType="afterEffect">
                                  <p:stCondLst>
                                    <p:cond delay="0"/>
                                  </p:stCondLst>
                                  <p:childTnLst>
                                    <p:set>
                                      <p:cBhvr>
                                        <p:cTn id="103" dur="1" fill="hold">
                                          <p:stCondLst>
                                            <p:cond delay="0"/>
                                          </p:stCondLst>
                                        </p:cTn>
                                        <p:tgtEl>
                                          <p:spTgt spid="217"/>
                                        </p:tgtEl>
                                        <p:attrNameLst>
                                          <p:attrName>style.visibility</p:attrName>
                                        </p:attrNameLst>
                                      </p:cBhvr>
                                      <p:to>
                                        <p:strVal val="visible"/>
                                      </p:to>
                                    </p:set>
                                    <p:animEffect transition="in" filter="dissolve">
                                      <p:cBhvr>
                                        <p:cTn id="104" dur="1000"/>
                                        <p:tgtEl>
                                          <p:spTgt spid="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P spid="157" grpId="0"/>
      <p:bldP spid="158" grpId="0" animBg="1"/>
      <p:bldP spid="159" grpId="0"/>
      <p:bldP spid="196" grpId="0"/>
      <p:bldP spid="207" grpId="0" animBg="1"/>
      <p:bldP spid="215" grpId="0"/>
      <p:bldP spid="221" grpId="0" build="allAtOnce" animBg="1"/>
      <p:bldP spid="224" grpId="0"/>
      <p:bldP spid="225" grpId="0"/>
      <p:bldP spid="203" grpId="0" animBg="1"/>
      <p:bldP spid="206" grpId="0" animBg="1"/>
      <p:bldP spid="468" grpId="0"/>
      <p:bldP spid="480" grpId="0"/>
      <p:bldP spid="21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0"/>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4438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677368A3-43C4-4134-AA70-7F4490B159A0}" type="slidenum">
              <a:rPr lang="en-US" altLang="en-US" sz="800">
                <a:solidFill>
                  <a:srgbClr val="000000"/>
                </a:solidFill>
              </a:rPr>
              <a:pPr>
                <a:spcBef>
                  <a:spcPct val="0"/>
                </a:spcBef>
                <a:buFontTx/>
                <a:buNone/>
              </a:pPr>
              <a:t>66</a:t>
            </a:fld>
            <a:endParaRPr lang="en-US" altLang="en-US" sz="800" dirty="0">
              <a:solidFill>
                <a:srgbClr val="000000"/>
              </a:solidFill>
            </a:endParaRPr>
          </a:p>
        </p:txBody>
      </p:sp>
      <p:sp>
        <p:nvSpPr>
          <p:cNvPr id="3245058" name="Rectangle 2"/>
          <p:cNvSpPr>
            <a:spLocks noChangeArrowheads="1"/>
          </p:cNvSpPr>
          <p:nvPr/>
        </p:nvSpPr>
        <p:spPr bwMode="auto">
          <a:xfrm>
            <a:off x="574643" y="1075335"/>
            <a:ext cx="11036110" cy="5370988"/>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144389" name="Group 3"/>
          <p:cNvGrpSpPr>
            <a:grpSpLocks/>
          </p:cNvGrpSpPr>
          <p:nvPr/>
        </p:nvGrpSpPr>
        <p:grpSpPr bwMode="auto">
          <a:xfrm>
            <a:off x="797939" y="322750"/>
            <a:ext cx="1174750" cy="1776413"/>
            <a:chOff x="3726" y="1926"/>
            <a:chExt cx="1206" cy="1823"/>
          </a:xfrm>
        </p:grpSpPr>
        <p:sp>
          <p:nvSpPr>
            <p:cNvPr id="144399"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144400" name="Group 5"/>
            <p:cNvGrpSpPr>
              <a:grpSpLocks/>
            </p:cNvGrpSpPr>
            <p:nvPr/>
          </p:nvGrpSpPr>
          <p:grpSpPr bwMode="auto">
            <a:xfrm>
              <a:off x="3778" y="1976"/>
              <a:ext cx="1090" cy="1721"/>
              <a:chOff x="2312" y="902"/>
              <a:chExt cx="1090" cy="1721"/>
            </a:xfrm>
          </p:grpSpPr>
          <p:sp>
            <p:nvSpPr>
              <p:cNvPr id="144401"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4402"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4403"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4404"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4405"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4406"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4407"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44390" name="Rectangle 13"/>
          <p:cNvSpPr>
            <a:spLocks noChangeArrowheads="1"/>
          </p:cNvSpPr>
          <p:nvPr/>
        </p:nvSpPr>
        <p:spPr bwMode="auto">
          <a:xfrm>
            <a:off x="782065" y="416413"/>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44391" name="Rectangle 14"/>
          <p:cNvSpPr>
            <a:spLocks noChangeArrowheads="1"/>
          </p:cNvSpPr>
          <p:nvPr/>
        </p:nvSpPr>
        <p:spPr bwMode="auto">
          <a:xfrm>
            <a:off x="790003" y="629138"/>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3245071" name="Rectangle 15"/>
          <p:cNvSpPr>
            <a:spLocks noChangeArrowheads="1"/>
          </p:cNvSpPr>
          <p:nvPr/>
        </p:nvSpPr>
        <p:spPr bwMode="auto">
          <a:xfrm>
            <a:off x="683639" y="872025"/>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44393" name="Rectangle 16"/>
          <p:cNvSpPr>
            <a:spLocks noChangeArrowheads="1"/>
          </p:cNvSpPr>
          <p:nvPr/>
        </p:nvSpPr>
        <p:spPr bwMode="auto">
          <a:xfrm>
            <a:off x="837627" y="107839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44394" name="Rectangle 17"/>
          <p:cNvSpPr>
            <a:spLocks noChangeArrowheads="1"/>
          </p:cNvSpPr>
          <p:nvPr/>
        </p:nvSpPr>
        <p:spPr bwMode="auto">
          <a:xfrm>
            <a:off x="772539" y="1391138"/>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144395" name="Rectangle 18"/>
          <p:cNvSpPr>
            <a:spLocks noChangeArrowheads="1"/>
          </p:cNvSpPr>
          <p:nvPr/>
        </p:nvSpPr>
        <p:spPr bwMode="auto">
          <a:xfrm>
            <a:off x="783652" y="1602275"/>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144396" name="Rectangle 19"/>
          <p:cNvSpPr>
            <a:spLocks noChangeArrowheads="1"/>
          </p:cNvSpPr>
          <p:nvPr/>
        </p:nvSpPr>
        <p:spPr bwMode="auto">
          <a:xfrm>
            <a:off x="740790" y="1864212"/>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144397" name="Text Box 22"/>
          <p:cNvSpPr txBox="1">
            <a:spLocks noChangeArrowheads="1"/>
          </p:cNvSpPr>
          <p:nvPr/>
        </p:nvSpPr>
        <p:spPr bwMode="auto">
          <a:xfrm>
            <a:off x="574642" y="2308571"/>
            <a:ext cx="10929785"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3 – COA development involves </a:t>
            </a:r>
            <a:r>
              <a:rPr lang="en-US" altLang="en-US" sz="1800" b="1" dirty="0">
                <a:solidFill>
                  <a:srgbClr val="FF0000"/>
                </a:solidFill>
              </a:rPr>
              <a:t>eight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3, Array Forces. </a:t>
            </a:r>
          </a:p>
          <a:p>
            <a:pPr lvl="2">
              <a:spcBef>
                <a:spcPct val="50000"/>
              </a:spcBef>
              <a:buClr>
                <a:srgbClr val="0000FF"/>
              </a:buClr>
            </a:pPr>
            <a:r>
              <a:rPr lang="en-US" altLang="en-US" sz="1800" b="1" dirty="0">
                <a:solidFill>
                  <a:srgbClr val="000000"/>
                </a:solidFill>
              </a:rPr>
              <a:t>After determining the decisive and shaping operations and their related tasks and purposes, planners determine the relative combat power required to accomplish each task using minimum historical planning ratios </a:t>
            </a:r>
            <a:r>
              <a:rPr lang="en-US" altLang="en-US" sz="1400" b="1" i="1" dirty="0">
                <a:solidFill>
                  <a:srgbClr val="0000FF"/>
                </a:solidFill>
              </a:rPr>
              <a:t>(slide 57) </a:t>
            </a:r>
            <a:r>
              <a:rPr lang="en-US" altLang="en-US" sz="1800" b="1" dirty="0">
                <a:solidFill>
                  <a:srgbClr val="000000"/>
                </a:solidFill>
              </a:rPr>
              <a:t>as a starting point. </a:t>
            </a:r>
          </a:p>
          <a:p>
            <a:pPr lvl="2">
              <a:spcBef>
                <a:spcPct val="50000"/>
              </a:spcBef>
              <a:buClr>
                <a:srgbClr val="0000FF"/>
              </a:buClr>
            </a:pPr>
            <a:r>
              <a:rPr lang="en-US" altLang="en-US" sz="1800" b="1" dirty="0">
                <a:solidFill>
                  <a:srgbClr val="0000FF"/>
                </a:solidFill>
              </a:rPr>
              <a:t>In counterinsurgency opns</a:t>
            </a:r>
            <a:r>
              <a:rPr lang="en-US" altLang="en-US" sz="1800" b="1" dirty="0">
                <a:solidFill>
                  <a:srgbClr val="000000"/>
                </a:solidFill>
              </a:rPr>
              <a:t>, planners can develop force requirements by gauging troop density - the ratio of </a:t>
            </a:r>
            <a:r>
              <a:rPr lang="en-US" altLang="en-US" sz="1800" b="1" dirty="0">
                <a:solidFill>
                  <a:srgbClr val="0000FF"/>
                </a:solidFill>
              </a:rPr>
              <a:t>security forces </a:t>
            </a:r>
            <a:r>
              <a:rPr lang="en-US" altLang="en-US" sz="1800" b="1" dirty="0">
                <a:solidFill>
                  <a:srgbClr val="000000"/>
                </a:solidFill>
              </a:rPr>
              <a:t>(including host-nation military and police forces as well as foreign counterinsurgents) to inhabitants. Most density recommendations fall within a range of </a:t>
            </a:r>
            <a:r>
              <a:rPr lang="en-US" altLang="en-US" sz="1800" b="1" dirty="0">
                <a:solidFill>
                  <a:srgbClr val="0000FF"/>
                </a:solidFill>
              </a:rPr>
              <a:t>20 to 25 counterinsurgents for every 1,000 residents </a:t>
            </a:r>
            <a:r>
              <a:rPr lang="en-US" altLang="en-US" sz="1800" b="1" dirty="0">
                <a:solidFill>
                  <a:srgbClr val="000000"/>
                </a:solidFill>
              </a:rPr>
              <a:t>in an AO. </a:t>
            </a:r>
          </a:p>
          <a:p>
            <a:pPr lvl="2">
              <a:spcBef>
                <a:spcPct val="50000"/>
              </a:spcBef>
              <a:buClr>
                <a:srgbClr val="0000FF"/>
              </a:buClr>
            </a:pPr>
            <a:r>
              <a:rPr lang="en-US" altLang="en-US" sz="1800" b="1" dirty="0">
                <a:solidFill>
                  <a:srgbClr val="000000"/>
                </a:solidFill>
              </a:rPr>
              <a:t>Planners also determine relative combat power with regard to civilian requirements and conditions that require attention and then array forces and capabilities for stability tasks. </a:t>
            </a:r>
            <a:r>
              <a:rPr lang="en-US" altLang="en-US" sz="1200" b="1" i="1" dirty="0">
                <a:solidFill>
                  <a:srgbClr val="000000"/>
                </a:solidFill>
              </a:rPr>
              <a:t>(continued)</a:t>
            </a:r>
            <a:r>
              <a:rPr lang="en-US" altLang="en-US" sz="1800" b="1" dirty="0">
                <a:solidFill>
                  <a:srgbClr val="000000"/>
                </a:solidFill>
              </a:rPr>
              <a:t>  </a:t>
            </a:r>
          </a:p>
        </p:txBody>
      </p:sp>
      <p:sp>
        <p:nvSpPr>
          <p:cNvPr id="144398" name="Text Box 11"/>
          <p:cNvSpPr txBox="1">
            <a:spLocks noChangeArrowheads="1"/>
          </p:cNvSpPr>
          <p:nvPr/>
        </p:nvSpPr>
        <p:spPr bwMode="auto">
          <a:xfrm>
            <a:off x="6734838" y="6538914"/>
            <a:ext cx="51768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9-19 to 9-20</a:t>
            </a:r>
          </a:p>
        </p:txBody>
      </p:sp>
      <p:sp>
        <p:nvSpPr>
          <p:cNvPr id="30"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45071">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0"/>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4643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C5BF641D-4504-42AA-A247-6199FA33CA09}" type="slidenum">
              <a:rPr lang="en-US" altLang="en-US" sz="800">
                <a:solidFill>
                  <a:srgbClr val="000000"/>
                </a:solidFill>
              </a:rPr>
              <a:pPr>
                <a:spcBef>
                  <a:spcPct val="0"/>
                </a:spcBef>
                <a:buFontTx/>
                <a:buNone/>
              </a:pPr>
              <a:t>67</a:t>
            </a:fld>
            <a:endParaRPr lang="en-US" altLang="en-US" sz="800" dirty="0">
              <a:solidFill>
                <a:srgbClr val="000000"/>
              </a:solidFill>
            </a:endParaRPr>
          </a:p>
        </p:txBody>
      </p:sp>
      <p:sp>
        <p:nvSpPr>
          <p:cNvPr id="3257346" name="Rectangle 2"/>
          <p:cNvSpPr>
            <a:spLocks noChangeArrowheads="1"/>
          </p:cNvSpPr>
          <p:nvPr/>
        </p:nvSpPr>
        <p:spPr bwMode="auto">
          <a:xfrm>
            <a:off x="574635" y="1075334"/>
            <a:ext cx="11046751" cy="507028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146437" name="Group 3"/>
          <p:cNvGrpSpPr>
            <a:grpSpLocks/>
          </p:cNvGrpSpPr>
          <p:nvPr/>
        </p:nvGrpSpPr>
        <p:grpSpPr bwMode="auto">
          <a:xfrm>
            <a:off x="797363" y="326891"/>
            <a:ext cx="1174750" cy="1776413"/>
            <a:chOff x="3726" y="1926"/>
            <a:chExt cx="1206" cy="1823"/>
          </a:xfrm>
        </p:grpSpPr>
        <p:sp>
          <p:nvSpPr>
            <p:cNvPr id="146447"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146448" name="Group 5"/>
            <p:cNvGrpSpPr>
              <a:grpSpLocks/>
            </p:cNvGrpSpPr>
            <p:nvPr/>
          </p:nvGrpSpPr>
          <p:grpSpPr bwMode="auto">
            <a:xfrm>
              <a:off x="3778" y="1976"/>
              <a:ext cx="1090" cy="1721"/>
              <a:chOff x="2312" y="902"/>
              <a:chExt cx="1090" cy="1721"/>
            </a:xfrm>
          </p:grpSpPr>
          <p:sp>
            <p:nvSpPr>
              <p:cNvPr id="146449"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6450"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6451"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6452"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6453"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6454"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46455"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46438" name="Rectangle 13"/>
          <p:cNvSpPr>
            <a:spLocks noChangeArrowheads="1"/>
          </p:cNvSpPr>
          <p:nvPr/>
        </p:nvSpPr>
        <p:spPr bwMode="auto">
          <a:xfrm>
            <a:off x="781489" y="420554"/>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46439" name="Rectangle 14"/>
          <p:cNvSpPr>
            <a:spLocks noChangeArrowheads="1"/>
          </p:cNvSpPr>
          <p:nvPr/>
        </p:nvSpPr>
        <p:spPr bwMode="auto">
          <a:xfrm>
            <a:off x="789427" y="633279"/>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3257359" name="Rectangle 15"/>
          <p:cNvSpPr>
            <a:spLocks noChangeArrowheads="1"/>
          </p:cNvSpPr>
          <p:nvPr/>
        </p:nvSpPr>
        <p:spPr bwMode="auto">
          <a:xfrm>
            <a:off x="683063" y="876166"/>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46441" name="Rectangle 16"/>
          <p:cNvSpPr>
            <a:spLocks noChangeArrowheads="1"/>
          </p:cNvSpPr>
          <p:nvPr/>
        </p:nvSpPr>
        <p:spPr bwMode="auto">
          <a:xfrm>
            <a:off x="837051" y="1082540"/>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46442" name="Rectangle 17"/>
          <p:cNvSpPr>
            <a:spLocks noChangeArrowheads="1"/>
          </p:cNvSpPr>
          <p:nvPr/>
        </p:nvSpPr>
        <p:spPr bwMode="auto">
          <a:xfrm>
            <a:off x="771963" y="1395279"/>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146443" name="Rectangle 18"/>
          <p:cNvSpPr>
            <a:spLocks noChangeArrowheads="1"/>
          </p:cNvSpPr>
          <p:nvPr/>
        </p:nvSpPr>
        <p:spPr bwMode="auto">
          <a:xfrm>
            <a:off x="783076" y="1606416"/>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146444" name="Rectangle 19"/>
          <p:cNvSpPr>
            <a:spLocks noChangeArrowheads="1"/>
          </p:cNvSpPr>
          <p:nvPr/>
        </p:nvSpPr>
        <p:spPr bwMode="auto">
          <a:xfrm>
            <a:off x="740214" y="1868353"/>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146445" name="Text Box 22"/>
          <p:cNvSpPr txBox="1">
            <a:spLocks noChangeArrowheads="1"/>
          </p:cNvSpPr>
          <p:nvPr/>
        </p:nvSpPr>
        <p:spPr bwMode="auto">
          <a:xfrm>
            <a:off x="574634" y="2302189"/>
            <a:ext cx="10961691" cy="3693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3 – COA development involves </a:t>
            </a:r>
            <a:r>
              <a:rPr lang="en-US" altLang="en-US" sz="1800" b="1" dirty="0">
                <a:solidFill>
                  <a:srgbClr val="FF0000"/>
                </a:solidFill>
              </a:rPr>
              <a:t>eight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3, Array Forces (continued). </a:t>
            </a:r>
          </a:p>
          <a:p>
            <a:pPr lvl="2">
              <a:spcBef>
                <a:spcPct val="50000"/>
              </a:spcBef>
              <a:buClr>
                <a:srgbClr val="0000FF"/>
              </a:buClr>
              <a:buFont typeface="Wingdings" panose="05000000000000000000" pitchFamily="2" charset="2"/>
              <a:buNone/>
            </a:pPr>
            <a:r>
              <a:rPr lang="en-US" altLang="en-US" sz="1800" b="1" dirty="0">
                <a:solidFill>
                  <a:srgbClr val="000000"/>
                </a:solidFill>
              </a:rPr>
              <a:t>Planners then proceed to initially array friendly forces within the AO, starting with the decisive operation and continuing with all shaping and sustaining operations. </a:t>
            </a:r>
            <a:r>
              <a:rPr lang="en-US" altLang="en-US" sz="1800" b="1" dirty="0">
                <a:solidFill>
                  <a:srgbClr val="0000FF"/>
                </a:solidFill>
              </a:rPr>
              <a:t>The initial array of ground forces is normally </a:t>
            </a:r>
            <a:r>
              <a:rPr lang="en-US" altLang="en-US" sz="1800" b="1" i="1" u="sng" dirty="0">
                <a:solidFill>
                  <a:srgbClr val="0000FF"/>
                </a:solidFill>
              </a:rPr>
              <a:t>two levels below their echelon</a:t>
            </a:r>
            <a:r>
              <a:rPr lang="en-US" altLang="en-US" sz="1800" b="1" dirty="0">
                <a:solidFill>
                  <a:srgbClr val="0000FF"/>
                </a:solidFill>
              </a:rPr>
              <a:t> (at division level, planners array battalions and at brigade level, planners array companies). </a:t>
            </a:r>
          </a:p>
          <a:p>
            <a:pPr lvl="2">
              <a:spcBef>
                <a:spcPct val="50000"/>
              </a:spcBef>
              <a:buClr>
                <a:srgbClr val="0000FF"/>
              </a:buClr>
              <a:buFont typeface="Wingdings" panose="05000000000000000000" pitchFamily="2" charset="2"/>
              <a:buNone/>
            </a:pPr>
            <a:r>
              <a:rPr lang="en-US" altLang="en-US" sz="1800" b="1" dirty="0">
                <a:solidFill>
                  <a:srgbClr val="000000"/>
                </a:solidFill>
              </a:rPr>
              <a:t>This initial array focuses on </a:t>
            </a:r>
            <a:r>
              <a:rPr lang="en-US" altLang="en-US" sz="1800" b="1" dirty="0">
                <a:solidFill>
                  <a:srgbClr val="0000FF"/>
                </a:solidFill>
              </a:rPr>
              <a:t>generic </a:t>
            </a:r>
            <a:r>
              <a:rPr lang="en-US" altLang="en-US" sz="1800" b="1" u="sng" dirty="0">
                <a:solidFill>
                  <a:srgbClr val="0000FF"/>
                </a:solidFill>
              </a:rPr>
              <a:t>ground maneuver</a:t>
            </a:r>
            <a:r>
              <a:rPr lang="en-US" altLang="en-US" sz="1800" b="1" dirty="0">
                <a:solidFill>
                  <a:srgbClr val="0000FF"/>
                </a:solidFill>
              </a:rPr>
              <a:t> units </a:t>
            </a:r>
            <a:r>
              <a:rPr lang="en-US" altLang="en-US" sz="1800" b="1" dirty="0">
                <a:solidFill>
                  <a:srgbClr val="000000"/>
                </a:solidFill>
              </a:rPr>
              <a:t>without regard to specific type or task organization, and then considers all appropriate intangible factors. </a:t>
            </a:r>
          </a:p>
          <a:p>
            <a:pPr lvl="2">
              <a:spcBef>
                <a:spcPct val="50000"/>
              </a:spcBef>
              <a:buClr>
                <a:srgbClr val="0000FF"/>
              </a:buClr>
              <a:buFont typeface="Wingdings" panose="05000000000000000000" pitchFamily="2" charset="2"/>
              <a:buNone/>
            </a:pPr>
            <a:r>
              <a:rPr lang="en-US" altLang="en-US" sz="1800" b="1" i="1" dirty="0">
                <a:solidFill>
                  <a:srgbClr val="0000FF"/>
                </a:solidFill>
              </a:rPr>
              <a:t>During this step, planners </a:t>
            </a:r>
            <a:r>
              <a:rPr lang="en-US" altLang="en-US" sz="1800" b="1" i="1" dirty="0">
                <a:solidFill>
                  <a:srgbClr val="FF0000"/>
                </a:solidFill>
              </a:rPr>
              <a:t>do not </a:t>
            </a:r>
            <a:r>
              <a:rPr lang="en-US" altLang="en-US" sz="1800" b="1" i="1" dirty="0">
                <a:solidFill>
                  <a:srgbClr val="0000FF"/>
                </a:solidFill>
              </a:rPr>
              <a:t>assign missions to specific units; they only consider which forces are necessary to accomplish their task. </a:t>
            </a:r>
            <a:r>
              <a:rPr lang="en-US" altLang="en-US" sz="1800" b="1" dirty="0">
                <a:solidFill>
                  <a:srgbClr val="000000"/>
                </a:solidFill>
              </a:rPr>
              <a:t>In this step, planners also array assets to accomplish essential stability tasks.</a:t>
            </a:r>
            <a:endParaRPr lang="en-US" altLang="en-US" sz="1200" b="1" dirty="0">
              <a:solidFill>
                <a:srgbClr val="000000"/>
              </a:solidFill>
            </a:endParaRPr>
          </a:p>
        </p:txBody>
      </p:sp>
      <p:sp>
        <p:nvSpPr>
          <p:cNvPr id="24" name="Text Box 11"/>
          <p:cNvSpPr txBox="1">
            <a:spLocks noChangeArrowheads="1"/>
          </p:cNvSpPr>
          <p:nvPr/>
        </p:nvSpPr>
        <p:spPr bwMode="auto">
          <a:xfrm>
            <a:off x="6724213" y="6538914"/>
            <a:ext cx="51768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9-19 to 9-20</a:t>
            </a:r>
          </a:p>
        </p:txBody>
      </p:sp>
      <p:sp>
        <p:nvSpPr>
          <p:cNvPr id="31"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57359">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Rectangle 2"/>
          <p:cNvSpPr>
            <a:spLocks noChangeArrowheads="1"/>
          </p:cNvSpPr>
          <p:nvPr/>
        </p:nvSpPr>
        <p:spPr bwMode="auto">
          <a:xfrm>
            <a:off x="574635" y="3916737"/>
            <a:ext cx="5092239" cy="222888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sp>
        <p:nvSpPr>
          <p:cNvPr id="148482" name="Rectangle 2"/>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Determining Relative Combat Power</a:t>
            </a:r>
          </a:p>
        </p:txBody>
      </p:sp>
      <p:sp>
        <p:nvSpPr>
          <p:cNvPr id="14848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F53D04C-0E8C-45BD-9AE2-DBB996774D31}" type="slidenum">
              <a:rPr lang="en-US" altLang="en-US" sz="800">
                <a:solidFill>
                  <a:srgbClr val="000000"/>
                </a:solidFill>
              </a:rPr>
              <a:pPr>
                <a:spcBef>
                  <a:spcPct val="0"/>
                </a:spcBef>
                <a:buFontTx/>
                <a:buNone/>
              </a:pPr>
              <a:t>68</a:t>
            </a:fld>
            <a:endParaRPr lang="en-US" altLang="en-US" sz="800" dirty="0">
              <a:solidFill>
                <a:srgbClr val="000000"/>
              </a:solidFill>
            </a:endParaRPr>
          </a:p>
        </p:txBody>
      </p:sp>
      <p:sp>
        <p:nvSpPr>
          <p:cNvPr id="148484" name="Text Box 58"/>
          <p:cNvSpPr txBox="1">
            <a:spLocks noChangeArrowheads="1"/>
          </p:cNvSpPr>
          <p:nvPr/>
        </p:nvSpPr>
        <p:spPr bwMode="auto">
          <a:xfrm>
            <a:off x="492596" y="991747"/>
            <a:ext cx="50299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228600" algn="l"/>
              </a:tabLst>
              <a:defRPr sz="3200">
                <a:solidFill>
                  <a:schemeClr val="tx1"/>
                </a:solidFill>
                <a:latin typeface="Arial" panose="020B0604020202020204" pitchFamily="34" charset="0"/>
              </a:defRPr>
            </a:lvl1pPr>
            <a:lvl2pPr marL="742950" indent="-285750">
              <a:spcBef>
                <a:spcPct val="20000"/>
              </a:spcBef>
              <a:buChar char="–"/>
              <a:tabLst>
                <a:tab pos="228600" algn="l"/>
              </a:tabLst>
              <a:defRPr sz="2800">
                <a:solidFill>
                  <a:schemeClr val="tx1"/>
                </a:solidFill>
                <a:latin typeface="Arial" panose="020B0604020202020204" pitchFamily="34" charset="0"/>
              </a:defRPr>
            </a:lvl2pPr>
            <a:lvl3pPr marL="1143000" indent="-228600">
              <a:spcBef>
                <a:spcPct val="20000"/>
              </a:spcBef>
              <a:buChar char="•"/>
              <a:tabLst>
                <a:tab pos="228600" algn="l"/>
              </a:tabLst>
              <a:defRPr sz="2400">
                <a:solidFill>
                  <a:schemeClr val="tx1"/>
                </a:solidFill>
                <a:latin typeface="Arial" panose="020B0604020202020204" pitchFamily="34" charset="0"/>
              </a:defRPr>
            </a:lvl3pPr>
            <a:lvl4pPr marL="1600200" indent="-228600">
              <a:spcBef>
                <a:spcPct val="20000"/>
              </a:spcBef>
              <a:buChar char="–"/>
              <a:tabLst>
                <a:tab pos="228600" algn="l"/>
              </a:tabLst>
              <a:defRPr sz="2000">
                <a:solidFill>
                  <a:schemeClr val="tx1"/>
                </a:solidFill>
                <a:latin typeface="Arial" panose="020B0604020202020204" pitchFamily="34" charset="0"/>
              </a:defRPr>
            </a:lvl4pPr>
            <a:lvl5pPr marL="2057400" indent="-228600">
              <a:spcBef>
                <a:spcPct val="20000"/>
              </a:spcBef>
              <a:buChar char="»"/>
              <a:tabLst>
                <a:tab pos="2286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9pPr>
          </a:lstStyle>
          <a:p>
            <a:pPr>
              <a:spcBef>
                <a:spcPct val="50000"/>
              </a:spcBef>
              <a:buFontTx/>
              <a:buNone/>
            </a:pPr>
            <a:r>
              <a:rPr lang="en-US" altLang="en-US" sz="1400" b="1" dirty="0">
                <a:solidFill>
                  <a:srgbClr val="000000"/>
                </a:solidFill>
              </a:rPr>
              <a:t>	</a:t>
            </a:r>
            <a:r>
              <a:rPr lang="en-US" altLang="en-US" sz="1800" b="1" dirty="0">
                <a:solidFill>
                  <a:srgbClr val="000000"/>
                </a:solidFill>
              </a:rPr>
              <a:t>Planners initially make a rough estimate of </a:t>
            </a:r>
            <a:r>
              <a:rPr lang="en-US" altLang="en-US" sz="1800" b="1" dirty="0">
                <a:solidFill>
                  <a:srgbClr val="0000FF"/>
                </a:solidFill>
              </a:rPr>
              <a:t>force ratios </a:t>
            </a:r>
            <a:r>
              <a:rPr lang="en-US" altLang="en-US" sz="1800" b="1" dirty="0">
                <a:solidFill>
                  <a:srgbClr val="000000"/>
                </a:solidFill>
              </a:rPr>
              <a:t>of maneuver units </a:t>
            </a:r>
            <a:r>
              <a:rPr lang="en-US" altLang="en-US" sz="1800" b="1" u="sng" dirty="0">
                <a:solidFill>
                  <a:srgbClr val="000000"/>
                </a:solidFill>
              </a:rPr>
              <a:t>two levels down</a:t>
            </a:r>
            <a:r>
              <a:rPr lang="en-US" altLang="en-US" sz="1800" b="1" dirty="0">
                <a:solidFill>
                  <a:srgbClr val="000000"/>
                </a:solidFill>
              </a:rPr>
              <a:t>. The numbers shown depict minimum </a:t>
            </a:r>
            <a:r>
              <a:rPr lang="en-US" altLang="en-US" sz="1800" b="1" dirty="0">
                <a:solidFill>
                  <a:srgbClr val="0000FF"/>
                </a:solidFill>
              </a:rPr>
              <a:t>historical</a:t>
            </a:r>
            <a:r>
              <a:rPr lang="en-US" altLang="en-US" sz="1800" b="1" dirty="0">
                <a:solidFill>
                  <a:srgbClr val="000000"/>
                </a:solidFill>
              </a:rPr>
              <a:t> </a:t>
            </a:r>
            <a:r>
              <a:rPr lang="en-US" altLang="en-US" sz="1800" b="1" dirty="0">
                <a:solidFill>
                  <a:srgbClr val="0000FF"/>
                </a:solidFill>
              </a:rPr>
              <a:t>minimum planning ratios </a:t>
            </a:r>
            <a:r>
              <a:rPr lang="en-US" altLang="en-US" sz="1800" b="1" dirty="0">
                <a:solidFill>
                  <a:srgbClr val="000000"/>
                </a:solidFill>
              </a:rPr>
              <a:t>required to accomplish a specific task. </a:t>
            </a:r>
          </a:p>
        </p:txBody>
      </p:sp>
      <p:grpSp>
        <p:nvGrpSpPr>
          <p:cNvPr id="2" name="Group 52"/>
          <p:cNvGrpSpPr/>
          <p:nvPr/>
        </p:nvGrpSpPr>
        <p:grpSpPr>
          <a:xfrm>
            <a:off x="6162728" y="1094944"/>
            <a:ext cx="5511800" cy="3817938"/>
            <a:chOff x="2946400" y="1743075"/>
            <a:chExt cx="5511800" cy="3817938"/>
          </a:xfrm>
          <a:effectLst>
            <a:outerShdw blurRad="50800" dist="38100" dir="2700000" algn="tl" rotWithShape="0">
              <a:prstClr val="black">
                <a:alpha val="40000"/>
              </a:prstClr>
            </a:outerShdw>
          </a:effectLst>
        </p:grpSpPr>
        <p:sp>
          <p:nvSpPr>
            <p:cNvPr id="62469" name="Rectangle 60"/>
            <p:cNvSpPr>
              <a:spLocks noChangeArrowheads="1"/>
            </p:cNvSpPr>
            <p:nvPr/>
          </p:nvSpPr>
          <p:spPr bwMode="auto">
            <a:xfrm>
              <a:off x="4762500" y="1743075"/>
              <a:ext cx="1816100" cy="3817938"/>
            </a:xfrm>
            <a:prstGeom prst="rect">
              <a:avLst/>
            </a:prstGeom>
            <a:solidFill>
              <a:schemeClr val="bg1"/>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470" name="Rectangle 61"/>
            <p:cNvSpPr>
              <a:spLocks noChangeArrowheads="1"/>
            </p:cNvSpPr>
            <p:nvPr/>
          </p:nvSpPr>
          <p:spPr bwMode="auto">
            <a:xfrm>
              <a:off x="2946400" y="1743075"/>
              <a:ext cx="1816100" cy="3817938"/>
            </a:xfrm>
            <a:prstGeom prst="rect">
              <a:avLst/>
            </a:prstGeom>
            <a:solidFill>
              <a:schemeClr val="bg1"/>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471" name="Rectangle 62"/>
            <p:cNvSpPr>
              <a:spLocks noChangeArrowheads="1"/>
            </p:cNvSpPr>
            <p:nvPr/>
          </p:nvSpPr>
          <p:spPr bwMode="auto">
            <a:xfrm>
              <a:off x="6578600" y="1743075"/>
              <a:ext cx="1816100" cy="3817938"/>
            </a:xfrm>
            <a:prstGeom prst="rect">
              <a:avLst/>
            </a:prstGeom>
            <a:solidFill>
              <a:schemeClr val="bg1"/>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472" name="Rectangle 63"/>
            <p:cNvSpPr>
              <a:spLocks noChangeArrowheads="1"/>
            </p:cNvSpPr>
            <p:nvPr/>
          </p:nvSpPr>
          <p:spPr bwMode="auto">
            <a:xfrm>
              <a:off x="2946400" y="1744663"/>
              <a:ext cx="1816100" cy="371475"/>
            </a:xfrm>
            <a:prstGeom prst="rect">
              <a:avLst/>
            </a:prstGeom>
            <a:solidFill>
              <a:srgbClr val="DDDDDD"/>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473" name="Rectangle 64"/>
            <p:cNvSpPr>
              <a:spLocks noChangeArrowheads="1"/>
            </p:cNvSpPr>
            <p:nvPr/>
          </p:nvSpPr>
          <p:spPr bwMode="auto">
            <a:xfrm>
              <a:off x="4762500" y="1744663"/>
              <a:ext cx="1816100" cy="371475"/>
            </a:xfrm>
            <a:prstGeom prst="rect">
              <a:avLst/>
            </a:prstGeom>
            <a:solidFill>
              <a:srgbClr val="DDDDDD"/>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474" name="Rectangle 65"/>
            <p:cNvSpPr>
              <a:spLocks noChangeArrowheads="1"/>
            </p:cNvSpPr>
            <p:nvPr/>
          </p:nvSpPr>
          <p:spPr bwMode="auto">
            <a:xfrm>
              <a:off x="6578600" y="1744663"/>
              <a:ext cx="1816100" cy="371475"/>
            </a:xfrm>
            <a:prstGeom prst="rect">
              <a:avLst/>
            </a:prstGeom>
            <a:solidFill>
              <a:srgbClr val="DDDDDD"/>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475" name="Text Box 66"/>
            <p:cNvSpPr txBox="1">
              <a:spLocks noChangeArrowheads="1"/>
            </p:cNvSpPr>
            <p:nvPr/>
          </p:nvSpPr>
          <p:spPr bwMode="auto">
            <a:xfrm>
              <a:off x="2946400" y="1766888"/>
              <a:ext cx="1803400" cy="341312"/>
            </a:xfrm>
            <a:prstGeom prst="rect">
              <a:avLst/>
            </a:prstGeom>
            <a:noFill/>
            <a:ln w="9525">
              <a:noFill/>
              <a:miter lim="800000"/>
              <a:headEnd/>
              <a:tailEnd/>
            </a:ln>
          </p:spPr>
          <p:txBody>
            <a:bodyPr>
              <a:spAutoFit/>
            </a:bodyPr>
            <a:lstStyle/>
            <a:p>
              <a:pPr algn="ctr">
                <a:spcBef>
                  <a:spcPct val="50000"/>
                </a:spcBef>
                <a:defRPr/>
              </a:pPr>
              <a:r>
                <a:rPr lang="en-US" sz="1600" b="1" dirty="0">
                  <a:solidFill>
                    <a:srgbClr val="000000"/>
                  </a:solidFill>
                  <a:latin typeface="Arial" charset="0"/>
                </a:rPr>
                <a:t>Friendly Mission</a:t>
              </a:r>
            </a:p>
          </p:txBody>
        </p:sp>
        <p:sp>
          <p:nvSpPr>
            <p:cNvPr id="62476" name="Text Box 67"/>
            <p:cNvSpPr txBox="1">
              <a:spLocks noChangeArrowheads="1"/>
            </p:cNvSpPr>
            <p:nvPr/>
          </p:nvSpPr>
          <p:spPr bwMode="auto">
            <a:xfrm>
              <a:off x="4775200" y="1766888"/>
              <a:ext cx="1803400" cy="341312"/>
            </a:xfrm>
            <a:prstGeom prst="rect">
              <a:avLst/>
            </a:prstGeom>
            <a:noFill/>
            <a:ln w="9525">
              <a:noFill/>
              <a:miter lim="800000"/>
              <a:headEnd/>
              <a:tailEnd/>
            </a:ln>
          </p:spPr>
          <p:txBody>
            <a:bodyPr>
              <a:spAutoFit/>
            </a:bodyPr>
            <a:lstStyle/>
            <a:p>
              <a:pPr algn="ctr">
                <a:spcBef>
                  <a:spcPct val="50000"/>
                </a:spcBef>
                <a:defRPr/>
              </a:pPr>
              <a:r>
                <a:rPr lang="en-US" sz="1600" b="1" dirty="0">
                  <a:solidFill>
                    <a:srgbClr val="000000"/>
                  </a:solidFill>
                  <a:latin typeface="Arial" charset="0"/>
                </a:rPr>
                <a:t>Position</a:t>
              </a:r>
            </a:p>
          </p:txBody>
        </p:sp>
        <p:sp>
          <p:nvSpPr>
            <p:cNvPr id="62477" name="Text Box 68"/>
            <p:cNvSpPr txBox="1">
              <a:spLocks noChangeArrowheads="1"/>
            </p:cNvSpPr>
            <p:nvPr/>
          </p:nvSpPr>
          <p:spPr bwMode="auto">
            <a:xfrm>
              <a:off x="6489700" y="1766888"/>
              <a:ext cx="1968500" cy="341312"/>
            </a:xfrm>
            <a:prstGeom prst="rect">
              <a:avLst/>
            </a:prstGeom>
            <a:noFill/>
            <a:ln w="9525">
              <a:noFill/>
              <a:miter lim="800000"/>
              <a:headEnd/>
              <a:tailEnd/>
            </a:ln>
          </p:spPr>
          <p:txBody>
            <a:bodyPr>
              <a:spAutoFit/>
            </a:bodyPr>
            <a:lstStyle/>
            <a:p>
              <a:pPr algn="ctr">
                <a:spcBef>
                  <a:spcPct val="50000"/>
                </a:spcBef>
                <a:defRPr/>
              </a:pPr>
              <a:r>
                <a:rPr lang="en-US" sz="1600" b="1" dirty="0">
                  <a:solidFill>
                    <a:srgbClr val="0000FF"/>
                  </a:solidFill>
                  <a:latin typeface="Arial" charset="0"/>
                </a:rPr>
                <a:t>Friendly : </a:t>
              </a:r>
              <a:r>
                <a:rPr lang="en-US" sz="1600" b="1" dirty="0">
                  <a:solidFill>
                    <a:srgbClr val="FF0000"/>
                  </a:solidFill>
                  <a:latin typeface="Arial" charset="0"/>
                </a:rPr>
                <a:t>Enemy</a:t>
              </a:r>
            </a:p>
          </p:txBody>
        </p:sp>
        <p:sp>
          <p:nvSpPr>
            <p:cNvPr id="62478" name="Line 69"/>
            <p:cNvSpPr>
              <a:spLocks noChangeShapeType="1"/>
            </p:cNvSpPr>
            <p:nvPr/>
          </p:nvSpPr>
          <p:spPr bwMode="auto">
            <a:xfrm>
              <a:off x="2946400" y="2632075"/>
              <a:ext cx="5435600" cy="0"/>
            </a:xfrm>
            <a:prstGeom prst="line">
              <a:avLst/>
            </a:prstGeom>
            <a:noFill/>
            <a:ln w="9525">
              <a:solidFill>
                <a:schemeClr val="tx1"/>
              </a:solidFill>
              <a:round/>
              <a:headEnd/>
              <a:tailEnd/>
            </a:ln>
          </p:spPr>
          <p:txBody>
            <a:bodyPr/>
            <a:lstStyle/>
            <a:p>
              <a:pPr>
                <a:defRPr/>
              </a:pPr>
              <a:endParaRPr lang="en-US" dirty="0">
                <a:solidFill>
                  <a:srgbClr val="000000"/>
                </a:solidFill>
                <a:latin typeface="Arial" charset="0"/>
              </a:endParaRPr>
            </a:p>
          </p:txBody>
        </p:sp>
        <p:sp>
          <p:nvSpPr>
            <p:cNvPr id="62479" name="Line 70"/>
            <p:cNvSpPr>
              <a:spLocks noChangeShapeType="1"/>
            </p:cNvSpPr>
            <p:nvPr/>
          </p:nvSpPr>
          <p:spPr bwMode="auto">
            <a:xfrm>
              <a:off x="2946400" y="3217863"/>
              <a:ext cx="5448300" cy="0"/>
            </a:xfrm>
            <a:prstGeom prst="line">
              <a:avLst/>
            </a:prstGeom>
            <a:noFill/>
            <a:ln w="9525">
              <a:solidFill>
                <a:schemeClr val="tx1"/>
              </a:solidFill>
              <a:round/>
              <a:headEnd/>
              <a:tailEnd/>
            </a:ln>
          </p:spPr>
          <p:txBody>
            <a:bodyPr/>
            <a:lstStyle/>
            <a:p>
              <a:pPr>
                <a:defRPr/>
              </a:pPr>
              <a:endParaRPr lang="en-US" dirty="0">
                <a:solidFill>
                  <a:srgbClr val="000000"/>
                </a:solidFill>
                <a:latin typeface="Arial" charset="0"/>
              </a:endParaRPr>
            </a:p>
          </p:txBody>
        </p:sp>
        <p:sp>
          <p:nvSpPr>
            <p:cNvPr id="62480" name="Line 71"/>
            <p:cNvSpPr>
              <a:spLocks noChangeShapeType="1"/>
            </p:cNvSpPr>
            <p:nvPr/>
          </p:nvSpPr>
          <p:spPr bwMode="auto">
            <a:xfrm>
              <a:off x="2946400" y="3803650"/>
              <a:ext cx="5445125" cy="0"/>
            </a:xfrm>
            <a:prstGeom prst="line">
              <a:avLst/>
            </a:prstGeom>
            <a:noFill/>
            <a:ln w="9525">
              <a:solidFill>
                <a:schemeClr val="tx1"/>
              </a:solidFill>
              <a:round/>
              <a:headEnd/>
              <a:tailEnd/>
            </a:ln>
          </p:spPr>
          <p:txBody>
            <a:bodyPr/>
            <a:lstStyle/>
            <a:p>
              <a:pPr>
                <a:defRPr/>
              </a:pPr>
              <a:endParaRPr lang="en-US" dirty="0">
                <a:solidFill>
                  <a:srgbClr val="000000"/>
                </a:solidFill>
                <a:latin typeface="Arial" charset="0"/>
              </a:endParaRPr>
            </a:p>
          </p:txBody>
        </p:sp>
        <p:sp>
          <p:nvSpPr>
            <p:cNvPr id="62481" name="Line 72"/>
            <p:cNvSpPr>
              <a:spLocks noChangeShapeType="1"/>
            </p:cNvSpPr>
            <p:nvPr/>
          </p:nvSpPr>
          <p:spPr bwMode="auto">
            <a:xfrm>
              <a:off x="2946400" y="4391025"/>
              <a:ext cx="5422900" cy="0"/>
            </a:xfrm>
            <a:prstGeom prst="line">
              <a:avLst/>
            </a:prstGeom>
            <a:noFill/>
            <a:ln w="9525">
              <a:solidFill>
                <a:schemeClr val="tx1"/>
              </a:solidFill>
              <a:round/>
              <a:headEnd/>
              <a:tailEnd/>
            </a:ln>
          </p:spPr>
          <p:txBody>
            <a:bodyPr/>
            <a:lstStyle/>
            <a:p>
              <a:pPr>
                <a:defRPr/>
              </a:pPr>
              <a:endParaRPr lang="en-US" dirty="0">
                <a:solidFill>
                  <a:srgbClr val="000000"/>
                </a:solidFill>
                <a:latin typeface="Arial" charset="0"/>
              </a:endParaRPr>
            </a:p>
          </p:txBody>
        </p:sp>
        <p:sp>
          <p:nvSpPr>
            <p:cNvPr id="62482" name="Line 73"/>
            <p:cNvSpPr>
              <a:spLocks noChangeShapeType="1"/>
            </p:cNvSpPr>
            <p:nvPr/>
          </p:nvSpPr>
          <p:spPr bwMode="auto">
            <a:xfrm>
              <a:off x="2946400" y="4976813"/>
              <a:ext cx="5448300" cy="0"/>
            </a:xfrm>
            <a:prstGeom prst="line">
              <a:avLst/>
            </a:prstGeom>
            <a:noFill/>
            <a:ln w="9525">
              <a:solidFill>
                <a:schemeClr val="tx1"/>
              </a:solidFill>
              <a:round/>
              <a:headEnd/>
              <a:tailEnd/>
            </a:ln>
          </p:spPr>
          <p:txBody>
            <a:bodyPr/>
            <a:lstStyle/>
            <a:p>
              <a:pPr>
                <a:defRPr/>
              </a:pPr>
              <a:endParaRPr lang="en-US" dirty="0">
                <a:solidFill>
                  <a:srgbClr val="000000"/>
                </a:solidFill>
                <a:latin typeface="Arial" charset="0"/>
              </a:endParaRPr>
            </a:p>
          </p:txBody>
        </p:sp>
        <p:sp>
          <p:nvSpPr>
            <p:cNvPr id="62483" name="Text Box 74"/>
            <p:cNvSpPr txBox="1">
              <a:spLocks noChangeArrowheads="1"/>
            </p:cNvSpPr>
            <p:nvPr/>
          </p:nvSpPr>
          <p:spPr bwMode="auto">
            <a:xfrm>
              <a:off x="3441700" y="2197100"/>
              <a:ext cx="1549400" cy="371475"/>
            </a:xfrm>
            <a:prstGeom prst="rect">
              <a:avLst/>
            </a:prstGeom>
            <a:noFill/>
            <a:ln w="9525">
              <a:noFill/>
              <a:miter lim="800000"/>
              <a:headEnd/>
              <a:tailEnd/>
            </a:ln>
          </p:spPr>
          <p:txBody>
            <a:bodyPr>
              <a:spAutoFit/>
            </a:bodyPr>
            <a:lstStyle/>
            <a:p>
              <a:pPr>
                <a:spcBef>
                  <a:spcPct val="50000"/>
                </a:spcBef>
                <a:defRPr/>
              </a:pPr>
              <a:r>
                <a:rPr lang="en-US" sz="1800" dirty="0">
                  <a:solidFill>
                    <a:srgbClr val="000000"/>
                  </a:solidFill>
                  <a:latin typeface="Arial" charset="0"/>
                </a:rPr>
                <a:t>Delay</a:t>
              </a:r>
            </a:p>
          </p:txBody>
        </p:sp>
        <p:sp>
          <p:nvSpPr>
            <p:cNvPr id="62484" name="Text Box 75"/>
            <p:cNvSpPr txBox="1">
              <a:spLocks noChangeArrowheads="1"/>
            </p:cNvSpPr>
            <p:nvPr/>
          </p:nvSpPr>
          <p:spPr bwMode="auto">
            <a:xfrm>
              <a:off x="2997200" y="2752725"/>
              <a:ext cx="1752600" cy="371475"/>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Defend</a:t>
              </a:r>
            </a:p>
          </p:txBody>
        </p:sp>
        <p:sp>
          <p:nvSpPr>
            <p:cNvPr id="62485" name="Text Box 76"/>
            <p:cNvSpPr txBox="1">
              <a:spLocks noChangeArrowheads="1"/>
            </p:cNvSpPr>
            <p:nvPr/>
          </p:nvSpPr>
          <p:spPr bwMode="auto">
            <a:xfrm>
              <a:off x="3009900" y="3335338"/>
              <a:ext cx="1752600" cy="373062"/>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Defend</a:t>
              </a:r>
            </a:p>
          </p:txBody>
        </p:sp>
        <p:sp>
          <p:nvSpPr>
            <p:cNvPr id="62486" name="Text Box 77"/>
            <p:cNvSpPr txBox="1">
              <a:spLocks noChangeArrowheads="1"/>
            </p:cNvSpPr>
            <p:nvPr/>
          </p:nvSpPr>
          <p:spPr bwMode="auto">
            <a:xfrm>
              <a:off x="2984500" y="3887788"/>
              <a:ext cx="1752600" cy="373062"/>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Attack</a:t>
              </a:r>
            </a:p>
          </p:txBody>
        </p:sp>
        <p:sp>
          <p:nvSpPr>
            <p:cNvPr id="62487" name="Text Box 78"/>
            <p:cNvSpPr txBox="1">
              <a:spLocks noChangeArrowheads="1"/>
            </p:cNvSpPr>
            <p:nvPr/>
          </p:nvSpPr>
          <p:spPr bwMode="auto">
            <a:xfrm>
              <a:off x="2971800" y="4516438"/>
              <a:ext cx="1752600" cy="371475"/>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Attack</a:t>
              </a:r>
            </a:p>
          </p:txBody>
        </p:sp>
        <p:sp>
          <p:nvSpPr>
            <p:cNvPr id="62488" name="Text Box 79"/>
            <p:cNvSpPr txBox="1">
              <a:spLocks noChangeArrowheads="1"/>
            </p:cNvSpPr>
            <p:nvPr/>
          </p:nvSpPr>
          <p:spPr bwMode="auto">
            <a:xfrm>
              <a:off x="2984500" y="5057775"/>
              <a:ext cx="1752600" cy="371475"/>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Counterattack</a:t>
              </a:r>
            </a:p>
          </p:txBody>
        </p:sp>
        <p:sp>
          <p:nvSpPr>
            <p:cNvPr id="62489" name="Text Box 81"/>
            <p:cNvSpPr txBox="1">
              <a:spLocks noChangeArrowheads="1"/>
            </p:cNvSpPr>
            <p:nvPr/>
          </p:nvSpPr>
          <p:spPr bwMode="auto">
            <a:xfrm>
              <a:off x="4787900" y="2611438"/>
              <a:ext cx="1752600" cy="650875"/>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Prepared or fortified</a:t>
              </a:r>
            </a:p>
          </p:txBody>
        </p:sp>
        <p:sp>
          <p:nvSpPr>
            <p:cNvPr id="62490" name="Text Box 82"/>
            <p:cNvSpPr txBox="1">
              <a:spLocks noChangeArrowheads="1"/>
            </p:cNvSpPr>
            <p:nvPr/>
          </p:nvSpPr>
          <p:spPr bwMode="auto">
            <a:xfrm>
              <a:off x="4787900" y="3783264"/>
              <a:ext cx="1752600" cy="650875"/>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Prepared or fortified</a:t>
              </a:r>
            </a:p>
          </p:txBody>
        </p:sp>
        <p:sp>
          <p:nvSpPr>
            <p:cNvPr id="62491" name="Text Box 83"/>
            <p:cNvSpPr txBox="1">
              <a:spLocks noChangeArrowheads="1"/>
            </p:cNvSpPr>
            <p:nvPr/>
          </p:nvSpPr>
          <p:spPr bwMode="auto">
            <a:xfrm>
              <a:off x="4762500" y="3335338"/>
              <a:ext cx="1752600" cy="373062"/>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Hasty</a:t>
              </a:r>
            </a:p>
          </p:txBody>
        </p:sp>
        <p:sp>
          <p:nvSpPr>
            <p:cNvPr id="62492" name="Text Box 84"/>
            <p:cNvSpPr txBox="1">
              <a:spLocks noChangeArrowheads="1"/>
            </p:cNvSpPr>
            <p:nvPr/>
          </p:nvSpPr>
          <p:spPr bwMode="auto">
            <a:xfrm>
              <a:off x="4762500" y="4516438"/>
              <a:ext cx="1752600" cy="371475"/>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Hasty</a:t>
              </a:r>
            </a:p>
          </p:txBody>
        </p:sp>
        <p:sp>
          <p:nvSpPr>
            <p:cNvPr id="62493" name="Text Box 85"/>
            <p:cNvSpPr txBox="1">
              <a:spLocks noChangeArrowheads="1"/>
            </p:cNvSpPr>
            <p:nvPr/>
          </p:nvSpPr>
          <p:spPr bwMode="auto">
            <a:xfrm>
              <a:off x="4813300" y="5081839"/>
              <a:ext cx="1752600" cy="371475"/>
            </a:xfrm>
            <a:prstGeom prst="rect">
              <a:avLst/>
            </a:prstGeom>
            <a:noFill/>
            <a:ln w="9525">
              <a:noFill/>
              <a:miter lim="800000"/>
              <a:headEnd/>
              <a:tailEnd/>
            </a:ln>
          </p:spPr>
          <p:txBody>
            <a:bodyPr>
              <a:spAutoFit/>
            </a:bodyPr>
            <a:lstStyle/>
            <a:p>
              <a:pPr algn="ctr">
                <a:spcBef>
                  <a:spcPct val="50000"/>
                </a:spcBef>
                <a:defRPr/>
              </a:pPr>
              <a:r>
                <a:rPr lang="en-US" sz="1800" dirty="0">
                  <a:solidFill>
                    <a:srgbClr val="000000"/>
                  </a:solidFill>
                  <a:latin typeface="Arial" charset="0"/>
                </a:rPr>
                <a:t>Flank</a:t>
              </a:r>
            </a:p>
          </p:txBody>
        </p:sp>
        <p:sp>
          <p:nvSpPr>
            <p:cNvPr id="62494" name="Text Box 86"/>
            <p:cNvSpPr txBox="1">
              <a:spLocks noChangeArrowheads="1"/>
            </p:cNvSpPr>
            <p:nvPr/>
          </p:nvSpPr>
          <p:spPr bwMode="auto">
            <a:xfrm>
              <a:off x="6743700" y="2209800"/>
              <a:ext cx="1511300" cy="341313"/>
            </a:xfrm>
            <a:prstGeom prst="rect">
              <a:avLst/>
            </a:prstGeom>
            <a:noFill/>
            <a:ln w="9525">
              <a:noFill/>
              <a:miter lim="800000"/>
              <a:headEnd/>
              <a:tailEnd/>
            </a:ln>
          </p:spPr>
          <p:txBody>
            <a:bodyPr>
              <a:spAutoFit/>
            </a:bodyPr>
            <a:lstStyle/>
            <a:p>
              <a:pPr algn="ctr">
                <a:spcBef>
                  <a:spcPct val="50000"/>
                </a:spcBef>
                <a:defRPr/>
              </a:pPr>
              <a:r>
                <a:rPr lang="en-US" sz="1600" b="1" dirty="0">
                  <a:solidFill>
                    <a:srgbClr val="0000FF"/>
                  </a:solidFill>
                  <a:latin typeface="Arial" charset="0"/>
                </a:rPr>
                <a:t>1 : </a:t>
              </a:r>
              <a:r>
                <a:rPr lang="en-US" sz="1600" b="1" dirty="0">
                  <a:solidFill>
                    <a:srgbClr val="FF0000"/>
                  </a:solidFill>
                  <a:latin typeface="Arial" charset="0"/>
                </a:rPr>
                <a:t>6</a:t>
              </a:r>
            </a:p>
          </p:txBody>
        </p:sp>
        <p:sp>
          <p:nvSpPr>
            <p:cNvPr id="62495" name="Text Box 87"/>
            <p:cNvSpPr txBox="1">
              <a:spLocks noChangeArrowheads="1"/>
            </p:cNvSpPr>
            <p:nvPr/>
          </p:nvSpPr>
          <p:spPr bwMode="auto">
            <a:xfrm>
              <a:off x="6756400" y="2778125"/>
              <a:ext cx="1511300" cy="341313"/>
            </a:xfrm>
            <a:prstGeom prst="rect">
              <a:avLst/>
            </a:prstGeom>
            <a:noFill/>
            <a:ln w="9525">
              <a:noFill/>
              <a:miter lim="800000"/>
              <a:headEnd/>
              <a:tailEnd/>
            </a:ln>
          </p:spPr>
          <p:txBody>
            <a:bodyPr>
              <a:spAutoFit/>
            </a:bodyPr>
            <a:lstStyle/>
            <a:p>
              <a:pPr algn="ctr">
                <a:spcBef>
                  <a:spcPct val="50000"/>
                </a:spcBef>
                <a:defRPr/>
              </a:pPr>
              <a:r>
                <a:rPr lang="en-US" sz="1600" b="1" dirty="0">
                  <a:solidFill>
                    <a:srgbClr val="0000FF"/>
                  </a:solidFill>
                  <a:latin typeface="Arial" charset="0"/>
                </a:rPr>
                <a:t>1 : </a:t>
              </a:r>
              <a:r>
                <a:rPr lang="en-US" sz="1600" b="1" dirty="0">
                  <a:solidFill>
                    <a:srgbClr val="FF0000"/>
                  </a:solidFill>
                  <a:latin typeface="Arial" charset="0"/>
                </a:rPr>
                <a:t>3</a:t>
              </a:r>
            </a:p>
          </p:txBody>
        </p:sp>
        <p:sp>
          <p:nvSpPr>
            <p:cNvPr id="62496" name="Text Box 88"/>
            <p:cNvSpPr txBox="1">
              <a:spLocks noChangeArrowheads="1"/>
            </p:cNvSpPr>
            <p:nvPr/>
          </p:nvSpPr>
          <p:spPr bwMode="auto">
            <a:xfrm>
              <a:off x="6832600" y="3348038"/>
              <a:ext cx="1511300" cy="341312"/>
            </a:xfrm>
            <a:prstGeom prst="rect">
              <a:avLst/>
            </a:prstGeom>
            <a:noFill/>
            <a:ln w="9525">
              <a:noFill/>
              <a:miter lim="800000"/>
              <a:headEnd/>
              <a:tailEnd/>
            </a:ln>
          </p:spPr>
          <p:txBody>
            <a:bodyPr>
              <a:spAutoFit/>
            </a:bodyPr>
            <a:lstStyle/>
            <a:p>
              <a:pPr algn="ctr">
                <a:spcBef>
                  <a:spcPct val="50000"/>
                </a:spcBef>
                <a:defRPr/>
              </a:pPr>
              <a:r>
                <a:rPr lang="en-US" sz="1600" b="1" dirty="0">
                  <a:solidFill>
                    <a:srgbClr val="0000FF"/>
                  </a:solidFill>
                  <a:latin typeface="Arial" charset="0"/>
                </a:rPr>
                <a:t>1 : </a:t>
              </a:r>
              <a:r>
                <a:rPr lang="en-US" sz="1600" b="1" dirty="0">
                  <a:solidFill>
                    <a:srgbClr val="FF0000"/>
                  </a:solidFill>
                  <a:latin typeface="Arial" charset="0"/>
                </a:rPr>
                <a:t>2.5</a:t>
              </a:r>
            </a:p>
          </p:txBody>
        </p:sp>
        <p:sp>
          <p:nvSpPr>
            <p:cNvPr id="62497" name="Text Box 89"/>
            <p:cNvSpPr txBox="1">
              <a:spLocks noChangeArrowheads="1"/>
            </p:cNvSpPr>
            <p:nvPr/>
          </p:nvSpPr>
          <p:spPr bwMode="auto">
            <a:xfrm>
              <a:off x="6769100" y="3900488"/>
              <a:ext cx="1511300" cy="341312"/>
            </a:xfrm>
            <a:prstGeom prst="rect">
              <a:avLst/>
            </a:prstGeom>
            <a:noFill/>
            <a:ln w="9525">
              <a:noFill/>
              <a:miter lim="800000"/>
              <a:headEnd/>
              <a:tailEnd/>
            </a:ln>
          </p:spPr>
          <p:txBody>
            <a:bodyPr>
              <a:spAutoFit/>
            </a:bodyPr>
            <a:lstStyle/>
            <a:p>
              <a:pPr algn="ctr">
                <a:spcBef>
                  <a:spcPct val="50000"/>
                </a:spcBef>
                <a:defRPr/>
              </a:pPr>
              <a:r>
                <a:rPr lang="en-US" sz="1600" b="1" dirty="0">
                  <a:solidFill>
                    <a:srgbClr val="0000FF"/>
                  </a:solidFill>
                  <a:latin typeface="Arial" charset="0"/>
                </a:rPr>
                <a:t>3 : </a:t>
              </a:r>
              <a:r>
                <a:rPr lang="en-US" sz="1600" b="1" dirty="0">
                  <a:solidFill>
                    <a:srgbClr val="FF0000"/>
                  </a:solidFill>
                  <a:latin typeface="Arial" charset="0"/>
                </a:rPr>
                <a:t>1</a:t>
              </a:r>
            </a:p>
          </p:txBody>
        </p:sp>
        <p:sp>
          <p:nvSpPr>
            <p:cNvPr id="62498" name="Text Box 90"/>
            <p:cNvSpPr txBox="1">
              <a:spLocks noChangeArrowheads="1"/>
            </p:cNvSpPr>
            <p:nvPr/>
          </p:nvSpPr>
          <p:spPr bwMode="auto">
            <a:xfrm>
              <a:off x="6680200" y="4516438"/>
              <a:ext cx="1511300" cy="341312"/>
            </a:xfrm>
            <a:prstGeom prst="rect">
              <a:avLst/>
            </a:prstGeom>
            <a:noFill/>
            <a:ln w="9525">
              <a:noFill/>
              <a:miter lim="800000"/>
              <a:headEnd/>
              <a:tailEnd/>
            </a:ln>
          </p:spPr>
          <p:txBody>
            <a:bodyPr>
              <a:spAutoFit/>
            </a:bodyPr>
            <a:lstStyle/>
            <a:p>
              <a:pPr algn="ctr">
                <a:spcBef>
                  <a:spcPct val="50000"/>
                </a:spcBef>
                <a:defRPr/>
              </a:pPr>
              <a:r>
                <a:rPr lang="en-US" sz="1600" b="1" dirty="0">
                  <a:solidFill>
                    <a:srgbClr val="0000FF"/>
                  </a:solidFill>
                  <a:latin typeface="Arial" charset="0"/>
                </a:rPr>
                <a:t>2.5 : </a:t>
              </a:r>
              <a:r>
                <a:rPr lang="en-US" sz="1600" b="1" dirty="0">
                  <a:solidFill>
                    <a:srgbClr val="FF0000"/>
                  </a:solidFill>
                  <a:latin typeface="Arial" charset="0"/>
                </a:rPr>
                <a:t>1</a:t>
              </a:r>
            </a:p>
          </p:txBody>
        </p:sp>
        <p:sp>
          <p:nvSpPr>
            <p:cNvPr id="62499" name="Text Box 91"/>
            <p:cNvSpPr txBox="1">
              <a:spLocks noChangeArrowheads="1"/>
            </p:cNvSpPr>
            <p:nvPr/>
          </p:nvSpPr>
          <p:spPr bwMode="auto">
            <a:xfrm>
              <a:off x="6756400" y="5070475"/>
              <a:ext cx="1511300" cy="341313"/>
            </a:xfrm>
            <a:prstGeom prst="rect">
              <a:avLst/>
            </a:prstGeom>
            <a:noFill/>
            <a:ln w="9525">
              <a:noFill/>
              <a:miter lim="800000"/>
              <a:headEnd/>
              <a:tailEnd/>
            </a:ln>
          </p:spPr>
          <p:txBody>
            <a:bodyPr>
              <a:spAutoFit/>
            </a:bodyPr>
            <a:lstStyle/>
            <a:p>
              <a:pPr algn="ctr">
                <a:spcBef>
                  <a:spcPct val="50000"/>
                </a:spcBef>
                <a:defRPr/>
              </a:pPr>
              <a:r>
                <a:rPr lang="en-US" sz="1600" b="1" dirty="0">
                  <a:solidFill>
                    <a:srgbClr val="0000FF"/>
                  </a:solidFill>
                  <a:latin typeface="Arial" charset="0"/>
                </a:rPr>
                <a:t>1 : </a:t>
              </a:r>
              <a:r>
                <a:rPr lang="en-US" sz="1600" b="1" dirty="0">
                  <a:solidFill>
                    <a:srgbClr val="FF0000"/>
                  </a:solidFill>
                  <a:latin typeface="Arial" charset="0"/>
                </a:rPr>
                <a:t>1</a:t>
              </a:r>
            </a:p>
          </p:txBody>
        </p:sp>
      </p:grpSp>
      <p:sp>
        <p:nvSpPr>
          <p:cNvPr id="3255388" name="Text Box 92"/>
          <p:cNvSpPr txBox="1">
            <a:spLocks noChangeArrowheads="1"/>
          </p:cNvSpPr>
          <p:nvPr/>
        </p:nvSpPr>
        <p:spPr bwMode="auto">
          <a:xfrm>
            <a:off x="492595" y="2702134"/>
            <a:ext cx="527053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228600" algn="l"/>
              </a:tabLst>
              <a:defRPr sz="3200">
                <a:solidFill>
                  <a:schemeClr val="tx1"/>
                </a:solidFill>
                <a:latin typeface="Arial" panose="020B0604020202020204" pitchFamily="34" charset="0"/>
              </a:defRPr>
            </a:lvl1pPr>
            <a:lvl2pPr marL="742950" indent="-285750">
              <a:spcBef>
                <a:spcPct val="20000"/>
              </a:spcBef>
              <a:buChar char="–"/>
              <a:tabLst>
                <a:tab pos="228600" algn="l"/>
              </a:tabLst>
              <a:defRPr sz="2800">
                <a:solidFill>
                  <a:schemeClr val="tx1"/>
                </a:solidFill>
                <a:latin typeface="Arial" panose="020B0604020202020204" pitchFamily="34" charset="0"/>
              </a:defRPr>
            </a:lvl2pPr>
            <a:lvl3pPr marL="1143000" indent="-228600">
              <a:spcBef>
                <a:spcPct val="20000"/>
              </a:spcBef>
              <a:buChar char="•"/>
              <a:tabLst>
                <a:tab pos="228600" algn="l"/>
              </a:tabLst>
              <a:defRPr sz="2400">
                <a:solidFill>
                  <a:schemeClr val="tx1"/>
                </a:solidFill>
                <a:latin typeface="Arial" panose="020B0604020202020204" pitchFamily="34" charset="0"/>
              </a:defRPr>
            </a:lvl3pPr>
            <a:lvl4pPr marL="1600200" indent="-228600">
              <a:spcBef>
                <a:spcPct val="20000"/>
              </a:spcBef>
              <a:buChar char="–"/>
              <a:tabLst>
                <a:tab pos="228600" algn="l"/>
              </a:tabLst>
              <a:defRPr sz="2000">
                <a:solidFill>
                  <a:schemeClr val="tx1"/>
                </a:solidFill>
                <a:latin typeface="Arial" panose="020B0604020202020204" pitchFamily="34" charset="0"/>
              </a:defRPr>
            </a:lvl4pPr>
            <a:lvl5pPr marL="2057400" indent="-228600">
              <a:spcBef>
                <a:spcPct val="20000"/>
              </a:spcBef>
              <a:buChar char="»"/>
              <a:tabLst>
                <a:tab pos="2286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9pPr>
          </a:lstStyle>
          <a:p>
            <a:pPr>
              <a:spcBef>
                <a:spcPct val="50000"/>
              </a:spcBef>
              <a:buFontTx/>
              <a:buNone/>
            </a:pPr>
            <a:r>
              <a:rPr lang="en-US" altLang="en-US" sz="1400" b="1" dirty="0">
                <a:solidFill>
                  <a:srgbClr val="000000"/>
                </a:solidFill>
              </a:rPr>
              <a:t>	</a:t>
            </a:r>
            <a:r>
              <a:rPr lang="en-US" altLang="en-US" sz="1800" b="1" dirty="0">
                <a:solidFill>
                  <a:srgbClr val="000000"/>
                </a:solidFill>
              </a:rPr>
              <a:t>For example, a </a:t>
            </a:r>
            <a:r>
              <a:rPr lang="en-US" altLang="en-US" sz="1800" b="1" dirty="0">
                <a:solidFill>
                  <a:srgbClr val="0000FF"/>
                </a:solidFill>
              </a:rPr>
              <a:t>friendly unit</a:t>
            </a:r>
            <a:r>
              <a:rPr lang="en-US" altLang="en-US" sz="1800" b="1" dirty="0">
                <a:solidFill>
                  <a:srgbClr val="000000"/>
                </a:solidFill>
              </a:rPr>
              <a:t> would require a </a:t>
            </a:r>
            <a:r>
              <a:rPr lang="en-US" altLang="en-US" sz="1800" b="1" dirty="0">
                <a:solidFill>
                  <a:srgbClr val="0000FF"/>
                </a:solidFill>
              </a:rPr>
              <a:t>three</a:t>
            </a:r>
            <a:r>
              <a:rPr lang="en-US" altLang="en-US" sz="1800" b="1" dirty="0">
                <a:solidFill>
                  <a:srgbClr val="000000"/>
                </a:solidFill>
              </a:rPr>
              <a:t>-to-</a:t>
            </a:r>
            <a:r>
              <a:rPr lang="en-US" altLang="en-US" sz="1800" b="1" dirty="0">
                <a:solidFill>
                  <a:srgbClr val="FF0000"/>
                </a:solidFill>
              </a:rPr>
              <a:t>one </a:t>
            </a:r>
            <a:r>
              <a:rPr lang="en-US" altLang="en-US" sz="1800" b="1" dirty="0">
                <a:solidFill>
                  <a:srgbClr val="000000"/>
                </a:solidFill>
              </a:rPr>
              <a:t>ratio to conduct an attack against an </a:t>
            </a:r>
            <a:r>
              <a:rPr lang="en-US" altLang="en-US" sz="1800" b="1" dirty="0">
                <a:solidFill>
                  <a:srgbClr val="FF0000"/>
                </a:solidFill>
              </a:rPr>
              <a:t>enemy </a:t>
            </a:r>
            <a:r>
              <a:rPr lang="en-US" altLang="en-US" sz="1800" b="1" dirty="0">
                <a:solidFill>
                  <a:srgbClr val="000000"/>
                </a:solidFill>
              </a:rPr>
              <a:t>prepared or fortified position.</a:t>
            </a:r>
          </a:p>
        </p:txBody>
      </p:sp>
      <p:sp>
        <p:nvSpPr>
          <p:cNvPr id="3255389" name="Rectangle 93"/>
          <p:cNvSpPr>
            <a:spLocks noChangeArrowheads="1"/>
          </p:cNvSpPr>
          <p:nvPr/>
        </p:nvSpPr>
        <p:spPr bwMode="auto">
          <a:xfrm>
            <a:off x="6156379" y="3158694"/>
            <a:ext cx="5451475" cy="584200"/>
          </a:xfrm>
          <a:prstGeom prst="rect">
            <a:avLst/>
          </a:prstGeom>
          <a:noFill/>
          <a:ln w="38100">
            <a:solidFill>
              <a:srgbClr val="0000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3" name="Group 53"/>
          <p:cNvGrpSpPr/>
          <p:nvPr/>
        </p:nvGrpSpPr>
        <p:grpSpPr>
          <a:xfrm>
            <a:off x="6173364" y="5368711"/>
            <a:ext cx="5445603" cy="830997"/>
            <a:chOff x="1137760" y="5754688"/>
            <a:chExt cx="5445603" cy="830997"/>
          </a:xfrm>
          <a:effectLst>
            <a:outerShdw blurRad="50800" dist="38100" dir="2700000" algn="tl" rotWithShape="0">
              <a:prstClr val="black">
                <a:alpha val="40000"/>
              </a:prstClr>
            </a:outerShdw>
          </a:effectLst>
        </p:grpSpPr>
        <p:sp>
          <p:nvSpPr>
            <p:cNvPr id="62506" name="Rectangle 61"/>
            <p:cNvSpPr>
              <a:spLocks noChangeArrowheads="1"/>
            </p:cNvSpPr>
            <p:nvPr/>
          </p:nvSpPr>
          <p:spPr bwMode="auto">
            <a:xfrm>
              <a:off x="4766818" y="5761172"/>
              <a:ext cx="1816545" cy="820603"/>
            </a:xfrm>
            <a:prstGeom prst="rect">
              <a:avLst/>
            </a:prstGeom>
            <a:solidFill>
              <a:schemeClr val="bg1"/>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507" name="Rectangle 63"/>
            <p:cNvSpPr>
              <a:spLocks noChangeArrowheads="1"/>
            </p:cNvSpPr>
            <p:nvPr/>
          </p:nvSpPr>
          <p:spPr bwMode="auto">
            <a:xfrm>
              <a:off x="4766818" y="5757624"/>
              <a:ext cx="1816545" cy="395241"/>
            </a:xfrm>
            <a:prstGeom prst="rect">
              <a:avLst/>
            </a:prstGeom>
            <a:solidFill>
              <a:srgbClr val="DDDDDD"/>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509" name="Rectangle 61"/>
            <p:cNvSpPr>
              <a:spLocks noChangeArrowheads="1"/>
            </p:cNvSpPr>
            <p:nvPr/>
          </p:nvSpPr>
          <p:spPr bwMode="auto">
            <a:xfrm>
              <a:off x="2952910" y="5764710"/>
              <a:ext cx="1816545" cy="816976"/>
            </a:xfrm>
            <a:prstGeom prst="rect">
              <a:avLst/>
            </a:prstGeom>
            <a:solidFill>
              <a:schemeClr val="bg1"/>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510" name="Rectangle 63"/>
            <p:cNvSpPr>
              <a:spLocks noChangeArrowheads="1"/>
            </p:cNvSpPr>
            <p:nvPr/>
          </p:nvSpPr>
          <p:spPr bwMode="auto">
            <a:xfrm>
              <a:off x="2952910" y="5757624"/>
              <a:ext cx="1816545" cy="395241"/>
            </a:xfrm>
            <a:prstGeom prst="rect">
              <a:avLst/>
            </a:prstGeom>
            <a:solidFill>
              <a:srgbClr val="DDDDDD"/>
            </a:solidFill>
            <a:ln w="28575">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511" name="Rectangle 61"/>
            <p:cNvSpPr>
              <a:spLocks noChangeArrowheads="1"/>
            </p:cNvSpPr>
            <p:nvPr/>
          </p:nvSpPr>
          <p:spPr bwMode="auto">
            <a:xfrm>
              <a:off x="1137760" y="5757614"/>
              <a:ext cx="1816545" cy="809959"/>
            </a:xfrm>
            <a:prstGeom prst="rect">
              <a:avLst/>
            </a:prstGeom>
            <a:solidFill>
              <a:schemeClr val="bg1"/>
            </a:solidFill>
            <a:ln w="12700">
              <a:solidFill>
                <a:schemeClr val="tx1"/>
              </a:solidFill>
              <a:miter lim="800000"/>
              <a:headEnd/>
              <a:tailEnd/>
            </a:ln>
          </p:spPr>
          <p:txBody>
            <a:bodyPr wrap="none" anchor="ctr"/>
            <a:lstStyle/>
            <a:p>
              <a:pPr>
                <a:defRPr/>
              </a:pPr>
              <a:endParaRPr lang="en-US" dirty="0">
                <a:solidFill>
                  <a:srgbClr val="000000"/>
                </a:solidFill>
                <a:latin typeface="Arial" charset="0"/>
              </a:endParaRPr>
            </a:p>
          </p:txBody>
        </p:sp>
        <p:sp>
          <p:nvSpPr>
            <p:cNvPr id="62512" name="Text Box 66"/>
            <p:cNvSpPr txBox="1">
              <a:spLocks noChangeArrowheads="1"/>
            </p:cNvSpPr>
            <p:nvPr/>
          </p:nvSpPr>
          <p:spPr bwMode="auto">
            <a:xfrm>
              <a:off x="1146175" y="5754688"/>
              <a:ext cx="1803841" cy="830997"/>
            </a:xfrm>
            <a:prstGeom prst="rect">
              <a:avLst/>
            </a:prstGeom>
            <a:noFill/>
            <a:ln w="28575">
              <a:solidFill>
                <a:schemeClr val="tx1"/>
              </a:solidFill>
              <a:miter lim="800000"/>
              <a:headEnd/>
              <a:tailEnd/>
            </a:ln>
          </p:spPr>
          <p:txBody>
            <a:bodyPr>
              <a:spAutoFit/>
            </a:bodyPr>
            <a:lstStyle/>
            <a:p>
              <a:pPr algn="ctr">
                <a:spcBef>
                  <a:spcPct val="50000"/>
                </a:spcBef>
                <a:defRPr/>
              </a:pPr>
              <a:r>
                <a:rPr lang="en-US" sz="1600" b="1" dirty="0">
                  <a:solidFill>
                    <a:srgbClr val="000000"/>
                  </a:solidFill>
                  <a:latin typeface="Arial" charset="0"/>
                </a:rPr>
                <a:t>Counter -insurgency Operations</a:t>
              </a:r>
            </a:p>
          </p:txBody>
        </p:sp>
      </p:grpSp>
      <p:sp>
        <p:nvSpPr>
          <p:cNvPr id="148490" name="Text Box 66"/>
          <p:cNvSpPr txBox="1">
            <a:spLocks noChangeArrowheads="1"/>
          </p:cNvSpPr>
          <p:nvPr/>
        </p:nvSpPr>
        <p:spPr bwMode="auto">
          <a:xfrm>
            <a:off x="7864529" y="5397286"/>
            <a:ext cx="2066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600" b="1" dirty="0">
                <a:solidFill>
                  <a:srgbClr val="000000"/>
                </a:solidFill>
              </a:rPr>
              <a:t>Security Forces</a:t>
            </a:r>
          </a:p>
        </p:txBody>
      </p:sp>
      <p:sp>
        <p:nvSpPr>
          <p:cNvPr id="148491" name="Text Box 91"/>
          <p:cNvSpPr txBox="1">
            <a:spLocks noChangeArrowheads="1"/>
          </p:cNvSpPr>
          <p:nvPr/>
        </p:nvSpPr>
        <p:spPr bwMode="auto">
          <a:xfrm>
            <a:off x="8137578" y="5805273"/>
            <a:ext cx="1511300"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600" b="1" dirty="0">
                <a:solidFill>
                  <a:srgbClr val="0000FF"/>
                </a:solidFill>
              </a:rPr>
              <a:t>20-25</a:t>
            </a:r>
            <a:endParaRPr lang="en-US" altLang="en-US" sz="1600" b="1" dirty="0">
              <a:solidFill>
                <a:srgbClr val="FF0000"/>
              </a:solidFill>
            </a:endParaRPr>
          </a:p>
        </p:txBody>
      </p:sp>
      <p:sp>
        <p:nvSpPr>
          <p:cNvPr id="148492" name="Text Box 91"/>
          <p:cNvSpPr txBox="1">
            <a:spLocks noChangeArrowheads="1"/>
          </p:cNvSpPr>
          <p:nvPr/>
        </p:nvSpPr>
        <p:spPr bwMode="auto">
          <a:xfrm>
            <a:off x="9926691" y="5805273"/>
            <a:ext cx="1511300"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600" b="1" dirty="0">
                <a:solidFill>
                  <a:srgbClr val="000000"/>
                </a:solidFill>
              </a:rPr>
              <a:t>1000</a:t>
            </a:r>
          </a:p>
        </p:txBody>
      </p:sp>
      <p:sp>
        <p:nvSpPr>
          <p:cNvPr id="148493" name="Text Box 66"/>
          <p:cNvSpPr txBox="1">
            <a:spLocks noChangeArrowheads="1"/>
          </p:cNvSpPr>
          <p:nvPr/>
        </p:nvSpPr>
        <p:spPr bwMode="auto">
          <a:xfrm>
            <a:off x="9802866" y="5403635"/>
            <a:ext cx="1803400"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600" b="1" dirty="0">
                <a:solidFill>
                  <a:srgbClr val="000000"/>
                </a:solidFill>
              </a:rPr>
              <a:t>Residents in AO</a:t>
            </a:r>
          </a:p>
        </p:txBody>
      </p:sp>
      <p:sp>
        <p:nvSpPr>
          <p:cNvPr id="148494" name="Text Box 11"/>
          <p:cNvSpPr txBox="1">
            <a:spLocks noChangeArrowheads="1"/>
          </p:cNvSpPr>
          <p:nvPr/>
        </p:nvSpPr>
        <p:spPr bwMode="auto">
          <a:xfrm>
            <a:off x="7343334" y="6538914"/>
            <a:ext cx="44529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9-20</a:t>
            </a:r>
          </a:p>
        </p:txBody>
      </p:sp>
      <p:cxnSp>
        <p:nvCxnSpPr>
          <p:cNvPr id="5" name="Straight Arrow Connector 4"/>
          <p:cNvCxnSpPr/>
          <p:nvPr/>
        </p:nvCxnSpPr>
        <p:spPr bwMode="auto">
          <a:xfrm>
            <a:off x="5026741" y="3440589"/>
            <a:ext cx="996287" cy="0"/>
          </a:xfrm>
          <a:prstGeom prst="straightConnector1">
            <a:avLst/>
          </a:prstGeom>
          <a:solidFill>
            <a:schemeClr val="accent1"/>
          </a:solidFill>
          <a:ln w="38100" cap="flat" cmpd="sng" algn="ctr">
            <a:solidFill>
              <a:srgbClr val="0000CC"/>
            </a:solidFill>
            <a:prstDash val="solid"/>
            <a:round/>
            <a:headEnd type="none" w="med" len="med"/>
            <a:tailEnd type="triangle"/>
          </a:ln>
          <a:effectLst/>
        </p:spPr>
      </p:cxnSp>
      <p:grpSp>
        <p:nvGrpSpPr>
          <p:cNvPr id="6" name="Group 5"/>
          <p:cNvGrpSpPr/>
          <p:nvPr/>
        </p:nvGrpSpPr>
        <p:grpSpPr>
          <a:xfrm>
            <a:off x="1477112" y="5083206"/>
            <a:ext cx="3181783" cy="301625"/>
            <a:chOff x="1164286" y="5179462"/>
            <a:chExt cx="3181783" cy="301625"/>
          </a:xfrm>
        </p:grpSpPr>
        <p:grpSp>
          <p:nvGrpSpPr>
            <p:cNvPr id="61" name="Group 255"/>
            <p:cNvGrpSpPr>
              <a:grpSpLocks/>
            </p:cNvGrpSpPr>
            <p:nvPr/>
          </p:nvGrpSpPr>
          <p:grpSpPr bwMode="auto">
            <a:xfrm>
              <a:off x="1164286" y="5179462"/>
              <a:ext cx="195262" cy="301625"/>
              <a:chOff x="7453314" y="1771650"/>
              <a:chExt cx="195335" cy="301699"/>
            </a:xfrm>
          </p:grpSpPr>
          <p:sp>
            <p:nvSpPr>
              <p:cNvPr id="68" name="AutoShape 61"/>
              <p:cNvSpPr>
                <a:spLocks noChangeAspect="1" noChangeArrowheads="1"/>
              </p:cNvSpPr>
              <p:nvPr/>
            </p:nvSpPr>
            <p:spPr bwMode="auto">
              <a:xfrm>
                <a:off x="7453314" y="1873275"/>
                <a:ext cx="195335" cy="200074"/>
              </a:xfrm>
              <a:prstGeom prst="diamond">
                <a:avLst/>
              </a:prstGeom>
              <a:noFill/>
              <a:ln w="19050">
                <a:solidFill>
                  <a:srgbClr val="FF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69" name="Line 62"/>
              <p:cNvSpPr>
                <a:spLocks noChangeShapeType="1"/>
              </p:cNvSpPr>
              <p:nvPr/>
            </p:nvSpPr>
            <p:spPr bwMode="auto">
              <a:xfrm>
                <a:off x="7550187" y="1771650"/>
                <a:ext cx="0" cy="77806"/>
              </a:xfrm>
              <a:prstGeom prst="line">
                <a:avLst/>
              </a:prstGeom>
              <a:noFill/>
              <a:ln w="19050">
                <a:solidFill>
                  <a:srgbClr val="000000"/>
                </a:solidFill>
                <a:round/>
                <a:headEnd/>
                <a:tailEnd/>
              </a:ln>
            </p:spPr>
            <p:txBody>
              <a:bodyPr wrap="none" anchor="ct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grpSp>
        <p:grpSp>
          <p:nvGrpSpPr>
            <p:cNvPr id="62" name="Group 256"/>
            <p:cNvGrpSpPr>
              <a:grpSpLocks/>
            </p:cNvGrpSpPr>
            <p:nvPr/>
          </p:nvGrpSpPr>
          <p:grpSpPr bwMode="auto">
            <a:xfrm>
              <a:off x="2167816" y="5179462"/>
              <a:ext cx="195448" cy="301625"/>
              <a:chOff x="7429242" y="1771650"/>
              <a:chExt cx="195521" cy="301699"/>
            </a:xfrm>
          </p:grpSpPr>
          <p:sp>
            <p:nvSpPr>
              <p:cNvPr id="66" name="AutoShape 61"/>
              <p:cNvSpPr>
                <a:spLocks noChangeAspect="1" noChangeArrowheads="1"/>
              </p:cNvSpPr>
              <p:nvPr/>
            </p:nvSpPr>
            <p:spPr bwMode="auto">
              <a:xfrm>
                <a:off x="7429335" y="1873275"/>
                <a:ext cx="195335" cy="200074"/>
              </a:xfrm>
              <a:prstGeom prst="diamond">
                <a:avLst/>
              </a:prstGeom>
              <a:noFill/>
              <a:ln w="19050">
                <a:solidFill>
                  <a:srgbClr val="FF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67" name="Line 62"/>
              <p:cNvSpPr>
                <a:spLocks noChangeShapeType="1"/>
              </p:cNvSpPr>
              <p:nvPr/>
            </p:nvSpPr>
            <p:spPr bwMode="auto">
              <a:xfrm>
                <a:off x="7526208" y="1771650"/>
                <a:ext cx="0" cy="77806"/>
              </a:xfrm>
              <a:prstGeom prst="line">
                <a:avLst/>
              </a:prstGeom>
              <a:noFill/>
              <a:ln w="19050">
                <a:solidFill>
                  <a:srgbClr val="000000"/>
                </a:solidFill>
                <a:round/>
                <a:headEnd/>
                <a:tailEnd/>
              </a:ln>
            </p:spPr>
            <p:txBody>
              <a:bodyPr wrap="none" anchor="ct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grpSp>
        <p:grpSp>
          <p:nvGrpSpPr>
            <p:cNvPr id="63" name="Group 259"/>
            <p:cNvGrpSpPr>
              <a:grpSpLocks/>
            </p:cNvGrpSpPr>
            <p:nvPr/>
          </p:nvGrpSpPr>
          <p:grpSpPr bwMode="auto">
            <a:xfrm>
              <a:off x="3135247" y="5179462"/>
              <a:ext cx="195448" cy="301625"/>
              <a:chOff x="7429242" y="1771650"/>
              <a:chExt cx="195521" cy="301699"/>
            </a:xfrm>
          </p:grpSpPr>
          <p:sp>
            <p:nvSpPr>
              <p:cNvPr id="64" name="AutoShape 61"/>
              <p:cNvSpPr>
                <a:spLocks noChangeAspect="1" noChangeArrowheads="1"/>
              </p:cNvSpPr>
              <p:nvPr/>
            </p:nvSpPr>
            <p:spPr bwMode="auto">
              <a:xfrm>
                <a:off x="7429428" y="1873275"/>
                <a:ext cx="195335" cy="200074"/>
              </a:xfrm>
              <a:prstGeom prst="diamond">
                <a:avLst/>
              </a:prstGeom>
              <a:noFill/>
              <a:ln w="19050">
                <a:solidFill>
                  <a:srgbClr val="FF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65" name="Line 62"/>
              <p:cNvSpPr>
                <a:spLocks noChangeShapeType="1"/>
              </p:cNvSpPr>
              <p:nvPr/>
            </p:nvSpPr>
            <p:spPr bwMode="auto">
              <a:xfrm>
                <a:off x="7526301" y="1771650"/>
                <a:ext cx="0" cy="77806"/>
              </a:xfrm>
              <a:prstGeom prst="line">
                <a:avLst/>
              </a:prstGeom>
              <a:noFill/>
              <a:ln w="19050">
                <a:solidFill>
                  <a:srgbClr val="000000"/>
                </a:solidFill>
                <a:round/>
                <a:headEnd/>
                <a:tailEnd/>
              </a:ln>
            </p:spPr>
            <p:txBody>
              <a:bodyPr wrap="none" anchor="ct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grpSp>
        <p:grpSp>
          <p:nvGrpSpPr>
            <p:cNvPr id="70" name="Group 262"/>
            <p:cNvGrpSpPr>
              <a:grpSpLocks/>
            </p:cNvGrpSpPr>
            <p:nvPr/>
          </p:nvGrpSpPr>
          <p:grpSpPr bwMode="auto">
            <a:xfrm>
              <a:off x="4150807" y="5179462"/>
              <a:ext cx="195262" cy="301625"/>
              <a:chOff x="7429242" y="1771650"/>
              <a:chExt cx="195521" cy="301699"/>
            </a:xfrm>
          </p:grpSpPr>
          <p:sp>
            <p:nvSpPr>
              <p:cNvPr id="71" name="AutoShape 61"/>
              <p:cNvSpPr>
                <a:spLocks noChangeAspect="1" noChangeArrowheads="1"/>
              </p:cNvSpPr>
              <p:nvPr/>
            </p:nvSpPr>
            <p:spPr bwMode="auto">
              <a:xfrm>
                <a:off x="7429242" y="1873275"/>
                <a:ext cx="195521" cy="200074"/>
              </a:xfrm>
              <a:prstGeom prst="diamond">
                <a:avLst/>
              </a:prstGeom>
              <a:noFill/>
              <a:ln w="19050">
                <a:solidFill>
                  <a:srgbClr val="FF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72" name="Line 62"/>
              <p:cNvSpPr>
                <a:spLocks noChangeShapeType="1"/>
              </p:cNvSpPr>
              <p:nvPr/>
            </p:nvSpPr>
            <p:spPr bwMode="auto">
              <a:xfrm>
                <a:off x="7526207" y="1771650"/>
                <a:ext cx="0" cy="77806"/>
              </a:xfrm>
              <a:prstGeom prst="line">
                <a:avLst/>
              </a:prstGeom>
              <a:noFill/>
              <a:ln w="19050">
                <a:solidFill>
                  <a:srgbClr val="000000"/>
                </a:solidFill>
                <a:round/>
                <a:headEnd/>
                <a:tailEnd/>
              </a:ln>
            </p:spPr>
            <p:txBody>
              <a:bodyPr wrap="none" anchor="ctr"/>
              <a:lstStyle/>
              <a:p>
                <a:pPr eaLnBrk="1" fontAlgn="auto" hangingPunct="1">
                  <a:spcBef>
                    <a:spcPts val="0"/>
                  </a:spcBef>
                  <a:spcAft>
                    <a:spcPts val="0"/>
                  </a:spcAft>
                  <a:defRPr/>
                </a:pPr>
                <a:endParaRPr lang="en-US" sz="1800" kern="0" dirty="0">
                  <a:solidFill>
                    <a:sysClr val="windowText" lastClr="000000"/>
                  </a:solidFill>
                  <a:latin typeface="Arial" charset="0"/>
                </a:endParaRPr>
              </a:p>
            </p:txBody>
          </p:sp>
        </p:grpSp>
      </p:grpSp>
      <p:grpSp>
        <p:nvGrpSpPr>
          <p:cNvPr id="7" name="Group 6"/>
          <p:cNvGrpSpPr/>
          <p:nvPr/>
        </p:nvGrpSpPr>
        <p:grpSpPr>
          <a:xfrm>
            <a:off x="2437030" y="5437701"/>
            <a:ext cx="2270818" cy="472583"/>
            <a:chOff x="2124204" y="5533957"/>
            <a:chExt cx="2270818" cy="472583"/>
          </a:xfrm>
        </p:grpSpPr>
        <p:grpSp>
          <p:nvGrpSpPr>
            <p:cNvPr id="74" name="Group 634"/>
            <p:cNvGrpSpPr>
              <a:grpSpLocks/>
            </p:cNvGrpSpPr>
            <p:nvPr/>
          </p:nvGrpSpPr>
          <p:grpSpPr bwMode="auto">
            <a:xfrm>
              <a:off x="4114034" y="5546165"/>
              <a:ext cx="280988" cy="460375"/>
              <a:chOff x="8616950" y="1209457"/>
              <a:chExt cx="280988" cy="460137"/>
            </a:xfrm>
          </p:grpSpPr>
          <p:sp>
            <p:nvSpPr>
              <p:cNvPr id="83" name="Rectangle 133"/>
              <p:cNvSpPr>
                <a:spLocks noChangeArrowheads="1"/>
              </p:cNvSpPr>
              <p:nvPr/>
            </p:nvSpPr>
            <p:spPr bwMode="auto">
              <a:xfrm rot="18900000">
                <a:off x="8616950" y="1390338"/>
                <a:ext cx="280988" cy="279256"/>
              </a:xfrm>
              <a:prstGeom prst="rect">
                <a:avLst/>
              </a:prstGeom>
              <a:solidFill>
                <a:srgbClr val="FF0000"/>
              </a:solid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84" name="Rectangle 25"/>
              <p:cNvSpPr>
                <a:spLocks noChangeArrowheads="1"/>
              </p:cNvSpPr>
              <p:nvPr/>
            </p:nvSpPr>
            <p:spPr bwMode="auto">
              <a:xfrm>
                <a:off x="8745112" y="1209457"/>
                <a:ext cx="288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a:t>
                </a:r>
                <a:endParaRPr lang="en-US" altLang="en-US" sz="1200" b="1" i="1" dirty="0">
                  <a:solidFill>
                    <a:srgbClr val="000000"/>
                  </a:solidFill>
                </a:endParaRPr>
              </a:p>
            </p:txBody>
          </p:sp>
          <p:sp>
            <p:nvSpPr>
              <p:cNvPr id="85" name="Rounded Rectangle 795"/>
              <p:cNvSpPr>
                <a:spLocks noChangeArrowheads="1"/>
              </p:cNvSpPr>
              <p:nvPr/>
            </p:nvSpPr>
            <p:spPr bwMode="auto">
              <a:xfrm>
                <a:off x="8649404" y="1484530"/>
                <a:ext cx="219061" cy="93161"/>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nvGrpSpPr>
            <p:cNvPr id="75" name="Group 635"/>
            <p:cNvGrpSpPr>
              <a:grpSpLocks/>
            </p:cNvGrpSpPr>
            <p:nvPr/>
          </p:nvGrpSpPr>
          <p:grpSpPr bwMode="auto">
            <a:xfrm>
              <a:off x="2124204" y="5533957"/>
              <a:ext cx="284163" cy="457953"/>
              <a:chOff x="7947025" y="1211650"/>
              <a:chExt cx="284163" cy="457716"/>
            </a:xfrm>
          </p:grpSpPr>
          <p:sp>
            <p:nvSpPr>
              <p:cNvPr id="76" name="Rectangle 133"/>
              <p:cNvSpPr>
                <a:spLocks noChangeArrowheads="1"/>
              </p:cNvSpPr>
              <p:nvPr/>
            </p:nvSpPr>
            <p:spPr bwMode="auto">
              <a:xfrm rot="18900000">
                <a:off x="7947025" y="1385579"/>
                <a:ext cx="284163" cy="284015"/>
              </a:xfrm>
              <a:prstGeom prst="rect">
                <a:avLst/>
              </a:prstGeom>
              <a:solidFill>
                <a:srgbClr val="FF0000"/>
              </a:solid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77" name="Rectangle 25"/>
              <p:cNvSpPr>
                <a:spLocks noChangeArrowheads="1"/>
              </p:cNvSpPr>
              <p:nvPr/>
            </p:nvSpPr>
            <p:spPr bwMode="auto">
              <a:xfrm>
                <a:off x="8062157" y="1211650"/>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78" name="Group 629"/>
              <p:cNvGrpSpPr>
                <a:grpSpLocks/>
              </p:cNvGrpSpPr>
              <p:nvPr/>
            </p:nvGrpSpPr>
            <p:grpSpPr bwMode="auto">
              <a:xfrm>
                <a:off x="7947139" y="1454006"/>
                <a:ext cx="282958" cy="142969"/>
                <a:chOff x="8253428" y="932271"/>
                <a:chExt cx="282958" cy="142969"/>
              </a:xfrm>
            </p:grpSpPr>
            <p:grpSp>
              <p:nvGrpSpPr>
                <p:cNvPr id="79" name="Group 794"/>
                <p:cNvGrpSpPr>
                  <a:grpSpLocks/>
                </p:cNvGrpSpPr>
                <p:nvPr/>
              </p:nvGrpSpPr>
              <p:grpSpPr bwMode="auto">
                <a:xfrm>
                  <a:off x="8253428" y="932271"/>
                  <a:ext cx="282958" cy="142969"/>
                  <a:chOff x="3698306" y="1199351"/>
                  <a:chExt cx="282957" cy="155795"/>
                </a:xfrm>
              </p:grpSpPr>
              <p:cxnSp>
                <p:nvCxnSpPr>
                  <p:cNvPr id="81" name="Straight Connector 451"/>
                  <p:cNvCxnSpPr>
                    <a:cxnSpLocks noChangeShapeType="1"/>
                  </p:cNvCxnSpPr>
                  <p:nvPr/>
                </p:nvCxnSpPr>
                <p:spPr bwMode="auto">
                  <a:xfrm flipV="1">
                    <a:off x="3698306" y="1205841"/>
                    <a:ext cx="277000" cy="14605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82" name="Straight Connector 451"/>
                  <p:cNvCxnSpPr>
                    <a:cxnSpLocks noChangeShapeType="1"/>
                  </p:cNvCxnSpPr>
                  <p:nvPr/>
                </p:nvCxnSpPr>
                <p:spPr bwMode="auto">
                  <a:xfrm flipH="1" flipV="1">
                    <a:off x="3710222" y="1199351"/>
                    <a:ext cx="271041" cy="15579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80" name="Rounded Rectangle 795"/>
                <p:cNvSpPr>
                  <a:spLocks noChangeArrowheads="1"/>
                </p:cNvSpPr>
                <p:nvPr/>
              </p:nvSpPr>
              <p:spPr bwMode="auto">
                <a:xfrm>
                  <a:off x="8283099" y="950026"/>
                  <a:ext cx="232438"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grpSp>
        <p:nvGrpSpPr>
          <p:cNvPr id="86" name="Group 446"/>
          <p:cNvGrpSpPr>
            <a:grpSpLocks/>
          </p:cNvGrpSpPr>
          <p:nvPr/>
        </p:nvGrpSpPr>
        <p:grpSpPr bwMode="auto">
          <a:xfrm>
            <a:off x="1198142" y="4576759"/>
            <a:ext cx="776542" cy="254000"/>
            <a:chOff x="3633142" y="1685580"/>
            <a:chExt cx="777269" cy="254000"/>
          </a:xfrm>
          <a:solidFill>
            <a:srgbClr val="80E0FF"/>
          </a:solidFill>
        </p:grpSpPr>
        <p:grpSp>
          <p:nvGrpSpPr>
            <p:cNvPr id="87" name="Group 217"/>
            <p:cNvGrpSpPr>
              <a:grpSpLocks/>
            </p:cNvGrpSpPr>
            <p:nvPr/>
          </p:nvGrpSpPr>
          <p:grpSpPr bwMode="auto">
            <a:xfrm>
              <a:off x="3633142" y="1685580"/>
              <a:ext cx="231169" cy="254000"/>
              <a:chOff x="4791075" y="1428750"/>
              <a:chExt cx="231169" cy="254000"/>
            </a:xfrm>
            <a:grpFill/>
          </p:grpSpPr>
          <p:sp>
            <p:nvSpPr>
              <p:cNvPr id="94"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95"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8" name="Group 218"/>
            <p:cNvGrpSpPr>
              <a:grpSpLocks/>
            </p:cNvGrpSpPr>
            <p:nvPr/>
          </p:nvGrpSpPr>
          <p:grpSpPr bwMode="auto">
            <a:xfrm>
              <a:off x="3906192" y="1685580"/>
              <a:ext cx="231169" cy="254000"/>
              <a:chOff x="4791075" y="1428750"/>
              <a:chExt cx="231169" cy="254000"/>
            </a:xfrm>
            <a:grpFill/>
          </p:grpSpPr>
          <p:sp>
            <p:nvSpPr>
              <p:cNvPr id="92"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93"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89" name="Group 221"/>
            <p:cNvGrpSpPr>
              <a:grpSpLocks/>
            </p:cNvGrpSpPr>
            <p:nvPr/>
          </p:nvGrpSpPr>
          <p:grpSpPr bwMode="auto">
            <a:xfrm>
              <a:off x="4179242" y="1685580"/>
              <a:ext cx="231169" cy="254000"/>
              <a:chOff x="4791075" y="1428750"/>
              <a:chExt cx="231169" cy="254000"/>
            </a:xfrm>
            <a:grpFill/>
          </p:grpSpPr>
          <p:sp>
            <p:nvSpPr>
              <p:cNvPr id="90"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91"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grpSp>
        <p:nvGrpSpPr>
          <p:cNvPr id="96" name="Group 447"/>
          <p:cNvGrpSpPr>
            <a:grpSpLocks/>
          </p:cNvGrpSpPr>
          <p:nvPr/>
        </p:nvGrpSpPr>
        <p:grpSpPr bwMode="auto">
          <a:xfrm>
            <a:off x="3146825" y="4576759"/>
            <a:ext cx="777717" cy="254000"/>
            <a:chOff x="4815117" y="1681880"/>
            <a:chExt cx="777269" cy="254000"/>
          </a:xfrm>
          <a:solidFill>
            <a:srgbClr val="80E0FF"/>
          </a:solidFill>
        </p:grpSpPr>
        <p:grpSp>
          <p:nvGrpSpPr>
            <p:cNvPr id="97" name="Group 227"/>
            <p:cNvGrpSpPr>
              <a:grpSpLocks/>
            </p:cNvGrpSpPr>
            <p:nvPr/>
          </p:nvGrpSpPr>
          <p:grpSpPr bwMode="auto">
            <a:xfrm>
              <a:off x="4815117" y="1681880"/>
              <a:ext cx="231169" cy="254000"/>
              <a:chOff x="4791075" y="1428750"/>
              <a:chExt cx="231169" cy="254000"/>
            </a:xfrm>
            <a:grpFill/>
          </p:grpSpPr>
          <p:sp>
            <p:nvSpPr>
              <p:cNvPr id="104"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05"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98" name="Group 230"/>
            <p:cNvGrpSpPr>
              <a:grpSpLocks/>
            </p:cNvGrpSpPr>
            <p:nvPr/>
          </p:nvGrpSpPr>
          <p:grpSpPr bwMode="auto">
            <a:xfrm>
              <a:off x="5088167" y="1681880"/>
              <a:ext cx="231169" cy="254000"/>
              <a:chOff x="4791075" y="1428750"/>
              <a:chExt cx="231169" cy="254000"/>
            </a:xfrm>
            <a:grpFill/>
          </p:grpSpPr>
          <p:sp>
            <p:nvSpPr>
              <p:cNvPr id="102"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03"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99" name="Group 233"/>
            <p:cNvGrpSpPr>
              <a:grpSpLocks/>
            </p:cNvGrpSpPr>
            <p:nvPr/>
          </p:nvGrpSpPr>
          <p:grpSpPr bwMode="auto">
            <a:xfrm>
              <a:off x="5361217" y="1681880"/>
              <a:ext cx="231169" cy="254000"/>
              <a:chOff x="4791075" y="1428750"/>
              <a:chExt cx="231169" cy="254000"/>
            </a:xfrm>
            <a:grpFill/>
          </p:grpSpPr>
          <p:sp>
            <p:nvSpPr>
              <p:cNvPr id="100"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01"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grpSp>
        <p:nvGrpSpPr>
          <p:cNvPr id="106" name="Group 447"/>
          <p:cNvGrpSpPr>
            <a:grpSpLocks/>
          </p:cNvGrpSpPr>
          <p:nvPr/>
        </p:nvGrpSpPr>
        <p:grpSpPr bwMode="auto">
          <a:xfrm>
            <a:off x="2181664" y="4576759"/>
            <a:ext cx="777717" cy="254000"/>
            <a:chOff x="4815117" y="1681880"/>
            <a:chExt cx="777269" cy="254000"/>
          </a:xfrm>
          <a:solidFill>
            <a:srgbClr val="80E0FF"/>
          </a:solidFill>
        </p:grpSpPr>
        <p:grpSp>
          <p:nvGrpSpPr>
            <p:cNvPr id="107" name="Group 227"/>
            <p:cNvGrpSpPr>
              <a:grpSpLocks/>
            </p:cNvGrpSpPr>
            <p:nvPr/>
          </p:nvGrpSpPr>
          <p:grpSpPr bwMode="auto">
            <a:xfrm>
              <a:off x="4815117" y="1681880"/>
              <a:ext cx="231169" cy="254000"/>
              <a:chOff x="4791075" y="1428750"/>
              <a:chExt cx="231169" cy="254000"/>
            </a:xfrm>
            <a:grpFill/>
          </p:grpSpPr>
          <p:sp>
            <p:nvSpPr>
              <p:cNvPr id="114"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15"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108" name="Group 230"/>
            <p:cNvGrpSpPr>
              <a:grpSpLocks/>
            </p:cNvGrpSpPr>
            <p:nvPr/>
          </p:nvGrpSpPr>
          <p:grpSpPr bwMode="auto">
            <a:xfrm>
              <a:off x="5088167" y="1681880"/>
              <a:ext cx="231169" cy="254000"/>
              <a:chOff x="4791075" y="1428750"/>
              <a:chExt cx="231169" cy="254000"/>
            </a:xfrm>
            <a:grpFill/>
          </p:grpSpPr>
          <p:sp>
            <p:nvSpPr>
              <p:cNvPr id="112"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13"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109" name="Group 233"/>
            <p:cNvGrpSpPr>
              <a:grpSpLocks/>
            </p:cNvGrpSpPr>
            <p:nvPr/>
          </p:nvGrpSpPr>
          <p:grpSpPr bwMode="auto">
            <a:xfrm>
              <a:off x="5361217" y="1681880"/>
              <a:ext cx="231169" cy="254000"/>
              <a:chOff x="4791075" y="1428750"/>
              <a:chExt cx="231169" cy="254000"/>
            </a:xfrm>
            <a:grpFill/>
          </p:grpSpPr>
          <p:sp>
            <p:nvSpPr>
              <p:cNvPr id="110"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11"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grpSp>
        <p:nvGrpSpPr>
          <p:cNvPr id="116" name="Group 953"/>
          <p:cNvGrpSpPr>
            <a:grpSpLocks/>
          </p:cNvGrpSpPr>
          <p:nvPr/>
        </p:nvGrpSpPr>
        <p:grpSpPr bwMode="auto">
          <a:xfrm>
            <a:off x="4426304" y="4054516"/>
            <a:ext cx="493607" cy="414338"/>
            <a:chOff x="6151827" y="942975"/>
            <a:chExt cx="493258" cy="414142"/>
          </a:xfrm>
        </p:grpSpPr>
        <p:sp>
          <p:nvSpPr>
            <p:cNvPr id="117" name="Rectangle 206"/>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18" name="Rectangle 207"/>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19" name="Rectangle 208"/>
            <p:cNvSpPr>
              <a:spLocks noChangeArrowheads="1"/>
            </p:cNvSpPr>
            <p:nvPr/>
          </p:nvSpPr>
          <p:spPr bwMode="auto">
            <a:xfrm>
              <a:off x="6375400" y="942975"/>
              <a:ext cx="55562"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20" name="Rectangle 209"/>
            <p:cNvSpPr>
              <a:spLocks noChangeArrowheads="1"/>
            </p:cNvSpPr>
            <p:nvPr/>
          </p:nvSpPr>
          <p:spPr bwMode="auto">
            <a:xfrm>
              <a:off x="6371742" y="950291"/>
              <a:ext cx="57150"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21" name="Group 940"/>
            <p:cNvGrpSpPr>
              <a:grpSpLocks/>
            </p:cNvGrpSpPr>
            <p:nvPr/>
          </p:nvGrpSpPr>
          <p:grpSpPr bwMode="auto">
            <a:xfrm>
              <a:off x="6151827" y="1064817"/>
              <a:ext cx="493258" cy="292300"/>
              <a:chOff x="6152728" y="5105180"/>
              <a:chExt cx="493258" cy="292300"/>
            </a:xfrm>
          </p:grpSpPr>
          <p:grpSp>
            <p:nvGrpSpPr>
              <p:cNvPr id="122" name="Group 941"/>
              <p:cNvGrpSpPr>
                <a:grpSpLocks/>
              </p:cNvGrpSpPr>
              <p:nvPr/>
            </p:nvGrpSpPr>
            <p:grpSpPr bwMode="auto">
              <a:xfrm>
                <a:off x="6152985" y="5105180"/>
                <a:ext cx="491090" cy="292300"/>
                <a:chOff x="3412033" y="3280015"/>
                <a:chExt cx="491090" cy="292300"/>
              </a:xfrm>
            </p:grpSpPr>
            <p:sp>
              <p:nvSpPr>
                <p:cNvPr id="124" name="Rectangle 61"/>
                <p:cNvSpPr>
                  <a:spLocks noChangeArrowheads="1"/>
                </p:cNvSpPr>
                <p:nvPr/>
              </p:nvSpPr>
              <p:spPr bwMode="auto">
                <a:xfrm>
                  <a:off x="3412033" y="3280015"/>
                  <a:ext cx="491090" cy="2923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25" name="Rounded Rectangle 944"/>
                <p:cNvSpPr>
                  <a:spLocks noChangeArrowheads="1"/>
                </p:cNvSpPr>
                <p:nvPr/>
              </p:nvSpPr>
              <p:spPr bwMode="auto">
                <a:xfrm>
                  <a:off x="3530660" y="3374603"/>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sp>
            <p:nvSpPr>
              <p:cNvPr id="123" name="Line 213"/>
              <p:cNvSpPr>
                <a:spLocks noChangeShapeType="1"/>
              </p:cNvSpPr>
              <p:nvPr/>
            </p:nvSpPr>
            <p:spPr bwMode="auto">
              <a:xfrm flipV="1">
                <a:off x="6152728" y="5111409"/>
                <a:ext cx="493258" cy="279801"/>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grpSp>
        <p:nvGrpSpPr>
          <p:cNvPr id="126" name="Group 790"/>
          <p:cNvGrpSpPr>
            <a:grpSpLocks/>
          </p:cNvGrpSpPr>
          <p:nvPr/>
        </p:nvGrpSpPr>
        <p:grpSpPr bwMode="auto">
          <a:xfrm>
            <a:off x="1336391" y="4064517"/>
            <a:ext cx="490434" cy="400050"/>
            <a:chOff x="2923626" y="1489075"/>
            <a:chExt cx="490537" cy="400050"/>
          </a:xfrm>
        </p:grpSpPr>
        <p:sp>
          <p:nvSpPr>
            <p:cNvPr id="127"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28" name="Rectangle 25"/>
            <p:cNvSpPr>
              <a:spLocks noChangeArrowheads="1"/>
            </p:cNvSpPr>
            <p:nvPr/>
          </p:nvSpPr>
          <p:spPr bwMode="auto">
            <a:xfrm>
              <a:off x="3142416" y="1489075"/>
              <a:ext cx="5772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29" name="Group 793"/>
            <p:cNvGrpSpPr>
              <a:grpSpLocks/>
            </p:cNvGrpSpPr>
            <p:nvPr/>
          </p:nvGrpSpPr>
          <p:grpSpPr bwMode="auto">
            <a:xfrm>
              <a:off x="3040311" y="1695039"/>
              <a:ext cx="256559" cy="105255"/>
              <a:chOff x="3529306" y="1184115"/>
              <a:chExt cx="256559" cy="105255"/>
            </a:xfrm>
          </p:grpSpPr>
          <p:grpSp>
            <p:nvGrpSpPr>
              <p:cNvPr id="130" name="Group 794"/>
              <p:cNvGrpSpPr>
                <a:grpSpLocks/>
              </p:cNvGrpSpPr>
              <p:nvPr/>
            </p:nvGrpSpPr>
            <p:grpSpPr bwMode="auto">
              <a:xfrm>
                <a:off x="3549994" y="1189887"/>
                <a:ext cx="212838" cy="92904"/>
                <a:chOff x="3319763" y="1143838"/>
                <a:chExt cx="212838" cy="101238"/>
              </a:xfrm>
            </p:grpSpPr>
            <p:cxnSp>
              <p:nvCxnSpPr>
                <p:cNvPr id="132"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33"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1"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134" name="Group 790"/>
          <p:cNvGrpSpPr>
            <a:grpSpLocks/>
          </p:cNvGrpSpPr>
          <p:nvPr/>
        </p:nvGrpSpPr>
        <p:grpSpPr bwMode="auto">
          <a:xfrm>
            <a:off x="3287955" y="4064517"/>
            <a:ext cx="490434" cy="400050"/>
            <a:chOff x="2923626" y="1489075"/>
            <a:chExt cx="490537" cy="400050"/>
          </a:xfrm>
        </p:grpSpPr>
        <p:sp>
          <p:nvSpPr>
            <p:cNvPr id="135"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6" name="Rectangle 25"/>
            <p:cNvSpPr>
              <a:spLocks noChangeArrowheads="1"/>
            </p:cNvSpPr>
            <p:nvPr/>
          </p:nvSpPr>
          <p:spPr bwMode="auto">
            <a:xfrm>
              <a:off x="3142416" y="1489075"/>
              <a:ext cx="5772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37" name="Group 793"/>
            <p:cNvGrpSpPr>
              <a:grpSpLocks/>
            </p:cNvGrpSpPr>
            <p:nvPr/>
          </p:nvGrpSpPr>
          <p:grpSpPr bwMode="auto">
            <a:xfrm>
              <a:off x="3040311" y="1695039"/>
              <a:ext cx="256559" cy="105255"/>
              <a:chOff x="3529306" y="1184115"/>
              <a:chExt cx="256559" cy="105255"/>
            </a:xfrm>
          </p:grpSpPr>
          <p:grpSp>
            <p:nvGrpSpPr>
              <p:cNvPr id="138" name="Group 794"/>
              <p:cNvGrpSpPr>
                <a:grpSpLocks/>
              </p:cNvGrpSpPr>
              <p:nvPr/>
            </p:nvGrpSpPr>
            <p:grpSpPr bwMode="auto">
              <a:xfrm>
                <a:off x="3549994" y="1189887"/>
                <a:ext cx="212838" cy="92904"/>
                <a:chOff x="3319763" y="1143838"/>
                <a:chExt cx="212838" cy="101238"/>
              </a:xfrm>
            </p:grpSpPr>
            <p:cxnSp>
              <p:nvCxnSpPr>
                <p:cNvPr id="140"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41"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39"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142" name="Group 790"/>
          <p:cNvGrpSpPr>
            <a:grpSpLocks/>
          </p:cNvGrpSpPr>
          <p:nvPr/>
        </p:nvGrpSpPr>
        <p:grpSpPr bwMode="auto">
          <a:xfrm>
            <a:off x="2321865" y="4064517"/>
            <a:ext cx="490434" cy="400050"/>
            <a:chOff x="2923626" y="1489075"/>
            <a:chExt cx="490537" cy="400050"/>
          </a:xfrm>
        </p:grpSpPr>
        <p:sp>
          <p:nvSpPr>
            <p:cNvPr id="143" name="Rectangle 24"/>
            <p:cNvSpPr>
              <a:spLocks noChangeArrowheads="1"/>
            </p:cNvSpPr>
            <p:nvPr/>
          </p:nvSpPr>
          <p:spPr bwMode="auto">
            <a:xfrm>
              <a:off x="2923626" y="1597025"/>
              <a:ext cx="490537" cy="292100"/>
            </a:xfrm>
            <a:prstGeom prst="rect">
              <a:avLst/>
            </a:prstGeom>
            <a:solidFill>
              <a:srgbClr val="80E0FF"/>
            </a:solidFill>
            <a:ln w="22225"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44" name="Rectangle 25"/>
            <p:cNvSpPr>
              <a:spLocks noChangeArrowheads="1"/>
            </p:cNvSpPr>
            <p:nvPr/>
          </p:nvSpPr>
          <p:spPr bwMode="auto">
            <a:xfrm>
              <a:off x="3142416" y="1489075"/>
              <a:ext cx="5772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00"/>
                  </a:solidFill>
                </a:rPr>
                <a:t>II</a:t>
              </a:r>
              <a:endParaRPr lang="en-US" altLang="en-US" sz="1200" b="1" i="1" dirty="0">
                <a:solidFill>
                  <a:srgbClr val="000000"/>
                </a:solidFill>
              </a:endParaRPr>
            </a:p>
          </p:txBody>
        </p:sp>
        <p:grpSp>
          <p:nvGrpSpPr>
            <p:cNvPr id="145" name="Group 793"/>
            <p:cNvGrpSpPr>
              <a:grpSpLocks/>
            </p:cNvGrpSpPr>
            <p:nvPr/>
          </p:nvGrpSpPr>
          <p:grpSpPr bwMode="auto">
            <a:xfrm>
              <a:off x="3040311" y="1695039"/>
              <a:ext cx="256559" cy="105255"/>
              <a:chOff x="3529306" y="1184115"/>
              <a:chExt cx="256559" cy="105255"/>
            </a:xfrm>
          </p:grpSpPr>
          <p:grpSp>
            <p:nvGrpSpPr>
              <p:cNvPr id="146" name="Group 794"/>
              <p:cNvGrpSpPr>
                <a:grpSpLocks/>
              </p:cNvGrpSpPr>
              <p:nvPr/>
            </p:nvGrpSpPr>
            <p:grpSpPr bwMode="auto">
              <a:xfrm>
                <a:off x="3549994" y="1189887"/>
                <a:ext cx="212838" cy="92904"/>
                <a:chOff x="3319763" y="1143838"/>
                <a:chExt cx="212838" cy="101238"/>
              </a:xfrm>
            </p:grpSpPr>
            <p:cxnSp>
              <p:nvCxnSpPr>
                <p:cNvPr id="148" name="Straight Connector 451"/>
                <p:cNvCxnSpPr>
                  <a:cxnSpLocks noChangeShapeType="1"/>
                </p:cNvCxnSpPr>
                <p:nvPr/>
              </p:nvCxnSpPr>
              <p:spPr bwMode="auto">
                <a:xfrm flipV="1">
                  <a:off x="3319763" y="1143838"/>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49" name="Straight Connector 451"/>
                <p:cNvCxnSpPr>
                  <a:cxnSpLocks noChangeShapeType="1"/>
                </p:cNvCxnSpPr>
                <p:nvPr/>
              </p:nvCxnSpPr>
              <p:spPr bwMode="auto">
                <a:xfrm flipH="1" flipV="1">
                  <a:off x="3325254" y="1145297"/>
                  <a:ext cx="207347" cy="9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47" name="Rounded Rectangle 795"/>
              <p:cNvSpPr>
                <a:spLocks noChangeArrowheads="1"/>
              </p:cNvSpPr>
              <p:nvPr/>
            </p:nvSpPr>
            <p:spPr bwMode="auto">
              <a:xfrm>
                <a:off x="3529306" y="1184115"/>
                <a:ext cx="256559" cy="105255"/>
              </a:xfrm>
              <a:prstGeom prst="roundRect">
                <a:avLst>
                  <a:gd name="adj" fmla="val 50000"/>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grpSp>
      <p:grpSp>
        <p:nvGrpSpPr>
          <p:cNvPr id="150" name="Group 149"/>
          <p:cNvGrpSpPr/>
          <p:nvPr/>
        </p:nvGrpSpPr>
        <p:grpSpPr>
          <a:xfrm>
            <a:off x="4159035" y="4576497"/>
            <a:ext cx="1032651" cy="254000"/>
            <a:chOff x="6395787" y="1866900"/>
            <a:chExt cx="1032651" cy="254000"/>
          </a:xfrm>
        </p:grpSpPr>
        <p:grpSp>
          <p:nvGrpSpPr>
            <p:cNvPr id="151" name="Group 239"/>
            <p:cNvGrpSpPr>
              <a:grpSpLocks/>
            </p:cNvGrpSpPr>
            <p:nvPr/>
          </p:nvGrpSpPr>
          <p:grpSpPr bwMode="auto">
            <a:xfrm>
              <a:off x="6395787" y="1866900"/>
              <a:ext cx="230877" cy="254000"/>
              <a:chOff x="4791075" y="1428750"/>
              <a:chExt cx="231169" cy="254000"/>
            </a:xfrm>
            <a:solidFill>
              <a:srgbClr val="80E0FF"/>
            </a:solidFill>
          </p:grpSpPr>
          <p:sp>
            <p:nvSpPr>
              <p:cNvPr id="161"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62"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152" name="Group 242"/>
            <p:cNvGrpSpPr>
              <a:grpSpLocks/>
            </p:cNvGrpSpPr>
            <p:nvPr/>
          </p:nvGrpSpPr>
          <p:grpSpPr bwMode="auto">
            <a:xfrm>
              <a:off x="6668492" y="1866900"/>
              <a:ext cx="230877" cy="254000"/>
              <a:chOff x="4791075" y="1428750"/>
              <a:chExt cx="231169" cy="254000"/>
            </a:xfrm>
            <a:solidFill>
              <a:srgbClr val="80E0FF"/>
            </a:solidFill>
          </p:grpSpPr>
          <p:sp>
            <p:nvSpPr>
              <p:cNvPr id="159"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60"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153" name="Group 245"/>
            <p:cNvGrpSpPr>
              <a:grpSpLocks/>
            </p:cNvGrpSpPr>
            <p:nvPr/>
          </p:nvGrpSpPr>
          <p:grpSpPr bwMode="auto">
            <a:xfrm>
              <a:off x="6931673" y="1866900"/>
              <a:ext cx="230877" cy="254000"/>
              <a:chOff x="4791075" y="1428750"/>
              <a:chExt cx="231169" cy="254000"/>
            </a:xfrm>
            <a:solidFill>
              <a:srgbClr val="80E0FF"/>
            </a:solidFill>
          </p:grpSpPr>
          <p:sp>
            <p:nvSpPr>
              <p:cNvPr id="157"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58"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nvGrpSpPr>
            <p:cNvPr id="154" name="Group 245"/>
            <p:cNvGrpSpPr>
              <a:grpSpLocks/>
            </p:cNvGrpSpPr>
            <p:nvPr/>
          </p:nvGrpSpPr>
          <p:grpSpPr bwMode="auto">
            <a:xfrm>
              <a:off x="7197561" y="1866900"/>
              <a:ext cx="230877" cy="254000"/>
              <a:chOff x="4791075" y="1428750"/>
              <a:chExt cx="231169" cy="254000"/>
            </a:xfrm>
            <a:solidFill>
              <a:srgbClr val="80E0FF"/>
            </a:solidFill>
          </p:grpSpPr>
          <p:sp>
            <p:nvSpPr>
              <p:cNvPr id="155" name="Rectangle 127"/>
              <p:cNvSpPr>
                <a:spLocks noChangeAspect="1" noChangeArrowheads="1"/>
              </p:cNvSpPr>
              <p:nvPr/>
            </p:nvSpPr>
            <p:spPr bwMode="auto">
              <a:xfrm>
                <a:off x="4791075" y="1530350"/>
                <a:ext cx="231169" cy="152400"/>
              </a:xfrm>
              <a:prstGeom prst="rect">
                <a:avLst/>
              </a:prstGeom>
              <a:grpFill/>
              <a:ln w="19050">
                <a:solidFill>
                  <a:srgbClr val="000000"/>
                </a:solidFill>
                <a:miter lim="800000"/>
                <a:headEnd/>
                <a:tailEnd/>
              </a:ln>
            </p:spPr>
            <p:txBody>
              <a:bodyPr wrap="none" anchor="ctr"/>
              <a:lstStyle/>
              <a:p>
                <a:pPr eaLnBrk="1" fontAlgn="auto" hangingPunct="1">
                  <a:spcBef>
                    <a:spcPts val="0"/>
                  </a:spcBef>
                  <a:spcAft>
                    <a:spcPts val="0"/>
                  </a:spcAft>
                  <a:defRPr/>
                </a:pPr>
                <a:endParaRPr lang="en-US" sz="1800" kern="0" dirty="0">
                  <a:solidFill>
                    <a:srgbClr val="000000"/>
                  </a:solidFill>
                  <a:latin typeface="Arial" charset="0"/>
                </a:endParaRPr>
              </a:p>
            </p:txBody>
          </p:sp>
          <p:sp>
            <p:nvSpPr>
              <p:cNvPr id="156" name="Line 134"/>
              <p:cNvSpPr>
                <a:spLocks noChangeShapeType="1"/>
              </p:cNvSpPr>
              <p:nvPr/>
            </p:nvSpPr>
            <p:spPr bwMode="auto">
              <a:xfrm>
                <a:off x="4913313" y="1428750"/>
                <a:ext cx="0" cy="82550"/>
              </a:xfrm>
              <a:prstGeom prst="line">
                <a:avLst/>
              </a:prstGeom>
              <a:grpFill/>
              <a:ln w="19050">
                <a:solidFill>
                  <a:srgbClr val="000000"/>
                </a:solidFill>
                <a:round/>
                <a:headEnd/>
                <a:tailEnd/>
              </a:ln>
            </p:spPr>
            <p:txBody>
              <a:bodyPr/>
              <a:lstStyle/>
              <a:p>
                <a:pPr eaLnBrk="1" fontAlgn="auto" hangingPunct="1">
                  <a:spcBef>
                    <a:spcPts val="0"/>
                  </a:spcBef>
                  <a:spcAft>
                    <a:spcPts val="0"/>
                  </a:spcAft>
                  <a:defRPr/>
                </a:pPr>
                <a:endParaRPr lang="en-US" sz="1800" kern="0" dirty="0">
                  <a:solidFill>
                    <a:srgbClr val="000000"/>
                  </a:solidFill>
                  <a:latin typeface="Arial" charset="0"/>
                </a:endParaRPr>
              </a:p>
            </p:txBody>
          </p:sp>
        </p:grpSp>
      </p:grpSp>
      <p:sp>
        <p:nvSpPr>
          <p:cNvPr id="4" name="TextBox 3"/>
          <p:cNvSpPr txBox="1"/>
          <p:nvPr/>
        </p:nvSpPr>
        <p:spPr>
          <a:xfrm>
            <a:off x="1372410" y="4815749"/>
            <a:ext cx="409074" cy="276999"/>
          </a:xfrm>
          <a:prstGeom prst="rect">
            <a:avLst/>
          </a:prstGeom>
          <a:noFill/>
        </p:spPr>
        <p:txBody>
          <a:bodyPr wrap="square" rtlCol="0">
            <a:spAutoFit/>
          </a:bodyPr>
          <a:lstStyle/>
          <a:p>
            <a:r>
              <a:rPr lang="en-US" sz="1200" b="1" dirty="0">
                <a:solidFill>
                  <a:srgbClr val="0000CC"/>
                </a:solidFill>
              </a:rPr>
              <a:t>3</a:t>
            </a:r>
            <a:r>
              <a:rPr lang="en-US" sz="1200" b="1" dirty="0"/>
              <a:t>:</a:t>
            </a:r>
            <a:r>
              <a:rPr lang="en-US" sz="1200" b="1" dirty="0">
                <a:solidFill>
                  <a:srgbClr val="FF0000"/>
                </a:solidFill>
              </a:rPr>
              <a:t>1</a:t>
            </a:r>
          </a:p>
        </p:txBody>
      </p:sp>
      <p:sp>
        <p:nvSpPr>
          <p:cNvPr id="164" name="TextBox 163"/>
          <p:cNvSpPr txBox="1"/>
          <p:nvPr/>
        </p:nvSpPr>
        <p:spPr>
          <a:xfrm>
            <a:off x="2387783" y="4815749"/>
            <a:ext cx="409074" cy="276999"/>
          </a:xfrm>
          <a:prstGeom prst="rect">
            <a:avLst/>
          </a:prstGeom>
          <a:noFill/>
        </p:spPr>
        <p:txBody>
          <a:bodyPr wrap="square" rtlCol="0">
            <a:spAutoFit/>
          </a:bodyPr>
          <a:lstStyle/>
          <a:p>
            <a:r>
              <a:rPr lang="en-US" sz="1200" b="1" dirty="0">
                <a:solidFill>
                  <a:srgbClr val="0000CC"/>
                </a:solidFill>
              </a:rPr>
              <a:t>3</a:t>
            </a:r>
            <a:r>
              <a:rPr lang="en-US" sz="1200" b="1" dirty="0"/>
              <a:t>:</a:t>
            </a:r>
            <a:r>
              <a:rPr lang="en-US" sz="1200" b="1" dirty="0">
                <a:solidFill>
                  <a:srgbClr val="FF0000"/>
                </a:solidFill>
              </a:rPr>
              <a:t>1</a:t>
            </a:r>
          </a:p>
        </p:txBody>
      </p:sp>
      <p:sp>
        <p:nvSpPr>
          <p:cNvPr id="165" name="TextBox 164"/>
          <p:cNvSpPr txBox="1"/>
          <p:nvPr/>
        </p:nvSpPr>
        <p:spPr>
          <a:xfrm>
            <a:off x="3352802" y="4815749"/>
            <a:ext cx="409074" cy="276999"/>
          </a:xfrm>
          <a:prstGeom prst="rect">
            <a:avLst/>
          </a:prstGeom>
          <a:noFill/>
        </p:spPr>
        <p:txBody>
          <a:bodyPr wrap="square" rtlCol="0">
            <a:spAutoFit/>
          </a:bodyPr>
          <a:lstStyle/>
          <a:p>
            <a:r>
              <a:rPr lang="en-US" sz="1200" b="1" dirty="0">
                <a:solidFill>
                  <a:srgbClr val="0000CC"/>
                </a:solidFill>
              </a:rPr>
              <a:t>3</a:t>
            </a:r>
            <a:r>
              <a:rPr lang="en-US" sz="1200" b="1" dirty="0"/>
              <a:t>:</a:t>
            </a:r>
            <a:r>
              <a:rPr lang="en-US" sz="1200" b="1" dirty="0">
                <a:solidFill>
                  <a:srgbClr val="FF0000"/>
                </a:solidFill>
              </a:rPr>
              <a:t>1</a:t>
            </a:r>
          </a:p>
        </p:txBody>
      </p:sp>
      <p:sp>
        <p:nvSpPr>
          <p:cNvPr id="166" name="TextBox 165"/>
          <p:cNvSpPr txBox="1"/>
          <p:nvPr/>
        </p:nvSpPr>
        <p:spPr>
          <a:xfrm>
            <a:off x="4362065" y="4815749"/>
            <a:ext cx="409074" cy="276999"/>
          </a:xfrm>
          <a:prstGeom prst="rect">
            <a:avLst/>
          </a:prstGeom>
          <a:noFill/>
        </p:spPr>
        <p:txBody>
          <a:bodyPr wrap="square" rtlCol="0">
            <a:spAutoFit/>
          </a:bodyPr>
          <a:lstStyle/>
          <a:p>
            <a:r>
              <a:rPr lang="en-US" sz="1200" b="1" dirty="0">
                <a:solidFill>
                  <a:srgbClr val="0000CC"/>
                </a:solidFill>
              </a:rPr>
              <a:t>4</a:t>
            </a:r>
            <a:r>
              <a:rPr lang="en-US" sz="1200" b="1" dirty="0"/>
              <a:t>:</a:t>
            </a:r>
            <a:r>
              <a:rPr lang="en-US" sz="1200" b="1" dirty="0">
                <a:solidFill>
                  <a:srgbClr val="FF0000"/>
                </a:solidFill>
              </a:rPr>
              <a:t>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255388"/>
                                        </p:tgtEl>
                                        <p:attrNameLst>
                                          <p:attrName>style.visibility</p:attrName>
                                        </p:attrNameLst>
                                      </p:cBhvr>
                                      <p:to>
                                        <p:strVal val="visible"/>
                                      </p:to>
                                    </p:set>
                                    <p:animEffect transition="in" filter="fade">
                                      <p:cBhvr>
                                        <p:cTn id="7" dur="2000"/>
                                        <p:tgtEl>
                                          <p:spTgt spid="3255388"/>
                                        </p:tgtEl>
                                      </p:cBhvr>
                                    </p:animEffect>
                                  </p:childTnLst>
                                </p:cTn>
                              </p:par>
                            </p:childTnLst>
                          </p:cTn>
                        </p:par>
                        <p:par>
                          <p:cTn id="8" fill="hold" nodeType="afterGroup">
                            <p:stCondLst>
                              <p:cond delay="2000"/>
                            </p:stCondLst>
                            <p:childTnLst>
                              <p:par>
                                <p:cTn id="9" presetID="2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2000"/>
                                        <p:tgtEl>
                                          <p:spTgt spid="5"/>
                                        </p:tgtEl>
                                      </p:cBhvr>
                                    </p:animEffect>
                                  </p:childTnLst>
                                </p:cTn>
                              </p:par>
                            </p:childTnLst>
                          </p:cTn>
                        </p:par>
                        <p:par>
                          <p:cTn id="12" fill="hold">
                            <p:stCondLst>
                              <p:cond delay="4000"/>
                            </p:stCondLst>
                            <p:childTnLst>
                              <p:par>
                                <p:cTn id="13" presetID="9" presetClass="entr" presetSubtype="0" fill="hold" grpId="0" nodeType="afterEffect">
                                  <p:stCondLst>
                                    <p:cond delay="0"/>
                                  </p:stCondLst>
                                  <p:childTnLst>
                                    <p:set>
                                      <p:cBhvr>
                                        <p:cTn id="14" dur="1" fill="hold">
                                          <p:stCondLst>
                                            <p:cond delay="0"/>
                                          </p:stCondLst>
                                        </p:cTn>
                                        <p:tgtEl>
                                          <p:spTgt spid="3255389"/>
                                        </p:tgtEl>
                                        <p:attrNameLst>
                                          <p:attrName>style.visibility</p:attrName>
                                        </p:attrNameLst>
                                      </p:cBhvr>
                                      <p:to>
                                        <p:strVal val="visible"/>
                                      </p:to>
                                    </p:set>
                                    <p:animEffect transition="in" filter="dissolve">
                                      <p:cBhvr>
                                        <p:cTn id="15" dur="1000"/>
                                        <p:tgtEl>
                                          <p:spTgt spid="3255389"/>
                                        </p:tgtEl>
                                      </p:cBhvr>
                                    </p:animEffect>
                                  </p:childTnLst>
                                </p:cTn>
                              </p:par>
                            </p:childTnLst>
                          </p:cTn>
                        </p:par>
                        <p:par>
                          <p:cTn id="16" fill="hold">
                            <p:stCondLst>
                              <p:cond delay="5000"/>
                            </p:stCondLst>
                            <p:childTnLst>
                              <p:par>
                                <p:cTn id="17" presetID="10"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5500"/>
                            </p:stCondLst>
                            <p:childTnLst>
                              <p:par>
                                <p:cTn id="21" presetID="12" presetClass="entr" presetSubtype="4"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p:tgtEl>
                                          <p:spTgt spid="6"/>
                                        </p:tgtEl>
                                        <p:attrNameLst>
                                          <p:attrName>ppt_y</p:attrName>
                                        </p:attrNameLst>
                                      </p:cBhvr>
                                      <p:tavLst>
                                        <p:tav tm="0">
                                          <p:val>
                                            <p:strVal val="#ppt_y+#ppt_h*1.125000"/>
                                          </p:val>
                                        </p:tav>
                                        <p:tav tm="100000">
                                          <p:val>
                                            <p:strVal val="#ppt_y"/>
                                          </p:val>
                                        </p:tav>
                                      </p:tavLst>
                                    </p:anim>
                                    <p:animEffect transition="in" filter="wipe(up)">
                                      <p:cBhvr>
                                        <p:cTn id="24" dur="500"/>
                                        <p:tgtEl>
                                          <p:spTgt spid="6"/>
                                        </p:tgtEl>
                                      </p:cBhvr>
                                    </p:animEffect>
                                  </p:childTnLst>
                                </p:cTn>
                              </p:par>
                            </p:childTnLst>
                          </p:cTn>
                        </p:par>
                        <p:par>
                          <p:cTn id="25" fill="hold">
                            <p:stCondLst>
                              <p:cond delay="6000"/>
                            </p:stCondLst>
                            <p:childTnLst>
                              <p:par>
                                <p:cTn id="26" presetID="10" presetClass="entr" presetSubtype="0" fill="hold" nodeType="after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500"/>
                                        <p:tgtEl>
                                          <p:spTgt spid="126"/>
                                        </p:tgtEl>
                                      </p:cBhvr>
                                    </p:animEffect>
                                  </p:childTnLst>
                                </p:cTn>
                              </p:par>
                            </p:childTnLst>
                          </p:cTn>
                        </p:par>
                        <p:par>
                          <p:cTn id="29" fill="hold">
                            <p:stCondLst>
                              <p:cond delay="6500"/>
                            </p:stCondLst>
                            <p:childTnLst>
                              <p:par>
                                <p:cTn id="30" presetID="12" presetClass="entr" presetSubtype="1" fill="hold" nodeType="afterEffect">
                                  <p:stCondLst>
                                    <p:cond delay="0"/>
                                  </p:stCondLst>
                                  <p:childTnLst>
                                    <p:set>
                                      <p:cBhvr>
                                        <p:cTn id="31" dur="1" fill="hold">
                                          <p:stCondLst>
                                            <p:cond delay="0"/>
                                          </p:stCondLst>
                                        </p:cTn>
                                        <p:tgtEl>
                                          <p:spTgt spid="86"/>
                                        </p:tgtEl>
                                        <p:attrNameLst>
                                          <p:attrName>style.visibility</p:attrName>
                                        </p:attrNameLst>
                                      </p:cBhvr>
                                      <p:to>
                                        <p:strVal val="visible"/>
                                      </p:to>
                                    </p:set>
                                    <p:animEffect transition="in" filter="slide(fromTop)">
                                      <p:cBhvr>
                                        <p:cTn id="32" dur="1000"/>
                                        <p:tgtEl>
                                          <p:spTgt spid="86"/>
                                        </p:tgtEl>
                                      </p:cBhvr>
                                    </p:animEffect>
                                  </p:childTnLst>
                                </p:cTn>
                              </p:par>
                            </p:childTnLst>
                          </p:cTn>
                        </p:par>
                        <p:par>
                          <p:cTn id="33" fill="hold">
                            <p:stCondLst>
                              <p:cond delay="7500"/>
                            </p:stCondLst>
                            <p:childTnLst>
                              <p:par>
                                <p:cTn id="34" presetID="10" presetClass="entr" presetSubtype="0"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500"/>
                                        <p:tgtEl>
                                          <p:spTgt spid="4"/>
                                        </p:tgtEl>
                                      </p:cBhvr>
                                    </p:animEffect>
                                  </p:childTnLst>
                                </p:cTn>
                              </p:par>
                            </p:childTnLst>
                          </p:cTn>
                        </p:par>
                        <p:par>
                          <p:cTn id="37" fill="hold">
                            <p:stCondLst>
                              <p:cond delay="8000"/>
                            </p:stCondLst>
                            <p:childTnLst>
                              <p:par>
                                <p:cTn id="38" presetID="10" presetClass="entr" presetSubtype="0" fill="hold" nodeType="afterEffect">
                                  <p:stCondLst>
                                    <p:cond delay="0"/>
                                  </p:stCondLst>
                                  <p:childTnLst>
                                    <p:set>
                                      <p:cBhvr>
                                        <p:cTn id="39" dur="1" fill="hold">
                                          <p:stCondLst>
                                            <p:cond delay="0"/>
                                          </p:stCondLst>
                                        </p:cTn>
                                        <p:tgtEl>
                                          <p:spTgt spid="142"/>
                                        </p:tgtEl>
                                        <p:attrNameLst>
                                          <p:attrName>style.visibility</p:attrName>
                                        </p:attrNameLst>
                                      </p:cBhvr>
                                      <p:to>
                                        <p:strVal val="visible"/>
                                      </p:to>
                                    </p:set>
                                    <p:animEffect transition="in" filter="fade">
                                      <p:cBhvr>
                                        <p:cTn id="40" dur="500"/>
                                        <p:tgtEl>
                                          <p:spTgt spid="142"/>
                                        </p:tgtEl>
                                      </p:cBhvr>
                                    </p:animEffect>
                                  </p:childTnLst>
                                </p:cTn>
                              </p:par>
                            </p:childTnLst>
                          </p:cTn>
                        </p:par>
                        <p:par>
                          <p:cTn id="41" fill="hold">
                            <p:stCondLst>
                              <p:cond delay="8500"/>
                            </p:stCondLst>
                            <p:childTnLst>
                              <p:par>
                                <p:cTn id="42" presetID="12" presetClass="entr" presetSubtype="1" fill="hold" nodeType="afterEffect">
                                  <p:stCondLst>
                                    <p:cond delay="0"/>
                                  </p:stCondLst>
                                  <p:childTnLst>
                                    <p:set>
                                      <p:cBhvr>
                                        <p:cTn id="43" dur="1" fill="hold">
                                          <p:stCondLst>
                                            <p:cond delay="0"/>
                                          </p:stCondLst>
                                        </p:cTn>
                                        <p:tgtEl>
                                          <p:spTgt spid="106"/>
                                        </p:tgtEl>
                                        <p:attrNameLst>
                                          <p:attrName>style.visibility</p:attrName>
                                        </p:attrNameLst>
                                      </p:cBhvr>
                                      <p:to>
                                        <p:strVal val="visible"/>
                                      </p:to>
                                    </p:set>
                                    <p:animEffect transition="in" filter="slide(fromTop)">
                                      <p:cBhvr>
                                        <p:cTn id="44" dur="1000"/>
                                        <p:tgtEl>
                                          <p:spTgt spid="106"/>
                                        </p:tgtEl>
                                      </p:cBhvr>
                                    </p:animEffect>
                                  </p:childTnLst>
                                </p:cTn>
                              </p:par>
                            </p:childTnLst>
                          </p:cTn>
                        </p:par>
                        <p:par>
                          <p:cTn id="45" fill="hold">
                            <p:stCondLst>
                              <p:cond delay="9500"/>
                            </p:stCondLst>
                            <p:childTnLst>
                              <p:par>
                                <p:cTn id="46" presetID="10" presetClass="entr" presetSubtype="0" fill="hold" grpId="0" nodeType="afterEffect">
                                  <p:stCondLst>
                                    <p:cond delay="0"/>
                                  </p:stCondLst>
                                  <p:childTnLst>
                                    <p:set>
                                      <p:cBhvr>
                                        <p:cTn id="47" dur="1" fill="hold">
                                          <p:stCondLst>
                                            <p:cond delay="0"/>
                                          </p:stCondLst>
                                        </p:cTn>
                                        <p:tgtEl>
                                          <p:spTgt spid="164"/>
                                        </p:tgtEl>
                                        <p:attrNameLst>
                                          <p:attrName>style.visibility</p:attrName>
                                        </p:attrNameLst>
                                      </p:cBhvr>
                                      <p:to>
                                        <p:strVal val="visible"/>
                                      </p:to>
                                    </p:set>
                                    <p:animEffect transition="in" filter="fade">
                                      <p:cBhvr>
                                        <p:cTn id="48" dur="500"/>
                                        <p:tgtEl>
                                          <p:spTgt spid="164"/>
                                        </p:tgtEl>
                                      </p:cBhvr>
                                    </p:animEffect>
                                  </p:childTnLst>
                                </p:cTn>
                              </p:par>
                            </p:childTnLst>
                          </p:cTn>
                        </p:par>
                        <p:par>
                          <p:cTn id="49" fill="hold">
                            <p:stCondLst>
                              <p:cond delay="10000"/>
                            </p:stCondLst>
                            <p:childTnLst>
                              <p:par>
                                <p:cTn id="50" presetID="10" presetClass="entr" presetSubtype="0" fill="hold" nodeType="afterEffect">
                                  <p:stCondLst>
                                    <p:cond delay="0"/>
                                  </p:stCondLst>
                                  <p:childTnLst>
                                    <p:set>
                                      <p:cBhvr>
                                        <p:cTn id="51" dur="1" fill="hold">
                                          <p:stCondLst>
                                            <p:cond delay="0"/>
                                          </p:stCondLst>
                                        </p:cTn>
                                        <p:tgtEl>
                                          <p:spTgt spid="134"/>
                                        </p:tgtEl>
                                        <p:attrNameLst>
                                          <p:attrName>style.visibility</p:attrName>
                                        </p:attrNameLst>
                                      </p:cBhvr>
                                      <p:to>
                                        <p:strVal val="visible"/>
                                      </p:to>
                                    </p:set>
                                    <p:animEffect transition="in" filter="fade">
                                      <p:cBhvr>
                                        <p:cTn id="52" dur="500"/>
                                        <p:tgtEl>
                                          <p:spTgt spid="134"/>
                                        </p:tgtEl>
                                      </p:cBhvr>
                                    </p:animEffect>
                                  </p:childTnLst>
                                </p:cTn>
                              </p:par>
                            </p:childTnLst>
                          </p:cTn>
                        </p:par>
                        <p:par>
                          <p:cTn id="53" fill="hold">
                            <p:stCondLst>
                              <p:cond delay="10500"/>
                            </p:stCondLst>
                            <p:childTnLst>
                              <p:par>
                                <p:cTn id="54" presetID="12" presetClass="entr" presetSubtype="1" fill="hold" nodeType="afterEffect">
                                  <p:stCondLst>
                                    <p:cond delay="0"/>
                                  </p:stCondLst>
                                  <p:childTnLst>
                                    <p:set>
                                      <p:cBhvr>
                                        <p:cTn id="55" dur="1" fill="hold">
                                          <p:stCondLst>
                                            <p:cond delay="0"/>
                                          </p:stCondLst>
                                        </p:cTn>
                                        <p:tgtEl>
                                          <p:spTgt spid="96"/>
                                        </p:tgtEl>
                                        <p:attrNameLst>
                                          <p:attrName>style.visibility</p:attrName>
                                        </p:attrNameLst>
                                      </p:cBhvr>
                                      <p:to>
                                        <p:strVal val="visible"/>
                                      </p:to>
                                    </p:set>
                                    <p:animEffect transition="in" filter="slide(fromTop)">
                                      <p:cBhvr>
                                        <p:cTn id="56" dur="1000"/>
                                        <p:tgtEl>
                                          <p:spTgt spid="96"/>
                                        </p:tgtEl>
                                      </p:cBhvr>
                                    </p:animEffect>
                                  </p:childTnLst>
                                </p:cTn>
                              </p:par>
                            </p:childTnLst>
                          </p:cTn>
                        </p:par>
                        <p:par>
                          <p:cTn id="57" fill="hold">
                            <p:stCondLst>
                              <p:cond delay="11500"/>
                            </p:stCondLst>
                            <p:childTnLst>
                              <p:par>
                                <p:cTn id="58" presetID="10" presetClass="entr" presetSubtype="0" fill="hold" grpId="0" nodeType="afterEffect">
                                  <p:stCondLst>
                                    <p:cond delay="0"/>
                                  </p:stCondLst>
                                  <p:childTnLst>
                                    <p:set>
                                      <p:cBhvr>
                                        <p:cTn id="59" dur="1" fill="hold">
                                          <p:stCondLst>
                                            <p:cond delay="0"/>
                                          </p:stCondLst>
                                        </p:cTn>
                                        <p:tgtEl>
                                          <p:spTgt spid="165"/>
                                        </p:tgtEl>
                                        <p:attrNameLst>
                                          <p:attrName>style.visibility</p:attrName>
                                        </p:attrNameLst>
                                      </p:cBhvr>
                                      <p:to>
                                        <p:strVal val="visible"/>
                                      </p:to>
                                    </p:set>
                                    <p:animEffect transition="in" filter="fade">
                                      <p:cBhvr>
                                        <p:cTn id="60" dur="500"/>
                                        <p:tgtEl>
                                          <p:spTgt spid="165"/>
                                        </p:tgtEl>
                                      </p:cBhvr>
                                    </p:animEffect>
                                  </p:childTnLst>
                                </p:cTn>
                              </p:par>
                            </p:childTnLst>
                          </p:cTn>
                        </p:par>
                        <p:par>
                          <p:cTn id="61" fill="hold">
                            <p:stCondLst>
                              <p:cond delay="12000"/>
                            </p:stCondLst>
                            <p:childTnLst>
                              <p:par>
                                <p:cTn id="62" presetID="10" presetClass="entr" presetSubtype="0" fill="hold" nodeType="afterEffect">
                                  <p:stCondLst>
                                    <p:cond delay="0"/>
                                  </p:stCondLst>
                                  <p:childTnLst>
                                    <p:set>
                                      <p:cBhvr>
                                        <p:cTn id="63" dur="1" fill="hold">
                                          <p:stCondLst>
                                            <p:cond delay="0"/>
                                          </p:stCondLst>
                                        </p:cTn>
                                        <p:tgtEl>
                                          <p:spTgt spid="116"/>
                                        </p:tgtEl>
                                        <p:attrNameLst>
                                          <p:attrName>style.visibility</p:attrName>
                                        </p:attrNameLst>
                                      </p:cBhvr>
                                      <p:to>
                                        <p:strVal val="visible"/>
                                      </p:to>
                                    </p:set>
                                    <p:animEffect transition="in" filter="fade">
                                      <p:cBhvr>
                                        <p:cTn id="64" dur="500"/>
                                        <p:tgtEl>
                                          <p:spTgt spid="116"/>
                                        </p:tgtEl>
                                      </p:cBhvr>
                                    </p:animEffect>
                                  </p:childTnLst>
                                </p:cTn>
                              </p:par>
                            </p:childTnLst>
                          </p:cTn>
                        </p:par>
                        <p:par>
                          <p:cTn id="65" fill="hold">
                            <p:stCondLst>
                              <p:cond delay="12500"/>
                            </p:stCondLst>
                            <p:childTnLst>
                              <p:par>
                                <p:cTn id="66" presetID="12" presetClass="entr" presetSubtype="1" fill="hold" nodeType="afterEffect">
                                  <p:stCondLst>
                                    <p:cond delay="0"/>
                                  </p:stCondLst>
                                  <p:childTnLst>
                                    <p:set>
                                      <p:cBhvr>
                                        <p:cTn id="67" dur="1" fill="hold">
                                          <p:stCondLst>
                                            <p:cond delay="0"/>
                                          </p:stCondLst>
                                        </p:cTn>
                                        <p:tgtEl>
                                          <p:spTgt spid="150"/>
                                        </p:tgtEl>
                                        <p:attrNameLst>
                                          <p:attrName>style.visibility</p:attrName>
                                        </p:attrNameLst>
                                      </p:cBhvr>
                                      <p:to>
                                        <p:strVal val="visible"/>
                                      </p:to>
                                    </p:set>
                                    <p:anim calcmode="lin" valueType="num">
                                      <p:cBhvr additive="base">
                                        <p:cTn id="68" dur="1000"/>
                                        <p:tgtEl>
                                          <p:spTgt spid="150"/>
                                        </p:tgtEl>
                                        <p:attrNameLst>
                                          <p:attrName>ppt_y</p:attrName>
                                        </p:attrNameLst>
                                      </p:cBhvr>
                                      <p:tavLst>
                                        <p:tav tm="0">
                                          <p:val>
                                            <p:strVal val="#ppt_y-#ppt_h*1.125000"/>
                                          </p:val>
                                        </p:tav>
                                        <p:tav tm="100000">
                                          <p:val>
                                            <p:strVal val="#ppt_y"/>
                                          </p:val>
                                        </p:tav>
                                      </p:tavLst>
                                    </p:anim>
                                    <p:animEffect transition="in" filter="wipe(down)">
                                      <p:cBhvr>
                                        <p:cTn id="69" dur="1000"/>
                                        <p:tgtEl>
                                          <p:spTgt spid="150"/>
                                        </p:tgtEl>
                                      </p:cBhvr>
                                    </p:animEffect>
                                  </p:childTnLst>
                                </p:cTn>
                              </p:par>
                            </p:childTnLst>
                          </p:cTn>
                        </p:par>
                        <p:par>
                          <p:cTn id="70" fill="hold">
                            <p:stCondLst>
                              <p:cond delay="13500"/>
                            </p:stCondLst>
                            <p:childTnLst>
                              <p:par>
                                <p:cTn id="71" presetID="10" presetClass="entr" presetSubtype="0" fill="hold" grpId="0" nodeType="afterEffect">
                                  <p:stCondLst>
                                    <p:cond delay="0"/>
                                  </p:stCondLst>
                                  <p:childTnLst>
                                    <p:set>
                                      <p:cBhvr>
                                        <p:cTn id="72" dur="1" fill="hold">
                                          <p:stCondLst>
                                            <p:cond delay="0"/>
                                          </p:stCondLst>
                                        </p:cTn>
                                        <p:tgtEl>
                                          <p:spTgt spid="166"/>
                                        </p:tgtEl>
                                        <p:attrNameLst>
                                          <p:attrName>style.visibility</p:attrName>
                                        </p:attrNameLst>
                                      </p:cBhvr>
                                      <p:to>
                                        <p:strVal val="visible"/>
                                      </p:to>
                                    </p:set>
                                    <p:animEffect transition="in" filter="fade">
                                      <p:cBhvr>
                                        <p:cTn id="73" dur="5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5388" grpId="0"/>
      <p:bldP spid="3255389" grpId="0" animBg="1"/>
      <p:bldP spid="4" grpId="0"/>
      <p:bldP spid="164" grpId="0"/>
      <p:bldP spid="165" grpId="0"/>
      <p:bldP spid="16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30" name="Picture 2"/>
          <p:cNvPicPr>
            <a:picLocks noChangeAspect="1" noChangeArrowheads="1"/>
          </p:cNvPicPr>
          <p:nvPr/>
        </p:nvPicPr>
        <p:blipFill>
          <a:blip r:embed="rId3">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052560" y="-476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150531" name="Group 165"/>
          <p:cNvGrpSpPr>
            <a:grpSpLocks/>
          </p:cNvGrpSpPr>
          <p:nvPr/>
        </p:nvGrpSpPr>
        <p:grpSpPr bwMode="auto">
          <a:xfrm>
            <a:off x="3052561" y="1435101"/>
            <a:ext cx="9231313" cy="5470525"/>
            <a:chOff x="0" y="1435100"/>
            <a:chExt cx="9231313" cy="5470525"/>
          </a:xfrm>
        </p:grpSpPr>
        <p:grpSp>
          <p:nvGrpSpPr>
            <p:cNvPr id="150634" name="Group 422"/>
            <p:cNvGrpSpPr>
              <a:grpSpLocks/>
            </p:cNvGrpSpPr>
            <p:nvPr/>
          </p:nvGrpSpPr>
          <p:grpSpPr bwMode="auto">
            <a:xfrm>
              <a:off x="8775565" y="1890060"/>
              <a:ext cx="342895" cy="584243"/>
              <a:chOff x="812" y="116"/>
              <a:chExt cx="216" cy="368"/>
            </a:xfrm>
          </p:grpSpPr>
          <p:sp>
            <p:nvSpPr>
              <p:cNvPr id="150786" name="Text Box 423"/>
              <p:cNvSpPr txBox="1">
                <a:spLocks noChangeArrowheads="1"/>
              </p:cNvSpPr>
              <p:nvPr/>
            </p:nvSpPr>
            <p:spPr bwMode="auto">
              <a:xfrm>
                <a:off x="812" y="272"/>
                <a:ext cx="2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600" b="1" dirty="0">
                    <a:solidFill>
                      <a:srgbClr val="000000"/>
                    </a:solidFill>
                  </a:rPr>
                  <a:t>N</a:t>
                </a:r>
              </a:p>
            </p:txBody>
          </p:sp>
          <p:sp>
            <p:nvSpPr>
              <p:cNvPr id="150787" name="Line 424"/>
              <p:cNvSpPr>
                <a:spLocks noChangeShapeType="1"/>
              </p:cNvSpPr>
              <p:nvPr/>
            </p:nvSpPr>
            <p:spPr bwMode="auto">
              <a:xfrm flipV="1">
                <a:off x="976" y="132"/>
                <a:ext cx="0" cy="2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0788" name="AutoShape 425"/>
              <p:cNvSpPr>
                <a:spLocks noChangeArrowheads="1"/>
              </p:cNvSpPr>
              <p:nvPr/>
            </p:nvSpPr>
            <p:spPr bwMode="auto">
              <a:xfrm flipH="1">
                <a:off x="884" y="116"/>
                <a:ext cx="96" cy="136"/>
              </a:xfrm>
              <a:prstGeom prst="rtTriangle">
                <a:avLst/>
              </a:prstGeom>
              <a:solidFill>
                <a:schemeClr val="tx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50635" name="Freeform 509"/>
            <p:cNvSpPr>
              <a:spLocks/>
            </p:cNvSpPr>
            <p:nvPr/>
          </p:nvSpPr>
          <p:spPr bwMode="auto">
            <a:xfrm>
              <a:off x="11108" y="1605877"/>
              <a:ext cx="752464" cy="1279618"/>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2147483646 h 10000"/>
                <a:gd name="T24" fmla="*/ 2147483646 w 10000"/>
                <a:gd name="T25" fmla="*/ 2147483646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0"/>
                <a:gd name="T40" fmla="*/ 0 h 10000"/>
                <a:gd name="T41" fmla="*/ 10000 w 10000"/>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0" h="10000">
                  <a:moveTo>
                    <a:pt x="2567" y="171"/>
                  </a:moveTo>
                  <a:cubicBezTo>
                    <a:pt x="4064" y="235"/>
                    <a:pt x="5989" y="0"/>
                    <a:pt x="7059" y="427"/>
                  </a:cubicBezTo>
                  <a:cubicBezTo>
                    <a:pt x="8770" y="1111"/>
                    <a:pt x="7154" y="532"/>
                    <a:pt x="8342" y="940"/>
                  </a:cubicBezTo>
                  <a:cubicBezTo>
                    <a:pt x="8824" y="1538"/>
                    <a:pt x="9572" y="1987"/>
                    <a:pt x="9947" y="2607"/>
                  </a:cubicBezTo>
                  <a:cubicBezTo>
                    <a:pt x="9733" y="4744"/>
                    <a:pt x="10000" y="5128"/>
                    <a:pt x="8663" y="6709"/>
                  </a:cubicBezTo>
                  <a:cubicBezTo>
                    <a:pt x="8075" y="7393"/>
                    <a:pt x="8610" y="7009"/>
                    <a:pt x="6417" y="7607"/>
                  </a:cubicBezTo>
                  <a:lnTo>
                    <a:pt x="5455" y="7863"/>
                  </a:lnTo>
                  <a:cubicBezTo>
                    <a:pt x="4813" y="8248"/>
                    <a:pt x="4599" y="8675"/>
                    <a:pt x="3850" y="9017"/>
                  </a:cubicBezTo>
                  <a:cubicBezTo>
                    <a:pt x="1818" y="10000"/>
                    <a:pt x="3850" y="8825"/>
                    <a:pt x="2246" y="9786"/>
                  </a:cubicBezTo>
                  <a:cubicBezTo>
                    <a:pt x="695" y="9637"/>
                    <a:pt x="481" y="9487"/>
                    <a:pt x="0" y="8889"/>
                  </a:cubicBezTo>
                  <a:cubicBezTo>
                    <a:pt x="107" y="7650"/>
                    <a:pt x="160" y="6410"/>
                    <a:pt x="321" y="5171"/>
                  </a:cubicBezTo>
                  <a:cubicBezTo>
                    <a:pt x="428" y="4252"/>
                    <a:pt x="1337" y="3376"/>
                    <a:pt x="1604" y="2479"/>
                  </a:cubicBezTo>
                  <a:cubicBezTo>
                    <a:pt x="1711" y="2137"/>
                    <a:pt x="1925" y="171"/>
                    <a:pt x="2567" y="17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36" name="Rectangle 512"/>
            <p:cNvSpPr>
              <a:spLocks noChangeArrowheads="1"/>
            </p:cNvSpPr>
            <p:nvPr/>
          </p:nvSpPr>
          <p:spPr bwMode="auto">
            <a:xfrm>
              <a:off x="3925833" y="1916044"/>
              <a:ext cx="32412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1</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p:txBody>
        </p:sp>
        <p:sp>
          <p:nvSpPr>
            <p:cNvPr id="150637" name="Text Box 510"/>
            <p:cNvSpPr txBox="1">
              <a:spLocks noChangeArrowheads="1"/>
            </p:cNvSpPr>
            <p:nvPr/>
          </p:nvSpPr>
          <p:spPr bwMode="auto">
            <a:xfrm>
              <a:off x="68257" y="1948802"/>
              <a:ext cx="654040" cy="436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80000"/>
                </a:lnSpc>
                <a:spcBef>
                  <a:spcPct val="0"/>
                </a:spcBef>
                <a:buFontTx/>
                <a:buNone/>
              </a:pPr>
              <a:r>
                <a:rPr lang="en-US" altLang="en-US" sz="1400" b="1" dirty="0">
                  <a:solidFill>
                    <a:srgbClr val="000000"/>
                  </a:solidFill>
                  <a:cs typeface="Arial" panose="020B0604020202020204" pitchFamily="34" charset="0"/>
                </a:rPr>
                <a:t>AA</a:t>
              </a:r>
            </a:p>
            <a:p>
              <a:pPr algn="ctr">
                <a:lnSpc>
                  <a:spcPct val="80000"/>
                </a:lnSpc>
                <a:spcBef>
                  <a:spcPct val="0"/>
                </a:spcBef>
                <a:buFontTx/>
                <a:buNone/>
              </a:pPr>
              <a:r>
                <a:rPr lang="en-US" altLang="en-US" sz="1400" b="1" dirty="0">
                  <a:solidFill>
                    <a:srgbClr val="000000"/>
                  </a:solidFill>
                  <a:cs typeface="Arial" panose="020B0604020202020204" pitchFamily="34" charset="0"/>
                </a:rPr>
                <a:t>PEEL</a:t>
              </a:r>
            </a:p>
          </p:txBody>
        </p:sp>
        <p:sp>
          <p:nvSpPr>
            <p:cNvPr id="150638" name="Freeform 511"/>
            <p:cNvSpPr>
              <a:spLocks/>
            </p:cNvSpPr>
            <p:nvPr/>
          </p:nvSpPr>
          <p:spPr bwMode="auto">
            <a:xfrm>
              <a:off x="84797" y="1435100"/>
              <a:ext cx="3877581" cy="848768"/>
            </a:xfrm>
            <a:custGeom>
              <a:avLst/>
              <a:gdLst>
                <a:gd name="T0" fmla="*/ 0 w 10901"/>
                <a:gd name="T1" fmla="*/ 0 h 10554"/>
                <a:gd name="T2" fmla="*/ 2147483646 w 10901"/>
                <a:gd name="T3" fmla="*/ 2147483646 h 10554"/>
                <a:gd name="T4" fmla="*/ 2147483646 w 10901"/>
                <a:gd name="T5" fmla="*/ 2147483646 h 10554"/>
                <a:gd name="T6" fmla="*/ 2147483646 w 10901"/>
                <a:gd name="T7" fmla="*/ 2147483646 h 10554"/>
                <a:gd name="T8" fmla="*/ 2147483646 w 10901"/>
                <a:gd name="T9" fmla="*/ 2147483646 h 10554"/>
                <a:gd name="T10" fmla="*/ 2147483646 w 10901"/>
                <a:gd name="T11" fmla="*/ 2147483646 h 10554"/>
                <a:gd name="T12" fmla="*/ 2147483646 w 10901"/>
                <a:gd name="T13" fmla="*/ 2147483646 h 10554"/>
                <a:gd name="T14" fmla="*/ 2147483646 w 10901"/>
                <a:gd name="T15" fmla="*/ 2147483646 h 10554"/>
                <a:gd name="T16" fmla="*/ 2147483646 w 10901"/>
                <a:gd name="T17" fmla="*/ 2147483646 h 105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01"/>
                <a:gd name="T28" fmla="*/ 0 h 10554"/>
                <a:gd name="T29" fmla="*/ 10901 w 10901"/>
                <a:gd name="T30" fmla="*/ 10554 h 105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01" h="10554">
                  <a:moveTo>
                    <a:pt x="0" y="0"/>
                  </a:moveTo>
                  <a:cubicBezTo>
                    <a:pt x="305" y="422"/>
                    <a:pt x="1157" y="1413"/>
                    <a:pt x="1749" y="2154"/>
                  </a:cubicBezTo>
                  <a:cubicBezTo>
                    <a:pt x="2341" y="2895"/>
                    <a:pt x="3022" y="3746"/>
                    <a:pt x="3555" y="4447"/>
                  </a:cubicBezTo>
                  <a:cubicBezTo>
                    <a:pt x="4088" y="5148"/>
                    <a:pt x="4527" y="5930"/>
                    <a:pt x="4945" y="6361"/>
                  </a:cubicBezTo>
                  <a:cubicBezTo>
                    <a:pt x="5690" y="6300"/>
                    <a:pt x="5935" y="6462"/>
                    <a:pt x="6299" y="6688"/>
                  </a:cubicBezTo>
                  <a:cubicBezTo>
                    <a:pt x="6720" y="7168"/>
                    <a:pt x="6739" y="7546"/>
                    <a:pt x="7127" y="7718"/>
                  </a:cubicBezTo>
                  <a:cubicBezTo>
                    <a:pt x="7515" y="7890"/>
                    <a:pt x="8233" y="7403"/>
                    <a:pt x="8625" y="7718"/>
                  </a:cubicBezTo>
                  <a:cubicBezTo>
                    <a:pt x="9019" y="8032"/>
                    <a:pt x="9104" y="9155"/>
                    <a:pt x="9483" y="9608"/>
                  </a:cubicBezTo>
                  <a:cubicBezTo>
                    <a:pt x="9862" y="10061"/>
                    <a:pt x="10357" y="10554"/>
                    <a:pt x="10901" y="104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39" name="Freeform 519"/>
            <p:cNvSpPr>
              <a:spLocks/>
            </p:cNvSpPr>
            <p:nvPr/>
          </p:nvSpPr>
          <p:spPr bwMode="auto">
            <a:xfrm>
              <a:off x="4221096" y="2285375"/>
              <a:ext cx="4480875" cy="289484"/>
            </a:xfrm>
            <a:custGeom>
              <a:avLst/>
              <a:gdLst>
                <a:gd name="T0" fmla="*/ 0 w 11761"/>
                <a:gd name="T1" fmla="*/ 0 h 10074"/>
                <a:gd name="T2" fmla="*/ 2147483646 w 11761"/>
                <a:gd name="T3" fmla="*/ 2147483646 h 10074"/>
                <a:gd name="T4" fmla="*/ 2147483646 w 11761"/>
                <a:gd name="T5" fmla="*/ 2147483646 h 10074"/>
                <a:gd name="T6" fmla="*/ 2147483646 w 11761"/>
                <a:gd name="T7" fmla="*/ 2147483646 h 10074"/>
                <a:gd name="T8" fmla="*/ 2147483646 w 11761"/>
                <a:gd name="T9" fmla="*/ 2147483646 h 10074"/>
                <a:gd name="T10" fmla="*/ 2147483646 w 11761"/>
                <a:gd name="T11" fmla="*/ 2147483646 h 10074"/>
                <a:gd name="T12" fmla="*/ 2147483646 w 11761"/>
                <a:gd name="T13" fmla="*/ 2147483646 h 10074"/>
                <a:gd name="T14" fmla="*/ 2147483646 w 11761"/>
                <a:gd name="T15" fmla="*/ 2147483646 h 10074"/>
                <a:gd name="T16" fmla="*/ 2147483646 w 11761"/>
                <a:gd name="T17" fmla="*/ 2147483646 h 100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761"/>
                <a:gd name="T28" fmla="*/ 0 h 10074"/>
                <a:gd name="T29" fmla="*/ 11761 w 11761"/>
                <a:gd name="T30" fmla="*/ 10074 h 100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761" h="10074">
                  <a:moveTo>
                    <a:pt x="0" y="0"/>
                  </a:moveTo>
                  <a:cubicBezTo>
                    <a:pt x="583" y="1989"/>
                    <a:pt x="1313" y="4033"/>
                    <a:pt x="1775" y="4972"/>
                  </a:cubicBezTo>
                  <a:cubicBezTo>
                    <a:pt x="2237" y="5911"/>
                    <a:pt x="2246" y="5193"/>
                    <a:pt x="2775" y="5635"/>
                  </a:cubicBezTo>
                  <a:cubicBezTo>
                    <a:pt x="3304" y="6077"/>
                    <a:pt x="4267" y="7238"/>
                    <a:pt x="4950" y="7624"/>
                  </a:cubicBezTo>
                  <a:cubicBezTo>
                    <a:pt x="5633" y="8011"/>
                    <a:pt x="6454" y="7569"/>
                    <a:pt x="6875" y="7956"/>
                  </a:cubicBezTo>
                  <a:cubicBezTo>
                    <a:pt x="7296" y="8343"/>
                    <a:pt x="7274" y="9816"/>
                    <a:pt x="7475" y="9945"/>
                  </a:cubicBezTo>
                  <a:cubicBezTo>
                    <a:pt x="7676" y="10074"/>
                    <a:pt x="7650" y="9384"/>
                    <a:pt x="8079" y="8731"/>
                  </a:cubicBezTo>
                  <a:cubicBezTo>
                    <a:pt x="8508" y="8078"/>
                    <a:pt x="9438" y="6634"/>
                    <a:pt x="10052" y="6025"/>
                  </a:cubicBezTo>
                  <a:cubicBezTo>
                    <a:pt x="10666" y="5416"/>
                    <a:pt x="11319" y="5635"/>
                    <a:pt x="11761" y="5079"/>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40" name="Freeform 521"/>
            <p:cNvSpPr>
              <a:spLocks/>
            </p:cNvSpPr>
            <p:nvPr/>
          </p:nvSpPr>
          <p:spPr bwMode="auto">
            <a:xfrm>
              <a:off x="8358624" y="2235361"/>
              <a:ext cx="711107" cy="4276529"/>
            </a:xfrm>
            <a:custGeom>
              <a:avLst/>
              <a:gdLst>
                <a:gd name="T0" fmla="*/ 2147483646 w 12068"/>
                <a:gd name="T1" fmla="*/ 2147483646 h 10728"/>
                <a:gd name="T2" fmla="*/ 2147483646 w 12068"/>
                <a:gd name="T3" fmla="*/ 2147483646 h 10728"/>
                <a:gd name="T4" fmla="*/ 2147483646 w 12068"/>
                <a:gd name="T5" fmla="*/ 2147483646 h 10728"/>
                <a:gd name="T6" fmla="*/ 2147483646 w 12068"/>
                <a:gd name="T7" fmla="*/ 2147483646 h 10728"/>
                <a:gd name="T8" fmla="*/ 2147483646 w 12068"/>
                <a:gd name="T9" fmla="*/ 2147483646 h 10728"/>
                <a:gd name="T10" fmla="*/ 2147483646 w 12068"/>
                <a:gd name="T11" fmla="*/ 2147483646 h 10728"/>
                <a:gd name="T12" fmla="*/ 2147483646 w 12068"/>
                <a:gd name="T13" fmla="*/ 2147483646 h 10728"/>
                <a:gd name="T14" fmla="*/ 2147483646 w 12068"/>
                <a:gd name="T15" fmla="*/ 2147483646 h 10728"/>
                <a:gd name="T16" fmla="*/ 2147483646 w 12068"/>
                <a:gd name="T17" fmla="*/ 2147483646 h 10728"/>
                <a:gd name="T18" fmla="*/ 2147483646 w 12068"/>
                <a:gd name="T19" fmla="*/ 2147483646 h 10728"/>
                <a:gd name="T20" fmla="*/ 2147483646 w 12068"/>
                <a:gd name="T21" fmla="*/ 2147483646 h 10728"/>
                <a:gd name="T22" fmla="*/ 2147483646 w 12068"/>
                <a:gd name="T23" fmla="*/ 2147483646 h 107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68"/>
                <a:gd name="T37" fmla="*/ 0 h 10728"/>
                <a:gd name="T38" fmla="*/ 12068 w 12068"/>
                <a:gd name="T39" fmla="*/ 10728 h 107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68" h="10728">
                  <a:moveTo>
                    <a:pt x="2068" y="728"/>
                  </a:moveTo>
                  <a:cubicBezTo>
                    <a:pt x="2100" y="729"/>
                    <a:pt x="0" y="0"/>
                    <a:pt x="237" y="75"/>
                  </a:cubicBezTo>
                  <a:cubicBezTo>
                    <a:pt x="474" y="150"/>
                    <a:pt x="3099" y="1001"/>
                    <a:pt x="3493" y="1177"/>
                  </a:cubicBezTo>
                  <a:cubicBezTo>
                    <a:pt x="3920" y="1354"/>
                    <a:pt x="4221" y="1560"/>
                    <a:pt x="4624" y="1789"/>
                  </a:cubicBezTo>
                  <a:cubicBezTo>
                    <a:pt x="5028" y="2019"/>
                    <a:pt x="5593" y="2249"/>
                    <a:pt x="5918" y="2554"/>
                  </a:cubicBezTo>
                  <a:cubicBezTo>
                    <a:pt x="6241" y="2860"/>
                    <a:pt x="6159" y="3283"/>
                    <a:pt x="6564" y="3626"/>
                  </a:cubicBezTo>
                  <a:cubicBezTo>
                    <a:pt x="6968" y="3969"/>
                    <a:pt x="7514" y="4358"/>
                    <a:pt x="8343" y="4611"/>
                  </a:cubicBezTo>
                  <a:cubicBezTo>
                    <a:pt x="9172" y="4865"/>
                    <a:pt x="11028" y="4837"/>
                    <a:pt x="11547" y="5148"/>
                  </a:cubicBezTo>
                  <a:cubicBezTo>
                    <a:pt x="12068" y="5458"/>
                    <a:pt x="11973" y="6084"/>
                    <a:pt x="11466" y="6473"/>
                  </a:cubicBezTo>
                  <a:cubicBezTo>
                    <a:pt x="10959" y="6861"/>
                    <a:pt x="8916" y="7130"/>
                    <a:pt x="8503" y="7476"/>
                  </a:cubicBezTo>
                  <a:cubicBezTo>
                    <a:pt x="8090" y="7822"/>
                    <a:pt x="9091" y="8005"/>
                    <a:pt x="8988" y="8547"/>
                  </a:cubicBezTo>
                  <a:cubicBezTo>
                    <a:pt x="8884" y="9089"/>
                    <a:pt x="7584" y="10435"/>
                    <a:pt x="7880" y="1072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41" name="Freeform 523"/>
            <p:cNvSpPr>
              <a:spLocks/>
            </p:cNvSpPr>
            <p:nvPr/>
          </p:nvSpPr>
          <p:spPr bwMode="auto">
            <a:xfrm>
              <a:off x="363083" y="1669425"/>
              <a:ext cx="665534" cy="1567023"/>
            </a:xfrm>
            <a:custGeom>
              <a:avLst/>
              <a:gdLst>
                <a:gd name="T0" fmla="*/ 2147483646 w 10245"/>
                <a:gd name="T1" fmla="*/ 0 h 9564"/>
                <a:gd name="T2" fmla="*/ 2147483646 w 10245"/>
                <a:gd name="T3" fmla="*/ 2147483646 h 9564"/>
                <a:gd name="T4" fmla="*/ 2147483646 w 10245"/>
                <a:gd name="T5" fmla="*/ 2147483646 h 9564"/>
                <a:gd name="T6" fmla="*/ 2147483646 w 10245"/>
                <a:gd name="T7" fmla="*/ 2147483646 h 9564"/>
                <a:gd name="T8" fmla="*/ 2147483646 w 10245"/>
                <a:gd name="T9" fmla="*/ 2147483646 h 9564"/>
                <a:gd name="T10" fmla="*/ 2147483646 w 10245"/>
                <a:gd name="T11" fmla="*/ 2147483646 h 9564"/>
                <a:gd name="T12" fmla="*/ 2147483646 w 10245"/>
                <a:gd name="T13" fmla="*/ 2147483646 h 9564"/>
                <a:gd name="T14" fmla="*/ 0 60000 65536"/>
                <a:gd name="T15" fmla="*/ 0 60000 65536"/>
                <a:gd name="T16" fmla="*/ 0 60000 65536"/>
                <a:gd name="T17" fmla="*/ 0 60000 65536"/>
                <a:gd name="T18" fmla="*/ 0 60000 65536"/>
                <a:gd name="T19" fmla="*/ 0 60000 65536"/>
                <a:gd name="T20" fmla="*/ 0 60000 65536"/>
                <a:gd name="T21" fmla="*/ 0 w 10245"/>
                <a:gd name="T22" fmla="*/ 0 h 9564"/>
                <a:gd name="T23" fmla="*/ 10245 w 10245"/>
                <a:gd name="T24" fmla="*/ 9564 h 95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45" h="9564">
                  <a:moveTo>
                    <a:pt x="10245" y="0"/>
                  </a:moveTo>
                  <a:cubicBezTo>
                    <a:pt x="9634" y="494"/>
                    <a:pt x="9582" y="990"/>
                    <a:pt x="9244" y="1549"/>
                  </a:cubicBezTo>
                  <a:cubicBezTo>
                    <a:pt x="8906" y="2108"/>
                    <a:pt x="8681" y="2771"/>
                    <a:pt x="8217" y="3352"/>
                  </a:cubicBezTo>
                  <a:cubicBezTo>
                    <a:pt x="7752" y="3934"/>
                    <a:pt x="7118" y="4574"/>
                    <a:pt x="6458" y="5039"/>
                  </a:cubicBezTo>
                  <a:cubicBezTo>
                    <a:pt x="5798" y="5504"/>
                    <a:pt x="5016" y="5765"/>
                    <a:pt x="4258" y="6143"/>
                  </a:cubicBezTo>
                  <a:cubicBezTo>
                    <a:pt x="3500" y="6521"/>
                    <a:pt x="2618" y="6736"/>
                    <a:pt x="1913" y="7306"/>
                  </a:cubicBezTo>
                  <a:cubicBezTo>
                    <a:pt x="1208" y="7876"/>
                    <a:pt x="0" y="9104"/>
                    <a:pt x="30" y="9564"/>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42" name="Freeform 524"/>
            <p:cNvSpPr>
              <a:spLocks/>
            </p:cNvSpPr>
            <p:nvPr/>
          </p:nvSpPr>
          <p:spPr bwMode="auto">
            <a:xfrm>
              <a:off x="126646" y="3422222"/>
              <a:ext cx="208194" cy="2351024"/>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10000" y="0"/>
                  </a:moveTo>
                  <a:cubicBezTo>
                    <a:pt x="8780" y="548"/>
                    <a:pt x="8468" y="291"/>
                    <a:pt x="6115" y="1297"/>
                  </a:cubicBezTo>
                  <a:cubicBezTo>
                    <a:pt x="4527" y="2303"/>
                    <a:pt x="939" y="4587"/>
                    <a:pt x="469" y="6037"/>
                  </a:cubicBezTo>
                  <a:cubicBezTo>
                    <a:pt x="0" y="7487"/>
                    <a:pt x="2839" y="9305"/>
                    <a:pt x="3302"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43" name="Rectangle 525"/>
            <p:cNvSpPr>
              <a:spLocks noChangeArrowheads="1"/>
            </p:cNvSpPr>
            <p:nvPr/>
          </p:nvSpPr>
          <p:spPr bwMode="auto">
            <a:xfrm rot="17544151">
              <a:off x="205351" y="3177753"/>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rPr>
                <a:t>X</a:t>
              </a:r>
            </a:p>
          </p:txBody>
        </p:sp>
        <p:sp>
          <p:nvSpPr>
            <p:cNvPr id="150644" name="Freeform 526"/>
            <p:cNvSpPr>
              <a:spLocks/>
            </p:cNvSpPr>
            <p:nvPr/>
          </p:nvSpPr>
          <p:spPr bwMode="auto">
            <a:xfrm>
              <a:off x="1405335" y="1890010"/>
              <a:ext cx="1325247" cy="469029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0 w 10000"/>
                <a:gd name="T23" fmla="*/ 2147483646 h 10000"/>
                <a:gd name="T24" fmla="*/ 2147483646 w 10000"/>
                <a:gd name="T25" fmla="*/ 2147483646 h 10000"/>
                <a:gd name="T26" fmla="*/ 2147483646 w 10000"/>
                <a:gd name="T27" fmla="*/ 2147483646 h 10000"/>
                <a:gd name="T28" fmla="*/ 2147483646 w 10000"/>
                <a:gd name="T29" fmla="*/ 2147483646 h 1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00"/>
                <a:gd name="T46" fmla="*/ 0 h 10000"/>
                <a:gd name="T47" fmla="*/ 10000 w 10000"/>
                <a:gd name="T48" fmla="*/ 10000 h 1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00" h="10000">
                  <a:moveTo>
                    <a:pt x="8948" y="0"/>
                  </a:moveTo>
                  <a:cubicBezTo>
                    <a:pt x="9044" y="234"/>
                    <a:pt x="9343" y="377"/>
                    <a:pt x="9487" y="589"/>
                  </a:cubicBezTo>
                  <a:cubicBezTo>
                    <a:pt x="9618" y="745"/>
                    <a:pt x="9555" y="818"/>
                    <a:pt x="9627" y="935"/>
                  </a:cubicBezTo>
                  <a:cubicBezTo>
                    <a:pt x="9700" y="1051"/>
                    <a:pt x="10000" y="1134"/>
                    <a:pt x="9921" y="1286"/>
                  </a:cubicBezTo>
                  <a:cubicBezTo>
                    <a:pt x="9841" y="1439"/>
                    <a:pt x="9392" y="1682"/>
                    <a:pt x="9152" y="1848"/>
                  </a:cubicBezTo>
                  <a:cubicBezTo>
                    <a:pt x="8913" y="2015"/>
                    <a:pt x="8714" y="2119"/>
                    <a:pt x="8482" y="2285"/>
                  </a:cubicBezTo>
                  <a:cubicBezTo>
                    <a:pt x="8250" y="2451"/>
                    <a:pt x="8121" y="2584"/>
                    <a:pt x="7761" y="2843"/>
                  </a:cubicBezTo>
                  <a:lnTo>
                    <a:pt x="6361" y="3838"/>
                  </a:lnTo>
                  <a:cubicBezTo>
                    <a:pt x="5983" y="4109"/>
                    <a:pt x="5804" y="4230"/>
                    <a:pt x="5354" y="4458"/>
                  </a:cubicBezTo>
                  <a:cubicBezTo>
                    <a:pt x="4797" y="4656"/>
                    <a:pt x="3857" y="4834"/>
                    <a:pt x="3126" y="5037"/>
                  </a:cubicBezTo>
                  <a:cubicBezTo>
                    <a:pt x="2395" y="5240"/>
                    <a:pt x="1491" y="5523"/>
                    <a:pt x="970" y="5677"/>
                  </a:cubicBezTo>
                  <a:cubicBezTo>
                    <a:pt x="449" y="5830"/>
                    <a:pt x="216" y="5763"/>
                    <a:pt x="0" y="5960"/>
                  </a:cubicBezTo>
                  <a:cubicBezTo>
                    <a:pt x="36" y="6278"/>
                    <a:pt x="318" y="7176"/>
                    <a:pt x="396" y="7728"/>
                  </a:cubicBezTo>
                  <a:cubicBezTo>
                    <a:pt x="474" y="8280"/>
                    <a:pt x="445" y="8894"/>
                    <a:pt x="467" y="9272"/>
                  </a:cubicBezTo>
                  <a:cubicBezTo>
                    <a:pt x="489" y="9651"/>
                    <a:pt x="433" y="9672"/>
                    <a:pt x="529"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45" name="Freeform 527"/>
            <p:cNvSpPr>
              <a:spLocks/>
            </p:cNvSpPr>
            <p:nvPr/>
          </p:nvSpPr>
          <p:spPr bwMode="auto">
            <a:xfrm>
              <a:off x="2225304" y="1819778"/>
              <a:ext cx="1738002" cy="4767649"/>
            </a:xfrm>
            <a:custGeom>
              <a:avLst/>
              <a:gdLst>
                <a:gd name="T0" fmla="*/ 2147483646 w 10000"/>
                <a:gd name="T1" fmla="*/ 0 h 11496"/>
                <a:gd name="T2" fmla="*/ 2147483646 w 10000"/>
                <a:gd name="T3" fmla="*/ 2147483646 h 11496"/>
                <a:gd name="T4" fmla="*/ 2147483646 w 10000"/>
                <a:gd name="T5" fmla="*/ 2147483646 h 11496"/>
                <a:gd name="T6" fmla="*/ 2147483646 w 10000"/>
                <a:gd name="T7" fmla="*/ 2147483646 h 11496"/>
                <a:gd name="T8" fmla="*/ 2147483646 w 10000"/>
                <a:gd name="T9" fmla="*/ 2147483646 h 11496"/>
                <a:gd name="T10" fmla="*/ 2147483646 w 10000"/>
                <a:gd name="T11" fmla="*/ 2147483646 h 11496"/>
                <a:gd name="T12" fmla="*/ 2147483646 w 10000"/>
                <a:gd name="T13" fmla="*/ 2147483646 h 11496"/>
                <a:gd name="T14" fmla="*/ 2147483646 w 10000"/>
                <a:gd name="T15" fmla="*/ 2147483646 h 11496"/>
                <a:gd name="T16" fmla="*/ 2147483646 w 10000"/>
                <a:gd name="T17" fmla="*/ 2147483646 h 11496"/>
                <a:gd name="T18" fmla="*/ 0 w 10000"/>
                <a:gd name="T19" fmla="*/ 2147483646 h 11496"/>
                <a:gd name="T20" fmla="*/ 2147483646 w 10000"/>
                <a:gd name="T21" fmla="*/ 2147483646 h 11496"/>
                <a:gd name="T22" fmla="*/ 2147483646 w 10000"/>
                <a:gd name="T23" fmla="*/ 2147483646 h 11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1496"/>
                <a:gd name="T38" fmla="*/ 10000 w 10000"/>
                <a:gd name="T39" fmla="*/ 11496 h 11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1496">
                  <a:moveTo>
                    <a:pt x="10000" y="0"/>
                  </a:moveTo>
                  <a:cubicBezTo>
                    <a:pt x="9715" y="115"/>
                    <a:pt x="9073" y="437"/>
                    <a:pt x="8677" y="652"/>
                  </a:cubicBezTo>
                  <a:cubicBezTo>
                    <a:pt x="8282" y="866"/>
                    <a:pt x="7957" y="1030"/>
                    <a:pt x="7627" y="1284"/>
                  </a:cubicBezTo>
                  <a:cubicBezTo>
                    <a:pt x="7297" y="1538"/>
                    <a:pt x="7024" y="1834"/>
                    <a:pt x="6695" y="2179"/>
                  </a:cubicBezTo>
                  <a:cubicBezTo>
                    <a:pt x="6366" y="2523"/>
                    <a:pt x="6029" y="2973"/>
                    <a:pt x="5655" y="3350"/>
                  </a:cubicBezTo>
                  <a:cubicBezTo>
                    <a:pt x="5279" y="3731"/>
                    <a:pt x="4753" y="4107"/>
                    <a:pt x="4449" y="4453"/>
                  </a:cubicBezTo>
                  <a:cubicBezTo>
                    <a:pt x="4145" y="4800"/>
                    <a:pt x="4156" y="5100"/>
                    <a:pt x="3829" y="5429"/>
                  </a:cubicBezTo>
                  <a:cubicBezTo>
                    <a:pt x="3454" y="5663"/>
                    <a:pt x="3145" y="5833"/>
                    <a:pt x="2613" y="6046"/>
                  </a:cubicBezTo>
                  <a:cubicBezTo>
                    <a:pt x="2080" y="6259"/>
                    <a:pt x="1068" y="6506"/>
                    <a:pt x="632" y="6708"/>
                  </a:cubicBezTo>
                  <a:cubicBezTo>
                    <a:pt x="196" y="6910"/>
                    <a:pt x="165" y="7019"/>
                    <a:pt x="0" y="7257"/>
                  </a:cubicBezTo>
                  <a:cubicBezTo>
                    <a:pt x="19" y="7628"/>
                    <a:pt x="203" y="8422"/>
                    <a:pt x="283" y="8879"/>
                  </a:cubicBezTo>
                  <a:cubicBezTo>
                    <a:pt x="362" y="9336"/>
                    <a:pt x="429" y="10952"/>
                    <a:pt x="475" y="11496"/>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46" name="Freeform 528"/>
            <p:cNvSpPr>
              <a:spLocks/>
            </p:cNvSpPr>
            <p:nvPr/>
          </p:nvSpPr>
          <p:spPr bwMode="auto">
            <a:xfrm>
              <a:off x="5083223" y="2331293"/>
              <a:ext cx="698459" cy="4228337"/>
            </a:xfrm>
            <a:custGeom>
              <a:avLst/>
              <a:gdLst>
                <a:gd name="T0" fmla="*/ 2147483646 w 9925"/>
                <a:gd name="T1" fmla="*/ 0 h 10038"/>
                <a:gd name="T2" fmla="*/ 2147483646 w 9925"/>
                <a:gd name="T3" fmla="*/ 2147483646 h 10038"/>
                <a:gd name="T4" fmla="*/ 2147483646 w 9925"/>
                <a:gd name="T5" fmla="*/ 2147483646 h 10038"/>
                <a:gd name="T6" fmla="*/ 2147483646 w 9925"/>
                <a:gd name="T7" fmla="*/ 2147483646 h 10038"/>
                <a:gd name="T8" fmla="*/ 2147483646 w 9925"/>
                <a:gd name="T9" fmla="*/ 2147483646 h 10038"/>
                <a:gd name="T10" fmla="*/ 2147483646 w 9925"/>
                <a:gd name="T11" fmla="*/ 2147483646 h 10038"/>
                <a:gd name="T12" fmla="*/ 2147483646 w 9925"/>
                <a:gd name="T13" fmla="*/ 2147483646 h 10038"/>
                <a:gd name="T14" fmla="*/ 2147483646 w 9925"/>
                <a:gd name="T15" fmla="*/ 2147483646 h 10038"/>
                <a:gd name="T16" fmla="*/ 2147483646 w 9925"/>
                <a:gd name="T17" fmla="*/ 2147483646 h 10038"/>
                <a:gd name="T18" fmla="*/ 2147483646 w 9925"/>
                <a:gd name="T19" fmla="*/ 2147483646 h 10038"/>
                <a:gd name="T20" fmla="*/ 2147483646 w 9925"/>
                <a:gd name="T21" fmla="*/ 2147483646 h 10038"/>
                <a:gd name="T22" fmla="*/ 0 w 9925"/>
                <a:gd name="T23" fmla="*/ 2147483646 h 100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25"/>
                <a:gd name="T37" fmla="*/ 0 h 10038"/>
                <a:gd name="T38" fmla="*/ 9925 w 9925"/>
                <a:gd name="T39" fmla="*/ 10038 h 100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25" h="10038">
                  <a:moveTo>
                    <a:pt x="7510" y="0"/>
                  </a:moveTo>
                  <a:cubicBezTo>
                    <a:pt x="7351" y="83"/>
                    <a:pt x="6857" y="486"/>
                    <a:pt x="6902" y="683"/>
                  </a:cubicBezTo>
                  <a:cubicBezTo>
                    <a:pt x="6948" y="878"/>
                    <a:pt x="7307" y="1259"/>
                    <a:pt x="7442" y="1495"/>
                  </a:cubicBezTo>
                  <a:cubicBezTo>
                    <a:pt x="7579" y="1735"/>
                    <a:pt x="7601" y="1852"/>
                    <a:pt x="8015" y="2094"/>
                  </a:cubicBezTo>
                  <a:cubicBezTo>
                    <a:pt x="8428" y="2335"/>
                    <a:pt x="9554" y="2589"/>
                    <a:pt x="9925" y="2946"/>
                  </a:cubicBezTo>
                  <a:cubicBezTo>
                    <a:pt x="9691" y="3305"/>
                    <a:pt x="8766" y="3828"/>
                    <a:pt x="8194" y="4345"/>
                  </a:cubicBezTo>
                  <a:cubicBezTo>
                    <a:pt x="6871" y="4848"/>
                    <a:pt x="6138" y="4965"/>
                    <a:pt x="4989" y="5286"/>
                  </a:cubicBezTo>
                  <a:cubicBezTo>
                    <a:pt x="3840" y="5608"/>
                    <a:pt x="2105" y="5977"/>
                    <a:pt x="1302" y="6276"/>
                  </a:cubicBezTo>
                  <a:cubicBezTo>
                    <a:pt x="499" y="6574"/>
                    <a:pt x="270" y="6765"/>
                    <a:pt x="171" y="7077"/>
                  </a:cubicBezTo>
                  <a:cubicBezTo>
                    <a:pt x="72" y="7389"/>
                    <a:pt x="745" y="7838"/>
                    <a:pt x="705" y="8147"/>
                  </a:cubicBezTo>
                  <a:cubicBezTo>
                    <a:pt x="662" y="8458"/>
                    <a:pt x="1278" y="8735"/>
                    <a:pt x="1197" y="9055"/>
                  </a:cubicBezTo>
                  <a:cubicBezTo>
                    <a:pt x="1118" y="9374"/>
                    <a:pt x="114" y="9688"/>
                    <a:pt x="0" y="1003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47" name="Text Box 532"/>
            <p:cNvSpPr txBox="1">
              <a:spLocks noChangeArrowheads="1"/>
            </p:cNvSpPr>
            <p:nvPr/>
          </p:nvSpPr>
          <p:spPr bwMode="auto">
            <a:xfrm>
              <a:off x="3539388" y="1521815"/>
              <a:ext cx="909624"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50648" name="Text Box 533"/>
            <p:cNvSpPr txBox="1">
              <a:spLocks noChangeArrowheads="1"/>
            </p:cNvSpPr>
            <p:nvPr/>
          </p:nvSpPr>
          <p:spPr bwMode="auto">
            <a:xfrm>
              <a:off x="4979089" y="2043966"/>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50649" name="Text Box 534"/>
            <p:cNvSpPr txBox="1">
              <a:spLocks noChangeArrowheads="1"/>
            </p:cNvSpPr>
            <p:nvPr/>
          </p:nvSpPr>
          <p:spPr bwMode="auto">
            <a:xfrm>
              <a:off x="2065316" y="1575807"/>
              <a:ext cx="1033447"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a:t>
              </a:r>
            </a:p>
          </p:txBody>
        </p:sp>
        <p:sp>
          <p:nvSpPr>
            <p:cNvPr id="150650" name="Rectangle 539"/>
            <p:cNvSpPr>
              <a:spLocks noChangeArrowheads="1"/>
            </p:cNvSpPr>
            <p:nvPr/>
          </p:nvSpPr>
          <p:spPr bwMode="auto">
            <a:xfrm rot="267336">
              <a:off x="6927742" y="2728322"/>
              <a:ext cx="923911" cy="244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Range Road</a:t>
              </a:r>
            </a:p>
          </p:txBody>
        </p:sp>
        <p:sp>
          <p:nvSpPr>
            <p:cNvPr id="150651" name="Text Box 541"/>
            <p:cNvSpPr txBox="1">
              <a:spLocks noChangeArrowheads="1"/>
            </p:cNvSpPr>
            <p:nvPr/>
          </p:nvSpPr>
          <p:spPr bwMode="auto">
            <a:xfrm>
              <a:off x="4452302" y="6532344"/>
              <a:ext cx="1261861"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50652" name="Text Box 542"/>
            <p:cNvSpPr txBox="1">
              <a:spLocks noChangeArrowheads="1"/>
            </p:cNvSpPr>
            <p:nvPr/>
          </p:nvSpPr>
          <p:spPr bwMode="auto">
            <a:xfrm>
              <a:off x="1763225" y="6540003"/>
              <a:ext cx="107691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50653" name="Text Box 543"/>
            <p:cNvSpPr txBox="1">
              <a:spLocks noChangeArrowheads="1"/>
            </p:cNvSpPr>
            <p:nvPr/>
          </p:nvSpPr>
          <p:spPr bwMode="auto">
            <a:xfrm>
              <a:off x="918989" y="6530477"/>
              <a:ext cx="1119076"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a:t>
              </a:r>
            </a:p>
          </p:txBody>
        </p:sp>
        <p:grpSp>
          <p:nvGrpSpPr>
            <p:cNvPr id="150654" name="Group 507"/>
            <p:cNvGrpSpPr>
              <a:grpSpLocks/>
            </p:cNvGrpSpPr>
            <p:nvPr/>
          </p:nvGrpSpPr>
          <p:grpSpPr bwMode="auto">
            <a:xfrm>
              <a:off x="957830" y="1630702"/>
              <a:ext cx="138110" cy="138122"/>
              <a:chOff x="1196975" y="4543425"/>
              <a:chExt cx="138112" cy="138112"/>
            </a:xfrm>
          </p:grpSpPr>
          <p:sp>
            <p:nvSpPr>
              <p:cNvPr id="150783"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78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8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55" name="Group 516"/>
            <p:cNvGrpSpPr>
              <a:grpSpLocks/>
            </p:cNvGrpSpPr>
            <p:nvPr/>
          </p:nvGrpSpPr>
          <p:grpSpPr bwMode="auto">
            <a:xfrm>
              <a:off x="8375244" y="2376409"/>
              <a:ext cx="138110" cy="138122"/>
              <a:chOff x="1196975" y="4543425"/>
              <a:chExt cx="138112" cy="138112"/>
            </a:xfrm>
          </p:grpSpPr>
          <p:sp>
            <p:nvSpPr>
              <p:cNvPr id="150780"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78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8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56" name="Group 520"/>
            <p:cNvGrpSpPr>
              <a:grpSpLocks/>
            </p:cNvGrpSpPr>
            <p:nvPr/>
          </p:nvGrpSpPr>
          <p:grpSpPr bwMode="auto">
            <a:xfrm>
              <a:off x="2569892" y="2002535"/>
              <a:ext cx="138110" cy="138122"/>
              <a:chOff x="1196975" y="4543425"/>
              <a:chExt cx="138112" cy="138112"/>
            </a:xfrm>
          </p:grpSpPr>
          <p:sp>
            <p:nvSpPr>
              <p:cNvPr id="150777"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77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7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57" name="Group 524"/>
            <p:cNvGrpSpPr>
              <a:grpSpLocks/>
            </p:cNvGrpSpPr>
            <p:nvPr/>
          </p:nvGrpSpPr>
          <p:grpSpPr bwMode="auto">
            <a:xfrm>
              <a:off x="3552567" y="2182033"/>
              <a:ext cx="138110" cy="138122"/>
              <a:chOff x="1196975" y="4543425"/>
              <a:chExt cx="138112" cy="138112"/>
            </a:xfrm>
          </p:grpSpPr>
          <p:sp>
            <p:nvSpPr>
              <p:cNvPr id="150774"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77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7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58" name="Group 528"/>
            <p:cNvGrpSpPr>
              <a:grpSpLocks/>
            </p:cNvGrpSpPr>
            <p:nvPr/>
          </p:nvGrpSpPr>
          <p:grpSpPr bwMode="auto">
            <a:xfrm>
              <a:off x="5517834" y="2413964"/>
              <a:ext cx="138110" cy="138122"/>
              <a:chOff x="1196975" y="4543425"/>
              <a:chExt cx="138112" cy="138112"/>
            </a:xfrm>
          </p:grpSpPr>
          <p:sp>
            <p:nvSpPr>
              <p:cNvPr id="150771"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77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7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59" name="Group 45"/>
            <p:cNvGrpSpPr>
              <a:grpSpLocks/>
            </p:cNvGrpSpPr>
            <p:nvPr/>
          </p:nvGrpSpPr>
          <p:grpSpPr bwMode="auto">
            <a:xfrm>
              <a:off x="2284259" y="2553683"/>
              <a:ext cx="6613677" cy="3640804"/>
              <a:chOff x="2284258" y="2553634"/>
              <a:chExt cx="6613678" cy="3640645"/>
            </a:xfrm>
          </p:grpSpPr>
          <p:grpSp>
            <p:nvGrpSpPr>
              <p:cNvPr id="150707" name="Group 381"/>
              <p:cNvGrpSpPr>
                <a:grpSpLocks/>
              </p:cNvGrpSpPr>
              <p:nvPr/>
            </p:nvGrpSpPr>
            <p:grpSpPr bwMode="auto">
              <a:xfrm>
                <a:off x="2284258" y="2686994"/>
                <a:ext cx="1273189" cy="2171767"/>
                <a:chOff x="816" y="1693"/>
                <a:chExt cx="802" cy="1368"/>
              </a:xfrm>
            </p:grpSpPr>
            <p:sp>
              <p:nvSpPr>
                <p:cNvPr id="150768" name="AutoShape 382"/>
                <p:cNvSpPr>
                  <a:spLocks noChangeArrowheads="1"/>
                </p:cNvSpPr>
                <p:nvPr/>
              </p:nvSpPr>
              <p:spPr bwMode="auto">
                <a:xfrm>
                  <a:off x="1486" y="1693"/>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769" name="AutoShape 383"/>
                <p:cNvSpPr>
                  <a:spLocks noChangeArrowheads="1"/>
                </p:cNvSpPr>
                <p:nvPr/>
              </p:nvSpPr>
              <p:spPr bwMode="auto">
                <a:xfrm>
                  <a:off x="1474" y="2406"/>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770" name="AutoShape 384"/>
                <p:cNvSpPr>
                  <a:spLocks noChangeArrowheads="1"/>
                </p:cNvSpPr>
                <p:nvPr/>
              </p:nvSpPr>
              <p:spPr bwMode="auto">
                <a:xfrm>
                  <a:off x="816" y="2947"/>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50708" name="Group 275"/>
              <p:cNvGrpSpPr>
                <a:grpSpLocks/>
              </p:cNvGrpSpPr>
              <p:nvPr/>
            </p:nvGrpSpPr>
            <p:grpSpPr bwMode="auto">
              <a:xfrm>
                <a:off x="8105650" y="2971158"/>
                <a:ext cx="792286" cy="574221"/>
                <a:chOff x="8105775" y="2971800"/>
                <a:chExt cx="792298" cy="574205"/>
              </a:xfrm>
            </p:grpSpPr>
            <p:grpSp>
              <p:nvGrpSpPr>
                <p:cNvPr id="150757" name="Group 493"/>
                <p:cNvGrpSpPr>
                  <a:grpSpLocks/>
                </p:cNvGrpSpPr>
                <p:nvPr/>
              </p:nvGrpSpPr>
              <p:grpSpPr bwMode="auto">
                <a:xfrm>
                  <a:off x="8105775" y="2971800"/>
                  <a:ext cx="280988" cy="463550"/>
                  <a:chOff x="8638719" y="1220002"/>
                  <a:chExt cx="280657" cy="463447"/>
                </a:xfrm>
              </p:grpSpPr>
              <p:sp>
                <p:nvSpPr>
                  <p:cNvPr id="150761" name="Rectangle 133"/>
                  <p:cNvSpPr>
                    <a:spLocks noChangeArrowheads="1"/>
                  </p:cNvSpPr>
                  <p:nvPr/>
                </p:nvSpPr>
                <p:spPr bwMode="auto">
                  <a:xfrm rot="-2700000">
                    <a:off x="8638719" y="1402791"/>
                    <a:ext cx="280657" cy="280658"/>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0762" name="Group 80"/>
                  <p:cNvGrpSpPr>
                    <a:grpSpLocks/>
                  </p:cNvGrpSpPr>
                  <p:nvPr/>
                </p:nvGrpSpPr>
                <p:grpSpPr bwMode="auto">
                  <a:xfrm>
                    <a:off x="8685509" y="1498556"/>
                    <a:ext cx="186368" cy="84027"/>
                    <a:chOff x="1808112" y="2134561"/>
                    <a:chExt cx="549111" cy="247650"/>
                  </a:xfrm>
                </p:grpSpPr>
                <p:sp>
                  <p:nvSpPr>
                    <p:cNvPr id="150764"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765"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766"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67"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0763" name="Line 135"/>
                  <p:cNvSpPr>
                    <a:spLocks noChangeShapeType="1"/>
                  </p:cNvSpPr>
                  <p:nvPr/>
                </p:nvSpPr>
                <p:spPr bwMode="auto">
                  <a:xfrm>
                    <a:off x="8779047" y="1220002"/>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50758" name="Group 241"/>
                <p:cNvGrpSpPr>
                  <a:grpSpLocks/>
                </p:cNvGrpSpPr>
                <p:nvPr/>
              </p:nvGrpSpPr>
              <p:grpSpPr bwMode="auto">
                <a:xfrm>
                  <a:off x="8381730" y="3180204"/>
                  <a:ext cx="516343" cy="365801"/>
                  <a:chOff x="9283584" y="483216"/>
                  <a:chExt cx="516477" cy="365825"/>
                </a:xfrm>
              </p:grpSpPr>
              <p:sp>
                <p:nvSpPr>
                  <p:cNvPr id="150759"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D</a:t>
                    </a:r>
                  </a:p>
                </p:txBody>
              </p:sp>
              <p:sp>
                <p:nvSpPr>
                  <p:cNvPr id="150760" name="Text Box 435"/>
                  <p:cNvSpPr txBox="1">
                    <a:spLocks noChangeArrowheads="1"/>
                  </p:cNvSpPr>
                  <p:nvPr/>
                </p:nvSpPr>
                <p:spPr bwMode="auto">
                  <a:xfrm>
                    <a:off x="9289845" y="602811"/>
                    <a:ext cx="510216" cy="2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50709" name="Group 277"/>
              <p:cNvGrpSpPr>
                <a:grpSpLocks/>
              </p:cNvGrpSpPr>
              <p:nvPr/>
            </p:nvGrpSpPr>
            <p:grpSpPr bwMode="auto">
              <a:xfrm>
                <a:off x="6186391" y="2553634"/>
                <a:ext cx="786282" cy="553573"/>
                <a:chOff x="6186488" y="2554288"/>
                <a:chExt cx="786294" cy="553557"/>
              </a:xfrm>
            </p:grpSpPr>
            <p:grpSp>
              <p:nvGrpSpPr>
                <p:cNvPr id="150742" name="Group 466"/>
                <p:cNvGrpSpPr>
                  <a:grpSpLocks/>
                </p:cNvGrpSpPr>
                <p:nvPr/>
              </p:nvGrpSpPr>
              <p:grpSpPr bwMode="auto">
                <a:xfrm>
                  <a:off x="6186488" y="2554288"/>
                  <a:ext cx="280987" cy="442912"/>
                  <a:chOff x="9144000" y="2126089"/>
                  <a:chExt cx="280657" cy="442463"/>
                </a:xfrm>
              </p:grpSpPr>
              <p:grpSp>
                <p:nvGrpSpPr>
                  <p:cNvPr id="150746" name="Group 381"/>
                  <p:cNvGrpSpPr>
                    <a:grpSpLocks/>
                  </p:cNvGrpSpPr>
                  <p:nvPr/>
                </p:nvGrpSpPr>
                <p:grpSpPr bwMode="auto">
                  <a:xfrm>
                    <a:off x="9144000" y="2287894"/>
                    <a:ext cx="280657" cy="280658"/>
                    <a:chOff x="3840891" y="2938973"/>
                    <a:chExt cx="395477" cy="395476"/>
                  </a:xfrm>
                </p:grpSpPr>
                <p:sp>
                  <p:nvSpPr>
                    <p:cNvPr id="150748"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0749" name="Group 252"/>
                    <p:cNvGrpSpPr>
                      <a:grpSpLocks/>
                    </p:cNvGrpSpPr>
                    <p:nvPr/>
                  </p:nvGrpSpPr>
                  <p:grpSpPr bwMode="auto">
                    <a:xfrm>
                      <a:off x="3843033" y="3039193"/>
                      <a:ext cx="390179" cy="179559"/>
                      <a:chOff x="2804" y="1311"/>
                      <a:chExt cx="513" cy="290"/>
                    </a:xfrm>
                  </p:grpSpPr>
                  <p:sp>
                    <p:nvSpPr>
                      <p:cNvPr id="150755"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50756"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50750" name="Group 80"/>
                    <p:cNvGrpSpPr>
                      <a:grpSpLocks/>
                    </p:cNvGrpSpPr>
                    <p:nvPr/>
                  </p:nvGrpSpPr>
                  <p:grpSpPr bwMode="auto">
                    <a:xfrm>
                      <a:off x="3906824" y="3073916"/>
                      <a:ext cx="262613" cy="118403"/>
                      <a:chOff x="1808112" y="2134561"/>
                      <a:chExt cx="549111" cy="247650"/>
                    </a:xfrm>
                  </p:grpSpPr>
                  <p:sp>
                    <p:nvSpPr>
                      <p:cNvPr id="150751"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752"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753"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54"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50747"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50743" name="Group 244"/>
                <p:cNvGrpSpPr>
                  <a:grpSpLocks/>
                </p:cNvGrpSpPr>
                <p:nvPr/>
              </p:nvGrpSpPr>
              <p:grpSpPr bwMode="auto">
                <a:xfrm>
                  <a:off x="6456573" y="2742054"/>
                  <a:ext cx="516209" cy="365791"/>
                  <a:chOff x="9283584" y="483216"/>
                  <a:chExt cx="516342" cy="365816"/>
                </a:xfrm>
              </p:grpSpPr>
              <p:sp>
                <p:nvSpPr>
                  <p:cNvPr id="150744"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A</a:t>
                    </a:r>
                  </a:p>
                </p:txBody>
              </p:sp>
              <p:sp>
                <p:nvSpPr>
                  <p:cNvPr id="150745"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50710" name="Group 278"/>
              <p:cNvGrpSpPr>
                <a:grpSpLocks/>
              </p:cNvGrpSpPr>
              <p:nvPr/>
            </p:nvGrpSpPr>
            <p:grpSpPr bwMode="auto">
              <a:xfrm>
                <a:off x="6476899" y="4492786"/>
                <a:ext cx="800566" cy="544543"/>
                <a:chOff x="6477000" y="4493384"/>
                <a:chExt cx="800578" cy="544527"/>
              </a:xfrm>
            </p:grpSpPr>
            <p:grpSp>
              <p:nvGrpSpPr>
                <p:cNvPr id="150727" name="Group 501"/>
                <p:cNvGrpSpPr>
                  <a:grpSpLocks/>
                </p:cNvGrpSpPr>
                <p:nvPr/>
              </p:nvGrpSpPr>
              <p:grpSpPr bwMode="auto">
                <a:xfrm>
                  <a:off x="6477000" y="4493384"/>
                  <a:ext cx="280988" cy="441325"/>
                  <a:chOff x="9144000" y="2126089"/>
                  <a:chExt cx="280657" cy="442463"/>
                </a:xfrm>
              </p:grpSpPr>
              <p:grpSp>
                <p:nvGrpSpPr>
                  <p:cNvPr id="150731" name="Group 381"/>
                  <p:cNvGrpSpPr>
                    <a:grpSpLocks/>
                  </p:cNvGrpSpPr>
                  <p:nvPr/>
                </p:nvGrpSpPr>
                <p:grpSpPr bwMode="auto">
                  <a:xfrm>
                    <a:off x="9144000" y="2287894"/>
                    <a:ext cx="280657" cy="280658"/>
                    <a:chOff x="3840891" y="2938973"/>
                    <a:chExt cx="395477" cy="395476"/>
                  </a:xfrm>
                </p:grpSpPr>
                <p:sp>
                  <p:nvSpPr>
                    <p:cNvPr id="150733"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0734" name="Group 252"/>
                    <p:cNvGrpSpPr>
                      <a:grpSpLocks/>
                    </p:cNvGrpSpPr>
                    <p:nvPr/>
                  </p:nvGrpSpPr>
                  <p:grpSpPr bwMode="auto">
                    <a:xfrm>
                      <a:off x="3843033" y="3039193"/>
                      <a:ext cx="390179" cy="179559"/>
                      <a:chOff x="2804" y="1311"/>
                      <a:chExt cx="513" cy="290"/>
                    </a:xfrm>
                  </p:grpSpPr>
                  <p:sp>
                    <p:nvSpPr>
                      <p:cNvPr id="150740"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50741"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50735" name="Group 80"/>
                    <p:cNvGrpSpPr>
                      <a:grpSpLocks/>
                    </p:cNvGrpSpPr>
                    <p:nvPr/>
                  </p:nvGrpSpPr>
                  <p:grpSpPr bwMode="auto">
                    <a:xfrm>
                      <a:off x="3906824" y="3073916"/>
                      <a:ext cx="262613" cy="118403"/>
                      <a:chOff x="1808112" y="2134561"/>
                      <a:chExt cx="549111" cy="247650"/>
                    </a:xfrm>
                  </p:grpSpPr>
                  <p:sp>
                    <p:nvSpPr>
                      <p:cNvPr id="150736"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737"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738"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39"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50732"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50728" name="Group 247"/>
                <p:cNvGrpSpPr>
                  <a:grpSpLocks/>
                </p:cNvGrpSpPr>
                <p:nvPr/>
              </p:nvGrpSpPr>
              <p:grpSpPr bwMode="auto">
                <a:xfrm>
                  <a:off x="6760797" y="4672098"/>
                  <a:ext cx="516781" cy="365813"/>
                  <a:chOff x="9283584" y="483216"/>
                  <a:chExt cx="516342" cy="365816"/>
                </a:xfrm>
              </p:grpSpPr>
              <p:sp>
                <p:nvSpPr>
                  <p:cNvPr id="150729"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B</a:t>
                    </a:r>
                  </a:p>
                </p:txBody>
              </p:sp>
              <p:sp>
                <p:nvSpPr>
                  <p:cNvPr id="150730"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50711" name="Group 279"/>
              <p:cNvGrpSpPr>
                <a:grpSpLocks/>
              </p:cNvGrpSpPr>
              <p:nvPr/>
            </p:nvGrpSpPr>
            <p:grpSpPr bwMode="auto">
              <a:xfrm>
                <a:off x="5364043" y="5655324"/>
                <a:ext cx="804110" cy="538955"/>
                <a:chOff x="5364128" y="5655889"/>
                <a:chExt cx="804122" cy="538940"/>
              </a:xfrm>
            </p:grpSpPr>
            <p:grpSp>
              <p:nvGrpSpPr>
                <p:cNvPr id="150712" name="Group 501"/>
                <p:cNvGrpSpPr>
                  <a:grpSpLocks/>
                </p:cNvGrpSpPr>
                <p:nvPr/>
              </p:nvGrpSpPr>
              <p:grpSpPr bwMode="auto">
                <a:xfrm>
                  <a:off x="5364128" y="5655889"/>
                  <a:ext cx="280988" cy="441325"/>
                  <a:chOff x="9144000" y="2126089"/>
                  <a:chExt cx="280657" cy="442463"/>
                </a:xfrm>
              </p:grpSpPr>
              <p:grpSp>
                <p:nvGrpSpPr>
                  <p:cNvPr id="150716" name="Group 381"/>
                  <p:cNvGrpSpPr>
                    <a:grpSpLocks/>
                  </p:cNvGrpSpPr>
                  <p:nvPr/>
                </p:nvGrpSpPr>
                <p:grpSpPr bwMode="auto">
                  <a:xfrm>
                    <a:off x="9144000" y="2287894"/>
                    <a:ext cx="280657" cy="280658"/>
                    <a:chOff x="3840891" y="2938973"/>
                    <a:chExt cx="395477" cy="395476"/>
                  </a:xfrm>
                </p:grpSpPr>
                <p:sp>
                  <p:nvSpPr>
                    <p:cNvPr id="150718"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0719" name="Group 252"/>
                    <p:cNvGrpSpPr>
                      <a:grpSpLocks/>
                    </p:cNvGrpSpPr>
                    <p:nvPr/>
                  </p:nvGrpSpPr>
                  <p:grpSpPr bwMode="auto">
                    <a:xfrm>
                      <a:off x="3843033" y="3039193"/>
                      <a:ext cx="390179" cy="179559"/>
                      <a:chOff x="2804" y="1311"/>
                      <a:chExt cx="513" cy="290"/>
                    </a:xfrm>
                  </p:grpSpPr>
                  <p:sp>
                    <p:nvSpPr>
                      <p:cNvPr id="150725"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50726"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50720" name="Group 80"/>
                    <p:cNvGrpSpPr>
                      <a:grpSpLocks/>
                    </p:cNvGrpSpPr>
                    <p:nvPr/>
                  </p:nvGrpSpPr>
                  <p:grpSpPr bwMode="auto">
                    <a:xfrm>
                      <a:off x="3906824" y="3073916"/>
                      <a:ext cx="262613" cy="118403"/>
                      <a:chOff x="1808112" y="2134561"/>
                      <a:chExt cx="549111" cy="247650"/>
                    </a:xfrm>
                  </p:grpSpPr>
                  <p:sp>
                    <p:nvSpPr>
                      <p:cNvPr id="150721"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722"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723"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24"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50717"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50713" name="Group 244"/>
                <p:cNvGrpSpPr>
                  <a:grpSpLocks/>
                </p:cNvGrpSpPr>
                <p:nvPr/>
              </p:nvGrpSpPr>
              <p:grpSpPr bwMode="auto">
                <a:xfrm>
                  <a:off x="5652041" y="5829038"/>
                  <a:ext cx="516209" cy="365791"/>
                  <a:chOff x="9283584" y="483216"/>
                  <a:chExt cx="516342" cy="365816"/>
                </a:xfrm>
              </p:grpSpPr>
              <p:sp>
                <p:nvSpPr>
                  <p:cNvPr id="150714"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C</a:t>
                    </a:r>
                  </a:p>
                </p:txBody>
              </p:sp>
              <p:sp>
                <p:nvSpPr>
                  <p:cNvPr id="150715"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sp>
          <p:nvSpPr>
            <p:cNvPr id="150660" name="Freeform 528"/>
            <p:cNvSpPr>
              <a:spLocks/>
            </p:cNvSpPr>
            <p:nvPr/>
          </p:nvSpPr>
          <p:spPr bwMode="auto">
            <a:xfrm>
              <a:off x="6823441" y="2352843"/>
              <a:ext cx="444504" cy="4367324"/>
            </a:xfrm>
            <a:custGeom>
              <a:avLst/>
              <a:gdLst>
                <a:gd name="T0" fmla="*/ 2147483646 w 10156"/>
                <a:gd name="T1" fmla="*/ 0 h 11035"/>
                <a:gd name="T2" fmla="*/ 2147483646 w 10156"/>
                <a:gd name="T3" fmla="*/ 2147483646 h 11035"/>
                <a:gd name="T4" fmla="*/ 2147483646 w 10156"/>
                <a:gd name="T5" fmla="*/ 2147483646 h 11035"/>
                <a:gd name="T6" fmla="*/ 2147483646 w 10156"/>
                <a:gd name="T7" fmla="*/ 2147483646 h 11035"/>
                <a:gd name="T8" fmla="*/ 2147483646 w 10156"/>
                <a:gd name="T9" fmla="*/ 2147483646 h 11035"/>
                <a:gd name="T10" fmla="*/ 2147483646 w 10156"/>
                <a:gd name="T11" fmla="*/ 2147483646 h 11035"/>
                <a:gd name="T12" fmla="*/ 2147483646 w 10156"/>
                <a:gd name="T13" fmla="*/ 2147483646 h 11035"/>
                <a:gd name="T14" fmla="*/ 2147483646 w 10156"/>
                <a:gd name="T15" fmla="*/ 2147483646 h 11035"/>
                <a:gd name="T16" fmla="*/ 2147483646 w 10156"/>
                <a:gd name="T17" fmla="*/ 2147483646 h 11035"/>
                <a:gd name="T18" fmla="*/ 2147483646 w 10156"/>
                <a:gd name="T19" fmla="*/ 2147483646 h 11035"/>
                <a:gd name="T20" fmla="*/ 2147483646 w 10156"/>
                <a:gd name="T21" fmla="*/ 2147483646 h 110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56"/>
                <a:gd name="T34" fmla="*/ 0 h 11035"/>
                <a:gd name="T35" fmla="*/ 10156 w 10156"/>
                <a:gd name="T36" fmla="*/ 11035 h 110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56" h="11035">
                  <a:moveTo>
                    <a:pt x="255" y="0"/>
                  </a:moveTo>
                  <a:cubicBezTo>
                    <a:pt x="0" y="89"/>
                    <a:pt x="1544" y="655"/>
                    <a:pt x="1616" y="865"/>
                  </a:cubicBezTo>
                  <a:cubicBezTo>
                    <a:pt x="1691" y="1073"/>
                    <a:pt x="2892" y="1478"/>
                    <a:pt x="3109" y="1729"/>
                  </a:cubicBezTo>
                  <a:cubicBezTo>
                    <a:pt x="3329" y="1984"/>
                    <a:pt x="3754" y="2110"/>
                    <a:pt x="4031" y="2367"/>
                  </a:cubicBezTo>
                  <a:cubicBezTo>
                    <a:pt x="4307" y="2624"/>
                    <a:pt x="4166" y="2894"/>
                    <a:pt x="4763" y="3273"/>
                  </a:cubicBezTo>
                  <a:cubicBezTo>
                    <a:pt x="4697" y="4070"/>
                    <a:pt x="4613" y="4058"/>
                    <a:pt x="7124" y="4814"/>
                  </a:cubicBezTo>
                  <a:cubicBezTo>
                    <a:pt x="8740" y="5452"/>
                    <a:pt x="8755" y="5554"/>
                    <a:pt x="9923" y="6230"/>
                  </a:cubicBezTo>
                  <a:cubicBezTo>
                    <a:pt x="10156" y="6613"/>
                    <a:pt x="9833" y="6810"/>
                    <a:pt x="9608" y="7128"/>
                  </a:cubicBezTo>
                  <a:cubicBezTo>
                    <a:pt x="9382" y="7446"/>
                    <a:pt x="8806" y="7755"/>
                    <a:pt x="8568" y="8136"/>
                  </a:cubicBezTo>
                  <a:cubicBezTo>
                    <a:pt x="8329" y="8517"/>
                    <a:pt x="8243" y="9084"/>
                    <a:pt x="8179" y="9413"/>
                  </a:cubicBezTo>
                  <a:cubicBezTo>
                    <a:pt x="8109" y="9744"/>
                    <a:pt x="8476" y="10694"/>
                    <a:pt x="8345" y="110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50661" name="Group 528"/>
            <p:cNvGrpSpPr>
              <a:grpSpLocks/>
            </p:cNvGrpSpPr>
            <p:nvPr/>
          </p:nvGrpSpPr>
          <p:grpSpPr bwMode="auto">
            <a:xfrm>
              <a:off x="6782526" y="2443536"/>
              <a:ext cx="138110" cy="138122"/>
              <a:chOff x="1196975" y="4543425"/>
              <a:chExt cx="138112" cy="138112"/>
            </a:xfrm>
          </p:grpSpPr>
          <p:sp>
            <p:nvSpPr>
              <p:cNvPr id="150704"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70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0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0662" name="Text Box 533"/>
            <p:cNvSpPr txBox="1">
              <a:spLocks noChangeArrowheads="1"/>
            </p:cNvSpPr>
            <p:nvPr/>
          </p:nvSpPr>
          <p:spPr bwMode="auto">
            <a:xfrm>
              <a:off x="6217339" y="2063018"/>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50663" name="Text Box 533"/>
            <p:cNvSpPr txBox="1">
              <a:spLocks noChangeArrowheads="1"/>
            </p:cNvSpPr>
            <p:nvPr/>
          </p:nvSpPr>
          <p:spPr bwMode="auto">
            <a:xfrm>
              <a:off x="6560239" y="6558154"/>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50664" name="Freeform 515"/>
            <p:cNvSpPr>
              <a:spLocks/>
            </p:cNvSpPr>
            <p:nvPr/>
          </p:nvSpPr>
          <p:spPr bwMode="auto">
            <a:xfrm>
              <a:off x="4005375" y="6203851"/>
              <a:ext cx="5003314" cy="331261"/>
            </a:xfrm>
            <a:custGeom>
              <a:avLst/>
              <a:gdLst>
                <a:gd name="T0" fmla="*/ 0 w 10135"/>
                <a:gd name="T1" fmla="*/ 2147483646 h 10000"/>
                <a:gd name="T2" fmla="*/ 2147483646 w 10135"/>
                <a:gd name="T3" fmla="*/ 2147483646 h 10000"/>
                <a:gd name="T4" fmla="*/ 2147483646 w 10135"/>
                <a:gd name="T5" fmla="*/ 2147483646 h 10000"/>
                <a:gd name="T6" fmla="*/ 2147483646 w 10135"/>
                <a:gd name="T7" fmla="*/ 2147483646 h 10000"/>
                <a:gd name="T8" fmla="*/ 2147483646 w 10135"/>
                <a:gd name="T9" fmla="*/ 2147483646 h 10000"/>
                <a:gd name="T10" fmla="*/ 2147483646 w 10135"/>
                <a:gd name="T11" fmla="*/ 2147483646 h 10000"/>
                <a:gd name="T12" fmla="*/ 2147483646 w 10135"/>
                <a:gd name="T13" fmla="*/ 2147483646 h 10000"/>
                <a:gd name="T14" fmla="*/ 2147483646 w 10135"/>
                <a:gd name="T15" fmla="*/ 2147483646 h 10000"/>
                <a:gd name="T16" fmla="*/ 2147483646 w 1013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35"/>
                <a:gd name="T28" fmla="*/ 0 h 10000"/>
                <a:gd name="T29" fmla="*/ 10135 w 10135"/>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35" h="10000">
                  <a:moveTo>
                    <a:pt x="0" y="9660"/>
                  </a:moveTo>
                  <a:cubicBezTo>
                    <a:pt x="300" y="9825"/>
                    <a:pt x="613" y="9038"/>
                    <a:pt x="1269" y="8332"/>
                  </a:cubicBezTo>
                  <a:cubicBezTo>
                    <a:pt x="1733" y="7499"/>
                    <a:pt x="2483" y="8947"/>
                    <a:pt x="2977" y="9049"/>
                  </a:cubicBezTo>
                  <a:lnTo>
                    <a:pt x="4561" y="9375"/>
                  </a:lnTo>
                  <a:cubicBezTo>
                    <a:pt x="4954" y="9462"/>
                    <a:pt x="4991" y="9417"/>
                    <a:pt x="5333" y="9572"/>
                  </a:cubicBezTo>
                  <a:cubicBezTo>
                    <a:pt x="5571" y="9472"/>
                    <a:pt x="5546" y="10000"/>
                    <a:pt x="5952" y="9981"/>
                  </a:cubicBezTo>
                  <a:cubicBezTo>
                    <a:pt x="6358" y="9961"/>
                    <a:pt x="7107" y="9525"/>
                    <a:pt x="7768" y="9454"/>
                  </a:cubicBezTo>
                  <a:cubicBezTo>
                    <a:pt x="8756" y="7522"/>
                    <a:pt x="8859" y="7097"/>
                    <a:pt x="9253" y="5521"/>
                  </a:cubicBezTo>
                  <a:cubicBezTo>
                    <a:pt x="9647" y="3946"/>
                    <a:pt x="9715" y="2785"/>
                    <a:pt x="10135" y="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65" name="Freeform 515"/>
            <p:cNvSpPr>
              <a:spLocks/>
            </p:cNvSpPr>
            <p:nvPr/>
          </p:nvSpPr>
          <p:spPr bwMode="auto">
            <a:xfrm>
              <a:off x="0" y="5667716"/>
              <a:ext cx="3768844" cy="867509"/>
            </a:xfrm>
            <a:custGeom>
              <a:avLst/>
              <a:gdLst>
                <a:gd name="T0" fmla="*/ 0 w 10680"/>
                <a:gd name="T1" fmla="*/ 0 h 12723"/>
                <a:gd name="T2" fmla="*/ 2147483646 w 10680"/>
                <a:gd name="T3" fmla="*/ 2147483646 h 12723"/>
                <a:gd name="T4" fmla="*/ 2147483646 w 10680"/>
                <a:gd name="T5" fmla="*/ 2147483646 h 12723"/>
                <a:gd name="T6" fmla="*/ 2147483646 w 10680"/>
                <a:gd name="T7" fmla="*/ 2147483646 h 12723"/>
                <a:gd name="T8" fmla="*/ 2147483646 w 10680"/>
                <a:gd name="T9" fmla="*/ 2147483646 h 12723"/>
                <a:gd name="T10" fmla="*/ 2147483646 w 10680"/>
                <a:gd name="T11" fmla="*/ 2147483646 h 12723"/>
                <a:gd name="T12" fmla="*/ 0 60000 65536"/>
                <a:gd name="T13" fmla="*/ 0 60000 65536"/>
                <a:gd name="T14" fmla="*/ 0 60000 65536"/>
                <a:gd name="T15" fmla="*/ 0 60000 65536"/>
                <a:gd name="T16" fmla="*/ 0 60000 65536"/>
                <a:gd name="T17" fmla="*/ 0 60000 65536"/>
                <a:gd name="T18" fmla="*/ 0 w 10680"/>
                <a:gd name="T19" fmla="*/ 0 h 12723"/>
                <a:gd name="T20" fmla="*/ 10680 w 10680"/>
                <a:gd name="T21" fmla="*/ 12723 h 12723"/>
              </a:gdLst>
              <a:ahLst/>
              <a:cxnLst>
                <a:cxn ang="T12">
                  <a:pos x="T0" y="T1"/>
                </a:cxn>
                <a:cxn ang="T13">
                  <a:pos x="T2" y="T3"/>
                </a:cxn>
                <a:cxn ang="T14">
                  <a:pos x="T4" y="T5"/>
                </a:cxn>
                <a:cxn ang="T15">
                  <a:pos x="T6" y="T7"/>
                </a:cxn>
                <a:cxn ang="T16">
                  <a:pos x="T8" y="T9"/>
                </a:cxn>
                <a:cxn ang="T17">
                  <a:pos x="T10" y="T11"/>
                </a:cxn>
              </a:cxnLst>
              <a:rect l="T18" t="T19" r="T20" b="T21"/>
              <a:pathLst>
                <a:path w="10680" h="12723">
                  <a:moveTo>
                    <a:pt x="0" y="0"/>
                  </a:moveTo>
                  <a:cubicBezTo>
                    <a:pt x="218" y="878"/>
                    <a:pt x="938" y="4011"/>
                    <a:pt x="1375" y="5849"/>
                  </a:cubicBezTo>
                  <a:cubicBezTo>
                    <a:pt x="1812" y="7687"/>
                    <a:pt x="1783" y="9978"/>
                    <a:pt x="2621" y="11026"/>
                  </a:cubicBezTo>
                  <a:cubicBezTo>
                    <a:pt x="3687" y="12449"/>
                    <a:pt x="5389" y="11442"/>
                    <a:pt x="6380" y="11673"/>
                  </a:cubicBezTo>
                  <a:cubicBezTo>
                    <a:pt x="7159" y="11459"/>
                    <a:pt x="7844" y="12088"/>
                    <a:pt x="8561" y="12251"/>
                  </a:cubicBezTo>
                  <a:cubicBezTo>
                    <a:pt x="9278" y="12414"/>
                    <a:pt x="10095" y="12723"/>
                    <a:pt x="10680" y="12652"/>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66" name="Rectangle 514"/>
            <p:cNvSpPr>
              <a:spLocks noChangeArrowheads="1"/>
            </p:cNvSpPr>
            <p:nvPr/>
          </p:nvSpPr>
          <p:spPr bwMode="auto">
            <a:xfrm>
              <a:off x="3732417" y="6166907"/>
              <a:ext cx="324123" cy="73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4</a:t>
              </a:r>
            </a:p>
          </p:txBody>
        </p:sp>
        <p:grpSp>
          <p:nvGrpSpPr>
            <p:cNvPr id="150667" name="Group 540"/>
            <p:cNvGrpSpPr>
              <a:grpSpLocks/>
            </p:cNvGrpSpPr>
            <p:nvPr/>
          </p:nvGrpSpPr>
          <p:grpSpPr bwMode="auto">
            <a:xfrm>
              <a:off x="5028567" y="6410709"/>
              <a:ext cx="138110" cy="138122"/>
              <a:chOff x="1196975" y="4543425"/>
              <a:chExt cx="138112" cy="138112"/>
            </a:xfrm>
          </p:grpSpPr>
          <p:sp>
            <p:nvSpPr>
              <p:cNvPr id="150701" name="Oval 16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70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0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68" name="Group 536"/>
            <p:cNvGrpSpPr>
              <a:grpSpLocks/>
            </p:cNvGrpSpPr>
            <p:nvPr/>
          </p:nvGrpSpPr>
          <p:grpSpPr bwMode="auto">
            <a:xfrm>
              <a:off x="2244596" y="6392557"/>
              <a:ext cx="138110" cy="138122"/>
              <a:chOff x="1196975" y="4543425"/>
              <a:chExt cx="138112" cy="138112"/>
            </a:xfrm>
          </p:grpSpPr>
          <p:sp>
            <p:nvSpPr>
              <p:cNvPr id="150698" name="Oval 164"/>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9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70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69" name="Group 532"/>
            <p:cNvGrpSpPr>
              <a:grpSpLocks/>
            </p:cNvGrpSpPr>
            <p:nvPr/>
          </p:nvGrpSpPr>
          <p:grpSpPr bwMode="auto">
            <a:xfrm>
              <a:off x="1398520" y="6396033"/>
              <a:ext cx="138110" cy="138122"/>
              <a:chOff x="1196975" y="4543425"/>
              <a:chExt cx="138112" cy="138112"/>
            </a:xfrm>
          </p:grpSpPr>
          <p:sp>
            <p:nvSpPr>
              <p:cNvPr id="150695" name="Oval 167"/>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9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9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70" name="Group 503"/>
            <p:cNvGrpSpPr>
              <a:grpSpLocks/>
            </p:cNvGrpSpPr>
            <p:nvPr/>
          </p:nvGrpSpPr>
          <p:grpSpPr bwMode="auto">
            <a:xfrm>
              <a:off x="143116" y="5769211"/>
              <a:ext cx="138110" cy="138122"/>
              <a:chOff x="1196975" y="4543425"/>
              <a:chExt cx="138112" cy="138112"/>
            </a:xfrm>
          </p:grpSpPr>
          <p:sp>
            <p:nvSpPr>
              <p:cNvPr id="150692"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9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9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0671" name="Rectangle 538"/>
            <p:cNvSpPr>
              <a:spLocks noChangeArrowheads="1"/>
            </p:cNvSpPr>
            <p:nvPr/>
          </p:nvSpPr>
          <p:spPr bwMode="auto">
            <a:xfrm>
              <a:off x="7823701" y="1962146"/>
              <a:ext cx="1136633"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sp>
          <p:nvSpPr>
            <p:cNvPr id="150672" name="Rectangle 540"/>
            <p:cNvSpPr>
              <a:spLocks noChangeArrowheads="1"/>
            </p:cNvSpPr>
            <p:nvPr/>
          </p:nvSpPr>
          <p:spPr bwMode="auto">
            <a:xfrm>
              <a:off x="8276905" y="6513295"/>
              <a:ext cx="95440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grpSp>
          <p:nvGrpSpPr>
            <p:cNvPr id="150673" name="Group 528"/>
            <p:cNvGrpSpPr>
              <a:grpSpLocks/>
            </p:cNvGrpSpPr>
            <p:nvPr/>
          </p:nvGrpSpPr>
          <p:grpSpPr bwMode="auto">
            <a:xfrm>
              <a:off x="7117110" y="6455086"/>
              <a:ext cx="138110" cy="138122"/>
              <a:chOff x="1196975" y="4543425"/>
              <a:chExt cx="138112" cy="138112"/>
            </a:xfrm>
          </p:grpSpPr>
          <p:sp>
            <p:nvSpPr>
              <p:cNvPr id="150689"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9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9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74" name="Group 512"/>
            <p:cNvGrpSpPr>
              <a:grpSpLocks/>
            </p:cNvGrpSpPr>
            <p:nvPr/>
          </p:nvGrpSpPr>
          <p:grpSpPr bwMode="auto">
            <a:xfrm>
              <a:off x="8771479" y="6215839"/>
              <a:ext cx="138110" cy="138122"/>
              <a:chOff x="1196975" y="4543425"/>
              <a:chExt cx="138112" cy="138112"/>
            </a:xfrm>
          </p:grpSpPr>
          <p:sp>
            <p:nvSpPr>
              <p:cNvPr id="150686"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8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8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0675" name="Freeform 527"/>
            <p:cNvSpPr>
              <a:spLocks/>
            </p:cNvSpPr>
            <p:nvPr/>
          </p:nvSpPr>
          <p:spPr bwMode="auto">
            <a:xfrm>
              <a:off x="3601867" y="2256565"/>
              <a:ext cx="1133166" cy="4363490"/>
            </a:xfrm>
            <a:custGeom>
              <a:avLst/>
              <a:gdLst>
                <a:gd name="T0" fmla="*/ 2147483646 w 10473"/>
                <a:gd name="T1" fmla="*/ 0 h 10511"/>
                <a:gd name="T2" fmla="*/ 2147483646 w 10473"/>
                <a:gd name="T3" fmla="*/ 2147483646 h 10511"/>
                <a:gd name="T4" fmla="*/ 2147483646 w 10473"/>
                <a:gd name="T5" fmla="*/ 2147483646 h 10511"/>
                <a:gd name="T6" fmla="*/ 2147483646 w 10473"/>
                <a:gd name="T7" fmla="*/ 2147483646 h 10511"/>
                <a:gd name="T8" fmla="*/ 2147483646 w 10473"/>
                <a:gd name="T9" fmla="*/ 2147483646 h 10511"/>
                <a:gd name="T10" fmla="*/ 2147483646 w 10473"/>
                <a:gd name="T11" fmla="*/ 2147483646 h 10511"/>
                <a:gd name="T12" fmla="*/ 2147483646 w 10473"/>
                <a:gd name="T13" fmla="*/ 2147483646 h 10511"/>
                <a:gd name="T14" fmla="*/ 2147483646 w 10473"/>
                <a:gd name="T15" fmla="*/ 2147483646 h 10511"/>
                <a:gd name="T16" fmla="*/ 2147483646 w 10473"/>
                <a:gd name="T17" fmla="*/ 2147483646 h 10511"/>
                <a:gd name="T18" fmla="*/ 0 w 10473"/>
                <a:gd name="T19" fmla="*/ 2147483646 h 10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73"/>
                <a:gd name="T31" fmla="*/ 0 h 10511"/>
                <a:gd name="T32" fmla="*/ 10473 w 10473"/>
                <a:gd name="T33" fmla="*/ 10511 h 10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73" h="10511">
                  <a:moveTo>
                    <a:pt x="10473" y="0"/>
                  </a:moveTo>
                  <a:cubicBezTo>
                    <a:pt x="10177" y="228"/>
                    <a:pt x="9462" y="685"/>
                    <a:pt x="9123" y="996"/>
                  </a:cubicBezTo>
                  <a:cubicBezTo>
                    <a:pt x="8784" y="1307"/>
                    <a:pt x="8697" y="1512"/>
                    <a:pt x="8439" y="1865"/>
                  </a:cubicBezTo>
                  <a:cubicBezTo>
                    <a:pt x="8181" y="2217"/>
                    <a:pt x="7942" y="2707"/>
                    <a:pt x="7576" y="3112"/>
                  </a:cubicBezTo>
                  <a:cubicBezTo>
                    <a:pt x="7278" y="3833"/>
                    <a:pt x="7535" y="3883"/>
                    <a:pt x="6314" y="4312"/>
                  </a:cubicBezTo>
                  <a:cubicBezTo>
                    <a:pt x="5702" y="4653"/>
                    <a:pt x="5245" y="4745"/>
                    <a:pt x="4171" y="5207"/>
                  </a:cubicBezTo>
                  <a:cubicBezTo>
                    <a:pt x="3570" y="5579"/>
                    <a:pt x="3320" y="5647"/>
                    <a:pt x="2892" y="5992"/>
                  </a:cubicBezTo>
                  <a:cubicBezTo>
                    <a:pt x="2057" y="6691"/>
                    <a:pt x="2091" y="6781"/>
                    <a:pt x="1601" y="7281"/>
                  </a:cubicBezTo>
                  <a:cubicBezTo>
                    <a:pt x="1160" y="7945"/>
                    <a:pt x="904" y="8174"/>
                    <a:pt x="637" y="8712"/>
                  </a:cubicBezTo>
                  <a:cubicBezTo>
                    <a:pt x="370" y="9250"/>
                    <a:pt x="262" y="9656"/>
                    <a:pt x="0" y="10511"/>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0676" name="Text Box 533"/>
            <p:cNvSpPr txBox="1">
              <a:spLocks noChangeArrowheads="1"/>
            </p:cNvSpPr>
            <p:nvPr/>
          </p:nvSpPr>
          <p:spPr bwMode="auto">
            <a:xfrm>
              <a:off x="4201769" y="1927392"/>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OHIO</a:t>
              </a:r>
            </a:p>
          </p:txBody>
        </p:sp>
        <p:sp>
          <p:nvSpPr>
            <p:cNvPr id="150677" name="Text Box 533"/>
            <p:cNvSpPr txBox="1">
              <a:spLocks noChangeArrowheads="1"/>
            </p:cNvSpPr>
            <p:nvPr/>
          </p:nvSpPr>
          <p:spPr bwMode="auto">
            <a:xfrm>
              <a:off x="2971598" y="6568235"/>
              <a:ext cx="1073704" cy="22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PL OHIO</a:t>
              </a:r>
            </a:p>
          </p:txBody>
        </p:sp>
        <p:grpSp>
          <p:nvGrpSpPr>
            <p:cNvPr id="150678" name="Group 524"/>
            <p:cNvGrpSpPr>
              <a:grpSpLocks/>
            </p:cNvGrpSpPr>
            <p:nvPr/>
          </p:nvGrpSpPr>
          <p:grpSpPr bwMode="auto">
            <a:xfrm>
              <a:off x="3543071" y="6450864"/>
              <a:ext cx="138113" cy="138113"/>
              <a:chOff x="1196975" y="4543425"/>
              <a:chExt cx="138112" cy="138112"/>
            </a:xfrm>
          </p:grpSpPr>
          <p:sp>
            <p:nvSpPr>
              <p:cNvPr id="150683"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8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8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679" name="Group 524"/>
            <p:cNvGrpSpPr>
              <a:grpSpLocks/>
            </p:cNvGrpSpPr>
            <p:nvPr/>
          </p:nvGrpSpPr>
          <p:grpSpPr bwMode="auto">
            <a:xfrm>
              <a:off x="4612310" y="2318995"/>
              <a:ext cx="138113" cy="138113"/>
              <a:chOff x="1196975" y="4543425"/>
              <a:chExt cx="138112" cy="138112"/>
            </a:xfrm>
          </p:grpSpPr>
          <p:sp>
            <p:nvSpPr>
              <p:cNvPr id="150680"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8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8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39" name="Rectangle 203"/>
          <p:cNvSpPr>
            <a:spLocks noChangeArrowheads="1"/>
          </p:cNvSpPr>
          <p:nvPr/>
        </p:nvSpPr>
        <p:spPr bwMode="auto">
          <a:xfrm>
            <a:off x="28965" y="21827"/>
            <a:ext cx="2974742" cy="2218853"/>
          </a:xfrm>
          <a:prstGeom prst="rect">
            <a:avLst/>
          </a:prstGeom>
          <a:solidFill>
            <a:srgbClr val="FFFFFF"/>
          </a:solidFill>
          <a:ln w="19050">
            <a:solidFill>
              <a:srgbClr val="000000"/>
            </a:solidFill>
            <a:miter lim="800000"/>
            <a:headEnd/>
            <a:tailEnd/>
          </a:ln>
        </p:spPr>
        <p:txBody>
          <a:bodyPr anchor="ctr"/>
          <a:lstStyle/>
          <a:p>
            <a:pPr eaLnBrk="1" fontAlgn="auto" hangingPunct="1">
              <a:lnSpc>
                <a:spcPct val="110000"/>
              </a:lnSpc>
              <a:spcBef>
                <a:spcPts val="0"/>
              </a:spcBef>
              <a:spcAft>
                <a:spcPts val="0"/>
              </a:spcAft>
              <a:tabLst>
                <a:tab pos="114300" algn="l"/>
              </a:tabLst>
              <a:defRPr/>
            </a:pPr>
            <a:br>
              <a:rPr lang="en-US" sz="900" b="1" kern="0" dirty="0">
                <a:solidFill>
                  <a:srgbClr val="000000"/>
                </a:solidFill>
                <a:latin typeface="Arial" charset="0"/>
              </a:rPr>
            </a:br>
            <a:r>
              <a:rPr lang="en-US" sz="900" b="1" kern="0" dirty="0">
                <a:solidFill>
                  <a:srgbClr val="000000"/>
                </a:solidFill>
                <a:latin typeface="Arial" charset="0"/>
              </a:rPr>
              <a:t>	</a:t>
            </a:r>
            <a:br>
              <a:rPr lang="en-US" sz="900" b="1" kern="0" dirty="0">
                <a:solidFill>
                  <a:srgbClr val="000000"/>
                </a:solidFill>
                <a:latin typeface="Arial" charset="0"/>
              </a:rPr>
            </a:br>
            <a:r>
              <a:rPr lang="en-US" sz="900" b="1" kern="0" dirty="0">
                <a:solidFill>
                  <a:srgbClr val="000000"/>
                </a:solidFill>
                <a:latin typeface="Arial" charset="0"/>
              </a:rPr>
              <a:t>	</a:t>
            </a:r>
            <a:br>
              <a:rPr lang="en-US" sz="900" b="1" kern="0" dirty="0">
                <a:solidFill>
                  <a:srgbClr val="000000"/>
                </a:solidFill>
                <a:latin typeface="Arial" charset="0"/>
              </a:rPr>
            </a:br>
            <a:r>
              <a:rPr lang="en-US" sz="900" b="1" kern="0" dirty="0">
                <a:solidFill>
                  <a:srgbClr val="000000"/>
                </a:solidFill>
                <a:latin typeface="Arial" charset="0"/>
              </a:rPr>
              <a:t>	</a:t>
            </a:r>
          </a:p>
        </p:txBody>
      </p:sp>
      <p:sp>
        <p:nvSpPr>
          <p:cNvPr id="140" name="Rectangle 820"/>
          <p:cNvSpPr>
            <a:spLocks noGrp="1" noChangeArrowheads="1"/>
          </p:cNvSpPr>
          <p:nvPr>
            <p:ph type="title"/>
          </p:nvPr>
        </p:nvSpPr>
        <p:spPr>
          <a:xfrm>
            <a:off x="621209" y="171994"/>
            <a:ext cx="1794541" cy="350837"/>
          </a:xfrm>
          <a:effectLst>
            <a:outerShdw dist="35921" dir="2700000" algn="ctr" rotWithShape="0">
              <a:srgbClr val="FFD889"/>
            </a:outerShdw>
          </a:effectLst>
        </p:spPr>
        <p:txBody>
          <a:bodyPr/>
          <a:lstStyle/>
          <a:p>
            <a:pPr eaLnBrk="1" hangingPunct="1"/>
            <a:r>
              <a:rPr lang="en-US" altLang="en-US" sz="1800" dirty="0">
                <a:solidFill>
                  <a:srgbClr val="000000"/>
                </a:solidFill>
              </a:rPr>
              <a:t>Action 3: Array Forces</a:t>
            </a:r>
          </a:p>
        </p:txBody>
      </p:sp>
      <p:sp>
        <p:nvSpPr>
          <p:cNvPr id="141" name="Rectangle 206"/>
          <p:cNvSpPr>
            <a:spLocks noChangeArrowheads="1"/>
          </p:cNvSpPr>
          <p:nvPr/>
        </p:nvSpPr>
        <p:spPr bwMode="auto">
          <a:xfrm>
            <a:off x="127120" y="652199"/>
            <a:ext cx="287510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defTabSz="233363">
              <a:spcBef>
                <a:spcPct val="20000"/>
              </a:spcBef>
              <a:buChar char="•"/>
              <a:defRPr sz="3200">
                <a:solidFill>
                  <a:schemeClr val="tx1"/>
                </a:solidFill>
                <a:latin typeface="Arial" panose="020B0604020202020204" pitchFamily="34" charset="0"/>
              </a:defRPr>
            </a:lvl1pPr>
            <a:lvl2pPr marL="742950" indent="-285750" defTabSz="233363">
              <a:spcBef>
                <a:spcPct val="20000"/>
              </a:spcBef>
              <a:buChar char="–"/>
              <a:defRPr sz="2800">
                <a:solidFill>
                  <a:schemeClr val="tx1"/>
                </a:solidFill>
                <a:latin typeface="Arial" panose="020B0604020202020204" pitchFamily="34" charset="0"/>
              </a:defRPr>
            </a:lvl2pPr>
            <a:lvl3pPr marL="1143000" indent="-228600" defTabSz="233363">
              <a:spcBef>
                <a:spcPct val="20000"/>
              </a:spcBef>
              <a:buChar char="•"/>
              <a:defRPr sz="2400">
                <a:solidFill>
                  <a:schemeClr val="tx1"/>
                </a:solidFill>
                <a:latin typeface="Arial" panose="020B0604020202020204" pitchFamily="34" charset="0"/>
              </a:defRPr>
            </a:lvl3pPr>
            <a:lvl4pPr marL="1600200" indent="-228600" defTabSz="233363">
              <a:spcBef>
                <a:spcPct val="20000"/>
              </a:spcBef>
              <a:buChar char="–"/>
              <a:defRPr sz="2000">
                <a:solidFill>
                  <a:schemeClr val="tx1"/>
                </a:solidFill>
                <a:latin typeface="Arial" panose="020B0604020202020204" pitchFamily="34" charset="0"/>
              </a:defRPr>
            </a:lvl4pPr>
            <a:lvl5pPr marL="2057400" indent="-228600" defTabSz="233363">
              <a:spcBef>
                <a:spcPct val="20000"/>
              </a:spcBef>
              <a:buChar char="»"/>
              <a:defRPr sz="2000">
                <a:solidFill>
                  <a:schemeClr val="tx1"/>
                </a:solidFill>
                <a:latin typeface="Arial" panose="020B0604020202020204" pitchFamily="34" charset="0"/>
              </a:defRPr>
            </a:lvl5pPr>
            <a:lvl6pPr marL="2514600" indent="-228600" defTabSz="233363"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233363"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233363"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233363"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cs typeface="Arial" panose="020B0604020202020204" pitchFamily="34" charset="0"/>
              </a:rPr>
              <a:t> DETERMINE RELATIVE COMBAT POWER REQUIRED TO ACCOMPLISH EACH TASK.</a:t>
            </a:r>
          </a:p>
        </p:txBody>
      </p:sp>
      <p:grpSp>
        <p:nvGrpSpPr>
          <p:cNvPr id="138" name="Group 714"/>
          <p:cNvGrpSpPr>
            <a:grpSpLocks/>
          </p:cNvGrpSpPr>
          <p:nvPr/>
        </p:nvGrpSpPr>
        <p:grpSpPr bwMode="auto">
          <a:xfrm>
            <a:off x="5025825" y="3903664"/>
            <a:ext cx="1330325" cy="788987"/>
            <a:chOff x="1873" y="2613"/>
            <a:chExt cx="838" cy="497"/>
          </a:xfrm>
        </p:grpSpPr>
        <p:sp>
          <p:nvSpPr>
            <p:cNvPr id="150623" name="Text Box 37"/>
            <p:cNvSpPr txBox="1">
              <a:spLocks noChangeArrowheads="1"/>
            </p:cNvSpPr>
            <p:nvPr/>
          </p:nvSpPr>
          <p:spPr bwMode="auto">
            <a:xfrm>
              <a:off x="2198" y="2712"/>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endParaRPr lang="en-US" altLang="en-US" sz="2400" dirty="0">
                <a:solidFill>
                  <a:srgbClr val="000000"/>
                </a:solidFill>
                <a:latin typeface="Times New Roman" panose="02020603050405020304" pitchFamily="18" charset="0"/>
              </a:endParaRPr>
            </a:p>
          </p:txBody>
        </p:sp>
        <p:sp>
          <p:nvSpPr>
            <p:cNvPr id="150624" name="Rectangle 465"/>
            <p:cNvSpPr>
              <a:spLocks noChangeArrowheads="1"/>
            </p:cNvSpPr>
            <p:nvPr/>
          </p:nvSpPr>
          <p:spPr bwMode="auto">
            <a:xfrm>
              <a:off x="1873" y="2637"/>
              <a:ext cx="838" cy="452"/>
            </a:xfrm>
            <a:prstGeom prst="rect">
              <a:avLst/>
            </a:prstGeom>
            <a:solidFill>
              <a:schemeClr val="bg1"/>
            </a:solidFill>
            <a:ln w="127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0625" name="Group 466"/>
            <p:cNvGrpSpPr>
              <a:grpSpLocks/>
            </p:cNvGrpSpPr>
            <p:nvPr/>
          </p:nvGrpSpPr>
          <p:grpSpPr bwMode="auto">
            <a:xfrm>
              <a:off x="1977" y="2780"/>
              <a:ext cx="142" cy="157"/>
              <a:chOff x="2772" y="2207"/>
              <a:chExt cx="142" cy="157"/>
            </a:xfrm>
          </p:grpSpPr>
          <p:sp>
            <p:nvSpPr>
              <p:cNvPr id="150631" name="Rectangle 467"/>
              <p:cNvSpPr>
                <a:spLocks noChangeArrowheads="1"/>
              </p:cNvSpPr>
              <p:nvPr/>
            </p:nvSpPr>
            <p:spPr bwMode="auto">
              <a:xfrm>
                <a:off x="2772" y="2252"/>
                <a:ext cx="142" cy="112"/>
              </a:xfrm>
              <a:prstGeom prst="rect">
                <a:avLst/>
              </a:prstGeom>
              <a:solidFill>
                <a:schemeClr val="bg1"/>
              </a:solidFill>
              <a:ln w="12700">
                <a:solidFill>
                  <a:srgbClr val="0000FF"/>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32" name="Line 468"/>
              <p:cNvSpPr>
                <a:spLocks noChangeShapeType="1"/>
              </p:cNvSpPr>
              <p:nvPr/>
            </p:nvSpPr>
            <p:spPr bwMode="auto">
              <a:xfrm>
                <a:off x="2828" y="2207"/>
                <a:ext cx="0" cy="3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33" name="Line 469"/>
              <p:cNvSpPr>
                <a:spLocks noChangeShapeType="1"/>
              </p:cNvSpPr>
              <p:nvPr/>
            </p:nvSpPr>
            <p:spPr bwMode="auto">
              <a:xfrm>
                <a:off x="2860" y="2207"/>
                <a:ext cx="0" cy="3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0626" name="Rectangle 470"/>
            <p:cNvSpPr>
              <a:spLocks noChangeArrowheads="1"/>
            </p:cNvSpPr>
            <p:nvPr/>
          </p:nvSpPr>
          <p:spPr bwMode="auto">
            <a:xfrm>
              <a:off x="2176" y="2813"/>
              <a:ext cx="2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b="1" dirty="0">
                  <a:solidFill>
                    <a:srgbClr val="000000"/>
                  </a:solidFill>
                  <a:cs typeface="Arial" panose="020B0604020202020204" pitchFamily="34" charset="0"/>
                </a:rPr>
                <a:t>VS</a:t>
              </a:r>
            </a:p>
          </p:txBody>
        </p:sp>
        <p:sp>
          <p:nvSpPr>
            <p:cNvPr id="150627" name="Rectangle 471"/>
            <p:cNvSpPr>
              <a:spLocks noChangeArrowheads="1"/>
            </p:cNvSpPr>
            <p:nvPr/>
          </p:nvSpPr>
          <p:spPr bwMode="auto">
            <a:xfrm>
              <a:off x="2056" y="2958"/>
              <a:ext cx="490"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cs typeface="Arial" panose="020B0604020202020204" pitchFamily="34" charset="0"/>
                </a:rPr>
                <a:t>(3  TO  1)</a:t>
              </a:r>
            </a:p>
          </p:txBody>
        </p:sp>
        <p:sp>
          <p:nvSpPr>
            <p:cNvPr id="150628" name="AutoShape 473"/>
            <p:cNvSpPr>
              <a:spLocks noChangeArrowheads="1"/>
            </p:cNvSpPr>
            <p:nvPr/>
          </p:nvSpPr>
          <p:spPr bwMode="auto">
            <a:xfrm>
              <a:off x="2473" y="2813"/>
              <a:ext cx="168" cy="168"/>
            </a:xfrm>
            <a:prstGeom prst="diamond">
              <a:avLst/>
            </a:prstGeom>
            <a:solidFill>
              <a:schemeClr val="bg1"/>
            </a:solidFill>
            <a:ln w="12700">
              <a:solidFill>
                <a:srgbClr val="FF0000"/>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29" name="Line 474"/>
            <p:cNvSpPr>
              <a:spLocks noChangeShapeType="1"/>
            </p:cNvSpPr>
            <p:nvPr/>
          </p:nvSpPr>
          <p:spPr bwMode="auto">
            <a:xfrm>
              <a:off x="2554" y="2766"/>
              <a:ext cx="0"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30" name="Rectangle 471"/>
            <p:cNvSpPr>
              <a:spLocks noChangeArrowheads="1"/>
            </p:cNvSpPr>
            <p:nvPr/>
          </p:nvSpPr>
          <p:spPr bwMode="auto">
            <a:xfrm>
              <a:off x="1911" y="2613"/>
              <a:ext cx="76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600" b="1" dirty="0">
                  <a:solidFill>
                    <a:srgbClr val="FF0000"/>
                  </a:solidFill>
                  <a:cs typeface="Arial" panose="020B0604020202020204" pitchFamily="34" charset="0"/>
                </a:rPr>
                <a:t>(Enemy OPs are much smaller than one company)</a:t>
              </a:r>
            </a:p>
          </p:txBody>
        </p:sp>
      </p:grpSp>
      <p:grpSp>
        <p:nvGrpSpPr>
          <p:cNvPr id="144" name="Group 167"/>
          <p:cNvGrpSpPr>
            <a:grpSpLocks/>
          </p:cNvGrpSpPr>
          <p:nvPr/>
        </p:nvGrpSpPr>
        <p:grpSpPr bwMode="auto">
          <a:xfrm>
            <a:off x="8216699" y="4891089"/>
            <a:ext cx="1330325" cy="719137"/>
            <a:chOff x="2512" y="2700"/>
            <a:chExt cx="838" cy="453"/>
          </a:xfrm>
        </p:grpSpPr>
        <p:sp>
          <p:nvSpPr>
            <p:cNvPr id="150612" name="Rectangle 168"/>
            <p:cNvSpPr>
              <a:spLocks noChangeArrowheads="1"/>
            </p:cNvSpPr>
            <p:nvPr/>
          </p:nvSpPr>
          <p:spPr bwMode="auto">
            <a:xfrm>
              <a:off x="2512" y="2700"/>
              <a:ext cx="838" cy="452"/>
            </a:xfrm>
            <a:prstGeom prst="rect">
              <a:avLst/>
            </a:prstGeom>
            <a:solidFill>
              <a:schemeClr val="bg1"/>
            </a:solidFill>
            <a:ln w="127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0613" name="Group 169"/>
            <p:cNvGrpSpPr>
              <a:grpSpLocks/>
            </p:cNvGrpSpPr>
            <p:nvPr/>
          </p:nvGrpSpPr>
          <p:grpSpPr bwMode="auto">
            <a:xfrm>
              <a:off x="2616" y="2773"/>
              <a:ext cx="142" cy="157"/>
              <a:chOff x="2772" y="2137"/>
              <a:chExt cx="142" cy="157"/>
            </a:xfrm>
          </p:grpSpPr>
          <p:sp>
            <p:nvSpPr>
              <p:cNvPr id="150620" name="Rectangle 170"/>
              <p:cNvSpPr>
                <a:spLocks noChangeArrowheads="1"/>
              </p:cNvSpPr>
              <p:nvPr/>
            </p:nvSpPr>
            <p:spPr bwMode="auto">
              <a:xfrm>
                <a:off x="2772" y="2182"/>
                <a:ext cx="142" cy="112"/>
              </a:xfrm>
              <a:prstGeom prst="rect">
                <a:avLst/>
              </a:prstGeom>
              <a:solidFill>
                <a:schemeClr val="bg1"/>
              </a:solidFill>
              <a:ln w="12700">
                <a:solidFill>
                  <a:srgbClr val="0000FF"/>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21" name="Line 171"/>
              <p:cNvSpPr>
                <a:spLocks noChangeShapeType="1"/>
              </p:cNvSpPr>
              <p:nvPr/>
            </p:nvSpPr>
            <p:spPr bwMode="auto">
              <a:xfrm>
                <a:off x="2828" y="2137"/>
                <a:ext cx="0" cy="3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22" name="Line 172"/>
              <p:cNvSpPr>
                <a:spLocks noChangeShapeType="1"/>
              </p:cNvSpPr>
              <p:nvPr/>
            </p:nvSpPr>
            <p:spPr bwMode="auto">
              <a:xfrm>
                <a:off x="2860" y="2137"/>
                <a:ext cx="0" cy="3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0614" name="Rectangle 173"/>
            <p:cNvSpPr>
              <a:spLocks noChangeArrowheads="1"/>
            </p:cNvSpPr>
            <p:nvPr/>
          </p:nvSpPr>
          <p:spPr bwMode="auto">
            <a:xfrm>
              <a:off x="2815" y="2806"/>
              <a:ext cx="2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b="1" dirty="0">
                  <a:solidFill>
                    <a:srgbClr val="000000"/>
                  </a:solidFill>
                  <a:cs typeface="Arial" panose="020B0604020202020204" pitchFamily="34" charset="0"/>
                </a:rPr>
                <a:t>VS</a:t>
              </a:r>
            </a:p>
          </p:txBody>
        </p:sp>
        <p:sp>
          <p:nvSpPr>
            <p:cNvPr id="150615" name="Rectangle 174"/>
            <p:cNvSpPr>
              <a:spLocks noChangeArrowheads="1"/>
            </p:cNvSpPr>
            <p:nvPr/>
          </p:nvSpPr>
          <p:spPr bwMode="auto">
            <a:xfrm>
              <a:off x="2719" y="3001"/>
              <a:ext cx="490"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cs typeface="Arial" panose="020B0604020202020204" pitchFamily="34" charset="0"/>
                </a:rPr>
                <a:t>(3  TO  1)</a:t>
              </a:r>
            </a:p>
          </p:txBody>
        </p:sp>
        <p:grpSp>
          <p:nvGrpSpPr>
            <p:cNvPr id="150616" name="Group 175"/>
            <p:cNvGrpSpPr>
              <a:grpSpLocks/>
            </p:cNvGrpSpPr>
            <p:nvPr/>
          </p:nvGrpSpPr>
          <p:grpSpPr bwMode="auto">
            <a:xfrm>
              <a:off x="3112" y="2755"/>
              <a:ext cx="168" cy="219"/>
              <a:chOff x="3112" y="2755"/>
              <a:chExt cx="168" cy="219"/>
            </a:xfrm>
          </p:grpSpPr>
          <p:sp>
            <p:nvSpPr>
              <p:cNvPr id="150618" name="AutoShape 176"/>
              <p:cNvSpPr>
                <a:spLocks noChangeArrowheads="1"/>
              </p:cNvSpPr>
              <p:nvPr/>
            </p:nvSpPr>
            <p:spPr bwMode="auto">
              <a:xfrm>
                <a:off x="3112" y="2806"/>
                <a:ext cx="168" cy="168"/>
              </a:xfrm>
              <a:prstGeom prst="diamond">
                <a:avLst/>
              </a:prstGeom>
              <a:solidFill>
                <a:schemeClr val="bg1"/>
              </a:solidFill>
              <a:ln w="12700">
                <a:solidFill>
                  <a:srgbClr val="FF0000"/>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19" name="Line 177"/>
              <p:cNvSpPr>
                <a:spLocks noChangeShapeType="1"/>
              </p:cNvSpPr>
              <p:nvPr/>
            </p:nvSpPr>
            <p:spPr bwMode="auto">
              <a:xfrm>
                <a:off x="3196" y="2755"/>
                <a:ext cx="0" cy="3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47" name="Group 179"/>
          <p:cNvGrpSpPr>
            <a:grpSpLocks/>
          </p:cNvGrpSpPr>
          <p:nvPr/>
        </p:nvGrpSpPr>
        <p:grpSpPr bwMode="auto">
          <a:xfrm>
            <a:off x="7924599" y="2944815"/>
            <a:ext cx="1330325" cy="719138"/>
            <a:chOff x="2512" y="2700"/>
            <a:chExt cx="838" cy="453"/>
          </a:xfrm>
        </p:grpSpPr>
        <p:sp>
          <p:nvSpPr>
            <p:cNvPr id="150601" name="Rectangle 180"/>
            <p:cNvSpPr>
              <a:spLocks noChangeArrowheads="1"/>
            </p:cNvSpPr>
            <p:nvPr/>
          </p:nvSpPr>
          <p:spPr bwMode="auto">
            <a:xfrm>
              <a:off x="2512" y="2700"/>
              <a:ext cx="838" cy="452"/>
            </a:xfrm>
            <a:prstGeom prst="rect">
              <a:avLst/>
            </a:prstGeom>
            <a:solidFill>
              <a:schemeClr val="bg1"/>
            </a:solidFill>
            <a:ln w="127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0602" name="Group 181"/>
            <p:cNvGrpSpPr>
              <a:grpSpLocks/>
            </p:cNvGrpSpPr>
            <p:nvPr/>
          </p:nvGrpSpPr>
          <p:grpSpPr bwMode="auto">
            <a:xfrm>
              <a:off x="2616" y="2773"/>
              <a:ext cx="142" cy="157"/>
              <a:chOff x="2772" y="2137"/>
              <a:chExt cx="142" cy="157"/>
            </a:xfrm>
          </p:grpSpPr>
          <p:sp>
            <p:nvSpPr>
              <p:cNvPr id="150609" name="Rectangle 182"/>
              <p:cNvSpPr>
                <a:spLocks noChangeArrowheads="1"/>
              </p:cNvSpPr>
              <p:nvPr/>
            </p:nvSpPr>
            <p:spPr bwMode="auto">
              <a:xfrm>
                <a:off x="2772" y="2182"/>
                <a:ext cx="142" cy="112"/>
              </a:xfrm>
              <a:prstGeom prst="rect">
                <a:avLst/>
              </a:prstGeom>
              <a:solidFill>
                <a:schemeClr val="bg1"/>
              </a:solidFill>
              <a:ln w="12700">
                <a:solidFill>
                  <a:srgbClr val="0000FF"/>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10" name="Line 183"/>
              <p:cNvSpPr>
                <a:spLocks noChangeShapeType="1"/>
              </p:cNvSpPr>
              <p:nvPr/>
            </p:nvSpPr>
            <p:spPr bwMode="auto">
              <a:xfrm>
                <a:off x="2828" y="2137"/>
                <a:ext cx="0" cy="3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11" name="Line 184"/>
              <p:cNvSpPr>
                <a:spLocks noChangeShapeType="1"/>
              </p:cNvSpPr>
              <p:nvPr/>
            </p:nvSpPr>
            <p:spPr bwMode="auto">
              <a:xfrm>
                <a:off x="2860" y="2137"/>
                <a:ext cx="0" cy="3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0603" name="Rectangle 185"/>
            <p:cNvSpPr>
              <a:spLocks noChangeArrowheads="1"/>
            </p:cNvSpPr>
            <p:nvPr/>
          </p:nvSpPr>
          <p:spPr bwMode="auto">
            <a:xfrm>
              <a:off x="2815" y="2806"/>
              <a:ext cx="2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b="1" dirty="0">
                  <a:solidFill>
                    <a:srgbClr val="000000"/>
                  </a:solidFill>
                  <a:cs typeface="Arial" panose="020B0604020202020204" pitchFamily="34" charset="0"/>
                </a:rPr>
                <a:t>VS</a:t>
              </a:r>
            </a:p>
          </p:txBody>
        </p:sp>
        <p:sp>
          <p:nvSpPr>
            <p:cNvPr id="150604" name="Rectangle 186"/>
            <p:cNvSpPr>
              <a:spLocks noChangeArrowheads="1"/>
            </p:cNvSpPr>
            <p:nvPr/>
          </p:nvSpPr>
          <p:spPr bwMode="auto">
            <a:xfrm>
              <a:off x="2719" y="3001"/>
              <a:ext cx="490"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cs typeface="Arial" panose="020B0604020202020204" pitchFamily="34" charset="0"/>
                </a:rPr>
                <a:t>(3  TO  1)</a:t>
              </a:r>
            </a:p>
          </p:txBody>
        </p:sp>
        <p:grpSp>
          <p:nvGrpSpPr>
            <p:cNvPr id="150605" name="Group 187"/>
            <p:cNvGrpSpPr>
              <a:grpSpLocks/>
            </p:cNvGrpSpPr>
            <p:nvPr/>
          </p:nvGrpSpPr>
          <p:grpSpPr bwMode="auto">
            <a:xfrm>
              <a:off x="3112" y="2755"/>
              <a:ext cx="168" cy="219"/>
              <a:chOff x="3112" y="2755"/>
              <a:chExt cx="168" cy="219"/>
            </a:xfrm>
          </p:grpSpPr>
          <p:sp>
            <p:nvSpPr>
              <p:cNvPr id="150607" name="AutoShape 188"/>
              <p:cNvSpPr>
                <a:spLocks noChangeArrowheads="1"/>
              </p:cNvSpPr>
              <p:nvPr/>
            </p:nvSpPr>
            <p:spPr bwMode="auto">
              <a:xfrm>
                <a:off x="3112" y="2806"/>
                <a:ext cx="168" cy="168"/>
              </a:xfrm>
              <a:prstGeom prst="diamond">
                <a:avLst/>
              </a:prstGeom>
              <a:solidFill>
                <a:schemeClr val="bg1"/>
              </a:solidFill>
              <a:ln w="12700">
                <a:solidFill>
                  <a:srgbClr val="FF0000"/>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608" name="Line 189"/>
              <p:cNvSpPr>
                <a:spLocks noChangeShapeType="1"/>
              </p:cNvSpPr>
              <p:nvPr/>
            </p:nvSpPr>
            <p:spPr bwMode="auto">
              <a:xfrm>
                <a:off x="3196" y="2755"/>
                <a:ext cx="0" cy="3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50" name="Group 179"/>
          <p:cNvGrpSpPr>
            <a:grpSpLocks/>
          </p:cNvGrpSpPr>
          <p:nvPr/>
        </p:nvGrpSpPr>
        <p:grpSpPr bwMode="auto">
          <a:xfrm>
            <a:off x="7099099" y="6053140"/>
            <a:ext cx="1330325" cy="719138"/>
            <a:chOff x="2512" y="2700"/>
            <a:chExt cx="838" cy="453"/>
          </a:xfrm>
        </p:grpSpPr>
        <p:sp>
          <p:nvSpPr>
            <p:cNvPr id="150590" name="Rectangle 180"/>
            <p:cNvSpPr>
              <a:spLocks noChangeArrowheads="1"/>
            </p:cNvSpPr>
            <p:nvPr/>
          </p:nvSpPr>
          <p:spPr bwMode="auto">
            <a:xfrm>
              <a:off x="2512" y="2700"/>
              <a:ext cx="838" cy="452"/>
            </a:xfrm>
            <a:prstGeom prst="rect">
              <a:avLst/>
            </a:prstGeom>
            <a:solidFill>
              <a:schemeClr val="bg1"/>
            </a:solidFill>
            <a:ln w="127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0591" name="Group 181"/>
            <p:cNvGrpSpPr>
              <a:grpSpLocks/>
            </p:cNvGrpSpPr>
            <p:nvPr/>
          </p:nvGrpSpPr>
          <p:grpSpPr bwMode="auto">
            <a:xfrm>
              <a:off x="2616" y="2773"/>
              <a:ext cx="142" cy="157"/>
              <a:chOff x="2772" y="2137"/>
              <a:chExt cx="142" cy="157"/>
            </a:xfrm>
          </p:grpSpPr>
          <p:sp>
            <p:nvSpPr>
              <p:cNvPr id="150598" name="Rectangle 182"/>
              <p:cNvSpPr>
                <a:spLocks noChangeArrowheads="1"/>
              </p:cNvSpPr>
              <p:nvPr/>
            </p:nvSpPr>
            <p:spPr bwMode="auto">
              <a:xfrm>
                <a:off x="2772" y="2182"/>
                <a:ext cx="142" cy="112"/>
              </a:xfrm>
              <a:prstGeom prst="rect">
                <a:avLst/>
              </a:prstGeom>
              <a:solidFill>
                <a:schemeClr val="bg1"/>
              </a:solidFill>
              <a:ln w="12700">
                <a:solidFill>
                  <a:srgbClr val="0000FF"/>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99" name="Line 183"/>
              <p:cNvSpPr>
                <a:spLocks noChangeShapeType="1"/>
              </p:cNvSpPr>
              <p:nvPr/>
            </p:nvSpPr>
            <p:spPr bwMode="auto">
              <a:xfrm>
                <a:off x="2828" y="2137"/>
                <a:ext cx="0" cy="3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0600" name="Line 184"/>
              <p:cNvSpPr>
                <a:spLocks noChangeShapeType="1"/>
              </p:cNvSpPr>
              <p:nvPr/>
            </p:nvSpPr>
            <p:spPr bwMode="auto">
              <a:xfrm>
                <a:off x="2860" y="2137"/>
                <a:ext cx="0" cy="3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0592" name="Rectangle 185"/>
            <p:cNvSpPr>
              <a:spLocks noChangeArrowheads="1"/>
            </p:cNvSpPr>
            <p:nvPr/>
          </p:nvSpPr>
          <p:spPr bwMode="auto">
            <a:xfrm>
              <a:off x="2815" y="2806"/>
              <a:ext cx="2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b="1" dirty="0">
                  <a:solidFill>
                    <a:srgbClr val="000000"/>
                  </a:solidFill>
                  <a:cs typeface="Arial" panose="020B0604020202020204" pitchFamily="34" charset="0"/>
                </a:rPr>
                <a:t>VS</a:t>
              </a:r>
            </a:p>
          </p:txBody>
        </p:sp>
        <p:sp>
          <p:nvSpPr>
            <p:cNvPr id="150593" name="Rectangle 186"/>
            <p:cNvSpPr>
              <a:spLocks noChangeArrowheads="1"/>
            </p:cNvSpPr>
            <p:nvPr/>
          </p:nvSpPr>
          <p:spPr bwMode="auto">
            <a:xfrm>
              <a:off x="2719" y="3001"/>
              <a:ext cx="490"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cs typeface="Arial" panose="020B0604020202020204" pitchFamily="34" charset="0"/>
                </a:rPr>
                <a:t>(3  TO  1)</a:t>
              </a:r>
            </a:p>
          </p:txBody>
        </p:sp>
        <p:grpSp>
          <p:nvGrpSpPr>
            <p:cNvPr id="150594" name="Group 187"/>
            <p:cNvGrpSpPr>
              <a:grpSpLocks/>
            </p:cNvGrpSpPr>
            <p:nvPr/>
          </p:nvGrpSpPr>
          <p:grpSpPr bwMode="auto">
            <a:xfrm>
              <a:off x="3112" y="2755"/>
              <a:ext cx="168" cy="219"/>
              <a:chOff x="3112" y="2755"/>
              <a:chExt cx="168" cy="219"/>
            </a:xfrm>
          </p:grpSpPr>
          <p:sp>
            <p:nvSpPr>
              <p:cNvPr id="150596" name="AutoShape 188"/>
              <p:cNvSpPr>
                <a:spLocks noChangeArrowheads="1"/>
              </p:cNvSpPr>
              <p:nvPr/>
            </p:nvSpPr>
            <p:spPr bwMode="auto">
              <a:xfrm>
                <a:off x="3112" y="2806"/>
                <a:ext cx="168" cy="168"/>
              </a:xfrm>
              <a:prstGeom prst="diamond">
                <a:avLst/>
              </a:prstGeom>
              <a:solidFill>
                <a:schemeClr val="bg1"/>
              </a:solidFill>
              <a:ln w="12700">
                <a:solidFill>
                  <a:srgbClr val="FF0000"/>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97" name="Line 189"/>
              <p:cNvSpPr>
                <a:spLocks noChangeShapeType="1"/>
              </p:cNvSpPr>
              <p:nvPr/>
            </p:nvSpPr>
            <p:spPr bwMode="auto">
              <a:xfrm>
                <a:off x="3199" y="2755"/>
                <a:ext cx="0" cy="3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91" name="Rectangle 204"/>
          <p:cNvSpPr>
            <a:spLocks noChangeArrowheads="1"/>
          </p:cNvSpPr>
          <p:nvPr/>
        </p:nvSpPr>
        <p:spPr bwMode="auto">
          <a:xfrm>
            <a:off x="143467" y="1019110"/>
            <a:ext cx="2875103"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spcBef>
                <a:spcPct val="20000"/>
              </a:spcBef>
              <a:buChar char="•"/>
              <a:tabLst>
                <a:tab pos="228600" algn="l"/>
              </a:tabLst>
              <a:defRPr sz="3200">
                <a:solidFill>
                  <a:schemeClr val="tx1"/>
                </a:solidFill>
                <a:latin typeface="Arial" panose="020B0604020202020204" pitchFamily="34" charset="0"/>
              </a:defRPr>
            </a:lvl1pPr>
            <a:lvl2pPr marL="742950" indent="-285750">
              <a:spcBef>
                <a:spcPct val="20000"/>
              </a:spcBef>
              <a:buChar char="–"/>
              <a:tabLst>
                <a:tab pos="228600" algn="l"/>
              </a:tabLst>
              <a:defRPr sz="2800">
                <a:solidFill>
                  <a:schemeClr val="tx1"/>
                </a:solidFill>
                <a:latin typeface="Arial" panose="020B0604020202020204" pitchFamily="34" charset="0"/>
              </a:defRPr>
            </a:lvl2pPr>
            <a:lvl3pPr marL="1143000" indent="-228600">
              <a:spcBef>
                <a:spcPct val="20000"/>
              </a:spcBef>
              <a:buChar char="•"/>
              <a:tabLst>
                <a:tab pos="228600" algn="l"/>
              </a:tabLst>
              <a:defRPr sz="2400">
                <a:solidFill>
                  <a:schemeClr val="tx1"/>
                </a:solidFill>
                <a:latin typeface="Arial" panose="020B0604020202020204" pitchFamily="34" charset="0"/>
              </a:defRPr>
            </a:lvl3pPr>
            <a:lvl4pPr marL="1600200" indent="-228600">
              <a:spcBef>
                <a:spcPct val="20000"/>
              </a:spcBef>
              <a:buChar char="–"/>
              <a:tabLst>
                <a:tab pos="228600" algn="l"/>
              </a:tabLst>
              <a:defRPr sz="2000">
                <a:solidFill>
                  <a:schemeClr val="tx1"/>
                </a:solidFill>
                <a:latin typeface="Arial" panose="020B0604020202020204" pitchFamily="34" charset="0"/>
              </a:defRPr>
            </a:lvl4pPr>
            <a:lvl5pPr marL="2057400" indent="-228600">
              <a:spcBef>
                <a:spcPct val="20000"/>
              </a:spcBef>
              <a:buChar char="»"/>
              <a:tabLst>
                <a:tab pos="2286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2286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000" b="1" dirty="0">
                <a:solidFill>
                  <a:srgbClr val="000000"/>
                </a:solidFill>
                <a:cs typeface="Arial" panose="020B0604020202020204" pitchFamily="34" charset="0"/>
              </a:rPr>
              <a:t> ARRAY GENERIC FORCES TWO LEVELS DOWN -- START WITH THE DECISIVE OPERATION AND CONTINUE THROUGH SHAPING AND SUSTAINING OPERATIONS.  THIS INITIAL ARRAY IDENTIFIES THE TOTAL NUMBER OF FORCES NEEDED (DESIRED FORCE RATIOS).</a:t>
            </a:r>
          </a:p>
        </p:txBody>
      </p:sp>
      <p:grpSp>
        <p:nvGrpSpPr>
          <p:cNvPr id="153" name="Group 243"/>
          <p:cNvGrpSpPr>
            <a:grpSpLocks/>
          </p:cNvGrpSpPr>
          <p:nvPr/>
        </p:nvGrpSpPr>
        <p:grpSpPr bwMode="auto">
          <a:xfrm>
            <a:off x="4994074" y="2593975"/>
            <a:ext cx="1355725" cy="2414588"/>
            <a:chOff x="1941770" y="2593273"/>
            <a:chExt cx="1355799" cy="2415142"/>
          </a:xfrm>
        </p:grpSpPr>
        <p:grpSp>
          <p:nvGrpSpPr>
            <p:cNvPr id="150581" name="Group 652"/>
            <p:cNvGrpSpPr>
              <a:grpSpLocks/>
            </p:cNvGrpSpPr>
            <p:nvPr/>
          </p:nvGrpSpPr>
          <p:grpSpPr bwMode="auto">
            <a:xfrm>
              <a:off x="2992769" y="3560837"/>
              <a:ext cx="304800" cy="352425"/>
              <a:chOff x="5040" y="738"/>
              <a:chExt cx="192" cy="222"/>
            </a:xfrm>
          </p:grpSpPr>
          <p:sp>
            <p:nvSpPr>
              <p:cNvPr id="150588" name="Rectangle 653"/>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89" name="Line 654"/>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582" name="Group 655"/>
            <p:cNvGrpSpPr>
              <a:grpSpLocks/>
            </p:cNvGrpSpPr>
            <p:nvPr/>
          </p:nvGrpSpPr>
          <p:grpSpPr bwMode="auto">
            <a:xfrm>
              <a:off x="2939089" y="2593273"/>
              <a:ext cx="304800" cy="352425"/>
              <a:chOff x="5040" y="738"/>
              <a:chExt cx="192" cy="222"/>
            </a:xfrm>
          </p:grpSpPr>
          <p:sp>
            <p:nvSpPr>
              <p:cNvPr id="150586" name="Rectangle 656"/>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87" name="Line 657"/>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583" name="Group 658"/>
            <p:cNvGrpSpPr>
              <a:grpSpLocks/>
            </p:cNvGrpSpPr>
            <p:nvPr/>
          </p:nvGrpSpPr>
          <p:grpSpPr bwMode="auto">
            <a:xfrm>
              <a:off x="1941770" y="4655990"/>
              <a:ext cx="304800" cy="352425"/>
              <a:chOff x="5040" y="738"/>
              <a:chExt cx="192" cy="222"/>
            </a:xfrm>
          </p:grpSpPr>
          <p:sp>
            <p:nvSpPr>
              <p:cNvPr id="150584" name="Rectangle 659"/>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85" name="Line 660"/>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57" name="Group 662"/>
          <p:cNvGrpSpPr>
            <a:grpSpLocks/>
          </p:cNvGrpSpPr>
          <p:nvPr/>
        </p:nvGrpSpPr>
        <p:grpSpPr bwMode="auto">
          <a:xfrm>
            <a:off x="4260648" y="2400301"/>
            <a:ext cx="304800" cy="352425"/>
            <a:chOff x="5040" y="738"/>
            <a:chExt cx="192" cy="222"/>
          </a:xfrm>
        </p:grpSpPr>
        <p:sp>
          <p:nvSpPr>
            <p:cNvPr id="150579" name="Rectangle 663"/>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80" name="Line 664"/>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8" name="Group 641"/>
          <p:cNvGrpSpPr>
            <a:grpSpLocks/>
          </p:cNvGrpSpPr>
          <p:nvPr/>
        </p:nvGrpSpPr>
        <p:grpSpPr bwMode="auto">
          <a:xfrm>
            <a:off x="8102399" y="2562226"/>
            <a:ext cx="993775" cy="352425"/>
            <a:chOff x="5987" y="2368"/>
            <a:chExt cx="626" cy="222"/>
          </a:xfrm>
        </p:grpSpPr>
        <p:grpSp>
          <p:nvGrpSpPr>
            <p:cNvPr id="150570" name="Group 642"/>
            <p:cNvGrpSpPr>
              <a:grpSpLocks/>
            </p:cNvGrpSpPr>
            <p:nvPr/>
          </p:nvGrpSpPr>
          <p:grpSpPr bwMode="auto">
            <a:xfrm>
              <a:off x="6207" y="2368"/>
              <a:ext cx="192" cy="222"/>
              <a:chOff x="5040" y="738"/>
              <a:chExt cx="192" cy="222"/>
            </a:xfrm>
          </p:grpSpPr>
          <p:sp>
            <p:nvSpPr>
              <p:cNvPr id="150577" name="Rectangle 643"/>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78" name="Line 644"/>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571" name="Group 645"/>
            <p:cNvGrpSpPr>
              <a:grpSpLocks/>
            </p:cNvGrpSpPr>
            <p:nvPr/>
          </p:nvGrpSpPr>
          <p:grpSpPr bwMode="auto">
            <a:xfrm>
              <a:off x="6421" y="2368"/>
              <a:ext cx="192" cy="222"/>
              <a:chOff x="5040" y="738"/>
              <a:chExt cx="192" cy="222"/>
            </a:xfrm>
          </p:grpSpPr>
          <p:sp>
            <p:nvSpPr>
              <p:cNvPr id="150575" name="Rectangle 646"/>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76" name="Line 647"/>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572" name="Group 648"/>
            <p:cNvGrpSpPr>
              <a:grpSpLocks/>
            </p:cNvGrpSpPr>
            <p:nvPr/>
          </p:nvGrpSpPr>
          <p:grpSpPr bwMode="auto">
            <a:xfrm>
              <a:off x="5987" y="2368"/>
              <a:ext cx="192" cy="222"/>
              <a:chOff x="5040" y="738"/>
              <a:chExt cx="192" cy="222"/>
            </a:xfrm>
          </p:grpSpPr>
          <p:sp>
            <p:nvSpPr>
              <p:cNvPr id="150573" name="Rectangle 649"/>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74" name="Line 650"/>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2" name="Group 244"/>
          <p:cNvGrpSpPr>
            <a:grpSpLocks/>
          </p:cNvGrpSpPr>
          <p:nvPr/>
        </p:nvGrpSpPr>
        <p:grpSpPr bwMode="auto">
          <a:xfrm>
            <a:off x="8383789" y="4511676"/>
            <a:ext cx="1016010" cy="352425"/>
            <a:chOff x="5366855" y="4511861"/>
            <a:chExt cx="1015934" cy="352425"/>
          </a:xfrm>
        </p:grpSpPr>
        <p:grpSp>
          <p:nvGrpSpPr>
            <p:cNvPr id="150555" name="Group 802"/>
            <p:cNvGrpSpPr>
              <a:grpSpLocks/>
            </p:cNvGrpSpPr>
            <p:nvPr/>
          </p:nvGrpSpPr>
          <p:grpSpPr bwMode="auto">
            <a:xfrm>
              <a:off x="5366855" y="4511861"/>
              <a:ext cx="304800" cy="352425"/>
              <a:chOff x="5040" y="738"/>
              <a:chExt cx="192" cy="222"/>
            </a:xfrm>
          </p:grpSpPr>
          <p:sp>
            <p:nvSpPr>
              <p:cNvPr id="150568" name="Rectangle 803"/>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69" name="Line 804"/>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558" name="Group 802"/>
            <p:cNvGrpSpPr>
              <a:grpSpLocks/>
            </p:cNvGrpSpPr>
            <p:nvPr/>
          </p:nvGrpSpPr>
          <p:grpSpPr bwMode="auto">
            <a:xfrm>
              <a:off x="5722422" y="4511861"/>
              <a:ext cx="304800" cy="352425"/>
              <a:chOff x="5040" y="738"/>
              <a:chExt cx="192" cy="222"/>
            </a:xfrm>
          </p:grpSpPr>
          <p:sp>
            <p:nvSpPr>
              <p:cNvPr id="150562" name="Rectangle 803"/>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63" name="Line 804"/>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559" name="Group 802"/>
            <p:cNvGrpSpPr>
              <a:grpSpLocks/>
            </p:cNvGrpSpPr>
            <p:nvPr/>
          </p:nvGrpSpPr>
          <p:grpSpPr bwMode="auto">
            <a:xfrm>
              <a:off x="6077989" y="4511861"/>
              <a:ext cx="304800" cy="352425"/>
              <a:chOff x="5040" y="738"/>
              <a:chExt cx="192" cy="222"/>
            </a:xfrm>
          </p:grpSpPr>
          <p:sp>
            <p:nvSpPr>
              <p:cNvPr id="150560" name="Rectangle 803"/>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61" name="Line 804"/>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92169" name="Group 641"/>
          <p:cNvGrpSpPr>
            <a:grpSpLocks/>
          </p:cNvGrpSpPr>
          <p:nvPr/>
        </p:nvGrpSpPr>
        <p:grpSpPr bwMode="auto">
          <a:xfrm>
            <a:off x="7276899" y="5670551"/>
            <a:ext cx="993775" cy="352425"/>
            <a:chOff x="5987" y="2368"/>
            <a:chExt cx="626" cy="222"/>
          </a:xfrm>
        </p:grpSpPr>
        <p:grpSp>
          <p:nvGrpSpPr>
            <p:cNvPr id="150546" name="Group 642"/>
            <p:cNvGrpSpPr>
              <a:grpSpLocks/>
            </p:cNvGrpSpPr>
            <p:nvPr/>
          </p:nvGrpSpPr>
          <p:grpSpPr bwMode="auto">
            <a:xfrm>
              <a:off x="6207" y="2368"/>
              <a:ext cx="192" cy="222"/>
              <a:chOff x="5040" y="738"/>
              <a:chExt cx="192" cy="222"/>
            </a:xfrm>
          </p:grpSpPr>
          <p:sp>
            <p:nvSpPr>
              <p:cNvPr id="150553" name="Rectangle 643"/>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54" name="Line 644"/>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547" name="Group 645"/>
            <p:cNvGrpSpPr>
              <a:grpSpLocks/>
            </p:cNvGrpSpPr>
            <p:nvPr/>
          </p:nvGrpSpPr>
          <p:grpSpPr bwMode="auto">
            <a:xfrm>
              <a:off x="6421" y="2368"/>
              <a:ext cx="192" cy="222"/>
              <a:chOff x="5040" y="738"/>
              <a:chExt cx="192" cy="222"/>
            </a:xfrm>
          </p:grpSpPr>
          <p:sp>
            <p:nvSpPr>
              <p:cNvPr id="150551" name="Rectangle 646"/>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52" name="Line 647"/>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0548" name="Group 648"/>
            <p:cNvGrpSpPr>
              <a:grpSpLocks/>
            </p:cNvGrpSpPr>
            <p:nvPr/>
          </p:nvGrpSpPr>
          <p:grpSpPr bwMode="auto">
            <a:xfrm>
              <a:off x="5987" y="2368"/>
              <a:ext cx="192" cy="222"/>
              <a:chOff x="5040" y="738"/>
              <a:chExt cx="192" cy="222"/>
            </a:xfrm>
          </p:grpSpPr>
          <p:sp>
            <p:nvSpPr>
              <p:cNvPr id="150549" name="Rectangle 649"/>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0550" name="Line 650"/>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255" name="Rectangle 385"/>
          <p:cNvSpPr>
            <a:spLocks noChangeArrowheads="1"/>
          </p:cNvSpPr>
          <p:nvPr/>
        </p:nvSpPr>
        <p:spPr bwMode="auto">
          <a:xfrm>
            <a:off x="28965" y="2278981"/>
            <a:ext cx="2971261" cy="4541156"/>
          </a:xfrm>
          <a:prstGeom prst="rect">
            <a:avLst/>
          </a:prstGeom>
          <a:solidFill>
            <a:schemeClr val="bg1"/>
          </a:solidFill>
          <a:ln w="19050">
            <a:solidFill>
              <a:srgbClr val="0000FF"/>
            </a:solidFill>
            <a:miter lim="800000"/>
            <a:headEnd/>
            <a:tailEnd/>
          </a:ln>
        </p:spPr>
        <p:txBody>
          <a:bodyPr anchor="ct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eaLnBrk="1" hangingPunct="1">
              <a:lnSpc>
                <a:spcPct val="110000"/>
              </a:lnSpc>
              <a:spcBef>
                <a:spcPct val="0"/>
              </a:spcBef>
              <a:buFontTx/>
              <a:buNone/>
            </a:pPr>
            <a:br>
              <a:rPr lang="en-US" altLang="en-US" sz="900" b="1" dirty="0">
                <a:solidFill>
                  <a:srgbClr val="000000"/>
                </a:solidFill>
              </a:rPr>
            </a:br>
            <a:r>
              <a:rPr lang="en-US" altLang="en-US" sz="900" b="1" dirty="0">
                <a:solidFill>
                  <a:srgbClr val="000000"/>
                </a:solidFill>
              </a:rPr>
              <a:t>	</a:t>
            </a:r>
            <a:br>
              <a:rPr lang="en-US" altLang="en-US" sz="900" b="1" dirty="0">
                <a:solidFill>
                  <a:srgbClr val="000000"/>
                </a:solidFill>
              </a:rPr>
            </a:br>
            <a:r>
              <a:rPr lang="en-US" altLang="en-US" sz="900" b="1" dirty="0">
                <a:solidFill>
                  <a:srgbClr val="000000"/>
                </a:solidFill>
              </a:rPr>
              <a:t>	</a:t>
            </a:r>
            <a:br>
              <a:rPr lang="en-US" altLang="en-US" sz="900" b="1" dirty="0">
                <a:solidFill>
                  <a:srgbClr val="000000"/>
                </a:solidFill>
              </a:rPr>
            </a:br>
            <a:r>
              <a:rPr lang="en-US" altLang="en-US" sz="900" b="1" dirty="0">
                <a:solidFill>
                  <a:srgbClr val="000000"/>
                </a:solidFill>
              </a:rPr>
              <a:t>	</a:t>
            </a:r>
          </a:p>
        </p:txBody>
      </p:sp>
      <p:sp>
        <p:nvSpPr>
          <p:cNvPr id="257" name="Rectangle 402"/>
          <p:cNvSpPr>
            <a:spLocks noChangeArrowheads="1"/>
          </p:cNvSpPr>
          <p:nvPr/>
        </p:nvSpPr>
        <p:spPr bwMode="auto">
          <a:xfrm>
            <a:off x="118799" y="2283069"/>
            <a:ext cx="283774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None/>
            </a:pPr>
            <a:r>
              <a:rPr lang="en-US" altLang="en-US" sz="1200" b="1" u="sng" dirty="0">
                <a:solidFill>
                  <a:srgbClr val="0000FF"/>
                </a:solidFill>
                <a:cs typeface="Arial" panose="020B0604020202020204" pitchFamily="34" charset="0"/>
              </a:rPr>
              <a:t>Ground maneuver</a:t>
            </a:r>
            <a:r>
              <a:rPr lang="en-US" altLang="en-US" sz="1200" b="1" dirty="0">
                <a:solidFill>
                  <a:srgbClr val="0000FF"/>
                </a:solidFill>
                <a:cs typeface="Arial" panose="020B0604020202020204" pitchFamily="34" charset="0"/>
              </a:rPr>
              <a:t> units available:</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Two CABs (two Armor and one Mech Infantry Company each), </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One CAB (one Armor and two Mech Infantry Companies), </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One Cavalry Squadron (three Troops, one Armor Company)                             </a:t>
            </a:r>
            <a:r>
              <a:rPr lang="en-US" altLang="en-US" sz="1200" b="1" dirty="0">
                <a:solidFill>
                  <a:srgbClr val="0000CC"/>
                </a:solidFill>
                <a:cs typeface="Arial" panose="020B0604020202020204" pitchFamily="34" charset="0"/>
              </a:rPr>
              <a:t>= 13 Companies.  </a:t>
            </a:r>
          </a:p>
        </p:txBody>
      </p:sp>
      <p:sp>
        <p:nvSpPr>
          <p:cNvPr id="389" name="Rectangle 402"/>
          <p:cNvSpPr>
            <a:spLocks noChangeArrowheads="1"/>
          </p:cNvSpPr>
          <p:nvPr/>
        </p:nvSpPr>
        <p:spPr bwMode="auto">
          <a:xfrm>
            <a:off x="125443" y="3905521"/>
            <a:ext cx="283774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None/>
            </a:pPr>
            <a:r>
              <a:rPr lang="en-US" altLang="en-US" sz="1200" b="1" u="sng" dirty="0">
                <a:solidFill>
                  <a:srgbClr val="0000FF"/>
                </a:solidFill>
                <a:cs typeface="Arial" panose="020B0604020202020204" pitchFamily="34" charset="0"/>
              </a:rPr>
              <a:t>Ground maneuver</a:t>
            </a:r>
            <a:r>
              <a:rPr lang="en-US" altLang="en-US" sz="1200" b="1" dirty="0">
                <a:solidFill>
                  <a:srgbClr val="0000FF"/>
                </a:solidFill>
                <a:cs typeface="Arial" panose="020B0604020202020204" pitchFamily="34" charset="0"/>
              </a:rPr>
              <a:t> units arrayed:</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12 companies</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1 company allocated as reserve                             </a:t>
            </a:r>
            <a:r>
              <a:rPr lang="en-US" altLang="en-US" sz="1200" b="1" dirty="0">
                <a:solidFill>
                  <a:srgbClr val="0000CC"/>
                </a:solidFill>
                <a:cs typeface="Arial" panose="020B0604020202020204" pitchFamily="34" charset="0"/>
              </a:rPr>
              <a:t>= 13 Companies.  </a:t>
            </a:r>
          </a:p>
        </p:txBody>
      </p:sp>
      <p:sp>
        <p:nvSpPr>
          <p:cNvPr id="390" name="Rectangle 402"/>
          <p:cNvSpPr>
            <a:spLocks noChangeArrowheads="1"/>
          </p:cNvSpPr>
          <p:nvPr/>
        </p:nvSpPr>
        <p:spPr bwMode="auto">
          <a:xfrm>
            <a:off x="118800" y="4801563"/>
            <a:ext cx="283900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None/>
            </a:pPr>
            <a:r>
              <a:rPr lang="en-US" altLang="en-US" sz="1200" b="1" u="sng" dirty="0">
                <a:solidFill>
                  <a:srgbClr val="0000FF"/>
                </a:solidFill>
                <a:cs typeface="Arial" panose="020B0604020202020204" pitchFamily="34" charset="0"/>
              </a:rPr>
              <a:t>Array additional units</a:t>
            </a:r>
            <a:r>
              <a:rPr lang="en-US" altLang="en-US" sz="1200" b="1" dirty="0">
                <a:solidFill>
                  <a:srgbClr val="0000FF"/>
                </a:solidFill>
                <a:cs typeface="Arial" panose="020B0604020202020204" pitchFamily="34" charset="0"/>
              </a:rPr>
              <a:t> </a:t>
            </a:r>
            <a:r>
              <a:rPr lang="en-US" altLang="en-US" sz="1200" b="1" dirty="0">
                <a:cs typeface="Arial" panose="020B0604020202020204" pitchFamily="34" charset="0"/>
              </a:rPr>
              <a:t>available from 3/4ID ABCT</a:t>
            </a:r>
            <a:r>
              <a:rPr lang="en-US" altLang="en-US" sz="1200" b="1" dirty="0">
                <a:solidFill>
                  <a:srgbClr val="0000FF"/>
                </a:solidFill>
                <a:cs typeface="Arial" panose="020B0604020202020204" pitchFamily="34" charset="0"/>
              </a:rPr>
              <a:t> </a:t>
            </a:r>
            <a:r>
              <a:rPr lang="en-US" altLang="en-US" sz="1200" b="1" dirty="0">
                <a:cs typeface="Arial" panose="020B0604020202020204" pitchFamily="34" charset="0"/>
              </a:rPr>
              <a:t>as required</a:t>
            </a:r>
            <a:r>
              <a:rPr lang="en-US" altLang="en-US" sz="1200" b="1" dirty="0">
                <a:solidFill>
                  <a:srgbClr val="0000FF"/>
                </a:solidFill>
                <a:cs typeface="Arial" panose="020B0604020202020204" pitchFamily="34" charset="0"/>
              </a:rPr>
              <a:t> </a:t>
            </a:r>
            <a:r>
              <a:rPr lang="en-US" altLang="en-US" sz="1200" b="1" dirty="0">
                <a:cs typeface="Arial" panose="020B0604020202020204" pitchFamily="34" charset="0"/>
              </a:rPr>
              <a:t>for specific requirements </a:t>
            </a:r>
            <a:r>
              <a:rPr lang="en-US" altLang="en-US" sz="1200" b="1" u="sng" dirty="0">
                <a:solidFill>
                  <a:srgbClr val="0000CC"/>
                </a:solidFill>
                <a:cs typeface="Arial" panose="020B0604020202020204" pitchFamily="34" charset="0"/>
              </a:rPr>
              <a:t>after</a:t>
            </a:r>
            <a:r>
              <a:rPr lang="en-US" altLang="en-US" sz="1200" b="1" dirty="0">
                <a:cs typeface="Arial" panose="020B0604020202020204" pitchFamily="34" charset="0"/>
              </a:rPr>
              <a:t> force ratios are met using ground maneuver units:</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Example: One Engineer Company will be allocated to the unit that is the main effort of the Decisive Operation to provide mobility support.</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Shown at slide # 61.</a:t>
            </a:r>
            <a:r>
              <a:rPr lang="en-US" altLang="en-US" sz="1200" b="1" dirty="0">
                <a:solidFill>
                  <a:srgbClr val="0000CC"/>
                </a:solidFill>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39"/>
                                        </p:tgtEl>
                                        <p:attrNameLst>
                                          <p:attrName>style.visibility</p:attrName>
                                        </p:attrNameLst>
                                      </p:cBhvr>
                                      <p:to>
                                        <p:strVal val="visible"/>
                                      </p:to>
                                    </p:set>
                                    <p:animEffect transition="in" filter="dissolve">
                                      <p:cBhvr>
                                        <p:cTn id="7" dur="500"/>
                                        <p:tgtEl>
                                          <p:spTgt spid="1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0"/>
                                        </p:tgtEl>
                                        <p:attrNameLst>
                                          <p:attrName>style.visibility</p:attrName>
                                        </p:attrNameLst>
                                      </p:cBhvr>
                                      <p:to>
                                        <p:strVal val="visible"/>
                                      </p:to>
                                    </p:set>
                                    <p:animEffect transition="in" filter="fade">
                                      <p:cBhvr>
                                        <p:cTn id="10" dur="2000"/>
                                        <p:tgtEl>
                                          <p:spTgt spid="140"/>
                                        </p:tgtEl>
                                      </p:cBhvr>
                                    </p:animEffect>
                                  </p:childTnLst>
                                </p:cTn>
                              </p:par>
                            </p:childTnLst>
                          </p:cTn>
                        </p:par>
                        <p:par>
                          <p:cTn id="11" fill="hold" nodeType="afterGroup">
                            <p:stCondLst>
                              <p:cond delay="2000"/>
                            </p:stCondLst>
                            <p:childTnLst>
                              <p:par>
                                <p:cTn id="12" presetID="12" presetClass="entr" presetSubtype="1" fill="hold" grpId="0" nodeType="afterEffect">
                                  <p:stCondLst>
                                    <p:cond delay="0"/>
                                  </p:stCondLst>
                                  <p:childTnLst>
                                    <p:set>
                                      <p:cBhvr>
                                        <p:cTn id="13" dur="1" fill="hold">
                                          <p:stCondLst>
                                            <p:cond delay="0"/>
                                          </p:stCondLst>
                                        </p:cTn>
                                        <p:tgtEl>
                                          <p:spTgt spid="141"/>
                                        </p:tgtEl>
                                        <p:attrNameLst>
                                          <p:attrName>style.visibility</p:attrName>
                                        </p:attrNameLst>
                                      </p:cBhvr>
                                      <p:to>
                                        <p:strVal val="visible"/>
                                      </p:to>
                                    </p:set>
                                    <p:animEffect transition="in" filter="slide(fromTop)">
                                      <p:cBhvr>
                                        <p:cTn id="14" dur="1000"/>
                                        <p:tgtEl>
                                          <p:spTgt spid="141"/>
                                        </p:tgtEl>
                                      </p:cBhvr>
                                    </p:animEffect>
                                  </p:childTnLst>
                                </p:cTn>
                              </p:par>
                            </p:childTnLst>
                          </p:cTn>
                        </p:par>
                        <p:par>
                          <p:cTn id="15" fill="hold" nodeType="afterGroup">
                            <p:stCondLst>
                              <p:cond delay="3000"/>
                            </p:stCondLst>
                            <p:childTnLst>
                              <p:par>
                                <p:cTn id="16" presetID="9" presetClass="entr" presetSubtype="0" fill="hold" nodeType="afterEffect">
                                  <p:stCondLst>
                                    <p:cond delay="0"/>
                                  </p:stCondLst>
                                  <p:childTnLst>
                                    <p:set>
                                      <p:cBhvr>
                                        <p:cTn id="17" dur="1" fill="hold">
                                          <p:stCondLst>
                                            <p:cond delay="0"/>
                                          </p:stCondLst>
                                        </p:cTn>
                                        <p:tgtEl>
                                          <p:spTgt spid="144"/>
                                        </p:tgtEl>
                                        <p:attrNameLst>
                                          <p:attrName>style.visibility</p:attrName>
                                        </p:attrNameLst>
                                      </p:cBhvr>
                                      <p:to>
                                        <p:strVal val="visible"/>
                                      </p:to>
                                    </p:set>
                                    <p:animEffect transition="in" filter="dissolve">
                                      <p:cBhvr>
                                        <p:cTn id="18" dur="1000"/>
                                        <p:tgtEl>
                                          <p:spTgt spid="144"/>
                                        </p:tgtEl>
                                      </p:cBhvr>
                                    </p:animEffect>
                                  </p:childTnLst>
                                </p:cTn>
                              </p:par>
                            </p:childTnLst>
                          </p:cTn>
                        </p:par>
                        <p:par>
                          <p:cTn id="19" fill="hold" nodeType="afterGroup">
                            <p:stCondLst>
                              <p:cond delay="4000"/>
                            </p:stCondLst>
                            <p:childTnLst>
                              <p:par>
                                <p:cTn id="20" presetID="9" presetClass="entr" presetSubtype="0" fill="hold" nodeType="after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dissolve">
                                      <p:cBhvr>
                                        <p:cTn id="22" dur="1000"/>
                                        <p:tgtEl>
                                          <p:spTgt spid="138"/>
                                        </p:tgtEl>
                                      </p:cBhvr>
                                    </p:animEffect>
                                  </p:childTnLst>
                                </p:cTn>
                              </p:par>
                            </p:childTnLst>
                          </p:cTn>
                        </p:par>
                        <p:par>
                          <p:cTn id="23" fill="hold" nodeType="afterGroup">
                            <p:stCondLst>
                              <p:cond delay="5000"/>
                            </p:stCondLst>
                            <p:childTnLst>
                              <p:par>
                                <p:cTn id="24" presetID="9" presetClass="entr" presetSubtype="0" fill="hold" nodeType="afterEffect">
                                  <p:stCondLst>
                                    <p:cond delay="0"/>
                                  </p:stCondLst>
                                  <p:childTnLst>
                                    <p:set>
                                      <p:cBhvr>
                                        <p:cTn id="25" dur="1" fill="hold">
                                          <p:stCondLst>
                                            <p:cond delay="0"/>
                                          </p:stCondLst>
                                        </p:cTn>
                                        <p:tgtEl>
                                          <p:spTgt spid="147"/>
                                        </p:tgtEl>
                                        <p:attrNameLst>
                                          <p:attrName>style.visibility</p:attrName>
                                        </p:attrNameLst>
                                      </p:cBhvr>
                                      <p:to>
                                        <p:strVal val="visible"/>
                                      </p:to>
                                    </p:set>
                                    <p:animEffect transition="in" filter="dissolve">
                                      <p:cBhvr>
                                        <p:cTn id="26" dur="1000"/>
                                        <p:tgtEl>
                                          <p:spTgt spid="147"/>
                                        </p:tgtEl>
                                      </p:cBhvr>
                                    </p:animEffect>
                                  </p:childTnLst>
                                </p:cTn>
                              </p:par>
                            </p:childTnLst>
                          </p:cTn>
                        </p:par>
                        <p:par>
                          <p:cTn id="27" fill="hold" nodeType="afterGroup">
                            <p:stCondLst>
                              <p:cond delay="6000"/>
                            </p:stCondLst>
                            <p:childTnLst>
                              <p:par>
                                <p:cTn id="28" presetID="9" presetClass="entr" presetSubtype="0" fill="hold" nodeType="afterEffect">
                                  <p:stCondLst>
                                    <p:cond delay="0"/>
                                  </p:stCondLst>
                                  <p:childTnLst>
                                    <p:set>
                                      <p:cBhvr>
                                        <p:cTn id="29" dur="1" fill="hold">
                                          <p:stCondLst>
                                            <p:cond delay="0"/>
                                          </p:stCondLst>
                                        </p:cTn>
                                        <p:tgtEl>
                                          <p:spTgt spid="150"/>
                                        </p:tgtEl>
                                        <p:attrNameLst>
                                          <p:attrName>style.visibility</p:attrName>
                                        </p:attrNameLst>
                                      </p:cBhvr>
                                      <p:to>
                                        <p:strVal val="visible"/>
                                      </p:to>
                                    </p:set>
                                    <p:animEffect transition="in" filter="dissolve">
                                      <p:cBhvr>
                                        <p:cTn id="30" dur="1000"/>
                                        <p:tgtEl>
                                          <p:spTgt spid="150"/>
                                        </p:tgtEl>
                                      </p:cBhvr>
                                    </p:animEffect>
                                  </p:childTnLst>
                                </p:cTn>
                              </p:par>
                            </p:childTnLst>
                          </p:cTn>
                        </p:par>
                        <p:par>
                          <p:cTn id="31" fill="hold">
                            <p:stCondLst>
                              <p:cond delay="7000"/>
                            </p:stCondLst>
                            <p:childTnLst>
                              <p:par>
                                <p:cTn id="32" presetID="10" presetClass="entr" presetSubtype="0" fill="hold" grpId="0" nodeType="afterEffect">
                                  <p:stCondLst>
                                    <p:cond delay="0"/>
                                  </p:stCondLst>
                                  <p:childTnLst>
                                    <p:set>
                                      <p:cBhvr>
                                        <p:cTn id="33" dur="1" fill="hold">
                                          <p:stCondLst>
                                            <p:cond delay="0"/>
                                          </p:stCondLst>
                                        </p:cTn>
                                        <p:tgtEl>
                                          <p:spTgt spid="257"/>
                                        </p:tgtEl>
                                        <p:attrNameLst>
                                          <p:attrName>style.visibility</p:attrName>
                                        </p:attrNameLst>
                                      </p:cBhvr>
                                      <p:to>
                                        <p:strVal val="visible"/>
                                      </p:to>
                                    </p:set>
                                    <p:animEffect transition="in" filter="fade">
                                      <p:cBhvr>
                                        <p:cTn id="34" dur="500"/>
                                        <p:tgtEl>
                                          <p:spTgt spid="257"/>
                                        </p:tgtEl>
                                      </p:cBhvr>
                                    </p:animEffect>
                                  </p:childTnLst>
                                </p:cTn>
                              </p:par>
                            </p:childTnLst>
                          </p:cTn>
                        </p:par>
                      </p:childTnLst>
                    </p:cTn>
                  </p:par>
                  <p:par>
                    <p:cTn id="35" fill="hold">
                      <p:stCondLst>
                        <p:cond delay="indefinite"/>
                      </p:stCondLst>
                      <p:childTnLst>
                        <p:par>
                          <p:cTn id="36" fill="hold">
                            <p:stCondLst>
                              <p:cond delay="0"/>
                            </p:stCondLst>
                            <p:childTnLst>
                              <p:par>
                                <p:cTn id="37" presetID="12" presetClass="entr" presetSubtype="1" fill="hold" grpId="0" nodeType="clickEffect">
                                  <p:stCondLst>
                                    <p:cond delay="0"/>
                                  </p:stCondLst>
                                  <p:childTnLst>
                                    <p:set>
                                      <p:cBhvr>
                                        <p:cTn id="38" dur="1" fill="hold">
                                          <p:stCondLst>
                                            <p:cond delay="0"/>
                                          </p:stCondLst>
                                        </p:cTn>
                                        <p:tgtEl>
                                          <p:spTgt spid="191"/>
                                        </p:tgtEl>
                                        <p:attrNameLst>
                                          <p:attrName>style.visibility</p:attrName>
                                        </p:attrNameLst>
                                      </p:cBhvr>
                                      <p:to>
                                        <p:strVal val="visible"/>
                                      </p:to>
                                    </p:set>
                                    <p:animEffect transition="in" filter="slide(fromTop)">
                                      <p:cBhvr>
                                        <p:cTn id="39" dur="1000"/>
                                        <p:tgtEl>
                                          <p:spTgt spid="191"/>
                                        </p:tgtEl>
                                      </p:cBhvr>
                                    </p:animEffect>
                                  </p:childTnLst>
                                </p:cTn>
                              </p:par>
                            </p:childTnLst>
                          </p:cTn>
                        </p:par>
                        <p:par>
                          <p:cTn id="40" fill="hold" nodeType="afterGroup">
                            <p:stCondLst>
                              <p:cond delay="1000"/>
                            </p:stCondLst>
                            <p:childTnLst>
                              <p:par>
                                <p:cTn id="41" presetID="2" presetClass="entr" presetSubtype="8" fill="hold" nodeType="after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2000" fill="hold"/>
                                        <p:tgtEl>
                                          <p:spTgt spid="2"/>
                                        </p:tgtEl>
                                        <p:attrNameLst>
                                          <p:attrName>ppt_x</p:attrName>
                                        </p:attrNameLst>
                                      </p:cBhvr>
                                      <p:tavLst>
                                        <p:tav tm="0">
                                          <p:val>
                                            <p:strVal val="0-#ppt_w/2"/>
                                          </p:val>
                                        </p:tav>
                                        <p:tav tm="100000">
                                          <p:val>
                                            <p:strVal val="#ppt_x"/>
                                          </p:val>
                                        </p:tav>
                                      </p:tavLst>
                                    </p:anim>
                                    <p:anim calcmode="lin" valueType="num">
                                      <p:cBhvr additive="base">
                                        <p:cTn id="44" dur="2000" fill="hold"/>
                                        <p:tgtEl>
                                          <p:spTgt spid="2"/>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3000"/>
                            </p:stCondLst>
                            <p:childTnLst>
                              <p:par>
                                <p:cTn id="46" presetID="2" presetClass="entr" presetSubtype="8" fill="hold" nodeType="afterEffect">
                                  <p:stCondLst>
                                    <p:cond delay="0"/>
                                  </p:stCondLst>
                                  <p:childTnLst>
                                    <p:set>
                                      <p:cBhvr>
                                        <p:cTn id="47" dur="1" fill="hold">
                                          <p:stCondLst>
                                            <p:cond delay="0"/>
                                          </p:stCondLst>
                                        </p:cTn>
                                        <p:tgtEl>
                                          <p:spTgt spid="153"/>
                                        </p:tgtEl>
                                        <p:attrNameLst>
                                          <p:attrName>style.visibility</p:attrName>
                                        </p:attrNameLst>
                                      </p:cBhvr>
                                      <p:to>
                                        <p:strVal val="visible"/>
                                      </p:to>
                                    </p:set>
                                    <p:anim calcmode="lin" valueType="num">
                                      <p:cBhvr additive="base">
                                        <p:cTn id="48" dur="2000" fill="hold"/>
                                        <p:tgtEl>
                                          <p:spTgt spid="153"/>
                                        </p:tgtEl>
                                        <p:attrNameLst>
                                          <p:attrName>ppt_x</p:attrName>
                                        </p:attrNameLst>
                                      </p:cBhvr>
                                      <p:tavLst>
                                        <p:tav tm="0">
                                          <p:val>
                                            <p:strVal val="0-#ppt_w/2"/>
                                          </p:val>
                                        </p:tav>
                                        <p:tav tm="100000">
                                          <p:val>
                                            <p:strVal val="#ppt_x"/>
                                          </p:val>
                                        </p:tav>
                                      </p:tavLst>
                                    </p:anim>
                                    <p:anim calcmode="lin" valueType="num">
                                      <p:cBhvr additive="base">
                                        <p:cTn id="49" dur="2000" fill="hold"/>
                                        <p:tgtEl>
                                          <p:spTgt spid="153"/>
                                        </p:tgtEl>
                                        <p:attrNameLst>
                                          <p:attrName>ppt_y</p:attrName>
                                        </p:attrNameLst>
                                      </p:cBhvr>
                                      <p:tavLst>
                                        <p:tav tm="0">
                                          <p:val>
                                            <p:strVal val="#ppt_y"/>
                                          </p:val>
                                        </p:tav>
                                        <p:tav tm="100000">
                                          <p:val>
                                            <p:strVal val="#ppt_y"/>
                                          </p:val>
                                        </p:tav>
                                      </p:tavLst>
                                    </p:anim>
                                  </p:childTnLst>
                                </p:cTn>
                              </p:par>
                            </p:childTnLst>
                          </p:cTn>
                        </p:par>
                        <p:par>
                          <p:cTn id="50" fill="hold" nodeType="afterGroup">
                            <p:stCondLst>
                              <p:cond delay="5000"/>
                            </p:stCondLst>
                            <p:childTnLst>
                              <p:par>
                                <p:cTn id="51" presetID="2" presetClass="entr" presetSubtype="8" fill="hold" nodeType="afterEffect">
                                  <p:stCondLst>
                                    <p:cond delay="0"/>
                                  </p:stCondLst>
                                  <p:childTnLst>
                                    <p:set>
                                      <p:cBhvr>
                                        <p:cTn id="52" dur="1" fill="hold">
                                          <p:stCondLst>
                                            <p:cond delay="0"/>
                                          </p:stCondLst>
                                        </p:cTn>
                                        <p:tgtEl>
                                          <p:spTgt spid="158"/>
                                        </p:tgtEl>
                                        <p:attrNameLst>
                                          <p:attrName>style.visibility</p:attrName>
                                        </p:attrNameLst>
                                      </p:cBhvr>
                                      <p:to>
                                        <p:strVal val="visible"/>
                                      </p:to>
                                    </p:set>
                                    <p:anim calcmode="lin" valueType="num">
                                      <p:cBhvr additive="base">
                                        <p:cTn id="53" dur="2000" fill="hold"/>
                                        <p:tgtEl>
                                          <p:spTgt spid="158"/>
                                        </p:tgtEl>
                                        <p:attrNameLst>
                                          <p:attrName>ppt_x</p:attrName>
                                        </p:attrNameLst>
                                      </p:cBhvr>
                                      <p:tavLst>
                                        <p:tav tm="0">
                                          <p:val>
                                            <p:strVal val="0-#ppt_w/2"/>
                                          </p:val>
                                        </p:tav>
                                        <p:tav tm="100000">
                                          <p:val>
                                            <p:strVal val="#ppt_x"/>
                                          </p:val>
                                        </p:tav>
                                      </p:tavLst>
                                    </p:anim>
                                    <p:anim calcmode="lin" valueType="num">
                                      <p:cBhvr additive="base">
                                        <p:cTn id="54" dur="2000" fill="hold"/>
                                        <p:tgtEl>
                                          <p:spTgt spid="158"/>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92169"/>
                                        </p:tgtEl>
                                        <p:attrNameLst>
                                          <p:attrName>style.visibility</p:attrName>
                                        </p:attrNameLst>
                                      </p:cBhvr>
                                      <p:to>
                                        <p:strVal val="visible"/>
                                      </p:to>
                                    </p:set>
                                    <p:anim calcmode="lin" valueType="num">
                                      <p:cBhvr additive="base">
                                        <p:cTn id="57" dur="2000" fill="hold"/>
                                        <p:tgtEl>
                                          <p:spTgt spid="92169"/>
                                        </p:tgtEl>
                                        <p:attrNameLst>
                                          <p:attrName>ppt_x</p:attrName>
                                        </p:attrNameLst>
                                      </p:cBhvr>
                                      <p:tavLst>
                                        <p:tav tm="0">
                                          <p:val>
                                            <p:strVal val="0-#ppt_w/2"/>
                                          </p:val>
                                        </p:tav>
                                        <p:tav tm="100000">
                                          <p:val>
                                            <p:strVal val="#ppt_x"/>
                                          </p:val>
                                        </p:tav>
                                      </p:tavLst>
                                    </p:anim>
                                    <p:anim calcmode="lin" valueType="num">
                                      <p:cBhvr additive="base">
                                        <p:cTn id="58" dur="2000" fill="hold"/>
                                        <p:tgtEl>
                                          <p:spTgt spid="92169"/>
                                        </p:tgtEl>
                                        <p:attrNameLst>
                                          <p:attrName>ppt_y</p:attrName>
                                        </p:attrNameLst>
                                      </p:cBhvr>
                                      <p:tavLst>
                                        <p:tav tm="0">
                                          <p:val>
                                            <p:strVal val="#ppt_y"/>
                                          </p:val>
                                        </p:tav>
                                        <p:tav tm="100000">
                                          <p:val>
                                            <p:strVal val="#ppt_y"/>
                                          </p:val>
                                        </p:tav>
                                      </p:tavLst>
                                    </p:anim>
                                  </p:childTnLst>
                                </p:cTn>
                              </p:par>
                            </p:childTnLst>
                          </p:cTn>
                        </p:par>
                        <p:par>
                          <p:cTn id="59" fill="hold" nodeType="afterGroup">
                            <p:stCondLst>
                              <p:cond delay="7000"/>
                            </p:stCondLst>
                            <p:childTnLst>
                              <p:par>
                                <p:cTn id="60" presetID="2" presetClass="entr" presetSubtype="8" fill="hold" nodeType="after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additive="base">
                                        <p:cTn id="62" dur="2000" fill="hold"/>
                                        <p:tgtEl>
                                          <p:spTgt spid="157"/>
                                        </p:tgtEl>
                                        <p:attrNameLst>
                                          <p:attrName>ppt_x</p:attrName>
                                        </p:attrNameLst>
                                      </p:cBhvr>
                                      <p:tavLst>
                                        <p:tav tm="0">
                                          <p:val>
                                            <p:strVal val="0-#ppt_w/2"/>
                                          </p:val>
                                        </p:tav>
                                        <p:tav tm="100000">
                                          <p:val>
                                            <p:strVal val="#ppt_x"/>
                                          </p:val>
                                        </p:tav>
                                      </p:tavLst>
                                    </p:anim>
                                    <p:anim calcmode="lin" valueType="num">
                                      <p:cBhvr additive="base">
                                        <p:cTn id="63" dur="2000" fill="hold"/>
                                        <p:tgtEl>
                                          <p:spTgt spid="157"/>
                                        </p:tgtEl>
                                        <p:attrNameLst>
                                          <p:attrName>ppt_y</p:attrName>
                                        </p:attrNameLst>
                                      </p:cBhvr>
                                      <p:tavLst>
                                        <p:tav tm="0">
                                          <p:val>
                                            <p:strVal val="#ppt_y"/>
                                          </p:val>
                                        </p:tav>
                                        <p:tav tm="100000">
                                          <p:val>
                                            <p:strVal val="#ppt_y"/>
                                          </p:val>
                                        </p:tav>
                                      </p:tavLst>
                                    </p:anim>
                                  </p:childTnLst>
                                </p:cTn>
                              </p:par>
                            </p:childTnLst>
                          </p:cTn>
                        </p:par>
                        <p:par>
                          <p:cTn id="64" fill="hold">
                            <p:stCondLst>
                              <p:cond delay="9000"/>
                            </p:stCondLst>
                            <p:childTnLst>
                              <p:par>
                                <p:cTn id="65" presetID="10" presetClass="entr" presetSubtype="0" fill="hold" grpId="0" nodeType="afterEffect">
                                  <p:stCondLst>
                                    <p:cond delay="0"/>
                                  </p:stCondLst>
                                  <p:childTnLst>
                                    <p:set>
                                      <p:cBhvr>
                                        <p:cTn id="66" dur="1" fill="hold">
                                          <p:stCondLst>
                                            <p:cond delay="0"/>
                                          </p:stCondLst>
                                        </p:cTn>
                                        <p:tgtEl>
                                          <p:spTgt spid="389"/>
                                        </p:tgtEl>
                                        <p:attrNameLst>
                                          <p:attrName>style.visibility</p:attrName>
                                        </p:attrNameLst>
                                      </p:cBhvr>
                                      <p:to>
                                        <p:strVal val="visible"/>
                                      </p:to>
                                    </p:set>
                                    <p:animEffect transition="in" filter="fade">
                                      <p:cBhvr>
                                        <p:cTn id="67" dur="1000"/>
                                        <p:tgtEl>
                                          <p:spTgt spid="389"/>
                                        </p:tgtEl>
                                      </p:cBhvr>
                                    </p:animEffect>
                                  </p:childTnLst>
                                </p:cTn>
                              </p:par>
                            </p:childTnLst>
                          </p:cTn>
                        </p:par>
                        <p:par>
                          <p:cTn id="68" fill="hold">
                            <p:stCondLst>
                              <p:cond delay="10000"/>
                            </p:stCondLst>
                            <p:childTnLst>
                              <p:par>
                                <p:cTn id="69" presetID="10" presetClass="entr" presetSubtype="0" fill="hold" grpId="0" nodeType="afterEffect">
                                  <p:stCondLst>
                                    <p:cond delay="0"/>
                                  </p:stCondLst>
                                  <p:childTnLst>
                                    <p:set>
                                      <p:cBhvr>
                                        <p:cTn id="70" dur="1" fill="hold">
                                          <p:stCondLst>
                                            <p:cond delay="0"/>
                                          </p:stCondLst>
                                        </p:cTn>
                                        <p:tgtEl>
                                          <p:spTgt spid="390"/>
                                        </p:tgtEl>
                                        <p:attrNameLst>
                                          <p:attrName>style.visibility</p:attrName>
                                        </p:attrNameLst>
                                      </p:cBhvr>
                                      <p:to>
                                        <p:strVal val="visible"/>
                                      </p:to>
                                    </p:set>
                                    <p:animEffect transition="in" filter="fade">
                                      <p:cBhvr>
                                        <p:cTn id="71" dur="1000"/>
                                        <p:tgtEl>
                                          <p:spTgt spid="3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p:bldP spid="141" grpId="0"/>
      <p:bldP spid="191" grpId="0"/>
      <p:bldP spid="257" grpId="0"/>
      <p:bldP spid="389" grpId="0"/>
      <p:bldP spid="3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1981200" y="63599"/>
            <a:ext cx="8229600" cy="912813"/>
          </a:xfrm>
          <a:effectLst>
            <a:outerShdw dist="35921" dir="2700000" algn="ctr" rotWithShape="0">
              <a:srgbClr val="FFD889"/>
            </a:outerShdw>
          </a:effectLst>
        </p:spPr>
        <p:txBody>
          <a:bodyPr/>
          <a:lstStyle/>
          <a:p>
            <a:pPr eaLnBrk="1" hangingPunct="1"/>
            <a:r>
              <a:rPr lang="en-US" altLang="en-US" dirty="0"/>
              <a:t>MDMP and Unified Land Operations</a:t>
            </a:r>
          </a:p>
        </p:txBody>
      </p:sp>
      <p:sp>
        <p:nvSpPr>
          <p:cNvPr id="4403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5FCFADEC-51B0-4362-8ABA-B949EC9306B0}" type="slidenum">
              <a:rPr lang="en-US" altLang="en-US" sz="800">
                <a:solidFill>
                  <a:srgbClr val="000000"/>
                </a:solidFill>
              </a:rPr>
              <a:pPr>
                <a:spcBef>
                  <a:spcPct val="0"/>
                </a:spcBef>
                <a:buFontTx/>
                <a:buNone/>
              </a:pPr>
              <a:t>7</a:t>
            </a:fld>
            <a:endParaRPr lang="en-US" altLang="en-US" sz="800" dirty="0">
              <a:solidFill>
                <a:srgbClr val="000000"/>
              </a:solidFill>
            </a:endParaRPr>
          </a:p>
        </p:txBody>
      </p:sp>
      <p:sp>
        <p:nvSpPr>
          <p:cNvPr id="3146755" name="Rectangle 3"/>
          <p:cNvSpPr>
            <a:spLocks noChangeArrowheads="1"/>
          </p:cNvSpPr>
          <p:nvPr/>
        </p:nvSpPr>
        <p:spPr bwMode="auto">
          <a:xfrm>
            <a:off x="574159" y="1077104"/>
            <a:ext cx="11047227" cy="541972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solidFill>
                <a:srgbClr val="000000"/>
              </a:solidFill>
              <a:latin typeface="Arial" charset="0"/>
            </a:endParaRPr>
          </a:p>
        </p:txBody>
      </p:sp>
      <p:sp>
        <p:nvSpPr>
          <p:cNvPr id="44037" name="Text Box 4"/>
          <p:cNvSpPr txBox="1">
            <a:spLocks noChangeArrowheads="1"/>
          </p:cNvSpPr>
          <p:nvPr/>
        </p:nvSpPr>
        <p:spPr bwMode="auto">
          <a:xfrm>
            <a:off x="574161" y="1161721"/>
            <a:ext cx="8265568" cy="4662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 pos="7493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 pos="7493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 pos="749300" algn="l"/>
              </a:tabLst>
              <a:defRPr sz="2400">
                <a:solidFill>
                  <a:schemeClr val="tx1"/>
                </a:solidFill>
                <a:latin typeface="Arial" panose="020B0604020202020204" pitchFamily="34" charset="0"/>
              </a:defRPr>
            </a:lvl3pPr>
            <a:lvl4pPr marL="1600200" indent="-228600">
              <a:spcBef>
                <a:spcPct val="20000"/>
              </a:spcBef>
              <a:buChar char="–"/>
              <a:tabLst>
                <a:tab pos="114300" algn="l"/>
                <a:tab pos="292100" algn="l"/>
                <a:tab pos="7493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 pos="749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 pos="749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 pos="749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 pos="749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 pos="749300" algn="l"/>
              </a:tabLst>
              <a:defRPr sz="2000">
                <a:solidFill>
                  <a:schemeClr val="tx1"/>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This Lesson provides an overview of the foundations of unified land operations as the Army’s warfighting doctrine.  It is based  on the </a:t>
            </a:r>
            <a:r>
              <a:rPr lang="en-US" altLang="en-US" sz="1800" b="1" dirty="0">
                <a:solidFill>
                  <a:srgbClr val="0000FF"/>
                </a:solidFill>
              </a:rPr>
              <a:t>central idea </a:t>
            </a:r>
            <a:r>
              <a:rPr lang="en-US" altLang="en-US" sz="1800" b="1" dirty="0">
                <a:solidFill>
                  <a:srgbClr val="000000"/>
                </a:solidFill>
              </a:rPr>
              <a:t>that Army forces seize, retain, and exploit the initiative to gain a position of relative advantage in order to shape the operational environment, prevent conflict, consolidate gains, and win  our Nation’s wars.</a:t>
            </a:r>
          </a:p>
          <a:p>
            <a:pPr lvl="1">
              <a:spcBef>
                <a:spcPct val="50000"/>
              </a:spcBef>
              <a:buClr>
                <a:srgbClr val="0000FF"/>
              </a:buClr>
              <a:buFont typeface="Wingdings" panose="05000000000000000000" pitchFamily="2" charset="2"/>
              <a:buChar char="§"/>
            </a:pPr>
            <a:r>
              <a:rPr lang="en-US" altLang="en-US" sz="1800" b="1" dirty="0">
                <a:solidFill>
                  <a:srgbClr val="000000"/>
                </a:solidFill>
              </a:rPr>
              <a:t> The philosophy of </a:t>
            </a:r>
            <a:r>
              <a:rPr lang="en-US" altLang="en-US" sz="1800" b="1" dirty="0">
                <a:solidFill>
                  <a:srgbClr val="0000FF"/>
                </a:solidFill>
              </a:rPr>
              <a:t>mission command </a:t>
            </a:r>
            <a:r>
              <a:rPr lang="en-US" altLang="en-US" sz="1800" b="1" dirty="0">
                <a:solidFill>
                  <a:srgbClr val="000000"/>
                </a:solidFill>
              </a:rPr>
              <a:t>- the exercise of authority and direction by the commander using mission orders to enable disciplined initiative within the commander’s intent - </a:t>
            </a:r>
            <a:r>
              <a:rPr lang="en-US" altLang="en-US" sz="1800" b="1" dirty="0">
                <a:solidFill>
                  <a:srgbClr val="0000FF"/>
                </a:solidFill>
              </a:rPr>
              <a:t>guides leaders in the execution of unified land operations</a:t>
            </a:r>
            <a:r>
              <a:rPr lang="en-US" altLang="en-US" sz="1800" b="1" dirty="0">
                <a:solidFill>
                  <a:srgbClr val="000000"/>
                </a:solidFill>
              </a:rPr>
              <a:t>.</a:t>
            </a:r>
          </a:p>
          <a:p>
            <a:pPr lvl="1">
              <a:spcBef>
                <a:spcPct val="50000"/>
              </a:spcBef>
              <a:buClr>
                <a:srgbClr val="0000FF"/>
              </a:buClr>
              <a:buFont typeface="Wingdings" panose="05000000000000000000" pitchFamily="2" charset="2"/>
              <a:buChar char="§"/>
            </a:pPr>
            <a:r>
              <a:rPr lang="en-US" altLang="en-US" sz="1800" b="1" dirty="0">
                <a:solidFill>
                  <a:srgbClr val="000000"/>
                </a:solidFill>
              </a:rPr>
              <a:t> The </a:t>
            </a:r>
            <a:r>
              <a:rPr lang="en-US" altLang="en-US" sz="1800" b="1" dirty="0">
                <a:solidFill>
                  <a:srgbClr val="0000FF"/>
                </a:solidFill>
              </a:rPr>
              <a:t>operations structure </a:t>
            </a:r>
            <a:r>
              <a:rPr lang="en-US" altLang="en-US" sz="1800" b="1" dirty="0">
                <a:solidFill>
                  <a:srgbClr val="000000"/>
                </a:solidFill>
              </a:rPr>
              <a:t>is the Army’s  construct for operations.  Within this construct, the </a:t>
            </a:r>
            <a:r>
              <a:rPr lang="en-US" altLang="en-US" sz="1800" b="1" dirty="0">
                <a:solidFill>
                  <a:srgbClr val="0000FF"/>
                </a:solidFill>
              </a:rPr>
              <a:t>operations process </a:t>
            </a:r>
            <a:r>
              <a:rPr lang="en-US" altLang="en-US" sz="1800" b="1" dirty="0">
                <a:solidFill>
                  <a:srgbClr val="000000"/>
                </a:solidFill>
              </a:rPr>
              <a:t>consists of the major mission command activities: planning, preparing, executing, and                                                              assessing. </a:t>
            </a:r>
          </a:p>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This is the context for MDMP.</a:t>
            </a:r>
          </a:p>
        </p:txBody>
      </p:sp>
      <p:sp>
        <p:nvSpPr>
          <p:cNvPr id="44038" name="Text Box 11"/>
          <p:cNvSpPr txBox="1">
            <a:spLocks noChangeArrowheads="1"/>
          </p:cNvSpPr>
          <p:nvPr/>
        </p:nvSpPr>
        <p:spPr bwMode="auto">
          <a:xfrm>
            <a:off x="483010" y="6523235"/>
            <a:ext cx="43963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ADP 5-0, </a:t>
            </a:r>
            <a:r>
              <a:rPr lang="en-US" altLang="en-US" sz="1200" b="1" i="1" dirty="0">
                <a:solidFill>
                  <a:srgbClr val="FF0000"/>
                </a:solidFill>
              </a:rPr>
              <a:t>The Operations Process, </a:t>
            </a:r>
            <a:r>
              <a:rPr lang="en-US" altLang="en-US" sz="1200" b="1" dirty="0">
                <a:solidFill>
                  <a:srgbClr val="FF0000"/>
                </a:solidFill>
              </a:rPr>
              <a:t>May 12,</a:t>
            </a:r>
            <a:r>
              <a:rPr lang="en-US" altLang="en-US" sz="1200" b="1" i="1" dirty="0">
                <a:solidFill>
                  <a:srgbClr val="FF0000"/>
                </a:solidFill>
              </a:rPr>
              <a:t> w/C2, </a:t>
            </a:r>
            <a:r>
              <a:rPr lang="en-US" altLang="en-US" sz="1200" b="1" dirty="0">
                <a:solidFill>
                  <a:srgbClr val="FF0000"/>
                </a:solidFill>
              </a:rPr>
              <a:t>pp. 6 to 8</a:t>
            </a:r>
          </a:p>
        </p:txBody>
      </p:sp>
      <p:sp>
        <p:nvSpPr>
          <p:cNvPr id="13" name="Text Box 11"/>
          <p:cNvSpPr txBox="1">
            <a:spLocks noChangeArrowheads="1"/>
          </p:cNvSpPr>
          <p:nvPr/>
        </p:nvSpPr>
        <p:spPr bwMode="auto">
          <a:xfrm>
            <a:off x="8286757" y="6523137"/>
            <a:ext cx="354919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ADP 3-0, </a:t>
            </a:r>
            <a:r>
              <a:rPr lang="en-US" altLang="en-US" sz="1200" b="1" i="1" dirty="0">
                <a:solidFill>
                  <a:srgbClr val="FF0000"/>
                </a:solidFill>
              </a:rPr>
              <a:t>Operations, </a:t>
            </a:r>
            <a:r>
              <a:rPr lang="en-US" altLang="en-US" sz="1200" b="1" dirty="0">
                <a:solidFill>
                  <a:srgbClr val="FF0000"/>
                </a:solidFill>
              </a:rPr>
              <a:t>Oct 17,</a:t>
            </a:r>
            <a:r>
              <a:rPr lang="en-US" altLang="en-US" sz="1200" b="1" i="1" dirty="0">
                <a:solidFill>
                  <a:srgbClr val="FF0000"/>
                </a:solidFill>
              </a:rPr>
              <a:t> </a:t>
            </a:r>
            <a:r>
              <a:rPr lang="en-US" altLang="en-US" sz="1200" b="1" dirty="0">
                <a:solidFill>
                  <a:srgbClr val="FF0000"/>
                </a:solidFill>
              </a:rPr>
              <a:t>page iv, figure 1</a:t>
            </a:r>
          </a:p>
        </p:txBody>
      </p:sp>
      <p:grpSp>
        <p:nvGrpSpPr>
          <p:cNvPr id="7" name="Group 6"/>
          <p:cNvGrpSpPr/>
          <p:nvPr/>
        </p:nvGrpSpPr>
        <p:grpSpPr>
          <a:xfrm>
            <a:off x="8864848" y="1259208"/>
            <a:ext cx="2555323" cy="1926960"/>
            <a:chOff x="6320115" y="1237942"/>
            <a:chExt cx="2555323" cy="192696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20115" y="1254266"/>
              <a:ext cx="2536174" cy="1910636"/>
            </a:xfrm>
            <a:prstGeom prst="rect">
              <a:avLst/>
            </a:prstGeom>
          </p:spPr>
        </p:pic>
        <p:sp>
          <p:nvSpPr>
            <p:cNvPr id="12" name="Rectangle 11"/>
            <p:cNvSpPr>
              <a:spLocks noChangeArrowheads="1"/>
            </p:cNvSpPr>
            <p:nvPr/>
          </p:nvSpPr>
          <p:spPr bwMode="auto">
            <a:xfrm>
              <a:off x="6332514" y="1237942"/>
              <a:ext cx="2542924" cy="1926960"/>
            </a:xfrm>
            <a:prstGeom prst="rect">
              <a:avLst/>
            </a:prstGeom>
            <a:noFill/>
            <a:ln w="2857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grpSp>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9782" y="4071748"/>
            <a:ext cx="2655358" cy="2263090"/>
          </a:xfrm>
          <a:prstGeom prst="rect">
            <a:avLst/>
          </a:prstGeom>
          <a:ln>
            <a:solidFill>
              <a:schemeClr val="bg1">
                <a:lumMod val="50000"/>
              </a:schemeClr>
            </a:solidFill>
          </a:ln>
          <a:effectLst>
            <a:outerShdw blurRad="50800" dist="38100" dir="2700000" algn="tl" rotWithShape="0">
              <a:prstClr val="black">
                <a:alpha val="40000"/>
              </a:prstClr>
            </a:outerShdw>
          </a:effectLst>
        </p:spPr>
      </p:pic>
      <p:sp>
        <p:nvSpPr>
          <p:cNvPr id="11" name="Rectangle 10"/>
          <p:cNvSpPr>
            <a:spLocks noChangeArrowheads="1"/>
          </p:cNvSpPr>
          <p:nvPr/>
        </p:nvSpPr>
        <p:spPr bwMode="auto">
          <a:xfrm>
            <a:off x="8743314" y="4051653"/>
            <a:ext cx="2706946" cy="153583"/>
          </a:xfrm>
          <a:prstGeom prst="rect">
            <a:avLst/>
          </a:prstGeom>
          <a:noFill/>
          <a:ln w="2857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0" name="Rectangle 9"/>
          <p:cNvSpPr>
            <a:spLocks noChangeArrowheads="1"/>
          </p:cNvSpPr>
          <p:nvPr/>
        </p:nvSpPr>
        <p:spPr bwMode="auto">
          <a:xfrm>
            <a:off x="8786998" y="4705067"/>
            <a:ext cx="873457" cy="1620670"/>
          </a:xfrm>
          <a:prstGeom prst="rect">
            <a:avLst/>
          </a:prstGeom>
          <a:noFill/>
          <a:ln w="2857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2000"/>
                                        <p:tgtEl>
                                          <p:spTgt spid="11"/>
                                        </p:tgtEl>
                                      </p:cBhvr>
                                    </p:animEffect>
                                    <p:anim calcmode="lin" valueType="num">
                                      <p:cBhvr>
                                        <p:cTn id="8" dur="2000" fill="hold"/>
                                        <p:tgtEl>
                                          <p:spTgt spid="11"/>
                                        </p:tgtEl>
                                        <p:attrNameLst>
                                          <p:attrName>ppt_x</p:attrName>
                                        </p:attrNameLst>
                                      </p:cBhvr>
                                      <p:tavLst>
                                        <p:tav tm="0">
                                          <p:val>
                                            <p:strVal val="#ppt_x"/>
                                          </p:val>
                                        </p:tav>
                                        <p:tav tm="100000">
                                          <p:val>
                                            <p:strVal val="#ppt_x"/>
                                          </p:val>
                                        </p:tav>
                                      </p:tavLst>
                                    </p:anim>
                                    <p:anim calcmode="lin" valueType="num">
                                      <p:cBhvr>
                                        <p:cTn id="9" dur="2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2000"/>
                            </p:stCondLst>
                            <p:childTnLst>
                              <p:par>
                                <p:cTn id="11" presetID="47"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2000"/>
                                        <p:tgtEl>
                                          <p:spTgt spid="10"/>
                                        </p:tgtEl>
                                      </p:cBhvr>
                                    </p:animEffect>
                                    <p:anim calcmode="lin" valueType="num">
                                      <p:cBhvr>
                                        <p:cTn id="14" dur="2000" fill="hold"/>
                                        <p:tgtEl>
                                          <p:spTgt spid="10"/>
                                        </p:tgtEl>
                                        <p:attrNameLst>
                                          <p:attrName>ppt_x</p:attrName>
                                        </p:attrNameLst>
                                      </p:cBhvr>
                                      <p:tavLst>
                                        <p:tav tm="0">
                                          <p:val>
                                            <p:strVal val="#ppt_x"/>
                                          </p:val>
                                        </p:tav>
                                        <p:tav tm="100000">
                                          <p:val>
                                            <p:strVal val="#ppt_x"/>
                                          </p:val>
                                        </p:tav>
                                      </p:tavLst>
                                    </p:anim>
                                    <p:anim calcmode="lin" valueType="num">
                                      <p:cBhvr>
                                        <p:cTn id="15" dur="2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0"/>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5257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A49FAF9B-47B9-491C-B7A2-DFDA3E56F58D}" type="slidenum">
              <a:rPr lang="en-US" altLang="en-US" sz="800">
                <a:solidFill>
                  <a:srgbClr val="000000"/>
                </a:solidFill>
              </a:rPr>
              <a:pPr>
                <a:spcBef>
                  <a:spcPct val="0"/>
                </a:spcBef>
                <a:buFontTx/>
                <a:buNone/>
              </a:pPr>
              <a:t>70</a:t>
            </a:fld>
            <a:endParaRPr lang="en-US" altLang="en-US" sz="800" dirty="0">
              <a:solidFill>
                <a:srgbClr val="000000"/>
              </a:solidFill>
            </a:endParaRPr>
          </a:p>
        </p:txBody>
      </p:sp>
      <p:sp>
        <p:nvSpPr>
          <p:cNvPr id="3247106" name="Rectangle 2"/>
          <p:cNvSpPr>
            <a:spLocks noChangeArrowheads="1"/>
          </p:cNvSpPr>
          <p:nvPr/>
        </p:nvSpPr>
        <p:spPr bwMode="auto">
          <a:xfrm>
            <a:off x="574639" y="1075336"/>
            <a:ext cx="11046747" cy="5396386"/>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152581" name="Group 3"/>
          <p:cNvGrpSpPr>
            <a:grpSpLocks/>
          </p:cNvGrpSpPr>
          <p:nvPr/>
        </p:nvGrpSpPr>
        <p:grpSpPr bwMode="auto">
          <a:xfrm>
            <a:off x="795284" y="323543"/>
            <a:ext cx="1174750" cy="1776413"/>
            <a:chOff x="3726" y="1926"/>
            <a:chExt cx="1206" cy="1823"/>
          </a:xfrm>
        </p:grpSpPr>
        <p:sp>
          <p:nvSpPr>
            <p:cNvPr id="152591"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152592" name="Group 5"/>
            <p:cNvGrpSpPr>
              <a:grpSpLocks/>
            </p:cNvGrpSpPr>
            <p:nvPr/>
          </p:nvGrpSpPr>
          <p:grpSpPr bwMode="auto">
            <a:xfrm>
              <a:off x="3778" y="1976"/>
              <a:ext cx="1090" cy="1721"/>
              <a:chOff x="2312" y="902"/>
              <a:chExt cx="1090" cy="1721"/>
            </a:xfrm>
          </p:grpSpPr>
          <p:sp>
            <p:nvSpPr>
              <p:cNvPr id="152593"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2594"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2595"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2596"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2597"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2598"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2599"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52582" name="Rectangle 13"/>
          <p:cNvSpPr>
            <a:spLocks noChangeArrowheads="1"/>
          </p:cNvSpPr>
          <p:nvPr/>
        </p:nvSpPr>
        <p:spPr bwMode="auto">
          <a:xfrm>
            <a:off x="779410" y="417206"/>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52583" name="Rectangle 14"/>
          <p:cNvSpPr>
            <a:spLocks noChangeArrowheads="1"/>
          </p:cNvSpPr>
          <p:nvPr/>
        </p:nvSpPr>
        <p:spPr bwMode="auto">
          <a:xfrm>
            <a:off x="787348" y="629931"/>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3247119" name="Rectangle 15"/>
          <p:cNvSpPr>
            <a:spLocks noChangeArrowheads="1"/>
          </p:cNvSpPr>
          <p:nvPr/>
        </p:nvSpPr>
        <p:spPr bwMode="auto">
          <a:xfrm>
            <a:off x="680984" y="872818"/>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52585" name="Rectangle 16"/>
          <p:cNvSpPr>
            <a:spLocks noChangeArrowheads="1"/>
          </p:cNvSpPr>
          <p:nvPr/>
        </p:nvSpPr>
        <p:spPr bwMode="auto">
          <a:xfrm>
            <a:off x="834972" y="1079192"/>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52586" name="Rectangle 17"/>
          <p:cNvSpPr>
            <a:spLocks noChangeArrowheads="1"/>
          </p:cNvSpPr>
          <p:nvPr/>
        </p:nvSpPr>
        <p:spPr bwMode="auto">
          <a:xfrm>
            <a:off x="769884" y="1391931"/>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152587" name="Rectangle 18"/>
          <p:cNvSpPr>
            <a:spLocks noChangeArrowheads="1"/>
          </p:cNvSpPr>
          <p:nvPr/>
        </p:nvSpPr>
        <p:spPr bwMode="auto">
          <a:xfrm>
            <a:off x="780997" y="1603068"/>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152588" name="Rectangle 19"/>
          <p:cNvSpPr>
            <a:spLocks noChangeArrowheads="1"/>
          </p:cNvSpPr>
          <p:nvPr/>
        </p:nvSpPr>
        <p:spPr bwMode="auto">
          <a:xfrm>
            <a:off x="738135" y="1865005"/>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95245" name="Text Box 22"/>
          <p:cNvSpPr txBox="1">
            <a:spLocks noChangeArrowheads="1"/>
          </p:cNvSpPr>
          <p:nvPr/>
        </p:nvSpPr>
        <p:spPr bwMode="auto">
          <a:xfrm>
            <a:off x="574808" y="2304838"/>
            <a:ext cx="11046578" cy="4252446"/>
          </a:xfrm>
          <a:prstGeom prst="rect">
            <a:avLst/>
          </a:prstGeom>
          <a:noFill/>
          <a:ln w="9525">
            <a:noFill/>
            <a:miter lim="800000"/>
            <a:headEnd/>
            <a:tailEnd/>
          </a:ln>
        </p:spPr>
        <p:txBody>
          <a:bodyPr wrap="square">
            <a:spAutoFit/>
          </a:bodyPr>
          <a:lstStyle/>
          <a:p>
            <a:pPr marL="114300" lvl="1" indent="114300">
              <a:spcBef>
                <a:spcPct val="50000"/>
              </a:spcBef>
              <a:buClr>
                <a:srgbClr val="0000FF"/>
              </a:buClr>
              <a:buFont typeface="Wingdings" pitchFamily="2" charset="2"/>
              <a:buChar char="§"/>
              <a:tabLst>
                <a:tab pos="114300" algn="l"/>
                <a:tab pos="228600" algn="l"/>
                <a:tab pos="571500" algn="l"/>
              </a:tabLst>
              <a:defRPr/>
            </a:pPr>
            <a:r>
              <a:rPr lang="en-US" sz="1800" b="1" dirty="0">
                <a:solidFill>
                  <a:srgbClr val="000000"/>
                </a:solidFill>
                <a:latin typeface="Arial" charset="0"/>
              </a:rPr>
              <a:t> </a:t>
            </a:r>
            <a:r>
              <a:rPr lang="en-US" sz="1800" b="1" dirty="0">
                <a:solidFill>
                  <a:srgbClr val="0000FF"/>
                </a:solidFill>
                <a:latin typeface="Arial" charset="0"/>
              </a:rPr>
              <a:t>Process:</a:t>
            </a:r>
            <a:r>
              <a:rPr lang="en-US" sz="1800" b="1" dirty="0">
                <a:solidFill>
                  <a:srgbClr val="000000"/>
                </a:solidFill>
                <a:latin typeface="Arial" charset="0"/>
              </a:rPr>
              <a:t> Step 3 – COA development involves </a:t>
            </a:r>
            <a:r>
              <a:rPr lang="en-US" sz="1800" b="1" dirty="0">
                <a:solidFill>
                  <a:srgbClr val="FF0000"/>
                </a:solidFill>
                <a:latin typeface="Arial" charset="0"/>
              </a:rPr>
              <a:t>eight actions</a:t>
            </a:r>
            <a:r>
              <a:rPr lang="en-US" sz="1800" b="1" dirty="0">
                <a:solidFill>
                  <a:srgbClr val="000000"/>
                </a:solidFill>
                <a:latin typeface="Arial" charset="0"/>
              </a:rPr>
              <a:t>:</a:t>
            </a:r>
          </a:p>
          <a:p>
            <a:pPr marL="342900" lvl="2" indent="177800">
              <a:lnSpc>
                <a:spcPts val="2000"/>
              </a:lnSpc>
              <a:spcBef>
                <a:spcPct val="50000"/>
              </a:spcBef>
              <a:buClr>
                <a:srgbClr val="0000FF"/>
              </a:buClr>
              <a:buFont typeface="Wingdings" pitchFamily="2" charset="2"/>
              <a:buChar char="ü"/>
              <a:tabLst>
                <a:tab pos="114300" algn="l"/>
                <a:tab pos="228600" algn="l"/>
                <a:tab pos="571500" algn="l"/>
              </a:tabLst>
              <a:defRPr/>
            </a:pPr>
            <a:r>
              <a:rPr lang="en-US" sz="1800" b="1" i="1" dirty="0">
                <a:solidFill>
                  <a:srgbClr val="FF0000"/>
                </a:solidFill>
                <a:latin typeface="Arial" charset="0"/>
              </a:rPr>
              <a:t>Action 4, Develop a Broad Concept. </a:t>
            </a:r>
            <a:r>
              <a:rPr lang="en-US" sz="1800" b="1" dirty="0">
                <a:solidFill>
                  <a:srgbClr val="000000"/>
                </a:solidFill>
                <a:latin typeface="Arial" charset="0"/>
              </a:rPr>
              <a:t>The concept describes </a:t>
            </a:r>
            <a:r>
              <a:rPr lang="en-US" sz="1800" b="1" dirty="0">
                <a:solidFill>
                  <a:srgbClr val="0000FF"/>
                </a:solidFill>
                <a:latin typeface="Arial" charset="0"/>
              </a:rPr>
              <a:t>how</a:t>
            </a:r>
            <a:r>
              <a:rPr lang="en-US" sz="1800" b="1" dirty="0">
                <a:solidFill>
                  <a:srgbClr val="000000"/>
                </a:solidFill>
                <a:latin typeface="Arial" charset="0"/>
              </a:rPr>
              <a:t> arrayed forces will accomplish the mission within the commander’s intent and will eventually provide the framework for the </a:t>
            </a:r>
            <a:r>
              <a:rPr lang="en-US" sz="1800" b="1" dirty="0">
                <a:solidFill>
                  <a:srgbClr val="000000"/>
                </a:solidFill>
                <a:latin typeface="Arial" charset="0"/>
                <a:hlinkClick r:id="rId3" action="ppaction://hlinksldjump"/>
              </a:rPr>
              <a:t>concept of operations</a:t>
            </a:r>
            <a:r>
              <a:rPr lang="en-US" sz="1800" b="1" dirty="0">
                <a:solidFill>
                  <a:srgbClr val="000000"/>
                </a:solidFill>
                <a:latin typeface="Arial" charset="0"/>
              </a:rPr>
              <a:t>. The broad concept summarizes the contributions of all warfighting functions and presents an overall combined arms idea that will accomplish the mission. The </a:t>
            </a:r>
            <a:r>
              <a:rPr lang="en-US" sz="1800" b="1" dirty="0">
                <a:solidFill>
                  <a:srgbClr val="0000FF"/>
                </a:solidFill>
                <a:latin typeface="Arial" charset="0"/>
              </a:rPr>
              <a:t>broad concept </a:t>
            </a:r>
            <a:r>
              <a:rPr lang="en-US" sz="1800" b="1" dirty="0">
                <a:solidFill>
                  <a:srgbClr val="000000"/>
                </a:solidFill>
                <a:latin typeface="Arial" charset="0"/>
              </a:rPr>
              <a:t>includes the following: </a:t>
            </a:r>
            <a:r>
              <a:rPr lang="en-US" sz="1200" b="1" i="1" dirty="0">
                <a:solidFill>
                  <a:srgbClr val="0000FF"/>
                </a:solidFill>
                <a:latin typeface="Arial" charset="0"/>
              </a:rPr>
              <a:t>(only major points are shown - see FM 6-0, para 9-109 for a more detailed list)</a:t>
            </a:r>
          </a:p>
          <a:p>
            <a:pPr marL="685800" lvl="3" indent="-168275">
              <a:lnSpc>
                <a:spcPts val="1700"/>
              </a:lnSpc>
              <a:spcBef>
                <a:spcPct val="50000"/>
              </a:spcBef>
              <a:buClr>
                <a:srgbClr val="0000FF"/>
              </a:buClr>
              <a:buFontTx/>
              <a:buChar char="•"/>
              <a:tabLst>
                <a:tab pos="114300" algn="l"/>
                <a:tab pos="228600" algn="l"/>
                <a:tab pos="571500" algn="l"/>
              </a:tabLst>
              <a:defRPr/>
            </a:pPr>
            <a:r>
              <a:rPr lang="en-US" sz="1600" b="1" dirty="0">
                <a:solidFill>
                  <a:srgbClr val="000000"/>
                </a:solidFill>
                <a:latin typeface="Arial" charset="0"/>
              </a:rPr>
              <a:t>The </a:t>
            </a:r>
            <a:r>
              <a:rPr lang="en-US" sz="1600" b="1" dirty="0">
                <a:solidFill>
                  <a:srgbClr val="0000FF"/>
                </a:solidFill>
                <a:latin typeface="Arial" charset="0"/>
              </a:rPr>
              <a:t>purpose</a:t>
            </a:r>
            <a:r>
              <a:rPr lang="en-US" sz="1600" b="1" dirty="0">
                <a:solidFill>
                  <a:srgbClr val="000000"/>
                </a:solidFill>
                <a:latin typeface="Arial" charset="0"/>
              </a:rPr>
              <a:t> of the operation.</a:t>
            </a:r>
          </a:p>
          <a:p>
            <a:pPr marL="685800" lvl="3" indent="-168275">
              <a:lnSpc>
                <a:spcPts val="1700"/>
              </a:lnSpc>
              <a:spcBef>
                <a:spcPct val="50000"/>
              </a:spcBef>
              <a:buClr>
                <a:srgbClr val="0000FF"/>
              </a:buClr>
              <a:buFontTx/>
              <a:buChar char="•"/>
              <a:tabLst>
                <a:tab pos="114300" algn="l"/>
                <a:tab pos="228600" algn="l"/>
                <a:tab pos="571500" algn="l"/>
              </a:tabLst>
              <a:defRPr/>
            </a:pPr>
            <a:r>
              <a:rPr lang="en-US" sz="1600" b="1" dirty="0">
                <a:solidFill>
                  <a:srgbClr val="000000"/>
                </a:solidFill>
                <a:latin typeface="Arial" charset="0"/>
              </a:rPr>
              <a:t>Designation of the </a:t>
            </a:r>
            <a:r>
              <a:rPr lang="en-US" sz="1600" b="1" dirty="0">
                <a:solidFill>
                  <a:srgbClr val="0000FF"/>
                </a:solidFill>
                <a:latin typeface="Arial" charset="0"/>
              </a:rPr>
              <a:t>decisive operation</a:t>
            </a:r>
            <a:r>
              <a:rPr lang="en-US" sz="1600" b="1" dirty="0">
                <a:solidFill>
                  <a:srgbClr val="000000"/>
                </a:solidFill>
                <a:latin typeface="Arial" charset="0"/>
              </a:rPr>
              <a:t>, along with its task and purpose, linked to how it supports the higher headquarters’ concept.</a:t>
            </a:r>
          </a:p>
          <a:p>
            <a:pPr marL="685800" lvl="3" indent="-168275">
              <a:lnSpc>
                <a:spcPts val="1700"/>
              </a:lnSpc>
              <a:spcBef>
                <a:spcPct val="50000"/>
              </a:spcBef>
              <a:buClr>
                <a:srgbClr val="0000FF"/>
              </a:buClr>
              <a:buFontTx/>
              <a:buChar char="•"/>
              <a:tabLst>
                <a:tab pos="114300" algn="l"/>
                <a:tab pos="228600" algn="l"/>
                <a:tab pos="571500" algn="l"/>
              </a:tabLst>
              <a:defRPr/>
            </a:pPr>
            <a:r>
              <a:rPr lang="en-US" sz="1600" b="1" dirty="0">
                <a:solidFill>
                  <a:srgbClr val="000000"/>
                </a:solidFill>
                <a:latin typeface="Arial" charset="0"/>
              </a:rPr>
              <a:t>Designation of </a:t>
            </a:r>
            <a:r>
              <a:rPr lang="en-US" sz="1600" b="1" dirty="0">
                <a:solidFill>
                  <a:srgbClr val="0000FF"/>
                </a:solidFill>
                <a:latin typeface="Arial" charset="0"/>
              </a:rPr>
              <a:t>shaping operations</a:t>
            </a:r>
            <a:r>
              <a:rPr lang="en-US" sz="1600" b="1" dirty="0">
                <a:solidFill>
                  <a:srgbClr val="000000"/>
                </a:solidFill>
                <a:latin typeface="Arial" charset="0"/>
              </a:rPr>
              <a:t>, along with their tasks and purposes, linked to how they support the decisive operation.</a:t>
            </a:r>
          </a:p>
          <a:p>
            <a:pPr marL="685800" lvl="3" indent="-168275">
              <a:lnSpc>
                <a:spcPts val="1700"/>
              </a:lnSpc>
              <a:spcBef>
                <a:spcPct val="50000"/>
              </a:spcBef>
              <a:buClr>
                <a:srgbClr val="0000FF"/>
              </a:buClr>
              <a:buFontTx/>
              <a:buChar char="•"/>
              <a:tabLst>
                <a:tab pos="114300" algn="l"/>
                <a:tab pos="228600" algn="l"/>
                <a:tab pos="571500" algn="l"/>
              </a:tabLst>
              <a:defRPr/>
            </a:pPr>
            <a:r>
              <a:rPr lang="en-US" sz="1600" b="1" dirty="0">
                <a:solidFill>
                  <a:srgbClr val="000000"/>
                </a:solidFill>
                <a:latin typeface="Arial" charset="0"/>
              </a:rPr>
              <a:t>Designation of </a:t>
            </a:r>
            <a:r>
              <a:rPr lang="en-US" sz="1600" b="1" dirty="0">
                <a:solidFill>
                  <a:srgbClr val="0000FF"/>
                </a:solidFill>
                <a:latin typeface="Arial" charset="0"/>
              </a:rPr>
              <a:t>sustaining operations</a:t>
            </a:r>
            <a:r>
              <a:rPr lang="en-US" sz="1600" b="1" dirty="0">
                <a:solidFill>
                  <a:srgbClr val="000000"/>
                </a:solidFill>
                <a:latin typeface="Arial" charset="0"/>
              </a:rPr>
              <a:t>, along with their tasks and purposes, linked to how they support the decisive and shaping operations.</a:t>
            </a:r>
          </a:p>
          <a:p>
            <a:pPr marL="685800" lvl="3" indent="-168275">
              <a:lnSpc>
                <a:spcPts val="1700"/>
              </a:lnSpc>
              <a:spcBef>
                <a:spcPct val="50000"/>
              </a:spcBef>
              <a:buClr>
                <a:srgbClr val="0000FF"/>
              </a:buClr>
              <a:buFontTx/>
              <a:buChar char="•"/>
              <a:tabLst>
                <a:tab pos="114300" algn="l"/>
                <a:tab pos="228600" algn="l"/>
                <a:tab pos="571500" algn="l"/>
              </a:tabLst>
              <a:defRPr/>
            </a:pPr>
            <a:r>
              <a:rPr lang="en-US" sz="1600" b="1" dirty="0">
                <a:solidFill>
                  <a:srgbClr val="000000"/>
                </a:solidFill>
                <a:latin typeface="Arial" charset="0"/>
              </a:rPr>
              <a:t>Designation of the </a:t>
            </a:r>
            <a:r>
              <a:rPr lang="en-US" sz="1600" b="1" dirty="0">
                <a:solidFill>
                  <a:srgbClr val="0000FF"/>
                </a:solidFill>
                <a:latin typeface="Arial" charset="0"/>
              </a:rPr>
              <a:t>reserve</a:t>
            </a:r>
            <a:r>
              <a:rPr lang="en-US" sz="1600" b="1" dirty="0">
                <a:solidFill>
                  <a:srgbClr val="000000"/>
                </a:solidFill>
                <a:latin typeface="Arial" charset="0"/>
              </a:rPr>
              <a:t>, including its location and composition. 	</a:t>
            </a:r>
            <a:r>
              <a:rPr lang="en-US" sz="1200" b="1" i="1" dirty="0">
                <a:solidFill>
                  <a:srgbClr val="000000"/>
                </a:solidFill>
                <a:latin typeface="Arial" charset="0"/>
              </a:rPr>
              <a:t>(continued)</a:t>
            </a:r>
            <a:endParaRPr lang="en-US" sz="1200" b="1" dirty="0">
              <a:solidFill>
                <a:srgbClr val="000000"/>
              </a:solidFill>
              <a:latin typeface="Arial" charset="0"/>
            </a:endParaRPr>
          </a:p>
        </p:txBody>
      </p:sp>
      <p:sp>
        <p:nvSpPr>
          <p:cNvPr id="152590" name="Text Box 11"/>
          <p:cNvSpPr txBox="1">
            <a:spLocks noChangeArrowheads="1"/>
          </p:cNvSpPr>
          <p:nvPr/>
        </p:nvSpPr>
        <p:spPr bwMode="auto">
          <a:xfrm>
            <a:off x="6733738" y="6538914"/>
            <a:ext cx="508158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9-20 to 9-21</a:t>
            </a:r>
          </a:p>
        </p:txBody>
      </p:sp>
      <p:sp>
        <p:nvSpPr>
          <p:cNvPr id="30"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47119">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0"/>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5462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A19BB823-86C5-425B-8AB9-3293A4F062AD}" type="slidenum">
              <a:rPr lang="en-US" altLang="en-US" sz="800">
                <a:solidFill>
                  <a:srgbClr val="000000"/>
                </a:solidFill>
              </a:rPr>
              <a:pPr>
                <a:spcBef>
                  <a:spcPct val="0"/>
                </a:spcBef>
                <a:buFontTx/>
                <a:buNone/>
              </a:pPr>
              <a:t>71</a:t>
            </a:fld>
            <a:endParaRPr lang="en-US" altLang="en-US" sz="800" dirty="0">
              <a:solidFill>
                <a:srgbClr val="000000"/>
              </a:solidFill>
            </a:endParaRPr>
          </a:p>
        </p:txBody>
      </p:sp>
      <p:sp>
        <p:nvSpPr>
          <p:cNvPr id="3278850" name="Rectangle 2"/>
          <p:cNvSpPr>
            <a:spLocks noChangeArrowheads="1"/>
          </p:cNvSpPr>
          <p:nvPr/>
        </p:nvSpPr>
        <p:spPr bwMode="auto">
          <a:xfrm>
            <a:off x="574784" y="1074855"/>
            <a:ext cx="11035969" cy="4645461"/>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154629" name="Group 3"/>
          <p:cNvGrpSpPr>
            <a:grpSpLocks/>
          </p:cNvGrpSpPr>
          <p:nvPr/>
        </p:nvGrpSpPr>
        <p:grpSpPr bwMode="auto">
          <a:xfrm>
            <a:off x="796754" y="321806"/>
            <a:ext cx="1174750" cy="1776413"/>
            <a:chOff x="3726" y="1926"/>
            <a:chExt cx="1206" cy="1823"/>
          </a:xfrm>
        </p:grpSpPr>
        <p:sp>
          <p:nvSpPr>
            <p:cNvPr id="154640"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154641" name="Group 5"/>
            <p:cNvGrpSpPr>
              <a:grpSpLocks/>
            </p:cNvGrpSpPr>
            <p:nvPr/>
          </p:nvGrpSpPr>
          <p:grpSpPr bwMode="auto">
            <a:xfrm>
              <a:off x="3778" y="1976"/>
              <a:ext cx="1090" cy="1721"/>
              <a:chOff x="2312" y="902"/>
              <a:chExt cx="1090" cy="1721"/>
            </a:xfrm>
          </p:grpSpPr>
          <p:sp>
            <p:nvSpPr>
              <p:cNvPr id="154642"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4643"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4644"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4645"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4646"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4647"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54648"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54630" name="Rectangle 13"/>
          <p:cNvSpPr>
            <a:spLocks noChangeArrowheads="1"/>
          </p:cNvSpPr>
          <p:nvPr/>
        </p:nvSpPr>
        <p:spPr bwMode="auto">
          <a:xfrm>
            <a:off x="780880" y="415469"/>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54631" name="Rectangle 14"/>
          <p:cNvSpPr>
            <a:spLocks noChangeArrowheads="1"/>
          </p:cNvSpPr>
          <p:nvPr/>
        </p:nvSpPr>
        <p:spPr bwMode="auto">
          <a:xfrm>
            <a:off x="788818" y="628194"/>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3278863" name="Rectangle 15"/>
          <p:cNvSpPr>
            <a:spLocks noChangeArrowheads="1"/>
          </p:cNvSpPr>
          <p:nvPr/>
        </p:nvSpPr>
        <p:spPr bwMode="auto">
          <a:xfrm>
            <a:off x="682454" y="871081"/>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54633" name="Rectangle 16"/>
          <p:cNvSpPr>
            <a:spLocks noChangeArrowheads="1"/>
          </p:cNvSpPr>
          <p:nvPr/>
        </p:nvSpPr>
        <p:spPr bwMode="auto">
          <a:xfrm>
            <a:off x="836442" y="1077455"/>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54634" name="Rectangle 17"/>
          <p:cNvSpPr>
            <a:spLocks noChangeArrowheads="1"/>
          </p:cNvSpPr>
          <p:nvPr/>
        </p:nvSpPr>
        <p:spPr bwMode="auto">
          <a:xfrm>
            <a:off x="771354" y="1390194"/>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154635" name="Rectangle 18"/>
          <p:cNvSpPr>
            <a:spLocks noChangeArrowheads="1"/>
          </p:cNvSpPr>
          <p:nvPr/>
        </p:nvSpPr>
        <p:spPr bwMode="auto">
          <a:xfrm>
            <a:off x="782467" y="1601331"/>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154636" name="Rectangle 19"/>
          <p:cNvSpPr>
            <a:spLocks noChangeArrowheads="1"/>
          </p:cNvSpPr>
          <p:nvPr/>
        </p:nvSpPr>
        <p:spPr bwMode="auto">
          <a:xfrm>
            <a:off x="739605" y="1863268"/>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154637" name="Text Box 22"/>
          <p:cNvSpPr txBox="1">
            <a:spLocks noChangeArrowheads="1"/>
          </p:cNvSpPr>
          <p:nvPr/>
        </p:nvSpPr>
        <p:spPr bwMode="auto">
          <a:xfrm>
            <a:off x="574784" y="2301364"/>
            <a:ext cx="11035969" cy="3277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3 – COA development involves </a:t>
            </a:r>
            <a:r>
              <a:rPr lang="en-US" altLang="en-US" sz="1800" b="1" dirty="0">
                <a:solidFill>
                  <a:srgbClr val="FF0000"/>
                </a:solidFill>
              </a:rPr>
              <a:t>eight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4, Develop a Broad Concept (continued).</a:t>
            </a:r>
          </a:p>
          <a:p>
            <a:pPr lvl="2">
              <a:spcBef>
                <a:spcPct val="50000"/>
              </a:spcBef>
              <a:buClr>
                <a:srgbClr val="0000FF"/>
              </a:buClr>
            </a:pPr>
            <a:r>
              <a:rPr lang="en-US" altLang="en-US" sz="1800" b="1" dirty="0">
                <a:solidFill>
                  <a:srgbClr val="000000"/>
                </a:solidFill>
              </a:rPr>
              <a:t>Planners select </a:t>
            </a:r>
            <a:r>
              <a:rPr lang="en-US" altLang="en-US" sz="1800" b="1" dirty="0">
                <a:solidFill>
                  <a:srgbClr val="000000"/>
                </a:solidFill>
                <a:hlinkClick r:id="rId3" action="ppaction://hlinksldjump"/>
              </a:rPr>
              <a:t>control measures</a:t>
            </a:r>
            <a:r>
              <a:rPr lang="en-US" altLang="en-US" sz="1800" b="1" dirty="0">
                <a:solidFill>
                  <a:srgbClr val="000000"/>
                </a:solidFill>
              </a:rPr>
              <a:t>, including graphics, to control subordinate units during the operation. These establish responsibilities and limits that prevent subordinate units’ actions from impeding one another. Good control measures foster decisionmaking and individual initiative.</a:t>
            </a:r>
          </a:p>
          <a:p>
            <a:pPr lvl="2">
              <a:spcBef>
                <a:spcPct val="50000"/>
              </a:spcBef>
              <a:buClr>
                <a:srgbClr val="0000FF"/>
              </a:buClr>
            </a:pPr>
            <a:r>
              <a:rPr lang="en-US" altLang="en-US" sz="1800" b="1" dirty="0">
                <a:solidFill>
                  <a:srgbClr val="000000"/>
                </a:solidFill>
              </a:rPr>
              <a:t>Planners may use both </a:t>
            </a:r>
            <a:r>
              <a:rPr lang="en-US" altLang="en-US" sz="1800" b="1" dirty="0">
                <a:solidFill>
                  <a:srgbClr val="000000"/>
                </a:solidFill>
                <a:hlinkClick r:id="rId3" action="ppaction://hlinksldjump"/>
              </a:rPr>
              <a:t>lines of operations (LOOs) </a:t>
            </a:r>
            <a:r>
              <a:rPr lang="en-US" altLang="en-US" sz="1800" b="1" dirty="0">
                <a:solidFill>
                  <a:srgbClr val="000000"/>
                </a:solidFill>
              </a:rPr>
              <a:t>and </a:t>
            </a:r>
            <a:r>
              <a:rPr lang="en-US" altLang="en-US" sz="1800" b="1" dirty="0">
                <a:solidFill>
                  <a:srgbClr val="000000"/>
                </a:solidFill>
                <a:hlinkClick r:id="rId3" action="ppaction://hlinksldjump"/>
              </a:rPr>
              <a:t>lines of effort (LOEs) </a:t>
            </a:r>
            <a:r>
              <a:rPr lang="en-US" altLang="en-US" sz="1800" b="1" dirty="0">
                <a:solidFill>
                  <a:srgbClr val="000000"/>
                </a:solidFill>
              </a:rPr>
              <a:t>to build their broad concept. During COA development, LOEs are general and lack specifics. They are developed and refined during war-gaming. Commanders develop and modify lines of effort to focus operations on achieving the end state, even as the situation evolves.</a:t>
            </a:r>
            <a:endParaRPr lang="en-US" altLang="en-US" sz="1600" b="1" dirty="0">
              <a:solidFill>
                <a:srgbClr val="000000"/>
              </a:solidFill>
            </a:endParaRPr>
          </a:p>
        </p:txBody>
      </p:sp>
      <p:sp>
        <p:nvSpPr>
          <p:cNvPr id="154638" name="Text Box 11"/>
          <p:cNvSpPr txBox="1">
            <a:spLocks noChangeArrowheads="1"/>
          </p:cNvSpPr>
          <p:nvPr/>
        </p:nvSpPr>
        <p:spPr bwMode="auto">
          <a:xfrm>
            <a:off x="481939" y="6546940"/>
            <a:ext cx="507413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ADRP 5-0, </a:t>
            </a:r>
            <a:r>
              <a:rPr lang="en-US" altLang="en-US" sz="1200" b="1" i="1" dirty="0">
                <a:solidFill>
                  <a:srgbClr val="FF0000"/>
                </a:solidFill>
              </a:rPr>
              <a:t>The Operations Process, </a:t>
            </a:r>
            <a:r>
              <a:rPr lang="en-US" altLang="en-US" sz="1200" b="1" dirty="0">
                <a:solidFill>
                  <a:srgbClr val="FF0000"/>
                </a:solidFill>
              </a:rPr>
              <a:t>May 12,</a:t>
            </a:r>
            <a:r>
              <a:rPr lang="en-US" altLang="en-US" sz="1200" b="1" i="1" dirty="0">
                <a:solidFill>
                  <a:srgbClr val="FF0000"/>
                </a:solidFill>
              </a:rPr>
              <a:t> </a:t>
            </a:r>
            <a:r>
              <a:rPr lang="en-US" altLang="en-US" sz="1200" b="1" dirty="0">
                <a:solidFill>
                  <a:srgbClr val="FF0000"/>
                </a:solidFill>
              </a:rPr>
              <a:t>paras 2-105 to 2-110</a:t>
            </a:r>
          </a:p>
        </p:txBody>
      </p:sp>
      <p:sp>
        <p:nvSpPr>
          <p:cNvPr id="154639" name="Text Box 11"/>
          <p:cNvSpPr txBox="1">
            <a:spLocks noChangeArrowheads="1"/>
          </p:cNvSpPr>
          <p:nvPr/>
        </p:nvSpPr>
        <p:spPr bwMode="auto">
          <a:xfrm>
            <a:off x="6723101" y="6538914"/>
            <a:ext cx="5167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9-21 to 9-22</a:t>
            </a:r>
          </a:p>
        </p:txBody>
      </p:sp>
      <p:sp>
        <p:nvSpPr>
          <p:cNvPr id="31"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78863">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4" name="Picture 2"/>
          <p:cNvPicPr>
            <a:picLocks noChangeAspect="1" noChangeArrowheads="1"/>
          </p:cNvPicPr>
          <p:nvPr/>
        </p:nvPicPr>
        <p:blipFill>
          <a:blip r:embed="rId3">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039999" y="-476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2" name="Group 673"/>
          <p:cNvGrpSpPr>
            <a:grpSpLocks/>
          </p:cNvGrpSpPr>
          <p:nvPr/>
        </p:nvGrpSpPr>
        <p:grpSpPr bwMode="auto">
          <a:xfrm>
            <a:off x="3073337" y="2379664"/>
            <a:ext cx="7226300" cy="3063875"/>
            <a:chOff x="32831" y="2379893"/>
            <a:chExt cx="7227072" cy="3063670"/>
          </a:xfrm>
        </p:grpSpPr>
        <p:grpSp>
          <p:nvGrpSpPr>
            <p:cNvPr id="157245" name="Group 169"/>
            <p:cNvGrpSpPr>
              <a:grpSpLocks/>
            </p:cNvGrpSpPr>
            <p:nvPr/>
          </p:nvGrpSpPr>
          <p:grpSpPr bwMode="auto">
            <a:xfrm>
              <a:off x="292099" y="2379893"/>
              <a:ext cx="6606325" cy="1243737"/>
              <a:chOff x="292099" y="2379893"/>
              <a:chExt cx="6606325" cy="1243737"/>
            </a:xfrm>
          </p:grpSpPr>
          <p:sp>
            <p:nvSpPr>
              <p:cNvPr id="157250" name="Text Box 288"/>
              <p:cNvSpPr txBox="1">
                <a:spLocks noChangeArrowheads="1"/>
              </p:cNvSpPr>
              <p:nvPr/>
            </p:nvSpPr>
            <p:spPr bwMode="auto">
              <a:xfrm rot="-1794235">
                <a:off x="4746625" y="3235325"/>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57251" name="Text Box 289"/>
              <p:cNvSpPr txBox="1">
                <a:spLocks noChangeArrowheads="1"/>
              </p:cNvSpPr>
              <p:nvPr/>
            </p:nvSpPr>
            <p:spPr bwMode="auto">
              <a:xfrm rot="711019">
                <a:off x="1312720" y="3139647"/>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57252" name="Freeform 287"/>
              <p:cNvSpPr>
                <a:spLocks/>
              </p:cNvSpPr>
              <p:nvPr/>
            </p:nvSpPr>
            <p:spPr bwMode="auto">
              <a:xfrm>
                <a:off x="292099" y="2379893"/>
                <a:ext cx="6606325" cy="1243737"/>
              </a:xfrm>
              <a:custGeom>
                <a:avLst/>
                <a:gdLst>
                  <a:gd name="T0" fmla="*/ 0 w 8774"/>
                  <a:gd name="T1" fmla="*/ 0 h 10000"/>
                  <a:gd name="T2" fmla="*/ 2147483646 w 8774"/>
                  <a:gd name="T3" fmla="*/ 2147483646 h 10000"/>
                  <a:gd name="T4" fmla="*/ 2147483646 w 8774"/>
                  <a:gd name="T5" fmla="*/ 2147483646 h 10000"/>
                  <a:gd name="T6" fmla="*/ 2147483646 w 8774"/>
                  <a:gd name="T7" fmla="*/ 2147483646 h 10000"/>
                  <a:gd name="T8" fmla="*/ 2147483646 w 8774"/>
                  <a:gd name="T9" fmla="*/ 2147483646 h 10000"/>
                  <a:gd name="T10" fmla="*/ 2147483646 w 8774"/>
                  <a:gd name="T11" fmla="*/ 2147483646 h 10000"/>
                  <a:gd name="T12" fmla="*/ 2147483646 w 8774"/>
                  <a:gd name="T13" fmla="*/ 2147483646 h 10000"/>
                  <a:gd name="T14" fmla="*/ 2147483646 w 8774"/>
                  <a:gd name="T15" fmla="*/ 2147483646 h 10000"/>
                  <a:gd name="T16" fmla="*/ 2147483646 w 8774"/>
                  <a:gd name="T17" fmla="*/ 2147483646 h 10000"/>
                  <a:gd name="T18" fmla="*/ 2147483646 w 8774"/>
                  <a:gd name="T19" fmla="*/ 2147483646 h 10000"/>
                  <a:gd name="T20" fmla="*/ 2147483646 w 8774"/>
                  <a:gd name="T21" fmla="*/ 2147483646 h 10000"/>
                  <a:gd name="T22" fmla="*/ 2147483646 w 8774"/>
                  <a:gd name="T23" fmla="*/ 2147483646 h 10000"/>
                  <a:gd name="T24" fmla="*/ 2147483646 w 8774"/>
                  <a:gd name="T25" fmla="*/ 2147483646 h 10000"/>
                  <a:gd name="T26" fmla="*/ 2147483646 w 8774"/>
                  <a:gd name="T27" fmla="*/ 2147483646 h 10000"/>
                  <a:gd name="T28" fmla="*/ 2147483646 w 8774"/>
                  <a:gd name="T29" fmla="*/ 2147483646 h 10000"/>
                  <a:gd name="T30" fmla="*/ 2147483646 w 8774"/>
                  <a:gd name="T31" fmla="*/ 2147483646 h 10000"/>
                  <a:gd name="T32" fmla="*/ 2147483646 w 8774"/>
                  <a:gd name="T33" fmla="*/ 2147483646 h 1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74"/>
                  <a:gd name="T52" fmla="*/ 0 h 10000"/>
                  <a:gd name="T53" fmla="*/ 8774 w 8774"/>
                  <a:gd name="T54" fmla="*/ 10000 h 100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74" h="10000">
                    <a:moveTo>
                      <a:pt x="0" y="0"/>
                    </a:moveTo>
                    <a:lnTo>
                      <a:pt x="591" y="969"/>
                    </a:lnTo>
                    <a:lnTo>
                      <a:pt x="1223" y="3912"/>
                    </a:lnTo>
                    <a:cubicBezTo>
                      <a:pt x="1253" y="4388"/>
                      <a:pt x="1248" y="4626"/>
                      <a:pt x="1279" y="5102"/>
                    </a:cubicBezTo>
                    <a:lnTo>
                      <a:pt x="1990" y="6076"/>
                    </a:lnTo>
                    <a:lnTo>
                      <a:pt x="2972" y="7138"/>
                    </a:lnTo>
                    <a:cubicBezTo>
                      <a:pt x="2919" y="8007"/>
                      <a:pt x="2865" y="8778"/>
                      <a:pt x="2812" y="9647"/>
                    </a:cubicBezTo>
                    <a:lnTo>
                      <a:pt x="3105" y="9292"/>
                    </a:lnTo>
                    <a:lnTo>
                      <a:pt x="3610" y="10000"/>
                    </a:lnTo>
                    <a:cubicBezTo>
                      <a:pt x="3722" y="9609"/>
                      <a:pt x="3834" y="9121"/>
                      <a:pt x="3946" y="8730"/>
                    </a:cubicBezTo>
                    <a:lnTo>
                      <a:pt x="4275" y="8169"/>
                    </a:lnTo>
                    <a:lnTo>
                      <a:pt x="5009" y="8526"/>
                    </a:lnTo>
                    <a:lnTo>
                      <a:pt x="6063" y="9443"/>
                    </a:lnTo>
                    <a:lnTo>
                      <a:pt x="6949" y="6132"/>
                    </a:lnTo>
                    <a:cubicBezTo>
                      <a:pt x="7102" y="5869"/>
                      <a:pt x="7254" y="5710"/>
                      <a:pt x="7407" y="5342"/>
                    </a:cubicBezTo>
                    <a:cubicBezTo>
                      <a:pt x="7527" y="4100"/>
                      <a:pt x="7564" y="3798"/>
                      <a:pt x="7684" y="2556"/>
                    </a:cubicBezTo>
                    <a:cubicBezTo>
                      <a:pt x="8437" y="2938"/>
                      <a:pt x="8010" y="2695"/>
                      <a:pt x="8774" y="2973"/>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57246" name="Group 170"/>
            <p:cNvGrpSpPr>
              <a:grpSpLocks/>
            </p:cNvGrpSpPr>
            <p:nvPr/>
          </p:nvGrpSpPr>
          <p:grpSpPr bwMode="auto">
            <a:xfrm>
              <a:off x="32831" y="2734722"/>
              <a:ext cx="7227072" cy="2708841"/>
              <a:chOff x="32831" y="2734722"/>
              <a:chExt cx="7227072" cy="2708841"/>
            </a:xfrm>
          </p:grpSpPr>
          <p:sp>
            <p:nvSpPr>
              <p:cNvPr id="157247" name="Freeform 287"/>
              <p:cNvSpPr>
                <a:spLocks/>
              </p:cNvSpPr>
              <p:nvPr/>
            </p:nvSpPr>
            <p:spPr bwMode="auto">
              <a:xfrm>
                <a:off x="32831" y="2734722"/>
                <a:ext cx="7227072" cy="2708841"/>
              </a:xfrm>
              <a:custGeom>
                <a:avLst/>
                <a:gdLst>
                  <a:gd name="T0" fmla="*/ 2147483646 w 10517"/>
                  <a:gd name="T1" fmla="*/ 2147483646 h 24040"/>
                  <a:gd name="T2" fmla="*/ 2147483646 w 10517"/>
                  <a:gd name="T3" fmla="*/ 2147483646 h 24040"/>
                  <a:gd name="T4" fmla="*/ 2147483646 w 10517"/>
                  <a:gd name="T5" fmla="*/ 2147483646 h 24040"/>
                  <a:gd name="T6" fmla="*/ 2147483646 w 10517"/>
                  <a:gd name="T7" fmla="*/ 2147483646 h 24040"/>
                  <a:gd name="T8" fmla="*/ 2147483646 w 10517"/>
                  <a:gd name="T9" fmla="*/ 2147483646 h 24040"/>
                  <a:gd name="T10" fmla="*/ 2147483646 w 10517"/>
                  <a:gd name="T11" fmla="*/ 2147483646 h 24040"/>
                  <a:gd name="T12" fmla="*/ 2147483646 w 10517"/>
                  <a:gd name="T13" fmla="*/ 2147483646 h 24040"/>
                  <a:gd name="T14" fmla="*/ 2147483646 w 10517"/>
                  <a:gd name="T15" fmla="*/ 2147483646 h 24040"/>
                  <a:gd name="T16" fmla="*/ 2147483646 w 10517"/>
                  <a:gd name="T17" fmla="*/ 2147483646 h 24040"/>
                  <a:gd name="T18" fmla="*/ 2147483646 w 10517"/>
                  <a:gd name="T19" fmla="*/ 2147483646 h 24040"/>
                  <a:gd name="T20" fmla="*/ 2147483646 w 10517"/>
                  <a:gd name="T21" fmla="*/ 2147483646 h 24040"/>
                  <a:gd name="T22" fmla="*/ 2147483646 w 10517"/>
                  <a:gd name="T23" fmla="*/ 2147483646 h 24040"/>
                  <a:gd name="T24" fmla="*/ 2147483646 w 10517"/>
                  <a:gd name="T25" fmla="*/ 2147483646 h 24040"/>
                  <a:gd name="T26" fmla="*/ 2147483646 w 10517"/>
                  <a:gd name="T27" fmla="*/ 2147483646 h 24040"/>
                  <a:gd name="T28" fmla="*/ 2147483646 w 10517"/>
                  <a:gd name="T29" fmla="*/ 2147483646 h 24040"/>
                  <a:gd name="T30" fmla="*/ 2147483646 w 10517"/>
                  <a:gd name="T31" fmla="*/ 2147483646 h 24040"/>
                  <a:gd name="T32" fmla="*/ 2147483646 w 10517"/>
                  <a:gd name="T33" fmla="*/ 2147483646 h 24040"/>
                  <a:gd name="T34" fmla="*/ 2147483646 w 10517"/>
                  <a:gd name="T35" fmla="*/ 2147483646 h 24040"/>
                  <a:gd name="T36" fmla="*/ 2147483646 w 10517"/>
                  <a:gd name="T37" fmla="*/ 2147483646 h 240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17"/>
                  <a:gd name="T58" fmla="*/ 0 h 24040"/>
                  <a:gd name="T59" fmla="*/ 10517 w 10517"/>
                  <a:gd name="T60" fmla="*/ 24040 h 240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17" h="24040">
                    <a:moveTo>
                      <a:pt x="133" y="8506"/>
                    </a:moveTo>
                    <a:cubicBezTo>
                      <a:pt x="134" y="8508"/>
                      <a:pt x="241" y="0"/>
                      <a:pt x="233" y="268"/>
                    </a:cubicBezTo>
                    <a:cubicBezTo>
                      <a:pt x="234" y="270"/>
                      <a:pt x="188" y="4814"/>
                      <a:pt x="163" y="6455"/>
                    </a:cubicBezTo>
                    <a:cubicBezTo>
                      <a:pt x="138" y="8096"/>
                      <a:pt x="93" y="9112"/>
                      <a:pt x="83" y="10113"/>
                    </a:cubicBezTo>
                    <a:cubicBezTo>
                      <a:pt x="74" y="11114"/>
                      <a:pt x="0" y="11696"/>
                      <a:pt x="106" y="12459"/>
                    </a:cubicBezTo>
                    <a:cubicBezTo>
                      <a:pt x="259" y="13349"/>
                      <a:pt x="395" y="13868"/>
                      <a:pt x="720" y="14692"/>
                    </a:cubicBezTo>
                    <a:cubicBezTo>
                      <a:pt x="1046" y="15516"/>
                      <a:pt x="1886" y="16835"/>
                      <a:pt x="2059" y="17401"/>
                    </a:cubicBezTo>
                    <a:cubicBezTo>
                      <a:pt x="2171" y="18118"/>
                      <a:pt x="2227" y="18570"/>
                      <a:pt x="2269" y="18818"/>
                    </a:cubicBezTo>
                    <a:cubicBezTo>
                      <a:pt x="2694" y="18523"/>
                      <a:pt x="2474" y="18796"/>
                      <a:pt x="2693" y="18641"/>
                    </a:cubicBezTo>
                    <a:cubicBezTo>
                      <a:pt x="2917" y="19073"/>
                      <a:pt x="2973" y="19524"/>
                      <a:pt x="3071" y="19907"/>
                    </a:cubicBezTo>
                    <a:cubicBezTo>
                      <a:pt x="3091" y="20721"/>
                      <a:pt x="3112" y="21533"/>
                      <a:pt x="3134" y="22346"/>
                    </a:cubicBezTo>
                    <a:cubicBezTo>
                      <a:pt x="3550" y="22260"/>
                      <a:pt x="4140" y="22780"/>
                      <a:pt x="4675" y="23575"/>
                    </a:cubicBezTo>
                    <a:cubicBezTo>
                      <a:pt x="5183" y="23857"/>
                      <a:pt x="5821" y="24040"/>
                      <a:pt x="6187" y="24035"/>
                    </a:cubicBezTo>
                    <a:lnTo>
                      <a:pt x="6884" y="20779"/>
                    </a:lnTo>
                    <a:cubicBezTo>
                      <a:pt x="7201" y="19957"/>
                      <a:pt x="7215" y="20034"/>
                      <a:pt x="7487" y="20030"/>
                    </a:cubicBezTo>
                    <a:cubicBezTo>
                      <a:pt x="7670" y="18968"/>
                      <a:pt x="7697" y="18568"/>
                      <a:pt x="7797" y="17948"/>
                    </a:cubicBezTo>
                    <a:cubicBezTo>
                      <a:pt x="8061" y="18174"/>
                      <a:pt x="8247" y="18386"/>
                      <a:pt x="8616" y="18994"/>
                    </a:cubicBezTo>
                    <a:cubicBezTo>
                      <a:pt x="9012" y="20860"/>
                      <a:pt x="9097" y="21192"/>
                      <a:pt x="9529" y="21582"/>
                    </a:cubicBezTo>
                    <a:cubicBezTo>
                      <a:pt x="9846" y="21921"/>
                      <a:pt x="10330" y="21394"/>
                      <a:pt x="10517" y="21036"/>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57248" name="Text Box 288"/>
              <p:cNvSpPr txBox="1">
                <a:spLocks noChangeArrowheads="1"/>
              </p:cNvSpPr>
              <p:nvPr/>
            </p:nvSpPr>
            <p:spPr bwMode="auto">
              <a:xfrm rot="-1794235">
                <a:off x="4232923" y="5097996"/>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sp>
            <p:nvSpPr>
              <p:cNvPr id="157249" name="Text Box 288"/>
              <p:cNvSpPr txBox="1">
                <a:spLocks noChangeArrowheads="1"/>
              </p:cNvSpPr>
              <p:nvPr/>
            </p:nvSpPr>
            <p:spPr bwMode="auto">
              <a:xfrm rot="1302241">
                <a:off x="114611" y="4213782"/>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grpSp>
      </p:grpSp>
      <p:grpSp>
        <p:nvGrpSpPr>
          <p:cNvPr id="156676" name="Group 165"/>
          <p:cNvGrpSpPr>
            <a:grpSpLocks/>
          </p:cNvGrpSpPr>
          <p:nvPr/>
        </p:nvGrpSpPr>
        <p:grpSpPr bwMode="auto">
          <a:xfrm>
            <a:off x="3040000" y="1435101"/>
            <a:ext cx="9231313" cy="5470525"/>
            <a:chOff x="0" y="1435100"/>
            <a:chExt cx="9231313" cy="5470525"/>
          </a:xfrm>
        </p:grpSpPr>
        <p:grpSp>
          <p:nvGrpSpPr>
            <p:cNvPr id="157090" name="Group 422"/>
            <p:cNvGrpSpPr>
              <a:grpSpLocks/>
            </p:cNvGrpSpPr>
            <p:nvPr/>
          </p:nvGrpSpPr>
          <p:grpSpPr bwMode="auto">
            <a:xfrm>
              <a:off x="8775565" y="1890060"/>
              <a:ext cx="342895" cy="584243"/>
              <a:chOff x="812" y="116"/>
              <a:chExt cx="216" cy="368"/>
            </a:xfrm>
          </p:grpSpPr>
          <p:sp>
            <p:nvSpPr>
              <p:cNvPr id="157242" name="Text Box 423"/>
              <p:cNvSpPr txBox="1">
                <a:spLocks noChangeArrowheads="1"/>
              </p:cNvSpPr>
              <p:nvPr/>
            </p:nvSpPr>
            <p:spPr bwMode="auto">
              <a:xfrm>
                <a:off x="812" y="272"/>
                <a:ext cx="2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600" b="1" dirty="0">
                    <a:solidFill>
                      <a:srgbClr val="000000"/>
                    </a:solidFill>
                  </a:rPr>
                  <a:t>N</a:t>
                </a:r>
              </a:p>
            </p:txBody>
          </p:sp>
          <p:sp>
            <p:nvSpPr>
              <p:cNvPr id="157243" name="Line 424"/>
              <p:cNvSpPr>
                <a:spLocks noChangeShapeType="1"/>
              </p:cNvSpPr>
              <p:nvPr/>
            </p:nvSpPr>
            <p:spPr bwMode="auto">
              <a:xfrm flipV="1">
                <a:off x="976" y="132"/>
                <a:ext cx="0" cy="2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7244" name="AutoShape 425"/>
              <p:cNvSpPr>
                <a:spLocks noChangeArrowheads="1"/>
              </p:cNvSpPr>
              <p:nvPr/>
            </p:nvSpPr>
            <p:spPr bwMode="auto">
              <a:xfrm flipH="1">
                <a:off x="884" y="116"/>
                <a:ext cx="96" cy="136"/>
              </a:xfrm>
              <a:prstGeom prst="rtTriangle">
                <a:avLst/>
              </a:prstGeom>
              <a:solidFill>
                <a:schemeClr val="tx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57091" name="Freeform 509"/>
            <p:cNvSpPr>
              <a:spLocks/>
            </p:cNvSpPr>
            <p:nvPr/>
          </p:nvSpPr>
          <p:spPr bwMode="auto">
            <a:xfrm>
              <a:off x="11108" y="1605877"/>
              <a:ext cx="752464" cy="1279618"/>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2147483646 h 10000"/>
                <a:gd name="T24" fmla="*/ 2147483646 w 10000"/>
                <a:gd name="T25" fmla="*/ 2147483646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0"/>
                <a:gd name="T40" fmla="*/ 0 h 10000"/>
                <a:gd name="T41" fmla="*/ 10000 w 10000"/>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0" h="10000">
                  <a:moveTo>
                    <a:pt x="2567" y="171"/>
                  </a:moveTo>
                  <a:cubicBezTo>
                    <a:pt x="4064" y="235"/>
                    <a:pt x="5989" y="0"/>
                    <a:pt x="7059" y="427"/>
                  </a:cubicBezTo>
                  <a:cubicBezTo>
                    <a:pt x="8770" y="1111"/>
                    <a:pt x="7154" y="532"/>
                    <a:pt x="8342" y="940"/>
                  </a:cubicBezTo>
                  <a:cubicBezTo>
                    <a:pt x="8824" y="1538"/>
                    <a:pt x="9572" y="1987"/>
                    <a:pt x="9947" y="2607"/>
                  </a:cubicBezTo>
                  <a:cubicBezTo>
                    <a:pt x="9733" y="4744"/>
                    <a:pt x="10000" y="5128"/>
                    <a:pt x="8663" y="6709"/>
                  </a:cubicBezTo>
                  <a:cubicBezTo>
                    <a:pt x="8075" y="7393"/>
                    <a:pt x="8610" y="7009"/>
                    <a:pt x="6417" y="7607"/>
                  </a:cubicBezTo>
                  <a:lnTo>
                    <a:pt x="5455" y="7863"/>
                  </a:lnTo>
                  <a:cubicBezTo>
                    <a:pt x="4813" y="8248"/>
                    <a:pt x="4599" y="8675"/>
                    <a:pt x="3850" y="9017"/>
                  </a:cubicBezTo>
                  <a:cubicBezTo>
                    <a:pt x="1818" y="10000"/>
                    <a:pt x="3850" y="8825"/>
                    <a:pt x="2246" y="9786"/>
                  </a:cubicBezTo>
                  <a:cubicBezTo>
                    <a:pt x="695" y="9637"/>
                    <a:pt x="481" y="9487"/>
                    <a:pt x="0" y="8889"/>
                  </a:cubicBezTo>
                  <a:cubicBezTo>
                    <a:pt x="107" y="7650"/>
                    <a:pt x="160" y="6410"/>
                    <a:pt x="321" y="5171"/>
                  </a:cubicBezTo>
                  <a:cubicBezTo>
                    <a:pt x="428" y="4252"/>
                    <a:pt x="1337" y="3376"/>
                    <a:pt x="1604" y="2479"/>
                  </a:cubicBezTo>
                  <a:cubicBezTo>
                    <a:pt x="1711" y="2137"/>
                    <a:pt x="1925" y="171"/>
                    <a:pt x="2567" y="17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92" name="Rectangle 512"/>
            <p:cNvSpPr>
              <a:spLocks noChangeArrowheads="1"/>
            </p:cNvSpPr>
            <p:nvPr/>
          </p:nvSpPr>
          <p:spPr bwMode="auto">
            <a:xfrm>
              <a:off x="3925833" y="1916044"/>
              <a:ext cx="32412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1</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p:txBody>
        </p:sp>
        <p:sp>
          <p:nvSpPr>
            <p:cNvPr id="157093" name="Text Box 510"/>
            <p:cNvSpPr txBox="1">
              <a:spLocks noChangeArrowheads="1"/>
            </p:cNvSpPr>
            <p:nvPr/>
          </p:nvSpPr>
          <p:spPr bwMode="auto">
            <a:xfrm>
              <a:off x="68257" y="1948802"/>
              <a:ext cx="654040" cy="436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80000"/>
                </a:lnSpc>
                <a:spcBef>
                  <a:spcPct val="0"/>
                </a:spcBef>
                <a:buFontTx/>
                <a:buNone/>
              </a:pPr>
              <a:r>
                <a:rPr lang="en-US" altLang="en-US" sz="1400" b="1" dirty="0">
                  <a:solidFill>
                    <a:srgbClr val="000000"/>
                  </a:solidFill>
                  <a:cs typeface="Arial" panose="020B0604020202020204" pitchFamily="34" charset="0"/>
                </a:rPr>
                <a:t>AA</a:t>
              </a:r>
            </a:p>
            <a:p>
              <a:pPr algn="ctr">
                <a:lnSpc>
                  <a:spcPct val="80000"/>
                </a:lnSpc>
                <a:spcBef>
                  <a:spcPct val="0"/>
                </a:spcBef>
                <a:buFontTx/>
                <a:buNone/>
              </a:pPr>
              <a:r>
                <a:rPr lang="en-US" altLang="en-US" sz="1400" b="1" dirty="0">
                  <a:solidFill>
                    <a:srgbClr val="000000"/>
                  </a:solidFill>
                  <a:cs typeface="Arial" panose="020B0604020202020204" pitchFamily="34" charset="0"/>
                </a:rPr>
                <a:t>PEEL</a:t>
              </a:r>
            </a:p>
          </p:txBody>
        </p:sp>
        <p:sp>
          <p:nvSpPr>
            <p:cNvPr id="157094" name="Freeform 511"/>
            <p:cNvSpPr>
              <a:spLocks/>
            </p:cNvSpPr>
            <p:nvPr/>
          </p:nvSpPr>
          <p:spPr bwMode="auto">
            <a:xfrm>
              <a:off x="84797" y="1435100"/>
              <a:ext cx="3877581" cy="848768"/>
            </a:xfrm>
            <a:custGeom>
              <a:avLst/>
              <a:gdLst>
                <a:gd name="T0" fmla="*/ 0 w 10901"/>
                <a:gd name="T1" fmla="*/ 0 h 10554"/>
                <a:gd name="T2" fmla="*/ 2147483646 w 10901"/>
                <a:gd name="T3" fmla="*/ 2147483646 h 10554"/>
                <a:gd name="T4" fmla="*/ 2147483646 w 10901"/>
                <a:gd name="T5" fmla="*/ 2147483646 h 10554"/>
                <a:gd name="T6" fmla="*/ 2147483646 w 10901"/>
                <a:gd name="T7" fmla="*/ 2147483646 h 10554"/>
                <a:gd name="T8" fmla="*/ 2147483646 w 10901"/>
                <a:gd name="T9" fmla="*/ 2147483646 h 10554"/>
                <a:gd name="T10" fmla="*/ 2147483646 w 10901"/>
                <a:gd name="T11" fmla="*/ 2147483646 h 10554"/>
                <a:gd name="T12" fmla="*/ 2147483646 w 10901"/>
                <a:gd name="T13" fmla="*/ 2147483646 h 10554"/>
                <a:gd name="T14" fmla="*/ 2147483646 w 10901"/>
                <a:gd name="T15" fmla="*/ 2147483646 h 10554"/>
                <a:gd name="T16" fmla="*/ 2147483646 w 10901"/>
                <a:gd name="T17" fmla="*/ 2147483646 h 105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01"/>
                <a:gd name="T28" fmla="*/ 0 h 10554"/>
                <a:gd name="T29" fmla="*/ 10901 w 10901"/>
                <a:gd name="T30" fmla="*/ 10554 h 105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01" h="10554">
                  <a:moveTo>
                    <a:pt x="0" y="0"/>
                  </a:moveTo>
                  <a:cubicBezTo>
                    <a:pt x="305" y="422"/>
                    <a:pt x="1157" y="1413"/>
                    <a:pt x="1749" y="2154"/>
                  </a:cubicBezTo>
                  <a:cubicBezTo>
                    <a:pt x="2341" y="2895"/>
                    <a:pt x="3022" y="3746"/>
                    <a:pt x="3555" y="4447"/>
                  </a:cubicBezTo>
                  <a:cubicBezTo>
                    <a:pt x="4088" y="5148"/>
                    <a:pt x="4527" y="5930"/>
                    <a:pt x="4945" y="6361"/>
                  </a:cubicBezTo>
                  <a:cubicBezTo>
                    <a:pt x="5690" y="6300"/>
                    <a:pt x="5935" y="6462"/>
                    <a:pt x="6299" y="6688"/>
                  </a:cubicBezTo>
                  <a:cubicBezTo>
                    <a:pt x="6720" y="7168"/>
                    <a:pt x="6739" y="7546"/>
                    <a:pt x="7127" y="7718"/>
                  </a:cubicBezTo>
                  <a:cubicBezTo>
                    <a:pt x="7515" y="7890"/>
                    <a:pt x="8233" y="7403"/>
                    <a:pt x="8625" y="7718"/>
                  </a:cubicBezTo>
                  <a:cubicBezTo>
                    <a:pt x="9019" y="8032"/>
                    <a:pt x="9104" y="9155"/>
                    <a:pt x="9483" y="9608"/>
                  </a:cubicBezTo>
                  <a:cubicBezTo>
                    <a:pt x="9862" y="10061"/>
                    <a:pt x="10357" y="10554"/>
                    <a:pt x="10901" y="104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95" name="Freeform 519"/>
            <p:cNvSpPr>
              <a:spLocks/>
            </p:cNvSpPr>
            <p:nvPr/>
          </p:nvSpPr>
          <p:spPr bwMode="auto">
            <a:xfrm>
              <a:off x="4221096" y="2285375"/>
              <a:ext cx="4480875" cy="289484"/>
            </a:xfrm>
            <a:custGeom>
              <a:avLst/>
              <a:gdLst>
                <a:gd name="T0" fmla="*/ 0 w 11761"/>
                <a:gd name="T1" fmla="*/ 0 h 10074"/>
                <a:gd name="T2" fmla="*/ 2147483646 w 11761"/>
                <a:gd name="T3" fmla="*/ 2147483646 h 10074"/>
                <a:gd name="T4" fmla="*/ 2147483646 w 11761"/>
                <a:gd name="T5" fmla="*/ 2147483646 h 10074"/>
                <a:gd name="T6" fmla="*/ 2147483646 w 11761"/>
                <a:gd name="T7" fmla="*/ 2147483646 h 10074"/>
                <a:gd name="T8" fmla="*/ 2147483646 w 11761"/>
                <a:gd name="T9" fmla="*/ 2147483646 h 10074"/>
                <a:gd name="T10" fmla="*/ 2147483646 w 11761"/>
                <a:gd name="T11" fmla="*/ 2147483646 h 10074"/>
                <a:gd name="T12" fmla="*/ 2147483646 w 11761"/>
                <a:gd name="T13" fmla="*/ 2147483646 h 10074"/>
                <a:gd name="T14" fmla="*/ 2147483646 w 11761"/>
                <a:gd name="T15" fmla="*/ 2147483646 h 10074"/>
                <a:gd name="T16" fmla="*/ 2147483646 w 11761"/>
                <a:gd name="T17" fmla="*/ 2147483646 h 100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761"/>
                <a:gd name="T28" fmla="*/ 0 h 10074"/>
                <a:gd name="T29" fmla="*/ 11761 w 11761"/>
                <a:gd name="T30" fmla="*/ 10074 h 100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761" h="10074">
                  <a:moveTo>
                    <a:pt x="0" y="0"/>
                  </a:moveTo>
                  <a:cubicBezTo>
                    <a:pt x="583" y="1989"/>
                    <a:pt x="1313" y="4033"/>
                    <a:pt x="1775" y="4972"/>
                  </a:cubicBezTo>
                  <a:cubicBezTo>
                    <a:pt x="2237" y="5911"/>
                    <a:pt x="2246" y="5193"/>
                    <a:pt x="2775" y="5635"/>
                  </a:cubicBezTo>
                  <a:cubicBezTo>
                    <a:pt x="3304" y="6077"/>
                    <a:pt x="4267" y="7238"/>
                    <a:pt x="4950" y="7624"/>
                  </a:cubicBezTo>
                  <a:cubicBezTo>
                    <a:pt x="5633" y="8011"/>
                    <a:pt x="6454" y="7569"/>
                    <a:pt x="6875" y="7956"/>
                  </a:cubicBezTo>
                  <a:cubicBezTo>
                    <a:pt x="7296" y="8343"/>
                    <a:pt x="7274" y="9816"/>
                    <a:pt x="7475" y="9945"/>
                  </a:cubicBezTo>
                  <a:cubicBezTo>
                    <a:pt x="7676" y="10074"/>
                    <a:pt x="7650" y="9384"/>
                    <a:pt x="8079" y="8731"/>
                  </a:cubicBezTo>
                  <a:cubicBezTo>
                    <a:pt x="8508" y="8078"/>
                    <a:pt x="9438" y="6634"/>
                    <a:pt x="10052" y="6025"/>
                  </a:cubicBezTo>
                  <a:cubicBezTo>
                    <a:pt x="10666" y="5416"/>
                    <a:pt x="11319" y="5635"/>
                    <a:pt x="11761" y="5079"/>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96" name="Freeform 521"/>
            <p:cNvSpPr>
              <a:spLocks/>
            </p:cNvSpPr>
            <p:nvPr/>
          </p:nvSpPr>
          <p:spPr bwMode="auto">
            <a:xfrm>
              <a:off x="8358624" y="2235361"/>
              <a:ext cx="711107" cy="4276529"/>
            </a:xfrm>
            <a:custGeom>
              <a:avLst/>
              <a:gdLst>
                <a:gd name="T0" fmla="*/ 2147483646 w 12068"/>
                <a:gd name="T1" fmla="*/ 2147483646 h 10728"/>
                <a:gd name="T2" fmla="*/ 2147483646 w 12068"/>
                <a:gd name="T3" fmla="*/ 2147483646 h 10728"/>
                <a:gd name="T4" fmla="*/ 2147483646 w 12068"/>
                <a:gd name="T5" fmla="*/ 2147483646 h 10728"/>
                <a:gd name="T6" fmla="*/ 2147483646 w 12068"/>
                <a:gd name="T7" fmla="*/ 2147483646 h 10728"/>
                <a:gd name="T8" fmla="*/ 2147483646 w 12068"/>
                <a:gd name="T9" fmla="*/ 2147483646 h 10728"/>
                <a:gd name="T10" fmla="*/ 2147483646 w 12068"/>
                <a:gd name="T11" fmla="*/ 2147483646 h 10728"/>
                <a:gd name="T12" fmla="*/ 2147483646 w 12068"/>
                <a:gd name="T13" fmla="*/ 2147483646 h 10728"/>
                <a:gd name="T14" fmla="*/ 2147483646 w 12068"/>
                <a:gd name="T15" fmla="*/ 2147483646 h 10728"/>
                <a:gd name="T16" fmla="*/ 2147483646 w 12068"/>
                <a:gd name="T17" fmla="*/ 2147483646 h 10728"/>
                <a:gd name="T18" fmla="*/ 2147483646 w 12068"/>
                <a:gd name="T19" fmla="*/ 2147483646 h 10728"/>
                <a:gd name="T20" fmla="*/ 2147483646 w 12068"/>
                <a:gd name="T21" fmla="*/ 2147483646 h 10728"/>
                <a:gd name="T22" fmla="*/ 2147483646 w 12068"/>
                <a:gd name="T23" fmla="*/ 2147483646 h 107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68"/>
                <a:gd name="T37" fmla="*/ 0 h 10728"/>
                <a:gd name="T38" fmla="*/ 12068 w 12068"/>
                <a:gd name="T39" fmla="*/ 10728 h 107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68" h="10728">
                  <a:moveTo>
                    <a:pt x="2068" y="728"/>
                  </a:moveTo>
                  <a:cubicBezTo>
                    <a:pt x="2100" y="729"/>
                    <a:pt x="0" y="0"/>
                    <a:pt x="237" y="75"/>
                  </a:cubicBezTo>
                  <a:cubicBezTo>
                    <a:pt x="474" y="150"/>
                    <a:pt x="3099" y="1001"/>
                    <a:pt x="3493" y="1177"/>
                  </a:cubicBezTo>
                  <a:cubicBezTo>
                    <a:pt x="3920" y="1354"/>
                    <a:pt x="4221" y="1560"/>
                    <a:pt x="4624" y="1789"/>
                  </a:cubicBezTo>
                  <a:cubicBezTo>
                    <a:pt x="5028" y="2019"/>
                    <a:pt x="5593" y="2249"/>
                    <a:pt x="5918" y="2554"/>
                  </a:cubicBezTo>
                  <a:cubicBezTo>
                    <a:pt x="6241" y="2860"/>
                    <a:pt x="6159" y="3283"/>
                    <a:pt x="6564" y="3626"/>
                  </a:cubicBezTo>
                  <a:cubicBezTo>
                    <a:pt x="6968" y="3969"/>
                    <a:pt x="7514" y="4358"/>
                    <a:pt x="8343" y="4611"/>
                  </a:cubicBezTo>
                  <a:cubicBezTo>
                    <a:pt x="9172" y="4865"/>
                    <a:pt x="11028" y="4837"/>
                    <a:pt x="11547" y="5148"/>
                  </a:cubicBezTo>
                  <a:cubicBezTo>
                    <a:pt x="12068" y="5458"/>
                    <a:pt x="11973" y="6084"/>
                    <a:pt x="11466" y="6473"/>
                  </a:cubicBezTo>
                  <a:cubicBezTo>
                    <a:pt x="10959" y="6861"/>
                    <a:pt x="8916" y="7130"/>
                    <a:pt x="8503" y="7476"/>
                  </a:cubicBezTo>
                  <a:cubicBezTo>
                    <a:pt x="8090" y="7822"/>
                    <a:pt x="9091" y="8005"/>
                    <a:pt x="8988" y="8547"/>
                  </a:cubicBezTo>
                  <a:cubicBezTo>
                    <a:pt x="8884" y="9089"/>
                    <a:pt x="7584" y="10435"/>
                    <a:pt x="7880" y="1072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97" name="Freeform 523"/>
            <p:cNvSpPr>
              <a:spLocks/>
            </p:cNvSpPr>
            <p:nvPr/>
          </p:nvSpPr>
          <p:spPr bwMode="auto">
            <a:xfrm>
              <a:off x="363083" y="1669425"/>
              <a:ext cx="665534" cy="1567023"/>
            </a:xfrm>
            <a:custGeom>
              <a:avLst/>
              <a:gdLst>
                <a:gd name="T0" fmla="*/ 2147483646 w 10245"/>
                <a:gd name="T1" fmla="*/ 0 h 9564"/>
                <a:gd name="T2" fmla="*/ 2147483646 w 10245"/>
                <a:gd name="T3" fmla="*/ 2147483646 h 9564"/>
                <a:gd name="T4" fmla="*/ 2147483646 w 10245"/>
                <a:gd name="T5" fmla="*/ 2147483646 h 9564"/>
                <a:gd name="T6" fmla="*/ 2147483646 w 10245"/>
                <a:gd name="T7" fmla="*/ 2147483646 h 9564"/>
                <a:gd name="T8" fmla="*/ 2147483646 w 10245"/>
                <a:gd name="T9" fmla="*/ 2147483646 h 9564"/>
                <a:gd name="T10" fmla="*/ 2147483646 w 10245"/>
                <a:gd name="T11" fmla="*/ 2147483646 h 9564"/>
                <a:gd name="T12" fmla="*/ 2147483646 w 10245"/>
                <a:gd name="T13" fmla="*/ 2147483646 h 9564"/>
                <a:gd name="T14" fmla="*/ 0 60000 65536"/>
                <a:gd name="T15" fmla="*/ 0 60000 65536"/>
                <a:gd name="T16" fmla="*/ 0 60000 65536"/>
                <a:gd name="T17" fmla="*/ 0 60000 65536"/>
                <a:gd name="T18" fmla="*/ 0 60000 65536"/>
                <a:gd name="T19" fmla="*/ 0 60000 65536"/>
                <a:gd name="T20" fmla="*/ 0 60000 65536"/>
                <a:gd name="T21" fmla="*/ 0 w 10245"/>
                <a:gd name="T22" fmla="*/ 0 h 9564"/>
                <a:gd name="T23" fmla="*/ 10245 w 10245"/>
                <a:gd name="T24" fmla="*/ 9564 h 95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45" h="9564">
                  <a:moveTo>
                    <a:pt x="10245" y="0"/>
                  </a:moveTo>
                  <a:cubicBezTo>
                    <a:pt x="9634" y="494"/>
                    <a:pt x="9582" y="990"/>
                    <a:pt x="9244" y="1549"/>
                  </a:cubicBezTo>
                  <a:cubicBezTo>
                    <a:pt x="8906" y="2108"/>
                    <a:pt x="8681" y="2771"/>
                    <a:pt x="8217" y="3352"/>
                  </a:cubicBezTo>
                  <a:cubicBezTo>
                    <a:pt x="7752" y="3934"/>
                    <a:pt x="7118" y="4574"/>
                    <a:pt x="6458" y="5039"/>
                  </a:cubicBezTo>
                  <a:cubicBezTo>
                    <a:pt x="5798" y="5504"/>
                    <a:pt x="5016" y="5765"/>
                    <a:pt x="4258" y="6143"/>
                  </a:cubicBezTo>
                  <a:cubicBezTo>
                    <a:pt x="3500" y="6521"/>
                    <a:pt x="2618" y="6736"/>
                    <a:pt x="1913" y="7306"/>
                  </a:cubicBezTo>
                  <a:cubicBezTo>
                    <a:pt x="1208" y="7876"/>
                    <a:pt x="0" y="9104"/>
                    <a:pt x="30" y="9564"/>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98" name="Freeform 524"/>
            <p:cNvSpPr>
              <a:spLocks/>
            </p:cNvSpPr>
            <p:nvPr/>
          </p:nvSpPr>
          <p:spPr bwMode="auto">
            <a:xfrm>
              <a:off x="126646" y="3422222"/>
              <a:ext cx="208194" cy="2351024"/>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10000" y="0"/>
                  </a:moveTo>
                  <a:cubicBezTo>
                    <a:pt x="8780" y="548"/>
                    <a:pt x="8468" y="291"/>
                    <a:pt x="6115" y="1297"/>
                  </a:cubicBezTo>
                  <a:cubicBezTo>
                    <a:pt x="4527" y="2303"/>
                    <a:pt x="939" y="4587"/>
                    <a:pt x="469" y="6037"/>
                  </a:cubicBezTo>
                  <a:cubicBezTo>
                    <a:pt x="0" y="7487"/>
                    <a:pt x="2839" y="9305"/>
                    <a:pt x="3302"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99" name="Rectangle 525"/>
            <p:cNvSpPr>
              <a:spLocks noChangeArrowheads="1"/>
            </p:cNvSpPr>
            <p:nvPr/>
          </p:nvSpPr>
          <p:spPr bwMode="auto">
            <a:xfrm rot="17544151">
              <a:off x="205351" y="3177753"/>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rPr>
                <a:t>X</a:t>
              </a:r>
            </a:p>
          </p:txBody>
        </p:sp>
        <p:sp>
          <p:nvSpPr>
            <p:cNvPr id="157100" name="Freeform 526"/>
            <p:cNvSpPr>
              <a:spLocks/>
            </p:cNvSpPr>
            <p:nvPr/>
          </p:nvSpPr>
          <p:spPr bwMode="auto">
            <a:xfrm>
              <a:off x="1405335" y="1890010"/>
              <a:ext cx="1325247" cy="469029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0 w 10000"/>
                <a:gd name="T23" fmla="*/ 2147483646 h 10000"/>
                <a:gd name="T24" fmla="*/ 2147483646 w 10000"/>
                <a:gd name="T25" fmla="*/ 2147483646 h 10000"/>
                <a:gd name="T26" fmla="*/ 2147483646 w 10000"/>
                <a:gd name="T27" fmla="*/ 2147483646 h 10000"/>
                <a:gd name="T28" fmla="*/ 2147483646 w 10000"/>
                <a:gd name="T29" fmla="*/ 2147483646 h 1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00"/>
                <a:gd name="T46" fmla="*/ 0 h 10000"/>
                <a:gd name="T47" fmla="*/ 10000 w 10000"/>
                <a:gd name="T48" fmla="*/ 10000 h 1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00" h="10000">
                  <a:moveTo>
                    <a:pt x="8948" y="0"/>
                  </a:moveTo>
                  <a:cubicBezTo>
                    <a:pt x="9044" y="234"/>
                    <a:pt x="9343" y="377"/>
                    <a:pt x="9487" y="589"/>
                  </a:cubicBezTo>
                  <a:cubicBezTo>
                    <a:pt x="9618" y="745"/>
                    <a:pt x="9555" y="818"/>
                    <a:pt x="9627" y="935"/>
                  </a:cubicBezTo>
                  <a:cubicBezTo>
                    <a:pt x="9700" y="1051"/>
                    <a:pt x="10000" y="1134"/>
                    <a:pt x="9921" y="1286"/>
                  </a:cubicBezTo>
                  <a:cubicBezTo>
                    <a:pt x="9841" y="1439"/>
                    <a:pt x="9392" y="1682"/>
                    <a:pt x="9152" y="1848"/>
                  </a:cubicBezTo>
                  <a:cubicBezTo>
                    <a:pt x="8913" y="2015"/>
                    <a:pt x="8714" y="2119"/>
                    <a:pt x="8482" y="2285"/>
                  </a:cubicBezTo>
                  <a:cubicBezTo>
                    <a:pt x="8250" y="2451"/>
                    <a:pt x="8121" y="2584"/>
                    <a:pt x="7761" y="2843"/>
                  </a:cubicBezTo>
                  <a:lnTo>
                    <a:pt x="6361" y="3838"/>
                  </a:lnTo>
                  <a:cubicBezTo>
                    <a:pt x="5983" y="4109"/>
                    <a:pt x="5804" y="4230"/>
                    <a:pt x="5354" y="4458"/>
                  </a:cubicBezTo>
                  <a:cubicBezTo>
                    <a:pt x="4797" y="4656"/>
                    <a:pt x="3857" y="4834"/>
                    <a:pt x="3126" y="5037"/>
                  </a:cubicBezTo>
                  <a:cubicBezTo>
                    <a:pt x="2395" y="5240"/>
                    <a:pt x="1491" y="5523"/>
                    <a:pt x="970" y="5677"/>
                  </a:cubicBezTo>
                  <a:cubicBezTo>
                    <a:pt x="449" y="5830"/>
                    <a:pt x="216" y="5763"/>
                    <a:pt x="0" y="5960"/>
                  </a:cubicBezTo>
                  <a:cubicBezTo>
                    <a:pt x="36" y="6278"/>
                    <a:pt x="318" y="7176"/>
                    <a:pt x="396" y="7728"/>
                  </a:cubicBezTo>
                  <a:cubicBezTo>
                    <a:pt x="474" y="8280"/>
                    <a:pt x="445" y="8894"/>
                    <a:pt x="467" y="9272"/>
                  </a:cubicBezTo>
                  <a:cubicBezTo>
                    <a:pt x="489" y="9651"/>
                    <a:pt x="433" y="9672"/>
                    <a:pt x="529"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01" name="Freeform 527"/>
            <p:cNvSpPr>
              <a:spLocks/>
            </p:cNvSpPr>
            <p:nvPr/>
          </p:nvSpPr>
          <p:spPr bwMode="auto">
            <a:xfrm>
              <a:off x="2225304" y="1819778"/>
              <a:ext cx="1738002" cy="4767649"/>
            </a:xfrm>
            <a:custGeom>
              <a:avLst/>
              <a:gdLst>
                <a:gd name="T0" fmla="*/ 2147483646 w 10000"/>
                <a:gd name="T1" fmla="*/ 0 h 11496"/>
                <a:gd name="T2" fmla="*/ 2147483646 w 10000"/>
                <a:gd name="T3" fmla="*/ 2147483646 h 11496"/>
                <a:gd name="T4" fmla="*/ 2147483646 w 10000"/>
                <a:gd name="T5" fmla="*/ 2147483646 h 11496"/>
                <a:gd name="T6" fmla="*/ 2147483646 w 10000"/>
                <a:gd name="T7" fmla="*/ 2147483646 h 11496"/>
                <a:gd name="T8" fmla="*/ 2147483646 w 10000"/>
                <a:gd name="T9" fmla="*/ 2147483646 h 11496"/>
                <a:gd name="T10" fmla="*/ 2147483646 w 10000"/>
                <a:gd name="T11" fmla="*/ 2147483646 h 11496"/>
                <a:gd name="T12" fmla="*/ 2147483646 w 10000"/>
                <a:gd name="T13" fmla="*/ 2147483646 h 11496"/>
                <a:gd name="T14" fmla="*/ 2147483646 w 10000"/>
                <a:gd name="T15" fmla="*/ 2147483646 h 11496"/>
                <a:gd name="T16" fmla="*/ 2147483646 w 10000"/>
                <a:gd name="T17" fmla="*/ 2147483646 h 11496"/>
                <a:gd name="T18" fmla="*/ 0 w 10000"/>
                <a:gd name="T19" fmla="*/ 2147483646 h 11496"/>
                <a:gd name="T20" fmla="*/ 2147483646 w 10000"/>
                <a:gd name="T21" fmla="*/ 2147483646 h 11496"/>
                <a:gd name="T22" fmla="*/ 2147483646 w 10000"/>
                <a:gd name="T23" fmla="*/ 2147483646 h 11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1496"/>
                <a:gd name="T38" fmla="*/ 10000 w 10000"/>
                <a:gd name="T39" fmla="*/ 11496 h 11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1496">
                  <a:moveTo>
                    <a:pt x="10000" y="0"/>
                  </a:moveTo>
                  <a:cubicBezTo>
                    <a:pt x="9715" y="115"/>
                    <a:pt x="9073" y="437"/>
                    <a:pt x="8677" y="652"/>
                  </a:cubicBezTo>
                  <a:cubicBezTo>
                    <a:pt x="8282" y="866"/>
                    <a:pt x="7957" y="1030"/>
                    <a:pt x="7627" y="1284"/>
                  </a:cubicBezTo>
                  <a:cubicBezTo>
                    <a:pt x="7297" y="1538"/>
                    <a:pt x="7024" y="1834"/>
                    <a:pt x="6695" y="2179"/>
                  </a:cubicBezTo>
                  <a:cubicBezTo>
                    <a:pt x="6366" y="2523"/>
                    <a:pt x="6029" y="2973"/>
                    <a:pt x="5655" y="3350"/>
                  </a:cubicBezTo>
                  <a:cubicBezTo>
                    <a:pt x="5279" y="3731"/>
                    <a:pt x="4753" y="4107"/>
                    <a:pt x="4449" y="4453"/>
                  </a:cubicBezTo>
                  <a:cubicBezTo>
                    <a:pt x="4145" y="4800"/>
                    <a:pt x="4156" y="5100"/>
                    <a:pt x="3829" y="5429"/>
                  </a:cubicBezTo>
                  <a:cubicBezTo>
                    <a:pt x="3454" y="5663"/>
                    <a:pt x="3145" y="5833"/>
                    <a:pt x="2613" y="6046"/>
                  </a:cubicBezTo>
                  <a:cubicBezTo>
                    <a:pt x="2080" y="6259"/>
                    <a:pt x="1068" y="6506"/>
                    <a:pt x="632" y="6708"/>
                  </a:cubicBezTo>
                  <a:cubicBezTo>
                    <a:pt x="196" y="6910"/>
                    <a:pt x="165" y="7019"/>
                    <a:pt x="0" y="7257"/>
                  </a:cubicBezTo>
                  <a:cubicBezTo>
                    <a:pt x="19" y="7628"/>
                    <a:pt x="203" y="8422"/>
                    <a:pt x="283" y="8879"/>
                  </a:cubicBezTo>
                  <a:cubicBezTo>
                    <a:pt x="362" y="9336"/>
                    <a:pt x="429" y="10952"/>
                    <a:pt x="475" y="11496"/>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02" name="Freeform 528"/>
            <p:cNvSpPr>
              <a:spLocks/>
            </p:cNvSpPr>
            <p:nvPr/>
          </p:nvSpPr>
          <p:spPr bwMode="auto">
            <a:xfrm>
              <a:off x="5083223" y="2331293"/>
              <a:ext cx="698459" cy="4228337"/>
            </a:xfrm>
            <a:custGeom>
              <a:avLst/>
              <a:gdLst>
                <a:gd name="T0" fmla="*/ 2147483646 w 9925"/>
                <a:gd name="T1" fmla="*/ 0 h 10038"/>
                <a:gd name="T2" fmla="*/ 2147483646 w 9925"/>
                <a:gd name="T3" fmla="*/ 2147483646 h 10038"/>
                <a:gd name="T4" fmla="*/ 2147483646 w 9925"/>
                <a:gd name="T5" fmla="*/ 2147483646 h 10038"/>
                <a:gd name="T6" fmla="*/ 2147483646 w 9925"/>
                <a:gd name="T7" fmla="*/ 2147483646 h 10038"/>
                <a:gd name="T8" fmla="*/ 2147483646 w 9925"/>
                <a:gd name="T9" fmla="*/ 2147483646 h 10038"/>
                <a:gd name="T10" fmla="*/ 2147483646 w 9925"/>
                <a:gd name="T11" fmla="*/ 2147483646 h 10038"/>
                <a:gd name="T12" fmla="*/ 2147483646 w 9925"/>
                <a:gd name="T13" fmla="*/ 2147483646 h 10038"/>
                <a:gd name="T14" fmla="*/ 2147483646 w 9925"/>
                <a:gd name="T15" fmla="*/ 2147483646 h 10038"/>
                <a:gd name="T16" fmla="*/ 2147483646 w 9925"/>
                <a:gd name="T17" fmla="*/ 2147483646 h 10038"/>
                <a:gd name="T18" fmla="*/ 2147483646 w 9925"/>
                <a:gd name="T19" fmla="*/ 2147483646 h 10038"/>
                <a:gd name="T20" fmla="*/ 2147483646 w 9925"/>
                <a:gd name="T21" fmla="*/ 2147483646 h 10038"/>
                <a:gd name="T22" fmla="*/ 0 w 9925"/>
                <a:gd name="T23" fmla="*/ 2147483646 h 100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25"/>
                <a:gd name="T37" fmla="*/ 0 h 10038"/>
                <a:gd name="T38" fmla="*/ 9925 w 9925"/>
                <a:gd name="T39" fmla="*/ 10038 h 100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25" h="10038">
                  <a:moveTo>
                    <a:pt x="7510" y="0"/>
                  </a:moveTo>
                  <a:cubicBezTo>
                    <a:pt x="7351" y="83"/>
                    <a:pt x="6857" y="486"/>
                    <a:pt x="6902" y="683"/>
                  </a:cubicBezTo>
                  <a:cubicBezTo>
                    <a:pt x="6948" y="878"/>
                    <a:pt x="7307" y="1259"/>
                    <a:pt x="7442" y="1495"/>
                  </a:cubicBezTo>
                  <a:cubicBezTo>
                    <a:pt x="7579" y="1735"/>
                    <a:pt x="7601" y="1852"/>
                    <a:pt x="8015" y="2094"/>
                  </a:cubicBezTo>
                  <a:cubicBezTo>
                    <a:pt x="8428" y="2335"/>
                    <a:pt x="9554" y="2589"/>
                    <a:pt x="9925" y="2946"/>
                  </a:cubicBezTo>
                  <a:cubicBezTo>
                    <a:pt x="9691" y="3305"/>
                    <a:pt x="8766" y="3828"/>
                    <a:pt x="8194" y="4345"/>
                  </a:cubicBezTo>
                  <a:cubicBezTo>
                    <a:pt x="6871" y="4848"/>
                    <a:pt x="6138" y="4965"/>
                    <a:pt x="4989" y="5286"/>
                  </a:cubicBezTo>
                  <a:cubicBezTo>
                    <a:pt x="3840" y="5608"/>
                    <a:pt x="2105" y="5977"/>
                    <a:pt x="1302" y="6276"/>
                  </a:cubicBezTo>
                  <a:cubicBezTo>
                    <a:pt x="499" y="6574"/>
                    <a:pt x="270" y="6765"/>
                    <a:pt x="171" y="7077"/>
                  </a:cubicBezTo>
                  <a:cubicBezTo>
                    <a:pt x="72" y="7389"/>
                    <a:pt x="745" y="7838"/>
                    <a:pt x="705" y="8147"/>
                  </a:cubicBezTo>
                  <a:cubicBezTo>
                    <a:pt x="662" y="8458"/>
                    <a:pt x="1278" y="8735"/>
                    <a:pt x="1197" y="9055"/>
                  </a:cubicBezTo>
                  <a:cubicBezTo>
                    <a:pt x="1118" y="9374"/>
                    <a:pt x="114" y="9688"/>
                    <a:pt x="0" y="1003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03" name="Text Box 532"/>
            <p:cNvSpPr txBox="1">
              <a:spLocks noChangeArrowheads="1"/>
            </p:cNvSpPr>
            <p:nvPr/>
          </p:nvSpPr>
          <p:spPr bwMode="auto">
            <a:xfrm>
              <a:off x="3539388" y="1521815"/>
              <a:ext cx="909624"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57104" name="Text Box 533"/>
            <p:cNvSpPr txBox="1">
              <a:spLocks noChangeArrowheads="1"/>
            </p:cNvSpPr>
            <p:nvPr/>
          </p:nvSpPr>
          <p:spPr bwMode="auto">
            <a:xfrm>
              <a:off x="4979089" y="2043966"/>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57105" name="Text Box 534"/>
            <p:cNvSpPr txBox="1">
              <a:spLocks noChangeArrowheads="1"/>
            </p:cNvSpPr>
            <p:nvPr/>
          </p:nvSpPr>
          <p:spPr bwMode="auto">
            <a:xfrm>
              <a:off x="2065316" y="1575807"/>
              <a:ext cx="1033447"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a:t>
              </a:r>
            </a:p>
          </p:txBody>
        </p:sp>
        <p:sp>
          <p:nvSpPr>
            <p:cNvPr id="157106" name="Rectangle 539"/>
            <p:cNvSpPr>
              <a:spLocks noChangeArrowheads="1"/>
            </p:cNvSpPr>
            <p:nvPr/>
          </p:nvSpPr>
          <p:spPr bwMode="auto">
            <a:xfrm rot="267336">
              <a:off x="6927742" y="2728322"/>
              <a:ext cx="923911" cy="244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Range Road</a:t>
              </a:r>
            </a:p>
          </p:txBody>
        </p:sp>
        <p:sp>
          <p:nvSpPr>
            <p:cNvPr id="157107" name="Text Box 541"/>
            <p:cNvSpPr txBox="1">
              <a:spLocks noChangeArrowheads="1"/>
            </p:cNvSpPr>
            <p:nvPr/>
          </p:nvSpPr>
          <p:spPr bwMode="auto">
            <a:xfrm>
              <a:off x="4452302" y="6532344"/>
              <a:ext cx="1261861"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57108" name="Text Box 542"/>
            <p:cNvSpPr txBox="1">
              <a:spLocks noChangeArrowheads="1"/>
            </p:cNvSpPr>
            <p:nvPr/>
          </p:nvSpPr>
          <p:spPr bwMode="auto">
            <a:xfrm>
              <a:off x="1763225" y="6540003"/>
              <a:ext cx="107691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57109" name="Text Box 543"/>
            <p:cNvSpPr txBox="1">
              <a:spLocks noChangeArrowheads="1"/>
            </p:cNvSpPr>
            <p:nvPr/>
          </p:nvSpPr>
          <p:spPr bwMode="auto">
            <a:xfrm>
              <a:off x="918989" y="6530477"/>
              <a:ext cx="1119076"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a:t>
              </a:r>
            </a:p>
          </p:txBody>
        </p:sp>
        <p:grpSp>
          <p:nvGrpSpPr>
            <p:cNvPr id="157110" name="Group 507"/>
            <p:cNvGrpSpPr>
              <a:grpSpLocks/>
            </p:cNvGrpSpPr>
            <p:nvPr/>
          </p:nvGrpSpPr>
          <p:grpSpPr bwMode="auto">
            <a:xfrm>
              <a:off x="957830" y="1630702"/>
              <a:ext cx="138110" cy="138122"/>
              <a:chOff x="1196975" y="4543425"/>
              <a:chExt cx="138112" cy="138112"/>
            </a:xfrm>
          </p:grpSpPr>
          <p:sp>
            <p:nvSpPr>
              <p:cNvPr id="157239"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24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24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11" name="Group 516"/>
            <p:cNvGrpSpPr>
              <a:grpSpLocks/>
            </p:cNvGrpSpPr>
            <p:nvPr/>
          </p:nvGrpSpPr>
          <p:grpSpPr bwMode="auto">
            <a:xfrm>
              <a:off x="8375244" y="2376409"/>
              <a:ext cx="138110" cy="138122"/>
              <a:chOff x="1196975" y="4543425"/>
              <a:chExt cx="138112" cy="138112"/>
            </a:xfrm>
          </p:grpSpPr>
          <p:sp>
            <p:nvSpPr>
              <p:cNvPr id="157236"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23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23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12" name="Group 520"/>
            <p:cNvGrpSpPr>
              <a:grpSpLocks/>
            </p:cNvGrpSpPr>
            <p:nvPr/>
          </p:nvGrpSpPr>
          <p:grpSpPr bwMode="auto">
            <a:xfrm>
              <a:off x="2569892" y="2002535"/>
              <a:ext cx="138110" cy="138122"/>
              <a:chOff x="1196975" y="4543425"/>
              <a:chExt cx="138112" cy="138112"/>
            </a:xfrm>
          </p:grpSpPr>
          <p:sp>
            <p:nvSpPr>
              <p:cNvPr id="157233"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23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23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13" name="Group 524"/>
            <p:cNvGrpSpPr>
              <a:grpSpLocks/>
            </p:cNvGrpSpPr>
            <p:nvPr/>
          </p:nvGrpSpPr>
          <p:grpSpPr bwMode="auto">
            <a:xfrm>
              <a:off x="3552567" y="2182033"/>
              <a:ext cx="138110" cy="138122"/>
              <a:chOff x="1196975" y="4543425"/>
              <a:chExt cx="138112" cy="138112"/>
            </a:xfrm>
          </p:grpSpPr>
          <p:sp>
            <p:nvSpPr>
              <p:cNvPr id="157230"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23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23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14" name="Group 528"/>
            <p:cNvGrpSpPr>
              <a:grpSpLocks/>
            </p:cNvGrpSpPr>
            <p:nvPr/>
          </p:nvGrpSpPr>
          <p:grpSpPr bwMode="auto">
            <a:xfrm>
              <a:off x="5517834" y="2413964"/>
              <a:ext cx="138110" cy="138122"/>
              <a:chOff x="1196975" y="4543425"/>
              <a:chExt cx="138112" cy="138112"/>
            </a:xfrm>
          </p:grpSpPr>
          <p:sp>
            <p:nvSpPr>
              <p:cNvPr id="157227"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22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22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15" name="Group 45"/>
            <p:cNvGrpSpPr>
              <a:grpSpLocks/>
            </p:cNvGrpSpPr>
            <p:nvPr/>
          </p:nvGrpSpPr>
          <p:grpSpPr bwMode="auto">
            <a:xfrm>
              <a:off x="2284259" y="2553683"/>
              <a:ext cx="6613677" cy="3640804"/>
              <a:chOff x="2284258" y="2553634"/>
              <a:chExt cx="6613678" cy="3640645"/>
            </a:xfrm>
          </p:grpSpPr>
          <p:grpSp>
            <p:nvGrpSpPr>
              <p:cNvPr id="157163" name="Group 381"/>
              <p:cNvGrpSpPr>
                <a:grpSpLocks/>
              </p:cNvGrpSpPr>
              <p:nvPr/>
            </p:nvGrpSpPr>
            <p:grpSpPr bwMode="auto">
              <a:xfrm>
                <a:off x="2284258" y="2686994"/>
                <a:ext cx="1273189" cy="2171767"/>
                <a:chOff x="816" y="1693"/>
                <a:chExt cx="802" cy="1368"/>
              </a:xfrm>
            </p:grpSpPr>
            <p:sp>
              <p:nvSpPr>
                <p:cNvPr id="157224" name="AutoShape 382"/>
                <p:cNvSpPr>
                  <a:spLocks noChangeArrowheads="1"/>
                </p:cNvSpPr>
                <p:nvPr/>
              </p:nvSpPr>
              <p:spPr bwMode="auto">
                <a:xfrm>
                  <a:off x="1486" y="1693"/>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225" name="AutoShape 383"/>
                <p:cNvSpPr>
                  <a:spLocks noChangeArrowheads="1"/>
                </p:cNvSpPr>
                <p:nvPr/>
              </p:nvSpPr>
              <p:spPr bwMode="auto">
                <a:xfrm>
                  <a:off x="1474" y="2406"/>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226" name="AutoShape 384"/>
                <p:cNvSpPr>
                  <a:spLocks noChangeArrowheads="1"/>
                </p:cNvSpPr>
                <p:nvPr/>
              </p:nvSpPr>
              <p:spPr bwMode="auto">
                <a:xfrm>
                  <a:off x="816" y="2947"/>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57164" name="Group 275"/>
              <p:cNvGrpSpPr>
                <a:grpSpLocks/>
              </p:cNvGrpSpPr>
              <p:nvPr/>
            </p:nvGrpSpPr>
            <p:grpSpPr bwMode="auto">
              <a:xfrm>
                <a:off x="8105650" y="2971158"/>
                <a:ext cx="792286" cy="574221"/>
                <a:chOff x="8105775" y="2971800"/>
                <a:chExt cx="792298" cy="574205"/>
              </a:xfrm>
            </p:grpSpPr>
            <p:grpSp>
              <p:nvGrpSpPr>
                <p:cNvPr id="157213" name="Group 493"/>
                <p:cNvGrpSpPr>
                  <a:grpSpLocks/>
                </p:cNvGrpSpPr>
                <p:nvPr/>
              </p:nvGrpSpPr>
              <p:grpSpPr bwMode="auto">
                <a:xfrm>
                  <a:off x="8105775" y="2971800"/>
                  <a:ext cx="280988" cy="463550"/>
                  <a:chOff x="8638719" y="1220002"/>
                  <a:chExt cx="280657" cy="463447"/>
                </a:xfrm>
              </p:grpSpPr>
              <p:sp>
                <p:nvSpPr>
                  <p:cNvPr id="157217" name="Rectangle 133"/>
                  <p:cNvSpPr>
                    <a:spLocks noChangeArrowheads="1"/>
                  </p:cNvSpPr>
                  <p:nvPr/>
                </p:nvSpPr>
                <p:spPr bwMode="auto">
                  <a:xfrm rot="-2700000">
                    <a:off x="8638719" y="1402791"/>
                    <a:ext cx="280657" cy="280658"/>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7218" name="Group 80"/>
                  <p:cNvGrpSpPr>
                    <a:grpSpLocks/>
                  </p:cNvGrpSpPr>
                  <p:nvPr/>
                </p:nvGrpSpPr>
                <p:grpSpPr bwMode="auto">
                  <a:xfrm>
                    <a:off x="8685509" y="1498556"/>
                    <a:ext cx="186368" cy="84027"/>
                    <a:chOff x="1808112" y="2134561"/>
                    <a:chExt cx="549111" cy="247650"/>
                  </a:xfrm>
                </p:grpSpPr>
                <p:sp>
                  <p:nvSpPr>
                    <p:cNvPr id="157220"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221"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222"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223"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7219" name="Line 135"/>
                  <p:cNvSpPr>
                    <a:spLocks noChangeShapeType="1"/>
                  </p:cNvSpPr>
                  <p:nvPr/>
                </p:nvSpPr>
                <p:spPr bwMode="auto">
                  <a:xfrm>
                    <a:off x="8779047" y="1220002"/>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57214" name="Group 241"/>
                <p:cNvGrpSpPr>
                  <a:grpSpLocks/>
                </p:cNvGrpSpPr>
                <p:nvPr/>
              </p:nvGrpSpPr>
              <p:grpSpPr bwMode="auto">
                <a:xfrm>
                  <a:off x="8381730" y="3180204"/>
                  <a:ext cx="516343" cy="365801"/>
                  <a:chOff x="9283584" y="483216"/>
                  <a:chExt cx="516477" cy="365825"/>
                </a:xfrm>
              </p:grpSpPr>
              <p:sp>
                <p:nvSpPr>
                  <p:cNvPr id="157215"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D</a:t>
                    </a:r>
                  </a:p>
                </p:txBody>
              </p:sp>
              <p:sp>
                <p:nvSpPr>
                  <p:cNvPr id="157216" name="Text Box 435"/>
                  <p:cNvSpPr txBox="1">
                    <a:spLocks noChangeArrowheads="1"/>
                  </p:cNvSpPr>
                  <p:nvPr/>
                </p:nvSpPr>
                <p:spPr bwMode="auto">
                  <a:xfrm>
                    <a:off x="9289845" y="602811"/>
                    <a:ext cx="510216" cy="2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57165" name="Group 277"/>
              <p:cNvGrpSpPr>
                <a:grpSpLocks/>
              </p:cNvGrpSpPr>
              <p:nvPr/>
            </p:nvGrpSpPr>
            <p:grpSpPr bwMode="auto">
              <a:xfrm>
                <a:off x="6186391" y="2553634"/>
                <a:ext cx="786282" cy="553573"/>
                <a:chOff x="6186488" y="2554288"/>
                <a:chExt cx="786294" cy="553557"/>
              </a:xfrm>
            </p:grpSpPr>
            <p:grpSp>
              <p:nvGrpSpPr>
                <p:cNvPr id="157198" name="Group 466"/>
                <p:cNvGrpSpPr>
                  <a:grpSpLocks/>
                </p:cNvGrpSpPr>
                <p:nvPr/>
              </p:nvGrpSpPr>
              <p:grpSpPr bwMode="auto">
                <a:xfrm>
                  <a:off x="6186488" y="2554288"/>
                  <a:ext cx="280987" cy="442912"/>
                  <a:chOff x="9144000" y="2126089"/>
                  <a:chExt cx="280657" cy="442463"/>
                </a:xfrm>
              </p:grpSpPr>
              <p:grpSp>
                <p:nvGrpSpPr>
                  <p:cNvPr id="157202" name="Group 381"/>
                  <p:cNvGrpSpPr>
                    <a:grpSpLocks/>
                  </p:cNvGrpSpPr>
                  <p:nvPr/>
                </p:nvGrpSpPr>
                <p:grpSpPr bwMode="auto">
                  <a:xfrm>
                    <a:off x="9144000" y="2287894"/>
                    <a:ext cx="280657" cy="280658"/>
                    <a:chOff x="3840891" y="2938973"/>
                    <a:chExt cx="395477" cy="395476"/>
                  </a:xfrm>
                </p:grpSpPr>
                <p:sp>
                  <p:nvSpPr>
                    <p:cNvPr id="157204"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7205" name="Group 252"/>
                    <p:cNvGrpSpPr>
                      <a:grpSpLocks/>
                    </p:cNvGrpSpPr>
                    <p:nvPr/>
                  </p:nvGrpSpPr>
                  <p:grpSpPr bwMode="auto">
                    <a:xfrm>
                      <a:off x="3843033" y="3039193"/>
                      <a:ext cx="390179" cy="179559"/>
                      <a:chOff x="2804" y="1311"/>
                      <a:chExt cx="513" cy="290"/>
                    </a:xfrm>
                  </p:grpSpPr>
                  <p:sp>
                    <p:nvSpPr>
                      <p:cNvPr id="157211"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57212"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57206" name="Group 80"/>
                    <p:cNvGrpSpPr>
                      <a:grpSpLocks/>
                    </p:cNvGrpSpPr>
                    <p:nvPr/>
                  </p:nvGrpSpPr>
                  <p:grpSpPr bwMode="auto">
                    <a:xfrm>
                      <a:off x="3906824" y="3073916"/>
                      <a:ext cx="262613" cy="118403"/>
                      <a:chOff x="1808112" y="2134561"/>
                      <a:chExt cx="549111" cy="247650"/>
                    </a:xfrm>
                  </p:grpSpPr>
                  <p:sp>
                    <p:nvSpPr>
                      <p:cNvPr id="15720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20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20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210"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57203"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57199" name="Group 244"/>
                <p:cNvGrpSpPr>
                  <a:grpSpLocks/>
                </p:cNvGrpSpPr>
                <p:nvPr/>
              </p:nvGrpSpPr>
              <p:grpSpPr bwMode="auto">
                <a:xfrm>
                  <a:off x="6456573" y="2742054"/>
                  <a:ext cx="516209" cy="365791"/>
                  <a:chOff x="9283584" y="483216"/>
                  <a:chExt cx="516342" cy="365816"/>
                </a:xfrm>
              </p:grpSpPr>
              <p:sp>
                <p:nvSpPr>
                  <p:cNvPr id="157200"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A</a:t>
                    </a:r>
                  </a:p>
                </p:txBody>
              </p:sp>
              <p:sp>
                <p:nvSpPr>
                  <p:cNvPr id="157201"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57166" name="Group 278"/>
              <p:cNvGrpSpPr>
                <a:grpSpLocks/>
              </p:cNvGrpSpPr>
              <p:nvPr/>
            </p:nvGrpSpPr>
            <p:grpSpPr bwMode="auto">
              <a:xfrm>
                <a:off x="6476899" y="4492786"/>
                <a:ext cx="800566" cy="544543"/>
                <a:chOff x="6477000" y="4493384"/>
                <a:chExt cx="800578" cy="544527"/>
              </a:xfrm>
            </p:grpSpPr>
            <p:grpSp>
              <p:nvGrpSpPr>
                <p:cNvPr id="157183" name="Group 501"/>
                <p:cNvGrpSpPr>
                  <a:grpSpLocks/>
                </p:cNvGrpSpPr>
                <p:nvPr/>
              </p:nvGrpSpPr>
              <p:grpSpPr bwMode="auto">
                <a:xfrm>
                  <a:off x="6477000" y="4493384"/>
                  <a:ext cx="280988" cy="441325"/>
                  <a:chOff x="9144000" y="2126089"/>
                  <a:chExt cx="280657" cy="442463"/>
                </a:xfrm>
              </p:grpSpPr>
              <p:grpSp>
                <p:nvGrpSpPr>
                  <p:cNvPr id="157187" name="Group 381"/>
                  <p:cNvGrpSpPr>
                    <a:grpSpLocks/>
                  </p:cNvGrpSpPr>
                  <p:nvPr/>
                </p:nvGrpSpPr>
                <p:grpSpPr bwMode="auto">
                  <a:xfrm>
                    <a:off x="9144000" y="2287894"/>
                    <a:ext cx="280657" cy="280658"/>
                    <a:chOff x="3840891" y="2938973"/>
                    <a:chExt cx="395477" cy="395476"/>
                  </a:xfrm>
                </p:grpSpPr>
                <p:sp>
                  <p:nvSpPr>
                    <p:cNvPr id="157189"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7190" name="Group 252"/>
                    <p:cNvGrpSpPr>
                      <a:grpSpLocks/>
                    </p:cNvGrpSpPr>
                    <p:nvPr/>
                  </p:nvGrpSpPr>
                  <p:grpSpPr bwMode="auto">
                    <a:xfrm>
                      <a:off x="3843033" y="3039193"/>
                      <a:ext cx="390179" cy="179559"/>
                      <a:chOff x="2804" y="1311"/>
                      <a:chExt cx="513" cy="290"/>
                    </a:xfrm>
                  </p:grpSpPr>
                  <p:sp>
                    <p:nvSpPr>
                      <p:cNvPr id="157196"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57197"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57191" name="Group 80"/>
                    <p:cNvGrpSpPr>
                      <a:grpSpLocks/>
                    </p:cNvGrpSpPr>
                    <p:nvPr/>
                  </p:nvGrpSpPr>
                  <p:grpSpPr bwMode="auto">
                    <a:xfrm>
                      <a:off x="3906824" y="3073916"/>
                      <a:ext cx="262613" cy="118403"/>
                      <a:chOff x="1808112" y="2134561"/>
                      <a:chExt cx="549111" cy="247650"/>
                    </a:xfrm>
                  </p:grpSpPr>
                  <p:sp>
                    <p:nvSpPr>
                      <p:cNvPr id="15719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9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94"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95"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57188"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57184" name="Group 247"/>
                <p:cNvGrpSpPr>
                  <a:grpSpLocks/>
                </p:cNvGrpSpPr>
                <p:nvPr/>
              </p:nvGrpSpPr>
              <p:grpSpPr bwMode="auto">
                <a:xfrm>
                  <a:off x="6760797" y="4672098"/>
                  <a:ext cx="516781" cy="365813"/>
                  <a:chOff x="9283584" y="483216"/>
                  <a:chExt cx="516342" cy="365816"/>
                </a:xfrm>
              </p:grpSpPr>
              <p:sp>
                <p:nvSpPr>
                  <p:cNvPr id="157185"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B</a:t>
                    </a:r>
                  </a:p>
                </p:txBody>
              </p:sp>
              <p:sp>
                <p:nvSpPr>
                  <p:cNvPr id="157186"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57167" name="Group 279"/>
              <p:cNvGrpSpPr>
                <a:grpSpLocks/>
              </p:cNvGrpSpPr>
              <p:nvPr/>
            </p:nvGrpSpPr>
            <p:grpSpPr bwMode="auto">
              <a:xfrm>
                <a:off x="5364043" y="5655324"/>
                <a:ext cx="804110" cy="538955"/>
                <a:chOff x="5364128" y="5655889"/>
                <a:chExt cx="804122" cy="538940"/>
              </a:xfrm>
            </p:grpSpPr>
            <p:grpSp>
              <p:nvGrpSpPr>
                <p:cNvPr id="157168" name="Group 501"/>
                <p:cNvGrpSpPr>
                  <a:grpSpLocks/>
                </p:cNvGrpSpPr>
                <p:nvPr/>
              </p:nvGrpSpPr>
              <p:grpSpPr bwMode="auto">
                <a:xfrm>
                  <a:off x="5364128" y="5655889"/>
                  <a:ext cx="280988" cy="441325"/>
                  <a:chOff x="9144000" y="2126089"/>
                  <a:chExt cx="280657" cy="442463"/>
                </a:xfrm>
              </p:grpSpPr>
              <p:grpSp>
                <p:nvGrpSpPr>
                  <p:cNvPr id="157172" name="Group 381"/>
                  <p:cNvGrpSpPr>
                    <a:grpSpLocks/>
                  </p:cNvGrpSpPr>
                  <p:nvPr/>
                </p:nvGrpSpPr>
                <p:grpSpPr bwMode="auto">
                  <a:xfrm>
                    <a:off x="9144000" y="2287894"/>
                    <a:ext cx="280657" cy="280658"/>
                    <a:chOff x="3840891" y="2938973"/>
                    <a:chExt cx="395477" cy="395476"/>
                  </a:xfrm>
                </p:grpSpPr>
                <p:sp>
                  <p:nvSpPr>
                    <p:cNvPr id="157174"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7175" name="Group 252"/>
                    <p:cNvGrpSpPr>
                      <a:grpSpLocks/>
                    </p:cNvGrpSpPr>
                    <p:nvPr/>
                  </p:nvGrpSpPr>
                  <p:grpSpPr bwMode="auto">
                    <a:xfrm>
                      <a:off x="3843033" y="3039193"/>
                      <a:ext cx="390179" cy="179559"/>
                      <a:chOff x="2804" y="1311"/>
                      <a:chExt cx="513" cy="290"/>
                    </a:xfrm>
                  </p:grpSpPr>
                  <p:sp>
                    <p:nvSpPr>
                      <p:cNvPr id="157181"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57182"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57176" name="Group 80"/>
                    <p:cNvGrpSpPr>
                      <a:grpSpLocks/>
                    </p:cNvGrpSpPr>
                    <p:nvPr/>
                  </p:nvGrpSpPr>
                  <p:grpSpPr bwMode="auto">
                    <a:xfrm>
                      <a:off x="3906824" y="3073916"/>
                      <a:ext cx="262613" cy="118403"/>
                      <a:chOff x="1808112" y="2134561"/>
                      <a:chExt cx="549111" cy="247650"/>
                    </a:xfrm>
                  </p:grpSpPr>
                  <p:sp>
                    <p:nvSpPr>
                      <p:cNvPr id="15717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7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7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80"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57173"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57169" name="Group 244"/>
                <p:cNvGrpSpPr>
                  <a:grpSpLocks/>
                </p:cNvGrpSpPr>
                <p:nvPr/>
              </p:nvGrpSpPr>
              <p:grpSpPr bwMode="auto">
                <a:xfrm>
                  <a:off x="5652041" y="5829038"/>
                  <a:ext cx="516209" cy="365791"/>
                  <a:chOff x="9283584" y="483216"/>
                  <a:chExt cx="516342" cy="365816"/>
                </a:xfrm>
              </p:grpSpPr>
              <p:sp>
                <p:nvSpPr>
                  <p:cNvPr id="157170"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C</a:t>
                    </a:r>
                  </a:p>
                </p:txBody>
              </p:sp>
              <p:sp>
                <p:nvSpPr>
                  <p:cNvPr id="157171"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sp>
          <p:nvSpPr>
            <p:cNvPr id="157116" name="Freeform 528"/>
            <p:cNvSpPr>
              <a:spLocks/>
            </p:cNvSpPr>
            <p:nvPr/>
          </p:nvSpPr>
          <p:spPr bwMode="auto">
            <a:xfrm>
              <a:off x="6823441" y="2352843"/>
              <a:ext cx="444504" cy="4367324"/>
            </a:xfrm>
            <a:custGeom>
              <a:avLst/>
              <a:gdLst>
                <a:gd name="T0" fmla="*/ 2147483646 w 10156"/>
                <a:gd name="T1" fmla="*/ 0 h 11035"/>
                <a:gd name="T2" fmla="*/ 2147483646 w 10156"/>
                <a:gd name="T3" fmla="*/ 2147483646 h 11035"/>
                <a:gd name="T4" fmla="*/ 2147483646 w 10156"/>
                <a:gd name="T5" fmla="*/ 2147483646 h 11035"/>
                <a:gd name="T6" fmla="*/ 2147483646 w 10156"/>
                <a:gd name="T7" fmla="*/ 2147483646 h 11035"/>
                <a:gd name="T8" fmla="*/ 2147483646 w 10156"/>
                <a:gd name="T9" fmla="*/ 2147483646 h 11035"/>
                <a:gd name="T10" fmla="*/ 2147483646 w 10156"/>
                <a:gd name="T11" fmla="*/ 2147483646 h 11035"/>
                <a:gd name="T12" fmla="*/ 2147483646 w 10156"/>
                <a:gd name="T13" fmla="*/ 2147483646 h 11035"/>
                <a:gd name="T14" fmla="*/ 2147483646 w 10156"/>
                <a:gd name="T15" fmla="*/ 2147483646 h 11035"/>
                <a:gd name="T16" fmla="*/ 2147483646 w 10156"/>
                <a:gd name="T17" fmla="*/ 2147483646 h 11035"/>
                <a:gd name="T18" fmla="*/ 2147483646 w 10156"/>
                <a:gd name="T19" fmla="*/ 2147483646 h 11035"/>
                <a:gd name="T20" fmla="*/ 2147483646 w 10156"/>
                <a:gd name="T21" fmla="*/ 2147483646 h 110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56"/>
                <a:gd name="T34" fmla="*/ 0 h 11035"/>
                <a:gd name="T35" fmla="*/ 10156 w 10156"/>
                <a:gd name="T36" fmla="*/ 11035 h 110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56" h="11035">
                  <a:moveTo>
                    <a:pt x="255" y="0"/>
                  </a:moveTo>
                  <a:cubicBezTo>
                    <a:pt x="0" y="89"/>
                    <a:pt x="1544" y="655"/>
                    <a:pt x="1616" y="865"/>
                  </a:cubicBezTo>
                  <a:cubicBezTo>
                    <a:pt x="1691" y="1073"/>
                    <a:pt x="2892" y="1478"/>
                    <a:pt x="3109" y="1729"/>
                  </a:cubicBezTo>
                  <a:cubicBezTo>
                    <a:pt x="3329" y="1984"/>
                    <a:pt x="3754" y="2110"/>
                    <a:pt x="4031" y="2367"/>
                  </a:cubicBezTo>
                  <a:cubicBezTo>
                    <a:pt x="4307" y="2624"/>
                    <a:pt x="4166" y="2894"/>
                    <a:pt x="4763" y="3273"/>
                  </a:cubicBezTo>
                  <a:cubicBezTo>
                    <a:pt x="4697" y="4070"/>
                    <a:pt x="4613" y="4058"/>
                    <a:pt x="7124" y="4814"/>
                  </a:cubicBezTo>
                  <a:cubicBezTo>
                    <a:pt x="8740" y="5452"/>
                    <a:pt x="8755" y="5554"/>
                    <a:pt x="9923" y="6230"/>
                  </a:cubicBezTo>
                  <a:cubicBezTo>
                    <a:pt x="10156" y="6613"/>
                    <a:pt x="9833" y="6810"/>
                    <a:pt x="9608" y="7128"/>
                  </a:cubicBezTo>
                  <a:cubicBezTo>
                    <a:pt x="9382" y="7446"/>
                    <a:pt x="8806" y="7755"/>
                    <a:pt x="8568" y="8136"/>
                  </a:cubicBezTo>
                  <a:cubicBezTo>
                    <a:pt x="8329" y="8517"/>
                    <a:pt x="8243" y="9084"/>
                    <a:pt x="8179" y="9413"/>
                  </a:cubicBezTo>
                  <a:cubicBezTo>
                    <a:pt x="8109" y="9744"/>
                    <a:pt x="8476" y="10694"/>
                    <a:pt x="8345" y="110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57117" name="Group 528"/>
            <p:cNvGrpSpPr>
              <a:grpSpLocks/>
            </p:cNvGrpSpPr>
            <p:nvPr/>
          </p:nvGrpSpPr>
          <p:grpSpPr bwMode="auto">
            <a:xfrm>
              <a:off x="6782526" y="2443536"/>
              <a:ext cx="138110" cy="138122"/>
              <a:chOff x="1196975" y="4543425"/>
              <a:chExt cx="138112" cy="138112"/>
            </a:xfrm>
          </p:grpSpPr>
          <p:sp>
            <p:nvSpPr>
              <p:cNvPr id="157160"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16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6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7118" name="Text Box 533"/>
            <p:cNvSpPr txBox="1">
              <a:spLocks noChangeArrowheads="1"/>
            </p:cNvSpPr>
            <p:nvPr/>
          </p:nvSpPr>
          <p:spPr bwMode="auto">
            <a:xfrm>
              <a:off x="6217339" y="2063018"/>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57119" name="Text Box 533"/>
            <p:cNvSpPr txBox="1">
              <a:spLocks noChangeArrowheads="1"/>
            </p:cNvSpPr>
            <p:nvPr/>
          </p:nvSpPr>
          <p:spPr bwMode="auto">
            <a:xfrm>
              <a:off x="6560239" y="6558154"/>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57120" name="Freeform 515"/>
            <p:cNvSpPr>
              <a:spLocks/>
            </p:cNvSpPr>
            <p:nvPr/>
          </p:nvSpPr>
          <p:spPr bwMode="auto">
            <a:xfrm>
              <a:off x="4005375" y="6203851"/>
              <a:ext cx="5003314" cy="331261"/>
            </a:xfrm>
            <a:custGeom>
              <a:avLst/>
              <a:gdLst>
                <a:gd name="T0" fmla="*/ 0 w 10135"/>
                <a:gd name="T1" fmla="*/ 2147483646 h 10000"/>
                <a:gd name="T2" fmla="*/ 2147483646 w 10135"/>
                <a:gd name="T3" fmla="*/ 2147483646 h 10000"/>
                <a:gd name="T4" fmla="*/ 2147483646 w 10135"/>
                <a:gd name="T5" fmla="*/ 2147483646 h 10000"/>
                <a:gd name="T6" fmla="*/ 2147483646 w 10135"/>
                <a:gd name="T7" fmla="*/ 2147483646 h 10000"/>
                <a:gd name="T8" fmla="*/ 2147483646 w 10135"/>
                <a:gd name="T9" fmla="*/ 2147483646 h 10000"/>
                <a:gd name="T10" fmla="*/ 2147483646 w 10135"/>
                <a:gd name="T11" fmla="*/ 2147483646 h 10000"/>
                <a:gd name="T12" fmla="*/ 2147483646 w 10135"/>
                <a:gd name="T13" fmla="*/ 2147483646 h 10000"/>
                <a:gd name="T14" fmla="*/ 2147483646 w 10135"/>
                <a:gd name="T15" fmla="*/ 2147483646 h 10000"/>
                <a:gd name="T16" fmla="*/ 2147483646 w 1013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35"/>
                <a:gd name="T28" fmla="*/ 0 h 10000"/>
                <a:gd name="T29" fmla="*/ 10135 w 10135"/>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35" h="10000">
                  <a:moveTo>
                    <a:pt x="0" y="9660"/>
                  </a:moveTo>
                  <a:cubicBezTo>
                    <a:pt x="300" y="9825"/>
                    <a:pt x="613" y="9038"/>
                    <a:pt x="1269" y="8332"/>
                  </a:cubicBezTo>
                  <a:cubicBezTo>
                    <a:pt x="1733" y="7499"/>
                    <a:pt x="2483" y="8947"/>
                    <a:pt x="2977" y="9049"/>
                  </a:cubicBezTo>
                  <a:lnTo>
                    <a:pt x="4561" y="9375"/>
                  </a:lnTo>
                  <a:cubicBezTo>
                    <a:pt x="4954" y="9462"/>
                    <a:pt x="4991" y="9417"/>
                    <a:pt x="5333" y="9572"/>
                  </a:cubicBezTo>
                  <a:cubicBezTo>
                    <a:pt x="5571" y="9472"/>
                    <a:pt x="5546" y="10000"/>
                    <a:pt x="5952" y="9981"/>
                  </a:cubicBezTo>
                  <a:cubicBezTo>
                    <a:pt x="6358" y="9961"/>
                    <a:pt x="7107" y="9525"/>
                    <a:pt x="7768" y="9454"/>
                  </a:cubicBezTo>
                  <a:cubicBezTo>
                    <a:pt x="8756" y="7522"/>
                    <a:pt x="8859" y="7097"/>
                    <a:pt x="9253" y="5521"/>
                  </a:cubicBezTo>
                  <a:cubicBezTo>
                    <a:pt x="9647" y="3946"/>
                    <a:pt x="9715" y="2785"/>
                    <a:pt x="10135" y="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21" name="Freeform 515"/>
            <p:cNvSpPr>
              <a:spLocks/>
            </p:cNvSpPr>
            <p:nvPr/>
          </p:nvSpPr>
          <p:spPr bwMode="auto">
            <a:xfrm>
              <a:off x="0" y="5667716"/>
              <a:ext cx="3768844" cy="867509"/>
            </a:xfrm>
            <a:custGeom>
              <a:avLst/>
              <a:gdLst>
                <a:gd name="T0" fmla="*/ 0 w 10680"/>
                <a:gd name="T1" fmla="*/ 0 h 12723"/>
                <a:gd name="T2" fmla="*/ 2147483646 w 10680"/>
                <a:gd name="T3" fmla="*/ 2147483646 h 12723"/>
                <a:gd name="T4" fmla="*/ 2147483646 w 10680"/>
                <a:gd name="T5" fmla="*/ 2147483646 h 12723"/>
                <a:gd name="T6" fmla="*/ 2147483646 w 10680"/>
                <a:gd name="T7" fmla="*/ 2147483646 h 12723"/>
                <a:gd name="T8" fmla="*/ 2147483646 w 10680"/>
                <a:gd name="T9" fmla="*/ 2147483646 h 12723"/>
                <a:gd name="T10" fmla="*/ 2147483646 w 10680"/>
                <a:gd name="T11" fmla="*/ 2147483646 h 12723"/>
                <a:gd name="T12" fmla="*/ 0 60000 65536"/>
                <a:gd name="T13" fmla="*/ 0 60000 65536"/>
                <a:gd name="T14" fmla="*/ 0 60000 65536"/>
                <a:gd name="T15" fmla="*/ 0 60000 65536"/>
                <a:gd name="T16" fmla="*/ 0 60000 65536"/>
                <a:gd name="T17" fmla="*/ 0 60000 65536"/>
                <a:gd name="T18" fmla="*/ 0 w 10680"/>
                <a:gd name="T19" fmla="*/ 0 h 12723"/>
                <a:gd name="T20" fmla="*/ 10680 w 10680"/>
                <a:gd name="T21" fmla="*/ 12723 h 12723"/>
              </a:gdLst>
              <a:ahLst/>
              <a:cxnLst>
                <a:cxn ang="T12">
                  <a:pos x="T0" y="T1"/>
                </a:cxn>
                <a:cxn ang="T13">
                  <a:pos x="T2" y="T3"/>
                </a:cxn>
                <a:cxn ang="T14">
                  <a:pos x="T4" y="T5"/>
                </a:cxn>
                <a:cxn ang="T15">
                  <a:pos x="T6" y="T7"/>
                </a:cxn>
                <a:cxn ang="T16">
                  <a:pos x="T8" y="T9"/>
                </a:cxn>
                <a:cxn ang="T17">
                  <a:pos x="T10" y="T11"/>
                </a:cxn>
              </a:cxnLst>
              <a:rect l="T18" t="T19" r="T20" b="T21"/>
              <a:pathLst>
                <a:path w="10680" h="12723">
                  <a:moveTo>
                    <a:pt x="0" y="0"/>
                  </a:moveTo>
                  <a:cubicBezTo>
                    <a:pt x="218" y="878"/>
                    <a:pt x="938" y="4011"/>
                    <a:pt x="1375" y="5849"/>
                  </a:cubicBezTo>
                  <a:cubicBezTo>
                    <a:pt x="1812" y="7687"/>
                    <a:pt x="1783" y="9978"/>
                    <a:pt x="2621" y="11026"/>
                  </a:cubicBezTo>
                  <a:cubicBezTo>
                    <a:pt x="3687" y="12449"/>
                    <a:pt x="5389" y="11442"/>
                    <a:pt x="6380" y="11673"/>
                  </a:cubicBezTo>
                  <a:cubicBezTo>
                    <a:pt x="7159" y="11459"/>
                    <a:pt x="7844" y="12088"/>
                    <a:pt x="8561" y="12251"/>
                  </a:cubicBezTo>
                  <a:cubicBezTo>
                    <a:pt x="9278" y="12414"/>
                    <a:pt x="10095" y="12723"/>
                    <a:pt x="10680" y="12652"/>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22" name="Rectangle 514"/>
            <p:cNvSpPr>
              <a:spLocks noChangeArrowheads="1"/>
            </p:cNvSpPr>
            <p:nvPr/>
          </p:nvSpPr>
          <p:spPr bwMode="auto">
            <a:xfrm>
              <a:off x="3732417" y="6166907"/>
              <a:ext cx="324123" cy="73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4</a:t>
              </a:r>
            </a:p>
          </p:txBody>
        </p:sp>
        <p:grpSp>
          <p:nvGrpSpPr>
            <p:cNvPr id="157123" name="Group 540"/>
            <p:cNvGrpSpPr>
              <a:grpSpLocks/>
            </p:cNvGrpSpPr>
            <p:nvPr/>
          </p:nvGrpSpPr>
          <p:grpSpPr bwMode="auto">
            <a:xfrm>
              <a:off x="5028567" y="6410709"/>
              <a:ext cx="138110" cy="138122"/>
              <a:chOff x="1196975" y="4543425"/>
              <a:chExt cx="138112" cy="138112"/>
            </a:xfrm>
          </p:grpSpPr>
          <p:sp>
            <p:nvSpPr>
              <p:cNvPr id="157157" name="Oval 16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15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5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24" name="Group 536"/>
            <p:cNvGrpSpPr>
              <a:grpSpLocks/>
            </p:cNvGrpSpPr>
            <p:nvPr/>
          </p:nvGrpSpPr>
          <p:grpSpPr bwMode="auto">
            <a:xfrm>
              <a:off x="2244596" y="6392557"/>
              <a:ext cx="138110" cy="138122"/>
              <a:chOff x="1196975" y="4543425"/>
              <a:chExt cx="138112" cy="138112"/>
            </a:xfrm>
          </p:grpSpPr>
          <p:sp>
            <p:nvSpPr>
              <p:cNvPr id="157154" name="Oval 164"/>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15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5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25" name="Group 532"/>
            <p:cNvGrpSpPr>
              <a:grpSpLocks/>
            </p:cNvGrpSpPr>
            <p:nvPr/>
          </p:nvGrpSpPr>
          <p:grpSpPr bwMode="auto">
            <a:xfrm>
              <a:off x="1398520" y="6396033"/>
              <a:ext cx="138110" cy="138122"/>
              <a:chOff x="1196975" y="4543425"/>
              <a:chExt cx="138112" cy="138112"/>
            </a:xfrm>
          </p:grpSpPr>
          <p:sp>
            <p:nvSpPr>
              <p:cNvPr id="157151" name="Oval 167"/>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15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5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26" name="Group 503"/>
            <p:cNvGrpSpPr>
              <a:grpSpLocks/>
            </p:cNvGrpSpPr>
            <p:nvPr/>
          </p:nvGrpSpPr>
          <p:grpSpPr bwMode="auto">
            <a:xfrm>
              <a:off x="143116" y="5769211"/>
              <a:ext cx="138110" cy="138122"/>
              <a:chOff x="1196975" y="4543425"/>
              <a:chExt cx="138112" cy="138112"/>
            </a:xfrm>
          </p:grpSpPr>
          <p:sp>
            <p:nvSpPr>
              <p:cNvPr id="157148"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14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5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7127" name="Rectangle 538"/>
            <p:cNvSpPr>
              <a:spLocks noChangeArrowheads="1"/>
            </p:cNvSpPr>
            <p:nvPr/>
          </p:nvSpPr>
          <p:spPr bwMode="auto">
            <a:xfrm>
              <a:off x="7823701" y="1962146"/>
              <a:ext cx="1136633"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sp>
          <p:nvSpPr>
            <p:cNvPr id="157128" name="Rectangle 540"/>
            <p:cNvSpPr>
              <a:spLocks noChangeArrowheads="1"/>
            </p:cNvSpPr>
            <p:nvPr/>
          </p:nvSpPr>
          <p:spPr bwMode="auto">
            <a:xfrm>
              <a:off x="8276905" y="6513295"/>
              <a:ext cx="95440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grpSp>
          <p:nvGrpSpPr>
            <p:cNvPr id="157129" name="Group 528"/>
            <p:cNvGrpSpPr>
              <a:grpSpLocks/>
            </p:cNvGrpSpPr>
            <p:nvPr/>
          </p:nvGrpSpPr>
          <p:grpSpPr bwMode="auto">
            <a:xfrm>
              <a:off x="7117110" y="6455086"/>
              <a:ext cx="138110" cy="138122"/>
              <a:chOff x="1196975" y="4543425"/>
              <a:chExt cx="138112" cy="138112"/>
            </a:xfrm>
          </p:grpSpPr>
          <p:sp>
            <p:nvSpPr>
              <p:cNvPr id="157145"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14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4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30" name="Group 512"/>
            <p:cNvGrpSpPr>
              <a:grpSpLocks/>
            </p:cNvGrpSpPr>
            <p:nvPr/>
          </p:nvGrpSpPr>
          <p:grpSpPr bwMode="auto">
            <a:xfrm>
              <a:off x="8771479" y="6215839"/>
              <a:ext cx="138110" cy="138122"/>
              <a:chOff x="1196975" y="4543425"/>
              <a:chExt cx="138112" cy="138112"/>
            </a:xfrm>
          </p:grpSpPr>
          <p:sp>
            <p:nvSpPr>
              <p:cNvPr id="157142"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14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4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7131" name="Freeform 527"/>
            <p:cNvSpPr>
              <a:spLocks/>
            </p:cNvSpPr>
            <p:nvPr/>
          </p:nvSpPr>
          <p:spPr bwMode="auto">
            <a:xfrm>
              <a:off x="3601867" y="2256565"/>
              <a:ext cx="1133166" cy="4363490"/>
            </a:xfrm>
            <a:custGeom>
              <a:avLst/>
              <a:gdLst>
                <a:gd name="T0" fmla="*/ 2147483646 w 10473"/>
                <a:gd name="T1" fmla="*/ 0 h 10511"/>
                <a:gd name="T2" fmla="*/ 2147483646 w 10473"/>
                <a:gd name="T3" fmla="*/ 2147483646 h 10511"/>
                <a:gd name="T4" fmla="*/ 2147483646 w 10473"/>
                <a:gd name="T5" fmla="*/ 2147483646 h 10511"/>
                <a:gd name="T6" fmla="*/ 2147483646 w 10473"/>
                <a:gd name="T7" fmla="*/ 2147483646 h 10511"/>
                <a:gd name="T8" fmla="*/ 2147483646 w 10473"/>
                <a:gd name="T9" fmla="*/ 2147483646 h 10511"/>
                <a:gd name="T10" fmla="*/ 2147483646 w 10473"/>
                <a:gd name="T11" fmla="*/ 2147483646 h 10511"/>
                <a:gd name="T12" fmla="*/ 2147483646 w 10473"/>
                <a:gd name="T13" fmla="*/ 2147483646 h 10511"/>
                <a:gd name="T14" fmla="*/ 2147483646 w 10473"/>
                <a:gd name="T15" fmla="*/ 2147483646 h 10511"/>
                <a:gd name="T16" fmla="*/ 2147483646 w 10473"/>
                <a:gd name="T17" fmla="*/ 2147483646 h 10511"/>
                <a:gd name="T18" fmla="*/ 0 w 10473"/>
                <a:gd name="T19" fmla="*/ 2147483646 h 10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73"/>
                <a:gd name="T31" fmla="*/ 0 h 10511"/>
                <a:gd name="T32" fmla="*/ 10473 w 10473"/>
                <a:gd name="T33" fmla="*/ 10511 h 10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73" h="10511">
                  <a:moveTo>
                    <a:pt x="10473" y="0"/>
                  </a:moveTo>
                  <a:cubicBezTo>
                    <a:pt x="10177" y="228"/>
                    <a:pt x="9462" y="685"/>
                    <a:pt x="9123" y="996"/>
                  </a:cubicBezTo>
                  <a:cubicBezTo>
                    <a:pt x="8784" y="1307"/>
                    <a:pt x="8697" y="1512"/>
                    <a:pt x="8439" y="1865"/>
                  </a:cubicBezTo>
                  <a:cubicBezTo>
                    <a:pt x="8181" y="2217"/>
                    <a:pt x="7942" y="2707"/>
                    <a:pt x="7576" y="3112"/>
                  </a:cubicBezTo>
                  <a:cubicBezTo>
                    <a:pt x="7278" y="3833"/>
                    <a:pt x="7535" y="3883"/>
                    <a:pt x="6314" y="4312"/>
                  </a:cubicBezTo>
                  <a:cubicBezTo>
                    <a:pt x="5702" y="4653"/>
                    <a:pt x="5245" y="4745"/>
                    <a:pt x="4171" y="5207"/>
                  </a:cubicBezTo>
                  <a:cubicBezTo>
                    <a:pt x="3570" y="5579"/>
                    <a:pt x="3320" y="5647"/>
                    <a:pt x="2892" y="5992"/>
                  </a:cubicBezTo>
                  <a:cubicBezTo>
                    <a:pt x="2057" y="6691"/>
                    <a:pt x="2091" y="6781"/>
                    <a:pt x="1601" y="7281"/>
                  </a:cubicBezTo>
                  <a:cubicBezTo>
                    <a:pt x="1160" y="7945"/>
                    <a:pt x="904" y="8174"/>
                    <a:pt x="637" y="8712"/>
                  </a:cubicBezTo>
                  <a:cubicBezTo>
                    <a:pt x="370" y="9250"/>
                    <a:pt x="262" y="9656"/>
                    <a:pt x="0" y="10511"/>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132" name="Text Box 533"/>
            <p:cNvSpPr txBox="1">
              <a:spLocks noChangeArrowheads="1"/>
            </p:cNvSpPr>
            <p:nvPr/>
          </p:nvSpPr>
          <p:spPr bwMode="auto">
            <a:xfrm>
              <a:off x="4201769" y="1927392"/>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OHIO</a:t>
              </a:r>
            </a:p>
          </p:txBody>
        </p:sp>
        <p:sp>
          <p:nvSpPr>
            <p:cNvPr id="157133" name="Text Box 533"/>
            <p:cNvSpPr txBox="1">
              <a:spLocks noChangeArrowheads="1"/>
            </p:cNvSpPr>
            <p:nvPr/>
          </p:nvSpPr>
          <p:spPr bwMode="auto">
            <a:xfrm>
              <a:off x="2971598" y="6568235"/>
              <a:ext cx="1073704" cy="22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PL OHIO</a:t>
              </a:r>
            </a:p>
          </p:txBody>
        </p:sp>
        <p:grpSp>
          <p:nvGrpSpPr>
            <p:cNvPr id="157134" name="Group 524"/>
            <p:cNvGrpSpPr>
              <a:grpSpLocks/>
            </p:cNvGrpSpPr>
            <p:nvPr/>
          </p:nvGrpSpPr>
          <p:grpSpPr bwMode="auto">
            <a:xfrm>
              <a:off x="3543071" y="6450864"/>
              <a:ext cx="138113" cy="138113"/>
              <a:chOff x="1196975" y="4543425"/>
              <a:chExt cx="138112" cy="138112"/>
            </a:xfrm>
          </p:grpSpPr>
          <p:sp>
            <p:nvSpPr>
              <p:cNvPr id="157139"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14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4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135" name="Group 524"/>
            <p:cNvGrpSpPr>
              <a:grpSpLocks/>
            </p:cNvGrpSpPr>
            <p:nvPr/>
          </p:nvGrpSpPr>
          <p:grpSpPr bwMode="auto">
            <a:xfrm>
              <a:off x="4612310" y="2318995"/>
              <a:ext cx="138113" cy="138113"/>
              <a:chOff x="1196975" y="4543425"/>
              <a:chExt cx="138112" cy="138112"/>
            </a:xfrm>
          </p:grpSpPr>
          <p:sp>
            <p:nvSpPr>
              <p:cNvPr id="157136"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13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13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36" name="Rectangle 204"/>
          <p:cNvSpPr>
            <a:spLocks noChangeArrowheads="1"/>
          </p:cNvSpPr>
          <p:nvPr/>
        </p:nvSpPr>
        <p:spPr bwMode="auto">
          <a:xfrm>
            <a:off x="33201" y="31842"/>
            <a:ext cx="2973898" cy="2708785"/>
          </a:xfrm>
          <a:prstGeom prst="rect">
            <a:avLst/>
          </a:prstGeom>
          <a:solidFill>
            <a:schemeClr val="bg1"/>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37" name="Rectangle 1084"/>
          <p:cNvSpPr>
            <a:spLocks noGrp="1" noChangeArrowheads="1"/>
          </p:cNvSpPr>
          <p:nvPr>
            <p:ph type="title"/>
          </p:nvPr>
        </p:nvSpPr>
        <p:spPr>
          <a:xfrm>
            <a:off x="416810" y="157015"/>
            <a:ext cx="2127593" cy="388937"/>
          </a:xfrm>
          <a:effectLst>
            <a:outerShdw dist="35921" dir="2700000" algn="ctr" rotWithShape="0">
              <a:srgbClr val="FFD889"/>
            </a:outerShdw>
          </a:effectLst>
        </p:spPr>
        <p:txBody>
          <a:bodyPr/>
          <a:lstStyle/>
          <a:p>
            <a:pPr eaLnBrk="1" hangingPunct="1"/>
            <a:r>
              <a:rPr lang="en-US" altLang="en-US" sz="1800" dirty="0"/>
              <a:t>Action 4: Develop a Broad Concept</a:t>
            </a:r>
          </a:p>
        </p:txBody>
      </p:sp>
      <p:sp>
        <p:nvSpPr>
          <p:cNvPr id="138" name="Rectangle 206"/>
          <p:cNvSpPr>
            <a:spLocks noChangeArrowheads="1"/>
          </p:cNvSpPr>
          <p:nvPr/>
        </p:nvSpPr>
        <p:spPr bwMode="auto">
          <a:xfrm>
            <a:off x="52405" y="664766"/>
            <a:ext cx="299870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rPr>
              <a:t>  CONVERT GENERIC FORCES TO SPECIFIC FORCES (</a:t>
            </a:r>
            <a:r>
              <a:rPr lang="en-US" altLang="en-US" sz="1000" b="1" i="1" dirty="0">
                <a:solidFill>
                  <a:srgbClr val="000000"/>
                </a:solidFill>
              </a:rPr>
              <a:t>overall combined arms idea)</a:t>
            </a:r>
          </a:p>
        </p:txBody>
      </p:sp>
      <p:sp>
        <p:nvSpPr>
          <p:cNvPr id="393" name="Rectangle 205"/>
          <p:cNvSpPr>
            <a:spLocks noChangeArrowheads="1"/>
          </p:cNvSpPr>
          <p:nvPr/>
        </p:nvSpPr>
        <p:spPr bwMode="auto">
          <a:xfrm>
            <a:off x="52405" y="1043616"/>
            <a:ext cx="302397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rPr>
              <a:t>  DESIGNATE DECISIVE, SHAPING, SUSTAINING OPERATIONS AND RESERVE</a:t>
            </a:r>
          </a:p>
        </p:txBody>
      </p:sp>
      <p:sp>
        <p:nvSpPr>
          <p:cNvPr id="399" name="Rectangle 205"/>
          <p:cNvSpPr>
            <a:spLocks noChangeArrowheads="1"/>
          </p:cNvSpPr>
          <p:nvPr/>
        </p:nvSpPr>
        <p:spPr bwMode="auto">
          <a:xfrm>
            <a:off x="53264" y="1416802"/>
            <a:ext cx="30804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rPr>
              <a:t>  SELECT CONTROL MEASURES, INCLUDING GRAPHICS</a:t>
            </a:r>
          </a:p>
        </p:txBody>
      </p:sp>
      <p:grpSp>
        <p:nvGrpSpPr>
          <p:cNvPr id="741" name="Group 556"/>
          <p:cNvGrpSpPr>
            <a:grpSpLocks/>
          </p:cNvGrpSpPr>
          <p:nvPr/>
        </p:nvGrpSpPr>
        <p:grpSpPr bwMode="auto">
          <a:xfrm>
            <a:off x="3135250" y="2493963"/>
            <a:ext cx="7218363" cy="3148012"/>
            <a:chOff x="95697" y="2494562"/>
            <a:chExt cx="7217663" cy="3147948"/>
          </a:xfrm>
        </p:grpSpPr>
        <p:grpSp>
          <p:nvGrpSpPr>
            <p:cNvPr id="157042" name="Group 186"/>
            <p:cNvGrpSpPr>
              <a:grpSpLocks/>
            </p:cNvGrpSpPr>
            <p:nvPr/>
          </p:nvGrpSpPr>
          <p:grpSpPr bwMode="auto">
            <a:xfrm>
              <a:off x="664468" y="2494562"/>
              <a:ext cx="6443330" cy="1518640"/>
              <a:chOff x="664468" y="2494562"/>
              <a:chExt cx="6443330" cy="1518640"/>
            </a:xfrm>
          </p:grpSpPr>
          <p:sp>
            <p:nvSpPr>
              <p:cNvPr id="583" name="Rectangle 512"/>
              <p:cNvSpPr>
                <a:spLocks noChangeArrowheads="1"/>
              </p:cNvSpPr>
              <p:nvPr/>
            </p:nvSpPr>
            <p:spPr bwMode="auto">
              <a:xfrm rot="537630">
                <a:off x="3737069" y="3659763"/>
                <a:ext cx="522237"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57068" name="Freeform 1061"/>
              <p:cNvSpPr>
                <a:spLocks/>
              </p:cNvSpPr>
              <p:nvPr/>
            </p:nvSpPr>
            <p:spPr bwMode="auto">
              <a:xfrm>
                <a:off x="739958" y="2576067"/>
                <a:ext cx="3155768" cy="1176794"/>
              </a:xfrm>
              <a:custGeom>
                <a:avLst/>
                <a:gdLst>
                  <a:gd name="T0" fmla="*/ 0 w 11961"/>
                  <a:gd name="T1" fmla="*/ 0 h 31277"/>
                  <a:gd name="T2" fmla="*/ 2147483646 w 11961"/>
                  <a:gd name="T3" fmla="*/ 2147483646 h 31277"/>
                  <a:gd name="T4" fmla="*/ 2147483646 w 11961"/>
                  <a:gd name="T5" fmla="*/ 2147483646 h 31277"/>
                  <a:gd name="T6" fmla="*/ 2147483646 w 11961"/>
                  <a:gd name="T7" fmla="*/ 2147483646 h 31277"/>
                  <a:gd name="T8" fmla="*/ 2147483646 w 11961"/>
                  <a:gd name="T9" fmla="*/ 2147483646 h 31277"/>
                  <a:gd name="T10" fmla="*/ 2147483646 w 11961"/>
                  <a:gd name="T11" fmla="*/ 2147483646 h 31277"/>
                  <a:gd name="T12" fmla="*/ 2147483646 w 11961"/>
                  <a:gd name="T13" fmla="*/ 2147483646 h 31277"/>
                  <a:gd name="T14" fmla="*/ 2147483646 w 11961"/>
                  <a:gd name="T15" fmla="*/ 2147483646 h 31277"/>
                  <a:gd name="T16" fmla="*/ 2147483646 w 11961"/>
                  <a:gd name="T17" fmla="*/ 2147483646 h 31277"/>
                  <a:gd name="T18" fmla="*/ 2147483646 w 11961"/>
                  <a:gd name="T19" fmla="*/ 2147483646 h 312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61"/>
                  <a:gd name="T31" fmla="*/ 0 h 31277"/>
                  <a:gd name="T32" fmla="*/ 11961 w 11961"/>
                  <a:gd name="T33" fmla="*/ 31277 h 312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61" h="31277">
                    <a:moveTo>
                      <a:pt x="0" y="0"/>
                    </a:moveTo>
                    <a:cubicBezTo>
                      <a:pt x="277" y="1610"/>
                      <a:pt x="1136" y="6246"/>
                      <a:pt x="1407" y="8281"/>
                    </a:cubicBezTo>
                    <a:cubicBezTo>
                      <a:pt x="1601" y="10765"/>
                      <a:pt x="1369" y="10257"/>
                      <a:pt x="1704" y="12766"/>
                    </a:cubicBezTo>
                    <a:cubicBezTo>
                      <a:pt x="2073" y="16686"/>
                      <a:pt x="2214" y="17608"/>
                      <a:pt x="3732" y="19567"/>
                    </a:cubicBezTo>
                    <a:cubicBezTo>
                      <a:pt x="4585" y="20893"/>
                      <a:pt x="4506" y="20330"/>
                      <a:pt x="5522" y="21605"/>
                    </a:cubicBezTo>
                    <a:cubicBezTo>
                      <a:pt x="6190" y="22081"/>
                      <a:pt x="6880" y="23110"/>
                      <a:pt x="7323" y="23859"/>
                    </a:cubicBezTo>
                    <a:cubicBezTo>
                      <a:pt x="7767" y="24608"/>
                      <a:pt x="7840" y="25182"/>
                      <a:pt x="8183" y="26097"/>
                    </a:cubicBezTo>
                    <a:cubicBezTo>
                      <a:pt x="8526" y="27012"/>
                      <a:pt x="8981" y="28575"/>
                      <a:pt x="9381" y="29347"/>
                    </a:cubicBezTo>
                    <a:cubicBezTo>
                      <a:pt x="9781" y="30119"/>
                      <a:pt x="10151" y="30408"/>
                      <a:pt x="10581" y="30730"/>
                    </a:cubicBezTo>
                    <a:cubicBezTo>
                      <a:pt x="11011" y="31052"/>
                      <a:pt x="11473" y="30771"/>
                      <a:pt x="11961" y="3127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69" name="Freeform 1062"/>
              <p:cNvSpPr>
                <a:spLocks/>
              </p:cNvSpPr>
              <p:nvPr/>
            </p:nvSpPr>
            <p:spPr bwMode="auto">
              <a:xfrm>
                <a:off x="4086225" y="3652979"/>
                <a:ext cx="2925478" cy="360223"/>
              </a:xfrm>
              <a:custGeom>
                <a:avLst/>
                <a:gdLst>
                  <a:gd name="T0" fmla="*/ 0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0 h 10000"/>
                  <a:gd name="T14" fmla="*/ 0 60000 65536"/>
                  <a:gd name="T15" fmla="*/ 0 60000 65536"/>
                  <a:gd name="T16" fmla="*/ 0 60000 65536"/>
                  <a:gd name="T17" fmla="*/ 0 60000 65536"/>
                  <a:gd name="T18" fmla="*/ 0 60000 65536"/>
                  <a:gd name="T19" fmla="*/ 0 60000 65536"/>
                  <a:gd name="T20" fmla="*/ 0 60000 65536"/>
                  <a:gd name="T21" fmla="*/ 0 w 10000"/>
                  <a:gd name="T22" fmla="*/ 0 h 10000"/>
                  <a:gd name="T23" fmla="*/ 10000 w 10000"/>
                  <a:gd name="T24" fmla="*/ 10000 h 100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00" h="10000">
                    <a:moveTo>
                      <a:pt x="0" y="3566"/>
                    </a:moveTo>
                    <a:cubicBezTo>
                      <a:pt x="326" y="4005"/>
                      <a:pt x="656" y="4446"/>
                      <a:pt x="1206" y="4886"/>
                    </a:cubicBezTo>
                    <a:cubicBezTo>
                      <a:pt x="1754" y="5326"/>
                      <a:pt x="2502" y="5637"/>
                      <a:pt x="3287" y="6211"/>
                    </a:cubicBezTo>
                    <a:cubicBezTo>
                      <a:pt x="4075" y="6783"/>
                      <a:pt x="5269" y="7796"/>
                      <a:pt x="5927" y="8327"/>
                    </a:cubicBezTo>
                    <a:cubicBezTo>
                      <a:pt x="6583" y="8855"/>
                      <a:pt x="6735" y="10000"/>
                      <a:pt x="7217" y="9292"/>
                    </a:cubicBezTo>
                    <a:cubicBezTo>
                      <a:pt x="7701" y="8587"/>
                      <a:pt x="8360" y="5554"/>
                      <a:pt x="8824" y="4005"/>
                    </a:cubicBezTo>
                    <a:cubicBezTo>
                      <a:pt x="9287" y="2457"/>
                      <a:pt x="9670" y="1074"/>
                      <a:pt x="10000"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57070" name="Group 166"/>
              <p:cNvGrpSpPr>
                <a:grpSpLocks/>
              </p:cNvGrpSpPr>
              <p:nvPr/>
            </p:nvGrpSpPr>
            <p:grpSpPr bwMode="auto">
              <a:xfrm>
                <a:off x="2284275" y="3351546"/>
                <a:ext cx="152400" cy="142875"/>
                <a:chOff x="2212779" y="3429000"/>
                <a:chExt cx="152400" cy="142875"/>
              </a:xfrm>
            </p:grpSpPr>
            <p:sp>
              <p:nvSpPr>
                <p:cNvPr id="157087"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88"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89"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071" name="Group 170"/>
              <p:cNvGrpSpPr>
                <a:grpSpLocks/>
              </p:cNvGrpSpPr>
              <p:nvPr/>
            </p:nvGrpSpPr>
            <p:grpSpPr bwMode="auto">
              <a:xfrm>
                <a:off x="5633417" y="3869706"/>
                <a:ext cx="152400" cy="142875"/>
                <a:chOff x="2212779" y="3429000"/>
                <a:chExt cx="152400" cy="142875"/>
              </a:xfrm>
            </p:grpSpPr>
            <p:sp>
              <p:nvSpPr>
                <p:cNvPr id="157084"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85"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86"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072" name="Group 174"/>
              <p:cNvGrpSpPr>
                <a:grpSpLocks/>
              </p:cNvGrpSpPr>
              <p:nvPr/>
            </p:nvGrpSpPr>
            <p:grpSpPr bwMode="auto">
              <a:xfrm>
                <a:off x="2937009" y="3547079"/>
                <a:ext cx="152400" cy="142875"/>
                <a:chOff x="2212779" y="3429000"/>
                <a:chExt cx="152400" cy="142875"/>
              </a:xfrm>
            </p:grpSpPr>
            <p:sp>
              <p:nvSpPr>
                <p:cNvPr id="157081"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82"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83"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073" name="Group 178"/>
              <p:cNvGrpSpPr>
                <a:grpSpLocks/>
              </p:cNvGrpSpPr>
              <p:nvPr/>
            </p:nvGrpSpPr>
            <p:grpSpPr bwMode="auto">
              <a:xfrm>
                <a:off x="6955398" y="3586171"/>
                <a:ext cx="152400" cy="142875"/>
                <a:chOff x="2212779" y="3429000"/>
                <a:chExt cx="152400" cy="142875"/>
              </a:xfrm>
            </p:grpSpPr>
            <p:sp>
              <p:nvSpPr>
                <p:cNvPr id="157078"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79"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80"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074" name="Group 182"/>
              <p:cNvGrpSpPr>
                <a:grpSpLocks/>
              </p:cNvGrpSpPr>
              <p:nvPr/>
            </p:nvGrpSpPr>
            <p:grpSpPr bwMode="auto">
              <a:xfrm>
                <a:off x="664468" y="2494562"/>
                <a:ext cx="152400" cy="142875"/>
                <a:chOff x="2212779" y="3429000"/>
                <a:chExt cx="152400" cy="142875"/>
              </a:xfrm>
            </p:grpSpPr>
            <p:sp>
              <p:nvSpPr>
                <p:cNvPr id="157075"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76"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77"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57043" name="Group 233"/>
            <p:cNvGrpSpPr>
              <a:grpSpLocks/>
            </p:cNvGrpSpPr>
            <p:nvPr/>
          </p:nvGrpSpPr>
          <p:grpSpPr bwMode="auto">
            <a:xfrm>
              <a:off x="95697" y="4273743"/>
              <a:ext cx="7217663" cy="1368767"/>
              <a:chOff x="95697" y="4273743"/>
              <a:chExt cx="7217663" cy="1368767"/>
            </a:xfrm>
          </p:grpSpPr>
          <p:sp>
            <p:nvSpPr>
              <p:cNvPr id="560" name="Rectangle 512"/>
              <p:cNvSpPr>
                <a:spLocks noChangeArrowheads="1"/>
              </p:cNvSpPr>
              <p:nvPr/>
            </p:nvSpPr>
            <p:spPr bwMode="auto">
              <a:xfrm rot="227568">
                <a:off x="3659289" y="5393278"/>
                <a:ext cx="523824"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57045" name="Freeform 1061"/>
              <p:cNvSpPr>
                <a:spLocks/>
              </p:cNvSpPr>
              <p:nvPr/>
            </p:nvSpPr>
            <p:spPr bwMode="auto">
              <a:xfrm>
                <a:off x="182053" y="4348569"/>
                <a:ext cx="3636226" cy="1145409"/>
              </a:xfrm>
              <a:custGeom>
                <a:avLst/>
                <a:gdLst>
                  <a:gd name="T0" fmla="*/ 0 w 13509"/>
                  <a:gd name="T1" fmla="*/ 0 h 30443"/>
                  <a:gd name="T2" fmla="*/ 2147483646 w 13509"/>
                  <a:gd name="T3" fmla="*/ 2147483646 h 30443"/>
                  <a:gd name="T4" fmla="*/ 2147483646 w 13509"/>
                  <a:gd name="T5" fmla="*/ 2147483646 h 30443"/>
                  <a:gd name="T6" fmla="*/ 2147483646 w 13509"/>
                  <a:gd name="T7" fmla="*/ 2147483646 h 30443"/>
                  <a:gd name="T8" fmla="*/ 2147483646 w 13509"/>
                  <a:gd name="T9" fmla="*/ 2147483646 h 30443"/>
                  <a:gd name="T10" fmla="*/ 2147483646 w 13509"/>
                  <a:gd name="T11" fmla="*/ 2147483646 h 30443"/>
                  <a:gd name="T12" fmla="*/ 2147483646 w 13509"/>
                  <a:gd name="T13" fmla="*/ 2147483646 h 30443"/>
                  <a:gd name="T14" fmla="*/ 2147483646 w 13509"/>
                  <a:gd name="T15" fmla="*/ 2147483646 h 30443"/>
                  <a:gd name="T16" fmla="*/ 2147483646 w 13509"/>
                  <a:gd name="T17" fmla="*/ 2147483646 h 304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09"/>
                  <a:gd name="T28" fmla="*/ 0 h 30443"/>
                  <a:gd name="T29" fmla="*/ 13509 w 13509"/>
                  <a:gd name="T30" fmla="*/ 30443 h 304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09" h="30443">
                    <a:moveTo>
                      <a:pt x="0" y="0"/>
                    </a:moveTo>
                    <a:cubicBezTo>
                      <a:pt x="674" y="1601"/>
                      <a:pt x="3422" y="9050"/>
                      <a:pt x="4309" y="11659"/>
                    </a:cubicBezTo>
                    <a:cubicBezTo>
                      <a:pt x="5196" y="14268"/>
                      <a:pt x="4872" y="14864"/>
                      <a:pt x="5321" y="15652"/>
                    </a:cubicBezTo>
                    <a:cubicBezTo>
                      <a:pt x="6279" y="15670"/>
                      <a:pt x="6392" y="15062"/>
                      <a:pt x="6693" y="16716"/>
                    </a:cubicBezTo>
                    <a:cubicBezTo>
                      <a:pt x="6994" y="18370"/>
                      <a:pt x="7074" y="18922"/>
                      <a:pt x="7127" y="25576"/>
                    </a:cubicBezTo>
                    <a:cubicBezTo>
                      <a:pt x="7319" y="27062"/>
                      <a:pt x="7538" y="25241"/>
                      <a:pt x="7847" y="25629"/>
                    </a:cubicBezTo>
                    <a:cubicBezTo>
                      <a:pt x="8330" y="26864"/>
                      <a:pt x="8740" y="26307"/>
                      <a:pt x="9147" y="26735"/>
                    </a:cubicBezTo>
                    <a:cubicBezTo>
                      <a:pt x="9554" y="27163"/>
                      <a:pt x="9565" y="27578"/>
                      <a:pt x="10292" y="28196"/>
                    </a:cubicBezTo>
                    <a:cubicBezTo>
                      <a:pt x="11019" y="28814"/>
                      <a:pt x="12861" y="30439"/>
                      <a:pt x="13509" y="3044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46" name="Freeform 1062"/>
              <p:cNvSpPr>
                <a:spLocks/>
              </p:cNvSpPr>
              <p:nvPr/>
            </p:nvSpPr>
            <p:spPr bwMode="auto">
              <a:xfrm>
                <a:off x="4010034" y="5187497"/>
                <a:ext cx="3226669" cy="328568"/>
              </a:xfrm>
              <a:custGeom>
                <a:avLst/>
                <a:gdLst>
                  <a:gd name="T0" fmla="*/ 0 w 12024"/>
                  <a:gd name="T1" fmla="*/ 2147483646 h 24682"/>
                  <a:gd name="T2" fmla="*/ 2147483646 w 12024"/>
                  <a:gd name="T3" fmla="*/ 2147483646 h 24682"/>
                  <a:gd name="T4" fmla="*/ 2147483646 w 12024"/>
                  <a:gd name="T5" fmla="*/ 2147483646 h 24682"/>
                  <a:gd name="T6" fmla="*/ 2147483646 w 12024"/>
                  <a:gd name="T7" fmla="*/ 2147483646 h 24682"/>
                  <a:gd name="T8" fmla="*/ 2147483646 w 12024"/>
                  <a:gd name="T9" fmla="*/ 2147483646 h 24682"/>
                  <a:gd name="T10" fmla="*/ 2147483646 w 12024"/>
                  <a:gd name="T11" fmla="*/ 2147483646 h 24682"/>
                  <a:gd name="T12" fmla="*/ 2147483646 w 12024"/>
                  <a:gd name="T13" fmla="*/ 2147483646 h 24682"/>
                  <a:gd name="T14" fmla="*/ 0 60000 65536"/>
                  <a:gd name="T15" fmla="*/ 0 60000 65536"/>
                  <a:gd name="T16" fmla="*/ 0 60000 65536"/>
                  <a:gd name="T17" fmla="*/ 0 60000 65536"/>
                  <a:gd name="T18" fmla="*/ 0 60000 65536"/>
                  <a:gd name="T19" fmla="*/ 0 60000 65536"/>
                  <a:gd name="T20" fmla="*/ 0 60000 65536"/>
                  <a:gd name="T21" fmla="*/ 0 w 12024"/>
                  <a:gd name="T22" fmla="*/ 0 h 24682"/>
                  <a:gd name="T23" fmla="*/ 12024 w 12024"/>
                  <a:gd name="T24" fmla="*/ 24682 h 246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24" h="24682">
                    <a:moveTo>
                      <a:pt x="0" y="23885"/>
                    </a:moveTo>
                    <a:cubicBezTo>
                      <a:pt x="354" y="23944"/>
                      <a:pt x="1058" y="24682"/>
                      <a:pt x="895" y="24543"/>
                    </a:cubicBezTo>
                    <a:cubicBezTo>
                      <a:pt x="1675" y="21928"/>
                      <a:pt x="2727" y="15992"/>
                      <a:pt x="3512" y="12675"/>
                    </a:cubicBezTo>
                    <a:cubicBezTo>
                      <a:pt x="4297" y="9358"/>
                      <a:pt x="4412" y="8621"/>
                      <a:pt x="5603" y="4638"/>
                    </a:cubicBezTo>
                    <a:cubicBezTo>
                      <a:pt x="6488" y="0"/>
                      <a:pt x="7768" y="798"/>
                      <a:pt x="8485" y="2236"/>
                    </a:cubicBezTo>
                    <a:cubicBezTo>
                      <a:pt x="9201" y="3662"/>
                      <a:pt x="9339" y="2915"/>
                      <a:pt x="9891" y="4296"/>
                    </a:cubicBezTo>
                    <a:cubicBezTo>
                      <a:pt x="10419" y="2389"/>
                      <a:pt x="11171" y="3840"/>
                      <a:pt x="12024" y="263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57047" name="Group 213"/>
              <p:cNvGrpSpPr>
                <a:grpSpLocks/>
              </p:cNvGrpSpPr>
              <p:nvPr/>
            </p:nvGrpSpPr>
            <p:grpSpPr bwMode="auto">
              <a:xfrm>
                <a:off x="1332494" y="4754777"/>
                <a:ext cx="152400" cy="142875"/>
                <a:chOff x="2212779" y="3429000"/>
                <a:chExt cx="152400" cy="142875"/>
              </a:xfrm>
            </p:grpSpPr>
            <p:sp>
              <p:nvSpPr>
                <p:cNvPr id="157064"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65"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66"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048" name="Group 217"/>
              <p:cNvGrpSpPr>
                <a:grpSpLocks/>
              </p:cNvGrpSpPr>
              <p:nvPr/>
            </p:nvGrpSpPr>
            <p:grpSpPr bwMode="auto">
              <a:xfrm>
                <a:off x="5021725" y="5252234"/>
                <a:ext cx="152400" cy="142875"/>
                <a:chOff x="2212779" y="3429000"/>
                <a:chExt cx="152400" cy="142875"/>
              </a:xfrm>
            </p:grpSpPr>
            <p:sp>
              <p:nvSpPr>
                <p:cNvPr id="157061"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62"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63"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049" name="Group 221"/>
              <p:cNvGrpSpPr>
                <a:grpSpLocks/>
              </p:cNvGrpSpPr>
              <p:nvPr/>
            </p:nvGrpSpPr>
            <p:grpSpPr bwMode="auto">
              <a:xfrm>
                <a:off x="2189386" y="5257985"/>
                <a:ext cx="152400" cy="142875"/>
                <a:chOff x="2212779" y="3429000"/>
                <a:chExt cx="152400" cy="142875"/>
              </a:xfrm>
            </p:grpSpPr>
            <p:sp>
              <p:nvSpPr>
                <p:cNvPr id="157058"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59"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60"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050" name="Group 225"/>
              <p:cNvGrpSpPr>
                <a:grpSpLocks/>
              </p:cNvGrpSpPr>
              <p:nvPr/>
            </p:nvGrpSpPr>
            <p:grpSpPr bwMode="auto">
              <a:xfrm>
                <a:off x="7160960" y="5152701"/>
                <a:ext cx="152400" cy="142875"/>
                <a:chOff x="2212779" y="3429000"/>
                <a:chExt cx="152400" cy="142875"/>
              </a:xfrm>
            </p:grpSpPr>
            <p:sp>
              <p:nvSpPr>
                <p:cNvPr id="157055"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56"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57"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7051" name="Group 229"/>
              <p:cNvGrpSpPr>
                <a:grpSpLocks/>
              </p:cNvGrpSpPr>
              <p:nvPr/>
            </p:nvGrpSpPr>
            <p:grpSpPr bwMode="auto">
              <a:xfrm>
                <a:off x="95697" y="4273743"/>
                <a:ext cx="152400" cy="142875"/>
                <a:chOff x="2212779" y="3429000"/>
                <a:chExt cx="152400" cy="142875"/>
              </a:xfrm>
            </p:grpSpPr>
            <p:sp>
              <p:nvSpPr>
                <p:cNvPr id="157052"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7053"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7054"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grpSp>
        <p:nvGrpSpPr>
          <p:cNvPr id="762" name="Group 605"/>
          <p:cNvGrpSpPr>
            <a:grpSpLocks/>
          </p:cNvGrpSpPr>
          <p:nvPr/>
        </p:nvGrpSpPr>
        <p:grpSpPr bwMode="auto">
          <a:xfrm>
            <a:off x="8259700" y="2500313"/>
            <a:ext cx="1992313" cy="3833812"/>
            <a:chOff x="5219706" y="2500434"/>
            <a:chExt cx="1992307" cy="3833696"/>
          </a:xfrm>
        </p:grpSpPr>
        <p:grpSp>
          <p:nvGrpSpPr>
            <p:cNvPr id="157033" name="Group 1003"/>
            <p:cNvGrpSpPr>
              <a:grpSpLocks/>
            </p:cNvGrpSpPr>
            <p:nvPr/>
          </p:nvGrpSpPr>
          <p:grpSpPr bwMode="auto">
            <a:xfrm>
              <a:off x="6240463" y="3989390"/>
              <a:ext cx="971550" cy="1154113"/>
              <a:chOff x="3931" y="2513"/>
              <a:chExt cx="612" cy="727"/>
            </a:xfrm>
          </p:grpSpPr>
          <p:sp>
            <p:nvSpPr>
              <p:cNvPr id="157040" name="Freeform 1004"/>
              <p:cNvSpPr>
                <a:spLocks/>
              </p:cNvSpPr>
              <p:nvPr/>
            </p:nvSpPr>
            <p:spPr bwMode="auto">
              <a:xfrm>
                <a:off x="3931" y="2513"/>
                <a:ext cx="612" cy="727"/>
              </a:xfrm>
              <a:custGeom>
                <a:avLst/>
                <a:gdLst>
                  <a:gd name="T0" fmla="*/ 0 w 10000"/>
                  <a:gd name="T1" fmla="*/ 0 h 10098"/>
                  <a:gd name="T2" fmla="*/ 0 w 10000"/>
                  <a:gd name="T3" fmla="*/ 0 h 10098"/>
                  <a:gd name="T4" fmla="*/ 0 w 10000"/>
                  <a:gd name="T5" fmla="*/ 0 h 10098"/>
                  <a:gd name="T6" fmla="*/ 0 w 10000"/>
                  <a:gd name="T7" fmla="*/ 0 h 10098"/>
                  <a:gd name="T8" fmla="*/ 0 w 10000"/>
                  <a:gd name="T9" fmla="*/ 0 h 10098"/>
                  <a:gd name="T10" fmla="*/ 0 w 10000"/>
                  <a:gd name="T11" fmla="*/ 0 h 10098"/>
                  <a:gd name="T12" fmla="*/ 0 w 10000"/>
                  <a:gd name="T13" fmla="*/ 0 h 10098"/>
                  <a:gd name="T14" fmla="*/ 0 w 10000"/>
                  <a:gd name="T15" fmla="*/ 0 h 10098"/>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098"/>
                  <a:gd name="T26" fmla="*/ 10000 w 10000"/>
                  <a:gd name="T27" fmla="*/ 10098 h 100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098">
                    <a:moveTo>
                      <a:pt x="4674" y="562"/>
                    </a:moveTo>
                    <a:cubicBezTo>
                      <a:pt x="5938" y="0"/>
                      <a:pt x="7504" y="1009"/>
                      <a:pt x="8122" y="1412"/>
                    </a:cubicBezTo>
                    <a:cubicBezTo>
                      <a:pt x="8501" y="2468"/>
                      <a:pt x="8995" y="2405"/>
                      <a:pt x="9254" y="4010"/>
                    </a:cubicBezTo>
                    <a:cubicBezTo>
                      <a:pt x="9505" y="5703"/>
                      <a:pt x="9959" y="5651"/>
                      <a:pt x="10000" y="8441"/>
                    </a:cubicBezTo>
                    <a:cubicBezTo>
                      <a:pt x="9205" y="9708"/>
                      <a:pt x="8433" y="9732"/>
                      <a:pt x="6748" y="9876"/>
                    </a:cubicBezTo>
                    <a:cubicBezTo>
                      <a:pt x="5572" y="10098"/>
                      <a:pt x="3842" y="9980"/>
                      <a:pt x="1390" y="9505"/>
                    </a:cubicBezTo>
                    <a:cubicBezTo>
                      <a:pt x="343" y="8268"/>
                      <a:pt x="0" y="7238"/>
                      <a:pt x="423" y="5566"/>
                    </a:cubicBezTo>
                    <a:cubicBezTo>
                      <a:pt x="1454" y="2285"/>
                      <a:pt x="1803" y="1358"/>
                      <a:pt x="4674" y="562"/>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41" name="Text Box 1005"/>
              <p:cNvSpPr txBox="1">
                <a:spLocks noChangeArrowheads="1"/>
              </p:cNvSpPr>
              <p:nvPr/>
            </p:nvSpPr>
            <p:spPr bwMode="auto">
              <a:xfrm>
                <a:off x="4012" y="2582"/>
                <a:ext cx="424"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BLUE</a:t>
                </a:r>
              </a:p>
            </p:txBody>
          </p:sp>
        </p:grpSp>
        <p:grpSp>
          <p:nvGrpSpPr>
            <p:cNvPr id="157034" name="Group 1006"/>
            <p:cNvGrpSpPr>
              <a:grpSpLocks/>
            </p:cNvGrpSpPr>
            <p:nvPr/>
          </p:nvGrpSpPr>
          <p:grpSpPr bwMode="auto">
            <a:xfrm>
              <a:off x="5915025" y="2500434"/>
              <a:ext cx="1017588" cy="1465141"/>
              <a:chOff x="3648" y="1557"/>
              <a:chExt cx="641" cy="947"/>
            </a:xfrm>
          </p:grpSpPr>
          <p:sp>
            <p:nvSpPr>
              <p:cNvPr id="157038" name="Freeform 1007"/>
              <p:cNvSpPr>
                <a:spLocks/>
              </p:cNvSpPr>
              <p:nvPr/>
            </p:nvSpPr>
            <p:spPr bwMode="auto">
              <a:xfrm>
                <a:off x="3648" y="1557"/>
                <a:ext cx="641" cy="947"/>
              </a:xfrm>
              <a:custGeom>
                <a:avLst/>
                <a:gdLst>
                  <a:gd name="T0" fmla="*/ 0 w 10000"/>
                  <a:gd name="T1" fmla="*/ 0 h 10267"/>
                  <a:gd name="T2" fmla="*/ 0 w 10000"/>
                  <a:gd name="T3" fmla="*/ 0 h 10267"/>
                  <a:gd name="T4" fmla="*/ 0 w 10000"/>
                  <a:gd name="T5" fmla="*/ 0 h 10267"/>
                  <a:gd name="T6" fmla="*/ 0 w 10000"/>
                  <a:gd name="T7" fmla="*/ 0 h 10267"/>
                  <a:gd name="T8" fmla="*/ 0 w 10000"/>
                  <a:gd name="T9" fmla="*/ 0 h 10267"/>
                  <a:gd name="T10" fmla="*/ 0 w 10000"/>
                  <a:gd name="T11" fmla="*/ 0 h 10267"/>
                  <a:gd name="T12" fmla="*/ 0 w 10000"/>
                  <a:gd name="T13" fmla="*/ 0 h 10267"/>
                  <a:gd name="T14" fmla="*/ 0 w 10000"/>
                  <a:gd name="T15" fmla="*/ 0 h 10267"/>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267"/>
                  <a:gd name="T26" fmla="*/ 10000 w 10000"/>
                  <a:gd name="T27" fmla="*/ 10267 h 102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267">
                    <a:moveTo>
                      <a:pt x="6521" y="354"/>
                    </a:moveTo>
                    <a:cubicBezTo>
                      <a:pt x="7971" y="430"/>
                      <a:pt x="9064" y="955"/>
                      <a:pt x="9516" y="2083"/>
                    </a:cubicBezTo>
                    <a:cubicBezTo>
                      <a:pt x="9734" y="3283"/>
                      <a:pt x="10000" y="2901"/>
                      <a:pt x="8751" y="4465"/>
                    </a:cubicBezTo>
                    <a:cubicBezTo>
                      <a:pt x="8518" y="4572"/>
                      <a:pt x="7988" y="5581"/>
                      <a:pt x="6116" y="6276"/>
                    </a:cubicBezTo>
                    <a:cubicBezTo>
                      <a:pt x="4992" y="7317"/>
                      <a:pt x="5991" y="10267"/>
                      <a:pt x="2745" y="10007"/>
                    </a:cubicBezTo>
                    <a:cubicBezTo>
                      <a:pt x="998" y="8011"/>
                      <a:pt x="359" y="4149"/>
                      <a:pt x="0" y="3324"/>
                    </a:cubicBezTo>
                    <a:cubicBezTo>
                      <a:pt x="77" y="1622"/>
                      <a:pt x="156" y="2665"/>
                      <a:pt x="780" y="843"/>
                    </a:cubicBezTo>
                    <a:cubicBezTo>
                      <a:pt x="3276" y="296"/>
                      <a:pt x="3899" y="0"/>
                      <a:pt x="6521" y="354"/>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39" name="Text Box 1008"/>
              <p:cNvSpPr txBox="1">
                <a:spLocks noChangeArrowheads="1"/>
              </p:cNvSpPr>
              <p:nvPr/>
            </p:nvSpPr>
            <p:spPr bwMode="auto">
              <a:xfrm>
                <a:off x="3689" y="1951"/>
                <a:ext cx="356" cy="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300"/>
                  </a:lnSpc>
                  <a:spcBef>
                    <a:spcPct val="0"/>
                  </a:spcBef>
                  <a:buNone/>
                </a:pPr>
                <a:r>
                  <a:rPr lang="en-US" altLang="en-US" sz="1400" b="1" dirty="0">
                    <a:solidFill>
                      <a:srgbClr val="000000"/>
                    </a:solidFill>
                    <a:cs typeface="Arial" panose="020B0604020202020204" pitchFamily="34" charset="0"/>
                  </a:rPr>
                  <a:t>OBJ</a:t>
                </a:r>
              </a:p>
              <a:p>
                <a:pPr algn="ctr">
                  <a:lnSpc>
                    <a:spcPts val="1300"/>
                  </a:lnSpc>
                  <a:spcBef>
                    <a:spcPct val="0"/>
                  </a:spcBef>
                  <a:buNone/>
                </a:pPr>
                <a:r>
                  <a:rPr lang="en-US" altLang="en-US" sz="1400" b="1" dirty="0">
                    <a:solidFill>
                      <a:srgbClr val="000000"/>
                    </a:solidFill>
                    <a:cs typeface="Arial" panose="020B0604020202020204" pitchFamily="34" charset="0"/>
                  </a:rPr>
                  <a:t>RED</a:t>
                </a:r>
              </a:p>
            </p:txBody>
          </p:sp>
        </p:grpSp>
        <p:grpSp>
          <p:nvGrpSpPr>
            <p:cNvPr id="157035" name="Group 1003"/>
            <p:cNvGrpSpPr>
              <a:grpSpLocks/>
            </p:cNvGrpSpPr>
            <p:nvPr/>
          </p:nvGrpSpPr>
          <p:grpSpPr bwMode="auto">
            <a:xfrm>
              <a:off x="5219706" y="5226054"/>
              <a:ext cx="977901" cy="1108076"/>
              <a:chOff x="3960" y="2512"/>
              <a:chExt cx="616" cy="698"/>
            </a:xfrm>
          </p:grpSpPr>
          <p:sp>
            <p:nvSpPr>
              <p:cNvPr id="157036" name="Freeform 1004"/>
              <p:cNvSpPr>
                <a:spLocks/>
              </p:cNvSpPr>
              <p:nvPr/>
            </p:nvSpPr>
            <p:spPr bwMode="auto">
              <a:xfrm>
                <a:off x="3960" y="2512"/>
                <a:ext cx="615" cy="698"/>
              </a:xfrm>
              <a:custGeom>
                <a:avLst/>
                <a:gdLst>
                  <a:gd name="T0" fmla="*/ 0 w 9694"/>
                  <a:gd name="T1" fmla="*/ 0 h 10000"/>
                  <a:gd name="T2" fmla="*/ 0 w 9694"/>
                  <a:gd name="T3" fmla="*/ 0 h 10000"/>
                  <a:gd name="T4" fmla="*/ 0 w 9694"/>
                  <a:gd name="T5" fmla="*/ 0 h 10000"/>
                  <a:gd name="T6" fmla="*/ 0 w 9694"/>
                  <a:gd name="T7" fmla="*/ 0 h 10000"/>
                  <a:gd name="T8" fmla="*/ 0 w 9694"/>
                  <a:gd name="T9" fmla="*/ 0 h 10000"/>
                  <a:gd name="T10" fmla="*/ 0 w 9694"/>
                  <a:gd name="T11" fmla="*/ 0 h 10000"/>
                  <a:gd name="T12" fmla="*/ 0 w 9694"/>
                  <a:gd name="T13" fmla="*/ 0 h 10000"/>
                  <a:gd name="T14" fmla="*/ 0 w 9694"/>
                  <a:gd name="T15" fmla="*/ 0 h 10000"/>
                  <a:gd name="T16" fmla="*/ 0 w 9694"/>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94"/>
                  <a:gd name="T28" fmla="*/ 0 h 10000"/>
                  <a:gd name="T29" fmla="*/ 9694 w 9694"/>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94" h="10000">
                    <a:moveTo>
                      <a:pt x="4449" y="478"/>
                    </a:moveTo>
                    <a:cubicBezTo>
                      <a:pt x="5320" y="334"/>
                      <a:pt x="7139" y="0"/>
                      <a:pt x="8389" y="481"/>
                    </a:cubicBezTo>
                    <a:cubicBezTo>
                      <a:pt x="9254" y="1558"/>
                      <a:pt x="9564" y="1041"/>
                      <a:pt x="9694" y="3084"/>
                    </a:cubicBezTo>
                    <a:cubicBezTo>
                      <a:pt x="9545" y="6099"/>
                      <a:pt x="9539" y="5284"/>
                      <a:pt x="9021" y="8161"/>
                    </a:cubicBezTo>
                    <a:cubicBezTo>
                      <a:pt x="8254" y="9467"/>
                      <a:pt x="6729" y="9491"/>
                      <a:pt x="5603" y="9945"/>
                    </a:cubicBezTo>
                    <a:cubicBezTo>
                      <a:pt x="3967" y="9920"/>
                      <a:pt x="4080" y="10000"/>
                      <a:pt x="1714" y="9509"/>
                    </a:cubicBezTo>
                    <a:cubicBezTo>
                      <a:pt x="705" y="8539"/>
                      <a:pt x="373" y="8338"/>
                      <a:pt x="0" y="6818"/>
                    </a:cubicBezTo>
                    <a:cubicBezTo>
                      <a:pt x="997" y="4142"/>
                      <a:pt x="551" y="4350"/>
                      <a:pt x="1930" y="2415"/>
                    </a:cubicBezTo>
                    <a:cubicBezTo>
                      <a:pt x="2900" y="1089"/>
                      <a:pt x="2987" y="1166"/>
                      <a:pt x="4449" y="478"/>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37" name="Text Box 1005"/>
              <p:cNvSpPr txBox="1">
                <a:spLocks noChangeArrowheads="1"/>
              </p:cNvSpPr>
              <p:nvPr/>
            </p:nvSpPr>
            <p:spPr bwMode="auto">
              <a:xfrm>
                <a:off x="4095" y="2563"/>
                <a:ext cx="481"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WHITE</a:t>
                </a:r>
              </a:p>
            </p:txBody>
          </p:sp>
        </p:grpSp>
      </p:grpSp>
      <p:grpSp>
        <p:nvGrpSpPr>
          <p:cNvPr id="767" name="Group 615"/>
          <p:cNvGrpSpPr>
            <a:grpSpLocks/>
          </p:cNvGrpSpPr>
          <p:nvPr/>
        </p:nvGrpSpPr>
        <p:grpSpPr bwMode="auto">
          <a:xfrm>
            <a:off x="3255899" y="2011363"/>
            <a:ext cx="2236788" cy="4202112"/>
            <a:chOff x="216385" y="2011275"/>
            <a:chExt cx="2236253" cy="4201703"/>
          </a:xfrm>
        </p:grpSpPr>
        <p:grpSp>
          <p:nvGrpSpPr>
            <p:cNvPr id="157024" name="Group 291"/>
            <p:cNvGrpSpPr>
              <a:grpSpLocks/>
            </p:cNvGrpSpPr>
            <p:nvPr/>
          </p:nvGrpSpPr>
          <p:grpSpPr bwMode="auto">
            <a:xfrm>
              <a:off x="627078" y="3043015"/>
              <a:ext cx="942457" cy="1450169"/>
              <a:chOff x="619760" y="3030117"/>
              <a:chExt cx="942466" cy="1450073"/>
            </a:xfrm>
          </p:grpSpPr>
          <p:sp>
            <p:nvSpPr>
              <p:cNvPr id="157031" name="Freeform 79"/>
              <p:cNvSpPr>
                <a:spLocks/>
              </p:cNvSpPr>
              <p:nvPr/>
            </p:nvSpPr>
            <p:spPr bwMode="auto">
              <a:xfrm>
                <a:off x="619760" y="3030117"/>
                <a:ext cx="942466" cy="1450073"/>
              </a:xfrm>
              <a:custGeom>
                <a:avLst/>
                <a:gdLst>
                  <a:gd name="T0" fmla="*/ 2147483646 w 9917"/>
                  <a:gd name="T1" fmla="*/ 0 h 10000"/>
                  <a:gd name="T2" fmla="*/ 2147483646 w 9917"/>
                  <a:gd name="T3" fmla="*/ 2147483646 h 10000"/>
                  <a:gd name="T4" fmla="*/ 2147483646 w 9917"/>
                  <a:gd name="T5" fmla="*/ 2147483646 h 10000"/>
                  <a:gd name="T6" fmla="*/ 2147483646 w 9917"/>
                  <a:gd name="T7" fmla="*/ 2147483646 h 10000"/>
                  <a:gd name="T8" fmla="*/ 2147483646 w 9917"/>
                  <a:gd name="T9" fmla="*/ 2147483646 h 10000"/>
                  <a:gd name="T10" fmla="*/ 2147483646 w 9917"/>
                  <a:gd name="T11" fmla="*/ 2147483646 h 10000"/>
                  <a:gd name="T12" fmla="*/ 2147483646 w 9917"/>
                  <a:gd name="T13" fmla="*/ 2147483646 h 10000"/>
                  <a:gd name="T14" fmla="*/ 2147483646 w 9917"/>
                  <a:gd name="T15" fmla="*/ 2147483646 h 10000"/>
                  <a:gd name="T16" fmla="*/ 2147483646 w 9917"/>
                  <a:gd name="T17" fmla="*/ 2147483646 h 10000"/>
                  <a:gd name="T18" fmla="*/ 0 w 9917"/>
                  <a:gd name="T19" fmla="*/ 2147483646 h 10000"/>
                  <a:gd name="T20" fmla="*/ 2147483646 w 9917"/>
                  <a:gd name="T21" fmla="*/ 2147483646 h 10000"/>
                  <a:gd name="T22" fmla="*/ 2147483646 w 9917"/>
                  <a:gd name="T23" fmla="*/ 2147483646 h 10000"/>
                  <a:gd name="T24" fmla="*/ 2147483646 w 9917"/>
                  <a:gd name="T25" fmla="*/ 0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17"/>
                  <a:gd name="T40" fmla="*/ 0 h 10000"/>
                  <a:gd name="T41" fmla="*/ 9917 w 9917"/>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17" h="10000">
                    <a:moveTo>
                      <a:pt x="4517" y="0"/>
                    </a:moveTo>
                    <a:cubicBezTo>
                      <a:pt x="6162" y="279"/>
                      <a:pt x="5796" y="1236"/>
                      <a:pt x="7796" y="1593"/>
                    </a:cubicBezTo>
                    <a:cubicBezTo>
                      <a:pt x="8715" y="1700"/>
                      <a:pt x="9171" y="1756"/>
                      <a:pt x="9470" y="2121"/>
                    </a:cubicBezTo>
                    <a:cubicBezTo>
                      <a:pt x="9854" y="2527"/>
                      <a:pt x="9791" y="2292"/>
                      <a:pt x="9917" y="3017"/>
                    </a:cubicBezTo>
                    <a:cubicBezTo>
                      <a:pt x="9748" y="5073"/>
                      <a:pt x="8822" y="5206"/>
                      <a:pt x="7768" y="6738"/>
                    </a:cubicBezTo>
                    <a:cubicBezTo>
                      <a:pt x="7102" y="7415"/>
                      <a:pt x="6436" y="7533"/>
                      <a:pt x="6052" y="7996"/>
                    </a:cubicBezTo>
                    <a:cubicBezTo>
                      <a:pt x="5670" y="8458"/>
                      <a:pt x="6069" y="9052"/>
                      <a:pt x="5469" y="9513"/>
                    </a:cubicBezTo>
                    <a:lnTo>
                      <a:pt x="3589" y="9879"/>
                    </a:lnTo>
                    <a:cubicBezTo>
                      <a:pt x="2389" y="10000"/>
                      <a:pt x="2459" y="9809"/>
                      <a:pt x="856" y="9686"/>
                    </a:cubicBezTo>
                    <a:cubicBezTo>
                      <a:pt x="55" y="9077"/>
                      <a:pt x="352" y="9282"/>
                      <a:pt x="0" y="8229"/>
                    </a:cubicBezTo>
                    <a:cubicBezTo>
                      <a:pt x="618" y="6901"/>
                      <a:pt x="390" y="7626"/>
                      <a:pt x="1058" y="6347"/>
                    </a:cubicBezTo>
                    <a:cubicBezTo>
                      <a:pt x="2526" y="5005"/>
                      <a:pt x="2932" y="1807"/>
                      <a:pt x="3150" y="939"/>
                    </a:cubicBezTo>
                    <a:cubicBezTo>
                      <a:pt x="3233" y="612"/>
                      <a:pt x="3633" y="303"/>
                      <a:pt x="4517"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32" name="Text Box 289"/>
              <p:cNvSpPr txBox="1">
                <a:spLocks noChangeArrowheads="1"/>
              </p:cNvSpPr>
              <p:nvPr/>
            </p:nvSpPr>
            <p:spPr bwMode="auto">
              <a:xfrm>
                <a:off x="832077" y="3201888"/>
                <a:ext cx="646836" cy="246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B</a:t>
                </a:r>
              </a:p>
            </p:txBody>
          </p:sp>
        </p:grpSp>
        <p:grpSp>
          <p:nvGrpSpPr>
            <p:cNvPr id="157025" name="Group 170"/>
            <p:cNvGrpSpPr>
              <a:grpSpLocks/>
            </p:cNvGrpSpPr>
            <p:nvPr/>
          </p:nvGrpSpPr>
          <p:grpSpPr bwMode="auto">
            <a:xfrm>
              <a:off x="1096182" y="2011275"/>
              <a:ext cx="1356456" cy="966893"/>
              <a:chOff x="1096182" y="2011275"/>
              <a:chExt cx="1356456" cy="966893"/>
            </a:xfrm>
          </p:grpSpPr>
          <p:sp>
            <p:nvSpPr>
              <p:cNvPr id="157029" name="Freeform 79"/>
              <p:cNvSpPr>
                <a:spLocks/>
              </p:cNvSpPr>
              <p:nvPr/>
            </p:nvSpPr>
            <p:spPr bwMode="auto">
              <a:xfrm>
                <a:off x="1096182" y="2011275"/>
                <a:ext cx="1356456" cy="966893"/>
              </a:xfrm>
              <a:custGeom>
                <a:avLst/>
                <a:gdLst>
                  <a:gd name="T0" fmla="*/ 2147483646 w 12290"/>
                  <a:gd name="T1" fmla="*/ 2147483646 h 10176"/>
                  <a:gd name="T2" fmla="*/ 2147483646 w 12290"/>
                  <a:gd name="T3" fmla="*/ 2147483646 h 10176"/>
                  <a:gd name="T4" fmla="*/ 2147483646 w 12290"/>
                  <a:gd name="T5" fmla="*/ 2147483646 h 10176"/>
                  <a:gd name="T6" fmla="*/ 2147483646 w 12290"/>
                  <a:gd name="T7" fmla="*/ 2147483646 h 10176"/>
                  <a:gd name="T8" fmla="*/ 2147483646 w 12290"/>
                  <a:gd name="T9" fmla="*/ 2147483646 h 10176"/>
                  <a:gd name="T10" fmla="*/ 2147483646 w 12290"/>
                  <a:gd name="T11" fmla="*/ 2147483646 h 10176"/>
                  <a:gd name="T12" fmla="*/ 2147483646 w 12290"/>
                  <a:gd name="T13" fmla="*/ 2147483646 h 10176"/>
                  <a:gd name="T14" fmla="*/ 2147483646 w 12290"/>
                  <a:gd name="T15" fmla="*/ 2147483646 h 10176"/>
                  <a:gd name="T16" fmla="*/ 2147483646 w 12290"/>
                  <a:gd name="T17" fmla="*/ 2147483646 h 10176"/>
                  <a:gd name="T18" fmla="*/ 2147483646 w 12290"/>
                  <a:gd name="T19" fmla="*/ 2147483646 h 10176"/>
                  <a:gd name="T20" fmla="*/ 2147483646 w 12290"/>
                  <a:gd name="T21" fmla="*/ 2147483646 h 10176"/>
                  <a:gd name="T22" fmla="*/ 2147483646 w 12290"/>
                  <a:gd name="T23" fmla="*/ 2147483646 h 101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90"/>
                  <a:gd name="T37" fmla="*/ 0 h 10176"/>
                  <a:gd name="T38" fmla="*/ 12290 w 12290"/>
                  <a:gd name="T39" fmla="*/ 10176 h 101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90" h="10176">
                    <a:moveTo>
                      <a:pt x="8219" y="711"/>
                    </a:moveTo>
                    <a:cubicBezTo>
                      <a:pt x="9399" y="824"/>
                      <a:pt x="10440" y="865"/>
                      <a:pt x="11236" y="1034"/>
                    </a:cubicBezTo>
                    <a:cubicBezTo>
                      <a:pt x="11903" y="1549"/>
                      <a:pt x="11916" y="1315"/>
                      <a:pt x="12290" y="1781"/>
                    </a:cubicBezTo>
                    <a:cubicBezTo>
                      <a:pt x="11875" y="2486"/>
                      <a:pt x="11261" y="3589"/>
                      <a:pt x="10916" y="4060"/>
                    </a:cubicBezTo>
                    <a:cubicBezTo>
                      <a:pt x="10530" y="5072"/>
                      <a:pt x="10469" y="5103"/>
                      <a:pt x="10209" y="5646"/>
                    </a:cubicBezTo>
                    <a:cubicBezTo>
                      <a:pt x="10061" y="6494"/>
                      <a:pt x="9684" y="6337"/>
                      <a:pt x="9359" y="7319"/>
                    </a:cubicBezTo>
                    <a:lnTo>
                      <a:pt x="5826" y="10176"/>
                    </a:lnTo>
                    <a:lnTo>
                      <a:pt x="689" y="7840"/>
                    </a:lnTo>
                    <a:cubicBezTo>
                      <a:pt x="0" y="7116"/>
                      <a:pt x="622" y="6208"/>
                      <a:pt x="955" y="4786"/>
                    </a:cubicBezTo>
                    <a:cubicBezTo>
                      <a:pt x="1488" y="3206"/>
                      <a:pt x="1733" y="2701"/>
                      <a:pt x="2496" y="1133"/>
                    </a:cubicBezTo>
                    <a:cubicBezTo>
                      <a:pt x="3610" y="235"/>
                      <a:pt x="3318" y="0"/>
                      <a:pt x="4907" y="273"/>
                    </a:cubicBezTo>
                    <a:cubicBezTo>
                      <a:pt x="6289" y="578"/>
                      <a:pt x="6367" y="954"/>
                      <a:pt x="8219" y="71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30" name="Text Box 289"/>
              <p:cNvSpPr txBox="1">
                <a:spLocks noChangeArrowheads="1"/>
              </p:cNvSpPr>
              <p:nvPr/>
            </p:nvSpPr>
            <p:spPr bwMode="auto">
              <a:xfrm>
                <a:off x="1277308" y="2015288"/>
                <a:ext cx="646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A</a:t>
                </a:r>
              </a:p>
            </p:txBody>
          </p:sp>
        </p:grpSp>
        <p:grpSp>
          <p:nvGrpSpPr>
            <p:cNvPr id="157026" name="Group 173"/>
            <p:cNvGrpSpPr>
              <a:grpSpLocks/>
            </p:cNvGrpSpPr>
            <p:nvPr/>
          </p:nvGrpSpPr>
          <p:grpSpPr bwMode="auto">
            <a:xfrm>
              <a:off x="216385" y="4808651"/>
              <a:ext cx="800658" cy="1404327"/>
              <a:chOff x="216385" y="4808651"/>
              <a:chExt cx="800658" cy="1404327"/>
            </a:xfrm>
          </p:grpSpPr>
          <p:sp>
            <p:nvSpPr>
              <p:cNvPr id="157027" name="Freeform 79"/>
              <p:cNvSpPr>
                <a:spLocks/>
              </p:cNvSpPr>
              <p:nvPr/>
            </p:nvSpPr>
            <p:spPr bwMode="auto">
              <a:xfrm rot="-1469295">
                <a:off x="345834" y="4808651"/>
                <a:ext cx="671209" cy="1404327"/>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0 h 100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0000"/>
                  <a:gd name="T38" fmla="*/ 10000 w 10000"/>
                  <a:gd name="T39" fmla="*/ 10000 h 100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0000">
                    <a:moveTo>
                      <a:pt x="4374" y="0"/>
                    </a:moveTo>
                    <a:cubicBezTo>
                      <a:pt x="6647" y="152"/>
                      <a:pt x="6357" y="110"/>
                      <a:pt x="8222" y="344"/>
                    </a:cubicBezTo>
                    <a:cubicBezTo>
                      <a:pt x="9523" y="454"/>
                      <a:pt x="9489" y="674"/>
                      <a:pt x="9912" y="1132"/>
                    </a:cubicBezTo>
                    <a:cubicBezTo>
                      <a:pt x="10000" y="1821"/>
                      <a:pt x="9685" y="1580"/>
                      <a:pt x="9182" y="2330"/>
                    </a:cubicBezTo>
                    <a:cubicBezTo>
                      <a:pt x="8264" y="3367"/>
                      <a:pt x="7915" y="3318"/>
                      <a:pt x="7843" y="5112"/>
                    </a:cubicBezTo>
                    <a:cubicBezTo>
                      <a:pt x="7999" y="6167"/>
                      <a:pt x="8822" y="7082"/>
                      <a:pt x="8364" y="8528"/>
                    </a:cubicBezTo>
                    <a:cubicBezTo>
                      <a:pt x="8106" y="9389"/>
                      <a:pt x="7410" y="9525"/>
                      <a:pt x="6563" y="10000"/>
                    </a:cubicBezTo>
                    <a:lnTo>
                      <a:pt x="3943" y="9980"/>
                    </a:lnTo>
                    <a:cubicBezTo>
                      <a:pt x="2130" y="9348"/>
                      <a:pt x="1756" y="8979"/>
                      <a:pt x="906" y="8121"/>
                    </a:cubicBezTo>
                    <a:cubicBezTo>
                      <a:pt x="453" y="7139"/>
                      <a:pt x="215" y="7338"/>
                      <a:pt x="0" y="6278"/>
                    </a:cubicBezTo>
                    <a:cubicBezTo>
                      <a:pt x="81" y="4662"/>
                      <a:pt x="745" y="2965"/>
                      <a:pt x="1691" y="1644"/>
                    </a:cubicBezTo>
                    <a:cubicBezTo>
                      <a:pt x="2237" y="611"/>
                      <a:pt x="3286" y="280"/>
                      <a:pt x="4374"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7028" name="Text Box 289"/>
              <p:cNvSpPr txBox="1">
                <a:spLocks noChangeArrowheads="1"/>
              </p:cNvSpPr>
              <p:nvPr/>
            </p:nvSpPr>
            <p:spPr bwMode="auto">
              <a:xfrm>
                <a:off x="216385" y="4845960"/>
                <a:ext cx="64683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C</a:t>
                </a:r>
              </a:p>
            </p:txBody>
          </p:sp>
        </p:grpSp>
      </p:grpSp>
      <p:sp>
        <p:nvSpPr>
          <p:cNvPr id="670" name="Rectangle 765"/>
          <p:cNvSpPr>
            <a:spLocks noChangeArrowheads="1"/>
          </p:cNvSpPr>
          <p:nvPr/>
        </p:nvSpPr>
        <p:spPr bwMode="auto">
          <a:xfrm>
            <a:off x="43822" y="1793143"/>
            <a:ext cx="3033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spcBef>
                <a:spcPct val="20000"/>
              </a:spcBef>
              <a:buChar char="•"/>
              <a:tabLst>
                <a:tab pos="111125" algn="l"/>
              </a:tabLst>
              <a:defRPr sz="3200">
                <a:solidFill>
                  <a:schemeClr val="tx1"/>
                </a:solidFill>
                <a:latin typeface="Arial" panose="020B0604020202020204" pitchFamily="34" charset="0"/>
              </a:defRPr>
            </a:lvl1pPr>
            <a:lvl2pPr marL="742950" indent="-285750">
              <a:spcBef>
                <a:spcPct val="20000"/>
              </a:spcBef>
              <a:buChar char="–"/>
              <a:tabLst>
                <a:tab pos="111125" algn="l"/>
              </a:tabLst>
              <a:defRPr sz="2800">
                <a:solidFill>
                  <a:schemeClr val="tx1"/>
                </a:solidFill>
                <a:latin typeface="Arial" panose="020B0604020202020204" pitchFamily="34" charset="0"/>
              </a:defRPr>
            </a:lvl2pPr>
            <a:lvl3pPr marL="1143000" indent="-228600">
              <a:spcBef>
                <a:spcPct val="20000"/>
              </a:spcBef>
              <a:buChar char="•"/>
              <a:tabLst>
                <a:tab pos="111125" algn="l"/>
              </a:tabLst>
              <a:defRPr sz="2400">
                <a:solidFill>
                  <a:schemeClr val="tx1"/>
                </a:solidFill>
                <a:latin typeface="Arial" panose="020B0604020202020204" pitchFamily="34" charset="0"/>
              </a:defRPr>
            </a:lvl3pPr>
            <a:lvl4pPr marL="1600200" indent="-228600">
              <a:spcBef>
                <a:spcPct val="20000"/>
              </a:spcBef>
              <a:buChar char="–"/>
              <a:tabLst>
                <a:tab pos="111125" algn="l"/>
              </a:tabLst>
              <a:defRPr sz="2000">
                <a:solidFill>
                  <a:schemeClr val="tx1"/>
                </a:solidFill>
                <a:latin typeface="Arial" panose="020B0604020202020204" pitchFamily="34" charset="0"/>
              </a:defRPr>
            </a:lvl4pPr>
            <a:lvl5pPr marL="2057400" indent="-228600">
              <a:spcBef>
                <a:spcPct val="20000"/>
              </a:spcBef>
              <a:buChar char="»"/>
              <a:tabLst>
                <a:tab pos="111125"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1125"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1125"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1125"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1125" algn="l"/>
              </a:tabLst>
              <a:defRPr sz="2000">
                <a:solidFill>
                  <a:schemeClr val="tx1"/>
                </a:solidFill>
                <a:latin typeface="Arial" panose="020B0604020202020204" pitchFamily="34" charset="0"/>
              </a:defRPr>
            </a:lvl9pPr>
          </a:lstStyle>
          <a:p>
            <a:pPr>
              <a:spcBef>
                <a:spcPct val="0"/>
              </a:spcBef>
              <a:buClr>
                <a:srgbClr val="0000FF"/>
              </a:buClr>
              <a:buFont typeface="Wingdings" panose="05000000000000000000" pitchFamily="2" charset="2"/>
              <a:buChar char="§"/>
            </a:pPr>
            <a:r>
              <a:rPr lang="en-US" altLang="en-US" sz="1000" b="1" dirty="0">
                <a:solidFill>
                  <a:srgbClr val="000000"/>
                </a:solidFill>
              </a:rPr>
              <a:t>  BEGIN DEVELOPMENT OF LOOs AND LOEs                                                            	</a:t>
            </a:r>
            <a:r>
              <a:rPr lang="en-US" altLang="en-US" sz="1000" b="1" dirty="0">
                <a:solidFill>
                  <a:srgbClr val="FF0000"/>
                </a:solidFill>
              </a:rPr>
              <a:t>(ADDRESSED DURING CGSS)</a:t>
            </a:r>
          </a:p>
        </p:txBody>
      </p:sp>
      <p:grpSp>
        <p:nvGrpSpPr>
          <p:cNvPr id="781" name="Group 734"/>
          <p:cNvGrpSpPr>
            <a:grpSpLocks/>
          </p:cNvGrpSpPr>
          <p:nvPr/>
        </p:nvGrpSpPr>
        <p:grpSpPr bwMode="auto">
          <a:xfrm>
            <a:off x="4029013" y="1671639"/>
            <a:ext cx="8351837" cy="5253037"/>
            <a:chOff x="989013" y="1671638"/>
            <a:chExt cx="8351837" cy="5253037"/>
          </a:xfrm>
        </p:grpSpPr>
        <p:sp>
          <p:nvSpPr>
            <p:cNvPr id="157012" name="Text Box 534"/>
            <p:cNvSpPr txBox="1">
              <a:spLocks noChangeArrowheads="1"/>
            </p:cNvSpPr>
            <p:nvPr/>
          </p:nvSpPr>
          <p:spPr bwMode="auto">
            <a:xfrm>
              <a:off x="2084322" y="1737761"/>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57013" name="Text Box 534"/>
            <p:cNvSpPr txBox="1">
              <a:spLocks noChangeArrowheads="1"/>
            </p:cNvSpPr>
            <p:nvPr/>
          </p:nvSpPr>
          <p:spPr bwMode="auto">
            <a:xfrm>
              <a:off x="989013"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57014" name="Text Box 534"/>
            <p:cNvSpPr txBox="1">
              <a:spLocks noChangeArrowheads="1"/>
            </p:cNvSpPr>
            <p:nvPr/>
          </p:nvSpPr>
          <p:spPr bwMode="auto">
            <a:xfrm>
              <a:off x="1798589"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57015" name="Text Box 534"/>
            <p:cNvSpPr txBox="1">
              <a:spLocks noChangeArrowheads="1"/>
            </p:cNvSpPr>
            <p:nvPr/>
          </p:nvSpPr>
          <p:spPr bwMode="auto">
            <a:xfrm>
              <a:off x="3474887" y="1671638"/>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57016" name="Text Box 534"/>
            <p:cNvSpPr txBox="1">
              <a:spLocks noChangeArrowheads="1"/>
            </p:cNvSpPr>
            <p:nvPr/>
          </p:nvSpPr>
          <p:spPr bwMode="auto">
            <a:xfrm>
              <a:off x="5103563" y="2205034"/>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57017" name="Text Box 534"/>
            <p:cNvSpPr txBox="1">
              <a:spLocks noChangeArrowheads="1"/>
            </p:cNvSpPr>
            <p:nvPr/>
          </p:nvSpPr>
          <p:spPr bwMode="auto">
            <a:xfrm>
              <a:off x="4570196"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57018" name="Text Box 534"/>
            <p:cNvSpPr txBox="1">
              <a:spLocks noChangeArrowheads="1"/>
            </p:cNvSpPr>
            <p:nvPr/>
          </p:nvSpPr>
          <p:spPr bwMode="auto">
            <a:xfrm>
              <a:off x="6313165" y="2233609"/>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57019" name="Text Box 534"/>
            <p:cNvSpPr txBox="1">
              <a:spLocks noChangeArrowheads="1"/>
            </p:cNvSpPr>
            <p:nvPr/>
          </p:nvSpPr>
          <p:spPr bwMode="auto">
            <a:xfrm>
              <a:off x="6684617" y="6684153"/>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57020" name="Rectangle 538"/>
            <p:cNvSpPr>
              <a:spLocks noChangeArrowheads="1"/>
            </p:cNvSpPr>
            <p:nvPr/>
          </p:nvSpPr>
          <p:spPr bwMode="auto">
            <a:xfrm>
              <a:off x="7823309" y="2124079"/>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57021" name="Rectangle 538"/>
            <p:cNvSpPr>
              <a:spLocks noChangeArrowheads="1"/>
            </p:cNvSpPr>
            <p:nvPr/>
          </p:nvSpPr>
          <p:spPr bwMode="auto">
            <a:xfrm>
              <a:off x="8204286" y="6691280"/>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57022" name="Text Box 533"/>
            <p:cNvSpPr txBox="1">
              <a:spLocks noChangeArrowheads="1"/>
            </p:cNvSpPr>
            <p:nvPr/>
          </p:nvSpPr>
          <p:spPr bwMode="auto">
            <a:xfrm>
              <a:off x="4201769" y="2086887"/>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(BHL)</a:t>
              </a:r>
            </a:p>
          </p:txBody>
        </p:sp>
        <p:sp>
          <p:nvSpPr>
            <p:cNvPr id="157023" name="Text Box 533"/>
            <p:cNvSpPr txBox="1">
              <a:spLocks noChangeArrowheads="1"/>
            </p:cNvSpPr>
            <p:nvPr/>
          </p:nvSpPr>
          <p:spPr bwMode="auto">
            <a:xfrm>
              <a:off x="2971598" y="6697338"/>
              <a:ext cx="1073704"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(BHL)</a:t>
              </a:r>
            </a:p>
          </p:txBody>
        </p:sp>
      </p:grpSp>
      <p:grpSp>
        <p:nvGrpSpPr>
          <p:cNvPr id="782" name="Group 747"/>
          <p:cNvGrpSpPr>
            <a:grpSpLocks/>
          </p:cNvGrpSpPr>
          <p:nvPr/>
        </p:nvGrpSpPr>
        <p:grpSpPr bwMode="auto">
          <a:xfrm>
            <a:off x="2959037" y="2781300"/>
            <a:ext cx="8350251" cy="3759200"/>
            <a:chOff x="-80963" y="2781300"/>
            <a:chExt cx="8350251" cy="3759269"/>
          </a:xfrm>
        </p:grpSpPr>
        <p:grpSp>
          <p:nvGrpSpPr>
            <p:cNvPr id="156948" name="Group 510"/>
            <p:cNvGrpSpPr>
              <a:grpSpLocks/>
            </p:cNvGrpSpPr>
            <p:nvPr/>
          </p:nvGrpSpPr>
          <p:grpSpPr bwMode="auto">
            <a:xfrm>
              <a:off x="-80963" y="2781300"/>
              <a:ext cx="8350251" cy="1839947"/>
              <a:chOff x="-81550" y="2781665"/>
              <a:chExt cx="8351196" cy="1840063"/>
            </a:xfrm>
          </p:grpSpPr>
          <p:grpSp>
            <p:nvGrpSpPr>
              <p:cNvPr id="156961" name="Group 631"/>
              <p:cNvGrpSpPr>
                <a:grpSpLocks/>
              </p:cNvGrpSpPr>
              <p:nvPr/>
            </p:nvGrpSpPr>
            <p:grpSpPr bwMode="auto">
              <a:xfrm>
                <a:off x="-81550" y="2781665"/>
                <a:ext cx="791175" cy="465176"/>
                <a:chOff x="790913" y="2250015"/>
                <a:chExt cx="791175" cy="465176"/>
              </a:xfrm>
            </p:grpSpPr>
            <p:grpSp>
              <p:nvGrpSpPr>
                <p:cNvPr id="157001" name="Group 537"/>
                <p:cNvGrpSpPr>
                  <a:grpSpLocks/>
                </p:cNvGrpSpPr>
                <p:nvPr/>
              </p:nvGrpSpPr>
              <p:grpSpPr bwMode="auto">
                <a:xfrm>
                  <a:off x="790913" y="2250015"/>
                  <a:ext cx="791175" cy="465176"/>
                  <a:chOff x="-82549" y="5084987"/>
                  <a:chExt cx="791175" cy="465176"/>
                </a:xfrm>
              </p:grpSpPr>
              <p:sp>
                <p:nvSpPr>
                  <p:cNvPr id="157003" name="Rectangle 387"/>
                  <p:cNvSpPr>
                    <a:spLocks noChangeArrowheads="1"/>
                  </p:cNvSpPr>
                  <p:nvPr/>
                </p:nvSpPr>
                <p:spPr bwMode="auto">
                  <a:xfrm>
                    <a:off x="85547" y="5175082"/>
                    <a:ext cx="442693" cy="285374"/>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805" name="Rectangle 389"/>
                  <p:cNvSpPr>
                    <a:spLocks noChangeArrowheads="1"/>
                  </p:cNvSpPr>
                  <p:nvPr/>
                </p:nvSpPr>
                <p:spPr bwMode="auto">
                  <a:xfrm>
                    <a:off x="222287" y="5121503"/>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06" name="Text Box 1327"/>
                  <p:cNvSpPr txBox="1">
                    <a:spLocks noChangeArrowheads="1"/>
                  </p:cNvSpPr>
                  <p:nvPr/>
                </p:nvSpPr>
                <p:spPr bwMode="auto">
                  <a:xfrm>
                    <a:off x="131788" y="5084987"/>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07" name="Rectangle 390"/>
                  <p:cNvSpPr>
                    <a:spLocks noChangeArrowheads="1"/>
                  </p:cNvSpPr>
                  <p:nvPr/>
                </p:nvSpPr>
                <p:spPr bwMode="auto">
                  <a:xfrm>
                    <a:off x="495368" y="5286616"/>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08" name="Rectangle 392"/>
                  <p:cNvSpPr>
                    <a:spLocks noChangeArrowheads="1"/>
                  </p:cNvSpPr>
                  <p:nvPr/>
                </p:nvSpPr>
                <p:spPr bwMode="auto">
                  <a:xfrm>
                    <a:off x="223874" y="5404101"/>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09" name="Text Box 1327"/>
                  <p:cNvSpPr txBox="1">
                    <a:spLocks noChangeArrowheads="1"/>
                  </p:cNvSpPr>
                  <p:nvPr/>
                </p:nvSpPr>
                <p:spPr bwMode="auto">
                  <a:xfrm>
                    <a:off x="136552" y="5365998"/>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10" name="Rectangle 396"/>
                  <p:cNvSpPr>
                    <a:spLocks noChangeArrowheads="1"/>
                  </p:cNvSpPr>
                  <p:nvPr/>
                </p:nvSpPr>
                <p:spPr bwMode="auto">
                  <a:xfrm>
                    <a:off x="55580" y="5272327"/>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11" name="Text Box 1327"/>
                  <p:cNvSpPr txBox="1">
                    <a:spLocks noChangeArrowheads="1"/>
                  </p:cNvSpPr>
                  <p:nvPr/>
                </p:nvSpPr>
                <p:spPr bwMode="auto">
                  <a:xfrm>
                    <a:off x="-82549" y="5223111"/>
                    <a:ext cx="347702"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12" name="Text Box 1327"/>
                  <p:cNvSpPr txBox="1">
                    <a:spLocks noChangeArrowheads="1"/>
                  </p:cNvSpPr>
                  <p:nvPr/>
                </p:nvSpPr>
                <p:spPr bwMode="auto">
                  <a:xfrm>
                    <a:off x="360414" y="5237399"/>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57002" name="Text Box 177"/>
                <p:cNvSpPr txBox="1">
                  <a:spLocks noChangeArrowheads="1"/>
                </p:cNvSpPr>
                <p:nvPr/>
              </p:nvSpPr>
              <p:spPr bwMode="auto">
                <a:xfrm>
                  <a:off x="1037265" y="2402973"/>
                  <a:ext cx="2712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10</a:t>
                  </a:r>
                </a:p>
              </p:txBody>
            </p:sp>
          </p:grpSp>
          <p:grpSp>
            <p:nvGrpSpPr>
              <p:cNvPr id="156962" name="Group 630"/>
              <p:cNvGrpSpPr>
                <a:grpSpLocks/>
              </p:cNvGrpSpPr>
              <p:nvPr/>
            </p:nvGrpSpPr>
            <p:grpSpPr bwMode="auto">
              <a:xfrm>
                <a:off x="4163906" y="4156552"/>
                <a:ext cx="792762" cy="465176"/>
                <a:chOff x="2675926" y="3901370"/>
                <a:chExt cx="792762" cy="465176"/>
              </a:xfrm>
            </p:grpSpPr>
            <p:grpSp>
              <p:nvGrpSpPr>
                <p:cNvPr id="156990" name="Group 559"/>
                <p:cNvGrpSpPr>
                  <a:grpSpLocks/>
                </p:cNvGrpSpPr>
                <p:nvPr/>
              </p:nvGrpSpPr>
              <p:grpSpPr bwMode="auto">
                <a:xfrm>
                  <a:off x="2675926" y="3901370"/>
                  <a:ext cx="792762" cy="465176"/>
                  <a:chOff x="-83011" y="5085343"/>
                  <a:chExt cx="792762" cy="465176"/>
                </a:xfrm>
              </p:grpSpPr>
              <p:sp>
                <p:nvSpPr>
                  <p:cNvPr id="156992"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94" name="Rectangle 389"/>
                  <p:cNvSpPr>
                    <a:spLocks noChangeArrowheads="1"/>
                  </p:cNvSpPr>
                  <p:nvPr/>
                </p:nvSpPr>
                <p:spPr bwMode="auto">
                  <a:xfrm>
                    <a:off x="221824" y="5121859"/>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95" name="Text Box 1327"/>
                  <p:cNvSpPr txBox="1">
                    <a:spLocks noChangeArrowheads="1"/>
                  </p:cNvSpPr>
                  <p:nvPr/>
                </p:nvSpPr>
                <p:spPr bwMode="auto">
                  <a:xfrm>
                    <a:off x="131325" y="5085343"/>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96" name="Rectangle 390"/>
                  <p:cNvSpPr>
                    <a:spLocks noChangeArrowheads="1"/>
                  </p:cNvSpPr>
                  <p:nvPr/>
                </p:nvSpPr>
                <p:spPr bwMode="auto">
                  <a:xfrm>
                    <a:off x="494905" y="5286972"/>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97" name="Rectangle 392"/>
                  <p:cNvSpPr>
                    <a:spLocks noChangeArrowheads="1"/>
                  </p:cNvSpPr>
                  <p:nvPr/>
                </p:nvSpPr>
                <p:spPr bwMode="auto">
                  <a:xfrm>
                    <a:off x="223411" y="5404457"/>
                    <a:ext cx="166707"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98" name="Text Box 1327"/>
                  <p:cNvSpPr txBox="1">
                    <a:spLocks noChangeArrowheads="1"/>
                  </p:cNvSpPr>
                  <p:nvPr/>
                </p:nvSpPr>
                <p:spPr bwMode="auto">
                  <a:xfrm>
                    <a:off x="136089" y="5366354"/>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99" name="Rectangle 396"/>
                  <p:cNvSpPr>
                    <a:spLocks noChangeArrowheads="1"/>
                  </p:cNvSpPr>
                  <p:nvPr/>
                </p:nvSpPr>
                <p:spPr bwMode="auto">
                  <a:xfrm>
                    <a:off x="55117" y="5272683"/>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00" name="Text Box 1327"/>
                  <p:cNvSpPr txBox="1">
                    <a:spLocks noChangeArrowheads="1"/>
                  </p:cNvSpPr>
                  <p:nvPr/>
                </p:nvSpPr>
                <p:spPr bwMode="auto">
                  <a:xfrm>
                    <a:off x="-83011" y="5223467"/>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01" name="Text Box 1327"/>
                  <p:cNvSpPr txBox="1">
                    <a:spLocks noChangeArrowheads="1"/>
                  </p:cNvSpPr>
                  <p:nvPr/>
                </p:nvSpPr>
                <p:spPr bwMode="auto">
                  <a:xfrm>
                    <a:off x="361539" y="5237755"/>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56991" name="Text Box 177"/>
                <p:cNvSpPr txBox="1">
                  <a:spLocks noChangeArrowheads="1"/>
                </p:cNvSpPr>
                <p:nvPr/>
              </p:nvSpPr>
              <p:spPr bwMode="auto">
                <a:xfrm>
                  <a:off x="2920823" y="4045159"/>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20</a:t>
                  </a:r>
                </a:p>
              </p:txBody>
            </p:sp>
          </p:grpSp>
          <p:grpSp>
            <p:nvGrpSpPr>
              <p:cNvPr id="156963" name="Group 629"/>
              <p:cNvGrpSpPr>
                <a:grpSpLocks/>
              </p:cNvGrpSpPr>
              <p:nvPr/>
            </p:nvGrpSpPr>
            <p:grpSpPr bwMode="auto">
              <a:xfrm>
                <a:off x="5611870" y="4064470"/>
                <a:ext cx="791174" cy="465176"/>
                <a:chOff x="5473641" y="4277130"/>
                <a:chExt cx="791174" cy="465176"/>
              </a:xfrm>
            </p:grpSpPr>
            <p:grpSp>
              <p:nvGrpSpPr>
                <p:cNvPr id="156979" name="Group 571"/>
                <p:cNvGrpSpPr>
                  <a:grpSpLocks/>
                </p:cNvGrpSpPr>
                <p:nvPr/>
              </p:nvGrpSpPr>
              <p:grpSpPr bwMode="auto">
                <a:xfrm>
                  <a:off x="5473641" y="4277130"/>
                  <a:ext cx="791174" cy="465176"/>
                  <a:chOff x="-82022" y="5084624"/>
                  <a:chExt cx="791174" cy="465176"/>
                </a:xfrm>
              </p:grpSpPr>
              <p:sp>
                <p:nvSpPr>
                  <p:cNvPr id="156981"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83" name="Rectangle 389"/>
                  <p:cNvSpPr>
                    <a:spLocks noChangeArrowheads="1"/>
                  </p:cNvSpPr>
                  <p:nvPr/>
                </p:nvSpPr>
                <p:spPr bwMode="auto">
                  <a:xfrm>
                    <a:off x="222813" y="5121140"/>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84" name="Text Box 1327"/>
                  <p:cNvSpPr txBox="1">
                    <a:spLocks noChangeArrowheads="1"/>
                  </p:cNvSpPr>
                  <p:nvPr/>
                </p:nvSpPr>
                <p:spPr bwMode="auto">
                  <a:xfrm>
                    <a:off x="132314" y="5084624"/>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85" name="Rectangle 390"/>
                  <p:cNvSpPr>
                    <a:spLocks noChangeArrowheads="1"/>
                  </p:cNvSpPr>
                  <p:nvPr/>
                </p:nvSpPr>
                <p:spPr bwMode="auto">
                  <a:xfrm>
                    <a:off x="495894" y="5286253"/>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86" name="Rectangle 392"/>
                  <p:cNvSpPr>
                    <a:spLocks noChangeArrowheads="1"/>
                  </p:cNvSpPr>
                  <p:nvPr/>
                </p:nvSpPr>
                <p:spPr bwMode="auto">
                  <a:xfrm>
                    <a:off x="224400" y="5403738"/>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87" name="Text Box 1327"/>
                  <p:cNvSpPr txBox="1">
                    <a:spLocks noChangeArrowheads="1"/>
                  </p:cNvSpPr>
                  <p:nvPr/>
                </p:nvSpPr>
                <p:spPr bwMode="auto">
                  <a:xfrm>
                    <a:off x="137078" y="5365635"/>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88" name="Rectangle 396"/>
                  <p:cNvSpPr>
                    <a:spLocks noChangeArrowheads="1"/>
                  </p:cNvSpPr>
                  <p:nvPr/>
                </p:nvSpPr>
                <p:spPr bwMode="auto">
                  <a:xfrm>
                    <a:off x="56106" y="5271964"/>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89" name="Text Box 1327"/>
                  <p:cNvSpPr txBox="1">
                    <a:spLocks noChangeArrowheads="1"/>
                  </p:cNvSpPr>
                  <p:nvPr/>
                </p:nvSpPr>
                <p:spPr bwMode="auto">
                  <a:xfrm>
                    <a:off x="-82022" y="5222748"/>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90" name="Text Box 1327"/>
                  <p:cNvSpPr txBox="1">
                    <a:spLocks noChangeArrowheads="1"/>
                  </p:cNvSpPr>
                  <p:nvPr/>
                </p:nvSpPr>
                <p:spPr bwMode="auto">
                  <a:xfrm>
                    <a:off x="360940" y="5237036"/>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56980"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30</a:t>
                  </a:r>
                </a:p>
              </p:txBody>
            </p:sp>
          </p:grpSp>
          <p:grpSp>
            <p:nvGrpSpPr>
              <p:cNvPr id="156964" name="Group 581"/>
              <p:cNvGrpSpPr>
                <a:grpSpLocks/>
              </p:cNvGrpSpPr>
              <p:nvPr/>
            </p:nvGrpSpPr>
            <p:grpSpPr bwMode="auto">
              <a:xfrm>
                <a:off x="7764764" y="3964428"/>
                <a:ext cx="504882" cy="101606"/>
                <a:chOff x="56226" y="5272176"/>
                <a:chExt cx="504882" cy="101606"/>
              </a:xfrm>
            </p:grpSpPr>
            <p:sp>
              <p:nvSpPr>
                <p:cNvPr id="778" name="Rectangle 390"/>
                <p:cNvSpPr>
                  <a:spLocks noChangeArrowheads="1"/>
                </p:cNvSpPr>
                <p:nvPr/>
              </p:nvSpPr>
              <p:spPr bwMode="auto">
                <a:xfrm>
                  <a:off x="496013" y="5286485"/>
                  <a:ext cx="65095"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79" name="Rectangle 396"/>
                <p:cNvSpPr>
                  <a:spLocks noChangeArrowheads="1"/>
                </p:cNvSpPr>
                <p:nvPr/>
              </p:nvSpPr>
              <p:spPr bwMode="auto">
                <a:xfrm>
                  <a:off x="56226" y="5272197"/>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grpSp>
          <p:grpSp>
            <p:nvGrpSpPr>
              <p:cNvPr id="156965" name="Group 633"/>
              <p:cNvGrpSpPr>
                <a:grpSpLocks/>
              </p:cNvGrpSpPr>
              <p:nvPr/>
            </p:nvGrpSpPr>
            <p:grpSpPr bwMode="auto">
              <a:xfrm>
                <a:off x="3619145" y="2893348"/>
                <a:ext cx="792899" cy="465498"/>
                <a:chOff x="5473114" y="4277493"/>
                <a:chExt cx="792899" cy="465498"/>
              </a:xfrm>
            </p:grpSpPr>
            <p:grpSp>
              <p:nvGrpSpPr>
                <p:cNvPr id="156966" name="Group 634"/>
                <p:cNvGrpSpPr>
                  <a:grpSpLocks/>
                </p:cNvGrpSpPr>
                <p:nvPr/>
              </p:nvGrpSpPr>
              <p:grpSpPr bwMode="auto">
                <a:xfrm>
                  <a:off x="5473114" y="4277493"/>
                  <a:ext cx="792899" cy="465498"/>
                  <a:chOff x="-82549" y="5084987"/>
                  <a:chExt cx="792899" cy="465498"/>
                </a:xfrm>
              </p:grpSpPr>
              <p:sp>
                <p:nvSpPr>
                  <p:cNvPr id="156968"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70" name="Rectangle 389"/>
                  <p:cNvSpPr>
                    <a:spLocks noChangeArrowheads="1"/>
                  </p:cNvSpPr>
                  <p:nvPr/>
                </p:nvSpPr>
                <p:spPr bwMode="auto">
                  <a:xfrm>
                    <a:off x="222473" y="5120954"/>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71" name="Text Box 1327"/>
                  <p:cNvSpPr txBox="1">
                    <a:spLocks noChangeArrowheads="1"/>
                  </p:cNvSpPr>
                  <p:nvPr/>
                </p:nvSpPr>
                <p:spPr bwMode="auto">
                  <a:xfrm>
                    <a:off x="131975" y="5084438"/>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72" name="Rectangle 390"/>
                  <p:cNvSpPr>
                    <a:spLocks noChangeArrowheads="1"/>
                  </p:cNvSpPr>
                  <p:nvPr/>
                </p:nvSpPr>
                <p:spPr bwMode="auto">
                  <a:xfrm>
                    <a:off x="495554" y="5286067"/>
                    <a:ext cx="65095"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73" name="Rectangle 392"/>
                  <p:cNvSpPr>
                    <a:spLocks noChangeArrowheads="1"/>
                  </p:cNvSpPr>
                  <p:nvPr/>
                </p:nvSpPr>
                <p:spPr bwMode="auto">
                  <a:xfrm>
                    <a:off x="224061" y="5405139"/>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74" name="Text Box 1327"/>
                  <p:cNvSpPr txBox="1">
                    <a:spLocks noChangeArrowheads="1"/>
                  </p:cNvSpPr>
                  <p:nvPr/>
                </p:nvSpPr>
                <p:spPr bwMode="auto">
                  <a:xfrm>
                    <a:off x="136738" y="5367036"/>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75" name="Rectangle 396"/>
                  <p:cNvSpPr>
                    <a:spLocks noChangeArrowheads="1"/>
                  </p:cNvSpPr>
                  <p:nvPr/>
                </p:nvSpPr>
                <p:spPr bwMode="auto">
                  <a:xfrm>
                    <a:off x="55767" y="5273366"/>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76" name="Text Box 1327"/>
                  <p:cNvSpPr txBox="1">
                    <a:spLocks noChangeArrowheads="1"/>
                  </p:cNvSpPr>
                  <p:nvPr/>
                </p:nvSpPr>
                <p:spPr bwMode="auto">
                  <a:xfrm>
                    <a:off x="-82362" y="5222562"/>
                    <a:ext cx="347702" cy="187340"/>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77" name="Text Box 1327"/>
                  <p:cNvSpPr txBox="1">
                    <a:spLocks noChangeArrowheads="1"/>
                  </p:cNvSpPr>
                  <p:nvPr/>
                </p:nvSpPr>
                <p:spPr bwMode="auto">
                  <a:xfrm>
                    <a:off x="360601" y="5236850"/>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56967"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15</a:t>
                  </a:r>
                </a:p>
              </p:txBody>
            </p:sp>
          </p:grpSp>
        </p:grpSp>
        <p:grpSp>
          <p:nvGrpSpPr>
            <p:cNvPr id="156949" name="Group 628"/>
            <p:cNvGrpSpPr>
              <a:grpSpLocks/>
            </p:cNvGrpSpPr>
            <p:nvPr/>
          </p:nvGrpSpPr>
          <p:grpSpPr bwMode="auto">
            <a:xfrm>
              <a:off x="3852861" y="6075423"/>
              <a:ext cx="791084" cy="465146"/>
              <a:chOff x="7591641" y="3777562"/>
              <a:chExt cx="791174" cy="465175"/>
            </a:xfrm>
          </p:grpSpPr>
          <p:grpSp>
            <p:nvGrpSpPr>
              <p:cNvPr id="156950" name="Group 581"/>
              <p:cNvGrpSpPr>
                <a:grpSpLocks/>
              </p:cNvGrpSpPr>
              <p:nvPr/>
            </p:nvGrpSpPr>
            <p:grpSpPr bwMode="auto">
              <a:xfrm>
                <a:off x="7591641" y="3777562"/>
                <a:ext cx="791174" cy="465175"/>
                <a:chOff x="-82393" y="5085310"/>
                <a:chExt cx="791174" cy="465175"/>
              </a:xfrm>
            </p:grpSpPr>
            <p:sp>
              <p:nvSpPr>
                <p:cNvPr id="156952"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54" name="Rectangle 389"/>
                <p:cNvSpPr>
                  <a:spLocks noChangeArrowheads="1"/>
                </p:cNvSpPr>
                <p:nvPr/>
              </p:nvSpPr>
              <p:spPr bwMode="auto">
                <a:xfrm>
                  <a:off x="222442" y="5121825"/>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55" name="Text Box 1327"/>
                <p:cNvSpPr txBox="1">
                  <a:spLocks noChangeArrowheads="1"/>
                </p:cNvSpPr>
                <p:nvPr/>
              </p:nvSpPr>
              <p:spPr bwMode="auto">
                <a:xfrm>
                  <a:off x="131943" y="5085310"/>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56" name="Rectangle 390"/>
                <p:cNvSpPr>
                  <a:spLocks noChangeArrowheads="1"/>
                </p:cNvSpPr>
                <p:nvPr/>
              </p:nvSpPr>
              <p:spPr bwMode="auto">
                <a:xfrm>
                  <a:off x="495523" y="5286938"/>
                  <a:ext cx="65094"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57" name="Rectangle 392"/>
                <p:cNvSpPr>
                  <a:spLocks noChangeArrowheads="1"/>
                </p:cNvSpPr>
                <p:nvPr/>
              </p:nvSpPr>
              <p:spPr bwMode="auto">
                <a:xfrm>
                  <a:off x="224029" y="5404423"/>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58" name="Text Box 1327"/>
                <p:cNvSpPr txBox="1">
                  <a:spLocks noChangeArrowheads="1"/>
                </p:cNvSpPr>
                <p:nvPr/>
              </p:nvSpPr>
              <p:spPr bwMode="auto">
                <a:xfrm>
                  <a:off x="136707" y="5366320"/>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59" name="Rectangle 396"/>
                <p:cNvSpPr>
                  <a:spLocks noChangeArrowheads="1"/>
                </p:cNvSpPr>
                <p:nvPr/>
              </p:nvSpPr>
              <p:spPr bwMode="auto">
                <a:xfrm>
                  <a:off x="55735" y="5272650"/>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60" name="Text Box 1327"/>
                <p:cNvSpPr txBox="1">
                  <a:spLocks noChangeArrowheads="1"/>
                </p:cNvSpPr>
                <p:nvPr/>
              </p:nvSpPr>
              <p:spPr bwMode="auto">
                <a:xfrm>
                  <a:off x="-82393" y="5223433"/>
                  <a:ext cx="347701" cy="185753"/>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61" name="Text Box 1327"/>
                <p:cNvSpPr txBox="1">
                  <a:spLocks noChangeArrowheads="1"/>
                </p:cNvSpPr>
                <p:nvPr/>
              </p:nvSpPr>
              <p:spPr bwMode="auto">
                <a:xfrm>
                  <a:off x="360569" y="5237722"/>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56951" name="Text Box 177"/>
              <p:cNvSpPr txBox="1">
                <a:spLocks noChangeArrowheads="1"/>
              </p:cNvSpPr>
              <p:nvPr/>
            </p:nvSpPr>
            <p:spPr bwMode="auto">
              <a:xfrm>
                <a:off x="7834878" y="3920660"/>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25</a:t>
                </a:r>
              </a:p>
            </p:txBody>
          </p:sp>
        </p:grpSp>
      </p:grpSp>
      <p:grpSp>
        <p:nvGrpSpPr>
          <p:cNvPr id="95736" name="Group 577"/>
          <p:cNvGrpSpPr>
            <a:grpSpLocks/>
          </p:cNvGrpSpPr>
          <p:nvPr/>
        </p:nvGrpSpPr>
        <p:grpSpPr bwMode="auto">
          <a:xfrm>
            <a:off x="1987178" y="2246963"/>
            <a:ext cx="958850" cy="461963"/>
            <a:chOff x="7910499" y="876135"/>
            <a:chExt cx="958495" cy="461665"/>
          </a:xfrm>
        </p:grpSpPr>
        <p:pic>
          <p:nvPicPr>
            <p:cNvPr id="156946" name="Picture 343" descr="Task Org Comp Template.jp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63786" y="899411"/>
              <a:ext cx="905208" cy="40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947" name="TextBox 527"/>
            <p:cNvSpPr txBox="1">
              <a:spLocks noChangeArrowheads="1"/>
            </p:cNvSpPr>
            <p:nvPr/>
          </p:nvSpPr>
          <p:spPr bwMode="auto">
            <a:xfrm>
              <a:off x="7910499" y="876135"/>
              <a:ext cx="922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FF0000"/>
                  </a:solidFill>
                </a:rPr>
                <a:t>See Symbology Lesson for Task Organization  Composition Boxes</a:t>
              </a:r>
            </a:p>
          </p:txBody>
        </p:sp>
      </p:grpSp>
      <p:grpSp>
        <p:nvGrpSpPr>
          <p:cNvPr id="95743" name="Group 815"/>
          <p:cNvGrpSpPr>
            <a:grpSpLocks/>
          </p:cNvGrpSpPr>
          <p:nvPr/>
        </p:nvGrpSpPr>
        <p:grpSpPr bwMode="auto">
          <a:xfrm>
            <a:off x="4456050" y="1982789"/>
            <a:ext cx="4983163" cy="4548187"/>
            <a:chOff x="1435100" y="1982788"/>
            <a:chExt cx="4982795" cy="4548187"/>
          </a:xfrm>
        </p:grpSpPr>
        <p:pic>
          <p:nvPicPr>
            <p:cNvPr id="156941" name="Picture 2" descr="C:\Users\raun.watson\Pictures\Scratch Folder for Lesson Slides\TF composition with status symbol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35100" y="1982788"/>
              <a:ext cx="1497013" cy="777875"/>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6942" name="Picture 2" descr="C:\Users\raun.watson\Pictures\Scratch Folder for Lesson Slides\TF composition with status symbol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2988" y="3492500"/>
              <a:ext cx="1497012" cy="777875"/>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6943" name="Picture 2" descr="C:\Users\raun.watson\Pictures\Scratch Folder for Lesson Slides\TF composition with status symbol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14863" y="2660650"/>
              <a:ext cx="1497012" cy="779463"/>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6944" name="Picture 2" descr="C:\Users\raun.watson\Pictures\Scratch Folder for Lesson Slides\TF composition with status symbol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1588" y="5753100"/>
              <a:ext cx="1497012" cy="777875"/>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6945" name="Picture 2" descr="C:\Users\raun.watson\Pictures\Scratch Folder for Lesson Slides\TF composition with status symbol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20883" y="4298044"/>
              <a:ext cx="1497012" cy="779463"/>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grpSp>
      <p:grpSp>
        <p:nvGrpSpPr>
          <p:cNvPr id="802" name="Group 548"/>
          <p:cNvGrpSpPr>
            <a:grpSpLocks/>
          </p:cNvGrpSpPr>
          <p:nvPr/>
        </p:nvGrpSpPr>
        <p:grpSpPr bwMode="auto">
          <a:xfrm>
            <a:off x="8086963" y="4433888"/>
            <a:ext cx="192088" cy="214312"/>
            <a:chOff x="-520109" y="5056527"/>
            <a:chExt cx="192088" cy="214124"/>
          </a:xfrm>
        </p:grpSpPr>
        <p:grpSp>
          <p:nvGrpSpPr>
            <p:cNvPr id="156934" name="Group 249"/>
            <p:cNvGrpSpPr>
              <a:grpSpLocks/>
            </p:cNvGrpSpPr>
            <p:nvPr/>
          </p:nvGrpSpPr>
          <p:grpSpPr bwMode="auto">
            <a:xfrm>
              <a:off x="-520109" y="5129551"/>
              <a:ext cx="192088" cy="76200"/>
              <a:chOff x="3394" y="3599"/>
              <a:chExt cx="121" cy="48"/>
            </a:xfrm>
          </p:grpSpPr>
          <p:sp>
            <p:nvSpPr>
              <p:cNvPr id="156937" name="Line 250"/>
              <p:cNvSpPr>
                <a:spLocks noChangeShapeType="1"/>
              </p:cNvSpPr>
              <p:nvPr/>
            </p:nvSpPr>
            <p:spPr bwMode="auto">
              <a:xfrm>
                <a:off x="3394" y="3602"/>
                <a:ext cx="12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156938" name="Line 251"/>
              <p:cNvSpPr>
                <a:spLocks noChangeShapeType="1"/>
              </p:cNvSpPr>
              <p:nvPr/>
            </p:nvSpPr>
            <p:spPr bwMode="auto">
              <a:xfrm rot="5400000">
                <a:off x="3487"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156939" name="Line 252"/>
              <p:cNvSpPr>
                <a:spLocks noChangeShapeType="1"/>
              </p:cNvSpPr>
              <p:nvPr/>
            </p:nvSpPr>
            <p:spPr bwMode="auto">
              <a:xfrm rot="5400000">
                <a:off x="3372"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156940" name="Line 253"/>
              <p:cNvSpPr>
                <a:spLocks noChangeShapeType="1"/>
              </p:cNvSpPr>
              <p:nvPr/>
            </p:nvSpPr>
            <p:spPr bwMode="auto">
              <a:xfrm rot="5400000">
                <a:off x="3431"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grpSp>
        <p:grpSp>
          <p:nvGrpSpPr>
            <p:cNvPr id="804" name="Group 78"/>
            <p:cNvGrpSpPr>
              <a:grpSpLocks/>
            </p:cNvGrpSpPr>
            <p:nvPr/>
          </p:nvGrpSpPr>
          <p:grpSpPr bwMode="auto">
            <a:xfrm>
              <a:off x="-507379" y="5056527"/>
              <a:ext cx="171433" cy="47013"/>
              <a:chOff x="1226128" y="1237034"/>
              <a:chExt cx="494031" cy="174994"/>
            </a:xfrm>
            <a:noFill/>
          </p:grpSpPr>
          <p:sp>
            <p:nvSpPr>
              <p:cNvPr id="557" name="Freeform 95"/>
              <p:cNvSpPr>
                <a:spLocks noChangeAspect="1"/>
              </p:cNvSpPr>
              <p:nvPr/>
            </p:nvSpPr>
            <p:spPr bwMode="auto">
              <a:xfrm rot="5400000">
                <a:off x="1597208" y="1287903"/>
                <a:ext cx="173820" cy="72083"/>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grpFill/>
              <a:ln w="19050" cap="flat" cmpd="sng">
                <a:solidFill>
                  <a:schemeClr val="tx1"/>
                </a:solidFill>
                <a:prstDash val="solid"/>
                <a:round/>
                <a:headEnd/>
                <a:tailEnd/>
              </a:ln>
            </p:spPr>
            <p:txBody>
              <a:bodyPr wrap="none" anchor="ctr"/>
              <a:lstStyle/>
              <a:p>
                <a:pPr>
                  <a:defRPr/>
                </a:pPr>
                <a:endParaRPr lang="en-US" dirty="0">
                  <a:solidFill>
                    <a:srgbClr val="000000"/>
                  </a:solidFill>
                  <a:latin typeface="Arial" charset="0"/>
                </a:endParaRPr>
              </a:p>
            </p:txBody>
          </p:sp>
          <p:sp>
            <p:nvSpPr>
              <p:cNvPr id="558" name="Freeform 96"/>
              <p:cNvSpPr>
                <a:spLocks noChangeAspect="1"/>
              </p:cNvSpPr>
              <p:nvPr/>
            </p:nvSpPr>
            <p:spPr bwMode="auto">
              <a:xfrm rot="16200000" flipH="1">
                <a:off x="1175260" y="1287903"/>
                <a:ext cx="173820" cy="72083"/>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grpFill/>
              <a:ln w="19050" cap="flat" cmpd="sng">
                <a:solidFill>
                  <a:schemeClr val="tx1"/>
                </a:solidFill>
                <a:prstDash val="solid"/>
                <a:round/>
                <a:headEnd/>
                <a:tailEnd/>
              </a:ln>
            </p:spPr>
            <p:txBody>
              <a:bodyPr wrap="none" anchor="ctr"/>
              <a:lstStyle/>
              <a:p>
                <a:pPr>
                  <a:defRPr/>
                </a:pPr>
                <a:endParaRPr lang="en-US" dirty="0">
                  <a:solidFill>
                    <a:srgbClr val="000000"/>
                  </a:solidFill>
                  <a:latin typeface="Arial" charset="0"/>
                </a:endParaRPr>
              </a:p>
            </p:txBody>
          </p:sp>
          <p:sp>
            <p:nvSpPr>
              <p:cNvPr id="559" name="Line 97"/>
              <p:cNvSpPr>
                <a:spLocks noChangeShapeType="1"/>
              </p:cNvSpPr>
              <p:nvPr/>
            </p:nvSpPr>
            <p:spPr bwMode="auto">
              <a:xfrm>
                <a:off x="1292058" y="1412028"/>
                <a:ext cx="365688" cy="0"/>
              </a:xfrm>
              <a:prstGeom prst="line">
                <a:avLst/>
              </a:prstGeom>
              <a:grpFill/>
              <a:ln w="19050">
                <a:solidFill>
                  <a:schemeClr val="tx1"/>
                </a:solidFill>
                <a:round/>
                <a:headEnd/>
                <a:tailEnd/>
              </a:ln>
            </p:spPr>
            <p:txBody>
              <a:bodyPr wrap="none" anchor="ctr"/>
              <a:lstStyle/>
              <a:p>
                <a:pPr>
                  <a:defRPr/>
                </a:pPr>
                <a:endParaRPr lang="en-US" dirty="0">
                  <a:solidFill>
                    <a:srgbClr val="000000"/>
                  </a:solidFill>
                  <a:latin typeface="Arial" charset="0"/>
                </a:endParaRPr>
              </a:p>
            </p:txBody>
          </p:sp>
          <p:sp>
            <p:nvSpPr>
              <p:cNvPr id="561" name="Line 97"/>
              <p:cNvSpPr>
                <a:spLocks noChangeShapeType="1"/>
              </p:cNvSpPr>
              <p:nvPr/>
            </p:nvSpPr>
            <p:spPr bwMode="auto">
              <a:xfrm>
                <a:off x="1293447" y="1237034"/>
                <a:ext cx="365688" cy="0"/>
              </a:xfrm>
              <a:prstGeom prst="line">
                <a:avLst/>
              </a:prstGeom>
              <a:grpFill/>
              <a:ln w="19050">
                <a:solidFill>
                  <a:schemeClr val="tx1"/>
                </a:solidFill>
                <a:round/>
                <a:headEnd/>
                <a:tailEnd/>
              </a:ln>
            </p:spPr>
            <p:txBody>
              <a:bodyPr wrap="none" anchor="ctr"/>
              <a:lstStyle/>
              <a:p>
                <a:pPr>
                  <a:defRPr/>
                </a:pPr>
                <a:endParaRPr lang="en-US" dirty="0">
                  <a:solidFill>
                    <a:srgbClr val="000000"/>
                  </a:solidFill>
                  <a:latin typeface="Arial" charset="0"/>
                </a:endParaRPr>
              </a:p>
            </p:txBody>
          </p:sp>
        </p:grpSp>
        <p:grpSp>
          <p:nvGrpSpPr>
            <p:cNvPr id="813" name="Group 78"/>
            <p:cNvGrpSpPr>
              <a:grpSpLocks/>
            </p:cNvGrpSpPr>
            <p:nvPr/>
          </p:nvGrpSpPr>
          <p:grpSpPr bwMode="auto">
            <a:xfrm>
              <a:off x="-509572" y="5223638"/>
              <a:ext cx="171433" cy="47013"/>
              <a:chOff x="1226128" y="1237034"/>
              <a:chExt cx="494031" cy="174994"/>
            </a:xfrm>
            <a:noFill/>
          </p:grpSpPr>
          <p:sp>
            <p:nvSpPr>
              <p:cNvPr id="553" name="Freeform 95"/>
              <p:cNvSpPr>
                <a:spLocks noChangeAspect="1"/>
              </p:cNvSpPr>
              <p:nvPr/>
            </p:nvSpPr>
            <p:spPr bwMode="auto">
              <a:xfrm rot="5400000">
                <a:off x="1597208" y="1287903"/>
                <a:ext cx="173820" cy="72083"/>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grpFill/>
              <a:ln w="19050" cap="flat" cmpd="sng">
                <a:solidFill>
                  <a:schemeClr val="tx1"/>
                </a:solidFill>
                <a:prstDash val="solid"/>
                <a:round/>
                <a:headEnd/>
                <a:tailEnd/>
              </a:ln>
            </p:spPr>
            <p:txBody>
              <a:bodyPr wrap="none" anchor="ctr"/>
              <a:lstStyle/>
              <a:p>
                <a:pPr>
                  <a:defRPr/>
                </a:pPr>
                <a:endParaRPr lang="en-US" dirty="0">
                  <a:solidFill>
                    <a:srgbClr val="000000"/>
                  </a:solidFill>
                  <a:latin typeface="Arial" charset="0"/>
                </a:endParaRPr>
              </a:p>
            </p:txBody>
          </p:sp>
          <p:sp>
            <p:nvSpPr>
              <p:cNvPr id="554" name="Freeform 96"/>
              <p:cNvSpPr>
                <a:spLocks noChangeAspect="1"/>
              </p:cNvSpPr>
              <p:nvPr/>
            </p:nvSpPr>
            <p:spPr bwMode="auto">
              <a:xfrm rot="16200000" flipH="1">
                <a:off x="1175260" y="1287903"/>
                <a:ext cx="173820" cy="72083"/>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grpFill/>
              <a:ln w="19050" cap="flat" cmpd="sng">
                <a:solidFill>
                  <a:schemeClr val="tx1"/>
                </a:solidFill>
                <a:prstDash val="solid"/>
                <a:round/>
                <a:headEnd/>
                <a:tailEnd/>
              </a:ln>
            </p:spPr>
            <p:txBody>
              <a:bodyPr wrap="none" anchor="ctr"/>
              <a:lstStyle/>
              <a:p>
                <a:pPr>
                  <a:defRPr/>
                </a:pPr>
                <a:endParaRPr lang="en-US" dirty="0">
                  <a:solidFill>
                    <a:srgbClr val="000000"/>
                  </a:solidFill>
                  <a:latin typeface="Arial" charset="0"/>
                </a:endParaRPr>
              </a:p>
            </p:txBody>
          </p:sp>
          <p:sp>
            <p:nvSpPr>
              <p:cNvPr id="555" name="Line 97"/>
              <p:cNvSpPr>
                <a:spLocks noChangeShapeType="1"/>
              </p:cNvSpPr>
              <p:nvPr/>
            </p:nvSpPr>
            <p:spPr bwMode="auto">
              <a:xfrm>
                <a:off x="1292058" y="1412028"/>
                <a:ext cx="365688" cy="0"/>
              </a:xfrm>
              <a:prstGeom prst="line">
                <a:avLst/>
              </a:prstGeom>
              <a:grpFill/>
              <a:ln w="19050">
                <a:solidFill>
                  <a:schemeClr val="tx1"/>
                </a:solidFill>
                <a:round/>
                <a:headEnd/>
                <a:tailEnd/>
              </a:ln>
            </p:spPr>
            <p:txBody>
              <a:bodyPr wrap="none" anchor="ctr"/>
              <a:lstStyle/>
              <a:p>
                <a:pPr>
                  <a:defRPr/>
                </a:pPr>
                <a:endParaRPr lang="en-US" dirty="0">
                  <a:solidFill>
                    <a:srgbClr val="000000"/>
                  </a:solidFill>
                  <a:latin typeface="Arial" charset="0"/>
                </a:endParaRPr>
              </a:p>
            </p:txBody>
          </p:sp>
          <p:sp>
            <p:nvSpPr>
              <p:cNvPr id="556" name="Line 97"/>
              <p:cNvSpPr>
                <a:spLocks noChangeShapeType="1"/>
              </p:cNvSpPr>
              <p:nvPr/>
            </p:nvSpPr>
            <p:spPr bwMode="auto">
              <a:xfrm>
                <a:off x="1293447" y="1237034"/>
                <a:ext cx="365688" cy="0"/>
              </a:xfrm>
              <a:prstGeom prst="line">
                <a:avLst/>
              </a:prstGeom>
              <a:grpFill/>
              <a:ln w="19050">
                <a:solidFill>
                  <a:schemeClr val="tx1"/>
                </a:solidFill>
                <a:round/>
                <a:headEnd/>
                <a:tailEnd/>
              </a:ln>
            </p:spPr>
            <p:txBody>
              <a:bodyPr wrap="none" anchor="ctr"/>
              <a:lstStyle/>
              <a:p>
                <a:pPr>
                  <a:defRPr/>
                </a:pPr>
                <a:endParaRPr lang="en-US" dirty="0">
                  <a:solidFill>
                    <a:srgbClr val="000000"/>
                  </a:solidFill>
                  <a:latin typeface="Arial" charset="0"/>
                </a:endParaRPr>
              </a:p>
            </p:txBody>
          </p:sp>
        </p:grpSp>
      </p:grpSp>
      <p:sp>
        <p:nvSpPr>
          <p:cNvPr id="764" name="TextBox 763"/>
          <p:cNvSpPr txBox="1">
            <a:spLocks noChangeArrowheads="1"/>
          </p:cNvSpPr>
          <p:nvPr/>
        </p:nvSpPr>
        <p:spPr bwMode="auto">
          <a:xfrm>
            <a:off x="8476687" y="4500563"/>
            <a:ext cx="103005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Decisive Operation ME </a:t>
            </a:r>
          </a:p>
        </p:txBody>
      </p:sp>
      <p:grpSp>
        <p:nvGrpSpPr>
          <p:cNvPr id="814" name="Group 802"/>
          <p:cNvGrpSpPr>
            <a:grpSpLocks/>
          </p:cNvGrpSpPr>
          <p:nvPr/>
        </p:nvGrpSpPr>
        <p:grpSpPr bwMode="auto">
          <a:xfrm>
            <a:off x="8022084" y="4668865"/>
            <a:ext cx="1010400" cy="352398"/>
            <a:chOff x="4981733" y="4668960"/>
            <a:chExt cx="1010511" cy="352425"/>
          </a:xfrm>
        </p:grpSpPr>
        <p:grpSp>
          <p:nvGrpSpPr>
            <p:cNvPr id="156919" name="Group 601"/>
            <p:cNvGrpSpPr>
              <a:grpSpLocks/>
            </p:cNvGrpSpPr>
            <p:nvPr/>
          </p:nvGrpSpPr>
          <p:grpSpPr bwMode="auto">
            <a:xfrm>
              <a:off x="5687328" y="4668960"/>
              <a:ext cx="304916" cy="352425"/>
              <a:chOff x="5056" y="738"/>
              <a:chExt cx="192" cy="222"/>
            </a:xfrm>
          </p:grpSpPr>
          <p:sp>
            <p:nvSpPr>
              <p:cNvPr id="156932" name="Rectangle 602"/>
              <p:cNvSpPr>
                <a:spLocks noChangeArrowheads="1"/>
              </p:cNvSpPr>
              <p:nvPr/>
            </p:nvSpPr>
            <p:spPr bwMode="auto">
              <a:xfrm>
                <a:off x="5056"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933" name="Line 603"/>
              <p:cNvSpPr>
                <a:spLocks noChangeShapeType="1"/>
              </p:cNvSpPr>
              <p:nvPr/>
            </p:nvSpPr>
            <p:spPr bwMode="auto">
              <a:xfrm>
                <a:off x="5152"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6921" name="Group 607"/>
            <p:cNvGrpSpPr>
              <a:grpSpLocks/>
            </p:cNvGrpSpPr>
            <p:nvPr/>
          </p:nvGrpSpPr>
          <p:grpSpPr bwMode="auto">
            <a:xfrm>
              <a:off x="4981733" y="4668960"/>
              <a:ext cx="304916" cy="352425"/>
              <a:chOff x="5040" y="738"/>
              <a:chExt cx="192" cy="222"/>
            </a:xfrm>
          </p:grpSpPr>
          <p:sp>
            <p:nvSpPr>
              <p:cNvPr id="156928" name="Line 609"/>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929" name="Rectangle 608"/>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56922" name="Group 610"/>
            <p:cNvGrpSpPr>
              <a:grpSpLocks/>
            </p:cNvGrpSpPr>
            <p:nvPr/>
          </p:nvGrpSpPr>
          <p:grpSpPr bwMode="auto">
            <a:xfrm>
              <a:off x="5334530" y="4668960"/>
              <a:ext cx="304916" cy="352425"/>
              <a:chOff x="5048" y="738"/>
              <a:chExt cx="192" cy="222"/>
            </a:xfrm>
          </p:grpSpPr>
          <p:sp>
            <p:nvSpPr>
              <p:cNvPr id="156926" name="Rectangle 611"/>
              <p:cNvSpPr>
                <a:spLocks noChangeArrowheads="1"/>
              </p:cNvSpPr>
              <p:nvPr/>
            </p:nvSpPr>
            <p:spPr bwMode="auto">
              <a:xfrm>
                <a:off x="5048"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927" name="Line 612"/>
              <p:cNvSpPr>
                <a:spLocks noChangeShapeType="1"/>
              </p:cNvSpPr>
              <p:nvPr/>
            </p:nvSpPr>
            <p:spPr bwMode="auto">
              <a:xfrm>
                <a:off x="5144"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830" name="Group 705"/>
          <p:cNvGrpSpPr>
            <a:grpSpLocks/>
          </p:cNvGrpSpPr>
          <p:nvPr/>
        </p:nvGrpSpPr>
        <p:grpSpPr bwMode="auto">
          <a:xfrm>
            <a:off x="7712012" y="3028951"/>
            <a:ext cx="1001712" cy="352425"/>
            <a:chOff x="5987" y="2368"/>
            <a:chExt cx="631" cy="222"/>
          </a:xfrm>
        </p:grpSpPr>
        <p:grpSp>
          <p:nvGrpSpPr>
            <p:cNvPr id="156877" name="Group 621"/>
            <p:cNvGrpSpPr>
              <a:grpSpLocks/>
            </p:cNvGrpSpPr>
            <p:nvPr/>
          </p:nvGrpSpPr>
          <p:grpSpPr bwMode="auto">
            <a:xfrm>
              <a:off x="6207" y="2368"/>
              <a:ext cx="192" cy="222"/>
              <a:chOff x="5040" y="738"/>
              <a:chExt cx="192" cy="222"/>
            </a:xfrm>
          </p:grpSpPr>
          <p:sp>
            <p:nvSpPr>
              <p:cNvPr id="156884" name="Line 623"/>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885" name="Rectangle 622"/>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56878" name="Group 624"/>
            <p:cNvGrpSpPr>
              <a:grpSpLocks/>
            </p:cNvGrpSpPr>
            <p:nvPr/>
          </p:nvGrpSpPr>
          <p:grpSpPr bwMode="auto">
            <a:xfrm>
              <a:off x="6426" y="2368"/>
              <a:ext cx="192" cy="222"/>
              <a:chOff x="5045" y="738"/>
              <a:chExt cx="192" cy="222"/>
            </a:xfrm>
          </p:grpSpPr>
          <p:sp>
            <p:nvSpPr>
              <p:cNvPr id="156882" name="Line 626"/>
              <p:cNvSpPr>
                <a:spLocks noChangeShapeType="1"/>
              </p:cNvSpPr>
              <p:nvPr/>
            </p:nvSpPr>
            <p:spPr bwMode="auto">
              <a:xfrm>
                <a:off x="5141"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883" name="Rectangle 625"/>
              <p:cNvSpPr>
                <a:spLocks noChangeArrowheads="1"/>
              </p:cNvSpPr>
              <p:nvPr/>
            </p:nvSpPr>
            <p:spPr bwMode="auto">
              <a:xfrm>
                <a:off x="5045"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56879" name="Group 627"/>
            <p:cNvGrpSpPr>
              <a:grpSpLocks/>
            </p:cNvGrpSpPr>
            <p:nvPr/>
          </p:nvGrpSpPr>
          <p:grpSpPr bwMode="auto">
            <a:xfrm>
              <a:off x="5987" y="2368"/>
              <a:ext cx="192" cy="222"/>
              <a:chOff x="5040" y="738"/>
              <a:chExt cx="192" cy="222"/>
            </a:xfrm>
          </p:grpSpPr>
          <p:sp>
            <p:nvSpPr>
              <p:cNvPr id="156880" name="Line 629"/>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881" name="Rectangle 628"/>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sp>
        <p:nvSpPr>
          <p:cNvPr id="395" name="TextBox 394"/>
          <p:cNvSpPr txBox="1">
            <a:spLocks noChangeArrowheads="1"/>
          </p:cNvSpPr>
          <p:nvPr/>
        </p:nvSpPr>
        <p:spPr bwMode="auto">
          <a:xfrm>
            <a:off x="8218424" y="2855914"/>
            <a:ext cx="947738"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Shaping Operation 2</a:t>
            </a:r>
          </a:p>
        </p:txBody>
      </p:sp>
      <p:sp>
        <p:nvSpPr>
          <p:cNvPr id="398" name="TextBox 397"/>
          <p:cNvSpPr txBox="1">
            <a:spLocks noChangeArrowheads="1"/>
          </p:cNvSpPr>
          <p:nvPr/>
        </p:nvSpPr>
        <p:spPr bwMode="auto">
          <a:xfrm>
            <a:off x="7411974" y="5954714"/>
            <a:ext cx="947738"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Shaping Operation 2</a:t>
            </a:r>
          </a:p>
        </p:txBody>
      </p:sp>
      <p:grpSp>
        <p:nvGrpSpPr>
          <p:cNvPr id="128" name="Group 705"/>
          <p:cNvGrpSpPr>
            <a:grpSpLocks/>
          </p:cNvGrpSpPr>
          <p:nvPr/>
        </p:nvGrpSpPr>
        <p:grpSpPr bwMode="auto">
          <a:xfrm>
            <a:off x="6902387" y="6115051"/>
            <a:ext cx="1003300" cy="352425"/>
            <a:chOff x="5987" y="2368"/>
            <a:chExt cx="632" cy="222"/>
          </a:xfrm>
        </p:grpSpPr>
        <p:grpSp>
          <p:nvGrpSpPr>
            <p:cNvPr id="156838" name="Group 621"/>
            <p:cNvGrpSpPr>
              <a:grpSpLocks/>
            </p:cNvGrpSpPr>
            <p:nvPr/>
          </p:nvGrpSpPr>
          <p:grpSpPr bwMode="auto">
            <a:xfrm>
              <a:off x="6207" y="2368"/>
              <a:ext cx="192" cy="222"/>
              <a:chOff x="5040" y="738"/>
              <a:chExt cx="192" cy="222"/>
            </a:xfrm>
          </p:grpSpPr>
          <p:sp>
            <p:nvSpPr>
              <p:cNvPr id="156845" name="Line 623"/>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846" name="Rectangle 622"/>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56839" name="Group 624"/>
            <p:cNvGrpSpPr>
              <a:grpSpLocks/>
            </p:cNvGrpSpPr>
            <p:nvPr/>
          </p:nvGrpSpPr>
          <p:grpSpPr bwMode="auto">
            <a:xfrm>
              <a:off x="6427" y="2368"/>
              <a:ext cx="192" cy="222"/>
              <a:chOff x="5046" y="738"/>
              <a:chExt cx="192" cy="222"/>
            </a:xfrm>
          </p:grpSpPr>
          <p:sp>
            <p:nvSpPr>
              <p:cNvPr id="156843" name="Line 626"/>
              <p:cNvSpPr>
                <a:spLocks noChangeShapeType="1"/>
              </p:cNvSpPr>
              <p:nvPr/>
            </p:nvSpPr>
            <p:spPr bwMode="auto">
              <a:xfrm>
                <a:off x="5142"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844" name="Rectangle 625"/>
              <p:cNvSpPr>
                <a:spLocks noChangeArrowheads="1"/>
              </p:cNvSpPr>
              <p:nvPr/>
            </p:nvSpPr>
            <p:spPr bwMode="auto">
              <a:xfrm>
                <a:off x="5046"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56840" name="Group 627"/>
            <p:cNvGrpSpPr>
              <a:grpSpLocks/>
            </p:cNvGrpSpPr>
            <p:nvPr/>
          </p:nvGrpSpPr>
          <p:grpSpPr bwMode="auto">
            <a:xfrm>
              <a:off x="5987" y="2368"/>
              <a:ext cx="192" cy="222"/>
              <a:chOff x="5040" y="738"/>
              <a:chExt cx="192" cy="222"/>
            </a:xfrm>
          </p:grpSpPr>
          <p:sp>
            <p:nvSpPr>
              <p:cNvPr id="156841" name="Line 629"/>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842" name="Rectangle 628"/>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sp>
        <p:nvSpPr>
          <p:cNvPr id="397" name="TextBox 396"/>
          <p:cNvSpPr txBox="1">
            <a:spLocks noChangeArrowheads="1"/>
          </p:cNvSpPr>
          <p:nvPr/>
        </p:nvSpPr>
        <p:spPr bwMode="auto">
          <a:xfrm>
            <a:off x="5900675" y="3700463"/>
            <a:ext cx="9382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Shaping Operation 1</a:t>
            </a:r>
          </a:p>
        </p:txBody>
      </p:sp>
      <p:grpSp>
        <p:nvGrpSpPr>
          <p:cNvPr id="144" name="Group 706"/>
          <p:cNvGrpSpPr>
            <a:grpSpLocks/>
          </p:cNvGrpSpPr>
          <p:nvPr/>
        </p:nvGrpSpPr>
        <p:grpSpPr bwMode="auto">
          <a:xfrm>
            <a:off x="5410138" y="3857626"/>
            <a:ext cx="993775" cy="352425"/>
            <a:chOff x="5987" y="2368"/>
            <a:chExt cx="626" cy="222"/>
          </a:xfrm>
        </p:grpSpPr>
        <p:grpSp>
          <p:nvGrpSpPr>
            <p:cNvPr id="156806" name="Group 707"/>
            <p:cNvGrpSpPr>
              <a:grpSpLocks/>
            </p:cNvGrpSpPr>
            <p:nvPr/>
          </p:nvGrpSpPr>
          <p:grpSpPr bwMode="auto">
            <a:xfrm>
              <a:off x="6207" y="2368"/>
              <a:ext cx="192" cy="222"/>
              <a:chOff x="5040" y="738"/>
              <a:chExt cx="192" cy="222"/>
            </a:xfrm>
          </p:grpSpPr>
          <p:sp>
            <p:nvSpPr>
              <p:cNvPr id="156813" name="Rectangle 708"/>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814" name="Line 709"/>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6807" name="Group 710"/>
            <p:cNvGrpSpPr>
              <a:grpSpLocks/>
            </p:cNvGrpSpPr>
            <p:nvPr/>
          </p:nvGrpSpPr>
          <p:grpSpPr bwMode="auto">
            <a:xfrm>
              <a:off x="6421" y="2368"/>
              <a:ext cx="192" cy="222"/>
              <a:chOff x="5040" y="738"/>
              <a:chExt cx="192" cy="222"/>
            </a:xfrm>
          </p:grpSpPr>
          <p:sp>
            <p:nvSpPr>
              <p:cNvPr id="156811" name="Rectangle 711"/>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812" name="Line 712"/>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6808" name="Group 713"/>
            <p:cNvGrpSpPr>
              <a:grpSpLocks/>
            </p:cNvGrpSpPr>
            <p:nvPr/>
          </p:nvGrpSpPr>
          <p:grpSpPr bwMode="auto">
            <a:xfrm>
              <a:off x="5987" y="2368"/>
              <a:ext cx="192" cy="222"/>
              <a:chOff x="5040" y="738"/>
              <a:chExt cx="192" cy="222"/>
            </a:xfrm>
          </p:grpSpPr>
          <p:sp>
            <p:nvSpPr>
              <p:cNvPr id="156809" name="Rectangle 714"/>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810" name="Line 715"/>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396" name="TextBox 395"/>
          <p:cNvSpPr txBox="1">
            <a:spLocks noChangeArrowheads="1"/>
          </p:cNvSpPr>
          <p:nvPr/>
        </p:nvSpPr>
        <p:spPr bwMode="auto">
          <a:xfrm>
            <a:off x="5467288" y="2200275"/>
            <a:ext cx="49053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Reserve</a:t>
            </a:r>
          </a:p>
        </p:txBody>
      </p:sp>
      <p:grpSp>
        <p:nvGrpSpPr>
          <p:cNvPr id="155" name="Group 936"/>
          <p:cNvGrpSpPr>
            <a:grpSpLocks/>
          </p:cNvGrpSpPr>
          <p:nvPr/>
        </p:nvGrpSpPr>
        <p:grpSpPr bwMode="auto">
          <a:xfrm>
            <a:off x="4532249" y="2354264"/>
            <a:ext cx="304800" cy="352425"/>
            <a:chOff x="5040" y="738"/>
            <a:chExt cx="192" cy="222"/>
          </a:xfrm>
        </p:grpSpPr>
        <p:sp>
          <p:nvSpPr>
            <p:cNvPr id="156783" name="Rectangle 937"/>
            <p:cNvSpPr>
              <a:spLocks noChangeArrowheads="1"/>
            </p:cNvSpPr>
            <p:nvPr/>
          </p:nvSpPr>
          <p:spPr bwMode="auto">
            <a:xfrm>
              <a:off x="5040" y="816"/>
              <a:ext cx="192" cy="144"/>
            </a:xfrm>
            <a:prstGeom prst="rect">
              <a:avLst/>
            </a:prstGeom>
            <a:solidFill>
              <a:schemeClr val="bg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784" name="Line 938"/>
            <p:cNvSpPr>
              <a:spLocks noChangeShapeType="1"/>
            </p:cNvSpPr>
            <p:nvPr/>
          </p:nvSpPr>
          <p:spPr bwMode="auto">
            <a:xfrm>
              <a:off x="5136" y="738"/>
              <a:ext cx="0" cy="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4" name="Group 3"/>
          <p:cNvGrpSpPr/>
          <p:nvPr/>
        </p:nvGrpSpPr>
        <p:grpSpPr>
          <a:xfrm>
            <a:off x="6903768" y="6249798"/>
            <a:ext cx="983295" cy="209984"/>
            <a:chOff x="3863768" y="6249798"/>
            <a:chExt cx="983295" cy="209984"/>
          </a:xfrm>
        </p:grpSpPr>
        <p:grpSp>
          <p:nvGrpSpPr>
            <p:cNvPr id="156817" name="Group 709"/>
            <p:cNvGrpSpPr>
              <a:grpSpLocks/>
            </p:cNvGrpSpPr>
            <p:nvPr/>
          </p:nvGrpSpPr>
          <p:grpSpPr bwMode="auto">
            <a:xfrm>
              <a:off x="3863768" y="6249798"/>
              <a:ext cx="295517" cy="209984"/>
              <a:chOff x="7710421" y="3459756"/>
              <a:chExt cx="295036" cy="210847"/>
            </a:xfrm>
          </p:grpSpPr>
          <p:grpSp>
            <p:nvGrpSpPr>
              <p:cNvPr id="156818" name="Group 638"/>
              <p:cNvGrpSpPr>
                <a:grpSpLocks/>
              </p:cNvGrpSpPr>
              <p:nvPr/>
            </p:nvGrpSpPr>
            <p:grpSpPr bwMode="auto">
              <a:xfrm>
                <a:off x="7710421" y="3459756"/>
                <a:ext cx="295036" cy="210847"/>
                <a:chOff x="7966914" y="5058923"/>
                <a:chExt cx="547873" cy="391538"/>
              </a:xfrm>
            </p:grpSpPr>
            <p:sp>
              <p:nvSpPr>
                <p:cNvPr id="156824" name="Line 77"/>
                <p:cNvSpPr>
                  <a:spLocks noChangeShapeType="1"/>
                </p:cNvSpPr>
                <p:nvPr/>
              </p:nvSpPr>
              <p:spPr bwMode="auto">
                <a:xfrm flipV="1">
                  <a:off x="7966921" y="5064297"/>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156825" name="Line 77"/>
                <p:cNvSpPr>
                  <a:spLocks noChangeShapeType="1"/>
                </p:cNvSpPr>
                <p:nvPr/>
              </p:nvSpPr>
              <p:spPr bwMode="auto">
                <a:xfrm flipH="1" flipV="1">
                  <a:off x="7966914" y="5058923"/>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6819" name="Group 662"/>
              <p:cNvGrpSpPr>
                <a:grpSpLocks/>
              </p:cNvGrpSpPr>
              <p:nvPr/>
            </p:nvGrpSpPr>
            <p:grpSpPr bwMode="auto">
              <a:xfrm>
                <a:off x="7764498" y="3530699"/>
                <a:ext cx="195132" cy="71812"/>
                <a:chOff x="3165115" y="3776001"/>
                <a:chExt cx="195132" cy="71812"/>
              </a:xfrm>
            </p:grpSpPr>
            <p:sp>
              <p:nvSpPr>
                <p:cNvPr id="156820" name="Freeform 95"/>
                <p:cNvSpPr>
                  <a:spLocks noChangeAspect="1"/>
                </p:cNvSpPr>
                <p:nvPr/>
              </p:nvSpPr>
              <p:spPr bwMode="auto">
                <a:xfrm rot="5400000">
                  <a:off x="3310106"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821" name="Freeform 96"/>
                <p:cNvSpPr>
                  <a:spLocks noChangeAspect="1"/>
                </p:cNvSpPr>
                <p:nvPr/>
              </p:nvSpPr>
              <p:spPr bwMode="auto">
                <a:xfrm rot="16200000" flipH="1">
                  <a:off x="3143445"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822" name="Line 97"/>
                <p:cNvSpPr>
                  <a:spLocks noChangeShapeType="1"/>
                </p:cNvSpPr>
                <p:nvPr/>
              </p:nvSpPr>
              <p:spPr bwMode="auto">
                <a:xfrm>
                  <a:off x="3191156" y="3847433"/>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823" name="Line 97"/>
                <p:cNvSpPr>
                  <a:spLocks noChangeShapeType="1"/>
                </p:cNvSpPr>
                <p:nvPr/>
              </p:nvSpPr>
              <p:spPr bwMode="auto">
                <a:xfrm>
                  <a:off x="3191705" y="3776399"/>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3" name="Rounded Rectangle 2"/>
            <p:cNvSpPr/>
            <p:nvPr/>
          </p:nvSpPr>
          <p:spPr bwMode="auto">
            <a:xfrm>
              <a:off x="4230453" y="6308387"/>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sp>
          <p:nvSpPr>
            <p:cNvPr id="598" name="Rounded Rectangle 597"/>
            <p:cNvSpPr/>
            <p:nvPr/>
          </p:nvSpPr>
          <p:spPr bwMode="auto">
            <a:xfrm>
              <a:off x="4579512" y="6308387"/>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nvGrpSpPr>
          <p:cNvPr id="5" name="Group 4"/>
          <p:cNvGrpSpPr/>
          <p:nvPr/>
        </p:nvGrpSpPr>
        <p:grpSpPr>
          <a:xfrm>
            <a:off x="8028642" y="4799561"/>
            <a:ext cx="986826" cy="209984"/>
            <a:chOff x="4988643" y="4799561"/>
            <a:chExt cx="986826" cy="209984"/>
          </a:xfrm>
        </p:grpSpPr>
        <p:grpSp>
          <p:nvGrpSpPr>
            <p:cNvPr id="601" name="Group 709"/>
            <p:cNvGrpSpPr>
              <a:grpSpLocks/>
            </p:cNvGrpSpPr>
            <p:nvPr/>
          </p:nvGrpSpPr>
          <p:grpSpPr bwMode="auto">
            <a:xfrm>
              <a:off x="4988643" y="4799561"/>
              <a:ext cx="295517" cy="209984"/>
              <a:chOff x="7710421" y="3459756"/>
              <a:chExt cx="295036" cy="210847"/>
            </a:xfrm>
          </p:grpSpPr>
          <p:grpSp>
            <p:nvGrpSpPr>
              <p:cNvPr id="604" name="Group 638"/>
              <p:cNvGrpSpPr>
                <a:grpSpLocks/>
              </p:cNvGrpSpPr>
              <p:nvPr/>
            </p:nvGrpSpPr>
            <p:grpSpPr bwMode="auto">
              <a:xfrm>
                <a:off x="7710421" y="3459756"/>
                <a:ext cx="295036" cy="210847"/>
                <a:chOff x="7966914" y="5058923"/>
                <a:chExt cx="547873" cy="391538"/>
              </a:xfrm>
            </p:grpSpPr>
            <p:sp>
              <p:nvSpPr>
                <p:cNvPr id="610" name="Line 77"/>
                <p:cNvSpPr>
                  <a:spLocks noChangeShapeType="1"/>
                </p:cNvSpPr>
                <p:nvPr/>
              </p:nvSpPr>
              <p:spPr bwMode="auto">
                <a:xfrm flipV="1">
                  <a:off x="7966921" y="5064297"/>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611" name="Line 77"/>
                <p:cNvSpPr>
                  <a:spLocks noChangeShapeType="1"/>
                </p:cNvSpPr>
                <p:nvPr/>
              </p:nvSpPr>
              <p:spPr bwMode="auto">
                <a:xfrm flipH="1" flipV="1">
                  <a:off x="7966914" y="5058923"/>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605" name="Group 662"/>
              <p:cNvGrpSpPr>
                <a:grpSpLocks/>
              </p:cNvGrpSpPr>
              <p:nvPr/>
            </p:nvGrpSpPr>
            <p:grpSpPr bwMode="auto">
              <a:xfrm>
                <a:off x="7764498" y="3530699"/>
                <a:ext cx="195132" cy="71812"/>
                <a:chOff x="3165115" y="3776001"/>
                <a:chExt cx="195132" cy="71812"/>
              </a:xfrm>
            </p:grpSpPr>
            <p:sp>
              <p:nvSpPr>
                <p:cNvPr id="606" name="Freeform 95"/>
                <p:cNvSpPr>
                  <a:spLocks noChangeAspect="1"/>
                </p:cNvSpPr>
                <p:nvPr/>
              </p:nvSpPr>
              <p:spPr bwMode="auto">
                <a:xfrm rot="5400000">
                  <a:off x="3310106"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07" name="Freeform 96"/>
                <p:cNvSpPr>
                  <a:spLocks noChangeAspect="1"/>
                </p:cNvSpPr>
                <p:nvPr/>
              </p:nvSpPr>
              <p:spPr bwMode="auto">
                <a:xfrm rot="16200000" flipH="1">
                  <a:off x="3143445"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08" name="Line 97"/>
                <p:cNvSpPr>
                  <a:spLocks noChangeShapeType="1"/>
                </p:cNvSpPr>
                <p:nvPr/>
              </p:nvSpPr>
              <p:spPr bwMode="auto">
                <a:xfrm>
                  <a:off x="3191156" y="3847433"/>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09" name="Line 97"/>
                <p:cNvSpPr>
                  <a:spLocks noChangeShapeType="1"/>
                </p:cNvSpPr>
                <p:nvPr/>
              </p:nvSpPr>
              <p:spPr bwMode="auto">
                <a:xfrm>
                  <a:off x="3191705" y="3776399"/>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602" name="Rounded Rectangle 601"/>
            <p:cNvSpPr/>
            <p:nvPr/>
          </p:nvSpPr>
          <p:spPr bwMode="auto">
            <a:xfrm>
              <a:off x="5355328" y="4858150"/>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sp>
          <p:nvSpPr>
            <p:cNvPr id="603" name="Rounded Rectangle 602"/>
            <p:cNvSpPr/>
            <p:nvPr/>
          </p:nvSpPr>
          <p:spPr bwMode="auto">
            <a:xfrm>
              <a:off x="5707918" y="4858150"/>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nvGrpSpPr>
          <p:cNvPr id="7" name="Group 6"/>
          <p:cNvGrpSpPr/>
          <p:nvPr/>
        </p:nvGrpSpPr>
        <p:grpSpPr>
          <a:xfrm>
            <a:off x="7712134" y="3159263"/>
            <a:ext cx="984597" cy="211138"/>
            <a:chOff x="4672134" y="3159263"/>
            <a:chExt cx="984597" cy="211138"/>
          </a:xfrm>
        </p:grpSpPr>
        <p:grpSp>
          <p:nvGrpSpPr>
            <p:cNvPr id="156854" name="Group 709"/>
            <p:cNvGrpSpPr>
              <a:grpSpLocks/>
            </p:cNvGrpSpPr>
            <p:nvPr/>
          </p:nvGrpSpPr>
          <p:grpSpPr bwMode="auto">
            <a:xfrm>
              <a:off x="5019959" y="3160417"/>
              <a:ext cx="295695" cy="209984"/>
              <a:chOff x="7710418" y="3459756"/>
              <a:chExt cx="295032" cy="210847"/>
            </a:xfrm>
          </p:grpSpPr>
          <p:grpSp>
            <p:nvGrpSpPr>
              <p:cNvPr id="156869" name="Group 638"/>
              <p:cNvGrpSpPr>
                <a:grpSpLocks/>
              </p:cNvGrpSpPr>
              <p:nvPr/>
            </p:nvGrpSpPr>
            <p:grpSpPr bwMode="auto">
              <a:xfrm>
                <a:off x="7710418" y="3459756"/>
                <a:ext cx="295032" cy="210847"/>
                <a:chOff x="7966914" y="5058923"/>
                <a:chExt cx="547866" cy="391538"/>
              </a:xfrm>
            </p:grpSpPr>
            <p:sp>
              <p:nvSpPr>
                <p:cNvPr id="156875" name="Line 77"/>
                <p:cNvSpPr>
                  <a:spLocks noChangeShapeType="1"/>
                </p:cNvSpPr>
                <p:nvPr/>
              </p:nvSpPr>
              <p:spPr bwMode="auto">
                <a:xfrm flipV="1">
                  <a:off x="7966914" y="5064297"/>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156876" name="Line 77"/>
                <p:cNvSpPr>
                  <a:spLocks noChangeShapeType="1"/>
                </p:cNvSpPr>
                <p:nvPr/>
              </p:nvSpPr>
              <p:spPr bwMode="auto">
                <a:xfrm flipH="1" flipV="1">
                  <a:off x="7966914" y="5058923"/>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6870" name="Group 662"/>
              <p:cNvGrpSpPr>
                <a:grpSpLocks/>
              </p:cNvGrpSpPr>
              <p:nvPr/>
            </p:nvGrpSpPr>
            <p:grpSpPr bwMode="auto">
              <a:xfrm>
                <a:off x="7764498" y="3530699"/>
                <a:ext cx="195132" cy="71812"/>
                <a:chOff x="3165115" y="3776001"/>
                <a:chExt cx="195132" cy="71812"/>
              </a:xfrm>
            </p:grpSpPr>
            <p:sp>
              <p:nvSpPr>
                <p:cNvPr id="156871" name="Freeform 95"/>
                <p:cNvSpPr>
                  <a:spLocks noChangeAspect="1"/>
                </p:cNvSpPr>
                <p:nvPr/>
              </p:nvSpPr>
              <p:spPr bwMode="auto">
                <a:xfrm rot="5400000">
                  <a:off x="3310106"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872" name="Freeform 96"/>
                <p:cNvSpPr>
                  <a:spLocks noChangeAspect="1"/>
                </p:cNvSpPr>
                <p:nvPr/>
              </p:nvSpPr>
              <p:spPr bwMode="auto">
                <a:xfrm rot="16200000" flipH="1">
                  <a:off x="3143445"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873" name="Line 97"/>
                <p:cNvSpPr>
                  <a:spLocks noChangeShapeType="1"/>
                </p:cNvSpPr>
                <p:nvPr/>
              </p:nvSpPr>
              <p:spPr bwMode="auto">
                <a:xfrm>
                  <a:off x="3191156" y="3847433"/>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874" name="Line 97"/>
                <p:cNvSpPr>
                  <a:spLocks noChangeShapeType="1"/>
                </p:cNvSpPr>
                <p:nvPr/>
              </p:nvSpPr>
              <p:spPr bwMode="auto">
                <a:xfrm>
                  <a:off x="3191705" y="3776399"/>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56856" name="Group 709"/>
            <p:cNvGrpSpPr>
              <a:grpSpLocks/>
            </p:cNvGrpSpPr>
            <p:nvPr/>
          </p:nvGrpSpPr>
          <p:grpSpPr bwMode="auto">
            <a:xfrm>
              <a:off x="4672134" y="3159263"/>
              <a:ext cx="295695" cy="209984"/>
              <a:chOff x="7710418" y="3459756"/>
              <a:chExt cx="295032" cy="210847"/>
            </a:xfrm>
          </p:grpSpPr>
          <p:grpSp>
            <p:nvGrpSpPr>
              <p:cNvPr id="156857" name="Group 638"/>
              <p:cNvGrpSpPr>
                <a:grpSpLocks/>
              </p:cNvGrpSpPr>
              <p:nvPr/>
            </p:nvGrpSpPr>
            <p:grpSpPr bwMode="auto">
              <a:xfrm>
                <a:off x="7710418" y="3459756"/>
                <a:ext cx="295032" cy="210847"/>
                <a:chOff x="7966914" y="5058923"/>
                <a:chExt cx="547866" cy="391538"/>
              </a:xfrm>
            </p:grpSpPr>
            <p:sp>
              <p:nvSpPr>
                <p:cNvPr id="156863" name="Line 77"/>
                <p:cNvSpPr>
                  <a:spLocks noChangeShapeType="1"/>
                </p:cNvSpPr>
                <p:nvPr/>
              </p:nvSpPr>
              <p:spPr bwMode="auto">
                <a:xfrm flipV="1">
                  <a:off x="7966914" y="5064297"/>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156864" name="Line 77"/>
                <p:cNvSpPr>
                  <a:spLocks noChangeShapeType="1"/>
                </p:cNvSpPr>
                <p:nvPr/>
              </p:nvSpPr>
              <p:spPr bwMode="auto">
                <a:xfrm flipH="1" flipV="1">
                  <a:off x="7966914" y="5058923"/>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56858" name="Group 662"/>
              <p:cNvGrpSpPr>
                <a:grpSpLocks/>
              </p:cNvGrpSpPr>
              <p:nvPr/>
            </p:nvGrpSpPr>
            <p:grpSpPr bwMode="auto">
              <a:xfrm>
                <a:off x="7764498" y="3530699"/>
                <a:ext cx="195132" cy="71812"/>
                <a:chOff x="3165115" y="3776001"/>
                <a:chExt cx="195132" cy="71812"/>
              </a:xfrm>
            </p:grpSpPr>
            <p:sp>
              <p:nvSpPr>
                <p:cNvPr id="156859" name="Freeform 95"/>
                <p:cNvSpPr>
                  <a:spLocks noChangeAspect="1"/>
                </p:cNvSpPr>
                <p:nvPr/>
              </p:nvSpPr>
              <p:spPr bwMode="auto">
                <a:xfrm rot="5400000">
                  <a:off x="3310106"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860" name="Freeform 96"/>
                <p:cNvSpPr>
                  <a:spLocks noChangeAspect="1"/>
                </p:cNvSpPr>
                <p:nvPr/>
              </p:nvSpPr>
              <p:spPr bwMode="auto">
                <a:xfrm rot="16200000" flipH="1">
                  <a:off x="3143445"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861" name="Line 97"/>
                <p:cNvSpPr>
                  <a:spLocks noChangeShapeType="1"/>
                </p:cNvSpPr>
                <p:nvPr/>
              </p:nvSpPr>
              <p:spPr bwMode="auto">
                <a:xfrm>
                  <a:off x="3191156" y="3847433"/>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862" name="Line 97"/>
                <p:cNvSpPr>
                  <a:spLocks noChangeShapeType="1"/>
                </p:cNvSpPr>
                <p:nvPr/>
              </p:nvSpPr>
              <p:spPr bwMode="auto">
                <a:xfrm>
                  <a:off x="3191705" y="3776399"/>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612" name="Rounded Rectangle 611"/>
            <p:cNvSpPr/>
            <p:nvPr/>
          </p:nvSpPr>
          <p:spPr bwMode="auto">
            <a:xfrm>
              <a:off x="5389180" y="3218098"/>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sp>
        <p:nvSpPr>
          <p:cNvPr id="614" name="Rounded Rectangle 613"/>
          <p:cNvSpPr/>
          <p:nvPr/>
        </p:nvSpPr>
        <p:spPr bwMode="auto">
          <a:xfrm>
            <a:off x="4558801" y="2548318"/>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nvGrpSpPr>
          <p:cNvPr id="9" name="Group 8"/>
          <p:cNvGrpSpPr/>
          <p:nvPr/>
        </p:nvGrpSpPr>
        <p:grpSpPr>
          <a:xfrm>
            <a:off x="5415774" y="3991807"/>
            <a:ext cx="988385" cy="208364"/>
            <a:chOff x="2375774" y="3991807"/>
            <a:chExt cx="988385" cy="208364"/>
          </a:xfrm>
        </p:grpSpPr>
        <p:grpSp>
          <p:nvGrpSpPr>
            <p:cNvPr id="8" name="Group 7"/>
            <p:cNvGrpSpPr/>
            <p:nvPr/>
          </p:nvGrpSpPr>
          <p:grpSpPr>
            <a:xfrm>
              <a:off x="2375774" y="3991807"/>
              <a:ext cx="295322" cy="208364"/>
              <a:chOff x="2375774" y="3994188"/>
              <a:chExt cx="295322" cy="208364"/>
            </a:xfrm>
          </p:grpSpPr>
          <p:sp>
            <p:nvSpPr>
              <p:cNvPr id="156788" name="Line 77"/>
              <p:cNvSpPr>
                <a:spLocks noChangeShapeType="1"/>
              </p:cNvSpPr>
              <p:nvPr/>
            </p:nvSpPr>
            <p:spPr bwMode="auto">
              <a:xfrm flipV="1">
                <a:off x="2375774" y="3994188"/>
                <a:ext cx="295322" cy="2083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617" name="Rounded Rectangle 616"/>
              <p:cNvSpPr/>
              <p:nvPr/>
            </p:nvSpPr>
            <p:spPr bwMode="auto">
              <a:xfrm>
                <a:off x="2423312" y="4060943"/>
                <a:ext cx="194209" cy="77523"/>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nvGrpSpPr>
            <p:cNvPr id="619" name="Group 618"/>
            <p:cNvGrpSpPr/>
            <p:nvPr/>
          </p:nvGrpSpPr>
          <p:grpSpPr>
            <a:xfrm>
              <a:off x="2725877" y="3991807"/>
              <a:ext cx="295322" cy="208364"/>
              <a:chOff x="2375774" y="3994188"/>
              <a:chExt cx="295322" cy="208364"/>
            </a:xfrm>
          </p:grpSpPr>
          <p:sp>
            <p:nvSpPr>
              <p:cNvPr id="620" name="Line 77"/>
              <p:cNvSpPr>
                <a:spLocks noChangeShapeType="1"/>
              </p:cNvSpPr>
              <p:nvPr/>
            </p:nvSpPr>
            <p:spPr bwMode="auto">
              <a:xfrm flipV="1">
                <a:off x="2375774" y="3994188"/>
                <a:ext cx="295322" cy="2083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621" name="Rounded Rectangle 620"/>
              <p:cNvSpPr/>
              <p:nvPr/>
            </p:nvSpPr>
            <p:spPr bwMode="auto">
              <a:xfrm>
                <a:off x="2423312" y="4060943"/>
                <a:ext cx="194209" cy="77523"/>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nvGrpSpPr>
            <p:cNvPr id="622" name="Group 621"/>
            <p:cNvGrpSpPr/>
            <p:nvPr/>
          </p:nvGrpSpPr>
          <p:grpSpPr>
            <a:xfrm>
              <a:off x="3068837" y="3991807"/>
              <a:ext cx="295322" cy="208364"/>
              <a:chOff x="2375774" y="3994188"/>
              <a:chExt cx="295322" cy="208364"/>
            </a:xfrm>
          </p:grpSpPr>
          <p:sp>
            <p:nvSpPr>
              <p:cNvPr id="623" name="Line 77"/>
              <p:cNvSpPr>
                <a:spLocks noChangeShapeType="1"/>
              </p:cNvSpPr>
              <p:nvPr/>
            </p:nvSpPr>
            <p:spPr bwMode="auto">
              <a:xfrm flipV="1">
                <a:off x="2375774" y="3994188"/>
                <a:ext cx="295322" cy="2083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624" name="Rounded Rectangle 623"/>
              <p:cNvSpPr/>
              <p:nvPr/>
            </p:nvSpPr>
            <p:spPr bwMode="auto">
              <a:xfrm>
                <a:off x="2423312" y="4060943"/>
                <a:ext cx="194209" cy="77523"/>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grpSp>
        <p:nvGrpSpPr>
          <p:cNvPr id="17" name="Group 16"/>
          <p:cNvGrpSpPr/>
          <p:nvPr/>
        </p:nvGrpSpPr>
        <p:grpSpPr>
          <a:xfrm>
            <a:off x="3090800" y="1485901"/>
            <a:ext cx="1895475" cy="1497013"/>
            <a:chOff x="50800" y="1485900"/>
            <a:chExt cx="1895475" cy="1497013"/>
          </a:xfrm>
        </p:grpSpPr>
        <p:grpSp>
          <p:nvGrpSpPr>
            <p:cNvPr id="156709" name="Group 478"/>
            <p:cNvGrpSpPr>
              <a:grpSpLocks/>
            </p:cNvGrpSpPr>
            <p:nvPr/>
          </p:nvGrpSpPr>
          <p:grpSpPr bwMode="auto">
            <a:xfrm>
              <a:off x="950294" y="1986377"/>
              <a:ext cx="576303" cy="589176"/>
              <a:chOff x="8448372" y="5723906"/>
              <a:chExt cx="575939" cy="588963"/>
            </a:xfrm>
          </p:grpSpPr>
          <p:sp>
            <p:nvSpPr>
              <p:cNvPr id="156767"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56768" name="Group 456"/>
              <p:cNvGrpSpPr>
                <a:grpSpLocks/>
              </p:cNvGrpSpPr>
              <p:nvPr/>
            </p:nvGrpSpPr>
            <p:grpSpPr bwMode="auto">
              <a:xfrm>
                <a:off x="8525318" y="5965916"/>
                <a:ext cx="174972" cy="71297"/>
                <a:chOff x="1808112" y="2134561"/>
                <a:chExt cx="549111" cy="247650"/>
              </a:xfrm>
            </p:grpSpPr>
            <p:sp>
              <p:nvSpPr>
                <p:cNvPr id="156775"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776"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777"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778"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56769" name="Straight Connector 376"/>
              <p:cNvCxnSpPr>
                <a:cxnSpLocks noChangeShapeType="1"/>
                <a:stCxn id="156767"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56770"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56771" name="Group 609"/>
              <p:cNvGrpSpPr>
                <a:grpSpLocks/>
              </p:cNvGrpSpPr>
              <p:nvPr/>
            </p:nvGrpSpPr>
            <p:grpSpPr bwMode="auto">
              <a:xfrm>
                <a:off x="8449127" y="5911731"/>
                <a:ext cx="575184" cy="336494"/>
                <a:chOff x="8447806" y="5405502"/>
                <a:chExt cx="575184" cy="336494"/>
              </a:xfrm>
            </p:grpSpPr>
            <p:sp>
              <p:nvSpPr>
                <p:cNvPr id="156772"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56773"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56774"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nvGrpSpPr>
            <p:cNvPr id="156710" name="Group 511"/>
            <p:cNvGrpSpPr>
              <a:grpSpLocks/>
            </p:cNvGrpSpPr>
            <p:nvPr/>
          </p:nvGrpSpPr>
          <p:grpSpPr bwMode="auto">
            <a:xfrm>
              <a:off x="50800" y="2487434"/>
              <a:ext cx="603293" cy="495479"/>
              <a:chOff x="51524" y="2486952"/>
              <a:chExt cx="603131" cy="496363"/>
            </a:xfrm>
          </p:grpSpPr>
          <p:grpSp>
            <p:nvGrpSpPr>
              <p:cNvPr id="156751" name="Group 599"/>
              <p:cNvGrpSpPr>
                <a:grpSpLocks/>
              </p:cNvGrpSpPr>
              <p:nvPr/>
            </p:nvGrpSpPr>
            <p:grpSpPr bwMode="auto">
              <a:xfrm flipH="1">
                <a:off x="51524" y="2740597"/>
                <a:ext cx="147613" cy="242718"/>
                <a:chOff x="7697887" y="504293"/>
                <a:chExt cx="147691" cy="243135"/>
              </a:xfrm>
            </p:grpSpPr>
            <p:cxnSp>
              <p:nvCxnSpPr>
                <p:cNvPr id="156765" name="Straight Connector 572"/>
                <p:cNvCxnSpPr>
                  <a:cxnSpLocks noChangeShapeType="1"/>
                </p:cNvCxnSpPr>
                <p:nvPr/>
              </p:nvCxnSpPr>
              <p:spPr bwMode="auto">
                <a:xfrm>
                  <a:off x="7844783" y="504293"/>
                  <a:ext cx="0" cy="19674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56766" name="Straight Connector 574"/>
                <p:cNvCxnSpPr>
                  <a:cxnSpLocks noChangeShapeType="1"/>
                </p:cNvCxnSpPr>
                <p:nvPr/>
              </p:nvCxnSpPr>
              <p:spPr bwMode="auto">
                <a:xfrm flipH="1">
                  <a:off x="7697887" y="693127"/>
                  <a:ext cx="147691" cy="54301"/>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56752" name="Group 592"/>
              <p:cNvGrpSpPr>
                <a:grpSpLocks/>
              </p:cNvGrpSpPr>
              <p:nvPr/>
            </p:nvGrpSpPr>
            <p:grpSpPr bwMode="auto">
              <a:xfrm>
                <a:off x="51524" y="2486952"/>
                <a:ext cx="603131" cy="279904"/>
                <a:chOff x="-514123" y="3592653"/>
                <a:chExt cx="603131" cy="279904"/>
              </a:xfrm>
            </p:grpSpPr>
            <p:grpSp>
              <p:nvGrpSpPr>
                <p:cNvPr id="156753" name="Group 464"/>
                <p:cNvGrpSpPr>
                  <a:grpSpLocks/>
                </p:cNvGrpSpPr>
                <p:nvPr/>
              </p:nvGrpSpPr>
              <p:grpSpPr bwMode="auto">
                <a:xfrm>
                  <a:off x="-514123" y="3658968"/>
                  <a:ext cx="326436" cy="199800"/>
                  <a:chOff x="629150" y="2577210"/>
                  <a:chExt cx="567753" cy="392396"/>
                </a:xfrm>
              </p:grpSpPr>
              <p:sp>
                <p:nvSpPr>
                  <p:cNvPr id="156758" name="Rectangle 132"/>
                  <p:cNvSpPr>
                    <a:spLocks noChangeArrowheads="1"/>
                  </p:cNvSpPr>
                  <p:nvPr/>
                </p:nvSpPr>
                <p:spPr bwMode="auto">
                  <a:xfrm>
                    <a:off x="629150" y="2577210"/>
                    <a:ext cx="567753" cy="392396"/>
                  </a:xfrm>
                  <a:prstGeom prst="rect">
                    <a:avLst/>
                  </a:prstGeom>
                  <a:solidFill>
                    <a:srgbClr val="80E0FF"/>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nvGrpSpPr>
                  <p:cNvPr id="156759" name="Group 78"/>
                  <p:cNvGrpSpPr>
                    <a:grpSpLocks/>
                  </p:cNvGrpSpPr>
                  <p:nvPr/>
                </p:nvGrpSpPr>
                <p:grpSpPr bwMode="auto">
                  <a:xfrm>
                    <a:off x="808709" y="2855549"/>
                    <a:ext cx="198290" cy="72229"/>
                    <a:chOff x="1226128" y="1237034"/>
                    <a:chExt cx="494031" cy="174994"/>
                  </a:xfrm>
                </p:grpSpPr>
                <p:sp>
                  <p:nvSpPr>
                    <p:cNvPr id="156761" name="Freeform 95"/>
                    <p:cNvSpPr>
                      <a:spLocks noChangeAspect="1"/>
                    </p:cNvSpPr>
                    <p:nvPr/>
                  </p:nvSpPr>
                  <p:spPr bwMode="auto">
                    <a:xfrm rot="5400000">
                      <a:off x="1597208"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762" name="Freeform 96"/>
                    <p:cNvSpPr>
                      <a:spLocks noChangeAspect="1"/>
                    </p:cNvSpPr>
                    <p:nvPr/>
                  </p:nvSpPr>
                  <p:spPr bwMode="auto">
                    <a:xfrm rot="16200000" flipH="1">
                      <a:off x="1175260"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763" name="Line 97"/>
                    <p:cNvSpPr>
                      <a:spLocks noChangeShapeType="1"/>
                    </p:cNvSpPr>
                    <p:nvPr/>
                  </p:nvSpPr>
                  <p:spPr bwMode="auto">
                    <a:xfrm>
                      <a:off x="1292058" y="1412028"/>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764" name="Line 97"/>
                    <p:cNvSpPr>
                      <a:spLocks noChangeShapeType="1"/>
                    </p:cNvSpPr>
                    <p:nvPr/>
                  </p:nvSpPr>
                  <p:spPr bwMode="auto">
                    <a:xfrm>
                      <a:off x="1293447" y="1237034"/>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6760" name="Oval 66"/>
                  <p:cNvSpPr>
                    <a:spLocks noChangeArrowheads="1"/>
                  </p:cNvSpPr>
                  <p:nvPr/>
                </p:nvSpPr>
                <p:spPr bwMode="auto">
                  <a:xfrm>
                    <a:off x="850305" y="2706569"/>
                    <a:ext cx="105549" cy="106877"/>
                  </a:xfrm>
                  <a:prstGeom prst="ellipse">
                    <a:avLst/>
                  </a:prstGeom>
                  <a:solidFill>
                    <a:schemeClr val="tx1"/>
                  </a:solidFill>
                  <a:ln w="19050">
                    <a:solidFill>
                      <a:srgbClr val="00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grpSp>
              <p:nvGrpSpPr>
                <p:cNvPr id="156754" name="Group 259"/>
                <p:cNvGrpSpPr>
                  <a:grpSpLocks/>
                </p:cNvGrpSpPr>
                <p:nvPr/>
              </p:nvGrpSpPr>
              <p:grpSpPr bwMode="auto">
                <a:xfrm>
                  <a:off x="-370224" y="3592653"/>
                  <a:ext cx="30582" cy="57624"/>
                  <a:chOff x="5877" y="2360"/>
                  <a:chExt cx="52" cy="98"/>
                </a:xfrm>
              </p:grpSpPr>
              <p:sp>
                <p:nvSpPr>
                  <p:cNvPr id="156756"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6757"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56755" name="Text Box 177"/>
                <p:cNvSpPr txBox="1">
                  <a:spLocks noChangeArrowheads="1"/>
                </p:cNvSpPr>
                <p:nvPr/>
              </p:nvSpPr>
              <p:spPr bwMode="auto">
                <a:xfrm>
                  <a:off x="-251107" y="3687495"/>
                  <a:ext cx="340115" cy="185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3-29</a:t>
                  </a:r>
                </a:p>
              </p:txBody>
            </p:sp>
          </p:grpSp>
        </p:grpSp>
        <p:grpSp>
          <p:nvGrpSpPr>
            <p:cNvPr id="156711" name="Group 500"/>
            <p:cNvGrpSpPr>
              <a:grpSpLocks/>
            </p:cNvGrpSpPr>
            <p:nvPr/>
          </p:nvGrpSpPr>
          <p:grpSpPr bwMode="auto">
            <a:xfrm>
              <a:off x="908241" y="2559218"/>
              <a:ext cx="790632" cy="333496"/>
              <a:chOff x="6738938" y="422275"/>
              <a:chExt cx="790570" cy="331997"/>
            </a:xfrm>
          </p:grpSpPr>
          <p:grpSp>
            <p:nvGrpSpPr>
              <p:cNvPr id="156742" name="Group 568"/>
              <p:cNvGrpSpPr>
                <a:grpSpLocks/>
              </p:cNvGrpSpPr>
              <p:nvPr/>
            </p:nvGrpSpPr>
            <p:grpSpPr bwMode="auto">
              <a:xfrm>
                <a:off x="6738938" y="422275"/>
                <a:ext cx="333375" cy="263525"/>
                <a:chOff x="-1053472" y="4439907"/>
                <a:chExt cx="332957" cy="264113"/>
              </a:xfrm>
            </p:grpSpPr>
            <p:sp>
              <p:nvSpPr>
                <p:cNvPr id="156744"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56745" name="Group 456"/>
                <p:cNvGrpSpPr>
                  <a:grpSpLocks/>
                </p:cNvGrpSpPr>
                <p:nvPr/>
              </p:nvGrpSpPr>
              <p:grpSpPr bwMode="auto">
                <a:xfrm>
                  <a:off x="-976968" y="4564659"/>
                  <a:ext cx="174560" cy="71301"/>
                  <a:chOff x="1808112" y="2134561"/>
                  <a:chExt cx="549111" cy="247650"/>
                </a:xfrm>
              </p:grpSpPr>
              <p:sp>
                <p:nvSpPr>
                  <p:cNvPr id="15674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74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749"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750"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56746"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56743" name="Text Box 177"/>
              <p:cNvSpPr txBox="1">
                <a:spLocks noChangeArrowheads="1"/>
              </p:cNvSpPr>
              <p:nvPr/>
            </p:nvSpPr>
            <p:spPr bwMode="auto">
              <a:xfrm>
                <a:off x="7005741" y="569606"/>
                <a:ext cx="5237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grpSp>
          <p:nvGrpSpPr>
            <p:cNvPr id="156712" name="Group 536"/>
            <p:cNvGrpSpPr>
              <a:grpSpLocks/>
            </p:cNvGrpSpPr>
            <p:nvPr/>
          </p:nvGrpSpPr>
          <p:grpSpPr bwMode="auto">
            <a:xfrm>
              <a:off x="596803" y="1485900"/>
              <a:ext cx="1349472" cy="589275"/>
              <a:chOff x="470598" y="1496599"/>
              <a:chExt cx="1348003" cy="589063"/>
            </a:xfrm>
          </p:grpSpPr>
          <p:grpSp>
            <p:nvGrpSpPr>
              <p:cNvPr id="156728" name="Group 465"/>
              <p:cNvGrpSpPr>
                <a:grpSpLocks/>
              </p:cNvGrpSpPr>
              <p:nvPr/>
            </p:nvGrpSpPr>
            <p:grpSpPr bwMode="auto">
              <a:xfrm>
                <a:off x="1223288" y="1496599"/>
                <a:ext cx="595313" cy="588963"/>
                <a:chOff x="7634759" y="5222256"/>
                <a:chExt cx="594421" cy="588963"/>
              </a:xfrm>
            </p:grpSpPr>
            <p:sp>
              <p:nvSpPr>
                <p:cNvPr id="156730" name="Rectangle 24"/>
                <p:cNvSpPr>
                  <a:spLocks noChangeArrowheads="1"/>
                </p:cNvSpPr>
                <p:nvPr/>
              </p:nvSpPr>
              <p:spPr bwMode="auto">
                <a:xfrm>
                  <a:off x="7653619" y="5404851"/>
                  <a:ext cx="333212"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56731" name="Group 456"/>
                <p:cNvGrpSpPr>
                  <a:grpSpLocks/>
                </p:cNvGrpSpPr>
                <p:nvPr/>
              </p:nvGrpSpPr>
              <p:grpSpPr bwMode="auto">
                <a:xfrm>
                  <a:off x="7730182" y="5464266"/>
                  <a:ext cx="174694" cy="71297"/>
                  <a:chOff x="1808112" y="2134561"/>
                  <a:chExt cx="549111" cy="247650"/>
                </a:xfrm>
              </p:grpSpPr>
              <p:sp>
                <p:nvSpPr>
                  <p:cNvPr id="156738"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739"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56740"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56741"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56732" name="Straight Connector 376"/>
                <p:cNvCxnSpPr>
                  <a:cxnSpLocks noChangeShapeType="1"/>
                  <a:stCxn id="156730" idx="1"/>
                </p:cNvCxnSpPr>
                <p:nvPr/>
              </p:nvCxnSpPr>
              <p:spPr bwMode="auto">
                <a:xfrm flipH="1">
                  <a:off x="7653358" y="5504240"/>
                  <a:ext cx="261"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56733" name="TextBox 141"/>
                <p:cNvSpPr txBox="1">
                  <a:spLocks noChangeArrowheads="1"/>
                </p:cNvSpPr>
                <p:nvPr/>
              </p:nvSpPr>
              <p:spPr bwMode="auto">
                <a:xfrm>
                  <a:off x="7715744" y="5222256"/>
                  <a:ext cx="127264"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56734" name="Group 613"/>
                <p:cNvGrpSpPr>
                  <a:grpSpLocks/>
                </p:cNvGrpSpPr>
                <p:nvPr/>
              </p:nvGrpSpPr>
              <p:grpSpPr bwMode="auto">
                <a:xfrm>
                  <a:off x="7634759" y="5406828"/>
                  <a:ext cx="594421" cy="336494"/>
                  <a:chOff x="8428569" y="5405502"/>
                  <a:chExt cx="594421" cy="336494"/>
                </a:xfrm>
              </p:grpSpPr>
              <p:sp>
                <p:nvSpPr>
                  <p:cNvPr id="156735" name="Text Box 427"/>
                  <p:cNvSpPr txBox="1">
                    <a:spLocks noChangeArrowheads="1"/>
                  </p:cNvSpPr>
                  <p:nvPr/>
                </p:nvSpPr>
                <p:spPr bwMode="auto">
                  <a:xfrm>
                    <a:off x="8718493" y="5405502"/>
                    <a:ext cx="2276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56736"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56737" name="Text Box 40"/>
                  <p:cNvSpPr txBox="1">
                    <a:spLocks noChangeArrowheads="1"/>
                  </p:cNvSpPr>
                  <p:nvPr/>
                </p:nvSpPr>
                <p:spPr bwMode="auto">
                  <a:xfrm>
                    <a:off x="8428569" y="5557330"/>
                    <a:ext cx="3818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MAIN</a:t>
                    </a:r>
                  </a:p>
                </p:txBody>
              </p:sp>
            </p:grpSp>
          </p:grpSp>
          <p:sp>
            <p:nvSpPr>
              <p:cNvPr id="156729" name="Line 174"/>
              <p:cNvSpPr>
                <a:spLocks noChangeShapeType="1"/>
              </p:cNvSpPr>
              <p:nvPr/>
            </p:nvSpPr>
            <p:spPr bwMode="auto">
              <a:xfrm flipH="1" flipV="1">
                <a:off x="470598" y="1754683"/>
                <a:ext cx="774155" cy="33097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56714" name="Group 620"/>
            <p:cNvGrpSpPr>
              <a:grpSpLocks/>
            </p:cNvGrpSpPr>
            <p:nvPr/>
          </p:nvGrpSpPr>
          <p:grpSpPr bwMode="auto">
            <a:xfrm>
              <a:off x="175720" y="1651385"/>
              <a:ext cx="538655" cy="352601"/>
              <a:chOff x="-469529" y="1660910"/>
              <a:chExt cx="538655" cy="352601"/>
            </a:xfrm>
          </p:grpSpPr>
          <p:sp>
            <p:nvSpPr>
              <p:cNvPr id="156715" name="TextBox 418"/>
              <p:cNvSpPr txBox="1">
                <a:spLocks noChangeArrowheads="1"/>
              </p:cNvSpPr>
              <p:nvPr/>
            </p:nvSpPr>
            <p:spPr bwMode="auto">
              <a:xfrm>
                <a:off x="-203032" y="1792938"/>
                <a:ext cx="272158"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600" b="1" dirty="0">
                    <a:solidFill>
                      <a:schemeClr val="tx2"/>
                    </a:solidFill>
                  </a:rPr>
                  <a:t>64</a:t>
                </a:r>
              </a:p>
            </p:txBody>
          </p:sp>
          <p:sp>
            <p:nvSpPr>
              <p:cNvPr id="156716" name="Rectangle 24"/>
              <p:cNvSpPr>
                <a:spLocks noChangeArrowheads="1"/>
              </p:cNvSpPr>
              <p:nvPr/>
            </p:nvSpPr>
            <p:spPr bwMode="auto">
              <a:xfrm>
                <a:off x="-469529" y="1730812"/>
                <a:ext cx="334022" cy="19947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56717" name="Group 259"/>
              <p:cNvGrpSpPr>
                <a:grpSpLocks/>
              </p:cNvGrpSpPr>
              <p:nvPr/>
            </p:nvGrpSpPr>
            <p:grpSpPr bwMode="auto">
              <a:xfrm>
                <a:off x="-317875" y="1660910"/>
                <a:ext cx="30679" cy="57827"/>
                <a:chOff x="5877" y="2360"/>
                <a:chExt cx="52" cy="98"/>
              </a:xfrm>
            </p:grpSpPr>
            <p:sp>
              <p:nvSpPr>
                <p:cNvPr id="156720"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6721"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56718" name="Rectangle 15"/>
              <p:cNvSpPr>
                <a:spLocks noChangeArrowheads="1"/>
              </p:cNvSpPr>
              <p:nvPr/>
            </p:nvSpPr>
            <p:spPr bwMode="auto">
              <a:xfrm>
                <a:off x="-328184" y="1728547"/>
                <a:ext cx="512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X</a:t>
                </a:r>
                <a:endParaRPr lang="en-US" altLang="en-US" sz="600" b="1" i="1" dirty="0">
                  <a:solidFill>
                    <a:srgbClr val="000000"/>
                  </a:solidFill>
                </a:endParaRPr>
              </a:p>
            </p:txBody>
          </p:sp>
          <p:sp>
            <p:nvSpPr>
              <p:cNvPr id="156719" name="Text Box 22"/>
              <p:cNvSpPr txBox="1">
                <a:spLocks noChangeArrowheads="1"/>
              </p:cNvSpPr>
              <p:nvPr/>
            </p:nvSpPr>
            <p:spPr bwMode="auto">
              <a:xfrm>
                <a:off x="-467972" y="1747911"/>
                <a:ext cx="33374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SPT</a:t>
                </a:r>
              </a:p>
            </p:txBody>
          </p:sp>
        </p:grpSp>
        <p:grpSp>
          <p:nvGrpSpPr>
            <p:cNvPr id="16" name="Group 15"/>
            <p:cNvGrpSpPr/>
            <p:nvPr/>
          </p:nvGrpSpPr>
          <p:grpSpPr>
            <a:xfrm>
              <a:off x="223638" y="1962502"/>
              <a:ext cx="600823" cy="457121"/>
              <a:chOff x="719544" y="1303000"/>
              <a:chExt cx="600823" cy="457121"/>
            </a:xfrm>
          </p:grpSpPr>
          <p:grpSp>
            <p:nvGrpSpPr>
              <p:cNvPr id="156713" name="Group 685"/>
              <p:cNvGrpSpPr>
                <a:grpSpLocks/>
              </p:cNvGrpSpPr>
              <p:nvPr/>
            </p:nvGrpSpPr>
            <p:grpSpPr bwMode="auto">
              <a:xfrm>
                <a:off x="719544" y="1416049"/>
                <a:ext cx="600823" cy="344072"/>
                <a:chOff x="6006951" y="2337541"/>
                <a:chExt cx="601662" cy="343352"/>
              </a:xfrm>
            </p:grpSpPr>
            <p:sp>
              <p:nvSpPr>
                <p:cNvPr id="156722" name="Rectangle 24"/>
                <p:cNvSpPr>
                  <a:spLocks noChangeArrowheads="1"/>
                </p:cNvSpPr>
                <p:nvPr/>
              </p:nvSpPr>
              <p:spPr bwMode="auto">
                <a:xfrm>
                  <a:off x="6006951" y="2403111"/>
                  <a:ext cx="334022" cy="1994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56723" name="Group 259"/>
                <p:cNvGrpSpPr>
                  <a:grpSpLocks/>
                </p:cNvGrpSpPr>
                <p:nvPr/>
              </p:nvGrpSpPr>
              <p:grpSpPr bwMode="auto">
                <a:xfrm>
                  <a:off x="6160906" y="2337541"/>
                  <a:ext cx="30679" cy="57827"/>
                  <a:chOff x="5877" y="2360"/>
                  <a:chExt cx="52" cy="98"/>
                </a:xfrm>
              </p:grpSpPr>
              <p:sp>
                <p:nvSpPr>
                  <p:cNvPr id="156726"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6727"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56724" name="Text Box 177"/>
                <p:cNvSpPr txBox="1">
                  <a:spLocks noChangeArrowheads="1"/>
                </p:cNvSpPr>
                <p:nvPr/>
              </p:nvSpPr>
              <p:spPr bwMode="auto">
                <a:xfrm>
                  <a:off x="6270026" y="2496088"/>
                  <a:ext cx="338587" cy="18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588</a:t>
                  </a:r>
                </a:p>
              </p:txBody>
            </p:sp>
          </p:grpSp>
          <p:grpSp>
            <p:nvGrpSpPr>
              <p:cNvPr id="545" name="Group 249"/>
              <p:cNvGrpSpPr>
                <a:grpSpLocks/>
              </p:cNvGrpSpPr>
              <p:nvPr/>
            </p:nvGrpSpPr>
            <p:grpSpPr bwMode="auto">
              <a:xfrm>
                <a:off x="826288" y="1561058"/>
                <a:ext cx="121643" cy="48297"/>
                <a:chOff x="3394" y="3599"/>
                <a:chExt cx="121" cy="48"/>
              </a:xfrm>
            </p:grpSpPr>
            <p:sp>
              <p:nvSpPr>
                <p:cNvPr id="565" name="Line 250"/>
                <p:cNvSpPr>
                  <a:spLocks noChangeShapeType="1"/>
                </p:cNvSpPr>
                <p:nvPr/>
              </p:nvSpPr>
              <p:spPr bwMode="auto">
                <a:xfrm>
                  <a:off x="3394" y="3602"/>
                  <a:ext cx="12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566" name="Line 251"/>
                <p:cNvSpPr>
                  <a:spLocks noChangeShapeType="1"/>
                </p:cNvSpPr>
                <p:nvPr/>
              </p:nvSpPr>
              <p:spPr bwMode="auto">
                <a:xfrm rot="5400000">
                  <a:off x="3487"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567" name="Line 252"/>
                <p:cNvSpPr>
                  <a:spLocks noChangeShapeType="1"/>
                </p:cNvSpPr>
                <p:nvPr/>
              </p:nvSpPr>
              <p:spPr bwMode="auto">
                <a:xfrm rot="5400000">
                  <a:off x="3374"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568" name="Line 253"/>
                <p:cNvSpPr>
                  <a:spLocks noChangeShapeType="1"/>
                </p:cNvSpPr>
                <p:nvPr/>
              </p:nvSpPr>
              <p:spPr bwMode="auto">
                <a:xfrm rot="5400000">
                  <a:off x="3431"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grpSp>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293" y="1495423"/>
                <a:ext cx="146168" cy="58467"/>
              </a:xfrm>
              <a:prstGeom prst="rect">
                <a:avLst/>
              </a:prstGeom>
            </p:spPr>
          </p:pic>
          <p:pic>
            <p:nvPicPr>
              <p:cNvPr id="570" name="Picture 56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6803" y="1608501"/>
                <a:ext cx="146168" cy="58467"/>
              </a:xfrm>
              <a:prstGeom prst="rect">
                <a:avLst/>
              </a:prstGeom>
            </p:spPr>
          </p:pic>
          <p:sp>
            <p:nvSpPr>
              <p:cNvPr id="15" name="TextBox 14"/>
              <p:cNvSpPr txBox="1"/>
              <p:nvPr/>
            </p:nvSpPr>
            <p:spPr>
              <a:xfrm>
                <a:off x="1008482" y="1303000"/>
                <a:ext cx="121667" cy="276999"/>
              </a:xfrm>
              <a:prstGeom prst="rect">
                <a:avLst/>
              </a:prstGeom>
              <a:noFill/>
            </p:spPr>
            <p:txBody>
              <a:bodyPr wrap="square" rtlCol="0">
                <a:spAutoFit/>
              </a:bodyPr>
              <a:lstStyle/>
              <a:p>
                <a:r>
                  <a:rPr lang="en-US" sz="1200" dirty="0"/>
                  <a:t>-</a:t>
                </a:r>
              </a:p>
            </p:txBody>
          </p:sp>
        </p:grpSp>
      </p:grpSp>
      <p:sp>
        <p:nvSpPr>
          <p:cNvPr id="534" name="Rectangle 385"/>
          <p:cNvSpPr>
            <a:spLocks noChangeArrowheads="1"/>
          </p:cNvSpPr>
          <p:nvPr/>
        </p:nvSpPr>
        <p:spPr bwMode="auto">
          <a:xfrm>
            <a:off x="40997" y="2781300"/>
            <a:ext cx="2971261" cy="4047873"/>
          </a:xfrm>
          <a:prstGeom prst="rect">
            <a:avLst/>
          </a:prstGeom>
          <a:solidFill>
            <a:schemeClr val="bg1"/>
          </a:solidFill>
          <a:ln w="19050">
            <a:solidFill>
              <a:srgbClr val="0000FF"/>
            </a:solidFill>
            <a:miter lim="800000"/>
            <a:headEnd/>
            <a:tailEnd/>
          </a:ln>
        </p:spPr>
        <p:txBody>
          <a:bodyPr anchor="ct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eaLnBrk="1" hangingPunct="1">
              <a:lnSpc>
                <a:spcPct val="110000"/>
              </a:lnSpc>
              <a:spcBef>
                <a:spcPct val="0"/>
              </a:spcBef>
              <a:buFontTx/>
              <a:buNone/>
            </a:pPr>
            <a:br>
              <a:rPr lang="en-US" altLang="en-US" sz="900" b="1" dirty="0">
                <a:solidFill>
                  <a:srgbClr val="000000"/>
                </a:solidFill>
              </a:rPr>
            </a:br>
            <a:r>
              <a:rPr lang="en-US" altLang="en-US" sz="900" b="1" dirty="0">
                <a:solidFill>
                  <a:srgbClr val="000000"/>
                </a:solidFill>
              </a:rPr>
              <a:t>	</a:t>
            </a:r>
            <a:br>
              <a:rPr lang="en-US" altLang="en-US" sz="900" b="1" dirty="0">
                <a:solidFill>
                  <a:srgbClr val="000000"/>
                </a:solidFill>
              </a:rPr>
            </a:br>
            <a:r>
              <a:rPr lang="en-US" altLang="en-US" sz="900" b="1" dirty="0">
                <a:solidFill>
                  <a:srgbClr val="000000"/>
                </a:solidFill>
              </a:rPr>
              <a:t>	</a:t>
            </a:r>
            <a:br>
              <a:rPr lang="en-US" altLang="en-US" sz="900" b="1" dirty="0">
                <a:solidFill>
                  <a:srgbClr val="000000"/>
                </a:solidFill>
              </a:rPr>
            </a:br>
            <a:r>
              <a:rPr lang="en-US" altLang="en-US" sz="900" b="1" dirty="0">
                <a:solidFill>
                  <a:srgbClr val="000000"/>
                </a:solidFill>
              </a:rPr>
              <a:t>	</a:t>
            </a:r>
          </a:p>
        </p:txBody>
      </p:sp>
      <p:sp>
        <p:nvSpPr>
          <p:cNvPr id="531" name="Rectangle 402"/>
          <p:cNvSpPr>
            <a:spLocks noChangeArrowheads="1"/>
          </p:cNvSpPr>
          <p:nvPr/>
        </p:nvSpPr>
        <p:spPr bwMode="auto">
          <a:xfrm>
            <a:off x="167200" y="2862099"/>
            <a:ext cx="283774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None/>
            </a:pPr>
            <a:r>
              <a:rPr lang="en-US" altLang="en-US" sz="1200" b="1" u="sng" dirty="0">
                <a:solidFill>
                  <a:srgbClr val="0000FF"/>
                </a:solidFill>
                <a:cs typeface="Arial" panose="020B0604020202020204" pitchFamily="34" charset="0"/>
              </a:rPr>
              <a:t>Ground maneuver units</a:t>
            </a:r>
            <a:r>
              <a:rPr lang="en-US" altLang="en-US" sz="1200" b="1" dirty="0">
                <a:solidFill>
                  <a:srgbClr val="0000FF"/>
                </a:solidFill>
                <a:cs typeface="Arial" panose="020B0604020202020204" pitchFamily="34" charset="0"/>
              </a:rPr>
              <a:t> available:</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Two CABs (two Armor and one Mech Infantry Company each), </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One CAB (one Armor and two Mech Infantry Companies), </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One Cavalry Squadron (three Troops, one Armor Company)                             </a:t>
            </a:r>
            <a:r>
              <a:rPr lang="en-US" altLang="en-US" sz="1200" b="1" dirty="0">
                <a:solidFill>
                  <a:srgbClr val="0000CC"/>
                </a:solidFill>
                <a:cs typeface="Arial" panose="020B0604020202020204" pitchFamily="34" charset="0"/>
              </a:rPr>
              <a:t>= 13 Companies.  </a:t>
            </a:r>
          </a:p>
        </p:txBody>
      </p:sp>
      <p:sp>
        <p:nvSpPr>
          <p:cNvPr id="533" name="Rectangle 402"/>
          <p:cNvSpPr>
            <a:spLocks noChangeArrowheads="1"/>
          </p:cNvSpPr>
          <p:nvPr/>
        </p:nvSpPr>
        <p:spPr bwMode="auto">
          <a:xfrm>
            <a:off x="119574" y="5474577"/>
            <a:ext cx="286721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None/>
            </a:pPr>
            <a:r>
              <a:rPr lang="en-US" altLang="en-US" sz="1200" b="1" u="sng" dirty="0">
                <a:solidFill>
                  <a:srgbClr val="0000FF"/>
                </a:solidFill>
                <a:cs typeface="Arial" panose="020B0604020202020204" pitchFamily="34" charset="0"/>
              </a:rPr>
              <a:t>Additional units arrayed:</a:t>
            </a:r>
            <a:endParaRPr lang="en-US" altLang="en-US" sz="1200" b="1" dirty="0">
              <a:cs typeface="Arial" panose="020B0604020202020204" pitchFamily="34" charset="0"/>
            </a:endParaRP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One Engineer Company to provide mobility support.</a:t>
            </a:r>
            <a:r>
              <a:rPr lang="en-US" altLang="en-US" sz="1200" b="1" dirty="0">
                <a:solidFill>
                  <a:srgbClr val="0000CC"/>
                </a:solidFill>
                <a:cs typeface="Arial" panose="020B0604020202020204" pitchFamily="34" charset="0"/>
              </a:rPr>
              <a:t>  </a:t>
            </a:r>
          </a:p>
        </p:txBody>
      </p:sp>
      <p:sp>
        <p:nvSpPr>
          <p:cNvPr id="532" name="Rectangle 402"/>
          <p:cNvSpPr>
            <a:spLocks noChangeArrowheads="1"/>
          </p:cNvSpPr>
          <p:nvPr/>
        </p:nvSpPr>
        <p:spPr bwMode="auto">
          <a:xfrm>
            <a:off x="171470" y="4520283"/>
            <a:ext cx="283774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Clr>
                <a:srgbClr val="0000FF"/>
              </a:buClr>
              <a:buNone/>
            </a:pPr>
            <a:r>
              <a:rPr lang="en-US" altLang="en-US" sz="1200" b="1" u="sng" dirty="0">
                <a:solidFill>
                  <a:srgbClr val="0000FF"/>
                </a:solidFill>
                <a:cs typeface="Arial" panose="020B0604020202020204" pitchFamily="34" charset="0"/>
              </a:rPr>
              <a:t>Ground maneuver units</a:t>
            </a:r>
            <a:r>
              <a:rPr lang="en-US" altLang="en-US" sz="1200" b="1" dirty="0">
                <a:solidFill>
                  <a:srgbClr val="0000FF"/>
                </a:solidFill>
                <a:cs typeface="Arial" panose="020B0604020202020204" pitchFamily="34" charset="0"/>
              </a:rPr>
              <a:t> arrayed:</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12 companies</a:t>
            </a:r>
          </a:p>
          <a:p>
            <a:pPr marL="171450" indent="-171450">
              <a:spcBef>
                <a:spcPct val="0"/>
              </a:spcBef>
              <a:buClr>
                <a:srgbClr val="0000FF"/>
              </a:buClr>
              <a:buFont typeface="Wingdings" panose="05000000000000000000" pitchFamily="2" charset="2"/>
              <a:buChar char="§"/>
            </a:pPr>
            <a:r>
              <a:rPr lang="en-US" altLang="en-US" sz="1200" b="1" dirty="0">
                <a:solidFill>
                  <a:srgbClr val="000000"/>
                </a:solidFill>
                <a:cs typeface="Arial" panose="020B0604020202020204" pitchFamily="34" charset="0"/>
              </a:rPr>
              <a:t>1 company allocated as reserve                             </a:t>
            </a:r>
            <a:r>
              <a:rPr lang="en-US" altLang="en-US" sz="1200" b="1" dirty="0">
                <a:solidFill>
                  <a:srgbClr val="0000CC"/>
                </a:solidFill>
                <a:cs typeface="Arial" panose="020B0604020202020204" pitchFamily="34" charset="0"/>
              </a:rPr>
              <a:t>= 13 Companies.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dissolve">
                                      <p:cBhvr>
                                        <p:cTn id="7" dur="1000"/>
                                        <p:tgtEl>
                                          <p:spTgt spid="13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7"/>
                                        </p:tgtEl>
                                        <p:attrNameLst>
                                          <p:attrName>style.visibility</p:attrName>
                                        </p:attrNameLst>
                                      </p:cBhvr>
                                      <p:to>
                                        <p:strVal val="visible"/>
                                      </p:to>
                                    </p:set>
                                    <p:animEffect transition="in" filter="fade">
                                      <p:cBhvr>
                                        <p:cTn id="10" dur="2000"/>
                                        <p:tgtEl>
                                          <p:spTgt spid="137"/>
                                        </p:tgtEl>
                                      </p:cBhvr>
                                    </p:animEffect>
                                  </p:childTnLst>
                                </p:cTn>
                              </p:par>
                            </p:childTnLst>
                          </p:cTn>
                        </p:par>
                        <p:par>
                          <p:cTn id="11" fill="hold" nodeType="afterGroup">
                            <p:stCondLst>
                              <p:cond delay="2000"/>
                            </p:stCondLst>
                            <p:childTnLst>
                              <p:par>
                                <p:cTn id="12" presetID="12" presetClass="entr" presetSubtype="1" fill="hold" grpId="0" nodeType="afterEffect">
                                  <p:stCondLst>
                                    <p:cond delay="0"/>
                                  </p:stCondLst>
                                  <p:childTnLst>
                                    <p:set>
                                      <p:cBhvr>
                                        <p:cTn id="13" dur="1" fill="hold">
                                          <p:stCondLst>
                                            <p:cond delay="0"/>
                                          </p:stCondLst>
                                        </p:cTn>
                                        <p:tgtEl>
                                          <p:spTgt spid="138"/>
                                        </p:tgtEl>
                                        <p:attrNameLst>
                                          <p:attrName>style.visibility</p:attrName>
                                        </p:attrNameLst>
                                      </p:cBhvr>
                                      <p:to>
                                        <p:strVal val="visible"/>
                                      </p:to>
                                    </p:set>
                                    <p:animEffect transition="in" filter="slide(fromTop)">
                                      <p:cBhvr>
                                        <p:cTn id="14" dur="1000"/>
                                        <p:tgtEl>
                                          <p:spTgt spid="138"/>
                                        </p:tgtEl>
                                      </p:cBhvr>
                                    </p:animEffect>
                                  </p:childTnLst>
                                </p:cTn>
                              </p:par>
                            </p:childTnLst>
                          </p:cTn>
                        </p:par>
                        <p:par>
                          <p:cTn id="15" fill="hold" nodeType="afterGroup">
                            <p:stCondLst>
                              <p:cond delay="3000"/>
                            </p:stCondLst>
                            <p:childTnLst>
                              <p:par>
                                <p:cTn id="16" presetID="12" presetClass="entr" presetSubtype="1" fill="hold" nodeType="afterEffect">
                                  <p:stCondLst>
                                    <p:cond delay="0"/>
                                  </p:stCondLst>
                                  <p:childTnLst>
                                    <p:set>
                                      <p:cBhvr>
                                        <p:cTn id="17" dur="1" fill="hold">
                                          <p:stCondLst>
                                            <p:cond delay="0"/>
                                          </p:stCondLst>
                                        </p:cTn>
                                        <p:tgtEl>
                                          <p:spTgt spid="95736"/>
                                        </p:tgtEl>
                                        <p:attrNameLst>
                                          <p:attrName>style.visibility</p:attrName>
                                        </p:attrNameLst>
                                      </p:cBhvr>
                                      <p:to>
                                        <p:strVal val="visible"/>
                                      </p:to>
                                    </p:set>
                                    <p:animEffect transition="in" filter="slide(fromTop)">
                                      <p:cBhvr>
                                        <p:cTn id="18" dur="1000"/>
                                        <p:tgtEl>
                                          <p:spTgt spid="95736"/>
                                        </p:tgtEl>
                                      </p:cBhvr>
                                    </p:animEffect>
                                  </p:childTnLst>
                                </p:cTn>
                              </p:par>
                            </p:childTnLst>
                          </p:cTn>
                        </p:par>
                        <p:par>
                          <p:cTn id="19" fill="hold" nodeType="afterGroup">
                            <p:stCondLst>
                              <p:cond delay="4000"/>
                            </p:stCondLst>
                            <p:childTnLst>
                              <p:par>
                                <p:cTn id="20" presetID="47" presetClass="entr" presetSubtype="0" fill="hold" nodeType="afterEffect">
                                  <p:stCondLst>
                                    <p:cond delay="0"/>
                                  </p:stCondLst>
                                  <p:childTnLst>
                                    <p:set>
                                      <p:cBhvr>
                                        <p:cTn id="21" dur="1" fill="hold">
                                          <p:stCondLst>
                                            <p:cond delay="0"/>
                                          </p:stCondLst>
                                        </p:cTn>
                                        <p:tgtEl>
                                          <p:spTgt spid="95743"/>
                                        </p:tgtEl>
                                        <p:attrNameLst>
                                          <p:attrName>style.visibility</p:attrName>
                                        </p:attrNameLst>
                                      </p:cBhvr>
                                      <p:to>
                                        <p:strVal val="visible"/>
                                      </p:to>
                                    </p:set>
                                    <p:animEffect transition="in" filter="fade">
                                      <p:cBhvr>
                                        <p:cTn id="22" dur="2000"/>
                                        <p:tgtEl>
                                          <p:spTgt spid="95743"/>
                                        </p:tgtEl>
                                      </p:cBhvr>
                                    </p:animEffect>
                                    <p:anim calcmode="lin" valueType="num">
                                      <p:cBhvr>
                                        <p:cTn id="23" dur="2000" fill="hold"/>
                                        <p:tgtEl>
                                          <p:spTgt spid="95743"/>
                                        </p:tgtEl>
                                        <p:attrNameLst>
                                          <p:attrName>ppt_x</p:attrName>
                                        </p:attrNameLst>
                                      </p:cBhvr>
                                      <p:tavLst>
                                        <p:tav tm="0">
                                          <p:val>
                                            <p:strVal val="#ppt_x"/>
                                          </p:val>
                                        </p:tav>
                                        <p:tav tm="100000">
                                          <p:val>
                                            <p:strVal val="#ppt_x"/>
                                          </p:val>
                                        </p:tav>
                                      </p:tavLst>
                                    </p:anim>
                                    <p:anim calcmode="lin" valueType="num">
                                      <p:cBhvr>
                                        <p:cTn id="24" dur="2000" fill="hold"/>
                                        <p:tgtEl>
                                          <p:spTgt spid="95743"/>
                                        </p:tgtEl>
                                        <p:attrNameLst>
                                          <p:attrName>ppt_y</p:attrName>
                                        </p:attrNameLst>
                                      </p:cBhvr>
                                      <p:tavLst>
                                        <p:tav tm="0">
                                          <p:val>
                                            <p:strVal val="#ppt_y-.1"/>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xit" presetSubtype="0" fill="hold" nodeType="clickEffect">
                                  <p:stCondLst>
                                    <p:cond delay="0"/>
                                  </p:stCondLst>
                                  <p:childTnLst>
                                    <p:animEffect transition="out" filter="dissolve">
                                      <p:cBhvr>
                                        <p:cTn id="28" dur="1000"/>
                                        <p:tgtEl>
                                          <p:spTgt spid="814"/>
                                        </p:tgtEl>
                                      </p:cBhvr>
                                    </p:animEffect>
                                    <p:set>
                                      <p:cBhvr>
                                        <p:cTn id="29" dur="1" fill="hold">
                                          <p:stCondLst>
                                            <p:cond delay="999"/>
                                          </p:stCondLst>
                                        </p:cTn>
                                        <p:tgtEl>
                                          <p:spTgt spid="814"/>
                                        </p:tgtEl>
                                        <p:attrNameLst>
                                          <p:attrName>style.visibility</p:attrName>
                                        </p:attrNameLst>
                                      </p:cBhvr>
                                      <p:to>
                                        <p:strVal val="hidden"/>
                                      </p:to>
                                    </p:set>
                                  </p:childTnLst>
                                </p:cTn>
                              </p:par>
                            </p:childTnLst>
                          </p:cTn>
                        </p:par>
                        <p:par>
                          <p:cTn id="30" fill="hold" nodeType="afterGroup">
                            <p:stCondLst>
                              <p:cond delay="10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2000"/>
                                        <p:tgtEl>
                                          <p:spTgt spid="5"/>
                                        </p:tgtEl>
                                      </p:cBhvr>
                                    </p:animEffect>
                                  </p:childTnLst>
                                </p:cTn>
                              </p:par>
                            </p:childTnLst>
                          </p:cTn>
                        </p:par>
                        <p:par>
                          <p:cTn id="34" fill="hold">
                            <p:stCondLst>
                              <p:cond delay="3000"/>
                            </p:stCondLst>
                            <p:childTnLst>
                              <p:par>
                                <p:cTn id="35" presetID="9" presetClass="exit" presetSubtype="0" fill="hold" nodeType="afterEffect">
                                  <p:stCondLst>
                                    <p:cond delay="0"/>
                                  </p:stCondLst>
                                  <p:childTnLst>
                                    <p:animEffect transition="out" filter="dissolve">
                                      <p:cBhvr>
                                        <p:cTn id="36" dur="1000"/>
                                        <p:tgtEl>
                                          <p:spTgt spid="144"/>
                                        </p:tgtEl>
                                      </p:cBhvr>
                                    </p:animEffect>
                                    <p:set>
                                      <p:cBhvr>
                                        <p:cTn id="37" dur="1" fill="hold">
                                          <p:stCondLst>
                                            <p:cond delay="999"/>
                                          </p:stCondLst>
                                        </p:cTn>
                                        <p:tgtEl>
                                          <p:spTgt spid="144"/>
                                        </p:tgtEl>
                                        <p:attrNameLst>
                                          <p:attrName>style.visibility</p:attrName>
                                        </p:attrNameLst>
                                      </p:cBhvr>
                                      <p:to>
                                        <p:strVal val="hidden"/>
                                      </p:to>
                                    </p:set>
                                  </p:childTnLst>
                                </p:cTn>
                              </p:par>
                            </p:childTnLst>
                          </p:cTn>
                        </p:par>
                        <p:par>
                          <p:cTn id="38" fill="hold" nodeType="afterGroup">
                            <p:stCondLst>
                              <p:cond delay="4000"/>
                            </p:stCondLst>
                            <p:childTnLst>
                              <p:par>
                                <p:cTn id="39" presetID="10" presetClass="entr" presetSubtype="0"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2000"/>
                                        <p:tgtEl>
                                          <p:spTgt spid="9"/>
                                        </p:tgtEl>
                                      </p:cBhvr>
                                    </p:animEffect>
                                  </p:childTnLst>
                                </p:cTn>
                              </p:par>
                            </p:childTnLst>
                          </p:cTn>
                        </p:par>
                        <p:par>
                          <p:cTn id="42" fill="hold">
                            <p:stCondLst>
                              <p:cond delay="6000"/>
                            </p:stCondLst>
                            <p:childTnLst>
                              <p:par>
                                <p:cTn id="43" presetID="9" presetClass="exit" presetSubtype="0" fill="hold" nodeType="afterEffect">
                                  <p:stCondLst>
                                    <p:cond delay="0"/>
                                  </p:stCondLst>
                                  <p:childTnLst>
                                    <p:animEffect transition="out" filter="dissolve">
                                      <p:cBhvr>
                                        <p:cTn id="44" dur="1000"/>
                                        <p:tgtEl>
                                          <p:spTgt spid="830"/>
                                        </p:tgtEl>
                                      </p:cBhvr>
                                    </p:animEffect>
                                    <p:set>
                                      <p:cBhvr>
                                        <p:cTn id="45" dur="1" fill="hold">
                                          <p:stCondLst>
                                            <p:cond delay="999"/>
                                          </p:stCondLst>
                                        </p:cTn>
                                        <p:tgtEl>
                                          <p:spTgt spid="830"/>
                                        </p:tgtEl>
                                        <p:attrNameLst>
                                          <p:attrName>style.visibility</p:attrName>
                                        </p:attrNameLst>
                                      </p:cBhvr>
                                      <p:to>
                                        <p:strVal val="hidden"/>
                                      </p:to>
                                    </p:set>
                                  </p:childTnLst>
                                </p:cTn>
                              </p:par>
                            </p:childTnLst>
                          </p:cTn>
                        </p:par>
                        <p:par>
                          <p:cTn id="46" fill="hold" nodeType="afterGroup">
                            <p:stCondLst>
                              <p:cond delay="70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2000"/>
                                        <p:tgtEl>
                                          <p:spTgt spid="7"/>
                                        </p:tgtEl>
                                      </p:cBhvr>
                                    </p:animEffect>
                                  </p:childTnLst>
                                </p:cTn>
                              </p:par>
                            </p:childTnLst>
                          </p:cTn>
                        </p:par>
                        <p:par>
                          <p:cTn id="50" fill="hold">
                            <p:stCondLst>
                              <p:cond delay="9000"/>
                            </p:stCondLst>
                            <p:childTnLst>
                              <p:par>
                                <p:cTn id="51" presetID="9" presetClass="exit" presetSubtype="0" fill="hold" nodeType="afterEffect">
                                  <p:stCondLst>
                                    <p:cond delay="0"/>
                                  </p:stCondLst>
                                  <p:childTnLst>
                                    <p:animEffect transition="out" filter="dissolve">
                                      <p:cBhvr>
                                        <p:cTn id="52" dur="1000"/>
                                        <p:tgtEl>
                                          <p:spTgt spid="128"/>
                                        </p:tgtEl>
                                      </p:cBhvr>
                                    </p:animEffect>
                                    <p:set>
                                      <p:cBhvr>
                                        <p:cTn id="53" dur="1" fill="hold">
                                          <p:stCondLst>
                                            <p:cond delay="999"/>
                                          </p:stCondLst>
                                        </p:cTn>
                                        <p:tgtEl>
                                          <p:spTgt spid="128"/>
                                        </p:tgtEl>
                                        <p:attrNameLst>
                                          <p:attrName>style.visibility</p:attrName>
                                        </p:attrNameLst>
                                      </p:cBhvr>
                                      <p:to>
                                        <p:strVal val="hidden"/>
                                      </p:to>
                                    </p:set>
                                  </p:childTnLst>
                                </p:cTn>
                              </p:par>
                            </p:childTnLst>
                          </p:cTn>
                        </p:par>
                        <p:par>
                          <p:cTn id="54" fill="hold" nodeType="afterGroup">
                            <p:stCondLst>
                              <p:cond delay="10000"/>
                            </p:stCondLst>
                            <p:childTnLst>
                              <p:par>
                                <p:cTn id="55" presetID="10" presetClass="entr" presetSubtype="0" fill="hold" nodeType="after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fade">
                                      <p:cBhvr>
                                        <p:cTn id="57" dur="2000"/>
                                        <p:tgtEl>
                                          <p:spTgt spid="4"/>
                                        </p:tgtEl>
                                      </p:cBhvr>
                                    </p:animEffect>
                                  </p:childTnLst>
                                </p:cTn>
                              </p:par>
                            </p:childTnLst>
                          </p:cTn>
                        </p:par>
                        <p:par>
                          <p:cTn id="58" fill="hold">
                            <p:stCondLst>
                              <p:cond delay="12000"/>
                            </p:stCondLst>
                            <p:childTnLst>
                              <p:par>
                                <p:cTn id="59" presetID="9" presetClass="exit" presetSubtype="0" fill="hold" nodeType="afterEffect">
                                  <p:stCondLst>
                                    <p:cond delay="0"/>
                                  </p:stCondLst>
                                  <p:childTnLst>
                                    <p:animEffect transition="out" filter="dissolve">
                                      <p:cBhvr>
                                        <p:cTn id="60" dur="1000"/>
                                        <p:tgtEl>
                                          <p:spTgt spid="155"/>
                                        </p:tgtEl>
                                      </p:cBhvr>
                                    </p:animEffect>
                                    <p:set>
                                      <p:cBhvr>
                                        <p:cTn id="61" dur="1" fill="hold">
                                          <p:stCondLst>
                                            <p:cond delay="999"/>
                                          </p:stCondLst>
                                        </p:cTn>
                                        <p:tgtEl>
                                          <p:spTgt spid="155"/>
                                        </p:tgtEl>
                                        <p:attrNameLst>
                                          <p:attrName>style.visibility</p:attrName>
                                        </p:attrNameLst>
                                      </p:cBhvr>
                                      <p:to>
                                        <p:strVal val="hidden"/>
                                      </p:to>
                                    </p:set>
                                  </p:childTnLst>
                                </p:cTn>
                              </p:par>
                            </p:childTnLst>
                          </p:cTn>
                        </p:par>
                        <p:par>
                          <p:cTn id="62" fill="hold" nodeType="afterGroup">
                            <p:stCondLst>
                              <p:cond delay="13000"/>
                            </p:stCondLst>
                            <p:childTnLst>
                              <p:par>
                                <p:cTn id="63" presetID="10" presetClass="entr" presetSubtype="0" fill="hold" grpId="0" nodeType="afterEffect">
                                  <p:stCondLst>
                                    <p:cond delay="0"/>
                                  </p:stCondLst>
                                  <p:childTnLst>
                                    <p:set>
                                      <p:cBhvr>
                                        <p:cTn id="64" dur="1" fill="hold">
                                          <p:stCondLst>
                                            <p:cond delay="0"/>
                                          </p:stCondLst>
                                        </p:cTn>
                                        <p:tgtEl>
                                          <p:spTgt spid="614"/>
                                        </p:tgtEl>
                                        <p:attrNameLst>
                                          <p:attrName>style.visibility</p:attrName>
                                        </p:attrNameLst>
                                      </p:cBhvr>
                                      <p:to>
                                        <p:strVal val="visible"/>
                                      </p:to>
                                    </p:set>
                                    <p:animEffect transition="in" filter="fade">
                                      <p:cBhvr>
                                        <p:cTn id="65" dur="2000"/>
                                        <p:tgtEl>
                                          <p:spTgt spid="614"/>
                                        </p:tgtEl>
                                      </p:cBhvr>
                                    </p:animEffect>
                                  </p:childTnLst>
                                </p:cTn>
                              </p:par>
                              <p:par>
                                <p:cTn id="66" presetID="2" presetClass="entr" presetSubtype="8" fill="hold" nodeType="withEffect">
                                  <p:stCondLst>
                                    <p:cond delay="0"/>
                                  </p:stCondLst>
                                  <p:childTnLst>
                                    <p:set>
                                      <p:cBhvr>
                                        <p:cTn id="67" dur="1" fill="hold">
                                          <p:stCondLst>
                                            <p:cond delay="0"/>
                                          </p:stCondLst>
                                        </p:cTn>
                                        <p:tgtEl>
                                          <p:spTgt spid="802"/>
                                        </p:tgtEl>
                                        <p:attrNameLst>
                                          <p:attrName>style.visibility</p:attrName>
                                        </p:attrNameLst>
                                      </p:cBhvr>
                                      <p:to>
                                        <p:strVal val="visible"/>
                                      </p:to>
                                    </p:set>
                                    <p:anim calcmode="lin" valueType="num">
                                      <p:cBhvr additive="base">
                                        <p:cTn id="68" dur="2000" fill="hold"/>
                                        <p:tgtEl>
                                          <p:spTgt spid="802"/>
                                        </p:tgtEl>
                                        <p:attrNameLst>
                                          <p:attrName>ppt_x</p:attrName>
                                        </p:attrNameLst>
                                      </p:cBhvr>
                                      <p:tavLst>
                                        <p:tav tm="0">
                                          <p:val>
                                            <p:strVal val="0-#ppt_w/2"/>
                                          </p:val>
                                        </p:tav>
                                        <p:tav tm="100000">
                                          <p:val>
                                            <p:strVal val="#ppt_x"/>
                                          </p:val>
                                        </p:tav>
                                      </p:tavLst>
                                    </p:anim>
                                    <p:anim calcmode="lin" valueType="num">
                                      <p:cBhvr additive="base">
                                        <p:cTn id="69" dur="2000" fill="hold"/>
                                        <p:tgtEl>
                                          <p:spTgt spid="802"/>
                                        </p:tgtEl>
                                        <p:attrNameLst>
                                          <p:attrName>ppt_y</p:attrName>
                                        </p:attrNameLst>
                                      </p:cBhvr>
                                      <p:tavLst>
                                        <p:tav tm="0">
                                          <p:val>
                                            <p:strVal val="#ppt_y"/>
                                          </p:val>
                                        </p:tav>
                                        <p:tav tm="100000">
                                          <p:val>
                                            <p:strVal val="#ppt_y"/>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2" presetClass="entr" presetSubtype="1" fill="hold" grpId="0" nodeType="clickEffect">
                                  <p:stCondLst>
                                    <p:cond delay="0"/>
                                  </p:stCondLst>
                                  <p:childTnLst>
                                    <p:set>
                                      <p:cBhvr>
                                        <p:cTn id="73" dur="1" fill="hold">
                                          <p:stCondLst>
                                            <p:cond delay="0"/>
                                          </p:stCondLst>
                                        </p:cTn>
                                        <p:tgtEl>
                                          <p:spTgt spid="393"/>
                                        </p:tgtEl>
                                        <p:attrNameLst>
                                          <p:attrName>style.visibility</p:attrName>
                                        </p:attrNameLst>
                                      </p:cBhvr>
                                      <p:to>
                                        <p:strVal val="visible"/>
                                      </p:to>
                                    </p:set>
                                    <p:animEffect transition="in" filter="slide(fromTop)">
                                      <p:cBhvr>
                                        <p:cTn id="74" dur="500"/>
                                        <p:tgtEl>
                                          <p:spTgt spid="393"/>
                                        </p:tgtEl>
                                      </p:cBhvr>
                                    </p:animEffect>
                                  </p:childTnLst>
                                </p:cTn>
                              </p:par>
                            </p:childTnLst>
                          </p:cTn>
                        </p:par>
                        <p:par>
                          <p:cTn id="75" fill="hold" nodeType="afterGroup">
                            <p:stCondLst>
                              <p:cond delay="500"/>
                            </p:stCondLst>
                            <p:childTnLst>
                              <p:par>
                                <p:cTn id="76" presetID="9" presetClass="entr" presetSubtype="0" fill="hold" grpId="0" nodeType="afterEffect">
                                  <p:stCondLst>
                                    <p:cond delay="0"/>
                                  </p:stCondLst>
                                  <p:childTnLst>
                                    <p:set>
                                      <p:cBhvr>
                                        <p:cTn id="77" dur="1" fill="hold">
                                          <p:stCondLst>
                                            <p:cond delay="0"/>
                                          </p:stCondLst>
                                        </p:cTn>
                                        <p:tgtEl>
                                          <p:spTgt spid="764"/>
                                        </p:tgtEl>
                                        <p:attrNameLst>
                                          <p:attrName>style.visibility</p:attrName>
                                        </p:attrNameLst>
                                      </p:cBhvr>
                                      <p:to>
                                        <p:strVal val="visible"/>
                                      </p:to>
                                    </p:set>
                                    <p:animEffect transition="in" filter="dissolve">
                                      <p:cBhvr>
                                        <p:cTn id="78" dur="500"/>
                                        <p:tgtEl>
                                          <p:spTgt spid="764"/>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397"/>
                                        </p:tgtEl>
                                        <p:attrNameLst>
                                          <p:attrName>style.visibility</p:attrName>
                                        </p:attrNameLst>
                                      </p:cBhvr>
                                      <p:to>
                                        <p:strVal val="visible"/>
                                      </p:to>
                                    </p:set>
                                    <p:animEffect transition="in" filter="dissolve">
                                      <p:cBhvr>
                                        <p:cTn id="82" dur="1000"/>
                                        <p:tgtEl>
                                          <p:spTgt spid="397"/>
                                        </p:tgtEl>
                                      </p:cBhvr>
                                    </p:animEffect>
                                  </p:childTnLst>
                                </p:cTn>
                              </p:par>
                            </p:childTnLst>
                          </p:cTn>
                        </p:par>
                        <p:par>
                          <p:cTn id="83" fill="hold" nodeType="afterGroup">
                            <p:stCondLst>
                              <p:cond delay="2000"/>
                            </p:stCondLst>
                            <p:childTnLst>
                              <p:par>
                                <p:cTn id="84" presetID="9" presetClass="entr" presetSubtype="0" fill="hold" grpId="0" nodeType="afterEffect">
                                  <p:stCondLst>
                                    <p:cond delay="0"/>
                                  </p:stCondLst>
                                  <p:childTnLst>
                                    <p:set>
                                      <p:cBhvr>
                                        <p:cTn id="85" dur="1" fill="hold">
                                          <p:stCondLst>
                                            <p:cond delay="0"/>
                                          </p:stCondLst>
                                        </p:cTn>
                                        <p:tgtEl>
                                          <p:spTgt spid="395"/>
                                        </p:tgtEl>
                                        <p:attrNameLst>
                                          <p:attrName>style.visibility</p:attrName>
                                        </p:attrNameLst>
                                      </p:cBhvr>
                                      <p:to>
                                        <p:strVal val="visible"/>
                                      </p:to>
                                    </p:set>
                                    <p:animEffect transition="in" filter="dissolve">
                                      <p:cBhvr>
                                        <p:cTn id="86" dur="1000"/>
                                        <p:tgtEl>
                                          <p:spTgt spid="395"/>
                                        </p:tgtEl>
                                      </p:cBhvr>
                                    </p:animEffect>
                                  </p:childTnLst>
                                </p:cTn>
                              </p:par>
                            </p:childTnLst>
                          </p:cTn>
                        </p:par>
                        <p:par>
                          <p:cTn id="87" fill="hold" nodeType="afterGroup">
                            <p:stCondLst>
                              <p:cond delay="3000"/>
                            </p:stCondLst>
                            <p:childTnLst>
                              <p:par>
                                <p:cTn id="88" presetID="9" presetClass="entr" presetSubtype="0" fill="hold" grpId="0" nodeType="afterEffect">
                                  <p:stCondLst>
                                    <p:cond delay="0"/>
                                  </p:stCondLst>
                                  <p:childTnLst>
                                    <p:set>
                                      <p:cBhvr>
                                        <p:cTn id="89" dur="1" fill="hold">
                                          <p:stCondLst>
                                            <p:cond delay="0"/>
                                          </p:stCondLst>
                                        </p:cTn>
                                        <p:tgtEl>
                                          <p:spTgt spid="398"/>
                                        </p:tgtEl>
                                        <p:attrNameLst>
                                          <p:attrName>style.visibility</p:attrName>
                                        </p:attrNameLst>
                                      </p:cBhvr>
                                      <p:to>
                                        <p:strVal val="visible"/>
                                      </p:to>
                                    </p:set>
                                    <p:animEffect transition="in" filter="dissolve">
                                      <p:cBhvr>
                                        <p:cTn id="90" dur="1000"/>
                                        <p:tgtEl>
                                          <p:spTgt spid="398"/>
                                        </p:tgtEl>
                                      </p:cBhvr>
                                    </p:animEffect>
                                  </p:childTnLst>
                                </p:cTn>
                              </p:par>
                            </p:childTnLst>
                          </p:cTn>
                        </p:par>
                        <p:par>
                          <p:cTn id="91" fill="hold" nodeType="afterGroup">
                            <p:stCondLst>
                              <p:cond delay="4000"/>
                            </p:stCondLst>
                            <p:childTnLst>
                              <p:par>
                                <p:cTn id="92" presetID="9" presetClass="entr" presetSubtype="0" fill="hold" grpId="0" nodeType="afterEffect">
                                  <p:stCondLst>
                                    <p:cond delay="0"/>
                                  </p:stCondLst>
                                  <p:childTnLst>
                                    <p:set>
                                      <p:cBhvr>
                                        <p:cTn id="93" dur="1" fill="hold">
                                          <p:stCondLst>
                                            <p:cond delay="0"/>
                                          </p:stCondLst>
                                        </p:cTn>
                                        <p:tgtEl>
                                          <p:spTgt spid="396"/>
                                        </p:tgtEl>
                                        <p:attrNameLst>
                                          <p:attrName>style.visibility</p:attrName>
                                        </p:attrNameLst>
                                      </p:cBhvr>
                                      <p:to>
                                        <p:strVal val="visible"/>
                                      </p:to>
                                    </p:set>
                                    <p:animEffect transition="in" filter="dissolve">
                                      <p:cBhvr>
                                        <p:cTn id="94" dur="1000"/>
                                        <p:tgtEl>
                                          <p:spTgt spid="396"/>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12" presetClass="entr" presetSubtype="1" fill="hold" grpId="0" nodeType="clickEffect">
                                  <p:stCondLst>
                                    <p:cond delay="0"/>
                                  </p:stCondLst>
                                  <p:childTnLst>
                                    <p:set>
                                      <p:cBhvr>
                                        <p:cTn id="98" dur="1" fill="hold">
                                          <p:stCondLst>
                                            <p:cond delay="0"/>
                                          </p:stCondLst>
                                        </p:cTn>
                                        <p:tgtEl>
                                          <p:spTgt spid="399"/>
                                        </p:tgtEl>
                                        <p:attrNameLst>
                                          <p:attrName>style.visibility</p:attrName>
                                        </p:attrNameLst>
                                      </p:cBhvr>
                                      <p:to>
                                        <p:strVal val="visible"/>
                                      </p:to>
                                    </p:set>
                                    <p:animEffect transition="in" filter="slide(fromTop)">
                                      <p:cBhvr>
                                        <p:cTn id="99" dur="500"/>
                                        <p:tgtEl>
                                          <p:spTgt spid="399"/>
                                        </p:tgtEl>
                                      </p:cBhvr>
                                    </p:animEffect>
                                  </p:childTnLst>
                                </p:cTn>
                              </p:par>
                            </p:childTnLst>
                          </p:cTn>
                        </p:par>
                        <p:par>
                          <p:cTn id="100" fill="hold" nodeType="afterGroup">
                            <p:stCondLst>
                              <p:cond delay="500"/>
                            </p:stCondLst>
                            <p:childTnLst>
                              <p:par>
                                <p:cTn id="101" presetID="29" presetClass="entr" presetSubtype="0" fill="hold" nodeType="afterEffect">
                                  <p:stCondLst>
                                    <p:cond delay="0"/>
                                  </p:stCondLst>
                                  <p:childTnLst>
                                    <p:set>
                                      <p:cBhvr>
                                        <p:cTn id="102" dur="1" fill="hold">
                                          <p:stCondLst>
                                            <p:cond delay="0"/>
                                          </p:stCondLst>
                                        </p:cTn>
                                        <p:tgtEl>
                                          <p:spTgt spid="781"/>
                                        </p:tgtEl>
                                        <p:attrNameLst>
                                          <p:attrName>style.visibility</p:attrName>
                                        </p:attrNameLst>
                                      </p:cBhvr>
                                      <p:to>
                                        <p:strVal val="visible"/>
                                      </p:to>
                                    </p:set>
                                    <p:anim calcmode="lin" valueType="num">
                                      <p:cBhvr>
                                        <p:cTn id="103" dur="1000" fill="hold"/>
                                        <p:tgtEl>
                                          <p:spTgt spid="781"/>
                                        </p:tgtEl>
                                        <p:attrNameLst>
                                          <p:attrName>ppt_x</p:attrName>
                                        </p:attrNameLst>
                                      </p:cBhvr>
                                      <p:tavLst>
                                        <p:tav tm="0">
                                          <p:val>
                                            <p:strVal val="#ppt_x-.2"/>
                                          </p:val>
                                        </p:tav>
                                        <p:tav tm="100000">
                                          <p:val>
                                            <p:strVal val="#ppt_x"/>
                                          </p:val>
                                        </p:tav>
                                      </p:tavLst>
                                    </p:anim>
                                    <p:anim calcmode="lin" valueType="num">
                                      <p:cBhvr>
                                        <p:cTn id="104" dur="1000" fill="hold"/>
                                        <p:tgtEl>
                                          <p:spTgt spid="781"/>
                                        </p:tgtEl>
                                        <p:attrNameLst>
                                          <p:attrName>ppt_y</p:attrName>
                                        </p:attrNameLst>
                                      </p:cBhvr>
                                      <p:tavLst>
                                        <p:tav tm="0">
                                          <p:val>
                                            <p:strVal val="#ppt_y"/>
                                          </p:val>
                                        </p:tav>
                                        <p:tav tm="100000">
                                          <p:val>
                                            <p:strVal val="#ppt_y"/>
                                          </p:val>
                                        </p:tav>
                                      </p:tavLst>
                                    </p:anim>
                                    <p:animEffect transition="in" filter="wipe(right)" prLst="gradientSize: 0.1">
                                      <p:cBhvr>
                                        <p:cTn id="105" dur="1000"/>
                                        <p:tgtEl>
                                          <p:spTgt spid="781"/>
                                        </p:tgtEl>
                                      </p:cBhvr>
                                    </p:animEffect>
                                  </p:childTnLst>
                                </p:cTn>
                              </p:par>
                            </p:childTnLst>
                          </p:cTn>
                        </p:par>
                        <p:par>
                          <p:cTn id="106" fill="hold" nodeType="afterGroup">
                            <p:stCondLst>
                              <p:cond delay="1500"/>
                            </p:stCondLst>
                            <p:childTnLst>
                              <p:par>
                                <p:cTn id="107" presetID="22" presetClass="entr" presetSubtype="8" fill="hold" nodeType="afterEffect">
                                  <p:stCondLst>
                                    <p:cond delay="0"/>
                                  </p:stCondLst>
                                  <p:childTnLst>
                                    <p:set>
                                      <p:cBhvr>
                                        <p:cTn id="108" dur="1" fill="hold">
                                          <p:stCondLst>
                                            <p:cond delay="0"/>
                                          </p:stCondLst>
                                        </p:cTn>
                                        <p:tgtEl>
                                          <p:spTgt spid="741"/>
                                        </p:tgtEl>
                                        <p:attrNameLst>
                                          <p:attrName>style.visibility</p:attrName>
                                        </p:attrNameLst>
                                      </p:cBhvr>
                                      <p:to>
                                        <p:strVal val="visible"/>
                                      </p:to>
                                    </p:set>
                                    <p:animEffect transition="in" filter="wipe(left)">
                                      <p:cBhvr>
                                        <p:cTn id="109" dur="2000"/>
                                        <p:tgtEl>
                                          <p:spTgt spid="741"/>
                                        </p:tgtEl>
                                      </p:cBhvr>
                                    </p:animEffect>
                                  </p:childTnLst>
                                </p:cTn>
                              </p:par>
                            </p:childTnLst>
                          </p:cTn>
                        </p:par>
                        <p:par>
                          <p:cTn id="110" fill="hold" nodeType="afterGroup">
                            <p:stCondLst>
                              <p:cond delay="3500"/>
                            </p:stCondLst>
                            <p:childTnLst>
                              <p:par>
                                <p:cTn id="111" presetID="9" presetClass="entr" presetSubtype="0" fill="hold" nodeType="afterEffect">
                                  <p:stCondLst>
                                    <p:cond delay="0"/>
                                  </p:stCondLst>
                                  <p:childTnLst>
                                    <p:set>
                                      <p:cBhvr>
                                        <p:cTn id="112" dur="1" fill="hold">
                                          <p:stCondLst>
                                            <p:cond delay="0"/>
                                          </p:stCondLst>
                                        </p:cTn>
                                        <p:tgtEl>
                                          <p:spTgt spid="767"/>
                                        </p:tgtEl>
                                        <p:attrNameLst>
                                          <p:attrName>style.visibility</p:attrName>
                                        </p:attrNameLst>
                                      </p:cBhvr>
                                      <p:to>
                                        <p:strVal val="visible"/>
                                      </p:to>
                                    </p:set>
                                    <p:animEffect transition="in" filter="dissolve">
                                      <p:cBhvr>
                                        <p:cTn id="113" dur="2000"/>
                                        <p:tgtEl>
                                          <p:spTgt spid="767"/>
                                        </p:tgtEl>
                                      </p:cBhvr>
                                    </p:animEffect>
                                  </p:childTnLst>
                                </p:cTn>
                              </p:par>
                            </p:childTnLst>
                          </p:cTn>
                        </p:par>
                        <p:par>
                          <p:cTn id="114" fill="hold" nodeType="afterGroup">
                            <p:stCondLst>
                              <p:cond delay="5500"/>
                            </p:stCondLst>
                            <p:childTnLst>
                              <p:par>
                                <p:cTn id="115" presetID="9" presetClass="entr" presetSubtype="0" fill="hold" nodeType="afterEffect">
                                  <p:stCondLst>
                                    <p:cond delay="0"/>
                                  </p:stCondLst>
                                  <p:childTnLst>
                                    <p:set>
                                      <p:cBhvr>
                                        <p:cTn id="116" dur="1" fill="hold">
                                          <p:stCondLst>
                                            <p:cond delay="0"/>
                                          </p:stCondLst>
                                        </p:cTn>
                                        <p:tgtEl>
                                          <p:spTgt spid="762"/>
                                        </p:tgtEl>
                                        <p:attrNameLst>
                                          <p:attrName>style.visibility</p:attrName>
                                        </p:attrNameLst>
                                      </p:cBhvr>
                                      <p:to>
                                        <p:strVal val="visible"/>
                                      </p:to>
                                    </p:set>
                                    <p:animEffect transition="in" filter="dissolve">
                                      <p:cBhvr>
                                        <p:cTn id="117" dur="2000"/>
                                        <p:tgtEl>
                                          <p:spTgt spid="762"/>
                                        </p:tgtEl>
                                      </p:cBhvr>
                                    </p:animEffect>
                                  </p:childTnLst>
                                </p:cTn>
                              </p:par>
                            </p:childTnLst>
                          </p:cTn>
                        </p:par>
                        <p:par>
                          <p:cTn id="118" fill="hold" nodeType="afterGroup">
                            <p:stCondLst>
                              <p:cond delay="7500"/>
                            </p:stCondLst>
                            <p:childTnLst>
                              <p:par>
                                <p:cTn id="119" presetID="12" presetClass="entr" presetSubtype="8" fill="hold" nodeType="afterEffect">
                                  <p:stCondLst>
                                    <p:cond delay="0"/>
                                  </p:stCondLst>
                                  <p:childTnLst>
                                    <p:set>
                                      <p:cBhvr>
                                        <p:cTn id="120" dur="1" fill="hold">
                                          <p:stCondLst>
                                            <p:cond delay="0"/>
                                          </p:stCondLst>
                                        </p:cTn>
                                        <p:tgtEl>
                                          <p:spTgt spid="782"/>
                                        </p:tgtEl>
                                        <p:attrNameLst>
                                          <p:attrName>style.visibility</p:attrName>
                                        </p:attrNameLst>
                                      </p:cBhvr>
                                      <p:to>
                                        <p:strVal val="visible"/>
                                      </p:to>
                                    </p:set>
                                    <p:animEffect transition="in" filter="slide(fromLeft)">
                                      <p:cBhvr>
                                        <p:cTn id="121" dur="2000"/>
                                        <p:tgtEl>
                                          <p:spTgt spid="782"/>
                                        </p:tgtEl>
                                      </p:cBhvr>
                                    </p:animEffect>
                                  </p:childTnLst>
                                </p:cTn>
                              </p:par>
                            </p:childTnLst>
                          </p:cTn>
                        </p:par>
                      </p:childTnLst>
                    </p:cTn>
                  </p:par>
                  <p:par>
                    <p:cTn id="122" fill="hold">
                      <p:stCondLst>
                        <p:cond delay="indefinite"/>
                      </p:stCondLst>
                      <p:childTnLst>
                        <p:par>
                          <p:cTn id="123" fill="hold">
                            <p:stCondLst>
                              <p:cond delay="0"/>
                            </p:stCondLst>
                            <p:childTnLst>
                              <p:par>
                                <p:cTn id="124" presetID="10" presetClass="entr" presetSubtype="0" fill="hold" nodeType="clickEffect">
                                  <p:stCondLst>
                                    <p:cond delay="0"/>
                                  </p:stCondLst>
                                  <p:childTnLst>
                                    <p:set>
                                      <p:cBhvr>
                                        <p:cTn id="125" dur="1" fill="hold">
                                          <p:stCondLst>
                                            <p:cond delay="0"/>
                                          </p:stCondLst>
                                        </p:cTn>
                                        <p:tgtEl>
                                          <p:spTgt spid="17"/>
                                        </p:tgtEl>
                                        <p:attrNameLst>
                                          <p:attrName>style.visibility</p:attrName>
                                        </p:attrNameLst>
                                      </p:cBhvr>
                                      <p:to>
                                        <p:strVal val="visible"/>
                                      </p:to>
                                    </p:set>
                                    <p:animEffect transition="in" filter="fade">
                                      <p:cBhvr>
                                        <p:cTn id="126" dur="2000"/>
                                        <p:tgtEl>
                                          <p:spTgt spid="17"/>
                                        </p:tgtEl>
                                      </p:cBhvr>
                                    </p:animEffect>
                                  </p:childTnLst>
                                </p:cTn>
                              </p:par>
                            </p:childTnLst>
                          </p:cTn>
                        </p:par>
                      </p:childTnLst>
                    </p:cTn>
                  </p:par>
                  <p:par>
                    <p:cTn id="127" fill="hold">
                      <p:stCondLst>
                        <p:cond delay="indefinite"/>
                      </p:stCondLst>
                      <p:childTnLst>
                        <p:par>
                          <p:cTn id="128" fill="hold">
                            <p:stCondLst>
                              <p:cond delay="0"/>
                            </p:stCondLst>
                            <p:childTnLst>
                              <p:par>
                                <p:cTn id="129" presetID="12" presetClass="entr" presetSubtype="1" fill="hold" grpId="0" nodeType="clickEffect">
                                  <p:stCondLst>
                                    <p:cond delay="0"/>
                                  </p:stCondLst>
                                  <p:childTnLst>
                                    <p:set>
                                      <p:cBhvr>
                                        <p:cTn id="130" dur="1" fill="hold">
                                          <p:stCondLst>
                                            <p:cond delay="0"/>
                                          </p:stCondLst>
                                        </p:cTn>
                                        <p:tgtEl>
                                          <p:spTgt spid="670"/>
                                        </p:tgtEl>
                                        <p:attrNameLst>
                                          <p:attrName>style.visibility</p:attrName>
                                        </p:attrNameLst>
                                      </p:cBhvr>
                                      <p:to>
                                        <p:strVal val="visible"/>
                                      </p:to>
                                    </p:set>
                                    <p:animEffect transition="in" filter="slide(fromTop)">
                                      <p:cBhvr>
                                        <p:cTn id="131" dur="500"/>
                                        <p:tgtEl>
                                          <p:spTgt spid="670"/>
                                        </p:tgtEl>
                                      </p:cBhvr>
                                    </p:animEffect>
                                  </p:childTnLst>
                                </p:cTn>
                              </p:par>
                            </p:childTnLst>
                          </p:cTn>
                        </p:par>
                        <p:par>
                          <p:cTn id="132" fill="hold" nodeType="afterGroup">
                            <p:stCondLst>
                              <p:cond delay="500"/>
                            </p:stCondLst>
                            <p:childTnLst>
                              <p:par>
                                <p:cTn id="133" presetID="22" presetClass="entr" presetSubtype="8" fill="hold" nodeType="afterEffect">
                                  <p:stCondLst>
                                    <p:cond delay="0"/>
                                  </p:stCondLst>
                                  <p:childTnLst>
                                    <p:set>
                                      <p:cBhvr>
                                        <p:cTn id="134" dur="1" fill="hold">
                                          <p:stCondLst>
                                            <p:cond delay="0"/>
                                          </p:stCondLst>
                                        </p:cTn>
                                        <p:tgtEl>
                                          <p:spTgt spid="2"/>
                                        </p:tgtEl>
                                        <p:attrNameLst>
                                          <p:attrName>style.visibility</p:attrName>
                                        </p:attrNameLst>
                                      </p:cBhvr>
                                      <p:to>
                                        <p:strVal val="visible"/>
                                      </p:to>
                                    </p:set>
                                    <p:animEffect transition="in" filter="wipe(left)">
                                      <p:cBhvr>
                                        <p:cTn id="135" dur="2000"/>
                                        <p:tgtEl>
                                          <p:spTgt spid="2"/>
                                        </p:tgtEl>
                                      </p:cBhvr>
                                    </p:animEffect>
                                  </p:childTnLst>
                                </p:cTn>
                              </p:par>
                            </p:childTnLst>
                          </p:cTn>
                        </p:par>
                      </p:childTnLst>
                    </p:cTn>
                  </p:par>
                  <p:par>
                    <p:cTn id="136" fill="hold">
                      <p:stCondLst>
                        <p:cond delay="indefinite"/>
                      </p:stCondLst>
                      <p:childTnLst>
                        <p:par>
                          <p:cTn id="137" fill="hold">
                            <p:stCondLst>
                              <p:cond delay="0"/>
                            </p:stCondLst>
                            <p:childTnLst>
                              <p:par>
                                <p:cTn id="138" presetID="10" presetClass="entr" presetSubtype="0" fill="hold" grpId="0" nodeType="clickEffect">
                                  <p:stCondLst>
                                    <p:cond delay="0"/>
                                  </p:stCondLst>
                                  <p:childTnLst>
                                    <p:set>
                                      <p:cBhvr>
                                        <p:cTn id="139" dur="1" fill="hold">
                                          <p:stCondLst>
                                            <p:cond delay="0"/>
                                          </p:stCondLst>
                                        </p:cTn>
                                        <p:tgtEl>
                                          <p:spTgt spid="531"/>
                                        </p:tgtEl>
                                        <p:attrNameLst>
                                          <p:attrName>style.visibility</p:attrName>
                                        </p:attrNameLst>
                                      </p:cBhvr>
                                      <p:to>
                                        <p:strVal val="visible"/>
                                      </p:to>
                                    </p:set>
                                    <p:animEffect transition="in" filter="fade">
                                      <p:cBhvr>
                                        <p:cTn id="140" dur="500"/>
                                        <p:tgtEl>
                                          <p:spTgt spid="531"/>
                                        </p:tgtEl>
                                      </p:cBhvr>
                                    </p:animEffect>
                                  </p:childTnLst>
                                </p:cTn>
                              </p:par>
                            </p:childTnLst>
                          </p:cTn>
                        </p:par>
                        <p:par>
                          <p:cTn id="141" fill="hold">
                            <p:stCondLst>
                              <p:cond delay="500"/>
                            </p:stCondLst>
                            <p:childTnLst>
                              <p:par>
                                <p:cTn id="142" presetID="10" presetClass="entr" presetSubtype="0" fill="hold" grpId="0" nodeType="afterEffect">
                                  <p:stCondLst>
                                    <p:cond delay="0"/>
                                  </p:stCondLst>
                                  <p:childTnLst>
                                    <p:set>
                                      <p:cBhvr>
                                        <p:cTn id="143" dur="1" fill="hold">
                                          <p:stCondLst>
                                            <p:cond delay="0"/>
                                          </p:stCondLst>
                                        </p:cTn>
                                        <p:tgtEl>
                                          <p:spTgt spid="532"/>
                                        </p:tgtEl>
                                        <p:attrNameLst>
                                          <p:attrName>style.visibility</p:attrName>
                                        </p:attrNameLst>
                                      </p:cBhvr>
                                      <p:to>
                                        <p:strVal val="visible"/>
                                      </p:to>
                                    </p:set>
                                    <p:animEffect transition="in" filter="fade">
                                      <p:cBhvr>
                                        <p:cTn id="144" dur="1000"/>
                                        <p:tgtEl>
                                          <p:spTgt spid="532"/>
                                        </p:tgtEl>
                                      </p:cBhvr>
                                    </p:animEffect>
                                  </p:childTnLst>
                                </p:cTn>
                              </p:par>
                            </p:childTnLst>
                          </p:cTn>
                        </p:par>
                        <p:par>
                          <p:cTn id="145" fill="hold">
                            <p:stCondLst>
                              <p:cond delay="1500"/>
                            </p:stCondLst>
                            <p:childTnLst>
                              <p:par>
                                <p:cTn id="146" presetID="10" presetClass="entr" presetSubtype="0" fill="hold" grpId="0" nodeType="afterEffect">
                                  <p:stCondLst>
                                    <p:cond delay="0"/>
                                  </p:stCondLst>
                                  <p:childTnLst>
                                    <p:set>
                                      <p:cBhvr>
                                        <p:cTn id="147" dur="1" fill="hold">
                                          <p:stCondLst>
                                            <p:cond delay="0"/>
                                          </p:stCondLst>
                                        </p:cTn>
                                        <p:tgtEl>
                                          <p:spTgt spid="533"/>
                                        </p:tgtEl>
                                        <p:attrNameLst>
                                          <p:attrName>style.visibility</p:attrName>
                                        </p:attrNameLst>
                                      </p:cBhvr>
                                      <p:to>
                                        <p:strVal val="visible"/>
                                      </p:to>
                                    </p:set>
                                    <p:animEffect transition="in" filter="fade">
                                      <p:cBhvr>
                                        <p:cTn id="148" dur="1000"/>
                                        <p:tgtEl>
                                          <p:spTgt spid="5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137" grpId="0"/>
      <p:bldP spid="138" grpId="0"/>
      <p:bldP spid="393" grpId="0"/>
      <p:bldP spid="399" grpId="0"/>
      <p:bldP spid="670" grpId="0"/>
      <p:bldP spid="764" grpId="0"/>
      <p:bldP spid="395" grpId="0"/>
      <p:bldP spid="398" grpId="0"/>
      <p:bldP spid="397" grpId="0"/>
      <p:bldP spid="396" grpId="0"/>
      <p:bldP spid="614" grpId="0" animBg="1"/>
      <p:bldP spid="531" grpId="0"/>
      <p:bldP spid="533" grpId="0"/>
      <p:bldP spid="53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86E38D44-2861-435B-BCC2-9070F7BD9D44}" type="slidenum">
              <a:rPr lang="en-US" altLang="en-US" sz="800">
                <a:solidFill>
                  <a:srgbClr val="000000"/>
                </a:solidFill>
              </a:rPr>
              <a:pPr>
                <a:spcBef>
                  <a:spcPct val="0"/>
                </a:spcBef>
                <a:buFontTx/>
                <a:buNone/>
              </a:pPr>
              <a:t>73</a:t>
            </a:fld>
            <a:endParaRPr lang="en-US" altLang="en-US" sz="800" dirty="0">
              <a:solidFill>
                <a:srgbClr val="000000"/>
              </a:solidFill>
            </a:endParaRPr>
          </a:p>
        </p:txBody>
      </p:sp>
      <p:sp>
        <p:nvSpPr>
          <p:cNvPr id="158723" name="Rectangle 3"/>
          <p:cNvSpPr>
            <a:spLocks noGrp="1" noChangeArrowheads="1"/>
          </p:cNvSpPr>
          <p:nvPr>
            <p:ph type="title"/>
          </p:nvPr>
        </p:nvSpPr>
        <p:spPr>
          <a:xfrm>
            <a:off x="2447926" y="76495"/>
            <a:ext cx="7305675" cy="912813"/>
          </a:xfrm>
          <a:effectLst>
            <a:outerShdw dist="35921" dir="2700000" algn="ctr" rotWithShape="0">
              <a:srgbClr val="FFDE9D"/>
            </a:outerShdw>
          </a:effectLst>
        </p:spPr>
        <p:txBody>
          <a:bodyPr/>
          <a:lstStyle/>
          <a:p>
            <a:pPr eaLnBrk="1" hangingPunct="1"/>
            <a:r>
              <a:rPr lang="en-US" altLang="en-US" dirty="0">
                <a:solidFill>
                  <a:srgbClr val="000000"/>
                </a:solidFill>
              </a:rPr>
              <a:t>Task Org Composition Box Changes</a:t>
            </a:r>
            <a:endParaRPr lang="en-US" altLang="en-US" sz="1200" dirty="0">
              <a:solidFill>
                <a:srgbClr val="000000"/>
              </a:solidFill>
            </a:endParaRPr>
          </a:p>
        </p:txBody>
      </p:sp>
      <p:sp>
        <p:nvSpPr>
          <p:cNvPr id="3" name="TextBox 2"/>
          <p:cNvSpPr txBox="1"/>
          <p:nvPr/>
        </p:nvSpPr>
        <p:spPr>
          <a:xfrm>
            <a:off x="737572" y="807718"/>
            <a:ext cx="2390776" cy="523220"/>
          </a:xfrm>
          <a:prstGeom prst="rect">
            <a:avLst/>
          </a:prstGeom>
          <a:noFill/>
        </p:spPr>
        <p:txBody>
          <a:bodyPr wrap="square" rtlCol="0">
            <a:spAutoFit/>
          </a:bodyPr>
          <a:lstStyle/>
          <a:p>
            <a:pPr algn="ctr"/>
            <a:r>
              <a:rPr lang="en-US" sz="1400" b="1" dirty="0">
                <a:solidFill>
                  <a:srgbClr val="0000FF"/>
                </a:solidFill>
              </a:rPr>
              <a:t>Normal</a:t>
            </a:r>
            <a:r>
              <a:rPr lang="en-US" sz="1400" b="1" dirty="0"/>
              <a:t> Task Organization for 3</a:t>
            </a:r>
            <a:r>
              <a:rPr lang="en-US" sz="1400" b="1" baseline="30000" dirty="0"/>
              <a:t>rd</a:t>
            </a:r>
            <a:r>
              <a:rPr lang="en-US" sz="1400" b="1" dirty="0"/>
              <a:t> ABCT</a:t>
            </a:r>
          </a:p>
        </p:txBody>
      </p:sp>
      <p:sp>
        <p:nvSpPr>
          <p:cNvPr id="25" name="TextBox 24"/>
          <p:cNvSpPr txBox="1"/>
          <p:nvPr/>
        </p:nvSpPr>
        <p:spPr>
          <a:xfrm>
            <a:off x="8978987" y="807718"/>
            <a:ext cx="2534679" cy="523220"/>
          </a:xfrm>
          <a:prstGeom prst="rect">
            <a:avLst/>
          </a:prstGeom>
          <a:noFill/>
        </p:spPr>
        <p:txBody>
          <a:bodyPr wrap="square" rtlCol="0">
            <a:spAutoFit/>
          </a:bodyPr>
          <a:lstStyle/>
          <a:p>
            <a:pPr algn="ctr"/>
            <a:r>
              <a:rPr lang="en-US" sz="1400" b="1" dirty="0">
                <a:solidFill>
                  <a:srgbClr val="0000FF"/>
                </a:solidFill>
              </a:rPr>
              <a:t>Modified</a:t>
            </a:r>
            <a:r>
              <a:rPr lang="en-US" sz="1400" b="1" dirty="0"/>
              <a:t> Task Organization for 3</a:t>
            </a:r>
            <a:r>
              <a:rPr lang="en-US" sz="1400" b="1" baseline="30000" dirty="0"/>
              <a:t>rd</a:t>
            </a:r>
            <a:r>
              <a:rPr lang="en-US" sz="1400" b="1" dirty="0"/>
              <a:t> ABCT</a:t>
            </a:r>
          </a:p>
        </p:txBody>
      </p:sp>
      <p:sp>
        <p:nvSpPr>
          <p:cNvPr id="27" name="TextBox 26"/>
          <p:cNvSpPr txBox="1"/>
          <p:nvPr/>
        </p:nvSpPr>
        <p:spPr>
          <a:xfrm>
            <a:off x="4654993" y="831973"/>
            <a:ext cx="2886075" cy="276999"/>
          </a:xfrm>
          <a:prstGeom prst="rect">
            <a:avLst/>
          </a:prstGeom>
          <a:noFill/>
        </p:spPr>
        <p:txBody>
          <a:bodyPr wrap="square" rtlCol="0">
            <a:spAutoFit/>
          </a:bodyPr>
          <a:lstStyle/>
          <a:p>
            <a:pPr algn="ctr"/>
            <a:r>
              <a:rPr lang="en-US" sz="1200" b="1" dirty="0">
                <a:solidFill>
                  <a:srgbClr val="0000FF"/>
                </a:solidFill>
              </a:rPr>
              <a:t>Symbology Lesson Slides 94, 96</a:t>
            </a:r>
            <a:endParaRPr lang="en-US" sz="1200" b="1" dirty="0"/>
          </a:p>
        </p:txBody>
      </p:sp>
      <p:pic>
        <p:nvPicPr>
          <p:cNvPr id="28" name="Picture 2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54296" y="6166791"/>
            <a:ext cx="1108920" cy="605484"/>
          </a:xfrm>
          <a:prstGeom prst="rect">
            <a:avLst/>
          </a:prstGeom>
        </p:spPr>
      </p:pic>
      <p:pic>
        <p:nvPicPr>
          <p:cNvPr id="29" name="Picture 2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39613" y="1330938"/>
            <a:ext cx="1167735" cy="736028"/>
          </a:xfrm>
          <a:prstGeom prst="rect">
            <a:avLst/>
          </a:prstGeom>
        </p:spPr>
      </p:pic>
      <p:pic>
        <p:nvPicPr>
          <p:cNvPr id="30" name="Picture 2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41525" y="2101736"/>
            <a:ext cx="1150739" cy="743770"/>
          </a:xfrm>
          <a:prstGeom prst="rect">
            <a:avLst/>
          </a:prstGeom>
        </p:spPr>
      </p:pic>
      <p:pic>
        <p:nvPicPr>
          <p:cNvPr id="31" name="Picture 3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55520" y="2878853"/>
            <a:ext cx="1147630" cy="753352"/>
          </a:xfrm>
          <a:prstGeom prst="rect">
            <a:avLst/>
          </a:prstGeom>
        </p:spPr>
      </p:pic>
      <p:pic>
        <p:nvPicPr>
          <p:cNvPr id="32" name="Picture 3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345995" y="3706618"/>
            <a:ext cx="1133634" cy="709391"/>
          </a:xfrm>
          <a:prstGeom prst="rect">
            <a:avLst/>
          </a:prstGeom>
        </p:spPr>
      </p:pic>
      <p:pic>
        <p:nvPicPr>
          <p:cNvPr id="33" name="Picture 3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351984" y="4491744"/>
            <a:ext cx="1127980" cy="707753"/>
          </a:xfrm>
          <a:prstGeom prst="rect">
            <a:avLst/>
          </a:prstGeom>
        </p:spPr>
      </p:pic>
      <p:pic>
        <p:nvPicPr>
          <p:cNvPr id="34" name="Picture 3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335247" y="5300599"/>
            <a:ext cx="1150203" cy="692892"/>
          </a:xfrm>
          <a:prstGeom prst="rect">
            <a:avLst/>
          </a:prstGeom>
        </p:spPr>
      </p:pic>
      <p:pic>
        <p:nvPicPr>
          <p:cNvPr id="35" name="Picture 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9633037" y="1329750"/>
            <a:ext cx="1159174" cy="733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3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641001" y="6066318"/>
            <a:ext cx="1110664" cy="702239"/>
          </a:xfrm>
          <a:prstGeom prst="rect">
            <a:avLst/>
          </a:prstGeom>
        </p:spPr>
      </p:pic>
      <p:pic>
        <p:nvPicPr>
          <p:cNvPr id="38" name="Picture 3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631026" y="2101617"/>
            <a:ext cx="1150739" cy="743770"/>
          </a:xfrm>
          <a:prstGeom prst="rect">
            <a:avLst/>
          </a:prstGeom>
        </p:spPr>
      </p:pic>
      <p:pic>
        <p:nvPicPr>
          <p:cNvPr id="39" name="Picture 3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9605129" y="2869362"/>
            <a:ext cx="1169802" cy="770528"/>
          </a:xfrm>
          <a:prstGeom prst="rect">
            <a:avLst/>
          </a:prstGeom>
        </p:spPr>
      </p:pic>
      <p:pic>
        <p:nvPicPr>
          <p:cNvPr id="40" name="Picture 3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9630610" y="4474338"/>
            <a:ext cx="1157005" cy="731840"/>
          </a:xfrm>
          <a:prstGeom prst="rect">
            <a:avLst/>
          </a:prstGeom>
        </p:spPr>
      </p:pic>
      <p:pic>
        <p:nvPicPr>
          <p:cNvPr id="41" name="Picture 4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621085" y="5300599"/>
            <a:ext cx="1150203" cy="692892"/>
          </a:xfrm>
          <a:prstGeom prst="rect">
            <a:avLst/>
          </a:prstGeom>
        </p:spPr>
      </p:pic>
      <p:grpSp>
        <p:nvGrpSpPr>
          <p:cNvPr id="48" name="Group 47"/>
          <p:cNvGrpSpPr/>
          <p:nvPr/>
        </p:nvGrpSpPr>
        <p:grpSpPr>
          <a:xfrm>
            <a:off x="10952158" y="6303639"/>
            <a:ext cx="619053" cy="331788"/>
            <a:chOff x="3311942" y="444104"/>
            <a:chExt cx="619053" cy="331788"/>
          </a:xfrm>
        </p:grpSpPr>
        <p:sp>
          <p:nvSpPr>
            <p:cNvPr id="49" name="Rectangle 24"/>
            <p:cNvSpPr>
              <a:spLocks noChangeArrowheads="1"/>
            </p:cNvSpPr>
            <p:nvPr/>
          </p:nvSpPr>
          <p:spPr bwMode="auto">
            <a:xfrm>
              <a:off x="3311942" y="509251"/>
              <a:ext cx="333377" cy="198212"/>
            </a:xfrm>
            <a:prstGeom prst="rect">
              <a:avLst/>
            </a:prstGeom>
            <a:solidFill>
              <a:srgbClr val="80E0FF"/>
            </a:solidFill>
            <a:ln w="19050"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50" name="Line 260"/>
            <p:cNvSpPr>
              <a:spLocks noChangeShapeType="1"/>
            </p:cNvSpPr>
            <p:nvPr/>
          </p:nvSpPr>
          <p:spPr bwMode="auto">
            <a:xfrm>
              <a:off x="3478139" y="444104"/>
              <a:ext cx="0" cy="574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Text Box 177"/>
            <p:cNvSpPr txBox="1">
              <a:spLocks noChangeArrowheads="1"/>
            </p:cNvSpPr>
            <p:nvPr/>
          </p:nvSpPr>
          <p:spPr bwMode="auto">
            <a:xfrm>
              <a:off x="3578747" y="591342"/>
              <a:ext cx="352248" cy="18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600" b="1" dirty="0">
                  <a:solidFill>
                    <a:srgbClr val="000000"/>
                  </a:solidFill>
                </a:rPr>
                <a:t>RES</a:t>
              </a:r>
            </a:p>
          </p:txBody>
        </p:sp>
        <p:sp>
          <p:nvSpPr>
            <p:cNvPr id="52" name="Rounded Rectangle 51"/>
            <p:cNvSpPr/>
            <p:nvPr/>
          </p:nvSpPr>
          <p:spPr bwMode="auto">
            <a:xfrm>
              <a:off x="3387141" y="571604"/>
              <a:ext cx="187379" cy="69366"/>
            </a:xfrm>
            <a:prstGeom prst="roundRect">
              <a:avLst>
                <a:gd name="adj" fmla="val 50000"/>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nvGrpSpPr>
          <p:cNvPr id="53" name="Group 52"/>
          <p:cNvGrpSpPr/>
          <p:nvPr/>
        </p:nvGrpSpPr>
        <p:grpSpPr>
          <a:xfrm>
            <a:off x="10962685" y="1452599"/>
            <a:ext cx="574675" cy="442974"/>
            <a:chOff x="3404017" y="1510049"/>
            <a:chExt cx="574675" cy="442974"/>
          </a:xfrm>
        </p:grpSpPr>
        <p:sp>
          <p:nvSpPr>
            <p:cNvPr id="54" name="Text Box 177"/>
            <p:cNvSpPr txBox="1">
              <a:spLocks noChangeArrowheads="1"/>
            </p:cNvSpPr>
            <p:nvPr/>
          </p:nvSpPr>
          <p:spPr bwMode="auto">
            <a:xfrm>
              <a:off x="3640661" y="1768591"/>
              <a:ext cx="338031" cy="184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600" b="1" dirty="0">
                  <a:solidFill>
                    <a:srgbClr val="000000"/>
                  </a:solidFill>
                </a:rPr>
                <a:t>4-10</a:t>
              </a:r>
            </a:p>
          </p:txBody>
        </p:sp>
        <p:sp>
          <p:nvSpPr>
            <p:cNvPr id="55" name="Rectangle 196"/>
            <p:cNvSpPr>
              <a:spLocks noChangeArrowheads="1"/>
            </p:cNvSpPr>
            <p:nvPr/>
          </p:nvSpPr>
          <p:spPr bwMode="auto">
            <a:xfrm>
              <a:off x="3407793" y="1704942"/>
              <a:ext cx="301114" cy="181941"/>
            </a:xfrm>
            <a:prstGeom prst="rect">
              <a:avLst/>
            </a:prstGeom>
            <a:solidFill>
              <a:srgbClr val="80E0FF"/>
            </a:solidFill>
            <a:ln w="19050"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sz="1800" dirty="0">
                <a:solidFill>
                  <a:srgbClr val="000000"/>
                </a:solidFill>
              </a:endParaRPr>
            </a:p>
          </p:txBody>
        </p:sp>
        <p:sp>
          <p:nvSpPr>
            <p:cNvPr id="56" name="Freeform 197"/>
            <p:cNvSpPr>
              <a:spLocks/>
            </p:cNvSpPr>
            <p:nvPr/>
          </p:nvSpPr>
          <p:spPr bwMode="auto">
            <a:xfrm>
              <a:off x="3415130" y="1708548"/>
              <a:ext cx="285750" cy="169862"/>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57" name="Line 198"/>
            <p:cNvSpPr>
              <a:spLocks noChangeShapeType="1"/>
            </p:cNvSpPr>
            <p:nvPr/>
          </p:nvSpPr>
          <p:spPr bwMode="auto">
            <a:xfrm flipV="1">
              <a:off x="3404017" y="1706960"/>
              <a:ext cx="303213" cy="182563"/>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58" name="Group 259"/>
            <p:cNvGrpSpPr>
              <a:grpSpLocks/>
            </p:cNvGrpSpPr>
            <p:nvPr/>
          </p:nvGrpSpPr>
          <p:grpSpPr bwMode="auto">
            <a:xfrm>
              <a:off x="3542996" y="1643209"/>
              <a:ext cx="30474" cy="56972"/>
              <a:chOff x="5877" y="2360"/>
              <a:chExt cx="52" cy="98"/>
            </a:xfrm>
          </p:grpSpPr>
          <p:sp>
            <p:nvSpPr>
              <p:cNvPr id="61"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59" name="Rounded Rectangle 58"/>
            <p:cNvSpPr/>
            <p:nvPr/>
          </p:nvSpPr>
          <p:spPr bwMode="auto">
            <a:xfrm>
              <a:off x="3477593" y="1765668"/>
              <a:ext cx="159399" cy="63628"/>
            </a:xfrm>
            <a:prstGeom prst="roundRect">
              <a:avLst>
                <a:gd name="adj" fmla="val 50000"/>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sp>
          <p:nvSpPr>
            <p:cNvPr id="60" name="Text Box 177"/>
            <p:cNvSpPr txBox="1">
              <a:spLocks noChangeArrowheads="1"/>
            </p:cNvSpPr>
            <p:nvPr/>
          </p:nvSpPr>
          <p:spPr bwMode="auto">
            <a:xfrm>
              <a:off x="3656382" y="1510049"/>
              <a:ext cx="15109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800" b="1" dirty="0">
                  <a:solidFill>
                    <a:srgbClr val="000000"/>
                  </a:solidFill>
                </a:rPr>
                <a:t>_</a:t>
              </a:r>
            </a:p>
          </p:txBody>
        </p:sp>
      </p:grpSp>
      <p:pic>
        <p:nvPicPr>
          <p:cNvPr id="63" name="Picture 6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2606148" y="4707377"/>
            <a:ext cx="574955" cy="344973"/>
          </a:xfrm>
          <a:prstGeom prst="rect">
            <a:avLst/>
          </a:prstGeom>
        </p:spPr>
      </p:pic>
      <p:pic>
        <p:nvPicPr>
          <p:cNvPr id="64" name="Picture 63"/>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0901426" y="4691608"/>
            <a:ext cx="579406" cy="341544"/>
          </a:xfrm>
          <a:prstGeom prst="rect">
            <a:avLst/>
          </a:prstGeom>
        </p:spPr>
      </p:pic>
      <p:pic>
        <p:nvPicPr>
          <p:cNvPr id="65" name="Picture 64"/>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2599335" y="5490699"/>
            <a:ext cx="583437" cy="327440"/>
          </a:xfrm>
          <a:prstGeom prst="rect">
            <a:avLst/>
          </a:prstGeom>
        </p:spPr>
      </p:pic>
      <p:pic>
        <p:nvPicPr>
          <p:cNvPr id="66" name="Picture 65"/>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10919522" y="5493307"/>
            <a:ext cx="583437" cy="327440"/>
          </a:xfrm>
          <a:prstGeom prst="rect">
            <a:avLst/>
          </a:prstGeom>
        </p:spPr>
      </p:pic>
      <p:pic>
        <p:nvPicPr>
          <p:cNvPr id="67" name="Picture 66"/>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2632834" y="1586176"/>
            <a:ext cx="512993" cy="273276"/>
          </a:xfrm>
          <a:prstGeom prst="rect">
            <a:avLst/>
          </a:prstGeom>
        </p:spPr>
      </p:pic>
      <p:pic>
        <p:nvPicPr>
          <p:cNvPr id="68" name="Picture 67"/>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2643425" y="2350139"/>
            <a:ext cx="455461" cy="287659"/>
          </a:xfrm>
          <a:prstGeom prst="rect">
            <a:avLst/>
          </a:prstGeom>
        </p:spPr>
      </p:pic>
      <p:pic>
        <p:nvPicPr>
          <p:cNvPr id="69" name="Picture 68"/>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2635113" y="3153546"/>
            <a:ext cx="498610" cy="278071"/>
          </a:xfrm>
          <a:prstGeom prst="rect">
            <a:avLst/>
          </a:prstGeom>
        </p:spPr>
      </p:pic>
      <p:pic>
        <p:nvPicPr>
          <p:cNvPr id="70" name="Picture 69"/>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2641001" y="3940111"/>
            <a:ext cx="503404" cy="278070"/>
          </a:xfrm>
          <a:prstGeom prst="rect">
            <a:avLst/>
          </a:prstGeom>
        </p:spPr>
      </p:pic>
      <p:pic>
        <p:nvPicPr>
          <p:cNvPr id="71" name="Picture 70"/>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0950135" y="2362230"/>
            <a:ext cx="455461" cy="287659"/>
          </a:xfrm>
          <a:prstGeom prst="rect">
            <a:avLst/>
          </a:prstGeom>
        </p:spPr>
      </p:pic>
      <p:pic>
        <p:nvPicPr>
          <p:cNvPr id="72" name="Picture 71"/>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0955000" y="3942506"/>
            <a:ext cx="503404" cy="278070"/>
          </a:xfrm>
          <a:prstGeom prst="rect">
            <a:avLst/>
          </a:prstGeom>
        </p:spPr>
      </p:pic>
      <p:pic>
        <p:nvPicPr>
          <p:cNvPr id="73" name="Picture 72"/>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10951590" y="3137238"/>
            <a:ext cx="496308" cy="286512"/>
          </a:xfrm>
          <a:prstGeom prst="rect">
            <a:avLst/>
          </a:prstGeom>
        </p:spPr>
      </p:pic>
      <p:sp>
        <p:nvSpPr>
          <p:cNvPr id="79" name="TextBox 78"/>
          <p:cNvSpPr txBox="1"/>
          <p:nvPr/>
        </p:nvSpPr>
        <p:spPr>
          <a:xfrm>
            <a:off x="2925364" y="5878477"/>
            <a:ext cx="6370760" cy="1015663"/>
          </a:xfrm>
          <a:prstGeom prst="rect">
            <a:avLst/>
          </a:prstGeom>
          <a:noFill/>
        </p:spPr>
        <p:txBody>
          <a:bodyPr wrap="square" rtlCol="0">
            <a:spAutoFit/>
          </a:bodyPr>
          <a:lstStyle/>
          <a:p>
            <a:pPr algn="ctr"/>
            <a:r>
              <a:rPr lang="en-US" sz="1200" b="1" dirty="0">
                <a:solidFill>
                  <a:srgbClr val="FF0000"/>
                </a:solidFill>
              </a:rPr>
              <a:t>588 EN reduced – 1 X EN CO OPCON to 1-68 CAB, now a reinforced TF.</a:t>
            </a:r>
          </a:p>
          <a:p>
            <a:pPr algn="ctr"/>
            <a:endParaRPr lang="en-US" sz="1200" b="1" dirty="0">
              <a:solidFill>
                <a:srgbClr val="FF0000"/>
              </a:solidFill>
            </a:endParaRPr>
          </a:p>
          <a:p>
            <a:pPr algn="ctr"/>
            <a:r>
              <a:rPr lang="en-US" sz="1200" b="1" dirty="0">
                <a:solidFill>
                  <a:srgbClr val="FF0000"/>
                </a:solidFill>
              </a:rPr>
              <a:t>4-10 CAV reduced – 1 X AR CO as RESERVE                                                                                   (now shown as 3 PLATOONS since this is a COMPANY echelon).</a:t>
            </a:r>
          </a:p>
          <a:p>
            <a:pPr algn="ctr"/>
            <a:endParaRPr lang="en-US" sz="1200" b="1" dirty="0">
              <a:solidFill>
                <a:srgbClr val="FF0000"/>
              </a:solidFill>
            </a:endParaRPr>
          </a:p>
        </p:txBody>
      </p:sp>
      <p:pic>
        <p:nvPicPr>
          <p:cNvPr id="74" name="Picture 7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626397" y="3711236"/>
            <a:ext cx="1133634" cy="709391"/>
          </a:xfrm>
          <a:prstGeom prst="rect">
            <a:avLst/>
          </a:prstGeom>
        </p:spPr>
      </p:pic>
      <p:cxnSp>
        <p:nvCxnSpPr>
          <p:cNvPr id="75" name="Straight Arrow Connector 74"/>
          <p:cNvCxnSpPr/>
          <p:nvPr/>
        </p:nvCxnSpPr>
        <p:spPr bwMode="auto">
          <a:xfrm>
            <a:off x="8560714" y="6564313"/>
            <a:ext cx="996287" cy="0"/>
          </a:xfrm>
          <a:prstGeom prst="straightConnector1">
            <a:avLst/>
          </a:prstGeom>
          <a:solidFill>
            <a:schemeClr val="accent1"/>
          </a:solidFill>
          <a:ln w="38100" cap="flat" cmpd="sng" algn="ctr">
            <a:solidFill>
              <a:srgbClr val="0000CC"/>
            </a:solidFill>
            <a:prstDash val="solid"/>
            <a:round/>
            <a:headEnd type="none" w="med" len="med"/>
            <a:tailEnd type="triangle"/>
          </a:ln>
          <a:effectLst/>
        </p:spPr>
      </p:cxnSp>
      <p:grpSp>
        <p:nvGrpSpPr>
          <p:cNvPr id="76" name="Group 179"/>
          <p:cNvGrpSpPr>
            <a:grpSpLocks/>
          </p:cNvGrpSpPr>
          <p:nvPr/>
        </p:nvGrpSpPr>
        <p:grpSpPr bwMode="auto">
          <a:xfrm flipH="1" flipV="1">
            <a:off x="8770301" y="3272588"/>
            <a:ext cx="835239" cy="2734087"/>
            <a:chOff x="5200" y="2321"/>
            <a:chExt cx="447" cy="736"/>
          </a:xfrm>
        </p:grpSpPr>
        <p:sp>
          <p:nvSpPr>
            <p:cNvPr id="77" name="Line 166"/>
            <p:cNvSpPr>
              <a:spLocks noChangeShapeType="1"/>
            </p:cNvSpPr>
            <p:nvPr/>
          </p:nvSpPr>
          <p:spPr bwMode="auto">
            <a:xfrm>
              <a:off x="5524" y="2321"/>
              <a:ext cx="123" cy="0"/>
            </a:xfrm>
            <a:prstGeom prst="line">
              <a:avLst/>
            </a:prstGeom>
            <a:noFill/>
            <a:ln w="38100">
              <a:solidFill>
                <a:srgbClr val="0000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 name="Line 167"/>
            <p:cNvSpPr>
              <a:spLocks noChangeShapeType="1"/>
            </p:cNvSpPr>
            <p:nvPr/>
          </p:nvSpPr>
          <p:spPr bwMode="auto">
            <a:xfrm flipH="1">
              <a:off x="5522" y="2321"/>
              <a:ext cx="0" cy="736"/>
            </a:xfrm>
            <a:prstGeom prst="line">
              <a:avLst/>
            </a:prstGeom>
            <a:noFill/>
            <a:ln w="38100">
              <a:solidFill>
                <a:srgbClr val="0000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 name="Line 168"/>
            <p:cNvSpPr>
              <a:spLocks noChangeShapeType="1"/>
            </p:cNvSpPr>
            <p:nvPr/>
          </p:nvSpPr>
          <p:spPr bwMode="auto">
            <a:xfrm flipH="1">
              <a:off x="5200" y="3053"/>
              <a:ext cx="324" cy="1"/>
            </a:xfrm>
            <a:prstGeom prst="line">
              <a:avLst/>
            </a:prstGeom>
            <a:noFill/>
            <a:ln w="38100">
              <a:solidFill>
                <a:srgbClr val="0000CC"/>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7" name="Oval 6"/>
          <p:cNvSpPr/>
          <p:nvPr/>
        </p:nvSpPr>
        <p:spPr bwMode="auto">
          <a:xfrm>
            <a:off x="10874752" y="3039704"/>
            <a:ext cx="649960" cy="522272"/>
          </a:xfrm>
          <a:prstGeom prst="ellipse">
            <a:avLst/>
          </a:prstGeom>
          <a:noFill/>
          <a:ln w="38100"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0" i="0" u="none" strike="noStrike" cap="none" normalizeH="0" baseline="0">
              <a:ln>
                <a:noFill/>
              </a:ln>
              <a:solidFill>
                <a:schemeClr val="tx2"/>
              </a:solidFill>
              <a:effectLst/>
              <a:latin typeface="Arial" charset="0"/>
            </a:endParaRPr>
          </a:p>
        </p:txBody>
      </p:sp>
      <p:sp>
        <p:nvSpPr>
          <p:cNvPr id="81" name="Oval 80"/>
          <p:cNvSpPr/>
          <p:nvPr/>
        </p:nvSpPr>
        <p:spPr bwMode="auto">
          <a:xfrm>
            <a:off x="10874349" y="4615613"/>
            <a:ext cx="649960" cy="522272"/>
          </a:xfrm>
          <a:prstGeom prst="ellipse">
            <a:avLst/>
          </a:prstGeom>
          <a:noFill/>
          <a:ln w="38100"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0" i="0" u="none" strike="noStrike" cap="none" normalizeH="0" baseline="0">
              <a:ln>
                <a:noFill/>
              </a:ln>
              <a:solidFill>
                <a:schemeClr val="tx2"/>
              </a:solidFill>
              <a:effectLst/>
              <a:latin typeface="Arial" charset="0"/>
            </a:endParaRPr>
          </a:p>
        </p:txBody>
      </p:sp>
      <p:sp>
        <p:nvSpPr>
          <p:cNvPr id="82" name="Oval 81"/>
          <p:cNvSpPr/>
          <p:nvPr/>
        </p:nvSpPr>
        <p:spPr bwMode="auto">
          <a:xfrm>
            <a:off x="10874349" y="6206228"/>
            <a:ext cx="649960" cy="522272"/>
          </a:xfrm>
          <a:prstGeom prst="ellipse">
            <a:avLst/>
          </a:prstGeom>
          <a:noFill/>
          <a:ln w="38100"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0" i="0" u="none" strike="noStrike" cap="none" normalizeH="0" baseline="0">
              <a:ln>
                <a:noFill/>
              </a:ln>
              <a:solidFill>
                <a:schemeClr val="tx2"/>
              </a:solidFill>
              <a:effectLst/>
              <a:latin typeface="Arial" charset="0"/>
            </a:endParaRPr>
          </a:p>
        </p:txBody>
      </p:sp>
      <p:sp>
        <p:nvSpPr>
          <p:cNvPr id="83" name="Oval 82"/>
          <p:cNvSpPr/>
          <p:nvPr/>
        </p:nvSpPr>
        <p:spPr bwMode="auto">
          <a:xfrm>
            <a:off x="10071465" y="6035137"/>
            <a:ext cx="249329" cy="200347"/>
          </a:xfrm>
          <a:prstGeom prst="ellipse">
            <a:avLst/>
          </a:prstGeom>
          <a:noFill/>
          <a:ln w="38100"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0" i="0" u="none" strike="noStrike" cap="none" normalizeH="0" baseline="0">
              <a:ln>
                <a:noFill/>
              </a:ln>
              <a:solidFill>
                <a:schemeClr val="tx2"/>
              </a:solidFill>
              <a:effectLst/>
              <a:latin typeface="Arial" charset="0"/>
            </a:endParaRPr>
          </a:p>
        </p:txBody>
      </p:sp>
      <p:pic>
        <p:nvPicPr>
          <p:cNvPr id="5" name="Picture 4"/>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102548" y="1163365"/>
            <a:ext cx="4023147" cy="2259934"/>
          </a:xfrm>
          <a:prstGeom prst="rect">
            <a:avLst/>
          </a:prstGeom>
          <a:ln>
            <a:solidFill>
              <a:schemeClr val="bg1">
                <a:lumMod val="65000"/>
              </a:schemeClr>
            </a:solidFill>
          </a:ln>
          <a:effectLst>
            <a:outerShdw blurRad="50800" dist="38100" dir="2700000" algn="tl" rotWithShape="0">
              <a:prstClr val="black">
                <a:alpha val="40000"/>
              </a:prstClr>
            </a:outerShdw>
          </a:effectLst>
        </p:spPr>
      </p:pic>
      <p:pic>
        <p:nvPicPr>
          <p:cNvPr id="6" name="Picture 5"/>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4102335" y="3509894"/>
            <a:ext cx="4023360" cy="2260966"/>
          </a:xfrm>
          <a:prstGeom prst="rect">
            <a:avLst/>
          </a:prstGeom>
          <a:ln>
            <a:solidFill>
              <a:schemeClr val="bg1">
                <a:lumMod val="65000"/>
              </a:schemeClr>
            </a:solidFill>
          </a:ln>
          <a:effectLst>
            <a:outerShdw blurRad="50800" dist="38100" dir="2700000" algn="tl" rotWithShape="0">
              <a:prstClr val="black">
                <a:alpha val="40000"/>
              </a:prstClr>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2000"/>
                                        <p:tgtEl>
                                          <p:spTgt spid="79"/>
                                        </p:tgtEl>
                                        <p:attrNameLst>
                                          <p:attrName>ppt_x</p:attrName>
                                        </p:attrNameLst>
                                      </p:cBhvr>
                                      <p:tavLst>
                                        <p:tav tm="0">
                                          <p:val>
                                            <p:strVal val="#ppt_x-#ppt_w*1.125000"/>
                                          </p:val>
                                        </p:tav>
                                        <p:tav tm="100000">
                                          <p:val>
                                            <p:strVal val="#ppt_x"/>
                                          </p:val>
                                        </p:tav>
                                      </p:tavLst>
                                    </p:anim>
                                    <p:animEffect transition="in" filter="wipe(right)">
                                      <p:cBhvr>
                                        <p:cTn id="8" dur="2000"/>
                                        <p:tgtEl>
                                          <p:spTgt spid="79"/>
                                        </p:tgtEl>
                                      </p:cBhvr>
                                    </p:animEffect>
                                  </p:childTnLst>
                                </p:cTn>
                              </p:par>
                            </p:childTnLst>
                          </p:cTn>
                        </p:par>
                        <p:par>
                          <p:cTn id="9" fill="hold">
                            <p:stCondLst>
                              <p:cond delay="2000"/>
                            </p:stCondLst>
                            <p:childTnLst>
                              <p:par>
                                <p:cTn id="10" presetID="9" presetClass="entr" presetSubtype="0" fill="hold" nodeType="afterEffect">
                                  <p:stCondLst>
                                    <p:cond delay="0"/>
                                  </p:stCondLst>
                                  <p:childTnLst>
                                    <p:set>
                                      <p:cBhvr>
                                        <p:cTn id="11" dur="1" fill="hold">
                                          <p:stCondLst>
                                            <p:cond delay="0"/>
                                          </p:stCondLst>
                                        </p:cTn>
                                        <p:tgtEl>
                                          <p:spTgt spid="76"/>
                                        </p:tgtEl>
                                        <p:attrNameLst>
                                          <p:attrName>style.visibility</p:attrName>
                                        </p:attrNameLst>
                                      </p:cBhvr>
                                      <p:to>
                                        <p:strVal val="visible"/>
                                      </p:to>
                                    </p:set>
                                    <p:animEffect transition="in" filter="dissolve">
                                      <p:cBhvr>
                                        <p:cTn id="12" dur="2000"/>
                                        <p:tgtEl>
                                          <p:spTgt spid="76"/>
                                        </p:tgtEl>
                                      </p:cBhvr>
                                    </p:animEffect>
                                  </p:childTnLst>
                                </p:cTn>
                              </p:par>
                            </p:childTnLst>
                          </p:cTn>
                        </p:par>
                        <p:par>
                          <p:cTn id="13" fill="hold">
                            <p:stCondLst>
                              <p:cond delay="4000"/>
                            </p:stCondLst>
                            <p:childTnLst>
                              <p:par>
                                <p:cTn id="14" presetID="9"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2000"/>
                                        <p:tgtEl>
                                          <p:spTgt spid="7"/>
                                        </p:tgtEl>
                                      </p:cBhvr>
                                    </p:animEffect>
                                  </p:childTnLst>
                                </p:cTn>
                              </p:par>
                            </p:childTnLst>
                          </p:cTn>
                        </p:par>
                        <p:par>
                          <p:cTn id="17" fill="hold">
                            <p:stCondLst>
                              <p:cond delay="6000"/>
                            </p:stCondLst>
                            <p:childTnLst>
                              <p:par>
                                <p:cTn id="18" presetID="9" presetClass="entr" presetSubtype="0" fill="hold" grpId="0"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dissolve">
                                      <p:cBhvr>
                                        <p:cTn id="20" dur="2000"/>
                                        <p:tgtEl>
                                          <p:spTgt spid="81"/>
                                        </p:tgtEl>
                                      </p:cBhvr>
                                    </p:animEffect>
                                  </p:childTnLst>
                                </p:cTn>
                              </p:par>
                            </p:childTnLst>
                          </p:cTn>
                        </p:par>
                        <p:par>
                          <p:cTn id="21" fill="hold">
                            <p:stCondLst>
                              <p:cond delay="8000"/>
                            </p:stCondLst>
                            <p:childTnLst>
                              <p:par>
                                <p:cTn id="22" presetID="22" presetClass="entr" presetSubtype="8" fill="hold" nodeType="afterEffect">
                                  <p:stCondLst>
                                    <p:cond delay="0"/>
                                  </p:stCondLst>
                                  <p:childTnLst>
                                    <p:set>
                                      <p:cBhvr>
                                        <p:cTn id="23" dur="1" fill="hold">
                                          <p:stCondLst>
                                            <p:cond delay="0"/>
                                          </p:stCondLst>
                                        </p:cTn>
                                        <p:tgtEl>
                                          <p:spTgt spid="75"/>
                                        </p:tgtEl>
                                        <p:attrNameLst>
                                          <p:attrName>style.visibility</p:attrName>
                                        </p:attrNameLst>
                                      </p:cBhvr>
                                      <p:to>
                                        <p:strVal val="visible"/>
                                      </p:to>
                                    </p:set>
                                    <p:animEffect transition="in" filter="wipe(left)">
                                      <p:cBhvr>
                                        <p:cTn id="24" dur="2000"/>
                                        <p:tgtEl>
                                          <p:spTgt spid="75"/>
                                        </p:tgtEl>
                                      </p:cBhvr>
                                    </p:animEffect>
                                  </p:childTnLst>
                                </p:cTn>
                              </p:par>
                            </p:childTnLst>
                          </p:cTn>
                        </p:par>
                        <p:par>
                          <p:cTn id="25" fill="hold">
                            <p:stCondLst>
                              <p:cond delay="10000"/>
                            </p:stCondLst>
                            <p:childTnLst>
                              <p:par>
                                <p:cTn id="26" presetID="9" presetClass="entr" presetSubtype="0" fill="hold" grpId="0"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dissolve">
                                      <p:cBhvr>
                                        <p:cTn id="28" dur="2000"/>
                                        <p:tgtEl>
                                          <p:spTgt spid="82"/>
                                        </p:tgtEl>
                                      </p:cBhvr>
                                    </p:animEffect>
                                  </p:childTnLst>
                                </p:cTn>
                              </p:par>
                            </p:childTnLst>
                          </p:cTn>
                        </p:par>
                        <p:par>
                          <p:cTn id="29" fill="hold">
                            <p:stCondLst>
                              <p:cond delay="12000"/>
                            </p:stCondLst>
                            <p:childTnLst>
                              <p:par>
                                <p:cTn id="30" presetID="9" presetClass="entr" presetSubtype="0" fill="hold" grpId="0"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dissolve">
                                      <p:cBhvr>
                                        <p:cTn id="32" dur="20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7" grpId="0" animBg="1"/>
      <p:bldP spid="81" grpId="0" animBg="1"/>
      <p:bldP spid="82" grpId="0" animBg="1"/>
      <p:bldP spid="8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86E38D44-2861-435B-BCC2-9070F7BD9D44}" type="slidenum">
              <a:rPr lang="en-US" altLang="en-US" sz="800">
                <a:solidFill>
                  <a:srgbClr val="000000"/>
                </a:solidFill>
              </a:rPr>
              <a:pPr>
                <a:spcBef>
                  <a:spcPct val="0"/>
                </a:spcBef>
                <a:buFontTx/>
                <a:buNone/>
              </a:pPr>
              <a:t>74</a:t>
            </a:fld>
            <a:endParaRPr lang="en-US" altLang="en-US" sz="800" dirty="0">
              <a:solidFill>
                <a:srgbClr val="000000"/>
              </a:solidFill>
            </a:endParaRPr>
          </a:p>
        </p:txBody>
      </p:sp>
      <p:sp>
        <p:nvSpPr>
          <p:cNvPr id="158723" name="Rectangle 3"/>
          <p:cNvSpPr>
            <a:spLocks noGrp="1" noChangeArrowheads="1"/>
          </p:cNvSpPr>
          <p:nvPr>
            <p:ph type="title"/>
          </p:nvPr>
        </p:nvSpPr>
        <p:spPr>
          <a:xfrm>
            <a:off x="2959101" y="57445"/>
            <a:ext cx="7305675" cy="912813"/>
          </a:xfrm>
          <a:effectLst>
            <a:outerShdw dist="35921" dir="2700000" algn="ctr" rotWithShape="0">
              <a:srgbClr val="FFDE9D"/>
            </a:outerShdw>
          </a:effectLst>
        </p:spPr>
        <p:txBody>
          <a:bodyPr/>
          <a:lstStyle/>
          <a:p>
            <a:pPr eaLnBrk="1" hangingPunct="1"/>
            <a:r>
              <a:rPr lang="en-US" altLang="en-US" dirty="0">
                <a:solidFill>
                  <a:srgbClr val="000000"/>
                </a:solidFill>
              </a:rPr>
              <a:t>Broad Concept Example </a:t>
            </a:r>
            <a:r>
              <a:rPr lang="en-US" altLang="en-US" sz="1200" dirty="0">
                <a:solidFill>
                  <a:srgbClr val="000000"/>
                </a:solidFill>
              </a:rPr>
              <a:t>(Page 1 of 2)  </a:t>
            </a:r>
          </a:p>
        </p:txBody>
      </p:sp>
      <p:sp>
        <p:nvSpPr>
          <p:cNvPr id="249860" name="Text Box 2"/>
          <p:cNvSpPr txBox="1">
            <a:spLocks noChangeArrowheads="1"/>
          </p:cNvSpPr>
          <p:nvPr/>
        </p:nvSpPr>
        <p:spPr bwMode="auto">
          <a:xfrm>
            <a:off x="457199" y="954671"/>
            <a:ext cx="11270512" cy="5427127"/>
          </a:xfrm>
          <a:prstGeom prst="rect">
            <a:avLst/>
          </a:prstGeom>
          <a:noFill/>
          <a:ln w="9525">
            <a:noFill/>
            <a:miter lim="800000"/>
            <a:headEnd/>
            <a:tailEnd/>
          </a:ln>
        </p:spPr>
        <p:txBody>
          <a:bodyPr wrap="square">
            <a:spAutoFit/>
          </a:bodyPr>
          <a:lstStyle/>
          <a:p>
            <a:pPr marL="233363" indent="-233363" defTabSz="117475" eaLnBrk="1" hangingPunct="1">
              <a:lnSpc>
                <a:spcPts val="1600"/>
              </a:lnSpc>
              <a:buFontTx/>
              <a:buAutoNum type="arabicPeriod"/>
              <a:defRPr/>
            </a:pPr>
            <a:r>
              <a:rPr lang="en-US" sz="1400" b="1" dirty="0">
                <a:solidFill>
                  <a:srgbClr val="0000FF"/>
                </a:solidFill>
                <a:latin typeface="Arial" charset="0"/>
              </a:rPr>
              <a:t>Purpose:  </a:t>
            </a:r>
            <a:r>
              <a:rPr lang="en-US" sz="1400" b="1" dirty="0">
                <a:solidFill>
                  <a:srgbClr val="000000"/>
                </a:solidFill>
                <a:latin typeface="Arial" charset="0"/>
              </a:rPr>
              <a:t>Destroy elements of 1-843 MRB in order to provide a secure axis of advance for follow-on 4ID forces attacking to restore NTC territorial integrity (off map to east).  </a:t>
            </a:r>
          </a:p>
          <a:p>
            <a:pPr marL="233363" indent="-233363" defTabSz="117475" eaLnBrk="1" hangingPunct="1">
              <a:lnSpc>
                <a:spcPts val="1600"/>
              </a:lnSpc>
              <a:defRPr/>
            </a:pPr>
            <a:endParaRPr lang="en-US" sz="1400" b="1" dirty="0">
              <a:solidFill>
                <a:srgbClr val="0000FF"/>
              </a:solidFill>
              <a:latin typeface="Arial" charset="0"/>
            </a:endParaRPr>
          </a:p>
          <a:p>
            <a:pPr marL="233363" indent="-233363" defTabSz="117475" eaLnBrk="1" hangingPunct="1">
              <a:lnSpc>
                <a:spcPts val="1600"/>
              </a:lnSpc>
              <a:defRPr/>
            </a:pPr>
            <a:r>
              <a:rPr lang="en-US" sz="1400" b="1" dirty="0">
                <a:solidFill>
                  <a:srgbClr val="0000FF"/>
                </a:solidFill>
                <a:latin typeface="Arial" charset="0"/>
              </a:rPr>
              <a:t>2.  Critical friendly events and transitions </a:t>
            </a:r>
            <a:r>
              <a:rPr lang="en-US" sz="1400" b="1" dirty="0">
                <a:solidFill>
                  <a:srgbClr val="000000"/>
                </a:solidFill>
                <a:latin typeface="Arial" charset="0"/>
              </a:rPr>
              <a:t>(three phased operation):</a:t>
            </a:r>
          </a:p>
          <a:p>
            <a:pPr marL="287338"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a.  Phase 1: (Shaping Operation 1) </a:t>
            </a:r>
          </a:p>
          <a:p>
            <a:pPr marL="287338" indent="-287338" defTabSz="117475" eaLnBrk="1" hangingPunct="1">
              <a:lnSpc>
                <a:spcPts val="1600"/>
              </a:lnSpc>
              <a:defRPr/>
            </a:pPr>
            <a:r>
              <a:rPr lang="en-US" sz="1400" b="1" dirty="0">
                <a:solidFill>
                  <a:srgbClr val="0000FF"/>
                </a:solidFill>
                <a:latin typeface="Arial" charset="0"/>
              </a:rPr>
              <a:t>									(1) </a:t>
            </a:r>
            <a:r>
              <a:rPr lang="en-US" sz="1400" b="1" dirty="0">
                <a:solidFill>
                  <a:srgbClr val="000000"/>
                </a:solidFill>
                <a:latin typeface="Arial" charset="0"/>
              </a:rPr>
              <a:t>Cavalry Squadron (-) (3 X Troops) </a:t>
            </a:r>
            <a:r>
              <a:rPr lang="en-US" sz="1400" b="1" dirty="0">
                <a:solidFill>
                  <a:srgbClr val="0000FF"/>
                </a:solidFill>
                <a:latin typeface="Arial" charset="0"/>
              </a:rPr>
              <a:t>(main effort) </a:t>
            </a:r>
            <a:r>
              <a:rPr lang="en-US" sz="1400" b="1" dirty="0">
                <a:solidFill>
                  <a:srgbClr val="000000"/>
                </a:solidFill>
                <a:latin typeface="Arial" charset="0"/>
              </a:rPr>
              <a:t>destroys </a:t>
            </a:r>
            <a:r>
              <a:rPr lang="en-US" sz="1400" b="1" dirty="0">
                <a:solidFill>
                  <a:srgbClr val="FF0000"/>
                </a:solidFill>
                <a:latin typeface="Arial" charset="0"/>
              </a:rPr>
              <a:t>enemy (ENY) observation posts (OPs)</a:t>
            </a:r>
            <a:r>
              <a:rPr lang="en-US" sz="1400" b="1" dirty="0">
                <a:solidFill>
                  <a:srgbClr val="000000"/>
                </a:solidFill>
                <a:latin typeface="Arial" charset="0"/>
              </a:rPr>
              <a:t> and screens along PL OHIO (BHL).  </a:t>
            </a:r>
            <a:r>
              <a:rPr lang="en-US" sz="1400" b="1" dirty="0">
                <a:solidFill>
                  <a:srgbClr val="00A000"/>
                </a:solidFill>
                <a:latin typeface="Arial" charset="0"/>
              </a:rPr>
              <a:t>Purpose</a:t>
            </a:r>
            <a:r>
              <a:rPr lang="en-US" sz="1400" b="1" dirty="0">
                <a:solidFill>
                  <a:srgbClr val="33CC33"/>
                </a:solidFill>
                <a:latin typeface="Arial" charset="0"/>
              </a:rPr>
              <a:t> </a:t>
            </a:r>
            <a:r>
              <a:rPr lang="en-US" sz="1400" b="1" dirty="0">
                <a:solidFill>
                  <a:srgbClr val="000000"/>
                </a:solidFill>
                <a:latin typeface="Arial" charset="0"/>
              </a:rPr>
              <a:t>is to deny ENY reconnaissance and provide freedom of maneuver for follow on operations.</a:t>
            </a:r>
          </a:p>
          <a:p>
            <a:pPr marL="287338"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(2)</a:t>
            </a:r>
            <a:r>
              <a:rPr lang="en-US" sz="1400" b="1" dirty="0">
                <a:solidFill>
                  <a:srgbClr val="000000"/>
                </a:solidFill>
                <a:latin typeface="Arial" charset="0"/>
              </a:rPr>
              <a:t> CAB (2 X Mech, 1 X AR) occupies attack position (ATK PSN) A. </a:t>
            </a:r>
            <a:r>
              <a:rPr lang="en-US" sz="1400" b="1" dirty="0">
                <a:solidFill>
                  <a:srgbClr val="00A000"/>
                </a:solidFill>
                <a:latin typeface="Arial" charset="0"/>
              </a:rPr>
              <a:t>Purpose</a:t>
            </a:r>
            <a:r>
              <a:rPr lang="en-US" sz="1400" b="1" dirty="0">
                <a:solidFill>
                  <a:srgbClr val="33CC33"/>
                </a:solidFill>
                <a:latin typeface="Arial" charset="0"/>
              </a:rPr>
              <a:t> </a:t>
            </a:r>
            <a:r>
              <a:rPr lang="en-US" sz="1400" b="1" dirty="0">
                <a:solidFill>
                  <a:srgbClr val="000000"/>
                </a:solidFill>
                <a:latin typeface="Arial" charset="0"/>
              </a:rPr>
              <a:t>is to set conditions for execution of Shaping Operation (SO) 2. </a:t>
            </a:r>
            <a:endParaRPr lang="en-US" sz="1400" b="1" i="1" dirty="0">
              <a:solidFill>
                <a:srgbClr val="FF0000"/>
              </a:solidFill>
              <a:latin typeface="Arial" charset="0"/>
            </a:endParaRPr>
          </a:p>
          <a:p>
            <a:pPr marL="287338"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(3)</a:t>
            </a:r>
            <a:r>
              <a:rPr lang="en-US" sz="1400" b="1" dirty="0">
                <a:solidFill>
                  <a:srgbClr val="000000"/>
                </a:solidFill>
                <a:latin typeface="Arial" charset="0"/>
              </a:rPr>
              <a:t> TF (+) (1 X Mech, 2 X AR, 1 X EN) occupies ATK PSN B.  </a:t>
            </a:r>
            <a:r>
              <a:rPr lang="en-US" sz="1400" b="1" dirty="0">
                <a:solidFill>
                  <a:srgbClr val="00A000"/>
                </a:solidFill>
                <a:latin typeface="Arial" charset="0"/>
              </a:rPr>
              <a:t>Purpose</a:t>
            </a:r>
            <a:r>
              <a:rPr lang="en-US" sz="1400" b="1" dirty="0">
                <a:solidFill>
                  <a:srgbClr val="008000"/>
                </a:solidFill>
                <a:latin typeface="Arial" charset="0"/>
              </a:rPr>
              <a:t> </a:t>
            </a:r>
            <a:r>
              <a:rPr lang="en-US" sz="1400" b="1" dirty="0">
                <a:solidFill>
                  <a:srgbClr val="000000"/>
                </a:solidFill>
                <a:latin typeface="Arial" charset="0"/>
              </a:rPr>
              <a:t>is to set conditions for execution of Decisive Operation (DO).</a:t>
            </a:r>
          </a:p>
          <a:p>
            <a:pPr marL="287338"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(4)</a:t>
            </a:r>
            <a:r>
              <a:rPr lang="en-US" sz="1400" b="1" dirty="0">
                <a:solidFill>
                  <a:srgbClr val="000000"/>
                </a:solidFill>
                <a:latin typeface="Arial" charset="0"/>
              </a:rPr>
              <a:t> CAB (1 X Mech, 2 X AR) occupies ATK PSN C.  </a:t>
            </a:r>
            <a:r>
              <a:rPr lang="en-US" sz="1400" b="1" dirty="0">
                <a:solidFill>
                  <a:srgbClr val="00A000"/>
                </a:solidFill>
                <a:latin typeface="Arial" charset="0"/>
              </a:rPr>
              <a:t>Purpose</a:t>
            </a:r>
            <a:r>
              <a:rPr lang="en-US" sz="1400" b="1" dirty="0">
                <a:solidFill>
                  <a:srgbClr val="000000"/>
                </a:solidFill>
                <a:latin typeface="Arial" charset="0"/>
              </a:rPr>
              <a:t> is to set conditions for execution of SO 2.</a:t>
            </a:r>
          </a:p>
          <a:p>
            <a:pPr marL="287338"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(5)</a:t>
            </a:r>
            <a:r>
              <a:rPr lang="en-US" sz="1400" b="1" dirty="0">
                <a:solidFill>
                  <a:srgbClr val="000000"/>
                </a:solidFill>
                <a:latin typeface="Arial" charset="0"/>
              </a:rPr>
              <a:t> EN BN (-) occupies vicinity (vic) BSA. </a:t>
            </a:r>
            <a:r>
              <a:rPr lang="en-US" sz="1400" b="1" dirty="0">
                <a:solidFill>
                  <a:srgbClr val="00A000"/>
                </a:solidFill>
                <a:latin typeface="Arial" charset="0"/>
              </a:rPr>
              <a:t>Purpose</a:t>
            </a:r>
            <a:r>
              <a:rPr lang="en-US" sz="1400" b="1" dirty="0">
                <a:solidFill>
                  <a:srgbClr val="008000"/>
                </a:solidFill>
                <a:latin typeface="Arial" charset="0"/>
              </a:rPr>
              <a:t> </a:t>
            </a:r>
            <a:r>
              <a:rPr lang="en-US" sz="1400" b="1" dirty="0">
                <a:solidFill>
                  <a:srgbClr val="000000"/>
                </a:solidFill>
                <a:latin typeface="Arial" charset="0"/>
              </a:rPr>
              <a:t>is to set conditions for follow on operations. </a:t>
            </a:r>
          </a:p>
          <a:p>
            <a:pPr marL="287338"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(6)</a:t>
            </a:r>
            <a:r>
              <a:rPr lang="en-US" sz="1400" b="1" dirty="0">
                <a:solidFill>
                  <a:srgbClr val="000000"/>
                </a:solidFill>
                <a:latin typeface="Arial" charset="0"/>
              </a:rPr>
              <a:t> Reserve (RES) (1 X AR CO) occupies vic AA PEEL.  </a:t>
            </a:r>
            <a:r>
              <a:rPr lang="en-US" sz="1400" b="1" dirty="0">
                <a:solidFill>
                  <a:srgbClr val="00A000"/>
                </a:solidFill>
                <a:latin typeface="Arial" charset="0"/>
              </a:rPr>
              <a:t>Priority of commitment </a:t>
            </a:r>
            <a:r>
              <a:rPr lang="en-US" sz="1400" b="1" dirty="0">
                <a:solidFill>
                  <a:srgbClr val="000000"/>
                </a:solidFill>
                <a:latin typeface="Arial" charset="0"/>
              </a:rPr>
              <a:t>is to reinforce DO ME vic OBJ BLUE. </a:t>
            </a:r>
          </a:p>
          <a:p>
            <a:pPr marL="287338"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b.</a:t>
            </a:r>
            <a:r>
              <a:rPr lang="en-US" sz="1400" b="1" dirty="0">
                <a:solidFill>
                  <a:srgbClr val="000000"/>
                </a:solidFill>
                <a:latin typeface="Arial" charset="0"/>
              </a:rPr>
              <a:t>  </a:t>
            </a:r>
            <a:r>
              <a:rPr lang="en-US" sz="1400" b="1" dirty="0">
                <a:solidFill>
                  <a:srgbClr val="0000FF"/>
                </a:solidFill>
                <a:latin typeface="Arial" charset="0"/>
              </a:rPr>
              <a:t>Phase 2: (Shaping Operation 2)</a:t>
            </a:r>
          </a:p>
          <a:p>
            <a:pPr marL="287338" lvl="1" indent="-287338" defTabSz="117475" eaLnBrk="1" hangingPunct="1">
              <a:lnSpc>
                <a:spcPts val="1600"/>
              </a:lnSpc>
              <a:defRPr/>
            </a:pPr>
            <a:r>
              <a:rPr lang="en-US" sz="1400" b="1" dirty="0">
                <a:solidFill>
                  <a:srgbClr val="0000FF"/>
                </a:solidFill>
                <a:latin typeface="Arial" charset="0"/>
              </a:rPr>
              <a:t>									(1) </a:t>
            </a:r>
            <a:r>
              <a:rPr lang="en-US" sz="1400" b="1" dirty="0">
                <a:solidFill>
                  <a:srgbClr val="000000"/>
                </a:solidFill>
                <a:latin typeface="Arial" charset="0"/>
              </a:rPr>
              <a:t>Cavalry Squadron conducts (facilitates) forward passage of lines (FPOL) at PL OHIO (BHL).  </a:t>
            </a:r>
            <a:r>
              <a:rPr lang="en-US" sz="1400" b="1" dirty="0">
                <a:solidFill>
                  <a:srgbClr val="00A000"/>
                </a:solidFill>
                <a:latin typeface="Arial" charset="0"/>
              </a:rPr>
              <a:t>Purpose</a:t>
            </a:r>
            <a:r>
              <a:rPr lang="en-US" sz="1400" b="1" dirty="0">
                <a:solidFill>
                  <a:srgbClr val="000000"/>
                </a:solidFill>
                <a:latin typeface="Arial" charset="0"/>
              </a:rPr>
              <a:t> is to move SO CABs forward to conduct opns while maintaining contact with ENY. </a:t>
            </a:r>
          </a:p>
          <a:p>
            <a:pPr marL="287338" lvl="1"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(2)</a:t>
            </a:r>
            <a:r>
              <a:rPr lang="en-US" sz="1400" b="1" dirty="0">
                <a:solidFill>
                  <a:srgbClr val="000000"/>
                </a:solidFill>
                <a:latin typeface="Arial" charset="0"/>
              </a:rPr>
              <a:t> CAB (2 X Mech, 1 X AR) </a:t>
            </a:r>
            <a:r>
              <a:rPr lang="en-US" sz="1400" b="1" dirty="0">
                <a:solidFill>
                  <a:srgbClr val="0000FF"/>
                </a:solidFill>
                <a:latin typeface="Arial" charset="0"/>
              </a:rPr>
              <a:t>(main effort) </a:t>
            </a:r>
            <a:r>
              <a:rPr lang="en-US" sz="1400" b="1" dirty="0">
                <a:solidFill>
                  <a:srgbClr val="000000"/>
                </a:solidFill>
                <a:latin typeface="Arial" charset="0"/>
              </a:rPr>
              <a:t>destroys </a:t>
            </a:r>
            <a:r>
              <a:rPr lang="en-US" sz="1400" b="1" dirty="0">
                <a:solidFill>
                  <a:srgbClr val="FF0000"/>
                </a:solidFill>
                <a:latin typeface="Arial" charset="0"/>
              </a:rPr>
              <a:t>A/1-843 </a:t>
            </a:r>
            <a:r>
              <a:rPr lang="en-US" sz="1400" b="1" dirty="0">
                <a:solidFill>
                  <a:srgbClr val="000000"/>
                </a:solidFill>
                <a:latin typeface="Arial" charset="0"/>
              </a:rPr>
              <a:t>in the north vicinity OBJ RED, then fixes </a:t>
            </a:r>
            <a:r>
              <a:rPr lang="en-US" sz="1400" b="1" dirty="0">
                <a:solidFill>
                  <a:srgbClr val="FF0000"/>
                </a:solidFill>
                <a:latin typeface="Arial" charset="0"/>
              </a:rPr>
              <a:t>D/1-843.  </a:t>
            </a:r>
            <a:r>
              <a:rPr lang="en-US" sz="1400" b="1" dirty="0">
                <a:solidFill>
                  <a:srgbClr val="00A000"/>
                </a:solidFill>
                <a:latin typeface="Arial" charset="0"/>
              </a:rPr>
              <a:t>Purpose</a:t>
            </a:r>
            <a:r>
              <a:rPr lang="en-US" sz="1400" b="1" dirty="0">
                <a:solidFill>
                  <a:srgbClr val="000000"/>
                </a:solidFill>
                <a:latin typeface="Arial" charset="0"/>
              </a:rPr>
              <a:t> is to prevent </a:t>
            </a:r>
            <a:r>
              <a:rPr lang="en-US" sz="1400" b="1" dirty="0">
                <a:solidFill>
                  <a:srgbClr val="FF0000"/>
                </a:solidFill>
                <a:latin typeface="Arial" charset="0"/>
              </a:rPr>
              <a:t>A/1-843</a:t>
            </a:r>
            <a:r>
              <a:rPr lang="en-US" sz="1400" b="1" dirty="0">
                <a:solidFill>
                  <a:srgbClr val="000000"/>
                </a:solidFill>
                <a:latin typeface="Arial" charset="0"/>
              </a:rPr>
              <a:t> and </a:t>
            </a:r>
            <a:r>
              <a:rPr lang="en-US" sz="1400" b="1" dirty="0">
                <a:solidFill>
                  <a:srgbClr val="FF0000"/>
                </a:solidFill>
                <a:latin typeface="Arial" charset="0"/>
              </a:rPr>
              <a:t>D/1-843</a:t>
            </a:r>
            <a:r>
              <a:rPr lang="en-US" sz="1400" b="1" dirty="0">
                <a:solidFill>
                  <a:srgbClr val="000000"/>
                </a:solidFill>
                <a:latin typeface="Arial" charset="0"/>
              </a:rPr>
              <a:t> from affecting the DO ME vic OBJ BLUE.</a:t>
            </a:r>
          </a:p>
          <a:p>
            <a:pPr marL="287338" lvl="1"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(3)</a:t>
            </a:r>
            <a:r>
              <a:rPr lang="en-US" sz="1400" b="1" dirty="0">
                <a:solidFill>
                  <a:srgbClr val="000000"/>
                </a:solidFill>
                <a:latin typeface="Arial" charset="0"/>
              </a:rPr>
              <a:t> CAB (1 X Mech, 2 X AR) destroys C/1-843 in the south vicinity OBJ WHITE. </a:t>
            </a:r>
            <a:r>
              <a:rPr lang="en-US" sz="1400" b="1" dirty="0">
                <a:solidFill>
                  <a:srgbClr val="00A000"/>
                </a:solidFill>
                <a:latin typeface="Arial" charset="0"/>
              </a:rPr>
              <a:t>Purpose </a:t>
            </a:r>
            <a:r>
              <a:rPr lang="en-US" sz="1400" b="1" dirty="0">
                <a:solidFill>
                  <a:srgbClr val="000000"/>
                </a:solidFill>
                <a:latin typeface="Arial" charset="0"/>
              </a:rPr>
              <a:t>is to prevent ENY forces from affecting the DO ME vic OBJ BLUE.</a:t>
            </a:r>
          </a:p>
          <a:p>
            <a:pPr marL="287338" lvl="1"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(4)</a:t>
            </a:r>
            <a:r>
              <a:rPr lang="en-US" sz="1400" b="1" dirty="0">
                <a:solidFill>
                  <a:srgbClr val="000000"/>
                </a:solidFill>
                <a:latin typeface="Arial" charset="0"/>
              </a:rPr>
              <a:t> TF (+) (1 X Mech, 2 X AR, 1 X EN) no change.</a:t>
            </a:r>
          </a:p>
          <a:p>
            <a:pPr marL="287338" lvl="1"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(5)</a:t>
            </a:r>
            <a:r>
              <a:rPr lang="en-US" sz="1400" b="1" dirty="0">
                <a:solidFill>
                  <a:srgbClr val="000000"/>
                </a:solidFill>
                <a:latin typeface="Arial" charset="0"/>
              </a:rPr>
              <a:t> EN BN (-) provides mobility support to SO 2 as required. </a:t>
            </a:r>
          </a:p>
          <a:p>
            <a:pPr marL="287338" lvl="1" indent="-287338" defTabSz="117475" eaLnBrk="1" hangingPunct="1">
              <a:lnSpc>
                <a:spcPts val="1600"/>
              </a:lnSpc>
              <a:defRPr/>
            </a:pPr>
            <a:r>
              <a:rPr lang="en-US" sz="1400" b="1" dirty="0">
                <a:solidFill>
                  <a:srgbClr val="000000"/>
                </a:solidFill>
                <a:latin typeface="Arial" charset="0"/>
              </a:rPr>
              <a:t>									</a:t>
            </a:r>
            <a:r>
              <a:rPr lang="en-US" sz="1400" b="1" dirty="0">
                <a:solidFill>
                  <a:srgbClr val="0000FF"/>
                </a:solidFill>
                <a:latin typeface="Arial" charset="0"/>
              </a:rPr>
              <a:t>(6)</a:t>
            </a:r>
            <a:r>
              <a:rPr lang="en-US" sz="1400" b="1" dirty="0">
                <a:solidFill>
                  <a:srgbClr val="000000"/>
                </a:solidFill>
                <a:latin typeface="Arial" charset="0"/>
              </a:rPr>
              <a:t> RES displaces with TAC vic north of Tiefort Mountain.  </a:t>
            </a:r>
            <a:r>
              <a:rPr lang="en-US" sz="1400" b="1" dirty="0">
                <a:solidFill>
                  <a:srgbClr val="00A000"/>
                </a:solidFill>
                <a:latin typeface="Arial" charset="0"/>
              </a:rPr>
              <a:t>Purpose</a:t>
            </a:r>
            <a:r>
              <a:rPr lang="en-US" sz="1400" b="1" dirty="0">
                <a:solidFill>
                  <a:srgbClr val="000000"/>
                </a:solidFill>
                <a:latin typeface="Arial" charset="0"/>
              </a:rPr>
              <a:t> is to set conditions to reinforce DO if required.						</a:t>
            </a:r>
          </a:p>
        </p:txBody>
      </p:sp>
      <p:sp>
        <p:nvSpPr>
          <p:cNvPr id="158725" name="Text Box 15"/>
          <p:cNvSpPr txBox="1">
            <a:spLocks noChangeArrowheads="1"/>
          </p:cNvSpPr>
          <p:nvPr/>
        </p:nvSpPr>
        <p:spPr bwMode="auto">
          <a:xfrm>
            <a:off x="478466" y="6250402"/>
            <a:ext cx="491168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i="1" dirty="0">
                <a:solidFill>
                  <a:srgbClr val="FF0000"/>
                </a:solidFill>
              </a:rPr>
              <a:t>Note: See FM 6-0, p. 9-21 for a complete list of broad concept information. Units are still generic at this point and this broad concept serves as an outline for the more detailed course of action statement developed during Action 6.</a:t>
            </a:r>
          </a:p>
        </p:txBody>
      </p:sp>
      <p:sp>
        <p:nvSpPr>
          <p:cNvPr id="158729" name="Text Box 11"/>
          <p:cNvSpPr txBox="1">
            <a:spLocks noChangeArrowheads="1"/>
          </p:cNvSpPr>
          <p:nvPr/>
        </p:nvSpPr>
        <p:spPr bwMode="auto">
          <a:xfrm>
            <a:off x="6725321" y="6538914"/>
            <a:ext cx="51863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9-21 to 9-22</a:t>
            </a:r>
          </a:p>
        </p:txBody>
      </p:sp>
    </p:spTree>
    <p:extLst>
      <p:ext uri="{BB962C8B-B14F-4D97-AF65-F5344CB8AC3E}">
        <p14:creationId xmlns:p14="http://schemas.microsoft.com/office/powerpoint/2010/main" val="87271134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Number Placeholder 2"/>
          <p:cNvSpPr>
            <a:spLocks noGrp="1"/>
          </p:cNvSpPr>
          <p:nvPr>
            <p:ph type="sldNum" sz="quarter" idx="10"/>
          </p:nvPr>
        </p:nvSpPr>
        <p:spPr>
          <a:xfrm>
            <a:off x="11613788" y="6570663"/>
            <a:ext cx="593725" cy="2778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553615A-D223-454B-A63B-521921CC3050}" type="slidenum">
              <a:rPr lang="en-US" altLang="en-US" sz="800">
                <a:solidFill>
                  <a:srgbClr val="000000"/>
                </a:solidFill>
              </a:rPr>
              <a:pPr>
                <a:spcBef>
                  <a:spcPct val="0"/>
                </a:spcBef>
                <a:buFontTx/>
                <a:buNone/>
              </a:pPr>
              <a:t>75</a:t>
            </a:fld>
            <a:endParaRPr lang="en-US" altLang="en-US" sz="800" dirty="0">
              <a:solidFill>
                <a:srgbClr val="000000"/>
              </a:solidFill>
            </a:endParaRPr>
          </a:p>
        </p:txBody>
      </p:sp>
      <p:sp>
        <p:nvSpPr>
          <p:cNvPr id="160771" name="Title 3"/>
          <p:cNvSpPr>
            <a:spLocks noGrp="1" noChangeArrowheads="1"/>
          </p:cNvSpPr>
          <p:nvPr>
            <p:ph type="title"/>
          </p:nvPr>
        </p:nvSpPr>
        <p:spPr>
          <a:xfrm>
            <a:off x="3001964" y="57445"/>
            <a:ext cx="7229475" cy="912813"/>
          </a:xfrm>
          <a:effectLst>
            <a:outerShdw dist="35921" dir="2700000" algn="ctr" rotWithShape="0">
              <a:srgbClr val="FFDE9D"/>
            </a:outerShdw>
          </a:effectLst>
        </p:spPr>
        <p:txBody>
          <a:bodyPr/>
          <a:lstStyle/>
          <a:p>
            <a:pPr eaLnBrk="1" hangingPunct="1"/>
            <a:r>
              <a:rPr lang="en-US" altLang="en-US" dirty="0">
                <a:solidFill>
                  <a:srgbClr val="000000"/>
                </a:solidFill>
              </a:rPr>
              <a:t>Broad Concept Example </a:t>
            </a:r>
            <a:r>
              <a:rPr lang="en-US" altLang="en-US" sz="1200" dirty="0">
                <a:solidFill>
                  <a:srgbClr val="000000"/>
                </a:solidFill>
              </a:rPr>
              <a:t>(Page 2 of 2)  </a:t>
            </a:r>
          </a:p>
        </p:txBody>
      </p:sp>
      <p:sp>
        <p:nvSpPr>
          <p:cNvPr id="160772" name="Text Box 2"/>
          <p:cNvSpPr txBox="1">
            <a:spLocks noChangeArrowheads="1"/>
          </p:cNvSpPr>
          <p:nvPr/>
        </p:nvSpPr>
        <p:spPr bwMode="auto">
          <a:xfrm>
            <a:off x="170121" y="963363"/>
            <a:ext cx="11461897" cy="2964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defTabSz="350838">
              <a:spcBef>
                <a:spcPct val="20000"/>
              </a:spcBef>
              <a:buChar char="•"/>
              <a:defRPr sz="3200">
                <a:solidFill>
                  <a:schemeClr val="tx1"/>
                </a:solidFill>
                <a:latin typeface="Arial" panose="020B0604020202020204" pitchFamily="34" charset="0"/>
              </a:defRPr>
            </a:lvl1pPr>
            <a:lvl2pPr defTabSz="350838">
              <a:spcBef>
                <a:spcPct val="20000"/>
              </a:spcBef>
              <a:buChar char="–"/>
              <a:defRPr sz="2800">
                <a:solidFill>
                  <a:schemeClr val="tx1"/>
                </a:solidFill>
                <a:latin typeface="Arial" panose="020B0604020202020204" pitchFamily="34" charset="0"/>
              </a:defRPr>
            </a:lvl2pPr>
            <a:lvl3pPr marL="339725" indent="117475" defTabSz="350838">
              <a:spcBef>
                <a:spcPct val="20000"/>
              </a:spcBef>
              <a:buChar char="•"/>
              <a:defRPr sz="2400">
                <a:solidFill>
                  <a:schemeClr val="tx1"/>
                </a:solidFill>
                <a:latin typeface="Arial" panose="020B0604020202020204" pitchFamily="34" charset="0"/>
              </a:defRPr>
            </a:lvl3pPr>
            <a:lvl4pPr marL="1600200" indent="-228600" defTabSz="350838">
              <a:spcBef>
                <a:spcPct val="20000"/>
              </a:spcBef>
              <a:buChar char="–"/>
              <a:defRPr sz="2000">
                <a:solidFill>
                  <a:schemeClr val="tx1"/>
                </a:solidFill>
                <a:latin typeface="Arial" panose="020B0604020202020204" pitchFamily="34" charset="0"/>
              </a:defRPr>
            </a:lvl4pPr>
            <a:lvl5pPr marL="2057400" indent="-228600" defTabSz="350838">
              <a:spcBef>
                <a:spcPct val="20000"/>
              </a:spcBef>
              <a:buChar char="»"/>
              <a:defRPr sz="2000">
                <a:solidFill>
                  <a:schemeClr val="tx1"/>
                </a:solidFill>
                <a:latin typeface="Arial" panose="020B0604020202020204" pitchFamily="34" charset="0"/>
              </a:defRPr>
            </a:lvl5pPr>
            <a:lvl6pPr marL="2514600" indent="-228600" defTabSz="350838"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350838"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350838"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350838" eaLnBrk="0" fontAlgn="base" hangingPunct="0">
              <a:spcBef>
                <a:spcPct val="20000"/>
              </a:spcBef>
              <a:spcAft>
                <a:spcPct val="0"/>
              </a:spcAft>
              <a:buChar char="»"/>
              <a:defRPr sz="2000">
                <a:solidFill>
                  <a:schemeClr val="tx1"/>
                </a:solidFill>
                <a:latin typeface="Arial" panose="020B0604020202020204" pitchFamily="34" charset="0"/>
              </a:defRPr>
            </a:lvl9pPr>
          </a:lstStyle>
          <a:p>
            <a:pPr lvl="1" eaLnBrk="1" hangingPunct="1">
              <a:lnSpc>
                <a:spcPts val="1600"/>
              </a:lnSpc>
              <a:spcBef>
                <a:spcPct val="0"/>
              </a:spcBef>
              <a:buNone/>
            </a:pPr>
            <a:r>
              <a:rPr lang="en-US" altLang="en-US" sz="1600" b="1" dirty="0">
                <a:solidFill>
                  <a:srgbClr val="000000"/>
                </a:solidFill>
              </a:rPr>
              <a:t>	</a:t>
            </a:r>
            <a:r>
              <a:rPr lang="en-US" altLang="en-US" sz="1400" b="1" dirty="0">
                <a:solidFill>
                  <a:srgbClr val="0000FF"/>
                </a:solidFill>
              </a:rPr>
              <a:t>c.  Phase 3: (Decisive Operation) </a:t>
            </a:r>
          </a:p>
          <a:p>
            <a:pPr marL="339725" lvl="1" indent="117475" eaLnBrk="1" hangingPunct="1">
              <a:lnSpc>
                <a:spcPts val="1600"/>
              </a:lnSpc>
              <a:spcBef>
                <a:spcPct val="0"/>
              </a:spcBef>
              <a:buNone/>
            </a:pPr>
            <a:r>
              <a:rPr lang="en-US" altLang="en-US" sz="1400" b="1" dirty="0">
                <a:solidFill>
                  <a:srgbClr val="0000FF"/>
                </a:solidFill>
              </a:rPr>
              <a:t>	</a:t>
            </a:r>
            <a:r>
              <a:rPr lang="en-US" altLang="en-US" sz="1400" b="1" dirty="0">
                <a:solidFill>
                  <a:srgbClr val="000000"/>
                </a:solidFill>
              </a:rPr>
              <a:t>	</a:t>
            </a:r>
            <a:r>
              <a:rPr lang="en-US" altLang="en-US" sz="1400" b="1" dirty="0">
                <a:solidFill>
                  <a:srgbClr val="0000FF"/>
                </a:solidFill>
              </a:rPr>
              <a:t>(1)</a:t>
            </a:r>
            <a:r>
              <a:rPr lang="en-US" altLang="en-US" sz="1400" b="1" dirty="0">
                <a:solidFill>
                  <a:srgbClr val="000000"/>
                </a:solidFill>
              </a:rPr>
              <a:t> Cavalry Squadron (-) facilitates forward passage of lines (FPOL) at PL OHIO (BHL).  </a:t>
            </a:r>
            <a:r>
              <a:rPr lang="en-US" altLang="en-US" sz="1400" b="1" dirty="0">
                <a:solidFill>
                  <a:srgbClr val="00A000"/>
                </a:solidFill>
              </a:rPr>
              <a:t>Purpose</a:t>
            </a:r>
            <a:r>
              <a:rPr lang="en-US" altLang="en-US" sz="1400" b="1" dirty="0">
                <a:solidFill>
                  <a:srgbClr val="000000"/>
                </a:solidFill>
              </a:rPr>
              <a:t> is to move DO CAB ME forward to conduct operations while maintaining ENY contact. O/O, Cavalry Squadron establishes screen along PL TEXAS.  </a:t>
            </a:r>
            <a:r>
              <a:rPr lang="en-US" altLang="en-US" sz="1400" b="1" dirty="0">
                <a:solidFill>
                  <a:srgbClr val="00A000"/>
                </a:solidFill>
              </a:rPr>
              <a:t>Purpose</a:t>
            </a:r>
            <a:r>
              <a:rPr lang="en-US" altLang="en-US" sz="1400" b="1" dirty="0">
                <a:solidFill>
                  <a:srgbClr val="000000"/>
                </a:solidFill>
              </a:rPr>
              <a:t> is to maintain contact with ENY forces and deny ENY reconnaissance. </a:t>
            </a:r>
          </a:p>
          <a:p>
            <a:pPr lvl="2" eaLnBrk="1" hangingPunct="1">
              <a:lnSpc>
                <a:spcPts val="1600"/>
              </a:lnSpc>
              <a:spcBef>
                <a:spcPct val="0"/>
              </a:spcBef>
              <a:buNone/>
            </a:pPr>
            <a:r>
              <a:rPr lang="en-US" altLang="en-US" sz="1400" b="1" dirty="0">
                <a:solidFill>
                  <a:srgbClr val="000000"/>
                </a:solidFill>
              </a:rPr>
              <a:t>		</a:t>
            </a:r>
            <a:r>
              <a:rPr lang="en-US" altLang="en-US" sz="1400" b="1" dirty="0">
                <a:solidFill>
                  <a:srgbClr val="0000FF"/>
                </a:solidFill>
              </a:rPr>
              <a:t>(2) </a:t>
            </a:r>
            <a:r>
              <a:rPr lang="en-US" altLang="en-US" sz="1400" b="1" dirty="0">
                <a:solidFill>
                  <a:srgbClr val="000000"/>
                </a:solidFill>
              </a:rPr>
              <a:t>TF (+) (1 X Mech, 2 X AR, 1 EN</a:t>
            </a:r>
            <a:r>
              <a:rPr lang="en-US" altLang="en-US" sz="1400" b="1" dirty="0"/>
              <a:t>)</a:t>
            </a:r>
            <a:r>
              <a:rPr lang="en-US" altLang="en-US" sz="1400" b="1" dirty="0">
                <a:solidFill>
                  <a:srgbClr val="0000FF"/>
                </a:solidFill>
              </a:rPr>
              <a:t> (main effort) </a:t>
            </a:r>
            <a:r>
              <a:rPr lang="en-US" altLang="en-US" sz="1400" b="1" dirty="0">
                <a:solidFill>
                  <a:srgbClr val="000000"/>
                </a:solidFill>
              </a:rPr>
              <a:t>destroys </a:t>
            </a:r>
            <a:r>
              <a:rPr lang="en-US" altLang="en-US" sz="1400" b="1" dirty="0">
                <a:solidFill>
                  <a:srgbClr val="FF0000"/>
                </a:solidFill>
              </a:rPr>
              <a:t>B/1-843</a:t>
            </a:r>
            <a:r>
              <a:rPr lang="en-US" altLang="en-US" sz="1400" b="1" dirty="0">
                <a:solidFill>
                  <a:srgbClr val="000000"/>
                </a:solidFill>
              </a:rPr>
              <a:t> in the center vic OBJ BLUE. O/O CAB (+) continues attack to destroy </a:t>
            </a:r>
            <a:r>
              <a:rPr lang="en-US" altLang="en-US" sz="1400" b="1" dirty="0">
                <a:solidFill>
                  <a:srgbClr val="FF0000"/>
                </a:solidFill>
              </a:rPr>
              <a:t>D/1-843 </a:t>
            </a:r>
            <a:r>
              <a:rPr lang="en-US" altLang="en-US" sz="1400" b="1" dirty="0">
                <a:solidFill>
                  <a:srgbClr val="000000"/>
                </a:solidFill>
              </a:rPr>
              <a:t>(armor company reserve). </a:t>
            </a:r>
            <a:r>
              <a:rPr lang="en-US" altLang="en-US" sz="1400" b="1" dirty="0">
                <a:solidFill>
                  <a:srgbClr val="00A000"/>
                </a:solidFill>
              </a:rPr>
              <a:t>Purpose</a:t>
            </a:r>
            <a:r>
              <a:rPr lang="en-US" altLang="en-US" sz="1400" b="1" dirty="0">
                <a:solidFill>
                  <a:srgbClr val="000000"/>
                </a:solidFill>
              </a:rPr>
              <a:t> is to provide secure axis of advance (vic of Range Road) for follow on 4ID forces attacking to east. </a:t>
            </a:r>
            <a:endParaRPr lang="en-US" altLang="en-US" sz="1400" b="1" dirty="0"/>
          </a:p>
          <a:p>
            <a:pPr lvl="2" eaLnBrk="1" hangingPunct="1">
              <a:lnSpc>
                <a:spcPts val="1600"/>
              </a:lnSpc>
              <a:spcBef>
                <a:spcPct val="0"/>
              </a:spcBef>
              <a:buNone/>
            </a:pPr>
            <a:r>
              <a:rPr lang="en-US" altLang="en-US" sz="1400" b="1" dirty="0">
                <a:solidFill>
                  <a:srgbClr val="000000"/>
                </a:solidFill>
              </a:rPr>
              <a:t>		</a:t>
            </a:r>
            <a:r>
              <a:rPr lang="en-US" altLang="en-US" sz="1400" b="1" dirty="0">
                <a:solidFill>
                  <a:srgbClr val="0000FF"/>
                </a:solidFill>
              </a:rPr>
              <a:t>(3)</a:t>
            </a:r>
            <a:r>
              <a:rPr lang="en-US" altLang="en-US" sz="1400" b="1" dirty="0">
                <a:solidFill>
                  <a:srgbClr val="000000"/>
                </a:solidFill>
              </a:rPr>
              <a:t> CAB (2 X Mech, 1 X AR) continues to fix </a:t>
            </a:r>
            <a:r>
              <a:rPr lang="en-US" altLang="en-US" sz="1400" b="1" dirty="0">
                <a:solidFill>
                  <a:srgbClr val="FF0000"/>
                </a:solidFill>
              </a:rPr>
              <a:t>D/1-843.</a:t>
            </a:r>
            <a:r>
              <a:rPr lang="en-US" altLang="en-US" sz="1400" b="1" dirty="0">
                <a:solidFill>
                  <a:srgbClr val="000000"/>
                </a:solidFill>
              </a:rPr>
              <a:t> </a:t>
            </a:r>
            <a:r>
              <a:rPr lang="en-US" altLang="en-US" sz="1400" b="1" dirty="0">
                <a:solidFill>
                  <a:srgbClr val="00A000"/>
                </a:solidFill>
              </a:rPr>
              <a:t>Purpose</a:t>
            </a:r>
            <a:r>
              <a:rPr lang="en-US" altLang="en-US" sz="1400" b="1" dirty="0">
                <a:solidFill>
                  <a:srgbClr val="000000"/>
                </a:solidFill>
              </a:rPr>
              <a:t> is to prevent </a:t>
            </a:r>
            <a:r>
              <a:rPr lang="en-US" altLang="en-US" sz="1400" b="1" dirty="0">
                <a:solidFill>
                  <a:srgbClr val="FF0000"/>
                </a:solidFill>
              </a:rPr>
              <a:t>D/1-843</a:t>
            </a:r>
            <a:r>
              <a:rPr lang="en-US" altLang="en-US" sz="1400" b="1" dirty="0">
                <a:solidFill>
                  <a:srgbClr val="000000"/>
                </a:solidFill>
              </a:rPr>
              <a:t> from affecting the DO vic OBJ BLUE. Clear ENY forces in CAB AO to PL IOWA. </a:t>
            </a:r>
            <a:r>
              <a:rPr lang="en-US" altLang="en-US" sz="1400" b="1" dirty="0">
                <a:solidFill>
                  <a:srgbClr val="008000"/>
                </a:solidFill>
              </a:rPr>
              <a:t>Purpose</a:t>
            </a:r>
            <a:r>
              <a:rPr lang="en-US" altLang="en-US" sz="1400" b="1" dirty="0">
                <a:solidFill>
                  <a:srgbClr val="000000"/>
                </a:solidFill>
              </a:rPr>
              <a:t> is to provide northern flank security for DO ME.</a:t>
            </a:r>
            <a:endParaRPr lang="en-US" altLang="en-US" sz="1400" b="1" dirty="0"/>
          </a:p>
          <a:p>
            <a:pPr lvl="2" eaLnBrk="1" hangingPunct="1">
              <a:lnSpc>
                <a:spcPts val="1600"/>
              </a:lnSpc>
              <a:spcBef>
                <a:spcPct val="0"/>
              </a:spcBef>
              <a:buNone/>
            </a:pPr>
            <a:r>
              <a:rPr lang="en-US" altLang="en-US" sz="1400" b="1" dirty="0">
                <a:solidFill>
                  <a:srgbClr val="000000"/>
                </a:solidFill>
              </a:rPr>
              <a:t>		</a:t>
            </a:r>
            <a:r>
              <a:rPr lang="en-US" altLang="en-US" sz="1400" b="1" dirty="0">
                <a:solidFill>
                  <a:srgbClr val="0000FF"/>
                </a:solidFill>
              </a:rPr>
              <a:t>(4)</a:t>
            </a:r>
            <a:r>
              <a:rPr lang="en-US" altLang="en-US" sz="1400" b="1" dirty="0">
                <a:solidFill>
                  <a:srgbClr val="000000"/>
                </a:solidFill>
              </a:rPr>
              <a:t> CAB (1 X Mech, 2 X AR) clear ENY forces in CAB AO to PL IOWA. </a:t>
            </a:r>
            <a:r>
              <a:rPr lang="en-US" altLang="en-US" sz="1400" b="1" dirty="0">
                <a:solidFill>
                  <a:srgbClr val="00A000"/>
                </a:solidFill>
              </a:rPr>
              <a:t>Purpose </a:t>
            </a:r>
            <a:r>
              <a:rPr lang="en-US" altLang="en-US" sz="1400" b="1" dirty="0"/>
              <a:t>is to provide southern flank security for DO ME.</a:t>
            </a:r>
          </a:p>
          <a:p>
            <a:pPr lvl="2" eaLnBrk="1" hangingPunct="1">
              <a:lnSpc>
                <a:spcPts val="1600"/>
              </a:lnSpc>
              <a:spcBef>
                <a:spcPct val="0"/>
              </a:spcBef>
              <a:buNone/>
            </a:pPr>
            <a:r>
              <a:rPr lang="en-US" altLang="en-US" sz="1400" b="1" dirty="0"/>
              <a:t>		</a:t>
            </a:r>
            <a:r>
              <a:rPr lang="en-US" altLang="en-US" sz="1400" b="1" dirty="0">
                <a:solidFill>
                  <a:srgbClr val="0000FF"/>
                </a:solidFill>
              </a:rPr>
              <a:t>(5)</a:t>
            </a:r>
            <a:r>
              <a:rPr lang="en-US" altLang="en-US" sz="1400" b="1" dirty="0"/>
              <a:t> EN BN (-) displaces with MAIN CP.  </a:t>
            </a:r>
            <a:r>
              <a:rPr lang="en-US" altLang="en-US" sz="1400" b="1" dirty="0">
                <a:solidFill>
                  <a:srgbClr val="008000"/>
                </a:solidFill>
              </a:rPr>
              <a:t>Purpose</a:t>
            </a:r>
            <a:r>
              <a:rPr lang="en-US" altLang="en-US" sz="1400" b="1" dirty="0"/>
              <a:t> is to provide engineer command and control in support of operations. </a:t>
            </a:r>
            <a:endParaRPr lang="en-US" altLang="en-US" sz="1400" b="1" dirty="0">
              <a:solidFill>
                <a:srgbClr val="000000"/>
              </a:solidFill>
            </a:endParaRPr>
          </a:p>
          <a:p>
            <a:pPr lvl="2" eaLnBrk="1" hangingPunct="1">
              <a:lnSpc>
                <a:spcPts val="1600"/>
              </a:lnSpc>
              <a:spcBef>
                <a:spcPct val="0"/>
              </a:spcBef>
              <a:buNone/>
            </a:pPr>
            <a:r>
              <a:rPr lang="en-US" altLang="en-US" sz="1400" b="1" dirty="0">
                <a:solidFill>
                  <a:srgbClr val="000000"/>
                </a:solidFill>
              </a:rPr>
              <a:t>		</a:t>
            </a:r>
            <a:r>
              <a:rPr lang="en-US" altLang="en-US" sz="1400" b="1" dirty="0">
                <a:solidFill>
                  <a:srgbClr val="0000FF"/>
                </a:solidFill>
              </a:rPr>
              <a:t>(6) </a:t>
            </a:r>
            <a:r>
              <a:rPr lang="en-US" altLang="en-US" sz="1400" b="1" dirty="0">
                <a:solidFill>
                  <a:srgbClr val="000000"/>
                </a:solidFill>
              </a:rPr>
              <a:t>O/O, RES displaces with TAC to vic PL NEVADA. </a:t>
            </a:r>
            <a:r>
              <a:rPr lang="en-US" altLang="en-US" sz="1400" b="1" dirty="0">
                <a:solidFill>
                  <a:srgbClr val="00A000"/>
                </a:solidFill>
              </a:rPr>
              <a:t>Purpose</a:t>
            </a:r>
            <a:r>
              <a:rPr lang="en-US" altLang="en-US" sz="1400" b="1" dirty="0">
                <a:solidFill>
                  <a:srgbClr val="000000"/>
                </a:solidFill>
              </a:rPr>
              <a:t> is to set conditions to reinforce DO at OBJ BLUE. </a:t>
            </a:r>
            <a:endParaRPr lang="en-US" altLang="en-US" sz="1400" b="1" dirty="0">
              <a:solidFill>
                <a:srgbClr val="0000FF"/>
              </a:solidFill>
            </a:endParaRPr>
          </a:p>
          <a:p>
            <a:pPr eaLnBrk="1" hangingPunct="1">
              <a:lnSpc>
                <a:spcPts val="1600"/>
              </a:lnSpc>
              <a:spcBef>
                <a:spcPct val="0"/>
              </a:spcBef>
              <a:buNone/>
            </a:pPr>
            <a:endParaRPr lang="en-US" altLang="en-US" sz="1400" b="1" dirty="0">
              <a:solidFill>
                <a:srgbClr val="0000FF"/>
              </a:solidFill>
            </a:endParaRPr>
          </a:p>
        </p:txBody>
      </p:sp>
      <p:sp>
        <p:nvSpPr>
          <p:cNvPr id="160773" name="Text Box 2"/>
          <p:cNvSpPr txBox="1">
            <a:spLocks noChangeArrowheads="1"/>
          </p:cNvSpPr>
          <p:nvPr/>
        </p:nvSpPr>
        <p:spPr bwMode="auto">
          <a:xfrm>
            <a:off x="482751" y="3413241"/>
            <a:ext cx="11149267" cy="2349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defTabSz="350838">
              <a:spcBef>
                <a:spcPct val="20000"/>
              </a:spcBef>
              <a:buChar char="•"/>
              <a:defRPr sz="3200">
                <a:solidFill>
                  <a:schemeClr val="tx1"/>
                </a:solidFill>
                <a:latin typeface="Arial" panose="020B0604020202020204" pitchFamily="34" charset="0"/>
              </a:defRPr>
            </a:lvl1pPr>
            <a:lvl2pPr defTabSz="350838">
              <a:spcBef>
                <a:spcPct val="20000"/>
              </a:spcBef>
              <a:buChar char="–"/>
              <a:defRPr sz="2800">
                <a:solidFill>
                  <a:schemeClr val="tx1"/>
                </a:solidFill>
                <a:latin typeface="Arial" panose="020B0604020202020204" pitchFamily="34" charset="0"/>
              </a:defRPr>
            </a:lvl2pPr>
            <a:lvl3pPr marL="1143000" indent="-228600" defTabSz="350838">
              <a:spcBef>
                <a:spcPct val="20000"/>
              </a:spcBef>
              <a:buChar char="•"/>
              <a:defRPr sz="2400">
                <a:solidFill>
                  <a:schemeClr val="tx1"/>
                </a:solidFill>
                <a:latin typeface="Arial" panose="020B0604020202020204" pitchFamily="34" charset="0"/>
              </a:defRPr>
            </a:lvl3pPr>
            <a:lvl4pPr marL="1600200" indent="-228600" defTabSz="350838">
              <a:spcBef>
                <a:spcPct val="20000"/>
              </a:spcBef>
              <a:buChar char="–"/>
              <a:defRPr sz="2000">
                <a:solidFill>
                  <a:schemeClr val="tx1"/>
                </a:solidFill>
                <a:latin typeface="Arial" panose="020B0604020202020204" pitchFamily="34" charset="0"/>
              </a:defRPr>
            </a:lvl4pPr>
            <a:lvl5pPr marL="2057400" indent="-228600" defTabSz="350838">
              <a:spcBef>
                <a:spcPct val="20000"/>
              </a:spcBef>
              <a:buChar char="»"/>
              <a:defRPr sz="2000">
                <a:solidFill>
                  <a:schemeClr val="tx1"/>
                </a:solidFill>
                <a:latin typeface="Arial" panose="020B0604020202020204" pitchFamily="34" charset="0"/>
              </a:defRPr>
            </a:lvl5pPr>
            <a:lvl6pPr marL="2514600" indent="-228600" defTabSz="350838"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350838"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350838"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350838" eaLnBrk="0" fontAlgn="base" hangingPunct="0">
              <a:spcBef>
                <a:spcPct val="20000"/>
              </a:spcBef>
              <a:spcAft>
                <a:spcPct val="0"/>
              </a:spcAft>
              <a:buChar char="»"/>
              <a:defRPr sz="2000">
                <a:solidFill>
                  <a:schemeClr val="tx1"/>
                </a:solidFill>
                <a:latin typeface="Arial" panose="020B0604020202020204" pitchFamily="34" charset="0"/>
              </a:defRPr>
            </a:lvl9pPr>
          </a:lstStyle>
          <a:p>
            <a:pPr lvl="1" eaLnBrk="1" hangingPunct="1">
              <a:lnSpc>
                <a:spcPts val="1600"/>
              </a:lnSpc>
              <a:spcBef>
                <a:spcPct val="0"/>
              </a:spcBef>
              <a:buNone/>
            </a:pPr>
            <a:endParaRPr lang="en-US" altLang="en-US" sz="1400" b="1" dirty="0">
              <a:solidFill>
                <a:srgbClr val="0000FF"/>
              </a:solidFill>
            </a:endParaRPr>
          </a:p>
          <a:p>
            <a:pPr eaLnBrk="1" hangingPunct="1">
              <a:lnSpc>
                <a:spcPts val="1600"/>
              </a:lnSpc>
              <a:spcBef>
                <a:spcPct val="0"/>
              </a:spcBef>
              <a:buNone/>
            </a:pPr>
            <a:r>
              <a:rPr lang="en-US" altLang="en-US" sz="1400" b="1" dirty="0">
                <a:solidFill>
                  <a:srgbClr val="0000FF"/>
                </a:solidFill>
              </a:rPr>
              <a:t>3. Sustaining Operations:</a:t>
            </a:r>
          </a:p>
          <a:p>
            <a:pPr eaLnBrk="1" hangingPunct="1">
              <a:lnSpc>
                <a:spcPts val="1600"/>
              </a:lnSpc>
              <a:spcBef>
                <a:spcPct val="0"/>
              </a:spcBef>
              <a:buNone/>
            </a:pPr>
            <a:r>
              <a:rPr lang="en-US" altLang="en-US" sz="1400" b="1" dirty="0">
                <a:solidFill>
                  <a:srgbClr val="0000FF"/>
                </a:solidFill>
              </a:rPr>
              <a:t>			a.</a:t>
            </a:r>
            <a:r>
              <a:rPr lang="en-US" altLang="en-US" sz="1400" b="1" dirty="0">
                <a:solidFill>
                  <a:srgbClr val="000000"/>
                </a:solidFill>
              </a:rPr>
              <a:t>  Support Battalion occupies BSA. </a:t>
            </a:r>
            <a:r>
              <a:rPr lang="en-US" altLang="en-US" sz="1400" b="1" dirty="0">
                <a:solidFill>
                  <a:srgbClr val="00A000"/>
                </a:solidFill>
              </a:rPr>
              <a:t>Purpose</a:t>
            </a:r>
            <a:r>
              <a:rPr lang="en-US" altLang="en-US" sz="1400" b="1" dirty="0">
                <a:solidFill>
                  <a:srgbClr val="000000"/>
                </a:solidFill>
              </a:rPr>
              <a:t> is to provide continuous support to combat operations within the AO. Establish forward logistics elements (FLEs) as required by phase. </a:t>
            </a:r>
          </a:p>
          <a:p>
            <a:pPr eaLnBrk="1" hangingPunct="1">
              <a:lnSpc>
                <a:spcPts val="1600"/>
              </a:lnSpc>
              <a:spcBef>
                <a:spcPct val="0"/>
              </a:spcBef>
              <a:buNone/>
            </a:pPr>
            <a:r>
              <a:rPr lang="en-US" altLang="en-US" sz="1400" b="1" dirty="0">
                <a:solidFill>
                  <a:srgbClr val="000000"/>
                </a:solidFill>
              </a:rPr>
              <a:t>			</a:t>
            </a:r>
            <a:r>
              <a:rPr lang="en-US" altLang="en-US" sz="1400" b="1" dirty="0">
                <a:solidFill>
                  <a:srgbClr val="0000FF"/>
                </a:solidFill>
              </a:rPr>
              <a:t>b.</a:t>
            </a:r>
            <a:r>
              <a:rPr lang="en-US" altLang="en-US" sz="1400" b="1" dirty="0">
                <a:solidFill>
                  <a:srgbClr val="000000"/>
                </a:solidFill>
              </a:rPr>
              <a:t>  Main supply route (MSR) ROYALS (two-way traffic) established along Range Road.  Alternate supply route (ASR) ASTROS (two-way traffic) established in south (both MSR AND ASR shown in green for clarity only). </a:t>
            </a:r>
            <a:r>
              <a:rPr lang="en-US" altLang="en-US" sz="1400" b="1" dirty="0">
                <a:solidFill>
                  <a:srgbClr val="FF0000"/>
                </a:solidFill>
              </a:rPr>
              <a:t>Risk</a:t>
            </a:r>
            <a:r>
              <a:rPr lang="en-US" altLang="en-US" sz="1400" b="1" dirty="0">
                <a:solidFill>
                  <a:srgbClr val="000000"/>
                </a:solidFill>
              </a:rPr>
              <a:t> is assumed with no dedicated security force on MSR or ASR. </a:t>
            </a:r>
            <a:r>
              <a:rPr lang="en-US" altLang="en-US" sz="1400" b="1" dirty="0">
                <a:solidFill>
                  <a:srgbClr val="FF0000"/>
                </a:solidFill>
              </a:rPr>
              <a:t>Mitigation</a:t>
            </a:r>
            <a:r>
              <a:rPr lang="en-US" altLang="en-US" sz="1400" b="1" dirty="0">
                <a:solidFill>
                  <a:srgbClr val="000000"/>
                </a:solidFill>
              </a:rPr>
              <a:t> will be accomplished with standard tactical convoy procedures.</a:t>
            </a:r>
          </a:p>
          <a:p>
            <a:pPr eaLnBrk="1" hangingPunct="1">
              <a:lnSpc>
                <a:spcPts val="1600"/>
              </a:lnSpc>
              <a:spcBef>
                <a:spcPct val="0"/>
              </a:spcBef>
              <a:buNone/>
            </a:pPr>
            <a:r>
              <a:rPr lang="en-US" altLang="en-US" sz="1400" b="1" dirty="0">
                <a:solidFill>
                  <a:srgbClr val="000000"/>
                </a:solidFill>
              </a:rPr>
              <a:t>			</a:t>
            </a:r>
            <a:r>
              <a:rPr lang="en-US" altLang="en-US" sz="1400" b="1" dirty="0">
                <a:solidFill>
                  <a:srgbClr val="0000FF"/>
                </a:solidFill>
              </a:rPr>
              <a:t>c.  </a:t>
            </a:r>
            <a:r>
              <a:rPr lang="en-US" altLang="en-US" sz="1400" b="1" dirty="0">
                <a:solidFill>
                  <a:srgbClr val="000000"/>
                </a:solidFill>
              </a:rPr>
              <a:t>Priority of support to main effort by phase.</a:t>
            </a:r>
          </a:p>
          <a:p>
            <a:pPr eaLnBrk="1" hangingPunct="1">
              <a:lnSpc>
                <a:spcPts val="1600"/>
              </a:lnSpc>
              <a:spcBef>
                <a:spcPct val="0"/>
              </a:spcBef>
              <a:buNone/>
            </a:pPr>
            <a:endParaRPr lang="en-US" altLang="en-US" sz="1400" b="1" dirty="0">
              <a:solidFill>
                <a:srgbClr val="0000FF"/>
              </a:solidFill>
            </a:endParaRPr>
          </a:p>
          <a:p>
            <a:pPr eaLnBrk="1" hangingPunct="1">
              <a:lnSpc>
                <a:spcPts val="1600"/>
              </a:lnSpc>
              <a:spcBef>
                <a:spcPct val="0"/>
              </a:spcBef>
              <a:buNone/>
            </a:pPr>
            <a:r>
              <a:rPr lang="en-US" altLang="en-US" sz="1400" b="1" dirty="0">
                <a:solidFill>
                  <a:srgbClr val="0000FF"/>
                </a:solidFill>
              </a:rPr>
              <a:t>4. Scheme of Fires: </a:t>
            </a:r>
            <a:r>
              <a:rPr lang="en-US" altLang="en-US" sz="1400" b="1" dirty="0">
                <a:solidFill>
                  <a:srgbClr val="000000"/>
                </a:solidFill>
              </a:rPr>
              <a:t>Direct support (DS) priority of fires to main effort by phase utilizing planned position areas for artillery (PAAs). Fires BN initially established in PAA 10. On order, displace to PAAs 15, 20, 25, and 30 by phase as required.		</a:t>
            </a:r>
          </a:p>
        </p:txBody>
      </p:sp>
      <p:sp>
        <p:nvSpPr>
          <p:cNvPr id="7" name="Text Box 11"/>
          <p:cNvSpPr txBox="1">
            <a:spLocks noChangeArrowheads="1"/>
          </p:cNvSpPr>
          <p:nvPr/>
        </p:nvSpPr>
        <p:spPr bwMode="auto">
          <a:xfrm>
            <a:off x="6725320" y="6538914"/>
            <a:ext cx="51863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9-21 to 9-22</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20"/>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6281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01445545-763C-406D-8404-1216B3201472}" type="slidenum">
              <a:rPr lang="en-US" altLang="en-US" sz="800">
                <a:solidFill>
                  <a:srgbClr val="000000"/>
                </a:solidFill>
              </a:rPr>
              <a:pPr>
                <a:spcBef>
                  <a:spcPct val="0"/>
                </a:spcBef>
                <a:buFontTx/>
                <a:buNone/>
              </a:pPr>
              <a:t>76</a:t>
            </a:fld>
            <a:endParaRPr lang="en-US" altLang="en-US" sz="800" dirty="0">
              <a:solidFill>
                <a:srgbClr val="000000"/>
              </a:solidFill>
            </a:endParaRPr>
          </a:p>
        </p:txBody>
      </p:sp>
      <p:sp>
        <p:nvSpPr>
          <p:cNvPr id="3249154" name="Rectangle 2"/>
          <p:cNvSpPr>
            <a:spLocks noChangeArrowheads="1"/>
          </p:cNvSpPr>
          <p:nvPr/>
        </p:nvSpPr>
        <p:spPr bwMode="auto">
          <a:xfrm>
            <a:off x="574633" y="1075334"/>
            <a:ext cx="11046753" cy="5370988"/>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162821" name="Group 3"/>
          <p:cNvGrpSpPr>
            <a:grpSpLocks/>
          </p:cNvGrpSpPr>
          <p:nvPr/>
        </p:nvGrpSpPr>
        <p:grpSpPr bwMode="auto">
          <a:xfrm>
            <a:off x="793962" y="322753"/>
            <a:ext cx="1174750" cy="1776413"/>
            <a:chOff x="3726" y="1926"/>
            <a:chExt cx="1206" cy="1823"/>
          </a:xfrm>
        </p:grpSpPr>
        <p:sp>
          <p:nvSpPr>
            <p:cNvPr id="162832"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162833" name="Group 5"/>
            <p:cNvGrpSpPr>
              <a:grpSpLocks/>
            </p:cNvGrpSpPr>
            <p:nvPr/>
          </p:nvGrpSpPr>
          <p:grpSpPr bwMode="auto">
            <a:xfrm>
              <a:off x="3778" y="1976"/>
              <a:ext cx="1090" cy="1721"/>
              <a:chOff x="2312" y="902"/>
              <a:chExt cx="1090" cy="1721"/>
            </a:xfrm>
          </p:grpSpPr>
          <p:sp>
            <p:nvSpPr>
              <p:cNvPr id="162834"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2835"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2836"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2837"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2838"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2839"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2840"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62822" name="Rectangle 13"/>
          <p:cNvSpPr>
            <a:spLocks noChangeArrowheads="1"/>
          </p:cNvSpPr>
          <p:nvPr/>
        </p:nvSpPr>
        <p:spPr bwMode="auto">
          <a:xfrm>
            <a:off x="778088" y="416416"/>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62823" name="Rectangle 14"/>
          <p:cNvSpPr>
            <a:spLocks noChangeArrowheads="1"/>
          </p:cNvSpPr>
          <p:nvPr/>
        </p:nvSpPr>
        <p:spPr bwMode="auto">
          <a:xfrm>
            <a:off x="786026" y="629141"/>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3249167" name="Rectangle 15"/>
          <p:cNvSpPr>
            <a:spLocks noChangeArrowheads="1"/>
          </p:cNvSpPr>
          <p:nvPr/>
        </p:nvSpPr>
        <p:spPr bwMode="auto">
          <a:xfrm>
            <a:off x="679662" y="872028"/>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62825" name="Rectangle 16"/>
          <p:cNvSpPr>
            <a:spLocks noChangeArrowheads="1"/>
          </p:cNvSpPr>
          <p:nvPr/>
        </p:nvSpPr>
        <p:spPr bwMode="auto">
          <a:xfrm>
            <a:off x="833650" y="1078402"/>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62826" name="Rectangle 17"/>
          <p:cNvSpPr>
            <a:spLocks noChangeArrowheads="1"/>
          </p:cNvSpPr>
          <p:nvPr/>
        </p:nvSpPr>
        <p:spPr bwMode="auto">
          <a:xfrm>
            <a:off x="768562" y="1391141"/>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162827" name="Rectangle 18"/>
          <p:cNvSpPr>
            <a:spLocks noChangeArrowheads="1"/>
          </p:cNvSpPr>
          <p:nvPr/>
        </p:nvSpPr>
        <p:spPr bwMode="auto">
          <a:xfrm>
            <a:off x="779675" y="1602278"/>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162828" name="Rectangle 19"/>
          <p:cNvSpPr>
            <a:spLocks noChangeArrowheads="1"/>
          </p:cNvSpPr>
          <p:nvPr/>
        </p:nvSpPr>
        <p:spPr bwMode="auto">
          <a:xfrm>
            <a:off x="736813" y="1864215"/>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162829" name="Text Box 22"/>
          <p:cNvSpPr txBox="1">
            <a:spLocks noChangeArrowheads="1"/>
          </p:cNvSpPr>
          <p:nvPr/>
        </p:nvSpPr>
        <p:spPr bwMode="auto">
          <a:xfrm>
            <a:off x="574633" y="2336821"/>
            <a:ext cx="10951060" cy="3250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lnSpc>
                <a:spcPct val="90000"/>
              </a:lnSpc>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3 – COA development involves </a:t>
            </a:r>
            <a:r>
              <a:rPr lang="en-US" altLang="en-US" sz="1800" b="1" dirty="0">
                <a:solidFill>
                  <a:srgbClr val="FF0000"/>
                </a:solidFill>
              </a:rPr>
              <a:t>eight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5, Assign Headquarters.  </a:t>
            </a:r>
            <a:r>
              <a:rPr lang="en-US" altLang="en-US" sz="1800" b="1" dirty="0">
                <a:solidFill>
                  <a:srgbClr val="000000"/>
                </a:solidFill>
              </a:rPr>
              <a:t>After determining the concept of operations, planners create a task organization by assigning headquarters to groupings of forces. They consider the types of units to be assigned to a headquarters and the ability of that headquarters to control those units. Generally, a headquarters controls </a:t>
            </a:r>
            <a:r>
              <a:rPr lang="en-US" altLang="en-US" sz="1800" b="1" dirty="0">
                <a:solidFill>
                  <a:srgbClr val="0000FF"/>
                </a:solidFill>
              </a:rPr>
              <a:t>at least two</a:t>
            </a:r>
            <a:r>
              <a:rPr lang="en-US" altLang="en-US" sz="1800" b="1" dirty="0">
                <a:solidFill>
                  <a:srgbClr val="000000"/>
                </a:solidFill>
              </a:rPr>
              <a:t> subordinate maneuver units, but </a:t>
            </a:r>
            <a:r>
              <a:rPr lang="en-US" altLang="en-US" sz="1800" b="1" dirty="0">
                <a:solidFill>
                  <a:srgbClr val="0000FF"/>
                </a:solidFill>
              </a:rPr>
              <a:t>not more than five </a:t>
            </a:r>
            <a:r>
              <a:rPr lang="en-US" altLang="en-US" sz="1800" b="1" dirty="0">
                <a:solidFill>
                  <a:srgbClr val="000000"/>
                </a:solidFill>
              </a:rPr>
              <a:t>In the example shown on the next slide, the northern organization is named </a:t>
            </a:r>
            <a:r>
              <a:rPr lang="en-US" altLang="en-US" sz="1800" b="1" dirty="0">
                <a:solidFill>
                  <a:srgbClr val="0000FF"/>
                </a:solidFill>
              </a:rPr>
              <a:t>1-8 CAB</a:t>
            </a:r>
            <a:r>
              <a:rPr lang="en-US" altLang="en-US" sz="1800" b="1" i="1" dirty="0">
                <a:solidFill>
                  <a:srgbClr val="000000"/>
                </a:solidFill>
              </a:rPr>
              <a:t>, </a:t>
            </a:r>
            <a:r>
              <a:rPr lang="en-US" altLang="en-US" sz="1800" b="1" dirty="0">
                <a:solidFill>
                  <a:srgbClr val="000000"/>
                </a:solidFill>
              </a:rPr>
              <a:t>the center organization is named </a:t>
            </a:r>
            <a:r>
              <a:rPr lang="en-US" altLang="en-US" sz="1800" b="1" dirty="0">
                <a:solidFill>
                  <a:srgbClr val="0000FF"/>
                </a:solidFill>
              </a:rPr>
              <a:t>TF 1-68</a:t>
            </a:r>
            <a:r>
              <a:rPr lang="en-US" altLang="en-US" sz="1800" b="1" dirty="0">
                <a:solidFill>
                  <a:srgbClr val="000000"/>
                </a:solidFill>
              </a:rPr>
              <a:t>, the southern organization is named </a:t>
            </a:r>
            <a:r>
              <a:rPr lang="en-US" altLang="en-US" sz="1800" b="1" dirty="0">
                <a:solidFill>
                  <a:srgbClr val="0000FF"/>
                </a:solidFill>
              </a:rPr>
              <a:t>1-66 CAB</a:t>
            </a:r>
            <a:r>
              <a:rPr lang="en-US" altLang="en-US" sz="1800" b="1" dirty="0">
                <a:solidFill>
                  <a:srgbClr val="000000"/>
                </a:solidFill>
              </a:rPr>
              <a:t>, the western organization is named </a:t>
            </a:r>
            <a:r>
              <a:rPr lang="en-US" altLang="en-US" sz="1800" b="1" dirty="0">
                <a:solidFill>
                  <a:srgbClr val="0000FF"/>
                </a:solidFill>
              </a:rPr>
              <a:t>4-10 CAV, </a:t>
            </a:r>
            <a:r>
              <a:rPr lang="en-US" altLang="en-US" sz="1800" b="1" dirty="0">
                <a:solidFill>
                  <a:schemeClr val="tx1"/>
                </a:solidFill>
              </a:rPr>
              <a:t>and the north-western organization is named the </a:t>
            </a:r>
            <a:r>
              <a:rPr lang="en-US" altLang="en-US" sz="1800" b="1" dirty="0">
                <a:solidFill>
                  <a:srgbClr val="0000FF"/>
                </a:solidFill>
              </a:rPr>
              <a:t>RESERVE</a:t>
            </a:r>
            <a:r>
              <a:rPr lang="en-US" altLang="en-US" sz="1800" b="1" dirty="0">
                <a:solidFill>
                  <a:srgbClr val="000000"/>
                </a:solidFill>
              </a:rPr>
              <a:t>. To reduce clutter on the COA sketch, </a:t>
            </a:r>
            <a:r>
              <a:rPr lang="en-US" altLang="en-US" sz="1800" b="1" dirty="0">
                <a:solidFill>
                  <a:srgbClr val="0000FF"/>
                </a:solidFill>
              </a:rPr>
              <a:t>3-29 FA</a:t>
            </a:r>
            <a:r>
              <a:rPr lang="en-US" altLang="en-US" sz="1800" b="1" dirty="0">
                <a:solidFill>
                  <a:srgbClr val="000000"/>
                </a:solidFill>
              </a:rPr>
              <a:t> and the </a:t>
            </a:r>
            <a:r>
              <a:rPr lang="en-US" altLang="en-US" sz="1800" b="1" dirty="0">
                <a:solidFill>
                  <a:srgbClr val="0000FF"/>
                </a:solidFill>
              </a:rPr>
              <a:t>588 EN </a:t>
            </a:r>
            <a:r>
              <a:rPr lang="en-US" altLang="en-US" sz="1800" b="1" dirty="0">
                <a:solidFill>
                  <a:srgbClr val="000000"/>
                </a:solidFill>
              </a:rPr>
              <a:t>are shown in initial locations only. The units would displace to additional locations as required / directed during each phase.</a:t>
            </a:r>
          </a:p>
        </p:txBody>
      </p:sp>
      <p:sp>
        <p:nvSpPr>
          <p:cNvPr id="162830" name="Text Box 11"/>
          <p:cNvSpPr txBox="1">
            <a:spLocks noChangeArrowheads="1"/>
          </p:cNvSpPr>
          <p:nvPr/>
        </p:nvSpPr>
        <p:spPr bwMode="auto">
          <a:xfrm>
            <a:off x="7351755" y="6538914"/>
            <a:ext cx="443388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9-22</a:t>
            </a:r>
          </a:p>
        </p:txBody>
      </p:sp>
      <p:sp>
        <p:nvSpPr>
          <p:cNvPr id="162831" name="TextBox 24"/>
          <p:cNvSpPr txBox="1">
            <a:spLocks noChangeArrowheads="1"/>
          </p:cNvSpPr>
          <p:nvPr/>
        </p:nvSpPr>
        <p:spPr bwMode="auto">
          <a:xfrm>
            <a:off x="2448964" y="6086532"/>
            <a:ext cx="24669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b="1" dirty="0">
                <a:hlinkClick r:id="rId3" action="ppaction://hlinksldjump"/>
              </a:rPr>
              <a:t>TF = task force (see glossary)</a:t>
            </a:r>
            <a:endParaRPr lang="en-US" altLang="en-US" sz="1200" b="1" dirty="0"/>
          </a:p>
        </p:txBody>
      </p:sp>
      <p:sp>
        <p:nvSpPr>
          <p:cNvPr id="31"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49167">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2"/>
          <p:cNvPicPr>
            <a:picLocks noChangeAspect="1" noChangeArrowheads="1"/>
          </p:cNvPicPr>
          <p:nvPr/>
        </p:nvPicPr>
        <p:blipFill>
          <a:blip r:embed="rId3">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052063" y="-476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164867" name="Group 592"/>
          <p:cNvGrpSpPr>
            <a:grpSpLocks/>
          </p:cNvGrpSpPr>
          <p:nvPr/>
        </p:nvGrpSpPr>
        <p:grpSpPr bwMode="auto">
          <a:xfrm>
            <a:off x="3052064" y="1435101"/>
            <a:ext cx="9231313" cy="5470525"/>
            <a:chOff x="0" y="1435100"/>
            <a:chExt cx="9231313" cy="5470525"/>
          </a:xfrm>
        </p:grpSpPr>
        <p:grpSp>
          <p:nvGrpSpPr>
            <p:cNvPr id="165347" name="Group 422"/>
            <p:cNvGrpSpPr>
              <a:grpSpLocks/>
            </p:cNvGrpSpPr>
            <p:nvPr/>
          </p:nvGrpSpPr>
          <p:grpSpPr bwMode="auto">
            <a:xfrm>
              <a:off x="8775565" y="1890060"/>
              <a:ext cx="342895" cy="584243"/>
              <a:chOff x="812" y="116"/>
              <a:chExt cx="216" cy="368"/>
            </a:xfrm>
          </p:grpSpPr>
          <p:sp>
            <p:nvSpPr>
              <p:cNvPr id="165498" name="Text Box 423"/>
              <p:cNvSpPr txBox="1">
                <a:spLocks noChangeArrowheads="1"/>
              </p:cNvSpPr>
              <p:nvPr/>
            </p:nvSpPr>
            <p:spPr bwMode="auto">
              <a:xfrm>
                <a:off x="812" y="272"/>
                <a:ext cx="2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600" b="1" dirty="0">
                    <a:solidFill>
                      <a:srgbClr val="000000"/>
                    </a:solidFill>
                  </a:rPr>
                  <a:t>N</a:t>
                </a:r>
              </a:p>
            </p:txBody>
          </p:sp>
          <p:sp>
            <p:nvSpPr>
              <p:cNvPr id="165499" name="Line 424"/>
              <p:cNvSpPr>
                <a:spLocks noChangeShapeType="1"/>
              </p:cNvSpPr>
              <p:nvPr/>
            </p:nvSpPr>
            <p:spPr bwMode="auto">
              <a:xfrm flipV="1">
                <a:off x="976" y="132"/>
                <a:ext cx="0" cy="2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5500" name="AutoShape 425"/>
              <p:cNvSpPr>
                <a:spLocks noChangeArrowheads="1"/>
              </p:cNvSpPr>
              <p:nvPr/>
            </p:nvSpPr>
            <p:spPr bwMode="auto">
              <a:xfrm flipH="1">
                <a:off x="884" y="116"/>
                <a:ext cx="96" cy="136"/>
              </a:xfrm>
              <a:prstGeom prst="rtTriangle">
                <a:avLst/>
              </a:prstGeom>
              <a:solidFill>
                <a:schemeClr val="tx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65348" name="Freeform 509"/>
            <p:cNvSpPr>
              <a:spLocks/>
            </p:cNvSpPr>
            <p:nvPr/>
          </p:nvSpPr>
          <p:spPr bwMode="auto">
            <a:xfrm>
              <a:off x="11108" y="1605877"/>
              <a:ext cx="752464" cy="1279618"/>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2147483646 h 10000"/>
                <a:gd name="T24" fmla="*/ 2147483646 w 10000"/>
                <a:gd name="T25" fmla="*/ 2147483646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0"/>
                <a:gd name="T40" fmla="*/ 0 h 10000"/>
                <a:gd name="T41" fmla="*/ 10000 w 10000"/>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0" h="10000">
                  <a:moveTo>
                    <a:pt x="2567" y="171"/>
                  </a:moveTo>
                  <a:cubicBezTo>
                    <a:pt x="4064" y="235"/>
                    <a:pt x="5989" y="0"/>
                    <a:pt x="7059" y="427"/>
                  </a:cubicBezTo>
                  <a:cubicBezTo>
                    <a:pt x="8770" y="1111"/>
                    <a:pt x="7154" y="532"/>
                    <a:pt x="8342" y="940"/>
                  </a:cubicBezTo>
                  <a:cubicBezTo>
                    <a:pt x="8824" y="1538"/>
                    <a:pt x="9572" y="1987"/>
                    <a:pt x="9947" y="2607"/>
                  </a:cubicBezTo>
                  <a:cubicBezTo>
                    <a:pt x="9733" y="4744"/>
                    <a:pt x="10000" y="5128"/>
                    <a:pt x="8663" y="6709"/>
                  </a:cubicBezTo>
                  <a:cubicBezTo>
                    <a:pt x="8075" y="7393"/>
                    <a:pt x="8610" y="7009"/>
                    <a:pt x="6417" y="7607"/>
                  </a:cubicBezTo>
                  <a:lnTo>
                    <a:pt x="5455" y="7863"/>
                  </a:lnTo>
                  <a:cubicBezTo>
                    <a:pt x="4813" y="8248"/>
                    <a:pt x="4599" y="8675"/>
                    <a:pt x="3850" y="9017"/>
                  </a:cubicBezTo>
                  <a:cubicBezTo>
                    <a:pt x="1818" y="10000"/>
                    <a:pt x="3850" y="8825"/>
                    <a:pt x="2246" y="9786"/>
                  </a:cubicBezTo>
                  <a:cubicBezTo>
                    <a:pt x="695" y="9637"/>
                    <a:pt x="481" y="9487"/>
                    <a:pt x="0" y="8889"/>
                  </a:cubicBezTo>
                  <a:cubicBezTo>
                    <a:pt x="107" y="7650"/>
                    <a:pt x="160" y="6410"/>
                    <a:pt x="321" y="5171"/>
                  </a:cubicBezTo>
                  <a:cubicBezTo>
                    <a:pt x="428" y="4252"/>
                    <a:pt x="1337" y="3376"/>
                    <a:pt x="1604" y="2479"/>
                  </a:cubicBezTo>
                  <a:cubicBezTo>
                    <a:pt x="1711" y="2137"/>
                    <a:pt x="1925" y="171"/>
                    <a:pt x="2567" y="17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49" name="Text Box 510"/>
            <p:cNvSpPr txBox="1">
              <a:spLocks noChangeArrowheads="1"/>
            </p:cNvSpPr>
            <p:nvPr/>
          </p:nvSpPr>
          <p:spPr bwMode="auto">
            <a:xfrm>
              <a:off x="68257" y="1948802"/>
              <a:ext cx="654040" cy="436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80000"/>
                </a:lnSpc>
                <a:spcBef>
                  <a:spcPct val="0"/>
                </a:spcBef>
                <a:buFontTx/>
                <a:buNone/>
              </a:pPr>
              <a:r>
                <a:rPr lang="en-US" altLang="en-US" sz="1400" b="1" dirty="0">
                  <a:solidFill>
                    <a:srgbClr val="000000"/>
                  </a:solidFill>
                  <a:cs typeface="Arial" panose="020B0604020202020204" pitchFamily="34" charset="0"/>
                </a:rPr>
                <a:t>AA</a:t>
              </a:r>
            </a:p>
            <a:p>
              <a:pPr algn="ctr">
                <a:lnSpc>
                  <a:spcPct val="80000"/>
                </a:lnSpc>
                <a:spcBef>
                  <a:spcPct val="0"/>
                </a:spcBef>
                <a:buFontTx/>
                <a:buNone/>
              </a:pPr>
              <a:r>
                <a:rPr lang="en-US" altLang="en-US" sz="1400" b="1" dirty="0">
                  <a:solidFill>
                    <a:srgbClr val="000000"/>
                  </a:solidFill>
                  <a:cs typeface="Arial" panose="020B0604020202020204" pitchFamily="34" charset="0"/>
                </a:rPr>
                <a:t>PEEL</a:t>
              </a:r>
            </a:p>
          </p:txBody>
        </p:sp>
        <p:sp>
          <p:nvSpPr>
            <p:cNvPr id="165350" name="Freeform 511"/>
            <p:cNvSpPr>
              <a:spLocks/>
            </p:cNvSpPr>
            <p:nvPr/>
          </p:nvSpPr>
          <p:spPr bwMode="auto">
            <a:xfrm>
              <a:off x="84797" y="1435100"/>
              <a:ext cx="3829916" cy="848688"/>
            </a:xfrm>
            <a:custGeom>
              <a:avLst/>
              <a:gdLst>
                <a:gd name="T0" fmla="*/ 0 w 10767"/>
                <a:gd name="T1" fmla="*/ 0 h 10553"/>
                <a:gd name="T2" fmla="*/ 2147483646 w 10767"/>
                <a:gd name="T3" fmla="*/ 2147483646 h 10553"/>
                <a:gd name="T4" fmla="*/ 2147483646 w 10767"/>
                <a:gd name="T5" fmla="*/ 2147483646 h 10553"/>
                <a:gd name="T6" fmla="*/ 2147483646 w 10767"/>
                <a:gd name="T7" fmla="*/ 2147483646 h 10553"/>
                <a:gd name="T8" fmla="*/ 2147483646 w 10767"/>
                <a:gd name="T9" fmla="*/ 2147483646 h 10553"/>
                <a:gd name="T10" fmla="*/ 2147483646 w 10767"/>
                <a:gd name="T11" fmla="*/ 2147483646 h 10553"/>
                <a:gd name="T12" fmla="*/ 2147483646 w 10767"/>
                <a:gd name="T13" fmla="*/ 2147483646 h 10553"/>
                <a:gd name="T14" fmla="*/ 2147483646 w 10767"/>
                <a:gd name="T15" fmla="*/ 2147483646 h 10553"/>
                <a:gd name="T16" fmla="*/ 2147483646 w 10767"/>
                <a:gd name="T17" fmla="*/ 2147483646 h 10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67"/>
                <a:gd name="T28" fmla="*/ 0 h 10553"/>
                <a:gd name="T29" fmla="*/ 10767 w 10767"/>
                <a:gd name="T30" fmla="*/ 10553 h 10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67" h="10553">
                  <a:moveTo>
                    <a:pt x="0" y="0"/>
                  </a:moveTo>
                  <a:cubicBezTo>
                    <a:pt x="305" y="422"/>
                    <a:pt x="1157" y="1413"/>
                    <a:pt x="1749" y="2154"/>
                  </a:cubicBezTo>
                  <a:cubicBezTo>
                    <a:pt x="2341" y="2895"/>
                    <a:pt x="3022" y="3746"/>
                    <a:pt x="3555" y="4447"/>
                  </a:cubicBezTo>
                  <a:cubicBezTo>
                    <a:pt x="4088" y="5148"/>
                    <a:pt x="4527" y="5930"/>
                    <a:pt x="4945" y="6361"/>
                  </a:cubicBezTo>
                  <a:cubicBezTo>
                    <a:pt x="5690" y="6300"/>
                    <a:pt x="5935" y="6462"/>
                    <a:pt x="6299" y="6688"/>
                  </a:cubicBezTo>
                  <a:cubicBezTo>
                    <a:pt x="6720" y="7168"/>
                    <a:pt x="6739" y="7546"/>
                    <a:pt x="7127" y="7718"/>
                  </a:cubicBezTo>
                  <a:cubicBezTo>
                    <a:pt x="7515" y="7890"/>
                    <a:pt x="8233" y="7403"/>
                    <a:pt x="8625" y="7718"/>
                  </a:cubicBezTo>
                  <a:cubicBezTo>
                    <a:pt x="9019" y="8032"/>
                    <a:pt x="9126" y="9136"/>
                    <a:pt x="9483" y="9608"/>
                  </a:cubicBezTo>
                  <a:cubicBezTo>
                    <a:pt x="9839" y="10081"/>
                    <a:pt x="10303" y="10317"/>
                    <a:pt x="10767" y="10553"/>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51" name="Freeform 519"/>
            <p:cNvSpPr>
              <a:spLocks/>
            </p:cNvSpPr>
            <p:nvPr/>
          </p:nvSpPr>
          <p:spPr bwMode="auto">
            <a:xfrm>
              <a:off x="4287770" y="2285375"/>
              <a:ext cx="4414201" cy="289484"/>
            </a:xfrm>
            <a:custGeom>
              <a:avLst/>
              <a:gdLst>
                <a:gd name="T0" fmla="*/ 0 w 11586"/>
                <a:gd name="T1" fmla="*/ 0 h 10074"/>
                <a:gd name="T2" fmla="*/ 2147483646 w 11586"/>
                <a:gd name="T3" fmla="*/ 2147483646 h 10074"/>
                <a:gd name="T4" fmla="*/ 2147483646 w 11586"/>
                <a:gd name="T5" fmla="*/ 2147483646 h 10074"/>
                <a:gd name="T6" fmla="*/ 2147483646 w 11586"/>
                <a:gd name="T7" fmla="*/ 2147483646 h 10074"/>
                <a:gd name="T8" fmla="*/ 2147483646 w 11586"/>
                <a:gd name="T9" fmla="*/ 2147483646 h 10074"/>
                <a:gd name="T10" fmla="*/ 2147483646 w 11586"/>
                <a:gd name="T11" fmla="*/ 2147483646 h 10074"/>
                <a:gd name="T12" fmla="*/ 2147483646 w 11586"/>
                <a:gd name="T13" fmla="*/ 2147483646 h 10074"/>
                <a:gd name="T14" fmla="*/ 2147483646 w 11586"/>
                <a:gd name="T15" fmla="*/ 2147483646 h 10074"/>
                <a:gd name="T16" fmla="*/ 2147483646 w 11586"/>
                <a:gd name="T17" fmla="*/ 2147483646 h 100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86"/>
                <a:gd name="T28" fmla="*/ 0 h 10074"/>
                <a:gd name="T29" fmla="*/ 11586 w 11586"/>
                <a:gd name="T30" fmla="*/ 10074 h 100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86" h="10074">
                  <a:moveTo>
                    <a:pt x="0" y="0"/>
                  </a:moveTo>
                  <a:cubicBezTo>
                    <a:pt x="583" y="1989"/>
                    <a:pt x="1167" y="4033"/>
                    <a:pt x="1600" y="4972"/>
                  </a:cubicBezTo>
                  <a:cubicBezTo>
                    <a:pt x="2033" y="5912"/>
                    <a:pt x="2071" y="5193"/>
                    <a:pt x="2600" y="5635"/>
                  </a:cubicBezTo>
                  <a:cubicBezTo>
                    <a:pt x="3129" y="6077"/>
                    <a:pt x="4092" y="7238"/>
                    <a:pt x="4775" y="7624"/>
                  </a:cubicBezTo>
                  <a:cubicBezTo>
                    <a:pt x="5458" y="8011"/>
                    <a:pt x="6279" y="7569"/>
                    <a:pt x="6700" y="7956"/>
                  </a:cubicBezTo>
                  <a:cubicBezTo>
                    <a:pt x="7121" y="8343"/>
                    <a:pt x="7099" y="9816"/>
                    <a:pt x="7300" y="9945"/>
                  </a:cubicBezTo>
                  <a:cubicBezTo>
                    <a:pt x="7501" y="10074"/>
                    <a:pt x="7475" y="9384"/>
                    <a:pt x="7904" y="8731"/>
                  </a:cubicBezTo>
                  <a:cubicBezTo>
                    <a:pt x="8333" y="8078"/>
                    <a:pt x="9263" y="6634"/>
                    <a:pt x="9877" y="6025"/>
                  </a:cubicBezTo>
                  <a:cubicBezTo>
                    <a:pt x="10491" y="5416"/>
                    <a:pt x="11144" y="5635"/>
                    <a:pt x="11586" y="5079"/>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52" name="Freeform 521"/>
            <p:cNvSpPr>
              <a:spLocks/>
            </p:cNvSpPr>
            <p:nvPr/>
          </p:nvSpPr>
          <p:spPr bwMode="auto">
            <a:xfrm>
              <a:off x="8358624" y="2235361"/>
              <a:ext cx="711107" cy="4276529"/>
            </a:xfrm>
            <a:custGeom>
              <a:avLst/>
              <a:gdLst>
                <a:gd name="T0" fmla="*/ 2147483646 w 12068"/>
                <a:gd name="T1" fmla="*/ 2147483646 h 10728"/>
                <a:gd name="T2" fmla="*/ 2147483646 w 12068"/>
                <a:gd name="T3" fmla="*/ 2147483646 h 10728"/>
                <a:gd name="T4" fmla="*/ 2147483646 w 12068"/>
                <a:gd name="T5" fmla="*/ 2147483646 h 10728"/>
                <a:gd name="T6" fmla="*/ 2147483646 w 12068"/>
                <a:gd name="T7" fmla="*/ 2147483646 h 10728"/>
                <a:gd name="T8" fmla="*/ 2147483646 w 12068"/>
                <a:gd name="T9" fmla="*/ 2147483646 h 10728"/>
                <a:gd name="T10" fmla="*/ 2147483646 w 12068"/>
                <a:gd name="T11" fmla="*/ 2147483646 h 10728"/>
                <a:gd name="T12" fmla="*/ 2147483646 w 12068"/>
                <a:gd name="T13" fmla="*/ 2147483646 h 10728"/>
                <a:gd name="T14" fmla="*/ 2147483646 w 12068"/>
                <a:gd name="T15" fmla="*/ 2147483646 h 10728"/>
                <a:gd name="T16" fmla="*/ 2147483646 w 12068"/>
                <a:gd name="T17" fmla="*/ 2147483646 h 10728"/>
                <a:gd name="T18" fmla="*/ 2147483646 w 12068"/>
                <a:gd name="T19" fmla="*/ 2147483646 h 10728"/>
                <a:gd name="T20" fmla="*/ 2147483646 w 12068"/>
                <a:gd name="T21" fmla="*/ 2147483646 h 10728"/>
                <a:gd name="T22" fmla="*/ 2147483646 w 12068"/>
                <a:gd name="T23" fmla="*/ 2147483646 h 107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68"/>
                <a:gd name="T37" fmla="*/ 0 h 10728"/>
                <a:gd name="T38" fmla="*/ 12068 w 12068"/>
                <a:gd name="T39" fmla="*/ 10728 h 107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68" h="10728">
                  <a:moveTo>
                    <a:pt x="2068" y="728"/>
                  </a:moveTo>
                  <a:cubicBezTo>
                    <a:pt x="2100" y="729"/>
                    <a:pt x="0" y="0"/>
                    <a:pt x="237" y="75"/>
                  </a:cubicBezTo>
                  <a:cubicBezTo>
                    <a:pt x="474" y="150"/>
                    <a:pt x="3099" y="1001"/>
                    <a:pt x="3493" y="1177"/>
                  </a:cubicBezTo>
                  <a:cubicBezTo>
                    <a:pt x="3920" y="1354"/>
                    <a:pt x="4221" y="1560"/>
                    <a:pt x="4624" y="1789"/>
                  </a:cubicBezTo>
                  <a:cubicBezTo>
                    <a:pt x="5028" y="2019"/>
                    <a:pt x="5593" y="2249"/>
                    <a:pt x="5918" y="2554"/>
                  </a:cubicBezTo>
                  <a:cubicBezTo>
                    <a:pt x="6241" y="2860"/>
                    <a:pt x="6159" y="3283"/>
                    <a:pt x="6564" y="3626"/>
                  </a:cubicBezTo>
                  <a:cubicBezTo>
                    <a:pt x="6968" y="3969"/>
                    <a:pt x="7514" y="4358"/>
                    <a:pt x="8343" y="4611"/>
                  </a:cubicBezTo>
                  <a:cubicBezTo>
                    <a:pt x="9172" y="4865"/>
                    <a:pt x="11028" y="4837"/>
                    <a:pt x="11547" y="5148"/>
                  </a:cubicBezTo>
                  <a:cubicBezTo>
                    <a:pt x="12068" y="5458"/>
                    <a:pt x="11973" y="6084"/>
                    <a:pt x="11466" y="6473"/>
                  </a:cubicBezTo>
                  <a:cubicBezTo>
                    <a:pt x="10959" y="6861"/>
                    <a:pt x="8916" y="7130"/>
                    <a:pt x="8503" y="7476"/>
                  </a:cubicBezTo>
                  <a:cubicBezTo>
                    <a:pt x="8090" y="7822"/>
                    <a:pt x="9091" y="8005"/>
                    <a:pt x="8988" y="8547"/>
                  </a:cubicBezTo>
                  <a:cubicBezTo>
                    <a:pt x="8884" y="9089"/>
                    <a:pt x="7584" y="10435"/>
                    <a:pt x="7880" y="1072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53" name="Freeform 523"/>
            <p:cNvSpPr>
              <a:spLocks/>
            </p:cNvSpPr>
            <p:nvPr/>
          </p:nvSpPr>
          <p:spPr bwMode="auto">
            <a:xfrm>
              <a:off x="363083" y="1669425"/>
              <a:ext cx="665534" cy="1567023"/>
            </a:xfrm>
            <a:custGeom>
              <a:avLst/>
              <a:gdLst>
                <a:gd name="T0" fmla="*/ 2147483646 w 10245"/>
                <a:gd name="T1" fmla="*/ 0 h 9564"/>
                <a:gd name="T2" fmla="*/ 2147483646 w 10245"/>
                <a:gd name="T3" fmla="*/ 2147483646 h 9564"/>
                <a:gd name="T4" fmla="*/ 2147483646 w 10245"/>
                <a:gd name="T5" fmla="*/ 2147483646 h 9564"/>
                <a:gd name="T6" fmla="*/ 2147483646 w 10245"/>
                <a:gd name="T7" fmla="*/ 2147483646 h 9564"/>
                <a:gd name="T8" fmla="*/ 2147483646 w 10245"/>
                <a:gd name="T9" fmla="*/ 2147483646 h 9564"/>
                <a:gd name="T10" fmla="*/ 2147483646 w 10245"/>
                <a:gd name="T11" fmla="*/ 2147483646 h 9564"/>
                <a:gd name="T12" fmla="*/ 2147483646 w 10245"/>
                <a:gd name="T13" fmla="*/ 2147483646 h 9564"/>
                <a:gd name="T14" fmla="*/ 0 60000 65536"/>
                <a:gd name="T15" fmla="*/ 0 60000 65536"/>
                <a:gd name="T16" fmla="*/ 0 60000 65536"/>
                <a:gd name="T17" fmla="*/ 0 60000 65536"/>
                <a:gd name="T18" fmla="*/ 0 60000 65536"/>
                <a:gd name="T19" fmla="*/ 0 60000 65536"/>
                <a:gd name="T20" fmla="*/ 0 60000 65536"/>
                <a:gd name="T21" fmla="*/ 0 w 10245"/>
                <a:gd name="T22" fmla="*/ 0 h 9564"/>
                <a:gd name="T23" fmla="*/ 10245 w 10245"/>
                <a:gd name="T24" fmla="*/ 9564 h 95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45" h="9564">
                  <a:moveTo>
                    <a:pt x="10245" y="0"/>
                  </a:moveTo>
                  <a:cubicBezTo>
                    <a:pt x="9634" y="494"/>
                    <a:pt x="9582" y="990"/>
                    <a:pt x="9244" y="1549"/>
                  </a:cubicBezTo>
                  <a:cubicBezTo>
                    <a:pt x="8906" y="2108"/>
                    <a:pt x="8681" y="2771"/>
                    <a:pt x="8217" y="3352"/>
                  </a:cubicBezTo>
                  <a:cubicBezTo>
                    <a:pt x="7752" y="3934"/>
                    <a:pt x="7118" y="4574"/>
                    <a:pt x="6458" y="5039"/>
                  </a:cubicBezTo>
                  <a:cubicBezTo>
                    <a:pt x="5798" y="5504"/>
                    <a:pt x="5016" y="5765"/>
                    <a:pt x="4258" y="6143"/>
                  </a:cubicBezTo>
                  <a:cubicBezTo>
                    <a:pt x="3500" y="6521"/>
                    <a:pt x="2618" y="6736"/>
                    <a:pt x="1913" y="7306"/>
                  </a:cubicBezTo>
                  <a:cubicBezTo>
                    <a:pt x="1208" y="7876"/>
                    <a:pt x="0" y="9104"/>
                    <a:pt x="30" y="9564"/>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54" name="Freeform 524"/>
            <p:cNvSpPr>
              <a:spLocks/>
            </p:cNvSpPr>
            <p:nvPr/>
          </p:nvSpPr>
          <p:spPr bwMode="auto">
            <a:xfrm>
              <a:off x="126646" y="3422222"/>
              <a:ext cx="208194" cy="2351024"/>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10000" y="0"/>
                  </a:moveTo>
                  <a:cubicBezTo>
                    <a:pt x="8780" y="548"/>
                    <a:pt x="8468" y="291"/>
                    <a:pt x="6115" y="1297"/>
                  </a:cubicBezTo>
                  <a:cubicBezTo>
                    <a:pt x="4527" y="2303"/>
                    <a:pt x="939" y="4587"/>
                    <a:pt x="469" y="6037"/>
                  </a:cubicBezTo>
                  <a:cubicBezTo>
                    <a:pt x="0" y="7487"/>
                    <a:pt x="2839" y="9305"/>
                    <a:pt x="3302"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55" name="Rectangle 525"/>
            <p:cNvSpPr>
              <a:spLocks noChangeArrowheads="1"/>
            </p:cNvSpPr>
            <p:nvPr/>
          </p:nvSpPr>
          <p:spPr bwMode="auto">
            <a:xfrm rot="17544151">
              <a:off x="205351" y="3177753"/>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rPr>
                <a:t>X</a:t>
              </a:r>
            </a:p>
          </p:txBody>
        </p:sp>
        <p:sp>
          <p:nvSpPr>
            <p:cNvPr id="165356" name="Freeform 526"/>
            <p:cNvSpPr>
              <a:spLocks/>
            </p:cNvSpPr>
            <p:nvPr/>
          </p:nvSpPr>
          <p:spPr bwMode="auto">
            <a:xfrm>
              <a:off x="1405335" y="1890010"/>
              <a:ext cx="1325247" cy="469029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0 w 10000"/>
                <a:gd name="T23" fmla="*/ 2147483646 h 10000"/>
                <a:gd name="T24" fmla="*/ 2147483646 w 10000"/>
                <a:gd name="T25" fmla="*/ 2147483646 h 10000"/>
                <a:gd name="T26" fmla="*/ 2147483646 w 10000"/>
                <a:gd name="T27" fmla="*/ 2147483646 h 10000"/>
                <a:gd name="T28" fmla="*/ 2147483646 w 10000"/>
                <a:gd name="T29" fmla="*/ 2147483646 h 1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00"/>
                <a:gd name="T46" fmla="*/ 0 h 10000"/>
                <a:gd name="T47" fmla="*/ 10000 w 10000"/>
                <a:gd name="T48" fmla="*/ 10000 h 1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00" h="10000">
                  <a:moveTo>
                    <a:pt x="8948" y="0"/>
                  </a:moveTo>
                  <a:cubicBezTo>
                    <a:pt x="9044" y="234"/>
                    <a:pt x="9343" y="377"/>
                    <a:pt x="9487" y="589"/>
                  </a:cubicBezTo>
                  <a:cubicBezTo>
                    <a:pt x="9618" y="745"/>
                    <a:pt x="9555" y="818"/>
                    <a:pt x="9627" y="935"/>
                  </a:cubicBezTo>
                  <a:cubicBezTo>
                    <a:pt x="9700" y="1051"/>
                    <a:pt x="10000" y="1134"/>
                    <a:pt x="9921" y="1286"/>
                  </a:cubicBezTo>
                  <a:cubicBezTo>
                    <a:pt x="9841" y="1439"/>
                    <a:pt x="9392" y="1682"/>
                    <a:pt x="9152" y="1848"/>
                  </a:cubicBezTo>
                  <a:cubicBezTo>
                    <a:pt x="8913" y="2015"/>
                    <a:pt x="8714" y="2119"/>
                    <a:pt x="8482" y="2285"/>
                  </a:cubicBezTo>
                  <a:cubicBezTo>
                    <a:pt x="8250" y="2451"/>
                    <a:pt x="8121" y="2584"/>
                    <a:pt x="7761" y="2843"/>
                  </a:cubicBezTo>
                  <a:lnTo>
                    <a:pt x="6361" y="3838"/>
                  </a:lnTo>
                  <a:cubicBezTo>
                    <a:pt x="5983" y="4109"/>
                    <a:pt x="5804" y="4230"/>
                    <a:pt x="5354" y="4458"/>
                  </a:cubicBezTo>
                  <a:cubicBezTo>
                    <a:pt x="4797" y="4656"/>
                    <a:pt x="3857" y="4834"/>
                    <a:pt x="3126" y="5037"/>
                  </a:cubicBezTo>
                  <a:cubicBezTo>
                    <a:pt x="2395" y="5240"/>
                    <a:pt x="1491" y="5523"/>
                    <a:pt x="970" y="5677"/>
                  </a:cubicBezTo>
                  <a:cubicBezTo>
                    <a:pt x="449" y="5830"/>
                    <a:pt x="216" y="5763"/>
                    <a:pt x="0" y="5960"/>
                  </a:cubicBezTo>
                  <a:cubicBezTo>
                    <a:pt x="36" y="6278"/>
                    <a:pt x="318" y="7176"/>
                    <a:pt x="396" y="7728"/>
                  </a:cubicBezTo>
                  <a:cubicBezTo>
                    <a:pt x="474" y="8280"/>
                    <a:pt x="445" y="8894"/>
                    <a:pt x="467" y="9272"/>
                  </a:cubicBezTo>
                  <a:cubicBezTo>
                    <a:pt x="489" y="9651"/>
                    <a:pt x="433" y="9672"/>
                    <a:pt x="529"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57" name="Freeform 527"/>
            <p:cNvSpPr>
              <a:spLocks/>
            </p:cNvSpPr>
            <p:nvPr/>
          </p:nvSpPr>
          <p:spPr bwMode="auto">
            <a:xfrm>
              <a:off x="2225304" y="1819778"/>
              <a:ext cx="1738002" cy="4767649"/>
            </a:xfrm>
            <a:custGeom>
              <a:avLst/>
              <a:gdLst>
                <a:gd name="T0" fmla="*/ 2147483646 w 10000"/>
                <a:gd name="T1" fmla="*/ 0 h 11496"/>
                <a:gd name="T2" fmla="*/ 2147483646 w 10000"/>
                <a:gd name="T3" fmla="*/ 2147483646 h 11496"/>
                <a:gd name="T4" fmla="*/ 2147483646 w 10000"/>
                <a:gd name="T5" fmla="*/ 2147483646 h 11496"/>
                <a:gd name="T6" fmla="*/ 2147483646 w 10000"/>
                <a:gd name="T7" fmla="*/ 2147483646 h 11496"/>
                <a:gd name="T8" fmla="*/ 2147483646 w 10000"/>
                <a:gd name="T9" fmla="*/ 2147483646 h 11496"/>
                <a:gd name="T10" fmla="*/ 2147483646 w 10000"/>
                <a:gd name="T11" fmla="*/ 2147483646 h 11496"/>
                <a:gd name="T12" fmla="*/ 2147483646 w 10000"/>
                <a:gd name="T13" fmla="*/ 2147483646 h 11496"/>
                <a:gd name="T14" fmla="*/ 2147483646 w 10000"/>
                <a:gd name="T15" fmla="*/ 2147483646 h 11496"/>
                <a:gd name="T16" fmla="*/ 2147483646 w 10000"/>
                <a:gd name="T17" fmla="*/ 2147483646 h 11496"/>
                <a:gd name="T18" fmla="*/ 0 w 10000"/>
                <a:gd name="T19" fmla="*/ 2147483646 h 11496"/>
                <a:gd name="T20" fmla="*/ 2147483646 w 10000"/>
                <a:gd name="T21" fmla="*/ 2147483646 h 11496"/>
                <a:gd name="T22" fmla="*/ 2147483646 w 10000"/>
                <a:gd name="T23" fmla="*/ 2147483646 h 11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1496"/>
                <a:gd name="T38" fmla="*/ 10000 w 10000"/>
                <a:gd name="T39" fmla="*/ 11496 h 11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1496">
                  <a:moveTo>
                    <a:pt x="10000" y="0"/>
                  </a:moveTo>
                  <a:cubicBezTo>
                    <a:pt x="9715" y="115"/>
                    <a:pt x="9073" y="437"/>
                    <a:pt x="8677" y="652"/>
                  </a:cubicBezTo>
                  <a:cubicBezTo>
                    <a:pt x="8282" y="866"/>
                    <a:pt x="7957" y="1030"/>
                    <a:pt x="7627" y="1284"/>
                  </a:cubicBezTo>
                  <a:cubicBezTo>
                    <a:pt x="7297" y="1538"/>
                    <a:pt x="7024" y="1834"/>
                    <a:pt x="6695" y="2179"/>
                  </a:cubicBezTo>
                  <a:cubicBezTo>
                    <a:pt x="6366" y="2523"/>
                    <a:pt x="6029" y="2973"/>
                    <a:pt x="5655" y="3350"/>
                  </a:cubicBezTo>
                  <a:cubicBezTo>
                    <a:pt x="5279" y="3731"/>
                    <a:pt x="4753" y="4107"/>
                    <a:pt x="4449" y="4453"/>
                  </a:cubicBezTo>
                  <a:cubicBezTo>
                    <a:pt x="4145" y="4800"/>
                    <a:pt x="4156" y="5100"/>
                    <a:pt x="3829" y="5429"/>
                  </a:cubicBezTo>
                  <a:cubicBezTo>
                    <a:pt x="3454" y="5663"/>
                    <a:pt x="3145" y="5833"/>
                    <a:pt x="2613" y="6046"/>
                  </a:cubicBezTo>
                  <a:cubicBezTo>
                    <a:pt x="2080" y="6259"/>
                    <a:pt x="1068" y="6506"/>
                    <a:pt x="632" y="6708"/>
                  </a:cubicBezTo>
                  <a:cubicBezTo>
                    <a:pt x="196" y="6910"/>
                    <a:pt x="165" y="7019"/>
                    <a:pt x="0" y="7257"/>
                  </a:cubicBezTo>
                  <a:cubicBezTo>
                    <a:pt x="19" y="7628"/>
                    <a:pt x="203" y="8422"/>
                    <a:pt x="283" y="8879"/>
                  </a:cubicBezTo>
                  <a:cubicBezTo>
                    <a:pt x="362" y="9336"/>
                    <a:pt x="429" y="10952"/>
                    <a:pt x="475" y="11496"/>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58" name="Freeform 528"/>
            <p:cNvSpPr>
              <a:spLocks/>
            </p:cNvSpPr>
            <p:nvPr/>
          </p:nvSpPr>
          <p:spPr bwMode="auto">
            <a:xfrm>
              <a:off x="5083223" y="2331293"/>
              <a:ext cx="698459" cy="4228337"/>
            </a:xfrm>
            <a:custGeom>
              <a:avLst/>
              <a:gdLst>
                <a:gd name="T0" fmla="*/ 2147483646 w 9925"/>
                <a:gd name="T1" fmla="*/ 0 h 10038"/>
                <a:gd name="T2" fmla="*/ 2147483646 w 9925"/>
                <a:gd name="T3" fmla="*/ 2147483646 h 10038"/>
                <a:gd name="T4" fmla="*/ 2147483646 w 9925"/>
                <a:gd name="T5" fmla="*/ 2147483646 h 10038"/>
                <a:gd name="T6" fmla="*/ 2147483646 w 9925"/>
                <a:gd name="T7" fmla="*/ 2147483646 h 10038"/>
                <a:gd name="T8" fmla="*/ 2147483646 w 9925"/>
                <a:gd name="T9" fmla="*/ 2147483646 h 10038"/>
                <a:gd name="T10" fmla="*/ 2147483646 w 9925"/>
                <a:gd name="T11" fmla="*/ 2147483646 h 10038"/>
                <a:gd name="T12" fmla="*/ 2147483646 w 9925"/>
                <a:gd name="T13" fmla="*/ 2147483646 h 10038"/>
                <a:gd name="T14" fmla="*/ 2147483646 w 9925"/>
                <a:gd name="T15" fmla="*/ 2147483646 h 10038"/>
                <a:gd name="T16" fmla="*/ 2147483646 w 9925"/>
                <a:gd name="T17" fmla="*/ 2147483646 h 10038"/>
                <a:gd name="T18" fmla="*/ 2147483646 w 9925"/>
                <a:gd name="T19" fmla="*/ 2147483646 h 10038"/>
                <a:gd name="T20" fmla="*/ 2147483646 w 9925"/>
                <a:gd name="T21" fmla="*/ 2147483646 h 10038"/>
                <a:gd name="T22" fmla="*/ 0 w 9925"/>
                <a:gd name="T23" fmla="*/ 2147483646 h 100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25"/>
                <a:gd name="T37" fmla="*/ 0 h 10038"/>
                <a:gd name="T38" fmla="*/ 9925 w 9925"/>
                <a:gd name="T39" fmla="*/ 10038 h 100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25" h="10038">
                  <a:moveTo>
                    <a:pt x="7510" y="0"/>
                  </a:moveTo>
                  <a:cubicBezTo>
                    <a:pt x="7351" y="83"/>
                    <a:pt x="6857" y="486"/>
                    <a:pt x="6902" y="683"/>
                  </a:cubicBezTo>
                  <a:cubicBezTo>
                    <a:pt x="6948" y="878"/>
                    <a:pt x="7307" y="1259"/>
                    <a:pt x="7442" y="1495"/>
                  </a:cubicBezTo>
                  <a:cubicBezTo>
                    <a:pt x="7579" y="1735"/>
                    <a:pt x="7601" y="1852"/>
                    <a:pt x="8015" y="2094"/>
                  </a:cubicBezTo>
                  <a:cubicBezTo>
                    <a:pt x="8428" y="2335"/>
                    <a:pt x="9554" y="2589"/>
                    <a:pt x="9925" y="2946"/>
                  </a:cubicBezTo>
                  <a:cubicBezTo>
                    <a:pt x="9691" y="3305"/>
                    <a:pt x="8766" y="3828"/>
                    <a:pt x="8194" y="4345"/>
                  </a:cubicBezTo>
                  <a:cubicBezTo>
                    <a:pt x="6871" y="4848"/>
                    <a:pt x="6138" y="4965"/>
                    <a:pt x="4989" y="5286"/>
                  </a:cubicBezTo>
                  <a:cubicBezTo>
                    <a:pt x="3840" y="5608"/>
                    <a:pt x="2105" y="5977"/>
                    <a:pt x="1302" y="6276"/>
                  </a:cubicBezTo>
                  <a:cubicBezTo>
                    <a:pt x="499" y="6574"/>
                    <a:pt x="270" y="6765"/>
                    <a:pt x="171" y="7077"/>
                  </a:cubicBezTo>
                  <a:cubicBezTo>
                    <a:pt x="72" y="7389"/>
                    <a:pt x="745" y="7838"/>
                    <a:pt x="705" y="8147"/>
                  </a:cubicBezTo>
                  <a:cubicBezTo>
                    <a:pt x="662" y="8458"/>
                    <a:pt x="1278" y="8735"/>
                    <a:pt x="1197" y="9055"/>
                  </a:cubicBezTo>
                  <a:cubicBezTo>
                    <a:pt x="1118" y="9374"/>
                    <a:pt x="114" y="9688"/>
                    <a:pt x="0" y="1003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59" name="Text Box 532"/>
            <p:cNvSpPr txBox="1">
              <a:spLocks noChangeArrowheads="1"/>
            </p:cNvSpPr>
            <p:nvPr/>
          </p:nvSpPr>
          <p:spPr bwMode="auto">
            <a:xfrm>
              <a:off x="3539388" y="1521815"/>
              <a:ext cx="909624"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65360" name="Text Box 533"/>
            <p:cNvSpPr txBox="1">
              <a:spLocks noChangeArrowheads="1"/>
            </p:cNvSpPr>
            <p:nvPr/>
          </p:nvSpPr>
          <p:spPr bwMode="auto">
            <a:xfrm>
              <a:off x="4979089" y="2043966"/>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65361" name="Text Box 534"/>
            <p:cNvSpPr txBox="1">
              <a:spLocks noChangeArrowheads="1"/>
            </p:cNvSpPr>
            <p:nvPr/>
          </p:nvSpPr>
          <p:spPr bwMode="auto">
            <a:xfrm>
              <a:off x="2065316" y="1575807"/>
              <a:ext cx="1033447"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a:t>
              </a:r>
            </a:p>
          </p:txBody>
        </p:sp>
        <p:sp>
          <p:nvSpPr>
            <p:cNvPr id="165362" name="Rectangle 539"/>
            <p:cNvSpPr>
              <a:spLocks noChangeArrowheads="1"/>
            </p:cNvSpPr>
            <p:nvPr/>
          </p:nvSpPr>
          <p:spPr bwMode="auto">
            <a:xfrm rot="267336">
              <a:off x="6927742" y="2728322"/>
              <a:ext cx="923911" cy="244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Range Road</a:t>
              </a:r>
            </a:p>
          </p:txBody>
        </p:sp>
        <p:sp>
          <p:nvSpPr>
            <p:cNvPr id="165363" name="Text Box 541"/>
            <p:cNvSpPr txBox="1">
              <a:spLocks noChangeArrowheads="1"/>
            </p:cNvSpPr>
            <p:nvPr/>
          </p:nvSpPr>
          <p:spPr bwMode="auto">
            <a:xfrm>
              <a:off x="4452302" y="6532344"/>
              <a:ext cx="1261861"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65364" name="Text Box 542"/>
            <p:cNvSpPr txBox="1">
              <a:spLocks noChangeArrowheads="1"/>
            </p:cNvSpPr>
            <p:nvPr/>
          </p:nvSpPr>
          <p:spPr bwMode="auto">
            <a:xfrm>
              <a:off x="1763225" y="6540003"/>
              <a:ext cx="107691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65365" name="Text Box 543"/>
            <p:cNvSpPr txBox="1">
              <a:spLocks noChangeArrowheads="1"/>
            </p:cNvSpPr>
            <p:nvPr/>
          </p:nvSpPr>
          <p:spPr bwMode="auto">
            <a:xfrm>
              <a:off x="918989" y="6530477"/>
              <a:ext cx="1119076"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a:t>
              </a:r>
            </a:p>
          </p:txBody>
        </p:sp>
        <p:grpSp>
          <p:nvGrpSpPr>
            <p:cNvPr id="165366" name="Group 507"/>
            <p:cNvGrpSpPr>
              <a:grpSpLocks/>
            </p:cNvGrpSpPr>
            <p:nvPr/>
          </p:nvGrpSpPr>
          <p:grpSpPr bwMode="auto">
            <a:xfrm>
              <a:off x="957830" y="1630702"/>
              <a:ext cx="138110" cy="138122"/>
              <a:chOff x="1196975" y="4543425"/>
              <a:chExt cx="138112" cy="138112"/>
            </a:xfrm>
          </p:grpSpPr>
          <p:sp>
            <p:nvSpPr>
              <p:cNvPr id="165495"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9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9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67" name="Group 516"/>
            <p:cNvGrpSpPr>
              <a:grpSpLocks/>
            </p:cNvGrpSpPr>
            <p:nvPr/>
          </p:nvGrpSpPr>
          <p:grpSpPr bwMode="auto">
            <a:xfrm>
              <a:off x="8375244" y="2376409"/>
              <a:ext cx="138110" cy="138122"/>
              <a:chOff x="1196975" y="4543425"/>
              <a:chExt cx="138112" cy="138112"/>
            </a:xfrm>
          </p:grpSpPr>
          <p:sp>
            <p:nvSpPr>
              <p:cNvPr id="165492"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9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9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68" name="Group 520"/>
            <p:cNvGrpSpPr>
              <a:grpSpLocks/>
            </p:cNvGrpSpPr>
            <p:nvPr/>
          </p:nvGrpSpPr>
          <p:grpSpPr bwMode="auto">
            <a:xfrm>
              <a:off x="2569892" y="2002535"/>
              <a:ext cx="138110" cy="138122"/>
              <a:chOff x="1196975" y="4543425"/>
              <a:chExt cx="138112" cy="138112"/>
            </a:xfrm>
          </p:grpSpPr>
          <p:sp>
            <p:nvSpPr>
              <p:cNvPr id="165489"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9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9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69" name="Group 524"/>
            <p:cNvGrpSpPr>
              <a:grpSpLocks/>
            </p:cNvGrpSpPr>
            <p:nvPr/>
          </p:nvGrpSpPr>
          <p:grpSpPr bwMode="auto">
            <a:xfrm>
              <a:off x="3552567" y="2182033"/>
              <a:ext cx="138110" cy="138122"/>
              <a:chOff x="1196975" y="4543425"/>
              <a:chExt cx="138112" cy="138112"/>
            </a:xfrm>
          </p:grpSpPr>
          <p:sp>
            <p:nvSpPr>
              <p:cNvPr id="165486"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8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8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70" name="Group 528"/>
            <p:cNvGrpSpPr>
              <a:grpSpLocks/>
            </p:cNvGrpSpPr>
            <p:nvPr/>
          </p:nvGrpSpPr>
          <p:grpSpPr bwMode="auto">
            <a:xfrm>
              <a:off x="5517834" y="2413964"/>
              <a:ext cx="138110" cy="138122"/>
              <a:chOff x="1196975" y="4543425"/>
              <a:chExt cx="138112" cy="138112"/>
            </a:xfrm>
          </p:grpSpPr>
          <p:sp>
            <p:nvSpPr>
              <p:cNvPr id="165483"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8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8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71" name="Group 45"/>
            <p:cNvGrpSpPr>
              <a:grpSpLocks/>
            </p:cNvGrpSpPr>
            <p:nvPr/>
          </p:nvGrpSpPr>
          <p:grpSpPr bwMode="auto">
            <a:xfrm>
              <a:off x="2284259" y="2553683"/>
              <a:ext cx="6613677" cy="3640804"/>
              <a:chOff x="2284258" y="2553634"/>
              <a:chExt cx="6613678" cy="3640645"/>
            </a:xfrm>
          </p:grpSpPr>
          <p:grpSp>
            <p:nvGrpSpPr>
              <p:cNvPr id="165419" name="Group 381"/>
              <p:cNvGrpSpPr>
                <a:grpSpLocks/>
              </p:cNvGrpSpPr>
              <p:nvPr/>
            </p:nvGrpSpPr>
            <p:grpSpPr bwMode="auto">
              <a:xfrm>
                <a:off x="2284258" y="2686994"/>
                <a:ext cx="1273189" cy="2171767"/>
                <a:chOff x="816" y="1693"/>
                <a:chExt cx="802" cy="1368"/>
              </a:xfrm>
            </p:grpSpPr>
            <p:sp>
              <p:nvSpPr>
                <p:cNvPr id="165480" name="AutoShape 382"/>
                <p:cNvSpPr>
                  <a:spLocks noChangeArrowheads="1"/>
                </p:cNvSpPr>
                <p:nvPr/>
              </p:nvSpPr>
              <p:spPr bwMode="auto">
                <a:xfrm>
                  <a:off x="1486" y="1693"/>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81" name="AutoShape 383"/>
                <p:cNvSpPr>
                  <a:spLocks noChangeArrowheads="1"/>
                </p:cNvSpPr>
                <p:nvPr/>
              </p:nvSpPr>
              <p:spPr bwMode="auto">
                <a:xfrm>
                  <a:off x="1474" y="2406"/>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82" name="AutoShape 384"/>
                <p:cNvSpPr>
                  <a:spLocks noChangeArrowheads="1"/>
                </p:cNvSpPr>
                <p:nvPr/>
              </p:nvSpPr>
              <p:spPr bwMode="auto">
                <a:xfrm>
                  <a:off x="816" y="2947"/>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65420" name="Group 275"/>
              <p:cNvGrpSpPr>
                <a:grpSpLocks/>
              </p:cNvGrpSpPr>
              <p:nvPr/>
            </p:nvGrpSpPr>
            <p:grpSpPr bwMode="auto">
              <a:xfrm>
                <a:off x="8105650" y="2971158"/>
                <a:ext cx="792286" cy="574221"/>
                <a:chOff x="8105775" y="2971800"/>
                <a:chExt cx="792298" cy="574205"/>
              </a:xfrm>
            </p:grpSpPr>
            <p:grpSp>
              <p:nvGrpSpPr>
                <p:cNvPr id="165469" name="Group 493"/>
                <p:cNvGrpSpPr>
                  <a:grpSpLocks/>
                </p:cNvGrpSpPr>
                <p:nvPr/>
              </p:nvGrpSpPr>
              <p:grpSpPr bwMode="auto">
                <a:xfrm>
                  <a:off x="8105775" y="2971800"/>
                  <a:ext cx="280988" cy="463550"/>
                  <a:chOff x="8638719" y="1220002"/>
                  <a:chExt cx="280657" cy="463447"/>
                </a:xfrm>
              </p:grpSpPr>
              <p:sp>
                <p:nvSpPr>
                  <p:cNvPr id="165473" name="Rectangle 133"/>
                  <p:cNvSpPr>
                    <a:spLocks noChangeArrowheads="1"/>
                  </p:cNvSpPr>
                  <p:nvPr/>
                </p:nvSpPr>
                <p:spPr bwMode="auto">
                  <a:xfrm rot="-2700000">
                    <a:off x="8638719" y="1402791"/>
                    <a:ext cx="280657" cy="280658"/>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65474" name="Group 80"/>
                  <p:cNvGrpSpPr>
                    <a:grpSpLocks/>
                  </p:cNvGrpSpPr>
                  <p:nvPr/>
                </p:nvGrpSpPr>
                <p:grpSpPr bwMode="auto">
                  <a:xfrm>
                    <a:off x="8685509" y="1498556"/>
                    <a:ext cx="186368" cy="84027"/>
                    <a:chOff x="1808112" y="2134561"/>
                    <a:chExt cx="549111" cy="247650"/>
                  </a:xfrm>
                </p:grpSpPr>
                <p:sp>
                  <p:nvSpPr>
                    <p:cNvPr id="165476"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477"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478"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79"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65475" name="Line 135"/>
                  <p:cNvSpPr>
                    <a:spLocks noChangeShapeType="1"/>
                  </p:cNvSpPr>
                  <p:nvPr/>
                </p:nvSpPr>
                <p:spPr bwMode="auto">
                  <a:xfrm>
                    <a:off x="8779047" y="1220002"/>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65470" name="Group 241"/>
                <p:cNvGrpSpPr>
                  <a:grpSpLocks/>
                </p:cNvGrpSpPr>
                <p:nvPr/>
              </p:nvGrpSpPr>
              <p:grpSpPr bwMode="auto">
                <a:xfrm>
                  <a:off x="8381730" y="3180204"/>
                  <a:ext cx="516343" cy="365801"/>
                  <a:chOff x="9283584" y="483216"/>
                  <a:chExt cx="516477" cy="365825"/>
                </a:xfrm>
              </p:grpSpPr>
              <p:sp>
                <p:nvSpPr>
                  <p:cNvPr id="165471"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D</a:t>
                    </a:r>
                  </a:p>
                </p:txBody>
              </p:sp>
              <p:sp>
                <p:nvSpPr>
                  <p:cNvPr id="165472" name="Text Box 435"/>
                  <p:cNvSpPr txBox="1">
                    <a:spLocks noChangeArrowheads="1"/>
                  </p:cNvSpPr>
                  <p:nvPr/>
                </p:nvSpPr>
                <p:spPr bwMode="auto">
                  <a:xfrm>
                    <a:off x="9289845" y="602811"/>
                    <a:ext cx="510216" cy="2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65421" name="Group 277"/>
              <p:cNvGrpSpPr>
                <a:grpSpLocks/>
              </p:cNvGrpSpPr>
              <p:nvPr/>
            </p:nvGrpSpPr>
            <p:grpSpPr bwMode="auto">
              <a:xfrm>
                <a:off x="6186391" y="2553634"/>
                <a:ext cx="786282" cy="553573"/>
                <a:chOff x="6186488" y="2554288"/>
                <a:chExt cx="786294" cy="553557"/>
              </a:xfrm>
            </p:grpSpPr>
            <p:grpSp>
              <p:nvGrpSpPr>
                <p:cNvPr id="165454" name="Group 466"/>
                <p:cNvGrpSpPr>
                  <a:grpSpLocks/>
                </p:cNvGrpSpPr>
                <p:nvPr/>
              </p:nvGrpSpPr>
              <p:grpSpPr bwMode="auto">
                <a:xfrm>
                  <a:off x="6186488" y="2554288"/>
                  <a:ext cx="280987" cy="442912"/>
                  <a:chOff x="9144000" y="2126089"/>
                  <a:chExt cx="280657" cy="442463"/>
                </a:xfrm>
              </p:grpSpPr>
              <p:grpSp>
                <p:nvGrpSpPr>
                  <p:cNvPr id="165458" name="Group 381"/>
                  <p:cNvGrpSpPr>
                    <a:grpSpLocks/>
                  </p:cNvGrpSpPr>
                  <p:nvPr/>
                </p:nvGrpSpPr>
                <p:grpSpPr bwMode="auto">
                  <a:xfrm>
                    <a:off x="9144000" y="2287894"/>
                    <a:ext cx="280657" cy="280658"/>
                    <a:chOff x="3840891" y="2938973"/>
                    <a:chExt cx="395477" cy="395476"/>
                  </a:xfrm>
                </p:grpSpPr>
                <p:sp>
                  <p:nvSpPr>
                    <p:cNvPr id="165460"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65461" name="Group 252"/>
                    <p:cNvGrpSpPr>
                      <a:grpSpLocks/>
                    </p:cNvGrpSpPr>
                    <p:nvPr/>
                  </p:nvGrpSpPr>
                  <p:grpSpPr bwMode="auto">
                    <a:xfrm>
                      <a:off x="3843033" y="3039193"/>
                      <a:ext cx="390179" cy="179559"/>
                      <a:chOff x="2804" y="1311"/>
                      <a:chExt cx="513" cy="290"/>
                    </a:xfrm>
                  </p:grpSpPr>
                  <p:sp>
                    <p:nvSpPr>
                      <p:cNvPr id="165467"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65468"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65462" name="Group 80"/>
                    <p:cNvGrpSpPr>
                      <a:grpSpLocks/>
                    </p:cNvGrpSpPr>
                    <p:nvPr/>
                  </p:nvGrpSpPr>
                  <p:grpSpPr bwMode="auto">
                    <a:xfrm>
                      <a:off x="3906824" y="3073916"/>
                      <a:ext cx="262613" cy="118403"/>
                      <a:chOff x="1808112" y="2134561"/>
                      <a:chExt cx="549111" cy="247650"/>
                    </a:xfrm>
                  </p:grpSpPr>
                  <p:sp>
                    <p:nvSpPr>
                      <p:cNvPr id="16546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46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465"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66"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65459"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65455" name="Group 244"/>
                <p:cNvGrpSpPr>
                  <a:grpSpLocks/>
                </p:cNvGrpSpPr>
                <p:nvPr/>
              </p:nvGrpSpPr>
              <p:grpSpPr bwMode="auto">
                <a:xfrm>
                  <a:off x="6456573" y="2742054"/>
                  <a:ext cx="516209" cy="365791"/>
                  <a:chOff x="9283584" y="483216"/>
                  <a:chExt cx="516342" cy="365816"/>
                </a:xfrm>
              </p:grpSpPr>
              <p:sp>
                <p:nvSpPr>
                  <p:cNvPr id="165456"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A</a:t>
                    </a:r>
                  </a:p>
                </p:txBody>
              </p:sp>
              <p:sp>
                <p:nvSpPr>
                  <p:cNvPr id="165457"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65422" name="Group 278"/>
              <p:cNvGrpSpPr>
                <a:grpSpLocks/>
              </p:cNvGrpSpPr>
              <p:nvPr/>
            </p:nvGrpSpPr>
            <p:grpSpPr bwMode="auto">
              <a:xfrm>
                <a:off x="6476899" y="4492786"/>
                <a:ext cx="800566" cy="544543"/>
                <a:chOff x="6477000" y="4493384"/>
                <a:chExt cx="800578" cy="544527"/>
              </a:xfrm>
            </p:grpSpPr>
            <p:grpSp>
              <p:nvGrpSpPr>
                <p:cNvPr id="165439" name="Group 501"/>
                <p:cNvGrpSpPr>
                  <a:grpSpLocks/>
                </p:cNvGrpSpPr>
                <p:nvPr/>
              </p:nvGrpSpPr>
              <p:grpSpPr bwMode="auto">
                <a:xfrm>
                  <a:off x="6477000" y="4493384"/>
                  <a:ext cx="280988" cy="441325"/>
                  <a:chOff x="9144000" y="2126089"/>
                  <a:chExt cx="280657" cy="442463"/>
                </a:xfrm>
              </p:grpSpPr>
              <p:grpSp>
                <p:nvGrpSpPr>
                  <p:cNvPr id="165443" name="Group 381"/>
                  <p:cNvGrpSpPr>
                    <a:grpSpLocks/>
                  </p:cNvGrpSpPr>
                  <p:nvPr/>
                </p:nvGrpSpPr>
                <p:grpSpPr bwMode="auto">
                  <a:xfrm>
                    <a:off x="9144000" y="2287894"/>
                    <a:ext cx="280657" cy="280658"/>
                    <a:chOff x="3840891" y="2938973"/>
                    <a:chExt cx="395477" cy="395476"/>
                  </a:xfrm>
                </p:grpSpPr>
                <p:sp>
                  <p:nvSpPr>
                    <p:cNvPr id="165445"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65446" name="Group 252"/>
                    <p:cNvGrpSpPr>
                      <a:grpSpLocks/>
                    </p:cNvGrpSpPr>
                    <p:nvPr/>
                  </p:nvGrpSpPr>
                  <p:grpSpPr bwMode="auto">
                    <a:xfrm>
                      <a:off x="3843033" y="3039193"/>
                      <a:ext cx="390179" cy="179559"/>
                      <a:chOff x="2804" y="1311"/>
                      <a:chExt cx="513" cy="290"/>
                    </a:xfrm>
                  </p:grpSpPr>
                  <p:sp>
                    <p:nvSpPr>
                      <p:cNvPr id="165452"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65453"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65447" name="Group 80"/>
                    <p:cNvGrpSpPr>
                      <a:grpSpLocks/>
                    </p:cNvGrpSpPr>
                    <p:nvPr/>
                  </p:nvGrpSpPr>
                  <p:grpSpPr bwMode="auto">
                    <a:xfrm>
                      <a:off x="3906824" y="3073916"/>
                      <a:ext cx="262613" cy="118403"/>
                      <a:chOff x="1808112" y="2134561"/>
                      <a:chExt cx="549111" cy="247650"/>
                    </a:xfrm>
                  </p:grpSpPr>
                  <p:sp>
                    <p:nvSpPr>
                      <p:cNvPr id="165448"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449"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450"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51"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65444"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65440" name="Group 247"/>
                <p:cNvGrpSpPr>
                  <a:grpSpLocks/>
                </p:cNvGrpSpPr>
                <p:nvPr/>
              </p:nvGrpSpPr>
              <p:grpSpPr bwMode="auto">
                <a:xfrm>
                  <a:off x="6760797" y="4672098"/>
                  <a:ext cx="516781" cy="365813"/>
                  <a:chOff x="9283584" y="483216"/>
                  <a:chExt cx="516342" cy="365816"/>
                </a:xfrm>
              </p:grpSpPr>
              <p:sp>
                <p:nvSpPr>
                  <p:cNvPr id="165441"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B</a:t>
                    </a:r>
                  </a:p>
                </p:txBody>
              </p:sp>
              <p:sp>
                <p:nvSpPr>
                  <p:cNvPr id="165442"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65423" name="Group 279"/>
              <p:cNvGrpSpPr>
                <a:grpSpLocks/>
              </p:cNvGrpSpPr>
              <p:nvPr/>
            </p:nvGrpSpPr>
            <p:grpSpPr bwMode="auto">
              <a:xfrm>
                <a:off x="5364043" y="5655324"/>
                <a:ext cx="804110" cy="538955"/>
                <a:chOff x="5364128" y="5655889"/>
                <a:chExt cx="804122" cy="538940"/>
              </a:xfrm>
            </p:grpSpPr>
            <p:grpSp>
              <p:nvGrpSpPr>
                <p:cNvPr id="165424" name="Group 501"/>
                <p:cNvGrpSpPr>
                  <a:grpSpLocks/>
                </p:cNvGrpSpPr>
                <p:nvPr/>
              </p:nvGrpSpPr>
              <p:grpSpPr bwMode="auto">
                <a:xfrm>
                  <a:off x="5364128" y="5655889"/>
                  <a:ext cx="280988" cy="441325"/>
                  <a:chOff x="9144000" y="2126089"/>
                  <a:chExt cx="280657" cy="442463"/>
                </a:xfrm>
              </p:grpSpPr>
              <p:grpSp>
                <p:nvGrpSpPr>
                  <p:cNvPr id="165428" name="Group 381"/>
                  <p:cNvGrpSpPr>
                    <a:grpSpLocks/>
                  </p:cNvGrpSpPr>
                  <p:nvPr/>
                </p:nvGrpSpPr>
                <p:grpSpPr bwMode="auto">
                  <a:xfrm>
                    <a:off x="9144000" y="2287894"/>
                    <a:ext cx="280657" cy="280658"/>
                    <a:chOff x="3840891" y="2938973"/>
                    <a:chExt cx="395477" cy="395476"/>
                  </a:xfrm>
                </p:grpSpPr>
                <p:sp>
                  <p:nvSpPr>
                    <p:cNvPr id="165430"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65431" name="Group 252"/>
                    <p:cNvGrpSpPr>
                      <a:grpSpLocks/>
                    </p:cNvGrpSpPr>
                    <p:nvPr/>
                  </p:nvGrpSpPr>
                  <p:grpSpPr bwMode="auto">
                    <a:xfrm>
                      <a:off x="3843033" y="3039193"/>
                      <a:ext cx="390179" cy="179559"/>
                      <a:chOff x="2804" y="1311"/>
                      <a:chExt cx="513" cy="290"/>
                    </a:xfrm>
                  </p:grpSpPr>
                  <p:sp>
                    <p:nvSpPr>
                      <p:cNvPr id="165437"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65438"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65432" name="Group 80"/>
                    <p:cNvGrpSpPr>
                      <a:grpSpLocks/>
                    </p:cNvGrpSpPr>
                    <p:nvPr/>
                  </p:nvGrpSpPr>
                  <p:grpSpPr bwMode="auto">
                    <a:xfrm>
                      <a:off x="3906824" y="3073916"/>
                      <a:ext cx="262613" cy="118403"/>
                      <a:chOff x="1808112" y="2134561"/>
                      <a:chExt cx="549111" cy="247650"/>
                    </a:xfrm>
                  </p:grpSpPr>
                  <p:sp>
                    <p:nvSpPr>
                      <p:cNvPr id="16543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43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435"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36"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65429"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65425" name="Group 244"/>
                <p:cNvGrpSpPr>
                  <a:grpSpLocks/>
                </p:cNvGrpSpPr>
                <p:nvPr/>
              </p:nvGrpSpPr>
              <p:grpSpPr bwMode="auto">
                <a:xfrm>
                  <a:off x="5652041" y="5829038"/>
                  <a:ext cx="516209" cy="365791"/>
                  <a:chOff x="9283584" y="483216"/>
                  <a:chExt cx="516342" cy="365816"/>
                </a:xfrm>
              </p:grpSpPr>
              <p:sp>
                <p:nvSpPr>
                  <p:cNvPr id="165426"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C</a:t>
                    </a:r>
                  </a:p>
                </p:txBody>
              </p:sp>
              <p:sp>
                <p:nvSpPr>
                  <p:cNvPr id="165427"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sp>
          <p:nvSpPr>
            <p:cNvPr id="165372" name="Freeform 528"/>
            <p:cNvSpPr>
              <a:spLocks/>
            </p:cNvSpPr>
            <p:nvPr/>
          </p:nvSpPr>
          <p:spPr bwMode="auto">
            <a:xfrm>
              <a:off x="6823441" y="2352843"/>
              <a:ext cx="444504" cy="4367324"/>
            </a:xfrm>
            <a:custGeom>
              <a:avLst/>
              <a:gdLst>
                <a:gd name="T0" fmla="*/ 2147483646 w 10156"/>
                <a:gd name="T1" fmla="*/ 0 h 11035"/>
                <a:gd name="T2" fmla="*/ 2147483646 w 10156"/>
                <a:gd name="T3" fmla="*/ 2147483646 h 11035"/>
                <a:gd name="T4" fmla="*/ 2147483646 w 10156"/>
                <a:gd name="T5" fmla="*/ 2147483646 h 11035"/>
                <a:gd name="T6" fmla="*/ 2147483646 w 10156"/>
                <a:gd name="T7" fmla="*/ 2147483646 h 11035"/>
                <a:gd name="T8" fmla="*/ 2147483646 w 10156"/>
                <a:gd name="T9" fmla="*/ 2147483646 h 11035"/>
                <a:gd name="T10" fmla="*/ 2147483646 w 10156"/>
                <a:gd name="T11" fmla="*/ 2147483646 h 11035"/>
                <a:gd name="T12" fmla="*/ 2147483646 w 10156"/>
                <a:gd name="T13" fmla="*/ 2147483646 h 11035"/>
                <a:gd name="T14" fmla="*/ 2147483646 w 10156"/>
                <a:gd name="T15" fmla="*/ 2147483646 h 11035"/>
                <a:gd name="T16" fmla="*/ 2147483646 w 10156"/>
                <a:gd name="T17" fmla="*/ 2147483646 h 11035"/>
                <a:gd name="T18" fmla="*/ 2147483646 w 10156"/>
                <a:gd name="T19" fmla="*/ 2147483646 h 11035"/>
                <a:gd name="T20" fmla="*/ 2147483646 w 10156"/>
                <a:gd name="T21" fmla="*/ 2147483646 h 110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56"/>
                <a:gd name="T34" fmla="*/ 0 h 11035"/>
                <a:gd name="T35" fmla="*/ 10156 w 10156"/>
                <a:gd name="T36" fmla="*/ 11035 h 110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56" h="11035">
                  <a:moveTo>
                    <a:pt x="255" y="0"/>
                  </a:moveTo>
                  <a:cubicBezTo>
                    <a:pt x="0" y="89"/>
                    <a:pt x="1544" y="655"/>
                    <a:pt x="1616" y="865"/>
                  </a:cubicBezTo>
                  <a:cubicBezTo>
                    <a:pt x="1691" y="1073"/>
                    <a:pt x="2892" y="1478"/>
                    <a:pt x="3109" y="1729"/>
                  </a:cubicBezTo>
                  <a:cubicBezTo>
                    <a:pt x="3329" y="1984"/>
                    <a:pt x="3754" y="2110"/>
                    <a:pt x="4031" y="2367"/>
                  </a:cubicBezTo>
                  <a:cubicBezTo>
                    <a:pt x="4307" y="2624"/>
                    <a:pt x="4166" y="2894"/>
                    <a:pt x="4763" y="3273"/>
                  </a:cubicBezTo>
                  <a:cubicBezTo>
                    <a:pt x="4697" y="4070"/>
                    <a:pt x="4613" y="4058"/>
                    <a:pt x="7124" y="4814"/>
                  </a:cubicBezTo>
                  <a:cubicBezTo>
                    <a:pt x="8740" y="5452"/>
                    <a:pt x="8755" y="5554"/>
                    <a:pt x="9923" y="6230"/>
                  </a:cubicBezTo>
                  <a:cubicBezTo>
                    <a:pt x="10156" y="6613"/>
                    <a:pt x="9833" y="6810"/>
                    <a:pt x="9608" y="7128"/>
                  </a:cubicBezTo>
                  <a:cubicBezTo>
                    <a:pt x="9382" y="7446"/>
                    <a:pt x="8806" y="7755"/>
                    <a:pt x="8568" y="8136"/>
                  </a:cubicBezTo>
                  <a:cubicBezTo>
                    <a:pt x="8329" y="8517"/>
                    <a:pt x="8243" y="9084"/>
                    <a:pt x="8179" y="9413"/>
                  </a:cubicBezTo>
                  <a:cubicBezTo>
                    <a:pt x="8109" y="9744"/>
                    <a:pt x="8476" y="10694"/>
                    <a:pt x="8345" y="110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65373" name="Group 528"/>
            <p:cNvGrpSpPr>
              <a:grpSpLocks/>
            </p:cNvGrpSpPr>
            <p:nvPr/>
          </p:nvGrpSpPr>
          <p:grpSpPr bwMode="auto">
            <a:xfrm>
              <a:off x="6782526" y="2443536"/>
              <a:ext cx="138110" cy="138122"/>
              <a:chOff x="1196975" y="4543425"/>
              <a:chExt cx="138112" cy="138112"/>
            </a:xfrm>
          </p:grpSpPr>
          <p:sp>
            <p:nvSpPr>
              <p:cNvPr id="165416"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1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1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65374" name="Text Box 533"/>
            <p:cNvSpPr txBox="1">
              <a:spLocks noChangeArrowheads="1"/>
            </p:cNvSpPr>
            <p:nvPr/>
          </p:nvSpPr>
          <p:spPr bwMode="auto">
            <a:xfrm>
              <a:off x="6217339" y="2063018"/>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65375" name="Text Box 533"/>
            <p:cNvSpPr txBox="1">
              <a:spLocks noChangeArrowheads="1"/>
            </p:cNvSpPr>
            <p:nvPr/>
          </p:nvSpPr>
          <p:spPr bwMode="auto">
            <a:xfrm>
              <a:off x="6560239" y="6558154"/>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65376" name="Freeform 515"/>
            <p:cNvSpPr>
              <a:spLocks/>
            </p:cNvSpPr>
            <p:nvPr/>
          </p:nvSpPr>
          <p:spPr bwMode="auto">
            <a:xfrm>
              <a:off x="4005375" y="6203851"/>
              <a:ext cx="5003314" cy="331261"/>
            </a:xfrm>
            <a:custGeom>
              <a:avLst/>
              <a:gdLst>
                <a:gd name="T0" fmla="*/ 0 w 10135"/>
                <a:gd name="T1" fmla="*/ 2147483646 h 10000"/>
                <a:gd name="T2" fmla="*/ 2147483646 w 10135"/>
                <a:gd name="T3" fmla="*/ 2147483646 h 10000"/>
                <a:gd name="T4" fmla="*/ 2147483646 w 10135"/>
                <a:gd name="T5" fmla="*/ 2147483646 h 10000"/>
                <a:gd name="T6" fmla="*/ 2147483646 w 10135"/>
                <a:gd name="T7" fmla="*/ 2147483646 h 10000"/>
                <a:gd name="T8" fmla="*/ 2147483646 w 10135"/>
                <a:gd name="T9" fmla="*/ 2147483646 h 10000"/>
                <a:gd name="T10" fmla="*/ 2147483646 w 10135"/>
                <a:gd name="T11" fmla="*/ 2147483646 h 10000"/>
                <a:gd name="T12" fmla="*/ 2147483646 w 10135"/>
                <a:gd name="T13" fmla="*/ 2147483646 h 10000"/>
                <a:gd name="T14" fmla="*/ 2147483646 w 10135"/>
                <a:gd name="T15" fmla="*/ 2147483646 h 10000"/>
                <a:gd name="T16" fmla="*/ 2147483646 w 1013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35"/>
                <a:gd name="T28" fmla="*/ 0 h 10000"/>
                <a:gd name="T29" fmla="*/ 10135 w 10135"/>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35" h="10000">
                  <a:moveTo>
                    <a:pt x="0" y="9660"/>
                  </a:moveTo>
                  <a:cubicBezTo>
                    <a:pt x="300" y="9825"/>
                    <a:pt x="613" y="9038"/>
                    <a:pt x="1269" y="8332"/>
                  </a:cubicBezTo>
                  <a:cubicBezTo>
                    <a:pt x="1733" y="7499"/>
                    <a:pt x="2483" y="8947"/>
                    <a:pt x="2977" y="9049"/>
                  </a:cubicBezTo>
                  <a:lnTo>
                    <a:pt x="4561" y="9375"/>
                  </a:lnTo>
                  <a:cubicBezTo>
                    <a:pt x="4954" y="9462"/>
                    <a:pt x="4991" y="9417"/>
                    <a:pt x="5333" y="9572"/>
                  </a:cubicBezTo>
                  <a:cubicBezTo>
                    <a:pt x="5571" y="9472"/>
                    <a:pt x="5546" y="10000"/>
                    <a:pt x="5952" y="9981"/>
                  </a:cubicBezTo>
                  <a:cubicBezTo>
                    <a:pt x="6358" y="9961"/>
                    <a:pt x="7107" y="9525"/>
                    <a:pt x="7768" y="9454"/>
                  </a:cubicBezTo>
                  <a:cubicBezTo>
                    <a:pt x="8756" y="7522"/>
                    <a:pt x="8859" y="7097"/>
                    <a:pt x="9253" y="5521"/>
                  </a:cubicBezTo>
                  <a:cubicBezTo>
                    <a:pt x="9647" y="3946"/>
                    <a:pt x="9715" y="2785"/>
                    <a:pt x="10135" y="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77" name="Freeform 515"/>
            <p:cNvSpPr>
              <a:spLocks/>
            </p:cNvSpPr>
            <p:nvPr/>
          </p:nvSpPr>
          <p:spPr bwMode="auto">
            <a:xfrm>
              <a:off x="0" y="5667716"/>
              <a:ext cx="3768844" cy="867509"/>
            </a:xfrm>
            <a:custGeom>
              <a:avLst/>
              <a:gdLst>
                <a:gd name="T0" fmla="*/ 0 w 10680"/>
                <a:gd name="T1" fmla="*/ 0 h 12723"/>
                <a:gd name="T2" fmla="*/ 2147483646 w 10680"/>
                <a:gd name="T3" fmla="*/ 2147483646 h 12723"/>
                <a:gd name="T4" fmla="*/ 2147483646 w 10680"/>
                <a:gd name="T5" fmla="*/ 2147483646 h 12723"/>
                <a:gd name="T6" fmla="*/ 2147483646 w 10680"/>
                <a:gd name="T7" fmla="*/ 2147483646 h 12723"/>
                <a:gd name="T8" fmla="*/ 2147483646 w 10680"/>
                <a:gd name="T9" fmla="*/ 2147483646 h 12723"/>
                <a:gd name="T10" fmla="*/ 2147483646 w 10680"/>
                <a:gd name="T11" fmla="*/ 2147483646 h 12723"/>
                <a:gd name="T12" fmla="*/ 0 60000 65536"/>
                <a:gd name="T13" fmla="*/ 0 60000 65536"/>
                <a:gd name="T14" fmla="*/ 0 60000 65536"/>
                <a:gd name="T15" fmla="*/ 0 60000 65536"/>
                <a:gd name="T16" fmla="*/ 0 60000 65536"/>
                <a:gd name="T17" fmla="*/ 0 60000 65536"/>
                <a:gd name="T18" fmla="*/ 0 w 10680"/>
                <a:gd name="T19" fmla="*/ 0 h 12723"/>
                <a:gd name="T20" fmla="*/ 10680 w 10680"/>
                <a:gd name="T21" fmla="*/ 12723 h 12723"/>
              </a:gdLst>
              <a:ahLst/>
              <a:cxnLst>
                <a:cxn ang="T12">
                  <a:pos x="T0" y="T1"/>
                </a:cxn>
                <a:cxn ang="T13">
                  <a:pos x="T2" y="T3"/>
                </a:cxn>
                <a:cxn ang="T14">
                  <a:pos x="T4" y="T5"/>
                </a:cxn>
                <a:cxn ang="T15">
                  <a:pos x="T6" y="T7"/>
                </a:cxn>
                <a:cxn ang="T16">
                  <a:pos x="T8" y="T9"/>
                </a:cxn>
                <a:cxn ang="T17">
                  <a:pos x="T10" y="T11"/>
                </a:cxn>
              </a:cxnLst>
              <a:rect l="T18" t="T19" r="T20" b="T21"/>
              <a:pathLst>
                <a:path w="10680" h="12723">
                  <a:moveTo>
                    <a:pt x="0" y="0"/>
                  </a:moveTo>
                  <a:cubicBezTo>
                    <a:pt x="218" y="878"/>
                    <a:pt x="938" y="4011"/>
                    <a:pt x="1375" y="5849"/>
                  </a:cubicBezTo>
                  <a:cubicBezTo>
                    <a:pt x="1812" y="7687"/>
                    <a:pt x="1783" y="9978"/>
                    <a:pt x="2621" y="11026"/>
                  </a:cubicBezTo>
                  <a:cubicBezTo>
                    <a:pt x="3687" y="12449"/>
                    <a:pt x="5389" y="11442"/>
                    <a:pt x="6380" y="11673"/>
                  </a:cubicBezTo>
                  <a:cubicBezTo>
                    <a:pt x="7159" y="11459"/>
                    <a:pt x="7844" y="12088"/>
                    <a:pt x="8561" y="12251"/>
                  </a:cubicBezTo>
                  <a:cubicBezTo>
                    <a:pt x="9278" y="12414"/>
                    <a:pt x="10095" y="12723"/>
                    <a:pt x="10680" y="12652"/>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78" name="Rectangle 514"/>
            <p:cNvSpPr>
              <a:spLocks noChangeArrowheads="1"/>
            </p:cNvSpPr>
            <p:nvPr/>
          </p:nvSpPr>
          <p:spPr bwMode="auto">
            <a:xfrm>
              <a:off x="3732417" y="6166907"/>
              <a:ext cx="324123" cy="73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4</a:t>
              </a:r>
            </a:p>
          </p:txBody>
        </p:sp>
        <p:grpSp>
          <p:nvGrpSpPr>
            <p:cNvPr id="165379" name="Group 540"/>
            <p:cNvGrpSpPr>
              <a:grpSpLocks/>
            </p:cNvGrpSpPr>
            <p:nvPr/>
          </p:nvGrpSpPr>
          <p:grpSpPr bwMode="auto">
            <a:xfrm>
              <a:off x="5028567" y="6410709"/>
              <a:ext cx="138110" cy="138122"/>
              <a:chOff x="1196975" y="4543425"/>
              <a:chExt cx="138112" cy="138112"/>
            </a:xfrm>
          </p:grpSpPr>
          <p:sp>
            <p:nvSpPr>
              <p:cNvPr id="165413" name="Oval 16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1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1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80" name="Group 536"/>
            <p:cNvGrpSpPr>
              <a:grpSpLocks/>
            </p:cNvGrpSpPr>
            <p:nvPr/>
          </p:nvGrpSpPr>
          <p:grpSpPr bwMode="auto">
            <a:xfrm>
              <a:off x="2244596" y="6392557"/>
              <a:ext cx="138110" cy="138122"/>
              <a:chOff x="1196975" y="4543425"/>
              <a:chExt cx="138112" cy="138112"/>
            </a:xfrm>
          </p:grpSpPr>
          <p:sp>
            <p:nvSpPr>
              <p:cNvPr id="165410" name="Oval 164"/>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1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1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81" name="Group 532"/>
            <p:cNvGrpSpPr>
              <a:grpSpLocks/>
            </p:cNvGrpSpPr>
            <p:nvPr/>
          </p:nvGrpSpPr>
          <p:grpSpPr bwMode="auto">
            <a:xfrm>
              <a:off x="1398520" y="6396033"/>
              <a:ext cx="138110" cy="138122"/>
              <a:chOff x="1196975" y="4543425"/>
              <a:chExt cx="138112" cy="138112"/>
            </a:xfrm>
          </p:grpSpPr>
          <p:sp>
            <p:nvSpPr>
              <p:cNvPr id="165407" name="Oval 167"/>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0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0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82" name="Group 503"/>
            <p:cNvGrpSpPr>
              <a:grpSpLocks/>
            </p:cNvGrpSpPr>
            <p:nvPr/>
          </p:nvGrpSpPr>
          <p:grpSpPr bwMode="auto">
            <a:xfrm>
              <a:off x="143116" y="5769211"/>
              <a:ext cx="138110" cy="138122"/>
              <a:chOff x="1196975" y="4543425"/>
              <a:chExt cx="138112" cy="138112"/>
            </a:xfrm>
          </p:grpSpPr>
          <p:sp>
            <p:nvSpPr>
              <p:cNvPr id="165404"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0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0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65383" name="Rectangle 538"/>
            <p:cNvSpPr>
              <a:spLocks noChangeArrowheads="1"/>
            </p:cNvSpPr>
            <p:nvPr/>
          </p:nvSpPr>
          <p:spPr bwMode="auto">
            <a:xfrm>
              <a:off x="7823701" y="1962146"/>
              <a:ext cx="1136633"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sp>
          <p:nvSpPr>
            <p:cNvPr id="165384" name="Rectangle 540"/>
            <p:cNvSpPr>
              <a:spLocks noChangeArrowheads="1"/>
            </p:cNvSpPr>
            <p:nvPr/>
          </p:nvSpPr>
          <p:spPr bwMode="auto">
            <a:xfrm>
              <a:off x="8276905" y="6513295"/>
              <a:ext cx="95440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grpSp>
          <p:nvGrpSpPr>
            <p:cNvPr id="165385" name="Group 528"/>
            <p:cNvGrpSpPr>
              <a:grpSpLocks/>
            </p:cNvGrpSpPr>
            <p:nvPr/>
          </p:nvGrpSpPr>
          <p:grpSpPr bwMode="auto">
            <a:xfrm>
              <a:off x="7117110" y="6455086"/>
              <a:ext cx="138110" cy="138122"/>
              <a:chOff x="1196975" y="4543425"/>
              <a:chExt cx="138112" cy="138112"/>
            </a:xfrm>
          </p:grpSpPr>
          <p:sp>
            <p:nvSpPr>
              <p:cNvPr id="165401"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40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0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86" name="Group 512"/>
            <p:cNvGrpSpPr>
              <a:grpSpLocks/>
            </p:cNvGrpSpPr>
            <p:nvPr/>
          </p:nvGrpSpPr>
          <p:grpSpPr bwMode="auto">
            <a:xfrm>
              <a:off x="8771479" y="6215839"/>
              <a:ext cx="138110" cy="138122"/>
              <a:chOff x="1196975" y="4543425"/>
              <a:chExt cx="138112" cy="138112"/>
            </a:xfrm>
          </p:grpSpPr>
          <p:sp>
            <p:nvSpPr>
              <p:cNvPr id="165398"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9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40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65387" name="Freeform 527"/>
            <p:cNvSpPr>
              <a:spLocks/>
            </p:cNvSpPr>
            <p:nvPr/>
          </p:nvSpPr>
          <p:spPr bwMode="auto">
            <a:xfrm>
              <a:off x="3601867" y="2256565"/>
              <a:ext cx="1133166" cy="4363490"/>
            </a:xfrm>
            <a:custGeom>
              <a:avLst/>
              <a:gdLst>
                <a:gd name="T0" fmla="*/ 2147483646 w 10473"/>
                <a:gd name="T1" fmla="*/ 0 h 10511"/>
                <a:gd name="T2" fmla="*/ 2147483646 w 10473"/>
                <a:gd name="T3" fmla="*/ 2147483646 h 10511"/>
                <a:gd name="T4" fmla="*/ 2147483646 w 10473"/>
                <a:gd name="T5" fmla="*/ 2147483646 h 10511"/>
                <a:gd name="T6" fmla="*/ 2147483646 w 10473"/>
                <a:gd name="T7" fmla="*/ 2147483646 h 10511"/>
                <a:gd name="T8" fmla="*/ 2147483646 w 10473"/>
                <a:gd name="T9" fmla="*/ 2147483646 h 10511"/>
                <a:gd name="T10" fmla="*/ 2147483646 w 10473"/>
                <a:gd name="T11" fmla="*/ 2147483646 h 10511"/>
                <a:gd name="T12" fmla="*/ 2147483646 w 10473"/>
                <a:gd name="T13" fmla="*/ 2147483646 h 10511"/>
                <a:gd name="T14" fmla="*/ 2147483646 w 10473"/>
                <a:gd name="T15" fmla="*/ 2147483646 h 10511"/>
                <a:gd name="T16" fmla="*/ 2147483646 w 10473"/>
                <a:gd name="T17" fmla="*/ 2147483646 h 10511"/>
                <a:gd name="T18" fmla="*/ 0 w 10473"/>
                <a:gd name="T19" fmla="*/ 2147483646 h 10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73"/>
                <a:gd name="T31" fmla="*/ 0 h 10511"/>
                <a:gd name="T32" fmla="*/ 10473 w 10473"/>
                <a:gd name="T33" fmla="*/ 10511 h 10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73" h="10511">
                  <a:moveTo>
                    <a:pt x="10473" y="0"/>
                  </a:moveTo>
                  <a:cubicBezTo>
                    <a:pt x="10177" y="228"/>
                    <a:pt x="9462" y="685"/>
                    <a:pt x="9123" y="996"/>
                  </a:cubicBezTo>
                  <a:cubicBezTo>
                    <a:pt x="8784" y="1307"/>
                    <a:pt x="8697" y="1512"/>
                    <a:pt x="8439" y="1865"/>
                  </a:cubicBezTo>
                  <a:cubicBezTo>
                    <a:pt x="8181" y="2217"/>
                    <a:pt x="7942" y="2707"/>
                    <a:pt x="7576" y="3112"/>
                  </a:cubicBezTo>
                  <a:cubicBezTo>
                    <a:pt x="7278" y="3833"/>
                    <a:pt x="7535" y="3883"/>
                    <a:pt x="6314" y="4312"/>
                  </a:cubicBezTo>
                  <a:cubicBezTo>
                    <a:pt x="5702" y="4653"/>
                    <a:pt x="5245" y="4745"/>
                    <a:pt x="4171" y="5207"/>
                  </a:cubicBezTo>
                  <a:cubicBezTo>
                    <a:pt x="3570" y="5579"/>
                    <a:pt x="3320" y="5647"/>
                    <a:pt x="2892" y="5992"/>
                  </a:cubicBezTo>
                  <a:cubicBezTo>
                    <a:pt x="2057" y="6691"/>
                    <a:pt x="2091" y="6781"/>
                    <a:pt x="1601" y="7281"/>
                  </a:cubicBezTo>
                  <a:cubicBezTo>
                    <a:pt x="1160" y="7945"/>
                    <a:pt x="904" y="8174"/>
                    <a:pt x="637" y="8712"/>
                  </a:cubicBezTo>
                  <a:cubicBezTo>
                    <a:pt x="370" y="9250"/>
                    <a:pt x="262" y="9656"/>
                    <a:pt x="0" y="10511"/>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88" name="Text Box 533"/>
            <p:cNvSpPr txBox="1">
              <a:spLocks noChangeArrowheads="1"/>
            </p:cNvSpPr>
            <p:nvPr/>
          </p:nvSpPr>
          <p:spPr bwMode="auto">
            <a:xfrm>
              <a:off x="4201769" y="1927392"/>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OHIO</a:t>
              </a:r>
            </a:p>
          </p:txBody>
        </p:sp>
        <p:sp>
          <p:nvSpPr>
            <p:cNvPr id="165389" name="Text Box 533"/>
            <p:cNvSpPr txBox="1">
              <a:spLocks noChangeArrowheads="1"/>
            </p:cNvSpPr>
            <p:nvPr/>
          </p:nvSpPr>
          <p:spPr bwMode="auto">
            <a:xfrm>
              <a:off x="2971598" y="6568235"/>
              <a:ext cx="1073704" cy="22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PL OHIO</a:t>
              </a:r>
            </a:p>
          </p:txBody>
        </p:sp>
        <p:grpSp>
          <p:nvGrpSpPr>
            <p:cNvPr id="165390" name="Group 524"/>
            <p:cNvGrpSpPr>
              <a:grpSpLocks/>
            </p:cNvGrpSpPr>
            <p:nvPr/>
          </p:nvGrpSpPr>
          <p:grpSpPr bwMode="auto">
            <a:xfrm>
              <a:off x="3543071" y="6450864"/>
              <a:ext cx="138113" cy="138113"/>
              <a:chOff x="1196975" y="4543425"/>
              <a:chExt cx="138112" cy="138112"/>
            </a:xfrm>
          </p:grpSpPr>
          <p:sp>
            <p:nvSpPr>
              <p:cNvPr id="165395"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9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9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91" name="Group 524"/>
            <p:cNvGrpSpPr>
              <a:grpSpLocks/>
            </p:cNvGrpSpPr>
            <p:nvPr/>
          </p:nvGrpSpPr>
          <p:grpSpPr bwMode="auto">
            <a:xfrm>
              <a:off x="4612310" y="2318995"/>
              <a:ext cx="138113" cy="138113"/>
              <a:chOff x="1196975" y="4543425"/>
              <a:chExt cx="138112" cy="138112"/>
            </a:xfrm>
          </p:grpSpPr>
          <p:sp>
            <p:nvSpPr>
              <p:cNvPr id="165392"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9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9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64868" name="Group 673"/>
          <p:cNvGrpSpPr>
            <a:grpSpLocks/>
          </p:cNvGrpSpPr>
          <p:nvPr/>
        </p:nvGrpSpPr>
        <p:grpSpPr bwMode="auto">
          <a:xfrm>
            <a:off x="3085401" y="2379664"/>
            <a:ext cx="7226300" cy="3063875"/>
            <a:chOff x="32831" y="2379893"/>
            <a:chExt cx="7227072" cy="3063670"/>
          </a:xfrm>
        </p:grpSpPr>
        <p:grpSp>
          <p:nvGrpSpPr>
            <p:cNvPr id="165339" name="Group 169"/>
            <p:cNvGrpSpPr>
              <a:grpSpLocks/>
            </p:cNvGrpSpPr>
            <p:nvPr/>
          </p:nvGrpSpPr>
          <p:grpSpPr bwMode="auto">
            <a:xfrm>
              <a:off x="292099" y="2379893"/>
              <a:ext cx="6606325" cy="1243737"/>
              <a:chOff x="292099" y="2379893"/>
              <a:chExt cx="6606325" cy="1243737"/>
            </a:xfrm>
          </p:grpSpPr>
          <p:sp>
            <p:nvSpPr>
              <p:cNvPr id="165344" name="Text Box 288"/>
              <p:cNvSpPr txBox="1">
                <a:spLocks noChangeArrowheads="1"/>
              </p:cNvSpPr>
              <p:nvPr/>
            </p:nvSpPr>
            <p:spPr bwMode="auto">
              <a:xfrm rot="-1794235">
                <a:off x="4746625" y="3235325"/>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65345" name="Text Box 289"/>
              <p:cNvSpPr txBox="1">
                <a:spLocks noChangeArrowheads="1"/>
              </p:cNvSpPr>
              <p:nvPr/>
            </p:nvSpPr>
            <p:spPr bwMode="auto">
              <a:xfrm rot="711019">
                <a:off x="1312720" y="3139647"/>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65346" name="Freeform 287"/>
              <p:cNvSpPr>
                <a:spLocks/>
              </p:cNvSpPr>
              <p:nvPr/>
            </p:nvSpPr>
            <p:spPr bwMode="auto">
              <a:xfrm>
                <a:off x="292099" y="2379893"/>
                <a:ext cx="6606325" cy="1243737"/>
              </a:xfrm>
              <a:custGeom>
                <a:avLst/>
                <a:gdLst>
                  <a:gd name="T0" fmla="*/ 0 w 8774"/>
                  <a:gd name="T1" fmla="*/ 0 h 10000"/>
                  <a:gd name="T2" fmla="*/ 2147483646 w 8774"/>
                  <a:gd name="T3" fmla="*/ 2147483646 h 10000"/>
                  <a:gd name="T4" fmla="*/ 2147483646 w 8774"/>
                  <a:gd name="T5" fmla="*/ 2147483646 h 10000"/>
                  <a:gd name="T6" fmla="*/ 2147483646 w 8774"/>
                  <a:gd name="T7" fmla="*/ 2147483646 h 10000"/>
                  <a:gd name="T8" fmla="*/ 2147483646 w 8774"/>
                  <a:gd name="T9" fmla="*/ 2147483646 h 10000"/>
                  <a:gd name="T10" fmla="*/ 2147483646 w 8774"/>
                  <a:gd name="T11" fmla="*/ 2147483646 h 10000"/>
                  <a:gd name="T12" fmla="*/ 2147483646 w 8774"/>
                  <a:gd name="T13" fmla="*/ 2147483646 h 10000"/>
                  <a:gd name="T14" fmla="*/ 2147483646 w 8774"/>
                  <a:gd name="T15" fmla="*/ 2147483646 h 10000"/>
                  <a:gd name="T16" fmla="*/ 2147483646 w 8774"/>
                  <a:gd name="T17" fmla="*/ 2147483646 h 10000"/>
                  <a:gd name="T18" fmla="*/ 2147483646 w 8774"/>
                  <a:gd name="T19" fmla="*/ 2147483646 h 10000"/>
                  <a:gd name="T20" fmla="*/ 2147483646 w 8774"/>
                  <a:gd name="T21" fmla="*/ 2147483646 h 10000"/>
                  <a:gd name="T22" fmla="*/ 2147483646 w 8774"/>
                  <a:gd name="T23" fmla="*/ 2147483646 h 10000"/>
                  <a:gd name="T24" fmla="*/ 2147483646 w 8774"/>
                  <a:gd name="T25" fmla="*/ 2147483646 h 10000"/>
                  <a:gd name="T26" fmla="*/ 2147483646 w 8774"/>
                  <a:gd name="T27" fmla="*/ 2147483646 h 10000"/>
                  <a:gd name="T28" fmla="*/ 2147483646 w 8774"/>
                  <a:gd name="T29" fmla="*/ 2147483646 h 10000"/>
                  <a:gd name="T30" fmla="*/ 2147483646 w 8774"/>
                  <a:gd name="T31" fmla="*/ 2147483646 h 10000"/>
                  <a:gd name="T32" fmla="*/ 2147483646 w 8774"/>
                  <a:gd name="T33" fmla="*/ 2147483646 h 1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74"/>
                  <a:gd name="T52" fmla="*/ 0 h 10000"/>
                  <a:gd name="T53" fmla="*/ 8774 w 8774"/>
                  <a:gd name="T54" fmla="*/ 10000 h 100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74" h="10000">
                    <a:moveTo>
                      <a:pt x="0" y="0"/>
                    </a:moveTo>
                    <a:lnTo>
                      <a:pt x="591" y="969"/>
                    </a:lnTo>
                    <a:lnTo>
                      <a:pt x="1223" y="3912"/>
                    </a:lnTo>
                    <a:cubicBezTo>
                      <a:pt x="1253" y="4388"/>
                      <a:pt x="1248" y="4626"/>
                      <a:pt x="1279" y="5102"/>
                    </a:cubicBezTo>
                    <a:lnTo>
                      <a:pt x="1990" y="6076"/>
                    </a:lnTo>
                    <a:lnTo>
                      <a:pt x="2972" y="7138"/>
                    </a:lnTo>
                    <a:cubicBezTo>
                      <a:pt x="2919" y="8007"/>
                      <a:pt x="2865" y="8778"/>
                      <a:pt x="2812" y="9647"/>
                    </a:cubicBezTo>
                    <a:lnTo>
                      <a:pt x="3105" y="9292"/>
                    </a:lnTo>
                    <a:lnTo>
                      <a:pt x="3610" y="10000"/>
                    </a:lnTo>
                    <a:cubicBezTo>
                      <a:pt x="3722" y="9609"/>
                      <a:pt x="3834" y="9121"/>
                      <a:pt x="3946" y="8730"/>
                    </a:cubicBezTo>
                    <a:lnTo>
                      <a:pt x="4275" y="8169"/>
                    </a:lnTo>
                    <a:lnTo>
                      <a:pt x="5009" y="8526"/>
                    </a:lnTo>
                    <a:lnTo>
                      <a:pt x="6063" y="9443"/>
                    </a:lnTo>
                    <a:lnTo>
                      <a:pt x="6949" y="6132"/>
                    </a:lnTo>
                    <a:cubicBezTo>
                      <a:pt x="7102" y="5869"/>
                      <a:pt x="7254" y="5710"/>
                      <a:pt x="7407" y="5342"/>
                    </a:cubicBezTo>
                    <a:cubicBezTo>
                      <a:pt x="7527" y="4100"/>
                      <a:pt x="7564" y="3798"/>
                      <a:pt x="7684" y="2556"/>
                    </a:cubicBezTo>
                    <a:cubicBezTo>
                      <a:pt x="8437" y="2938"/>
                      <a:pt x="8010" y="2695"/>
                      <a:pt x="8774" y="2973"/>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65340" name="Group 170"/>
            <p:cNvGrpSpPr>
              <a:grpSpLocks/>
            </p:cNvGrpSpPr>
            <p:nvPr/>
          </p:nvGrpSpPr>
          <p:grpSpPr bwMode="auto">
            <a:xfrm>
              <a:off x="32831" y="2734722"/>
              <a:ext cx="7227072" cy="2708841"/>
              <a:chOff x="32831" y="2734722"/>
              <a:chExt cx="7227072" cy="2708841"/>
            </a:xfrm>
          </p:grpSpPr>
          <p:sp>
            <p:nvSpPr>
              <p:cNvPr id="165341" name="Freeform 287"/>
              <p:cNvSpPr>
                <a:spLocks/>
              </p:cNvSpPr>
              <p:nvPr/>
            </p:nvSpPr>
            <p:spPr bwMode="auto">
              <a:xfrm>
                <a:off x="32831" y="2734722"/>
                <a:ext cx="7227072" cy="2708841"/>
              </a:xfrm>
              <a:custGeom>
                <a:avLst/>
                <a:gdLst>
                  <a:gd name="T0" fmla="*/ 2147483646 w 10517"/>
                  <a:gd name="T1" fmla="*/ 2147483646 h 24040"/>
                  <a:gd name="T2" fmla="*/ 2147483646 w 10517"/>
                  <a:gd name="T3" fmla="*/ 2147483646 h 24040"/>
                  <a:gd name="T4" fmla="*/ 2147483646 w 10517"/>
                  <a:gd name="T5" fmla="*/ 2147483646 h 24040"/>
                  <a:gd name="T6" fmla="*/ 2147483646 w 10517"/>
                  <a:gd name="T7" fmla="*/ 2147483646 h 24040"/>
                  <a:gd name="T8" fmla="*/ 2147483646 w 10517"/>
                  <a:gd name="T9" fmla="*/ 2147483646 h 24040"/>
                  <a:gd name="T10" fmla="*/ 2147483646 w 10517"/>
                  <a:gd name="T11" fmla="*/ 2147483646 h 24040"/>
                  <a:gd name="T12" fmla="*/ 2147483646 w 10517"/>
                  <a:gd name="T13" fmla="*/ 2147483646 h 24040"/>
                  <a:gd name="T14" fmla="*/ 2147483646 w 10517"/>
                  <a:gd name="T15" fmla="*/ 2147483646 h 24040"/>
                  <a:gd name="T16" fmla="*/ 2147483646 w 10517"/>
                  <a:gd name="T17" fmla="*/ 2147483646 h 24040"/>
                  <a:gd name="T18" fmla="*/ 2147483646 w 10517"/>
                  <a:gd name="T19" fmla="*/ 2147483646 h 24040"/>
                  <a:gd name="T20" fmla="*/ 2147483646 w 10517"/>
                  <a:gd name="T21" fmla="*/ 2147483646 h 24040"/>
                  <a:gd name="T22" fmla="*/ 2147483646 w 10517"/>
                  <a:gd name="T23" fmla="*/ 2147483646 h 24040"/>
                  <a:gd name="T24" fmla="*/ 2147483646 w 10517"/>
                  <a:gd name="T25" fmla="*/ 2147483646 h 24040"/>
                  <a:gd name="T26" fmla="*/ 2147483646 w 10517"/>
                  <a:gd name="T27" fmla="*/ 2147483646 h 24040"/>
                  <a:gd name="T28" fmla="*/ 2147483646 w 10517"/>
                  <a:gd name="T29" fmla="*/ 2147483646 h 24040"/>
                  <a:gd name="T30" fmla="*/ 2147483646 w 10517"/>
                  <a:gd name="T31" fmla="*/ 2147483646 h 24040"/>
                  <a:gd name="T32" fmla="*/ 2147483646 w 10517"/>
                  <a:gd name="T33" fmla="*/ 2147483646 h 24040"/>
                  <a:gd name="T34" fmla="*/ 2147483646 w 10517"/>
                  <a:gd name="T35" fmla="*/ 2147483646 h 24040"/>
                  <a:gd name="T36" fmla="*/ 2147483646 w 10517"/>
                  <a:gd name="T37" fmla="*/ 2147483646 h 240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17"/>
                  <a:gd name="T58" fmla="*/ 0 h 24040"/>
                  <a:gd name="T59" fmla="*/ 10517 w 10517"/>
                  <a:gd name="T60" fmla="*/ 24040 h 240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17" h="24040">
                    <a:moveTo>
                      <a:pt x="133" y="8506"/>
                    </a:moveTo>
                    <a:cubicBezTo>
                      <a:pt x="134" y="8508"/>
                      <a:pt x="241" y="0"/>
                      <a:pt x="233" y="268"/>
                    </a:cubicBezTo>
                    <a:cubicBezTo>
                      <a:pt x="234" y="270"/>
                      <a:pt x="188" y="4814"/>
                      <a:pt x="163" y="6455"/>
                    </a:cubicBezTo>
                    <a:cubicBezTo>
                      <a:pt x="138" y="8096"/>
                      <a:pt x="93" y="9112"/>
                      <a:pt x="83" y="10113"/>
                    </a:cubicBezTo>
                    <a:cubicBezTo>
                      <a:pt x="74" y="11114"/>
                      <a:pt x="0" y="11696"/>
                      <a:pt x="106" y="12459"/>
                    </a:cubicBezTo>
                    <a:cubicBezTo>
                      <a:pt x="259" y="13349"/>
                      <a:pt x="395" y="13868"/>
                      <a:pt x="720" y="14692"/>
                    </a:cubicBezTo>
                    <a:cubicBezTo>
                      <a:pt x="1046" y="15516"/>
                      <a:pt x="1886" y="16835"/>
                      <a:pt x="2059" y="17401"/>
                    </a:cubicBezTo>
                    <a:cubicBezTo>
                      <a:pt x="2171" y="18118"/>
                      <a:pt x="2227" y="18570"/>
                      <a:pt x="2269" y="18818"/>
                    </a:cubicBezTo>
                    <a:cubicBezTo>
                      <a:pt x="2694" y="18523"/>
                      <a:pt x="2474" y="18796"/>
                      <a:pt x="2693" y="18641"/>
                    </a:cubicBezTo>
                    <a:cubicBezTo>
                      <a:pt x="2917" y="19073"/>
                      <a:pt x="2973" y="19524"/>
                      <a:pt x="3071" y="19907"/>
                    </a:cubicBezTo>
                    <a:cubicBezTo>
                      <a:pt x="3091" y="20721"/>
                      <a:pt x="3112" y="21533"/>
                      <a:pt x="3134" y="22346"/>
                    </a:cubicBezTo>
                    <a:cubicBezTo>
                      <a:pt x="3550" y="22260"/>
                      <a:pt x="4140" y="22780"/>
                      <a:pt x="4675" y="23575"/>
                    </a:cubicBezTo>
                    <a:cubicBezTo>
                      <a:pt x="5183" y="23857"/>
                      <a:pt x="5821" y="24040"/>
                      <a:pt x="6187" y="24035"/>
                    </a:cubicBezTo>
                    <a:lnTo>
                      <a:pt x="6884" y="20779"/>
                    </a:lnTo>
                    <a:cubicBezTo>
                      <a:pt x="7201" y="19957"/>
                      <a:pt x="7215" y="20034"/>
                      <a:pt x="7487" y="20030"/>
                    </a:cubicBezTo>
                    <a:cubicBezTo>
                      <a:pt x="7670" y="18968"/>
                      <a:pt x="7697" y="18568"/>
                      <a:pt x="7797" y="17948"/>
                    </a:cubicBezTo>
                    <a:cubicBezTo>
                      <a:pt x="8061" y="18174"/>
                      <a:pt x="8247" y="18386"/>
                      <a:pt x="8616" y="18994"/>
                    </a:cubicBezTo>
                    <a:cubicBezTo>
                      <a:pt x="9012" y="20860"/>
                      <a:pt x="9097" y="21192"/>
                      <a:pt x="9529" y="21582"/>
                    </a:cubicBezTo>
                    <a:cubicBezTo>
                      <a:pt x="9846" y="21921"/>
                      <a:pt x="10330" y="21394"/>
                      <a:pt x="10517" y="21036"/>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65342" name="Text Box 288"/>
              <p:cNvSpPr txBox="1">
                <a:spLocks noChangeArrowheads="1"/>
              </p:cNvSpPr>
              <p:nvPr/>
            </p:nvSpPr>
            <p:spPr bwMode="auto">
              <a:xfrm rot="-1794235">
                <a:off x="4232923" y="5097996"/>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sp>
            <p:nvSpPr>
              <p:cNvPr id="165343" name="Text Box 288"/>
              <p:cNvSpPr txBox="1">
                <a:spLocks noChangeArrowheads="1"/>
              </p:cNvSpPr>
              <p:nvPr/>
            </p:nvSpPr>
            <p:spPr bwMode="auto">
              <a:xfrm rot="1302241">
                <a:off x="114611" y="4213782"/>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grpSp>
      </p:grpSp>
      <p:grpSp>
        <p:nvGrpSpPr>
          <p:cNvPr id="164869" name="Group 556"/>
          <p:cNvGrpSpPr>
            <a:grpSpLocks/>
          </p:cNvGrpSpPr>
          <p:nvPr/>
        </p:nvGrpSpPr>
        <p:grpSpPr bwMode="auto">
          <a:xfrm>
            <a:off x="3147314" y="2493963"/>
            <a:ext cx="7218363" cy="3148012"/>
            <a:chOff x="95697" y="2494562"/>
            <a:chExt cx="7217663" cy="3147948"/>
          </a:xfrm>
        </p:grpSpPr>
        <p:grpSp>
          <p:nvGrpSpPr>
            <p:cNvPr id="165291" name="Group 186"/>
            <p:cNvGrpSpPr>
              <a:grpSpLocks/>
            </p:cNvGrpSpPr>
            <p:nvPr/>
          </p:nvGrpSpPr>
          <p:grpSpPr bwMode="auto">
            <a:xfrm>
              <a:off x="664468" y="2494562"/>
              <a:ext cx="6443330" cy="1518640"/>
              <a:chOff x="664468" y="2494562"/>
              <a:chExt cx="6443330" cy="1518640"/>
            </a:xfrm>
          </p:grpSpPr>
          <p:sp>
            <p:nvSpPr>
              <p:cNvPr id="583" name="Rectangle 512"/>
              <p:cNvSpPr>
                <a:spLocks noChangeArrowheads="1"/>
              </p:cNvSpPr>
              <p:nvPr/>
            </p:nvSpPr>
            <p:spPr bwMode="auto">
              <a:xfrm rot="537630">
                <a:off x="3737069" y="3659763"/>
                <a:ext cx="522237"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65317" name="Freeform 1061"/>
              <p:cNvSpPr>
                <a:spLocks/>
              </p:cNvSpPr>
              <p:nvPr/>
            </p:nvSpPr>
            <p:spPr bwMode="auto">
              <a:xfrm>
                <a:off x="739958" y="2576067"/>
                <a:ext cx="3155768" cy="1176794"/>
              </a:xfrm>
              <a:custGeom>
                <a:avLst/>
                <a:gdLst>
                  <a:gd name="T0" fmla="*/ 0 w 11961"/>
                  <a:gd name="T1" fmla="*/ 0 h 31277"/>
                  <a:gd name="T2" fmla="*/ 2147483646 w 11961"/>
                  <a:gd name="T3" fmla="*/ 2147483646 h 31277"/>
                  <a:gd name="T4" fmla="*/ 2147483646 w 11961"/>
                  <a:gd name="T5" fmla="*/ 2147483646 h 31277"/>
                  <a:gd name="T6" fmla="*/ 2147483646 w 11961"/>
                  <a:gd name="T7" fmla="*/ 2147483646 h 31277"/>
                  <a:gd name="T8" fmla="*/ 2147483646 w 11961"/>
                  <a:gd name="T9" fmla="*/ 2147483646 h 31277"/>
                  <a:gd name="T10" fmla="*/ 2147483646 w 11961"/>
                  <a:gd name="T11" fmla="*/ 2147483646 h 31277"/>
                  <a:gd name="T12" fmla="*/ 2147483646 w 11961"/>
                  <a:gd name="T13" fmla="*/ 2147483646 h 31277"/>
                  <a:gd name="T14" fmla="*/ 2147483646 w 11961"/>
                  <a:gd name="T15" fmla="*/ 2147483646 h 31277"/>
                  <a:gd name="T16" fmla="*/ 2147483646 w 11961"/>
                  <a:gd name="T17" fmla="*/ 2147483646 h 31277"/>
                  <a:gd name="T18" fmla="*/ 2147483646 w 11961"/>
                  <a:gd name="T19" fmla="*/ 2147483646 h 312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61"/>
                  <a:gd name="T31" fmla="*/ 0 h 31277"/>
                  <a:gd name="T32" fmla="*/ 11961 w 11961"/>
                  <a:gd name="T33" fmla="*/ 31277 h 312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61" h="31277">
                    <a:moveTo>
                      <a:pt x="0" y="0"/>
                    </a:moveTo>
                    <a:cubicBezTo>
                      <a:pt x="277" y="1610"/>
                      <a:pt x="1136" y="6246"/>
                      <a:pt x="1407" y="8281"/>
                    </a:cubicBezTo>
                    <a:cubicBezTo>
                      <a:pt x="1601" y="10765"/>
                      <a:pt x="1369" y="10257"/>
                      <a:pt x="1704" y="12766"/>
                    </a:cubicBezTo>
                    <a:cubicBezTo>
                      <a:pt x="2073" y="16686"/>
                      <a:pt x="2214" y="17608"/>
                      <a:pt x="3732" y="19567"/>
                    </a:cubicBezTo>
                    <a:cubicBezTo>
                      <a:pt x="4585" y="20893"/>
                      <a:pt x="4506" y="20330"/>
                      <a:pt x="5522" y="21605"/>
                    </a:cubicBezTo>
                    <a:cubicBezTo>
                      <a:pt x="6190" y="22081"/>
                      <a:pt x="6880" y="23110"/>
                      <a:pt x="7323" y="23859"/>
                    </a:cubicBezTo>
                    <a:cubicBezTo>
                      <a:pt x="7767" y="24608"/>
                      <a:pt x="7840" y="25182"/>
                      <a:pt x="8183" y="26097"/>
                    </a:cubicBezTo>
                    <a:cubicBezTo>
                      <a:pt x="8526" y="27012"/>
                      <a:pt x="8981" y="28575"/>
                      <a:pt x="9381" y="29347"/>
                    </a:cubicBezTo>
                    <a:cubicBezTo>
                      <a:pt x="9781" y="30119"/>
                      <a:pt x="10151" y="30408"/>
                      <a:pt x="10581" y="30730"/>
                    </a:cubicBezTo>
                    <a:cubicBezTo>
                      <a:pt x="11011" y="31052"/>
                      <a:pt x="11473" y="30771"/>
                      <a:pt x="11961" y="3127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318" name="Freeform 1062"/>
              <p:cNvSpPr>
                <a:spLocks/>
              </p:cNvSpPr>
              <p:nvPr/>
            </p:nvSpPr>
            <p:spPr bwMode="auto">
              <a:xfrm>
                <a:off x="4086225" y="3652979"/>
                <a:ext cx="2925478" cy="360223"/>
              </a:xfrm>
              <a:custGeom>
                <a:avLst/>
                <a:gdLst>
                  <a:gd name="T0" fmla="*/ 0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0 h 10000"/>
                  <a:gd name="T14" fmla="*/ 0 60000 65536"/>
                  <a:gd name="T15" fmla="*/ 0 60000 65536"/>
                  <a:gd name="T16" fmla="*/ 0 60000 65536"/>
                  <a:gd name="T17" fmla="*/ 0 60000 65536"/>
                  <a:gd name="T18" fmla="*/ 0 60000 65536"/>
                  <a:gd name="T19" fmla="*/ 0 60000 65536"/>
                  <a:gd name="T20" fmla="*/ 0 60000 65536"/>
                  <a:gd name="T21" fmla="*/ 0 w 10000"/>
                  <a:gd name="T22" fmla="*/ 0 h 10000"/>
                  <a:gd name="T23" fmla="*/ 10000 w 10000"/>
                  <a:gd name="T24" fmla="*/ 10000 h 100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00" h="10000">
                    <a:moveTo>
                      <a:pt x="0" y="3566"/>
                    </a:moveTo>
                    <a:cubicBezTo>
                      <a:pt x="326" y="4005"/>
                      <a:pt x="656" y="4446"/>
                      <a:pt x="1206" y="4886"/>
                    </a:cubicBezTo>
                    <a:cubicBezTo>
                      <a:pt x="1754" y="5326"/>
                      <a:pt x="2502" y="5637"/>
                      <a:pt x="3287" y="6211"/>
                    </a:cubicBezTo>
                    <a:cubicBezTo>
                      <a:pt x="4075" y="6783"/>
                      <a:pt x="5269" y="7796"/>
                      <a:pt x="5927" y="8327"/>
                    </a:cubicBezTo>
                    <a:cubicBezTo>
                      <a:pt x="6583" y="8855"/>
                      <a:pt x="6735" y="10000"/>
                      <a:pt x="7217" y="9292"/>
                    </a:cubicBezTo>
                    <a:cubicBezTo>
                      <a:pt x="7701" y="8587"/>
                      <a:pt x="8360" y="5554"/>
                      <a:pt x="8824" y="4005"/>
                    </a:cubicBezTo>
                    <a:cubicBezTo>
                      <a:pt x="9287" y="2457"/>
                      <a:pt x="9670" y="1074"/>
                      <a:pt x="10000"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65319" name="Group 166"/>
              <p:cNvGrpSpPr>
                <a:grpSpLocks/>
              </p:cNvGrpSpPr>
              <p:nvPr/>
            </p:nvGrpSpPr>
            <p:grpSpPr bwMode="auto">
              <a:xfrm>
                <a:off x="2284275" y="3351546"/>
                <a:ext cx="152400" cy="142875"/>
                <a:chOff x="2212779" y="3429000"/>
                <a:chExt cx="152400" cy="142875"/>
              </a:xfrm>
            </p:grpSpPr>
            <p:sp>
              <p:nvSpPr>
                <p:cNvPr id="165336"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37"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38"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20" name="Group 170"/>
              <p:cNvGrpSpPr>
                <a:grpSpLocks/>
              </p:cNvGrpSpPr>
              <p:nvPr/>
            </p:nvGrpSpPr>
            <p:grpSpPr bwMode="auto">
              <a:xfrm>
                <a:off x="5633417" y="3869706"/>
                <a:ext cx="152400" cy="142875"/>
                <a:chOff x="2212779" y="3429000"/>
                <a:chExt cx="152400" cy="142875"/>
              </a:xfrm>
            </p:grpSpPr>
            <p:sp>
              <p:nvSpPr>
                <p:cNvPr id="165333"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34"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35"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21" name="Group 174"/>
              <p:cNvGrpSpPr>
                <a:grpSpLocks/>
              </p:cNvGrpSpPr>
              <p:nvPr/>
            </p:nvGrpSpPr>
            <p:grpSpPr bwMode="auto">
              <a:xfrm>
                <a:off x="2937009" y="3547079"/>
                <a:ext cx="152400" cy="142875"/>
                <a:chOff x="2212779" y="3429000"/>
                <a:chExt cx="152400" cy="142875"/>
              </a:xfrm>
            </p:grpSpPr>
            <p:sp>
              <p:nvSpPr>
                <p:cNvPr id="165330"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31"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32"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22" name="Group 178"/>
              <p:cNvGrpSpPr>
                <a:grpSpLocks/>
              </p:cNvGrpSpPr>
              <p:nvPr/>
            </p:nvGrpSpPr>
            <p:grpSpPr bwMode="auto">
              <a:xfrm>
                <a:off x="6955398" y="3586171"/>
                <a:ext cx="152400" cy="142875"/>
                <a:chOff x="2212779" y="3429000"/>
                <a:chExt cx="152400" cy="142875"/>
              </a:xfrm>
            </p:grpSpPr>
            <p:sp>
              <p:nvSpPr>
                <p:cNvPr id="165327"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28"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29"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23" name="Group 182"/>
              <p:cNvGrpSpPr>
                <a:grpSpLocks/>
              </p:cNvGrpSpPr>
              <p:nvPr/>
            </p:nvGrpSpPr>
            <p:grpSpPr bwMode="auto">
              <a:xfrm>
                <a:off x="664468" y="2494562"/>
                <a:ext cx="152400" cy="142875"/>
                <a:chOff x="2212779" y="3429000"/>
                <a:chExt cx="152400" cy="142875"/>
              </a:xfrm>
            </p:grpSpPr>
            <p:sp>
              <p:nvSpPr>
                <p:cNvPr id="165324"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25"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26"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65292" name="Group 233"/>
            <p:cNvGrpSpPr>
              <a:grpSpLocks/>
            </p:cNvGrpSpPr>
            <p:nvPr/>
          </p:nvGrpSpPr>
          <p:grpSpPr bwMode="auto">
            <a:xfrm>
              <a:off x="95697" y="4273743"/>
              <a:ext cx="7217663" cy="1368767"/>
              <a:chOff x="95697" y="4273743"/>
              <a:chExt cx="7217663" cy="1368767"/>
            </a:xfrm>
          </p:grpSpPr>
          <p:sp>
            <p:nvSpPr>
              <p:cNvPr id="560" name="Rectangle 512"/>
              <p:cNvSpPr>
                <a:spLocks noChangeArrowheads="1"/>
              </p:cNvSpPr>
              <p:nvPr/>
            </p:nvSpPr>
            <p:spPr bwMode="auto">
              <a:xfrm rot="227568">
                <a:off x="3659289" y="5393278"/>
                <a:ext cx="523824"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65294" name="Freeform 1061"/>
              <p:cNvSpPr>
                <a:spLocks/>
              </p:cNvSpPr>
              <p:nvPr/>
            </p:nvSpPr>
            <p:spPr bwMode="auto">
              <a:xfrm>
                <a:off x="182053" y="4348569"/>
                <a:ext cx="3636226" cy="1145409"/>
              </a:xfrm>
              <a:custGeom>
                <a:avLst/>
                <a:gdLst>
                  <a:gd name="T0" fmla="*/ 0 w 13509"/>
                  <a:gd name="T1" fmla="*/ 0 h 30443"/>
                  <a:gd name="T2" fmla="*/ 2147483646 w 13509"/>
                  <a:gd name="T3" fmla="*/ 2147483646 h 30443"/>
                  <a:gd name="T4" fmla="*/ 2147483646 w 13509"/>
                  <a:gd name="T5" fmla="*/ 2147483646 h 30443"/>
                  <a:gd name="T6" fmla="*/ 2147483646 w 13509"/>
                  <a:gd name="T7" fmla="*/ 2147483646 h 30443"/>
                  <a:gd name="T8" fmla="*/ 2147483646 w 13509"/>
                  <a:gd name="T9" fmla="*/ 2147483646 h 30443"/>
                  <a:gd name="T10" fmla="*/ 2147483646 w 13509"/>
                  <a:gd name="T11" fmla="*/ 2147483646 h 30443"/>
                  <a:gd name="T12" fmla="*/ 2147483646 w 13509"/>
                  <a:gd name="T13" fmla="*/ 2147483646 h 30443"/>
                  <a:gd name="T14" fmla="*/ 2147483646 w 13509"/>
                  <a:gd name="T15" fmla="*/ 2147483646 h 30443"/>
                  <a:gd name="T16" fmla="*/ 2147483646 w 13509"/>
                  <a:gd name="T17" fmla="*/ 2147483646 h 304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09"/>
                  <a:gd name="T28" fmla="*/ 0 h 30443"/>
                  <a:gd name="T29" fmla="*/ 13509 w 13509"/>
                  <a:gd name="T30" fmla="*/ 30443 h 304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09" h="30443">
                    <a:moveTo>
                      <a:pt x="0" y="0"/>
                    </a:moveTo>
                    <a:cubicBezTo>
                      <a:pt x="674" y="1601"/>
                      <a:pt x="3422" y="9050"/>
                      <a:pt x="4309" y="11659"/>
                    </a:cubicBezTo>
                    <a:cubicBezTo>
                      <a:pt x="5196" y="14268"/>
                      <a:pt x="4872" y="14864"/>
                      <a:pt x="5321" y="15652"/>
                    </a:cubicBezTo>
                    <a:cubicBezTo>
                      <a:pt x="6279" y="15670"/>
                      <a:pt x="6392" y="15062"/>
                      <a:pt x="6693" y="16716"/>
                    </a:cubicBezTo>
                    <a:cubicBezTo>
                      <a:pt x="6994" y="18370"/>
                      <a:pt x="7074" y="18922"/>
                      <a:pt x="7127" y="25576"/>
                    </a:cubicBezTo>
                    <a:cubicBezTo>
                      <a:pt x="7319" y="27062"/>
                      <a:pt x="7538" y="25241"/>
                      <a:pt x="7847" y="25629"/>
                    </a:cubicBezTo>
                    <a:cubicBezTo>
                      <a:pt x="8330" y="26864"/>
                      <a:pt x="8740" y="26307"/>
                      <a:pt x="9147" y="26735"/>
                    </a:cubicBezTo>
                    <a:cubicBezTo>
                      <a:pt x="9554" y="27163"/>
                      <a:pt x="9565" y="27578"/>
                      <a:pt x="10292" y="28196"/>
                    </a:cubicBezTo>
                    <a:cubicBezTo>
                      <a:pt x="11019" y="28814"/>
                      <a:pt x="12861" y="30439"/>
                      <a:pt x="13509" y="3044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295" name="Freeform 1062"/>
              <p:cNvSpPr>
                <a:spLocks/>
              </p:cNvSpPr>
              <p:nvPr/>
            </p:nvSpPr>
            <p:spPr bwMode="auto">
              <a:xfrm>
                <a:off x="4010034" y="5187497"/>
                <a:ext cx="3226669" cy="328568"/>
              </a:xfrm>
              <a:custGeom>
                <a:avLst/>
                <a:gdLst>
                  <a:gd name="T0" fmla="*/ 0 w 12024"/>
                  <a:gd name="T1" fmla="*/ 2147483646 h 24682"/>
                  <a:gd name="T2" fmla="*/ 2147483646 w 12024"/>
                  <a:gd name="T3" fmla="*/ 2147483646 h 24682"/>
                  <a:gd name="T4" fmla="*/ 2147483646 w 12024"/>
                  <a:gd name="T5" fmla="*/ 2147483646 h 24682"/>
                  <a:gd name="T6" fmla="*/ 2147483646 w 12024"/>
                  <a:gd name="T7" fmla="*/ 2147483646 h 24682"/>
                  <a:gd name="T8" fmla="*/ 2147483646 w 12024"/>
                  <a:gd name="T9" fmla="*/ 2147483646 h 24682"/>
                  <a:gd name="T10" fmla="*/ 2147483646 w 12024"/>
                  <a:gd name="T11" fmla="*/ 2147483646 h 24682"/>
                  <a:gd name="T12" fmla="*/ 2147483646 w 12024"/>
                  <a:gd name="T13" fmla="*/ 2147483646 h 24682"/>
                  <a:gd name="T14" fmla="*/ 0 60000 65536"/>
                  <a:gd name="T15" fmla="*/ 0 60000 65536"/>
                  <a:gd name="T16" fmla="*/ 0 60000 65536"/>
                  <a:gd name="T17" fmla="*/ 0 60000 65536"/>
                  <a:gd name="T18" fmla="*/ 0 60000 65536"/>
                  <a:gd name="T19" fmla="*/ 0 60000 65536"/>
                  <a:gd name="T20" fmla="*/ 0 60000 65536"/>
                  <a:gd name="T21" fmla="*/ 0 w 12024"/>
                  <a:gd name="T22" fmla="*/ 0 h 24682"/>
                  <a:gd name="T23" fmla="*/ 12024 w 12024"/>
                  <a:gd name="T24" fmla="*/ 24682 h 246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24" h="24682">
                    <a:moveTo>
                      <a:pt x="0" y="23885"/>
                    </a:moveTo>
                    <a:cubicBezTo>
                      <a:pt x="354" y="23944"/>
                      <a:pt x="1058" y="24682"/>
                      <a:pt x="895" y="24543"/>
                    </a:cubicBezTo>
                    <a:cubicBezTo>
                      <a:pt x="1675" y="21928"/>
                      <a:pt x="2727" y="15992"/>
                      <a:pt x="3512" y="12675"/>
                    </a:cubicBezTo>
                    <a:cubicBezTo>
                      <a:pt x="4297" y="9358"/>
                      <a:pt x="4412" y="8621"/>
                      <a:pt x="5603" y="4638"/>
                    </a:cubicBezTo>
                    <a:cubicBezTo>
                      <a:pt x="6488" y="0"/>
                      <a:pt x="7768" y="798"/>
                      <a:pt x="8485" y="2236"/>
                    </a:cubicBezTo>
                    <a:cubicBezTo>
                      <a:pt x="9201" y="3662"/>
                      <a:pt x="9339" y="2915"/>
                      <a:pt x="9891" y="4296"/>
                    </a:cubicBezTo>
                    <a:cubicBezTo>
                      <a:pt x="10419" y="2389"/>
                      <a:pt x="11171" y="3840"/>
                      <a:pt x="12024" y="263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65296" name="Group 213"/>
              <p:cNvGrpSpPr>
                <a:grpSpLocks/>
              </p:cNvGrpSpPr>
              <p:nvPr/>
            </p:nvGrpSpPr>
            <p:grpSpPr bwMode="auto">
              <a:xfrm>
                <a:off x="1332494" y="4754777"/>
                <a:ext cx="152400" cy="142875"/>
                <a:chOff x="2212779" y="3429000"/>
                <a:chExt cx="152400" cy="142875"/>
              </a:xfrm>
            </p:grpSpPr>
            <p:sp>
              <p:nvSpPr>
                <p:cNvPr id="165313"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14"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15"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297" name="Group 217"/>
              <p:cNvGrpSpPr>
                <a:grpSpLocks/>
              </p:cNvGrpSpPr>
              <p:nvPr/>
            </p:nvGrpSpPr>
            <p:grpSpPr bwMode="auto">
              <a:xfrm>
                <a:off x="5021725" y="5252234"/>
                <a:ext cx="152400" cy="142875"/>
                <a:chOff x="2212779" y="3429000"/>
                <a:chExt cx="152400" cy="142875"/>
              </a:xfrm>
            </p:grpSpPr>
            <p:sp>
              <p:nvSpPr>
                <p:cNvPr id="165310"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11"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12"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298" name="Group 221"/>
              <p:cNvGrpSpPr>
                <a:grpSpLocks/>
              </p:cNvGrpSpPr>
              <p:nvPr/>
            </p:nvGrpSpPr>
            <p:grpSpPr bwMode="auto">
              <a:xfrm>
                <a:off x="2189386" y="5257985"/>
                <a:ext cx="152400" cy="142875"/>
                <a:chOff x="2212779" y="3429000"/>
                <a:chExt cx="152400" cy="142875"/>
              </a:xfrm>
            </p:grpSpPr>
            <p:sp>
              <p:nvSpPr>
                <p:cNvPr id="165307"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08"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09"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299" name="Group 225"/>
              <p:cNvGrpSpPr>
                <a:grpSpLocks/>
              </p:cNvGrpSpPr>
              <p:nvPr/>
            </p:nvGrpSpPr>
            <p:grpSpPr bwMode="auto">
              <a:xfrm>
                <a:off x="7160960" y="5152701"/>
                <a:ext cx="152400" cy="142875"/>
                <a:chOff x="2212779" y="3429000"/>
                <a:chExt cx="152400" cy="142875"/>
              </a:xfrm>
            </p:grpSpPr>
            <p:sp>
              <p:nvSpPr>
                <p:cNvPr id="165304"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05"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06"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300" name="Group 229"/>
              <p:cNvGrpSpPr>
                <a:grpSpLocks/>
              </p:cNvGrpSpPr>
              <p:nvPr/>
            </p:nvGrpSpPr>
            <p:grpSpPr bwMode="auto">
              <a:xfrm>
                <a:off x="95697" y="4273743"/>
                <a:ext cx="152400" cy="142875"/>
                <a:chOff x="2212779" y="3429000"/>
                <a:chExt cx="152400" cy="142875"/>
              </a:xfrm>
            </p:grpSpPr>
            <p:sp>
              <p:nvSpPr>
                <p:cNvPr id="165301"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65302"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303"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grpSp>
        <p:nvGrpSpPr>
          <p:cNvPr id="164870" name="Group 605"/>
          <p:cNvGrpSpPr>
            <a:grpSpLocks/>
          </p:cNvGrpSpPr>
          <p:nvPr/>
        </p:nvGrpSpPr>
        <p:grpSpPr bwMode="auto">
          <a:xfrm>
            <a:off x="8271764" y="2500313"/>
            <a:ext cx="1992313" cy="3833812"/>
            <a:chOff x="5219706" y="2500434"/>
            <a:chExt cx="1992307" cy="3833696"/>
          </a:xfrm>
        </p:grpSpPr>
        <p:grpSp>
          <p:nvGrpSpPr>
            <p:cNvPr id="165282" name="Group 1003"/>
            <p:cNvGrpSpPr>
              <a:grpSpLocks/>
            </p:cNvGrpSpPr>
            <p:nvPr/>
          </p:nvGrpSpPr>
          <p:grpSpPr bwMode="auto">
            <a:xfrm>
              <a:off x="6240463" y="3989390"/>
              <a:ext cx="971550" cy="1154113"/>
              <a:chOff x="3931" y="2513"/>
              <a:chExt cx="612" cy="727"/>
            </a:xfrm>
          </p:grpSpPr>
          <p:sp>
            <p:nvSpPr>
              <p:cNvPr id="165289" name="Freeform 1004"/>
              <p:cNvSpPr>
                <a:spLocks/>
              </p:cNvSpPr>
              <p:nvPr/>
            </p:nvSpPr>
            <p:spPr bwMode="auto">
              <a:xfrm>
                <a:off x="3931" y="2513"/>
                <a:ext cx="612" cy="727"/>
              </a:xfrm>
              <a:custGeom>
                <a:avLst/>
                <a:gdLst>
                  <a:gd name="T0" fmla="*/ 0 w 10000"/>
                  <a:gd name="T1" fmla="*/ 0 h 10098"/>
                  <a:gd name="T2" fmla="*/ 0 w 10000"/>
                  <a:gd name="T3" fmla="*/ 0 h 10098"/>
                  <a:gd name="T4" fmla="*/ 0 w 10000"/>
                  <a:gd name="T5" fmla="*/ 0 h 10098"/>
                  <a:gd name="T6" fmla="*/ 0 w 10000"/>
                  <a:gd name="T7" fmla="*/ 0 h 10098"/>
                  <a:gd name="T8" fmla="*/ 0 w 10000"/>
                  <a:gd name="T9" fmla="*/ 0 h 10098"/>
                  <a:gd name="T10" fmla="*/ 0 w 10000"/>
                  <a:gd name="T11" fmla="*/ 0 h 10098"/>
                  <a:gd name="T12" fmla="*/ 0 w 10000"/>
                  <a:gd name="T13" fmla="*/ 0 h 10098"/>
                  <a:gd name="T14" fmla="*/ 0 w 10000"/>
                  <a:gd name="T15" fmla="*/ 0 h 10098"/>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098"/>
                  <a:gd name="T26" fmla="*/ 10000 w 10000"/>
                  <a:gd name="T27" fmla="*/ 10098 h 100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098">
                    <a:moveTo>
                      <a:pt x="4674" y="562"/>
                    </a:moveTo>
                    <a:cubicBezTo>
                      <a:pt x="5938" y="0"/>
                      <a:pt x="7504" y="1009"/>
                      <a:pt x="8122" y="1412"/>
                    </a:cubicBezTo>
                    <a:cubicBezTo>
                      <a:pt x="8501" y="2468"/>
                      <a:pt x="8995" y="2405"/>
                      <a:pt x="9254" y="4010"/>
                    </a:cubicBezTo>
                    <a:cubicBezTo>
                      <a:pt x="9505" y="5703"/>
                      <a:pt x="9959" y="5651"/>
                      <a:pt x="10000" y="8441"/>
                    </a:cubicBezTo>
                    <a:cubicBezTo>
                      <a:pt x="9205" y="9708"/>
                      <a:pt x="8433" y="9732"/>
                      <a:pt x="6748" y="9876"/>
                    </a:cubicBezTo>
                    <a:cubicBezTo>
                      <a:pt x="5572" y="10098"/>
                      <a:pt x="3842" y="9980"/>
                      <a:pt x="1390" y="9505"/>
                    </a:cubicBezTo>
                    <a:cubicBezTo>
                      <a:pt x="343" y="8268"/>
                      <a:pt x="0" y="7238"/>
                      <a:pt x="423" y="5566"/>
                    </a:cubicBezTo>
                    <a:cubicBezTo>
                      <a:pt x="1454" y="2285"/>
                      <a:pt x="1803" y="1358"/>
                      <a:pt x="4674" y="562"/>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290" name="Text Box 1005"/>
              <p:cNvSpPr txBox="1">
                <a:spLocks noChangeArrowheads="1"/>
              </p:cNvSpPr>
              <p:nvPr/>
            </p:nvSpPr>
            <p:spPr bwMode="auto">
              <a:xfrm>
                <a:off x="4012" y="2582"/>
                <a:ext cx="424"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BLUE</a:t>
                </a:r>
              </a:p>
            </p:txBody>
          </p:sp>
        </p:grpSp>
        <p:grpSp>
          <p:nvGrpSpPr>
            <p:cNvPr id="165283" name="Group 1006"/>
            <p:cNvGrpSpPr>
              <a:grpSpLocks/>
            </p:cNvGrpSpPr>
            <p:nvPr/>
          </p:nvGrpSpPr>
          <p:grpSpPr bwMode="auto">
            <a:xfrm>
              <a:off x="5915025" y="2500434"/>
              <a:ext cx="1017588" cy="1465141"/>
              <a:chOff x="3648" y="1557"/>
              <a:chExt cx="641" cy="947"/>
            </a:xfrm>
          </p:grpSpPr>
          <p:sp>
            <p:nvSpPr>
              <p:cNvPr id="165287" name="Freeform 1007"/>
              <p:cNvSpPr>
                <a:spLocks/>
              </p:cNvSpPr>
              <p:nvPr/>
            </p:nvSpPr>
            <p:spPr bwMode="auto">
              <a:xfrm>
                <a:off x="3648" y="1557"/>
                <a:ext cx="641" cy="947"/>
              </a:xfrm>
              <a:custGeom>
                <a:avLst/>
                <a:gdLst>
                  <a:gd name="T0" fmla="*/ 0 w 10000"/>
                  <a:gd name="T1" fmla="*/ 0 h 10267"/>
                  <a:gd name="T2" fmla="*/ 0 w 10000"/>
                  <a:gd name="T3" fmla="*/ 0 h 10267"/>
                  <a:gd name="T4" fmla="*/ 0 w 10000"/>
                  <a:gd name="T5" fmla="*/ 0 h 10267"/>
                  <a:gd name="T6" fmla="*/ 0 w 10000"/>
                  <a:gd name="T7" fmla="*/ 0 h 10267"/>
                  <a:gd name="T8" fmla="*/ 0 w 10000"/>
                  <a:gd name="T9" fmla="*/ 0 h 10267"/>
                  <a:gd name="T10" fmla="*/ 0 w 10000"/>
                  <a:gd name="T11" fmla="*/ 0 h 10267"/>
                  <a:gd name="T12" fmla="*/ 0 w 10000"/>
                  <a:gd name="T13" fmla="*/ 0 h 10267"/>
                  <a:gd name="T14" fmla="*/ 0 w 10000"/>
                  <a:gd name="T15" fmla="*/ 0 h 10267"/>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267"/>
                  <a:gd name="T26" fmla="*/ 10000 w 10000"/>
                  <a:gd name="T27" fmla="*/ 10267 h 102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267">
                    <a:moveTo>
                      <a:pt x="6521" y="354"/>
                    </a:moveTo>
                    <a:cubicBezTo>
                      <a:pt x="7971" y="430"/>
                      <a:pt x="9064" y="955"/>
                      <a:pt x="9516" y="2083"/>
                    </a:cubicBezTo>
                    <a:cubicBezTo>
                      <a:pt x="9734" y="3283"/>
                      <a:pt x="10000" y="2901"/>
                      <a:pt x="8751" y="4465"/>
                    </a:cubicBezTo>
                    <a:cubicBezTo>
                      <a:pt x="8518" y="4572"/>
                      <a:pt x="7988" y="5581"/>
                      <a:pt x="6116" y="6276"/>
                    </a:cubicBezTo>
                    <a:cubicBezTo>
                      <a:pt x="4992" y="7317"/>
                      <a:pt x="5991" y="10267"/>
                      <a:pt x="2745" y="10007"/>
                    </a:cubicBezTo>
                    <a:cubicBezTo>
                      <a:pt x="998" y="8011"/>
                      <a:pt x="359" y="4149"/>
                      <a:pt x="0" y="3324"/>
                    </a:cubicBezTo>
                    <a:cubicBezTo>
                      <a:pt x="77" y="1622"/>
                      <a:pt x="156" y="2665"/>
                      <a:pt x="780" y="843"/>
                    </a:cubicBezTo>
                    <a:cubicBezTo>
                      <a:pt x="3276" y="296"/>
                      <a:pt x="3899" y="0"/>
                      <a:pt x="6521" y="354"/>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288" name="Text Box 1008"/>
              <p:cNvSpPr txBox="1">
                <a:spLocks noChangeArrowheads="1"/>
              </p:cNvSpPr>
              <p:nvPr/>
            </p:nvSpPr>
            <p:spPr bwMode="auto">
              <a:xfrm>
                <a:off x="3689" y="1951"/>
                <a:ext cx="356" cy="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300"/>
                  </a:lnSpc>
                  <a:spcBef>
                    <a:spcPct val="0"/>
                  </a:spcBef>
                  <a:buNone/>
                </a:pPr>
                <a:r>
                  <a:rPr lang="en-US" altLang="en-US" sz="1400" b="1" dirty="0">
                    <a:solidFill>
                      <a:srgbClr val="000000"/>
                    </a:solidFill>
                    <a:cs typeface="Arial" panose="020B0604020202020204" pitchFamily="34" charset="0"/>
                  </a:rPr>
                  <a:t>OBJ</a:t>
                </a:r>
              </a:p>
              <a:p>
                <a:pPr algn="ctr">
                  <a:lnSpc>
                    <a:spcPts val="1300"/>
                  </a:lnSpc>
                  <a:spcBef>
                    <a:spcPct val="0"/>
                  </a:spcBef>
                  <a:buNone/>
                </a:pPr>
                <a:r>
                  <a:rPr lang="en-US" altLang="en-US" sz="1400" b="1" dirty="0">
                    <a:solidFill>
                      <a:srgbClr val="000000"/>
                    </a:solidFill>
                    <a:cs typeface="Arial" panose="020B0604020202020204" pitchFamily="34" charset="0"/>
                  </a:rPr>
                  <a:t>RED</a:t>
                </a:r>
              </a:p>
            </p:txBody>
          </p:sp>
        </p:grpSp>
        <p:grpSp>
          <p:nvGrpSpPr>
            <p:cNvPr id="165284" name="Group 1003"/>
            <p:cNvGrpSpPr>
              <a:grpSpLocks/>
            </p:cNvGrpSpPr>
            <p:nvPr/>
          </p:nvGrpSpPr>
          <p:grpSpPr bwMode="auto">
            <a:xfrm>
              <a:off x="5219706" y="5226054"/>
              <a:ext cx="977901" cy="1108076"/>
              <a:chOff x="3960" y="2512"/>
              <a:chExt cx="616" cy="698"/>
            </a:xfrm>
          </p:grpSpPr>
          <p:sp>
            <p:nvSpPr>
              <p:cNvPr id="165285" name="Freeform 1004"/>
              <p:cNvSpPr>
                <a:spLocks/>
              </p:cNvSpPr>
              <p:nvPr/>
            </p:nvSpPr>
            <p:spPr bwMode="auto">
              <a:xfrm>
                <a:off x="3960" y="2512"/>
                <a:ext cx="615" cy="698"/>
              </a:xfrm>
              <a:custGeom>
                <a:avLst/>
                <a:gdLst>
                  <a:gd name="T0" fmla="*/ 0 w 9694"/>
                  <a:gd name="T1" fmla="*/ 0 h 10000"/>
                  <a:gd name="T2" fmla="*/ 0 w 9694"/>
                  <a:gd name="T3" fmla="*/ 0 h 10000"/>
                  <a:gd name="T4" fmla="*/ 0 w 9694"/>
                  <a:gd name="T5" fmla="*/ 0 h 10000"/>
                  <a:gd name="T6" fmla="*/ 0 w 9694"/>
                  <a:gd name="T7" fmla="*/ 0 h 10000"/>
                  <a:gd name="T8" fmla="*/ 0 w 9694"/>
                  <a:gd name="T9" fmla="*/ 0 h 10000"/>
                  <a:gd name="T10" fmla="*/ 0 w 9694"/>
                  <a:gd name="T11" fmla="*/ 0 h 10000"/>
                  <a:gd name="T12" fmla="*/ 0 w 9694"/>
                  <a:gd name="T13" fmla="*/ 0 h 10000"/>
                  <a:gd name="T14" fmla="*/ 0 w 9694"/>
                  <a:gd name="T15" fmla="*/ 0 h 10000"/>
                  <a:gd name="T16" fmla="*/ 0 w 9694"/>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94"/>
                  <a:gd name="T28" fmla="*/ 0 h 10000"/>
                  <a:gd name="T29" fmla="*/ 9694 w 9694"/>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94" h="10000">
                    <a:moveTo>
                      <a:pt x="4449" y="478"/>
                    </a:moveTo>
                    <a:cubicBezTo>
                      <a:pt x="5320" y="334"/>
                      <a:pt x="7139" y="0"/>
                      <a:pt x="8389" y="481"/>
                    </a:cubicBezTo>
                    <a:cubicBezTo>
                      <a:pt x="9254" y="1558"/>
                      <a:pt x="9564" y="1041"/>
                      <a:pt x="9694" y="3084"/>
                    </a:cubicBezTo>
                    <a:cubicBezTo>
                      <a:pt x="9545" y="6099"/>
                      <a:pt x="9539" y="5284"/>
                      <a:pt x="9021" y="8161"/>
                    </a:cubicBezTo>
                    <a:cubicBezTo>
                      <a:pt x="8254" y="9467"/>
                      <a:pt x="6729" y="9491"/>
                      <a:pt x="5603" y="9945"/>
                    </a:cubicBezTo>
                    <a:cubicBezTo>
                      <a:pt x="3967" y="9920"/>
                      <a:pt x="4080" y="10000"/>
                      <a:pt x="1714" y="9509"/>
                    </a:cubicBezTo>
                    <a:cubicBezTo>
                      <a:pt x="705" y="8539"/>
                      <a:pt x="373" y="8338"/>
                      <a:pt x="0" y="6818"/>
                    </a:cubicBezTo>
                    <a:cubicBezTo>
                      <a:pt x="997" y="4142"/>
                      <a:pt x="551" y="4350"/>
                      <a:pt x="1930" y="2415"/>
                    </a:cubicBezTo>
                    <a:cubicBezTo>
                      <a:pt x="2900" y="1089"/>
                      <a:pt x="2987" y="1166"/>
                      <a:pt x="4449" y="478"/>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286" name="Text Box 1005"/>
              <p:cNvSpPr txBox="1">
                <a:spLocks noChangeArrowheads="1"/>
              </p:cNvSpPr>
              <p:nvPr/>
            </p:nvSpPr>
            <p:spPr bwMode="auto">
              <a:xfrm>
                <a:off x="4095" y="2563"/>
                <a:ext cx="481"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WHITE</a:t>
                </a:r>
              </a:p>
            </p:txBody>
          </p:sp>
        </p:grpSp>
      </p:grpSp>
      <p:grpSp>
        <p:nvGrpSpPr>
          <p:cNvPr id="164871" name="Group 615"/>
          <p:cNvGrpSpPr>
            <a:grpSpLocks/>
          </p:cNvGrpSpPr>
          <p:nvPr/>
        </p:nvGrpSpPr>
        <p:grpSpPr bwMode="auto">
          <a:xfrm>
            <a:off x="3267963" y="2011363"/>
            <a:ext cx="2236788" cy="4202112"/>
            <a:chOff x="216385" y="2011275"/>
            <a:chExt cx="2236253" cy="4201703"/>
          </a:xfrm>
        </p:grpSpPr>
        <p:grpSp>
          <p:nvGrpSpPr>
            <p:cNvPr id="165273" name="Group 291"/>
            <p:cNvGrpSpPr>
              <a:grpSpLocks/>
            </p:cNvGrpSpPr>
            <p:nvPr/>
          </p:nvGrpSpPr>
          <p:grpSpPr bwMode="auto">
            <a:xfrm>
              <a:off x="627078" y="3043015"/>
              <a:ext cx="942457" cy="1450169"/>
              <a:chOff x="619760" y="3030117"/>
              <a:chExt cx="942466" cy="1450073"/>
            </a:xfrm>
          </p:grpSpPr>
          <p:sp>
            <p:nvSpPr>
              <p:cNvPr id="165280" name="Freeform 79"/>
              <p:cNvSpPr>
                <a:spLocks/>
              </p:cNvSpPr>
              <p:nvPr/>
            </p:nvSpPr>
            <p:spPr bwMode="auto">
              <a:xfrm>
                <a:off x="619760" y="3030117"/>
                <a:ext cx="942466" cy="1450073"/>
              </a:xfrm>
              <a:custGeom>
                <a:avLst/>
                <a:gdLst>
                  <a:gd name="T0" fmla="*/ 2147483646 w 9917"/>
                  <a:gd name="T1" fmla="*/ 0 h 10000"/>
                  <a:gd name="T2" fmla="*/ 2147483646 w 9917"/>
                  <a:gd name="T3" fmla="*/ 2147483646 h 10000"/>
                  <a:gd name="T4" fmla="*/ 2147483646 w 9917"/>
                  <a:gd name="T5" fmla="*/ 2147483646 h 10000"/>
                  <a:gd name="T6" fmla="*/ 2147483646 w 9917"/>
                  <a:gd name="T7" fmla="*/ 2147483646 h 10000"/>
                  <a:gd name="T8" fmla="*/ 2147483646 w 9917"/>
                  <a:gd name="T9" fmla="*/ 2147483646 h 10000"/>
                  <a:gd name="T10" fmla="*/ 2147483646 w 9917"/>
                  <a:gd name="T11" fmla="*/ 2147483646 h 10000"/>
                  <a:gd name="T12" fmla="*/ 2147483646 w 9917"/>
                  <a:gd name="T13" fmla="*/ 2147483646 h 10000"/>
                  <a:gd name="T14" fmla="*/ 2147483646 w 9917"/>
                  <a:gd name="T15" fmla="*/ 2147483646 h 10000"/>
                  <a:gd name="T16" fmla="*/ 2147483646 w 9917"/>
                  <a:gd name="T17" fmla="*/ 2147483646 h 10000"/>
                  <a:gd name="T18" fmla="*/ 0 w 9917"/>
                  <a:gd name="T19" fmla="*/ 2147483646 h 10000"/>
                  <a:gd name="T20" fmla="*/ 2147483646 w 9917"/>
                  <a:gd name="T21" fmla="*/ 2147483646 h 10000"/>
                  <a:gd name="T22" fmla="*/ 2147483646 w 9917"/>
                  <a:gd name="T23" fmla="*/ 2147483646 h 10000"/>
                  <a:gd name="T24" fmla="*/ 2147483646 w 9917"/>
                  <a:gd name="T25" fmla="*/ 0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17"/>
                  <a:gd name="T40" fmla="*/ 0 h 10000"/>
                  <a:gd name="T41" fmla="*/ 9917 w 9917"/>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17" h="10000">
                    <a:moveTo>
                      <a:pt x="4517" y="0"/>
                    </a:moveTo>
                    <a:cubicBezTo>
                      <a:pt x="6162" y="279"/>
                      <a:pt x="5796" y="1236"/>
                      <a:pt x="7796" y="1593"/>
                    </a:cubicBezTo>
                    <a:cubicBezTo>
                      <a:pt x="8715" y="1700"/>
                      <a:pt x="9171" y="1756"/>
                      <a:pt x="9470" y="2121"/>
                    </a:cubicBezTo>
                    <a:cubicBezTo>
                      <a:pt x="9854" y="2527"/>
                      <a:pt x="9791" y="2292"/>
                      <a:pt x="9917" y="3017"/>
                    </a:cubicBezTo>
                    <a:cubicBezTo>
                      <a:pt x="9748" y="5073"/>
                      <a:pt x="8822" y="5206"/>
                      <a:pt x="7768" y="6738"/>
                    </a:cubicBezTo>
                    <a:cubicBezTo>
                      <a:pt x="7102" y="7415"/>
                      <a:pt x="6436" y="7533"/>
                      <a:pt x="6052" y="7996"/>
                    </a:cubicBezTo>
                    <a:cubicBezTo>
                      <a:pt x="5670" y="8458"/>
                      <a:pt x="6069" y="9052"/>
                      <a:pt x="5469" y="9513"/>
                    </a:cubicBezTo>
                    <a:lnTo>
                      <a:pt x="3589" y="9879"/>
                    </a:lnTo>
                    <a:cubicBezTo>
                      <a:pt x="2389" y="10000"/>
                      <a:pt x="2459" y="9809"/>
                      <a:pt x="856" y="9686"/>
                    </a:cubicBezTo>
                    <a:cubicBezTo>
                      <a:pt x="55" y="9077"/>
                      <a:pt x="352" y="9282"/>
                      <a:pt x="0" y="8229"/>
                    </a:cubicBezTo>
                    <a:cubicBezTo>
                      <a:pt x="618" y="6901"/>
                      <a:pt x="390" y="7626"/>
                      <a:pt x="1058" y="6347"/>
                    </a:cubicBezTo>
                    <a:cubicBezTo>
                      <a:pt x="2526" y="5005"/>
                      <a:pt x="2932" y="1807"/>
                      <a:pt x="3150" y="939"/>
                    </a:cubicBezTo>
                    <a:cubicBezTo>
                      <a:pt x="3233" y="612"/>
                      <a:pt x="3633" y="303"/>
                      <a:pt x="4517"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281" name="Text Box 289"/>
              <p:cNvSpPr txBox="1">
                <a:spLocks noChangeArrowheads="1"/>
              </p:cNvSpPr>
              <p:nvPr/>
            </p:nvSpPr>
            <p:spPr bwMode="auto">
              <a:xfrm>
                <a:off x="832077" y="3201888"/>
                <a:ext cx="646836" cy="246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B</a:t>
                </a:r>
              </a:p>
            </p:txBody>
          </p:sp>
        </p:grpSp>
        <p:grpSp>
          <p:nvGrpSpPr>
            <p:cNvPr id="165274" name="Group 170"/>
            <p:cNvGrpSpPr>
              <a:grpSpLocks/>
            </p:cNvGrpSpPr>
            <p:nvPr/>
          </p:nvGrpSpPr>
          <p:grpSpPr bwMode="auto">
            <a:xfrm>
              <a:off x="1096182" y="2011275"/>
              <a:ext cx="1356456" cy="966893"/>
              <a:chOff x="1096182" y="2011275"/>
              <a:chExt cx="1356456" cy="966893"/>
            </a:xfrm>
          </p:grpSpPr>
          <p:sp>
            <p:nvSpPr>
              <p:cNvPr id="165278" name="Freeform 79"/>
              <p:cNvSpPr>
                <a:spLocks/>
              </p:cNvSpPr>
              <p:nvPr/>
            </p:nvSpPr>
            <p:spPr bwMode="auto">
              <a:xfrm>
                <a:off x="1096182" y="2011275"/>
                <a:ext cx="1356456" cy="966893"/>
              </a:xfrm>
              <a:custGeom>
                <a:avLst/>
                <a:gdLst>
                  <a:gd name="T0" fmla="*/ 2147483646 w 12290"/>
                  <a:gd name="T1" fmla="*/ 2147483646 h 10176"/>
                  <a:gd name="T2" fmla="*/ 2147483646 w 12290"/>
                  <a:gd name="T3" fmla="*/ 2147483646 h 10176"/>
                  <a:gd name="T4" fmla="*/ 2147483646 w 12290"/>
                  <a:gd name="T5" fmla="*/ 2147483646 h 10176"/>
                  <a:gd name="T6" fmla="*/ 2147483646 w 12290"/>
                  <a:gd name="T7" fmla="*/ 2147483646 h 10176"/>
                  <a:gd name="T8" fmla="*/ 2147483646 w 12290"/>
                  <a:gd name="T9" fmla="*/ 2147483646 h 10176"/>
                  <a:gd name="T10" fmla="*/ 2147483646 w 12290"/>
                  <a:gd name="T11" fmla="*/ 2147483646 h 10176"/>
                  <a:gd name="T12" fmla="*/ 2147483646 w 12290"/>
                  <a:gd name="T13" fmla="*/ 2147483646 h 10176"/>
                  <a:gd name="T14" fmla="*/ 2147483646 w 12290"/>
                  <a:gd name="T15" fmla="*/ 2147483646 h 10176"/>
                  <a:gd name="T16" fmla="*/ 2147483646 w 12290"/>
                  <a:gd name="T17" fmla="*/ 2147483646 h 10176"/>
                  <a:gd name="T18" fmla="*/ 2147483646 w 12290"/>
                  <a:gd name="T19" fmla="*/ 2147483646 h 10176"/>
                  <a:gd name="T20" fmla="*/ 2147483646 w 12290"/>
                  <a:gd name="T21" fmla="*/ 2147483646 h 10176"/>
                  <a:gd name="T22" fmla="*/ 2147483646 w 12290"/>
                  <a:gd name="T23" fmla="*/ 2147483646 h 101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90"/>
                  <a:gd name="T37" fmla="*/ 0 h 10176"/>
                  <a:gd name="T38" fmla="*/ 12290 w 12290"/>
                  <a:gd name="T39" fmla="*/ 10176 h 101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90" h="10176">
                    <a:moveTo>
                      <a:pt x="8219" y="711"/>
                    </a:moveTo>
                    <a:cubicBezTo>
                      <a:pt x="9399" y="824"/>
                      <a:pt x="10440" y="865"/>
                      <a:pt x="11236" y="1034"/>
                    </a:cubicBezTo>
                    <a:cubicBezTo>
                      <a:pt x="11903" y="1549"/>
                      <a:pt x="11916" y="1315"/>
                      <a:pt x="12290" y="1781"/>
                    </a:cubicBezTo>
                    <a:cubicBezTo>
                      <a:pt x="11875" y="2486"/>
                      <a:pt x="11261" y="3589"/>
                      <a:pt x="10916" y="4060"/>
                    </a:cubicBezTo>
                    <a:cubicBezTo>
                      <a:pt x="10530" y="5072"/>
                      <a:pt x="10469" y="5103"/>
                      <a:pt x="10209" y="5646"/>
                    </a:cubicBezTo>
                    <a:cubicBezTo>
                      <a:pt x="10061" y="6494"/>
                      <a:pt x="9684" y="6337"/>
                      <a:pt x="9359" y="7319"/>
                    </a:cubicBezTo>
                    <a:lnTo>
                      <a:pt x="5826" y="10176"/>
                    </a:lnTo>
                    <a:lnTo>
                      <a:pt x="689" y="7840"/>
                    </a:lnTo>
                    <a:cubicBezTo>
                      <a:pt x="0" y="7116"/>
                      <a:pt x="622" y="6208"/>
                      <a:pt x="955" y="4786"/>
                    </a:cubicBezTo>
                    <a:cubicBezTo>
                      <a:pt x="1488" y="3206"/>
                      <a:pt x="1733" y="2701"/>
                      <a:pt x="2496" y="1133"/>
                    </a:cubicBezTo>
                    <a:cubicBezTo>
                      <a:pt x="3610" y="235"/>
                      <a:pt x="3318" y="0"/>
                      <a:pt x="4907" y="273"/>
                    </a:cubicBezTo>
                    <a:cubicBezTo>
                      <a:pt x="6289" y="578"/>
                      <a:pt x="6367" y="954"/>
                      <a:pt x="8219" y="71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279" name="Text Box 289"/>
              <p:cNvSpPr txBox="1">
                <a:spLocks noChangeArrowheads="1"/>
              </p:cNvSpPr>
              <p:nvPr/>
            </p:nvSpPr>
            <p:spPr bwMode="auto">
              <a:xfrm>
                <a:off x="1277308" y="2015288"/>
                <a:ext cx="646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A</a:t>
                </a:r>
              </a:p>
            </p:txBody>
          </p:sp>
        </p:grpSp>
        <p:grpSp>
          <p:nvGrpSpPr>
            <p:cNvPr id="165275" name="Group 173"/>
            <p:cNvGrpSpPr>
              <a:grpSpLocks/>
            </p:cNvGrpSpPr>
            <p:nvPr/>
          </p:nvGrpSpPr>
          <p:grpSpPr bwMode="auto">
            <a:xfrm>
              <a:off x="216385" y="4808651"/>
              <a:ext cx="800658" cy="1404327"/>
              <a:chOff x="216385" y="4808651"/>
              <a:chExt cx="800658" cy="1404327"/>
            </a:xfrm>
          </p:grpSpPr>
          <p:sp>
            <p:nvSpPr>
              <p:cNvPr id="165276" name="Freeform 79"/>
              <p:cNvSpPr>
                <a:spLocks/>
              </p:cNvSpPr>
              <p:nvPr/>
            </p:nvSpPr>
            <p:spPr bwMode="auto">
              <a:xfrm rot="-1469295">
                <a:off x="345834" y="4808651"/>
                <a:ext cx="671209" cy="1404327"/>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0 h 100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0000"/>
                  <a:gd name="T38" fmla="*/ 10000 w 10000"/>
                  <a:gd name="T39" fmla="*/ 10000 h 100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0000">
                    <a:moveTo>
                      <a:pt x="4374" y="0"/>
                    </a:moveTo>
                    <a:cubicBezTo>
                      <a:pt x="6647" y="152"/>
                      <a:pt x="6357" y="110"/>
                      <a:pt x="8222" y="344"/>
                    </a:cubicBezTo>
                    <a:cubicBezTo>
                      <a:pt x="9523" y="454"/>
                      <a:pt x="9489" y="674"/>
                      <a:pt x="9912" y="1132"/>
                    </a:cubicBezTo>
                    <a:cubicBezTo>
                      <a:pt x="10000" y="1821"/>
                      <a:pt x="9685" y="1580"/>
                      <a:pt x="9182" y="2330"/>
                    </a:cubicBezTo>
                    <a:cubicBezTo>
                      <a:pt x="8264" y="3367"/>
                      <a:pt x="7915" y="3318"/>
                      <a:pt x="7843" y="5112"/>
                    </a:cubicBezTo>
                    <a:cubicBezTo>
                      <a:pt x="7999" y="6167"/>
                      <a:pt x="8822" y="7082"/>
                      <a:pt x="8364" y="8528"/>
                    </a:cubicBezTo>
                    <a:cubicBezTo>
                      <a:pt x="8106" y="9389"/>
                      <a:pt x="7410" y="9525"/>
                      <a:pt x="6563" y="10000"/>
                    </a:cubicBezTo>
                    <a:lnTo>
                      <a:pt x="3943" y="9980"/>
                    </a:lnTo>
                    <a:cubicBezTo>
                      <a:pt x="2130" y="9348"/>
                      <a:pt x="1756" y="8979"/>
                      <a:pt x="906" y="8121"/>
                    </a:cubicBezTo>
                    <a:cubicBezTo>
                      <a:pt x="453" y="7139"/>
                      <a:pt x="215" y="7338"/>
                      <a:pt x="0" y="6278"/>
                    </a:cubicBezTo>
                    <a:cubicBezTo>
                      <a:pt x="81" y="4662"/>
                      <a:pt x="745" y="2965"/>
                      <a:pt x="1691" y="1644"/>
                    </a:cubicBezTo>
                    <a:cubicBezTo>
                      <a:pt x="2237" y="611"/>
                      <a:pt x="3286" y="280"/>
                      <a:pt x="4374"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277" name="Text Box 289"/>
              <p:cNvSpPr txBox="1">
                <a:spLocks noChangeArrowheads="1"/>
              </p:cNvSpPr>
              <p:nvPr/>
            </p:nvSpPr>
            <p:spPr bwMode="auto">
              <a:xfrm>
                <a:off x="216385" y="4845960"/>
                <a:ext cx="64683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C</a:t>
                </a:r>
              </a:p>
            </p:txBody>
          </p:sp>
        </p:grpSp>
      </p:grpSp>
      <p:pic>
        <p:nvPicPr>
          <p:cNvPr id="164872" name="Picture 2" descr="C:\Users\raun.watson\Pictures\Scratch Folder for Lesson Slides\TF composition with status symbol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65051" y="3492501"/>
            <a:ext cx="1497012" cy="777875"/>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64874" name="TextBox 396"/>
          <p:cNvSpPr txBox="1">
            <a:spLocks noChangeArrowheads="1"/>
          </p:cNvSpPr>
          <p:nvPr/>
        </p:nvSpPr>
        <p:spPr bwMode="auto">
          <a:xfrm>
            <a:off x="5912739" y="3700463"/>
            <a:ext cx="9382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Shaping Operation 1</a:t>
            </a:r>
          </a:p>
        </p:txBody>
      </p:sp>
      <p:sp>
        <p:nvSpPr>
          <p:cNvPr id="559" name="Rectangle 189"/>
          <p:cNvSpPr>
            <a:spLocks noChangeArrowheads="1"/>
          </p:cNvSpPr>
          <p:nvPr/>
        </p:nvSpPr>
        <p:spPr bwMode="auto">
          <a:xfrm>
            <a:off x="16401" y="8779"/>
            <a:ext cx="3010819" cy="6831395"/>
          </a:xfrm>
          <a:prstGeom prst="rect">
            <a:avLst/>
          </a:prstGeom>
          <a:solidFill>
            <a:schemeClr val="bg1"/>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563" name="Rectangle 773"/>
          <p:cNvSpPr>
            <a:spLocks noGrp="1" noChangeArrowheads="1"/>
          </p:cNvSpPr>
          <p:nvPr>
            <p:ph type="title"/>
          </p:nvPr>
        </p:nvSpPr>
        <p:spPr>
          <a:xfrm>
            <a:off x="168762" y="155130"/>
            <a:ext cx="2686450" cy="376238"/>
          </a:xfrm>
          <a:effectLst>
            <a:outerShdw dist="35921" dir="2700000" algn="ctr" rotWithShape="0">
              <a:srgbClr val="FFD889"/>
            </a:outerShdw>
          </a:effectLst>
        </p:spPr>
        <p:txBody>
          <a:bodyPr/>
          <a:lstStyle/>
          <a:p>
            <a:pPr eaLnBrk="1" hangingPunct="1"/>
            <a:r>
              <a:rPr lang="en-US" altLang="en-US" sz="1800" dirty="0"/>
              <a:t>Action 5:                 Assign Headquarters</a:t>
            </a:r>
          </a:p>
        </p:txBody>
      </p:sp>
      <p:grpSp>
        <p:nvGrpSpPr>
          <p:cNvPr id="99414" name="Group 603"/>
          <p:cNvGrpSpPr>
            <a:grpSpLocks/>
          </p:cNvGrpSpPr>
          <p:nvPr/>
        </p:nvGrpSpPr>
        <p:grpSpPr bwMode="auto">
          <a:xfrm>
            <a:off x="5412677" y="3362326"/>
            <a:ext cx="733425" cy="358775"/>
            <a:chOff x="2003" y="2015"/>
            <a:chExt cx="462" cy="226"/>
          </a:xfrm>
        </p:grpSpPr>
        <p:grpSp>
          <p:nvGrpSpPr>
            <p:cNvPr id="165248" name="Group 562"/>
            <p:cNvGrpSpPr>
              <a:grpSpLocks/>
            </p:cNvGrpSpPr>
            <p:nvPr/>
          </p:nvGrpSpPr>
          <p:grpSpPr bwMode="auto">
            <a:xfrm>
              <a:off x="2401" y="2015"/>
              <a:ext cx="64" cy="82"/>
              <a:chOff x="2225" y="1967"/>
              <a:chExt cx="64" cy="82"/>
            </a:xfrm>
          </p:grpSpPr>
          <p:sp>
            <p:nvSpPr>
              <p:cNvPr id="165250" name="Line 556"/>
              <p:cNvSpPr>
                <a:spLocks noChangeShapeType="1"/>
              </p:cNvSpPr>
              <p:nvPr/>
            </p:nvSpPr>
            <p:spPr bwMode="auto">
              <a:xfrm flipV="1">
                <a:off x="2225" y="1967"/>
                <a:ext cx="0" cy="8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251" name="Line 557"/>
              <p:cNvSpPr>
                <a:spLocks noChangeShapeType="1"/>
              </p:cNvSpPr>
              <p:nvPr/>
            </p:nvSpPr>
            <p:spPr bwMode="auto">
              <a:xfrm flipV="1">
                <a:off x="2289" y="1967"/>
                <a:ext cx="0" cy="8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65249" name="Text Box 563"/>
            <p:cNvSpPr txBox="1">
              <a:spLocks noChangeArrowheads="1"/>
            </p:cNvSpPr>
            <p:nvPr/>
          </p:nvSpPr>
          <p:spPr bwMode="auto">
            <a:xfrm>
              <a:off x="2003" y="2105"/>
              <a:ext cx="28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FF"/>
                  </a:solidFill>
                  <a:cs typeface="Arial" panose="020B0604020202020204" pitchFamily="34" charset="0"/>
                </a:rPr>
                <a:t>4-10  </a:t>
              </a:r>
              <a:endParaRPr lang="en-US" altLang="en-US" sz="1600" b="1" dirty="0">
                <a:solidFill>
                  <a:srgbClr val="0000FF"/>
                </a:solidFill>
                <a:cs typeface="Arial" panose="020B0604020202020204" pitchFamily="34" charset="0"/>
              </a:endParaRPr>
            </a:p>
          </p:txBody>
        </p:sp>
      </p:grpSp>
      <p:sp>
        <p:nvSpPr>
          <p:cNvPr id="555" name="Rectangle 512"/>
          <p:cNvSpPr>
            <a:spLocks noChangeArrowheads="1"/>
          </p:cNvSpPr>
          <p:nvPr/>
        </p:nvSpPr>
        <p:spPr bwMode="auto">
          <a:xfrm rot="537630">
            <a:off x="6789039" y="3495675"/>
            <a:ext cx="523875" cy="554038"/>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1-8</a:t>
            </a:r>
          </a:p>
          <a:p>
            <a:pPr algn="ctr">
              <a:lnSpc>
                <a:spcPts val="1200"/>
              </a:lnSpc>
              <a:defRPr/>
            </a:pP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1-68</a:t>
            </a:r>
          </a:p>
        </p:txBody>
      </p:sp>
      <p:sp>
        <p:nvSpPr>
          <p:cNvPr id="556" name="Rectangle 512"/>
          <p:cNvSpPr>
            <a:spLocks noChangeArrowheads="1"/>
          </p:cNvSpPr>
          <p:nvPr/>
        </p:nvSpPr>
        <p:spPr bwMode="auto">
          <a:xfrm rot="227568">
            <a:off x="6711252" y="5221289"/>
            <a:ext cx="523875" cy="554037"/>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1-68</a:t>
            </a:r>
          </a:p>
          <a:p>
            <a:pPr algn="ctr">
              <a:lnSpc>
                <a:spcPts val="1200"/>
              </a:lnSpc>
              <a:defRPr/>
            </a:pP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1-66</a:t>
            </a:r>
          </a:p>
        </p:txBody>
      </p:sp>
      <p:grpSp>
        <p:nvGrpSpPr>
          <p:cNvPr id="164880" name="Group 556"/>
          <p:cNvGrpSpPr>
            <a:grpSpLocks/>
          </p:cNvGrpSpPr>
          <p:nvPr/>
        </p:nvGrpSpPr>
        <p:grpSpPr bwMode="auto">
          <a:xfrm>
            <a:off x="8817863" y="3151188"/>
            <a:ext cx="192088" cy="214312"/>
            <a:chOff x="-520109" y="5056527"/>
            <a:chExt cx="192088" cy="214124"/>
          </a:xfrm>
        </p:grpSpPr>
        <p:grpSp>
          <p:nvGrpSpPr>
            <p:cNvPr id="165241" name="Group 249"/>
            <p:cNvGrpSpPr>
              <a:grpSpLocks/>
            </p:cNvGrpSpPr>
            <p:nvPr/>
          </p:nvGrpSpPr>
          <p:grpSpPr bwMode="auto">
            <a:xfrm>
              <a:off x="-520109" y="5129551"/>
              <a:ext cx="192088" cy="76200"/>
              <a:chOff x="3394" y="3599"/>
              <a:chExt cx="121" cy="48"/>
            </a:xfrm>
          </p:grpSpPr>
          <p:sp>
            <p:nvSpPr>
              <p:cNvPr id="165244" name="Line 250"/>
              <p:cNvSpPr>
                <a:spLocks noChangeShapeType="1"/>
              </p:cNvSpPr>
              <p:nvPr/>
            </p:nvSpPr>
            <p:spPr bwMode="auto">
              <a:xfrm>
                <a:off x="3394" y="3602"/>
                <a:ext cx="12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165245" name="Line 251"/>
              <p:cNvSpPr>
                <a:spLocks noChangeShapeType="1"/>
              </p:cNvSpPr>
              <p:nvPr/>
            </p:nvSpPr>
            <p:spPr bwMode="auto">
              <a:xfrm rot="5400000">
                <a:off x="3487"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165246" name="Line 252"/>
              <p:cNvSpPr>
                <a:spLocks noChangeShapeType="1"/>
              </p:cNvSpPr>
              <p:nvPr/>
            </p:nvSpPr>
            <p:spPr bwMode="auto">
              <a:xfrm rot="5400000">
                <a:off x="3372"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165247" name="Line 253"/>
              <p:cNvSpPr>
                <a:spLocks noChangeShapeType="1"/>
              </p:cNvSpPr>
              <p:nvPr/>
            </p:nvSpPr>
            <p:spPr bwMode="auto">
              <a:xfrm rot="5400000">
                <a:off x="3431"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grpSp>
        <p:grpSp>
          <p:nvGrpSpPr>
            <p:cNvPr id="2" name="Group 78"/>
            <p:cNvGrpSpPr>
              <a:grpSpLocks/>
            </p:cNvGrpSpPr>
            <p:nvPr/>
          </p:nvGrpSpPr>
          <p:grpSpPr bwMode="auto">
            <a:xfrm>
              <a:off x="-507379" y="5056527"/>
              <a:ext cx="171433" cy="47013"/>
              <a:chOff x="1226128" y="1237034"/>
              <a:chExt cx="494031" cy="174994"/>
            </a:xfrm>
            <a:noFill/>
          </p:grpSpPr>
          <p:sp>
            <p:nvSpPr>
              <p:cNvPr id="568" name="Freeform 95"/>
              <p:cNvSpPr>
                <a:spLocks noChangeAspect="1"/>
              </p:cNvSpPr>
              <p:nvPr/>
            </p:nvSpPr>
            <p:spPr bwMode="auto">
              <a:xfrm rot="5400000">
                <a:off x="1597208" y="1287903"/>
                <a:ext cx="173820" cy="72083"/>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grpFill/>
              <a:ln w="19050" cap="flat" cmpd="sng">
                <a:solidFill>
                  <a:schemeClr val="tx1"/>
                </a:solidFill>
                <a:prstDash val="solid"/>
                <a:round/>
                <a:headEnd/>
                <a:tailEnd/>
              </a:ln>
            </p:spPr>
            <p:txBody>
              <a:bodyPr wrap="none" anchor="ctr"/>
              <a:lstStyle/>
              <a:p>
                <a:pPr>
                  <a:defRPr/>
                </a:pPr>
                <a:endParaRPr lang="en-US" dirty="0">
                  <a:solidFill>
                    <a:srgbClr val="000000"/>
                  </a:solidFill>
                  <a:latin typeface="Arial" charset="0"/>
                </a:endParaRPr>
              </a:p>
            </p:txBody>
          </p:sp>
          <p:sp>
            <p:nvSpPr>
              <p:cNvPr id="569" name="Freeform 96"/>
              <p:cNvSpPr>
                <a:spLocks noChangeAspect="1"/>
              </p:cNvSpPr>
              <p:nvPr/>
            </p:nvSpPr>
            <p:spPr bwMode="auto">
              <a:xfrm rot="16200000" flipH="1">
                <a:off x="1175260" y="1287903"/>
                <a:ext cx="173820" cy="72083"/>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grpFill/>
              <a:ln w="19050" cap="flat" cmpd="sng">
                <a:solidFill>
                  <a:schemeClr val="tx1"/>
                </a:solidFill>
                <a:prstDash val="solid"/>
                <a:round/>
                <a:headEnd/>
                <a:tailEnd/>
              </a:ln>
            </p:spPr>
            <p:txBody>
              <a:bodyPr wrap="none" anchor="ctr"/>
              <a:lstStyle/>
              <a:p>
                <a:pPr>
                  <a:defRPr/>
                </a:pPr>
                <a:endParaRPr lang="en-US" dirty="0">
                  <a:solidFill>
                    <a:srgbClr val="000000"/>
                  </a:solidFill>
                  <a:latin typeface="Arial" charset="0"/>
                </a:endParaRPr>
              </a:p>
            </p:txBody>
          </p:sp>
          <p:sp>
            <p:nvSpPr>
              <p:cNvPr id="570" name="Line 97"/>
              <p:cNvSpPr>
                <a:spLocks noChangeShapeType="1"/>
              </p:cNvSpPr>
              <p:nvPr/>
            </p:nvSpPr>
            <p:spPr bwMode="auto">
              <a:xfrm>
                <a:off x="1292058" y="1412028"/>
                <a:ext cx="365688" cy="0"/>
              </a:xfrm>
              <a:prstGeom prst="line">
                <a:avLst/>
              </a:prstGeom>
              <a:grpFill/>
              <a:ln w="19050">
                <a:solidFill>
                  <a:schemeClr val="tx1"/>
                </a:solidFill>
                <a:round/>
                <a:headEnd/>
                <a:tailEnd/>
              </a:ln>
            </p:spPr>
            <p:txBody>
              <a:bodyPr wrap="none" anchor="ctr"/>
              <a:lstStyle/>
              <a:p>
                <a:pPr>
                  <a:defRPr/>
                </a:pPr>
                <a:endParaRPr lang="en-US" dirty="0">
                  <a:solidFill>
                    <a:srgbClr val="000000"/>
                  </a:solidFill>
                  <a:latin typeface="Arial" charset="0"/>
                </a:endParaRPr>
              </a:p>
            </p:txBody>
          </p:sp>
          <p:sp>
            <p:nvSpPr>
              <p:cNvPr id="571" name="Line 97"/>
              <p:cNvSpPr>
                <a:spLocks noChangeShapeType="1"/>
              </p:cNvSpPr>
              <p:nvPr/>
            </p:nvSpPr>
            <p:spPr bwMode="auto">
              <a:xfrm>
                <a:off x="1293447" y="1237034"/>
                <a:ext cx="365688" cy="0"/>
              </a:xfrm>
              <a:prstGeom prst="line">
                <a:avLst/>
              </a:prstGeom>
              <a:grpFill/>
              <a:ln w="19050">
                <a:solidFill>
                  <a:schemeClr val="tx1"/>
                </a:solidFill>
                <a:round/>
                <a:headEnd/>
                <a:tailEnd/>
              </a:ln>
            </p:spPr>
            <p:txBody>
              <a:bodyPr wrap="none" anchor="ctr"/>
              <a:lstStyle/>
              <a:p>
                <a:pPr>
                  <a:defRPr/>
                </a:pPr>
                <a:endParaRPr lang="en-US" dirty="0">
                  <a:solidFill>
                    <a:srgbClr val="000000"/>
                  </a:solidFill>
                  <a:latin typeface="Arial" charset="0"/>
                </a:endParaRPr>
              </a:p>
            </p:txBody>
          </p:sp>
        </p:grpSp>
        <p:grpSp>
          <p:nvGrpSpPr>
            <p:cNvPr id="768" name="Group 78"/>
            <p:cNvGrpSpPr>
              <a:grpSpLocks/>
            </p:cNvGrpSpPr>
            <p:nvPr/>
          </p:nvGrpSpPr>
          <p:grpSpPr bwMode="auto">
            <a:xfrm>
              <a:off x="-509572" y="5223638"/>
              <a:ext cx="171433" cy="47013"/>
              <a:chOff x="1226128" y="1237034"/>
              <a:chExt cx="494031" cy="174994"/>
            </a:xfrm>
            <a:noFill/>
          </p:grpSpPr>
          <p:sp>
            <p:nvSpPr>
              <p:cNvPr id="564" name="Freeform 95"/>
              <p:cNvSpPr>
                <a:spLocks noChangeAspect="1"/>
              </p:cNvSpPr>
              <p:nvPr/>
            </p:nvSpPr>
            <p:spPr bwMode="auto">
              <a:xfrm rot="5400000">
                <a:off x="1597208" y="1287903"/>
                <a:ext cx="173820" cy="72083"/>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grpFill/>
              <a:ln w="19050" cap="flat" cmpd="sng">
                <a:solidFill>
                  <a:schemeClr val="tx1"/>
                </a:solidFill>
                <a:prstDash val="solid"/>
                <a:round/>
                <a:headEnd/>
                <a:tailEnd/>
              </a:ln>
            </p:spPr>
            <p:txBody>
              <a:bodyPr wrap="none" anchor="ctr"/>
              <a:lstStyle/>
              <a:p>
                <a:pPr>
                  <a:defRPr/>
                </a:pPr>
                <a:endParaRPr lang="en-US" dirty="0">
                  <a:solidFill>
                    <a:srgbClr val="000000"/>
                  </a:solidFill>
                  <a:latin typeface="Arial" charset="0"/>
                </a:endParaRPr>
              </a:p>
            </p:txBody>
          </p:sp>
          <p:sp>
            <p:nvSpPr>
              <p:cNvPr id="565" name="Freeform 96"/>
              <p:cNvSpPr>
                <a:spLocks noChangeAspect="1"/>
              </p:cNvSpPr>
              <p:nvPr/>
            </p:nvSpPr>
            <p:spPr bwMode="auto">
              <a:xfrm rot="16200000" flipH="1">
                <a:off x="1175260" y="1287903"/>
                <a:ext cx="173820" cy="72083"/>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grpFill/>
              <a:ln w="19050" cap="flat" cmpd="sng">
                <a:solidFill>
                  <a:schemeClr val="tx1"/>
                </a:solidFill>
                <a:prstDash val="solid"/>
                <a:round/>
                <a:headEnd/>
                <a:tailEnd/>
              </a:ln>
            </p:spPr>
            <p:txBody>
              <a:bodyPr wrap="none" anchor="ctr"/>
              <a:lstStyle/>
              <a:p>
                <a:pPr>
                  <a:defRPr/>
                </a:pPr>
                <a:endParaRPr lang="en-US" dirty="0">
                  <a:solidFill>
                    <a:srgbClr val="000000"/>
                  </a:solidFill>
                  <a:latin typeface="Arial" charset="0"/>
                </a:endParaRPr>
              </a:p>
            </p:txBody>
          </p:sp>
          <p:sp>
            <p:nvSpPr>
              <p:cNvPr id="566" name="Line 97"/>
              <p:cNvSpPr>
                <a:spLocks noChangeShapeType="1"/>
              </p:cNvSpPr>
              <p:nvPr/>
            </p:nvSpPr>
            <p:spPr bwMode="auto">
              <a:xfrm>
                <a:off x="1292058" y="1412028"/>
                <a:ext cx="365688" cy="0"/>
              </a:xfrm>
              <a:prstGeom prst="line">
                <a:avLst/>
              </a:prstGeom>
              <a:grpFill/>
              <a:ln w="19050">
                <a:solidFill>
                  <a:schemeClr val="tx1"/>
                </a:solidFill>
                <a:round/>
                <a:headEnd/>
                <a:tailEnd/>
              </a:ln>
            </p:spPr>
            <p:txBody>
              <a:bodyPr wrap="none" anchor="ctr"/>
              <a:lstStyle/>
              <a:p>
                <a:pPr>
                  <a:defRPr/>
                </a:pPr>
                <a:endParaRPr lang="en-US" dirty="0">
                  <a:solidFill>
                    <a:srgbClr val="000000"/>
                  </a:solidFill>
                  <a:latin typeface="Arial" charset="0"/>
                </a:endParaRPr>
              </a:p>
            </p:txBody>
          </p:sp>
          <p:sp>
            <p:nvSpPr>
              <p:cNvPr id="567" name="Line 97"/>
              <p:cNvSpPr>
                <a:spLocks noChangeShapeType="1"/>
              </p:cNvSpPr>
              <p:nvPr/>
            </p:nvSpPr>
            <p:spPr bwMode="auto">
              <a:xfrm>
                <a:off x="1293447" y="1237034"/>
                <a:ext cx="365688" cy="0"/>
              </a:xfrm>
              <a:prstGeom prst="line">
                <a:avLst/>
              </a:prstGeom>
              <a:grpFill/>
              <a:ln w="19050">
                <a:solidFill>
                  <a:schemeClr val="tx1"/>
                </a:solidFill>
                <a:round/>
                <a:headEnd/>
                <a:tailEnd/>
              </a:ln>
            </p:spPr>
            <p:txBody>
              <a:bodyPr wrap="none" anchor="ctr"/>
              <a:lstStyle/>
              <a:p>
                <a:pPr>
                  <a:defRPr/>
                </a:pPr>
                <a:endParaRPr lang="en-US" dirty="0">
                  <a:solidFill>
                    <a:srgbClr val="000000"/>
                  </a:solidFill>
                  <a:latin typeface="Arial" charset="0"/>
                </a:endParaRPr>
              </a:p>
            </p:txBody>
          </p:sp>
        </p:grpSp>
      </p:grpSp>
      <p:grpSp>
        <p:nvGrpSpPr>
          <p:cNvPr id="164881" name="Group 749"/>
          <p:cNvGrpSpPr>
            <a:grpSpLocks/>
          </p:cNvGrpSpPr>
          <p:nvPr/>
        </p:nvGrpSpPr>
        <p:grpSpPr bwMode="auto">
          <a:xfrm>
            <a:off x="4041077" y="1671639"/>
            <a:ext cx="8351837" cy="5253037"/>
            <a:chOff x="989013" y="1671638"/>
            <a:chExt cx="8351837" cy="5253037"/>
          </a:xfrm>
        </p:grpSpPr>
        <p:sp>
          <p:nvSpPr>
            <p:cNvPr id="165229" name="Text Box 534"/>
            <p:cNvSpPr txBox="1">
              <a:spLocks noChangeArrowheads="1"/>
            </p:cNvSpPr>
            <p:nvPr/>
          </p:nvSpPr>
          <p:spPr bwMode="auto">
            <a:xfrm>
              <a:off x="2084322" y="1737761"/>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65230" name="Text Box 534"/>
            <p:cNvSpPr txBox="1">
              <a:spLocks noChangeArrowheads="1"/>
            </p:cNvSpPr>
            <p:nvPr/>
          </p:nvSpPr>
          <p:spPr bwMode="auto">
            <a:xfrm>
              <a:off x="989013"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65231" name="Text Box 534"/>
            <p:cNvSpPr txBox="1">
              <a:spLocks noChangeArrowheads="1"/>
            </p:cNvSpPr>
            <p:nvPr/>
          </p:nvSpPr>
          <p:spPr bwMode="auto">
            <a:xfrm>
              <a:off x="1798589"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65232" name="Text Box 534"/>
            <p:cNvSpPr txBox="1">
              <a:spLocks noChangeArrowheads="1"/>
            </p:cNvSpPr>
            <p:nvPr/>
          </p:nvSpPr>
          <p:spPr bwMode="auto">
            <a:xfrm>
              <a:off x="3474887" y="1671638"/>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65233" name="Text Box 534"/>
            <p:cNvSpPr txBox="1">
              <a:spLocks noChangeArrowheads="1"/>
            </p:cNvSpPr>
            <p:nvPr/>
          </p:nvSpPr>
          <p:spPr bwMode="auto">
            <a:xfrm>
              <a:off x="5103563" y="2205034"/>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65234" name="Text Box 534"/>
            <p:cNvSpPr txBox="1">
              <a:spLocks noChangeArrowheads="1"/>
            </p:cNvSpPr>
            <p:nvPr/>
          </p:nvSpPr>
          <p:spPr bwMode="auto">
            <a:xfrm>
              <a:off x="4570196"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65235" name="Text Box 534"/>
            <p:cNvSpPr txBox="1">
              <a:spLocks noChangeArrowheads="1"/>
            </p:cNvSpPr>
            <p:nvPr/>
          </p:nvSpPr>
          <p:spPr bwMode="auto">
            <a:xfrm>
              <a:off x="6313165" y="2233609"/>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65236" name="Text Box 534"/>
            <p:cNvSpPr txBox="1">
              <a:spLocks noChangeArrowheads="1"/>
            </p:cNvSpPr>
            <p:nvPr/>
          </p:nvSpPr>
          <p:spPr bwMode="auto">
            <a:xfrm>
              <a:off x="6684617" y="6684153"/>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65237" name="Rectangle 538"/>
            <p:cNvSpPr>
              <a:spLocks noChangeArrowheads="1"/>
            </p:cNvSpPr>
            <p:nvPr/>
          </p:nvSpPr>
          <p:spPr bwMode="auto">
            <a:xfrm>
              <a:off x="7823309" y="2124079"/>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65238" name="Rectangle 538"/>
            <p:cNvSpPr>
              <a:spLocks noChangeArrowheads="1"/>
            </p:cNvSpPr>
            <p:nvPr/>
          </p:nvSpPr>
          <p:spPr bwMode="auto">
            <a:xfrm>
              <a:off x="8204286" y="6691280"/>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65239" name="Text Box 533"/>
            <p:cNvSpPr txBox="1">
              <a:spLocks noChangeArrowheads="1"/>
            </p:cNvSpPr>
            <p:nvPr/>
          </p:nvSpPr>
          <p:spPr bwMode="auto">
            <a:xfrm>
              <a:off x="4201769" y="2086887"/>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(BHL)</a:t>
              </a:r>
            </a:p>
          </p:txBody>
        </p:sp>
        <p:sp>
          <p:nvSpPr>
            <p:cNvPr id="165240" name="Text Box 533"/>
            <p:cNvSpPr txBox="1">
              <a:spLocks noChangeArrowheads="1"/>
            </p:cNvSpPr>
            <p:nvPr/>
          </p:nvSpPr>
          <p:spPr bwMode="auto">
            <a:xfrm>
              <a:off x="2971598" y="6697338"/>
              <a:ext cx="1073704"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(BHL)</a:t>
              </a:r>
            </a:p>
          </p:txBody>
        </p:sp>
      </p:grpSp>
      <p:grpSp>
        <p:nvGrpSpPr>
          <p:cNvPr id="164882" name="Group 778"/>
          <p:cNvGrpSpPr>
            <a:grpSpLocks/>
          </p:cNvGrpSpPr>
          <p:nvPr/>
        </p:nvGrpSpPr>
        <p:grpSpPr bwMode="auto">
          <a:xfrm>
            <a:off x="2971101" y="2781300"/>
            <a:ext cx="8350251" cy="3759200"/>
            <a:chOff x="-80963" y="2781300"/>
            <a:chExt cx="8350251" cy="3759269"/>
          </a:xfrm>
        </p:grpSpPr>
        <p:grpSp>
          <p:nvGrpSpPr>
            <p:cNvPr id="165165" name="Group 510"/>
            <p:cNvGrpSpPr>
              <a:grpSpLocks/>
            </p:cNvGrpSpPr>
            <p:nvPr/>
          </p:nvGrpSpPr>
          <p:grpSpPr bwMode="auto">
            <a:xfrm>
              <a:off x="-80963" y="2781300"/>
              <a:ext cx="8350251" cy="1839947"/>
              <a:chOff x="-81550" y="2781665"/>
              <a:chExt cx="8351196" cy="1840063"/>
            </a:xfrm>
          </p:grpSpPr>
          <p:grpSp>
            <p:nvGrpSpPr>
              <p:cNvPr id="165178" name="Group 631"/>
              <p:cNvGrpSpPr>
                <a:grpSpLocks/>
              </p:cNvGrpSpPr>
              <p:nvPr/>
            </p:nvGrpSpPr>
            <p:grpSpPr bwMode="auto">
              <a:xfrm>
                <a:off x="-81550" y="2781665"/>
                <a:ext cx="791175" cy="465176"/>
                <a:chOff x="790913" y="2250015"/>
                <a:chExt cx="791175" cy="465176"/>
              </a:xfrm>
            </p:grpSpPr>
            <p:grpSp>
              <p:nvGrpSpPr>
                <p:cNvPr id="165218" name="Group 537"/>
                <p:cNvGrpSpPr>
                  <a:grpSpLocks/>
                </p:cNvGrpSpPr>
                <p:nvPr/>
              </p:nvGrpSpPr>
              <p:grpSpPr bwMode="auto">
                <a:xfrm>
                  <a:off x="790913" y="2250015"/>
                  <a:ext cx="791175" cy="465176"/>
                  <a:chOff x="-82549" y="5084987"/>
                  <a:chExt cx="791175" cy="465176"/>
                </a:xfrm>
              </p:grpSpPr>
              <p:sp>
                <p:nvSpPr>
                  <p:cNvPr id="165220" name="Rectangle 387"/>
                  <p:cNvSpPr>
                    <a:spLocks noChangeArrowheads="1"/>
                  </p:cNvSpPr>
                  <p:nvPr/>
                </p:nvSpPr>
                <p:spPr bwMode="auto">
                  <a:xfrm>
                    <a:off x="85547" y="5175082"/>
                    <a:ext cx="442693" cy="285374"/>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836" name="Rectangle 389"/>
                  <p:cNvSpPr>
                    <a:spLocks noChangeArrowheads="1"/>
                  </p:cNvSpPr>
                  <p:nvPr/>
                </p:nvSpPr>
                <p:spPr bwMode="auto">
                  <a:xfrm>
                    <a:off x="222287" y="5121503"/>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37" name="Text Box 1327"/>
                  <p:cNvSpPr txBox="1">
                    <a:spLocks noChangeArrowheads="1"/>
                  </p:cNvSpPr>
                  <p:nvPr/>
                </p:nvSpPr>
                <p:spPr bwMode="auto">
                  <a:xfrm>
                    <a:off x="131788" y="5084987"/>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38" name="Rectangle 390"/>
                  <p:cNvSpPr>
                    <a:spLocks noChangeArrowheads="1"/>
                  </p:cNvSpPr>
                  <p:nvPr/>
                </p:nvSpPr>
                <p:spPr bwMode="auto">
                  <a:xfrm>
                    <a:off x="495368" y="5286616"/>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39" name="Rectangle 392"/>
                  <p:cNvSpPr>
                    <a:spLocks noChangeArrowheads="1"/>
                  </p:cNvSpPr>
                  <p:nvPr/>
                </p:nvSpPr>
                <p:spPr bwMode="auto">
                  <a:xfrm>
                    <a:off x="223874" y="5404101"/>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40" name="Text Box 1327"/>
                  <p:cNvSpPr txBox="1">
                    <a:spLocks noChangeArrowheads="1"/>
                  </p:cNvSpPr>
                  <p:nvPr/>
                </p:nvSpPr>
                <p:spPr bwMode="auto">
                  <a:xfrm>
                    <a:off x="136552" y="5365998"/>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41" name="Rectangle 396"/>
                  <p:cNvSpPr>
                    <a:spLocks noChangeArrowheads="1"/>
                  </p:cNvSpPr>
                  <p:nvPr/>
                </p:nvSpPr>
                <p:spPr bwMode="auto">
                  <a:xfrm>
                    <a:off x="55580" y="5272327"/>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42" name="Text Box 1327"/>
                  <p:cNvSpPr txBox="1">
                    <a:spLocks noChangeArrowheads="1"/>
                  </p:cNvSpPr>
                  <p:nvPr/>
                </p:nvSpPr>
                <p:spPr bwMode="auto">
                  <a:xfrm>
                    <a:off x="-82549" y="5223111"/>
                    <a:ext cx="347702"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43" name="Text Box 1327"/>
                  <p:cNvSpPr txBox="1">
                    <a:spLocks noChangeArrowheads="1"/>
                  </p:cNvSpPr>
                  <p:nvPr/>
                </p:nvSpPr>
                <p:spPr bwMode="auto">
                  <a:xfrm>
                    <a:off x="360414" y="5237399"/>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65219" name="Text Box 177"/>
                <p:cNvSpPr txBox="1">
                  <a:spLocks noChangeArrowheads="1"/>
                </p:cNvSpPr>
                <p:nvPr/>
              </p:nvSpPr>
              <p:spPr bwMode="auto">
                <a:xfrm>
                  <a:off x="1037265" y="2402973"/>
                  <a:ext cx="2712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10</a:t>
                  </a:r>
                </a:p>
              </p:txBody>
            </p:sp>
          </p:grpSp>
          <p:grpSp>
            <p:nvGrpSpPr>
              <p:cNvPr id="165179" name="Group 630"/>
              <p:cNvGrpSpPr>
                <a:grpSpLocks/>
              </p:cNvGrpSpPr>
              <p:nvPr/>
            </p:nvGrpSpPr>
            <p:grpSpPr bwMode="auto">
              <a:xfrm>
                <a:off x="4163906" y="4156552"/>
                <a:ext cx="792762" cy="465176"/>
                <a:chOff x="2675926" y="3901370"/>
                <a:chExt cx="792762" cy="465176"/>
              </a:xfrm>
            </p:grpSpPr>
            <p:grpSp>
              <p:nvGrpSpPr>
                <p:cNvPr id="165207" name="Group 559"/>
                <p:cNvGrpSpPr>
                  <a:grpSpLocks/>
                </p:cNvGrpSpPr>
                <p:nvPr/>
              </p:nvGrpSpPr>
              <p:grpSpPr bwMode="auto">
                <a:xfrm>
                  <a:off x="2675926" y="3901370"/>
                  <a:ext cx="792762" cy="465176"/>
                  <a:chOff x="-83011" y="5085343"/>
                  <a:chExt cx="792762" cy="465176"/>
                </a:xfrm>
              </p:grpSpPr>
              <p:sp>
                <p:nvSpPr>
                  <p:cNvPr id="165209"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825" name="Rectangle 389"/>
                  <p:cNvSpPr>
                    <a:spLocks noChangeArrowheads="1"/>
                  </p:cNvSpPr>
                  <p:nvPr/>
                </p:nvSpPr>
                <p:spPr bwMode="auto">
                  <a:xfrm>
                    <a:off x="221824" y="5121859"/>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26" name="Text Box 1327"/>
                  <p:cNvSpPr txBox="1">
                    <a:spLocks noChangeArrowheads="1"/>
                  </p:cNvSpPr>
                  <p:nvPr/>
                </p:nvSpPr>
                <p:spPr bwMode="auto">
                  <a:xfrm>
                    <a:off x="131325" y="5085343"/>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27" name="Rectangle 390"/>
                  <p:cNvSpPr>
                    <a:spLocks noChangeArrowheads="1"/>
                  </p:cNvSpPr>
                  <p:nvPr/>
                </p:nvSpPr>
                <p:spPr bwMode="auto">
                  <a:xfrm>
                    <a:off x="494905" y="5286972"/>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28" name="Rectangle 392"/>
                  <p:cNvSpPr>
                    <a:spLocks noChangeArrowheads="1"/>
                  </p:cNvSpPr>
                  <p:nvPr/>
                </p:nvSpPr>
                <p:spPr bwMode="auto">
                  <a:xfrm>
                    <a:off x="223411" y="5404457"/>
                    <a:ext cx="166707"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29" name="Text Box 1327"/>
                  <p:cNvSpPr txBox="1">
                    <a:spLocks noChangeArrowheads="1"/>
                  </p:cNvSpPr>
                  <p:nvPr/>
                </p:nvSpPr>
                <p:spPr bwMode="auto">
                  <a:xfrm>
                    <a:off x="136089" y="5366354"/>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30" name="Rectangle 396"/>
                  <p:cNvSpPr>
                    <a:spLocks noChangeArrowheads="1"/>
                  </p:cNvSpPr>
                  <p:nvPr/>
                </p:nvSpPr>
                <p:spPr bwMode="auto">
                  <a:xfrm>
                    <a:off x="55117" y="5272683"/>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31" name="Text Box 1327"/>
                  <p:cNvSpPr txBox="1">
                    <a:spLocks noChangeArrowheads="1"/>
                  </p:cNvSpPr>
                  <p:nvPr/>
                </p:nvSpPr>
                <p:spPr bwMode="auto">
                  <a:xfrm>
                    <a:off x="-83011" y="5223467"/>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32" name="Text Box 1327"/>
                  <p:cNvSpPr txBox="1">
                    <a:spLocks noChangeArrowheads="1"/>
                  </p:cNvSpPr>
                  <p:nvPr/>
                </p:nvSpPr>
                <p:spPr bwMode="auto">
                  <a:xfrm>
                    <a:off x="361539" y="5237755"/>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65208" name="Text Box 177"/>
                <p:cNvSpPr txBox="1">
                  <a:spLocks noChangeArrowheads="1"/>
                </p:cNvSpPr>
                <p:nvPr/>
              </p:nvSpPr>
              <p:spPr bwMode="auto">
                <a:xfrm>
                  <a:off x="2920823" y="4045159"/>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20</a:t>
                  </a:r>
                </a:p>
              </p:txBody>
            </p:sp>
          </p:grpSp>
          <p:grpSp>
            <p:nvGrpSpPr>
              <p:cNvPr id="165180" name="Group 629"/>
              <p:cNvGrpSpPr>
                <a:grpSpLocks/>
              </p:cNvGrpSpPr>
              <p:nvPr/>
            </p:nvGrpSpPr>
            <p:grpSpPr bwMode="auto">
              <a:xfrm>
                <a:off x="5611870" y="4064470"/>
                <a:ext cx="791174" cy="465176"/>
                <a:chOff x="5473641" y="4277130"/>
                <a:chExt cx="791174" cy="465176"/>
              </a:xfrm>
            </p:grpSpPr>
            <p:grpSp>
              <p:nvGrpSpPr>
                <p:cNvPr id="165196" name="Group 571"/>
                <p:cNvGrpSpPr>
                  <a:grpSpLocks/>
                </p:cNvGrpSpPr>
                <p:nvPr/>
              </p:nvGrpSpPr>
              <p:grpSpPr bwMode="auto">
                <a:xfrm>
                  <a:off x="5473641" y="4277130"/>
                  <a:ext cx="791174" cy="465176"/>
                  <a:chOff x="-82022" y="5084624"/>
                  <a:chExt cx="791174" cy="465176"/>
                </a:xfrm>
              </p:grpSpPr>
              <p:sp>
                <p:nvSpPr>
                  <p:cNvPr id="165198"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814" name="Rectangle 389"/>
                  <p:cNvSpPr>
                    <a:spLocks noChangeArrowheads="1"/>
                  </p:cNvSpPr>
                  <p:nvPr/>
                </p:nvSpPr>
                <p:spPr bwMode="auto">
                  <a:xfrm>
                    <a:off x="222813" y="5121140"/>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15" name="Text Box 1327"/>
                  <p:cNvSpPr txBox="1">
                    <a:spLocks noChangeArrowheads="1"/>
                  </p:cNvSpPr>
                  <p:nvPr/>
                </p:nvSpPr>
                <p:spPr bwMode="auto">
                  <a:xfrm>
                    <a:off x="132314" y="5084624"/>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16" name="Rectangle 390"/>
                  <p:cNvSpPr>
                    <a:spLocks noChangeArrowheads="1"/>
                  </p:cNvSpPr>
                  <p:nvPr/>
                </p:nvSpPr>
                <p:spPr bwMode="auto">
                  <a:xfrm>
                    <a:off x="495894" y="5286253"/>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17" name="Rectangle 392"/>
                  <p:cNvSpPr>
                    <a:spLocks noChangeArrowheads="1"/>
                  </p:cNvSpPr>
                  <p:nvPr/>
                </p:nvSpPr>
                <p:spPr bwMode="auto">
                  <a:xfrm>
                    <a:off x="224400" y="5403738"/>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18" name="Text Box 1327"/>
                  <p:cNvSpPr txBox="1">
                    <a:spLocks noChangeArrowheads="1"/>
                  </p:cNvSpPr>
                  <p:nvPr/>
                </p:nvSpPr>
                <p:spPr bwMode="auto">
                  <a:xfrm>
                    <a:off x="137078" y="5365635"/>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19" name="Rectangle 396"/>
                  <p:cNvSpPr>
                    <a:spLocks noChangeArrowheads="1"/>
                  </p:cNvSpPr>
                  <p:nvPr/>
                </p:nvSpPr>
                <p:spPr bwMode="auto">
                  <a:xfrm>
                    <a:off x="56106" y="5271964"/>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20" name="Text Box 1327"/>
                  <p:cNvSpPr txBox="1">
                    <a:spLocks noChangeArrowheads="1"/>
                  </p:cNvSpPr>
                  <p:nvPr/>
                </p:nvSpPr>
                <p:spPr bwMode="auto">
                  <a:xfrm>
                    <a:off x="-82022" y="5222748"/>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21" name="Text Box 1327"/>
                  <p:cNvSpPr txBox="1">
                    <a:spLocks noChangeArrowheads="1"/>
                  </p:cNvSpPr>
                  <p:nvPr/>
                </p:nvSpPr>
                <p:spPr bwMode="auto">
                  <a:xfrm>
                    <a:off x="360940" y="5237036"/>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65197"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30</a:t>
                  </a:r>
                </a:p>
              </p:txBody>
            </p:sp>
          </p:grpSp>
          <p:grpSp>
            <p:nvGrpSpPr>
              <p:cNvPr id="165181" name="Group 581"/>
              <p:cNvGrpSpPr>
                <a:grpSpLocks/>
              </p:cNvGrpSpPr>
              <p:nvPr/>
            </p:nvGrpSpPr>
            <p:grpSpPr bwMode="auto">
              <a:xfrm>
                <a:off x="7764764" y="3964428"/>
                <a:ext cx="504882" cy="101606"/>
                <a:chOff x="56226" y="5272176"/>
                <a:chExt cx="504882" cy="101606"/>
              </a:xfrm>
            </p:grpSpPr>
            <p:sp>
              <p:nvSpPr>
                <p:cNvPr id="809" name="Rectangle 390"/>
                <p:cNvSpPr>
                  <a:spLocks noChangeArrowheads="1"/>
                </p:cNvSpPr>
                <p:nvPr/>
              </p:nvSpPr>
              <p:spPr bwMode="auto">
                <a:xfrm>
                  <a:off x="496013" y="5286485"/>
                  <a:ext cx="65095"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10" name="Rectangle 396"/>
                <p:cNvSpPr>
                  <a:spLocks noChangeArrowheads="1"/>
                </p:cNvSpPr>
                <p:nvPr/>
              </p:nvSpPr>
              <p:spPr bwMode="auto">
                <a:xfrm>
                  <a:off x="56226" y="5272197"/>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grpSp>
          <p:grpSp>
            <p:nvGrpSpPr>
              <p:cNvPr id="165182" name="Group 633"/>
              <p:cNvGrpSpPr>
                <a:grpSpLocks/>
              </p:cNvGrpSpPr>
              <p:nvPr/>
            </p:nvGrpSpPr>
            <p:grpSpPr bwMode="auto">
              <a:xfrm>
                <a:off x="3619145" y="2893348"/>
                <a:ext cx="792899" cy="465498"/>
                <a:chOff x="5473114" y="4277493"/>
                <a:chExt cx="792899" cy="465498"/>
              </a:xfrm>
            </p:grpSpPr>
            <p:grpSp>
              <p:nvGrpSpPr>
                <p:cNvPr id="165183" name="Group 634"/>
                <p:cNvGrpSpPr>
                  <a:grpSpLocks/>
                </p:cNvGrpSpPr>
                <p:nvPr/>
              </p:nvGrpSpPr>
              <p:grpSpPr bwMode="auto">
                <a:xfrm>
                  <a:off x="5473114" y="4277493"/>
                  <a:ext cx="792899" cy="465498"/>
                  <a:chOff x="-82549" y="5084987"/>
                  <a:chExt cx="792899" cy="465498"/>
                </a:xfrm>
              </p:grpSpPr>
              <p:sp>
                <p:nvSpPr>
                  <p:cNvPr id="165185"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801" name="Rectangle 389"/>
                  <p:cNvSpPr>
                    <a:spLocks noChangeArrowheads="1"/>
                  </p:cNvSpPr>
                  <p:nvPr/>
                </p:nvSpPr>
                <p:spPr bwMode="auto">
                  <a:xfrm>
                    <a:off x="222473" y="5120954"/>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02" name="Text Box 1327"/>
                  <p:cNvSpPr txBox="1">
                    <a:spLocks noChangeArrowheads="1"/>
                  </p:cNvSpPr>
                  <p:nvPr/>
                </p:nvSpPr>
                <p:spPr bwMode="auto">
                  <a:xfrm>
                    <a:off x="131975" y="5084438"/>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03" name="Rectangle 390"/>
                  <p:cNvSpPr>
                    <a:spLocks noChangeArrowheads="1"/>
                  </p:cNvSpPr>
                  <p:nvPr/>
                </p:nvSpPr>
                <p:spPr bwMode="auto">
                  <a:xfrm>
                    <a:off x="495554" y="5286067"/>
                    <a:ext cx="65095"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04" name="Rectangle 392"/>
                  <p:cNvSpPr>
                    <a:spLocks noChangeArrowheads="1"/>
                  </p:cNvSpPr>
                  <p:nvPr/>
                </p:nvSpPr>
                <p:spPr bwMode="auto">
                  <a:xfrm>
                    <a:off x="224061" y="5405139"/>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05" name="Text Box 1327"/>
                  <p:cNvSpPr txBox="1">
                    <a:spLocks noChangeArrowheads="1"/>
                  </p:cNvSpPr>
                  <p:nvPr/>
                </p:nvSpPr>
                <p:spPr bwMode="auto">
                  <a:xfrm>
                    <a:off x="136738" y="5367036"/>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06" name="Rectangle 396"/>
                  <p:cNvSpPr>
                    <a:spLocks noChangeArrowheads="1"/>
                  </p:cNvSpPr>
                  <p:nvPr/>
                </p:nvSpPr>
                <p:spPr bwMode="auto">
                  <a:xfrm>
                    <a:off x="55767" y="5273366"/>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807" name="Text Box 1327"/>
                  <p:cNvSpPr txBox="1">
                    <a:spLocks noChangeArrowheads="1"/>
                  </p:cNvSpPr>
                  <p:nvPr/>
                </p:nvSpPr>
                <p:spPr bwMode="auto">
                  <a:xfrm>
                    <a:off x="-82362" y="5222562"/>
                    <a:ext cx="347702" cy="187340"/>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808" name="Text Box 1327"/>
                  <p:cNvSpPr txBox="1">
                    <a:spLocks noChangeArrowheads="1"/>
                  </p:cNvSpPr>
                  <p:nvPr/>
                </p:nvSpPr>
                <p:spPr bwMode="auto">
                  <a:xfrm>
                    <a:off x="360601" y="5236850"/>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65184"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15</a:t>
                  </a:r>
                </a:p>
              </p:txBody>
            </p:sp>
          </p:grpSp>
        </p:grpSp>
        <p:grpSp>
          <p:nvGrpSpPr>
            <p:cNvPr id="165166" name="Group 628"/>
            <p:cNvGrpSpPr>
              <a:grpSpLocks/>
            </p:cNvGrpSpPr>
            <p:nvPr/>
          </p:nvGrpSpPr>
          <p:grpSpPr bwMode="auto">
            <a:xfrm>
              <a:off x="3852861" y="6075423"/>
              <a:ext cx="791084" cy="465146"/>
              <a:chOff x="7591641" y="3777562"/>
              <a:chExt cx="791174" cy="465175"/>
            </a:xfrm>
          </p:grpSpPr>
          <p:grpSp>
            <p:nvGrpSpPr>
              <p:cNvPr id="165167" name="Group 581"/>
              <p:cNvGrpSpPr>
                <a:grpSpLocks/>
              </p:cNvGrpSpPr>
              <p:nvPr/>
            </p:nvGrpSpPr>
            <p:grpSpPr bwMode="auto">
              <a:xfrm>
                <a:off x="7591641" y="3777562"/>
                <a:ext cx="791174" cy="465175"/>
                <a:chOff x="-82393" y="5085310"/>
                <a:chExt cx="791174" cy="465175"/>
              </a:xfrm>
            </p:grpSpPr>
            <p:sp>
              <p:nvSpPr>
                <p:cNvPr id="165169"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85" name="Rectangle 389"/>
                <p:cNvSpPr>
                  <a:spLocks noChangeArrowheads="1"/>
                </p:cNvSpPr>
                <p:nvPr/>
              </p:nvSpPr>
              <p:spPr bwMode="auto">
                <a:xfrm>
                  <a:off x="222442" y="5121825"/>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86" name="Text Box 1327"/>
                <p:cNvSpPr txBox="1">
                  <a:spLocks noChangeArrowheads="1"/>
                </p:cNvSpPr>
                <p:nvPr/>
              </p:nvSpPr>
              <p:spPr bwMode="auto">
                <a:xfrm>
                  <a:off x="131943" y="5085310"/>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87" name="Rectangle 390"/>
                <p:cNvSpPr>
                  <a:spLocks noChangeArrowheads="1"/>
                </p:cNvSpPr>
                <p:nvPr/>
              </p:nvSpPr>
              <p:spPr bwMode="auto">
                <a:xfrm>
                  <a:off x="495523" y="5286938"/>
                  <a:ext cx="65094"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88" name="Rectangle 392"/>
                <p:cNvSpPr>
                  <a:spLocks noChangeArrowheads="1"/>
                </p:cNvSpPr>
                <p:nvPr/>
              </p:nvSpPr>
              <p:spPr bwMode="auto">
                <a:xfrm>
                  <a:off x="224029" y="5404423"/>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89" name="Text Box 1327"/>
                <p:cNvSpPr txBox="1">
                  <a:spLocks noChangeArrowheads="1"/>
                </p:cNvSpPr>
                <p:nvPr/>
              </p:nvSpPr>
              <p:spPr bwMode="auto">
                <a:xfrm>
                  <a:off x="136707" y="5366320"/>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90" name="Rectangle 396"/>
                <p:cNvSpPr>
                  <a:spLocks noChangeArrowheads="1"/>
                </p:cNvSpPr>
                <p:nvPr/>
              </p:nvSpPr>
              <p:spPr bwMode="auto">
                <a:xfrm>
                  <a:off x="55735" y="5272650"/>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91" name="Text Box 1327"/>
                <p:cNvSpPr txBox="1">
                  <a:spLocks noChangeArrowheads="1"/>
                </p:cNvSpPr>
                <p:nvPr/>
              </p:nvSpPr>
              <p:spPr bwMode="auto">
                <a:xfrm>
                  <a:off x="-82393" y="5223433"/>
                  <a:ext cx="347701" cy="185753"/>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92" name="Text Box 1327"/>
                <p:cNvSpPr txBox="1">
                  <a:spLocks noChangeArrowheads="1"/>
                </p:cNvSpPr>
                <p:nvPr/>
              </p:nvSpPr>
              <p:spPr bwMode="auto">
                <a:xfrm>
                  <a:off x="360569" y="5237722"/>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65168" name="Text Box 177"/>
              <p:cNvSpPr txBox="1">
                <a:spLocks noChangeArrowheads="1"/>
              </p:cNvSpPr>
              <p:nvPr/>
            </p:nvSpPr>
            <p:spPr bwMode="auto">
              <a:xfrm>
                <a:off x="7834878" y="3920660"/>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25</a:t>
                </a:r>
              </a:p>
            </p:txBody>
          </p:sp>
        </p:grpSp>
      </p:grpSp>
      <p:pic>
        <p:nvPicPr>
          <p:cNvPr id="164883" name="Picture 2" descr="C:\Users\raun.watson\Pictures\Scratch Folder for Lesson Slides\TF composition with status symbol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63651" y="5753101"/>
            <a:ext cx="1497012" cy="777875"/>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64885" name="TextBox 397"/>
          <p:cNvSpPr txBox="1">
            <a:spLocks noChangeArrowheads="1"/>
          </p:cNvSpPr>
          <p:nvPr/>
        </p:nvSpPr>
        <p:spPr bwMode="auto">
          <a:xfrm>
            <a:off x="7424038" y="5954714"/>
            <a:ext cx="947738"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Shaping Operation 2</a:t>
            </a:r>
          </a:p>
        </p:txBody>
      </p:sp>
      <p:grpSp>
        <p:nvGrpSpPr>
          <p:cNvPr id="99433" name="Group 756"/>
          <p:cNvGrpSpPr>
            <a:grpSpLocks/>
          </p:cNvGrpSpPr>
          <p:nvPr/>
        </p:nvGrpSpPr>
        <p:grpSpPr bwMode="auto">
          <a:xfrm>
            <a:off x="6884289" y="5619751"/>
            <a:ext cx="777875" cy="352425"/>
            <a:chOff x="3160" y="3106"/>
            <a:chExt cx="490" cy="222"/>
          </a:xfrm>
        </p:grpSpPr>
        <p:grpSp>
          <p:nvGrpSpPr>
            <p:cNvPr id="165138" name="Group 754"/>
            <p:cNvGrpSpPr>
              <a:grpSpLocks/>
            </p:cNvGrpSpPr>
            <p:nvPr/>
          </p:nvGrpSpPr>
          <p:grpSpPr bwMode="auto">
            <a:xfrm>
              <a:off x="3586" y="3106"/>
              <a:ext cx="64" cy="82"/>
              <a:chOff x="3486" y="3018"/>
              <a:chExt cx="64" cy="82"/>
            </a:xfrm>
          </p:grpSpPr>
          <p:sp>
            <p:nvSpPr>
              <p:cNvPr id="165140" name="Line 553"/>
              <p:cNvSpPr>
                <a:spLocks noChangeShapeType="1"/>
              </p:cNvSpPr>
              <p:nvPr/>
            </p:nvSpPr>
            <p:spPr bwMode="auto">
              <a:xfrm flipV="1">
                <a:off x="3486" y="3018"/>
                <a:ext cx="0" cy="8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141" name="Line 554"/>
              <p:cNvSpPr>
                <a:spLocks noChangeShapeType="1"/>
              </p:cNvSpPr>
              <p:nvPr/>
            </p:nvSpPr>
            <p:spPr bwMode="auto">
              <a:xfrm flipV="1">
                <a:off x="3550" y="3018"/>
                <a:ext cx="0" cy="8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65139" name="Text Box 559"/>
            <p:cNvSpPr txBox="1">
              <a:spLocks noChangeArrowheads="1"/>
            </p:cNvSpPr>
            <p:nvPr/>
          </p:nvSpPr>
          <p:spPr bwMode="auto">
            <a:xfrm>
              <a:off x="3160" y="3192"/>
              <a:ext cx="25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FF"/>
                  </a:solidFill>
                  <a:cs typeface="Arial" panose="020B0604020202020204" pitchFamily="34" charset="0"/>
                </a:rPr>
                <a:t>1-66 </a:t>
              </a:r>
              <a:endParaRPr lang="en-US" altLang="en-US" sz="1600" b="1" dirty="0">
                <a:solidFill>
                  <a:srgbClr val="0000FF"/>
                </a:solidFill>
                <a:cs typeface="Arial" panose="020B0604020202020204" pitchFamily="34" charset="0"/>
              </a:endParaRPr>
            </a:p>
          </p:txBody>
        </p:sp>
      </p:grpSp>
      <p:sp>
        <p:nvSpPr>
          <p:cNvPr id="164887" name="Rectangle 512"/>
          <p:cNvSpPr>
            <a:spLocks noChangeArrowheads="1"/>
          </p:cNvSpPr>
          <p:nvPr/>
        </p:nvSpPr>
        <p:spPr bwMode="auto">
          <a:xfrm>
            <a:off x="6977951" y="1916114"/>
            <a:ext cx="3238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1</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p:txBody>
      </p:sp>
      <p:pic>
        <p:nvPicPr>
          <p:cNvPr id="164888" name="Picture 2" descr="C:\Users\raun.watson\Pictures\Scratch Folder for Lesson Slides\TF composition with status symbol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73314" y="4297363"/>
            <a:ext cx="1497013" cy="779462"/>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64890" name="TextBox 675"/>
          <p:cNvSpPr txBox="1">
            <a:spLocks noChangeArrowheads="1"/>
          </p:cNvSpPr>
          <p:nvPr/>
        </p:nvSpPr>
        <p:spPr bwMode="auto">
          <a:xfrm>
            <a:off x="8492935" y="4500563"/>
            <a:ext cx="10440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Decisive Operation ME </a:t>
            </a:r>
          </a:p>
        </p:txBody>
      </p:sp>
      <p:pic>
        <p:nvPicPr>
          <p:cNvPr id="164892" name="Picture 2" descr="C:\Users\raun.watson\Pictures\Scratch Folder for Lesson Slides\TF composition with status symbol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66926" y="2660651"/>
            <a:ext cx="1497012" cy="779463"/>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grpSp>
        <p:nvGrpSpPr>
          <p:cNvPr id="165075" name="Group 709"/>
          <p:cNvGrpSpPr>
            <a:grpSpLocks/>
          </p:cNvGrpSpPr>
          <p:nvPr/>
        </p:nvGrpSpPr>
        <p:grpSpPr bwMode="auto">
          <a:xfrm>
            <a:off x="8081427" y="3169804"/>
            <a:ext cx="295695" cy="209984"/>
            <a:chOff x="7710418" y="3459756"/>
            <a:chExt cx="295032" cy="210847"/>
          </a:xfrm>
        </p:grpSpPr>
        <p:grpSp>
          <p:nvGrpSpPr>
            <p:cNvPr id="165090" name="Group 638"/>
            <p:cNvGrpSpPr>
              <a:grpSpLocks/>
            </p:cNvGrpSpPr>
            <p:nvPr/>
          </p:nvGrpSpPr>
          <p:grpSpPr bwMode="auto">
            <a:xfrm>
              <a:off x="7710418" y="3459756"/>
              <a:ext cx="295032" cy="210847"/>
              <a:chOff x="7966914" y="5058923"/>
              <a:chExt cx="547866" cy="391538"/>
            </a:xfrm>
          </p:grpSpPr>
          <p:sp>
            <p:nvSpPr>
              <p:cNvPr id="165096" name="Line 77"/>
              <p:cNvSpPr>
                <a:spLocks noChangeShapeType="1"/>
              </p:cNvSpPr>
              <p:nvPr/>
            </p:nvSpPr>
            <p:spPr bwMode="auto">
              <a:xfrm flipV="1">
                <a:off x="7966914" y="5064297"/>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165097" name="Line 77"/>
              <p:cNvSpPr>
                <a:spLocks noChangeShapeType="1"/>
              </p:cNvSpPr>
              <p:nvPr/>
            </p:nvSpPr>
            <p:spPr bwMode="auto">
              <a:xfrm flipH="1" flipV="1">
                <a:off x="7966914" y="5058923"/>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091" name="Group 662"/>
            <p:cNvGrpSpPr>
              <a:grpSpLocks/>
            </p:cNvGrpSpPr>
            <p:nvPr/>
          </p:nvGrpSpPr>
          <p:grpSpPr bwMode="auto">
            <a:xfrm>
              <a:off x="7764498" y="3530699"/>
              <a:ext cx="195132" cy="71812"/>
              <a:chOff x="3165115" y="3776001"/>
              <a:chExt cx="195132" cy="71812"/>
            </a:xfrm>
          </p:grpSpPr>
          <p:sp>
            <p:nvSpPr>
              <p:cNvPr id="165092" name="Freeform 95"/>
              <p:cNvSpPr>
                <a:spLocks noChangeAspect="1"/>
              </p:cNvSpPr>
              <p:nvPr/>
            </p:nvSpPr>
            <p:spPr bwMode="auto">
              <a:xfrm rot="5400000">
                <a:off x="3310106"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93" name="Freeform 96"/>
              <p:cNvSpPr>
                <a:spLocks noChangeAspect="1"/>
              </p:cNvSpPr>
              <p:nvPr/>
            </p:nvSpPr>
            <p:spPr bwMode="auto">
              <a:xfrm rot="16200000" flipH="1">
                <a:off x="3143445"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94" name="Line 97"/>
              <p:cNvSpPr>
                <a:spLocks noChangeShapeType="1"/>
              </p:cNvSpPr>
              <p:nvPr/>
            </p:nvSpPr>
            <p:spPr bwMode="auto">
              <a:xfrm>
                <a:off x="3191156" y="3847433"/>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095" name="Line 97"/>
              <p:cNvSpPr>
                <a:spLocks noChangeShapeType="1"/>
              </p:cNvSpPr>
              <p:nvPr/>
            </p:nvSpPr>
            <p:spPr bwMode="auto">
              <a:xfrm>
                <a:off x="3191705" y="3776399"/>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65077" name="Group 709"/>
          <p:cNvGrpSpPr>
            <a:grpSpLocks/>
          </p:cNvGrpSpPr>
          <p:nvPr/>
        </p:nvGrpSpPr>
        <p:grpSpPr bwMode="auto">
          <a:xfrm>
            <a:off x="7733602" y="3168650"/>
            <a:ext cx="295695" cy="209984"/>
            <a:chOff x="7710418" y="3459756"/>
            <a:chExt cx="295032" cy="210847"/>
          </a:xfrm>
        </p:grpSpPr>
        <p:grpSp>
          <p:nvGrpSpPr>
            <p:cNvPr id="165078" name="Group 638"/>
            <p:cNvGrpSpPr>
              <a:grpSpLocks/>
            </p:cNvGrpSpPr>
            <p:nvPr/>
          </p:nvGrpSpPr>
          <p:grpSpPr bwMode="auto">
            <a:xfrm>
              <a:off x="7710418" y="3459756"/>
              <a:ext cx="295032" cy="210847"/>
              <a:chOff x="7966914" y="5058923"/>
              <a:chExt cx="547866" cy="391538"/>
            </a:xfrm>
          </p:grpSpPr>
          <p:sp>
            <p:nvSpPr>
              <p:cNvPr id="165084" name="Line 77"/>
              <p:cNvSpPr>
                <a:spLocks noChangeShapeType="1"/>
              </p:cNvSpPr>
              <p:nvPr/>
            </p:nvSpPr>
            <p:spPr bwMode="auto">
              <a:xfrm flipV="1">
                <a:off x="7966914" y="5064297"/>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165085" name="Line 77"/>
              <p:cNvSpPr>
                <a:spLocks noChangeShapeType="1"/>
              </p:cNvSpPr>
              <p:nvPr/>
            </p:nvSpPr>
            <p:spPr bwMode="auto">
              <a:xfrm flipH="1" flipV="1">
                <a:off x="7966914" y="5058923"/>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079" name="Group 662"/>
            <p:cNvGrpSpPr>
              <a:grpSpLocks/>
            </p:cNvGrpSpPr>
            <p:nvPr/>
          </p:nvGrpSpPr>
          <p:grpSpPr bwMode="auto">
            <a:xfrm>
              <a:off x="7764498" y="3530699"/>
              <a:ext cx="195132" cy="71812"/>
              <a:chOff x="3165115" y="3776001"/>
              <a:chExt cx="195132" cy="71812"/>
            </a:xfrm>
          </p:grpSpPr>
          <p:sp>
            <p:nvSpPr>
              <p:cNvPr id="165080" name="Freeform 95"/>
              <p:cNvSpPr>
                <a:spLocks noChangeAspect="1"/>
              </p:cNvSpPr>
              <p:nvPr/>
            </p:nvSpPr>
            <p:spPr bwMode="auto">
              <a:xfrm rot="5400000">
                <a:off x="3310106"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81" name="Freeform 96"/>
              <p:cNvSpPr>
                <a:spLocks noChangeAspect="1"/>
              </p:cNvSpPr>
              <p:nvPr/>
            </p:nvSpPr>
            <p:spPr bwMode="auto">
              <a:xfrm rot="16200000" flipH="1">
                <a:off x="3143445"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82" name="Line 97"/>
              <p:cNvSpPr>
                <a:spLocks noChangeShapeType="1"/>
              </p:cNvSpPr>
              <p:nvPr/>
            </p:nvSpPr>
            <p:spPr bwMode="auto">
              <a:xfrm>
                <a:off x="3191156" y="3847433"/>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083" name="Line 97"/>
              <p:cNvSpPr>
                <a:spLocks noChangeShapeType="1"/>
              </p:cNvSpPr>
              <p:nvPr/>
            </p:nvSpPr>
            <p:spPr bwMode="auto">
              <a:xfrm>
                <a:off x="3191705" y="3776399"/>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64894" name="TextBox 735"/>
          <p:cNvSpPr txBox="1">
            <a:spLocks noChangeArrowheads="1"/>
          </p:cNvSpPr>
          <p:nvPr/>
        </p:nvSpPr>
        <p:spPr bwMode="auto">
          <a:xfrm>
            <a:off x="8230488" y="2855914"/>
            <a:ext cx="947738"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Shaping Operation 2</a:t>
            </a:r>
          </a:p>
        </p:txBody>
      </p:sp>
      <p:grpSp>
        <p:nvGrpSpPr>
          <p:cNvPr id="848" name="Group 764"/>
          <p:cNvGrpSpPr>
            <a:grpSpLocks/>
          </p:cNvGrpSpPr>
          <p:nvPr/>
        </p:nvGrpSpPr>
        <p:grpSpPr bwMode="auto">
          <a:xfrm>
            <a:off x="8003476" y="4117976"/>
            <a:ext cx="836612" cy="396875"/>
            <a:chOff x="3103882" y="3730935"/>
            <a:chExt cx="838119" cy="397838"/>
          </a:xfrm>
        </p:grpSpPr>
        <p:sp>
          <p:nvSpPr>
            <p:cNvPr id="165063" name="Text Box 559"/>
            <p:cNvSpPr txBox="1">
              <a:spLocks noChangeArrowheads="1"/>
            </p:cNvSpPr>
            <p:nvPr/>
          </p:nvSpPr>
          <p:spPr bwMode="auto">
            <a:xfrm>
              <a:off x="3103882" y="3912259"/>
              <a:ext cx="406892" cy="216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FF"/>
                  </a:solidFill>
                  <a:cs typeface="Arial" panose="020B0604020202020204" pitchFamily="34" charset="0"/>
                </a:rPr>
                <a:t>1-68 </a:t>
              </a:r>
              <a:endParaRPr lang="en-US" altLang="en-US" sz="1600" b="1" dirty="0">
                <a:solidFill>
                  <a:srgbClr val="0000FF"/>
                </a:solidFill>
                <a:cs typeface="Arial" panose="020B0604020202020204" pitchFamily="34" charset="0"/>
              </a:endParaRPr>
            </a:p>
          </p:txBody>
        </p:sp>
        <p:grpSp>
          <p:nvGrpSpPr>
            <p:cNvPr id="165064" name="Group 259"/>
            <p:cNvGrpSpPr>
              <a:grpSpLocks/>
            </p:cNvGrpSpPr>
            <p:nvPr/>
          </p:nvGrpSpPr>
          <p:grpSpPr bwMode="auto">
            <a:xfrm>
              <a:off x="3674978" y="3730935"/>
              <a:ext cx="267023" cy="191042"/>
              <a:chOff x="5774" y="2338"/>
              <a:chExt cx="168" cy="120"/>
            </a:xfrm>
          </p:grpSpPr>
          <p:sp>
            <p:nvSpPr>
              <p:cNvPr id="165065" name="Line 260"/>
              <p:cNvSpPr>
                <a:spLocks noChangeShapeType="1"/>
              </p:cNvSpPr>
              <p:nvPr/>
            </p:nvSpPr>
            <p:spPr bwMode="auto">
              <a:xfrm>
                <a:off x="5827" y="2360"/>
                <a:ext cx="0" cy="9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5066" name="Line 261"/>
              <p:cNvSpPr>
                <a:spLocks noChangeShapeType="1"/>
              </p:cNvSpPr>
              <p:nvPr/>
            </p:nvSpPr>
            <p:spPr bwMode="auto">
              <a:xfrm>
                <a:off x="5887" y="2360"/>
                <a:ext cx="0"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5067" name="Freeform 262"/>
              <p:cNvSpPr>
                <a:spLocks/>
              </p:cNvSpPr>
              <p:nvPr/>
            </p:nvSpPr>
            <p:spPr bwMode="auto">
              <a:xfrm>
                <a:off x="5774" y="2338"/>
                <a:ext cx="168" cy="120"/>
              </a:xfrm>
              <a:custGeom>
                <a:avLst/>
                <a:gdLst>
                  <a:gd name="T0" fmla="*/ 0 w 192"/>
                  <a:gd name="T1" fmla="*/ 2 h 144"/>
                  <a:gd name="T2" fmla="*/ 0 w 192"/>
                  <a:gd name="T3" fmla="*/ 0 h 144"/>
                  <a:gd name="T4" fmla="*/ 4 w 192"/>
                  <a:gd name="T5" fmla="*/ 0 h 144"/>
                  <a:gd name="T6" fmla="*/ 4 w 192"/>
                  <a:gd name="T7" fmla="*/ 2 h 144"/>
                  <a:gd name="T8" fmla="*/ 0 60000 65536"/>
                  <a:gd name="T9" fmla="*/ 0 60000 65536"/>
                  <a:gd name="T10" fmla="*/ 0 60000 65536"/>
                  <a:gd name="T11" fmla="*/ 0 60000 65536"/>
                  <a:gd name="T12" fmla="*/ 0 w 192"/>
                  <a:gd name="T13" fmla="*/ 0 h 144"/>
                  <a:gd name="T14" fmla="*/ 192 w 192"/>
                  <a:gd name="T15" fmla="*/ 144 h 144"/>
                </a:gdLst>
                <a:ahLst/>
                <a:cxnLst>
                  <a:cxn ang="T8">
                    <a:pos x="T0" y="T1"/>
                  </a:cxn>
                  <a:cxn ang="T9">
                    <a:pos x="T2" y="T3"/>
                  </a:cxn>
                  <a:cxn ang="T10">
                    <a:pos x="T4" y="T5"/>
                  </a:cxn>
                  <a:cxn ang="T11">
                    <a:pos x="T6" y="T7"/>
                  </a:cxn>
                </a:cxnLst>
                <a:rect l="T12" t="T13" r="T14" b="T15"/>
                <a:pathLst>
                  <a:path w="192" h="144">
                    <a:moveTo>
                      <a:pt x="0" y="144"/>
                    </a:moveTo>
                    <a:lnTo>
                      <a:pt x="0" y="0"/>
                    </a:lnTo>
                    <a:lnTo>
                      <a:pt x="192" y="0"/>
                    </a:lnTo>
                    <a:lnTo>
                      <a:pt x="192" y="144"/>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grpSp>
        <p:nvGrpSpPr>
          <p:cNvPr id="850" name="Group 780"/>
          <p:cNvGrpSpPr>
            <a:grpSpLocks/>
          </p:cNvGrpSpPr>
          <p:nvPr/>
        </p:nvGrpSpPr>
        <p:grpSpPr bwMode="auto">
          <a:xfrm>
            <a:off x="7712963" y="2519480"/>
            <a:ext cx="753920" cy="365005"/>
            <a:chOff x="3117631" y="2690826"/>
            <a:chExt cx="753885" cy="364826"/>
          </a:xfrm>
        </p:grpSpPr>
        <p:sp>
          <p:nvSpPr>
            <p:cNvPr id="165058" name="Text Box 173"/>
            <p:cNvSpPr txBox="1">
              <a:spLocks noChangeArrowheads="1"/>
            </p:cNvSpPr>
            <p:nvPr/>
          </p:nvSpPr>
          <p:spPr bwMode="auto">
            <a:xfrm>
              <a:off x="3117631" y="2840065"/>
              <a:ext cx="257837" cy="215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FF"/>
                  </a:solidFill>
                  <a:cs typeface="Arial" panose="020B0604020202020204" pitchFamily="34" charset="0"/>
                </a:rPr>
                <a:t>1-8</a:t>
              </a:r>
              <a:endParaRPr lang="en-US" altLang="en-US" sz="1600" b="1" dirty="0">
                <a:solidFill>
                  <a:srgbClr val="0000FF"/>
                </a:solidFill>
                <a:cs typeface="Arial" panose="020B0604020202020204" pitchFamily="34" charset="0"/>
              </a:endParaRPr>
            </a:p>
          </p:txBody>
        </p:sp>
        <p:grpSp>
          <p:nvGrpSpPr>
            <p:cNvPr id="165059" name="Group 259"/>
            <p:cNvGrpSpPr>
              <a:grpSpLocks/>
            </p:cNvGrpSpPr>
            <p:nvPr/>
          </p:nvGrpSpPr>
          <p:grpSpPr bwMode="auto">
            <a:xfrm>
              <a:off x="3776151" y="2690826"/>
              <a:ext cx="95365" cy="141689"/>
              <a:chOff x="5802" y="2357"/>
              <a:chExt cx="60" cy="89"/>
            </a:xfrm>
          </p:grpSpPr>
          <p:sp>
            <p:nvSpPr>
              <p:cNvPr id="165060" name="Line 260"/>
              <p:cNvSpPr>
                <a:spLocks noChangeShapeType="1"/>
              </p:cNvSpPr>
              <p:nvPr/>
            </p:nvSpPr>
            <p:spPr bwMode="auto">
              <a:xfrm>
                <a:off x="5802" y="2357"/>
                <a:ext cx="0" cy="8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5061" name="Line 261"/>
              <p:cNvSpPr>
                <a:spLocks noChangeShapeType="1"/>
              </p:cNvSpPr>
              <p:nvPr/>
            </p:nvSpPr>
            <p:spPr bwMode="auto">
              <a:xfrm>
                <a:off x="5862" y="2357"/>
                <a:ext cx="0" cy="8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grpSp>
        <p:nvGrpSpPr>
          <p:cNvPr id="702" name="Group 709"/>
          <p:cNvGrpSpPr>
            <a:grpSpLocks/>
          </p:cNvGrpSpPr>
          <p:nvPr/>
        </p:nvGrpSpPr>
        <p:grpSpPr bwMode="auto">
          <a:xfrm>
            <a:off x="8040707" y="4799561"/>
            <a:ext cx="295517" cy="209984"/>
            <a:chOff x="7710421" y="3459756"/>
            <a:chExt cx="295036" cy="210847"/>
          </a:xfrm>
        </p:grpSpPr>
        <p:grpSp>
          <p:nvGrpSpPr>
            <p:cNvPr id="705" name="Group 638"/>
            <p:cNvGrpSpPr>
              <a:grpSpLocks/>
            </p:cNvGrpSpPr>
            <p:nvPr/>
          </p:nvGrpSpPr>
          <p:grpSpPr bwMode="auto">
            <a:xfrm>
              <a:off x="7710421" y="3459756"/>
              <a:ext cx="295036" cy="210847"/>
              <a:chOff x="7966914" y="5058923"/>
              <a:chExt cx="547873" cy="391538"/>
            </a:xfrm>
          </p:grpSpPr>
          <p:sp>
            <p:nvSpPr>
              <p:cNvPr id="711" name="Line 77"/>
              <p:cNvSpPr>
                <a:spLocks noChangeShapeType="1"/>
              </p:cNvSpPr>
              <p:nvPr/>
            </p:nvSpPr>
            <p:spPr bwMode="auto">
              <a:xfrm flipV="1">
                <a:off x="7966921" y="5064297"/>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712" name="Line 77"/>
              <p:cNvSpPr>
                <a:spLocks noChangeShapeType="1"/>
              </p:cNvSpPr>
              <p:nvPr/>
            </p:nvSpPr>
            <p:spPr bwMode="auto">
              <a:xfrm flipH="1" flipV="1">
                <a:off x="7966914" y="5058923"/>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706" name="Group 662"/>
            <p:cNvGrpSpPr>
              <a:grpSpLocks/>
            </p:cNvGrpSpPr>
            <p:nvPr/>
          </p:nvGrpSpPr>
          <p:grpSpPr bwMode="auto">
            <a:xfrm>
              <a:off x="7764498" y="3530699"/>
              <a:ext cx="195132" cy="71812"/>
              <a:chOff x="3165115" y="3776001"/>
              <a:chExt cx="195132" cy="71812"/>
            </a:xfrm>
          </p:grpSpPr>
          <p:sp>
            <p:nvSpPr>
              <p:cNvPr id="707" name="Freeform 95"/>
              <p:cNvSpPr>
                <a:spLocks noChangeAspect="1"/>
              </p:cNvSpPr>
              <p:nvPr/>
            </p:nvSpPr>
            <p:spPr bwMode="auto">
              <a:xfrm rot="5400000">
                <a:off x="3310106"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08" name="Freeform 96"/>
              <p:cNvSpPr>
                <a:spLocks noChangeAspect="1"/>
              </p:cNvSpPr>
              <p:nvPr/>
            </p:nvSpPr>
            <p:spPr bwMode="auto">
              <a:xfrm rot="16200000" flipH="1">
                <a:off x="3143445"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09" name="Line 97"/>
              <p:cNvSpPr>
                <a:spLocks noChangeShapeType="1"/>
              </p:cNvSpPr>
              <p:nvPr/>
            </p:nvSpPr>
            <p:spPr bwMode="auto">
              <a:xfrm>
                <a:off x="3191156" y="3847433"/>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10" name="Line 97"/>
              <p:cNvSpPr>
                <a:spLocks noChangeShapeType="1"/>
              </p:cNvSpPr>
              <p:nvPr/>
            </p:nvSpPr>
            <p:spPr bwMode="auto">
              <a:xfrm>
                <a:off x="3191705" y="3776399"/>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703" name="Rounded Rectangle 702"/>
          <p:cNvSpPr/>
          <p:nvPr/>
        </p:nvSpPr>
        <p:spPr bwMode="auto">
          <a:xfrm>
            <a:off x="8407392" y="4858151"/>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sp>
        <p:nvSpPr>
          <p:cNvPr id="704" name="Rounded Rectangle 703"/>
          <p:cNvSpPr/>
          <p:nvPr/>
        </p:nvSpPr>
        <p:spPr bwMode="auto">
          <a:xfrm>
            <a:off x="8759982" y="4858151"/>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nvGrpSpPr>
          <p:cNvPr id="715" name="Group 714"/>
          <p:cNvGrpSpPr/>
          <p:nvPr/>
        </p:nvGrpSpPr>
        <p:grpSpPr>
          <a:xfrm>
            <a:off x="8096173" y="4535110"/>
            <a:ext cx="192088" cy="224060"/>
            <a:chOff x="5391490" y="4534513"/>
            <a:chExt cx="192088" cy="224060"/>
          </a:xfrm>
        </p:grpSpPr>
        <p:grpSp>
          <p:nvGrpSpPr>
            <p:cNvPr id="716" name="Group 249"/>
            <p:cNvGrpSpPr>
              <a:grpSpLocks/>
            </p:cNvGrpSpPr>
            <p:nvPr/>
          </p:nvGrpSpPr>
          <p:grpSpPr bwMode="auto">
            <a:xfrm>
              <a:off x="5391490" y="4608904"/>
              <a:ext cx="192088" cy="76267"/>
              <a:chOff x="3394" y="3599"/>
              <a:chExt cx="121" cy="48"/>
            </a:xfrm>
          </p:grpSpPr>
          <p:sp>
            <p:nvSpPr>
              <p:cNvPr id="719" name="Line 250"/>
              <p:cNvSpPr>
                <a:spLocks noChangeShapeType="1"/>
              </p:cNvSpPr>
              <p:nvPr/>
            </p:nvSpPr>
            <p:spPr bwMode="auto">
              <a:xfrm>
                <a:off x="3394" y="3602"/>
                <a:ext cx="12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720" name="Line 251"/>
              <p:cNvSpPr>
                <a:spLocks noChangeShapeType="1"/>
              </p:cNvSpPr>
              <p:nvPr/>
            </p:nvSpPr>
            <p:spPr bwMode="auto">
              <a:xfrm rot="5400000">
                <a:off x="3487"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721" name="Line 252"/>
              <p:cNvSpPr>
                <a:spLocks noChangeShapeType="1"/>
              </p:cNvSpPr>
              <p:nvPr/>
            </p:nvSpPr>
            <p:spPr bwMode="auto">
              <a:xfrm rot="5400000">
                <a:off x="3372"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722" name="Line 253"/>
              <p:cNvSpPr>
                <a:spLocks noChangeShapeType="1"/>
              </p:cNvSpPr>
              <p:nvPr/>
            </p:nvSpPr>
            <p:spPr bwMode="auto">
              <a:xfrm rot="5400000">
                <a:off x="3431" y="3623"/>
                <a:ext cx="4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grpSp>
        <p:sp>
          <p:nvSpPr>
            <p:cNvPr id="717" name="Rounded Rectangle 716"/>
            <p:cNvSpPr/>
            <p:nvPr/>
          </p:nvSpPr>
          <p:spPr bwMode="auto">
            <a:xfrm>
              <a:off x="5398461" y="4534513"/>
              <a:ext cx="178146" cy="4726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sp>
          <p:nvSpPr>
            <p:cNvPr id="718" name="Rounded Rectangle 717"/>
            <p:cNvSpPr/>
            <p:nvPr/>
          </p:nvSpPr>
          <p:spPr bwMode="auto">
            <a:xfrm>
              <a:off x="5398461" y="4711308"/>
              <a:ext cx="178146" cy="4726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sp>
        <p:nvSpPr>
          <p:cNvPr id="723" name="Rounded Rectangle 722"/>
          <p:cNvSpPr/>
          <p:nvPr/>
        </p:nvSpPr>
        <p:spPr bwMode="auto">
          <a:xfrm>
            <a:off x="8443922" y="3229949"/>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nvGrpSpPr>
          <p:cNvPr id="724" name="Group 723"/>
          <p:cNvGrpSpPr/>
          <p:nvPr/>
        </p:nvGrpSpPr>
        <p:grpSpPr>
          <a:xfrm>
            <a:off x="5427838" y="3991807"/>
            <a:ext cx="988385" cy="208364"/>
            <a:chOff x="2375774" y="3991807"/>
            <a:chExt cx="988385" cy="208364"/>
          </a:xfrm>
        </p:grpSpPr>
        <p:grpSp>
          <p:nvGrpSpPr>
            <p:cNvPr id="725" name="Group 724"/>
            <p:cNvGrpSpPr/>
            <p:nvPr/>
          </p:nvGrpSpPr>
          <p:grpSpPr>
            <a:xfrm>
              <a:off x="2375774" y="3991807"/>
              <a:ext cx="295322" cy="208364"/>
              <a:chOff x="2375774" y="3994188"/>
              <a:chExt cx="295322" cy="208364"/>
            </a:xfrm>
          </p:grpSpPr>
          <p:sp>
            <p:nvSpPr>
              <p:cNvPr id="732" name="Line 77"/>
              <p:cNvSpPr>
                <a:spLocks noChangeShapeType="1"/>
              </p:cNvSpPr>
              <p:nvPr/>
            </p:nvSpPr>
            <p:spPr bwMode="auto">
              <a:xfrm flipV="1">
                <a:off x="2375774" y="3994188"/>
                <a:ext cx="295322" cy="2083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733" name="Rounded Rectangle 732"/>
              <p:cNvSpPr/>
              <p:nvPr/>
            </p:nvSpPr>
            <p:spPr bwMode="auto">
              <a:xfrm>
                <a:off x="2423312" y="4060943"/>
                <a:ext cx="194209" cy="77523"/>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nvGrpSpPr>
            <p:cNvPr id="726" name="Group 725"/>
            <p:cNvGrpSpPr/>
            <p:nvPr/>
          </p:nvGrpSpPr>
          <p:grpSpPr>
            <a:xfrm>
              <a:off x="2725877" y="3991807"/>
              <a:ext cx="295322" cy="208364"/>
              <a:chOff x="2375774" y="3994188"/>
              <a:chExt cx="295322" cy="208364"/>
            </a:xfrm>
          </p:grpSpPr>
          <p:sp>
            <p:nvSpPr>
              <p:cNvPr id="730" name="Line 77"/>
              <p:cNvSpPr>
                <a:spLocks noChangeShapeType="1"/>
              </p:cNvSpPr>
              <p:nvPr/>
            </p:nvSpPr>
            <p:spPr bwMode="auto">
              <a:xfrm flipV="1">
                <a:off x="2375774" y="3994188"/>
                <a:ext cx="295322" cy="2083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731" name="Rounded Rectangle 730"/>
              <p:cNvSpPr/>
              <p:nvPr/>
            </p:nvSpPr>
            <p:spPr bwMode="auto">
              <a:xfrm>
                <a:off x="2423312" y="4060943"/>
                <a:ext cx="194209" cy="77523"/>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nvGrpSpPr>
            <p:cNvPr id="727" name="Group 726"/>
            <p:cNvGrpSpPr/>
            <p:nvPr/>
          </p:nvGrpSpPr>
          <p:grpSpPr>
            <a:xfrm>
              <a:off x="3068837" y="3991807"/>
              <a:ext cx="295322" cy="208364"/>
              <a:chOff x="2375774" y="3994188"/>
              <a:chExt cx="295322" cy="208364"/>
            </a:xfrm>
          </p:grpSpPr>
          <p:sp>
            <p:nvSpPr>
              <p:cNvPr id="728" name="Line 77"/>
              <p:cNvSpPr>
                <a:spLocks noChangeShapeType="1"/>
              </p:cNvSpPr>
              <p:nvPr/>
            </p:nvSpPr>
            <p:spPr bwMode="auto">
              <a:xfrm flipV="1">
                <a:off x="2375774" y="3994188"/>
                <a:ext cx="295322" cy="2083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729" name="Rounded Rectangle 728"/>
              <p:cNvSpPr/>
              <p:nvPr/>
            </p:nvSpPr>
            <p:spPr bwMode="auto">
              <a:xfrm>
                <a:off x="2423312" y="4060943"/>
                <a:ext cx="194209" cy="77523"/>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grpSp>
        <p:nvGrpSpPr>
          <p:cNvPr id="734" name="Group 733"/>
          <p:cNvGrpSpPr/>
          <p:nvPr/>
        </p:nvGrpSpPr>
        <p:grpSpPr>
          <a:xfrm>
            <a:off x="6915832" y="6249798"/>
            <a:ext cx="983295" cy="209984"/>
            <a:chOff x="3863768" y="6249798"/>
            <a:chExt cx="983295" cy="209984"/>
          </a:xfrm>
        </p:grpSpPr>
        <p:grpSp>
          <p:nvGrpSpPr>
            <p:cNvPr id="735" name="Group 709"/>
            <p:cNvGrpSpPr>
              <a:grpSpLocks/>
            </p:cNvGrpSpPr>
            <p:nvPr/>
          </p:nvGrpSpPr>
          <p:grpSpPr bwMode="auto">
            <a:xfrm>
              <a:off x="3863768" y="6249798"/>
              <a:ext cx="295517" cy="209984"/>
              <a:chOff x="7710421" y="3459756"/>
              <a:chExt cx="295036" cy="210847"/>
            </a:xfrm>
          </p:grpSpPr>
          <p:grpSp>
            <p:nvGrpSpPr>
              <p:cNvPr id="738" name="Group 638"/>
              <p:cNvGrpSpPr>
                <a:grpSpLocks/>
              </p:cNvGrpSpPr>
              <p:nvPr/>
            </p:nvGrpSpPr>
            <p:grpSpPr bwMode="auto">
              <a:xfrm>
                <a:off x="7710421" y="3459756"/>
                <a:ext cx="295036" cy="210847"/>
                <a:chOff x="7966914" y="5058923"/>
                <a:chExt cx="547873" cy="391538"/>
              </a:xfrm>
            </p:grpSpPr>
            <p:sp>
              <p:nvSpPr>
                <p:cNvPr id="752" name="Line 77"/>
                <p:cNvSpPr>
                  <a:spLocks noChangeShapeType="1"/>
                </p:cNvSpPr>
                <p:nvPr/>
              </p:nvSpPr>
              <p:spPr bwMode="auto">
                <a:xfrm flipV="1">
                  <a:off x="7966921" y="5064297"/>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sp>
              <p:nvSpPr>
                <p:cNvPr id="753" name="Line 77"/>
                <p:cNvSpPr>
                  <a:spLocks noChangeShapeType="1"/>
                </p:cNvSpPr>
                <p:nvPr/>
              </p:nvSpPr>
              <p:spPr bwMode="auto">
                <a:xfrm flipH="1" flipV="1">
                  <a:off x="7966914" y="5058923"/>
                  <a:ext cx="547866" cy="386164"/>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739" name="Group 662"/>
              <p:cNvGrpSpPr>
                <a:grpSpLocks/>
              </p:cNvGrpSpPr>
              <p:nvPr/>
            </p:nvGrpSpPr>
            <p:grpSpPr bwMode="auto">
              <a:xfrm>
                <a:off x="7764498" y="3530699"/>
                <a:ext cx="195132" cy="71812"/>
                <a:chOff x="3165115" y="3776001"/>
                <a:chExt cx="195132" cy="71812"/>
              </a:xfrm>
            </p:grpSpPr>
            <p:sp>
              <p:nvSpPr>
                <p:cNvPr id="740" name="Freeform 95"/>
                <p:cNvSpPr>
                  <a:spLocks noChangeAspect="1"/>
                </p:cNvSpPr>
                <p:nvPr/>
              </p:nvSpPr>
              <p:spPr bwMode="auto">
                <a:xfrm rot="5400000">
                  <a:off x="3310106"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49" name="Freeform 96"/>
                <p:cNvSpPr>
                  <a:spLocks noChangeAspect="1"/>
                </p:cNvSpPr>
                <p:nvPr/>
              </p:nvSpPr>
              <p:spPr bwMode="auto">
                <a:xfrm rot="16200000" flipH="1">
                  <a:off x="3143445" y="3797671"/>
                  <a:ext cx="71812" cy="28471"/>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50" name="Line 97"/>
                <p:cNvSpPr>
                  <a:spLocks noChangeShapeType="1"/>
                </p:cNvSpPr>
                <p:nvPr/>
              </p:nvSpPr>
              <p:spPr bwMode="auto">
                <a:xfrm>
                  <a:off x="3191156" y="3847433"/>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51" name="Line 97"/>
                <p:cNvSpPr>
                  <a:spLocks noChangeShapeType="1"/>
                </p:cNvSpPr>
                <p:nvPr/>
              </p:nvSpPr>
              <p:spPr bwMode="auto">
                <a:xfrm>
                  <a:off x="3191705" y="3776399"/>
                  <a:ext cx="14443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736" name="Rounded Rectangle 735"/>
            <p:cNvSpPr/>
            <p:nvPr/>
          </p:nvSpPr>
          <p:spPr bwMode="auto">
            <a:xfrm>
              <a:off x="4230453" y="6308387"/>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sp>
          <p:nvSpPr>
            <p:cNvPr id="737" name="Rounded Rectangle 736"/>
            <p:cNvSpPr/>
            <p:nvPr/>
          </p:nvSpPr>
          <p:spPr bwMode="auto">
            <a:xfrm>
              <a:off x="4579512" y="6308387"/>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grpSp>
        <p:nvGrpSpPr>
          <p:cNvPr id="6" name="Group 5"/>
          <p:cNvGrpSpPr/>
          <p:nvPr/>
        </p:nvGrpSpPr>
        <p:grpSpPr>
          <a:xfrm>
            <a:off x="3563239" y="2256486"/>
            <a:ext cx="1827213" cy="3652187"/>
            <a:chOff x="511175" y="2891485"/>
            <a:chExt cx="1827213" cy="3652187"/>
          </a:xfrm>
        </p:grpSpPr>
        <p:grpSp>
          <p:nvGrpSpPr>
            <p:cNvPr id="164992" name="Group 509"/>
            <p:cNvGrpSpPr>
              <a:grpSpLocks/>
            </p:cNvGrpSpPr>
            <p:nvPr/>
          </p:nvGrpSpPr>
          <p:grpSpPr bwMode="auto">
            <a:xfrm>
              <a:off x="511175" y="6121212"/>
              <a:ext cx="601773" cy="422460"/>
              <a:chOff x="8194675" y="2702446"/>
              <a:chExt cx="601663" cy="421064"/>
            </a:xfrm>
          </p:grpSpPr>
          <p:grpSp>
            <p:nvGrpSpPr>
              <p:cNvPr id="165029" name="Group 386"/>
              <p:cNvGrpSpPr>
                <a:grpSpLocks/>
              </p:cNvGrpSpPr>
              <p:nvPr/>
            </p:nvGrpSpPr>
            <p:grpSpPr bwMode="auto">
              <a:xfrm>
                <a:off x="8194675" y="2785564"/>
                <a:ext cx="601663" cy="337946"/>
                <a:chOff x="1717299" y="4872390"/>
                <a:chExt cx="600496" cy="336959"/>
              </a:xfrm>
            </p:grpSpPr>
            <p:sp>
              <p:nvSpPr>
                <p:cNvPr id="165033" name="Rectangle 24"/>
                <p:cNvSpPr>
                  <a:spLocks noChangeArrowheads="1"/>
                </p:cNvSpPr>
                <p:nvPr/>
              </p:nvSpPr>
              <p:spPr bwMode="auto">
                <a:xfrm>
                  <a:off x="1717299" y="4937910"/>
                  <a:ext cx="333375" cy="199326"/>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65034" name="Group 86"/>
                <p:cNvGrpSpPr>
                  <a:grpSpLocks/>
                </p:cNvGrpSpPr>
                <p:nvPr/>
              </p:nvGrpSpPr>
              <p:grpSpPr bwMode="auto">
                <a:xfrm>
                  <a:off x="1793899" y="4997491"/>
                  <a:ext cx="174779" cy="71497"/>
                  <a:chOff x="1811560" y="1476000"/>
                  <a:chExt cx="549111" cy="247650"/>
                </a:xfrm>
              </p:grpSpPr>
              <p:cxnSp>
                <p:nvCxnSpPr>
                  <p:cNvPr id="165039"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65040" name="Group 456"/>
                  <p:cNvGrpSpPr>
                    <a:grpSpLocks/>
                  </p:cNvGrpSpPr>
                  <p:nvPr/>
                </p:nvGrpSpPr>
                <p:grpSpPr bwMode="auto">
                  <a:xfrm>
                    <a:off x="1811560" y="1476000"/>
                    <a:ext cx="549111" cy="247650"/>
                    <a:chOff x="1808112" y="2134561"/>
                    <a:chExt cx="549111" cy="247650"/>
                  </a:xfrm>
                </p:grpSpPr>
                <p:sp>
                  <p:nvSpPr>
                    <p:cNvPr id="16504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4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44"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045"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65041"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65035" name="Group 259"/>
                <p:cNvGrpSpPr>
                  <a:grpSpLocks/>
                </p:cNvGrpSpPr>
                <p:nvPr/>
              </p:nvGrpSpPr>
              <p:grpSpPr bwMode="auto">
                <a:xfrm>
                  <a:off x="1864390" y="4872390"/>
                  <a:ext cx="30620" cy="57783"/>
                  <a:chOff x="5877" y="2360"/>
                  <a:chExt cx="52" cy="98"/>
                </a:xfrm>
              </p:grpSpPr>
              <p:sp>
                <p:nvSpPr>
                  <p:cNvPr id="165037"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5038"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65036" name="Text Box 177"/>
                <p:cNvSpPr txBox="1">
                  <a:spLocks noChangeArrowheads="1"/>
                </p:cNvSpPr>
                <p:nvPr/>
              </p:nvSpPr>
              <p:spPr bwMode="auto">
                <a:xfrm>
                  <a:off x="1979864" y="5024685"/>
                  <a:ext cx="337931" cy="184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1-66</a:t>
                  </a:r>
                </a:p>
              </p:txBody>
            </p:sp>
          </p:grpSp>
          <p:sp>
            <p:nvSpPr>
              <p:cNvPr id="165032" name="Text Box 177"/>
              <p:cNvSpPr txBox="1">
                <a:spLocks noChangeArrowheads="1"/>
              </p:cNvSpPr>
              <p:nvPr/>
            </p:nvSpPr>
            <p:spPr bwMode="auto">
              <a:xfrm>
                <a:off x="8213829" y="2702446"/>
                <a:ext cx="312564" cy="184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600" b="1" dirty="0">
                  <a:solidFill>
                    <a:srgbClr val="000000"/>
                  </a:solidFill>
                </a:endParaRPr>
              </a:p>
            </p:txBody>
          </p:sp>
        </p:grpSp>
        <p:grpSp>
          <p:nvGrpSpPr>
            <p:cNvPr id="164993" name="Group 868"/>
            <p:cNvGrpSpPr>
              <a:grpSpLocks/>
            </p:cNvGrpSpPr>
            <p:nvPr/>
          </p:nvGrpSpPr>
          <p:grpSpPr bwMode="auto">
            <a:xfrm>
              <a:off x="906645" y="4178302"/>
              <a:ext cx="603360" cy="412683"/>
              <a:chOff x="5702300" y="4237038"/>
              <a:chExt cx="603250" cy="412750"/>
            </a:xfrm>
          </p:grpSpPr>
          <p:sp>
            <p:nvSpPr>
              <p:cNvPr id="165014" name="Text Box 177"/>
              <p:cNvSpPr txBox="1">
                <a:spLocks noChangeArrowheads="1"/>
              </p:cNvSpPr>
              <p:nvPr/>
            </p:nvSpPr>
            <p:spPr bwMode="auto">
              <a:xfrm>
                <a:off x="5964982" y="4465229"/>
                <a:ext cx="340568" cy="184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1-68</a:t>
                </a:r>
              </a:p>
            </p:txBody>
          </p:sp>
          <p:sp>
            <p:nvSpPr>
              <p:cNvPr id="165015" name="Rectangle 24"/>
              <p:cNvSpPr>
                <a:spLocks noChangeArrowheads="1"/>
              </p:cNvSpPr>
              <p:nvPr/>
            </p:nvSpPr>
            <p:spPr bwMode="auto">
              <a:xfrm>
                <a:off x="5702300" y="4381513"/>
                <a:ext cx="333359" cy="198664"/>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65016" name="Group 86"/>
              <p:cNvGrpSpPr>
                <a:grpSpLocks/>
              </p:cNvGrpSpPr>
              <p:nvPr/>
            </p:nvGrpSpPr>
            <p:grpSpPr bwMode="auto">
              <a:xfrm>
                <a:off x="5787290" y="4443316"/>
                <a:ext cx="174867" cy="71664"/>
                <a:chOff x="1811560" y="1476000"/>
                <a:chExt cx="549111" cy="247650"/>
              </a:xfrm>
            </p:grpSpPr>
            <p:cxnSp>
              <p:nvCxnSpPr>
                <p:cNvPr id="165022" name="Straight Connector 540"/>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65023" name="Group 456"/>
                <p:cNvGrpSpPr>
                  <a:grpSpLocks/>
                </p:cNvGrpSpPr>
                <p:nvPr/>
              </p:nvGrpSpPr>
              <p:grpSpPr bwMode="auto">
                <a:xfrm>
                  <a:off x="1811560" y="1476000"/>
                  <a:ext cx="549111" cy="247650"/>
                  <a:chOff x="1808112" y="2134561"/>
                  <a:chExt cx="549111" cy="247650"/>
                </a:xfrm>
              </p:grpSpPr>
              <p:sp>
                <p:nvSpPr>
                  <p:cNvPr id="165025"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26"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27"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028"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65024"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sp>
            <p:nvSpPr>
              <p:cNvPr id="165017" name="Text Box 177"/>
              <p:cNvSpPr txBox="1">
                <a:spLocks noChangeArrowheads="1"/>
              </p:cNvSpPr>
              <p:nvPr/>
            </p:nvSpPr>
            <p:spPr bwMode="auto">
              <a:xfrm>
                <a:off x="5965673" y="4237038"/>
                <a:ext cx="312940" cy="215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800" dirty="0">
                    <a:solidFill>
                      <a:srgbClr val="000000"/>
                    </a:solidFill>
                  </a:rPr>
                  <a:t>+</a:t>
                </a:r>
              </a:p>
            </p:txBody>
          </p:sp>
          <p:grpSp>
            <p:nvGrpSpPr>
              <p:cNvPr id="165018" name="Group 259"/>
              <p:cNvGrpSpPr>
                <a:grpSpLocks/>
              </p:cNvGrpSpPr>
              <p:nvPr/>
            </p:nvGrpSpPr>
            <p:grpSpPr bwMode="auto">
              <a:xfrm>
                <a:off x="5820532" y="4307071"/>
                <a:ext cx="99063" cy="70865"/>
                <a:chOff x="5816" y="2338"/>
                <a:chExt cx="168" cy="120"/>
              </a:xfrm>
            </p:grpSpPr>
            <p:sp>
              <p:nvSpPr>
                <p:cNvPr id="165019"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5020"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5021" name="Freeform 262"/>
                <p:cNvSpPr>
                  <a:spLocks/>
                </p:cNvSpPr>
                <p:nvPr/>
              </p:nvSpPr>
              <p:spPr bwMode="auto">
                <a:xfrm>
                  <a:off x="5816" y="2338"/>
                  <a:ext cx="168" cy="120"/>
                </a:xfrm>
                <a:custGeom>
                  <a:avLst/>
                  <a:gdLst>
                    <a:gd name="T0" fmla="*/ 0 w 192"/>
                    <a:gd name="T1" fmla="*/ 2 h 144"/>
                    <a:gd name="T2" fmla="*/ 0 w 192"/>
                    <a:gd name="T3" fmla="*/ 0 h 144"/>
                    <a:gd name="T4" fmla="*/ 4 w 192"/>
                    <a:gd name="T5" fmla="*/ 0 h 144"/>
                    <a:gd name="T6" fmla="*/ 4 w 192"/>
                    <a:gd name="T7" fmla="*/ 2 h 144"/>
                    <a:gd name="T8" fmla="*/ 0 60000 65536"/>
                    <a:gd name="T9" fmla="*/ 0 60000 65536"/>
                    <a:gd name="T10" fmla="*/ 0 60000 65536"/>
                    <a:gd name="T11" fmla="*/ 0 60000 65536"/>
                    <a:gd name="T12" fmla="*/ 0 w 192"/>
                    <a:gd name="T13" fmla="*/ 0 h 144"/>
                    <a:gd name="T14" fmla="*/ 192 w 192"/>
                    <a:gd name="T15" fmla="*/ 144 h 144"/>
                  </a:gdLst>
                  <a:ahLst/>
                  <a:cxnLst>
                    <a:cxn ang="T8">
                      <a:pos x="T0" y="T1"/>
                    </a:cxn>
                    <a:cxn ang="T9">
                      <a:pos x="T2" y="T3"/>
                    </a:cxn>
                    <a:cxn ang="T10">
                      <a:pos x="T4" y="T5"/>
                    </a:cxn>
                    <a:cxn ang="T11">
                      <a:pos x="T6" y="T7"/>
                    </a:cxn>
                  </a:cxnLst>
                  <a:rect l="T12" t="T13" r="T14" b="T15"/>
                  <a:pathLst>
                    <a:path w="192" h="144">
                      <a:moveTo>
                        <a:pt x="0" y="144"/>
                      </a:moveTo>
                      <a:lnTo>
                        <a:pt x="0" y="0"/>
                      </a:lnTo>
                      <a:lnTo>
                        <a:pt x="192" y="0"/>
                      </a:lnTo>
                      <a:lnTo>
                        <a:pt x="192" y="144"/>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grpSp>
          <p:nvGrpSpPr>
            <p:cNvPr id="164994" name="Group 891"/>
            <p:cNvGrpSpPr>
              <a:grpSpLocks/>
            </p:cNvGrpSpPr>
            <p:nvPr/>
          </p:nvGrpSpPr>
          <p:grpSpPr bwMode="auto">
            <a:xfrm>
              <a:off x="1744031" y="2891485"/>
              <a:ext cx="594357" cy="337073"/>
              <a:chOff x="5934587" y="3396945"/>
              <a:chExt cx="594248" cy="337128"/>
            </a:xfrm>
          </p:grpSpPr>
          <p:sp>
            <p:nvSpPr>
              <p:cNvPr id="164995" name="Rectangle 24"/>
              <p:cNvSpPr>
                <a:spLocks noChangeArrowheads="1"/>
              </p:cNvSpPr>
              <p:nvPr/>
            </p:nvSpPr>
            <p:spPr bwMode="auto">
              <a:xfrm>
                <a:off x="5934587" y="3455197"/>
                <a:ext cx="334023" cy="200614"/>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64996" name="Group 86"/>
              <p:cNvGrpSpPr>
                <a:grpSpLocks/>
              </p:cNvGrpSpPr>
              <p:nvPr/>
            </p:nvGrpSpPr>
            <p:grpSpPr bwMode="auto">
              <a:xfrm>
                <a:off x="6011336" y="3515163"/>
                <a:ext cx="175119" cy="71959"/>
                <a:chOff x="1811560" y="1476000"/>
                <a:chExt cx="549111" cy="247650"/>
              </a:xfrm>
            </p:grpSpPr>
            <p:cxnSp>
              <p:nvCxnSpPr>
                <p:cNvPr id="165007"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65008" name="Group 456"/>
                <p:cNvGrpSpPr>
                  <a:grpSpLocks/>
                </p:cNvGrpSpPr>
                <p:nvPr/>
              </p:nvGrpSpPr>
              <p:grpSpPr bwMode="auto">
                <a:xfrm>
                  <a:off x="1811560" y="1476000"/>
                  <a:ext cx="549111" cy="247650"/>
                  <a:chOff x="1808112" y="2134561"/>
                  <a:chExt cx="549111" cy="247650"/>
                </a:xfrm>
              </p:grpSpPr>
              <p:sp>
                <p:nvSpPr>
                  <p:cNvPr id="165010"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11"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12"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013"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65009"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64997" name="Group 259"/>
              <p:cNvGrpSpPr>
                <a:grpSpLocks/>
              </p:cNvGrpSpPr>
              <p:nvPr/>
            </p:nvGrpSpPr>
            <p:grpSpPr bwMode="auto">
              <a:xfrm>
                <a:off x="6086215" y="3396945"/>
                <a:ext cx="30662" cy="57873"/>
                <a:chOff x="5877" y="2360"/>
                <a:chExt cx="52" cy="98"/>
              </a:xfrm>
            </p:grpSpPr>
            <p:sp>
              <p:nvSpPr>
                <p:cNvPr id="165004"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5005"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64999" name="Text Box 177"/>
              <p:cNvSpPr txBox="1">
                <a:spLocks noChangeArrowheads="1"/>
              </p:cNvSpPr>
              <p:nvPr/>
            </p:nvSpPr>
            <p:spPr bwMode="auto">
              <a:xfrm>
                <a:off x="6190247" y="3548216"/>
                <a:ext cx="338588" cy="185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1-8</a:t>
                </a:r>
              </a:p>
            </p:txBody>
          </p:sp>
        </p:grpSp>
        <p:grpSp>
          <p:nvGrpSpPr>
            <p:cNvPr id="5" name="Group 4"/>
            <p:cNvGrpSpPr/>
            <p:nvPr/>
          </p:nvGrpSpPr>
          <p:grpSpPr>
            <a:xfrm>
              <a:off x="1725613" y="4017762"/>
              <a:ext cx="581392" cy="421244"/>
              <a:chOff x="1725613" y="4017762"/>
              <a:chExt cx="581392" cy="421244"/>
            </a:xfrm>
          </p:grpSpPr>
          <p:sp>
            <p:nvSpPr>
              <p:cNvPr id="165046" name="Rectangle 196"/>
              <p:cNvSpPr>
                <a:spLocks noChangeArrowheads="1"/>
              </p:cNvSpPr>
              <p:nvPr/>
            </p:nvSpPr>
            <p:spPr bwMode="auto">
              <a:xfrm>
                <a:off x="1729612" y="4190907"/>
                <a:ext cx="301169" cy="181953"/>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sp>
            <p:nvSpPr>
              <p:cNvPr id="798" name="Freeform 197"/>
              <p:cNvSpPr>
                <a:spLocks/>
              </p:cNvSpPr>
              <p:nvPr/>
            </p:nvSpPr>
            <p:spPr bwMode="auto">
              <a:xfrm>
                <a:off x="1736725" y="4194175"/>
                <a:ext cx="285750" cy="169863"/>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799" name="Line 198"/>
              <p:cNvSpPr>
                <a:spLocks noChangeShapeType="1"/>
              </p:cNvSpPr>
              <p:nvPr/>
            </p:nvSpPr>
            <p:spPr bwMode="auto">
              <a:xfrm flipV="1">
                <a:off x="1725613" y="4192588"/>
                <a:ext cx="303212" cy="182562"/>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165049" name="Group 379"/>
              <p:cNvGrpSpPr>
                <a:grpSpLocks/>
              </p:cNvGrpSpPr>
              <p:nvPr/>
            </p:nvGrpSpPr>
            <p:grpSpPr bwMode="auto">
              <a:xfrm>
                <a:off x="1798895" y="4247975"/>
                <a:ext cx="154061" cy="66595"/>
                <a:chOff x="910404" y="5060492"/>
                <a:chExt cx="153987" cy="66675"/>
              </a:xfrm>
            </p:grpSpPr>
            <p:sp>
              <p:nvSpPr>
                <p:cNvPr id="165054" name="Freeform 95"/>
                <p:cNvSpPr>
                  <a:spLocks noChangeAspect="1"/>
                </p:cNvSpPr>
                <p:nvPr/>
              </p:nvSpPr>
              <p:spPr bwMode="auto">
                <a:xfrm rot="5400000">
                  <a:off x="1019941" y="5082717"/>
                  <a:ext cx="66675" cy="22225"/>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55" name="Freeform 96"/>
                <p:cNvSpPr>
                  <a:spLocks noChangeAspect="1"/>
                </p:cNvSpPr>
                <p:nvPr/>
              </p:nvSpPr>
              <p:spPr bwMode="auto">
                <a:xfrm rot="16200000" flipH="1">
                  <a:off x="888972" y="5081924"/>
                  <a:ext cx="66675" cy="23812"/>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65056"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5057" name="Line 97"/>
                <p:cNvSpPr>
                  <a:spLocks noChangeShapeType="1"/>
                </p:cNvSpPr>
                <p:nvPr/>
              </p:nvSpPr>
              <p:spPr bwMode="auto">
                <a:xfrm>
                  <a:off x="932629" y="5062079"/>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65050" name="Group 259"/>
              <p:cNvGrpSpPr>
                <a:grpSpLocks/>
              </p:cNvGrpSpPr>
              <p:nvPr/>
            </p:nvGrpSpPr>
            <p:grpSpPr bwMode="auto">
              <a:xfrm>
                <a:off x="1864840" y="4129171"/>
                <a:ext cx="30480" cy="56976"/>
                <a:chOff x="5877" y="2360"/>
                <a:chExt cx="52" cy="98"/>
              </a:xfrm>
            </p:grpSpPr>
            <p:sp>
              <p:nvSpPr>
                <p:cNvPr id="165052"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5053"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65051" name="Text Box 177"/>
              <p:cNvSpPr txBox="1">
                <a:spLocks noChangeArrowheads="1"/>
              </p:cNvSpPr>
              <p:nvPr/>
            </p:nvSpPr>
            <p:spPr bwMode="auto">
              <a:xfrm>
                <a:off x="1962522" y="4254561"/>
                <a:ext cx="338093" cy="184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4-10</a:t>
                </a:r>
              </a:p>
            </p:txBody>
          </p:sp>
          <p:sp>
            <p:nvSpPr>
              <p:cNvPr id="581" name="Text Box 177"/>
              <p:cNvSpPr txBox="1">
                <a:spLocks noChangeArrowheads="1"/>
              </p:cNvSpPr>
              <p:nvPr/>
            </p:nvSpPr>
            <p:spPr bwMode="auto">
              <a:xfrm>
                <a:off x="1968912" y="4017762"/>
                <a:ext cx="33809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dirty="0">
                    <a:solidFill>
                      <a:srgbClr val="000000"/>
                    </a:solidFill>
                  </a:rPr>
                  <a:t>-</a:t>
                </a:r>
              </a:p>
            </p:txBody>
          </p:sp>
        </p:grpSp>
      </p:grpSp>
      <p:pic>
        <p:nvPicPr>
          <p:cNvPr id="164899" name="Picture 2" descr="C:\Users\raun.watson\Pictures\Scratch Folder for Lesson Slides\TF composition with status symbol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8114" y="1982789"/>
            <a:ext cx="1497013" cy="777875"/>
          </a:xfrm>
          <a:prstGeom prst="rect">
            <a:avLst/>
          </a:prstGeom>
          <a:solidFill>
            <a:srgbClr val="00000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64901" name="TextBox 395"/>
          <p:cNvSpPr txBox="1">
            <a:spLocks noChangeArrowheads="1"/>
          </p:cNvSpPr>
          <p:nvPr/>
        </p:nvSpPr>
        <p:spPr bwMode="auto">
          <a:xfrm>
            <a:off x="5460302" y="2200275"/>
            <a:ext cx="49053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00" b="1" dirty="0">
                <a:solidFill>
                  <a:srgbClr val="0000FF"/>
                </a:solidFill>
              </a:rPr>
              <a:t>Reserve</a:t>
            </a:r>
          </a:p>
        </p:txBody>
      </p:sp>
      <p:grpSp>
        <p:nvGrpSpPr>
          <p:cNvPr id="99525" name="Group 603"/>
          <p:cNvGrpSpPr>
            <a:grpSpLocks/>
          </p:cNvGrpSpPr>
          <p:nvPr/>
        </p:nvGrpSpPr>
        <p:grpSpPr bwMode="auto">
          <a:xfrm>
            <a:off x="4495101" y="1847851"/>
            <a:ext cx="857250" cy="358775"/>
            <a:chOff x="1977" y="2015"/>
            <a:chExt cx="540" cy="226"/>
          </a:xfrm>
        </p:grpSpPr>
        <p:sp>
          <p:nvSpPr>
            <p:cNvPr id="164977" name="Line 556"/>
            <p:cNvSpPr>
              <a:spLocks noChangeShapeType="1"/>
            </p:cNvSpPr>
            <p:nvPr/>
          </p:nvSpPr>
          <p:spPr bwMode="auto">
            <a:xfrm flipV="1">
              <a:off x="2429" y="2015"/>
              <a:ext cx="0" cy="8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64978" name="Text Box 563"/>
            <p:cNvSpPr txBox="1">
              <a:spLocks noChangeArrowheads="1"/>
            </p:cNvSpPr>
            <p:nvPr/>
          </p:nvSpPr>
          <p:spPr bwMode="auto">
            <a:xfrm>
              <a:off x="1977" y="2105"/>
              <a:ext cx="54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FF"/>
                  </a:solidFill>
                  <a:cs typeface="Arial" panose="020B0604020202020204" pitchFamily="34" charset="0"/>
                </a:rPr>
                <a:t>RESERVE</a:t>
              </a:r>
              <a:endParaRPr lang="en-US" altLang="en-US" sz="1600" b="1" dirty="0">
                <a:solidFill>
                  <a:srgbClr val="0000FF"/>
                </a:solidFill>
                <a:cs typeface="Arial" panose="020B0604020202020204" pitchFamily="34" charset="0"/>
              </a:endParaRPr>
            </a:p>
          </p:txBody>
        </p:sp>
      </p:grpSp>
      <p:sp>
        <p:nvSpPr>
          <p:cNvPr id="755" name="Rounded Rectangle 754"/>
          <p:cNvSpPr/>
          <p:nvPr/>
        </p:nvSpPr>
        <p:spPr bwMode="auto">
          <a:xfrm>
            <a:off x="4570865" y="2549739"/>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sp>
        <p:nvSpPr>
          <p:cNvPr id="756" name="Rounded Rectangle 755"/>
          <p:cNvSpPr/>
          <p:nvPr/>
        </p:nvSpPr>
        <p:spPr bwMode="auto">
          <a:xfrm>
            <a:off x="4928810" y="2549739"/>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sp>
        <p:nvSpPr>
          <p:cNvPr id="757" name="Rounded Rectangle 756"/>
          <p:cNvSpPr/>
          <p:nvPr/>
        </p:nvSpPr>
        <p:spPr bwMode="auto">
          <a:xfrm>
            <a:off x="5286754" y="2549739"/>
            <a:ext cx="267551" cy="99045"/>
          </a:xfrm>
          <a:prstGeom prst="roundRect">
            <a:avLst>
              <a:gd name="adj" fmla="val 50000"/>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nvGrpSpPr>
          <p:cNvPr id="693" name="Group 692"/>
          <p:cNvGrpSpPr/>
          <p:nvPr/>
        </p:nvGrpSpPr>
        <p:grpSpPr>
          <a:xfrm>
            <a:off x="3102864" y="1485901"/>
            <a:ext cx="1895475" cy="1497013"/>
            <a:chOff x="50800" y="1485900"/>
            <a:chExt cx="1895475" cy="1497013"/>
          </a:xfrm>
        </p:grpSpPr>
        <p:grpSp>
          <p:nvGrpSpPr>
            <p:cNvPr id="694" name="Group 478"/>
            <p:cNvGrpSpPr>
              <a:grpSpLocks/>
            </p:cNvGrpSpPr>
            <p:nvPr/>
          </p:nvGrpSpPr>
          <p:grpSpPr bwMode="auto">
            <a:xfrm>
              <a:off x="950294" y="1986377"/>
              <a:ext cx="576303" cy="589176"/>
              <a:chOff x="8448372" y="5723906"/>
              <a:chExt cx="575939" cy="588963"/>
            </a:xfrm>
          </p:grpSpPr>
          <p:sp>
            <p:nvSpPr>
              <p:cNvPr id="859"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860" name="Group 456"/>
              <p:cNvGrpSpPr>
                <a:grpSpLocks/>
              </p:cNvGrpSpPr>
              <p:nvPr/>
            </p:nvGrpSpPr>
            <p:grpSpPr bwMode="auto">
              <a:xfrm>
                <a:off x="8525318" y="5965916"/>
                <a:ext cx="174972" cy="71297"/>
                <a:chOff x="1808112" y="2134561"/>
                <a:chExt cx="549111" cy="247650"/>
              </a:xfrm>
            </p:grpSpPr>
            <p:sp>
              <p:nvSpPr>
                <p:cNvPr id="86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86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86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870"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861" name="Straight Connector 376"/>
              <p:cNvCxnSpPr>
                <a:cxnSpLocks noChangeShapeType="1"/>
                <a:stCxn id="859"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862"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863" name="Group 609"/>
              <p:cNvGrpSpPr>
                <a:grpSpLocks/>
              </p:cNvGrpSpPr>
              <p:nvPr/>
            </p:nvGrpSpPr>
            <p:grpSpPr bwMode="auto">
              <a:xfrm>
                <a:off x="8449127" y="5911731"/>
                <a:ext cx="575184" cy="336494"/>
                <a:chOff x="8447806" y="5405502"/>
                <a:chExt cx="575184" cy="336494"/>
              </a:xfrm>
            </p:grpSpPr>
            <p:sp>
              <p:nvSpPr>
                <p:cNvPr id="864"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865"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866"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nvGrpSpPr>
            <p:cNvPr id="695" name="Group 511"/>
            <p:cNvGrpSpPr>
              <a:grpSpLocks/>
            </p:cNvGrpSpPr>
            <p:nvPr/>
          </p:nvGrpSpPr>
          <p:grpSpPr bwMode="auto">
            <a:xfrm>
              <a:off x="50800" y="2487434"/>
              <a:ext cx="603293" cy="495479"/>
              <a:chOff x="51524" y="2486952"/>
              <a:chExt cx="603131" cy="496363"/>
            </a:xfrm>
          </p:grpSpPr>
          <p:grpSp>
            <p:nvGrpSpPr>
              <p:cNvPr id="824" name="Group 599"/>
              <p:cNvGrpSpPr>
                <a:grpSpLocks/>
              </p:cNvGrpSpPr>
              <p:nvPr/>
            </p:nvGrpSpPr>
            <p:grpSpPr bwMode="auto">
              <a:xfrm flipH="1">
                <a:off x="51524" y="2740597"/>
                <a:ext cx="147613" cy="242718"/>
                <a:chOff x="7697887" y="504293"/>
                <a:chExt cx="147691" cy="243135"/>
              </a:xfrm>
            </p:grpSpPr>
            <p:cxnSp>
              <p:nvCxnSpPr>
                <p:cNvPr id="857" name="Straight Connector 572"/>
                <p:cNvCxnSpPr>
                  <a:cxnSpLocks noChangeShapeType="1"/>
                </p:cNvCxnSpPr>
                <p:nvPr/>
              </p:nvCxnSpPr>
              <p:spPr bwMode="auto">
                <a:xfrm>
                  <a:off x="7844783" y="504293"/>
                  <a:ext cx="0" cy="19674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858" name="Straight Connector 574"/>
                <p:cNvCxnSpPr>
                  <a:cxnSpLocks noChangeShapeType="1"/>
                </p:cNvCxnSpPr>
                <p:nvPr/>
              </p:nvCxnSpPr>
              <p:spPr bwMode="auto">
                <a:xfrm flipH="1">
                  <a:off x="7697887" y="693127"/>
                  <a:ext cx="147691" cy="54301"/>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833" name="Group 592"/>
              <p:cNvGrpSpPr>
                <a:grpSpLocks/>
              </p:cNvGrpSpPr>
              <p:nvPr/>
            </p:nvGrpSpPr>
            <p:grpSpPr bwMode="auto">
              <a:xfrm>
                <a:off x="51524" y="2486952"/>
                <a:ext cx="603131" cy="279904"/>
                <a:chOff x="-514123" y="3592653"/>
                <a:chExt cx="603131" cy="279904"/>
              </a:xfrm>
            </p:grpSpPr>
            <p:grpSp>
              <p:nvGrpSpPr>
                <p:cNvPr id="834" name="Group 464"/>
                <p:cNvGrpSpPr>
                  <a:grpSpLocks/>
                </p:cNvGrpSpPr>
                <p:nvPr/>
              </p:nvGrpSpPr>
              <p:grpSpPr bwMode="auto">
                <a:xfrm>
                  <a:off x="-514123" y="3658968"/>
                  <a:ext cx="326436" cy="199800"/>
                  <a:chOff x="629150" y="2577210"/>
                  <a:chExt cx="567753" cy="392396"/>
                </a:xfrm>
              </p:grpSpPr>
              <p:sp>
                <p:nvSpPr>
                  <p:cNvPr id="847" name="Rectangle 132"/>
                  <p:cNvSpPr>
                    <a:spLocks noChangeArrowheads="1"/>
                  </p:cNvSpPr>
                  <p:nvPr/>
                </p:nvSpPr>
                <p:spPr bwMode="auto">
                  <a:xfrm>
                    <a:off x="629150" y="2577210"/>
                    <a:ext cx="567753" cy="392396"/>
                  </a:xfrm>
                  <a:prstGeom prst="rect">
                    <a:avLst/>
                  </a:prstGeom>
                  <a:solidFill>
                    <a:srgbClr val="80E0FF"/>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nvGrpSpPr>
                  <p:cNvPr id="849" name="Group 78"/>
                  <p:cNvGrpSpPr>
                    <a:grpSpLocks/>
                  </p:cNvGrpSpPr>
                  <p:nvPr/>
                </p:nvGrpSpPr>
                <p:grpSpPr bwMode="auto">
                  <a:xfrm>
                    <a:off x="808709" y="2855549"/>
                    <a:ext cx="198290" cy="72229"/>
                    <a:chOff x="1226128" y="1237034"/>
                    <a:chExt cx="494031" cy="174994"/>
                  </a:xfrm>
                </p:grpSpPr>
                <p:sp>
                  <p:nvSpPr>
                    <p:cNvPr id="853" name="Freeform 95"/>
                    <p:cNvSpPr>
                      <a:spLocks noChangeAspect="1"/>
                    </p:cNvSpPr>
                    <p:nvPr/>
                  </p:nvSpPr>
                  <p:spPr bwMode="auto">
                    <a:xfrm rot="5400000">
                      <a:off x="1597208"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854" name="Freeform 96"/>
                    <p:cNvSpPr>
                      <a:spLocks noChangeAspect="1"/>
                    </p:cNvSpPr>
                    <p:nvPr/>
                  </p:nvSpPr>
                  <p:spPr bwMode="auto">
                    <a:xfrm rot="16200000" flipH="1">
                      <a:off x="1175260"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855" name="Line 97"/>
                    <p:cNvSpPr>
                      <a:spLocks noChangeShapeType="1"/>
                    </p:cNvSpPr>
                    <p:nvPr/>
                  </p:nvSpPr>
                  <p:spPr bwMode="auto">
                    <a:xfrm>
                      <a:off x="1292058" y="1412028"/>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856" name="Line 97"/>
                    <p:cNvSpPr>
                      <a:spLocks noChangeShapeType="1"/>
                    </p:cNvSpPr>
                    <p:nvPr/>
                  </p:nvSpPr>
                  <p:spPr bwMode="auto">
                    <a:xfrm>
                      <a:off x="1293447" y="1237034"/>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851" name="Oval 66"/>
                  <p:cNvSpPr>
                    <a:spLocks noChangeArrowheads="1"/>
                  </p:cNvSpPr>
                  <p:nvPr/>
                </p:nvSpPr>
                <p:spPr bwMode="auto">
                  <a:xfrm>
                    <a:off x="850305" y="2706569"/>
                    <a:ext cx="105549" cy="106877"/>
                  </a:xfrm>
                  <a:prstGeom prst="ellipse">
                    <a:avLst/>
                  </a:prstGeom>
                  <a:solidFill>
                    <a:schemeClr val="tx1"/>
                  </a:solidFill>
                  <a:ln w="19050">
                    <a:solidFill>
                      <a:srgbClr val="00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grpSp>
              <p:nvGrpSpPr>
                <p:cNvPr id="835" name="Group 259"/>
                <p:cNvGrpSpPr>
                  <a:grpSpLocks/>
                </p:cNvGrpSpPr>
                <p:nvPr/>
              </p:nvGrpSpPr>
              <p:grpSpPr bwMode="auto">
                <a:xfrm>
                  <a:off x="-370224" y="3592653"/>
                  <a:ext cx="30582" cy="57624"/>
                  <a:chOff x="5877" y="2360"/>
                  <a:chExt cx="52" cy="98"/>
                </a:xfrm>
              </p:grpSpPr>
              <p:sp>
                <p:nvSpPr>
                  <p:cNvPr id="845"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46"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844" name="Text Box 177"/>
                <p:cNvSpPr txBox="1">
                  <a:spLocks noChangeArrowheads="1"/>
                </p:cNvSpPr>
                <p:nvPr/>
              </p:nvSpPr>
              <p:spPr bwMode="auto">
                <a:xfrm>
                  <a:off x="-251107" y="3687495"/>
                  <a:ext cx="340115" cy="185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3-29</a:t>
                  </a:r>
                </a:p>
              </p:txBody>
            </p:sp>
          </p:grpSp>
        </p:grpSp>
        <p:grpSp>
          <p:nvGrpSpPr>
            <p:cNvPr id="696" name="Group 500"/>
            <p:cNvGrpSpPr>
              <a:grpSpLocks/>
            </p:cNvGrpSpPr>
            <p:nvPr/>
          </p:nvGrpSpPr>
          <p:grpSpPr bwMode="auto">
            <a:xfrm>
              <a:off x="908241" y="2559218"/>
              <a:ext cx="790632" cy="333496"/>
              <a:chOff x="6738938" y="422275"/>
              <a:chExt cx="790570" cy="331997"/>
            </a:xfrm>
          </p:grpSpPr>
          <p:grpSp>
            <p:nvGrpSpPr>
              <p:cNvPr id="795" name="Group 568"/>
              <p:cNvGrpSpPr>
                <a:grpSpLocks/>
              </p:cNvGrpSpPr>
              <p:nvPr/>
            </p:nvGrpSpPr>
            <p:grpSpPr bwMode="auto">
              <a:xfrm>
                <a:off x="6738938" y="422275"/>
                <a:ext cx="333375" cy="263525"/>
                <a:chOff x="-1053472" y="4439907"/>
                <a:chExt cx="332957" cy="264113"/>
              </a:xfrm>
            </p:grpSpPr>
            <p:sp>
              <p:nvSpPr>
                <p:cNvPr id="797"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800" name="Group 456"/>
                <p:cNvGrpSpPr>
                  <a:grpSpLocks/>
                </p:cNvGrpSpPr>
                <p:nvPr/>
              </p:nvGrpSpPr>
              <p:grpSpPr bwMode="auto">
                <a:xfrm>
                  <a:off x="-976968" y="4564659"/>
                  <a:ext cx="174560" cy="71301"/>
                  <a:chOff x="1808112" y="2134561"/>
                  <a:chExt cx="549111" cy="247650"/>
                </a:xfrm>
              </p:grpSpPr>
              <p:sp>
                <p:nvSpPr>
                  <p:cNvPr id="81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81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822"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823"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811"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796" name="Text Box 177"/>
              <p:cNvSpPr txBox="1">
                <a:spLocks noChangeArrowheads="1"/>
              </p:cNvSpPr>
              <p:nvPr/>
            </p:nvSpPr>
            <p:spPr bwMode="auto">
              <a:xfrm>
                <a:off x="7005741" y="569606"/>
                <a:ext cx="5237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grpSp>
          <p:nvGrpSpPr>
            <p:cNvPr id="701" name="Group 536"/>
            <p:cNvGrpSpPr>
              <a:grpSpLocks/>
            </p:cNvGrpSpPr>
            <p:nvPr/>
          </p:nvGrpSpPr>
          <p:grpSpPr bwMode="auto">
            <a:xfrm>
              <a:off x="596803" y="1485900"/>
              <a:ext cx="1349472" cy="589275"/>
              <a:chOff x="470598" y="1496599"/>
              <a:chExt cx="1348003" cy="589063"/>
            </a:xfrm>
          </p:grpSpPr>
          <p:grpSp>
            <p:nvGrpSpPr>
              <p:cNvPr id="773" name="Group 465"/>
              <p:cNvGrpSpPr>
                <a:grpSpLocks/>
              </p:cNvGrpSpPr>
              <p:nvPr/>
            </p:nvGrpSpPr>
            <p:grpSpPr bwMode="auto">
              <a:xfrm>
                <a:off x="1223288" y="1496599"/>
                <a:ext cx="595313" cy="588963"/>
                <a:chOff x="7634759" y="5222256"/>
                <a:chExt cx="594421" cy="588963"/>
              </a:xfrm>
            </p:grpSpPr>
            <p:sp>
              <p:nvSpPr>
                <p:cNvPr id="775" name="Rectangle 24"/>
                <p:cNvSpPr>
                  <a:spLocks noChangeArrowheads="1"/>
                </p:cNvSpPr>
                <p:nvPr/>
              </p:nvSpPr>
              <p:spPr bwMode="auto">
                <a:xfrm>
                  <a:off x="7653619" y="5404851"/>
                  <a:ext cx="333212"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776" name="Group 456"/>
                <p:cNvGrpSpPr>
                  <a:grpSpLocks/>
                </p:cNvGrpSpPr>
                <p:nvPr/>
              </p:nvGrpSpPr>
              <p:grpSpPr bwMode="auto">
                <a:xfrm>
                  <a:off x="7730182" y="5464266"/>
                  <a:ext cx="174694" cy="71297"/>
                  <a:chOff x="1808112" y="2134561"/>
                  <a:chExt cx="549111" cy="247650"/>
                </a:xfrm>
              </p:grpSpPr>
              <p:sp>
                <p:nvSpPr>
                  <p:cNvPr id="78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8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93"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94"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777" name="Straight Connector 376"/>
                <p:cNvCxnSpPr>
                  <a:cxnSpLocks noChangeShapeType="1"/>
                  <a:stCxn id="775" idx="1"/>
                </p:cNvCxnSpPr>
                <p:nvPr/>
              </p:nvCxnSpPr>
              <p:spPr bwMode="auto">
                <a:xfrm flipH="1">
                  <a:off x="7653358" y="5504240"/>
                  <a:ext cx="261"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778" name="TextBox 141"/>
                <p:cNvSpPr txBox="1">
                  <a:spLocks noChangeArrowheads="1"/>
                </p:cNvSpPr>
                <p:nvPr/>
              </p:nvSpPr>
              <p:spPr bwMode="auto">
                <a:xfrm>
                  <a:off x="7715744" y="5222256"/>
                  <a:ext cx="127264"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779" name="Group 613"/>
                <p:cNvGrpSpPr>
                  <a:grpSpLocks/>
                </p:cNvGrpSpPr>
                <p:nvPr/>
              </p:nvGrpSpPr>
              <p:grpSpPr bwMode="auto">
                <a:xfrm>
                  <a:off x="7634759" y="5406828"/>
                  <a:ext cx="594421" cy="336494"/>
                  <a:chOff x="8428569" y="5405502"/>
                  <a:chExt cx="594421" cy="336494"/>
                </a:xfrm>
              </p:grpSpPr>
              <p:sp>
                <p:nvSpPr>
                  <p:cNvPr id="780" name="Text Box 427"/>
                  <p:cNvSpPr txBox="1">
                    <a:spLocks noChangeArrowheads="1"/>
                  </p:cNvSpPr>
                  <p:nvPr/>
                </p:nvSpPr>
                <p:spPr bwMode="auto">
                  <a:xfrm>
                    <a:off x="8718493" y="5405502"/>
                    <a:ext cx="2276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781"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782" name="Text Box 40"/>
                  <p:cNvSpPr txBox="1">
                    <a:spLocks noChangeArrowheads="1"/>
                  </p:cNvSpPr>
                  <p:nvPr/>
                </p:nvSpPr>
                <p:spPr bwMode="auto">
                  <a:xfrm>
                    <a:off x="8428569" y="5557330"/>
                    <a:ext cx="3818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MAIN</a:t>
                    </a:r>
                  </a:p>
                </p:txBody>
              </p:sp>
            </p:grpSp>
          </p:grpSp>
          <p:sp>
            <p:nvSpPr>
              <p:cNvPr id="774" name="Line 174"/>
              <p:cNvSpPr>
                <a:spLocks noChangeShapeType="1"/>
              </p:cNvSpPr>
              <p:nvPr/>
            </p:nvSpPr>
            <p:spPr bwMode="auto">
              <a:xfrm flipH="1" flipV="1">
                <a:off x="470598" y="1754683"/>
                <a:ext cx="774155" cy="33097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741" name="Group 620"/>
            <p:cNvGrpSpPr>
              <a:grpSpLocks/>
            </p:cNvGrpSpPr>
            <p:nvPr/>
          </p:nvGrpSpPr>
          <p:grpSpPr bwMode="auto">
            <a:xfrm>
              <a:off x="175720" y="1651385"/>
              <a:ext cx="538655" cy="352601"/>
              <a:chOff x="-469529" y="1660910"/>
              <a:chExt cx="538655" cy="352601"/>
            </a:xfrm>
          </p:grpSpPr>
          <p:sp>
            <p:nvSpPr>
              <p:cNvPr id="765" name="TextBox 418"/>
              <p:cNvSpPr txBox="1">
                <a:spLocks noChangeArrowheads="1"/>
              </p:cNvSpPr>
              <p:nvPr/>
            </p:nvSpPr>
            <p:spPr bwMode="auto">
              <a:xfrm>
                <a:off x="-203032" y="1792938"/>
                <a:ext cx="272158"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600" b="1" dirty="0">
                    <a:solidFill>
                      <a:schemeClr val="tx2"/>
                    </a:solidFill>
                  </a:rPr>
                  <a:t>64</a:t>
                </a:r>
              </a:p>
            </p:txBody>
          </p:sp>
          <p:sp>
            <p:nvSpPr>
              <p:cNvPr id="766" name="Rectangle 24"/>
              <p:cNvSpPr>
                <a:spLocks noChangeArrowheads="1"/>
              </p:cNvSpPr>
              <p:nvPr/>
            </p:nvSpPr>
            <p:spPr bwMode="auto">
              <a:xfrm>
                <a:off x="-469529" y="1730812"/>
                <a:ext cx="334022" cy="19947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767" name="Group 259"/>
              <p:cNvGrpSpPr>
                <a:grpSpLocks/>
              </p:cNvGrpSpPr>
              <p:nvPr/>
            </p:nvGrpSpPr>
            <p:grpSpPr bwMode="auto">
              <a:xfrm>
                <a:off x="-317875" y="1660910"/>
                <a:ext cx="30679" cy="57827"/>
                <a:chOff x="5877" y="2360"/>
                <a:chExt cx="52" cy="98"/>
              </a:xfrm>
            </p:grpSpPr>
            <p:sp>
              <p:nvSpPr>
                <p:cNvPr id="771"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72"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769" name="Rectangle 15"/>
              <p:cNvSpPr>
                <a:spLocks noChangeArrowheads="1"/>
              </p:cNvSpPr>
              <p:nvPr/>
            </p:nvSpPr>
            <p:spPr bwMode="auto">
              <a:xfrm>
                <a:off x="-328184" y="1728547"/>
                <a:ext cx="512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X</a:t>
                </a:r>
                <a:endParaRPr lang="en-US" altLang="en-US" sz="600" b="1" i="1" dirty="0">
                  <a:solidFill>
                    <a:srgbClr val="000000"/>
                  </a:solidFill>
                </a:endParaRPr>
              </a:p>
            </p:txBody>
          </p:sp>
          <p:sp>
            <p:nvSpPr>
              <p:cNvPr id="770" name="Text Box 22"/>
              <p:cNvSpPr txBox="1">
                <a:spLocks noChangeArrowheads="1"/>
              </p:cNvSpPr>
              <p:nvPr/>
            </p:nvSpPr>
            <p:spPr bwMode="auto">
              <a:xfrm>
                <a:off x="-467972" y="1747911"/>
                <a:ext cx="33374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SPT</a:t>
                </a:r>
              </a:p>
            </p:txBody>
          </p:sp>
        </p:grpSp>
        <p:grpSp>
          <p:nvGrpSpPr>
            <p:cNvPr id="742" name="Group 741"/>
            <p:cNvGrpSpPr/>
            <p:nvPr/>
          </p:nvGrpSpPr>
          <p:grpSpPr>
            <a:xfrm>
              <a:off x="223638" y="1962502"/>
              <a:ext cx="600823" cy="457121"/>
              <a:chOff x="719544" y="1303000"/>
              <a:chExt cx="600823" cy="457121"/>
            </a:xfrm>
          </p:grpSpPr>
          <p:grpSp>
            <p:nvGrpSpPr>
              <p:cNvPr id="743" name="Group 685"/>
              <p:cNvGrpSpPr>
                <a:grpSpLocks/>
              </p:cNvGrpSpPr>
              <p:nvPr/>
            </p:nvGrpSpPr>
            <p:grpSpPr bwMode="auto">
              <a:xfrm>
                <a:off x="719544" y="1416049"/>
                <a:ext cx="600823" cy="344072"/>
                <a:chOff x="6006951" y="2337541"/>
                <a:chExt cx="601662" cy="343352"/>
              </a:xfrm>
            </p:grpSpPr>
            <p:sp>
              <p:nvSpPr>
                <p:cNvPr id="760" name="Rectangle 24"/>
                <p:cNvSpPr>
                  <a:spLocks noChangeArrowheads="1"/>
                </p:cNvSpPr>
                <p:nvPr/>
              </p:nvSpPr>
              <p:spPr bwMode="auto">
                <a:xfrm>
                  <a:off x="6006951" y="2403111"/>
                  <a:ext cx="334022" cy="1994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761" name="Group 259"/>
                <p:cNvGrpSpPr>
                  <a:grpSpLocks/>
                </p:cNvGrpSpPr>
                <p:nvPr/>
              </p:nvGrpSpPr>
              <p:grpSpPr bwMode="auto">
                <a:xfrm>
                  <a:off x="6160906" y="2337541"/>
                  <a:ext cx="30679" cy="57827"/>
                  <a:chOff x="5877" y="2360"/>
                  <a:chExt cx="52" cy="98"/>
                </a:xfrm>
              </p:grpSpPr>
              <p:sp>
                <p:nvSpPr>
                  <p:cNvPr id="763"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64"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762" name="Text Box 177"/>
                <p:cNvSpPr txBox="1">
                  <a:spLocks noChangeArrowheads="1"/>
                </p:cNvSpPr>
                <p:nvPr/>
              </p:nvSpPr>
              <p:spPr bwMode="auto">
                <a:xfrm>
                  <a:off x="6270026" y="2496088"/>
                  <a:ext cx="338587" cy="18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588</a:t>
                  </a:r>
                </a:p>
              </p:txBody>
            </p:sp>
          </p:grpSp>
          <p:grpSp>
            <p:nvGrpSpPr>
              <p:cNvPr id="744" name="Group 249"/>
              <p:cNvGrpSpPr>
                <a:grpSpLocks/>
              </p:cNvGrpSpPr>
              <p:nvPr/>
            </p:nvGrpSpPr>
            <p:grpSpPr bwMode="auto">
              <a:xfrm>
                <a:off x="826288" y="1561058"/>
                <a:ext cx="121643" cy="48297"/>
                <a:chOff x="3394" y="3599"/>
                <a:chExt cx="121" cy="48"/>
              </a:xfrm>
            </p:grpSpPr>
            <p:sp>
              <p:nvSpPr>
                <p:cNvPr id="748" name="Line 250"/>
                <p:cNvSpPr>
                  <a:spLocks noChangeShapeType="1"/>
                </p:cNvSpPr>
                <p:nvPr/>
              </p:nvSpPr>
              <p:spPr bwMode="auto">
                <a:xfrm>
                  <a:off x="3394" y="3602"/>
                  <a:ext cx="12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754" name="Line 251"/>
                <p:cNvSpPr>
                  <a:spLocks noChangeShapeType="1"/>
                </p:cNvSpPr>
                <p:nvPr/>
              </p:nvSpPr>
              <p:spPr bwMode="auto">
                <a:xfrm rot="5400000">
                  <a:off x="3487"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758" name="Line 252"/>
                <p:cNvSpPr>
                  <a:spLocks noChangeShapeType="1"/>
                </p:cNvSpPr>
                <p:nvPr/>
              </p:nvSpPr>
              <p:spPr bwMode="auto">
                <a:xfrm rot="5400000">
                  <a:off x="3374"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759" name="Line 253"/>
                <p:cNvSpPr>
                  <a:spLocks noChangeShapeType="1"/>
                </p:cNvSpPr>
                <p:nvPr/>
              </p:nvSpPr>
              <p:spPr bwMode="auto">
                <a:xfrm rot="5400000">
                  <a:off x="3431"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grpSp>
          <p:pic>
            <p:nvPicPr>
              <p:cNvPr id="745" name="Picture 74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7293" y="1495423"/>
                <a:ext cx="146168" cy="58467"/>
              </a:xfrm>
              <a:prstGeom prst="rect">
                <a:avLst/>
              </a:prstGeom>
            </p:spPr>
          </p:pic>
          <p:pic>
            <p:nvPicPr>
              <p:cNvPr id="746" name="Picture 74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6803" y="1608501"/>
                <a:ext cx="146168" cy="58467"/>
              </a:xfrm>
              <a:prstGeom prst="rect">
                <a:avLst/>
              </a:prstGeom>
            </p:spPr>
          </p:pic>
          <p:sp>
            <p:nvSpPr>
              <p:cNvPr id="747" name="TextBox 746"/>
              <p:cNvSpPr txBox="1"/>
              <p:nvPr/>
            </p:nvSpPr>
            <p:spPr>
              <a:xfrm>
                <a:off x="1008482" y="1303000"/>
                <a:ext cx="121667" cy="276999"/>
              </a:xfrm>
              <a:prstGeom prst="rect">
                <a:avLst/>
              </a:prstGeom>
              <a:noFill/>
            </p:spPr>
            <p:txBody>
              <a:bodyPr wrap="square" rtlCol="0">
                <a:spAutoFit/>
              </a:bodyPr>
              <a:lstStyle/>
              <a:p>
                <a:r>
                  <a:rPr lang="en-US" sz="1200" dirty="0"/>
                  <a:t>-</a:t>
                </a:r>
              </a:p>
            </p:txBody>
          </p:sp>
        </p:grpSp>
      </p:grpSp>
      <p:sp>
        <p:nvSpPr>
          <p:cNvPr id="629" name="TextBox 628"/>
          <p:cNvSpPr txBox="1">
            <a:spLocks noChangeArrowheads="1"/>
          </p:cNvSpPr>
          <p:nvPr/>
        </p:nvSpPr>
        <p:spPr bwMode="auto">
          <a:xfrm>
            <a:off x="1539007" y="6461838"/>
            <a:ext cx="145182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600"/>
              </a:lnSpc>
              <a:spcBef>
                <a:spcPct val="0"/>
              </a:spcBef>
              <a:buNone/>
            </a:pPr>
            <a:r>
              <a:rPr lang="en-US" altLang="en-US" sz="600" b="1" dirty="0">
                <a:solidFill>
                  <a:srgbClr val="FF0000"/>
                </a:solidFill>
              </a:rPr>
              <a:t>In a </a:t>
            </a:r>
            <a:r>
              <a:rPr lang="en-US" altLang="en-US" sz="600" b="1" u="sng" dirty="0">
                <a:solidFill>
                  <a:srgbClr val="FF0000"/>
                </a:solidFill>
              </a:rPr>
              <a:t>Company</a:t>
            </a:r>
            <a:r>
              <a:rPr lang="en-US" altLang="en-US" sz="600" b="1" dirty="0">
                <a:solidFill>
                  <a:srgbClr val="FF0000"/>
                </a:solidFill>
              </a:rPr>
              <a:t> Task Organization Composition Box, Platoon icons (not Company icons) are shown.</a:t>
            </a:r>
          </a:p>
        </p:txBody>
      </p:sp>
      <p:grpSp>
        <p:nvGrpSpPr>
          <p:cNvPr id="3" name="Group 2"/>
          <p:cNvGrpSpPr/>
          <p:nvPr/>
        </p:nvGrpSpPr>
        <p:grpSpPr>
          <a:xfrm>
            <a:off x="244647" y="788700"/>
            <a:ext cx="2534679" cy="5959731"/>
            <a:chOff x="244647" y="788700"/>
            <a:chExt cx="2534679" cy="5959731"/>
          </a:xfrm>
        </p:grpSpPr>
        <p:sp>
          <p:nvSpPr>
            <p:cNvPr id="576" name="TextBox 575"/>
            <p:cNvSpPr txBox="1"/>
            <p:nvPr/>
          </p:nvSpPr>
          <p:spPr>
            <a:xfrm>
              <a:off x="244647" y="788700"/>
              <a:ext cx="2534679" cy="523220"/>
            </a:xfrm>
            <a:prstGeom prst="rect">
              <a:avLst/>
            </a:prstGeom>
            <a:noFill/>
          </p:spPr>
          <p:txBody>
            <a:bodyPr wrap="square" rtlCol="0">
              <a:spAutoFit/>
            </a:bodyPr>
            <a:lstStyle/>
            <a:p>
              <a:pPr algn="ctr"/>
              <a:r>
                <a:rPr lang="en-US" sz="1400" b="1" dirty="0">
                  <a:solidFill>
                    <a:srgbClr val="0000FF"/>
                  </a:solidFill>
                </a:rPr>
                <a:t>Modified</a:t>
              </a:r>
              <a:r>
                <a:rPr lang="en-US" sz="1400" b="1" dirty="0"/>
                <a:t> Task Organization for 3</a:t>
              </a:r>
              <a:r>
                <a:rPr lang="en-US" sz="1400" b="1" baseline="30000" dirty="0"/>
                <a:t>rd</a:t>
              </a:r>
              <a:r>
                <a:rPr lang="en-US" sz="1400" b="1" dirty="0"/>
                <a:t> ABCT</a:t>
              </a:r>
            </a:p>
          </p:txBody>
        </p:sp>
        <p:pic>
          <p:nvPicPr>
            <p:cNvPr id="577"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9053" y="1309624"/>
              <a:ext cx="1159174" cy="733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9" name="Picture 5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47017" y="6046192"/>
              <a:ext cx="1110664" cy="702239"/>
            </a:xfrm>
            <a:prstGeom prst="rect">
              <a:avLst/>
            </a:prstGeom>
          </p:spPr>
        </p:pic>
        <p:pic>
          <p:nvPicPr>
            <p:cNvPr id="580" name="Picture 57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37042" y="2081491"/>
              <a:ext cx="1150739" cy="743770"/>
            </a:xfrm>
            <a:prstGeom prst="rect">
              <a:avLst/>
            </a:prstGeom>
          </p:spPr>
        </p:pic>
        <p:pic>
          <p:nvPicPr>
            <p:cNvPr id="582" name="Picture 58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20670" y="2849236"/>
              <a:ext cx="1169802" cy="770528"/>
            </a:xfrm>
            <a:prstGeom prst="rect">
              <a:avLst/>
            </a:prstGeom>
          </p:spPr>
        </p:pic>
        <p:pic>
          <p:nvPicPr>
            <p:cNvPr id="584" name="Picture 583"/>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36626" y="4454212"/>
              <a:ext cx="1157005" cy="731840"/>
            </a:xfrm>
            <a:prstGeom prst="rect">
              <a:avLst/>
            </a:prstGeom>
          </p:spPr>
        </p:pic>
        <p:pic>
          <p:nvPicPr>
            <p:cNvPr id="585" name="Picture 584"/>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7101" y="5280473"/>
              <a:ext cx="1150203" cy="692892"/>
            </a:xfrm>
            <a:prstGeom prst="rect">
              <a:avLst/>
            </a:prstGeom>
          </p:spPr>
        </p:pic>
        <p:grpSp>
          <p:nvGrpSpPr>
            <p:cNvPr id="586" name="Group 585"/>
            <p:cNvGrpSpPr/>
            <p:nvPr/>
          </p:nvGrpSpPr>
          <p:grpSpPr>
            <a:xfrm>
              <a:off x="1867699" y="6187984"/>
              <a:ext cx="619053" cy="331788"/>
              <a:chOff x="3311942" y="444104"/>
              <a:chExt cx="619053" cy="331788"/>
            </a:xfrm>
          </p:grpSpPr>
          <p:sp>
            <p:nvSpPr>
              <p:cNvPr id="587" name="Rectangle 24"/>
              <p:cNvSpPr>
                <a:spLocks noChangeArrowheads="1"/>
              </p:cNvSpPr>
              <p:nvPr/>
            </p:nvSpPr>
            <p:spPr bwMode="auto">
              <a:xfrm>
                <a:off x="3311942" y="509251"/>
                <a:ext cx="333377" cy="198212"/>
              </a:xfrm>
              <a:prstGeom prst="rect">
                <a:avLst/>
              </a:prstGeom>
              <a:solidFill>
                <a:srgbClr val="80E0FF"/>
              </a:solidFill>
              <a:ln w="19050"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dirty="0">
                  <a:solidFill>
                    <a:srgbClr val="000000"/>
                  </a:solidFill>
                </a:endParaRPr>
              </a:p>
            </p:txBody>
          </p:sp>
          <p:sp>
            <p:nvSpPr>
              <p:cNvPr id="588" name="Line 260"/>
              <p:cNvSpPr>
                <a:spLocks noChangeShapeType="1"/>
              </p:cNvSpPr>
              <p:nvPr/>
            </p:nvSpPr>
            <p:spPr bwMode="auto">
              <a:xfrm>
                <a:off x="3478139" y="444104"/>
                <a:ext cx="0" cy="574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89" name="Text Box 177"/>
              <p:cNvSpPr txBox="1">
                <a:spLocks noChangeArrowheads="1"/>
              </p:cNvSpPr>
              <p:nvPr/>
            </p:nvSpPr>
            <p:spPr bwMode="auto">
              <a:xfrm>
                <a:off x="3578747" y="591342"/>
                <a:ext cx="352248" cy="18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600" b="1" dirty="0">
                    <a:solidFill>
                      <a:srgbClr val="000000"/>
                    </a:solidFill>
                  </a:rPr>
                  <a:t>RES</a:t>
                </a:r>
              </a:p>
            </p:txBody>
          </p:sp>
          <p:sp>
            <p:nvSpPr>
              <p:cNvPr id="590" name="Rounded Rectangle 589"/>
              <p:cNvSpPr/>
              <p:nvPr/>
            </p:nvSpPr>
            <p:spPr bwMode="auto">
              <a:xfrm>
                <a:off x="3387141" y="571604"/>
                <a:ext cx="187379" cy="69366"/>
              </a:xfrm>
              <a:prstGeom prst="roundRect">
                <a:avLst>
                  <a:gd name="adj" fmla="val 50000"/>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grpSp>
        <p:pic>
          <p:nvPicPr>
            <p:cNvPr id="601" name="Picture 60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816967" y="4671482"/>
              <a:ext cx="579406" cy="341544"/>
            </a:xfrm>
            <a:prstGeom prst="rect">
              <a:avLst/>
            </a:prstGeom>
          </p:spPr>
        </p:pic>
        <p:pic>
          <p:nvPicPr>
            <p:cNvPr id="602" name="Picture 60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835063" y="5473181"/>
              <a:ext cx="583437" cy="327440"/>
            </a:xfrm>
            <a:prstGeom prst="rect">
              <a:avLst/>
            </a:prstGeom>
          </p:spPr>
        </p:pic>
        <p:pic>
          <p:nvPicPr>
            <p:cNvPr id="603" name="Picture 60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865676" y="2342104"/>
              <a:ext cx="455461" cy="287659"/>
            </a:xfrm>
            <a:prstGeom prst="rect">
              <a:avLst/>
            </a:prstGeom>
          </p:spPr>
        </p:pic>
        <p:pic>
          <p:nvPicPr>
            <p:cNvPr id="604" name="Picture 603"/>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870541" y="3922380"/>
              <a:ext cx="503404" cy="278070"/>
            </a:xfrm>
            <a:prstGeom prst="rect">
              <a:avLst/>
            </a:prstGeom>
          </p:spPr>
        </p:pic>
        <p:pic>
          <p:nvPicPr>
            <p:cNvPr id="605" name="Picture 604"/>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867131" y="3117112"/>
              <a:ext cx="496308" cy="286512"/>
            </a:xfrm>
            <a:prstGeom prst="rect">
              <a:avLst/>
            </a:prstGeom>
          </p:spPr>
        </p:pic>
        <p:pic>
          <p:nvPicPr>
            <p:cNvPr id="606" name="Picture 605"/>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2413" y="3691110"/>
              <a:ext cx="1133634" cy="709391"/>
            </a:xfrm>
            <a:prstGeom prst="rect">
              <a:avLst/>
            </a:prstGeom>
          </p:spPr>
        </p:pic>
        <p:grpSp>
          <p:nvGrpSpPr>
            <p:cNvPr id="611" name="Group 610"/>
            <p:cNvGrpSpPr/>
            <p:nvPr/>
          </p:nvGrpSpPr>
          <p:grpSpPr>
            <a:xfrm>
              <a:off x="1894706" y="1463028"/>
              <a:ext cx="574675" cy="442974"/>
              <a:chOff x="3404017" y="1510049"/>
              <a:chExt cx="574675" cy="442974"/>
            </a:xfrm>
          </p:grpSpPr>
          <p:sp>
            <p:nvSpPr>
              <p:cNvPr id="612" name="Text Box 177"/>
              <p:cNvSpPr txBox="1">
                <a:spLocks noChangeArrowheads="1"/>
              </p:cNvSpPr>
              <p:nvPr/>
            </p:nvSpPr>
            <p:spPr bwMode="auto">
              <a:xfrm>
                <a:off x="3640661" y="1768591"/>
                <a:ext cx="338031" cy="184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600" b="1" dirty="0">
                    <a:solidFill>
                      <a:srgbClr val="000000"/>
                    </a:solidFill>
                  </a:rPr>
                  <a:t>4-10</a:t>
                </a:r>
              </a:p>
            </p:txBody>
          </p:sp>
          <p:sp>
            <p:nvSpPr>
              <p:cNvPr id="613" name="Rectangle 196"/>
              <p:cNvSpPr>
                <a:spLocks noChangeArrowheads="1"/>
              </p:cNvSpPr>
              <p:nvPr/>
            </p:nvSpPr>
            <p:spPr bwMode="auto">
              <a:xfrm>
                <a:off x="3407793" y="1704942"/>
                <a:ext cx="301114" cy="181941"/>
              </a:xfrm>
              <a:prstGeom prst="rect">
                <a:avLst/>
              </a:prstGeom>
              <a:solidFill>
                <a:srgbClr val="80E0FF"/>
              </a:solidFill>
              <a:ln w="19050" cap="rnd">
                <a:solidFill>
                  <a:srgbClr val="000000"/>
                </a:solidFill>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sz="1800" dirty="0">
                  <a:solidFill>
                    <a:srgbClr val="000000"/>
                  </a:solidFill>
                </a:endParaRPr>
              </a:p>
            </p:txBody>
          </p:sp>
          <p:sp>
            <p:nvSpPr>
              <p:cNvPr id="614" name="Freeform 197"/>
              <p:cNvSpPr>
                <a:spLocks/>
              </p:cNvSpPr>
              <p:nvPr/>
            </p:nvSpPr>
            <p:spPr bwMode="auto">
              <a:xfrm>
                <a:off x="3415130" y="1708548"/>
                <a:ext cx="285750" cy="169862"/>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615" name="Line 198"/>
              <p:cNvSpPr>
                <a:spLocks noChangeShapeType="1"/>
              </p:cNvSpPr>
              <p:nvPr/>
            </p:nvSpPr>
            <p:spPr bwMode="auto">
              <a:xfrm flipV="1">
                <a:off x="3404017" y="1706960"/>
                <a:ext cx="303213" cy="182563"/>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616" name="Group 259"/>
              <p:cNvGrpSpPr>
                <a:grpSpLocks/>
              </p:cNvGrpSpPr>
              <p:nvPr/>
            </p:nvGrpSpPr>
            <p:grpSpPr bwMode="auto">
              <a:xfrm>
                <a:off x="3542996" y="1643209"/>
                <a:ext cx="30474" cy="56972"/>
                <a:chOff x="5877" y="2360"/>
                <a:chExt cx="52" cy="98"/>
              </a:xfrm>
            </p:grpSpPr>
            <p:sp>
              <p:nvSpPr>
                <p:cNvPr id="619"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0"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617" name="Rounded Rectangle 616"/>
              <p:cNvSpPr/>
              <p:nvPr/>
            </p:nvSpPr>
            <p:spPr bwMode="auto">
              <a:xfrm>
                <a:off x="3477593" y="1765668"/>
                <a:ext cx="159399" cy="63628"/>
              </a:xfrm>
              <a:prstGeom prst="roundRect">
                <a:avLst>
                  <a:gd name="adj" fmla="val 50000"/>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latin typeface="Arial" charset="0"/>
                </a:endParaRPr>
              </a:p>
            </p:txBody>
          </p:sp>
          <p:sp>
            <p:nvSpPr>
              <p:cNvPr id="618" name="Text Box 177"/>
              <p:cNvSpPr txBox="1">
                <a:spLocks noChangeArrowheads="1"/>
              </p:cNvSpPr>
              <p:nvPr/>
            </p:nvSpPr>
            <p:spPr bwMode="auto">
              <a:xfrm>
                <a:off x="3656382" y="1510049"/>
                <a:ext cx="15109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800" b="1" dirty="0">
                    <a:solidFill>
                      <a:srgbClr val="000000"/>
                    </a:solidFill>
                  </a:rPr>
                  <a:t>_</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3"/>
                                        </p:tgtEl>
                                        <p:attrNameLst>
                                          <p:attrName>style.visibility</p:attrName>
                                        </p:attrNameLst>
                                      </p:cBhvr>
                                      <p:to>
                                        <p:strVal val="visible"/>
                                      </p:to>
                                    </p:set>
                                    <p:animEffect transition="in" filter="fade">
                                      <p:cBhvr>
                                        <p:cTn id="7" dur="2000"/>
                                        <p:tgtEl>
                                          <p:spTgt spid="563"/>
                                        </p:tgtEl>
                                      </p:cBhvr>
                                    </p:animEffect>
                                  </p:childTnLst>
                                </p:cTn>
                              </p:par>
                            </p:childTnLst>
                          </p:cTn>
                        </p:par>
                        <p:par>
                          <p:cTn id="8" fill="hold" nodeType="afterGroup">
                            <p:stCondLst>
                              <p:cond delay="2000"/>
                            </p:stCondLst>
                            <p:childTnLst>
                              <p:par>
                                <p:cTn id="9" presetID="12" presetClass="entr" presetSubtype="8" fill="hold" nodeType="afterEffect">
                                  <p:stCondLst>
                                    <p:cond delay="0"/>
                                  </p:stCondLst>
                                  <p:childTnLst>
                                    <p:set>
                                      <p:cBhvr>
                                        <p:cTn id="10" dur="1" fill="hold">
                                          <p:stCondLst>
                                            <p:cond delay="0"/>
                                          </p:stCondLst>
                                        </p:cTn>
                                        <p:tgtEl>
                                          <p:spTgt spid="848"/>
                                        </p:tgtEl>
                                        <p:attrNameLst>
                                          <p:attrName>style.visibility</p:attrName>
                                        </p:attrNameLst>
                                      </p:cBhvr>
                                      <p:to>
                                        <p:strVal val="visible"/>
                                      </p:to>
                                    </p:set>
                                    <p:animEffect transition="in" filter="slide(fromLeft)">
                                      <p:cBhvr>
                                        <p:cTn id="11" dur="1000"/>
                                        <p:tgtEl>
                                          <p:spTgt spid="848"/>
                                        </p:tgtEl>
                                      </p:cBhvr>
                                    </p:animEffect>
                                  </p:childTnLst>
                                </p:cTn>
                              </p:par>
                            </p:childTnLst>
                          </p:cTn>
                        </p:par>
                        <p:par>
                          <p:cTn id="12" fill="hold" nodeType="afterGroup">
                            <p:stCondLst>
                              <p:cond delay="3000"/>
                            </p:stCondLst>
                            <p:childTnLst>
                              <p:par>
                                <p:cTn id="13" presetID="12" presetClass="entr" presetSubtype="8" fill="hold" nodeType="afterEffect">
                                  <p:stCondLst>
                                    <p:cond delay="0"/>
                                  </p:stCondLst>
                                  <p:childTnLst>
                                    <p:set>
                                      <p:cBhvr>
                                        <p:cTn id="14" dur="1" fill="hold">
                                          <p:stCondLst>
                                            <p:cond delay="0"/>
                                          </p:stCondLst>
                                        </p:cTn>
                                        <p:tgtEl>
                                          <p:spTgt spid="850"/>
                                        </p:tgtEl>
                                        <p:attrNameLst>
                                          <p:attrName>style.visibility</p:attrName>
                                        </p:attrNameLst>
                                      </p:cBhvr>
                                      <p:to>
                                        <p:strVal val="visible"/>
                                      </p:to>
                                    </p:set>
                                    <p:animEffect transition="in" filter="slide(fromLeft)">
                                      <p:cBhvr>
                                        <p:cTn id="15" dur="1000"/>
                                        <p:tgtEl>
                                          <p:spTgt spid="850"/>
                                        </p:tgtEl>
                                      </p:cBhvr>
                                    </p:animEffect>
                                  </p:childTnLst>
                                </p:cTn>
                              </p:par>
                            </p:childTnLst>
                          </p:cTn>
                        </p:par>
                        <p:par>
                          <p:cTn id="16" fill="hold" nodeType="afterGroup">
                            <p:stCondLst>
                              <p:cond delay="4000"/>
                            </p:stCondLst>
                            <p:childTnLst>
                              <p:par>
                                <p:cTn id="17" presetID="12" presetClass="entr" presetSubtype="8" fill="hold" nodeType="afterEffect">
                                  <p:stCondLst>
                                    <p:cond delay="0"/>
                                  </p:stCondLst>
                                  <p:childTnLst>
                                    <p:set>
                                      <p:cBhvr>
                                        <p:cTn id="18" dur="1" fill="hold">
                                          <p:stCondLst>
                                            <p:cond delay="0"/>
                                          </p:stCondLst>
                                        </p:cTn>
                                        <p:tgtEl>
                                          <p:spTgt spid="99414"/>
                                        </p:tgtEl>
                                        <p:attrNameLst>
                                          <p:attrName>style.visibility</p:attrName>
                                        </p:attrNameLst>
                                      </p:cBhvr>
                                      <p:to>
                                        <p:strVal val="visible"/>
                                      </p:to>
                                    </p:set>
                                    <p:animEffect transition="in" filter="slide(fromLeft)">
                                      <p:cBhvr>
                                        <p:cTn id="19" dur="1000"/>
                                        <p:tgtEl>
                                          <p:spTgt spid="99414"/>
                                        </p:tgtEl>
                                      </p:cBhvr>
                                    </p:animEffect>
                                  </p:childTnLst>
                                </p:cTn>
                              </p:par>
                            </p:childTnLst>
                          </p:cTn>
                        </p:par>
                        <p:par>
                          <p:cTn id="20" fill="hold" nodeType="afterGroup">
                            <p:stCondLst>
                              <p:cond delay="5000"/>
                            </p:stCondLst>
                            <p:childTnLst>
                              <p:par>
                                <p:cTn id="21" presetID="12" presetClass="entr" presetSubtype="8" fill="hold" nodeType="afterEffect">
                                  <p:stCondLst>
                                    <p:cond delay="0"/>
                                  </p:stCondLst>
                                  <p:childTnLst>
                                    <p:set>
                                      <p:cBhvr>
                                        <p:cTn id="22" dur="1" fill="hold">
                                          <p:stCondLst>
                                            <p:cond delay="0"/>
                                          </p:stCondLst>
                                        </p:cTn>
                                        <p:tgtEl>
                                          <p:spTgt spid="99433"/>
                                        </p:tgtEl>
                                        <p:attrNameLst>
                                          <p:attrName>style.visibility</p:attrName>
                                        </p:attrNameLst>
                                      </p:cBhvr>
                                      <p:to>
                                        <p:strVal val="visible"/>
                                      </p:to>
                                    </p:set>
                                    <p:animEffect transition="in" filter="slide(fromLeft)">
                                      <p:cBhvr>
                                        <p:cTn id="23" dur="1000"/>
                                        <p:tgtEl>
                                          <p:spTgt spid="99433"/>
                                        </p:tgtEl>
                                      </p:cBhvr>
                                    </p:animEffect>
                                  </p:childTnLst>
                                </p:cTn>
                              </p:par>
                            </p:childTnLst>
                          </p:cTn>
                        </p:par>
                        <p:par>
                          <p:cTn id="24" fill="hold" nodeType="afterGroup">
                            <p:stCondLst>
                              <p:cond delay="6000"/>
                            </p:stCondLst>
                            <p:childTnLst>
                              <p:par>
                                <p:cTn id="25" presetID="12" presetClass="entr" presetSubtype="8" fill="hold" nodeType="afterEffect">
                                  <p:stCondLst>
                                    <p:cond delay="0"/>
                                  </p:stCondLst>
                                  <p:childTnLst>
                                    <p:set>
                                      <p:cBhvr>
                                        <p:cTn id="26" dur="1" fill="hold">
                                          <p:stCondLst>
                                            <p:cond delay="0"/>
                                          </p:stCondLst>
                                        </p:cTn>
                                        <p:tgtEl>
                                          <p:spTgt spid="99525"/>
                                        </p:tgtEl>
                                        <p:attrNameLst>
                                          <p:attrName>style.visibility</p:attrName>
                                        </p:attrNameLst>
                                      </p:cBhvr>
                                      <p:to>
                                        <p:strVal val="visible"/>
                                      </p:to>
                                    </p:set>
                                    <p:animEffect transition="in" filter="slide(fromLeft)">
                                      <p:cBhvr>
                                        <p:cTn id="27" dur="1000"/>
                                        <p:tgtEl>
                                          <p:spTgt spid="99525"/>
                                        </p:tgtEl>
                                      </p:cBhvr>
                                    </p:animEffect>
                                  </p:childTnLst>
                                </p:cTn>
                              </p:par>
                              <p:par>
                                <p:cTn id="28" presetID="12" presetClass="entr" presetSubtype="8" fill="hold" grpId="0" nodeType="withEffect">
                                  <p:stCondLst>
                                    <p:cond delay="0"/>
                                  </p:stCondLst>
                                  <p:childTnLst>
                                    <p:set>
                                      <p:cBhvr>
                                        <p:cTn id="29" dur="1" fill="hold">
                                          <p:stCondLst>
                                            <p:cond delay="0"/>
                                          </p:stCondLst>
                                        </p:cTn>
                                        <p:tgtEl>
                                          <p:spTgt spid="756"/>
                                        </p:tgtEl>
                                        <p:attrNameLst>
                                          <p:attrName>style.visibility</p:attrName>
                                        </p:attrNameLst>
                                      </p:cBhvr>
                                      <p:to>
                                        <p:strVal val="visible"/>
                                      </p:to>
                                    </p:set>
                                    <p:anim calcmode="lin" valueType="num">
                                      <p:cBhvr additive="base">
                                        <p:cTn id="30" dur="2000"/>
                                        <p:tgtEl>
                                          <p:spTgt spid="756"/>
                                        </p:tgtEl>
                                        <p:attrNameLst>
                                          <p:attrName>ppt_x</p:attrName>
                                        </p:attrNameLst>
                                      </p:cBhvr>
                                      <p:tavLst>
                                        <p:tav tm="0">
                                          <p:val>
                                            <p:strVal val="#ppt_x-#ppt_w*1.125000"/>
                                          </p:val>
                                        </p:tav>
                                        <p:tav tm="100000">
                                          <p:val>
                                            <p:strVal val="#ppt_x"/>
                                          </p:val>
                                        </p:tav>
                                      </p:tavLst>
                                    </p:anim>
                                    <p:animEffect transition="in" filter="wipe(right)">
                                      <p:cBhvr>
                                        <p:cTn id="31" dur="2000"/>
                                        <p:tgtEl>
                                          <p:spTgt spid="756"/>
                                        </p:tgtEl>
                                      </p:cBhvr>
                                    </p:animEffect>
                                  </p:childTnLst>
                                </p:cTn>
                              </p:par>
                              <p:par>
                                <p:cTn id="32" presetID="12" presetClass="entr" presetSubtype="8" fill="hold" grpId="0" nodeType="withEffect">
                                  <p:stCondLst>
                                    <p:cond delay="0"/>
                                  </p:stCondLst>
                                  <p:childTnLst>
                                    <p:set>
                                      <p:cBhvr>
                                        <p:cTn id="33" dur="1" fill="hold">
                                          <p:stCondLst>
                                            <p:cond delay="0"/>
                                          </p:stCondLst>
                                        </p:cTn>
                                        <p:tgtEl>
                                          <p:spTgt spid="757"/>
                                        </p:tgtEl>
                                        <p:attrNameLst>
                                          <p:attrName>style.visibility</p:attrName>
                                        </p:attrNameLst>
                                      </p:cBhvr>
                                      <p:to>
                                        <p:strVal val="visible"/>
                                      </p:to>
                                    </p:set>
                                    <p:anim calcmode="lin" valueType="num">
                                      <p:cBhvr additive="base">
                                        <p:cTn id="34" dur="2000"/>
                                        <p:tgtEl>
                                          <p:spTgt spid="757"/>
                                        </p:tgtEl>
                                        <p:attrNameLst>
                                          <p:attrName>ppt_x</p:attrName>
                                        </p:attrNameLst>
                                      </p:cBhvr>
                                      <p:tavLst>
                                        <p:tav tm="0">
                                          <p:val>
                                            <p:strVal val="#ppt_x-#ppt_w*1.125000"/>
                                          </p:val>
                                        </p:tav>
                                        <p:tav tm="100000">
                                          <p:val>
                                            <p:strVal val="#ppt_x"/>
                                          </p:val>
                                        </p:tav>
                                      </p:tavLst>
                                    </p:anim>
                                    <p:animEffect transition="in" filter="wipe(right)">
                                      <p:cBhvr>
                                        <p:cTn id="35" dur="2000"/>
                                        <p:tgtEl>
                                          <p:spTgt spid="757"/>
                                        </p:tgtEl>
                                      </p:cBhvr>
                                    </p:animEffect>
                                  </p:childTnLst>
                                </p:cTn>
                              </p:par>
                            </p:childTnLst>
                          </p:cTn>
                        </p:par>
                        <p:par>
                          <p:cTn id="36" fill="hold">
                            <p:stCondLst>
                              <p:cond delay="8000"/>
                            </p:stCondLst>
                            <p:childTnLst>
                              <p:par>
                                <p:cTn id="37" presetID="2" presetClass="entr" presetSubtype="8" fill="hold" grpId="0" nodeType="afterEffect">
                                  <p:stCondLst>
                                    <p:cond delay="0"/>
                                  </p:stCondLst>
                                  <p:childTnLst>
                                    <p:set>
                                      <p:cBhvr>
                                        <p:cTn id="38" dur="1" fill="hold">
                                          <p:stCondLst>
                                            <p:cond delay="0"/>
                                          </p:stCondLst>
                                        </p:cTn>
                                        <p:tgtEl>
                                          <p:spTgt spid="555"/>
                                        </p:tgtEl>
                                        <p:attrNameLst>
                                          <p:attrName>style.visibility</p:attrName>
                                        </p:attrNameLst>
                                      </p:cBhvr>
                                      <p:to>
                                        <p:strVal val="visible"/>
                                      </p:to>
                                    </p:set>
                                    <p:anim calcmode="lin" valueType="num">
                                      <p:cBhvr additive="base">
                                        <p:cTn id="39" dur="2000" fill="hold"/>
                                        <p:tgtEl>
                                          <p:spTgt spid="555"/>
                                        </p:tgtEl>
                                        <p:attrNameLst>
                                          <p:attrName>ppt_x</p:attrName>
                                        </p:attrNameLst>
                                      </p:cBhvr>
                                      <p:tavLst>
                                        <p:tav tm="0">
                                          <p:val>
                                            <p:strVal val="0-#ppt_w/2"/>
                                          </p:val>
                                        </p:tav>
                                        <p:tav tm="100000">
                                          <p:val>
                                            <p:strVal val="#ppt_x"/>
                                          </p:val>
                                        </p:tav>
                                      </p:tavLst>
                                    </p:anim>
                                    <p:anim calcmode="lin" valueType="num">
                                      <p:cBhvr additive="base">
                                        <p:cTn id="40" dur="2000" fill="hold"/>
                                        <p:tgtEl>
                                          <p:spTgt spid="555"/>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556"/>
                                        </p:tgtEl>
                                        <p:attrNameLst>
                                          <p:attrName>style.visibility</p:attrName>
                                        </p:attrNameLst>
                                      </p:cBhvr>
                                      <p:to>
                                        <p:strVal val="visible"/>
                                      </p:to>
                                    </p:set>
                                    <p:anim calcmode="lin" valueType="num">
                                      <p:cBhvr additive="base">
                                        <p:cTn id="43" dur="2000" fill="hold"/>
                                        <p:tgtEl>
                                          <p:spTgt spid="556"/>
                                        </p:tgtEl>
                                        <p:attrNameLst>
                                          <p:attrName>ppt_x</p:attrName>
                                        </p:attrNameLst>
                                      </p:cBhvr>
                                      <p:tavLst>
                                        <p:tav tm="0">
                                          <p:val>
                                            <p:strVal val="0-#ppt_w/2"/>
                                          </p:val>
                                        </p:tav>
                                        <p:tav tm="100000">
                                          <p:val>
                                            <p:strVal val="#ppt_x"/>
                                          </p:val>
                                        </p:tav>
                                      </p:tavLst>
                                    </p:anim>
                                    <p:anim calcmode="lin" valueType="num">
                                      <p:cBhvr additive="base">
                                        <p:cTn id="44" dur="2000" fill="hold"/>
                                        <p:tgtEl>
                                          <p:spTgt spid="556"/>
                                        </p:tgtEl>
                                        <p:attrNameLst>
                                          <p:attrName>ppt_y</p:attrName>
                                        </p:attrNameLst>
                                      </p:cBhvr>
                                      <p:tavLst>
                                        <p:tav tm="0">
                                          <p:val>
                                            <p:strVal val="#ppt_y"/>
                                          </p:val>
                                        </p:tav>
                                        <p:tav tm="100000">
                                          <p:val>
                                            <p:strVal val="#ppt_y"/>
                                          </p:val>
                                        </p:tav>
                                      </p:tavLst>
                                    </p:anim>
                                  </p:childTnLst>
                                </p:cTn>
                              </p:par>
                            </p:childTnLst>
                          </p:cTn>
                        </p:par>
                        <p:par>
                          <p:cTn id="45" fill="hold">
                            <p:stCondLst>
                              <p:cond delay="10000"/>
                            </p:stCondLst>
                            <p:childTnLst>
                              <p:par>
                                <p:cTn id="46" presetID="10" presetClass="entr" presetSubtype="0"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fade">
                                      <p:cBhvr>
                                        <p:cTn id="48" dur="500"/>
                                        <p:tgtEl>
                                          <p:spTgt spid="3"/>
                                        </p:tgtEl>
                                      </p:cBhvr>
                                    </p:animEffect>
                                  </p:childTnLst>
                                </p:cTn>
                              </p:par>
                            </p:childTnLst>
                          </p:cTn>
                        </p:par>
                        <p:par>
                          <p:cTn id="49" fill="hold">
                            <p:stCondLst>
                              <p:cond delay="10500"/>
                            </p:stCondLst>
                            <p:childTnLst>
                              <p:par>
                                <p:cTn id="50" presetID="12" presetClass="entr" presetSubtype="8" fill="hold" grpId="0" nodeType="afterEffect">
                                  <p:stCondLst>
                                    <p:cond delay="0"/>
                                  </p:stCondLst>
                                  <p:childTnLst>
                                    <p:set>
                                      <p:cBhvr>
                                        <p:cTn id="51" dur="1" fill="hold">
                                          <p:stCondLst>
                                            <p:cond delay="0"/>
                                          </p:stCondLst>
                                        </p:cTn>
                                        <p:tgtEl>
                                          <p:spTgt spid="629"/>
                                        </p:tgtEl>
                                        <p:attrNameLst>
                                          <p:attrName>style.visibility</p:attrName>
                                        </p:attrNameLst>
                                      </p:cBhvr>
                                      <p:to>
                                        <p:strVal val="visible"/>
                                      </p:to>
                                    </p:set>
                                    <p:animEffect transition="in" filter="slide(fromLeft)">
                                      <p:cBhvr>
                                        <p:cTn id="52" dur="1000"/>
                                        <p:tgtEl>
                                          <p:spTgt spid="629"/>
                                        </p:tgtEl>
                                      </p:cBhvr>
                                    </p:animEffect>
                                  </p:childTnLst>
                                </p:cTn>
                              </p:par>
                            </p:childTnLst>
                          </p:cTn>
                        </p:par>
                        <p:par>
                          <p:cTn id="53" fill="hold">
                            <p:stCondLst>
                              <p:cond delay="11500"/>
                            </p:stCondLst>
                            <p:childTnLst>
                              <p:par>
                                <p:cTn id="54" presetID="10" presetClass="entr" presetSubtype="0" fill="hold" nodeType="afterEffect">
                                  <p:stCondLst>
                                    <p:cond delay="0"/>
                                  </p:stCondLst>
                                  <p:childTnLst>
                                    <p:set>
                                      <p:cBhvr>
                                        <p:cTn id="55" dur="1" fill="hold">
                                          <p:stCondLst>
                                            <p:cond delay="0"/>
                                          </p:stCondLst>
                                        </p:cTn>
                                        <p:tgtEl>
                                          <p:spTgt spid="693"/>
                                        </p:tgtEl>
                                        <p:attrNameLst>
                                          <p:attrName>style.visibility</p:attrName>
                                        </p:attrNameLst>
                                      </p:cBhvr>
                                      <p:to>
                                        <p:strVal val="visible"/>
                                      </p:to>
                                    </p:set>
                                    <p:animEffect transition="in" filter="fade">
                                      <p:cBhvr>
                                        <p:cTn id="56" dur="2000"/>
                                        <p:tgtEl>
                                          <p:spTgt spid="693"/>
                                        </p:tgtEl>
                                      </p:cBhvr>
                                    </p:animEffect>
                                  </p:childTnLst>
                                </p:cTn>
                              </p:par>
                            </p:childTnLst>
                          </p:cTn>
                        </p:par>
                        <p:par>
                          <p:cTn id="57" fill="hold">
                            <p:stCondLst>
                              <p:cond delay="13500"/>
                            </p:stCondLst>
                            <p:childTnLst>
                              <p:par>
                                <p:cTn id="58" presetID="1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2000"/>
                                        <p:tgtEl>
                                          <p:spTgt spid="6"/>
                                        </p:tgtEl>
                                        <p:attrNameLst>
                                          <p:attrName>ppt_x</p:attrName>
                                        </p:attrNameLst>
                                      </p:cBhvr>
                                      <p:tavLst>
                                        <p:tav tm="0">
                                          <p:val>
                                            <p:strVal val="#ppt_x-#ppt_w*1.125000"/>
                                          </p:val>
                                        </p:tav>
                                        <p:tav tm="100000">
                                          <p:val>
                                            <p:strVal val="#ppt_x"/>
                                          </p:val>
                                        </p:tav>
                                      </p:tavLst>
                                    </p:anim>
                                    <p:animEffect transition="in" filter="wipe(right)">
                                      <p:cBhvr>
                                        <p:cTn id="6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 grpId="0"/>
      <p:bldP spid="555" grpId="0"/>
      <p:bldP spid="556" grpId="0"/>
      <p:bldP spid="756" grpId="0" animBg="1"/>
      <p:bldP spid="757" grpId="0" animBg="1"/>
      <p:bldP spid="62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0"/>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6691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4B30A811-B5B2-4B7B-A734-23CA5E6D8D03}" type="slidenum">
              <a:rPr lang="en-US" altLang="en-US" sz="800">
                <a:solidFill>
                  <a:srgbClr val="000000"/>
                </a:solidFill>
              </a:rPr>
              <a:pPr>
                <a:spcBef>
                  <a:spcPct val="0"/>
                </a:spcBef>
                <a:buFontTx/>
                <a:buNone/>
              </a:pPr>
              <a:t>78</a:t>
            </a:fld>
            <a:endParaRPr lang="en-US" altLang="en-US" sz="800" dirty="0">
              <a:solidFill>
                <a:srgbClr val="000000"/>
              </a:solidFill>
            </a:endParaRPr>
          </a:p>
        </p:txBody>
      </p:sp>
      <p:sp>
        <p:nvSpPr>
          <p:cNvPr id="3251202" name="Rectangle 2"/>
          <p:cNvSpPr>
            <a:spLocks noChangeArrowheads="1"/>
          </p:cNvSpPr>
          <p:nvPr/>
        </p:nvSpPr>
        <p:spPr bwMode="auto">
          <a:xfrm>
            <a:off x="576596" y="1068059"/>
            <a:ext cx="11045909" cy="4707099"/>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166917" name="Group 3"/>
          <p:cNvGrpSpPr>
            <a:grpSpLocks/>
          </p:cNvGrpSpPr>
          <p:nvPr/>
        </p:nvGrpSpPr>
        <p:grpSpPr bwMode="auto">
          <a:xfrm>
            <a:off x="795776" y="319333"/>
            <a:ext cx="1174750" cy="1776413"/>
            <a:chOff x="3726" y="1926"/>
            <a:chExt cx="1206" cy="1823"/>
          </a:xfrm>
        </p:grpSpPr>
        <p:sp>
          <p:nvSpPr>
            <p:cNvPr id="166927"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166928" name="Group 5"/>
            <p:cNvGrpSpPr>
              <a:grpSpLocks/>
            </p:cNvGrpSpPr>
            <p:nvPr/>
          </p:nvGrpSpPr>
          <p:grpSpPr bwMode="auto">
            <a:xfrm>
              <a:off x="3778" y="1976"/>
              <a:ext cx="1090" cy="1721"/>
              <a:chOff x="2312" y="902"/>
              <a:chExt cx="1090" cy="1721"/>
            </a:xfrm>
          </p:grpSpPr>
          <p:sp>
            <p:nvSpPr>
              <p:cNvPr id="166929"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6930"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6931"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6932"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6933"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6934"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6935"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66918" name="Rectangle 13"/>
          <p:cNvSpPr>
            <a:spLocks noChangeArrowheads="1"/>
          </p:cNvSpPr>
          <p:nvPr/>
        </p:nvSpPr>
        <p:spPr bwMode="auto">
          <a:xfrm>
            <a:off x="779902" y="412996"/>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66919" name="Rectangle 14"/>
          <p:cNvSpPr>
            <a:spLocks noChangeArrowheads="1"/>
          </p:cNvSpPr>
          <p:nvPr/>
        </p:nvSpPr>
        <p:spPr bwMode="auto">
          <a:xfrm>
            <a:off x="787840" y="625721"/>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3251215" name="Rectangle 15"/>
          <p:cNvSpPr>
            <a:spLocks noChangeArrowheads="1"/>
          </p:cNvSpPr>
          <p:nvPr/>
        </p:nvSpPr>
        <p:spPr bwMode="auto">
          <a:xfrm>
            <a:off x="681476" y="868608"/>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66921" name="Rectangle 16"/>
          <p:cNvSpPr>
            <a:spLocks noChangeArrowheads="1"/>
          </p:cNvSpPr>
          <p:nvPr/>
        </p:nvSpPr>
        <p:spPr bwMode="auto">
          <a:xfrm>
            <a:off x="835464" y="1074982"/>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66922" name="Rectangle 17"/>
          <p:cNvSpPr>
            <a:spLocks noChangeArrowheads="1"/>
          </p:cNvSpPr>
          <p:nvPr/>
        </p:nvSpPr>
        <p:spPr bwMode="auto">
          <a:xfrm>
            <a:off x="770376" y="1387721"/>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166923" name="Rectangle 18"/>
          <p:cNvSpPr>
            <a:spLocks noChangeArrowheads="1"/>
          </p:cNvSpPr>
          <p:nvPr/>
        </p:nvSpPr>
        <p:spPr bwMode="auto">
          <a:xfrm>
            <a:off x="781489" y="1598858"/>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166924" name="Rectangle 19"/>
          <p:cNvSpPr>
            <a:spLocks noChangeArrowheads="1"/>
          </p:cNvSpPr>
          <p:nvPr/>
        </p:nvSpPr>
        <p:spPr bwMode="auto">
          <a:xfrm>
            <a:off x="738627" y="1860795"/>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166925" name="Text Box 22"/>
          <p:cNvSpPr txBox="1">
            <a:spLocks noChangeArrowheads="1"/>
          </p:cNvSpPr>
          <p:nvPr/>
        </p:nvSpPr>
        <p:spPr bwMode="auto">
          <a:xfrm>
            <a:off x="564563" y="2298082"/>
            <a:ext cx="11057942"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3 – COA development involves </a:t>
            </a:r>
            <a:r>
              <a:rPr lang="en-US" altLang="en-US" sz="1800" b="1" dirty="0">
                <a:solidFill>
                  <a:srgbClr val="FF0000"/>
                </a:solidFill>
              </a:rPr>
              <a:t>eight actions</a:t>
            </a:r>
            <a:r>
              <a:rPr lang="en-US" altLang="en-US" sz="1800" b="1" dirty="0">
                <a:solidFill>
                  <a:srgbClr val="000000"/>
                </a:solidFill>
              </a:rPr>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6, Develop COA Statements and Sketches. </a:t>
            </a:r>
          </a:p>
          <a:p>
            <a:pPr lvl="2">
              <a:spcBef>
                <a:spcPct val="50000"/>
              </a:spcBef>
              <a:buClr>
                <a:srgbClr val="0000FF"/>
              </a:buClr>
            </a:pPr>
            <a:r>
              <a:rPr lang="en-US" altLang="en-US" sz="1800" b="1" dirty="0">
                <a:solidFill>
                  <a:srgbClr val="000000"/>
                </a:solidFill>
              </a:rPr>
              <a:t>The operations officer prepares a COA statement and supporting sketch for each COA.           The COA </a:t>
            </a:r>
            <a:r>
              <a:rPr lang="en-US" altLang="en-US" sz="1800" b="1" dirty="0">
                <a:solidFill>
                  <a:srgbClr val="FF0000"/>
                </a:solidFill>
              </a:rPr>
              <a:t>statement</a:t>
            </a:r>
            <a:r>
              <a:rPr lang="en-US" altLang="en-US" sz="1800" b="1" dirty="0">
                <a:solidFill>
                  <a:srgbClr val="000000"/>
                </a:solidFill>
              </a:rPr>
              <a:t> </a:t>
            </a:r>
            <a:r>
              <a:rPr lang="en-US" altLang="en-US" sz="1800" b="1" dirty="0">
                <a:solidFill>
                  <a:srgbClr val="0000FF"/>
                </a:solidFill>
              </a:rPr>
              <a:t>clearly portrays how the unit will accomplish the mission and is a brief expression of how the combined arms concept will be conducted</a:t>
            </a:r>
            <a:r>
              <a:rPr lang="en-US" altLang="en-US" sz="1800" b="1" dirty="0">
                <a:solidFill>
                  <a:srgbClr val="000000"/>
                </a:solidFill>
              </a:rPr>
              <a:t>. </a:t>
            </a:r>
          </a:p>
          <a:p>
            <a:pPr lvl="2">
              <a:spcBef>
                <a:spcPct val="50000"/>
              </a:spcBef>
              <a:buClr>
                <a:srgbClr val="0000FF"/>
              </a:buClr>
            </a:pPr>
            <a:r>
              <a:rPr lang="en-US" altLang="en-US" sz="1800" b="1" dirty="0">
                <a:solidFill>
                  <a:srgbClr val="000000"/>
                </a:solidFill>
              </a:rPr>
              <a:t>The </a:t>
            </a:r>
            <a:r>
              <a:rPr lang="en-US" altLang="en-US" sz="1800" b="1" dirty="0">
                <a:solidFill>
                  <a:srgbClr val="FF0000"/>
                </a:solidFill>
              </a:rPr>
              <a:t>sketch</a:t>
            </a:r>
            <a:r>
              <a:rPr lang="en-US" altLang="en-US" sz="1800" b="1" dirty="0">
                <a:solidFill>
                  <a:srgbClr val="000000"/>
                </a:solidFill>
              </a:rPr>
              <a:t> provides a </a:t>
            </a:r>
            <a:r>
              <a:rPr lang="en-US" altLang="en-US" sz="1800" b="1" dirty="0">
                <a:solidFill>
                  <a:srgbClr val="0000FF"/>
                </a:solidFill>
              </a:rPr>
              <a:t>picture of the movement and maneuver aspects of the concept</a:t>
            </a:r>
            <a:r>
              <a:rPr lang="en-US" altLang="en-US" sz="1800" b="1" dirty="0">
                <a:solidFill>
                  <a:srgbClr val="000000"/>
                </a:solidFill>
              </a:rPr>
              <a:t>, including the positioning of forces. Together, the statement and sketch cover the </a:t>
            </a:r>
            <a:r>
              <a:rPr lang="en-US" altLang="en-US" sz="1800" b="1" i="1" dirty="0">
                <a:solidFill>
                  <a:srgbClr val="0000FF"/>
                </a:solidFill>
              </a:rPr>
              <a:t>who</a:t>
            </a:r>
            <a:r>
              <a:rPr lang="en-US" altLang="en-US" sz="1800" b="1" dirty="0">
                <a:solidFill>
                  <a:srgbClr val="000000"/>
                </a:solidFill>
              </a:rPr>
              <a:t> (generic task organization), </a:t>
            </a:r>
            <a:r>
              <a:rPr lang="en-US" altLang="en-US" sz="1800" b="1" i="1" dirty="0">
                <a:solidFill>
                  <a:srgbClr val="0000FF"/>
                </a:solidFill>
              </a:rPr>
              <a:t>what</a:t>
            </a:r>
            <a:r>
              <a:rPr lang="en-US" altLang="en-US" sz="1800" b="1" dirty="0">
                <a:solidFill>
                  <a:srgbClr val="000000"/>
                </a:solidFill>
              </a:rPr>
              <a:t> (tasks), </a:t>
            </a:r>
            <a:r>
              <a:rPr lang="en-US" altLang="en-US" sz="1800" b="1" i="1" dirty="0">
                <a:solidFill>
                  <a:srgbClr val="0000FF"/>
                </a:solidFill>
              </a:rPr>
              <a:t>when</a:t>
            </a:r>
            <a:r>
              <a:rPr lang="en-US" altLang="en-US" sz="1800" b="1" dirty="0">
                <a:solidFill>
                  <a:srgbClr val="000000"/>
                </a:solidFill>
              </a:rPr>
              <a:t>, </a:t>
            </a:r>
            <a:r>
              <a:rPr lang="en-US" altLang="en-US" sz="1800" b="1" i="1" dirty="0">
                <a:solidFill>
                  <a:srgbClr val="0000FF"/>
                </a:solidFill>
              </a:rPr>
              <a:t>where</a:t>
            </a:r>
            <a:r>
              <a:rPr lang="en-US" altLang="en-US" sz="1800" b="1" dirty="0">
                <a:solidFill>
                  <a:srgbClr val="000000"/>
                </a:solidFill>
              </a:rPr>
              <a:t>, and </a:t>
            </a:r>
            <a:r>
              <a:rPr lang="en-US" altLang="en-US" sz="1800" b="1" i="1" dirty="0">
                <a:solidFill>
                  <a:srgbClr val="0000FF"/>
                </a:solidFill>
              </a:rPr>
              <a:t>why</a:t>
            </a:r>
            <a:r>
              <a:rPr lang="en-US" altLang="en-US" sz="1800" b="1" dirty="0">
                <a:solidFill>
                  <a:srgbClr val="000000"/>
                </a:solidFill>
              </a:rPr>
              <a:t> (purpose) for each subordinate unit. </a:t>
            </a:r>
            <a:r>
              <a:rPr lang="en-US" altLang="en-US" sz="1200" b="1" i="1" dirty="0">
                <a:solidFill>
                  <a:srgbClr val="000000"/>
                </a:solidFill>
              </a:rPr>
              <a:t>(continued)</a:t>
            </a:r>
            <a:r>
              <a:rPr lang="en-US" altLang="en-US" sz="1800" b="1" dirty="0">
                <a:solidFill>
                  <a:srgbClr val="000000"/>
                </a:solidFill>
              </a:rPr>
              <a:t>	</a:t>
            </a:r>
            <a:r>
              <a:rPr lang="en-US" altLang="en-US" sz="1400" b="1" dirty="0">
                <a:solidFill>
                  <a:srgbClr val="000000"/>
                </a:solidFill>
              </a:rPr>
              <a:t> </a:t>
            </a:r>
          </a:p>
          <a:p>
            <a:pPr lvl="2">
              <a:spcBef>
                <a:spcPct val="50000"/>
              </a:spcBef>
              <a:buClr>
                <a:srgbClr val="0000FF"/>
              </a:buClr>
            </a:pPr>
            <a:r>
              <a:rPr lang="en-US" altLang="en-US" sz="1400" b="1" dirty="0">
                <a:solidFill>
                  <a:srgbClr val="000000"/>
                </a:solidFill>
              </a:rPr>
              <a:t> 		   	               </a:t>
            </a:r>
            <a:r>
              <a:rPr lang="en-US" altLang="en-US" sz="1400" b="1" i="1" dirty="0">
                <a:solidFill>
                  <a:srgbClr val="FF0000"/>
                </a:solidFill>
              </a:rPr>
              <a:t>(Additional details and depth of the topic will be addressed in CGSS). </a:t>
            </a:r>
          </a:p>
        </p:txBody>
      </p:sp>
      <p:sp>
        <p:nvSpPr>
          <p:cNvPr id="166926" name="Text Box 11"/>
          <p:cNvSpPr txBox="1">
            <a:spLocks noChangeArrowheads="1"/>
          </p:cNvSpPr>
          <p:nvPr/>
        </p:nvSpPr>
        <p:spPr bwMode="auto">
          <a:xfrm>
            <a:off x="7349795" y="6538914"/>
            <a:ext cx="443388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9-22</a:t>
            </a:r>
          </a:p>
        </p:txBody>
      </p:sp>
      <p:sp>
        <p:nvSpPr>
          <p:cNvPr id="30"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51215">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0"/>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6896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9BB37887-A41B-41AC-992E-A34B0F9C5931}" type="slidenum">
              <a:rPr lang="en-US" altLang="en-US" sz="800">
                <a:solidFill>
                  <a:srgbClr val="000000"/>
                </a:solidFill>
              </a:rPr>
              <a:pPr>
                <a:spcBef>
                  <a:spcPct val="0"/>
                </a:spcBef>
                <a:buFontTx/>
                <a:buNone/>
              </a:pPr>
              <a:t>79</a:t>
            </a:fld>
            <a:endParaRPr lang="en-US" altLang="en-US" sz="800" dirty="0">
              <a:solidFill>
                <a:srgbClr val="000000"/>
              </a:solidFill>
            </a:endParaRPr>
          </a:p>
        </p:txBody>
      </p:sp>
      <p:sp>
        <p:nvSpPr>
          <p:cNvPr id="3251202" name="Rectangle 2"/>
          <p:cNvSpPr>
            <a:spLocks noChangeArrowheads="1"/>
          </p:cNvSpPr>
          <p:nvPr/>
        </p:nvSpPr>
        <p:spPr bwMode="auto">
          <a:xfrm>
            <a:off x="575009" y="1067330"/>
            <a:ext cx="11023434" cy="5404391"/>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solidFill>
                <a:srgbClr val="000000"/>
              </a:solidFill>
              <a:latin typeface="Arial" charset="0"/>
            </a:endParaRPr>
          </a:p>
        </p:txBody>
      </p:sp>
      <p:grpSp>
        <p:nvGrpSpPr>
          <p:cNvPr id="168965" name="Group 3"/>
          <p:cNvGrpSpPr>
            <a:grpSpLocks/>
          </p:cNvGrpSpPr>
          <p:nvPr/>
        </p:nvGrpSpPr>
        <p:grpSpPr bwMode="auto">
          <a:xfrm>
            <a:off x="795320" y="320681"/>
            <a:ext cx="1174750" cy="1776413"/>
            <a:chOff x="3726" y="1926"/>
            <a:chExt cx="1206" cy="1823"/>
          </a:xfrm>
        </p:grpSpPr>
        <p:sp>
          <p:nvSpPr>
            <p:cNvPr id="168975"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nvGrpSpPr>
            <p:cNvPr id="168976" name="Group 5"/>
            <p:cNvGrpSpPr>
              <a:grpSpLocks/>
            </p:cNvGrpSpPr>
            <p:nvPr/>
          </p:nvGrpSpPr>
          <p:grpSpPr bwMode="auto">
            <a:xfrm>
              <a:off x="3778" y="1976"/>
              <a:ext cx="1090" cy="1721"/>
              <a:chOff x="2312" y="902"/>
              <a:chExt cx="1090" cy="1721"/>
            </a:xfrm>
          </p:grpSpPr>
          <p:sp>
            <p:nvSpPr>
              <p:cNvPr id="168977"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8978"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8979"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8980"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8981"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8982"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sp>
            <p:nvSpPr>
              <p:cNvPr id="168983"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rgbClr val="000000"/>
                  </a:solidFill>
                </a:endParaRPr>
              </a:p>
            </p:txBody>
          </p:sp>
        </p:grpSp>
      </p:grpSp>
      <p:sp>
        <p:nvSpPr>
          <p:cNvPr id="168966" name="Rectangle 13"/>
          <p:cNvSpPr>
            <a:spLocks noChangeArrowheads="1"/>
          </p:cNvSpPr>
          <p:nvPr/>
        </p:nvSpPr>
        <p:spPr bwMode="auto">
          <a:xfrm>
            <a:off x="779446" y="414344"/>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rgbClr val="808080"/>
                </a:solidFill>
              </a:rPr>
              <a:t>1 - RECEIPT OF MISSION</a:t>
            </a:r>
          </a:p>
        </p:txBody>
      </p:sp>
      <p:sp>
        <p:nvSpPr>
          <p:cNvPr id="168967" name="Rectangle 14"/>
          <p:cNvSpPr>
            <a:spLocks noChangeArrowheads="1"/>
          </p:cNvSpPr>
          <p:nvPr/>
        </p:nvSpPr>
        <p:spPr bwMode="auto">
          <a:xfrm>
            <a:off x="787384" y="627069"/>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2 - MISSION ANALYSIS</a:t>
            </a:r>
          </a:p>
        </p:txBody>
      </p:sp>
      <p:sp>
        <p:nvSpPr>
          <p:cNvPr id="3251215" name="Rectangle 15"/>
          <p:cNvSpPr>
            <a:spLocks noChangeArrowheads="1"/>
          </p:cNvSpPr>
          <p:nvPr/>
        </p:nvSpPr>
        <p:spPr bwMode="auto">
          <a:xfrm>
            <a:off x="681020" y="869956"/>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a:t>
            </a:r>
            <a:r>
              <a:rPr lang="en-US" altLang="en-US" sz="600" b="1" dirty="0">
                <a:solidFill>
                  <a:srgbClr val="000000"/>
                </a:solidFill>
              </a:rPr>
              <a:t>3 - COA  DEVELOPMENT</a:t>
            </a:r>
          </a:p>
        </p:txBody>
      </p:sp>
      <p:sp>
        <p:nvSpPr>
          <p:cNvPr id="168969" name="Rectangle 16"/>
          <p:cNvSpPr>
            <a:spLocks noChangeArrowheads="1"/>
          </p:cNvSpPr>
          <p:nvPr/>
        </p:nvSpPr>
        <p:spPr bwMode="auto">
          <a:xfrm>
            <a:off x="835008" y="1076330"/>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4 - COA ANALYSIS</a:t>
            </a:r>
          </a:p>
          <a:p>
            <a:pPr algn="ctr">
              <a:spcBef>
                <a:spcPct val="0"/>
              </a:spcBef>
              <a:buFontTx/>
              <a:buNone/>
            </a:pPr>
            <a:r>
              <a:rPr lang="en-US" altLang="en-US" sz="600" b="1" dirty="0">
                <a:solidFill>
                  <a:srgbClr val="808080"/>
                </a:solidFill>
              </a:rPr>
              <a:t>(WAR GAME)</a:t>
            </a:r>
          </a:p>
        </p:txBody>
      </p:sp>
      <p:sp>
        <p:nvSpPr>
          <p:cNvPr id="168970" name="Rectangle 17"/>
          <p:cNvSpPr>
            <a:spLocks noChangeArrowheads="1"/>
          </p:cNvSpPr>
          <p:nvPr/>
        </p:nvSpPr>
        <p:spPr bwMode="auto">
          <a:xfrm>
            <a:off x="769920" y="1389069"/>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 5 - COA COMPARISON</a:t>
            </a:r>
          </a:p>
        </p:txBody>
      </p:sp>
      <p:sp>
        <p:nvSpPr>
          <p:cNvPr id="168971" name="Rectangle 18"/>
          <p:cNvSpPr>
            <a:spLocks noChangeArrowheads="1"/>
          </p:cNvSpPr>
          <p:nvPr/>
        </p:nvSpPr>
        <p:spPr bwMode="auto">
          <a:xfrm>
            <a:off x="781033" y="1600206"/>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6 - COA APPROVAL</a:t>
            </a:r>
          </a:p>
        </p:txBody>
      </p:sp>
      <p:sp>
        <p:nvSpPr>
          <p:cNvPr id="168972" name="Rectangle 19"/>
          <p:cNvSpPr>
            <a:spLocks noChangeArrowheads="1"/>
          </p:cNvSpPr>
          <p:nvPr/>
        </p:nvSpPr>
        <p:spPr bwMode="auto">
          <a:xfrm>
            <a:off x="738171" y="1862143"/>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808080"/>
                </a:solidFill>
              </a:rPr>
              <a:t>7 - ORDERS PRODUCTION</a:t>
            </a:r>
          </a:p>
        </p:txBody>
      </p:sp>
      <p:sp>
        <p:nvSpPr>
          <p:cNvPr id="168973" name="Text Box 22"/>
          <p:cNvSpPr txBox="1">
            <a:spLocks noChangeArrowheads="1"/>
          </p:cNvSpPr>
          <p:nvPr/>
        </p:nvSpPr>
        <p:spPr bwMode="auto">
          <a:xfrm>
            <a:off x="566819" y="2339076"/>
            <a:ext cx="11031623" cy="4078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lnSpc>
                <a:spcPts val="1800"/>
              </a:lnSpc>
              <a:spcBef>
                <a:spcPct val="50000"/>
              </a:spcBef>
              <a:buClr>
                <a:srgbClr val="0000FF"/>
              </a:buClr>
              <a:buFont typeface="Wingdings" panose="05000000000000000000" pitchFamily="2" charset="2"/>
              <a:buChar char="§"/>
            </a:pPr>
            <a:r>
              <a:rPr lang="en-US" altLang="en-US" sz="1800" b="1" dirty="0">
                <a:solidFill>
                  <a:srgbClr val="000000"/>
                </a:solidFill>
              </a:rPr>
              <a:t> </a:t>
            </a:r>
            <a:r>
              <a:rPr lang="en-US" altLang="en-US" sz="1800" b="1" dirty="0">
                <a:solidFill>
                  <a:srgbClr val="0000FF"/>
                </a:solidFill>
              </a:rPr>
              <a:t>Process:</a:t>
            </a:r>
            <a:r>
              <a:rPr lang="en-US" altLang="en-US" sz="1800" b="1" dirty="0">
                <a:solidFill>
                  <a:srgbClr val="000000"/>
                </a:solidFill>
              </a:rPr>
              <a:t> Step 3 – COA development involves </a:t>
            </a:r>
            <a:r>
              <a:rPr lang="en-US" altLang="en-US" sz="1800" b="1" dirty="0">
                <a:solidFill>
                  <a:srgbClr val="FF0000"/>
                </a:solidFill>
              </a:rPr>
              <a:t>eight actions</a:t>
            </a:r>
            <a:r>
              <a:rPr lang="en-US" altLang="en-US" sz="1800" b="1" dirty="0">
                <a:solidFill>
                  <a:srgbClr val="000000"/>
                </a:solidFill>
              </a:rPr>
              <a:t>:</a:t>
            </a:r>
          </a:p>
          <a:p>
            <a:pPr lvl="2">
              <a:lnSpc>
                <a:spcPts val="1800"/>
              </a:lnSpc>
              <a:spcBef>
                <a:spcPct val="50000"/>
              </a:spcBef>
              <a:buClr>
                <a:srgbClr val="0000FF"/>
              </a:buClr>
              <a:buFont typeface="Wingdings" panose="05000000000000000000" pitchFamily="2" charset="2"/>
              <a:buChar char="ü"/>
            </a:pPr>
            <a:r>
              <a:rPr lang="en-US" altLang="en-US" sz="1800" b="1" i="1" dirty="0">
                <a:solidFill>
                  <a:srgbClr val="FF0000"/>
                </a:solidFill>
              </a:rPr>
              <a:t>Action 6, Develop COA Statements and Sketches.</a:t>
            </a:r>
          </a:p>
          <a:p>
            <a:pPr lvl="2">
              <a:lnSpc>
                <a:spcPts val="1800"/>
              </a:lnSpc>
              <a:spcBef>
                <a:spcPct val="50000"/>
              </a:spcBef>
              <a:buClr>
                <a:srgbClr val="0000FF"/>
              </a:buClr>
            </a:pPr>
            <a:r>
              <a:rPr lang="en-US" altLang="en-US" sz="1800" b="1" dirty="0">
                <a:solidFill>
                  <a:schemeClr val="tx1"/>
                </a:solidFill>
              </a:rPr>
              <a:t>T</a:t>
            </a:r>
            <a:r>
              <a:rPr lang="en-US" altLang="en-US" sz="1800" b="1" dirty="0">
                <a:solidFill>
                  <a:srgbClr val="000000"/>
                </a:solidFill>
              </a:rPr>
              <a:t>he COA sketch includes the </a:t>
            </a:r>
            <a:r>
              <a:rPr lang="en-US" altLang="en-US" sz="1800" b="1" dirty="0">
                <a:solidFill>
                  <a:srgbClr val="0000FF"/>
                </a:solidFill>
              </a:rPr>
              <a:t>array of generic forces </a:t>
            </a:r>
            <a:r>
              <a:rPr lang="en-US" altLang="en-US" sz="1800" b="1" dirty="0">
                <a:solidFill>
                  <a:srgbClr val="000000"/>
                </a:solidFill>
              </a:rPr>
              <a:t>and control measures, such as:</a:t>
            </a:r>
          </a:p>
          <a:p>
            <a:pPr lvl="3">
              <a:lnSpc>
                <a:spcPts val="1000"/>
              </a:lnSpc>
              <a:spcBef>
                <a:spcPct val="50000"/>
              </a:spcBef>
              <a:buClr>
                <a:srgbClr val="0000FF"/>
              </a:buClr>
              <a:buFont typeface="Arial" panose="020B0604020202020204" pitchFamily="34" charset="0"/>
              <a:buChar char="•"/>
            </a:pPr>
            <a:r>
              <a:rPr lang="en-US" altLang="en-US" sz="1400" b="1" dirty="0">
                <a:solidFill>
                  <a:srgbClr val="000000"/>
                </a:solidFill>
              </a:rPr>
              <a:t> </a:t>
            </a:r>
            <a:r>
              <a:rPr lang="en-US" altLang="en-US" sz="1600" b="1" dirty="0">
                <a:solidFill>
                  <a:srgbClr val="000000"/>
                </a:solidFill>
              </a:rPr>
              <a:t>The unit and subordinate unit boundaries.</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Unit movement formations (but not subordinate unit formations).</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The line of departure (LD) or line of contact (LC) and phase lines (PL), if used.</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Information collection graphics.</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Ground and air axes of advance.</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Assembly areas, battle positions, strong points, engagement areas, and objectives.</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Obstacle control measures and tactical mission graphics.</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Fire support coordination and airspace coordinating measures.</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Main effort.</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Location of command posts and critical communications nodes.</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Known or templated enemy locations.</a:t>
            </a:r>
          </a:p>
          <a:p>
            <a:pPr lvl="3">
              <a:lnSpc>
                <a:spcPts val="1000"/>
              </a:lnSpc>
              <a:spcBef>
                <a:spcPct val="50000"/>
              </a:spcBef>
              <a:buClr>
                <a:srgbClr val="0000FF"/>
              </a:buClr>
              <a:buFont typeface="Arial" panose="020B0604020202020204" pitchFamily="34" charset="0"/>
              <a:buChar char="•"/>
            </a:pPr>
            <a:r>
              <a:rPr lang="en-US" altLang="en-US" sz="1600" b="1" dirty="0">
                <a:solidFill>
                  <a:srgbClr val="000000"/>
                </a:solidFill>
              </a:rPr>
              <a:t> Population concentrations.</a:t>
            </a:r>
            <a:endParaRPr lang="en-US" altLang="en-US" sz="1600" b="1" dirty="0">
              <a:solidFill>
                <a:srgbClr val="FF0000"/>
              </a:solidFill>
            </a:endParaRPr>
          </a:p>
        </p:txBody>
      </p:sp>
      <p:sp>
        <p:nvSpPr>
          <p:cNvPr id="168974" name="Text Box 11"/>
          <p:cNvSpPr txBox="1">
            <a:spLocks noChangeArrowheads="1"/>
          </p:cNvSpPr>
          <p:nvPr/>
        </p:nvSpPr>
        <p:spPr bwMode="auto">
          <a:xfrm>
            <a:off x="7320927" y="6538914"/>
            <a:ext cx="4491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 9-22</a:t>
            </a:r>
          </a:p>
        </p:txBody>
      </p:sp>
      <p:sp>
        <p:nvSpPr>
          <p:cNvPr id="30"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51215">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5">
            <a:lumMod val="75000"/>
            <a:alpha val="49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01396" y="-1836108"/>
            <a:ext cx="10972800" cy="912671"/>
          </a:xfrm>
        </p:spPr>
        <p:txBody>
          <a:bodyPr/>
          <a:lstStyle/>
          <a:p>
            <a:r>
              <a:rPr lang="en-US" dirty="0"/>
              <a:t>UNIFIED LAND OPERATIONS </a:t>
            </a:r>
          </a:p>
        </p:txBody>
      </p:sp>
      <p:sp>
        <p:nvSpPr>
          <p:cNvPr id="3" name="Slide Number Placeholder 2"/>
          <p:cNvSpPr>
            <a:spLocks noGrp="1"/>
          </p:cNvSpPr>
          <p:nvPr>
            <p:ph type="sldNum" sz="quarter" idx="10"/>
          </p:nvPr>
        </p:nvSpPr>
        <p:spPr/>
        <p:txBody>
          <a:bodyPr/>
          <a:lstStyle/>
          <a:p>
            <a:pPr>
              <a:defRPr/>
            </a:pPr>
            <a:fld id="{2DFD5785-EB4E-47C9-9B9C-1BC51F2B994C}" type="slidenum">
              <a:rPr lang="en-US" altLang="en-US" smtClean="0"/>
              <a:pPr>
                <a:defRPr/>
              </a:pPr>
              <a:t>8</a:t>
            </a:fld>
            <a:endParaRPr lang="en-US" altLang="en-US" dirty="0"/>
          </a:p>
        </p:txBody>
      </p:sp>
      <p:pic>
        <p:nvPicPr>
          <p:cNvPr id="4" name="Picture 3"/>
          <p:cNvPicPr>
            <a:picLocks noChangeAspect="1"/>
          </p:cNvPicPr>
          <p:nvPr/>
        </p:nvPicPr>
        <p:blipFill>
          <a:blip r:embed="rId2">
            <a:clrChange>
              <a:clrFrom>
                <a:srgbClr val="FFFFFF"/>
              </a:clrFrom>
              <a:clrTo>
                <a:srgbClr val="FFFFFF">
                  <a:alpha val="0"/>
                </a:srgbClr>
              </a:clrTo>
            </a:clrChange>
            <a:duotone>
              <a:prstClr val="black"/>
              <a:schemeClr val="bg1">
                <a:lumMod val="95000"/>
                <a:tint val="45000"/>
                <a:satMod val="400000"/>
              </a:schemeClr>
            </a:duotone>
            <a:extLst>
              <a:ext uri="{28A0092B-C50C-407E-A947-70E740481C1C}">
                <a14:useLocalDpi xmlns:a14="http://schemas.microsoft.com/office/drawing/2010/main" val="0"/>
              </a:ext>
            </a:extLst>
          </a:blip>
          <a:stretch>
            <a:fillRect/>
          </a:stretch>
        </p:blipFill>
        <p:spPr>
          <a:xfrm>
            <a:off x="3344671" y="276589"/>
            <a:ext cx="5301384" cy="2394552"/>
          </a:xfrm>
          <a:prstGeom prst="rect">
            <a:avLst/>
          </a:prstGeom>
        </p:spPr>
      </p:pic>
      <p:sp>
        <p:nvSpPr>
          <p:cNvPr id="5" name="Rectangle 4"/>
          <p:cNvSpPr/>
          <p:nvPr/>
        </p:nvSpPr>
        <p:spPr>
          <a:xfrm>
            <a:off x="0" y="0"/>
            <a:ext cx="12192000" cy="34424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 Arial"/>
            </a:endParaRPr>
          </a:p>
        </p:txBody>
      </p:sp>
      <p:sp>
        <p:nvSpPr>
          <p:cNvPr id="6" name="Rectangle 5"/>
          <p:cNvSpPr/>
          <p:nvPr/>
        </p:nvSpPr>
        <p:spPr>
          <a:xfrm>
            <a:off x="0" y="0"/>
            <a:ext cx="12192000" cy="2910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27432" rtlCol="0" anchor="t"/>
          <a:lstStyle/>
          <a:p>
            <a:pPr algn="ctr"/>
            <a:r>
              <a:rPr lang="en-US" sz="2000" b="1" dirty="0">
                <a:solidFill>
                  <a:schemeClr val="tx1"/>
                </a:solidFill>
                <a:latin typeface=" Arial"/>
                <a:cs typeface="Arial" panose="020B0604020202020204" pitchFamily="34" charset="0"/>
              </a:rPr>
              <a:t>Anticipated Challenges in an Operational Environment</a:t>
            </a:r>
          </a:p>
        </p:txBody>
      </p:sp>
      <p:sp>
        <p:nvSpPr>
          <p:cNvPr id="7" name="Rectangle 6"/>
          <p:cNvSpPr/>
          <p:nvPr/>
        </p:nvSpPr>
        <p:spPr>
          <a:xfrm>
            <a:off x="2138753" y="178781"/>
            <a:ext cx="1318822" cy="5920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400" b="1" dirty="0">
                <a:solidFill>
                  <a:schemeClr val="tx1"/>
                </a:solidFill>
                <a:latin typeface=" Arial"/>
                <a:cs typeface="Arial" panose="020B0604020202020204" pitchFamily="34" charset="0"/>
              </a:rPr>
              <a:t>Peer Threats</a:t>
            </a:r>
          </a:p>
        </p:txBody>
      </p:sp>
      <p:sp>
        <p:nvSpPr>
          <p:cNvPr id="8" name="Rectangle 7"/>
          <p:cNvSpPr/>
          <p:nvPr/>
        </p:nvSpPr>
        <p:spPr>
          <a:xfrm>
            <a:off x="1706815" y="585078"/>
            <a:ext cx="3069424" cy="6821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2" rtlCol="0" anchor="ctr"/>
          <a:lstStyle/>
          <a:p>
            <a:r>
              <a:rPr lang="en-US" sz="1100" dirty="0">
                <a:solidFill>
                  <a:schemeClr val="tx1"/>
                </a:solidFill>
                <a:latin typeface=" Arial"/>
                <a:cs typeface="Arial" panose="020B0604020202020204" pitchFamily="34" charset="0"/>
              </a:rPr>
              <a:t>Information warfare</a:t>
            </a:r>
          </a:p>
          <a:p>
            <a:r>
              <a:rPr lang="en-US" sz="1100" dirty="0">
                <a:solidFill>
                  <a:schemeClr val="tx1"/>
                </a:solidFill>
                <a:latin typeface=" Arial"/>
                <a:cs typeface="Arial" panose="020B0604020202020204" pitchFamily="34" charset="0"/>
              </a:rPr>
              <a:t>Isolation</a:t>
            </a:r>
          </a:p>
          <a:p>
            <a:r>
              <a:rPr lang="en-US" sz="1100" dirty="0">
                <a:solidFill>
                  <a:schemeClr val="tx1"/>
                </a:solidFill>
                <a:latin typeface=" Arial"/>
                <a:cs typeface="Arial" panose="020B0604020202020204" pitchFamily="34" charset="0"/>
              </a:rPr>
              <a:t>Systems Warfare</a:t>
            </a:r>
          </a:p>
          <a:p>
            <a:r>
              <a:rPr lang="en-US" sz="1100" dirty="0">
                <a:solidFill>
                  <a:schemeClr val="tx1"/>
                </a:solidFill>
                <a:latin typeface=" Arial"/>
                <a:cs typeface="Arial" panose="020B0604020202020204" pitchFamily="34" charset="0"/>
              </a:rPr>
              <a:t>Preclusion</a:t>
            </a:r>
          </a:p>
          <a:p>
            <a:r>
              <a:rPr lang="en-US" sz="1100" dirty="0">
                <a:solidFill>
                  <a:schemeClr val="tx1"/>
                </a:solidFill>
                <a:latin typeface=" Arial"/>
                <a:cs typeface="Arial" panose="020B0604020202020204" pitchFamily="34" charset="0"/>
              </a:rPr>
              <a:t>Sanctuary</a:t>
            </a:r>
          </a:p>
        </p:txBody>
      </p:sp>
      <p:sp>
        <p:nvSpPr>
          <p:cNvPr id="9" name="Rectangle 8"/>
          <p:cNvSpPr/>
          <p:nvPr/>
        </p:nvSpPr>
        <p:spPr>
          <a:xfrm>
            <a:off x="7897600" y="178781"/>
            <a:ext cx="2649417" cy="5920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400" b="1" dirty="0">
                <a:solidFill>
                  <a:schemeClr val="tx1"/>
                </a:solidFill>
                <a:latin typeface=" Arial"/>
                <a:cs typeface="Arial" panose="020B0604020202020204" pitchFamily="34" charset="0"/>
              </a:rPr>
              <a:t>Other Considerations</a:t>
            </a:r>
          </a:p>
        </p:txBody>
      </p:sp>
      <p:sp>
        <p:nvSpPr>
          <p:cNvPr id="10" name="Rectangle 9"/>
          <p:cNvSpPr/>
          <p:nvPr/>
        </p:nvSpPr>
        <p:spPr>
          <a:xfrm>
            <a:off x="6944063" y="598121"/>
            <a:ext cx="5301028" cy="7092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2" rtlCol="0" anchor="ctr"/>
          <a:lstStyle/>
          <a:p>
            <a:r>
              <a:rPr lang="en-US" sz="1100" dirty="0">
                <a:solidFill>
                  <a:schemeClr val="tx1"/>
                </a:solidFill>
                <a:latin typeface=" Arial"/>
                <a:cs typeface="Arial" panose="020B0604020202020204" pitchFamily="34" charset="0"/>
              </a:rPr>
              <a:t>Contested domains/LOCs</a:t>
            </a:r>
          </a:p>
          <a:p>
            <a:r>
              <a:rPr lang="en-US" sz="1100" dirty="0">
                <a:solidFill>
                  <a:schemeClr val="tx1"/>
                </a:solidFill>
                <a:latin typeface=" Arial"/>
                <a:cs typeface="Arial" panose="020B0604020202020204" pitchFamily="34" charset="0"/>
              </a:rPr>
              <a:t>Urbanization</a:t>
            </a:r>
          </a:p>
          <a:p>
            <a:r>
              <a:rPr lang="en-US" sz="1100" dirty="0">
                <a:solidFill>
                  <a:schemeClr val="tx1"/>
                </a:solidFill>
                <a:latin typeface=" Arial"/>
                <a:cs typeface="Arial" panose="020B0604020202020204" pitchFamily="34" charset="0"/>
              </a:rPr>
              <a:t>Human Aspects</a:t>
            </a:r>
          </a:p>
          <a:p>
            <a:endParaRPr lang="en-US" sz="1100" dirty="0">
              <a:solidFill>
                <a:schemeClr val="tx1"/>
              </a:solidFill>
              <a:latin typeface=" Arial"/>
              <a:cs typeface="Arial" panose="020B0604020202020204" pitchFamily="34" charset="0"/>
            </a:endParaRPr>
          </a:p>
          <a:p>
            <a:r>
              <a:rPr lang="en-US" sz="1100" dirty="0">
                <a:solidFill>
                  <a:schemeClr val="tx1"/>
                </a:solidFill>
                <a:latin typeface=" Arial"/>
                <a:cs typeface="Arial" panose="020B0604020202020204" pitchFamily="34" charset="0"/>
              </a:rPr>
              <a:t>Area denial / anti-access</a:t>
            </a:r>
          </a:p>
          <a:p>
            <a:r>
              <a:rPr lang="en-US" sz="1100" dirty="0">
                <a:solidFill>
                  <a:schemeClr val="tx1"/>
                </a:solidFill>
                <a:latin typeface=" Arial"/>
                <a:cs typeface="Arial" panose="020B0604020202020204" pitchFamily="34" charset="0"/>
              </a:rPr>
              <a:t>Degraded mission command systems</a:t>
            </a:r>
          </a:p>
          <a:p>
            <a:r>
              <a:rPr lang="en-US" sz="1100" dirty="0">
                <a:solidFill>
                  <a:schemeClr val="tx1"/>
                </a:solidFill>
                <a:latin typeface=" Arial"/>
                <a:cs typeface="Arial" panose="020B0604020202020204" pitchFamily="34" charset="0"/>
              </a:rPr>
              <a:t>Messaging</a:t>
            </a:r>
          </a:p>
        </p:txBody>
      </p:sp>
      <p:sp>
        <p:nvSpPr>
          <p:cNvPr id="11" name="Rectangle 10"/>
          <p:cNvSpPr/>
          <p:nvPr/>
        </p:nvSpPr>
        <p:spPr>
          <a:xfrm>
            <a:off x="-337979" y="910548"/>
            <a:ext cx="12192000" cy="914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 Arial"/>
                <a:cs typeface="Arial" panose="020B0604020202020204" pitchFamily="34" charset="0"/>
              </a:rPr>
              <a:t>US Army strategic roles</a:t>
            </a:r>
          </a:p>
        </p:txBody>
      </p:sp>
      <p:grpSp>
        <p:nvGrpSpPr>
          <p:cNvPr id="12" name="Group 11"/>
          <p:cNvGrpSpPr/>
          <p:nvPr/>
        </p:nvGrpSpPr>
        <p:grpSpPr>
          <a:xfrm>
            <a:off x="414704" y="1200215"/>
            <a:ext cx="11446851" cy="278423"/>
            <a:chOff x="414704" y="1865440"/>
            <a:chExt cx="11446851" cy="278423"/>
          </a:xfrm>
        </p:grpSpPr>
        <p:sp>
          <p:nvSpPr>
            <p:cNvPr id="13" name="Left Bracket 12"/>
            <p:cNvSpPr/>
            <p:nvPr/>
          </p:nvSpPr>
          <p:spPr>
            <a:xfrm rot="5400000">
              <a:off x="6092410" y="-3658402"/>
              <a:ext cx="91440" cy="11446851"/>
            </a:xfrm>
            <a:prstGeom prst="leftBracket">
              <a:avLst>
                <a:gd name="adj" fmla="val 5392"/>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latin typeface=" Arial"/>
              </a:endParaRPr>
            </a:p>
          </p:txBody>
        </p:sp>
        <p:sp>
          <p:nvSpPr>
            <p:cNvPr id="14" name="Rectangle 13"/>
            <p:cNvSpPr/>
            <p:nvPr/>
          </p:nvSpPr>
          <p:spPr>
            <a:xfrm>
              <a:off x="824663" y="1865440"/>
              <a:ext cx="802987" cy="2784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200" b="1" dirty="0">
                  <a:solidFill>
                    <a:schemeClr val="tx1"/>
                  </a:solidFill>
                  <a:latin typeface=" Arial"/>
                  <a:cs typeface="Arial" panose="020B0604020202020204" pitchFamily="34" charset="0"/>
                </a:rPr>
                <a:t>Shape</a:t>
              </a:r>
            </a:p>
          </p:txBody>
        </p:sp>
      </p:grpSp>
      <p:grpSp>
        <p:nvGrpSpPr>
          <p:cNvPr id="15" name="Group 14"/>
          <p:cNvGrpSpPr/>
          <p:nvPr/>
        </p:nvGrpSpPr>
        <p:grpSpPr>
          <a:xfrm>
            <a:off x="2265916" y="1373460"/>
            <a:ext cx="9595639" cy="253819"/>
            <a:chOff x="2265916" y="2110430"/>
            <a:chExt cx="9595639" cy="253819"/>
          </a:xfrm>
        </p:grpSpPr>
        <p:sp>
          <p:nvSpPr>
            <p:cNvPr id="16" name="Left Bracket 15"/>
            <p:cNvSpPr/>
            <p:nvPr/>
          </p:nvSpPr>
          <p:spPr>
            <a:xfrm rot="5400000">
              <a:off x="3122144" y="1368227"/>
              <a:ext cx="91440" cy="1803895"/>
            </a:xfrm>
            <a:prstGeom prst="leftBracket">
              <a:avLst>
                <a:gd name="adj" fmla="val 5392"/>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latin typeface=" Arial"/>
              </a:endParaRPr>
            </a:p>
          </p:txBody>
        </p:sp>
        <p:sp>
          <p:nvSpPr>
            <p:cNvPr id="17" name="Rectangle 16"/>
            <p:cNvSpPr/>
            <p:nvPr/>
          </p:nvSpPr>
          <p:spPr>
            <a:xfrm>
              <a:off x="2689622" y="2110430"/>
              <a:ext cx="1039823" cy="2538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200" b="1" dirty="0">
                  <a:solidFill>
                    <a:schemeClr val="tx1"/>
                  </a:solidFill>
                  <a:latin typeface=" Arial"/>
                  <a:cs typeface="Arial" panose="020B0604020202020204" pitchFamily="34" charset="0"/>
                </a:rPr>
                <a:t>Prevent</a:t>
              </a:r>
            </a:p>
          </p:txBody>
        </p:sp>
        <p:sp>
          <p:nvSpPr>
            <p:cNvPr id="18" name="Left Bracket 17"/>
            <p:cNvSpPr/>
            <p:nvPr/>
          </p:nvSpPr>
          <p:spPr>
            <a:xfrm rot="5400000">
              <a:off x="7991985" y="-1553676"/>
              <a:ext cx="91440" cy="7647701"/>
            </a:xfrm>
            <a:prstGeom prst="leftBracket">
              <a:avLst>
                <a:gd name="adj" fmla="val 5392"/>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latin typeface=" Arial"/>
              </a:endParaRPr>
            </a:p>
          </p:txBody>
        </p:sp>
        <p:sp>
          <p:nvSpPr>
            <p:cNvPr id="19" name="Rectangle 18"/>
            <p:cNvSpPr/>
            <p:nvPr/>
          </p:nvSpPr>
          <p:spPr>
            <a:xfrm>
              <a:off x="5465982" y="2159772"/>
              <a:ext cx="365760" cy="182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numCol="1" rtlCol="0" anchor="ctr"/>
            <a:lstStyle/>
            <a:p>
              <a:pPr algn="ctr"/>
              <a:r>
                <a:rPr lang="en-US" sz="1200" b="1" dirty="0">
                  <a:solidFill>
                    <a:schemeClr val="tx1"/>
                  </a:solidFill>
                  <a:latin typeface=" Arial"/>
                  <a:cs typeface="Arial" panose="020B0604020202020204" pitchFamily="34" charset="0"/>
                </a:rPr>
                <a:t>Win</a:t>
              </a:r>
            </a:p>
          </p:txBody>
        </p:sp>
      </p:grpSp>
      <p:grpSp>
        <p:nvGrpSpPr>
          <p:cNvPr id="20" name="Group 19"/>
          <p:cNvGrpSpPr/>
          <p:nvPr/>
        </p:nvGrpSpPr>
        <p:grpSpPr>
          <a:xfrm>
            <a:off x="2265918" y="1470028"/>
            <a:ext cx="9595638" cy="288684"/>
            <a:chOff x="2265918" y="1869845"/>
            <a:chExt cx="9595638" cy="288684"/>
          </a:xfrm>
        </p:grpSpPr>
        <p:sp>
          <p:nvSpPr>
            <p:cNvPr id="21" name="Left Bracket 20"/>
            <p:cNvSpPr/>
            <p:nvPr/>
          </p:nvSpPr>
          <p:spPr>
            <a:xfrm rot="5400000">
              <a:off x="7018017" y="-2734246"/>
              <a:ext cx="91440" cy="9595638"/>
            </a:xfrm>
            <a:prstGeom prst="leftBracket">
              <a:avLst>
                <a:gd name="adj" fmla="val 5392"/>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latin typeface=" Arial"/>
              </a:endParaRPr>
            </a:p>
          </p:txBody>
        </p:sp>
        <p:sp>
          <p:nvSpPr>
            <p:cNvPr id="22" name="Rectangle 21"/>
            <p:cNvSpPr/>
            <p:nvPr/>
          </p:nvSpPr>
          <p:spPr>
            <a:xfrm>
              <a:off x="6942256" y="1869845"/>
              <a:ext cx="1990730" cy="288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200" b="1" dirty="0">
                  <a:solidFill>
                    <a:schemeClr val="tx1"/>
                  </a:solidFill>
                  <a:latin typeface=" Arial"/>
                  <a:cs typeface="Arial" panose="020B0604020202020204" pitchFamily="34" charset="0"/>
                </a:rPr>
                <a:t>Consolidate Gains</a:t>
              </a:r>
            </a:p>
          </p:txBody>
        </p:sp>
      </p:grpSp>
      <p:grpSp>
        <p:nvGrpSpPr>
          <p:cNvPr id="23" name="Group 22"/>
          <p:cNvGrpSpPr/>
          <p:nvPr/>
        </p:nvGrpSpPr>
        <p:grpSpPr>
          <a:xfrm>
            <a:off x="330442" y="2417174"/>
            <a:ext cx="11531113" cy="238633"/>
            <a:chOff x="330442" y="3621190"/>
            <a:chExt cx="11531113" cy="238633"/>
          </a:xfrm>
        </p:grpSpPr>
        <p:sp>
          <p:nvSpPr>
            <p:cNvPr id="24" name="Left Bracket 23"/>
            <p:cNvSpPr/>
            <p:nvPr/>
          </p:nvSpPr>
          <p:spPr>
            <a:xfrm rot="5400000" flipH="1">
              <a:off x="6050279" y="-2098647"/>
              <a:ext cx="91440" cy="11531113"/>
            </a:xfrm>
            <a:prstGeom prst="leftBracket">
              <a:avLst>
                <a:gd name="adj" fmla="val 5392"/>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latin typeface=" Arial"/>
              </a:endParaRPr>
            </a:p>
          </p:txBody>
        </p:sp>
        <p:sp>
          <p:nvSpPr>
            <p:cNvPr id="25" name="Rectangle 24"/>
            <p:cNvSpPr/>
            <p:nvPr/>
          </p:nvSpPr>
          <p:spPr>
            <a:xfrm>
              <a:off x="5453361" y="3628301"/>
              <a:ext cx="1128773" cy="231522"/>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200" b="1" dirty="0">
                  <a:solidFill>
                    <a:schemeClr val="tx1"/>
                  </a:solidFill>
                  <a:latin typeface=" Arial"/>
                  <a:cs typeface="Arial" panose="020B0604020202020204" pitchFamily="34" charset="0"/>
                </a:rPr>
                <a:t>Joint Phases</a:t>
              </a:r>
            </a:p>
          </p:txBody>
        </p:sp>
      </p:grpSp>
      <p:grpSp>
        <p:nvGrpSpPr>
          <p:cNvPr id="26" name="Group 25"/>
          <p:cNvGrpSpPr/>
          <p:nvPr/>
        </p:nvGrpSpPr>
        <p:grpSpPr>
          <a:xfrm>
            <a:off x="317983" y="1773903"/>
            <a:ext cx="11543574" cy="579569"/>
            <a:chOff x="317983" y="1968332"/>
            <a:chExt cx="11543574" cy="685122"/>
          </a:xfrm>
          <a:solidFill>
            <a:schemeClr val="bg1">
              <a:lumMod val="95000"/>
            </a:schemeClr>
          </a:solidFill>
        </p:grpSpPr>
        <p:sp>
          <p:nvSpPr>
            <p:cNvPr id="27" name="Rectangle 26"/>
            <p:cNvSpPr/>
            <p:nvPr/>
          </p:nvSpPr>
          <p:spPr>
            <a:xfrm>
              <a:off x="317983" y="1968332"/>
              <a:ext cx="1803893" cy="685122"/>
            </a:xfrm>
            <a:prstGeom prst="rect">
              <a:avLst/>
            </a:prstGeom>
            <a:gr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1"/>
            <a:lstStyle/>
            <a:p>
              <a:pPr algn="ctr"/>
              <a:r>
                <a:rPr lang="en-US" sz="1600" b="1" dirty="0">
                  <a:solidFill>
                    <a:schemeClr val="tx1"/>
                  </a:solidFill>
                  <a:latin typeface=" Arial"/>
                </a:rPr>
                <a:t>0</a:t>
              </a:r>
            </a:p>
            <a:p>
              <a:pPr algn="ctr"/>
              <a:r>
                <a:rPr lang="en-US" sz="1100" dirty="0">
                  <a:solidFill>
                    <a:schemeClr val="tx1"/>
                  </a:solidFill>
                  <a:latin typeface=" Arial"/>
                </a:rPr>
                <a:t>Shape</a:t>
              </a:r>
              <a:endParaRPr lang="en-US" sz="1050" dirty="0">
                <a:solidFill>
                  <a:schemeClr val="tx1"/>
                </a:solidFill>
                <a:latin typeface=" Arial"/>
              </a:endParaRPr>
            </a:p>
          </p:txBody>
        </p:sp>
        <p:sp>
          <p:nvSpPr>
            <p:cNvPr id="28" name="Rectangle 27"/>
            <p:cNvSpPr/>
            <p:nvPr/>
          </p:nvSpPr>
          <p:spPr>
            <a:xfrm>
              <a:off x="2265919" y="1968332"/>
              <a:ext cx="1803893" cy="685122"/>
            </a:xfrm>
            <a:prstGeom prst="rect">
              <a:avLst/>
            </a:prstGeom>
            <a:gr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1"/>
            <a:lstStyle/>
            <a:p>
              <a:pPr algn="ctr"/>
              <a:r>
                <a:rPr lang="en-US" sz="1600" b="1" dirty="0">
                  <a:solidFill>
                    <a:schemeClr val="tx1"/>
                  </a:solidFill>
                  <a:latin typeface=" Arial"/>
                </a:rPr>
                <a:t>1</a:t>
              </a:r>
            </a:p>
            <a:p>
              <a:pPr algn="ctr"/>
              <a:r>
                <a:rPr lang="en-US" sz="1100" dirty="0">
                  <a:solidFill>
                    <a:schemeClr val="tx1"/>
                  </a:solidFill>
                  <a:latin typeface=" Arial"/>
                </a:rPr>
                <a:t>Deter</a:t>
              </a:r>
            </a:p>
          </p:txBody>
        </p:sp>
        <p:sp>
          <p:nvSpPr>
            <p:cNvPr id="29" name="Rectangle 28"/>
            <p:cNvSpPr/>
            <p:nvPr/>
          </p:nvSpPr>
          <p:spPr>
            <a:xfrm>
              <a:off x="4213855" y="1968332"/>
              <a:ext cx="1803893" cy="685122"/>
            </a:xfrm>
            <a:prstGeom prst="rect">
              <a:avLst/>
            </a:prstGeom>
            <a:gr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1"/>
            <a:lstStyle/>
            <a:p>
              <a:pPr algn="ctr"/>
              <a:r>
                <a:rPr lang="en-US" sz="1600" b="1" dirty="0">
                  <a:solidFill>
                    <a:schemeClr val="tx1"/>
                  </a:solidFill>
                  <a:latin typeface=" Arial"/>
                </a:rPr>
                <a:t>2</a:t>
              </a:r>
            </a:p>
            <a:p>
              <a:pPr algn="ctr"/>
              <a:r>
                <a:rPr lang="en-US" sz="1100" dirty="0">
                  <a:solidFill>
                    <a:schemeClr val="tx1"/>
                  </a:solidFill>
                  <a:latin typeface=" Arial"/>
                </a:rPr>
                <a:t>Seize the initiative</a:t>
              </a:r>
            </a:p>
          </p:txBody>
        </p:sp>
        <p:sp>
          <p:nvSpPr>
            <p:cNvPr id="30" name="Rectangle 29"/>
            <p:cNvSpPr/>
            <p:nvPr/>
          </p:nvSpPr>
          <p:spPr>
            <a:xfrm>
              <a:off x="6161791" y="1968332"/>
              <a:ext cx="1803893" cy="685122"/>
            </a:xfrm>
            <a:prstGeom prst="rect">
              <a:avLst/>
            </a:prstGeom>
            <a:gr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1"/>
            <a:lstStyle/>
            <a:p>
              <a:pPr algn="ctr"/>
              <a:r>
                <a:rPr lang="en-US" sz="1600" b="1" dirty="0">
                  <a:solidFill>
                    <a:schemeClr val="tx1"/>
                  </a:solidFill>
                  <a:latin typeface=" Arial"/>
                </a:rPr>
                <a:t>3</a:t>
              </a:r>
              <a:r>
                <a:rPr lang="en-US" sz="1600" dirty="0">
                  <a:solidFill>
                    <a:schemeClr val="tx1"/>
                  </a:solidFill>
                  <a:latin typeface=" Arial"/>
                </a:rPr>
                <a:t> </a:t>
              </a:r>
            </a:p>
            <a:p>
              <a:pPr algn="ctr"/>
              <a:r>
                <a:rPr lang="en-US" sz="1100" dirty="0">
                  <a:solidFill>
                    <a:schemeClr val="tx1"/>
                  </a:solidFill>
                  <a:latin typeface=" Arial"/>
                </a:rPr>
                <a:t>Dominate</a:t>
              </a:r>
            </a:p>
          </p:txBody>
        </p:sp>
        <p:sp>
          <p:nvSpPr>
            <p:cNvPr id="31" name="Rectangle 30"/>
            <p:cNvSpPr/>
            <p:nvPr/>
          </p:nvSpPr>
          <p:spPr>
            <a:xfrm>
              <a:off x="8109727" y="1968332"/>
              <a:ext cx="1803893" cy="685122"/>
            </a:xfrm>
            <a:prstGeom prst="rect">
              <a:avLst/>
            </a:prstGeom>
            <a:gr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1"/>
            <a:lstStyle/>
            <a:p>
              <a:pPr algn="ctr"/>
              <a:r>
                <a:rPr lang="en-US" sz="1600" b="1" dirty="0">
                  <a:solidFill>
                    <a:schemeClr val="tx1"/>
                  </a:solidFill>
                  <a:latin typeface=" Arial"/>
                </a:rPr>
                <a:t>4</a:t>
              </a:r>
            </a:p>
            <a:p>
              <a:pPr algn="ctr"/>
              <a:r>
                <a:rPr lang="en-US" sz="1100" dirty="0">
                  <a:solidFill>
                    <a:schemeClr val="tx1"/>
                  </a:solidFill>
                  <a:latin typeface=" Arial"/>
                </a:rPr>
                <a:t>Stabilize</a:t>
              </a:r>
            </a:p>
          </p:txBody>
        </p:sp>
        <p:sp>
          <p:nvSpPr>
            <p:cNvPr id="32" name="Rectangle 31"/>
            <p:cNvSpPr/>
            <p:nvPr/>
          </p:nvSpPr>
          <p:spPr>
            <a:xfrm>
              <a:off x="10057664" y="1968332"/>
              <a:ext cx="1803893" cy="685122"/>
            </a:xfrm>
            <a:prstGeom prst="rect">
              <a:avLst/>
            </a:prstGeom>
            <a:gr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1"/>
            <a:lstStyle/>
            <a:p>
              <a:pPr algn="ctr"/>
              <a:r>
                <a:rPr lang="en-US" sz="1600" b="1" dirty="0">
                  <a:solidFill>
                    <a:schemeClr val="tx1"/>
                  </a:solidFill>
                  <a:latin typeface=" Arial"/>
                </a:rPr>
                <a:t>5</a:t>
              </a:r>
            </a:p>
            <a:p>
              <a:pPr algn="ctr"/>
              <a:r>
                <a:rPr lang="en-US" sz="1100" dirty="0">
                  <a:solidFill>
                    <a:schemeClr val="tx1"/>
                  </a:solidFill>
                  <a:latin typeface=" Arial"/>
                </a:rPr>
                <a:t>Enable civil security</a:t>
              </a:r>
            </a:p>
          </p:txBody>
        </p:sp>
      </p:grpSp>
      <p:sp>
        <p:nvSpPr>
          <p:cNvPr id="33" name="Rectangle 32"/>
          <p:cNvSpPr/>
          <p:nvPr/>
        </p:nvSpPr>
        <p:spPr>
          <a:xfrm>
            <a:off x="5554" y="2594454"/>
            <a:ext cx="12192000" cy="914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100" dirty="0">
                <a:solidFill>
                  <a:schemeClr val="tx1"/>
                </a:solidFill>
                <a:latin typeface=" Arial"/>
                <a:cs typeface="Arial" panose="020B0604020202020204" pitchFamily="34" charset="0"/>
              </a:rPr>
              <a:t>Addressed through </a:t>
            </a:r>
            <a:r>
              <a:rPr lang="en-US" sz="1200" b="1" dirty="0">
                <a:solidFill>
                  <a:schemeClr val="tx1"/>
                </a:solidFill>
                <a:latin typeface=" Arial"/>
                <a:cs typeface="Arial" panose="020B0604020202020204" pitchFamily="34" charset="0"/>
              </a:rPr>
              <a:t>Unified Land Operations </a:t>
            </a:r>
            <a:r>
              <a:rPr lang="en-US" sz="1050" i="1" dirty="0">
                <a:solidFill>
                  <a:schemeClr val="tx1"/>
                </a:solidFill>
                <a:latin typeface=" Arial"/>
                <a:cs typeface="Arial" panose="020B0604020202020204" pitchFamily="34" charset="0"/>
              </a:rPr>
              <a:t>(The US Army Operational Concept)</a:t>
            </a:r>
          </a:p>
          <a:p>
            <a:pPr algn="ctr"/>
            <a:r>
              <a:rPr lang="en-US" sz="1050" dirty="0">
                <a:solidFill>
                  <a:schemeClr val="tx1"/>
                </a:solidFill>
                <a:latin typeface=" Arial"/>
                <a:cs typeface="Arial" panose="020B0604020202020204" pitchFamily="34" charset="0"/>
              </a:rPr>
              <a:t>Simultaneous offensive, defensive and stability or defense support of civil authorities tasks to seize, retain, and exploit the initiative and consolidate gains to </a:t>
            </a:r>
          </a:p>
          <a:p>
            <a:pPr algn="ctr"/>
            <a:r>
              <a:rPr lang="en-US" sz="1050" dirty="0">
                <a:solidFill>
                  <a:schemeClr val="tx1"/>
                </a:solidFill>
                <a:latin typeface=" Arial"/>
                <a:cs typeface="Arial" panose="020B0604020202020204" pitchFamily="34" charset="0"/>
              </a:rPr>
              <a:t>prevent conflict, shape the operational environment and win our nations wars as part of unified action</a:t>
            </a:r>
          </a:p>
        </p:txBody>
      </p:sp>
      <p:grpSp>
        <p:nvGrpSpPr>
          <p:cNvPr id="34" name="Group 33"/>
          <p:cNvGrpSpPr/>
          <p:nvPr/>
        </p:nvGrpSpPr>
        <p:grpSpPr>
          <a:xfrm>
            <a:off x="3000621" y="3176325"/>
            <a:ext cx="7870454" cy="2455734"/>
            <a:chOff x="3000621" y="3502978"/>
            <a:chExt cx="7870454" cy="2455734"/>
          </a:xfrm>
        </p:grpSpPr>
        <p:grpSp>
          <p:nvGrpSpPr>
            <p:cNvPr id="35" name="Group 34"/>
            <p:cNvGrpSpPr/>
            <p:nvPr/>
          </p:nvGrpSpPr>
          <p:grpSpPr>
            <a:xfrm>
              <a:off x="3011424" y="4286057"/>
              <a:ext cx="7859651" cy="621072"/>
              <a:chOff x="3011424" y="4569075"/>
              <a:chExt cx="7859651" cy="621072"/>
            </a:xfrm>
          </p:grpSpPr>
          <p:sp>
            <p:nvSpPr>
              <p:cNvPr id="56" name="Rectangle 55"/>
              <p:cNvSpPr/>
              <p:nvPr/>
            </p:nvSpPr>
            <p:spPr>
              <a:xfrm>
                <a:off x="3011424" y="4569075"/>
                <a:ext cx="6204234" cy="621072"/>
              </a:xfrm>
              <a:prstGeom prst="rect">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1"/>
              <a:lstStyle/>
              <a:p>
                <a:pPr algn="ctr"/>
                <a:r>
                  <a:rPr lang="en-US" sz="1100" b="1" dirty="0">
                    <a:solidFill>
                      <a:schemeClr val="tx1"/>
                    </a:solidFill>
                    <a:latin typeface=" Arial"/>
                  </a:rPr>
                  <a:t>Synchronizing the Elements of Combat Power</a:t>
                </a:r>
              </a:p>
              <a:p>
                <a:pPr algn="ctr"/>
                <a:endParaRPr lang="en-US" sz="800" dirty="0">
                  <a:solidFill>
                    <a:schemeClr val="tx1"/>
                  </a:solidFill>
                  <a:latin typeface=" Arial"/>
                </a:endParaRPr>
              </a:p>
            </p:txBody>
          </p:sp>
          <p:sp>
            <p:nvSpPr>
              <p:cNvPr id="57" name="Rectangle 56"/>
              <p:cNvSpPr/>
              <p:nvPr/>
            </p:nvSpPr>
            <p:spPr>
              <a:xfrm>
                <a:off x="3335482" y="4727025"/>
                <a:ext cx="7535593" cy="4631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5" rtlCol="0" anchor="ctr"/>
              <a:lstStyle/>
              <a:p>
                <a:pPr algn="ctr"/>
                <a:r>
                  <a:rPr lang="en-US" sz="1100" dirty="0">
                    <a:solidFill>
                      <a:schemeClr val="tx1"/>
                    </a:solidFill>
                    <a:latin typeface=" Arial"/>
                    <a:cs typeface="Arial" panose="020B0604020202020204" pitchFamily="34" charset="0"/>
                  </a:rPr>
                  <a:t>Mission Command</a:t>
                </a:r>
              </a:p>
              <a:p>
                <a:pPr algn="ctr"/>
                <a:r>
                  <a:rPr lang="en-US" sz="1100" dirty="0">
                    <a:solidFill>
                      <a:schemeClr val="tx1"/>
                    </a:solidFill>
                    <a:latin typeface=" Arial"/>
                    <a:cs typeface="Arial" panose="020B0604020202020204" pitchFamily="34" charset="0"/>
                  </a:rPr>
                  <a:t>Movement &amp; Maneuver</a:t>
                </a:r>
              </a:p>
              <a:p>
                <a:pPr algn="ctr"/>
                <a:r>
                  <a:rPr lang="en-US" sz="1100" dirty="0">
                    <a:solidFill>
                      <a:schemeClr val="tx1"/>
                    </a:solidFill>
                    <a:latin typeface=" Arial"/>
                    <a:cs typeface="Arial" panose="020B0604020202020204" pitchFamily="34" charset="0"/>
                  </a:rPr>
                  <a:t>Intelligence</a:t>
                </a:r>
              </a:p>
              <a:p>
                <a:pPr algn="ctr"/>
                <a:r>
                  <a:rPr lang="en-US" sz="1100" dirty="0">
                    <a:solidFill>
                      <a:schemeClr val="tx1"/>
                    </a:solidFill>
                    <a:latin typeface=" Arial"/>
                    <a:cs typeface="Arial" panose="020B0604020202020204" pitchFamily="34" charset="0"/>
                  </a:rPr>
                  <a:t>Fires</a:t>
                </a:r>
              </a:p>
              <a:p>
                <a:pPr algn="ctr"/>
                <a:r>
                  <a:rPr lang="en-US" sz="1100" dirty="0">
                    <a:solidFill>
                      <a:schemeClr val="tx1"/>
                    </a:solidFill>
                    <a:latin typeface=" Arial"/>
                    <a:cs typeface="Arial" panose="020B0604020202020204" pitchFamily="34" charset="0"/>
                  </a:rPr>
                  <a:t>Sustainment</a:t>
                </a:r>
              </a:p>
              <a:p>
                <a:pPr algn="ctr"/>
                <a:r>
                  <a:rPr lang="en-US" sz="1100" dirty="0">
                    <a:solidFill>
                      <a:schemeClr val="tx1"/>
                    </a:solidFill>
                    <a:latin typeface=" Arial"/>
                    <a:cs typeface="Arial" panose="020B0604020202020204" pitchFamily="34" charset="0"/>
                  </a:rPr>
                  <a:t>Protection</a:t>
                </a:r>
              </a:p>
              <a:p>
                <a:pPr algn="ctr"/>
                <a:r>
                  <a:rPr lang="en-US" sz="1100" dirty="0">
                    <a:solidFill>
                      <a:schemeClr val="tx1"/>
                    </a:solidFill>
                    <a:latin typeface=" Arial"/>
                    <a:cs typeface="Arial" panose="020B0604020202020204" pitchFamily="34" charset="0"/>
                  </a:rPr>
                  <a:t>Leadership</a:t>
                </a:r>
              </a:p>
              <a:p>
                <a:pPr algn="ctr"/>
                <a:r>
                  <a:rPr lang="en-US" sz="1100" dirty="0">
                    <a:solidFill>
                      <a:schemeClr val="tx1"/>
                    </a:solidFill>
                    <a:latin typeface=" Arial"/>
                    <a:cs typeface="Arial" panose="020B0604020202020204" pitchFamily="34" charset="0"/>
                  </a:rPr>
                  <a:t>Information</a:t>
                </a:r>
              </a:p>
            </p:txBody>
          </p:sp>
        </p:grpSp>
        <p:grpSp>
          <p:nvGrpSpPr>
            <p:cNvPr id="36" name="Group 35"/>
            <p:cNvGrpSpPr/>
            <p:nvPr/>
          </p:nvGrpSpPr>
          <p:grpSpPr>
            <a:xfrm>
              <a:off x="3000621" y="3502978"/>
              <a:ext cx="6276730" cy="2455734"/>
              <a:chOff x="3000621" y="3502978"/>
              <a:chExt cx="6276730" cy="2455734"/>
            </a:xfrm>
          </p:grpSpPr>
          <p:sp>
            <p:nvSpPr>
              <p:cNvPr id="37" name="Rectangle 36"/>
              <p:cNvSpPr/>
              <p:nvPr/>
            </p:nvSpPr>
            <p:spPr>
              <a:xfrm>
                <a:off x="3011424" y="3502978"/>
                <a:ext cx="6205728" cy="431816"/>
              </a:xfrm>
              <a:prstGeom prst="rect">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27432" rIns="91440" rtlCol="0" anchor="t" anchorCtr="1"/>
              <a:lstStyle/>
              <a:p>
                <a:pPr algn="ctr"/>
                <a:r>
                  <a:rPr lang="en-US" sz="1100" b="1" dirty="0">
                    <a:solidFill>
                      <a:schemeClr val="tx1"/>
                    </a:solidFill>
                    <a:latin typeface=" Arial"/>
                  </a:rPr>
                  <a:t>Decisive Action</a:t>
                </a:r>
              </a:p>
              <a:p>
                <a:pPr algn="ctr"/>
                <a:endParaRPr lang="en-US" sz="800" dirty="0">
                  <a:solidFill>
                    <a:schemeClr val="tx1"/>
                  </a:solidFill>
                  <a:latin typeface=" Arial"/>
                </a:endParaRPr>
              </a:p>
            </p:txBody>
          </p:sp>
          <p:grpSp>
            <p:nvGrpSpPr>
              <p:cNvPr id="38" name="Group 37"/>
              <p:cNvGrpSpPr/>
              <p:nvPr/>
            </p:nvGrpSpPr>
            <p:grpSpPr>
              <a:xfrm>
                <a:off x="3017125" y="3678269"/>
                <a:ext cx="6198533" cy="266935"/>
                <a:chOff x="3017125" y="3981835"/>
                <a:chExt cx="6198533" cy="266935"/>
              </a:xfrm>
            </p:grpSpPr>
            <p:sp>
              <p:nvSpPr>
                <p:cNvPr id="51" name="Rectangle 50"/>
                <p:cNvSpPr/>
                <p:nvPr/>
              </p:nvSpPr>
              <p:spPr>
                <a:xfrm>
                  <a:off x="3017125" y="3981835"/>
                  <a:ext cx="1196729" cy="266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100" dirty="0">
                      <a:solidFill>
                        <a:schemeClr val="tx1"/>
                      </a:solidFill>
                      <a:latin typeface=" Arial"/>
                      <a:cs typeface="Arial" panose="020B0604020202020204" pitchFamily="34" charset="0"/>
                    </a:rPr>
                    <a:t>Offensive</a:t>
                  </a:r>
                </a:p>
              </p:txBody>
            </p:sp>
            <p:sp>
              <p:nvSpPr>
                <p:cNvPr id="52" name="Rectangle 51"/>
                <p:cNvSpPr/>
                <p:nvPr/>
              </p:nvSpPr>
              <p:spPr>
                <a:xfrm>
                  <a:off x="4267576" y="3981835"/>
                  <a:ext cx="1196729" cy="266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100" dirty="0">
                      <a:solidFill>
                        <a:schemeClr val="tx1"/>
                      </a:solidFill>
                      <a:latin typeface=" Arial"/>
                      <a:cs typeface="Arial" panose="020B0604020202020204" pitchFamily="34" charset="0"/>
                    </a:rPr>
                    <a:t>Defensive</a:t>
                  </a:r>
                </a:p>
              </p:txBody>
            </p:sp>
            <p:sp>
              <p:nvSpPr>
                <p:cNvPr id="53" name="Rectangle 52"/>
                <p:cNvSpPr/>
                <p:nvPr/>
              </p:nvSpPr>
              <p:spPr>
                <a:xfrm>
                  <a:off x="5518027" y="3981835"/>
                  <a:ext cx="1196729" cy="266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100" dirty="0">
                      <a:solidFill>
                        <a:schemeClr val="tx1"/>
                      </a:solidFill>
                      <a:latin typeface=" Arial"/>
                      <a:cs typeface="Arial" panose="020B0604020202020204" pitchFamily="34" charset="0"/>
                    </a:rPr>
                    <a:t>Stability</a:t>
                  </a:r>
                </a:p>
              </p:txBody>
            </p:sp>
            <p:sp>
              <p:nvSpPr>
                <p:cNvPr id="54" name="Rectangle 53"/>
                <p:cNvSpPr/>
                <p:nvPr/>
              </p:nvSpPr>
              <p:spPr>
                <a:xfrm>
                  <a:off x="6768478" y="3981835"/>
                  <a:ext cx="1196729" cy="266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100" dirty="0">
                      <a:solidFill>
                        <a:schemeClr val="tx1"/>
                      </a:solidFill>
                      <a:latin typeface=" Arial"/>
                      <a:cs typeface="Arial" panose="020B0604020202020204" pitchFamily="34" charset="0"/>
                    </a:rPr>
                    <a:t>DSCA</a:t>
                  </a:r>
                </a:p>
              </p:txBody>
            </p:sp>
            <p:sp>
              <p:nvSpPr>
                <p:cNvPr id="55" name="Rectangle 54"/>
                <p:cNvSpPr/>
                <p:nvPr/>
              </p:nvSpPr>
              <p:spPr>
                <a:xfrm>
                  <a:off x="8018929" y="3981835"/>
                  <a:ext cx="1196729" cy="266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r>
                    <a:rPr lang="en-US" sz="1100" dirty="0">
                      <a:solidFill>
                        <a:schemeClr val="tx1"/>
                      </a:solidFill>
                      <a:latin typeface=" Arial"/>
                      <a:cs typeface="Arial" panose="020B0604020202020204" pitchFamily="34" charset="0"/>
                    </a:rPr>
                    <a:t>(tasks)</a:t>
                  </a:r>
                </a:p>
              </p:txBody>
            </p:sp>
          </p:grpSp>
          <p:sp>
            <p:nvSpPr>
              <p:cNvPr id="39" name="Rectangle 38"/>
              <p:cNvSpPr/>
              <p:nvPr/>
            </p:nvSpPr>
            <p:spPr>
              <a:xfrm>
                <a:off x="3011424" y="3993972"/>
                <a:ext cx="6205728" cy="230739"/>
              </a:xfrm>
              <a:prstGeom prst="rect">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1"/>
              <a:lstStyle/>
              <a:p>
                <a:pPr algn="ctr"/>
                <a:r>
                  <a:rPr lang="en-US" sz="1100" b="1" dirty="0">
                    <a:solidFill>
                      <a:schemeClr val="tx1"/>
                    </a:solidFill>
                    <a:latin typeface=" Arial"/>
                  </a:rPr>
                  <a:t>Mission Command </a:t>
                </a:r>
                <a:r>
                  <a:rPr lang="en-US" sz="1100" i="1" dirty="0">
                    <a:solidFill>
                      <a:schemeClr val="tx1"/>
                    </a:solidFill>
                    <a:latin typeface=" Arial"/>
                  </a:rPr>
                  <a:t>(Philosophy)</a:t>
                </a:r>
              </a:p>
            </p:txBody>
          </p:sp>
          <p:grpSp>
            <p:nvGrpSpPr>
              <p:cNvPr id="40" name="Group 39"/>
              <p:cNvGrpSpPr/>
              <p:nvPr/>
            </p:nvGrpSpPr>
            <p:grpSpPr>
              <a:xfrm>
                <a:off x="3000621" y="4978748"/>
                <a:ext cx="6276730" cy="979964"/>
                <a:chOff x="3000621" y="4978748"/>
                <a:chExt cx="6276730" cy="979964"/>
              </a:xfrm>
            </p:grpSpPr>
            <p:sp>
              <p:nvSpPr>
                <p:cNvPr id="41" name="Rectangle 40"/>
                <p:cNvSpPr/>
                <p:nvPr/>
              </p:nvSpPr>
              <p:spPr>
                <a:xfrm>
                  <a:off x="3000621" y="4978748"/>
                  <a:ext cx="6204234" cy="939167"/>
                </a:xfrm>
                <a:prstGeom prst="rect">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0"/>
                <a:lstStyle/>
                <a:p>
                  <a:r>
                    <a:rPr lang="en-US" sz="1100" b="1" dirty="0">
                      <a:solidFill>
                        <a:schemeClr val="tx1"/>
                      </a:solidFill>
                      <a:latin typeface=" Arial"/>
                    </a:rPr>
                    <a:t>Across all domains</a:t>
                  </a:r>
                </a:p>
                <a:p>
                  <a:pPr algn="ctr"/>
                  <a:endParaRPr lang="en-US" sz="800" dirty="0">
                    <a:solidFill>
                      <a:schemeClr val="tx1"/>
                    </a:solidFill>
                    <a:latin typeface=" Arial"/>
                  </a:endParaRPr>
                </a:p>
              </p:txBody>
            </p:sp>
            <p:grpSp>
              <p:nvGrpSpPr>
                <p:cNvPr id="42" name="Group 41"/>
                <p:cNvGrpSpPr/>
                <p:nvPr/>
              </p:nvGrpSpPr>
              <p:grpSpPr>
                <a:xfrm>
                  <a:off x="4133064" y="5030406"/>
                  <a:ext cx="3957244" cy="773351"/>
                  <a:chOff x="4133064" y="5184516"/>
                  <a:chExt cx="3957244" cy="773351"/>
                </a:xfrm>
              </p:grpSpPr>
              <p:sp>
                <p:nvSpPr>
                  <p:cNvPr id="44" name="Oval 43"/>
                  <p:cNvSpPr/>
                  <p:nvPr/>
                </p:nvSpPr>
                <p:spPr>
                  <a:xfrm>
                    <a:off x="5334320" y="5277201"/>
                    <a:ext cx="1554732" cy="214002"/>
                  </a:xfrm>
                  <a:prstGeom prst="ellipse">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latin typeface=" Arial"/>
                      </a:rPr>
                      <a:t>Air</a:t>
                    </a:r>
                  </a:p>
                </p:txBody>
              </p:sp>
              <p:sp>
                <p:nvSpPr>
                  <p:cNvPr id="45" name="Oval 44"/>
                  <p:cNvSpPr/>
                  <p:nvPr/>
                </p:nvSpPr>
                <p:spPr>
                  <a:xfrm>
                    <a:off x="5334320" y="5651184"/>
                    <a:ext cx="1554732" cy="214002"/>
                  </a:xfrm>
                  <a:prstGeom prst="ellipse">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latin typeface=" Arial"/>
                      </a:rPr>
                      <a:t>Space</a:t>
                    </a:r>
                  </a:p>
                </p:txBody>
              </p:sp>
              <p:sp>
                <p:nvSpPr>
                  <p:cNvPr id="46" name="Oval 45"/>
                  <p:cNvSpPr/>
                  <p:nvPr/>
                </p:nvSpPr>
                <p:spPr>
                  <a:xfrm>
                    <a:off x="6535576" y="5467257"/>
                    <a:ext cx="1554732" cy="214002"/>
                  </a:xfrm>
                  <a:prstGeom prst="ellipse">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latin typeface=" Arial"/>
                      </a:rPr>
                      <a:t>Cyber</a:t>
                    </a:r>
                  </a:p>
                </p:txBody>
              </p:sp>
              <p:sp>
                <p:nvSpPr>
                  <p:cNvPr id="47" name="Oval 46"/>
                  <p:cNvSpPr/>
                  <p:nvPr/>
                </p:nvSpPr>
                <p:spPr>
                  <a:xfrm>
                    <a:off x="4133064" y="5467257"/>
                    <a:ext cx="1554732" cy="214002"/>
                  </a:xfrm>
                  <a:prstGeom prst="ellipse">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latin typeface=" Arial"/>
                      </a:rPr>
                      <a:t>Maritime</a:t>
                    </a:r>
                  </a:p>
                </p:txBody>
              </p:sp>
              <p:sp>
                <p:nvSpPr>
                  <p:cNvPr id="48" name="Oval 47"/>
                  <p:cNvSpPr/>
                  <p:nvPr/>
                </p:nvSpPr>
                <p:spPr>
                  <a:xfrm>
                    <a:off x="5334320" y="5438442"/>
                    <a:ext cx="1554732" cy="265502"/>
                  </a:xfrm>
                  <a:prstGeom prst="ellipse">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latin typeface=" Arial"/>
                      </a:rPr>
                      <a:t>Land</a:t>
                    </a:r>
                  </a:p>
                </p:txBody>
              </p:sp>
              <p:sp>
                <p:nvSpPr>
                  <p:cNvPr id="49" name="Arc 48"/>
                  <p:cNvSpPr/>
                  <p:nvPr/>
                </p:nvSpPr>
                <p:spPr>
                  <a:xfrm>
                    <a:off x="4362267" y="5184519"/>
                    <a:ext cx="3498839" cy="773348"/>
                  </a:xfrm>
                  <a:prstGeom prst="arc">
                    <a:avLst>
                      <a:gd name="adj1" fmla="val 16200000"/>
                      <a:gd name="adj2" fmla="val 8274559"/>
                    </a:avLst>
                  </a:prstGeom>
                  <a:ln>
                    <a:gradFill>
                      <a:gsLst>
                        <a:gs pos="21000">
                          <a:schemeClr val="tx1">
                            <a:alpha val="22000"/>
                          </a:schemeClr>
                        </a:gs>
                        <a:gs pos="46000">
                          <a:schemeClr val="tx1">
                            <a:alpha val="81000"/>
                          </a:schemeClr>
                        </a:gs>
                        <a:gs pos="75000">
                          <a:schemeClr val="tx1"/>
                        </a:gs>
                        <a:gs pos="100000">
                          <a:schemeClr val="tx1"/>
                        </a:gs>
                      </a:gsLst>
                      <a:lin ang="5400000" scaled="1"/>
                    </a:gradFill>
                    <a:headEnd type="none" w="med" len="med"/>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 Arial"/>
                    </a:endParaRPr>
                  </a:p>
                </p:txBody>
              </p:sp>
              <p:sp>
                <p:nvSpPr>
                  <p:cNvPr id="50" name="Arc 49"/>
                  <p:cNvSpPr/>
                  <p:nvPr/>
                </p:nvSpPr>
                <p:spPr>
                  <a:xfrm flipH="1" flipV="1">
                    <a:off x="4267019" y="5184516"/>
                    <a:ext cx="3498839" cy="773348"/>
                  </a:xfrm>
                  <a:prstGeom prst="arc">
                    <a:avLst>
                      <a:gd name="adj1" fmla="val 16200000"/>
                      <a:gd name="adj2" fmla="val 8274559"/>
                    </a:avLst>
                  </a:prstGeom>
                  <a:ln>
                    <a:gradFill>
                      <a:gsLst>
                        <a:gs pos="21000">
                          <a:schemeClr val="tx1">
                            <a:alpha val="22000"/>
                          </a:schemeClr>
                        </a:gs>
                        <a:gs pos="46000">
                          <a:schemeClr val="tx1">
                            <a:alpha val="81000"/>
                          </a:schemeClr>
                        </a:gs>
                        <a:gs pos="75000">
                          <a:schemeClr val="tx1"/>
                        </a:gs>
                        <a:gs pos="100000">
                          <a:schemeClr val="tx1"/>
                        </a:gs>
                      </a:gsLst>
                      <a:lin ang="5400000" scaled="1"/>
                    </a:gradFill>
                    <a:headEnd type="none" w="med" len="med"/>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 Arial"/>
                    </a:endParaRPr>
                  </a:p>
                </p:txBody>
              </p:sp>
            </p:grpSp>
            <p:sp>
              <p:nvSpPr>
                <p:cNvPr id="43" name="TextBox 42"/>
                <p:cNvSpPr txBox="1"/>
                <p:nvPr/>
              </p:nvSpPr>
              <p:spPr>
                <a:xfrm>
                  <a:off x="8388966" y="5697102"/>
                  <a:ext cx="888385" cy="261610"/>
                </a:xfrm>
                <a:prstGeom prst="rect">
                  <a:avLst/>
                </a:prstGeom>
                <a:noFill/>
              </p:spPr>
              <p:txBody>
                <a:bodyPr wrap="none" rtlCol="0">
                  <a:spAutoFit/>
                </a:bodyPr>
                <a:lstStyle/>
                <a:p>
                  <a:r>
                    <a:rPr lang="en-US" sz="1100" dirty="0">
                      <a:latin typeface=" Arial"/>
                    </a:rPr>
                    <a:t>Information</a:t>
                  </a:r>
                </a:p>
              </p:txBody>
            </p:sp>
          </p:grpSp>
        </p:grpSp>
      </p:grpSp>
      <p:sp>
        <p:nvSpPr>
          <p:cNvPr id="58" name="Rectangle 57"/>
          <p:cNvSpPr/>
          <p:nvPr/>
        </p:nvSpPr>
        <p:spPr>
          <a:xfrm>
            <a:off x="606392" y="5662881"/>
            <a:ext cx="10972800" cy="1142731"/>
          </a:xfrm>
          <a:prstGeom prst="rect">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27432" rIns="91440" rtlCol="0" anchor="t" anchorCtr="0"/>
          <a:lstStyle/>
          <a:p>
            <a:r>
              <a:rPr lang="en-US" sz="1100" b="1" dirty="0">
                <a:solidFill>
                  <a:schemeClr val="tx1"/>
                </a:solidFill>
                <a:latin typeface=" Arial"/>
              </a:rPr>
              <a:t>Maneuver to achieve and exploit positions of relative advantage</a:t>
            </a:r>
          </a:p>
        </p:txBody>
      </p:sp>
      <p:cxnSp>
        <p:nvCxnSpPr>
          <p:cNvPr id="59" name="Straight Arrow Connector 58"/>
          <p:cNvCxnSpPr>
            <a:stCxn id="62" idx="3"/>
            <a:endCxn id="64" idx="1"/>
          </p:cNvCxnSpPr>
          <p:nvPr/>
        </p:nvCxnSpPr>
        <p:spPr>
          <a:xfrm flipV="1">
            <a:off x="2414588" y="6357915"/>
            <a:ext cx="861534" cy="1680"/>
          </a:xfrm>
          <a:prstGeom prst="straightConnector1">
            <a:avLst/>
          </a:prstGeom>
          <a:ln w="857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0" name="TextBox 59"/>
          <p:cNvSpPr txBox="1"/>
          <p:nvPr/>
        </p:nvSpPr>
        <p:spPr>
          <a:xfrm>
            <a:off x="2455918" y="6082964"/>
            <a:ext cx="647934" cy="261610"/>
          </a:xfrm>
          <a:prstGeom prst="rect">
            <a:avLst/>
          </a:prstGeom>
          <a:noFill/>
        </p:spPr>
        <p:txBody>
          <a:bodyPr wrap="none" rtlCol="0">
            <a:spAutoFit/>
          </a:bodyPr>
          <a:lstStyle/>
          <a:p>
            <a:r>
              <a:rPr lang="en-US" sz="1100" dirty="0">
                <a:latin typeface=" Arial"/>
              </a:rPr>
              <a:t>Enable</a:t>
            </a:r>
          </a:p>
        </p:txBody>
      </p:sp>
      <p:sp>
        <p:nvSpPr>
          <p:cNvPr id="61" name="TextBox 60"/>
          <p:cNvSpPr txBox="1"/>
          <p:nvPr/>
        </p:nvSpPr>
        <p:spPr>
          <a:xfrm>
            <a:off x="4785790" y="6082964"/>
            <a:ext cx="349776" cy="261610"/>
          </a:xfrm>
          <a:prstGeom prst="rect">
            <a:avLst/>
          </a:prstGeom>
          <a:noFill/>
        </p:spPr>
        <p:txBody>
          <a:bodyPr wrap="none" rtlCol="0">
            <a:spAutoFit/>
          </a:bodyPr>
          <a:lstStyle/>
          <a:p>
            <a:r>
              <a:rPr lang="en-US" sz="1100" dirty="0">
                <a:latin typeface=" Arial"/>
              </a:rPr>
              <a:t>To</a:t>
            </a:r>
          </a:p>
        </p:txBody>
      </p:sp>
      <p:sp>
        <p:nvSpPr>
          <p:cNvPr id="62" name="Rectangle 61"/>
          <p:cNvSpPr/>
          <p:nvPr/>
        </p:nvSpPr>
        <p:spPr>
          <a:xfrm>
            <a:off x="824663" y="5978694"/>
            <a:ext cx="1589925" cy="76180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ctr" anchorCtr="1"/>
          <a:lstStyle/>
          <a:p>
            <a:r>
              <a:rPr lang="en-US" sz="1100" dirty="0">
                <a:solidFill>
                  <a:schemeClr val="tx1"/>
                </a:solidFill>
                <a:latin typeface=" Arial"/>
              </a:rPr>
              <a:t>Intelligence </a:t>
            </a:r>
          </a:p>
          <a:p>
            <a:r>
              <a:rPr lang="en-US" sz="1100" dirty="0">
                <a:solidFill>
                  <a:schemeClr val="tx1"/>
                </a:solidFill>
                <a:latin typeface=" Arial"/>
              </a:rPr>
              <a:t>Reconnaissance tasks</a:t>
            </a:r>
          </a:p>
          <a:p>
            <a:r>
              <a:rPr lang="en-US" sz="1100" dirty="0">
                <a:solidFill>
                  <a:schemeClr val="tx1"/>
                </a:solidFill>
                <a:latin typeface=" Arial"/>
              </a:rPr>
              <a:t>Surveillance tasks</a:t>
            </a:r>
          </a:p>
          <a:p>
            <a:r>
              <a:rPr lang="en-US" sz="1100" dirty="0">
                <a:solidFill>
                  <a:schemeClr val="tx1"/>
                </a:solidFill>
                <a:latin typeface=" Arial"/>
              </a:rPr>
              <a:t>Security operations</a:t>
            </a:r>
          </a:p>
        </p:txBody>
      </p:sp>
      <p:cxnSp>
        <p:nvCxnSpPr>
          <p:cNvPr id="63" name="Straight Arrow Connector 62"/>
          <p:cNvCxnSpPr/>
          <p:nvPr/>
        </p:nvCxnSpPr>
        <p:spPr>
          <a:xfrm flipV="1">
            <a:off x="4610759" y="6356234"/>
            <a:ext cx="861534" cy="1680"/>
          </a:xfrm>
          <a:prstGeom prst="straightConnector1">
            <a:avLst/>
          </a:prstGeom>
          <a:ln w="857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276122" y="5975334"/>
            <a:ext cx="1324453" cy="76516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ctr" anchorCtr="1"/>
          <a:lstStyle/>
          <a:p>
            <a:pPr>
              <a:lnSpc>
                <a:spcPts val="1200"/>
              </a:lnSpc>
            </a:pPr>
            <a:r>
              <a:rPr lang="en-US" sz="1050" dirty="0">
                <a:solidFill>
                  <a:schemeClr val="tx1"/>
                </a:solidFill>
                <a:latin typeface=" Arial"/>
              </a:rPr>
              <a:t>Understanding</a:t>
            </a:r>
          </a:p>
          <a:p>
            <a:pPr>
              <a:lnSpc>
                <a:spcPts val="1200"/>
              </a:lnSpc>
            </a:pPr>
            <a:r>
              <a:rPr lang="en-US" sz="1050" dirty="0">
                <a:solidFill>
                  <a:schemeClr val="tx1"/>
                </a:solidFill>
                <a:latin typeface=" Arial"/>
              </a:rPr>
              <a:t>Targeting</a:t>
            </a:r>
          </a:p>
          <a:p>
            <a:pPr>
              <a:lnSpc>
                <a:spcPts val="1200"/>
              </a:lnSpc>
            </a:pPr>
            <a:r>
              <a:rPr lang="en-US" sz="1050" dirty="0">
                <a:solidFill>
                  <a:schemeClr val="tx1"/>
                </a:solidFill>
                <a:latin typeface=" Arial"/>
              </a:rPr>
              <a:t>Messaging</a:t>
            </a:r>
          </a:p>
          <a:p>
            <a:pPr>
              <a:lnSpc>
                <a:spcPts val="1200"/>
              </a:lnSpc>
            </a:pPr>
            <a:r>
              <a:rPr lang="en-US" sz="1050" dirty="0">
                <a:solidFill>
                  <a:schemeClr val="tx1"/>
                </a:solidFill>
                <a:latin typeface=" Arial"/>
              </a:rPr>
              <a:t>Movement</a:t>
            </a:r>
          </a:p>
          <a:p>
            <a:pPr>
              <a:lnSpc>
                <a:spcPts val="1200"/>
              </a:lnSpc>
            </a:pPr>
            <a:r>
              <a:rPr lang="en-US" sz="1050" dirty="0">
                <a:solidFill>
                  <a:schemeClr val="tx1"/>
                </a:solidFill>
                <a:latin typeface=" Arial"/>
              </a:rPr>
              <a:t>Fires</a:t>
            </a:r>
          </a:p>
        </p:txBody>
      </p:sp>
      <p:sp>
        <p:nvSpPr>
          <p:cNvPr id="65" name="Rectangle 64"/>
          <p:cNvSpPr/>
          <p:nvPr/>
        </p:nvSpPr>
        <p:spPr>
          <a:xfrm>
            <a:off x="5472293" y="5808394"/>
            <a:ext cx="2293565" cy="93210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0"/>
          <a:lstStyle/>
          <a:p>
            <a:r>
              <a:rPr lang="en-US" sz="1100" dirty="0">
                <a:solidFill>
                  <a:schemeClr val="tx1"/>
                </a:solidFill>
                <a:latin typeface=" Arial"/>
              </a:rPr>
              <a:t>Dislocate, isolate, disrupt, destroy      </a:t>
            </a:r>
          </a:p>
          <a:p>
            <a:r>
              <a:rPr lang="en-US" sz="1100" dirty="0">
                <a:solidFill>
                  <a:schemeClr val="tx1"/>
                </a:solidFill>
                <a:latin typeface=" Arial"/>
              </a:rPr>
              <a:t>    enemy forces</a:t>
            </a:r>
          </a:p>
          <a:p>
            <a:r>
              <a:rPr lang="en-US" sz="1100" dirty="0">
                <a:solidFill>
                  <a:schemeClr val="tx1"/>
                </a:solidFill>
                <a:latin typeface=" Arial"/>
              </a:rPr>
              <a:t>Achieve objectives</a:t>
            </a:r>
          </a:p>
          <a:p>
            <a:r>
              <a:rPr lang="en-US" sz="1100" dirty="0">
                <a:solidFill>
                  <a:schemeClr val="tx1"/>
                </a:solidFill>
                <a:latin typeface=" Arial"/>
              </a:rPr>
              <a:t>Accomplish missions</a:t>
            </a:r>
          </a:p>
          <a:p>
            <a:r>
              <a:rPr lang="en-US" sz="1100" dirty="0">
                <a:solidFill>
                  <a:schemeClr val="tx1"/>
                </a:solidFill>
                <a:latin typeface=" Arial"/>
              </a:rPr>
              <a:t>Consolidate gains</a:t>
            </a:r>
          </a:p>
        </p:txBody>
      </p:sp>
      <p:sp>
        <p:nvSpPr>
          <p:cNvPr id="66" name="Rectangle 65"/>
          <p:cNvSpPr/>
          <p:nvPr/>
        </p:nvSpPr>
        <p:spPr>
          <a:xfrm>
            <a:off x="7978699" y="5807301"/>
            <a:ext cx="3475364" cy="93210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45720" rIns="91440" rtlCol="0" anchor="t" anchorCtr="0"/>
          <a:lstStyle/>
          <a:p>
            <a:r>
              <a:rPr lang="en-US" sz="1100" i="1" dirty="0">
                <a:solidFill>
                  <a:schemeClr val="tx1"/>
                </a:solidFill>
                <a:latin typeface=" Arial"/>
              </a:rPr>
              <a:t>Examples of relative advantage include:</a:t>
            </a:r>
          </a:p>
          <a:p>
            <a:pPr marL="115888" indent="-115888">
              <a:buFontTx/>
              <a:buChar char="-"/>
            </a:pPr>
            <a:r>
              <a:rPr lang="en-US" sz="900" i="1" dirty="0">
                <a:solidFill>
                  <a:schemeClr val="tx1"/>
                </a:solidFill>
                <a:latin typeface=" Arial"/>
              </a:rPr>
              <a:t>Physical / geographical</a:t>
            </a:r>
          </a:p>
          <a:p>
            <a:pPr marL="115888" indent="-115888">
              <a:buFontTx/>
              <a:buChar char="-"/>
            </a:pPr>
            <a:r>
              <a:rPr lang="en-US" sz="900" i="1" dirty="0">
                <a:solidFill>
                  <a:schemeClr val="tx1"/>
                </a:solidFill>
                <a:latin typeface=" Arial"/>
              </a:rPr>
              <a:t>Warfighting function and information overmatch</a:t>
            </a:r>
          </a:p>
          <a:p>
            <a:pPr marL="115888" indent="-115888">
              <a:buFontTx/>
              <a:buChar char="-"/>
            </a:pPr>
            <a:r>
              <a:rPr lang="en-US" sz="900" i="1" dirty="0">
                <a:solidFill>
                  <a:schemeClr val="tx1"/>
                </a:solidFill>
                <a:latin typeface=" Arial"/>
              </a:rPr>
              <a:t>Relationships / influence</a:t>
            </a:r>
          </a:p>
          <a:p>
            <a:pPr marL="115888" indent="-115888">
              <a:buFontTx/>
              <a:buChar char="-"/>
            </a:pPr>
            <a:r>
              <a:rPr lang="en-US" sz="900" i="1" dirty="0">
                <a:solidFill>
                  <a:schemeClr val="tx1"/>
                </a:solidFill>
                <a:latin typeface=" Arial"/>
              </a:rPr>
              <a:t>Legitimacy / ideas / popular perception</a:t>
            </a:r>
          </a:p>
          <a:p>
            <a:pPr marL="115888" indent="-115888">
              <a:buFontTx/>
              <a:buChar char="-"/>
            </a:pPr>
            <a:r>
              <a:rPr lang="en-US" sz="900" i="1" dirty="0">
                <a:solidFill>
                  <a:schemeClr val="tx1"/>
                </a:solidFill>
                <a:latin typeface=" Arial"/>
              </a:rPr>
              <a:t>Time </a:t>
            </a:r>
          </a:p>
        </p:txBody>
      </p:sp>
      <p:sp>
        <p:nvSpPr>
          <p:cNvPr id="67" name="TextBox 66"/>
          <p:cNvSpPr txBox="1"/>
          <p:nvPr/>
        </p:nvSpPr>
        <p:spPr>
          <a:xfrm>
            <a:off x="9277351" y="5067407"/>
            <a:ext cx="3009167" cy="461665"/>
          </a:xfrm>
          <a:prstGeom prst="rect">
            <a:avLst/>
          </a:prstGeom>
          <a:noFill/>
        </p:spPr>
        <p:txBody>
          <a:bodyPr wrap="square" rtlCol="0">
            <a:spAutoFit/>
          </a:bodyPr>
          <a:lstStyle/>
          <a:p>
            <a:pPr algn="ctr"/>
            <a:r>
              <a:rPr lang="en-US" sz="1200" dirty="0">
                <a:latin typeface=" Arial"/>
              </a:rPr>
              <a:t>FM 3-0, </a:t>
            </a:r>
            <a:r>
              <a:rPr lang="en-US" sz="1200" i="1" dirty="0">
                <a:latin typeface=" Arial"/>
              </a:rPr>
              <a:t>Operations, </a:t>
            </a:r>
            <a:r>
              <a:rPr lang="en-US" sz="1200" dirty="0">
                <a:latin typeface=" Arial"/>
              </a:rPr>
              <a:t>6 Oct 17, Introductory Figure</a:t>
            </a:r>
          </a:p>
        </p:txBody>
      </p:sp>
    </p:spTree>
    <p:extLst>
      <p:ext uri="{BB962C8B-B14F-4D97-AF65-F5344CB8AC3E}">
        <p14:creationId xmlns:p14="http://schemas.microsoft.com/office/powerpoint/2010/main" val="36121911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4"/>
          <p:cNvSpPr>
            <a:spLocks noGrp="1" noChangeArrowheads="1"/>
          </p:cNvSpPr>
          <p:nvPr>
            <p:ph type="title"/>
          </p:nvPr>
        </p:nvSpPr>
        <p:spPr>
          <a:xfrm>
            <a:off x="2938464" y="173332"/>
            <a:ext cx="7272337" cy="679450"/>
          </a:xfrm>
          <a:effectLst>
            <a:outerShdw dist="35921" dir="2700000" algn="ctr" rotWithShape="0">
              <a:srgbClr val="FFD889"/>
            </a:outerShdw>
          </a:effectLst>
        </p:spPr>
        <p:txBody>
          <a:bodyPr/>
          <a:lstStyle/>
          <a:p>
            <a:pPr eaLnBrk="1" hangingPunct="1"/>
            <a:r>
              <a:rPr lang="en-US" altLang="en-US" dirty="0"/>
              <a:t>COA Statement Example </a:t>
            </a:r>
            <a:r>
              <a:rPr lang="en-US" altLang="en-US" sz="1200" dirty="0"/>
              <a:t>(Page 1 of 5)</a:t>
            </a:r>
          </a:p>
        </p:txBody>
      </p:sp>
      <p:sp>
        <p:nvSpPr>
          <p:cNvPr id="17101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298611F-AE1D-4DAB-B965-3611ED1EFAE8}" type="slidenum">
              <a:rPr lang="en-US" altLang="en-US" sz="800">
                <a:solidFill>
                  <a:srgbClr val="000000"/>
                </a:solidFill>
              </a:rPr>
              <a:pPr>
                <a:spcBef>
                  <a:spcPct val="0"/>
                </a:spcBef>
                <a:buFontTx/>
                <a:buNone/>
              </a:pPr>
              <a:t>80</a:t>
            </a:fld>
            <a:endParaRPr lang="en-US" altLang="en-US" sz="800" dirty="0">
              <a:solidFill>
                <a:srgbClr val="000000"/>
              </a:solidFill>
            </a:endParaRPr>
          </a:p>
        </p:txBody>
      </p:sp>
      <p:sp>
        <p:nvSpPr>
          <p:cNvPr id="122884" name="Text Box 5"/>
          <p:cNvSpPr txBox="1">
            <a:spLocks noChangeArrowheads="1"/>
          </p:cNvSpPr>
          <p:nvPr/>
        </p:nvSpPr>
        <p:spPr bwMode="auto">
          <a:xfrm>
            <a:off x="469228" y="977823"/>
            <a:ext cx="11430004" cy="4893647"/>
          </a:xfrm>
          <a:prstGeom prst="rect">
            <a:avLst/>
          </a:prstGeom>
          <a:noFill/>
          <a:ln w="9525">
            <a:noFill/>
            <a:miter lim="800000"/>
            <a:headEnd/>
            <a:tailEnd/>
          </a:ln>
        </p:spPr>
        <p:txBody>
          <a:bodyPr wrap="square">
            <a:spAutoFit/>
          </a:bodyPr>
          <a:lstStyle/>
          <a:p>
            <a:pPr>
              <a:spcBef>
                <a:spcPct val="50000"/>
              </a:spcBef>
              <a:defRPr/>
            </a:pPr>
            <a:r>
              <a:rPr lang="en-US" sz="1600" b="1" dirty="0">
                <a:solidFill>
                  <a:srgbClr val="0000FF"/>
                </a:solidFill>
                <a:latin typeface="Arial" charset="0"/>
              </a:rPr>
              <a:t>MISSION:</a:t>
            </a:r>
            <a:r>
              <a:rPr lang="en-US" sz="1600" b="1" dirty="0">
                <a:solidFill>
                  <a:srgbClr val="000000"/>
                </a:solidFill>
                <a:latin typeface="Arial" charset="0"/>
              </a:rPr>
              <a:t> 3/4ID ABCT attacks at 170400JUL18 to destroy elements of 1-843 MRB vicinity OBJ RED, OBJ BLUE, and OBJ WHITE in order to provide a secure axis of advance for follow-on 4ID forces.  </a:t>
            </a:r>
          </a:p>
          <a:p>
            <a:pPr marL="228600" indent="-228600">
              <a:spcBef>
                <a:spcPct val="50000"/>
              </a:spcBef>
              <a:defRPr/>
            </a:pPr>
            <a:r>
              <a:rPr lang="en-US" sz="1600" b="1" dirty="0">
                <a:solidFill>
                  <a:srgbClr val="0000FF"/>
                </a:solidFill>
                <a:latin typeface="Arial" charset="0"/>
              </a:rPr>
              <a:t>COMMANDER’S INTENT:</a:t>
            </a:r>
            <a:r>
              <a:rPr lang="en-US" sz="1600" b="1" dirty="0">
                <a:solidFill>
                  <a:srgbClr val="000000"/>
                </a:solidFill>
                <a:latin typeface="Arial" charset="0"/>
              </a:rPr>
              <a:t>                                                                                              	                                                                      The </a:t>
            </a:r>
            <a:r>
              <a:rPr lang="en-US" sz="1600" b="1" dirty="0">
                <a:solidFill>
                  <a:srgbClr val="0000FF"/>
                </a:solidFill>
                <a:latin typeface="Arial" charset="0"/>
              </a:rPr>
              <a:t>purpose</a:t>
            </a:r>
            <a:r>
              <a:rPr lang="en-US" sz="1600" b="1" dirty="0">
                <a:solidFill>
                  <a:srgbClr val="000000"/>
                </a:solidFill>
                <a:latin typeface="Arial" charset="0"/>
              </a:rPr>
              <a:t> of this attack is to provide maneuver space for follow-on 4ID forces attacking to restore NTC territorial integrity (off map to east).                                          </a:t>
            </a:r>
          </a:p>
          <a:p>
            <a:pPr marL="228600" indent="-228600">
              <a:spcBef>
                <a:spcPct val="50000"/>
              </a:spcBef>
              <a:defRPr/>
            </a:pPr>
            <a:r>
              <a:rPr lang="en-US" sz="1600" b="1" dirty="0">
                <a:solidFill>
                  <a:srgbClr val="000000"/>
                </a:solidFill>
                <a:latin typeface="Arial" charset="0"/>
              </a:rPr>
              <a:t>	</a:t>
            </a:r>
            <a:r>
              <a:rPr lang="en-US" sz="1600" b="1" dirty="0">
                <a:solidFill>
                  <a:srgbClr val="0000FF"/>
                </a:solidFill>
                <a:latin typeface="Arial" charset="0"/>
              </a:rPr>
              <a:t>Key tasks </a:t>
            </a:r>
            <a:r>
              <a:rPr lang="en-US" sz="1600" b="1" dirty="0">
                <a:solidFill>
                  <a:srgbClr val="000000"/>
                </a:solidFill>
                <a:latin typeface="Arial" charset="0"/>
              </a:rPr>
              <a:t>the force must accomplish:</a:t>
            </a:r>
            <a:r>
              <a:rPr lang="en-US" sz="1600" b="1" dirty="0">
                <a:solidFill>
                  <a:srgbClr val="0000FF"/>
                </a:solidFill>
                <a:latin typeface="Arial" charset="0"/>
              </a:rPr>
              <a:t> </a:t>
            </a:r>
            <a:r>
              <a:rPr lang="en-US" sz="1600" b="1" dirty="0">
                <a:solidFill>
                  <a:srgbClr val="000000"/>
                </a:solidFill>
                <a:latin typeface="Arial" charset="0"/>
              </a:rPr>
              <a:t>maintain contact with adjacent BCTs to the north and south; secure Range Road and key terrain vicinity OBJ RED, OBJ BLUE, and OBJ WHITE; destroy 1-843 MRB; minimize civilian casualties and damage to civilian infrastructure.                                                                                                                         </a:t>
            </a:r>
          </a:p>
          <a:p>
            <a:pPr marL="228600" indent="-228600">
              <a:spcBef>
                <a:spcPct val="50000"/>
              </a:spcBef>
              <a:defRPr/>
            </a:pPr>
            <a:r>
              <a:rPr lang="en-US" sz="1600" b="1" dirty="0">
                <a:solidFill>
                  <a:srgbClr val="000000"/>
                </a:solidFill>
                <a:latin typeface="Arial" charset="0"/>
              </a:rPr>
              <a:t>	</a:t>
            </a:r>
            <a:r>
              <a:rPr lang="en-US" sz="1600" b="1" dirty="0">
                <a:solidFill>
                  <a:srgbClr val="0000FF"/>
                </a:solidFill>
                <a:latin typeface="Arial" charset="0"/>
              </a:rPr>
              <a:t>End State:</a:t>
            </a:r>
            <a:r>
              <a:rPr lang="en-US" sz="1600" b="1" dirty="0">
                <a:solidFill>
                  <a:srgbClr val="000000"/>
                </a:solidFill>
                <a:latin typeface="Arial" charset="0"/>
              </a:rPr>
              <a:t> Elements of 1-843 MRB destroyed.  3/4ID ABCT has secured Range Road, key terrain vicinity OBJ RED, OBJ BLUE, and OBJ WHITE, flank unit contact maintained, and postured for follow-on missions in support of the attack east of PL TEXAS. Minimal civilian casualties and damage to civilian infrastructure in AO.</a:t>
            </a:r>
          </a:p>
          <a:p>
            <a:pPr>
              <a:lnSpc>
                <a:spcPts val="1600"/>
              </a:lnSpc>
              <a:spcBef>
                <a:spcPct val="50000"/>
              </a:spcBef>
              <a:defRPr/>
            </a:pPr>
            <a:r>
              <a:rPr lang="en-US" sz="1600" b="1" dirty="0">
                <a:solidFill>
                  <a:srgbClr val="0000FF"/>
                </a:solidFill>
                <a:latin typeface="Arial" charset="0"/>
              </a:rPr>
              <a:t>INFORMATION COLLECTION:</a:t>
            </a:r>
          </a:p>
          <a:p>
            <a:pPr marL="228600" lvl="1" indent="114300">
              <a:lnSpc>
                <a:spcPts val="1600"/>
              </a:lnSpc>
              <a:spcBef>
                <a:spcPct val="50000"/>
              </a:spcBef>
              <a:buClr>
                <a:srgbClr val="0000FF"/>
              </a:buClr>
              <a:buFont typeface="Wingdings" pitchFamily="2" charset="2"/>
              <a:buChar char="§"/>
              <a:defRPr/>
            </a:pPr>
            <a:r>
              <a:rPr lang="en-US" sz="1600" b="1" dirty="0">
                <a:solidFill>
                  <a:srgbClr val="000000"/>
                </a:solidFill>
                <a:latin typeface="Arial" charset="0"/>
              </a:rPr>
              <a:t>Phase 1 (SO): Priority of reconnaissance initially to locate ENY OPs and high payoff targets (HPTs) between     PL MAINE (LD) and PL OHIO (BHL). </a:t>
            </a:r>
          </a:p>
          <a:p>
            <a:pPr marL="228600" lvl="1" indent="114300">
              <a:lnSpc>
                <a:spcPts val="1600"/>
              </a:lnSpc>
              <a:spcBef>
                <a:spcPct val="50000"/>
              </a:spcBef>
              <a:buClr>
                <a:srgbClr val="0000FF"/>
              </a:buClr>
              <a:buFont typeface="Wingdings" pitchFamily="2" charset="2"/>
              <a:buChar char="§"/>
              <a:defRPr/>
            </a:pPr>
            <a:r>
              <a:rPr lang="en-US" sz="1600" b="1" dirty="0">
                <a:solidFill>
                  <a:srgbClr val="000000"/>
                </a:solidFill>
                <a:latin typeface="Arial" charset="0"/>
              </a:rPr>
              <a:t>Phase 2 (SO): Priority of reconnaissance along PL OHIO (BHL) to deny enemy reconnaissance and maintain contact with ENY. </a:t>
            </a:r>
          </a:p>
          <a:p>
            <a:pPr marL="228600" lvl="1" indent="114300">
              <a:lnSpc>
                <a:spcPts val="1600"/>
              </a:lnSpc>
              <a:spcBef>
                <a:spcPct val="50000"/>
              </a:spcBef>
              <a:buClr>
                <a:srgbClr val="0000FF"/>
              </a:buClr>
              <a:buFont typeface="Wingdings" pitchFamily="2" charset="2"/>
              <a:buChar char="§"/>
              <a:defRPr/>
            </a:pPr>
            <a:r>
              <a:rPr lang="en-US" sz="1600" b="1" dirty="0">
                <a:solidFill>
                  <a:srgbClr val="000000"/>
                </a:solidFill>
                <a:latin typeface="Arial" charset="0"/>
              </a:rPr>
              <a:t>Phase 3 (DO): Priority of reconnaissance along PL TEXAS upon destruction of D/1-843 (ENY Reserve).</a:t>
            </a:r>
          </a:p>
        </p:txBody>
      </p:sp>
      <p:sp>
        <p:nvSpPr>
          <p:cNvPr id="171013" name="Text Box 6"/>
          <p:cNvSpPr txBox="1">
            <a:spLocks noChangeArrowheads="1"/>
          </p:cNvSpPr>
          <p:nvPr/>
        </p:nvSpPr>
        <p:spPr bwMode="auto">
          <a:xfrm>
            <a:off x="733925" y="6031496"/>
            <a:ext cx="10756232"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i="1" dirty="0">
                <a:solidFill>
                  <a:srgbClr val="FF0000"/>
                </a:solidFill>
              </a:rPr>
              <a:t>Note: This example is designed to provide a base understanding of the concept of a COA statement.  The paragraphs are arranged in </a:t>
            </a:r>
            <a:r>
              <a:rPr lang="en-US" altLang="en-US" sz="1000" b="1" i="1" u="sng" dirty="0">
                <a:solidFill>
                  <a:srgbClr val="FF0000"/>
                </a:solidFill>
              </a:rPr>
              <a:t>general sequence of execution by phase (or event) rather than an exact duplication of the format in FM 6-0</a:t>
            </a:r>
            <a:r>
              <a:rPr lang="en-US" altLang="en-US" sz="1000" b="1" i="1" dirty="0">
                <a:solidFill>
                  <a:srgbClr val="FF0000"/>
                </a:solidFill>
              </a:rPr>
              <a:t>, Commander and Staff Organization and Operations, p. 9-25.  </a:t>
            </a:r>
          </a:p>
          <a:p>
            <a:pPr algn="ctr">
              <a:spcBef>
                <a:spcPct val="50000"/>
              </a:spcBef>
              <a:buFontTx/>
              <a:buNone/>
            </a:pPr>
            <a:r>
              <a:rPr lang="en-US" altLang="en-US" sz="1000" b="1" i="1" dirty="0">
                <a:solidFill>
                  <a:srgbClr val="FF0000"/>
                </a:solidFill>
              </a:rPr>
              <a:t>Additional considerations for the COA statement will be addressed in CGSS.</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4"/>
          <p:cNvSpPr>
            <a:spLocks noGrp="1" noChangeArrowheads="1"/>
          </p:cNvSpPr>
          <p:nvPr>
            <p:ph type="title"/>
          </p:nvPr>
        </p:nvSpPr>
        <p:spPr>
          <a:xfrm>
            <a:off x="2938464" y="173332"/>
            <a:ext cx="7272337" cy="679450"/>
          </a:xfrm>
          <a:effectLst>
            <a:outerShdw dist="35921" dir="2700000" algn="ctr" rotWithShape="0">
              <a:srgbClr val="FFD889"/>
            </a:outerShdw>
          </a:effectLst>
        </p:spPr>
        <p:txBody>
          <a:bodyPr/>
          <a:lstStyle/>
          <a:p>
            <a:pPr eaLnBrk="1" hangingPunct="1"/>
            <a:r>
              <a:rPr lang="en-US" altLang="en-US" dirty="0"/>
              <a:t>COA Statement Example </a:t>
            </a:r>
            <a:r>
              <a:rPr lang="en-US" altLang="en-US" sz="1200" dirty="0"/>
              <a:t>(Page 2 of 5)</a:t>
            </a:r>
          </a:p>
        </p:txBody>
      </p:sp>
      <p:sp>
        <p:nvSpPr>
          <p:cNvPr id="17305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13EA5A56-94AB-495B-812B-5E550806AFCE}" type="slidenum">
              <a:rPr lang="en-US" altLang="en-US" sz="800">
                <a:solidFill>
                  <a:srgbClr val="000000"/>
                </a:solidFill>
              </a:rPr>
              <a:pPr>
                <a:spcBef>
                  <a:spcPct val="0"/>
                </a:spcBef>
                <a:buFontTx/>
                <a:buNone/>
              </a:pPr>
              <a:t>81</a:t>
            </a:fld>
            <a:endParaRPr lang="en-US" altLang="en-US" sz="800" dirty="0">
              <a:solidFill>
                <a:srgbClr val="000000"/>
              </a:solidFill>
            </a:endParaRPr>
          </a:p>
        </p:txBody>
      </p:sp>
      <p:sp>
        <p:nvSpPr>
          <p:cNvPr id="173060" name="Text Box 5"/>
          <p:cNvSpPr txBox="1">
            <a:spLocks noChangeArrowheads="1"/>
          </p:cNvSpPr>
          <p:nvPr/>
        </p:nvSpPr>
        <p:spPr bwMode="auto">
          <a:xfrm>
            <a:off x="457198" y="1008652"/>
            <a:ext cx="11464836" cy="5806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228600" indent="114300">
              <a:defRPr sz="3200">
                <a:solidFill>
                  <a:schemeClr val="tx2"/>
                </a:solidFill>
                <a:latin typeface="Arial" panose="020B0604020202020204" pitchFamily="34" charset="0"/>
              </a:defRPr>
            </a:lvl2pPr>
            <a:lvl3pPr marL="685800" indent="1143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a:lnSpc>
                <a:spcPts val="1600"/>
              </a:lnSpc>
              <a:spcBef>
                <a:spcPct val="50000"/>
              </a:spcBef>
            </a:pPr>
            <a:r>
              <a:rPr lang="en-US" altLang="en-US" sz="1600" b="1" dirty="0">
                <a:solidFill>
                  <a:srgbClr val="0000FF"/>
                </a:solidFill>
              </a:rPr>
              <a:t>SHAPING OPERATIONS (SO):</a:t>
            </a:r>
            <a:r>
              <a:rPr lang="en-US" altLang="en-US" sz="1600" b="1" dirty="0">
                <a:solidFill>
                  <a:srgbClr val="000000"/>
                </a:solidFill>
              </a:rPr>
              <a:t> </a:t>
            </a:r>
            <a:r>
              <a:rPr lang="en-US" altLang="en-US" sz="1600" b="1" i="1" dirty="0">
                <a:solidFill>
                  <a:srgbClr val="000000"/>
                </a:solidFill>
              </a:rPr>
              <a:t>Initial events (Phases 1 and 2) that set conditions for the decisive operation (Phase 3).</a:t>
            </a:r>
          </a:p>
          <a:p>
            <a:pPr lvl="1">
              <a:lnSpc>
                <a:spcPts val="1600"/>
              </a:lnSpc>
              <a:spcBef>
                <a:spcPct val="50000"/>
              </a:spcBef>
              <a:buClr>
                <a:srgbClr val="0000FF"/>
              </a:buClr>
              <a:buFont typeface="Wingdings" panose="05000000000000000000" pitchFamily="2" charset="2"/>
              <a:buChar char="§"/>
            </a:pPr>
            <a:r>
              <a:rPr lang="en-US" altLang="en-US" sz="1600" b="1" dirty="0">
                <a:solidFill>
                  <a:srgbClr val="0000FF"/>
                </a:solidFill>
              </a:rPr>
              <a:t> Phase 1 (SO): </a:t>
            </a:r>
            <a:r>
              <a:rPr lang="en-US" altLang="en-US" sz="800" b="1" dirty="0">
                <a:solidFill>
                  <a:srgbClr val="0000FF"/>
                </a:solidFill>
              </a:rPr>
              <a:t>(This SO includes destroying ENY OPs, maintaining contact with ENY, and setting conditions for FPOL in Phase 2).</a:t>
            </a:r>
          </a:p>
          <a:p>
            <a:pPr lvl="2">
              <a:spcBef>
                <a:spcPct val="50000"/>
              </a:spcBef>
              <a:buClr>
                <a:srgbClr val="0000FF"/>
              </a:buClr>
              <a:buFont typeface="Wingdings" panose="05000000000000000000" pitchFamily="2" charset="2"/>
              <a:buChar char="ü"/>
            </a:pPr>
            <a:r>
              <a:rPr lang="en-US" altLang="en-US" sz="1600" b="1" dirty="0">
                <a:solidFill>
                  <a:srgbClr val="000000"/>
                </a:solidFill>
              </a:rPr>
              <a:t> 4-10 CAV (-) </a:t>
            </a:r>
            <a:r>
              <a:rPr lang="en-US" altLang="en-US" sz="1600" b="1" i="1" dirty="0">
                <a:solidFill>
                  <a:srgbClr val="0000FF"/>
                </a:solidFill>
              </a:rPr>
              <a:t>(main effort) </a:t>
            </a:r>
            <a:r>
              <a:rPr lang="en-US" altLang="en-US" sz="1600" b="1" dirty="0">
                <a:solidFill>
                  <a:srgbClr val="000000"/>
                </a:solidFill>
              </a:rPr>
              <a:t>conducts movement to contact from PL MAINE (LD) to destroy ENY recon forces (OPs) between PL UTAH and PL OHIO. Screen along PL OHIO in order to (IOT) deny ENY reconnaissance and provide freedom of maneuver for follow on operations.</a:t>
            </a:r>
          </a:p>
          <a:p>
            <a:pPr lvl="2">
              <a:spcBef>
                <a:spcPct val="50000"/>
              </a:spcBef>
              <a:buClr>
                <a:srgbClr val="0000FF"/>
              </a:buClr>
              <a:buFont typeface="Wingdings" panose="05000000000000000000" pitchFamily="2" charset="2"/>
              <a:buChar char="ü"/>
            </a:pPr>
            <a:r>
              <a:rPr lang="en-US" altLang="en-US" sz="1600" b="1" dirty="0">
                <a:solidFill>
                  <a:srgbClr val="000000"/>
                </a:solidFill>
              </a:rPr>
              <a:t> 1-8 CAB occupies ATK A IOT set conditions for execution of Phase 2 (SO).</a:t>
            </a:r>
          </a:p>
          <a:p>
            <a:pPr lvl="2">
              <a:spcBef>
                <a:spcPct val="50000"/>
              </a:spcBef>
              <a:buClr>
                <a:srgbClr val="0000FF"/>
              </a:buClr>
              <a:buFont typeface="Wingdings" panose="05000000000000000000" pitchFamily="2" charset="2"/>
              <a:buChar char="ü"/>
            </a:pPr>
            <a:r>
              <a:rPr lang="en-US" altLang="en-US" sz="1600" b="1" dirty="0">
                <a:solidFill>
                  <a:srgbClr val="000000"/>
                </a:solidFill>
              </a:rPr>
              <a:t> TF 1-68 (+) occupies ATK B IOT set conditions for execution of Phase 2 (SO).</a:t>
            </a:r>
          </a:p>
          <a:p>
            <a:pPr lvl="2">
              <a:spcBef>
                <a:spcPct val="50000"/>
              </a:spcBef>
              <a:buClr>
                <a:srgbClr val="0000FF"/>
              </a:buClr>
              <a:buFont typeface="Wingdings" panose="05000000000000000000" pitchFamily="2" charset="2"/>
              <a:buChar char="ü"/>
            </a:pPr>
            <a:r>
              <a:rPr lang="en-US" altLang="en-US" sz="1600" b="1" dirty="0">
                <a:solidFill>
                  <a:srgbClr val="000000"/>
                </a:solidFill>
              </a:rPr>
              <a:t> 1-66 CAB occupies ATK C IOT set conditions for execution of Phase 2 (SO).</a:t>
            </a:r>
          </a:p>
          <a:p>
            <a:pPr lvl="2">
              <a:spcBef>
                <a:spcPct val="50000"/>
              </a:spcBef>
              <a:buClr>
                <a:srgbClr val="0000FF"/>
              </a:buClr>
              <a:buFont typeface="Wingdings" panose="05000000000000000000" pitchFamily="2" charset="2"/>
              <a:buChar char="ü"/>
            </a:pPr>
            <a:r>
              <a:rPr lang="en-US" altLang="en-US" sz="1600" b="1" dirty="0">
                <a:solidFill>
                  <a:srgbClr val="000000"/>
                </a:solidFill>
              </a:rPr>
              <a:t> 588 EN (-) occupies BSA IOT set conditions for follow on operations.</a:t>
            </a:r>
          </a:p>
          <a:p>
            <a:pPr lvl="2">
              <a:spcBef>
                <a:spcPct val="50000"/>
              </a:spcBef>
              <a:buClr>
                <a:srgbClr val="0000FF"/>
              </a:buClr>
              <a:buFont typeface="Wingdings" panose="05000000000000000000" pitchFamily="2" charset="2"/>
              <a:buChar char="ü"/>
            </a:pPr>
            <a:r>
              <a:rPr lang="en-US" altLang="en-US" sz="1600" b="1" dirty="0">
                <a:solidFill>
                  <a:srgbClr val="000000"/>
                </a:solidFill>
              </a:rPr>
              <a:t> RES establishes vic ATK A. Priority of commitment is to reinforce the main effort (ME) in Phase 3 (DO) vic OBJ BLUE.</a:t>
            </a:r>
          </a:p>
          <a:p>
            <a:pPr lvl="1">
              <a:lnSpc>
                <a:spcPts val="1000"/>
              </a:lnSpc>
              <a:spcBef>
                <a:spcPct val="50000"/>
              </a:spcBef>
              <a:buClr>
                <a:srgbClr val="0000FF"/>
              </a:buClr>
              <a:buFont typeface="Wingdings" panose="05000000000000000000" pitchFamily="2" charset="2"/>
              <a:buChar char="§"/>
              <a:tabLst>
                <a:tab pos="1600200" algn="l"/>
              </a:tabLst>
            </a:pPr>
            <a:endParaRPr lang="en-US" altLang="en-US" sz="1600" b="1" dirty="0">
              <a:solidFill>
                <a:srgbClr val="000000"/>
              </a:solidFill>
            </a:endParaRPr>
          </a:p>
          <a:p>
            <a:pPr lvl="1">
              <a:lnSpc>
                <a:spcPts val="1000"/>
              </a:lnSpc>
              <a:spcBef>
                <a:spcPct val="50000"/>
              </a:spcBef>
              <a:buClr>
                <a:srgbClr val="0000FF"/>
              </a:buClr>
              <a:buFont typeface="Wingdings" panose="05000000000000000000" pitchFamily="2" charset="2"/>
              <a:buChar char="§"/>
              <a:tabLst>
                <a:tab pos="1600200" algn="l"/>
              </a:tabLst>
            </a:pPr>
            <a:r>
              <a:rPr lang="en-US" altLang="en-US" sz="1600" b="1" dirty="0">
                <a:solidFill>
                  <a:srgbClr val="000000"/>
                </a:solidFill>
              </a:rPr>
              <a:t> </a:t>
            </a:r>
            <a:r>
              <a:rPr lang="en-US" altLang="en-US" sz="1600" b="1" dirty="0">
                <a:solidFill>
                  <a:srgbClr val="0000FF"/>
                </a:solidFill>
              </a:rPr>
              <a:t>Phase 2 (SO): </a:t>
            </a:r>
            <a:r>
              <a:rPr lang="en-US" altLang="en-US" sz="800" b="1" dirty="0">
                <a:solidFill>
                  <a:srgbClr val="0000FF"/>
                </a:solidFill>
              </a:rPr>
              <a:t>(This SO includes FPOL of 1-8 CAB and 1-66 CAB, destroying ENY on OBJs RED and  WHITE, fixing ENY reserve, and setting conditions for the DO in Phase 3).</a:t>
            </a:r>
          </a:p>
          <a:p>
            <a:pPr lvl="2">
              <a:spcBef>
                <a:spcPct val="50000"/>
              </a:spcBef>
              <a:buClr>
                <a:srgbClr val="0000FF"/>
              </a:buClr>
              <a:buFont typeface="Wingdings" panose="05000000000000000000" pitchFamily="2" charset="2"/>
              <a:buChar char="ü"/>
            </a:pPr>
            <a:r>
              <a:rPr lang="en-US" altLang="en-US" sz="1600" b="1" dirty="0">
                <a:solidFill>
                  <a:srgbClr val="000000"/>
                </a:solidFill>
              </a:rPr>
              <a:t> 4-10 CAV (-) conducts (facilitates) forward passage of lines (FPOL) at PL OHIO (BHL) IOT move 1-8 CAB and 1-66 CAB forward to conduct operations while maintaining contact with ENY. Maintain screen along      PL OHIO in TF 1-68 sector.</a:t>
            </a:r>
          </a:p>
          <a:p>
            <a:pPr lvl="2">
              <a:spcBef>
                <a:spcPct val="50000"/>
              </a:spcBef>
              <a:buClr>
                <a:srgbClr val="0000FF"/>
              </a:buClr>
              <a:buFont typeface="Wingdings" panose="05000000000000000000" pitchFamily="2" charset="2"/>
              <a:buChar char="ü"/>
            </a:pPr>
            <a:r>
              <a:rPr lang="en-US" altLang="en-US" sz="1600" b="1" dirty="0">
                <a:solidFill>
                  <a:srgbClr val="000000"/>
                </a:solidFill>
              </a:rPr>
              <a:t>1-8 CAB </a:t>
            </a:r>
            <a:r>
              <a:rPr lang="en-US" altLang="en-US" sz="1600" b="1" i="1" dirty="0">
                <a:solidFill>
                  <a:srgbClr val="0000FF"/>
                </a:solidFill>
              </a:rPr>
              <a:t>(main effort) </a:t>
            </a:r>
            <a:r>
              <a:rPr lang="en-US" altLang="en-US" sz="1600" b="1" dirty="0">
                <a:solidFill>
                  <a:srgbClr val="000000"/>
                </a:solidFill>
              </a:rPr>
              <a:t>conducts attack from ATK A on AXIS OAK to destroy A/1-843 in the north vic OBJ RED IOT prevent ENY from affecting the Phase 3 (DO) ME vic OBJ BLUE. Fix D/1-843 (ENY reserve) IOT prevent ENY reserve from affecting the Phase 3 (DO) ME vic OBJ BLUE.</a:t>
            </a: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4"/>
          <p:cNvSpPr>
            <a:spLocks noGrp="1" noChangeArrowheads="1"/>
          </p:cNvSpPr>
          <p:nvPr>
            <p:ph type="title"/>
          </p:nvPr>
        </p:nvSpPr>
        <p:spPr>
          <a:xfrm>
            <a:off x="2938464" y="173332"/>
            <a:ext cx="7272337" cy="679450"/>
          </a:xfrm>
          <a:effectLst>
            <a:outerShdw dist="35921" dir="2700000" algn="ctr" rotWithShape="0">
              <a:srgbClr val="FFD889"/>
            </a:outerShdw>
          </a:effectLst>
        </p:spPr>
        <p:txBody>
          <a:bodyPr/>
          <a:lstStyle/>
          <a:p>
            <a:pPr eaLnBrk="1" hangingPunct="1"/>
            <a:r>
              <a:rPr lang="en-US" altLang="en-US" dirty="0"/>
              <a:t>COA Statement Example </a:t>
            </a:r>
            <a:r>
              <a:rPr lang="en-US" altLang="en-US" sz="1200" dirty="0"/>
              <a:t>(Page 3 of 5)</a:t>
            </a:r>
          </a:p>
        </p:txBody>
      </p:sp>
      <p:sp>
        <p:nvSpPr>
          <p:cNvPr id="17510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2A433948-7191-4250-9D62-BB36D56CACD8}" type="slidenum">
              <a:rPr lang="en-US" altLang="en-US" sz="800">
                <a:solidFill>
                  <a:srgbClr val="000000"/>
                </a:solidFill>
              </a:rPr>
              <a:pPr>
                <a:spcBef>
                  <a:spcPct val="0"/>
                </a:spcBef>
                <a:buFontTx/>
                <a:buNone/>
              </a:pPr>
              <a:t>82</a:t>
            </a:fld>
            <a:endParaRPr lang="en-US" altLang="en-US" sz="800" dirty="0">
              <a:solidFill>
                <a:srgbClr val="000000"/>
              </a:solidFill>
            </a:endParaRPr>
          </a:p>
        </p:txBody>
      </p:sp>
      <p:sp>
        <p:nvSpPr>
          <p:cNvPr id="175108" name="Text Box 5"/>
          <p:cNvSpPr txBox="1">
            <a:spLocks noChangeArrowheads="1"/>
          </p:cNvSpPr>
          <p:nvPr/>
        </p:nvSpPr>
        <p:spPr bwMode="auto">
          <a:xfrm>
            <a:off x="457826" y="1007132"/>
            <a:ext cx="11167476" cy="2539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228600" indent="114300">
              <a:defRPr sz="3200">
                <a:solidFill>
                  <a:schemeClr val="tx2"/>
                </a:solidFill>
                <a:latin typeface="Arial" panose="020B0604020202020204" pitchFamily="34" charset="0"/>
              </a:defRPr>
            </a:lvl2pPr>
            <a:lvl3pPr marL="685800" indent="1143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marL="233363" indent="223838">
              <a:lnSpc>
                <a:spcPts val="1600"/>
              </a:lnSpc>
              <a:spcBef>
                <a:spcPct val="50000"/>
              </a:spcBef>
              <a:buClr>
                <a:srgbClr val="0000CC"/>
              </a:buClr>
              <a:buFont typeface="Wingdings" panose="05000000000000000000" pitchFamily="2" charset="2"/>
              <a:buChar char="§"/>
            </a:pPr>
            <a:r>
              <a:rPr lang="en-US" altLang="en-US" sz="1600" b="1" dirty="0">
                <a:solidFill>
                  <a:srgbClr val="0000FF"/>
                </a:solidFill>
              </a:rPr>
              <a:t>Phase 2 (SO 2) continued:</a:t>
            </a:r>
          </a:p>
          <a:p>
            <a:pPr lvl="2">
              <a:lnSpc>
                <a:spcPts val="1600"/>
              </a:lnSpc>
              <a:spcBef>
                <a:spcPct val="50000"/>
              </a:spcBef>
              <a:buClr>
                <a:srgbClr val="0000FF"/>
              </a:buClr>
              <a:buFont typeface="Wingdings" panose="05000000000000000000" pitchFamily="2" charset="2"/>
              <a:buChar char="ü"/>
            </a:pPr>
            <a:r>
              <a:rPr lang="en-US" altLang="en-US" sz="1600" b="1" dirty="0">
                <a:solidFill>
                  <a:srgbClr val="000000"/>
                </a:solidFill>
              </a:rPr>
              <a:t> TF 1-68 (+) conducts movement to contact from ATK B on AXIS PINE to PL UTAH IOT set conditions for execution of Phase 3 (DO). </a:t>
            </a:r>
          </a:p>
          <a:p>
            <a:pPr lvl="2">
              <a:lnSpc>
                <a:spcPts val="1600"/>
              </a:lnSpc>
              <a:spcBef>
                <a:spcPct val="50000"/>
              </a:spcBef>
              <a:buClr>
                <a:srgbClr val="0000FF"/>
              </a:buClr>
              <a:buFont typeface="Wingdings" panose="05000000000000000000" pitchFamily="2" charset="2"/>
              <a:buChar char="ü"/>
            </a:pPr>
            <a:r>
              <a:rPr lang="en-US" altLang="en-US" sz="1600" b="1" dirty="0">
                <a:solidFill>
                  <a:srgbClr val="000000"/>
                </a:solidFill>
              </a:rPr>
              <a:t> 1-66 CAB conducts attack from ATK C on AXIS ELM to destroy C/1-843 in the south vic OBJ WHITE IOT prevent ENY from affecting the Phase 3 (DO) ME vic OBJ BLUE.</a:t>
            </a:r>
          </a:p>
          <a:p>
            <a:pPr lvl="2">
              <a:lnSpc>
                <a:spcPts val="1600"/>
              </a:lnSpc>
              <a:spcBef>
                <a:spcPct val="50000"/>
              </a:spcBef>
              <a:buClr>
                <a:srgbClr val="0000FF"/>
              </a:buClr>
              <a:buFont typeface="Wingdings" panose="05000000000000000000" pitchFamily="2" charset="2"/>
              <a:buChar char="ü"/>
            </a:pPr>
            <a:r>
              <a:rPr lang="en-US" altLang="en-US" sz="1600" b="1" dirty="0">
                <a:solidFill>
                  <a:srgbClr val="000000"/>
                </a:solidFill>
              </a:rPr>
              <a:t> 588 EN (-) provides mobility support to Phase 2 (SO) as required.</a:t>
            </a:r>
          </a:p>
          <a:p>
            <a:pPr lvl="2">
              <a:lnSpc>
                <a:spcPts val="1600"/>
              </a:lnSpc>
              <a:spcBef>
                <a:spcPct val="50000"/>
              </a:spcBef>
              <a:buClr>
                <a:srgbClr val="0000FF"/>
              </a:buClr>
              <a:buFont typeface="Wingdings" panose="05000000000000000000" pitchFamily="2" charset="2"/>
              <a:buChar char="ü"/>
            </a:pPr>
            <a:r>
              <a:rPr lang="en-US" altLang="en-US" sz="1600" b="1" dirty="0">
                <a:solidFill>
                  <a:srgbClr val="000000"/>
                </a:solidFill>
              </a:rPr>
              <a:t> RES displaces on order with TAC to vic HILL 780, west of PL OHIO, IOT set conditions for commitment priority.</a:t>
            </a:r>
          </a:p>
          <a:p>
            <a:pPr lvl="1">
              <a:lnSpc>
                <a:spcPts val="1600"/>
              </a:lnSpc>
              <a:spcBef>
                <a:spcPct val="50000"/>
              </a:spcBef>
              <a:buClr>
                <a:srgbClr val="0000FF"/>
              </a:buClr>
            </a:pPr>
            <a:r>
              <a:rPr lang="en-US" altLang="en-US" sz="1400" b="1" dirty="0">
                <a:solidFill>
                  <a:srgbClr val="000000"/>
                </a:solidFill>
              </a:rPr>
              <a:t>  </a:t>
            </a:r>
          </a:p>
        </p:txBody>
      </p:sp>
      <p:sp>
        <p:nvSpPr>
          <p:cNvPr id="5" name="Text Box 5"/>
          <p:cNvSpPr txBox="1">
            <a:spLocks noChangeArrowheads="1"/>
          </p:cNvSpPr>
          <p:nvPr/>
        </p:nvSpPr>
        <p:spPr bwMode="auto">
          <a:xfrm>
            <a:off x="479092" y="3225801"/>
            <a:ext cx="11301782" cy="3416320"/>
          </a:xfrm>
          <a:prstGeom prst="rect">
            <a:avLst/>
          </a:prstGeom>
          <a:noFill/>
          <a:ln w="9525">
            <a:noFill/>
            <a:miter lim="800000"/>
            <a:headEnd/>
            <a:tailEnd/>
          </a:ln>
        </p:spPr>
        <p:txBody>
          <a:bodyPr wrap="square">
            <a:spAutoFit/>
          </a:bodyPr>
          <a:lstStyle/>
          <a:p>
            <a:pPr>
              <a:spcBef>
                <a:spcPct val="50000"/>
              </a:spcBef>
              <a:tabLst>
                <a:tab pos="2457450" algn="l"/>
              </a:tabLst>
              <a:defRPr/>
            </a:pPr>
            <a:r>
              <a:rPr lang="en-US" sz="1600" b="1" dirty="0">
                <a:solidFill>
                  <a:srgbClr val="0000FF"/>
                </a:solidFill>
                <a:latin typeface="Arial" charset="0"/>
              </a:rPr>
              <a:t>DECISIVE OPERATION (DO): </a:t>
            </a:r>
            <a:r>
              <a:rPr lang="en-US" sz="800" b="1" dirty="0">
                <a:solidFill>
                  <a:srgbClr val="0000FF"/>
                </a:solidFill>
                <a:latin typeface="Arial" charset="0"/>
              </a:rPr>
              <a:t>(The DO includes FPOL of TF 1-68 (+), destroying ENY on OBJ BLUE, destroying ENY reserve, maintaining flank unit coordination by 1-8 CAB and 1-66 CAB, and setting conditions for follow on operations by 4ID).</a:t>
            </a:r>
            <a:endParaRPr lang="en-US" sz="1400" b="1" dirty="0">
              <a:solidFill>
                <a:srgbClr val="0000FF"/>
              </a:solidFill>
              <a:latin typeface="Arial" charset="0"/>
            </a:endParaRPr>
          </a:p>
          <a:p>
            <a:pPr marL="233363" indent="106363">
              <a:spcBef>
                <a:spcPct val="50000"/>
              </a:spcBef>
              <a:buFont typeface="Wingdings" pitchFamily="2" charset="2"/>
              <a:buChar char="§"/>
              <a:defRPr/>
            </a:pPr>
            <a:r>
              <a:rPr lang="en-US" sz="1600" b="1" dirty="0">
                <a:solidFill>
                  <a:srgbClr val="0000FF"/>
                </a:solidFill>
                <a:latin typeface="Arial" charset="0"/>
              </a:rPr>
              <a:t> Phase 3 (Decisive Operation):</a:t>
            </a:r>
          </a:p>
          <a:p>
            <a:pPr marL="690563" lvl="1" indent="106363">
              <a:spcBef>
                <a:spcPct val="50000"/>
              </a:spcBef>
              <a:buClr>
                <a:srgbClr val="0000FF"/>
              </a:buClr>
              <a:buFont typeface="Wingdings" pitchFamily="2" charset="2"/>
              <a:buChar char="ü"/>
              <a:defRPr/>
            </a:pPr>
            <a:r>
              <a:rPr lang="en-US" sz="1600" b="1" dirty="0">
                <a:solidFill>
                  <a:srgbClr val="0000FF"/>
                </a:solidFill>
                <a:latin typeface="Arial" charset="0"/>
              </a:rPr>
              <a:t> </a:t>
            </a:r>
            <a:r>
              <a:rPr lang="en-US" sz="1600" b="1" dirty="0">
                <a:solidFill>
                  <a:srgbClr val="000000"/>
                </a:solidFill>
                <a:latin typeface="Arial" charset="0"/>
              </a:rPr>
              <a:t>4-10 CAV (-) conducts (facilitates) forward passage of lines (FPOL) at PL OHIO (BHL) IOT move TF 1-68 (+) (main effort) forward to conduct operations while maintaining ENY contact. O/O, establishes screen along PL TEXAS IOT maintain contact with ENY forces and deny ENY reconnaissance.</a:t>
            </a:r>
          </a:p>
          <a:p>
            <a:pPr marL="690563" lvl="1" indent="106363">
              <a:spcBef>
                <a:spcPct val="50000"/>
              </a:spcBef>
              <a:buClr>
                <a:srgbClr val="0000FF"/>
              </a:buClr>
              <a:buFont typeface="Wingdings" pitchFamily="2" charset="2"/>
              <a:buChar char="ü"/>
              <a:defRPr/>
            </a:pPr>
            <a:r>
              <a:rPr lang="en-US" sz="1600" b="1" dirty="0">
                <a:solidFill>
                  <a:srgbClr val="000000"/>
                </a:solidFill>
                <a:latin typeface="Arial" charset="0"/>
              </a:rPr>
              <a:t> 1-8 CAB continues to fix D/1-843 (ENY reserve) IOT prevent ENY reserve from affecting the DO ME vic OBJ BLUE. Clear ENY forces in CAB AO to PL IOWA IOT provide northern flank security for the DO ME and enable flank unit contact.  </a:t>
            </a:r>
          </a:p>
          <a:p>
            <a:pPr marL="690563" lvl="1" indent="106363">
              <a:spcBef>
                <a:spcPct val="50000"/>
              </a:spcBef>
              <a:buClr>
                <a:srgbClr val="0000FF"/>
              </a:buClr>
              <a:buFont typeface="Wingdings" pitchFamily="2" charset="2"/>
              <a:buChar char="ü"/>
              <a:defRPr/>
            </a:pPr>
            <a:r>
              <a:rPr lang="en-US" sz="1600" b="1" dirty="0">
                <a:solidFill>
                  <a:srgbClr val="000000"/>
                </a:solidFill>
                <a:latin typeface="Arial" charset="0"/>
              </a:rPr>
              <a:t> TF 1-68 (+) </a:t>
            </a:r>
            <a:r>
              <a:rPr lang="en-US" sz="1600" b="1" i="1" dirty="0">
                <a:solidFill>
                  <a:srgbClr val="0000FF"/>
                </a:solidFill>
                <a:latin typeface="Arial" charset="0"/>
              </a:rPr>
              <a:t>(main effort) </a:t>
            </a:r>
            <a:r>
              <a:rPr lang="en-US" sz="1600" b="1" dirty="0">
                <a:solidFill>
                  <a:srgbClr val="000000"/>
                </a:solidFill>
                <a:latin typeface="Arial" charset="0"/>
              </a:rPr>
              <a:t>conducts attack from ATK B on AXIS PINE to destroy B/1-843 vic OBJ BLUE. On order, attacks on DIRECTION OF ATTACK ASH from PD 1 to destroy D/1-843 (ENY reserve) IOT provide secure axis of advance (along Range Road) to the east for 4ID follow on forces. </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4"/>
          <p:cNvSpPr>
            <a:spLocks noGrp="1" noChangeArrowheads="1"/>
          </p:cNvSpPr>
          <p:nvPr>
            <p:ph type="title"/>
          </p:nvPr>
        </p:nvSpPr>
        <p:spPr>
          <a:xfrm>
            <a:off x="2938464" y="173332"/>
            <a:ext cx="7272337" cy="679450"/>
          </a:xfrm>
          <a:effectLst>
            <a:outerShdw dist="35921" dir="2700000" algn="ctr" rotWithShape="0">
              <a:srgbClr val="FFD889"/>
            </a:outerShdw>
          </a:effectLst>
        </p:spPr>
        <p:txBody>
          <a:bodyPr/>
          <a:lstStyle/>
          <a:p>
            <a:pPr eaLnBrk="1" hangingPunct="1"/>
            <a:r>
              <a:rPr lang="en-US" altLang="en-US" dirty="0"/>
              <a:t>COA Statement Example </a:t>
            </a:r>
            <a:r>
              <a:rPr lang="en-US" altLang="en-US" sz="1200" dirty="0"/>
              <a:t>(Page 4 of 5)</a:t>
            </a:r>
          </a:p>
        </p:txBody>
      </p:sp>
      <p:sp>
        <p:nvSpPr>
          <p:cNvPr id="177155"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AAEE5DF1-9D7E-4D84-9A52-E60D7EBA6BF2}" type="slidenum">
              <a:rPr lang="en-US" altLang="en-US" sz="800">
                <a:solidFill>
                  <a:srgbClr val="000000"/>
                </a:solidFill>
              </a:rPr>
              <a:pPr>
                <a:spcBef>
                  <a:spcPct val="0"/>
                </a:spcBef>
                <a:buFontTx/>
                <a:buNone/>
              </a:pPr>
              <a:t>83</a:t>
            </a:fld>
            <a:endParaRPr lang="en-US" altLang="en-US" sz="800" dirty="0">
              <a:solidFill>
                <a:srgbClr val="000000"/>
              </a:solidFill>
            </a:endParaRPr>
          </a:p>
        </p:txBody>
      </p:sp>
      <p:sp>
        <p:nvSpPr>
          <p:cNvPr id="258052" name="Text Box 5"/>
          <p:cNvSpPr txBox="1">
            <a:spLocks noChangeArrowheads="1"/>
          </p:cNvSpPr>
          <p:nvPr/>
        </p:nvSpPr>
        <p:spPr bwMode="auto">
          <a:xfrm>
            <a:off x="458599" y="936203"/>
            <a:ext cx="11201400" cy="5878532"/>
          </a:xfrm>
          <a:prstGeom prst="rect">
            <a:avLst/>
          </a:prstGeom>
          <a:noFill/>
          <a:ln w="9525">
            <a:noFill/>
            <a:miter lim="800000"/>
            <a:headEnd/>
            <a:tailEnd/>
          </a:ln>
        </p:spPr>
        <p:txBody>
          <a:bodyPr wrap="square">
            <a:spAutoFit/>
          </a:bodyPr>
          <a:lstStyle/>
          <a:p>
            <a:pPr>
              <a:spcBef>
                <a:spcPct val="50000"/>
              </a:spcBef>
              <a:defRPr/>
            </a:pPr>
            <a:r>
              <a:rPr lang="en-US" sz="1600" b="1" dirty="0">
                <a:solidFill>
                  <a:srgbClr val="0000FF"/>
                </a:solidFill>
                <a:latin typeface="Arial" charset="0"/>
              </a:rPr>
              <a:t>DECISIVE OPERATION (DO):</a:t>
            </a:r>
          </a:p>
          <a:p>
            <a:pPr marL="233363" indent="106363">
              <a:spcBef>
                <a:spcPct val="50000"/>
              </a:spcBef>
              <a:buFont typeface="Wingdings" pitchFamily="2" charset="2"/>
              <a:buChar char="§"/>
              <a:defRPr/>
            </a:pPr>
            <a:r>
              <a:rPr lang="en-US" sz="1600" b="1" dirty="0">
                <a:solidFill>
                  <a:srgbClr val="0000FF"/>
                </a:solidFill>
                <a:latin typeface="Arial" charset="0"/>
              </a:rPr>
              <a:t> Phase 3 (Decisive Operation) continued:</a:t>
            </a:r>
          </a:p>
          <a:p>
            <a:pPr marL="690563" lvl="1" indent="106363">
              <a:spcBef>
                <a:spcPct val="50000"/>
              </a:spcBef>
              <a:buClr>
                <a:srgbClr val="0000FF"/>
              </a:buClr>
              <a:buFont typeface="Wingdings" pitchFamily="2" charset="2"/>
              <a:buChar char="ü"/>
              <a:defRPr/>
            </a:pPr>
            <a:r>
              <a:rPr lang="en-US" sz="1600" b="1" dirty="0">
                <a:solidFill>
                  <a:srgbClr val="0000FF"/>
                </a:solidFill>
                <a:latin typeface="Arial" charset="0"/>
              </a:rPr>
              <a:t> </a:t>
            </a:r>
            <a:r>
              <a:rPr lang="en-US" sz="1600" b="1" dirty="0">
                <a:solidFill>
                  <a:schemeClr val="tx1"/>
                </a:solidFill>
                <a:latin typeface="Arial" charset="0"/>
              </a:rPr>
              <a:t>1-66 CAB</a:t>
            </a:r>
            <a:r>
              <a:rPr lang="en-US" sz="1600" b="1" dirty="0">
                <a:solidFill>
                  <a:srgbClr val="000000"/>
                </a:solidFill>
                <a:latin typeface="Arial" charset="0"/>
              </a:rPr>
              <a:t> clear ENY forces in CAB AO to PL IOWA IOT provide southern flank security for the DO ME and enable flank unit contact.</a:t>
            </a:r>
          </a:p>
          <a:p>
            <a:pPr marL="690563" lvl="1" indent="106363">
              <a:spcBef>
                <a:spcPct val="50000"/>
              </a:spcBef>
              <a:buClr>
                <a:srgbClr val="0000FF"/>
              </a:buClr>
              <a:buFont typeface="Wingdings" pitchFamily="2" charset="2"/>
              <a:buChar char="ü"/>
              <a:defRPr/>
            </a:pPr>
            <a:r>
              <a:rPr lang="en-US" sz="1600" b="1" dirty="0">
                <a:solidFill>
                  <a:srgbClr val="000000"/>
                </a:solidFill>
                <a:latin typeface="Arial" charset="0"/>
              </a:rPr>
              <a:t> 588 EN (-) displaces forward with MAIN vic HILL 780, west of PL OHIO, IOT provide engineer command control in support of Phase 3 (DO). </a:t>
            </a:r>
            <a:r>
              <a:rPr lang="en-US" sz="1600" b="1" dirty="0">
                <a:solidFill>
                  <a:schemeClr val="tx1"/>
                </a:solidFill>
                <a:latin typeface="Arial" charset="0"/>
              </a:rPr>
              <a:t>  </a:t>
            </a:r>
          </a:p>
          <a:p>
            <a:pPr marL="690563" lvl="1" indent="106363">
              <a:spcBef>
                <a:spcPct val="50000"/>
              </a:spcBef>
              <a:buClr>
                <a:srgbClr val="0000FF"/>
              </a:buClr>
              <a:buFont typeface="Wingdings" pitchFamily="2" charset="2"/>
              <a:buChar char="ü"/>
              <a:defRPr/>
            </a:pPr>
            <a:r>
              <a:rPr lang="en-US" sz="1600" b="1" dirty="0">
                <a:solidFill>
                  <a:srgbClr val="0000FF"/>
                </a:solidFill>
                <a:latin typeface="Arial" charset="0"/>
              </a:rPr>
              <a:t> </a:t>
            </a:r>
            <a:r>
              <a:rPr lang="en-US" sz="1600" b="1" dirty="0">
                <a:solidFill>
                  <a:srgbClr val="000000"/>
                </a:solidFill>
                <a:latin typeface="Arial" charset="0"/>
              </a:rPr>
              <a:t>RES displaces on order with TAC vic PL NEVADA IOT set conditions to reinforce TF 1-68 at OBJ BLUE.</a:t>
            </a:r>
            <a:endParaRPr lang="en-US" sz="1600" b="1" dirty="0">
              <a:solidFill>
                <a:srgbClr val="0000FF"/>
              </a:solidFill>
              <a:latin typeface="Arial" charset="0"/>
            </a:endParaRPr>
          </a:p>
          <a:p>
            <a:pPr>
              <a:spcBef>
                <a:spcPct val="50000"/>
              </a:spcBef>
              <a:defRPr/>
            </a:pPr>
            <a:r>
              <a:rPr lang="en-US" sz="1600" b="1" dirty="0">
                <a:solidFill>
                  <a:srgbClr val="0000FF"/>
                </a:solidFill>
                <a:latin typeface="Arial" charset="0"/>
              </a:rPr>
              <a:t>FIRES: </a:t>
            </a:r>
            <a:r>
              <a:rPr lang="en-US" sz="1000" b="1" i="1" dirty="0">
                <a:solidFill>
                  <a:srgbClr val="FF0000"/>
                </a:solidFill>
                <a:latin typeface="Arial" charset="0"/>
              </a:rPr>
              <a:t>(Only priorities are shown - tasks and purposes will be addressed in greater detail in CGSS)</a:t>
            </a:r>
          </a:p>
          <a:p>
            <a:pPr marL="228600" lvl="1" indent="114300">
              <a:spcBef>
                <a:spcPct val="50000"/>
              </a:spcBef>
              <a:buClr>
                <a:srgbClr val="0000FF"/>
              </a:buClr>
              <a:buFont typeface="Wingdings" pitchFamily="2" charset="2"/>
              <a:buChar char="§"/>
              <a:defRPr/>
            </a:pPr>
            <a:r>
              <a:rPr lang="en-US" sz="1600" b="1" dirty="0">
                <a:solidFill>
                  <a:srgbClr val="0000FF"/>
                </a:solidFill>
                <a:latin typeface="Arial" charset="0"/>
              </a:rPr>
              <a:t> </a:t>
            </a:r>
            <a:r>
              <a:rPr lang="en-US" sz="1600" b="1" dirty="0">
                <a:solidFill>
                  <a:srgbClr val="000000"/>
                </a:solidFill>
                <a:latin typeface="Arial" charset="0"/>
              </a:rPr>
              <a:t>Phase 1 (SO): Priority of fires to 4-10 CAV (-) ME initially from PAA 10. On order, displace to PAA 15. High payoff targets (HPTs) are enemy recon forces and indirect fire systems.</a:t>
            </a:r>
          </a:p>
          <a:p>
            <a:pPr marL="228600" lvl="1" indent="114300">
              <a:spcBef>
                <a:spcPct val="50000"/>
              </a:spcBef>
              <a:buClr>
                <a:srgbClr val="0000FF"/>
              </a:buClr>
              <a:buFont typeface="Wingdings" pitchFamily="2" charset="2"/>
              <a:buChar char="§"/>
              <a:defRPr/>
            </a:pPr>
            <a:r>
              <a:rPr lang="en-US" sz="1600" b="1" dirty="0">
                <a:solidFill>
                  <a:srgbClr val="000000"/>
                </a:solidFill>
                <a:latin typeface="Arial" charset="0"/>
              </a:rPr>
              <a:t> Phase 2 (SO): Priority of fires to 1-8 CAB ME from PAA 15. On order, displace to PAA 20 and PAA 25. HPTs are ENY mechanized infantry forces and indirect fire systems. </a:t>
            </a:r>
          </a:p>
          <a:p>
            <a:pPr marL="228600" lvl="1" indent="114300">
              <a:spcBef>
                <a:spcPct val="50000"/>
              </a:spcBef>
              <a:buClr>
                <a:srgbClr val="0000FF"/>
              </a:buClr>
              <a:buFont typeface="Wingdings" pitchFamily="2" charset="2"/>
              <a:buChar char="§"/>
              <a:defRPr/>
            </a:pPr>
            <a:r>
              <a:rPr lang="en-US" sz="1600" b="1" dirty="0">
                <a:solidFill>
                  <a:srgbClr val="000000"/>
                </a:solidFill>
                <a:latin typeface="Arial" charset="0"/>
              </a:rPr>
              <a:t> Phase 3 (DO): Priority of fires to TF 1-68 (+) ME from PAA 20. On order, displace to PAA 30. HPTs are ENY armor, mechanized infantry forces, and indirect fire systems.</a:t>
            </a:r>
          </a:p>
          <a:p>
            <a:pPr>
              <a:spcBef>
                <a:spcPct val="50000"/>
              </a:spcBef>
              <a:defRPr/>
            </a:pPr>
            <a:r>
              <a:rPr lang="en-US" sz="1600" b="1" dirty="0">
                <a:solidFill>
                  <a:srgbClr val="0000FF"/>
                </a:solidFill>
                <a:latin typeface="Arial" charset="0"/>
              </a:rPr>
              <a:t>SUSTAINING OPERATION:  </a:t>
            </a:r>
            <a:r>
              <a:rPr lang="en-US" sz="1600" b="1" dirty="0">
                <a:solidFill>
                  <a:srgbClr val="000000"/>
                </a:solidFill>
                <a:latin typeface="Arial" charset="0"/>
              </a:rPr>
              <a:t>64 BSB will initially occupy BSA (vic AA PEEL). MSR ROYALS (two-way traffic) established along Range Road.  ASR ASTROS (two-way traffic) established in south (both MSR AND ASR shown in green for clarity). Forward logistic elements (FLEs) established as required to support operations </a:t>
            </a:r>
            <a:r>
              <a:rPr lang="en-US" sz="1000" b="1" i="1" dirty="0">
                <a:solidFill>
                  <a:srgbClr val="FF0000"/>
                </a:solidFill>
                <a:latin typeface="Arial" charset="0"/>
              </a:rPr>
              <a:t>(not shown on sketch to reduce clutter)</a:t>
            </a:r>
            <a:r>
              <a:rPr lang="en-US" sz="1000" b="1" dirty="0">
                <a:solidFill>
                  <a:srgbClr val="000000"/>
                </a:solidFill>
                <a:latin typeface="Arial" charset="0"/>
              </a:rPr>
              <a:t>.</a:t>
            </a:r>
            <a:r>
              <a:rPr lang="en-US" sz="1600" b="1" dirty="0">
                <a:solidFill>
                  <a:srgbClr val="000000"/>
                </a:solidFill>
                <a:latin typeface="Arial" charset="0"/>
              </a:rPr>
              <a:t>  Priority of support will be Class III, V, IX, and VIII to main effort by phase.                                                 			              </a:t>
            </a:r>
            <a:r>
              <a:rPr lang="en-US" sz="1000" b="1" i="1" dirty="0">
                <a:solidFill>
                  <a:srgbClr val="FF0000"/>
                </a:solidFill>
                <a:latin typeface="Arial" charset="0"/>
              </a:rPr>
              <a:t>(Additional sustainment considerations will be addressed in CGSS).</a:t>
            </a:r>
            <a:endParaRPr lang="en-US" sz="1400" b="1" i="1" dirty="0">
              <a:solidFill>
                <a:srgbClr val="000000"/>
              </a:solidFill>
              <a:latin typeface="Arial" charset="0"/>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4"/>
          <p:cNvSpPr>
            <a:spLocks noGrp="1" noChangeArrowheads="1"/>
          </p:cNvSpPr>
          <p:nvPr>
            <p:ph type="title"/>
          </p:nvPr>
        </p:nvSpPr>
        <p:spPr>
          <a:xfrm>
            <a:off x="2938464" y="173332"/>
            <a:ext cx="7272337" cy="679450"/>
          </a:xfrm>
          <a:effectLst>
            <a:outerShdw dist="35921" dir="2700000" algn="ctr" rotWithShape="0">
              <a:srgbClr val="FFD889"/>
            </a:outerShdw>
          </a:effectLst>
        </p:spPr>
        <p:txBody>
          <a:bodyPr/>
          <a:lstStyle/>
          <a:p>
            <a:pPr eaLnBrk="1" hangingPunct="1"/>
            <a:r>
              <a:rPr lang="en-US" altLang="en-US" dirty="0"/>
              <a:t>COA Statement Example </a:t>
            </a:r>
            <a:r>
              <a:rPr lang="en-US" altLang="en-US" sz="1200" dirty="0"/>
              <a:t>(Page 5 of 5)</a:t>
            </a:r>
          </a:p>
        </p:txBody>
      </p:sp>
      <p:sp>
        <p:nvSpPr>
          <p:cNvPr id="17920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AC4B64CB-C3D3-4D68-AE4A-DBA426D6C040}" type="slidenum">
              <a:rPr lang="en-US" altLang="en-US" sz="800">
                <a:solidFill>
                  <a:srgbClr val="000000"/>
                </a:solidFill>
              </a:rPr>
              <a:pPr>
                <a:spcBef>
                  <a:spcPct val="0"/>
                </a:spcBef>
                <a:buFontTx/>
                <a:buNone/>
              </a:pPr>
              <a:t>84</a:t>
            </a:fld>
            <a:endParaRPr lang="en-US" altLang="en-US" sz="800" dirty="0">
              <a:solidFill>
                <a:srgbClr val="000000"/>
              </a:solidFill>
            </a:endParaRPr>
          </a:p>
        </p:txBody>
      </p:sp>
      <p:sp>
        <p:nvSpPr>
          <p:cNvPr id="107524" name="Text Box 5"/>
          <p:cNvSpPr txBox="1">
            <a:spLocks noChangeArrowheads="1"/>
          </p:cNvSpPr>
          <p:nvPr/>
        </p:nvSpPr>
        <p:spPr bwMode="auto">
          <a:xfrm>
            <a:off x="481262" y="1012913"/>
            <a:ext cx="11430001" cy="4893647"/>
          </a:xfrm>
          <a:prstGeom prst="rect">
            <a:avLst/>
          </a:prstGeom>
          <a:noFill/>
          <a:ln w="9525">
            <a:noFill/>
            <a:miter lim="800000"/>
            <a:headEnd/>
            <a:tailEnd/>
          </a:ln>
        </p:spPr>
        <p:txBody>
          <a:bodyPr wrap="square">
            <a:spAutoFit/>
          </a:bodyPr>
          <a:lstStyle/>
          <a:p>
            <a:pPr>
              <a:spcBef>
                <a:spcPct val="50000"/>
              </a:spcBef>
              <a:defRPr/>
            </a:pPr>
            <a:r>
              <a:rPr lang="en-US" sz="1600" b="1" dirty="0">
                <a:solidFill>
                  <a:srgbClr val="0000FF"/>
                </a:solidFill>
                <a:latin typeface="Arial" charset="0"/>
              </a:rPr>
              <a:t>MISSION COMMAND:</a:t>
            </a:r>
          </a:p>
          <a:p>
            <a:pPr indent="233363">
              <a:spcBef>
                <a:spcPct val="50000"/>
              </a:spcBef>
              <a:defRPr/>
            </a:pPr>
            <a:r>
              <a:rPr lang="en-US" sz="1600" b="1" dirty="0">
                <a:solidFill>
                  <a:srgbClr val="0000FF"/>
                </a:solidFill>
                <a:latin typeface="Arial" charset="0"/>
              </a:rPr>
              <a:t>(Command): </a:t>
            </a:r>
            <a:r>
              <a:rPr lang="en-US" sz="1600" b="1" dirty="0">
                <a:solidFill>
                  <a:schemeClr val="tx1"/>
                </a:solidFill>
                <a:latin typeface="Arial" charset="0"/>
              </a:rPr>
              <a:t>3/4ID </a:t>
            </a:r>
            <a:r>
              <a:rPr lang="en-US" sz="1600" b="1" dirty="0">
                <a:solidFill>
                  <a:srgbClr val="000000"/>
                </a:solidFill>
                <a:latin typeface="Arial" charset="0"/>
              </a:rPr>
              <a:t>ABCT CDR located with TAC CP throughout mission.</a:t>
            </a:r>
          </a:p>
          <a:p>
            <a:pPr indent="233363">
              <a:spcBef>
                <a:spcPct val="50000"/>
              </a:spcBef>
              <a:defRPr/>
            </a:pPr>
            <a:r>
              <a:rPr lang="en-US" sz="1600" b="1" dirty="0">
                <a:solidFill>
                  <a:srgbClr val="0000FF"/>
                </a:solidFill>
                <a:latin typeface="Arial" charset="0"/>
              </a:rPr>
              <a:t>(Control/Signal):</a:t>
            </a:r>
          </a:p>
          <a:p>
            <a:pPr marL="233363" lvl="1" indent="106363">
              <a:spcBef>
                <a:spcPct val="50000"/>
              </a:spcBef>
              <a:buClr>
                <a:srgbClr val="0000FF"/>
              </a:buClr>
              <a:buFont typeface="Wingdings" pitchFamily="2" charset="2"/>
              <a:buChar char="§"/>
              <a:defRPr/>
            </a:pPr>
            <a:r>
              <a:rPr lang="en-US" sz="1600" b="1" dirty="0">
                <a:solidFill>
                  <a:srgbClr val="000000"/>
                </a:solidFill>
                <a:latin typeface="Arial" charset="0"/>
              </a:rPr>
              <a:t> Phase 1 (SO):</a:t>
            </a:r>
            <a:r>
              <a:rPr lang="en-US" sz="1600" b="1" dirty="0">
                <a:solidFill>
                  <a:srgbClr val="0000FF"/>
                </a:solidFill>
                <a:latin typeface="Arial" charset="0"/>
              </a:rPr>
              <a:t> </a:t>
            </a:r>
            <a:r>
              <a:rPr lang="en-US" sz="1600" b="1" dirty="0">
                <a:solidFill>
                  <a:schemeClr val="tx1"/>
                </a:solidFill>
                <a:latin typeface="Arial" charset="0"/>
              </a:rPr>
              <a:t>3/4ID </a:t>
            </a:r>
            <a:r>
              <a:rPr lang="en-US" sz="1600" b="1" dirty="0">
                <a:solidFill>
                  <a:srgbClr val="000000"/>
                </a:solidFill>
                <a:latin typeface="Arial" charset="0"/>
              </a:rPr>
              <a:t>ABCT MAIN CP initially located vic BSA, 3/4ID ABCT TAC CP initially located vic ATK A.</a:t>
            </a:r>
          </a:p>
          <a:p>
            <a:pPr marL="233363" lvl="1" indent="106363">
              <a:spcBef>
                <a:spcPct val="50000"/>
              </a:spcBef>
              <a:buClr>
                <a:srgbClr val="0000FF"/>
              </a:buClr>
              <a:buFont typeface="Wingdings" pitchFamily="2" charset="2"/>
              <a:buChar char="§"/>
              <a:defRPr/>
            </a:pPr>
            <a:r>
              <a:rPr lang="en-US" sz="1600" b="1" dirty="0">
                <a:solidFill>
                  <a:srgbClr val="000000"/>
                </a:solidFill>
                <a:latin typeface="Arial" charset="0"/>
              </a:rPr>
              <a:t> Phase 2 (SO): On order, 3/4ID ABCT TAC CP displaces to vic HILL 780, west of PL OHIO.</a:t>
            </a:r>
          </a:p>
          <a:p>
            <a:pPr marL="233363" lvl="1" indent="106363">
              <a:spcBef>
                <a:spcPct val="50000"/>
              </a:spcBef>
              <a:buClr>
                <a:srgbClr val="0000FF"/>
              </a:buClr>
              <a:buFont typeface="Wingdings" pitchFamily="2" charset="2"/>
              <a:buChar char="§"/>
              <a:defRPr/>
            </a:pPr>
            <a:r>
              <a:rPr lang="en-US" sz="1600" b="1" dirty="0">
                <a:solidFill>
                  <a:srgbClr val="000000"/>
                </a:solidFill>
                <a:latin typeface="Arial" charset="0"/>
              </a:rPr>
              <a:t> Phase 3 (DO): On order, 3/4ID ABCT TAC CP displaces to vic PL NEVADA. On order, 3/4ID ABCT MAIN CP displaces to HILL 780, west of PL OHIO.</a:t>
            </a:r>
          </a:p>
          <a:p>
            <a:pPr>
              <a:spcBef>
                <a:spcPct val="50000"/>
              </a:spcBef>
              <a:defRPr/>
            </a:pPr>
            <a:r>
              <a:rPr lang="en-US" sz="1600" b="1" dirty="0">
                <a:solidFill>
                  <a:srgbClr val="0000FF"/>
                </a:solidFill>
                <a:latin typeface="Arial" charset="0"/>
              </a:rPr>
              <a:t>TACTICAL RISK: </a:t>
            </a:r>
          </a:p>
          <a:p>
            <a:pPr marL="233363" lvl="1" indent="171450">
              <a:spcBef>
                <a:spcPct val="50000"/>
              </a:spcBef>
              <a:buClr>
                <a:srgbClr val="0000FF"/>
              </a:buClr>
              <a:buFont typeface="Wingdings" pitchFamily="2" charset="2"/>
              <a:buChar char="§"/>
              <a:defRPr/>
            </a:pPr>
            <a:r>
              <a:rPr lang="en-US" sz="1600" b="1" dirty="0">
                <a:solidFill>
                  <a:srgbClr val="0000FF"/>
                </a:solidFill>
                <a:latin typeface="Arial" charset="0"/>
              </a:rPr>
              <a:t>Risk</a:t>
            </a:r>
            <a:r>
              <a:rPr lang="en-US" sz="1600" b="1" dirty="0">
                <a:solidFill>
                  <a:srgbClr val="000000"/>
                </a:solidFill>
                <a:latin typeface="Arial" charset="0"/>
              </a:rPr>
              <a:t> is assumed with no dedicated security force on MSR or ASR. </a:t>
            </a:r>
            <a:r>
              <a:rPr lang="en-US" sz="1600" b="1" dirty="0">
                <a:solidFill>
                  <a:srgbClr val="0000FF"/>
                </a:solidFill>
                <a:latin typeface="Arial" charset="0"/>
              </a:rPr>
              <a:t>Mitigation</a:t>
            </a:r>
            <a:r>
              <a:rPr lang="en-US" sz="1600" b="1" dirty="0">
                <a:solidFill>
                  <a:srgbClr val="000000"/>
                </a:solidFill>
                <a:latin typeface="Arial" charset="0"/>
              </a:rPr>
              <a:t> will be accomplished with standard tactical convoy procedures. </a:t>
            </a:r>
          </a:p>
          <a:p>
            <a:pPr marL="233363" lvl="1" indent="171450">
              <a:spcBef>
                <a:spcPct val="50000"/>
              </a:spcBef>
              <a:buClr>
                <a:srgbClr val="0000FF"/>
              </a:buClr>
              <a:buFont typeface="Wingdings" pitchFamily="2" charset="2"/>
              <a:buChar char="§"/>
              <a:defRPr/>
            </a:pPr>
            <a:r>
              <a:rPr lang="en-US" sz="1600" b="1" dirty="0">
                <a:solidFill>
                  <a:srgbClr val="0000FF"/>
                </a:solidFill>
                <a:latin typeface="Arial" charset="0"/>
              </a:rPr>
              <a:t>Risk</a:t>
            </a:r>
            <a:r>
              <a:rPr lang="en-US" sz="1600" b="1" dirty="0">
                <a:solidFill>
                  <a:srgbClr val="000000"/>
                </a:solidFill>
                <a:latin typeface="Arial" charset="0"/>
              </a:rPr>
              <a:t> is also assumed by not having units clear respective areas of operation as they move on designated axes of advance to objectives IOT facilitate speed. </a:t>
            </a:r>
            <a:r>
              <a:rPr lang="en-US" sz="1600" b="1" dirty="0">
                <a:solidFill>
                  <a:srgbClr val="0000FF"/>
                </a:solidFill>
                <a:latin typeface="Arial" charset="0"/>
              </a:rPr>
              <a:t>Mitigation</a:t>
            </a:r>
            <a:r>
              <a:rPr lang="en-US" sz="1600" b="1" dirty="0">
                <a:solidFill>
                  <a:srgbClr val="000000"/>
                </a:solidFill>
                <a:latin typeface="Arial" charset="0"/>
              </a:rPr>
              <a:t> will be accomplished by reconnaissance and screen by  4-10 CAV (-) during phases 1 and 2 of shaping operations. </a:t>
            </a:r>
          </a:p>
          <a:p>
            <a:pPr>
              <a:spcBef>
                <a:spcPct val="50000"/>
              </a:spcBef>
              <a:defRPr/>
            </a:pPr>
            <a:r>
              <a:rPr lang="en-US" sz="1600" b="1" dirty="0">
                <a:solidFill>
                  <a:srgbClr val="0000FF"/>
                </a:solidFill>
                <a:latin typeface="Arial" charset="0"/>
              </a:rPr>
              <a:t>RESERVE:</a:t>
            </a:r>
            <a:r>
              <a:rPr lang="en-US" sz="1600" b="1" dirty="0">
                <a:solidFill>
                  <a:srgbClr val="000000"/>
                </a:solidFill>
                <a:latin typeface="Arial" charset="0"/>
              </a:rPr>
              <a:t> Priority of commitment is to reinforce DO ME vicinity OBJ BLUE. Initial and subsequent locations to set conditions for priorities of commitment are addressed by phase above.</a:t>
            </a:r>
            <a:r>
              <a:rPr lang="en-US" sz="1600" b="1" dirty="0">
                <a:solidFill>
                  <a:srgbClr val="0000FF"/>
                </a:solidFill>
                <a:latin typeface="Arial" charset="0"/>
              </a:rPr>
              <a:t> </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577515" y="1076412"/>
            <a:ext cx="11044989" cy="3308350"/>
          </a:xfrm>
          <a:prstGeom prst="rect">
            <a:avLst/>
          </a:prstGeom>
          <a:gradFill flip="none" rotWithShape="1">
            <a:gsLst>
              <a:gs pos="0">
                <a:srgbClr val="F7DBB3">
                  <a:gamma/>
                  <a:tint val="20000"/>
                  <a:invGamma/>
                </a:srgbClr>
              </a:gs>
              <a:gs pos="100000">
                <a:srgbClr val="F7DBB3"/>
              </a:gs>
            </a:gsLst>
            <a:lin ang="16200000" scaled="1"/>
            <a:tileRect/>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181251" name="Rectangle 4"/>
          <p:cNvSpPr>
            <a:spLocks noGrp="1" noChangeArrowheads="1"/>
          </p:cNvSpPr>
          <p:nvPr>
            <p:ph type="title"/>
          </p:nvPr>
        </p:nvSpPr>
        <p:spPr>
          <a:xfrm>
            <a:off x="2449514" y="182857"/>
            <a:ext cx="7272337" cy="679450"/>
          </a:xfrm>
          <a:effectLst>
            <a:outerShdw dist="35921" dir="2700000" algn="ctr" rotWithShape="0">
              <a:srgbClr val="FFD889"/>
            </a:outerShdw>
          </a:effectLst>
        </p:spPr>
        <p:txBody>
          <a:bodyPr/>
          <a:lstStyle/>
          <a:p>
            <a:pPr eaLnBrk="1" hangingPunct="1"/>
            <a:r>
              <a:rPr lang="en-US" altLang="en-US" dirty="0"/>
              <a:t>COA Statement Example </a:t>
            </a:r>
            <a:endParaRPr lang="en-US" altLang="en-US" sz="1200" dirty="0"/>
          </a:p>
        </p:txBody>
      </p:sp>
      <p:sp>
        <p:nvSpPr>
          <p:cNvPr id="181252"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F2723000-7CC5-4106-9C59-71765E7C5389}" type="slidenum">
              <a:rPr lang="en-US" altLang="en-US" sz="800">
                <a:solidFill>
                  <a:srgbClr val="000000"/>
                </a:solidFill>
              </a:rPr>
              <a:pPr>
                <a:spcBef>
                  <a:spcPct val="0"/>
                </a:spcBef>
                <a:buFontTx/>
                <a:buNone/>
              </a:pPr>
              <a:t>85</a:t>
            </a:fld>
            <a:endParaRPr lang="en-US" altLang="en-US" sz="800" dirty="0">
              <a:solidFill>
                <a:srgbClr val="000000"/>
              </a:solidFill>
            </a:endParaRPr>
          </a:p>
        </p:txBody>
      </p:sp>
      <p:sp>
        <p:nvSpPr>
          <p:cNvPr id="108550" name="Text Box 5"/>
          <p:cNvSpPr txBox="1">
            <a:spLocks noChangeArrowheads="1"/>
          </p:cNvSpPr>
          <p:nvPr/>
        </p:nvSpPr>
        <p:spPr bwMode="auto">
          <a:xfrm>
            <a:off x="673767" y="1069975"/>
            <a:ext cx="10996865" cy="3354765"/>
          </a:xfrm>
          <a:prstGeom prst="rect">
            <a:avLst/>
          </a:prstGeom>
          <a:noFill/>
          <a:ln w="9525">
            <a:noFill/>
            <a:miter lim="800000"/>
            <a:headEnd/>
            <a:tailEnd/>
          </a:ln>
        </p:spPr>
        <p:txBody>
          <a:bodyPr wrap="square">
            <a:spAutoFit/>
          </a:bodyPr>
          <a:lstStyle/>
          <a:p>
            <a:pPr>
              <a:spcBef>
                <a:spcPct val="50000"/>
              </a:spcBef>
              <a:defRPr/>
            </a:pPr>
            <a:r>
              <a:rPr lang="en-US" sz="1200" b="1" dirty="0">
                <a:solidFill>
                  <a:srgbClr val="FF0000"/>
                </a:solidFill>
                <a:latin typeface="Arial" charset="0"/>
              </a:rPr>
              <a:t>Note: Explanations that might be offered to the commander by the staff during Action 7, Conduct a Course of Action Briefing (FM 6-0, para 9-119):</a:t>
            </a:r>
          </a:p>
          <a:p>
            <a:pPr>
              <a:spcBef>
                <a:spcPct val="50000"/>
              </a:spcBef>
              <a:defRPr/>
            </a:pPr>
            <a:r>
              <a:rPr lang="en-US" sz="1000" b="1" dirty="0">
                <a:solidFill>
                  <a:schemeClr val="tx1"/>
                </a:solidFill>
                <a:latin typeface="Arial" charset="0"/>
              </a:rPr>
              <a:t>1.  A composite sketch may become too cluttered to clearly discern the specific movements and tasks by each unit. It may be necessary to develop additional sketches by phase. The next </a:t>
            </a:r>
            <a:r>
              <a:rPr lang="en-US" sz="1000" b="1" dirty="0">
                <a:solidFill>
                  <a:srgbClr val="0000FF"/>
                </a:solidFill>
                <a:latin typeface="Arial" charset="0"/>
              </a:rPr>
              <a:t>three slides illustrate the COA by phase and the fourth slide is a composite example</a:t>
            </a:r>
            <a:r>
              <a:rPr lang="en-US" sz="1000" b="1" dirty="0">
                <a:solidFill>
                  <a:schemeClr val="tx1"/>
                </a:solidFill>
                <a:latin typeface="Arial" charset="0"/>
              </a:rPr>
              <a:t>. </a:t>
            </a:r>
          </a:p>
          <a:p>
            <a:pPr>
              <a:spcBef>
                <a:spcPct val="50000"/>
              </a:spcBef>
              <a:defRPr/>
            </a:pPr>
            <a:r>
              <a:rPr lang="en-US" sz="1000" b="1" dirty="0">
                <a:solidFill>
                  <a:schemeClr val="tx1"/>
                </a:solidFill>
                <a:latin typeface="Arial" charset="0"/>
              </a:rPr>
              <a:t>2.  The reason the staff might use the selected control measures: Generally, if the staff provides battalion boundaries, ground axes of advance are not required. There are </a:t>
            </a:r>
            <a:r>
              <a:rPr lang="en-US" sz="1000" b="1" dirty="0">
                <a:solidFill>
                  <a:srgbClr val="0000FF"/>
                </a:solidFill>
                <a:latin typeface="Arial" charset="0"/>
              </a:rPr>
              <a:t>three primary reasons why the staff might specify an axis of advance </a:t>
            </a:r>
            <a:r>
              <a:rPr lang="en-US" sz="1000" b="1" dirty="0">
                <a:solidFill>
                  <a:schemeClr val="tx1"/>
                </a:solidFill>
                <a:latin typeface="Arial" charset="0"/>
              </a:rPr>
              <a:t>(ADP 3-90, para 3-24):</a:t>
            </a:r>
          </a:p>
          <a:p>
            <a:pPr marL="169863" indent="-169863">
              <a:spcBef>
                <a:spcPct val="50000"/>
              </a:spcBef>
              <a:defRPr/>
            </a:pPr>
            <a:r>
              <a:rPr lang="en-US" sz="1000" b="1" dirty="0">
                <a:solidFill>
                  <a:schemeClr val="tx1"/>
                </a:solidFill>
                <a:latin typeface="Arial" charset="0"/>
              </a:rPr>
              <a:t>	(a)  First, to direct the bypass of locations that could delay the progress of the advancing force, such as known contaminated areas.</a:t>
            </a:r>
          </a:p>
          <a:p>
            <a:pPr marL="169863" indent="-169863">
              <a:spcBef>
                <a:spcPct val="50000"/>
              </a:spcBef>
              <a:defRPr/>
            </a:pPr>
            <a:r>
              <a:rPr lang="en-US" sz="1000" b="1" dirty="0">
                <a:solidFill>
                  <a:schemeClr val="tx1"/>
                </a:solidFill>
                <a:latin typeface="Arial" charset="0"/>
              </a:rPr>
              <a:t>	(b) Second, to indicate that the force is not required to clear the AO as it advances. The force will be required to clear the axis in accordance with specified bypass criteria</a:t>
            </a:r>
            <a:r>
              <a:rPr lang="en-US" sz="1000" b="1" i="1" dirty="0">
                <a:solidFill>
                  <a:schemeClr val="tx1"/>
                </a:solidFill>
                <a:latin typeface="Arial" charset="0"/>
              </a:rPr>
              <a:t>.  </a:t>
            </a:r>
            <a:r>
              <a:rPr lang="en-US" sz="1000" b="1" i="1" dirty="0">
                <a:solidFill>
                  <a:srgbClr val="0000FF"/>
                </a:solidFill>
                <a:latin typeface="Arial" charset="0"/>
              </a:rPr>
              <a:t>(Used this reason in order to illustrate axes of advance on a sketch).  </a:t>
            </a:r>
            <a:r>
              <a:rPr lang="en-US" sz="1000" b="1" dirty="0">
                <a:solidFill>
                  <a:srgbClr val="0000FF"/>
                </a:solidFill>
                <a:latin typeface="Arial" charset="0"/>
              </a:rPr>
              <a:t> </a:t>
            </a:r>
          </a:p>
          <a:p>
            <a:pPr marL="169863" indent="-169863">
              <a:spcBef>
                <a:spcPct val="50000"/>
              </a:spcBef>
              <a:defRPr/>
            </a:pPr>
            <a:r>
              <a:rPr lang="en-US" sz="1000" b="1" dirty="0">
                <a:solidFill>
                  <a:schemeClr val="tx1"/>
                </a:solidFill>
                <a:latin typeface="Arial" charset="0"/>
              </a:rPr>
              <a:t>	(c) The third reason is to indicate to a unit involved in offensive encirclement, exploitation, or pursuit operations the need to move rapidly toward an objective. </a:t>
            </a:r>
          </a:p>
          <a:p>
            <a:pPr>
              <a:spcBef>
                <a:spcPct val="50000"/>
              </a:spcBef>
              <a:defRPr/>
            </a:pPr>
            <a:r>
              <a:rPr lang="en-US" sz="1000" b="1" dirty="0">
                <a:solidFill>
                  <a:schemeClr val="tx1"/>
                </a:solidFill>
                <a:latin typeface="Arial" charset="0"/>
              </a:rPr>
              <a:t>3.  Phase 2 (SO) shows two normal axes of advance (AXIS OAK and AXIS ELM). Although 1-8 CAB is the main effort on AXIS OAK, the axis has a single arrow-head rather than a double arrow head simply because the example shown in ADP 1-02, p. 8-34, illustrates the double arrowhead as the main attack. 1-8 CAB is not conducting the main attack, but is only the </a:t>
            </a:r>
            <a:r>
              <a:rPr lang="en-US" sz="1000" b="1" dirty="0">
                <a:solidFill>
                  <a:srgbClr val="0000FF"/>
                </a:solidFill>
                <a:latin typeface="Arial" charset="0"/>
              </a:rPr>
              <a:t>main effort </a:t>
            </a:r>
            <a:r>
              <a:rPr lang="en-US" sz="1000" b="1" dirty="0">
                <a:solidFill>
                  <a:schemeClr val="tx1"/>
                </a:solidFill>
                <a:latin typeface="Arial" charset="0"/>
              </a:rPr>
              <a:t>within a shaping operation prior to the decisive operation. While Phase 3 (DO) involves multiple units, TF 1-68 is the </a:t>
            </a:r>
            <a:r>
              <a:rPr lang="en-US" sz="1000" b="1" dirty="0">
                <a:solidFill>
                  <a:srgbClr val="0000FF"/>
                </a:solidFill>
                <a:latin typeface="Arial" charset="0"/>
              </a:rPr>
              <a:t>main effort </a:t>
            </a:r>
            <a:r>
              <a:rPr lang="en-US" sz="1000" b="1" dirty="0">
                <a:solidFill>
                  <a:schemeClr val="tx1"/>
                </a:solidFill>
                <a:latin typeface="Arial" charset="0"/>
              </a:rPr>
              <a:t>attacking on AXIS PINE, which is shown with a double arrowhead.</a:t>
            </a:r>
          </a:p>
          <a:p>
            <a:pPr>
              <a:spcBef>
                <a:spcPct val="50000"/>
              </a:spcBef>
              <a:defRPr/>
            </a:pPr>
            <a:r>
              <a:rPr lang="en-US" sz="1000" b="1" dirty="0">
                <a:solidFill>
                  <a:schemeClr val="tx1"/>
                </a:solidFill>
                <a:latin typeface="Arial" charset="0"/>
              </a:rPr>
              <a:t>4.  Some tactical tasks, such as </a:t>
            </a:r>
            <a:r>
              <a:rPr lang="en-US" sz="1000" b="1" i="1" dirty="0">
                <a:solidFill>
                  <a:srgbClr val="0000FF"/>
                </a:solidFill>
                <a:latin typeface="Arial" charset="0"/>
              </a:rPr>
              <a:t>occupy      </a:t>
            </a:r>
            <a:r>
              <a:rPr lang="en-US" sz="1000" b="1" dirty="0">
                <a:solidFill>
                  <a:schemeClr val="tx1"/>
                </a:solidFill>
                <a:latin typeface="Arial" charset="0"/>
              </a:rPr>
              <a:t> attack positions A, B, C, BSA, and </a:t>
            </a:r>
            <a:r>
              <a:rPr lang="en-US" sz="1000" b="1" i="1" dirty="0">
                <a:solidFill>
                  <a:srgbClr val="0000FF"/>
                </a:solidFill>
                <a:latin typeface="Arial" charset="0"/>
              </a:rPr>
              <a:t>FPOL           </a:t>
            </a:r>
            <a:r>
              <a:rPr lang="en-US" sz="1000" b="1" dirty="0">
                <a:solidFill>
                  <a:schemeClr val="tx1"/>
                </a:solidFill>
                <a:latin typeface="Arial" charset="0"/>
              </a:rPr>
              <a:t>    at PL OHIO, were not shown on the sketch simply to reduce clutter. These deliberate omissions should be addressed verbally or annotated on the margin of the sketch for completeness.</a:t>
            </a:r>
          </a:p>
          <a:p>
            <a:pPr>
              <a:spcBef>
                <a:spcPct val="50000"/>
              </a:spcBef>
              <a:defRPr/>
            </a:pPr>
            <a:r>
              <a:rPr lang="en-US" sz="1000" b="1" dirty="0">
                <a:solidFill>
                  <a:schemeClr val="tx1"/>
                </a:solidFill>
                <a:latin typeface="Arial" charset="0"/>
              </a:rPr>
              <a:t>5.  Phase line labeling: The purpose of the phase line (LD, BHL, LOA) and fire support control measures (CFL, O/O CFL) should be placed inside unit boundaries, but shown as illustrated only for ease of reading (see Symbology Lesson or ADP 1-02, p. 8-64 for details).   </a:t>
            </a:r>
          </a:p>
        </p:txBody>
      </p:sp>
      <p:pic>
        <p:nvPicPr>
          <p:cNvPr id="181254" name="Picture 3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01715" y="3645178"/>
            <a:ext cx="2698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55" name="Picture 7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41836" y="3607078"/>
            <a:ext cx="4540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64" name="TextBox 17"/>
          <p:cNvSpPr txBox="1">
            <a:spLocks noChangeArrowheads="1"/>
          </p:cNvSpPr>
          <p:nvPr/>
        </p:nvSpPr>
        <p:spPr bwMode="auto">
          <a:xfrm>
            <a:off x="1963739" y="4494512"/>
            <a:ext cx="835977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FF0000"/>
                </a:solidFill>
              </a:rPr>
              <a:t>Animation has been added to “build” events within each phase - it is necessary to view these slides in presentation mode.</a:t>
            </a:r>
          </a:p>
        </p:txBody>
      </p:sp>
      <p:grpSp>
        <p:nvGrpSpPr>
          <p:cNvPr id="4" name="Group 3"/>
          <p:cNvGrpSpPr/>
          <p:nvPr/>
        </p:nvGrpSpPr>
        <p:grpSpPr>
          <a:xfrm>
            <a:off x="3294586" y="4714247"/>
            <a:ext cx="2624015" cy="1720299"/>
            <a:chOff x="3294586" y="4714247"/>
            <a:chExt cx="2624015" cy="1720299"/>
          </a:xfrm>
        </p:grpSpPr>
        <p:sp>
          <p:nvSpPr>
            <p:cNvPr id="181261" name="TextBox 14"/>
            <p:cNvSpPr txBox="1">
              <a:spLocks noChangeArrowheads="1"/>
            </p:cNvSpPr>
            <p:nvPr/>
          </p:nvSpPr>
          <p:spPr bwMode="auto">
            <a:xfrm>
              <a:off x="3578959" y="4714247"/>
              <a:ext cx="209867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Phase 2 (Shaping Operation)</a:t>
              </a:r>
            </a:p>
          </p:txBody>
        </p:sp>
        <p:pic>
          <p:nvPicPr>
            <p:cNvPr id="10" name="Picture 9"/>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3294586" y="4952472"/>
              <a:ext cx="2624015" cy="1482074"/>
            </a:xfrm>
            <a:prstGeom prst="rect">
              <a:avLst/>
            </a:prstGeom>
            <a:ln>
              <a:solidFill>
                <a:schemeClr val="bg1">
                  <a:lumMod val="50000"/>
                </a:schemeClr>
              </a:solidFill>
            </a:ln>
            <a:effectLst>
              <a:outerShdw blurRad="50800" dist="38100" dir="2700000" algn="tl" rotWithShape="0">
                <a:prstClr val="black">
                  <a:alpha val="40000"/>
                </a:prstClr>
              </a:outerShdw>
            </a:effectLst>
          </p:spPr>
        </p:pic>
      </p:grpSp>
      <p:grpSp>
        <p:nvGrpSpPr>
          <p:cNvPr id="7" name="Group 6"/>
          <p:cNvGrpSpPr/>
          <p:nvPr/>
        </p:nvGrpSpPr>
        <p:grpSpPr>
          <a:xfrm>
            <a:off x="5997908" y="4714247"/>
            <a:ext cx="2635735" cy="1722406"/>
            <a:chOff x="5997908" y="4714247"/>
            <a:chExt cx="2635735" cy="1722406"/>
          </a:xfrm>
        </p:grpSpPr>
        <p:sp>
          <p:nvSpPr>
            <p:cNvPr id="181262" name="TextBox 15"/>
            <p:cNvSpPr txBox="1">
              <a:spLocks noChangeArrowheads="1"/>
            </p:cNvSpPr>
            <p:nvPr/>
          </p:nvSpPr>
          <p:spPr bwMode="auto">
            <a:xfrm>
              <a:off x="6279151" y="4714247"/>
              <a:ext cx="215423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Phase 3 (Decisive Operation)</a:t>
              </a:r>
            </a:p>
          </p:txBody>
        </p:sp>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997908" y="4950161"/>
              <a:ext cx="2635735" cy="1486492"/>
            </a:xfrm>
            <a:prstGeom prst="rect">
              <a:avLst/>
            </a:prstGeom>
            <a:ln>
              <a:solidFill>
                <a:schemeClr val="bg1">
                  <a:lumMod val="50000"/>
                </a:schemeClr>
              </a:solidFill>
            </a:ln>
            <a:effectLst>
              <a:outerShdw blurRad="50800" dist="38100" dir="2700000" algn="tl" rotWithShape="0">
                <a:prstClr val="black">
                  <a:alpha val="40000"/>
                </a:prstClr>
              </a:outerShdw>
            </a:effectLst>
          </p:spPr>
        </p:pic>
      </p:grpSp>
      <p:grpSp>
        <p:nvGrpSpPr>
          <p:cNvPr id="14" name="Group 13"/>
          <p:cNvGrpSpPr/>
          <p:nvPr/>
        </p:nvGrpSpPr>
        <p:grpSpPr>
          <a:xfrm>
            <a:off x="8989598" y="4714248"/>
            <a:ext cx="2646544" cy="1724645"/>
            <a:chOff x="8989598" y="4714248"/>
            <a:chExt cx="2646544" cy="1724645"/>
          </a:xfrm>
        </p:grpSpPr>
        <p:sp>
          <p:nvSpPr>
            <p:cNvPr id="181263" name="TextBox 16"/>
            <p:cNvSpPr txBox="1">
              <a:spLocks noChangeArrowheads="1"/>
            </p:cNvSpPr>
            <p:nvPr/>
          </p:nvSpPr>
          <p:spPr bwMode="auto">
            <a:xfrm>
              <a:off x="9364562" y="4714248"/>
              <a:ext cx="196691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Composite COA Sketch</a:t>
              </a:r>
            </a:p>
          </p:txBody>
        </p:sp>
        <p:pic>
          <p:nvPicPr>
            <p:cNvPr id="12" name="Picture 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989598" y="4950050"/>
              <a:ext cx="2646544" cy="1488843"/>
            </a:xfrm>
            <a:prstGeom prst="rect">
              <a:avLst/>
            </a:prstGeom>
            <a:ln>
              <a:solidFill>
                <a:schemeClr val="bg1">
                  <a:lumMod val="50000"/>
                </a:schemeClr>
              </a:solidFill>
            </a:ln>
            <a:effectLst>
              <a:outerShdw blurRad="50800" dist="38100" dir="2700000" algn="tl" rotWithShape="0">
                <a:prstClr val="black">
                  <a:alpha val="40000"/>
                </a:prstClr>
              </a:outerShdw>
            </a:effectLst>
          </p:spPr>
        </p:pic>
      </p:grpSp>
      <p:grpSp>
        <p:nvGrpSpPr>
          <p:cNvPr id="3" name="Group 2"/>
          <p:cNvGrpSpPr/>
          <p:nvPr/>
        </p:nvGrpSpPr>
        <p:grpSpPr>
          <a:xfrm>
            <a:off x="590345" y="4714247"/>
            <a:ext cx="2620691" cy="1721099"/>
            <a:chOff x="590345" y="4714247"/>
            <a:chExt cx="2620691" cy="1721099"/>
          </a:xfrm>
        </p:grpSpPr>
        <p:sp>
          <p:nvSpPr>
            <p:cNvPr id="181260" name="TextBox 13"/>
            <p:cNvSpPr txBox="1">
              <a:spLocks noChangeArrowheads="1"/>
            </p:cNvSpPr>
            <p:nvPr/>
          </p:nvSpPr>
          <p:spPr bwMode="auto">
            <a:xfrm>
              <a:off x="871827" y="4714247"/>
              <a:ext cx="212248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100" b="1" dirty="0">
                  <a:solidFill>
                    <a:srgbClr val="0000FF"/>
                  </a:solidFill>
                </a:rPr>
                <a:t>Phase 1 (Shaping Operation)</a:t>
              </a:r>
            </a:p>
          </p:txBody>
        </p:sp>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90345" y="4954919"/>
              <a:ext cx="2620691" cy="1480427"/>
            </a:xfrm>
            <a:prstGeom prst="rect">
              <a:avLst/>
            </a:prstGeom>
            <a:ln>
              <a:solidFill>
                <a:schemeClr val="bg1">
                  <a:lumMod val="50000"/>
                </a:schemeClr>
              </a:solidFill>
            </a:ln>
            <a:effectLst>
              <a:outerShdw blurRad="50800" dist="38100" dir="2700000" algn="tl" rotWithShape="0">
                <a:prstClr val="black">
                  <a:alpha val="40000"/>
                </a:prstClr>
              </a:outerShdw>
            </a:effectLst>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8" name="Picture 2"/>
          <p:cNvPicPr>
            <a:picLocks noChangeAspect="1" noChangeArrowheads="1"/>
          </p:cNvPicPr>
          <p:nvPr/>
        </p:nvPicPr>
        <p:blipFill>
          <a:blip r:embed="rId3">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040030" y="-476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183299" name="Group 673"/>
          <p:cNvGrpSpPr>
            <a:grpSpLocks/>
          </p:cNvGrpSpPr>
          <p:nvPr/>
        </p:nvGrpSpPr>
        <p:grpSpPr bwMode="auto">
          <a:xfrm>
            <a:off x="3073368" y="2379664"/>
            <a:ext cx="7226300" cy="3063875"/>
            <a:chOff x="32831" y="2379893"/>
            <a:chExt cx="7227072" cy="3063670"/>
          </a:xfrm>
        </p:grpSpPr>
        <p:grpSp>
          <p:nvGrpSpPr>
            <p:cNvPr id="183860" name="Group 169"/>
            <p:cNvGrpSpPr>
              <a:grpSpLocks/>
            </p:cNvGrpSpPr>
            <p:nvPr/>
          </p:nvGrpSpPr>
          <p:grpSpPr bwMode="auto">
            <a:xfrm>
              <a:off x="292099" y="2379893"/>
              <a:ext cx="6606325" cy="1243737"/>
              <a:chOff x="292099" y="2379893"/>
              <a:chExt cx="6606325" cy="1243737"/>
            </a:xfrm>
          </p:grpSpPr>
          <p:sp>
            <p:nvSpPr>
              <p:cNvPr id="183865" name="Text Box 288"/>
              <p:cNvSpPr txBox="1">
                <a:spLocks noChangeArrowheads="1"/>
              </p:cNvSpPr>
              <p:nvPr/>
            </p:nvSpPr>
            <p:spPr bwMode="auto">
              <a:xfrm rot="-1794235">
                <a:off x="4746625" y="3235325"/>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83866" name="Text Box 289"/>
              <p:cNvSpPr txBox="1">
                <a:spLocks noChangeArrowheads="1"/>
              </p:cNvSpPr>
              <p:nvPr/>
            </p:nvSpPr>
            <p:spPr bwMode="auto">
              <a:xfrm rot="711019">
                <a:off x="1312720" y="3139647"/>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83867" name="Freeform 287"/>
              <p:cNvSpPr>
                <a:spLocks/>
              </p:cNvSpPr>
              <p:nvPr/>
            </p:nvSpPr>
            <p:spPr bwMode="auto">
              <a:xfrm>
                <a:off x="292099" y="2379893"/>
                <a:ext cx="6606325" cy="1243737"/>
              </a:xfrm>
              <a:custGeom>
                <a:avLst/>
                <a:gdLst>
                  <a:gd name="T0" fmla="*/ 0 w 8774"/>
                  <a:gd name="T1" fmla="*/ 0 h 10000"/>
                  <a:gd name="T2" fmla="*/ 2147483646 w 8774"/>
                  <a:gd name="T3" fmla="*/ 2147483646 h 10000"/>
                  <a:gd name="T4" fmla="*/ 2147483646 w 8774"/>
                  <a:gd name="T5" fmla="*/ 2147483646 h 10000"/>
                  <a:gd name="T6" fmla="*/ 2147483646 w 8774"/>
                  <a:gd name="T7" fmla="*/ 2147483646 h 10000"/>
                  <a:gd name="T8" fmla="*/ 2147483646 w 8774"/>
                  <a:gd name="T9" fmla="*/ 2147483646 h 10000"/>
                  <a:gd name="T10" fmla="*/ 2147483646 w 8774"/>
                  <a:gd name="T11" fmla="*/ 2147483646 h 10000"/>
                  <a:gd name="T12" fmla="*/ 2147483646 w 8774"/>
                  <a:gd name="T13" fmla="*/ 2147483646 h 10000"/>
                  <a:gd name="T14" fmla="*/ 2147483646 w 8774"/>
                  <a:gd name="T15" fmla="*/ 2147483646 h 10000"/>
                  <a:gd name="T16" fmla="*/ 2147483646 w 8774"/>
                  <a:gd name="T17" fmla="*/ 2147483646 h 10000"/>
                  <a:gd name="T18" fmla="*/ 2147483646 w 8774"/>
                  <a:gd name="T19" fmla="*/ 2147483646 h 10000"/>
                  <a:gd name="T20" fmla="*/ 2147483646 w 8774"/>
                  <a:gd name="T21" fmla="*/ 2147483646 h 10000"/>
                  <a:gd name="T22" fmla="*/ 2147483646 w 8774"/>
                  <a:gd name="T23" fmla="*/ 2147483646 h 10000"/>
                  <a:gd name="T24" fmla="*/ 2147483646 w 8774"/>
                  <a:gd name="T25" fmla="*/ 2147483646 h 10000"/>
                  <a:gd name="T26" fmla="*/ 2147483646 w 8774"/>
                  <a:gd name="T27" fmla="*/ 2147483646 h 10000"/>
                  <a:gd name="T28" fmla="*/ 2147483646 w 8774"/>
                  <a:gd name="T29" fmla="*/ 2147483646 h 10000"/>
                  <a:gd name="T30" fmla="*/ 2147483646 w 8774"/>
                  <a:gd name="T31" fmla="*/ 2147483646 h 10000"/>
                  <a:gd name="T32" fmla="*/ 2147483646 w 8774"/>
                  <a:gd name="T33" fmla="*/ 2147483646 h 1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74"/>
                  <a:gd name="T52" fmla="*/ 0 h 10000"/>
                  <a:gd name="T53" fmla="*/ 8774 w 8774"/>
                  <a:gd name="T54" fmla="*/ 10000 h 100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74" h="10000">
                    <a:moveTo>
                      <a:pt x="0" y="0"/>
                    </a:moveTo>
                    <a:lnTo>
                      <a:pt x="591" y="969"/>
                    </a:lnTo>
                    <a:lnTo>
                      <a:pt x="1223" y="3912"/>
                    </a:lnTo>
                    <a:cubicBezTo>
                      <a:pt x="1253" y="4388"/>
                      <a:pt x="1248" y="4626"/>
                      <a:pt x="1279" y="5102"/>
                    </a:cubicBezTo>
                    <a:lnTo>
                      <a:pt x="1990" y="6076"/>
                    </a:lnTo>
                    <a:lnTo>
                      <a:pt x="2972" y="7138"/>
                    </a:lnTo>
                    <a:cubicBezTo>
                      <a:pt x="2919" y="8007"/>
                      <a:pt x="2865" y="8778"/>
                      <a:pt x="2812" y="9647"/>
                    </a:cubicBezTo>
                    <a:lnTo>
                      <a:pt x="3105" y="9292"/>
                    </a:lnTo>
                    <a:lnTo>
                      <a:pt x="3610" y="10000"/>
                    </a:lnTo>
                    <a:cubicBezTo>
                      <a:pt x="3722" y="9609"/>
                      <a:pt x="3834" y="9121"/>
                      <a:pt x="3946" y="8730"/>
                    </a:cubicBezTo>
                    <a:lnTo>
                      <a:pt x="4275" y="8169"/>
                    </a:lnTo>
                    <a:lnTo>
                      <a:pt x="5009" y="8526"/>
                    </a:lnTo>
                    <a:lnTo>
                      <a:pt x="6063" y="9443"/>
                    </a:lnTo>
                    <a:lnTo>
                      <a:pt x="6949" y="6132"/>
                    </a:lnTo>
                    <a:cubicBezTo>
                      <a:pt x="7102" y="5869"/>
                      <a:pt x="7254" y="5710"/>
                      <a:pt x="7407" y="5342"/>
                    </a:cubicBezTo>
                    <a:cubicBezTo>
                      <a:pt x="7527" y="4100"/>
                      <a:pt x="7564" y="3798"/>
                      <a:pt x="7684" y="2556"/>
                    </a:cubicBezTo>
                    <a:cubicBezTo>
                      <a:pt x="8437" y="2938"/>
                      <a:pt x="8010" y="2695"/>
                      <a:pt x="8774" y="2973"/>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83861" name="Group 170"/>
            <p:cNvGrpSpPr>
              <a:grpSpLocks/>
            </p:cNvGrpSpPr>
            <p:nvPr/>
          </p:nvGrpSpPr>
          <p:grpSpPr bwMode="auto">
            <a:xfrm>
              <a:off x="32831" y="2734722"/>
              <a:ext cx="7227072" cy="2708841"/>
              <a:chOff x="32831" y="2734722"/>
              <a:chExt cx="7227072" cy="2708841"/>
            </a:xfrm>
          </p:grpSpPr>
          <p:sp>
            <p:nvSpPr>
              <p:cNvPr id="183862" name="Freeform 287"/>
              <p:cNvSpPr>
                <a:spLocks/>
              </p:cNvSpPr>
              <p:nvPr/>
            </p:nvSpPr>
            <p:spPr bwMode="auto">
              <a:xfrm>
                <a:off x="32831" y="2734722"/>
                <a:ext cx="7227072" cy="2708841"/>
              </a:xfrm>
              <a:custGeom>
                <a:avLst/>
                <a:gdLst>
                  <a:gd name="T0" fmla="*/ 2147483646 w 10517"/>
                  <a:gd name="T1" fmla="*/ 2147483646 h 24040"/>
                  <a:gd name="T2" fmla="*/ 2147483646 w 10517"/>
                  <a:gd name="T3" fmla="*/ 2147483646 h 24040"/>
                  <a:gd name="T4" fmla="*/ 2147483646 w 10517"/>
                  <a:gd name="T5" fmla="*/ 2147483646 h 24040"/>
                  <a:gd name="T6" fmla="*/ 2147483646 w 10517"/>
                  <a:gd name="T7" fmla="*/ 2147483646 h 24040"/>
                  <a:gd name="T8" fmla="*/ 2147483646 w 10517"/>
                  <a:gd name="T9" fmla="*/ 2147483646 h 24040"/>
                  <a:gd name="T10" fmla="*/ 2147483646 w 10517"/>
                  <a:gd name="T11" fmla="*/ 2147483646 h 24040"/>
                  <a:gd name="T12" fmla="*/ 2147483646 w 10517"/>
                  <a:gd name="T13" fmla="*/ 2147483646 h 24040"/>
                  <a:gd name="T14" fmla="*/ 2147483646 w 10517"/>
                  <a:gd name="T15" fmla="*/ 2147483646 h 24040"/>
                  <a:gd name="T16" fmla="*/ 2147483646 w 10517"/>
                  <a:gd name="T17" fmla="*/ 2147483646 h 24040"/>
                  <a:gd name="T18" fmla="*/ 2147483646 w 10517"/>
                  <a:gd name="T19" fmla="*/ 2147483646 h 24040"/>
                  <a:gd name="T20" fmla="*/ 2147483646 w 10517"/>
                  <a:gd name="T21" fmla="*/ 2147483646 h 24040"/>
                  <a:gd name="T22" fmla="*/ 2147483646 w 10517"/>
                  <a:gd name="T23" fmla="*/ 2147483646 h 24040"/>
                  <a:gd name="T24" fmla="*/ 2147483646 w 10517"/>
                  <a:gd name="T25" fmla="*/ 2147483646 h 24040"/>
                  <a:gd name="T26" fmla="*/ 2147483646 w 10517"/>
                  <a:gd name="T27" fmla="*/ 2147483646 h 24040"/>
                  <a:gd name="T28" fmla="*/ 2147483646 w 10517"/>
                  <a:gd name="T29" fmla="*/ 2147483646 h 24040"/>
                  <a:gd name="T30" fmla="*/ 2147483646 w 10517"/>
                  <a:gd name="T31" fmla="*/ 2147483646 h 24040"/>
                  <a:gd name="T32" fmla="*/ 2147483646 w 10517"/>
                  <a:gd name="T33" fmla="*/ 2147483646 h 24040"/>
                  <a:gd name="T34" fmla="*/ 2147483646 w 10517"/>
                  <a:gd name="T35" fmla="*/ 2147483646 h 24040"/>
                  <a:gd name="T36" fmla="*/ 2147483646 w 10517"/>
                  <a:gd name="T37" fmla="*/ 2147483646 h 240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17"/>
                  <a:gd name="T58" fmla="*/ 0 h 24040"/>
                  <a:gd name="T59" fmla="*/ 10517 w 10517"/>
                  <a:gd name="T60" fmla="*/ 24040 h 240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17" h="24040">
                    <a:moveTo>
                      <a:pt x="133" y="8506"/>
                    </a:moveTo>
                    <a:cubicBezTo>
                      <a:pt x="134" y="8508"/>
                      <a:pt x="241" y="0"/>
                      <a:pt x="233" y="268"/>
                    </a:cubicBezTo>
                    <a:cubicBezTo>
                      <a:pt x="234" y="270"/>
                      <a:pt x="188" y="4814"/>
                      <a:pt x="163" y="6455"/>
                    </a:cubicBezTo>
                    <a:cubicBezTo>
                      <a:pt x="138" y="8096"/>
                      <a:pt x="93" y="9112"/>
                      <a:pt x="83" y="10113"/>
                    </a:cubicBezTo>
                    <a:cubicBezTo>
                      <a:pt x="74" y="11114"/>
                      <a:pt x="0" y="11696"/>
                      <a:pt x="106" y="12459"/>
                    </a:cubicBezTo>
                    <a:cubicBezTo>
                      <a:pt x="259" y="13349"/>
                      <a:pt x="395" y="13868"/>
                      <a:pt x="720" y="14692"/>
                    </a:cubicBezTo>
                    <a:cubicBezTo>
                      <a:pt x="1046" y="15516"/>
                      <a:pt x="1886" y="16835"/>
                      <a:pt x="2059" y="17401"/>
                    </a:cubicBezTo>
                    <a:cubicBezTo>
                      <a:pt x="2171" y="18118"/>
                      <a:pt x="2227" y="18570"/>
                      <a:pt x="2269" y="18818"/>
                    </a:cubicBezTo>
                    <a:cubicBezTo>
                      <a:pt x="2694" y="18523"/>
                      <a:pt x="2474" y="18796"/>
                      <a:pt x="2693" y="18641"/>
                    </a:cubicBezTo>
                    <a:cubicBezTo>
                      <a:pt x="2917" y="19073"/>
                      <a:pt x="2973" y="19524"/>
                      <a:pt x="3071" y="19907"/>
                    </a:cubicBezTo>
                    <a:cubicBezTo>
                      <a:pt x="3091" y="20721"/>
                      <a:pt x="3112" y="21533"/>
                      <a:pt x="3134" y="22346"/>
                    </a:cubicBezTo>
                    <a:cubicBezTo>
                      <a:pt x="3550" y="22260"/>
                      <a:pt x="4140" y="22780"/>
                      <a:pt x="4675" y="23575"/>
                    </a:cubicBezTo>
                    <a:cubicBezTo>
                      <a:pt x="5183" y="23857"/>
                      <a:pt x="5821" y="24040"/>
                      <a:pt x="6187" y="24035"/>
                    </a:cubicBezTo>
                    <a:lnTo>
                      <a:pt x="6884" y="20779"/>
                    </a:lnTo>
                    <a:cubicBezTo>
                      <a:pt x="7201" y="19957"/>
                      <a:pt x="7215" y="20034"/>
                      <a:pt x="7487" y="20030"/>
                    </a:cubicBezTo>
                    <a:cubicBezTo>
                      <a:pt x="7670" y="18968"/>
                      <a:pt x="7697" y="18568"/>
                      <a:pt x="7797" y="17948"/>
                    </a:cubicBezTo>
                    <a:cubicBezTo>
                      <a:pt x="8061" y="18174"/>
                      <a:pt x="8247" y="18386"/>
                      <a:pt x="8616" y="18994"/>
                    </a:cubicBezTo>
                    <a:cubicBezTo>
                      <a:pt x="9012" y="20860"/>
                      <a:pt x="9097" y="21192"/>
                      <a:pt x="9529" y="21582"/>
                    </a:cubicBezTo>
                    <a:cubicBezTo>
                      <a:pt x="9846" y="21921"/>
                      <a:pt x="10330" y="21394"/>
                      <a:pt x="10517" y="21036"/>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3863" name="Text Box 288"/>
              <p:cNvSpPr txBox="1">
                <a:spLocks noChangeArrowheads="1"/>
              </p:cNvSpPr>
              <p:nvPr/>
            </p:nvSpPr>
            <p:spPr bwMode="auto">
              <a:xfrm rot="-1794235">
                <a:off x="4232923" y="5097996"/>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sp>
            <p:nvSpPr>
              <p:cNvPr id="183864" name="Text Box 288"/>
              <p:cNvSpPr txBox="1">
                <a:spLocks noChangeArrowheads="1"/>
              </p:cNvSpPr>
              <p:nvPr/>
            </p:nvSpPr>
            <p:spPr bwMode="auto">
              <a:xfrm rot="1302241">
                <a:off x="114611" y="4213782"/>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grpSp>
      </p:grpSp>
      <p:sp>
        <p:nvSpPr>
          <p:cNvPr id="851" name="TextBox 850"/>
          <p:cNvSpPr txBox="1"/>
          <p:nvPr/>
        </p:nvSpPr>
        <p:spPr>
          <a:xfrm>
            <a:off x="3835133" y="200437"/>
            <a:ext cx="7497804" cy="707886"/>
          </a:xfrm>
          <a:prstGeom prst="rect">
            <a:avLst/>
          </a:prstGeom>
          <a:solidFill>
            <a:srgbClr val="EAEAEA">
              <a:alpha val="50196"/>
            </a:srgbClr>
          </a:solidFill>
          <a:ln>
            <a:noFill/>
          </a:ln>
          <a:effectLst>
            <a:outerShdw blurRad="50800" dist="50800" dir="5400000" algn="ctr" rotWithShape="0">
              <a:schemeClr val="bg1"/>
            </a:outerShdw>
          </a:effectLst>
        </p:spPr>
        <p:txBody>
          <a:bodyPr wrap="square">
            <a:spAutoFit/>
          </a:bodyPr>
          <a:lstStyle/>
          <a:p>
            <a:pPr algn="ctr">
              <a:defRPr/>
            </a:pPr>
            <a:r>
              <a:rPr lang="en-US" sz="1000" b="1" dirty="0">
                <a:solidFill>
                  <a:srgbClr val="000000"/>
                </a:solidFill>
                <a:latin typeface="Arial" charset="0"/>
              </a:rPr>
              <a:t>(In presentation mode, this slide will build to more clearly show control measures and how the COA develops by phase. In order to reduce clutter on the sketch, the 588 EN BN and 3-29 FA BN will remain vic BSA, but would displace by phase as required to support the operation. These details are addressed in the statement that precedes this sketch. Additionally, some tactical task symbols (such as Occupy and FPOL) have been omitted to reduce clutter on the sketch).</a:t>
            </a:r>
          </a:p>
        </p:txBody>
      </p:sp>
      <p:grpSp>
        <p:nvGrpSpPr>
          <p:cNvPr id="183301" name="Group 592"/>
          <p:cNvGrpSpPr>
            <a:grpSpLocks/>
          </p:cNvGrpSpPr>
          <p:nvPr/>
        </p:nvGrpSpPr>
        <p:grpSpPr bwMode="auto">
          <a:xfrm>
            <a:off x="3040031" y="1435101"/>
            <a:ext cx="9231313" cy="5470525"/>
            <a:chOff x="0" y="1435100"/>
            <a:chExt cx="9231313" cy="5470525"/>
          </a:xfrm>
        </p:grpSpPr>
        <p:grpSp>
          <p:nvGrpSpPr>
            <p:cNvPr id="183706" name="Group 422"/>
            <p:cNvGrpSpPr>
              <a:grpSpLocks/>
            </p:cNvGrpSpPr>
            <p:nvPr/>
          </p:nvGrpSpPr>
          <p:grpSpPr bwMode="auto">
            <a:xfrm>
              <a:off x="8775565" y="1890060"/>
              <a:ext cx="342895" cy="584243"/>
              <a:chOff x="812" y="116"/>
              <a:chExt cx="216" cy="368"/>
            </a:xfrm>
          </p:grpSpPr>
          <p:sp>
            <p:nvSpPr>
              <p:cNvPr id="183857" name="Text Box 423"/>
              <p:cNvSpPr txBox="1">
                <a:spLocks noChangeArrowheads="1"/>
              </p:cNvSpPr>
              <p:nvPr/>
            </p:nvSpPr>
            <p:spPr bwMode="auto">
              <a:xfrm>
                <a:off x="812" y="272"/>
                <a:ext cx="2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600" b="1" dirty="0">
                    <a:solidFill>
                      <a:srgbClr val="000000"/>
                    </a:solidFill>
                  </a:rPr>
                  <a:t>N</a:t>
                </a:r>
              </a:p>
            </p:txBody>
          </p:sp>
          <p:sp>
            <p:nvSpPr>
              <p:cNvPr id="183858" name="Line 424"/>
              <p:cNvSpPr>
                <a:spLocks noChangeShapeType="1"/>
              </p:cNvSpPr>
              <p:nvPr/>
            </p:nvSpPr>
            <p:spPr bwMode="auto">
              <a:xfrm flipV="1">
                <a:off x="976" y="132"/>
                <a:ext cx="0" cy="2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3859" name="AutoShape 425"/>
              <p:cNvSpPr>
                <a:spLocks noChangeArrowheads="1"/>
              </p:cNvSpPr>
              <p:nvPr/>
            </p:nvSpPr>
            <p:spPr bwMode="auto">
              <a:xfrm flipH="1">
                <a:off x="884" y="116"/>
                <a:ext cx="96" cy="136"/>
              </a:xfrm>
              <a:prstGeom prst="rtTriangle">
                <a:avLst/>
              </a:prstGeom>
              <a:solidFill>
                <a:schemeClr val="tx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83707" name="Freeform 509"/>
            <p:cNvSpPr>
              <a:spLocks/>
            </p:cNvSpPr>
            <p:nvPr/>
          </p:nvSpPr>
          <p:spPr bwMode="auto">
            <a:xfrm>
              <a:off x="11108" y="1605877"/>
              <a:ext cx="752464" cy="1279618"/>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2147483646 h 10000"/>
                <a:gd name="T24" fmla="*/ 2147483646 w 10000"/>
                <a:gd name="T25" fmla="*/ 2147483646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0"/>
                <a:gd name="T40" fmla="*/ 0 h 10000"/>
                <a:gd name="T41" fmla="*/ 10000 w 10000"/>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0" h="10000">
                  <a:moveTo>
                    <a:pt x="2567" y="171"/>
                  </a:moveTo>
                  <a:cubicBezTo>
                    <a:pt x="4064" y="235"/>
                    <a:pt x="5989" y="0"/>
                    <a:pt x="7059" y="427"/>
                  </a:cubicBezTo>
                  <a:cubicBezTo>
                    <a:pt x="8770" y="1111"/>
                    <a:pt x="7154" y="532"/>
                    <a:pt x="8342" y="940"/>
                  </a:cubicBezTo>
                  <a:cubicBezTo>
                    <a:pt x="8824" y="1538"/>
                    <a:pt x="9572" y="1987"/>
                    <a:pt x="9947" y="2607"/>
                  </a:cubicBezTo>
                  <a:cubicBezTo>
                    <a:pt x="9733" y="4744"/>
                    <a:pt x="10000" y="5128"/>
                    <a:pt x="8663" y="6709"/>
                  </a:cubicBezTo>
                  <a:cubicBezTo>
                    <a:pt x="8075" y="7393"/>
                    <a:pt x="8610" y="7009"/>
                    <a:pt x="6417" y="7607"/>
                  </a:cubicBezTo>
                  <a:lnTo>
                    <a:pt x="5455" y="7863"/>
                  </a:lnTo>
                  <a:cubicBezTo>
                    <a:pt x="4813" y="8248"/>
                    <a:pt x="4599" y="8675"/>
                    <a:pt x="3850" y="9017"/>
                  </a:cubicBezTo>
                  <a:cubicBezTo>
                    <a:pt x="1818" y="10000"/>
                    <a:pt x="3850" y="8825"/>
                    <a:pt x="2246" y="9786"/>
                  </a:cubicBezTo>
                  <a:cubicBezTo>
                    <a:pt x="695" y="9637"/>
                    <a:pt x="481" y="9487"/>
                    <a:pt x="0" y="8889"/>
                  </a:cubicBezTo>
                  <a:cubicBezTo>
                    <a:pt x="107" y="7650"/>
                    <a:pt x="160" y="6410"/>
                    <a:pt x="321" y="5171"/>
                  </a:cubicBezTo>
                  <a:cubicBezTo>
                    <a:pt x="428" y="4252"/>
                    <a:pt x="1337" y="3376"/>
                    <a:pt x="1604" y="2479"/>
                  </a:cubicBezTo>
                  <a:cubicBezTo>
                    <a:pt x="1711" y="2137"/>
                    <a:pt x="1925" y="171"/>
                    <a:pt x="2567" y="17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08" name="Text Box 510"/>
            <p:cNvSpPr txBox="1">
              <a:spLocks noChangeArrowheads="1"/>
            </p:cNvSpPr>
            <p:nvPr/>
          </p:nvSpPr>
          <p:spPr bwMode="auto">
            <a:xfrm>
              <a:off x="112988" y="1896525"/>
              <a:ext cx="564578" cy="26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80000"/>
                </a:lnSpc>
                <a:spcBef>
                  <a:spcPct val="0"/>
                </a:spcBef>
                <a:buFontTx/>
                <a:buNone/>
              </a:pPr>
              <a:r>
                <a:rPr lang="en-US" altLang="en-US" sz="1400" b="1" dirty="0">
                  <a:solidFill>
                    <a:srgbClr val="000000"/>
                  </a:solidFill>
                  <a:cs typeface="Arial" panose="020B0604020202020204" pitchFamily="34" charset="0"/>
                </a:rPr>
                <a:t>BSA</a:t>
              </a:r>
            </a:p>
          </p:txBody>
        </p:sp>
        <p:sp>
          <p:nvSpPr>
            <p:cNvPr id="183709" name="Freeform 511"/>
            <p:cNvSpPr>
              <a:spLocks/>
            </p:cNvSpPr>
            <p:nvPr/>
          </p:nvSpPr>
          <p:spPr bwMode="auto">
            <a:xfrm>
              <a:off x="84797" y="1435100"/>
              <a:ext cx="3829916" cy="848688"/>
            </a:xfrm>
            <a:custGeom>
              <a:avLst/>
              <a:gdLst>
                <a:gd name="T0" fmla="*/ 0 w 10767"/>
                <a:gd name="T1" fmla="*/ 0 h 10553"/>
                <a:gd name="T2" fmla="*/ 2147483646 w 10767"/>
                <a:gd name="T3" fmla="*/ 2147483646 h 10553"/>
                <a:gd name="T4" fmla="*/ 2147483646 w 10767"/>
                <a:gd name="T5" fmla="*/ 2147483646 h 10553"/>
                <a:gd name="T6" fmla="*/ 2147483646 w 10767"/>
                <a:gd name="T7" fmla="*/ 2147483646 h 10553"/>
                <a:gd name="T8" fmla="*/ 2147483646 w 10767"/>
                <a:gd name="T9" fmla="*/ 2147483646 h 10553"/>
                <a:gd name="T10" fmla="*/ 2147483646 w 10767"/>
                <a:gd name="T11" fmla="*/ 2147483646 h 10553"/>
                <a:gd name="T12" fmla="*/ 2147483646 w 10767"/>
                <a:gd name="T13" fmla="*/ 2147483646 h 10553"/>
                <a:gd name="T14" fmla="*/ 2147483646 w 10767"/>
                <a:gd name="T15" fmla="*/ 2147483646 h 10553"/>
                <a:gd name="T16" fmla="*/ 2147483646 w 10767"/>
                <a:gd name="T17" fmla="*/ 2147483646 h 10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67"/>
                <a:gd name="T28" fmla="*/ 0 h 10553"/>
                <a:gd name="T29" fmla="*/ 10767 w 10767"/>
                <a:gd name="T30" fmla="*/ 10553 h 10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67" h="10553">
                  <a:moveTo>
                    <a:pt x="0" y="0"/>
                  </a:moveTo>
                  <a:cubicBezTo>
                    <a:pt x="305" y="422"/>
                    <a:pt x="1157" y="1413"/>
                    <a:pt x="1749" y="2154"/>
                  </a:cubicBezTo>
                  <a:cubicBezTo>
                    <a:pt x="2341" y="2895"/>
                    <a:pt x="3022" y="3746"/>
                    <a:pt x="3555" y="4447"/>
                  </a:cubicBezTo>
                  <a:cubicBezTo>
                    <a:pt x="4088" y="5148"/>
                    <a:pt x="4527" y="5930"/>
                    <a:pt x="4945" y="6361"/>
                  </a:cubicBezTo>
                  <a:cubicBezTo>
                    <a:pt x="5690" y="6300"/>
                    <a:pt x="5935" y="6462"/>
                    <a:pt x="6299" y="6688"/>
                  </a:cubicBezTo>
                  <a:cubicBezTo>
                    <a:pt x="6720" y="7168"/>
                    <a:pt x="6739" y="7546"/>
                    <a:pt x="7127" y="7718"/>
                  </a:cubicBezTo>
                  <a:cubicBezTo>
                    <a:pt x="7515" y="7890"/>
                    <a:pt x="8233" y="7403"/>
                    <a:pt x="8625" y="7718"/>
                  </a:cubicBezTo>
                  <a:cubicBezTo>
                    <a:pt x="9019" y="8032"/>
                    <a:pt x="9126" y="9136"/>
                    <a:pt x="9483" y="9608"/>
                  </a:cubicBezTo>
                  <a:cubicBezTo>
                    <a:pt x="9839" y="10081"/>
                    <a:pt x="10303" y="10317"/>
                    <a:pt x="10767" y="10553"/>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10" name="Freeform 519"/>
            <p:cNvSpPr>
              <a:spLocks/>
            </p:cNvSpPr>
            <p:nvPr/>
          </p:nvSpPr>
          <p:spPr bwMode="auto">
            <a:xfrm>
              <a:off x="4287770" y="2285375"/>
              <a:ext cx="4414201" cy="289484"/>
            </a:xfrm>
            <a:custGeom>
              <a:avLst/>
              <a:gdLst>
                <a:gd name="T0" fmla="*/ 0 w 11586"/>
                <a:gd name="T1" fmla="*/ 0 h 10074"/>
                <a:gd name="T2" fmla="*/ 2147483646 w 11586"/>
                <a:gd name="T3" fmla="*/ 2147483646 h 10074"/>
                <a:gd name="T4" fmla="*/ 2147483646 w 11586"/>
                <a:gd name="T5" fmla="*/ 2147483646 h 10074"/>
                <a:gd name="T6" fmla="*/ 2147483646 w 11586"/>
                <a:gd name="T7" fmla="*/ 2147483646 h 10074"/>
                <a:gd name="T8" fmla="*/ 2147483646 w 11586"/>
                <a:gd name="T9" fmla="*/ 2147483646 h 10074"/>
                <a:gd name="T10" fmla="*/ 2147483646 w 11586"/>
                <a:gd name="T11" fmla="*/ 2147483646 h 10074"/>
                <a:gd name="T12" fmla="*/ 2147483646 w 11586"/>
                <a:gd name="T13" fmla="*/ 2147483646 h 10074"/>
                <a:gd name="T14" fmla="*/ 2147483646 w 11586"/>
                <a:gd name="T15" fmla="*/ 2147483646 h 10074"/>
                <a:gd name="T16" fmla="*/ 2147483646 w 11586"/>
                <a:gd name="T17" fmla="*/ 2147483646 h 100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86"/>
                <a:gd name="T28" fmla="*/ 0 h 10074"/>
                <a:gd name="T29" fmla="*/ 11586 w 11586"/>
                <a:gd name="T30" fmla="*/ 10074 h 100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86" h="10074">
                  <a:moveTo>
                    <a:pt x="0" y="0"/>
                  </a:moveTo>
                  <a:cubicBezTo>
                    <a:pt x="583" y="1989"/>
                    <a:pt x="1167" y="4033"/>
                    <a:pt x="1600" y="4972"/>
                  </a:cubicBezTo>
                  <a:cubicBezTo>
                    <a:pt x="2033" y="5912"/>
                    <a:pt x="2071" y="5193"/>
                    <a:pt x="2600" y="5635"/>
                  </a:cubicBezTo>
                  <a:cubicBezTo>
                    <a:pt x="3129" y="6077"/>
                    <a:pt x="4092" y="7238"/>
                    <a:pt x="4775" y="7624"/>
                  </a:cubicBezTo>
                  <a:cubicBezTo>
                    <a:pt x="5458" y="8011"/>
                    <a:pt x="6279" y="7569"/>
                    <a:pt x="6700" y="7956"/>
                  </a:cubicBezTo>
                  <a:cubicBezTo>
                    <a:pt x="7121" y="8343"/>
                    <a:pt x="7099" y="9816"/>
                    <a:pt x="7300" y="9945"/>
                  </a:cubicBezTo>
                  <a:cubicBezTo>
                    <a:pt x="7501" y="10074"/>
                    <a:pt x="7475" y="9384"/>
                    <a:pt x="7904" y="8731"/>
                  </a:cubicBezTo>
                  <a:cubicBezTo>
                    <a:pt x="8333" y="8078"/>
                    <a:pt x="9263" y="6634"/>
                    <a:pt x="9877" y="6025"/>
                  </a:cubicBezTo>
                  <a:cubicBezTo>
                    <a:pt x="10491" y="5416"/>
                    <a:pt x="11144" y="5635"/>
                    <a:pt x="11586" y="5079"/>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11" name="Freeform 521"/>
            <p:cNvSpPr>
              <a:spLocks/>
            </p:cNvSpPr>
            <p:nvPr/>
          </p:nvSpPr>
          <p:spPr bwMode="auto">
            <a:xfrm>
              <a:off x="8358624" y="2235361"/>
              <a:ext cx="711107" cy="4276529"/>
            </a:xfrm>
            <a:custGeom>
              <a:avLst/>
              <a:gdLst>
                <a:gd name="T0" fmla="*/ 2147483646 w 12068"/>
                <a:gd name="T1" fmla="*/ 2147483646 h 10728"/>
                <a:gd name="T2" fmla="*/ 2147483646 w 12068"/>
                <a:gd name="T3" fmla="*/ 2147483646 h 10728"/>
                <a:gd name="T4" fmla="*/ 2147483646 w 12068"/>
                <a:gd name="T5" fmla="*/ 2147483646 h 10728"/>
                <a:gd name="T6" fmla="*/ 2147483646 w 12068"/>
                <a:gd name="T7" fmla="*/ 2147483646 h 10728"/>
                <a:gd name="T8" fmla="*/ 2147483646 w 12068"/>
                <a:gd name="T9" fmla="*/ 2147483646 h 10728"/>
                <a:gd name="T10" fmla="*/ 2147483646 w 12068"/>
                <a:gd name="T11" fmla="*/ 2147483646 h 10728"/>
                <a:gd name="T12" fmla="*/ 2147483646 w 12068"/>
                <a:gd name="T13" fmla="*/ 2147483646 h 10728"/>
                <a:gd name="T14" fmla="*/ 2147483646 w 12068"/>
                <a:gd name="T15" fmla="*/ 2147483646 h 10728"/>
                <a:gd name="T16" fmla="*/ 2147483646 w 12068"/>
                <a:gd name="T17" fmla="*/ 2147483646 h 10728"/>
                <a:gd name="T18" fmla="*/ 2147483646 w 12068"/>
                <a:gd name="T19" fmla="*/ 2147483646 h 10728"/>
                <a:gd name="T20" fmla="*/ 2147483646 w 12068"/>
                <a:gd name="T21" fmla="*/ 2147483646 h 10728"/>
                <a:gd name="T22" fmla="*/ 2147483646 w 12068"/>
                <a:gd name="T23" fmla="*/ 2147483646 h 107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68"/>
                <a:gd name="T37" fmla="*/ 0 h 10728"/>
                <a:gd name="T38" fmla="*/ 12068 w 12068"/>
                <a:gd name="T39" fmla="*/ 10728 h 107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68" h="10728">
                  <a:moveTo>
                    <a:pt x="2068" y="728"/>
                  </a:moveTo>
                  <a:cubicBezTo>
                    <a:pt x="2100" y="729"/>
                    <a:pt x="0" y="0"/>
                    <a:pt x="237" y="75"/>
                  </a:cubicBezTo>
                  <a:cubicBezTo>
                    <a:pt x="474" y="150"/>
                    <a:pt x="3099" y="1001"/>
                    <a:pt x="3493" y="1177"/>
                  </a:cubicBezTo>
                  <a:cubicBezTo>
                    <a:pt x="3920" y="1354"/>
                    <a:pt x="4221" y="1560"/>
                    <a:pt x="4624" y="1789"/>
                  </a:cubicBezTo>
                  <a:cubicBezTo>
                    <a:pt x="5028" y="2019"/>
                    <a:pt x="5593" y="2249"/>
                    <a:pt x="5918" y="2554"/>
                  </a:cubicBezTo>
                  <a:cubicBezTo>
                    <a:pt x="6241" y="2860"/>
                    <a:pt x="6159" y="3283"/>
                    <a:pt x="6564" y="3626"/>
                  </a:cubicBezTo>
                  <a:cubicBezTo>
                    <a:pt x="6968" y="3969"/>
                    <a:pt x="7514" y="4358"/>
                    <a:pt x="8343" y="4611"/>
                  </a:cubicBezTo>
                  <a:cubicBezTo>
                    <a:pt x="9172" y="4865"/>
                    <a:pt x="11028" y="4837"/>
                    <a:pt x="11547" y="5148"/>
                  </a:cubicBezTo>
                  <a:cubicBezTo>
                    <a:pt x="12068" y="5458"/>
                    <a:pt x="11973" y="6084"/>
                    <a:pt x="11466" y="6473"/>
                  </a:cubicBezTo>
                  <a:cubicBezTo>
                    <a:pt x="10959" y="6861"/>
                    <a:pt x="8916" y="7130"/>
                    <a:pt x="8503" y="7476"/>
                  </a:cubicBezTo>
                  <a:cubicBezTo>
                    <a:pt x="8090" y="7822"/>
                    <a:pt x="9091" y="8005"/>
                    <a:pt x="8988" y="8547"/>
                  </a:cubicBezTo>
                  <a:cubicBezTo>
                    <a:pt x="8884" y="9089"/>
                    <a:pt x="7584" y="10435"/>
                    <a:pt x="7880" y="1072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12" name="Freeform 523"/>
            <p:cNvSpPr>
              <a:spLocks/>
            </p:cNvSpPr>
            <p:nvPr/>
          </p:nvSpPr>
          <p:spPr bwMode="auto">
            <a:xfrm>
              <a:off x="363083" y="1669425"/>
              <a:ext cx="665534" cy="1567023"/>
            </a:xfrm>
            <a:custGeom>
              <a:avLst/>
              <a:gdLst>
                <a:gd name="T0" fmla="*/ 2147483646 w 10245"/>
                <a:gd name="T1" fmla="*/ 0 h 9564"/>
                <a:gd name="T2" fmla="*/ 2147483646 w 10245"/>
                <a:gd name="T3" fmla="*/ 2147483646 h 9564"/>
                <a:gd name="T4" fmla="*/ 2147483646 w 10245"/>
                <a:gd name="T5" fmla="*/ 2147483646 h 9564"/>
                <a:gd name="T6" fmla="*/ 2147483646 w 10245"/>
                <a:gd name="T7" fmla="*/ 2147483646 h 9564"/>
                <a:gd name="T8" fmla="*/ 2147483646 w 10245"/>
                <a:gd name="T9" fmla="*/ 2147483646 h 9564"/>
                <a:gd name="T10" fmla="*/ 2147483646 w 10245"/>
                <a:gd name="T11" fmla="*/ 2147483646 h 9564"/>
                <a:gd name="T12" fmla="*/ 2147483646 w 10245"/>
                <a:gd name="T13" fmla="*/ 2147483646 h 9564"/>
                <a:gd name="T14" fmla="*/ 0 60000 65536"/>
                <a:gd name="T15" fmla="*/ 0 60000 65536"/>
                <a:gd name="T16" fmla="*/ 0 60000 65536"/>
                <a:gd name="T17" fmla="*/ 0 60000 65536"/>
                <a:gd name="T18" fmla="*/ 0 60000 65536"/>
                <a:gd name="T19" fmla="*/ 0 60000 65536"/>
                <a:gd name="T20" fmla="*/ 0 60000 65536"/>
                <a:gd name="T21" fmla="*/ 0 w 10245"/>
                <a:gd name="T22" fmla="*/ 0 h 9564"/>
                <a:gd name="T23" fmla="*/ 10245 w 10245"/>
                <a:gd name="T24" fmla="*/ 9564 h 95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45" h="9564">
                  <a:moveTo>
                    <a:pt x="10245" y="0"/>
                  </a:moveTo>
                  <a:cubicBezTo>
                    <a:pt x="9634" y="494"/>
                    <a:pt x="9582" y="990"/>
                    <a:pt x="9244" y="1549"/>
                  </a:cubicBezTo>
                  <a:cubicBezTo>
                    <a:pt x="8906" y="2108"/>
                    <a:pt x="8681" y="2771"/>
                    <a:pt x="8217" y="3352"/>
                  </a:cubicBezTo>
                  <a:cubicBezTo>
                    <a:pt x="7752" y="3934"/>
                    <a:pt x="7118" y="4574"/>
                    <a:pt x="6458" y="5039"/>
                  </a:cubicBezTo>
                  <a:cubicBezTo>
                    <a:pt x="5798" y="5504"/>
                    <a:pt x="5016" y="5765"/>
                    <a:pt x="4258" y="6143"/>
                  </a:cubicBezTo>
                  <a:cubicBezTo>
                    <a:pt x="3500" y="6521"/>
                    <a:pt x="2618" y="6736"/>
                    <a:pt x="1913" y="7306"/>
                  </a:cubicBezTo>
                  <a:cubicBezTo>
                    <a:pt x="1208" y="7876"/>
                    <a:pt x="0" y="9104"/>
                    <a:pt x="30" y="9564"/>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13" name="Freeform 524"/>
            <p:cNvSpPr>
              <a:spLocks/>
            </p:cNvSpPr>
            <p:nvPr/>
          </p:nvSpPr>
          <p:spPr bwMode="auto">
            <a:xfrm>
              <a:off x="126646" y="3422222"/>
              <a:ext cx="208194" cy="2351024"/>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10000" y="0"/>
                  </a:moveTo>
                  <a:cubicBezTo>
                    <a:pt x="8780" y="548"/>
                    <a:pt x="8468" y="291"/>
                    <a:pt x="6115" y="1297"/>
                  </a:cubicBezTo>
                  <a:cubicBezTo>
                    <a:pt x="4527" y="2303"/>
                    <a:pt x="939" y="4587"/>
                    <a:pt x="469" y="6037"/>
                  </a:cubicBezTo>
                  <a:cubicBezTo>
                    <a:pt x="0" y="7487"/>
                    <a:pt x="2839" y="9305"/>
                    <a:pt x="3302"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14" name="Rectangle 525"/>
            <p:cNvSpPr>
              <a:spLocks noChangeArrowheads="1"/>
            </p:cNvSpPr>
            <p:nvPr/>
          </p:nvSpPr>
          <p:spPr bwMode="auto">
            <a:xfrm rot="17544151">
              <a:off x="205351" y="3177753"/>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rPr>
                <a:t>X</a:t>
              </a:r>
            </a:p>
          </p:txBody>
        </p:sp>
        <p:sp>
          <p:nvSpPr>
            <p:cNvPr id="183715" name="Freeform 526"/>
            <p:cNvSpPr>
              <a:spLocks/>
            </p:cNvSpPr>
            <p:nvPr/>
          </p:nvSpPr>
          <p:spPr bwMode="auto">
            <a:xfrm>
              <a:off x="1405335" y="1890010"/>
              <a:ext cx="1325247" cy="469029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0 w 10000"/>
                <a:gd name="T23" fmla="*/ 2147483646 h 10000"/>
                <a:gd name="T24" fmla="*/ 2147483646 w 10000"/>
                <a:gd name="T25" fmla="*/ 2147483646 h 10000"/>
                <a:gd name="T26" fmla="*/ 2147483646 w 10000"/>
                <a:gd name="T27" fmla="*/ 2147483646 h 10000"/>
                <a:gd name="T28" fmla="*/ 2147483646 w 10000"/>
                <a:gd name="T29" fmla="*/ 2147483646 h 1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00"/>
                <a:gd name="T46" fmla="*/ 0 h 10000"/>
                <a:gd name="T47" fmla="*/ 10000 w 10000"/>
                <a:gd name="T48" fmla="*/ 10000 h 1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00" h="10000">
                  <a:moveTo>
                    <a:pt x="8948" y="0"/>
                  </a:moveTo>
                  <a:cubicBezTo>
                    <a:pt x="9044" y="234"/>
                    <a:pt x="9343" y="377"/>
                    <a:pt x="9487" y="589"/>
                  </a:cubicBezTo>
                  <a:cubicBezTo>
                    <a:pt x="9618" y="745"/>
                    <a:pt x="9555" y="818"/>
                    <a:pt x="9627" y="935"/>
                  </a:cubicBezTo>
                  <a:cubicBezTo>
                    <a:pt x="9700" y="1051"/>
                    <a:pt x="10000" y="1134"/>
                    <a:pt x="9921" y="1286"/>
                  </a:cubicBezTo>
                  <a:cubicBezTo>
                    <a:pt x="9841" y="1439"/>
                    <a:pt x="9392" y="1682"/>
                    <a:pt x="9152" y="1848"/>
                  </a:cubicBezTo>
                  <a:cubicBezTo>
                    <a:pt x="8913" y="2015"/>
                    <a:pt x="8714" y="2119"/>
                    <a:pt x="8482" y="2285"/>
                  </a:cubicBezTo>
                  <a:cubicBezTo>
                    <a:pt x="8250" y="2451"/>
                    <a:pt x="8121" y="2584"/>
                    <a:pt x="7761" y="2843"/>
                  </a:cubicBezTo>
                  <a:lnTo>
                    <a:pt x="6361" y="3838"/>
                  </a:lnTo>
                  <a:cubicBezTo>
                    <a:pt x="5983" y="4109"/>
                    <a:pt x="5804" y="4230"/>
                    <a:pt x="5354" y="4458"/>
                  </a:cubicBezTo>
                  <a:cubicBezTo>
                    <a:pt x="4797" y="4656"/>
                    <a:pt x="3857" y="4834"/>
                    <a:pt x="3126" y="5037"/>
                  </a:cubicBezTo>
                  <a:cubicBezTo>
                    <a:pt x="2395" y="5240"/>
                    <a:pt x="1491" y="5523"/>
                    <a:pt x="970" y="5677"/>
                  </a:cubicBezTo>
                  <a:cubicBezTo>
                    <a:pt x="449" y="5830"/>
                    <a:pt x="216" y="5763"/>
                    <a:pt x="0" y="5960"/>
                  </a:cubicBezTo>
                  <a:cubicBezTo>
                    <a:pt x="36" y="6278"/>
                    <a:pt x="318" y="7176"/>
                    <a:pt x="396" y="7728"/>
                  </a:cubicBezTo>
                  <a:cubicBezTo>
                    <a:pt x="474" y="8280"/>
                    <a:pt x="445" y="8894"/>
                    <a:pt x="467" y="9272"/>
                  </a:cubicBezTo>
                  <a:cubicBezTo>
                    <a:pt x="489" y="9651"/>
                    <a:pt x="433" y="9672"/>
                    <a:pt x="529"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16" name="Freeform 527"/>
            <p:cNvSpPr>
              <a:spLocks/>
            </p:cNvSpPr>
            <p:nvPr/>
          </p:nvSpPr>
          <p:spPr bwMode="auto">
            <a:xfrm>
              <a:off x="2225304" y="1819778"/>
              <a:ext cx="1738002" cy="4767649"/>
            </a:xfrm>
            <a:custGeom>
              <a:avLst/>
              <a:gdLst>
                <a:gd name="T0" fmla="*/ 2147483646 w 10000"/>
                <a:gd name="T1" fmla="*/ 0 h 11496"/>
                <a:gd name="T2" fmla="*/ 2147483646 w 10000"/>
                <a:gd name="T3" fmla="*/ 2147483646 h 11496"/>
                <a:gd name="T4" fmla="*/ 2147483646 w 10000"/>
                <a:gd name="T5" fmla="*/ 2147483646 h 11496"/>
                <a:gd name="T6" fmla="*/ 2147483646 w 10000"/>
                <a:gd name="T7" fmla="*/ 2147483646 h 11496"/>
                <a:gd name="T8" fmla="*/ 2147483646 w 10000"/>
                <a:gd name="T9" fmla="*/ 2147483646 h 11496"/>
                <a:gd name="T10" fmla="*/ 2147483646 w 10000"/>
                <a:gd name="T11" fmla="*/ 2147483646 h 11496"/>
                <a:gd name="T12" fmla="*/ 2147483646 w 10000"/>
                <a:gd name="T13" fmla="*/ 2147483646 h 11496"/>
                <a:gd name="T14" fmla="*/ 2147483646 w 10000"/>
                <a:gd name="T15" fmla="*/ 2147483646 h 11496"/>
                <a:gd name="T16" fmla="*/ 2147483646 w 10000"/>
                <a:gd name="T17" fmla="*/ 2147483646 h 11496"/>
                <a:gd name="T18" fmla="*/ 0 w 10000"/>
                <a:gd name="T19" fmla="*/ 2147483646 h 11496"/>
                <a:gd name="T20" fmla="*/ 2147483646 w 10000"/>
                <a:gd name="T21" fmla="*/ 2147483646 h 11496"/>
                <a:gd name="T22" fmla="*/ 2147483646 w 10000"/>
                <a:gd name="T23" fmla="*/ 2147483646 h 11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1496"/>
                <a:gd name="T38" fmla="*/ 10000 w 10000"/>
                <a:gd name="T39" fmla="*/ 11496 h 11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1496">
                  <a:moveTo>
                    <a:pt x="10000" y="0"/>
                  </a:moveTo>
                  <a:cubicBezTo>
                    <a:pt x="9715" y="115"/>
                    <a:pt x="9073" y="437"/>
                    <a:pt x="8677" y="652"/>
                  </a:cubicBezTo>
                  <a:cubicBezTo>
                    <a:pt x="8282" y="866"/>
                    <a:pt x="7957" y="1030"/>
                    <a:pt x="7627" y="1284"/>
                  </a:cubicBezTo>
                  <a:cubicBezTo>
                    <a:pt x="7297" y="1538"/>
                    <a:pt x="7024" y="1834"/>
                    <a:pt x="6695" y="2179"/>
                  </a:cubicBezTo>
                  <a:cubicBezTo>
                    <a:pt x="6366" y="2523"/>
                    <a:pt x="6029" y="2973"/>
                    <a:pt x="5655" y="3350"/>
                  </a:cubicBezTo>
                  <a:cubicBezTo>
                    <a:pt x="5279" y="3731"/>
                    <a:pt x="4753" y="4107"/>
                    <a:pt x="4449" y="4453"/>
                  </a:cubicBezTo>
                  <a:cubicBezTo>
                    <a:pt x="4145" y="4800"/>
                    <a:pt x="4156" y="5100"/>
                    <a:pt x="3829" y="5429"/>
                  </a:cubicBezTo>
                  <a:cubicBezTo>
                    <a:pt x="3454" y="5663"/>
                    <a:pt x="3145" y="5833"/>
                    <a:pt x="2613" y="6046"/>
                  </a:cubicBezTo>
                  <a:cubicBezTo>
                    <a:pt x="2080" y="6259"/>
                    <a:pt x="1068" y="6506"/>
                    <a:pt x="632" y="6708"/>
                  </a:cubicBezTo>
                  <a:cubicBezTo>
                    <a:pt x="196" y="6910"/>
                    <a:pt x="165" y="7019"/>
                    <a:pt x="0" y="7257"/>
                  </a:cubicBezTo>
                  <a:cubicBezTo>
                    <a:pt x="19" y="7628"/>
                    <a:pt x="203" y="8422"/>
                    <a:pt x="283" y="8879"/>
                  </a:cubicBezTo>
                  <a:cubicBezTo>
                    <a:pt x="362" y="9336"/>
                    <a:pt x="429" y="10952"/>
                    <a:pt x="475" y="11496"/>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17" name="Freeform 528"/>
            <p:cNvSpPr>
              <a:spLocks/>
            </p:cNvSpPr>
            <p:nvPr/>
          </p:nvSpPr>
          <p:spPr bwMode="auto">
            <a:xfrm>
              <a:off x="5083223" y="2331293"/>
              <a:ext cx="698459" cy="4228337"/>
            </a:xfrm>
            <a:custGeom>
              <a:avLst/>
              <a:gdLst>
                <a:gd name="T0" fmla="*/ 2147483646 w 9925"/>
                <a:gd name="T1" fmla="*/ 0 h 10038"/>
                <a:gd name="T2" fmla="*/ 2147483646 w 9925"/>
                <a:gd name="T3" fmla="*/ 2147483646 h 10038"/>
                <a:gd name="T4" fmla="*/ 2147483646 w 9925"/>
                <a:gd name="T5" fmla="*/ 2147483646 h 10038"/>
                <a:gd name="T6" fmla="*/ 2147483646 w 9925"/>
                <a:gd name="T7" fmla="*/ 2147483646 h 10038"/>
                <a:gd name="T8" fmla="*/ 2147483646 w 9925"/>
                <a:gd name="T9" fmla="*/ 2147483646 h 10038"/>
                <a:gd name="T10" fmla="*/ 2147483646 w 9925"/>
                <a:gd name="T11" fmla="*/ 2147483646 h 10038"/>
                <a:gd name="T12" fmla="*/ 2147483646 w 9925"/>
                <a:gd name="T13" fmla="*/ 2147483646 h 10038"/>
                <a:gd name="T14" fmla="*/ 2147483646 w 9925"/>
                <a:gd name="T15" fmla="*/ 2147483646 h 10038"/>
                <a:gd name="T16" fmla="*/ 2147483646 w 9925"/>
                <a:gd name="T17" fmla="*/ 2147483646 h 10038"/>
                <a:gd name="T18" fmla="*/ 2147483646 w 9925"/>
                <a:gd name="T19" fmla="*/ 2147483646 h 10038"/>
                <a:gd name="T20" fmla="*/ 2147483646 w 9925"/>
                <a:gd name="T21" fmla="*/ 2147483646 h 10038"/>
                <a:gd name="T22" fmla="*/ 0 w 9925"/>
                <a:gd name="T23" fmla="*/ 2147483646 h 100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25"/>
                <a:gd name="T37" fmla="*/ 0 h 10038"/>
                <a:gd name="T38" fmla="*/ 9925 w 9925"/>
                <a:gd name="T39" fmla="*/ 10038 h 100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25" h="10038">
                  <a:moveTo>
                    <a:pt x="7510" y="0"/>
                  </a:moveTo>
                  <a:cubicBezTo>
                    <a:pt x="7351" y="83"/>
                    <a:pt x="6857" y="486"/>
                    <a:pt x="6902" y="683"/>
                  </a:cubicBezTo>
                  <a:cubicBezTo>
                    <a:pt x="6948" y="878"/>
                    <a:pt x="7307" y="1259"/>
                    <a:pt x="7442" y="1495"/>
                  </a:cubicBezTo>
                  <a:cubicBezTo>
                    <a:pt x="7579" y="1735"/>
                    <a:pt x="7601" y="1852"/>
                    <a:pt x="8015" y="2094"/>
                  </a:cubicBezTo>
                  <a:cubicBezTo>
                    <a:pt x="8428" y="2335"/>
                    <a:pt x="9554" y="2589"/>
                    <a:pt x="9925" y="2946"/>
                  </a:cubicBezTo>
                  <a:cubicBezTo>
                    <a:pt x="9691" y="3305"/>
                    <a:pt x="8766" y="3828"/>
                    <a:pt x="8194" y="4345"/>
                  </a:cubicBezTo>
                  <a:cubicBezTo>
                    <a:pt x="6871" y="4848"/>
                    <a:pt x="6138" y="4965"/>
                    <a:pt x="4989" y="5286"/>
                  </a:cubicBezTo>
                  <a:cubicBezTo>
                    <a:pt x="3840" y="5608"/>
                    <a:pt x="2105" y="5977"/>
                    <a:pt x="1302" y="6276"/>
                  </a:cubicBezTo>
                  <a:cubicBezTo>
                    <a:pt x="499" y="6574"/>
                    <a:pt x="270" y="6765"/>
                    <a:pt x="171" y="7077"/>
                  </a:cubicBezTo>
                  <a:cubicBezTo>
                    <a:pt x="72" y="7389"/>
                    <a:pt x="745" y="7838"/>
                    <a:pt x="705" y="8147"/>
                  </a:cubicBezTo>
                  <a:cubicBezTo>
                    <a:pt x="662" y="8458"/>
                    <a:pt x="1278" y="8735"/>
                    <a:pt x="1197" y="9055"/>
                  </a:cubicBezTo>
                  <a:cubicBezTo>
                    <a:pt x="1118" y="9374"/>
                    <a:pt x="114" y="9688"/>
                    <a:pt x="0" y="1003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18" name="Text Box 532"/>
            <p:cNvSpPr txBox="1">
              <a:spLocks noChangeArrowheads="1"/>
            </p:cNvSpPr>
            <p:nvPr/>
          </p:nvSpPr>
          <p:spPr bwMode="auto">
            <a:xfrm>
              <a:off x="3539388" y="1521815"/>
              <a:ext cx="909624"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83719" name="Text Box 533"/>
            <p:cNvSpPr txBox="1">
              <a:spLocks noChangeArrowheads="1"/>
            </p:cNvSpPr>
            <p:nvPr/>
          </p:nvSpPr>
          <p:spPr bwMode="auto">
            <a:xfrm>
              <a:off x="4979089" y="2043966"/>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83720" name="Text Box 534"/>
            <p:cNvSpPr txBox="1">
              <a:spLocks noChangeArrowheads="1"/>
            </p:cNvSpPr>
            <p:nvPr/>
          </p:nvSpPr>
          <p:spPr bwMode="auto">
            <a:xfrm>
              <a:off x="2065316" y="1575807"/>
              <a:ext cx="1033447"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a:t>
              </a:r>
            </a:p>
          </p:txBody>
        </p:sp>
        <p:sp>
          <p:nvSpPr>
            <p:cNvPr id="183721" name="Rectangle 539"/>
            <p:cNvSpPr>
              <a:spLocks noChangeArrowheads="1"/>
            </p:cNvSpPr>
            <p:nvPr/>
          </p:nvSpPr>
          <p:spPr bwMode="auto">
            <a:xfrm rot="267336">
              <a:off x="6927742" y="2728322"/>
              <a:ext cx="923911" cy="244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Range Road</a:t>
              </a:r>
            </a:p>
          </p:txBody>
        </p:sp>
        <p:sp>
          <p:nvSpPr>
            <p:cNvPr id="183722" name="Text Box 541"/>
            <p:cNvSpPr txBox="1">
              <a:spLocks noChangeArrowheads="1"/>
            </p:cNvSpPr>
            <p:nvPr/>
          </p:nvSpPr>
          <p:spPr bwMode="auto">
            <a:xfrm>
              <a:off x="4452302" y="6532344"/>
              <a:ext cx="1261861"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83723" name="Text Box 542"/>
            <p:cNvSpPr txBox="1">
              <a:spLocks noChangeArrowheads="1"/>
            </p:cNvSpPr>
            <p:nvPr/>
          </p:nvSpPr>
          <p:spPr bwMode="auto">
            <a:xfrm>
              <a:off x="1763225" y="6540003"/>
              <a:ext cx="107691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83724" name="Text Box 543"/>
            <p:cNvSpPr txBox="1">
              <a:spLocks noChangeArrowheads="1"/>
            </p:cNvSpPr>
            <p:nvPr/>
          </p:nvSpPr>
          <p:spPr bwMode="auto">
            <a:xfrm>
              <a:off x="918989" y="6530477"/>
              <a:ext cx="1119076"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a:t>
              </a:r>
            </a:p>
          </p:txBody>
        </p:sp>
        <p:grpSp>
          <p:nvGrpSpPr>
            <p:cNvPr id="183725" name="Group 507"/>
            <p:cNvGrpSpPr>
              <a:grpSpLocks/>
            </p:cNvGrpSpPr>
            <p:nvPr/>
          </p:nvGrpSpPr>
          <p:grpSpPr bwMode="auto">
            <a:xfrm>
              <a:off x="957830" y="1630702"/>
              <a:ext cx="138110" cy="138122"/>
              <a:chOff x="1196975" y="4543425"/>
              <a:chExt cx="138112" cy="138112"/>
            </a:xfrm>
          </p:grpSpPr>
          <p:sp>
            <p:nvSpPr>
              <p:cNvPr id="183854"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85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85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26" name="Group 516"/>
            <p:cNvGrpSpPr>
              <a:grpSpLocks/>
            </p:cNvGrpSpPr>
            <p:nvPr/>
          </p:nvGrpSpPr>
          <p:grpSpPr bwMode="auto">
            <a:xfrm>
              <a:off x="8375244" y="2376409"/>
              <a:ext cx="138110" cy="138122"/>
              <a:chOff x="1196975" y="4543425"/>
              <a:chExt cx="138112" cy="138112"/>
            </a:xfrm>
          </p:grpSpPr>
          <p:sp>
            <p:nvSpPr>
              <p:cNvPr id="183851"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85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85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27" name="Group 520"/>
            <p:cNvGrpSpPr>
              <a:grpSpLocks/>
            </p:cNvGrpSpPr>
            <p:nvPr/>
          </p:nvGrpSpPr>
          <p:grpSpPr bwMode="auto">
            <a:xfrm>
              <a:off x="2569892" y="2002535"/>
              <a:ext cx="138110" cy="138122"/>
              <a:chOff x="1196975" y="4543425"/>
              <a:chExt cx="138112" cy="138112"/>
            </a:xfrm>
          </p:grpSpPr>
          <p:sp>
            <p:nvSpPr>
              <p:cNvPr id="183848"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84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85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28" name="Group 524"/>
            <p:cNvGrpSpPr>
              <a:grpSpLocks/>
            </p:cNvGrpSpPr>
            <p:nvPr/>
          </p:nvGrpSpPr>
          <p:grpSpPr bwMode="auto">
            <a:xfrm>
              <a:off x="3552567" y="2182033"/>
              <a:ext cx="138110" cy="138122"/>
              <a:chOff x="1196975" y="4543425"/>
              <a:chExt cx="138112" cy="138112"/>
            </a:xfrm>
          </p:grpSpPr>
          <p:sp>
            <p:nvSpPr>
              <p:cNvPr id="183845"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84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84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29" name="Group 528"/>
            <p:cNvGrpSpPr>
              <a:grpSpLocks/>
            </p:cNvGrpSpPr>
            <p:nvPr/>
          </p:nvGrpSpPr>
          <p:grpSpPr bwMode="auto">
            <a:xfrm>
              <a:off x="5517834" y="2413964"/>
              <a:ext cx="138110" cy="138122"/>
              <a:chOff x="1196975" y="4543425"/>
              <a:chExt cx="138112" cy="138112"/>
            </a:xfrm>
          </p:grpSpPr>
          <p:sp>
            <p:nvSpPr>
              <p:cNvPr id="183842"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84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84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30" name="Group 45"/>
            <p:cNvGrpSpPr>
              <a:grpSpLocks/>
            </p:cNvGrpSpPr>
            <p:nvPr/>
          </p:nvGrpSpPr>
          <p:grpSpPr bwMode="auto">
            <a:xfrm>
              <a:off x="2284259" y="2553683"/>
              <a:ext cx="6613677" cy="3640804"/>
              <a:chOff x="2284258" y="2553634"/>
              <a:chExt cx="6613678" cy="3640645"/>
            </a:xfrm>
          </p:grpSpPr>
          <p:grpSp>
            <p:nvGrpSpPr>
              <p:cNvPr id="183778" name="Group 381"/>
              <p:cNvGrpSpPr>
                <a:grpSpLocks/>
              </p:cNvGrpSpPr>
              <p:nvPr/>
            </p:nvGrpSpPr>
            <p:grpSpPr bwMode="auto">
              <a:xfrm>
                <a:off x="2284258" y="2686994"/>
                <a:ext cx="1273189" cy="2171767"/>
                <a:chOff x="816" y="1693"/>
                <a:chExt cx="802" cy="1368"/>
              </a:xfrm>
            </p:grpSpPr>
            <p:sp>
              <p:nvSpPr>
                <p:cNvPr id="183839" name="AutoShape 382"/>
                <p:cNvSpPr>
                  <a:spLocks noChangeArrowheads="1"/>
                </p:cNvSpPr>
                <p:nvPr/>
              </p:nvSpPr>
              <p:spPr bwMode="auto">
                <a:xfrm>
                  <a:off x="1486" y="1693"/>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840" name="AutoShape 383"/>
                <p:cNvSpPr>
                  <a:spLocks noChangeArrowheads="1"/>
                </p:cNvSpPr>
                <p:nvPr/>
              </p:nvSpPr>
              <p:spPr bwMode="auto">
                <a:xfrm>
                  <a:off x="1474" y="2406"/>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841" name="AutoShape 384"/>
                <p:cNvSpPr>
                  <a:spLocks noChangeArrowheads="1"/>
                </p:cNvSpPr>
                <p:nvPr/>
              </p:nvSpPr>
              <p:spPr bwMode="auto">
                <a:xfrm>
                  <a:off x="816" y="2947"/>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83779" name="Group 275"/>
              <p:cNvGrpSpPr>
                <a:grpSpLocks/>
              </p:cNvGrpSpPr>
              <p:nvPr/>
            </p:nvGrpSpPr>
            <p:grpSpPr bwMode="auto">
              <a:xfrm>
                <a:off x="8105650" y="2971158"/>
                <a:ext cx="792286" cy="574221"/>
                <a:chOff x="8105775" y="2971800"/>
                <a:chExt cx="792298" cy="574205"/>
              </a:xfrm>
            </p:grpSpPr>
            <p:grpSp>
              <p:nvGrpSpPr>
                <p:cNvPr id="183828" name="Group 493"/>
                <p:cNvGrpSpPr>
                  <a:grpSpLocks/>
                </p:cNvGrpSpPr>
                <p:nvPr/>
              </p:nvGrpSpPr>
              <p:grpSpPr bwMode="auto">
                <a:xfrm>
                  <a:off x="8105775" y="2971800"/>
                  <a:ext cx="280988" cy="463550"/>
                  <a:chOff x="8638719" y="1220002"/>
                  <a:chExt cx="280657" cy="463447"/>
                </a:xfrm>
              </p:grpSpPr>
              <p:sp>
                <p:nvSpPr>
                  <p:cNvPr id="183832" name="Rectangle 133"/>
                  <p:cNvSpPr>
                    <a:spLocks noChangeArrowheads="1"/>
                  </p:cNvSpPr>
                  <p:nvPr/>
                </p:nvSpPr>
                <p:spPr bwMode="auto">
                  <a:xfrm rot="-2700000">
                    <a:off x="8638719" y="1402791"/>
                    <a:ext cx="280657" cy="280658"/>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3833" name="Group 80"/>
                  <p:cNvGrpSpPr>
                    <a:grpSpLocks/>
                  </p:cNvGrpSpPr>
                  <p:nvPr/>
                </p:nvGrpSpPr>
                <p:grpSpPr bwMode="auto">
                  <a:xfrm>
                    <a:off x="8685509" y="1498556"/>
                    <a:ext cx="186368" cy="84027"/>
                    <a:chOff x="1808112" y="2134561"/>
                    <a:chExt cx="549111" cy="247650"/>
                  </a:xfrm>
                </p:grpSpPr>
                <p:sp>
                  <p:nvSpPr>
                    <p:cNvPr id="183835"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836"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837"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838"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3834" name="Line 135"/>
                  <p:cNvSpPr>
                    <a:spLocks noChangeShapeType="1"/>
                  </p:cNvSpPr>
                  <p:nvPr/>
                </p:nvSpPr>
                <p:spPr bwMode="auto">
                  <a:xfrm>
                    <a:off x="8779047" y="1220002"/>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3829" name="Group 241"/>
                <p:cNvGrpSpPr>
                  <a:grpSpLocks/>
                </p:cNvGrpSpPr>
                <p:nvPr/>
              </p:nvGrpSpPr>
              <p:grpSpPr bwMode="auto">
                <a:xfrm>
                  <a:off x="8381730" y="3180204"/>
                  <a:ext cx="516343" cy="365801"/>
                  <a:chOff x="9283584" y="483216"/>
                  <a:chExt cx="516477" cy="365825"/>
                </a:xfrm>
              </p:grpSpPr>
              <p:sp>
                <p:nvSpPr>
                  <p:cNvPr id="183830"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D</a:t>
                    </a:r>
                  </a:p>
                </p:txBody>
              </p:sp>
              <p:sp>
                <p:nvSpPr>
                  <p:cNvPr id="183831" name="Text Box 435"/>
                  <p:cNvSpPr txBox="1">
                    <a:spLocks noChangeArrowheads="1"/>
                  </p:cNvSpPr>
                  <p:nvPr/>
                </p:nvSpPr>
                <p:spPr bwMode="auto">
                  <a:xfrm>
                    <a:off x="9289845" y="602811"/>
                    <a:ext cx="510216" cy="2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83780" name="Group 277"/>
              <p:cNvGrpSpPr>
                <a:grpSpLocks/>
              </p:cNvGrpSpPr>
              <p:nvPr/>
            </p:nvGrpSpPr>
            <p:grpSpPr bwMode="auto">
              <a:xfrm>
                <a:off x="6186391" y="2553634"/>
                <a:ext cx="786282" cy="553573"/>
                <a:chOff x="6186488" y="2554288"/>
                <a:chExt cx="786294" cy="553557"/>
              </a:xfrm>
            </p:grpSpPr>
            <p:grpSp>
              <p:nvGrpSpPr>
                <p:cNvPr id="183813" name="Group 466"/>
                <p:cNvGrpSpPr>
                  <a:grpSpLocks/>
                </p:cNvGrpSpPr>
                <p:nvPr/>
              </p:nvGrpSpPr>
              <p:grpSpPr bwMode="auto">
                <a:xfrm>
                  <a:off x="6186488" y="2554288"/>
                  <a:ext cx="280987" cy="442912"/>
                  <a:chOff x="9144000" y="2126089"/>
                  <a:chExt cx="280657" cy="442463"/>
                </a:xfrm>
              </p:grpSpPr>
              <p:grpSp>
                <p:nvGrpSpPr>
                  <p:cNvPr id="183817" name="Group 381"/>
                  <p:cNvGrpSpPr>
                    <a:grpSpLocks/>
                  </p:cNvGrpSpPr>
                  <p:nvPr/>
                </p:nvGrpSpPr>
                <p:grpSpPr bwMode="auto">
                  <a:xfrm>
                    <a:off x="9144000" y="2287894"/>
                    <a:ext cx="280657" cy="280658"/>
                    <a:chOff x="3840891" y="2938973"/>
                    <a:chExt cx="395477" cy="395476"/>
                  </a:xfrm>
                </p:grpSpPr>
                <p:sp>
                  <p:nvSpPr>
                    <p:cNvPr id="183819"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3820" name="Group 252"/>
                    <p:cNvGrpSpPr>
                      <a:grpSpLocks/>
                    </p:cNvGrpSpPr>
                    <p:nvPr/>
                  </p:nvGrpSpPr>
                  <p:grpSpPr bwMode="auto">
                    <a:xfrm>
                      <a:off x="3843033" y="3039193"/>
                      <a:ext cx="390179" cy="179559"/>
                      <a:chOff x="2804" y="1311"/>
                      <a:chExt cx="513" cy="290"/>
                    </a:xfrm>
                  </p:grpSpPr>
                  <p:sp>
                    <p:nvSpPr>
                      <p:cNvPr id="183826"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83827"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83821" name="Group 80"/>
                    <p:cNvGrpSpPr>
                      <a:grpSpLocks/>
                    </p:cNvGrpSpPr>
                    <p:nvPr/>
                  </p:nvGrpSpPr>
                  <p:grpSpPr bwMode="auto">
                    <a:xfrm>
                      <a:off x="3906824" y="3073916"/>
                      <a:ext cx="262613" cy="118403"/>
                      <a:chOff x="1808112" y="2134561"/>
                      <a:chExt cx="549111" cy="247650"/>
                    </a:xfrm>
                  </p:grpSpPr>
                  <p:sp>
                    <p:nvSpPr>
                      <p:cNvPr id="18382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82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824"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825"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83818"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3814" name="Group 244"/>
                <p:cNvGrpSpPr>
                  <a:grpSpLocks/>
                </p:cNvGrpSpPr>
                <p:nvPr/>
              </p:nvGrpSpPr>
              <p:grpSpPr bwMode="auto">
                <a:xfrm>
                  <a:off x="6456573" y="2742054"/>
                  <a:ext cx="516209" cy="365791"/>
                  <a:chOff x="9283584" y="483216"/>
                  <a:chExt cx="516342" cy="365816"/>
                </a:xfrm>
              </p:grpSpPr>
              <p:sp>
                <p:nvSpPr>
                  <p:cNvPr id="183815"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A</a:t>
                    </a:r>
                  </a:p>
                </p:txBody>
              </p:sp>
              <p:sp>
                <p:nvSpPr>
                  <p:cNvPr id="183816"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83781" name="Group 278"/>
              <p:cNvGrpSpPr>
                <a:grpSpLocks/>
              </p:cNvGrpSpPr>
              <p:nvPr/>
            </p:nvGrpSpPr>
            <p:grpSpPr bwMode="auto">
              <a:xfrm>
                <a:off x="6476899" y="4492786"/>
                <a:ext cx="800566" cy="544543"/>
                <a:chOff x="6477000" y="4493384"/>
                <a:chExt cx="800578" cy="544527"/>
              </a:xfrm>
            </p:grpSpPr>
            <p:grpSp>
              <p:nvGrpSpPr>
                <p:cNvPr id="183798" name="Group 501"/>
                <p:cNvGrpSpPr>
                  <a:grpSpLocks/>
                </p:cNvGrpSpPr>
                <p:nvPr/>
              </p:nvGrpSpPr>
              <p:grpSpPr bwMode="auto">
                <a:xfrm>
                  <a:off x="6477000" y="4493384"/>
                  <a:ext cx="280988" cy="441325"/>
                  <a:chOff x="9144000" y="2126089"/>
                  <a:chExt cx="280657" cy="442463"/>
                </a:xfrm>
              </p:grpSpPr>
              <p:grpSp>
                <p:nvGrpSpPr>
                  <p:cNvPr id="183802" name="Group 381"/>
                  <p:cNvGrpSpPr>
                    <a:grpSpLocks/>
                  </p:cNvGrpSpPr>
                  <p:nvPr/>
                </p:nvGrpSpPr>
                <p:grpSpPr bwMode="auto">
                  <a:xfrm>
                    <a:off x="9144000" y="2287894"/>
                    <a:ext cx="280657" cy="280658"/>
                    <a:chOff x="3840891" y="2938973"/>
                    <a:chExt cx="395477" cy="395476"/>
                  </a:xfrm>
                </p:grpSpPr>
                <p:sp>
                  <p:nvSpPr>
                    <p:cNvPr id="183804"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3805" name="Group 252"/>
                    <p:cNvGrpSpPr>
                      <a:grpSpLocks/>
                    </p:cNvGrpSpPr>
                    <p:nvPr/>
                  </p:nvGrpSpPr>
                  <p:grpSpPr bwMode="auto">
                    <a:xfrm>
                      <a:off x="3843033" y="3039193"/>
                      <a:ext cx="390179" cy="179559"/>
                      <a:chOff x="2804" y="1311"/>
                      <a:chExt cx="513" cy="290"/>
                    </a:xfrm>
                  </p:grpSpPr>
                  <p:sp>
                    <p:nvSpPr>
                      <p:cNvPr id="183811"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83812"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83806" name="Group 80"/>
                    <p:cNvGrpSpPr>
                      <a:grpSpLocks/>
                    </p:cNvGrpSpPr>
                    <p:nvPr/>
                  </p:nvGrpSpPr>
                  <p:grpSpPr bwMode="auto">
                    <a:xfrm>
                      <a:off x="3906824" y="3073916"/>
                      <a:ext cx="262613" cy="118403"/>
                      <a:chOff x="1808112" y="2134561"/>
                      <a:chExt cx="549111" cy="247650"/>
                    </a:xfrm>
                  </p:grpSpPr>
                  <p:sp>
                    <p:nvSpPr>
                      <p:cNvPr id="18380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80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80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810"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83803"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3799" name="Group 247"/>
                <p:cNvGrpSpPr>
                  <a:grpSpLocks/>
                </p:cNvGrpSpPr>
                <p:nvPr/>
              </p:nvGrpSpPr>
              <p:grpSpPr bwMode="auto">
                <a:xfrm>
                  <a:off x="6760797" y="4672098"/>
                  <a:ext cx="516781" cy="365813"/>
                  <a:chOff x="9283584" y="483216"/>
                  <a:chExt cx="516342" cy="365816"/>
                </a:xfrm>
              </p:grpSpPr>
              <p:sp>
                <p:nvSpPr>
                  <p:cNvPr id="183800"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B</a:t>
                    </a:r>
                  </a:p>
                </p:txBody>
              </p:sp>
              <p:sp>
                <p:nvSpPr>
                  <p:cNvPr id="183801"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83782" name="Group 279"/>
              <p:cNvGrpSpPr>
                <a:grpSpLocks/>
              </p:cNvGrpSpPr>
              <p:nvPr/>
            </p:nvGrpSpPr>
            <p:grpSpPr bwMode="auto">
              <a:xfrm>
                <a:off x="5364043" y="5655324"/>
                <a:ext cx="804110" cy="538955"/>
                <a:chOff x="5364128" y="5655889"/>
                <a:chExt cx="804122" cy="538940"/>
              </a:xfrm>
            </p:grpSpPr>
            <p:grpSp>
              <p:nvGrpSpPr>
                <p:cNvPr id="183783" name="Group 501"/>
                <p:cNvGrpSpPr>
                  <a:grpSpLocks/>
                </p:cNvGrpSpPr>
                <p:nvPr/>
              </p:nvGrpSpPr>
              <p:grpSpPr bwMode="auto">
                <a:xfrm>
                  <a:off x="5364128" y="5655889"/>
                  <a:ext cx="280988" cy="441325"/>
                  <a:chOff x="9144000" y="2126089"/>
                  <a:chExt cx="280657" cy="442463"/>
                </a:xfrm>
              </p:grpSpPr>
              <p:grpSp>
                <p:nvGrpSpPr>
                  <p:cNvPr id="183787" name="Group 381"/>
                  <p:cNvGrpSpPr>
                    <a:grpSpLocks/>
                  </p:cNvGrpSpPr>
                  <p:nvPr/>
                </p:nvGrpSpPr>
                <p:grpSpPr bwMode="auto">
                  <a:xfrm>
                    <a:off x="9144000" y="2287894"/>
                    <a:ext cx="280657" cy="280658"/>
                    <a:chOff x="3840891" y="2938973"/>
                    <a:chExt cx="395477" cy="395476"/>
                  </a:xfrm>
                </p:grpSpPr>
                <p:sp>
                  <p:nvSpPr>
                    <p:cNvPr id="183789"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3790" name="Group 252"/>
                    <p:cNvGrpSpPr>
                      <a:grpSpLocks/>
                    </p:cNvGrpSpPr>
                    <p:nvPr/>
                  </p:nvGrpSpPr>
                  <p:grpSpPr bwMode="auto">
                    <a:xfrm>
                      <a:off x="3843033" y="3039193"/>
                      <a:ext cx="390179" cy="179559"/>
                      <a:chOff x="2804" y="1311"/>
                      <a:chExt cx="513" cy="290"/>
                    </a:xfrm>
                  </p:grpSpPr>
                  <p:sp>
                    <p:nvSpPr>
                      <p:cNvPr id="183796"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83797"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83791" name="Group 80"/>
                    <p:cNvGrpSpPr>
                      <a:grpSpLocks/>
                    </p:cNvGrpSpPr>
                    <p:nvPr/>
                  </p:nvGrpSpPr>
                  <p:grpSpPr bwMode="auto">
                    <a:xfrm>
                      <a:off x="3906824" y="3073916"/>
                      <a:ext cx="262613" cy="118403"/>
                      <a:chOff x="1808112" y="2134561"/>
                      <a:chExt cx="549111" cy="247650"/>
                    </a:xfrm>
                  </p:grpSpPr>
                  <p:sp>
                    <p:nvSpPr>
                      <p:cNvPr id="18379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9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94"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95"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83788"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3784" name="Group 244"/>
                <p:cNvGrpSpPr>
                  <a:grpSpLocks/>
                </p:cNvGrpSpPr>
                <p:nvPr/>
              </p:nvGrpSpPr>
              <p:grpSpPr bwMode="auto">
                <a:xfrm>
                  <a:off x="5652041" y="5829038"/>
                  <a:ext cx="516209" cy="365791"/>
                  <a:chOff x="9283584" y="483216"/>
                  <a:chExt cx="516342" cy="365816"/>
                </a:xfrm>
              </p:grpSpPr>
              <p:sp>
                <p:nvSpPr>
                  <p:cNvPr id="183785"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C</a:t>
                    </a:r>
                  </a:p>
                </p:txBody>
              </p:sp>
              <p:sp>
                <p:nvSpPr>
                  <p:cNvPr id="183786"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sp>
          <p:nvSpPr>
            <p:cNvPr id="183731" name="Freeform 528"/>
            <p:cNvSpPr>
              <a:spLocks/>
            </p:cNvSpPr>
            <p:nvPr/>
          </p:nvSpPr>
          <p:spPr bwMode="auto">
            <a:xfrm>
              <a:off x="6823441" y="2352843"/>
              <a:ext cx="444504" cy="4367324"/>
            </a:xfrm>
            <a:custGeom>
              <a:avLst/>
              <a:gdLst>
                <a:gd name="T0" fmla="*/ 2147483646 w 10156"/>
                <a:gd name="T1" fmla="*/ 0 h 11035"/>
                <a:gd name="T2" fmla="*/ 2147483646 w 10156"/>
                <a:gd name="T3" fmla="*/ 2147483646 h 11035"/>
                <a:gd name="T4" fmla="*/ 2147483646 w 10156"/>
                <a:gd name="T5" fmla="*/ 2147483646 h 11035"/>
                <a:gd name="T6" fmla="*/ 2147483646 w 10156"/>
                <a:gd name="T7" fmla="*/ 2147483646 h 11035"/>
                <a:gd name="T8" fmla="*/ 2147483646 w 10156"/>
                <a:gd name="T9" fmla="*/ 2147483646 h 11035"/>
                <a:gd name="T10" fmla="*/ 2147483646 w 10156"/>
                <a:gd name="T11" fmla="*/ 2147483646 h 11035"/>
                <a:gd name="T12" fmla="*/ 2147483646 w 10156"/>
                <a:gd name="T13" fmla="*/ 2147483646 h 11035"/>
                <a:gd name="T14" fmla="*/ 2147483646 w 10156"/>
                <a:gd name="T15" fmla="*/ 2147483646 h 11035"/>
                <a:gd name="T16" fmla="*/ 2147483646 w 10156"/>
                <a:gd name="T17" fmla="*/ 2147483646 h 11035"/>
                <a:gd name="T18" fmla="*/ 2147483646 w 10156"/>
                <a:gd name="T19" fmla="*/ 2147483646 h 11035"/>
                <a:gd name="T20" fmla="*/ 2147483646 w 10156"/>
                <a:gd name="T21" fmla="*/ 2147483646 h 110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56"/>
                <a:gd name="T34" fmla="*/ 0 h 11035"/>
                <a:gd name="T35" fmla="*/ 10156 w 10156"/>
                <a:gd name="T36" fmla="*/ 11035 h 110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56" h="11035">
                  <a:moveTo>
                    <a:pt x="255" y="0"/>
                  </a:moveTo>
                  <a:cubicBezTo>
                    <a:pt x="0" y="89"/>
                    <a:pt x="1544" y="655"/>
                    <a:pt x="1616" y="865"/>
                  </a:cubicBezTo>
                  <a:cubicBezTo>
                    <a:pt x="1691" y="1073"/>
                    <a:pt x="2892" y="1478"/>
                    <a:pt x="3109" y="1729"/>
                  </a:cubicBezTo>
                  <a:cubicBezTo>
                    <a:pt x="3329" y="1984"/>
                    <a:pt x="3754" y="2110"/>
                    <a:pt x="4031" y="2367"/>
                  </a:cubicBezTo>
                  <a:cubicBezTo>
                    <a:pt x="4307" y="2624"/>
                    <a:pt x="4166" y="2894"/>
                    <a:pt x="4763" y="3273"/>
                  </a:cubicBezTo>
                  <a:cubicBezTo>
                    <a:pt x="4697" y="4070"/>
                    <a:pt x="4613" y="4058"/>
                    <a:pt x="7124" y="4814"/>
                  </a:cubicBezTo>
                  <a:cubicBezTo>
                    <a:pt x="8740" y="5452"/>
                    <a:pt x="8755" y="5554"/>
                    <a:pt x="9923" y="6230"/>
                  </a:cubicBezTo>
                  <a:cubicBezTo>
                    <a:pt x="10156" y="6613"/>
                    <a:pt x="9833" y="6810"/>
                    <a:pt x="9608" y="7128"/>
                  </a:cubicBezTo>
                  <a:cubicBezTo>
                    <a:pt x="9382" y="7446"/>
                    <a:pt x="8806" y="7755"/>
                    <a:pt x="8568" y="8136"/>
                  </a:cubicBezTo>
                  <a:cubicBezTo>
                    <a:pt x="8329" y="8517"/>
                    <a:pt x="8243" y="9084"/>
                    <a:pt x="8179" y="9413"/>
                  </a:cubicBezTo>
                  <a:cubicBezTo>
                    <a:pt x="8109" y="9744"/>
                    <a:pt x="8476" y="10694"/>
                    <a:pt x="8345" y="110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3732" name="Group 528"/>
            <p:cNvGrpSpPr>
              <a:grpSpLocks/>
            </p:cNvGrpSpPr>
            <p:nvPr/>
          </p:nvGrpSpPr>
          <p:grpSpPr bwMode="auto">
            <a:xfrm>
              <a:off x="6782526" y="2443536"/>
              <a:ext cx="138110" cy="138122"/>
              <a:chOff x="1196975" y="4543425"/>
              <a:chExt cx="138112" cy="138112"/>
            </a:xfrm>
          </p:grpSpPr>
          <p:sp>
            <p:nvSpPr>
              <p:cNvPr id="183775"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77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7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3733" name="Text Box 533"/>
            <p:cNvSpPr txBox="1">
              <a:spLocks noChangeArrowheads="1"/>
            </p:cNvSpPr>
            <p:nvPr/>
          </p:nvSpPr>
          <p:spPr bwMode="auto">
            <a:xfrm>
              <a:off x="6217339" y="2063018"/>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83734" name="Text Box 533"/>
            <p:cNvSpPr txBox="1">
              <a:spLocks noChangeArrowheads="1"/>
            </p:cNvSpPr>
            <p:nvPr/>
          </p:nvSpPr>
          <p:spPr bwMode="auto">
            <a:xfrm>
              <a:off x="6560239" y="6558154"/>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83735" name="Freeform 515"/>
            <p:cNvSpPr>
              <a:spLocks/>
            </p:cNvSpPr>
            <p:nvPr/>
          </p:nvSpPr>
          <p:spPr bwMode="auto">
            <a:xfrm>
              <a:off x="4005375" y="6203851"/>
              <a:ext cx="5003314" cy="331261"/>
            </a:xfrm>
            <a:custGeom>
              <a:avLst/>
              <a:gdLst>
                <a:gd name="T0" fmla="*/ 0 w 10135"/>
                <a:gd name="T1" fmla="*/ 2147483646 h 10000"/>
                <a:gd name="T2" fmla="*/ 2147483646 w 10135"/>
                <a:gd name="T3" fmla="*/ 2147483646 h 10000"/>
                <a:gd name="T4" fmla="*/ 2147483646 w 10135"/>
                <a:gd name="T5" fmla="*/ 2147483646 h 10000"/>
                <a:gd name="T6" fmla="*/ 2147483646 w 10135"/>
                <a:gd name="T7" fmla="*/ 2147483646 h 10000"/>
                <a:gd name="T8" fmla="*/ 2147483646 w 10135"/>
                <a:gd name="T9" fmla="*/ 2147483646 h 10000"/>
                <a:gd name="T10" fmla="*/ 2147483646 w 10135"/>
                <a:gd name="T11" fmla="*/ 2147483646 h 10000"/>
                <a:gd name="T12" fmla="*/ 2147483646 w 10135"/>
                <a:gd name="T13" fmla="*/ 2147483646 h 10000"/>
                <a:gd name="T14" fmla="*/ 2147483646 w 10135"/>
                <a:gd name="T15" fmla="*/ 2147483646 h 10000"/>
                <a:gd name="T16" fmla="*/ 2147483646 w 1013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35"/>
                <a:gd name="T28" fmla="*/ 0 h 10000"/>
                <a:gd name="T29" fmla="*/ 10135 w 10135"/>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35" h="10000">
                  <a:moveTo>
                    <a:pt x="0" y="9660"/>
                  </a:moveTo>
                  <a:cubicBezTo>
                    <a:pt x="300" y="9825"/>
                    <a:pt x="613" y="9038"/>
                    <a:pt x="1269" y="8332"/>
                  </a:cubicBezTo>
                  <a:cubicBezTo>
                    <a:pt x="1733" y="7499"/>
                    <a:pt x="2483" y="8947"/>
                    <a:pt x="2977" y="9049"/>
                  </a:cubicBezTo>
                  <a:lnTo>
                    <a:pt x="4561" y="9375"/>
                  </a:lnTo>
                  <a:cubicBezTo>
                    <a:pt x="4954" y="9462"/>
                    <a:pt x="4991" y="9417"/>
                    <a:pt x="5333" y="9572"/>
                  </a:cubicBezTo>
                  <a:cubicBezTo>
                    <a:pt x="5571" y="9472"/>
                    <a:pt x="5546" y="10000"/>
                    <a:pt x="5952" y="9981"/>
                  </a:cubicBezTo>
                  <a:cubicBezTo>
                    <a:pt x="6358" y="9961"/>
                    <a:pt x="7107" y="9525"/>
                    <a:pt x="7768" y="9454"/>
                  </a:cubicBezTo>
                  <a:cubicBezTo>
                    <a:pt x="8756" y="7522"/>
                    <a:pt x="8859" y="7097"/>
                    <a:pt x="9253" y="5521"/>
                  </a:cubicBezTo>
                  <a:cubicBezTo>
                    <a:pt x="9647" y="3946"/>
                    <a:pt x="9715" y="2785"/>
                    <a:pt x="10135" y="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36" name="Freeform 515"/>
            <p:cNvSpPr>
              <a:spLocks/>
            </p:cNvSpPr>
            <p:nvPr/>
          </p:nvSpPr>
          <p:spPr bwMode="auto">
            <a:xfrm>
              <a:off x="0" y="5667716"/>
              <a:ext cx="3768844" cy="867509"/>
            </a:xfrm>
            <a:custGeom>
              <a:avLst/>
              <a:gdLst>
                <a:gd name="T0" fmla="*/ 0 w 10680"/>
                <a:gd name="T1" fmla="*/ 0 h 12723"/>
                <a:gd name="T2" fmla="*/ 2147483646 w 10680"/>
                <a:gd name="T3" fmla="*/ 2147483646 h 12723"/>
                <a:gd name="T4" fmla="*/ 2147483646 w 10680"/>
                <a:gd name="T5" fmla="*/ 2147483646 h 12723"/>
                <a:gd name="T6" fmla="*/ 2147483646 w 10680"/>
                <a:gd name="T7" fmla="*/ 2147483646 h 12723"/>
                <a:gd name="T8" fmla="*/ 2147483646 w 10680"/>
                <a:gd name="T9" fmla="*/ 2147483646 h 12723"/>
                <a:gd name="T10" fmla="*/ 2147483646 w 10680"/>
                <a:gd name="T11" fmla="*/ 2147483646 h 12723"/>
                <a:gd name="T12" fmla="*/ 0 60000 65536"/>
                <a:gd name="T13" fmla="*/ 0 60000 65536"/>
                <a:gd name="T14" fmla="*/ 0 60000 65536"/>
                <a:gd name="T15" fmla="*/ 0 60000 65536"/>
                <a:gd name="T16" fmla="*/ 0 60000 65536"/>
                <a:gd name="T17" fmla="*/ 0 60000 65536"/>
                <a:gd name="T18" fmla="*/ 0 w 10680"/>
                <a:gd name="T19" fmla="*/ 0 h 12723"/>
                <a:gd name="T20" fmla="*/ 10680 w 10680"/>
                <a:gd name="T21" fmla="*/ 12723 h 12723"/>
              </a:gdLst>
              <a:ahLst/>
              <a:cxnLst>
                <a:cxn ang="T12">
                  <a:pos x="T0" y="T1"/>
                </a:cxn>
                <a:cxn ang="T13">
                  <a:pos x="T2" y="T3"/>
                </a:cxn>
                <a:cxn ang="T14">
                  <a:pos x="T4" y="T5"/>
                </a:cxn>
                <a:cxn ang="T15">
                  <a:pos x="T6" y="T7"/>
                </a:cxn>
                <a:cxn ang="T16">
                  <a:pos x="T8" y="T9"/>
                </a:cxn>
                <a:cxn ang="T17">
                  <a:pos x="T10" y="T11"/>
                </a:cxn>
              </a:cxnLst>
              <a:rect l="T18" t="T19" r="T20" b="T21"/>
              <a:pathLst>
                <a:path w="10680" h="12723">
                  <a:moveTo>
                    <a:pt x="0" y="0"/>
                  </a:moveTo>
                  <a:cubicBezTo>
                    <a:pt x="218" y="878"/>
                    <a:pt x="938" y="4011"/>
                    <a:pt x="1375" y="5849"/>
                  </a:cubicBezTo>
                  <a:cubicBezTo>
                    <a:pt x="1812" y="7687"/>
                    <a:pt x="1783" y="9978"/>
                    <a:pt x="2621" y="11026"/>
                  </a:cubicBezTo>
                  <a:cubicBezTo>
                    <a:pt x="3687" y="12449"/>
                    <a:pt x="5389" y="11442"/>
                    <a:pt x="6380" y="11673"/>
                  </a:cubicBezTo>
                  <a:cubicBezTo>
                    <a:pt x="7159" y="11459"/>
                    <a:pt x="7844" y="12088"/>
                    <a:pt x="8561" y="12251"/>
                  </a:cubicBezTo>
                  <a:cubicBezTo>
                    <a:pt x="9278" y="12414"/>
                    <a:pt x="10095" y="12723"/>
                    <a:pt x="10680" y="12652"/>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37" name="Rectangle 514"/>
            <p:cNvSpPr>
              <a:spLocks noChangeArrowheads="1"/>
            </p:cNvSpPr>
            <p:nvPr/>
          </p:nvSpPr>
          <p:spPr bwMode="auto">
            <a:xfrm>
              <a:off x="3732417" y="6166907"/>
              <a:ext cx="324123" cy="73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4</a:t>
              </a:r>
            </a:p>
          </p:txBody>
        </p:sp>
        <p:grpSp>
          <p:nvGrpSpPr>
            <p:cNvPr id="183738" name="Group 540"/>
            <p:cNvGrpSpPr>
              <a:grpSpLocks/>
            </p:cNvGrpSpPr>
            <p:nvPr/>
          </p:nvGrpSpPr>
          <p:grpSpPr bwMode="auto">
            <a:xfrm>
              <a:off x="5028567" y="6410709"/>
              <a:ext cx="138110" cy="138122"/>
              <a:chOff x="1196975" y="4543425"/>
              <a:chExt cx="138112" cy="138112"/>
            </a:xfrm>
          </p:grpSpPr>
          <p:sp>
            <p:nvSpPr>
              <p:cNvPr id="183772" name="Oval 16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77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7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39" name="Group 536"/>
            <p:cNvGrpSpPr>
              <a:grpSpLocks/>
            </p:cNvGrpSpPr>
            <p:nvPr/>
          </p:nvGrpSpPr>
          <p:grpSpPr bwMode="auto">
            <a:xfrm>
              <a:off x="2244596" y="6392557"/>
              <a:ext cx="138110" cy="138122"/>
              <a:chOff x="1196975" y="4543425"/>
              <a:chExt cx="138112" cy="138112"/>
            </a:xfrm>
          </p:grpSpPr>
          <p:sp>
            <p:nvSpPr>
              <p:cNvPr id="183769" name="Oval 164"/>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77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7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40" name="Group 532"/>
            <p:cNvGrpSpPr>
              <a:grpSpLocks/>
            </p:cNvGrpSpPr>
            <p:nvPr/>
          </p:nvGrpSpPr>
          <p:grpSpPr bwMode="auto">
            <a:xfrm>
              <a:off x="1398520" y="6396033"/>
              <a:ext cx="138110" cy="138122"/>
              <a:chOff x="1196975" y="4543425"/>
              <a:chExt cx="138112" cy="138112"/>
            </a:xfrm>
          </p:grpSpPr>
          <p:sp>
            <p:nvSpPr>
              <p:cNvPr id="183766" name="Oval 167"/>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76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6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41" name="Group 503"/>
            <p:cNvGrpSpPr>
              <a:grpSpLocks/>
            </p:cNvGrpSpPr>
            <p:nvPr/>
          </p:nvGrpSpPr>
          <p:grpSpPr bwMode="auto">
            <a:xfrm>
              <a:off x="143116" y="5769211"/>
              <a:ext cx="138110" cy="138122"/>
              <a:chOff x="1196975" y="4543425"/>
              <a:chExt cx="138112" cy="138112"/>
            </a:xfrm>
          </p:grpSpPr>
          <p:sp>
            <p:nvSpPr>
              <p:cNvPr id="183763"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76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6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3742" name="Rectangle 538"/>
            <p:cNvSpPr>
              <a:spLocks noChangeArrowheads="1"/>
            </p:cNvSpPr>
            <p:nvPr/>
          </p:nvSpPr>
          <p:spPr bwMode="auto">
            <a:xfrm>
              <a:off x="7823701" y="1962146"/>
              <a:ext cx="1136633"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sp>
          <p:nvSpPr>
            <p:cNvPr id="183743" name="Rectangle 540"/>
            <p:cNvSpPr>
              <a:spLocks noChangeArrowheads="1"/>
            </p:cNvSpPr>
            <p:nvPr/>
          </p:nvSpPr>
          <p:spPr bwMode="auto">
            <a:xfrm>
              <a:off x="8276905" y="6513295"/>
              <a:ext cx="95440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grpSp>
          <p:nvGrpSpPr>
            <p:cNvPr id="183744" name="Group 528"/>
            <p:cNvGrpSpPr>
              <a:grpSpLocks/>
            </p:cNvGrpSpPr>
            <p:nvPr/>
          </p:nvGrpSpPr>
          <p:grpSpPr bwMode="auto">
            <a:xfrm>
              <a:off x="7117110" y="6455086"/>
              <a:ext cx="138110" cy="138122"/>
              <a:chOff x="1196975" y="4543425"/>
              <a:chExt cx="138112" cy="138112"/>
            </a:xfrm>
          </p:grpSpPr>
          <p:sp>
            <p:nvSpPr>
              <p:cNvPr id="183760"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76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6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45" name="Group 512"/>
            <p:cNvGrpSpPr>
              <a:grpSpLocks/>
            </p:cNvGrpSpPr>
            <p:nvPr/>
          </p:nvGrpSpPr>
          <p:grpSpPr bwMode="auto">
            <a:xfrm>
              <a:off x="8771479" y="6215839"/>
              <a:ext cx="138110" cy="138122"/>
              <a:chOff x="1196975" y="4543425"/>
              <a:chExt cx="138112" cy="138112"/>
            </a:xfrm>
          </p:grpSpPr>
          <p:sp>
            <p:nvSpPr>
              <p:cNvPr id="183757"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75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5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3746" name="Freeform 527"/>
            <p:cNvSpPr>
              <a:spLocks/>
            </p:cNvSpPr>
            <p:nvPr/>
          </p:nvSpPr>
          <p:spPr bwMode="auto">
            <a:xfrm>
              <a:off x="3601867" y="2256565"/>
              <a:ext cx="1133166" cy="4363490"/>
            </a:xfrm>
            <a:custGeom>
              <a:avLst/>
              <a:gdLst>
                <a:gd name="T0" fmla="*/ 2147483646 w 10473"/>
                <a:gd name="T1" fmla="*/ 0 h 10511"/>
                <a:gd name="T2" fmla="*/ 2147483646 w 10473"/>
                <a:gd name="T3" fmla="*/ 2147483646 h 10511"/>
                <a:gd name="T4" fmla="*/ 2147483646 w 10473"/>
                <a:gd name="T5" fmla="*/ 2147483646 h 10511"/>
                <a:gd name="T6" fmla="*/ 2147483646 w 10473"/>
                <a:gd name="T7" fmla="*/ 2147483646 h 10511"/>
                <a:gd name="T8" fmla="*/ 2147483646 w 10473"/>
                <a:gd name="T9" fmla="*/ 2147483646 h 10511"/>
                <a:gd name="T10" fmla="*/ 2147483646 w 10473"/>
                <a:gd name="T11" fmla="*/ 2147483646 h 10511"/>
                <a:gd name="T12" fmla="*/ 2147483646 w 10473"/>
                <a:gd name="T13" fmla="*/ 2147483646 h 10511"/>
                <a:gd name="T14" fmla="*/ 2147483646 w 10473"/>
                <a:gd name="T15" fmla="*/ 2147483646 h 10511"/>
                <a:gd name="T16" fmla="*/ 2147483646 w 10473"/>
                <a:gd name="T17" fmla="*/ 2147483646 h 10511"/>
                <a:gd name="T18" fmla="*/ 0 w 10473"/>
                <a:gd name="T19" fmla="*/ 2147483646 h 10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73"/>
                <a:gd name="T31" fmla="*/ 0 h 10511"/>
                <a:gd name="T32" fmla="*/ 10473 w 10473"/>
                <a:gd name="T33" fmla="*/ 10511 h 10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73" h="10511">
                  <a:moveTo>
                    <a:pt x="10473" y="0"/>
                  </a:moveTo>
                  <a:cubicBezTo>
                    <a:pt x="10177" y="228"/>
                    <a:pt x="9462" y="685"/>
                    <a:pt x="9123" y="996"/>
                  </a:cubicBezTo>
                  <a:cubicBezTo>
                    <a:pt x="8784" y="1307"/>
                    <a:pt x="8697" y="1512"/>
                    <a:pt x="8439" y="1865"/>
                  </a:cubicBezTo>
                  <a:cubicBezTo>
                    <a:pt x="8181" y="2217"/>
                    <a:pt x="7942" y="2707"/>
                    <a:pt x="7576" y="3112"/>
                  </a:cubicBezTo>
                  <a:cubicBezTo>
                    <a:pt x="7278" y="3833"/>
                    <a:pt x="7535" y="3883"/>
                    <a:pt x="6314" y="4312"/>
                  </a:cubicBezTo>
                  <a:cubicBezTo>
                    <a:pt x="5702" y="4653"/>
                    <a:pt x="5245" y="4745"/>
                    <a:pt x="4171" y="5207"/>
                  </a:cubicBezTo>
                  <a:cubicBezTo>
                    <a:pt x="3570" y="5579"/>
                    <a:pt x="3320" y="5647"/>
                    <a:pt x="2892" y="5992"/>
                  </a:cubicBezTo>
                  <a:cubicBezTo>
                    <a:pt x="2057" y="6691"/>
                    <a:pt x="2091" y="6781"/>
                    <a:pt x="1601" y="7281"/>
                  </a:cubicBezTo>
                  <a:cubicBezTo>
                    <a:pt x="1160" y="7945"/>
                    <a:pt x="904" y="8174"/>
                    <a:pt x="637" y="8712"/>
                  </a:cubicBezTo>
                  <a:cubicBezTo>
                    <a:pt x="370" y="9250"/>
                    <a:pt x="262" y="9656"/>
                    <a:pt x="0" y="10511"/>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747" name="Text Box 533"/>
            <p:cNvSpPr txBox="1">
              <a:spLocks noChangeArrowheads="1"/>
            </p:cNvSpPr>
            <p:nvPr/>
          </p:nvSpPr>
          <p:spPr bwMode="auto">
            <a:xfrm>
              <a:off x="4201769" y="1927392"/>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OHIO</a:t>
              </a:r>
            </a:p>
          </p:txBody>
        </p:sp>
        <p:sp>
          <p:nvSpPr>
            <p:cNvPr id="183748" name="Text Box 533"/>
            <p:cNvSpPr txBox="1">
              <a:spLocks noChangeArrowheads="1"/>
            </p:cNvSpPr>
            <p:nvPr/>
          </p:nvSpPr>
          <p:spPr bwMode="auto">
            <a:xfrm>
              <a:off x="2971598" y="6568235"/>
              <a:ext cx="1073704" cy="22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PL OHIO</a:t>
              </a:r>
            </a:p>
          </p:txBody>
        </p:sp>
        <p:grpSp>
          <p:nvGrpSpPr>
            <p:cNvPr id="183749" name="Group 524"/>
            <p:cNvGrpSpPr>
              <a:grpSpLocks/>
            </p:cNvGrpSpPr>
            <p:nvPr/>
          </p:nvGrpSpPr>
          <p:grpSpPr bwMode="auto">
            <a:xfrm>
              <a:off x="3543071" y="6450864"/>
              <a:ext cx="138113" cy="138113"/>
              <a:chOff x="1196975" y="4543425"/>
              <a:chExt cx="138112" cy="138112"/>
            </a:xfrm>
          </p:grpSpPr>
          <p:sp>
            <p:nvSpPr>
              <p:cNvPr id="183754"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75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5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750" name="Group 524"/>
            <p:cNvGrpSpPr>
              <a:grpSpLocks/>
            </p:cNvGrpSpPr>
            <p:nvPr/>
          </p:nvGrpSpPr>
          <p:grpSpPr bwMode="auto">
            <a:xfrm>
              <a:off x="4612310" y="2318995"/>
              <a:ext cx="138113" cy="138113"/>
              <a:chOff x="1196975" y="4543425"/>
              <a:chExt cx="138112" cy="138112"/>
            </a:xfrm>
          </p:grpSpPr>
          <p:sp>
            <p:nvSpPr>
              <p:cNvPr id="183751"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75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75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83302" name="Group 749"/>
          <p:cNvGrpSpPr>
            <a:grpSpLocks/>
          </p:cNvGrpSpPr>
          <p:nvPr/>
        </p:nvGrpSpPr>
        <p:grpSpPr bwMode="auto">
          <a:xfrm>
            <a:off x="4029044" y="1671639"/>
            <a:ext cx="8351837" cy="5253037"/>
            <a:chOff x="989013" y="1671638"/>
            <a:chExt cx="8351837" cy="5253037"/>
          </a:xfrm>
        </p:grpSpPr>
        <p:sp>
          <p:nvSpPr>
            <p:cNvPr id="183694" name="Text Box 534"/>
            <p:cNvSpPr txBox="1">
              <a:spLocks noChangeArrowheads="1"/>
            </p:cNvSpPr>
            <p:nvPr/>
          </p:nvSpPr>
          <p:spPr bwMode="auto">
            <a:xfrm>
              <a:off x="2084322" y="1737761"/>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83695" name="Text Box 534"/>
            <p:cNvSpPr txBox="1">
              <a:spLocks noChangeArrowheads="1"/>
            </p:cNvSpPr>
            <p:nvPr/>
          </p:nvSpPr>
          <p:spPr bwMode="auto">
            <a:xfrm>
              <a:off x="989013"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83696" name="Text Box 534"/>
            <p:cNvSpPr txBox="1">
              <a:spLocks noChangeArrowheads="1"/>
            </p:cNvSpPr>
            <p:nvPr/>
          </p:nvSpPr>
          <p:spPr bwMode="auto">
            <a:xfrm>
              <a:off x="1798589"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83697" name="Text Box 534"/>
            <p:cNvSpPr txBox="1">
              <a:spLocks noChangeArrowheads="1"/>
            </p:cNvSpPr>
            <p:nvPr/>
          </p:nvSpPr>
          <p:spPr bwMode="auto">
            <a:xfrm>
              <a:off x="3474887" y="1671638"/>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83698" name="Text Box 534"/>
            <p:cNvSpPr txBox="1">
              <a:spLocks noChangeArrowheads="1"/>
            </p:cNvSpPr>
            <p:nvPr/>
          </p:nvSpPr>
          <p:spPr bwMode="auto">
            <a:xfrm>
              <a:off x="5103563" y="2205034"/>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3699" name="Text Box 534"/>
            <p:cNvSpPr txBox="1">
              <a:spLocks noChangeArrowheads="1"/>
            </p:cNvSpPr>
            <p:nvPr/>
          </p:nvSpPr>
          <p:spPr bwMode="auto">
            <a:xfrm>
              <a:off x="4570196"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3700" name="Text Box 534"/>
            <p:cNvSpPr txBox="1">
              <a:spLocks noChangeArrowheads="1"/>
            </p:cNvSpPr>
            <p:nvPr/>
          </p:nvSpPr>
          <p:spPr bwMode="auto">
            <a:xfrm>
              <a:off x="6313165" y="2233609"/>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83701" name="Text Box 534"/>
            <p:cNvSpPr txBox="1">
              <a:spLocks noChangeArrowheads="1"/>
            </p:cNvSpPr>
            <p:nvPr/>
          </p:nvSpPr>
          <p:spPr bwMode="auto">
            <a:xfrm>
              <a:off x="6684617" y="6684153"/>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83702" name="Rectangle 538"/>
            <p:cNvSpPr>
              <a:spLocks noChangeArrowheads="1"/>
            </p:cNvSpPr>
            <p:nvPr/>
          </p:nvSpPr>
          <p:spPr bwMode="auto">
            <a:xfrm>
              <a:off x="7823309" y="2124079"/>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3703" name="Rectangle 538"/>
            <p:cNvSpPr>
              <a:spLocks noChangeArrowheads="1"/>
            </p:cNvSpPr>
            <p:nvPr/>
          </p:nvSpPr>
          <p:spPr bwMode="auto">
            <a:xfrm>
              <a:off x="8204286" y="6691280"/>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3704" name="Text Box 533"/>
            <p:cNvSpPr txBox="1">
              <a:spLocks noChangeArrowheads="1"/>
            </p:cNvSpPr>
            <p:nvPr/>
          </p:nvSpPr>
          <p:spPr bwMode="auto">
            <a:xfrm>
              <a:off x="4201769" y="2086887"/>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(BHL)</a:t>
              </a:r>
            </a:p>
          </p:txBody>
        </p:sp>
        <p:sp>
          <p:nvSpPr>
            <p:cNvPr id="183705" name="Text Box 533"/>
            <p:cNvSpPr txBox="1">
              <a:spLocks noChangeArrowheads="1"/>
            </p:cNvSpPr>
            <p:nvPr/>
          </p:nvSpPr>
          <p:spPr bwMode="auto">
            <a:xfrm>
              <a:off x="2971598" y="6697338"/>
              <a:ext cx="1073704"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(BHL)</a:t>
              </a:r>
            </a:p>
          </p:txBody>
        </p:sp>
      </p:grpSp>
      <p:grpSp>
        <p:nvGrpSpPr>
          <p:cNvPr id="183303" name="Group 556"/>
          <p:cNvGrpSpPr>
            <a:grpSpLocks/>
          </p:cNvGrpSpPr>
          <p:nvPr/>
        </p:nvGrpSpPr>
        <p:grpSpPr bwMode="auto">
          <a:xfrm>
            <a:off x="3135281" y="2493963"/>
            <a:ext cx="7218363" cy="3148012"/>
            <a:chOff x="95697" y="2494562"/>
            <a:chExt cx="7217663" cy="3147948"/>
          </a:xfrm>
        </p:grpSpPr>
        <p:grpSp>
          <p:nvGrpSpPr>
            <p:cNvPr id="183646" name="Group 186"/>
            <p:cNvGrpSpPr>
              <a:grpSpLocks/>
            </p:cNvGrpSpPr>
            <p:nvPr/>
          </p:nvGrpSpPr>
          <p:grpSpPr bwMode="auto">
            <a:xfrm>
              <a:off x="664468" y="2494562"/>
              <a:ext cx="6443330" cy="1518640"/>
              <a:chOff x="664468" y="2494562"/>
              <a:chExt cx="6443330" cy="1518640"/>
            </a:xfrm>
          </p:grpSpPr>
          <p:sp>
            <p:nvSpPr>
              <p:cNvPr id="583" name="Rectangle 512"/>
              <p:cNvSpPr>
                <a:spLocks noChangeArrowheads="1"/>
              </p:cNvSpPr>
              <p:nvPr/>
            </p:nvSpPr>
            <p:spPr bwMode="auto">
              <a:xfrm rot="537630">
                <a:off x="3737069" y="3659763"/>
                <a:ext cx="522237"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83672" name="Freeform 1061"/>
              <p:cNvSpPr>
                <a:spLocks/>
              </p:cNvSpPr>
              <p:nvPr/>
            </p:nvSpPr>
            <p:spPr bwMode="auto">
              <a:xfrm>
                <a:off x="739958" y="2576067"/>
                <a:ext cx="3155768" cy="1176794"/>
              </a:xfrm>
              <a:custGeom>
                <a:avLst/>
                <a:gdLst>
                  <a:gd name="T0" fmla="*/ 0 w 11961"/>
                  <a:gd name="T1" fmla="*/ 0 h 31277"/>
                  <a:gd name="T2" fmla="*/ 2147483646 w 11961"/>
                  <a:gd name="T3" fmla="*/ 2147483646 h 31277"/>
                  <a:gd name="T4" fmla="*/ 2147483646 w 11961"/>
                  <a:gd name="T5" fmla="*/ 2147483646 h 31277"/>
                  <a:gd name="T6" fmla="*/ 2147483646 w 11961"/>
                  <a:gd name="T7" fmla="*/ 2147483646 h 31277"/>
                  <a:gd name="T8" fmla="*/ 2147483646 w 11961"/>
                  <a:gd name="T9" fmla="*/ 2147483646 h 31277"/>
                  <a:gd name="T10" fmla="*/ 2147483646 w 11961"/>
                  <a:gd name="T11" fmla="*/ 2147483646 h 31277"/>
                  <a:gd name="T12" fmla="*/ 2147483646 w 11961"/>
                  <a:gd name="T13" fmla="*/ 2147483646 h 31277"/>
                  <a:gd name="T14" fmla="*/ 2147483646 w 11961"/>
                  <a:gd name="T15" fmla="*/ 2147483646 h 31277"/>
                  <a:gd name="T16" fmla="*/ 2147483646 w 11961"/>
                  <a:gd name="T17" fmla="*/ 2147483646 h 31277"/>
                  <a:gd name="T18" fmla="*/ 2147483646 w 11961"/>
                  <a:gd name="T19" fmla="*/ 2147483646 h 312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61"/>
                  <a:gd name="T31" fmla="*/ 0 h 31277"/>
                  <a:gd name="T32" fmla="*/ 11961 w 11961"/>
                  <a:gd name="T33" fmla="*/ 31277 h 312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61" h="31277">
                    <a:moveTo>
                      <a:pt x="0" y="0"/>
                    </a:moveTo>
                    <a:cubicBezTo>
                      <a:pt x="277" y="1610"/>
                      <a:pt x="1136" y="6246"/>
                      <a:pt x="1407" y="8281"/>
                    </a:cubicBezTo>
                    <a:cubicBezTo>
                      <a:pt x="1601" y="10765"/>
                      <a:pt x="1369" y="10257"/>
                      <a:pt x="1704" y="12766"/>
                    </a:cubicBezTo>
                    <a:cubicBezTo>
                      <a:pt x="2073" y="16686"/>
                      <a:pt x="2214" y="17608"/>
                      <a:pt x="3732" y="19567"/>
                    </a:cubicBezTo>
                    <a:cubicBezTo>
                      <a:pt x="4585" y="20893"/>
                      <a:pt x="4506" y="20330"/>
                      <a:pt x="5522" y="21605"/>
                    </a:cubicBezTo>
                    <a:cubicBezTo>
                      <a:pt x="6190" y="22081"/>
                      <a:pt x="6880" y="23110"/>
                      <a:pt x="7323" y="23859"/>
                    </a:cubicBezTo>
                    <a:cubicBezTo>
                      <a:pt x="7767" y="24608"/>
                      <a:pt x="7840" y="25182"/>
                      <a:pt x="8183" y="26097"/>
                    </a:cubicBezTo>
                    <a:cubicBezTo>
                      <a:pt x="8526" y="27012"/>
                      <a:pt x="8981" y="28575"/>
                      <a:pt x="9381" y="29347"/>
                    </a:cubicBezTo>
                    <a:cubicBezTo>
                      <a:pt x="9781" y="30119"/>
                      <a:pt x="10151" y="30408"/>
                      <a:pt x="10581" y="30730"/>
                    </a:cubicBezTo>
                    <a:cubicBezTo>
                      <a:pt x="11011" y="31052"/>
                      <a:pt x="11473" y="30771"/>
                      <a:pt x="11961" y="3127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73" name="Freeform 1062"/>
              <p:cNvSpPr>
                <a:spLocks/>
              </p:cNvSpPr>
              <p:nvPr/>
            </p:nvSpPr>
            <p:spPr bwMode="auto">
              <a:xfrm>
                <a:off x="4086225" y="3652979"/>
                <a:ext cx="2925478" cy="360223"/>
              </a:xfrm>
              <a:custGeom>
                <a:avLst/>
                <a:gdLst>
                  <a:gd name="T0" fmla="*/ 0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0 h 10000"/>
                  <a:gd name="T14" fmla="*/ 0 60000 65536"/>
                  <a:gd name="T15" fmla="*/ 0 60000 65536"/>
                  <a:gd name="T16" fmla="*/ 0 60000 65536"/>
                  <a:gd name="T17" fmla="*/ 0 60000 65536"/>
                  <a:gd name="T18" fmla="*/ 0 60000 65536"/>
                  <a:gd name="T19" fmla="*/ 0 60000 65536"/>
                  <a:gd name="T20" fmla="*/ 0 60000 65536"/>
                  <a:gd name="T21" fmla="*/ 0 w 10000"/>
                  <a:gd name="T22" fmla="*/ 0 h 10000"/>
                  <a:gd name="T23" fmla="*/ 10000 w 10000"/>
                  <a:gd name="T24" fmla="*/ 10000 h 100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00" h="10000">
                    <a:moveTo>
                      <a:pt x="0" y="3566"/>
                    </a:moveTo>
                    <a:cubicBezTo>
                      <a:pt x="326" y="4005"/>
                      <a:pt x="656" y="4446"/>
                      <a:pt x="1206" y="4886"/>
                    </a:cubicBezTo>
                    <a:cubicBezTo>
                      <a:pt x="1754" y="5326"/>
                      <a:pt x="2502" y="5637"/>
                      <a:pt x="3287" y="6211"/>
                    </a:cubicBezTo>
                    <a:cubicBezTo>
                      <a:pt x="4075" y="6783"/>
                      <a:pt x="5269" y="7796"/>
                      <a:pt x="5927" y="8327"/>
                    </a:cubicBezTo>
                    <a:cubicBezTo>
                      <a:pt x="6583" y="8855"/>
                      <a:pt x="6735" y="10000"/>
                      <a:pt x="7217" y="9292"/>
                    </a:cubicBezTo>
                    <a:cubicBezTo>
                      <a:pt x="7701" y="8587"/>
                      <a:pt x="8360" y="5554"/>
                      <a:pt x="8824" y="4005"/>
                    </a:cubicBezTo>
                    <a:cubicBezTo>
                      <a:pt x="9287" y="2457"/>
                      <a:pt x="9670" y="1074"/>
                      <a:pt x="10000"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3674" name="Group 166"/>
              <p:cNvGrpSpPr>
                <a:grpSpLocks/>
              </p:cNvGrpSpPr>
              <p:nvPr/>
            </p:nvGrpSpPr>
            <p:grpSpPr bwMode="auto">
              <a:xfrm>
                <a:off x="2284275" y="3351546"/>
                <a:ext cx="152400" cy="142875"/>
                <a:chOff x="2212779" y="3429000"/>
                <a:chExt cx="152400" cy="142875"/>
              </a:xfrm>
            </p:grpSpPr>
            <p:sp>
              <p:nvSpPr>
                <p:cNvPr id="183691"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92"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93"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675" name="Group 170"/>
              <p:cNvGrpSpPr>
                <a:grpSpLocks/>
              </p:cNvGrpSpPr>
              <p:nvPr/>
            </p:nvGrpSpPr>
            <p:grpSpPr bwMode="auto">
              <a:xfrm>
                <a:off x="5633417" y="3869706"/>
                <a:ext cx="152400" cy="142875"/>
                <a:chOff x="2212779" y="3429000"/>
                <a:chExt cx="152400" cy="142875"/>
              </a:xfrm>
            </p:grpSpPr>
            <p:sp>
              <p:nvSpPr>
                <p:cNvPr id="183688"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89"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90"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676" name="Group 174"/>
              <p:cNvGrpSpPr>
                <a:grpSpLocks/>
              </p:cNvGrpSpPr>
              <p:nvPr/>
            </p:nvGrpSpPr>
            <p:grpSpPr bwMode="auto">
              <a:xfrm>
                <a:off x="2937009" y="3547079"/>
                <a:ext cx="152400" cy="142875"/>
                <a:chOff x="2212779" y="3429000"/>
                <a:chExt cx="152400" cy="142875"/>
              </a:xfrm>
            </p:grpSpPr>
            <p:sp>
              <p:nvSpPr>
                <p:cNvPr id="183685"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86"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87"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677" name="Group 178"/>
              <p:cNvGrpSpPr>
                <a:grpSpLocks/>
              </p:cNvGrpSpPr>
              <p:nvPr/>
            </p:nvGrpSpPr>
            <p:grpSpPr bwMode="auto">
              <a:xfrm>
                <a:off x="6955398" y="3586171"/>
                <a:ext cx="152400" cy="142875"/>
                <a:chOff x="2212779" y="3429000"/>
                <a:chExt cx="152400" cy="142875"/>
              </a:xfrm>
            </p:grpSpPr>
            <p:sp>
              <p:nvSpPr>
                <p:cNvPr id="183682"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83"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84"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678" name="Group 182"/>
              <p:cNvGrpSpPr>
                <a:grpSpLocks/>
              </p:cNvGrpSpPr>
              <p:nvPr/>
            </p:nvGrpSpPr>
            <p:grpSpPr bwMode="auto">
              <a:xfrm>
                <a:off x="664468" y="2494562"/>
                <a:ext cx="152400" cy="142875"/>
                <a:chOff x="2212779" y="3429000"/>
                <a:chExt cx="152400" cy="142875"/>
              </a:xfrm>
            </p:grpSpPr>
            <p:sp>
              <p:nvSpPr>
                <p:cNvPr id="183679"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80"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81"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83647" name="Group 233"/>
            <p:cNvGrpSpPr>
              <a:grpSpLocks/>
            </p:cNvGrpSpPr>
            <p:nvPr/>
          </p:nvGrpSpPr>
          <p:grpSpPr bwMode="auto">
            <a:xfrm>
              <a:off x="95697" y="4273743"/>
              <a:ext cx="7217663" cy="1368767"/>
              <a:chOff x="95697" y="4273743"/>
              <a:chExt cx="7217663" cy="1368767"/>
            </a:xfrm>
          </p:grpSpPr>
          <p:sp>
            <p:nvSpPr>
              <p:cNvPr id="560" name="Rectangle 512"/>
              <p:cNvSpPr>
                <a:spLocks noChangeArrowheads="1"/>
              </p:cNvSpPr>
              <p:nvPr/>
            </p:nvSpPr>
            <p:spPr bwMode="auto">
              <a:xfrm rot="227568">
                <a:off x="3659289" y="5393278"/>
                <a:ext cx="523824"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83649" name="Freeform 1061"/>
              <p:cNvSpPr>
                <a:spLocks/>
              </p:cNvSpPr>
              <p:nvPr/>
            </p:nvSpPr>
            <p:spPr bwMode="auto">
              <a:xfrm>
                <a:off x="182053" y="4348569"/>
                <a:ext cx="3636226" cy="1145409"/>
              </a:xfrm>
              <a:custGeom>
                <a:avLst/>
                <a:gdLst>
                  <a:gd name="T0" fmla="*/ 0 w 13509"/>
                  <a:gd name="T1" fmla="*/ 0 h 30443"/>
                  <a:gd name="T2" fmla="*/ 2147483646 w 13509"/>
                  <a:gd name="T3" fmla="*/ 2147483646 h 30443"/>
                  <a:gd name="T4" fmla="*/ 2147483646 w 13509"/>
                  <a:gd name="T5" fmla="*/ 2147483646 h 30443"/>
                  <a:gd name="T6" fmla="*/ 2147483646 w 13509"/>
                  <a:gd name="T7" fmla="*/ 2147483646 h 30443"/>
                  <a:gd name="T8" fmla="*/ 2147483646 w 13509"/>
                  <a:gd name="T9" fmla="*/ 2147483646 h 30443"/>
                  <a:gd name="T10" fmla="*/ 2147483646 w 13509"/>
                  <a:gd name="T11" fmla="*/ 2147483646 h 30443"/>
                  <a:gd name="T12" fmla="*/ 2147483646 w 13509"/>
                  <a:gd name="T13" fmla="*/ 2147483646 h 30443"/>
                  <a:gd name="T14" fmla="*/ 2147483646 w 13509"/>
                  <a:gd name="T15" fmla="*/ 2147483646 h 30443"/>
                  <a:gd name="T16" fmla="*/ 2147483646 w 13509"/>
                  <a:gd name="T17" fmla="*/ 2147483646 h 304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09"/>
                  <a:gd name="T28" fmla="*/ 0 h 30443"/>
                  <a:gd name="T29" fmla="*/ 13509 w 13509"/>
                  <a:gd name="T30" fmla="*/ 30443 h 304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09" h="30443">
                    <a:moveTo>
                      <a:pt x="0" y="0"/>
                    </a:moveTo>
                    <a:cubicBezTo>
                      <a:pt x="674" y="1601"/>
                      <a:pt x="3422" y="9050"/>
                      <a:pt x="4309" y="11659"/>
                    </a:cubicBezTo>
                    <a:cubicBezTo>
                      <a:pt x="5196" y="14268"/>
                      <a:pt x="4872" y="14864"/>
                      <a:pt x="5321" y="15652"/>
                    </a:cubicBezTo>
                    <a:cubicBezTo>
                      <a:pt x="6279" y="15670"/>
                      <a:pt x="6392" y="15062"/>
                      <a:pt x="6693" y="16716"/>
                    </a:cubicBezTo>
                    <a:cubicBezTo>
                      <a:pt x="6994" y="18370"/>
                      <a:pt x="7074" y="18922"/>
                      <a:pt x="7127" y="25576"/>
                    </a:cubicBezTo>
                    <a:cubicBezTo>
                      <a:pt x="7319" y="27062"/>
                      <a:pt x="7538" y="25241"/>
                      <a:pt x="7847" y="25629"/>
                    </a:cubicBezTo>
                    <a:cubicBezTo>
                      <a:pt x="8330" y="26864"/>
                      <a:pt x="8740" y="26307"/>
                      <a:pt x="9147" y="26735"/>
                    </a:cubicBezTo>
                    <a:cubicBezTo>
                      <a:pt x="9554" y="27163"/>
                      <a:pt x="9565" y="27578"/>
                      <a:pt x="10292" y="28196"/>
                    </a:cubicBezTo>
                    <a:cubicBezTo>
                      <a:pt x="11019" y="28814"/>
                      <a:pt x="12861" y="30439"/>
                      <a:pt x="13509" y="3044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50" name="Freeform 1062"/>
              <p:cNvSpPr>
                <a:spLocks/>
              </p:cNvSpPr>
              <p:nvPr/>
            </p:nvSpPr>
            <p:spPr bwMode="auto">
              <a:xfrm>
                <a:off x="4010034" y="5187497"/>
                <a:ext cx="3226669" cy="328568"/>
              </a:xfrm>
              <a:custGeom>
                <a:avLst/>
                <a:gdLst>
                  <a:gd name="T0" fmla="*/ 0 w 12024"/>
                  <a:gd name="T1" fmla="*/ 2147483646 h 24682"/>
                  <a:gd name="T2" fmla="*/ 2147483646 w 12024"/>
                  <a:gd name="T3" fmla="*/ 2147483646 h 24682"/>
                  <a:gd name="T4" fmla="*/ 2147483646 w 12024"/>
                  <a:gd name="T5" fmla="*/ 2147483646 h 24682"/>
                  <a:gd name="T6" fmla="*/ 2147483646 w 12024"/>
                  <a:gd name="T7" fmla="*/ 2147483646 h 24682"/>
                  <a:gd name="T8" fmla="*/ 2147483646 w 12024"/>
                  <a:gd name="T9" fmla="*/ 2147483646 h 24682"/>
                  <a:gd name="T10" fmla="*/ 2147483646 w 12024"/>
                  <a:gd name="T11" fmla="*/ 2147483646 h 24682"/>
                  <a:gd name="T12" fmla="*/ 2147483646 w 12024"/>
                  <a:gd name="T13" fmla="*/ 2147483646 h 24682"/>
                  <a:gd name="T14" fmla="*/ 0 60000 65536"/>
                  <a:gd name="T15" fmla="*/ 0 60000 65536"/>
                  <a:gd name="T16" fmla="*/ 0 60000 65536"/>
                  <a:gd name="T17" fmla="*/ 0 60000 65536"/>
                  <a:gd name="T18" fmla="*/ 0 60000 65536"/>
                  <a:gd name="T19" fmla="*/ 0 60000 65536"/>
                  <a:gd name="T20" fmla="*/ 0 60000 65536"/>
                  <a:gd name="T21" fmla="*/ 0 w 12024"/>
                  <a:gd name="T22" fmla="*/ 0 h 24682"/>
                  <a:gd name="T23" fmla="*/ 12024 w 12024"/>
                  <a:gd name="T24" fmla="*/ 24682 h 246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24" h="24682">
                    <a:moveTo>
                      <a:pt x="0" y="23885"/>
                    </a:moveTo>
                    <a:cubicBezTo>
                      <a:pt x="354" y="23944"/>
                      <a:pt x="1058" y="24682"/>
                      <a:pt x="895" y="24543"/>
                    </a:cubicBezTo>
                    <a:cubicBezTo>
                      <a:pt x="1675" y="21928"/>
                      <a:pt x="2727" y="15992"/>
                      <a:pt x="3512" y="12675"/>
                    </a:cubicBezTo>
                    <a:cubicBezTo>
                      <a:pt x="4297" y="9358"/>
                      <a:pt x="4412" y="8621"/>
                      <a:pt x="5603" y="4638"/>
                    </a:cubicBezTo>
                    <a:cubicBezTo>
                      <a:pt x="6488" y="0"/>
                      <a:pt x="7768" y="798"/>
                      <a:pt x="8485" y="2236"/>
                    </a:cubicBezTo>
                    <a:cubicBezTo>
                      <a:pt x="9201" y="3662"/>
                      <a:pt x="9339" y="2915"/>
                      <a:pt x="9891" y="4296"/>
                    </a:cubicBezTo>
                    <a:cubicBezTo>
                      <a:pt x="10419" y="2389"/>
                      <a:pt x="11171" y="3840"/>
                      <a:pt x="12024" y="263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3651" name="Group 213"/>
              <p:cNvGrpSpPr>
                <a:grpSpLocks/>
              </p:cNvGrpSpPr>
              <p:nvPr/>
            </p:nvGrpSpPr>
            <p:grpSpPr bwMode="auto">
              <a:xfrm>
                <a:off x="1332494" y="4754777"/>
                <a:ext cx="152400" cy="142875"/>
                <a:chOff x="2212779" y="3429000"/>
                <a:chExt cx="152400" cy="142875"/>
              </a:xfrm>
            </p:grpSpPr>
            <p:sp>
              <p:nvSpPr>
                <p:cNvPr id="183668"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69"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70"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652" name="Group 217"/>
              <p:cNvGrpSpPr>
                <a:grpSpLocks/>
              </p:cNvGrpSpPr>
              <p:nvPr/>
            </p:nvGrpSpPr>
            <p:grpSpPr bwMode="auto">
              <a:xfrm>
                <a:off x="5021725" y="5252234"/>
                <a:ext cx="152400" cy="142875"/>
                <a:chOff x="2212779" y="3429000"/>
                <a:chExt cx="152400" cy="142875"/>
              </a:xfrm>
            </p:grpSpPr>
            <p:sp>
              <p:nvSpPr>
                <p:cNvPr id="183665"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66"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67"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653" name="Group 221"/>
              <p:cNvGrpSpPr>
                <a:grpSpLocks/>
              </p:cNvGrpSpPr>
              <p:nvPr/>
            </p:nvGrpSpPr>
            <p:grpSpPr bwMode="auto">
              <a:xfrm>
                <a:off x="2189386" y="5257985"/>
                <a:ext cx="152400" cy="142875"/>
                <a:chOff x="2212779" y="3429000"/>
                <a:chExt cx="152400" cy="142875"/>
              </a:xfrm>
            </p:grpSpPr>
            <p:sp>
              <p:nvSpPr>
                <p:cNvPr id="183662"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63"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64"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654" name="Group 225"/>
              <p:cNvGrpSpPr>
                <a:grpSpLocks/>
              </p:cNvGrpSpPr>
              <p:nvPr/>
            </p:nvGrpSpPr>
            <p:grpSpPr bwMode="auto">
              <a:xfrm>
                <a:off x="7160960" y="5152701"/>
                <a:ext cx="152400" cy="142875"/>
                <a:chOff x="2212779" y="3429000"/>
                <a:chExt cx="152400" cy="142875"/>
              </a:xfrm>
            </p:grpSpPr>
            <p:sp>
              <p:nvSpPr>
                <p:cNvPr id="183659"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60"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61"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3655" name="Group 229"/>
              <p:cNvGrpSpPr>
                <a:grpSpLocks/>
              </p:cNvGrpSpPr>
              <p:nvPr/>
            </p:nvGrpSpPr>
            <p:grpSpPr bwMode="auto">
              <a:xfrm>
                <a:off x="95697" y="4273743"/>
                <a:ext cx="152400" cy="142875"/>
                <a:chOff x="2212779" y="3429000"/>
                <a:chExt cx="152400" cy="142875"/>
              </a:xfrm>
            </p:grpSpPr>
            <p:sp>
              <p:nvSpPr>
                <p:cNvPr id="183656"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3657"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58"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grpSp>
        <p:nvGrpSpPr>
          <p:cNvPr id="183304" name="Group 605"/>
          <p:cNvGrpSpPr>
            <a:grpSpLocks/>
          </p:cNvGrpSpPr>
          <p:nvPr/>
        </p:nvGrpSpPr>
        <p:grpSpPr bwMode="auto">
          <a:xfrm>
            <a:off x="8259731" y="2500313"/>
            <a:ext cx="1992313" cy="3833812"/>
            <a:chOff x="5219706" y="2500434"/>
            <a:chExt cx="1992307" cy="3833696"/>
          </a:xfrm>
        </p:grpSpPr>
        <p:grpSp>
          <p:nvGrpSpPr>
            <p:cNvPr id="183637" name="Group 1003"/>
            <p:cNvGrpSpPr>
              <a:grpSpLocks/>
            </p:cNvGrpSpPr>
            <p:nvPr/>
          </p:nvGrpSpPr>
          <p:grpSpPr bwMode="auto">
            <a:xfrm>
              <a:off x="6240463" y="3989390"/>
              <a:ext cx="971550" cy="1154113"/>
              <a:chOff x="3931" y="2513"/>
              <a:chExt cx="612" cy="727"/>
            </a:xfrm>
          </p:grpSpPr>
          <p:sp>
            <p:nvSpPr>
              <p:cNvPr id="183644" name="Freeform 1004"/>
              <p:cNvSpPr>
                <a:spLocks/>
              </p:cNvSpPr>
              <p:nvPr/>
            </p:nvSpPr>
            <p:spPr bwMode="auto">
              <a:xfrm>
                <a:off x="3931" y="2513"/>
                <a:ext cx="612" cy="727"/>
              </a:xfrm>
              <a:custGeom>
                <a:avLst/>
                <a:gdLst>
                  <a:gd name="T0" fmla="*/ 0 w 10000"/>
                  <a:gd name="T1" fmla="*/ 0 h 10098"/>
                  <a:gd name="T2" fmla="*/ 0 w 10000"/>
                  <a:gd name="T3" fmla="*/ 0 h 10098"/>
                  <a:gd name="T4" fmla="*/ 0 w 10000"/>
                  <a:gd name="T5" fmla="*/ 0 h 10098"/>
                  <a:gd name="T6" fmla="*/ 0 w 10000"/>
                  <a:gd name="T7" fmla="*/ 0 h 10098"/>
                  <a:gd name="T8" fmla="*/ 0 w 10000"/>
                  <a:gd name="T9" fmla="*/ 0 h 10098"/>
                  <a:gd name="T10" fmla="*/ 0 w 10000"/>
                  <a:gd name="T11" fmla="*/ 0 h 10098"/>
                  <a:gd name="T12" fmla="*/ 0 w 10000"/>
                  <a:gd name="T13" fmla="*/ 0 h 10098"/>
                  <a:gd name="T14" fmla="*/ 0 w 10000"/>
                  <a:gd name="T15" fmla="*/ 0 h 10098"/>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098"/>
                  <a:gd name="T26" fmla="*/ 10000 w 10000"/>
                  <a:gd name="T27" fmla="*/ 10098 h 100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098">
                    <a:moveTo>
                      <a:pt x="4674" y="562"/>
                    </a:moveTo>
                    <a:cubicBezTo>
                      <a:pt x="5938" y="0"/>
                      <a:pt x="7504" y="1009"/>
                      <a:pt x="8122" y="1412"/>
                    </a:cubicBezTo>
                    <a:cubicBezTo>
                      <a:pt x="8501" y="2468"/>
                      <a:pt x="8995" y="2405"/>
                      <a:pt x="9254" y="4010"/>
                    </a:cubicBezTo>
                    <a:cubicBezTo>
                      <a:pt x="9505" y="5703"/>
                      <a:pt x="9959" y="5651"/>
                      <a:pt x="10000" y="8441"/>
                    </a:cubicBezTo>
                    <a:cubicBezTo>
                      <a:pt x="9205" y="9708"/>
                      <a:pt x="8433" y="9732"/>
                      <a:pt x="6748" y="9876"/>
                    </a:cubicBezTo>
                    <a:cubicBezTo>
                      <a:pt x="5572" y="10098"/>
                      <a:pt x="3842" y="9980"/>
                      <a:pt x="1390" y="9505"/>
                    </a:cubicBezTo>
                    <a:cubicBezTo>
                      <a:pt x="343" y="8268"/>
                      <a:pt x="0" y="7238"/>
                      <a:pt x="423" y="5566"/>
                    </a:cubicBezTo>
                    <a:cubicBezTo>
                      <a:pt x="1454" y="2285"/>
                      <a:pt x="1803" y="1358"/>
                      <a:pt x="4674" y="562"/>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45" name="Text Box 1005"/>
              <p:cNvSpPr txBox="1">
                <a:spLocks noChangeArrowheads="1"/>
              </p:cNvSpPr>
              <p:nvPr/>
            </p:nvSpPr>
            <p:spPr bwMode="auto">
              <a:xfrm>
                <a:off x="4012" y="2582"/>
                <a:ext cx="424"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BLUE</a:t>
                </a:r>
              </a:p>
            </p:txBody>
          </p:sp>
        </p:grpSp>
        <p:grpSp>
          <p:nvGrpSpPr>
            <p:cNvPr id="183638" name="Group 1006"/>
            <p:cNvGrpSpPr>
              <a:grpSpLocks/>
            </p:cNvGrpSpPr>
            <p:nvPr/>
          </p:nvGrpSpPr>
          <p:grpSpPr bwMode="auto">
            <a:xfrm>
              <a:off x="5915025" y="2500434"/>
              <a:ext cx="1017588" cy="1465141"/>
              <a:chOff x="3648" y="1557"/>
              <a:chExt cx="641" cy="947"/>
            </a:xfrm>
          </p:grpSpPr>
          <p:sp>
            <p:nvSpPr>
              <p:cNvPr id="183642" name="Freeform 1007"/>
              <p:cNvSpPr>
                <a:spLocks/>
              </p:cNvSpPr>
              <p:nvPr/>
            </p:nvSpPr>
            <p:spPr bwMode="auto">
              <a:xfrm>
                <a:off x="3648" y="1557"/>
                <a:ext cx="641" cy="947"/>
              </a:xfrm>
              <a:custGeom>
                <a:avLst/>
                <a:gdLst>
                  <a:gd name="T0" fmla="*/ 0 w 10000"/>
                  <a:gd name="T1" fmla="*/ 0 h 10267"/>
                  <a:gd name="T2" fmla="*/ 0 w 10000"/>
                  <a:gd name="T3" fmla="*/ 0 h 10267"/>
                  <a:gd name="T4" fmla="*/ 0 w 10000"/>
                  <a:gd name="T5" fmla="*/ 0 h 10267"/>
                  <a:gd name="T6" fmla="*/ 0 w 10000"/>
                  <a:gd name="T7" fmla="*/ 0 h 10267"/>
                  <a:gd name="T8" fmla="*/ 0 w 10000"/>
                  <a:gd name="T9" fmla="*/ 0 h 10267"/>
                  <a:gd name="T10" fmla="*/ 0 w 10000"/>
                  <a:gd name="T11" fmla="*/ 0 h 10267"/>
                  <a:gd name="T12" fmla="*/ 0 w 10000"/>
                  <a:gd name="T13" fmla="*/ 0 h 10267"/>
                  <a:gd name="T14" fmla="*/ 0 w 10000"/>
                  <a:gd name="T15" fmla="*/ 0 h 10267"/>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267"/>
                  <a:gd name="T26" fmla="*/ 10000 w 10000"/>
                  <a:gd name="T27" fmla="*/ 10267 h 102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267">
                    <a:moveTo>
                      <a:pt x="6521" y="354"/>
                    </a:moveTo>
                    <a:cubicBezTo>
                      <a:pt x="7971" y="430"/>
                      <a:pt x="9064" y="955"/>
                      <a:pt x="9516" y="2083"/>
                    </a:cubicBezTo>
                    <a:cubicBezTo>
                      <a:pt x="9734" y="3283"/>
                      <a:pt x="10000" y="2901"/>
                      <a:pt x="8751" y="4465"/>
                    </a:cubicBezTo>
                    <a:cubicBezTo>
                      <a:pt x="8518" y="4572"/>
                      <a:pt x="7988" y="5581"/>
                      <a:pt x="6116" y="6276"/>
                    </a:cubicBezTo>
                    <a:cubicBezTo>
                      <a:pt x="4992" y="7317"/>
                      <a:pt x="5991" y="10267"/>
                      <a:pt x="2745" y="10007"/>
                    </a:cubicBezTo>
                    <a:cubicBezTo>
                      <a:pt x="998" y="8011"/>
                      <a:pt x="359" y="4149"/>
                      <a:pt x="0" y="3324"/>
                    </a:cubicBezTo>
                    <a:cubicBezTo>
                      <a:pt x="77" y="1622"/>
                      <a:pt x="156" y="2665"/>
                      <a:pt x="780" y="843"/>
                    </a:cubicBezTo>
                    <a:cubicBezTo>
                      <a:pt x="3276" y="296"/>
                      <a:pt x="3899" y="0"/>
                      <a:pt x="6521" y="354"/>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43" name="Text Box 1008"/>
              <p:cNvSpPr txBox="1">
                <a:spLocks noChangeArrowheads="1"/>
              </p:cNvSpPr>
              <p:nvPr/>
            </p:nvSpPr>
            <p:spPr bwMode="auto">
              <a:xfrm>
                <a:off x="3689" y="1951"/>
                <a:ext cx="356" cy="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300"/>
                  </a:lnSpc>
                  <a:spcBef>
                    <a:spcPct val="0"/>
                  </a:spcBef>
                  <a:buNone/>
                </a:pPr>
                <a:r>
                  <a:rPr lang="en-US" altLang="en-US" sz="1400" b="1" dirty="0">
                    <a:solidFill>
                      <a:srgbClr val="000000"/>
                    </a:solidFill>
                    <a:cs typeface="Arial" panose="020B0604020202020204" pitchFamily="34" charset="0"/>
                  </a:rPr>
                  <a:t>OBJ</a:t>
                </a:r>
              </a:p>
              <a:p>
                <a:pPr algn="ctr">
                  <a:lnSpc>
                    <a:spcPts val="1300"/>
                  </a:lnSpc>
                  <a:spcBef>
                    <a:spcPct val="0"/>
                  </a:spcBef>
                  <a:buNone/>
                </a:pPr>
                <a:r>
                  <a:rPr lang="en-US" altLang="en-US" sz="1400" b="1" dirty="0">
                    <a:solidFill>
                      <a:srgbClr val="000000"/>
                    </a:solidFill>
                    <a:cs typeface="Arial" panose="020B0604020202020204" pitchFamily="34" charset="0"/>
                  </a:rPr>
                  <a:t>RED</a:t>
                </a:r>
              </a:p>
            </p:txBody>
          </p:sp>
        </p:grpSp>
        <p:grpSp>
          <p:nvGrpSpPr>
            <p:cNvPr id="183639" name="Group 1003"/>
            <p:cNvGrpSpPr>
              <a:grpSpLocks/>
            </p:cNvGrpSpPr>
            <p:nvPr/>
          </p:nvGrpSpPr>
          <p:grpSpPr bwMode="auto">
            <a:xfrm>
              <a:off x="5219706" y="5226054"/>
              <a:ext cx="977901" cy="1108076"/>
              <a:chOff x="3960" y="2512"/>
              <a:chExt cx="616" cy="698"/>
            </a:xfrm>
          </p:grpSpPr>
          <p:sp>
            <p:nvSpPr>
              <p:cNvPr id="183640" name="Freeform 1004"/>
              <p:cNvSpPr>
                <a:spLocks/>
              </p:cNvSpPr>
              <p:nvPr/>
            </p:nvSpPr>
            <p:spPr bwMode="auto">
              <a:xfrm>
                <a:off x="3960" y="2512"/>
                <a:ext cx="615" cy="698"/>
              </a:xfrm>
              <a:custGeom>
                <a:avLst/>
                <a:gdLst>
                  <a:gd name="T0" fmla="*/ 0 w 9694"/>
                  <a:gd name="T1" fmla="*/ 0 h 10000"/>
                  <a:gd name="T2" fmla="*/ 0 w 9694"/>
                  <a:gd name="T3" fmla="*/ 0 h 10000"/>
                  <a:gd name="T4" fmla="*/ 0 w 9694"/>
                  <a:gd name="T5" fmla="*/ 0 h 10000"/>
                  <a:gd name="T6" fmla="*/ 0 w 9694"/>
                  <a:gd name="T7" fmla="*/ 0 h 10000"/>
                  <a:gd name="T8" fmla="*/ 0 w 9694"/>
                  <a:gd name="T9" fmla="*/ 0 h 10000"/>
                  <a:gd name="T10" fmla="*/ 0 w 9694"/>
                  <a:gd name="T11" fmla="*/ 0 h 10000"/>
                  <a:gd name="T12" fmla="*/ 0 w 9694"/>
                  <a:gd name="T13" fmla="*/ 0 h 10000"/>
                  <a:gd name="T14" fmla="*/ 0 w 9694"/>
                  <a:gd name="T15" fmla="*/ 0 h 10000"/>
                  <a:gd name="T16" fmla="*/ 0 w 9694"/>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94"/>
                  <a:gd name="T28" fmla="*/ 0 h 10000"/>
                  <a:gd name="T29" fmla="*/ 9694 w 9694"/>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94" h="10000">
                    <a:moveTo>
                      <a:pt x="4449" y="478"/>
                    </a:moveTo>
                    <a:cubicBezTo>
                      <a:pt x="5320" y="334"/>
                      <a:pt x="7139" y="0"/>
                      <a:pt x="8389" y="481"/>
                    </a:cubicBezTo>
                    <a:cubicBezTo>
                      <a:pt x="9254" y="1558"/>
                      <a:pt x="9564" y="1041"/>
                      <a:pt x="9694" y="3084"/>
                    </a:cubicBezTo>
                    <a:cubicBezTo>
                      <a:pt x="9545" y="6099"/>
                      <a:pt x="9539" y="5284"/>
                      <a:pt x="9021" y="8161"/>
                    </a:cubicBezTo>
                    <a:cubicBezTo>
                      <a:pt x="8254" y="9467"/>
                      <a:pt x="6729" y="9491"/>
                      <a:pt x="5603" y="9945"/>
                    </a:cubicBezTo>
                    <a:cubicBezTo>
                      <a:pt x="3967" y="9920"/>
                      <a:pt x="4080" y="10000"/>
                      <a:pt x="1714" y="9509"/>
                    </a:cubicBezTo>
                    <a:cubicBezTo>
                      <a:pt x="705" y="8539"/>
                      <a:pt x="373" y="8338"/>
                      <a:pt x="0" y="6818"/>
                    </a:cubicBezTo>
                    <a:cubicBezTo>
                      <a:pt x="997" y="4142"/>
                      <a:pt x="551" y="4350"/>
                      <a:pt x="1930" y="2415"/>
                    </a:cubicBezTo>
                    <a:cubicBezTo>
                      <a:pt x="2900" y="1089"/>
                      <a:pt x="2987" y="1166"/>
                      <a:pt x="4449" y="478"/>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41" name="Text Box 1005"/>
              <p:cNvSpPr txBox="1">
                <a:spLocks noChangeArrowheads="1"/>
              </p:cNvSpPr>
              <p:nvPr/>
            </p:nvSpPr>
            <p:spPr bwMode="auto">
              <a:xfrm>
                <a:off x="4095" y="2563"/>
                <a:ext cx="481"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WHITE</a:t>
                </a:r>
              </a:p>
            </p:txBody>
          </p:sp>
        </p:grpSp>
      </p:grpSp>
      <p:grpSp>
        <p:nvGrpSpPr>
          <p:cNvPr id="183305" name="Group 615"/>
          <p:cNvGrpSpPr>
            <a:grpSpLocks/>
          </p:cNvGrpSpPr>
          <p:nvPr/>
        </p:nvGrpSpPr>
        <p:grpSpPr bwMode="auto">
          <a:xfrm>
            <a:off x="3255930" y="2011363"/>
            <a:ext cx="2236788" cy="4202112"/>
            <a:chOff x="216385" y="2011275"/>
            <a:chExt cx="2236253" cy="4201703"/>
          </a:xfrm>
        </p:grpSpPr>
        <p:grpSp>
          <p:nvGrpSpPr>
            <p:cNvPr id="183628" name="Group 291"/>
            <p:cNvGrpSpPr>
              <a:grpSpLocks/>
            </p:cNvGrpSpPr>
            <p:nvPr/>
          </p:nvGrpSpPr>
          <p:grpSpPr bwMode="auto">
            <a:xfrm>
              <a:off x="627078" y="3043015"/>
              <a:ext cx="942457" cy="1450169"/>
              <a:chOff x="619760" y="3030117"/>
              <a:chExt cx="942466" cy="1450073"/>
            </a:xfrm>
          </p:grpSpPr>
          <p:sp>
            <p:nvSpPr>
              <p:cNvPr id="183635" name="Freeform 79"/>
              <p:cNvSpPr>
                <a:spLocks/>
              </p:cNvSpPr>
              <p:nvPr/>
            </p:nvSpPr>
            <p:spPr bwMode="auto">
              <a:xfrm>
                <a:off x="619760" y="3030117"/>
                <a:ext cx="942466" cy="1450073"/>
              </a:xfrm>
              <a:custGeom>
                <a:avLst/>
                <a:gdLst>
                  <a:gd name="T0" fmla="*/ 2147483646 w 9917"/>
                  <a:gd name="T1" fmla="*/ 0 h 10000"/>
                  <a:gd name="T2" fmla="*/ 2147483646 w 9917"/>
                  <a:gd name="T3" fmla="*/ 2147483646 h 10000"/>
                  <a:gd name="T4" fmla="*/ 2147483646 w 9917"/>
                  <a:gd name="T5" fmla="*/ 2147483646 h 10000"/>
                  <a:gd name="T6" fmla="*/ 2147483646 w 9917"/>
                  <a:gd name="T7" fmla="*/ 2147483646 h 10000"/>
                  <a:gd name="T8" fmla="*/ 2147483646 w 9917"/>
                  <a:gd name="T9" fmla="*/ 2147483646 h 10000"/>
                  <a:gd name="T10" fmla="*/ 2147483646 w 9917"/>
                  <a:gd name="T11" fmla="*/ 2147483646 h 10000"/>
                  <a:gd name="T12" fmla="*/ 2147483646 w 9917"/>
                  <a:gd name="T13" fmla="*/ 2147483646 h 10000"/>
                  <a:gd name="T14" fmla="*/ 2147483646 w 9917"/>
                  <a:gd name="T15" fmla="*/ 2147483646 h 10000"/>
                  <a:gd name="T16" fmla="*/ 2147483646 w 9917"/>
                  <a:gd name="T17" fmla="*/ 2147483646 h 10000"/>
                  <a:gd name="T18" fmla="*/ 0 w 9917"/>
                  <a:gd name="T19" fmla="*/ 2147483646 h 10000"/>
                  <a:gd name="T20" fmla="*/ 2147483646 w 9917"/>
                  <a:gd name="T21" fmla="*/ 2147483646 h 10000"/>
                  <a:gd name="T22" fmla="*/ 2147483646 w 9917"/>
                  <a:gd name="T23" fmla="*/ 2147483646 h 10000"/>
                  <a:gd name="T24" fmla="*/ 2147483646 w 9917"/>
                  <a:gd name="T25" fmla="*/ 0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17"/>
                  <a:gd name="T40" fmla="*/ 0 h 10000"/>
                  <a:gd name="T41" fmla="*/ 9917 w 9917"/>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17" h="10000">
                    <a:moveTo>
                      <a:pt x="4517" y="0"/>
                    </a:moveTo>
                    <a:cubicBezTo>
                      <a:pt x="6162" y="279"/>
                      <a:pt x="5796" y="1236"/>
                      <a:pt x="7796" y="1593"/>
                    </a:cubicBezTo>
                    <a:cubicBezTo>
                      <a:pt x="8715" y="1700"/>
                      <a:pt x="9171" y="1756"/>
                      <a:pt x="9470" y="2121"/>
                    </a:cubicBezTo>
                    <a:cubicBezTo>
                      <a:pt x="9854" y="2527"/>
                      <a:pt x="9791" y="2292"/>
                      <a:pt x="9917" y="3017"/>
                    </a:cubicBezTo>
                    <a:cubicBezTo>
                      <a:pt x="9748" y="5073"/>
                      <a:pt x="8822" y="5206"/>
                      <a:pt x="7768" y="6738"/>
                    </a:cubicBezTo>
                    <a:cubicBezTo>
                      <a:pt x="7102" y="7415"/>
                      <a:pt x="6436" y="7533"/>
                      <a:pt x="6052" y="7996"/>
                    </a:cubicBezTo>
                    <a:cubicBezTo>
                      <a:pt x="5670" y="8458"/>
                      <a:pt x="6069" y="9052"/>
                      <a:pt x="5469" y="9513"/>
                    </a:cubicBezTo>
                    <a:lnTo>
                      <a:pt x="3589" y="9879"/>
                    </a:lnTo>
                    <a:cubicBezTo>
                      <a:pt x="2389" y="10000"/>
                      <a:pt x="2459" y="9809"/>
                      <a:pt x="856" y="9686"/>
                    </a:cubicBezTo>
                    <a:cubicBezTo>
                      <a:pt x="55" y="9077"/>
                      <a:pt x="352" y="9282"/>
                      <a:pt x="0" y="8229"/>
                    </a:cubicBezTo>
                    <a:cubicBezTo>
                      <a:pt x="618" y="6901"/>
                      <a:pt x="390" y="7626"/>
                      <a:pt x="1058" y="6347"/>
                    </a:cubicBezTo>
                    <a:cubicBezTo>
                      <a:pt x="2526" y="5005"/>
                      <a:pt x="2932" y="1807"/>
                      <a:pt x="3150" y="939"/>
                    </a:cubicBezTo>
                    <a:cubicBezTo>
                      <a:pt x="3233" y="612"/>
                      <a:pt x="3633" y="303"/>
                      <a:pt x="4517"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36" name="Text Box 289"/>
              <p:cNvSpPr txBox="1">
                <a:spLocks noChangeArrowheads="1"/>
              </p:cNvSpPr>
              <p:nvPr/>
            </p:nvSpPr>
            <p:spPr bwMode="auto">
              <a:xfrm>
                <a:off x="832077" y="3201888"/>
                <a:ext cx="646836" cy="246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B</a:t>
                </a:r>
              </a:p>
            </p:txBody>
          </p:sp>
        </p:grpSp>
        <p:grpSp>
          <p:nvGrpSpPr>
            <p:cNvPr id="183629" name="Group 170"/>
            <p:cNvGrpSpPr>
              <a:grpSpLocks/>
            </p:cNvGrpSpPr>
            <p:nvPr/>
          </p:nvGrpSpPr>
          <p:grpSpPr bwMode="auto">
            <a:xfrm>
              <a:off x="1096182" y="2011275"/>
              <a:ext cx="1356456" cy="966893"/>
              <a:chOff x="1096182" y="2011275"/>
              <a:chExt cx="1356456" cy="966893"/>
            </a:xfrm>
          </p:grpSpPr>
          <p:sp>
            <p:nvSpPr>
              <p:cNvPr id="183633" name="Freeform 79"/>
              <p:cNvSpPr>
                <a:spLocks/>
              </p:cNvSpPr>
              <p:nvPr/>
            </p:nvSpPr>
            <p:spPr bwMode="auto">
              <a:xfrm>
                <a:off x="1096182" y="2011275"/>
                <a:ext cx="1356456" cy="966893"/>
              </a:xfrm>
              <a:custGeom>
                <a:avLst/>
                <a:gdLst>
                  <a:gd name="T0" fmla="*/ 2147483646 w 12290"/>
                  <a:gd name="T1" fmla="*/ 2147483646 h 10176"/>
                  <a:gd name="T2" fmla="*/ 2147483646 w 12290"/>
                  <a:gd name="T3" fmla="*/ 2147483646 h 10176"/>
                  <a:gd name="T4" fmla="*/ 2147483646 w 12290"/>
                  <a:gd name="T5" fmla="*/ 2147483646 h 10176"/>
                  <a:gd name="T6" fmla="*/ 2147483646 w 12290"/>
                  <a:gd name="T7" fmla="*/ 2147483646 h 10176"/>
                  <a:gd name="T8" fmla="*/ 2147483646 w 12290"/>
                  <a:gd name="T9" fmla="*/ 2147483646 h 10176"/>
                  <a:gd name="T10" fmla="*/ 2147483646 w 12290"/>
                  <a:gd name="T11" fmla="*/ 2147483646 h 10176"/>
                  <a:gd name="T12" fmla="*/ 2147483646 w 12290"/>
                  <a:gd name="T13" fmla="*/ 2147483646 h 10176"/>
                  <a:gd name="T14" fmla="*/ 2147483646 w 12290"/>
                  <a:gd name="T15" fmla="*/ 2147483646 h 10176"/>
                  <a:gd name="T16" fmla="*/ 2147483646 w 12290"/>
                  <a:gd name="T17" fmla="*/ 2147483646 h 10176"/>
                  <a:gd name="T18" fmla="*/ 2147483646 w 12290"/>
                  <a:gd name="T19" fmla="*/ 2147483646 h 10176"/>
                  <a:gd name="T20" fmla="*/ 2147483646 w 12290"/>
                  <a:gd name="T21" fmla="*/ 2147483646 h 10176"/>
                  <a:gd name="T22" fmla="*/ 2147483646 w 12290"/>
                  <a:gd name="T23" fmla="*/ 2147483646 h 101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90"/>
                  <a:gd name="T37" fmla="*/ 0 h 10176"/>
                  <a:gd name="T38" fmla="*/ 12290 w 12290"/>
                  <a:gd name="T39" fmla="*/ 10176 h 101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90" h="10176">
                    <a:moveTo>
                      <a:pt x="8219" y="711"/>
                    </a:moveTo>
                    <a:cubicBezTo>
                      <a:pt x="9399" y="824"/>
                      <a:pt x="10440" y="865"/>
                      <a:pt x="11236" y="1034"/>
                    </a:cubicBezTo>
                    <a:cubicBezTo>
                      <a:pt x="11903" y="1549"/>
                      <a:pt x="11916" y="1315"/>
                      <a:pt x="12290" y="1781"/>
                    </a:cubicBezTo>
                    <a:cubicBezTo>
                      <a:pt x="11875" y="2486"/>
                      <a:pt x="11261" y="3589"/>
                      <a:pt x="10916" y="4060"/>
                    </a:cubicBezTo>
                    <a:cubicBezTo>
                      <a:pt x="10530" y="5072"/>
                      <a:pt x="10469" y="5103"/>
                      <a:pt x="10209" y="5646"/>
                    </a:cubicBezTo>
                    <a:cubicBezTo>
                      <a:pt x="10061" y="6494"/>
                      <a:pt x="9684" y="6337"/>
                      <a:pt x="9359" y="7319"/>
                    </a:cubicBezTo>
                    <a:lnTo>
                      <a:pt x="5826" y="10176"/>
                    </a:lnTo>
                    <a:lnTo>
                      <a:pt x="689" y="7840"/>
                    </a:lnTo>
                    <a:cubicBezTo>
                      <a:pt x="0" y="7116"/>
                      <a:pt x="622" y="6208"/>
                      <a:pt x="955" y="4786"/>
                    </a:cubicBezTo>
                    <a:cubicBezTo>
                      <a:pt x="1488" y="3206"/>
                      <a:pt x="1733" y="2701"/>
                      <a:pt x="2496" y="1133"/>
                    </a:cubicBezTo>
                    <a:cubicBezTo>
                      <a:pt x="3610" y="235"/>
                      <a:pt x="3318" y="0"/>
                      <a:pt x="4907" y="273"/>
                    </a:cubicBezTo>
                    <a:cubicBezTo>
                      <a:pt x="6289" y="578"/>
                      <a:pt x="6367" y="954"/>
                      <a:pt x="8219" y="71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34" name="Text Box 289"/>
              <p:cNvSpPr txBox="1">
                <a:spLocks noChangeArrowheads="1"/>
              </p:cNvSpPr>
              <p:nvPr/>
            </p:nvSpPr>
            <p:spPr bwMode="auto">
              <a:xfrm>
                <a:off x="1277308" y="2015288"/>
                <a:ext cx="646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A</a:t>
                </a:r>
              </a:p>
            </p:txBody>
          </p:sp>
        </p:grpSp>
        <p:grpSp>
          <p:nvGrpSpPr>
            <p:cNvPr id="183630" name="Group 173"/>
            <p:cNvGrpSpPr>
              <a:grpSpLocks/>
            </p:cNvGrpSpPr>
            <p:nvPr/>
          </p:nvGrpSpPr>
          <p:grpSpPr bwMode="auto">
            <a:xfrm>
              <a:off x="216385" y="4808651"/>
              <a:ext cx="800658" cy="1404327"/>
              <a:chOff x="216385" y="4808651"/>
              <a:chExt cx="800658" cy="1404327"/>
            </a:xfrm>
          </p:grpSpPr>
          <p:sp>
            <p:nvSpPr>
              <p:cNvPr id="183631" name="Freeform 79"/>
              <p:cNvSpPr>
                <a:spLocks/>
              </p:cNvSpPr>
              <p:nvPr/>
            </p:nvSpPr>
            <p:spPr bwMode="auto">
              <a:xfrm rot="-1469295">
                <a:off x="345834" y="4808651"/>
                <a:ext cx="671209" cy="1404327"/>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0 h 100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0000"/>
                  <a:gd name="T38" fmla="*/ 10000 w 10000"/>
                  <a:gd name="T39" fmla="*/ 10000 h 100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0000">
                    <a:moveTo>
                      <a:pt x="4374" y="0"/>
                    </a:moveTo>
                    <a:cubicBezTo>
                      <a:pt x="6647" y="152"/>
                      <a:pt x="6357" y="110"/>
                      <a:pt x="8222" y="344"/>
                    </a:cubicBezTo>
                    <a:cubicBezTo>
                      <a:pt x="9523" y="454"/>
                      <a:pt x="9489" y="674"/>
                      <a:pt x="9912" y="1132"/>
                    </a:cubicBezTo>
                    <a:cubicBezTo>
                      <a:pt x="10000" y="1821"/>
                      <a:pt x="9685" y="1580"/>
                      <a:pt x="9182" y="2330"/>
                    </a:cubicBezTo>
                    <a:cubicBezTo>
                      <a:pt x="8264" y="3367"/>
                      <a:pt x="7915" y="3318"/>
                      <a:pt x="7843" y="5112"/>
                    </a:cubicBezTo>
                    <a:cubicBezTo>
                      <a:pt x="7999" y="6167"/>
                      <a:pt x="8822" y="7082"/>
                      <a:pt x="8364" y="8528"/>
                    </a:cubicBezTo>
                    <a:cubicBezTo>
                      <a:pt x="8106" y="9389"/>
                      <a:pt x="7410" y="9525"/>
                      <a:pt x="6563" y="10000"/>
                    </a:cubicBezTo>
                    <a:lnTo>
                      <a:pt x="3943" y="9980"/>
                    </a:lnTo>
                    <a:cubicBezTo>
                      <a:pt x="2130" y="9348"/>
                      <a:pt x="1756" y="8979"/>
                      <a:pt x="906" y="8121"/>
                    </a:cubicBezTo>
                    <a:cubicBezTo>
                      <a:pt x="453" y="7139"/>
                      <a:pt x="215" y="7338"/>
                      <a:pt x="0" y="6278"/>
                    </a:cubicBezTo>
                    <a:cubicBezTo>
                      <a:pt x="81" y="4662"/>
                      <a:pt x="745" y="2965"/>
                      <a:pt x="1691" y="1644"/>
                    </a:cubicBezTo>
                    <a:cubicBezTo>
                      <a:pt x="2237" y="611"/>
                      <a:pt x="3286" y="280"/>
                      <a:pt x="4374"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32" name="Text Box 289"/>
              <p:cNvSpPr txBox="1">
                <a:spLocks noChangeArrowheads="1"/>
              </p:cNvSpPr>
              <p:nvPr/>
            </p:nvSpPr>
            <p:spPr bwMode="auto">
              <a:xfrm>
                <a:off x="216385" y="4845960"/>
                <a:ext cx="64683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C</a:t>
                </a:r>
              </a:p>
            </p:txBody>
          </p:sp>
        </p:grpSp>
      </p:grpSp>
      <p:grpSp>
        <p:nvGrpSpPr>
          <p:cNvPr id="183306" name="Group 478"/>
          <p:cNvGrpSpPr>
            <a:grpSpLocks/>
          </p:cNvGrpSpPr>
          <p:nvPr/>
        </p:nvGrpSpPr>
        <p:grpSpPr bwMode="auto">
          <a:xfrm>
            <a:off x="3990943" y="1985963"/>
            <a:ext cx="576262" cy="588962"/>
            <a:chOff x="8448372" y="5723906"/>
            <a:chExt cx="575939" cy="588963"/>
          </a:xfrm>
        </p:grpSpPr>
        <p:sp>
          <p:nvSpPr>
            <p:cNvPr id="183616"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3617" name="Group 456"/>
            <p:cNvGrpSpPr>
              <a:grpSpLocks/>
            </p:cNvGrpSpPr>
            <p:nvPr/>
          </p:nvGrpSpPr>
          <p:grpSpPr bwMode="auto">
            <a:xfrm>
              <a:off x="8525318" y="5965916"/>
              <a:ext cx="174972" cy="71297"/>
              <a:chOff x="1808112" y="2134561"/>
              <a:chExt cx="549111" cy="247650"/>
            </a:xfrm>
          </p:grpSpPr>
          <p:sp>
            <p:nvSpPr>
              <p:cNvPr id="183624"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25"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26"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27"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3618" name="Straight Connector 376"/>
            <p:cNvCxnSpPr>
              <a:cxnSpLocks noChangeShapeType="1"/>
              <a:stCxn id="183616"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3619"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3620" name="Group 609"/>
            <p:cNvGrpSpPr>
              <a:grpSpLocks/>
            </p:cNvGrpSpPr>
            <p:nvPr/>
          </p:nvGrpSpPr>
          <p:grpSpPr bwMode="auto">
            <a:xfrm>
              <a:off x="8449127" y="5911731"/>
              <a:ext cx="575184" cy="336494"/>
              <a:chOff x="8447806" y="5405502"/>
              <a:chExt cx="575184" cy="336494"/>
            </a:xfrm>
          </p:grpSpPr>
          <p:sp>
            <p:nvSpPr>
              <p:cNvPr id="183621"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3622"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3623"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nvGrpSpPr>
          <p:cNvPr id="183307" name="Group 511"/>
          <p:cNvGrpSpPr>
            <a:grpSpLocks/>
          </p:cNvGrpSpPr>
          <p:nvPr/>
        </p:nvGrpSpPr>
        <p:grpSpPr bwMode="auto">
          <a:xfrm>
            <a:off x="3090830" y="2487613"/>
            <a:ext cx="603250" cy="495300"/>
            <a:chOff x="51524" y="2486952"/>
            <a:chExt cx="603131" cy="496363"/>
          </a:xfrm>
        </p:grpSpPr>
        <p:grpSp>
          <p:nvGrpSpPr>
            <p:cNvPr id="183600" name="Group 599"/>
            <p:cNvGrpSpPr>
              <a:grpSpLocks/>
            </p:cNvGrpSpPr>
            <p:nvPr/>
          </p:nvGrpSpPr>
          <p:grpSpPr bwMode="auto">
            <a:xfrm flipH="1">
              <a:off x="51524" y="2740597"/>
              <a:ext cx="147613" cy="242718"/>
              <a:chOff x="7697887" y="504293"/>
              <a:chExt cx="147691" cy="243135"/>
            </a:xfrm>
          </p:grpSpPr>
          <p:cxnSp>
            <p:nvCxnSpPr>
              <p:cNvPr id="183614" name="Straight Connector 572"/>
              <p:cNvCxnSpPr>
                <a:cxnSpLocks noChangeShapeType="1"/>
              </p:cNvCxnSpPr>
              <p:nvPr/>
            </p:nvCxnSpPr>
            <p:spPr bwMode="auto">
              <a:xfrm>
                <a:off x="7844783" y="504293"/>
                <a:ext cx="0" cy="19674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83615" name="Straight Connector 574"/>
              <p:cNvCxnSpPr>
                <a:cxnSpLocks noChangeShapeType="1"/>
              </p:cNvCxnSpPr>
              <p:nvPr/>
            </p:nvCxnSpPr>
            <p:spPr bwMode="auto">
              <a:xfrm flipH="1">
                <a:off x="7697887" y="693127"/>
                <a:ext cx="147691" cy="54301"/>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83601" name="Group 592"/>
            <p:cNvGrpSpPr>
              <a:grpSpLocks/>
            </p:cNvGrpSpPr>
            <p:nvPr/>
          </p:nvGrpSpPr>
          <p:grpSpPr bwMode="auto">
            <a:xfrm>
              <a:off x="51524" y="2486952"/>
              <a:ext cx="603131" cy="279904"/>
              <a:chOff x="-514123" y="3592653"/>
              <a:chExt cx="603131" cy="279904"/>
            </a:xfrm>
          </p:grpSpPr>
          <p:grpSp>
            <p:nvGrpSpPr>
              <p:cNvPr id="183602" name="Group 464"/>
              <p:cNvGrpSpPr>
                <a:grpSpLocks/>
              </p:cNvGrpSpPr>
              <p:nvPr/>
            </p:nvGrpSpPr>
            <p:grpSpPr bwMode="auto">
              <a:xfrm>
                <a:off x="-514123" y="3658968"/>
                <a:ext cx="326436" cy="199800"/>
                <a:chOff x="629150" y="2577210"/>
                <a:chExt cx="567753" cy="392396"/>
              </a:xfrm>
            </p:grpSpPr>
            <p:sp>
              <p:nvSpPr>
                <p:cNvPr id="183607" name="Rectangle 132"/>
                <p:cNvSpPr>
                  <a:spLocks noChangeArrowheads="1"/>
                </p:cNvSpPr>
                <p:nvPr/>
              </p:nvSpPr>
              <p:spPr bwMode="auto">
                <a:xfrm>
                  <a:off x="629150" y="2577210"/>
                  <a:ext cx="567753" cy="392396"/>
                </a:xfrm>
                <a:prstGeom prst="rect">
                  <a:avLst/>
                </a:prstGeom>
                <a:solidFill>
                  <a:srgbClr val="80E0FF"/>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nvGrpSpPr>
                <p:cNvPr id="183608" name="Group 78"/>
                <p:cNvGrpSpPr>
                  <a:grpSpLocks/>
                </p:cNvGrpSpPr>
                <p:nvPr/>
              </p:nvGrpSpPr>
              <p:grpSpPr bwMode="auto">
                <a:xfrm>
                  <a:off x="808709" y="2855549"/>
                  <a:ext cx="198290" cy="72229"/>
                  <a:chOff x="1226128" y="1237034"/>
                  <a:chExt cx="494031" cy="174994"/>
                </a:xfrm>
              </p:grpSpPr>
              <p:sp>
                <p:nvSpPr>
                  <p:cNvPr id="183610" name="Freeform 95"/>
                  <p:cNvSpPr>
                    <a:spLocks noChangeAspect="1"/>
                  </p:cNvSpPr>
                  <p:nvPr/>
                </p:nvSpPr>
                <p:spPr bwMode="auto">
                  <a:xfrm rot="5400000">
                    <a:off x="1597208"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11" name="Freeform 96"/>
                  <p:cNvSpPr>
                    <a:spLocks noChangeAspect="1"/>
                  </p:cNvSpPr>
                  <p:nvPr/>
                </p:nvSpPr>
                <p:spPr bwMode="auto">
                  <a:xfrm rot="16200000" flipH="1">
                    <a:off x="1175260"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612" name="Line 97"/>
                  <p:cNvSpPr>
                    <a:spLocks noChangeShapeType="1"/>
                  </p:cNvSpPr>
                  <p:nvPr/>
                </p:nvSpPr>
                <p:spPr bwMode="auto">
                  <a:xfrm>
                    <a:off x="1292058" y="1412028"/>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613" name="Line 97"/>
                  <p:cNvSpPr>
                    <a:spLocks noChangeShapeType="1"/>
                  </p:cNvSpPr>
                  <p:nvPr/>
                </p:nvSpPr>
                <p:spPr bwMode="auto">
                  <a:xfrm>
                    <a:off x="1293447" y="1237034"/>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3609" name="Oval 66"/>
                <p:cNvSpPr>
                  <a:spLocks noChangeArrowheads="1"/>
                </p:cNvSpPr>
                <p:nvPr/>
              </p:nvSpPr>
              <p:spPr bwMode="auto">
                <a:xfrm>
                  <a:off x="850305" y="2717607"/>
                  <a:ext cx="105549" cy="106878"/>
                </a:xfrm>
                <a:prstGeom prst="ellipse">
                  <a:avLst/>
                </a:prstGeom>
                <a:solidFill>
                  <a:schemeClr val="tx1"/>
                </a:solidFill>
                <a:ln w="19050">
                  <a:solidFill>
                    <a:srgbClr val="00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grpSp>
            <p:nvGrpSpPr>
              <p:cNvPr id="183603" name="Group 259"/>
              <p:cNvGrpSpPr>
                <a:grpSpLocks/>
              </p:cNvGrpSpPr>
              <p:nvPr/>
            </p:nvGrpSpPr>
            <p:grpSpPr bwMode="auto">
              <a:xfrm>
                <a:off x="-370224" y="3592653"/>
                <a:ext cx="30582" cy="57624"/>
                <a:chOff x="5877" y="2360"/>
                <a:chExt cx="52" cy="98"/>
              </a:xfrm>
            </p:grpSpPr>
            <p:sp>
              <p:nvSpPr>
                <p:cNvPr id="183605"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3606"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3604" name="Text Box 177"/>
              <p:cNvSpPr txBox="1">
                <a:spLocks noChangeArrowheads="1"/>
              </p:cNvSpPr>
              <p:nvPr/>
            </p:nvSpPr>
            <p:spPr bwMode="auto">
              <a:xfrm>
                <a:off x="-251107" y="3687495"/>
                <a:ext cx="340115" cy="185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3-29</a:t>
                </a:r>
              </a:p>
            </p:txBody>
          </p:sp>
        </p:grpSp>
      </p:grpSp>
      <p:sp>
        <p:nvSpPr>
          <p:cNvPr id="418" name="Rectangle 512"/>
          <p:cNvSpPr>
            <a:spLocks noChangeArrowheads="1"/>
          </p:cNvSpPr>
          <p:nvPr/>
        </p:nvSpPr>
        <p:spPr bwMode="auto">
          <a:xfrm rot="537630">
            <a:off x="6777006" y="3495675"/>
            <a:ext cx="523875" cy="554038"/>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1-8  </a:t>
            </a: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1-68</a:t>
            </a:r>
          </a:p>
        </p:txBody>
      </p:sp>
      <p:sp>
        <p:nvSpPr>
          <p:cNvPr id="419" name="Rectangle 512"/>
          <p:cNvSpPr>
            <a:spLocks noChangeArrowheads="1"/>
          </p:cNvSpPr>
          <p:nvPr/>
        </p:nvSpPr>
        <p:spPr bwMode="auto">
          <a:xfrm rot="227568">
            <a:off x="6699219" y="5221289"/>
            <a:ext cx="523875" cy="554037"/>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1-68  </a:t>
            </a: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1-66</a:t>
            </a:r>
          </a:p>
        </p:txBody>
      </p:sp>
      <p:grpSp>
        <p:nvGrpSpPr>
          <p:cNvPr id="183583" name="Group 386"/>
          <p:cNvGrpSpPr>
            <a:grpSpLocks/>
          </p:cNvGrpSpPr>
          <p:nvPr/>
        </p:nvGrpSpPr>
        <p:grpSpPr bwMode="auto">
          <a:xfrm>
            <a:off x="3527212" y="5569333"/>
            <a:ext cx="601663" cy="339128"/>
            <a:chOff x="1717299" y="4872390"/>
            <a:chExt cx="600496" cy="336959"/>
          </a:xfrm>
        </p:grpSpPr>
        <p:sp>
          <p:nvSpPr>
            <p:cNvPr id="183587" name="Rectangle 24"/>
            <p:cNvSpPr>
              <a:spLocks noChangeArrowheads="1"/>
            </p:cNvSpPr>
            <p:nvPr/>
          </p:nvSpPr>
          <p:spPr bwMode="auto">
            <a:xfrm>
              <a:off x="1717299" y="4937910"/>
              <a:ext cx="333375" cy="199326"/>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3588" name="Group 86"/>
            <p:cNvGrpSpPr>
              <a:grpSpLocks/>
            </p:cNvGrpSpPr>
            <p:nvPr/>
          </p:nvGrpSpPr>
          <p:grpSpPr bwMode="auto">
            <a:xfrm>
              <a:off x="1793899" y="4997491"/>
              <a:ext cx="174779" cy="71497"/>
              <a:chOff x="1811560" y="1476000"/>
              <a:chExt cx="549111" cy="247650"/>
            </a:xfrm>
          </p:grpSpPr>
          <p:cxnSp>
            <p:nvCxnSpPr>
              <p:cNvPr id="183593"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3594" name="Group 456"/>
              <p:cNvGrpSpPr>
                <a:grpSpLocks/>
              </p:cNvGrpSpPr>
              <p:nvPr/>
            </p:nvGrpSpPr>
            <p:grpSpPr bwMode="auto">
              <a:xfrm>
                <a:off x="1811560" y="1476000"/>
                <a:ext cx="549111" cy="247650"/>
                <a:chOff x="1808112" y="2134561"/>
                <a:chExt cx="549111" cy="247650"/>
              </a:xfrm>
            </p:grpSpPr>
            <p:sp>
              <p:nvSpPr>
                <p:cNvPr id="183596"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597"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598"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599"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3595"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3589" name="Group 259"/>
            <p:cNvGrpSpPr>
              <a:grpSpLocks/>
            </p:cNvGrpSpPr>
            <p:nvPr/>
          </p:nvGrpSpPr>
          <p:grpSpPr bwMode="auto">
            <a:xfrm>
              <a:off x="1864390" y="4872390"/>
              <a:ext cx="30620" cy="57783"/>
              <a:chOff x="5877" y="2360"/>
              <a:chExt cx="52" cy="98"/>
            </a:xfrm>
          </p:grpSpPr>
          <p:sp>
            <p:nvSpPr>
              <p:cNvPr id="183591"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3592"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3590" name="Text Box 177"/>
            <p:cNvSpPr txBox="1">
              <a:spLocks noChangeArrowheads="1"/>
            </p:cNvSpPr>
            <p:nvPr/>
          </p:nvSpPr>
          <p:spPr bwMode="auto">
            <a:xfrm>
              <a:off x="1979864" y="5024685"/>
              <a:ext cx="337931" cy="184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1-66</a:t>
              </a:r>
            </a:p>
          </p:txBody>
        </p:sp>
      </p:grpSp>
      <p:grpSp>
        <p:nvGrpSpPr>
          <p:cNvPr id="135" name="Group 500"/>
          <p:cNvGrpSpPr>
            <a:grpSpLocks/>
          </p:cNvGrpSpPr>
          <p:nvPr/>
        </p:nvGrpSpPr>
        <p:grpSpPr bwMode="auto">
          <a:xfrm>
            <a:off x="3948081" y="2559051"/>
            <a:ext cx="790575" cy="333375"/>
            <a:chOff x="6738938" y="422275"/>
            <a:chExt cx="790570" cy="331997"/>
          </a:xfrm>
        </p:grpSpPr>
        <p:grpSp>
          <p:nvGrpSpPr>
            <p:cNvPr id="183574" name="Group 568"/>
            <p:cNvGrpSpPr>
              <a:grpSpLocks/>
            </p:cNvGrpSpPr>
            <p:nvPr/>
          </p:nvGrpSpPr>
          <p:grpSpPr bwMode="auto">
            <a:xfrm>
              <a:off x="6738938" y="422275"/>
              <a:ext cx="333375" cy="263525"/>
              <a:chOff x="-1053472" y="4439907"/>
              <a:chExt cx="332957" cy="264113"/>
            </a:xfrm>
          </p:grpSpPr>
          <p:sp>
            <p:nvSpPr>
              <p:cNvPr id="183576"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3577" name="Group 456"/>
              <p:cNvGrpSpPr>
                <a:grpSpLocks/>
              </p:cNvGrpSpPr>
              <p:nvPr/>
            </p:nvGrpSpPr>
            <p:grpSpPr bwMode="auto">
              <a:xfrm>
                <a:off x="-976968" y="4564659"/>
                <a:ext cx="174560" cy="71301"/>
                <a:chOff x="1808112" y="2134561"/>
                <a:chExt cx="549111" cy="247650"/>
              </a:xfrm>
            </p:grpSpPr>
            <p:sp>
              <p:nvSpPr>
                <p:cNvPr id="183579"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580"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581"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582"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3578"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3575" name="Text Box 177"/>
            <p:cNvSpPr txBox="1">
              <a:spLocks noChangeArrowheads="1"/>
            </p:cNvSpPr>
            <p:nvPr/>
          </p:nvSpPr>
          <p:spPr bwMode="auto">
            <a:xfrm>
              <a:off x="7005741" y="569606"/>
              <a:ext cx="5237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grpSp>
        <p:nvGrpSpPr>
          <p:cNvPr id="183312" name="Group 536"/>
          <p:cNvGrpSpPr>
            <a:grpSpLocks/>
          </p:cNvGrpSpPr>
          <p:nvPr/>
        </p:nvGrpSpPr>
        <p:grpSpPr bwMode="auto">
          <a:xfrm>
            <a:off x="3636931" y="1485901"/>
            <a:ext cx="1349375" cy="588963"/>
            <a:chOff x="470598" y="1496599"/>
            <a:chExt cx="1348003" cy="589063"/>
          </a:xfrm>
        </p:grpSpPr>
        <p:grpSp>
          <p:nvGrpSpPr>
            <p:cNvPr id="183560" name="Group 465"/>
            <p:cNvGrpSpPr>
              <a:grpSpLocks/>
            </p:cNvGrpSpPr>
            <p:nvPr/>
          </p:nvGrpSpPr>
          <p:grpSpPr bwMode="auto">
            <a:xfrm>
              <a:off x="1223288" y="1496599"/>
              <a:ext cx="595313" cy="588963"/>
              <a:chOff x="7634759" y="5222256"/>
              <a:chExt cx="594421" cy="588963"/>
            </a:xfrm>
          </p:grpSpPr>
          <p:sp>
            <p:nvSpPr>
              <p:cNvPr id="183562" name="Rectangle 24"/>
              <p:cNvSpPr>
                <a:spLocks noChangeArrowheads="1"/>
              </p:cNvSpPr>
              <p:nvPr/>
            </p:nvSpPr>
            <p:spPr bwMode="auto">
              <a:xfrm>
                <a:off x="7653619" y="5404851"/>
                <a:ext cx="333212"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3563" name="Group 456"/>
              <p:cNvGrpSpPr>
                <a:grpSpLocks/>
              </p:cNvGrpSpPr>
              <p:nvPr/>
            </p:nvGrpSpPr>
            <p:grpSpPr bwMode="auto">
              <a:xfrm>
                <a:off x="7730182" y="5464266"/>
                <a:ext cx="174694" cy="71297"/>
                <a:chOff x="1808112" y="2134561"/>
                <a:chExt cx="549111" cy="247650"/>
              </a:xfrm>
            </p:grpSpPr>
            <p:sp>
              <p:nvSpPr>
                <p:cNvPr id="183570"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571"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572"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573"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3564" name="Straight Connector 376"/>
              <p:cNvCxnSpPr>
                <a:cxnSpLocks noChangeShapeType="1"/>
                <a:stCxn id="183562" idx="1"/>
              </p:cNvCxnSpPr>
              <p:nvPr/>
            </p:nvCxnSpPr>
            <p:spPr bwMode="auto">
              <a:xfrm flipH="1">
                <a:off x="7653358" y="5504240"/>
                <a:ext cx="261"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3565" name="TextBox 141"/>
              <p:cNvSpPr txBox="1">
                <a:spLocks noChangeArrowheads="1"/>
              </p:cNvSpPr>
              <p:nvPr/>
            </p:nvSpPr>
            <p:spPr bwMode="auto">
              <a:xfrm>
                <a:off x="7715744" y="5222256"/>
                <a:ext cx="127264"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3566" name="Group 613"/>
              <p:cNvGrpSpPr>
                <a:grpSpLocks/>
              </p:cNvGrpSpPr>
              <p:nvPr/>
            </p:nvGrpSpPr>
            <p:grpSpPr bwMode="auto">
              <a:xfrm>
                <a:off x="7634759" y="5406828"/>
                <a:ext cx="594421" cy="336494"/>
                <a:chOff x="8428569" y="5405502"/>
                <a:chExt cx="594421" cy="336494"/>
              </a:xfrm>
            </p:grpSpPr>
            <p:sp>
              <p:nvSpPr>
                <p:cNvPr id="183567" name="Text Box 427"/>
                <p:cNvSpPr txBox="1">
                  <a:spLocks noChangeArrowheads="1"/>
                </p:cNvSpPr>
                <p:nvPr/>
              </p:nvSpPr>
              <p:spPr bwMode="auto">
                <a:xfrm>
                  <a:off x="8718493" y="5405502"/>
                  <a:ext cx="2276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3568"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3569" name="Text Box 40"/>
                <p:cNvSpPr txBox="1">
                  <a:spLocks noChangeArrowheads="1"/>
                </p:cNvSpPr>
                <p:nvPr/>
              </p:nvSpPr>
              <p:spPr bwMode="auto">
                <a:xfrm>
                  <a:off x="8428569" y="5557330"/>
                  <a:ext cx="3818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MAIN</a:t>
                  </a:r>
                </a:p>
              </p:txBody>
            </p:sp>
          </p:grpSp>
        </p:grpSp>
        <p:sp>
          <p:nvSpPr>
            <p:cNvPr id="183561" name="Line 174"/>
            <p:cNvSpPr>
              <a:spLocks noChangeShapeType="1"/>
            </p:cNvSpPr>
            <p:nvPr/>
          </p:nvSpPr>
          <p:spPr bwMode="auto">
            <a:xfrm flipH="1" flipV="1">
              <a:off x="470598" y="1754683"/>
              <a:ext cx="774155" cy="33097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3313" name="Group 870"/>
          <p:cNvGrpSpPr>
            <a:grpSpLocks/>
          </p:cNvGrpSpPr>
          <p:nvPr/>
        </p:nvGrpSpPr>
        <p:grpSpPr bwMode="auto">
          <a:xfrm>
            <a:off x="2959068" y="2781300"/>
            <a:ext cx="8350251" cy="3759200"/>
            <a:chOff x="-80963" y="2781300"/>
            <a:chExt cx="8350251" cy="3759269"/>
          </a:xfrm>
        </p:grpSpPr>
        <p:grpSp>
          <p:nvGrpSpPr>
            <p:cNvPr id="183496" name="Group 510"/>
            <p:cNvGrpSpPr>
              <a:grpSpLocks/>
            </p:cNvGrpSpPr>
            <p:nvPr/>
          </p:nvGrpSpPr>
          <p:grpSpPr bwMode="auto">
            <a:xfrm>
              <a:off x="-80963" y="2781300"/>
              <a:ext cx="8350251" cy="1839947"/>
              <a:chOff x="-81550" y="2781665"/>
              <a:chExt cx="8351196" cy="1840063"/>
            </a:xfrm>
          </p:grpSpPr>
          <p:grpSp>
            <p:nvGrpSpPr>
              <p:cNvPr id="183509" name="Group 631"/>
              <p:cNvGrpSpPr>
                <a:grpSpLocks/>
              </p:cNvGrpSpPr>
              <p:nvPr/>
            </p:nvGrpSpPr>
            <p:grpSpPr bwMode="auto">
              <a:xfrm>
                <a:off x="-81550" y="2781665"/>
                <a:ext cx="791175" cy="465176"/>
                <a:chOff x="790913" y="2250015"/>
                <a:chExt cx="791175" cy="465176"/>
              </a:xfrm>
            </p:grpSpPr>
            <p:grpSp>
              <p:nvGrpSpPr>
                <p:cNvPr id="183549" name="Group 537"/>
                <p:cNvGrpSpPr>
                  <a:grpSpLocks/>
                </p:cNvGrpSpPr>
                <p:nvPr/>
              </p:nvGrpSpPr>
              <p:grpSpPr bwMode="auto">
                <a:xfrm>
                  <a:off x="790913" y="2250015"/>
                  <a:ext cx="791175" cy="465176"/>
                  <a:chOff x="-82549" y="5084987"/>
                  <a:chExt cx="791175" cy="465176"/>
                </a:xfrm>
              </p:grpSpPr>
              <p:sp>
                <p:nvSpPr>
                  <p:cNvPr id="183551" name="Rectangle 387"/>
                  <p:cNvSpPr>
                    <a:spLocks noChangeArrowheads="1"/>
                  </p:cNvSpPr>
                  <p:nvPr/>
                </p:nvSpPr>
                <p:spPr bwMode="auto">
                  <a:xfrm>
                    <a:off x="85547" y="5175082"/>
                    <a:ext cx="442693" cy="285374"/>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00" name="Rectangle 389"/>
                  <p:cNvSpPr>
                    <a:spLocks noChangeArrowheads="1"/>
                  </p:cNvSpPr>
                  <p:nvPr/>
                </p:nvSpPr>
                <p:spPr bwMode="auto">
                  <a:xfrm>
                    <a:off x="222287" y="5121503"/>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1" name="Text Box 1327"/>
                  <p:cNvSpPr txBox="1">
                    <a:spLocks noChangeArrowheads="1"/>
                  </p:cNvSpPr>
                  <p:nvPr/>
                </p:nvSpPr>
                <p:spPr bwMode="auto">
                  <a:xfrm>
                    <a:off x="131788" y="5084987"/>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2" name="Rectangle 390"/>
                  <p:cNvSpPr>
                    <a:spLocks noChangeArrowheads="1"/>
                  </p:cNvSpPr>
                  <p:nvPr/>
                </p:nvSpPr>
                <p:spPr bwMode="auto">
                  <a:xfrm>
                    <a:off x="495368" y="5286616"/>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3" name="Rectangle 392"/>
                  <p:cNvSpPr>
                    <a:spLocks noChangeArrowheads="1"/>
                  </p:cNvSpPr>
                  <p:nvPr/>
                </p:nvSpPr>
                <p:spPr bwMode="auto">
                  <a:xfrm>
                    <a:off x="223874" y="5404101"/>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4" name="Text Box 1327"/>
                  <p:cNvSpPr txBox="1">
                    <a:spLocks noChangeArrowheads="1"/>
                  </p:cNvSpPr>
                  <p:nvPr/>
                </p:nvSpPr>
                <p:spPr bwMode="auto">
                  <a:xfrm>
                    <a:off x="136552" y="5365998"/>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5" name="Rectangle 396"/>
                  <p:cNvSpPr>
                    <a:spLocks noChangeArrowheads="1"/>
                  </p:cNvSpPr>
                  <p:nvPr/>
                </p:nvSpPr>
                <p:spPr bwMode="auto">
                  <a:xfrm>
                    <a:off x="55580" y="5272327"/>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6" name="Text Box 1327"/>
                  <p:cNvSpPr txBox="1">
                    <a:spLocks noChangeArrowheads="1"/>
                  </p:cNvSpPr>
                  <p:nvPr/>
                </p:nvSpPr>
                <p:spPr bwMode="auto">
                  <a:xfrm>
                    <a:off x="-82549" y="5223111"/>
                    <a:ext cx="347702"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7" name="Text Box 1327"/>
                  <p:cNvSpPr txBox="1">
                    <a:spLocks noChangeArrowheads="1"/>
                  </p:cNvSpPr>
                  <p:nvPr/>
                </p:nvSpPr>
                <p:spPr bwMode="auto">
                  <a:xfrm>
                    <a:off x="360414" y="5237399"/>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3550" name="Text Box 177"/>
                <p:cNvSpPr txBox="1">
                  <a:spLocks noChangeArrowheads="1"/>
                </p:cNvSpPr>
                <p:nvPr/>
              </p:nvSpPr>
              <p:spPr bwMode="auto">
                <a:xfrm>
                  <a:off x="1037265" y="2402973"/>
                  <a:ext cx="2712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10</a:t>
                  </a:r>
                </a:p>
              </p:txBody>
            </p:sp>
          </p:grpSp>
          <p:grpSp>
            <p:nvGrpSpPr>
              <p:cNvPr id="183510" name="Group 630"/>
              <p:cNvGrpSpPr>
                <a:grpSpLocks/>
              </p:cNvGrpSpPr>
              <p:nvPr/>
            </p:nvGrpSpPr>
            <p:grpSpPr bwMode="auto">
              <a:xfrm>
                <a:off x="4163906" y="4156552"/>
                <a:ext cx="792762" cy="465176"/>
                <a:chOff x="2675926" y="3901370"/>
                <a:chExt cx="792762" cy="465176"/>
              </a:xfrm>
            </p:grpSpPr>
            <p:grpSp>
              <p:nvGrpSpPr>
                <p:cNvPr id="183538" name="Group 559"/>
                <p:cNvGrpSpPr>
                  <a:grpSpLocks/>
                </p:cNvGrpSpPr>
                <p:nvPr/>
              </p:nvGrpSpPr>
              <p:grpSpPr bwMode="auto">
                <a:xfrm>
                  <a:off x="2675926" y="3901370"/>
                  <a:ext cx="792762" cy="465176"/>
                  <a:chOff x="-83011" y="5085343"/>
                  <a:chExt cx="792762" cy="465176"/>
                </a:xfrm>
              </p:grpSpPr>
              <p:sp>
                <p:nvSpPr>
                  <p:cNvPr id="183540"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9" name="Rectangle 389"/>
                  <p:cNvSpPr>
                    <a:spLocks noChangeArrowheads="1"/>
                  </p:cNvSpPr>
                  <p:nvPr/>
                </p:nvSpPr>
                <p:spPr bwMode="auto">
                  <a:xfrm>
                    <a:off x="221824" y="5121859"/>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0" name="Text Box 1327"/>
                  <p:cNvSpPr txBox="1">
                    <a:spLocks noChangeArrowheads="1"/>
                  </p:cNvSpPr>
                  <p:nvPr/>
                </p:nvSpPr>
                <p:spPr bwMode="auto">
                  <a:xfrm>
                    <a:off x="131325" y="5085343"/>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1" name="Rectangle 390"/>
                  <p:cNvSpPr>
                    <a:spLocks noChangeArrowheads="1"/>
                  </p:cNvSpPr>
                  <p:nvPr/>
                </p:nvSpPr>
                <p:spPr bwMode="auto">
                  <a:xfrm>
                    <a:off x="494905" y="5286972"/>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2" name="Rectangle 392"/>
                  <p:cNvSpPr>
                    <a:spLocks noChangeArrowheads="1"/>
                  </p:cNvSpPr>
                  <p:nvPr/>
                </p:nvSpPr>
                <p:spPr bwMode="auto">
                  <a:xfrm>
                    <a:off x="223411" y="5404457"/>
                    <a:ext cx="166707"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3" name="Text Box 1327"/>
                  <p:cNvSpPr txBox="1">
                    <a:spLocks noChangeArrowheads="1"/>
                  </p:cNvSpPr>
                  <p:nvPr/>
                </p:nvSpPr>
                <p:spPr bwMode="auto">
                  <a:xfrm>
                    <a:off x="136089" y="5366354"/>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4" name="Rectangle 396"/>
                  <p:cNvSpPr>
                    <a:spLocks noChangeArrowheads="1"/>
                  </p:cNvSpPr>
                  <p:nvPr/>
                </p:nvSpPr>
                <p:spPr bwMode="auto">
                  <a:xfrm>
                    <a:off x="55117" y="5272683"/>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5" name="Text Box 1327"/>
                  <p:cNvSpPr txBox="1">
                    <a:spLocks noChangeArrowheads="1"/>
                  </p:cNvSpPr>
                  <p:nvPr/>
                </p:nvSpPr>
                <p:spPr bwMode="auto">
                  <a:xfrm>
                    <a:off x="-83011" y="5223467"/>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6" name="Text Box 1327"/>
                  <p:cNvSpPr txBox="1">
                    <a:spLocks noChangeArrowheads="1"/>
                  </p:cNvSpPr>
                  <p:nvPr/>
                </p:nvSpPr>
                <p:spPr bwMode="auto">
                  <a:xfrm>
                    <a:off x="361539" y="5237755"/>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3539" name="Text Box 177"/>
                <p:cNvSpPr txBox="1">
                  <a:spLocks noChangeArrowheads="1"/>
                </p:cNvSpPr>
                <p:nvPr/>
              </p:nvSpPr>
              <p:spPr bwMode="auto">
                <a:xfrm>
                  <a:off x="2920823" y="4045159"/>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20</a:t>
                  </a:r>
                </a:p>
              </p:txBody>
            </p:sp>
          </p:grpSp>
          <p:grpSp>
            <p:nvGrpSpPr>
              <p:cNvPr id="183511" name="Group 629"/>
              <p:cNvGrpSpPr>
                <a:grpSpLocks/>
              </p:cNvGrpSpPr>
              <p:nvPr/>
            </p:nvGrpSpPr>
            <p:grpSpPr bwMode="auto">
              <a:xfrm>
                <a:off x="5611870" y="4064470"/>
                <a:ext cx="791174" cy="465176"/>
                <a:chOff x="5473641" y="4277130"/>
                <a:chExt cx="791174" cy="465176"/>
              </a:xfrm>
            </p:grpSpPr>
            <p:grpSp>
              <p:nvGrpSpPr>
                <p:cNvPr id="183527" name="Group 571"/>
                <p:cNvGrpSpPr>
                  <a:grpSpLocks/>
                </p:cNvGrpSpPr>
                <p:nvPr/>
              </p:nvGrpSpPr>
              <p:grpSpPr bwMode="auto">
                <a:xfrm>
                  <a:off x="5473641" y="4277130"/>
                  <a:ext cx="791174" cy="465176"/>
                  <a:chOff x="-82022" y="5084624"/>
                  <a:chExt cx="791174" cy="465176"/>
                </a:xfrm>
              </p:grpSpPr>
              <p:sp>
                <p:nvSpPr>
                  <p:cNvPr id="183529"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78" name="Rectangle 389"/>
                  <p:cNvSpPr>
                    <a:spLocks noChangeArrowheads="1"/>
                  </p:cNvSpPr>
                  <p:nvPr/>
                </p:nvSpPr>
                <p:spPr bwMode="auto">
                  <a:xfrm>
                    <a:off x="222813" y="5121140"/>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79" name="Text Box 1327"/>
                  <p:cNvSpPr txBox="1">
                    <a:spLocks noChangeArrowheads="1"/>
                  </p:cNvSpPr>
                  <p:nvPr/>
                </p:nvSpPr>
                <p:spPr bwMode="auto">
                  <a:xfrm>
                    <a:off x="132314" y="5084624"/>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0" name="Rectangle 390"/>
                  <p:cNvSpPr>
                    <a:spLocks noChangeArrowheads="1"/>
                  </p:cNvSpPr>
                  <p:nvPr/>
                </p:nvSpPr>
                <p:spPr bwMode="auto">
                  <a:xfrm>
                    <a:off x="495894" y="5286253"/>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1" name="Rectangle 392"/>
                  <p:cNvSpPr>
                    <a:spLocks noChangeArrowheads="1"/>
                  </p:cNvSpPr>
                  <p:nvPr/>
                </p:nvSpPr>
                <p:spPr bwMode="auto">
                  <a:xfrm>
                    <a:off x="224400" y="5403738"/>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2" name="Text Box 1327"/>
                  <p:cNvSpPr txBox="1">
                    <a:spLocks noChangeArrowheads="1"/>
                  </p:cNvSpPr>
                  <p:nvPr/>
                </p:nvSpPr>
                <p:spPr bwMode="auto">
                  <a:xfrm>
                    <a:off x="137078" y="5365635"/>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3" name="Rectangle 396"/>
                  <p:cNvSpPr>
                    <a:spLocks noChangeArrowheads="1"/>
                  </p:cNvSpPr>
                  <p:nvPr/>
                </p:nvSpPr>
                <p:spPr bwMode="auto">
                  <a:xfrm>
                    <a:off x="56106" y="5271964"/>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4" name="Text Box 1327"/>
                  <p:cNvSpPr txBox="1">
                    <a:spLocks noChangeArrowheads="1"/>
                  </p:cNvSpPr>
                  <p:nvPr/>
                </p:nvSpPr>
                <p:spPr bwMode="auto">
                  <a:xfrm>
                    <a:off x="-82022" y="5222748"/>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5" name="Text Box 1327"/>
                  <p:cNvSpPr txBox="1">
                    <a:spLocks noChangeArrowheads="1"/>
                  </p:cNvSpPr>
                  <p:nvPr/>
                </p:nvSpPr>
                <p:spPr bwMode="auto">
                  <a:xfrm>
                    <a:off x="360940" y="5237036"/>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3528"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30</a:t>
                  </a:r>
                </a:p>
              </p:txBody>
            </p:sp>
          </p:grpSp>
          <p:grpSp>
            <p:nvGrpSpPr>
              <p:cNvPr id="183512" name="Group 581"/>
              <p:cNvGrpSpPr>
                <a:grpSpLocks/>
              </p:cNvGrpSpPr>
              <p:nvPr/>
            </p:nvGrpSpPr>
            <p:grpSpPr bwMode="auto">
              <a:xfrm>
                <a:off x="7764764" y="3964428"/>
                <a:ext cx="504882" cy="101606"/>
                <a:chOff x="56226" y="5272176"/>
                <a:chExt cx="504882" cy="101606"/>
              </a:xfrm>
            </p:grpSpPr>
            <p:sp>
              <p:nvSpPr>
                <p:cNvPr id="169" name="Rectangle 390"/>
                <p:cNvSpPr>
                  <a:spLocks noChangeArrowheads="1"/>
                </p:cNvSpPr>
                <p:nvPr/>
              </p:nvSpPr>
              <p:spPr bwMode="auto">
                <a:xfrm>
                  <a:off x="496013" y="5286485"/>
                  <a:ext cx="65095"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72" name="Rectangle 396"/>
                <p:cNvSpPr>
                  <a:spLocks noChangeArrowheads="1"/>
                </p:cNvSpPr>
                <p:nvPr/>
              </p:nvSpPr>
              <p:spPr bwMode="auto">
                <a:xfrm>
                  <a:off x="56226" y="5272197"/>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grpSp>
          <p:grpSp>
            <p:nvGrpSpPr>
              <p:cNvPr id="183513" name="Group 633"/>
              <p:cNvGrpSpPr>
                <a:grpSpLocks/>
              </p:cNvGrpSpPr>
              <p:nvPr/>
            </p:nvGrpSpPr>
            <p:grpSpPr bwMode="auto">
              <a:xfrm>
                <a:off x="3619145" y="2893348"/>
                <a:ext cx="792899" cy="465498"/>
                <a:chOff x="5473114" y="4277493"/>
                <a:chExt cx="792899" cy="465498"/>
              </a:xfrm>
            </p:grpSpPr>
            <p:grpSp>
              <p:nvGrpSpPr>
                <p:cNvPr id="183514" name="Group 634"/>
                <p:cNvGrpSpPr>
                  <a:grpSpLocks/>
                </p:cNvGrpSpPr>
                <p:nvPr/>
              </p:nvGrpSpPr>
              <p:grpSpPr bwMode="auto">
                <a:xfrm>
                  <a:off x="5473114" y="4277493"/>
                  <a:ext cx="792899" cy="465498"/>
                  <a:chOff x="-82549" y="5084987"/>
                  <a:chExt cx="792899" cy="465498"/>
                </a:xfrm>
              </p:grpSpPr>
              <p:sp>
                <p:nvSpPr>
                  <p:cNvPr id="183516"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 name="Rectangle 389"/>
                  <p:cNvSpPr>
                    <a:spLocks noChangeArrowheads="1"/>
                  </p:cNvSpPr>
                  <p:nvPr/>
                </p:nvSpPr>
                <p:spPr bwMode="auto">
                  <a:xfrm>
                    <a:off x="222473" y="5120954"/>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57" name="Text Box 1327"/>
                  <p:cNvSpPr txBox="1">
                    <a:spLocks noChangeArrowheads="1"/>
                  </p:cNvSpPr>
                  <p:nvPr/>
                </p:nvSpPr>
                <p:spPr bwMode="auto">
                  <a:xfrm>
                    <a:off x="131975" y="5084438"/>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58" name="Rectangle 390"/>
                  <p:cNvSpPr>
                    <a:spLocks noChangeArrowheads="1"/>
                  </p:cNvSpPr>
                  <p:nvPr/>
                </p:nvSpPr>
                <p:spPr bwMode="auto">
                  <a:xfrm>
                    <a:off x="495554" y="5286067"/>
                    <a:ext cx="65095"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59" name="Rectangle 392"/>
                  <p:cNvSpPr>
                    <a:spLocks noChangeArrowheads="1"/>
                  </p:cNvSpPr>
                  <p:nvPr/>
                </p:nvSpPr>
                <p:spPr bwMode="auto">
                  <a:xfrm>
                    <a:off x="224061" y="5405139"/>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60" name="Text Box 1327"/>
                  <p:cNvSpPr txBox="1">
                    <a:spLocks noChangeArrowheads="1"/>
                  </p:cNvSpPr>
                  <p:nvPr/>
                </p:nvSpPr>
                <p:spPr bwMode="auto">
                  <a:xfrm>
                    <a:off x="136738" y="5367036"/>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61" name="Rectangle 396"/>
                  <p:cNvSpPr>
                    <a:spLocks noChangeArrowheads="1"/>
                  </p:cNvSpPr>
                  <p:nvPr/>
                </p:nvSpPr>
                <p:spPr bwMode="auto">
                  <a:xfrm>
                    <a:off x="55767" y="5273366"/>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62" name="Text Box 1327"/>
                  <p:cNvSpPr txBox="1">
                    <a:spLocks noChangeArrowheads="1"/>
                  </p:cNvSpPr>
                  <p:nvPr/>
                </p:nvSpPr>
                <p:spPr bwMode="auto">
                  <a:xfrm>
                    <a:off x="-82362" y="5222562"/>
                    <a:ext cx="347702" cy="187340"/>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63" name="Text Box 1327"/>
                  <p:cNvSpPr txBox="1">
                    <a:spLocks noChangeArrowheads="1"/>
                  </p:cNvSpPr>
                  <p:nvPr/>
                </p:nvSpPr>
                <p:spPr bwMode="auto">
                  <a:xfrm>
                    <a:off x="360601" y="5236850"/>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3515"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15</a:t>
                  </a:r>
                </a:p>
              </p:txBody>
            </p:sp>
          </p:grpSp>
        </p:grpSp>
        <p:grpSp>
          <p:nvGrpSpPr>
            <p:cNvPr id="183497" name="Group 628"/>
            <p:cNvGrpSpPr>
              <a:grpSpLocks/>
            </p:cNvGrpSpPr>
            <p:nvPr/>
          </p:nvGrpSpPr>
          <p:grpSpPr bwMode="auto">
            <a:xfrm>
              <a:off x="3852861" y="6075423"/>
              <a:ext cx="791084" cy="465146"/>
              <a:chOff x="7591641" y="3777562"/>
              <a:chExt cx="791174" cy="465175"/>
            </a:xfrm>
          </p:grpSpPr>
          <p:grpSp>
            <p:nvGrpSpPr>
              <p:cNvPr id="183498" name="Group 581"/>
              <p:cNvGrpSpPr>
                <a:grpSpLocks/>
              </p:cNvGrpSpPr>
              <p:nvPr/>
            </p:nvGrpSpPr>
            <p:grpSpPr bwMode="auto">
              <a:xfrm>
                <a:off x="7591641" y="3777562"/>
                <a:ext cx="791174" cy="465175"/>
                <a:chOff x="-82393" y="5085310"/>
                <a:chExt cx="791174" cy="465175"/>
              </a:xfrm>
            </p:grpSpPr>
            <p:sp>
              <p:nvSpPr>
                <p:cNvPr id="183500"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05" name="Rectangle 389"/>
                <p:cNvSpPr>
                  <a:spLocks noChangeArrowheads="1"/>
                </p:cNvSpPr>
                <p:nvPr/>
              </p:nvSpPr>
              <p:spPr bwMode="auto">
                <a:xfrm>
                  <a:off x="222442" y="5121825"/>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6" name="Text Box 1327"/>
                <p:cNvSpPr txBox="1">
                  <a:spLocks noChangeArrowheads="1"/>
                </p:cNvSpPr>
                <p:nvPr/>
              </p:nvSpPr>
              <p:spPr bwMode="auto">
                <a:xfrm>
                  <a:off x="131943" y="5085310"/>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07" name="Rectangle 390"/>
                <p:cNvSpPr>
                  <a:spLocks noChangeArrowheads="1"/>
                </p:cNvSpPr>
                <p:nvPr/>
              </p:nvSpPr>
              <p:spPr bwMode="auto">
                <a:xfrm>
                  <a:off x="495523" y="5286938"/>
                  <a:ext cx="65094"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8" name="Rectangle 392"/>
                <p:cNvSpPr>
                  <a:spLocks noChangeArrowheads="1"/>
                </p:cNvSpPr>
                <p:nvPr/>
              </p:nvSpPr>
              <p:spPr bwMode="auto">
                <a:xfrm>
                  <a:off x="224029" y="5404423"/>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9" name="Text Box 1327"/>
                <p:cNvSpPr txBox="1">
                  <a:spLocks noChangeArrowheads="1"/>
                </p:cNvSpPr>
                <p:nvPr/>
              </p:nvSpPr>
              <p:spPr bwMode="auto">
                <a:xfrm>
                  <a:off x="136707" y="5366320"/>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10" name="Rectangle 396"/>
                <p:cNvSpPr>
                  <a:spLocks noChangeArrowheads="1"/>
                </p:cNvSpPr>
                <p:nvPr/>
              </p:nvSpPr>
              <p:spPr bwMode="auto">
                <a:xfrm>
                  <a:off x="55735" y="5272650"/>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11" name="Text Box 1327"/>
                <p:cNvSpPr txBox="1">
                  <a:spLocks noChangeArrowheads="1"/>
                </p:cNvSpPr>
                <p:nvPr/>
              </p:nvSpPr>
              <p:spPr bwMode="auto">
                <a:xfrm>
                  <a:off x="-82393" y="5223433"/>
                  <a:ext cx="347701" cy="185753"/>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12" name="Text Box 1327"/>
                <p:cNvSpPr txBox="1">
                  <a:spLocks noChangeArrowheads="1"/>
                </p:cNvSpPr>
                <p:nvPr/>
              </p:nvSpPr>
              <p:spPr bwMode="auto">
                <a:xfrm>
                  <a:off x="360569" y="5237722"/>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3499" name="Text Box 177"/>
              <p:cNvSpPr txBox="1">
                <a:spLocks noChangeArrowheads="1"/>
              </p:cNvSpPr>
              <p:nvPr/>
            </p:nvSpPr>
            <p:spPr bwMode="auto">
              <a:xfrm>
                <a:off x="7834878" y="3920660"/>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25</a:t>
                </a:r>
              </a:p>
            </p:txBody>
          </p:sp>
        </p:grpSp>
      </p:grpSp>
      <p:sp>
        <p:nvSpPr>
          <p:cNvPr id="183315" name="Rectangle 512"/>
          <p:cNvSpPr>
            <a:spLocks noChangeArrowheads="1"/>
          </p:cNvSpPr>
          <p:nvPr/>
        </p:nvSpPr>
        <p:spPr bwMode="auto">
          <a:xfrm>
            <a:off x="6965918" y="1916114"/>
            <a:ext cx="3238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1</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p:txBody>
      </p:sp>
      <p:grpSp>
        <p:nvGrpSpPr>
          <p:cNvPr id="3" name="Group 2"/>
          <p:cNvGrpSpPr/>
          <p:nvPr/>
        </p:nvGrpSpPr>
        <p:grpSpPr>
          <a:xfrm>
            <a:off x="24980" y="2753221"/>
            <a:ext cx="2987753" cy="1193171"/>
            <a:chOff x="24980" y="2868637"/>
            <a:chExt cx="2987753" cy="1193171"/>
          </a:xfrm>
        </p:grpSpPr>
        <p:sp>
          <p:nvSpPr>
            <p:cNvPr id="183467" name="Rectangle 532"/>
            <p:cNvSpPr>
              <a:spLocks noChangeArrowheads="1"/>
            </p:cNvSpPr>
            <p:nvPr/>
          </p:nvSpPr>
          <p:spPr bwMode="auto">
            <a:xfrm>
              <a:off x="24980" y="2868637"/>
              <a:ext cx="2987753" cy="1182663"/>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sp>
          <p:nvSpPr>
            <p:cNvPr id="183468" name="TextBox 221"/>
            <p:cNvSpPr txBox="1">
              <a:spLocks noChangeArrowheads="1"/>
            </p:cNvSpPr>
            <p:nvPr/>
          </p:nvSpPr>
          <p:spPr bwMode="auto">
            <a:xfrm>
              <a:off x="37688" y="2886521"/>
              <a:ext cx="1880848" cy="19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T1: Destroy ENY OPs; </a:t>
              </a:r>
              <a:r>
                <a:rPr lang="en-US" altLang="en-US" sz="800" b="1" dirty="0">
                  <a:solidFill>
                    <a:srgbClr val="0000FF"/>
                  </a:solidFill>
                </a:rPr>
                <a:t>Phase 1 ME</a:t>
              </a:r>
              <a:r>
                <a:rPr lang="en-US" altLang="en-US" sz="800" b="1" dirty="0">
                  <a:solidFill>
                    <a:srgbClr val="000000"/>
                  </a:solidFill>
                </a:rPr>
                <a:t>.</a:t>
              </a:r>
            </a:p>
          </p:txBody>
        </p:sp>
        <p:sp>
          <p:nvSpPr>
            <p:cNvPr id="183469" name="TextBox 221"/>
            <p:cNvSpPr txBox="1">
              <a:spLocks noChangeArrowheads="1"/>
            </p:cNvSpPr>
            <p:nvPr/>
          </p:nvSpPr>
          <p:spPr bwMode="auto">
            <a:xfrm>
              <a:off x="31338" y="3010393"/>
              <a:ext cx="1822121" cy="19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P1: Deny ENY recon.</a:t>
              </a:r>
            </a:p>
          </p:txBody>
        </p:sp>
        <p:sp>
          <p:nvSpPr>
            <p:cNvPr id="183471" name="TextBox 221"/>
            <p:cNvSpPr txBox="1">
              <a:spLocks noChangeArrowheads="1"/>
            </p:cNvSpPr>
            <p:nvPr/>
          </p:nvSpPr>
          <p:spPr bwMode="auto">
            <a:xfrm>
              <a:off x="816043" y="3859105"/>
              <a:ext cx="1074030" cy="19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a:t>
              </a:r>
            </a:p>
          </p:txBody>
        </p:sp>
        <p:pic>
          <p:nvPicPr>
            <p:cNvPr id="183472"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l="1012" b="2724"/>
            <a:stretch>
              <a:fillRect/>
            </a:stretch>
          </p:blipFill>
          <p:spPr bwMode="auto">
            <a:xfrm>
              <a:off x="2070522" y="2887851"/>
              <a:ext cx="863444" cy="5367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475" name="TextBox 221"/>
            <p:cNvSpPr txBox="1">
              <a:spLocks noChangeArrowheads="1"/>
            </p:cNvSpPr>
            <p:nvPr/>
          </p:nvSpPr>
          <p:spPr bwMode="auto">
            <a:xfrm>
              <a:off x="34285" y="3170489"/>
              <a:ext cx="1880848" cy="1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T2: Screen along PL OHIO (BHL).</a:t>
              </a:r>
            </a:p>
          </p:txBody>
        </p:sp>
        <p:sp>
          <p:nvSpPr>
            <p:cNvPr id="183476" name="TextBox 221"/>
            <p:cNvSpPr txBox="1">
              <a:spLocks noChangeArrowheads="1"/>
            </p:cNvSpPr>
            <p:nvPr/>
          </p:nvSpPr>
          <p:spPr bwMode="auto">
            <a:xfrm>
              <a:off x="34285" y="3301735"/>
              <a:ext cx="1822121" cy="19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P2: Deny ENY recon.</a:t>
              </a:r>
            </a:p>
          </p:txBody>
        </p:sp>
        <p:sp>
          <p:nvSpPr>
            <p:cNvPr id="183477" name="TextBox 220"/>
            <p:cNvSpPr txBox="1">
              <a:spLocks noChangeArrowheads="1"/>
            </p:cNvSpPr>
            <p:nvPr/>
          </p:nvSpPr>
          <p:spPr bwMode="auto">
            <a:xfrm>
              <a:off x="31378" y="3446255"/>
              <a:ext cx="289394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00"/>
                  </a:solidFill>
                </a:rPr>
                <a:t>T3: Conduct FPOL for Phase 2 at PL OHIO (BHL).                  P3: Move CABs forward to maintain ENY contact.</a:t>
              </a:r>
            </a:p>
            <a:p>
              <a:pPr>
                <a:spcBef>
                  <a:spcPct val="0"/>
                </a:spcBef>
                <a:buNone/>
              </a:pPr>
              <a:endParaRPr lang="en-US" altLang="en-US" sz="200" b="1" dirty="0">
                <a:solidFill>
                  <a:srgbClr val="000000"/>
                </a:solidFill>
              </a:endParaRPr>
            </a:p>
            <a:p>
              <a:pPr>
                <a:spcBef>
                  <a:spcPct val="0"/>
                </a:spcBef>
                <a:buNone/>
              </a:pPr>
              <a:r>
                <a:rPr lang="en-US" altLang="en-US" sz="800" b="1" dirty="0">
                  <a:solidFill>
                    <a:srgbClr val="000000"/>
                  </a:solidFill>
                </a:rPr>
                <a:t>T4: O/O establish screen on PL TEXAS.                              P4: Deny ENY reconnaissance.</a:t>
              </a:r>
            </a:p>
          </p:txBody>
        </p:sp>
      </p:grpSp>
      <p:grpSp>
        <p:nvGrpSpPr>
          <p:cNvPr id="171" name="Group 825"/>
          <p:cNvGrpSpPr>
            <a:grpSpLocks/>
          </p:cNvGrpSpPr>
          <p:nvPr/>
        </p:nvGrpSpPr>
        <p:grpSpPr bwMode="auto">
          <a:xfrm>
            <a:off x="4741831" y="2258171"/>
            <a:ext cx="593725" cy="337393"/>
            <a:chOff x="-698737" y="2188489"/>
            <a:chExt cx="593725" cy="337698"/>
          </a:xfrm>
        </p:grpSpPr>
        <p:sp>
          <p:nvSpPr>
            <p:cNvPr id="183428" name="Rectangle 24"/>
            <p:cNvSpPr>
              <a:spLocks noChangeArrowheads="1"/>
            </p:cNvSpPr>
            <p:nvPr/>
          </p:nvSpPr>
          <p:spPr bwMode="auto">
            <a:xfrm>
              <a:off x="-698737" y="2246840"/>
              <a:ext cx="333729" cy="200952"/>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3429" name="Group 86"/>
            <p:cNvGrpSpPr>
              <a:grpSpLocks/>
            </p:cNvGrpSpPr>
            <p:nvPr/>
          </p:nvGrpSpPr>
          <p:grpSpPr bwMode="auto">
            <a:xfrm>
              <a:off x="-622056" y="2306907"/>
              <a:ext cx="174965" cy="72080"/>
              <a:chOff x="1811560" y="1476000"/>
              <a:chExt cx="549111" cy="247650"/>
            </a:xfrm>
          </p:grpSpPr>
          <p:cxnSp>
            <p:nvCxnSpPr>
              <p:cNvPr id="183440"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3441" name="Group 456"/>
              <p:cNvGrpSpPr>
                <a:grpSpLocks/>
              </p:cNvGrpSpPr>
              <p:nvPr/>
            </p:nvGrpSpPr>
            <p:grpSpPr bwMode="auto">
              <a:xfrm>
                <a:off x="1811560" y="1476000"/>
                <a:ext cx="549111" cy="247650"/>
                <a:chOff x="1808112" y="2134561"/>
                <a:chExt cx="549111" cy="247650"/>
              </a:xfrm>
            </p:grpSpPr>
            <p:sp>
              <p:nvSpPr>
                <p:cNvPr id="18344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44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445"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446"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3442"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3430" name="Group 259"/>
            <p:cNvGrpSpPr>
              <a:grpSpLocks/>
            </p:cNvGrpSpPr>
            <p:nvPr/>
          </p:nvGrpSpPr>
          <p:grpSpPr bwMode="auto">
            <a:xfrm>
              <a:off x="-547251" y="2188489"/>
              <a:ext cx="30635" cy="57971"/>
              <a:chOff x="5877" y="2360"/>
              <a:chExt cx="52" cy="98"/>
            </a:xfrm>
          </p:grpSpPr>
          <p:sp>
            <p:nvSpPr>
              <p:cNvPr id="183437"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3438"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3432" name="Text Box 177"/>
            <p:cNvSpPr txBox="1">
              <a:spLocks noChangeArrowheads="1"/>
            </p:cNvSpPr>
            <p:nvPr/>
          </p:nvSpPr>
          <p:spPr bwMode="auto">
            <a:xfrm>
              <a:off x="-443302" y="2340016"/>
              <a:ext cx="338290" cy="18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1-8</a:t>
              </a:r>
            </a:p>
          </p:txBody>
        </p:sp>
      </p:grpSp>
      <p:grpSp>
        <p:nvGrpSpPr>
          <p:cNvPr id="183323" name="Group 788"/>
          <p:cNvGrpSpPr>
            <a:grpSpLocks/>
          </p:cNvGrpSpPr>
          <p:nvPr/>
        </p:nvGrpSpPr>
        <p:grpSpPr bwMode="auto">
          <a:xfrm>
            <a:off x="4846605" y="2173495"/>
            <a:ext cx="120650" cy="88900"/>
            <a:chOff x="5765459" y="1531840"/>
            <a:chExt cx="119390" cy="89551"/>
          </a:xfrm>
        </p:grpSpPr>
        <p:grpSp>
          <p:nvGrpSpPr>
            <p:cNvPr id="183375" name="Group 521"/>
            <p:cNvGrpSpPr>
              <a:grpSpLocks/>
            </p:cNvGrpSpPr>
            <p:nvPr/>
          </p:nvGrpSpPr>
          <p:grpSpPr bwMode="auto">
            <a:xfrm>
              <a:off x="5766968" y="1560513"/>
              <a:ext cx="116901" cy="60878"/>
              <a:chOff x="198119" y="3256942"/>
              <a:chExt cx="514349" cy="266711"/>
            </a:xfrm>
          </p:grpSpPr>
          <p:cxnSp>
            <p:nvCxnSpPr>
              <p:cNvPr id="183379"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3380"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nvGrpSpPr>
            <p:cNvPr id="183376" name="Group 521"/>
            <p:cNvGrpSpPr>
              <a:grpSpLocks/>
            </p:cNvGrpSpPr>
            <p:nvPr/>
          </p:nvGrpSpPr>
          <p:grpSpPr bwMode="auto">
            <a:xfrm>
              <a:off x="5765459" y="1531840"/>
              <a:ext cx="119390" cy="60877"/>
              <a:chOff x="198119" y="3256955"/>
              <a:chExt cx="525300" cy="266709"/>
            </a:xfrm>
          </p:grpSpPr>
          <p:cxnSp>
            <p:nvCxnSpPr>
              <p:cNvPr id="183377"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3378" name="Straight Connector 523"/>
              <p:cNvCxnSpPr>
                <a:cxnSpLocks noChangeShapeType="1"/>
              </p:cNvCxnSpPr>
              <p:nvPr/>
            </p:nvCxnSpPr>
            <p:spPr bwMode="auto">
              <a:xfrm rot="16200000" flipV="1">
                <a:off x="456721" y="3256965"/>
                <a:ext cx="266700" cy="266697"/>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grpSp>
        <p:nvGrpSpPr>
          <p:cNvPr id="220" name="Group 905"/>
          <p:cNvGrpSpPr>
            <a:grpSpLocks/>
          </p:cNvGrpSpPr>
          <p:nvPr/>
        </p:nvGrpSpPr>
        <p:grpSpPr bwMode="auto">
          <a:xfrm>
            <a:off x="3948080" y="3502026"/>
            <a:ext cx="603250" cy="454025"/>
            <a:chOff x="-808368" y="3235709"/>
            <a:chExt cx="603250" cy="452648"/>
          </a:xfrm>
        </p:grpSpPr>
        <p:sp>
          <p:nvSpPr>
            <p:cNvPr id="183353" name="Text Box 177"/>
            <p:cNvSpPr txBox="1">
              <a:spLocks noChangeArrowheads="1"/>
            </p:cNvSpPr>
            <p:nvPr/>
          </p:nvSpPr>
          <p:spPr bwMode="auto">
            <a:xfrm>
              <a:off x="-545686" y="3503396"/>
              <a:ext cx="340568" cy="18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1-68</a:t>
              </a:r>
            </a:p>
          </p:txBody>
        </p:sp>
        <p:sp>
          <p:nvSpPr>
            <p:cNvPr id="183354" name="Rectangle 24"/>
            <p:cNvSpPr>
              <a:spLocks noChangeArrowheads="1"/>
            </p:cNvSpPr>
            <p:nvPr/>
          </p:nvSpPr>
          <p:spPr bwMode="auto">
            <a:xfrm>
              <a:off x="-808368" y="3419498"/>
              <a:ext cx="333359" cy="19909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3355" name="Group 86"/>
            <p:cNvGrpSpPr>
              <a:grpSpLocks/>
            </p:cNvGrpSpPr>
            <p:nvPr/>
          </p:nvGrpSpPr>
          <p:grpSpPr bwMode="auto">
            <a:xfrm>
              <a:off x="-723378" y="3481435"/>
              <a:ext cx="174867" cy="71820"/>
              <a:chOff x="1811560" y="1476000"/>
              <a:chExt cx="549111" cy="247650"/>
            </a:xfrm>
          </p:grpSpPr>
          <p:cxnSp>
            <p:nvCxnSpPr>
              <p:cNvPr id="183368" name="Straight Connector 540"/>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3369" name="Group 456"/>
              <p:cNvGrpSpPr>
                <a:grpSpLocks/>
              </p:cNvGrpSpPr>
              <p:nvPr/>
            </p:nvGrpSpPr>
            <p:grpSpPr bwMode="auto">
              <a:xfrm>
                <a:off x="1811560" y="1476000"/>
                <a:ext cx="549111" cy="247650"/>
                <a:chOff x="1808112" y="2134561"/>
                <a:chExt cx="549111" cy="247650"/>
              </a:xfrm>
            </p:grpSpPr>
            <p:sp>
              <p:nvSpPr>
                <p:cNvPr id="183371"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372"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3373"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3374"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3370"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sp>
          <p:nvSpPr>
            <p:cNvPr id="183356" name="Text Box 177"/>
            <p:cNvSpPr txBox="1">
              <a:spLocks noChangeArrowheads="1"/>
            </p:cNvSpPr>
            <p:nvPr/>
          </p:nvSpPr>
          <p:spPr bwMode="auto">
            <a:xfrm>
              <a:off x="-544995" y="3274708"/>
              <a:ext cx="312940" cy="21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800" dirty="0">
                  <a:solidFill>
                    <a:srgbClr val="000000"/>
                  </a:solidFill>
                </a:rPr>
                <a:t>+</a:t>
              </a:r>
            </a:p>
          </p:txBody>
        </p:sp>
        <p:grpSp>
          <p:nvGrpSpPr>
            <p:cNvPr id="183357" name="Group 259"/>
            <p:cNvGrpSpPr>
              <a:grpSpLocks/>
            </p:cNvGrpSpPr>
            <p:nvPr/>
          </p:nvGrpSpPr>
          <p:grpSpPr bwMode="auto">
            <a:xfrm>
              <a:off x="-690136" y="3344894"/>
              <a:ext cx="99063" cy="71019"/>
              <a:chOff x="5816" y="2338"/>
              <a:chExt cx="168" cy="120"/>
            </a:xfrm>
          </p:grpSpPr>
          <p:sp>
            <p:nvSpPr>
              <p:cNvPr id="183365"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3366"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3367" name="Freeform 262"/>
              <p:cNvSpPr>
                <a:spLocks/>
              </p:cNvSpPr>
              <p:nvPr/>
            </p:nvSpPr>
            <p:spPr bwMode="auto">
              <a:xfrm>
                <a:off x="5816" y="2338"/>
                <a:ext cx="168" cy="120"/>
              </a:xfrm>
              <a:custGeom>
                <a:avLst/>
                <a:gdLst>
                  <a:gd name="T0" fmla="*/ 0 w 192"/>
                  <a:gd name="T1" fmla="*/ 2 h 144"/>
                  <a:gd name="T2" fmla="*/ 0 w 192"/>
                  <a:gd name="T3" fmla="*/ 0 h 144"/>
                  <a:gd name="T4" fmla="*/ 4 w 192"/>
                  <a:gd name="T5" fmla="*/ 0 h 144"/>
                  <a:gd name="T6" fmla="*/ 4 w 192"/>
                  <a:gd name="T7" fmla="*/ 2 h 144"/>
                  <a:gd name="T8" fmla="*/ 0 60000 65536"/>
                  <a:gd name="T9" fmla="*/ 0 60000 65536"/>
                  <a:gd name="T10" fmla="*/ 0 60000 65536"/>
                  <a:gd name="T11" fmla="*/ 0 60000 65536"/>
                  <a:gd name="T12" fmla="*/ 0 w 192"/>
                  <a:gd name="T13" fmla="*/ 0 h 144"/>
                  <a:gd name="T14" fmla="*/ 192 w 192"/>
                  <a:gd name="T15" fmla="*/ 144 h 144"/>
                </a:gdLst>
                <a:ahLst/>
                <a:cxnLst>
                  <a:cxn ang="T8">
                    <a:pos x="T0" y="T1"/>
                  </a:cxn>
                  <a:cxn ang="T9">
                    <a:pos x="T2" y="T3"/>
                  </a:cxn>
                  <a:cxn ang="T10">
                    <a:pos x="T4" y="T5"/>
                  </a:cxn>
                  <a:cxn ang="T11">
                    <a:pos x="T6" y="T7"/>
                  </a:cxn>
                </a:cxnLst>
                <a:rect l="T12" t="T13" r="T14" b="T15"/>
                <a:pathLst>
                  <a:path w="192" h="144">
                    <a:moveTo>
                      <a:pt x="0" y="144"/>
                    </a:moveTo>
                    <a:lnTo>
                      <a:pt x="0" y="0"/>
                    </a:lnTo>
                    <a:lnTo>
                      <a:pt x="192" y="0"/>
                    </a:lnTo>
                    <a:lnTo>
                      <a:pt x="192" y="144"/>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83358" name="Group 888"/>
            <p:cNvGrpSpPr>
              <a:grpSpLocks/>
            </p:cNvGrpSpPr>
            <p:nvPr/>
          </p:nvGrpSpPr>
          <p:grpSpPr bwMode="auto">
            <a:xfrm>
              <a:off x="-697700" y="3235709"/>
              <a:ext cx="119390" cy="94158"/>
              <a:chOff x="938943" y="4252150"/>
              <a:chExt cx="119390" cy="94158"/>
            </a:xfrm>
          </p:grpSpPr>
          <p:grpSp>
            <p:nvGrpSpPr>
              <p:cNvPr id="183359" name="Group 521"/>
              <p:cNvGrpSpPr>
                <a:grpSpLocks/>
              </p:cNvGrpSpPr>
              <p:nvPr/>
            </p:nvGrpSpPr>
            <p:grpSpPr bwMode="auto">
              <a:xfrm>
                <a:off x="940452" y="4285375"/>
                <a:ext cx="116901" cy="60933"/>
                <a:chOff x="198119" y="3256942"/>
                <a:chExt cx="514349" cy="266711"/>
              </a:xfrm>
            </p:grpSpPr>
            <p:cxnSp>
              <p:nvCxnSpPr>
                <p:cNvPr id="183363"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3364"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nvGrpSpPr>
              <p:cNvPr id="183360" name="Group 521"/>
              <p:cNvGrpSpPr>
                <a:grpSpLocks/>
              </p:cNvGrpSpPr>
              <p:nvPr/>
            </p:nvGrpSpPr>
            <p:grpSpPr bwMode="auto">
              <a:xfrm>
                <a:off x="938943" y="4252150"/>
                <a:ext cx="119390" cy="60934"/>
                <a:chOff x="198119" y="3237134"/>
                <a:chExt cx="525302" cy="266717"/>
              </a:xfrm>
            </p:grpSpPr>
            <p:cxnSp>
              <p:nvCxnSpPr>
                <p:cNvPr id="183361" name="Straight Connector 522"/>
                <p:cNvCxnSpPr>
                  <a:cxnSpLocks noChangeShapeType="1"/>
                </p:cNvCxnSpPr>
                <p:nvPr/>
              </p:nvCxnSpPr>
              <p:spPr bwMode="auto">
                <a:xfrm rot="5400000" flipH="1" flipV="1">
                  <a:off x="198121" y="3237132"/>
                  <a:ext cx="266695" cy="266699"/>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3362" name="Straight Connector 523"/>
                <p:cNvCxnSpPr>
                  <a:cxnSpLocks noChangeShapeType="1"/>
                </p:cNvCxnSpPr>
                <p:nvPr/>
              </p:nvCxnSpPr>
              <p:spPr bwMode="auto">
                <a:xfrm rot="16200000" flipV="1">
                  <a:off x="456722" y="3237152"/>
                  <a:ext cx="266700" cy="266698"/>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grpSp>
      <p:grpSp>
        <p:nvGrpSpPr>
          <p:cNvPr id="6" name="Group 5"/>
          <p:cNvGrpSpPr/>
          <p:nvPr/>
        </p:nvGrpSpPr>
        <p:grpSpPr>
          <a:xfrm>
            <a:off x="22062" y="24512"/>
            <a:ext cx="2996895" cy="2718682"/>
            <a:chOff x="22062" y="24512"/>
            <a:chExt cx="2996895" cy="2718682"/>
          </a:xfrm>
        </p:grpSpPr>
        <p:sp>
          <p:nvSpPr>
            <p:cNvPr id="809" name="Rectangle 532"/>
            <p:cNvSpPr>
              <a:spLocks noChangeArrowheads="1"/>
            </p:cNvSpPr>
            <p:nvPr/>
          </p:nvSpPr>
          <p:spPr bwMode="auto">
            <a:xfrm>
              <a:off x="22062" y="24512"/>
              <a:ext cx="2996895" cy="2685843"/>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sp>
          <p:nvSpPr>
            <p:cNvPr id="818" name="Text Box 5"/>
            <p:cNvSpPr txBox="1">
              <a:spLocks noChangeArrowheads="1"/>
            </p:cNvSpPr>
            <p:nvPr/>
          </p:nvSpPr>
          <p:spPr bwMode="auto">
            <a:xfrm>
              <a:off x="49219" y="29631"/>
              <a:ext cx="2933340" cy="271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indent="117475">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None/>
              </a:pPr>
              <a:r>
                <a:rPr lang="en-US" altLang="en-US" sz="800" b="1" dirty="0">
                  <a:solidFill>
                    <a:srgbClr val="0000FF"/>
                  </a:solidFill>
                </a:rPr>
                <a:t>SHAPING OPERATIONS (SO):  Phase 1  </a:t>
              </a:r>
              <a:r>
                <a:rPr lang="en-US" altLang="en-US" sz="800" b="1" i="1" dirty="0">
                  <a:solidFill>
                    <a:srgbClr val="FF0000"/>
                  </a:solidFill>
                </a:rPr>
                <a:t>(Includes destroying ENY OPs, maintaining contact with ENY, and setting conditions for FPOL in Phase 2). </a:t>
              </a:r>
            </a:p>
            <a:p>
              <a:pPr marL="112713" lvl="2">
                <a:lnSpc>
                  <a:spcPts val="800"/>
                </a:lnSpc>
                <a:spcBef>
                  <a:spcPct val="50000"/>
                </a:spcBef>
                <a:buClr>
                  <a:srgbClr val="0000FF"/>
                </a:buClr>
                <a:buFont typeface="Wingdings" panose="05000000000000000000" pitchFamily="2" charset="2"/>
                <a:buChar char="ü"/>
              </a:pPr>
              <a:r>
                <a:rPr lang="en-US" altLang="en-US" sz="800" b="1" dirty="0">
                  <a:solidFill>
                    <a:srgbClr val="000000"/>
                  </a:solidFill>
                </a:rPr>
                <a:t> 4-10 CAV (-) </a:t>
              </a:r>
              <a:r>
                <a:rPr lang="en-US" altLang="en-US" sz="800" b="1" dirty="0">
                  <a:solidFill>
                    <a:srgbClr val="0000FF"/>
                  </a:solidFill>
                </a:rPr>
                <a:t>(ME) </a:t>
              </a:r>
              <a:r>
                <a:rPr lang="en-US" altLang="en-US" sz="800" b="1" dirty="0">
                  <a:solidFill>
                    <a:srgbClr val="000000"/>
                  </a:solidFill>
                </a:rPr>
                <a:t>conducts movement to contact from PL MAINE (LD) to destroy ENY recon forces (OPs) between PL UTAH and PL OHIO. Screen along PL OHIO in order to deny ENY reconnaissance and provide freedom of maneuver for follow on operations.</a:t>
              </a:r>
            </a:p>
            <a:p>
              <a:pPr marL="112713" lvl="2">
                <a:lnSpc>
                  <a:spcPts val="700"/>
                </a:lnSpc>
                <a:spcBef>
                  <a:spcPct val="50000"/>
                </a:spcBef>
                <a:buClr>
                  <a:srgbClr val="0000FF"/>
                </a:buClr>
                <a:buFont typeface="Wingdings" panose="05000000000000000000" pitchFamily="2" charset="2"/>
                <a:buChar char="ü"/>
              </a:pPr>
              <a:r>
                <a:rPr lang="en-US" altLang="en-US" sz="800" b="1" dirty="0">
                  <a:solidFill>
                    <a:srgbClr val="000000"/>
                  </a:solidFill>
                </a:rPr>
                <a:t> 1-8 CAB </a:t>
              </a:r>
              <a:r>
                <a:rPr lang="en-US" altLang="en-US" sz="800" b="1" i="1" dirty="0">
                  <a:solidFill>
                    <a:srgbClr val="000000"/>
                  </a:solidFill>
                </a:rPr>
                <a:t>(SE)</a:t>
              </a:r>
              <a:r>
                <a:rPr lang="en-US" altLang="en-US" sz="800" b="1" i="1" dirty="0">
                  <a:solidFill>
                    <a:srgbClr val="0000FF"/>
                  </a:solidFill>
                </a:rPr>
                <a:t> </a:t>
              </a:r>
              <a:r>
                <a:rPr lang="en-US" altLang="en-US" sz="800" b="1" dirty="0">
                  <a:solidFill>
                    <a:srgbClr val="000000"/>
                  </a:solidFill>
                </a:rPr>
                <a:t>occupies ATK A IOT set conditions for execution of Phase 2 (SO).</a:t>
              </a:r>
            </a:p>
            <a:p>
              <a:pPr marL="112713" lvl="2">
                <a:lnSpc>
                  <a:spcPts val="700"/>
                </a:lnSpc>
                <a:spcBef>
                  <a:spcPct val="50000"/>
                </a:spcBef>
                <a:buClr>
                  <a:srgbClr val="0000FF"/>
                </a:buClr>
                <a:buFont typeface="Wingdings" panose="05000000000000000000" pitchFamily="2" charset="2"/>
                <a:buChar char="ü"/>
              </a:pPr>
              <a:r>
                <a:rPr lang="en-US" altLang="en-US" sz="800" b="1" dirty="0">
                  <a:solidFill>
                    <a:srgbClr val="000000"/>
                  </a:solidFill>
                </a:rPr>
                <a:t> TF 1-68 (+)</a:t>
              </a:r>
              <a:r>
                <a:rPr lang="en-US" altLang="en-US" sz="800" b="1" dirty="0">
                  <a:solidFill>
                    <a:srgbClr val="0000FF"/>
                  </a:solidFill>
                </a:rPr>
                <a:t> </a:t>
              </a:r>
              <a:r>
                <a:rPr lang="en-US" altLang="en-US" sz="800" b="1" i="1" dirty="0"/>
                <a:t>(SE) </a:t>
              </a:r>
              <a:r>
                <a:rPr lang="en-US" altLang="en-US" sz="800" b="1" dirty="0">
                  <a:solidFill>
                    <a:srgbClr val="000000"/>
                  </a:solidFill>
                </a:rPr>
                <a:t>occupies ATK B IOT set conditions for execution of Phase 2 (SO).</a:t>
              </a:r>
            </a:p>
            <a:p>
              <a:pPr marL="112713" lvl="2">
                <a:lnSpc>
                  <a:spcPts val="700"/>
                </a:lnSpc>
                <a:spcBef>
                  <a:spcPct val="50000"/>
                </a:spcBef>
                <a:buClr>
                  <a:srgbClr val="0000FF"/>
                </a:buClr>
                <a:buFont typeface="Wingdings" panose="05000000000000000000" pitchFamily="2" charset="2"/>
                <a:buChar char="ü"/>
              </a:pPr>
              <a:r>
                <a:rPr lang="en-US" altLang="en-US" sz="800" b="1" dirty="0">
                  <a:solidFill>
                    <a:srgbClr val="000000"/>
                  </a:solidFill>
                </a:rPr>
                <a:t> 1-66 CAB </a:t>
              </a:r>
              <a:r>
                <a:rPr lang="en-US" altLang="en-US" sz="800" b="1" i="1" dirty="0">
                  <a:solidFill>
                    <a:srgbClr val="000000"/>
                  </a:solidFill>
                </a:rPr>
                <a:t>(SE)</a:t>
              </a:r>
              <a:r>
                <a:rPr lang="en-US" altLang="en-US" sz="800" b="1" i="1" dirty="0">
                  <a:solidFill>
                    <a:srgbClr val="0000FF"/>
                  </a:solidFill>
                </a:rPr>
                <a:t> </a:t>
              </a:r>
              <a:r>
                <a:rPr lang="en-US" altLang="en-US" sz="800" b="1" dirty="0">
                  <a:solidFill>
                    <a:srgbClr val="000000"/>
                  </a:solidFill>
                </a:rPr>
                <a:t>occupies ATK C IOT set conditions for execution of Phase 2 (SO).</a:t>
              </a:r>
            </a:p>
            <a:p>
              <a:pPr marL="112713" lvl="2">
                <a:lnSpc>
                  <a:spcPts val="700"/>
                </a:lnSpc>
                <a:spcBef>
                  <a:spcPct val="50000"/>
                </a:spcBef>
                <a:buClr>
                  <a:srgbClr val="0000FF"/>
                </a:buClr>
                <a:buFont typeface="Wingdings" panose="05000000000000000000" pitchFamily="2" charset="2"/>
                <a:buChar char="ü"/>
              </a:pPr>
              <a:r>
                <a:rPr lang="en-US" altLang="en-US" sz="800" b="1" dirty="0">
                  <a:solidFill>
                    <a:srgbClr val="000000"/>
                  </a:solidFill>
                </a:rPr>
                <a:t> 588 EN (-) </a:t>
              </a:r>
              <a:r>
                <a:rPr lang="en-US" altLang="en-US" sz="800" b="1" i="1" dirty="0">
                  <a:solidFill>
                    <a:srgbClr val="000000"/>
                  </a:solidFill>
                </a:rPr>
                <a:t>(SE) </a:t>
              </a:r>
              <a:r>
                <a:rPr lang="en-US" altLang="en-US" sz="800" b="1" dirty="0">
                  <a:solidFill>
                    <a:srgbClr val="000000"/>
                  </a:solidFill>
                </a:rPr>
                <a:t>occupies BSA IOT set conditions for follow on operations.</a:t>
              </a:r>
            </a:p>
            <a:p>
              <a:pPr marL="112713" lvl="2">
                <a:lnSpc>
                  <a:spcPts val="700"/>
                </a:lnSpc>
                <a:spcBef>
                  <a:spcPct val="50000"/>
                </a:spcBef>
                <a:buClr>
                  <a:srgbClr val="0000FF"/>
                </a:buClr>
                <a:buFont typeface="Wingdings" panose="05000000000000000000" pitchFamily="2" charset="2"/>
                <a:buChar char="ü"/>
              </a:pPr>
              <a:r>
                <a:rPr lang="en-US" altLang="en-US" sz="800" b="1" dirty="0">
                  <a:solidFill>
                    <a:srgbClr val="000000"/>
                  </a:solidFill>
                </a:rPr>
                <a:t> RES establishes vic ATK A. Priority of commitment is to reinforce Phase 3 (DO) ME vic OBJ BLUE.</a:t>
              </a:r>
              <a:r>
                <a:rPr lang="en-US" altLang="en-US" sz="800" b="1" i="1" dirty="0">
                  <a:solidFill>
                    <a:srgbClr val="0000FF"/>
                  </a:solidFill>
                </a:rPr>
                <a:t> </a:t>
              </a:r>
            </a:p>
            <a:p>
              <a:pPr marL="0" lvl="2">
                <a:lnSpc>
                  <a:spcPts val="800"/>
                </a:lnSpc>
                <a:spcBef>
                  <a:spcPct val="50000"/>
                </a:spcBef>
                <a:buClr>
                  <a:srgbClr val="0000FF"/>
                </a:buClr>
                <a:buNone/>
              </a:pPr>
              <a:r>
                <a:rPr lang="en-US" altLang="en-US" sz="800" b="1" i="1" dirty="0">
                  <a:solidFill>
                    <a:srgbClr val="0000FF"/>
                  </a:solidFill>
                </a:rPr>
                <a:t>Note for abbreviations: main effort (ME), supporting effort (SE). </a:t>
              </a:r>
              <a:r>
                <a:rPr lang="en-US" altLang="en-US" sz="800" b="1" dirty="0">
                  <a:solidFill>
                    <a:srgbClr val="0000FF"/>
                  </a:solidFill>
                </a:rPr>
                <a:t>The double chevron above unit icons simply highlights the main effort during a specific phase.</a:t>
              </a:r>
              <a:endParaRPr lang="en-US" altLang="en-US" sz="800" b="1" dirty="0">
                <a:solidFill>
                  <a:srgbClr val="000000"/>
                </a:solidFill>
              </a:endParaRPr>
            </a:p>
          </p:txBody>
        </p:sp>
      </p:grpSp>
      <p:grpSp>
        <p:nvGrpSpPr>
          <p:cNvPr id="183329" name="Group 620"/>
          <p:cNvGrpSpPr>
            <a:grpSpLocks/>
          </p:cNvGrpSpPr>
          <p:nvPr/>
        </p:nvGrpSpPr>
        <p:grpSpPr bwMode="auto">
          <a:xfrm>
            <a:off x="3209893" y="1655764"/>
            <a:ext cx="538162" cy="352425"/>
            <a:chOff x="-469529" y="1660910"/>
            <a:chExt cx="538655" cy="352601"/>
          </a:xfrm>
        </p:grpSpPr>
        <p:sp>
          <p:nvSpPr>
            <p:cNvPr id="183330" name="TextBox 418"/>
            <p:cNvSpPr txBox="1">
              <a:spLocks noChangeArrowheads="1"/>
            </p:cNvSpPr>
            <p:nvPr/>
          </p:nvSpPr>
          <p:spPr bwMode="auto">
            <a:xfrm>
              <a:off x="-203032" y="1792938"/>
              <a:ext cx="272158"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600" b="1" dirty="0">
                  <a:solidFill>
                    <a:schemeClr val="tx2"/>
                  </a:solidFill>
                </a:rPr>
                <a:t>64</a:t>
              </a:r>
            </a:p>
          </p:txBody>
        </p:sp>
        <p:sp>
          <p:nvSpPr>
            <p:cNvPr id="183331" name="Rectangle 24"/>
            <p:cNvSpPr>
              <a:spLocks noChangeArrowheads="1"/>
            </p:cNvSpPr>
            <p:nvPr/>
          </p:nvSpPr>
          <p:spPr bwMode="auto">
            <a:xfrm>
              <a:off x="-469529" y="1730812"/>
              <a:ext cx="334022" cy="19947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3332" name="Group 259"/>
            <p:cNvGrpSpPr>
              <a:grpSpLocks/>
            </p:cNvGrpSpPr>
            <p:nvPr/>
          </p:nvGrpSpPr>
          <p:grpSpPr bwMode="auto">
            <a:xfrm>
              <a:off x="-317875" y="1660910"/>
              <a:ext cx="30679" cy="57827"/>
              <a:chOff x="5877" y="2360"/>
              <a:chExt cx="52" cy="98"/>
            </a:xfrm>
          </p:grpSpPr>
          <p:sp>
            <p:nvSpPr>
              <p:cNvPr id="183335"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3336"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3333" name="Rectangle 15"/>
            <p:cNvSpPr>
              <a:spLocks noChangeArrowheads="1"/>
            </p:cNvSpPr>
            <p:nvPr/>
          </p:nvSpPr>
          <p:spPr bwMode="auto">
            <a:xfrm>
              <a:off x="-328184" y="1728547"/>
              <a:ext cx="512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X</a:t>
              </a:r>
              <a:endParaRPr lang="en-US" altLang="en-US" sz="600" b="1" i="1" dirty="0">
                <a:solidFill>
                  <a:srgbClr val="000000"/>
                </a:solidFill>
              </a:endParaRPr>
            </a:p>
          </p:txBody>
        </p:sp>
        <p:sp>
          <p:nvSpPr>
            <p:cNvPr id="183334" name="Text Box 22"/>
            <p:cNvSpPr txBox="1">
              <a:spLocks noChangeArrowheads="1"/>
            </p:cNvSpPr>
            <p:nvPr/>
          </p:nvSpPr>
          <p:spPr bwMode="auto">
            <a:xfrm>
              <a:off x="-467972" y="1747911"/>
              <a:ext cx="33374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SPT</a:t>
              </a:r>
            </a:p>
          </p:txBody>
        </p:sp>
      </p:grpSp>
      <p:grpSp>
        <p:nvGrpSpPr>
          <p:cNvPr id="2" name="Group 1"/>
          <p:cNvGrpSpPr/>
          <p:nvPr/>
        </p:nvGrpSpPr>
        <p:grpSpPr>
          <a:xfrm>
            <a:off x="4760376" y="3380000"/>
            <a:ext cx="581392" cy="421244"/>
            <a:chOff x="1720346" y="3380000"/>
            <a:chExt cx="581392" cy="421244"/>
          </a:xfrm>
        </p:grpSpPr>
        <p:grpSp>
          <p:nvGrpSpPr>
            <p:cNvPr id="183454" name="Group 748"/>
            <p:cNvGrpSpPr>
              <a:grpSpLocks/>
            </p:cNvGrpSpPr>
            <p:nvPr/>
          </p:nvGrpSpPr>
          <p:grpSpPr bwMode="auto">
            <a:xfrm>
              <a:off x="1818934" y="3397250"/>
              <a:ext cx="121428" cy="89526"/>
              <a:chOff x="5765459" y="1531844"/>
              <a:chExt cx="121428" cy="89547"/>
            </a:xfrm>
          </p:grpSpPr>
          <p:grpSp>
            <p:nvGrpSpPr>
              <p:cNvPr id="183455" name="Group 521"/>
              <p:cNvGrpSpPr>
                <a:grpSpLocks/>
              </p:cNvGrpSpPr>
              <p:nvPr/>
            </p:nvGrpSpPr>
            <p:grpSpPr bwMode="auto">
              <a:xfrm>
                <a:off x="5766968" y="1560513"/>
                <a:ext cx="116901" cy="60878"/>
                <a:chOff x="198119" y="3256942"/>
                <a:chExt cx="514349" cy="266711"/>
              </a:xfrm>
            </p:grpSpPr>
            <p:cxnSp>
              <p:nvCxnSpPr>
                <p:cNvPr id="183459"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3460"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3456" name="Group 521"/>
              <p:cNvGrpSpPr>
                <a:grpSpLocks/>
              </p:cNvGrpSpPr>
              <p:nvPr/>
            </p:nvGrpSpPr>
            <p:grpSpPr bwMode="auto">
              <a:xfrm>
                <a:off x="5765459" y="1531844"/>
                <a:ext cx="121428" cy="60878"/>
                <a:chOff x="198119" y="3256942"/>
                <a:chExt cx="534267" cy="266711"/>
              </a:xfrm>
            </p:grpSpPr>
            <p:cxnSp>
              <p:nvCxnSpPr>
                <p:cNvPr id="183457"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3458" name="Straight Connector 523"/>
                <p:cNvCxnSpPr>
                  <a:cxnSpLocks noChangeShapeType="1"/>
                </p:cNvCxnSpPr>
                <p:nvPr/>
              </p:nvCxnSpPr>
              <p:spPr bwMode="auto">
                <a:xfrm rot="16200000" flipV="1">
                  <a:off x="465688" y="3256942"/>
                  <a:ext cx="266698" cy="266698"/>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nvGrpSpPr>
            <p:cNvPr id="572" name="Group 571"/>
            <p:cNvGrpSpPr/>
            <p:nvPr/>
          </p:nvGrpSpPr>
          <p:grpSpPr>
            <a:xfrm>
              <a:off x="1720346" y="3380000"/>
              <a:ext cx="581392" cy="421244"/>
              <a:chOff x="1725613" y="4017762"/>
              <a:chExt cx="581392" cy="421244"/>
            </a:xfrm>
          </p:grpSpPr>
          <p:sp>
            <p:nvSpPr>
              <p:cNvPr id="573" name="Rectangle 196"/>
              <p:cNvSpPr>
                <a:spLocks noChangeArrowheads="1"/>
              </p:cNvSpPr>
              <p:nvPr/>
            </p:nvSpPr>
            <p:spPr bwMode="auto">
              <a:xfrm>
                <a:off x="1729612" y="4190907"/>
                <a:ext cx="301169" cy="181953"/>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sp>
            <p:nvSpPr>
              <p:cNvPr id="574" name="Freeform 197"/>
              <p:cNvSpPr>
                <a:spLocks/>
              </p:cNvSpPr>
              <p:nvPr/>
            </p:nvSpPr>
            <p:spPr bwMode="auto">
              <a:xfrm>
                <a:off x="1736725" y="4194175"/>
                <a:ext cx="285750" cy="169863"/>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575" name="Line 198"/>
              <p:cNvSpPr>
                <a:spLocks noChangeShapeType="1"/>
              </p:cNvSpPr>
              <p:nvPr/>
            </p:nvSpPr>
            <p:spPr bwMode="auto">
              <a:xfrm flipV="1">
                <a:off x="1725613" y="4192588"/>
                <a:ext cx="303212" cy="182562"/>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576" name="Group 379"/>
              <p:cNvGrpSpPr>
                <a:grpSpLocks/>
              </p:cNvGrpSpPr>
              <p:nvPr/>
            </p:nvGrpSpPr>
            <p:grpSpPr bwMode="auto">
              <a:xfrm>
                <a:off x="1798895" y="4246557"/>
                <a:ext cx="154061" cy="67989"/>
                <a:chOff x="910404" y="5059096"/>
                <a:chExt cx="153987" cy="68071"/>
              </a:xfrm>
            </p:grpSpPr>
            <p:sp>
              <p:nvSpPr>
                <p:cNvPr id="582" name="Freeform 95"/>
                <p:cNvSpPr>
                  <a:spLocks noChangeAspect="1"/>
                </p:cNvSpPr>
                <p:nvPr/>
              </p:nvSpPr>
              <p:spPr bwMode="auto">
                <a:xfrm rot="5400000">
                  <a:off x="1019941" y="5082717"/>
                  <a:ext cx="66675" cy="22225"/>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584" name="Freeform 96"/>
                <p:cNvSpPr>
                  <a:spLocks noChangeAspect="1"/>
                </p:cNvSpPr>
                <p:nvPr/>
              </p:nvSpPr>
              <p:spPr bwMode="auto">
                <a:xfrm rot="16200000" flipH="1">
                  <a:off x="888972" y="5081924"/>
                  <a:ext cx="66675" cy="23812"/>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585"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586" name="Line 97"/>
                <p:cNvSpPr>
                  <a:spLocks noChangeShapeType="1"/>
                </p:cNvSpPr>
                <p:nvPr/>
              </p:nvSpPr>
              <p:spPr bwMode="auto">
                <a:xfrm>
                  <a:off x="932629" y="5059096"/>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577" name="Group 259"/>
              <p:cNvGrpSpPr>
                <a:grpSpLocks/>
              </p:cNvGrpSpPr>
              <p:nvPr/>
            </p:nvGrpSpPr>
            <p:grpSpPr bwMode="auto">
              <a:xfrm>
                <a:off x="1864840" y="4129171"/>
                <a:ext cx="30480" cy="56976"/>
                <a:chOff x="5877" y="2360"/>
                <a:chExt cx="52" cy="98"/>
              </a:xfrm>
            </p:grpSpPr>
            <p:sp>
              <p:nvSpPr>
                <p:cNvPr id="580"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81"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578" name="Text Box 177"/>
              <p:cNvSpPr txBox="1">
                <a:spLocks noChangeArrowheads="1"/>
              </p:cNvSpPr>
              <p:nvPr/>
            </p:nvSpPr>
            <p:spPr bwMode="auto">
              <a:xfrm>
                <a:off x="1962522" y="4254561"/>
                <a:ext cx="338093" cy="184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4-10</a:t>
                </a:r>
              </a:p>
            </p:txBody>
          </p:sp>
          <p:sp>
            <p:nvSpPr>
              <p:cNvPr id="579" name="Text Box 177"/>
              <p:cNvSpPr txBox="1">
                <a:spLocks noChangeArrowheads="1"/>
              </p:cNvSpPr>
              <p:nvPr/>
            </p:nvSpPr>
            <p:spPr bwMode="auto">
              <a:xfrm>
                <a:off x="1968912" y="4017762"/>
                <a:ext cx="33809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dirty="0">
                    <a:solidFill>
                      <a:srgbClr val="000000"/>
                    </a:solidFill>
                  </a:rPr>
                  <a:t>-</a:t>
                </a:r>
              </a:p>
            </p:txBody>
          </p:sp>
        </p:grpSp>
      </p:grpSp>
      <p:grpSp>
        <p:nvGrpSpPr>
          <p:cNvPr id="198" name="Group 748"/>
          <p:cNvGrpSpPr>
            <a:grpSpLocks/>
          </p:cNvGrpSpPr>
          <p:nvPr/>
        </p:nvGrpSpPr>
        <p:grpSpPr bwMode="auto">
          <a:xfrm rot="6726096">
            <a:off x="5826887" y="3880644"/>
            <a:ext cx="119062" cy="88900"/>
            <a:chOff x="5765459" y="1531844"/>
            <a:chExt cx="118410" cy="89547"/>
          </a:xfrm>
        </p:grpSpPr>
        <p:grpSp>
          <p:nvGrpSpPr>
            <p:cNvPr id="183405" name="Group 521"/>
            <p:cNvGrpSpPr>
              <a:grpSpLocks/>
            </p:cNvGrpSpPr>
            <p:nvPr/>
          </p:nvGrpSpPr>
          <p:grpSpPr bwMode="auto">
            <a:xfrm>
              <a:off x="5766968" y="1560513"/>
              <a:ext cx="116901" cy="60878"/>
              <a:chOff x="198119" y="3256942"/>
              <a:chExt cx="514349" cy="266711"/>
            </a:xfrm>
          </p:grpSpPr>
          <p:cxnSp>
            <p:nvCxnSpPr>
              <p:cNvPr id="183409"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3410"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3406" name="Group 521"/>
            <p:cNvGrpSpPr>
              <a:grpSpLocks/>
            </p:cNvGrpSpPr>
            <p:nvPr/>
          </p:nvGrpSpPr>
          <p:grpSpPr bwMode="auto">
            <a:xfrm>
              <a:off x="5765459" y="1531844"/>
              <a:ext cx="116901" cy="60878"/>
              <a:chOff x="198119" y="3256942"/>
              <a:chExt cx="514349" cy="266711"/>
            </a:xfrm>
          </p:grpSpPr>
          <p:cxnSp>
            <p:nvCxnSpPr>
              <p:cNvPr id="183407"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3408"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nvGrpSpPr>
          <p:cNvPr id="4" name="Group 3"/>
          <p:cNvGrpSpPr/>
          <p:nvPr/>
        </p:nvGrpSpPr>
        <p:grpSpPr>
          <a:xfrm>
            <a:off x="5011705" y="2109788"/>
            <a:ext cx="1136650" cy="4333874"/>
            <a:chOff x="1971675" y="2109788"/>
            <a:chExt cx="1136650" cy="4333874"/>
          </a:xfrm>
        </p:grpSpPr>
        <p:sp>
          <p:nvSpPr>
            <p:cNvPr id="183411" name="Freeform 49"/>
            <p:cNvSpPr>
              <a:spLocks/>
            </p:cNvSpPr>
            <p:nvPr/>
          </p:nvSpPr>
          <p:spPr bwMode="auto">
            <a:xfrm rot="6212073" flipH="1" flipV="1">
              <a:off x="1113912" y="5115768"/>
              <a:ext cx="2185657" cy="470131"/>
            </a:xfrm>
            <a:custGeom>
              <a:avLst/>
              <a:gdLst>
                <a:gd name="T0" fmla="*/ 2147483646 w 10047"/>
                <a:gd name="T1" fmla="*/ 2147483646 h 10000"/>
                <a:gd name="T2" fmla="*/ 2147483646 w 10047"/>
                <a:gd name="T3" fmla="*/ 2147483646 h 10000"/>
                <a:gd name="T4" fmla="*/ 2147483646 w 10047"/>
                <a:gd name="T5" fmla="*/ 2147483646 h 10000"/>
                <a:gd name="T6" fmla="*/ 2147483646 w 10047"/>
                <a:gd name="T7" fmla="*/ 2147483646 h 10000"/>
                <a:gd name="T8" fmla="*/ 2147483646 w 10047"/>
                <a:gd name="T9" fmla="*/ 0 h 10000"/>
                <a:gd name="T10" fmla="*/ 0 w 10047"/>
                <a:gd name="T11" fmla="*/ 2147483646 h 10000"/>
                <a:gd name="T12" fmla="*/ 0 60000 65536"/>
                <a:gd name="T13" fmla="*/ 0 60000 65536"/>
                <a:gd name="T14" fmla="*/ 0 60000 65536"/>
                <a:gd name="T15" fmla="*/ 0 60000 65536"/>
                <a:gd name="T16" fmla="*/ 0 60000 65536"/>
                <a:gd name="T17" fmla="*/ 0 60000 65536"/>
                <a:gd name="T18" fmla="*/ 0 w 10047"/>
                <a:gd name="T19" fmla="*/ 0 h 10000"/>
                <a:gd name="T20" fmla="*/ 10047 w 10047"/>
                <a:gd name="T21" fmla="*/ 10000 h 10000"/>
              </a:gdLst>
              <a:ahLst/>
              <a:cxnLst>
                <a:cxn ang="T12">
                  <a:pos x="T0" y="T1"/>
                </a:cxn>
                <a:cxn ang="T13">
                  <a:pos x="T2" y="T3"/>
                </a:cxn>
                <a:cxn ang="T14">
                  <a:pos x="T4" y="T5"/>
                </a:cxn>
                <a:cxn ang="T15">
                  <a:pos x="T6" y="T7"/>
                </a:cxn>
                <a:cxn ang="T16">
                  <a:pos x="T8" y="T9"/>
                </a:cxn>
                <a:cxn ang="T17">
                  <a:pos x="T10" y="T11"/>
                </a:cxn>
              </a:cxnLst>
              <a:rect l="T18" t="T19" r="T20" b="T21"/>
              <a:pathLst>
                <a:path w="10047" h="10000">
                  <a:moveTo>
                    <a:pt x="10047" y="5502"/>
                  </a:moveTo>
                  <a:cubicBezTo>
                    <a:pt x="9703" y="4660"/>
                    <a:pt x="9693" y="4834"/>
                    <a:pt x="9014" y="2975"/>
                  </a:cubicBezTo>
                  <a:cubicBezTo>
                    <a:pt x="8271" y="1804"/>
                    <a:pt x="8211" y="1723"/>
                    <a:pt x="7728" y="1709"/>
                  </a:cubicBezTo>
                  <a:cubicBezTo>
                    <a:pt x="7071" y="1563"/>
                    <a:pt x="6511" y="2527"/>
                    <a:pt x="5902" y="2936"/>
                  </a:cubicBezTo>
                  <a:lnTo>
                    <a:pt x="6757" y="0"/>
                  </a:lnTo>
                  <a:lnTo>
                    <a:pt x="0" y="10000"/>
                  </a:lnTo>
                </a:path>
              </a:pathLst>
            </a:custGeom>
            <a:noFill/>
            <a:ln w="19050">
              <a:solidFill>
                <a:schemeClr val="tx1"/>
              </a:solidFill>
              <a:prstDash val="solid"/>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3412" name="Text Box 51"/>
            <p:cNvSpPr txBox="1">
              <a:spLocks noChangeArrowheads="1"/>
            </p:cNvSpPr>
            <p:nvPr/>
          </p:nvSpPr>
          <p:spPr bwMode="auto">
            <a:xfrm rot="6432032">
              <a:off x="2606890" y="3519295"/>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sp>
          <p:nvSpPr>
            <p:cNvPr id="183413" name="Text Box 52"/>
            <p:cNvSpPr txBox="1">
              <a:spLocks noChangeArrowheads="1"/>
            </p:cNvSpPr>
            <p:nvPr/>
          </p:nvSpPr>
          <p:spPr bwMode="auto">
            <a:xfrm rot="6820625">
              <a:off x="2360782" y="4081925"/>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sp>
          <p:nvSpPr>
            <p:cNvPr id="183414" name="Freeform 49"/>
            <p:cNvSpPr>
              <a:spLocks/>
            </p:cNvSpPr>
            <p:nvPr/>
          </p:nvSpPr>
          <p:spPr bwMode="auto">
            <a:xfrm rot="6852435" flipV="1">
              <a:off x="2304822" y="2816514"/>
              <a:ext cx="1510229" cy="96777"/>
            </a:xfrm>
            <a:custGeom>
              <a:avLst/>
              <a:gdLst>
                <a:gd name="T0" fmla="*/ 2147483646 w 10000"/>
                <a:gd name="T1" fmla="*/ 2147483646 h 10054"/>
                <a:gd name="T2" fmla="*/ 2147483646 w 10000"/>
                <a:gd name="T3" fmla="*/ 2147483646 h 10054"/>
                <a:gd name="T4" fmla="*/ 2147483646 w 10000"/>
                <a:gd name="T5" fmla="*/ 0 h 10054"/>
                <a:gd name="T6" fmla="*/ 0 w 10000"/>
                <a:gd name="T7" fmla="*/ 2147483646 h 10054"/>
                <a:gd name="T8" fmla="*/ 0 60000 65536"/>
                <a:gd name="T9" fmla="*/ 0 60000 65536"/>
                <a:gd name="T10" fmla="*/ 0 60000 65536"/>
                <a:gd name="T11" fmla="*/ 0 60000 65536"/>
                <a:gd name="T12" fmla="*/ 0 w 10000"/>
                <a:gd name="T13" fmla="*/ 0 h 10054"/>
                <a:gd name="T14" fmla="*/ 10000 w 10000"/>
                <a:gd name="T15" fmla="*/ 10054 h 10054"/>
              </a:gdLst>
              <a:ahLst/>
              <a:cxnLst>
                <a:cxn ang="T8">
                  <a:pos x="T0" y="T1"/>
                </a:cxn>
                <a:cxn ang="T9">
                  <a:pos x="T2" y="T3"/>
                </a:cxn>
                <a:cxn ang="T10">
                  <a:pos x="T4" y="T5"/>
                </a:cxn>
                <a:cxn ang="T11">
                  <a:pos x="T6" y="T7"/>
                </a:cxn>
              </a:cxnLst>
              <a:rect l="T12" t="T13" r="T14" b="T15"/>
              <a:pathLst>
                <a:path w="10000" h="10054">
                  <a:moveTo>
                    <a:pt x="10000" y="10054"/>
                  </a:moveTo>
                  <a:lnTo>
                    <a:pt x="5714" y="10054"/>
                  </a:lnTo>
                  <a:cubicBezTo>
                    <a:pt x="6000" y="6703"/>
                    <a:pt x="6287" y="3351"/>
                    <a:pt x="6573" y="0"/>
                  </a:cubicBezTo>
                  <a:lnTo>
                    <a:pt x="0" y="54"/>
                  </a:lnTo>
                </a:path>
              </a:pathLst>
            </a:custGeom>
            <a:noFill/>
            <a:ln w="19050">
              <a:solidFill>
                <a:schemeClr val="tx1"/>
              </a:solidFill>
              <a:prstDash val="solid"/>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grpSp>
          <p:nvGrpSpPr>
            <p:cNvPr id="589" name="Group 588"/>
            <p:cNvGrpSpPr/>
            <p:nvPr/>
          </p:nvGrpSpPr>
          <p:grpSpPr>
            <a:xfrm rot="6748386">
              <a:off x="2371880" y="3788950"/>
              <a:ext cx="581392" cy="421244"/>
              <a:chOff x="1725613" y="4017762"/>
              <a:chExt cx="581392" cy="421244"/>
            </a:xfrm>
          </p:grpSpPr>
          <p:sp>
            <p:nvSpPr>
              <p:cNvPr id="590" name="Rectangle 196"/>
              <p:cNvSpPr>
                <a:spLocks noChangeArrowheads="1"/>
              </p:cNvSpPr>
              <p:nvPr/>
            </p:nvSpPr>
            <p:spPr bwMode="auto">
              <a:xfrm>
                <a:off x="1729612" y="4190907"/>
                <a:ext cx="301169" cy="181953"/>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sp>
            <p:nvSpPr>
              <p:cNvPr id="591" name="Freeform 197"/>
              <p:cNvSpPr>
                <a:spLocks/>
              </p:cNvSpPr>
              <p:nvPr/>
            </p:nvSpPr>
            <p:spPr bwMode="auto">
              <a:xfrm>
                <a:off x="1736725" y="4194175"/>
                <a:ext cx="285750" cy="169863"/>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592" name="Line 198"/>
              <p:cNvSpPr>
                <a:spLocks noChangeShapeType="1"/>
              </p:cNvSpPr>
              <p:nvPr/>
            </p:nvSpPr>
            <p:spPr bwMode="auto">
              <a:xfrm flipV="1">
                <a:off x="1725613" y="4192588"/>
                <a:ext cx="303212" cy="182562"/>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593" name="Group 379"/>
              <p:cNvGrpSpPr>
                <a:grpSpLocks/>
              </p:cNvGrpSpPr>
              <p:nvPr/>
            </p:nvGrpSpPr>
            <p:grpSpPr bwMode="auto">
              <a:xfrm>
                <a:off x="1798895" y="4246557"/>
                <a:ext cx="154061" cy="67989"/>
                <a:chOff x="910404" y="5059096"/>
                <a:chExt cx="153987" cy="68071"/>
              </a:xfrm>
            </p:grpSpPr>
            <p:sp>
              <p:nvSpPr>
                <p:cNvPr id="599" name="Freeform 95"/>
                <p:cNvSpPr>
                  <a:spLocks noChangeAspect="1"/>
                </p:cNvSpPr>
                <p:nvPr/>
              </p:nvSpPr>
              <p:spPr bwMode="auto">
                <a:xfrm rot="5400000">
                  <a:off x="1019941" y="5082717"/>
                  <a:ext cx="66675" cy="22225"/>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00" name="Freeform 96"/>
                <p:cNvSpPr>
                  <a:spLocks noChangeAspect="1"/>
                </p:cNvSpPr>
                <p:nvPr/>
              </p:nvSpPr>
              <p:spPr bwMode="auto">
                <a:xfrm rot="16200000" flipH="1">
                  <a:off x="888972" y="5081924"/>
                  <a:ext cx="66675" cy="23812"/>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01"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02" name="Line 97"/>
                <p:cNvSpPr>
                  <a:spLocks noChangeShapeType="1"/>
                </p:cNvSpPr>
                <p:nvPr/>
              </p:nvSpPr>
              <p:spPr bwMode="auto">
                <a:xfrm>
                  <a:off x="932629" y="5059096"/>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594" name="Group 259"/>
              <p:cNvGrpSpPr>
                <a:grpSpLocks/>
              </p:cNvGrpSpPr>
              <p:nvPr/>
            </p:nvGrpSpPr>
            <p:grpSpPr bwMode="auto">
              <a:xfrm>
                <a:off x="1864840" y="4129171"/>
                <a:ext cx="30480" cy="56976"/>
                <a:chOff x="5877" y="2360"/>
                <a:chExt cx="52" cy="98"/>
              </a:xfrm>
            </p:grpSpPr>
            <p:sp>
              <p:nvSpPr>
                <p:cNvPr id="597"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98"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595" name="Text Box 177"/>
              <p:cNvSpPr txBox="1">
                <a:spLocks noChangeArrowheads="1"/>
              </p:cNvSpPr>
              <p:nvPr/>
            </p:nvSpPr>
            <p:spPr bwMode="auto">
              <a:xfrm>
                <a:off x="1962522" y="4254561"/>
                <a:ext cx="338093" cy="184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4-10</a:t>
                </a:r>
              </a:p>
            </p:txBody>
          </p:sp>
          <p:sp>
            <p:nvSpPr>
              <p:cNvPr id="596" name="Text Box 177"/>
              <p:cNvSpPr txBox="1">
                <a:spLocks noChangeArrowheads="1"/>
              </p:cNvSpPr>
              <p:nvPr/>
            </p:nvSpPr>
            <p:spPr bwMode="auto">
              <a:xfrm>
                <a:off x="1968912" y="4017762"/>
                <a:ext cx="33809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dirty="0">
                    <a:solidFill>
                      <a:srgbClr val="000000"/>
                    </a:solidFill>
                  </a:rPr>
                  <a:t>-</a:t>
                </a:r>
              </a:p>
            </p:txBody>
          </p:sp>
        </p:grpSp>
      </p:grpSp>
      <p:grpSp>
        <p:nvGrpSpPr>
          <p:cNvPr id="630" name="Group 629"/>
          <p:cNvGrpSpPr/>
          <p:nvPr/>
        </p:nvGrpSpPr>
        <p:grpSpPr>
          <a:xfrm>
            <a:off x="3255444" y="1961930"/>
            <a:ext cx="600823" cy="457121"/>
            <a:chOff x="719544" y="1303000"/>
            <a:chExt cx="600823" cy="457121"/>
          </a:xfrm>
        </p:grpSpPr>
        <p:grpSp>
          <p:nvGrpSpPr>
            <p:cNvPr id="631" name="Group 685"/>
            <p:cNvGrpSpPr>
              <a:grpSpLocks/>
            </p:cNvGrpSpPr>
            <p:nvPr/>
          </p:nvGrpSpPr>
          <p:grpSpPr bwMode="auto">
            <a:xfrm>
              <a:off x="719544" y="1416049"/>
              <a:ext cx="600823" cy="344072"/>
              <a:chOff x="6006951" y="2337541"/>
              <a:chExt cx="601662" cy="343352"/>
            </a:xfrm>
          </p:grpSpPr>
          <p:sp>
            <p:nvSpPr>
              <p:cNvPr id="640" name="Rectangle 24"/>
              <p:cNvSpPr>
                <a:spLocks noChangeArrowheads="1"/>
              </p:cNvSpPr>
              <p:nvPr/>
            </p:nvSpPr>
            <p:spPr bwMode="auto">
              <a:xfrm>
                <a:off x="6006951" y="2403111"/>
                <a:ext cx="334022" cy="1994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641" name="Group 259"/>
              <p:cNvGrpSpPr>
                <a:grpSpLocks/>
              </p:cNvGrpSpPr>
              <p:nvPr/>
            </p:nvGrpSpPr>
            <p:grpSpPr bwMode="auto">
              <a:xfrm>
                <a:off x="6160906" y="2337541"/>
                <a:ext cx="30679" cy="57827"/>
                <a:chOff x="5877" y="2360"/>
                <a:chExt cx="52" cy="98"/>
              </a:xfrm>
            </p:grpSpPr>
            <p:sp>
              <p:nvSpPr>
                <p:cNvPr id="643"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44"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642" name="Text Box 177"/>
              <p:cNvSpPr txBox="1">
                <a:spLocks noChangeArrowheads="1"/>
              </p:cNvSpPr>
              <p:nvPr/>
            </p:nvSpPr>
            <p:spPr bwMode="auto">
              <a:xfrm>
                <a:off x="6270026" y="2496088"/>
                <a:ext cx="338587" cy="18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588</a:t>
                </a:r>
              </a:p>
            </p:txBody>
          </p:sp>
        </p:grpSp>
        <p:grpSp>
          <p:nvGrpSpPr>
            <p:cNvPr id="632" name="Group 249"/>
            <p:cNvGrpSpPr>
              <a:grpSpLocks/>
            </p:cNvGrpSpPr>
            <p:nvPr/>
          </p:nvGrpSpPr>
          <p:grpSpPr bwMode="auto">
            <a:xfrm>
              <a:off x="826288" y="1561058"/>
              <a:ext cx="121643" cy="48297"/>
              <a:chOff x="3394" y="3599"/>
              <a:chExt cx="121" cy="48"/>
            </a:xfrm>
          </p:grpSpPr>
          <p:sp>
            <p:nvSpPr>
              <p:cNvPr id="636" name="Line 250"/>
              <p:cNvSpPr>
                <a:spLocks noChangeShapeType="1"/>
              </p:cNvSpPr>
              <p:nvPr/>
            </p:nvSpPr>
            <p:spPr bwMode="auto">
              <a:xfrm>
                <a:off x="3394" y="3602"/>
                <a:ext cx="12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637" name="Line 251"/>
              <p:cNvSpPr>
                <a:spLocks noChangeShapeType="1"/>
              </p:cNvSpPr>
              <p:nvPr/>
            </p:nvSpPr>
            <p:spPr bwMode="auto">
              <a:xfrm rot="5400000">
                <a:off x="3487"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638" name="Line 252"/>
              <p:cNvSpPr>
                <a:spLocks noChangeShapeType="1"/>
              </p:cNvSpPr>
              <p:nvPr/>
            </p:nvSpPr>
            <p:spPr bwMode="auto">
              <a:xfrm rot="5400000">
                <a:off x="3374"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639" name="Line 253"/>
              <p:cNvSpPr>
                <a:spLocks noChangeShapeType="1"/>
              </p:cNvSpPr>
              <p:nvPr/>
            </p:nvSpPr>
            <p:spPr bwMode="auto">
              <a:xfrm rot="5400000">
                <a:off x="3431"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grpSp>
        <p:pic>
          <p:nvPicPr>
            <p:cNvPr id="633" name="Picture 63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7293" y="1495423"/>
              <a:ext cx="146168" cy="58467"/>
            </a:xfrm>
            <a:prstGeom prst="rect">
              <a:avLst/>
            </a:prstGeom>
          </p:spPr>
        </p:pic>
        <p:pic>
          <p:nvPicPr>
            <p:cNvPr id="634" name="Picture 63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6803" y="1608501"/>
              <a:ext cx="146168" cy="58467"/>
            </a:xfrm>
            <a:prstGeom prst="rect">
              <a:avLst/>
            </a:prstGeom>
          </p:spPr>
        </p:pic>
        <p:sp>
          <p:nvSpPr>
            <p:cNvPr id="635" name="TextBox 634"/>
            <p:cNvSpPr txBox="1"/>
            <p:nvPr/>
          </p:nvSpPr>
          <p:spPr>
            <a:xfrm>
              <a:off x="1008482" y="1303000"/>
              <a:ext cx="121667" cy="276999"/>
            </a:xfrm>
            <a:prstGeom prst="rect">
              <a:avLst/>
            </a:prstGeom>
            <a:noFill/>
          </p:spPr>
          <p:txBody>
            <a:bodyPr wrap="square" rtlCol="0">
              <a:spAutoFit/>
            </a:bodyPr>
            <a:lstStyle/>
            <a:p>
              <a:r>
                <a:rPr lang="en-US" sz="1200" dirty="0"/>
                <a:t>-</a:t>
              </a:r>
            </a:p>
          </p:txBody>
        </p:sp>
      </p:grpSp>
      <p:grpSp>
        <p:nvGrpSpPr>
          <p:cNvPr id="5" name="Group 4"/>
          <p:cNvGrpSpPr/>
          <p:nvPr/>
        </p:nvGrpSpPr>
        <p:grpSpPr>
          <a:xfrm>
            <a:off x="6623019" y="2363788"/>
            <a:ext cx="898525" cy="4170362"/>
            <a:chOff x="3582988" y="2363788"/>
            <a:chExt cx="898525" cy="4170362"/>
          </a:xfrm>
        </p:grpSpPr>
        <p:sp>
          <p:nvSpPr>
            <p:cNvPr id="183387" name="Freeform 49"/>
            <p:cNvSpPr>
              <a:spLocks/>
            </p:cNvSpPr>
            <p:nvPr/>
          </p:nvSpPr>
          <p:spPr bwMode="auto">
            <a:xfrm rot="6076496" flipH="1" flipV="1">
              <a:off x="2625678" y="5416855"/>
              <a:ext cx="2074605" cy="159985"/>
            </a:xfrm>
            <a:custGeom>
              <a:avLst/>
              <a:gdLst>
                <a:gd name="T0" fmla="*/ 2147483646 w 9338"/>
                <a:gd name="T1" fmla="*/ 2147483646 h 14136"/>
                <a:gd name="T2" fmla="*/ 2147483646 w 9338"/>
                <a:gd name="T3" fmla="*/ 2147483646 h 14136"/>
                <a:gd name="T4" fmla="*/ 2147483646 w 9338"/>
                <a:gd name="T5" fmla="*/ 2147483646 h 14136"/>
                <a:gd name="T6" fmla="*/ 2147483646 w 9338"/>
                <a:gd name="T7" fmla="*/ 0 h 14136"/>
                <a:gd name="T8" fmla="*/ 0 w 9338"/>
                <a:gd name="T9" fmla="*/ 2147483646 h 14136"/>
                <a:gd name="T10" fmla="*/ 0 60000 65536"/>
                <a:gd name="T11" fmla="*/ 0 60000 65536"/>
                <a:gd name="T12" fmla="*/ 0 60000 65536"/>
                <a:gd name="T13" fmla="*/ 0 60000 65536"/>
                <a:gd name="T14" fmla="*/ 0 60000 65536"/>
                <a:gd name="T15" fmla="*/ 0 w 9338"/>
                <a:gd name="T16" fmla="*/ 0 h 14136"/>
                <a:gd name="T17" fmla="*/ 9338 w 9338"/>
                <a:gd name="T18" fmla="*/ 14136 h 14136"/>
              </a:gdLst>
              <a:ahLst/>
              <a:cxnLst>
                <a:cxn ang="T10">
                  <a:pos x="T0" y="T1"/>
                </a:cxn>
                <a:cxn ang="T11">
                  <a:pos x="T2" y="T3"/>
                </a:cxn>
                <a:cxn ang="T12">
                  <a:pos x="T4" y="T5"/>
                </a:cxn>
                <a:cxn ang="T13">
                  <a:pos x="T6" y="T7"/>
                </a:cxn>
                <a:cxn ang="T14">
                  <a:pos x="T8" y="T9"/>
                </a:cxn>
              </a:cxnLst>
              <a:rect l="T15" t="T16" r="T17" b="T18"/>
              <a:pathLst>
                <a:path w="9338" h="14136">
                  <a:moveTo>
                    <a:pt x="9338" y="14136"/>
                  </a:moveTo>
                  <a:lnTo>
                    <a:pt x="7971" y="8470"/>
                  </a:lnTo>
                  <a:cubicBezTo>
                    <a:pt x="7121" y="7185"/>
                    <a:pt x="6308" y="7389"/>
                    <a:pt x="5574" y="7282"/>
                  </a:cubicBezTo>
                  <a:cubicBezTo>
                    <a:pt x="5883" y="1979"/>
                    <a:pt x="5857" y="4519"/>
                    <a:pt x="6070" y="0"/>
                  </a:cubicBezTo>
                  <a:lnTo>
                    <a:pt x="0" y="8976"/>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3388" name="Freeform 49"/>
            <p:cNvSpPr>
              <a:spLocks/>
            </p:cNvSpPr>
            <p:nvPr/>
          </p:nvSpPr>
          <p:spPr bwMode="auto">
            <a:xfrm rot="6310655" flipV="1">
              <a:off x="3702600" y="3030224"/>
              <a:ext cx="1445349" cy="112477"/>
            </a:xfrm>
            <a:custGeom>
              <a:avLst/>
              <a:gdLst>
                <a:gd name="T0" fmla="*/ 2147483646 w 10000"/>
                <a:gd name="T1" fmla="*/ 2147483646 h 11255"/>
                <a:gd name="T2" fmla="*/ 2147483646 w 10000"/>
                <a:gd name="T3" fmla="*/ 2147483646 h 11255"/>
                <a:gd name="T4" fmla="*/ 2147483646 w 10000"/>
                <a:gd name="T5" fmla="*/ 0 h 11255"/>
                <a:gd name="T6" fmla="*/ 0 w 10000"/>
                <a:gd name="T7" fmla="*/ 2147483646 h 11255"/>
                <a:gd name="T8" fmla="*/ 0 60000 65536"/>
                <a:gd name="T9" fmla="*/ 0 60000 65536"/>
                <a:gd name="T10" fmla="*/ 0 60000 65536"/>
                <a:gd name="T11" fmla="*/ 0 60000 65536"/>
                <a:gd name="T12" fmla="*/ 0 w 10000"/>
                <a:gd name="T13" fmla="*/ 0 h 11255"/>
                <a:gd name="T14" fmla="*/ 10000 w 10000"/>
                <a:gd name="T15" fmla="*/ 11255 h 11255"/>
              </a:gdLst>
              <a:ahLst/>
              <a:cxnLst>
                <a:cxn ang="T8">
                  <a:pos x="T0" y="T1"/>
                </a:cxn>
                <a:cxn ang="T9">
                  <a:pos x="T2" y="T3"/>
                </a:cxn>
                <a:cxn ang="T10">
                  <a:pos x="T4" y="T5"/>
                </a:cxn>
                <a:cxn ang="T11">
                  <a:pos x="T6" y="T7"/>
                </a:cxn>
              </a:cxnLst>
              <a:rect l="T12" t="T13" r="T14" b="T15"/>
              <a:pathLst>
                <a:path w="10000" h="11255">
                  <a:moveTo>
                    <a:pt x="10000" y="11255"/>
                  </a:moveTo>
                  <a:cubicBezTo>
                    <a:pt x="8401" y="10363"/>
                    <a:pt x="7693" y="9150"/>
                    <a:pt x="5203" y="8580"/>
                  </a:cubicBezTo>
                  <a:cubicBezTo>
                    <a:pt x="5725" y="5472"/>
                    <a:pt x="5799" y="5580"/>
                    <a:pt x="6462" y="0"/>
                  </a:cubicBezTo>
                  <a:lnTo>
                    <a:pt x="0" y="1255"/>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3390" name="Text Box 51"/>
            <p:cNvSpPr txBox="1">
              <a:spLocks noChangeArrowheads="1"/>
            </p:cNvSpPr>
            <p:nvPr/>
          </p:nvSpPr>
          <p:spPr bwMode="auto">
            <a:xfrm rot="6587454">
              <a:off x="4118793" y="3757069"/>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sp>
          <p:nvSpPr>
            <p:cNvPr id="183391" name="Text Box 52"/>
            <p:cNvSpPr txBox="1">
              <a:spLocks noChangeArrowheads="1"/>
            </p:cNvSpPr>
            <p:nvPr/>
          </p:nvSpPr>
          <p:spPr bwMode="auto">
            <a:xfrm rot="6976047">
              <a:off x="3847509" y="4308001"/>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grpSp>
          <p:nvGrpSpPr>
            <p:cNvPr id="717" name="Group 716"/>
            <p:cNvGrpSpPr/>
            <p:nvPr/>
          </p:nvGrpSpPr>
          <p:grpSpPr>
            <a:xfrm rot="6748386">
              <a:off x="3882083" y="4036224"/>
              <a:ext cx="581392" cy="421244"/>
              <a:chOff x="1725613" y="4017762"/>
              <a:chExt cx="581392" cy="421244"/>
            </a:xfrm>
          </p:grpSpPr>
          <p:sp>
            <p:nvSpPr>
              <p:cNvPr id="718" name="Rectangle 196"/>
              <p:cNvSpPr>
                <a:spLocks noChangeArrowheads="1"/>
              </p:cNvSpPr>
              <p:nvPr/>
            </p:nvSpPr>
            <p:spPr bwMode="auto">
              <a:xfrm>
                <a:off x="1729612" y="4190907"/>
                <a:ext cx="301169" cy="181953"/>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sp>
            <p:nvSpPr>
              <p:cNvPr id="719" name="Freeform 197"/>
              <p:cNvSpPr>
                <a:spLocks/>
              </p:cNvSpPr>
              <p:nvPr/>
            </p:nvSpPr>
            <p:spPr bwMode="auto">
              <a:xfrm>
                <a:off x="1736725" y="4194175"/>
                <a:ext cx="285750" cy="169863"/>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720" name="Line 198"/>
              <p:cNvSpPr>
                <a:spLocks noChangeShapeType="1"/>
              </p:cNvSpPr>
              <p:nvPr/>
            </p:nvSpPr>
            <p:spPr bwMode="auto">
              <a:xfrm flipV="1">
                <a:off x="1725613" y="4192588"/>
                <a:ext cx="303212" cy="182562"/>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721" name="Group 379"/>
              <p:cNvGrpSpPr>
                <a:grpSpLocks/>
              </p:cNvGrpSpPr>
              <p:nvPr/>
            </p:nvGrpSpPr>
            <p:grpSpPr bwMode="auto">
              <a:xfrm>
                <a:off x="1798895" y="4246557"/>
                <a:ext cx="154061" cy="67989"/>
                <a:chOff x="910404" y="5059096"/>
                <a:chExt cx="153987" cy="68071"/>
              </a:xfrm>
            </p:grpSpPr>
            <p:sp>
              <p:nvSpPr>
                <p:cNvPr id="727" name="Freeform 95"/>
                <p:cNvSpPr>
                  <a:spLocks noChangeAspect="1"/>
                </p:cNvSpPr>
                <p:nvPr/>
              </p:nvSpPr>
              <p:spPr bwMode="auto">
                <a:xfrm rot="5400000">
                  <a:off x="1019941" y="5082717"/>
                  <a:ext cx="66675" cy="22225"/>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28" name="Freeform 96"/>
                <p:cNvSpPr>
                  <a:spLocks noChangeAspect="1"/>
                </p:cNvSpPr>
                <p:nvPr/>
              </p:nvSpPr>
              <p:spPr bwMode="auto">
                <a:xfrm rot="16200000" flipH="1">
                  <a:off x="888972" y="5081924"/>
                  <a:ext cx="66675" cy="23812"/>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29"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30" name="Line 97"/>
                <p:cNvSpPr>
                  <a:spLocks noChangeShapeType="1"/>
                </p:cNvSpPr>
                <p:nvPr/>
              </p:nvSpPr>
              <p:spPr bwMode="auto">
                <a:xfrm>
                  <a:off x="932629" y="5059096"/>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722" name="Group 259"/>
              <p:cNvGrpSpPr>
                <a:grpSpLocks/>
              </p:cNvGrpSpPr>
              <p:nvPr/>
            </p:nvGrpSpPr>
            <p:grpSpPr bwMode="auto">
              <a:xfrm>
                <a:off x="1864840" y="4129171"/>
                <a:ext cx="30480" cy="56976"/>
                <a:chOff x="5877" y="2360"/>
                <a:chExt cx="52" cy="98"/>
              </a:xfrm>
            </p:grpSpPr>
            <p:sp>
              <p:nvSpPr>
                <p:cNvPr id="725"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26"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723" name="Text Box 177"/>
              <p:cNvSpPr txBox="1">
                <a:spLocks noChangeArrowheads="1"/>
              </p:cNvSpPr>
              <p:nvPr/>
            </p:nvSpPr>
            <p:spPr bwMode="auto">
              <a:xfrm>
                <a:off x="1962522" y="4254561"/>
                <a:ext cx="338093" cy="184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4-10</a:t>
                </a:r>
              </a:p>
            </p:txBody>
          </p:sp>
          <p:sp>
            <p:nvSpPr>
              <p:cNvPr id="724" name="Text Box 177"/>
              <p:cNvSpPr txBox="1">
                <a:spLocks noChangeArrowheads="1"/>
              </p:cNvSpPr>
              <p:nvPr/>
            </p:nvSpPr>
            <p:spPr bwMode="auto">
              <a:xfrm>
                <a:off x="1968912" y="4017762"/>
                <a:ext cx="33809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dirty="0">
                    <a:solidFill>
                      <a:srgbClr val="000000"/>
                    </a:solidFill>
                  </a:rPr>
                  <a:t>-</a:t>
                </a:r>
              </a:p>
            </p:txBody>
          </p:sp>
        </p:grpSp>
      </p:grpSp>
      <p:grpSp>
        <p:nvGrpSpPr>
          <p:cNvPr id="731" name="Group 748"/>
          <p:cNvGrpSpPr>
            <a:grpSpLocks/>
          </p:cNvGrpSpPr>
          <p:nvPr/>
        </p:nvGrpSpPr>
        <p:grpSpPr bwMode="auto">
          <a:xfrm rot="6726096">
            <a:off x="7332186" y="4130307"/>
            <a:ext cx="119062" cy="88900"/>
            <a:chOff x="5765459" y="1531844"/>
            <a:chExt cx="118410" cy="89547"/>
          </a:xfrm>
        </p:grpSpPr>
        <p:grpSp>
          <p:nvGrpSpPr>
            <p:cNvPr id="732" name="Group 521"/>
            <p:cNvGrpSpPr>
              <a:grpSpLocks/>
            </p:cNvGrpSpPr>
            <p:nvPr/>
          </p:nvGrpSpPr>
          <p:grpSpPr bwMode="auto">
            <a:xfrm>
              <a:off x="5766968" y="1560513"/>
              <a:ext cx="116901" cy="60878"/>
              <a:chOff x="198119" y="3256942"/>
              <a:chExt cx="514349" cy="266711"/>
            </a:xfrm>
          </p:grpSpPr>
          <p:cxnSp>
            <p:nvCxnSpPr>
              <p:cNvPr id="736"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737"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733" name="Group 521"/>
            <p:cNvGrpSpPr>
              <a:grpSpLocks/>
            </p:cNvGrpSpPr>
            <p:nvPr/>
          </p:nvGrpSpPr>
          <p:grpSpPr bwMode="auto">
            <a:xfrm>
              <a:off x="5765459" y="1531844"/>
              <a:ext cx="116901" cy="60878"/>
              <a:chOff x="198119" y="3256942"/>
              <a:chExt cx="514349" cy="266711"/>
            </a:xfrm>
          </p:grpSpPr>
          <p:cxnSp>
            <p:nvCxnSpPr>
              <p:cNvPr id="734"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735"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nvGrpSpPr>
          <p:cNvPr id="7" name="Group 6"/>
          <p:cNvGrpSpPr/>
          <p:nvPr/>
        </p:nvGrpSpPr>
        <p:grpSpPr>
          <a:xfrm>
            <a:off x="24050" y="3975797"/>
            <a:ext cx="2998316" cy="949900"/>
            <a:chOff x="24050" y="4253442"/>
            <a:chExt cx="2998316" cy="949900"/>
          </a:xfrm>
        </p:grpSpPr>
        <p:sp>
          <p:nvSpPr>
            <p:cNvPr id="571" name="Rectangle 532"/>
            <p:cNvSpPr>
              <a:spLocks noChangeArrowheads="1"/>
            </p:cNvSpPr>
            <p:nvPr/>
          </p:nvSpPr>
          <p:spPr bwMode="auto">
            <a:xfrm>
              <a:off x="24050" y="4255197"/>
              <a:ext cx="2987753" cy="938651"/>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183347" name="Picture 344" descr="C:\Users\raun.watson\Pictures\SCRATCH C530 and P930 MDMP\P930 COA Dev Res Co (3 plts).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88681" y="4285945"/>
              <a:ext cx="826948"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48" name="TextBox 221"/>
            <p:cNvSpPr txBox="1">
              <a:spLocks noChangeArrowheads="1"/>
            </p:cNvSpPr>
            <p:nvPr/>
          </p:nvSpPr>
          <p:spPr bwMode="auto">
            <a:xfrm>
              <a:off x="53765" y="4253442"/>
              <a:ext cx="19554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FF"/>
                  </a:solidFill>
                </a:rPr>
                <a:t>Priority of Commitment:</a:t>
              </a:r>
            </a:p>
            <a:p>
              <a:pPr>
                <a:spcBef>
                  <a:spcPct val="0"/>
                </a:spcBef>
                <a:buNone/>
              </a:pPr>
              <a:r>
                <a:rPr lang="en-US" altLang="en-US" sz="800" b="1" dirty="0">
                  <a:solidFill>
                    <a:srgbClr val="000000"/>
                  </a:solidFill>
                </a:rPr>
                <a:t>1: Reinforce DO ME vic OBJ BLUE.</a:t>
              </a:r>
            </a:p>
            <a:p>
              <a:pPr>
                <a:spcBef>
                  <a:spcPct val="0"/>
                </a:spcBef>
                <a:buNone/>
              </a:pPr>
              <a:r>
                <a:rPr lang="en-US" altLang="en-US" sz="800" b="1" dirty="0">
                  <a:solidFill>
                    <a:srgbClr val="000000"/>
                  </a:solidFill>
                </a:rPr>
                <a:t>2: Counter ENY counterattack.</a:t>
              </a:r>
            </a:p>
          </p:txBody>
        </p:sp>
        <p:sp>
          <p:nvSpPr>
            <p:cNvPr id="183350" name="TextBox 220"/>
            <p:cNvSpPr txBox="1">
              <a:spLocks noChangeArrowheads="1"/>
            </p:cNvSpPr>
            <p:nvPr/>
          </p:nvSpPr>
          <p:spPr bwMode="auto">
            <a:xfrm>
              <a:off x="52523" y="4618567"/>
              <a:ext cx="29698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FF"/>
                  </a:solidFill>
                </a:rPr>
                <a:t>Positioning:</a:t>
              </a:r>
            </a:p>
            <a:p>
              <a:pPr>
                <a:spcBef>
                  <a:spcPct val="0"/>
                </a:spcBef>
                <a:buFontTx/>
                <a:buNone/>
              </a:pPr>
              <a:r>
                <a:rPr lang="en-US" altLang="en-US" sz="800" b="1" dirty="0">
                  <a:solidFill>
                    <a:srgbClr val="000000"/>
                  </a:solidFill>
                </a:rPr>
                <a:t>1. Initial: BSA; ATK A during Phase 1.</a:t>
              </a:r>
            </a:p>
            <a:p>
              <a:pPr>
                <a:spcBef>
                  <a:spcPct val="0"/>
                </a:spcBef>
                <a:buFontTx/>
                <a:buNone/>
              </a:pPr>
              <a:r>
                <a:rPr lang="en-US" altLang="en-US" sz="800" b="1" dirty="0">
                  <a:solidFill>
                    <a:srgbClr val="000000"/>
                  </a:solidFill>
                </a:rPr>
                <a:t>2. O/O displace with TAC vic HILL 780 during Phase 2.</a:t>
              </a:r>
            </a:p>
            <a:p>
              <a:pPr>
                <a:spcBef>
                  <a:spcPct val="0"/>
                </a:spcBef>
                <a:buFontTx/>
                <a:buNone/>
              </a:pPr>
              <a:r>
                <a:rPr lang="en-US" altLang="en-US" sz="800" b="1" dirty="0">
                  <a:solidFill>
                    <a:srgbClr val="000000"/>
                  </a:solidFill>
                </a:rPr>
                <a:t>3. O/O displace with TAC vic PL NEVADA during Phase 3. </a:t>
              </a:r>
            </a:p>
          </p:txBody>
        </p:sp>
      </p:grpSp>
      <p:grpSp>
        <p:nvGrpSpPr>
          <p:cNvPr id="8" name="Group 7"/>
          <p:cNvGrpSpPr/>
          <p:nvPr/>
        </p:nvGrpSpPr>
        <p:grpSpPr>
          <a:xfrm>
            <a:off x="24050" y="4961231"/>
            <a:ext cx="2987753" cy="585846"/>
            <a:chOff x="24050" y="5469747"/>
            <a:chExt cx="2987753" cy="585846"/>
          </a:xfrm>
        </p:grpSpPr>
        <p:sp>
          <p:nvSpPr>
            <p:cNvPr id="587" name="Rectangle 532"/>
            <p:cNvSpPr>
              <a:spLocks noChangeArrowheads="1"/>
            </p:cNvSpPr>
            <p:nvPr/>
          </p:nvSpPr>
          <p:spPr bwMode="auto">
            <a:xfrm>
              <a:off x="24050" y="5469747"/>
              <a:ext cx="2987753" cy="585846"/>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588" name="Picture 587"/>
            <p:cNvPicPr>
              <a:picLocks noChangeAspect="1"/>
            </p:cNvPicPr>
            <p:nvPr/>
          </p:nvPicPr>
          <p:blipFill rotWithShape="1">
            <a:blip r:embed="rId7" cstate="print">
              <a:extLst>
                <a:ext uri="{28A0092B-C50C-407E-A947-70E740481C1C}">
                  <a14:useLocalDpi xmlns:a14="http://schemas.microsoft.com/office/drawing/2010/main" val="0"/>
                </a:ext>
              </a:extLst>
            </a:blip>
            <a:srcRect b="-1"/>
            <a:stretch/>
          </p:blipFill>
          <p:spPr>
            <a:xfrm>
              <a:off x="2073779" y="5510821"/>
              <a:ext cx="866839" cy="530533"/>
            </a:xfrm>
            <a:prstGeom prst="rect">
              <a:avLst/>
            </a:prstGeom>
          </p:spPr>
        </p:pic>
        <p:sp>
          <p:nvSpPr>
            <p:cNvPr id="605" name="TextBox 220"/>
            <p:cNvSpPr txBox="1">
              <a:spLocks noChangeArrowheads="1"/>
            </p:cNvSpPr>
            <p:nvPr/>
          </p:nvSpPr>
          <p:spPr bwMode="auto">
            <a:xfrm>
              <a:off x="61680" y="5616186"/>
              <a:ext cx="201023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FF"/>
                  </a:solidFill>
                </a:rPr>
                <a:t>SHAPING OPERATIONS (SO) Phase 2 Next Slide</a:t>
              </a:r>
              <a:endParaRPr lang="en-US" altLang="en-US" sz="800" b="1" dirty="0">
                <a:solidFill>
                  <a:srgbClr val="000000"/>
                </a:solidFill>
              </a:endParaRPr>
            </a:p>
          </p:txBody>
        </p:sp>
      </p:grpSp>
      <p:grpSp>
        <p:nvGrpSpPr>
          <p:cNvPr id="10" name="Group 9"/>
          <p:cNvGrpSpPr/>
          <p:nvPr/>
        </p:nvGrpSpPr>
        <p:grpSpPr>
          <a:xfrm>
            <a:off x="23105" y="6250451"/>
            <a:ext cx="2987753" cy="587173"/>
            <a:chOff x="23105" y="6176711"/>
            <a:chExt cx="2987753" cy="587173"/>
          </a:xfrm>
        </p:grpSpPr>
        <p:sp>
          <p:nvSpPr>
            <p:cNvPr id="604" name="Rectangle 532"/>
            <p:cNvSpPr>
              <a:spLocks noChangeArrowheads="1"/>
            </p:cNvSpPr>
            <p:nvPr/>
          </p:nvSpPr>
          <p:spPr bwMode="auto">
            <a:xfrm>
              <a:off x="23105" y="6176711"/>
              <a:ext cx="2987753" cy="587173"/>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603" name="Picture 60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071689" y="6211907"/>
              <a:ext cx="853955" cy="534377"/>
            </a:xfrm>
            <a:prstGeom prst="rect">
              <a:avLst/>
            </a:prstGeom>
          </p:spPr>
        </p:pic>
        <p:sp>
          <p:nvSpPr>
            <p:cNvPr id="606" name="TextBox 220"/>
            <p:cNvSpPr txBox="1">
              <a:spLocks noChangeArrowheads="1"/>
            </p:cNvSpPr>
            <p:nvPr/>
          </p:nvSpPr>
          <p:spPr bwMode="auto">
            <a:xfrm>
              <a:off x="52748" y="6319836"/>
              <a:ext cx="201023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FF"/>
                  </a:solidFill>
                </a:rPr>
                <a:t>SHAPING OPERATIONS (SO) Phase 2 Next Slide</a:t>
              </a:r>
              <a:endParaRPr lang="en-US" altLang="en-US" sz="800" b="1" dirty="0">
                <a:solidFill>
                  <a:srgbClr val="000000"/>
                </a:solidFill>
              </a:endParaRPr>
            </a:p>
          </p:txBody>
        </p:sp>
      </p:grpSp>
      <p:grpSp>
        <p:nvGrpSpPr>
          <p:cNvPr id="607" name="Group 215"/>
          <p:cNvGrpSpPr>
            <a:grpSpLocks/>
          </p:cNvGrpSpPr>
          <p:nvPr/>
        </p:nvGrpSpPr>
        <p:grpSpPr bwMode="auto">
          <a:xfrm>
            <a:off x="5137148" y="2590007"/>
            <a:ext cx="1649412" cy="2514600"/>
            <a:chOff x="2106613" y="2565400"/>
            <a:chExt cx="1649412" cy="2514600"/>
          </a:xfrm>
        </p:grpSpPr>
        <p:grpSp>
          <p:nvGrpSpPr>
            <p:cNvPr id="608" name="Group 437"/>
            <p:cNvGrpSpPr>
              <a:grpSpLocks/>
            </p:cNvGrpSpPr>
            <p:nvPr/>
          </p:nvGrpSpPr>
          <p:grpSpPr bwMode="auto">
            <a:xfrm>
              <a:off x="2106613" y="4548188"/>
              <a:ext cx="590550" cy="531812"/>
              <a:chOff x="4867" y="2807"/>
              <a:chExt cx="372" cy="335"/>
            </a:xfrm>
          </p:grpSpPr>
          <p:grpSp>
            <p:nvGrpSpPr>
              <p:cNvPr id="621" name="Group 438"/>
              <p:cNvGrpSpPr>
                <a:grpSpLocks/>
              </p:cNvGrpSpPr>
              <p:nvPr/>
            </p:nvGrpSpPr>
            <p:grpSpPr bwMode="auto">
              <a:xfrm>
                <a:off x="4867" y="2807"/>
                <a:ext cx="372" cy="335"/>
                <a:chOff x="2926" y="1194"/>
                <a:chExt cx="107" cy="87"/>
              </a:xfrm>
            </p:grpSpPr>
            <p:sp>
              <p:nvSpPr>
                <p:cNvPr id="624" name="Line 439"/>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25" name="Line 440"/>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622" name="Oval 441"/>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623" name="Text Box 442"/>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609" name="Group 443"/>
            <p:cNvGrpSpPr>
              <a:grpSpLocks/>
            </p:cNvGrpSpPr>
            <p:nvPr/>
          </p:nvGrpSpPr>
          <p:grpSpPr bwMode="auto">
            <a:xfrm>
              <a:off x="3149600" y="3683000"/>
              <a:ext cx="590550" cy="531813"/>
              <a:chOff x="4867" y="2807"/>
              <a:chExt cx="372" cy="335"/>
            </a:xfrm>
          </p:grpSpPr>
          <p:grpSp>
            <p:nvGrpSpPr>
              <p:cNvPr id="616" name="Group 444"/>
              <p:cNvGrpSpPr>
                <a:grpSpLocks/>
              </p:cNvGrpSpPr>
              <p:nvPr/>
            </p:nvGrpSpPr>
            <p:grpSpPr bwMode="auto">
              <a:xfrm>
                <a:off x="4867" y="2807"/>
                <a:ext cx="372" cy="335"/>
                <a:chOff x="2926" y="1194"/>
                <a:chExt cx="107" cy="87"/>
              </a:xfrm>
            </p:grpSpPr>
            <p:sp>
              <p:nvSpPr>
                <p:cNvPr id="619" name="Line 445"/>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20" name="Line 446"/>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617" name="Oval 447"/>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618" name="Text Box 448"/>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610" name="Group 449"/>
            <p:cNvGrpSpPr>
              <a:grpSpLocks/>
            </p:cNvGrpSpPr>
            <p:nvPr/>
          </p:nvGrpSpPr>
          <p:grpSpPr bwMode="auto">
            <a:xfrm>
              <a:off x="3165475" y="2565400"/>
              <a:ext cx="590550" cy="531813"/>
              <a:chOff x="4867" y="2807"/>
              <a:chExt cx="372" cy="335"/>
            </a:xfrm>
          </p:grpSpPr>
          <p:grpSp>
            <p:nvGrpSpPr>
              <p:cNvPr id="611" name="Group 450"/>
              <p:cNvGrpSpPr>
                <a:grpSpLocks/>
              </p:cNvGrpSpPr>
              <p:nvPr/>
            </p:nvGrpSpPr>
            <p:grpSpPr bwMode="auto">
              <a:xfrm>
                <a:off x="4867" y="2807"/>
                <a:ext cx="372" cy="335"/>
                <a:chOff x="2926" y="1194"/>
                <a:chExt cx="107" cy="87"/>
              </a:xfrm>
            </p:grpSpPr>
            <p:sp>
              <p:nvSpPr>
                <p:cNvPr id="614" name="Line 451"/>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15" name="Line 452"/>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612" name="Oval 453"/>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613" name="Text Box 454"/>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grpSp>
        <p:nvGrpSpPr>
          <p:cNvPr id="9" name="Group 8"/>
          <p:cNvGrpSpPr/>
          <p:nvPr/>
        </p:nvGrpSpPr>
        <p:grpSpPr>
          <a:xfrm>
            <a:off x="22524" y="5589536"/>
            <a:ext cx="2987753" cy="610580"/>
            <a:chOff x="22524" y="5589536"/>
            <a:chExt cx="2987753" cy="610580"/>
          </a:xfrm>
        </p:grpSpPr>
        <p:sp>
          <p:nvSpPr>
            <p:cNvPr id="627" name="Rectangle 532"/>
            <p:cNvSpPr>
              <a:spLocks noChangeArrowheads="1"/>
            </p:cNvSpPr>
            <p:nvPr/>
          </p:nvSpPr>
          <p:spPr bwMode="auto">
            <a:xfrm>
              <a:off x="22524" y="5589536"/>
              <a:ext cx="2987753" cy="610580"/>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sp>
          <p:nvSpPr>
            <p:cNvPr id="629" name="TextBox 220"/>
            <p:cNvSpPr txBox="1">
              <a:spLocks noChangeArrowheads="1"/>
            </p:cNvSpPr>
            <p:nvPr/>
          </p:nvSpPr>
          <p:spPr bwMode="auto">
            <a:xfrm>
              <a:off x="60154" y="5764791"/>
              <a:ext cx="201023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rgbClr val="0000FF"/>
                  </a:solidFill>
                </a:rPr>
                <a:t>SHAPING OPERATIONS (SO) Phase 2 Next Slide</a:t>
              </a:r>
              <a:endParaRPr lang="en-US" altLang="en-US" sz="800" b="1" dirty="0">
                <a:solidFill>
                  <a:srgbClr val="000000"/>
                </a:solidFill>
              </a:endParaRPr>
            </a:p>
          </p:txBody>
        </p:sp>
        <p:pic>
          <p:nvPicPr>
            <p:cNvPr id="647" name="Picture 646"/>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2099030" y="5627488"/>
              <a:ext cx="844992" cy="538282"/>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p:tgtEl>
                                          <p:spTgt spid="6"/>
                                        </p:tgtEl>
                                        <p:attrNameLst>
                                          <p:attrName>ppt_y</p:attrName>
                                        </p:attrNameLst>
                                      </p:cBhvr>
                                      <p:tavLst>
                                        <p:tav tm="0">
                                          <p:val>
                                            <p:strVal val="#ppt_y-#ppt_h*1.125000"/>
                                          </p:val>
                                        </p:tav>
                                        <p:tav tm="100000">
                                          <p:val>
                                            <p:strVal val="#ppt_y"/>
                                          </p:val>
                                        </p:tav>
                                      </p:tavLst>
                                    </p:anim>
                                    <p:animEffect transition="in" filter="wipe(down)">
                                      <p:cBhvr>
                                        <p:cTn id="8" dur="10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1000"/>
                                        <p:tgtEl>
                                          <p:spTgt spid="3"/>
                                        </p:tgtEl>
                                        <p:attrNameLst>
                                          <p:attrName>ppt_y</p:attrName>
                                        </p:attrNameLst>
                                      </p:cBhvr>
                                      <p:tavLst>
                                        <p:tav tm="0">
                                          <p:val>
                                            <p:strVal val="#ppt_y-#ppt_h*1.125000"/>
                                          </p:val>
                                        </p:tav>
                                        <p:tav tm="100000">
                                          <p:val>
                                            <p:strVal val="#ppt_y"/>
                                          </p:val>
                                        </p:tav>
                                      </p:tavLst>
                                    </p:anim>
                                    <p:animEffect transition="in" filter="wipe(down)">
                                      <p:cBhvr>
                                        <p:cTn id="14" dur="1000"/>
                                        <p:tgtEl>
                                          <p:spTgt spid="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dissolve">
                                      <p:cBhvr>
                                        <p:cTn id="18" dur="10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1"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1000"/>
                                        <p:tgtEl>
                                          <p:spTgt spid="7"/>
                                        </p:tgtEl>
                                        <p:attrNameLst>
                                          <p:attrName>ppt_y</p:attrName>
                                        </p:attrNameLst>
                                      </p:cBhvr>
                                      <p:tavLst>
                                        <p:tav tm="0">
                                          <p:val>
                                            <p:strVal val="#ppt_y-#ppt_h*1.125000"/>
                                          </p:val>
                                        </p:tav>
                                        <p:tav tm="100000">
                                          <p:val>
                                            <p:strVal val="#ppt_y"/>
                                          </p:val>
                                        </p:tav>
                                      </p:tavLst>
                                    </p:anim>
                                    <p:animEffect transition="in" filter="wipe(down)">
                                      <p:cBhvr>
                                        <p:cTn id="24" dur="1000"/>
                                        <p:tgtEl>
                                          <p:spTgt spid="7"/>
                                        </p:tgtEl>
                                      </p:cBhvr>
                                    </p:animEffect>
                                  </p:childTnLst>
                                </p:cTn>
                              </p:par>
                            </p:childTnLst>
                          </p:cTn>
                        </p:par>
                        <p:par>
                          <p:cTn id="25" fill="hold">
                            <p:stCondLst>
                              <p:cond delay="1000"/>
                            </p:stCondLst>
                            <p:childTnLst>
                              <p:par>
                                <p:cTn id="26" presetID="9" presetClass="entr" presetSubtype="0" fill="hold" nodeType="afterEffect">
                                  <p:stCondLst>
                                    <p:cond delay="0"/>
                                  </p:stCondLst>
                                  <p:childTnLst>
                                    <p:set>
                                      <p:cBhvr>
                                        <p:cTn id="27" dur="1" fill="hold">
                                          <p:stCondLst>
                                            <p:cond delay="0"/>
                                          </p:stCondLst>
                                        </p:cTn>
                                        <p:tgtEl>
                                          <p:spTgt spid="135"/>
                                        </p:tgtEl>
                                        <p:attrNameLst>
                                          <p:attrName>style.visibility</p:attrName>
                                        </p:attrNameLst>
                                      </p:cBhvr>
                                      <p:to>
                                        <p:strVal val="visible"/>
                                      </p:to>
                                    </p:set>
                                    <p:animEffect transition="in" filter="dissolve">
                                      <p:cBhvr>
                                        <p:cTn id="28" dur="1000"/>
                                        <p:tgtEl>
                                          <p:spTgt spid="135"/>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1"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1000"/>
                                        <p:tgtEl>
                                          <p:spTgt spid="8"/>
                                        </p:tgtEl>
                                        <p:attrNameLst>
                                          <p:attrName>ppt_y</p:attrName>
                                        </p:attrNameLst>
                                      </p:cBhvr>
                                      <p:tavLst>
                                        <p:tav tm="0">
                                          <p:val>
                                            <p:strVal val="#ppt_y-#ppt_h*1.125000"/>
                                          </p:val>
                                        </p:tav>
                                        <p:tav tm="100000">
                                          <p:val>
                                            <p:strVal val="#ppt_y"/>
                                          </p:val>
                                        </p:tav>
                                      </p:tavLst>
                                    </p:anim>
                                    <p:animEffect transition="in" filter="wipe(down)">
                                      <p:cBhvr>
                                        <p:cTn id="34" dur="1000"/>
                                        <p:tgtEl>
                                          <p:spTgt spid="8"/>
                                        </p:tgtEl>
                                      </p:cBhvr>
                                    </p:animEffect>
                                  </p:childTnLst>
                                </p:cTn>
                              </p:par>
                              <p:par>
                                <p:cTn id="35" presetID="12" presetClass="entr" presetSubtype="1"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1000"/>
                                        <p:tgtEl>
                                          <p:spTgt spid="9"/>
                                        </p:tgtEl>
                                        <p:attrNameLst>
                                          <p:attrName>ppt_y</p:attrName>
                                        </p:attrNameLst>
                                      </p:cBhvr>
                                      <p:tavLst>
                                        <p:tav tm="0">
                                          <p:val>
                                            <p:strVal val="#ppt_y-#ppt_h*1.125000"/>
                                          </p:val>
                                        </p:tav>
                                        <p:tav tm="100000">
                                          <p:val>
                                            <p:strVal val="#ppt_y"/>
                                          </p:val>
                                        </p:tav>
                                      </p:tavLst>
                                    </p:anim>
                                    <p:animEffect transition="in" filter="wipe(down)">
                                      <p:cBhvr>
                                        <p:cTn id="38" dur="1000"/>
                                        <p:tgtEl>
                                          <p:spTgt spid="9"/>
                                        </p:tgtEl>
                                      </p:cBhvr>
                                    </p:animEffect>
                                  </p:childTnLst>
                                </p:cTn>
                              </p:par>
                              <p:par>
                                <p:cTn id="39" presetID="12" presetClass="entr" presetSubtype="1" fill="hold"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1000"/>
                                        <p:tgtEl>
                                          <p:spTgt spid="10"/>
                                        </p:tgtEl>
                                        <p:attrNameLst>
                                          <p:attrName>ppt_y</p:attrName>
                                        </p:attrNameLst>
                                      </p:cBhvr>
                                      <p:tavLst>
                                        <p:tav tm="0">
                                          <p:val>
                                            <p:strVal val="#ppt_y-#ppt_h*1.125000"/>
                                          </p:val>
                                        </p:tav>
                                        <p:tav tm="100000">
                                          <p:val>
                                            <p:strVal val="#ppt_y"/>
                                          </p:val>
                                        </p:tav>
                                      </p:tavLst>
                                    </p:anim>
                                    <p:animEffect transition="in" filter="wipe(down)">
                                      <p:cBhvr>
                                        <p:cTn id="42" dur="1000"/>
                                        <p:tgtEl>
                                          <p:spTgt spid="10"/>
                                        </p:tgtEl>
                                      </p:cBhvr>
                                    </p:animEffect>
                                  </p:childTnLst>
                                </p:cTn>
                              </p:par>
                            </p:childTnLst>
                          </p:cTn>
                        </p:par>
                        <p:par>
                          <p:cTn id="43" fill="hold">
                            <p:stCondLst>
                              <p:cond delay="1000"/>
                            </p:stCondLst>
                            <p:childTnLst>
                              <p:par>
                                <p:cTn id="44" presetID="9" presetClass="entr" presetSubtype="0" fill="hold" nodeType="afterEffect">
                                  <p:stCondLst>
                                    <p:cond delay="0"/>
                                  </p:stCondLst>
                                  <p:childTnLst>
                                    <p:set>
                                      <p:cBhvr>
                                        <p:cTn id="45" dur="1" fill="hold">
                                          <p:stCondLst>
                                            <p:cond delay="0"/>
                                          </p:stCondLst>
                                        </p:cTn>
                                        <p:tgtEl>
                                          <p:spTgt spid="171"/>
                                        </p:tgtEl>
                                        <p:attrNameLst>
                                          <p:attrName>style.visibility</p:attrName>
                                        </p:attrNameLst>
                                      </p:cBhvr>
                                      <p:to>
                                        <p:strVal val="visible"/>
                                      </p:to>
                                    </p:set>
                                    <p:animEffect transition="in" filter="dissolve">
                                      <p:cBhvr>
                                        <p:cTn id="46" dur="1000"/>
                                        <p:tgtEl>
                                          <p:spTgt spid="171"/>
                                        </p:tgtEl>
                                      </p:cBhvr>
                                    </p:animEffect>
                                  </p:childTnLst>
                                </p:cTn>
                              </p:par>
                              <p:par>
                                <p:cTn id="47" presetID="9" presetClass="entr" presetSubtype="0" fill="hold" nodeType="withEffect">
                                  <p:stCondLst>
                                    <p:cond delay="0"/>
                                  </p:stCondLst>
                                  <p:childTnLst>
                                    <p:set>
                                      <p:cBhvr>
                                        <p:cTn id="48" dur="1" fill="hold">
                                          <p:stCondLst>
                                            <p:cond delay="0"/>
                                          </p:stCondLst>
                                        </p:cTn>
                                        <p:tgtEl>
                                          <p:spTgt spid="183323"/>
                                        </p:tgtEl>
                                        <p:attrNameLst>
                                          <p:attrName>style.visibility</p:attrName>
                                        </p:attrNameLst>
                                      </p:cBhvr>
                                      <p:to>
                                        <p:strVal val="visible"/>
                                      </p:to>
                                    </p:set>
                                    <p:animEffect transition="in" filter="dissolve">
                                      <p:cBhvr>
                                        <p:cTn id="49" dur="1000"/>
                                        <p:tgtEl>
                                          <p:spTgt spid="183323"/>
                                        </p:tgtEl>
                                      </p:cBhvr>
                                    </p:animEffect>
                                  </p:childTnLst>
                                </p:cTn>
                              </p:par>
                            </p:childTnLst>
                          </p:cTn>
                        </p:par>
                        <p:par>
                          <p:cTn id="50" fill="hold">
                            <p:stCondLst>
                              <p:cond delay="2000"/>
                            </p:stCondLst>
                            <p:childTnLst>
                              <p:par>
                                <p:cTn id="51" presetID="9" presetClass="entr" presetSubtype="0" fill="hold" nodeType="afterEffect">
                                  <p:stCondLst>
                                    <p:cond delay="0"/>
                                  </p:stCondLst>
                                  <p:childTnLst>
                                    <p:set>
                                      <p:cBhvr>
                                        <p:cTn id="52" dur="1" fill="hold">
                                          <p:stCondLst>
                                            <p:cond delay="0"/>
                                          </p:stCondLst>
                                        </p:cTn>
                                        <p:tgtEl>
                                          <p:spTgt spid="220"/>
                                        </p:tgtEl>
                                        <p:attrNameLst>
                                          <p:attrName>style.visibility</p:attrName>
                                        </p:attrNameLst>
                                      </p:cBhvr>
                                      <p:to>
                                        <p:strVal val="visible"/>
                                      </p:to>
                                    </p:set>
                                    <p:animEffect transition="in" filter="dissolve">
                                      <p:cBhvr>
                                        <p:cTn id="53" dur="1000"/>
                                        <p:tgtEl>
                                          <p:spTgt spid="220"/>
                                        </p:tgtEl>
                                      </p:cBhvr>
                                    </p:animEffect>
                                  </p:childTnLst>
                                </p:cTn>
                              </p:par>
                            </p:childTnLst>
                          </p:cTn>
                        </p:par>
                        <p:par>
                          <p:cTn id="54" fill="hold">
                            <p:stCondLst>
                              <p:cond delay="3000"/>
                            </p:stCondLst>
                            <p:childTnLst>
                              <p:par>
                                <p:cTn id="55" presetID="9" presetClass="entr" presetSubtype="0" fill="hold" nodeType="afterEffect">
                                  <p:stCondLst>
                                    <p:cond delay="0"/>
                                  </p:stCondLst>
                                  <p:childTnLst>
                                    <p:set>
                                      <p:cBhvr>
                                        <p:cTn id="56" dur="1" fill="hold">
                                          <p:stCondLst>
                                            <p:cond delay="0"/>
                                          </p:stCondLst>
                                        </p:cTn>
                                        <p:tgtEl>
                                          <p:spTgt spid="183583"/>
                                        </p:tgtEl>
                                        <p:attrNameLst>
                                          <p:attrName>style.visibility</p:attrName>
                                        </p:attrNameLst>
                                      </p:cBhvr>
                                      <p:to>
                                        <p:strVal val="visible"/>
                                      </p:to>
                                    </p:set>
                                    <p:animEffect transition="in" filter="dissolve">
                                      <p:cBhvr>
                                        <p:cTn id="57" dur="1000"/>
                                        <p:tgtEl>
                                          <p:spTgt spid="183583"/>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path" presetSubtype="0" accel="50000" decel="50000" fill="hold" nodeType="clickEffect">
                                  <p:stCondLst>
                                    <p:cond delay="0"/>
                                  </p:stCondLst>
                                  <p:childTnLst>
                                    <p:animMotion origin="layout" path="M -2.91667E-6 3.7037E-7 L 0.08854 0.03125 " pathEditMode="relative" rAng="0" ptsTypes="AA">
                                      <p:cBhvr>
                                        <p:cTn id="61" dur="1000" fill="hold"/>
                                        <p:tgtEl>
                                          <p:spTgt spid="2"/>
                                        </p:tgtEl>
                                        <p:attrNameLst>
                                          <p:attrName>ppt_x</p:attrName>
                                          <p:attrName>ppt_y</p:attrName>
                                        </p:attrNameLst>
                                      </p:cBhvr>
                                      <p:rCtr x="4427" y="1551"/>
                                    </p:animMotion>
                                  </p:childTnLst>
                                </p:cTn>
                              </p:par>
                            </p:childTnLst>
                          </p:cTn>
                        </p:par>
                        <p:par>
                          <p:cTn id="62" fill="hold">
                            <p:stCondLst>
                              <p:cond delay="1000"/>
                            </p:stCondLst>
                            <p:childTnLst>
                              <p:par>
                                <p:cTn id="63" presetID="10" presetClass="exit" presetSubtype="0" fill="hold" nodeType="afterEffect">
                                  <p:stCondLst>
                                    <p:cond delay="0"/>
                                  </p:stCondLst>
                                  <p:childTnLst>
                                    <p:animEffect transition="out" filter="fade">
                                      <p:cBhvr>
                                        <p:cTn id="64" dur="1000"/>
                                        <p:tgtEl>
                                          <p:spTgt spid="2"/>
                                        </p:tgtEl>
                                      </p:cBhvr>
                                    </p:animEffect>
                                    <p:set>
                                      <p:cBhvr>
                                        <p:cTn id="65" dur="1" fill="hold">
                                          <p:stCondLst>
                                            <p:cond delay="999"/>
                                          </p:stCondLst>
                                        </p:cTn>
                                        <p:tgtEl>
                                          <p:spTgt spid="2"/>
                                        </p:tgtEl>
                                        <p:attrNameLst>
                                          <p:attrName>style.visibility</p:attrName>
                                        </p:attrNameLst>
                                      </p:cBhvr>
                                      <p:to>
                                        <p:strVal val="hidden"/>
                                      </p:to>
                                    </p:set>
                                  </p:childTnLst>
                                </p:cTn>
                              </p:par>
                              <p:par>
                                <p:cTn id="66" presetID="9" presetClass="entr" presetSubtype="0" fill="hold" nodeType="withEffect">
                                  <p:stCondLst>
                                    <p:cond delay="0"/>
                                  </p:stCondLst>
                                  <p:childTnLst>
                                    <p:set>
                                      <p:cBhvr>
                                        <p:cTn id="67" dur="1" fill="hold">
                                          <p:stCondLst>
                                            <p:cond delay="0"/>
                                          </p:stCondLst>
                                        </p:cTn>
                                        <p:tgtEl>
                                          <p:spTgt spid="4"/>
                                        </p:tgtEl>
                                        <p:attrNameLst>
                                          <p:attrName>style.visibility</p:attrName>
                                        </p:attrNameLst>
                                      </p:cBhvr>
                                      <p:to>
                                        <p:strVal val="visible"/>
                                      </p:to>
                                    </p:set>
                                    <p:animEffect transition="in" filter="dissolve">
                                      <p:cBhvr>
                                        <p:cTn id="68" dur="2000"/>
                                        <p:tgtEl>
                                          <p:spTgt spid="4"/>
                                        </p:tgtEl>
                                      </p:cBhvr>
                                    </p:animEffect>
                                  </p:childTnLst>
                                </p:cTn>
                              </p:par>
                              <p:par>
                                <p:cTn id="69" presetID="9" presetClass="entr" presetSubtype="0" fill="hold" nodeType="withEffect">
                                  <p:stCondLst>
                                    <p:cond delay="0"/>
                                  </p:stCondLst>
                                  <p:childTnLst>
                                    <p:set>
                                      <p:cBhvr>
                                        <p:cTn id="70" dur="1" fill="hold">
                                          <p:stCondLst>
                                            <p:cond delay="0"/>
                                          </p:stCondLst>
                                        </p:cTn>
                                        <p:tgtEl>
                                          <p:spTgt spid="198"/>
                                        </p:tgtEl>
                                        <p:attrNameLst>
                                          <p:attrName>style.visibility</p:attrName>
                                        </p:attrNameLst>
                                      </p:cBhvr>
                                      <p:to>
                                        <p:strVal val="visible"/>
                                      </p:to>
                                    </p:set>
                                    <p:animEffect transition="in" filter="dissolve">
                                      <p:cBhvr>
                                        <p:cTn id="71" dur="2000"/>
                                        <p:tgtEl>
                                          <p:spTgt spid="198"/>
                                        </p:tgtEl>
                                      </p:cBhvr>
                                    </p:animEffect>
                                  </p:childTnLst>
                                </p:cTn>
                              </p:par>
                            </p:childTnLst>
                          </p:cTn>
                        </p:par>
                        <p:par>
                          <p:cTn id="72" fill="hold">
                            <p:stCondLst>
                              <p:cond delay="3000"/>
                            </p:stCondLst>
                            <p:childTnLst>
                              <p:par>
                                <p:cTn id="73" presetID="9" presetClass="entr" presetSubtype="0" fill="hold" nodeType="afterEffect">
                                  <p:stCondLst>
                                    <p:cond delay="0"/>
                                  </p:stCondLst>
                                  <p:childTnLst>
                                    <p:set>
                                      <p:cBhvr>
                                        <p:cTn id="74" dur="1" fill="hold">
                                          <p:stCondLst>
                                            <p:cond delay="0"/>
                                          </p:stCondLst>
                                        </p:cTn>
                                        <p:tgtEl>
                                          <p:spTgt spid="607"/>
                                        </p:tgtEl>
                                        <p:attrNameLst>
                                          <p:attrName>style.visibility</p:attrName>
                                        </p:attrNameLst>
                                      </p:cBhvr>
                                      <p:to>
                                        <p:strVal val="visible"/>
                                      </p:to>
                                    </p:set>
                                    <p:animEffect transition="in" filter="dissolve">
                                      <p:cBhvr>
                                        <p:cTn id="75" dur="1000"/>
                                        <p:tgtEl>
                                          <p:spTgt spid="607"/>
                                        </p:tgtEl>
                                      </p:cBhvr>
                                    </p:animEffect>
                                  </p:childTnLst>
                                </p:cTn>
                              </p:par>
                            </p:childTnLst>
                          </p:cTn>
                        </p:par>
                        <p:par>
                          <p:cTn id="76" fill="hold">
                            <p:stCondLst>
                              <p:cond delay="4000"/>
                            </p:stCondLst>
                            <p:childTnLst>
                              <p:par>
                                <p:cTn id="77" presetID="9" presetClass="exit" presetSubtype="0" fill="hold" nodeType="afterEffect">
                                  <p:stCondLst>
                                    <p:cond delay="0"/>
                                  </p:stCondLst>
                                  <p:childTnLst>
                                    <p:animEffect transition="out" filter="dissolve">
                                      <p:cBhvr>
                                        <p:cTn id="78" dur="2000"/>
                                        <p:tgtEl>
                                          <p:spTgt spid="4"/>
                                        </p:tgtEl>
                                      </p:cBhvr>
                                    </p:animEffect>
                                    <p:set>
                                      <p:cBhvr>
                                        <p:cTn id="79" dur="1" fill="hold">
                                          <p:stCondLst>
                                            <p:cond delay="1999"/>
                                          </p:stCondLst>
                                        </p:cTn>
                                        <p:tgtEl>
                                          <p:spTgt spid="4"/>
                                        </p:tgtEl>
                                        <p:attrNameLst>
                                          <p:attrName>style.visibility</p:attrName>
                                        </p:attrNameLst>
                                      </p:cBhvr>
                                      <p:to>
                                        <p:strVal val="hidden"/>
                                      </p:to>
                                    </p:set>
                                  </p:childTnLst>
                                </p:cTn>
                              </p:par>
                              <p:par>
                                <p:cTn id="80" presetID="9" presetClass="exit" presetSubtype="0" fill="hold" nodeType="withEffect">
                                  <p:stCondLst>
                                    <p:cond delay="0"/>
                                  </p:stCondLst>
                                  <p:childTnLst>
                                    <p:animEffect transition="out" filter="dissolve">
                                      <p:cBhvr>
                                        <p:cTn id="81" dur="2000"/>
                                        <p:tgtEl>
                                          <p:spTgt spid="198"/>
                                        </p:tgtEl>
                                      </p:cBhvr>
                                    </p:animEffect>
                                    <p:set>
                                      <p:cBhvr>
                                        <p:cTn id="82" dur="1" fill="hold">
                                          <p:stCondLst>
                                            <p:cond delay="1999"/>
                                          </p:stCondLst>
                                        </p:cTn>
                                        <p:tgtEl>
                                          <p:spTgt spid="198"/>
                                        </p:tgtEl>
                                        <p:attrNameLst>
                                          <p:attrName>style.visibility</p:attrName>
                                        </p:attrNameLst>
                                      </p:cBhvr>
                                      <p:to>
                                        <p:strVal val="hidden"/>
                                      </p:to>
                                    </p:set>
                                  </p:childTnLst>
                                </p:cTn>
                              </p:par>
                            </p:childTnLst>
                          </p:cTn>
                        </p:par>
                        <p:par>
                          <p:cTn id="83" fill="hold">
                            <p:stCondLst>
                              <p:cond delay="6000"/>
                            </p:stCondLst>
                            <p:childTnLst>
                              <p:par>
                                <p:cTn id="84" presetID="12" presetClass="entr" presetSubtype="8" fill="hold" nodeType="afterEffect">
                                  <p:stCondLst>
                                    <p:cond delay="0"/>
                                  </p:stCondLst>
                                  <p:childTnLst>
                                    <p:set>
                                      <p:cBhvr>
                                        <p:cTn id="85" dur="1" fill="hold">
                                          <p:stCondLst>
                                            <p:cond delay="0"/>
                                          </p:stCondLst>
                                        </p:cTn>
                                        <p:tgtEl>
                                          <p:spTgt spid="5"/>
                                        </p:tgtEl>
                                        <p:attrNameLst>
                                          <p:attrName>style.visibility</p:attrName>
                                        </p:attrNameLst>
                                      </p:cBhvr>
                                      <p:to>
                                        <p:strVal val="visible"/>
                                      </p:to>
                                    </p:set>
                                    <p:anim calcmode="lin" valueType="num">
                                      <p:cBhvr additive="base">
                                        <p:cTn id="86" dur="2000"/>
                                        <p:tgtEl>
                                          <p:spTgt spid="5"/>
                                        </p:tgtEl>
                                        <p:attrNameLst>
                                          <p:attrName>ppt_x</p:attrName>
                                        </p:attrNameLst>
                                      </p:cBhvr>
                                      <p:tavLst>
                                        <p:tav tm="0">
                                          <p:val>
                                            <p:strVal val="#ppt_x-#ppt_w*1.125000"/>
                                          </p:val>
                                        </p:tav>
                                        <p:tav tm="100000">
                                          <p:val>
                                            <p:strVal val="#ppt_x"/>
                                          </p:val>
                                        </p:tav>
                                      </p:tavLst>
                                    </p:anim>
                                    <p:animEffect transition="in" filter="wipe(right)">
                                      <p:cBhvr>
                                        <p:cTn id="87" dur="2000"/>
                                        <p:tgtEl>
                                          <p:spTgt spid="5"/>
                                        </p:tgtEl>
                                      </p:cBhvr>
                                    </p:animEffect>
                                  </p:childTnLst>
                                </p:cTn>
                              </p:par>
                              <p:par>
                                <p:cTn id="88" presetID="12" presetClass="entr" presetSubtype="8" fill="hold" nodeType="withEffect">
                                  <p:stCondLst>
                                    <p:cond delay="0"/>
                                  </p:stCondLst>
                                  <p:childTnLst>
                                    <p:set>
                                      <p:cBhvr>
                                        <p:cTn id="89" dur="1" fill="hold">
                                          <p:stCondLst>
                                            <p:cond delay="0"/>
                                          </p:stCondLst>
                                        </p:cTn>
                                        <p:tgtEl>
                                          <p:spTgt spid="731"/>
                                        </p:tgtEl>
                                        <p:attrNameLst>
                                          <p:attrName>style.visibility</p:attrName>
                                        </p:attrNameLst>
                                      </p:cBhvr>
                                      <p:to>
                                        <p:strVal val="visible"/>
                                      </p:to>
                                    </p:set>
                                    <p:anim calcmode="lin" valueType="num">
                                      <p:cBhvr additive="base">
                                        <p:cTn id="90" dur="2000"/>
                                        <p:tgtEl>
                                          <p:spTgt spid="731"/>
                                        </p:tgtEl>
                                        <p:attrNameLst>
                                          <p:attrName>ppt_x</p:attrName>
                                        </p:attrNameLst>
                                      </p:cBhvr>
                                      <p:tavLst>
                                        <p:tav tm="0">
                                          <p:val>
                                            <p:strVal val="#ppt_x-#ppt_w*1.125000"/>
                                          </p:val>
                                        </p:tav>
                                        <p:tav tm="100000">
                                          <p:val>
                                            <p:strVal val="#ppt_x"/>
                                          </p:val>
                                        </p:tav>
                                      </p:tavLst>
                                    </p:anim>
                                    <p:animEffect transition="in" filter="wipe(right)">
                                      <p:cBhvr>
                                        <p:cTn id="91" dur="2000"/>
                                        <p:tgtEl>
                                          <p:spTgt spid="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Picture 2"/>
          <p:cNvPicPr>
            <a:picLocks noChangeAspect="1" noChangeArrowheads="1"/>
          </p:cNvPicPr>
          <p:nvPr/>
        </p:nvPicPr>
        <p:blipFill>
          <a:blip r:embed="rId3">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040018" y="-476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185347" name="Group 673"/>
          <p:cNvGrpSpPr>
            <a:grpSpLocks/>
          </p:cNvGrpSpPr>
          <p:nvPr/>
        </p:nvGrpSpPr>
        <p:grpSpPr bwMode="auto">
          <a:xfrm>
            <a:off x="3073356" y="2379664"/>
            <a:ext cx="7226300" cy="3063875"/>
            <a:chOff x="32831" y="2379893"/>
            <a:chExt cx="7227072" cy="3063670"/>
          </a:xfrm>
        </p:grpSpPr>
        <p:grpSp>
          <p:nvGrpSpPr>
            <p:cNvPr id="185961" name="Group 169"/>
            <p:cNvGrpSpPr>
              <a:grpSpLocks/>
            </p:cNvGrpSpPr>
            <p:nvPr/>
          </p:nvGrpSpPr>
          <p:grpSpPr bwMode="auto">
            <a:xfrm>
              <a:off x="292099" y="2379893"/>
              <a:ext cx="6606325" cy="1243737"/>
              <a:chOff x="292099" y="2379893"/>
              <a:chExt cx="6606325" cy="1243737"/>
            </a:xfrm>
          </p:grpSpPr>
          <p:sp>
            <p:nvSpPr>
              <p:cNvPr id="185966" name="Text Box 288"/>
              <p:cNvSpPr txBox="1">
                <a:spLocks noChangeArrowheads="1"/>
              </p:cNvSpPr>
              <p:nvPr/>
            </p:nvSpPr>
            <p:spPr bwMode="auto">
              <a:xfrm rot="-1794235">
                <a:off x="4746625" y="3235325"/>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85967" name="Text Box 289"/>
              <p:cNvSpPr txBox="1">
                <a:spLocks noChangeArrowheads="1"/>
              </p:cNvSpPr>
              <p:nvPr/>
            </p:nvSpPr>
            <p:spPr bwMode="auto">
              <a:xfrm rot="711019">
                <a:off x="1312720" y="3139647"/>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85968" name="Freeform 287"/>
              <p:cNvSpPr>
                <a:spLocks/>
              </p:cNvSpPr>
              <p:nvPr/>
            </p:nvSpPr>
            <p:spPr bwMode="auto">
              <a:xfrm>
                <a:off x="292099" y="2379893"/>
                <a:ext cx="6606325" cy="1243737"/>
              </a:xfrm>
              <a:custGeom>
                <a:avLst/>
                <a:gdLst>
                  <a:gd name="T0" fmla="*/ 0 w 8774"/>
                  <a:gd name="T1" fmla="*/ 0 h 10000"/>
                  <a:gd name="T2" fmla="*/ 2147483646 w 8774"/>
                  <a:gd name="T3" fmla="*/ 2147483646 h 10000"/>
                  <a:gd name="T4" fmla="*/ 2147483646 w 8774"/>
                  <a:gd name="T5" fmla="*/ 2147483646 h 10000"/>
                  <a:gd name="T6" fmla="*/ 2147483646 w 8774"/>
                  <a:gd name="T7" fmla="*/ 2147483646 h 10000"/>
                  <a:gd name="T8" fmla="*/ 2147483646 w 8774"/>
                  <a:gd name="T9" fmla="*/ 2147483646 h 10000"/>
                  <a:gd name="T10" fmla="*/ 2147483646 w 8774"/>
                  <a:gd name="T11" fmla="*/ 2147483646 h 10000"/>
                  <a:gd name="T12" fmla="*/ 2147483646 w 8774"/>
                  <a:gd name="T13" fmla="*/ 2147483646 h 10000"/>
                  <a:gd name="T14" fmla="*/ 2147483646 w 8774"/>
                  <a:gd name="T15" fmla="*/ 2147483646 h 10000"/>
                  <a:gd name="T16" fmla="*/ 2147483646 w 8774"/>
                  <a:gd name="T17" fmla="*/ 2147483646 h 10000"/>
                  <a:gd name="T18" fmla="*/ 2147483646 w 8774"/>
                  <a:gd name="T19" fmla="*/ 2147483646 h 10000"/>
                  <a:gd name="T20" fmla="*/ 2147483646 w 8774"/>
                  <a:gd name="T21" fmla="*/ 2147483646 h 10000"/>
                  <a:gd name="T22" fmla="*/ 2147483646 w 8774"/>
                  <a:gd name="T23" fmla="*/ 2147483646 h 10000"/>
                  <a:gd name="T24" fmla="*/ 2147483646 w 8774"/>
                  <a:gd name="T25" fmla="*/ 2147483646 h 10000"/>
                  <a:gd name="T26" fmla="*/ 2147483646 w 8774"/>
                  <a:gd name="T27" fmla="*/ 2147483646 h 10000"/>
                  <a:gd name="T28" fmla="*/ 2147483646 w 8774"/>
                  <a:gd name="T29" fmla="*/ 2147483646 h 10000"/>
                  <a:gd name="T30" fmla="*/ 2147483646 w 8774"/>
                  <a:gd name="T31" fmla="*/ 2147483646 h 10000"/>
                  <a:gd name="T32" fmla="*/ 2147483646 w 8774"/>
                  <a:gd name="T33" fmla="*/ 2147483646 h 1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74"/>
                  <a:gd name="T52" fmla="*/ 0 h 10000"/>
                  <a:gd name="T53" fmla="*/ 8774 w 8774"/>
                  <a:gd name="T54" fmla="*/ 10000 h 100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74" h="10000">
                    <a:moveTo>
                      <a:pt x="0" y="0"/>
                    </a:moveTo>
                    <a:lnTo>
                      <a:pt x="591" y="969"/>
                    </a:lnTo>
                    <a:lnTo>
                      <a:pt x="1223" y="3912"/>
                    </a:lnTo>
                    <a:cubicBezTo>
                      <a:pt x="1253" y="4388"/>
                      <a:pt x="1248" y="4626"/>
                      <a:pt x="1279" y="5102"/>
                    </a:cubicBezTo>
                    <a:lnTo>
                      <a:pt x="1990" y="6076"/>
                    </a:lnTo>
                    <a:lnTo>
                      <a:pt x="2972" y="7138"/>
                    </a:lnTo>
                    <a:cubicBezTo>
                      <a:pt x="2919" y="8007"/>
                      <a:pt x="2865" y="8778"/>
                      <a:pt x="2812" y="9647"/>
                    </a:cubicBezTo>
                    <a:lnTo>
                      <a:pt x="3105" y="9292"/>
                    </a:lnTo>
                    <a:lnTo>
                      <a:pt x="3610" y="10000"/>
                    </a:lnTo>
                    <a:cubicBezTo>
                      <a:pt x="3722" y="9609"/>
                      <a:pt x="3834" y="9121"/>
                      <a:pt x="3946" y="8730"/>
                    </a:cubicBezTo>
                    <a:lnTo>
                      <a:pt x="4275" y="8169"/>
                    </a:lnTo>
                    <a:lnTo>
                      <a:pt x="5009" y="8526"/>
                    </a:lnTo>
                    <a:lnTo>
                      <a:pt x="6063" y="9443"/>
                    </a:lnTo>
                    <a:lnTo>
                      <a:pt x="6949" y="6132"/>
                    </a:lnTo>
                    <a:cubicBezTo>
                      <a:pt x="7102" y="5869"/>
                      <a:pt x="7254" y="5710"/>
                      <a:pt x="7407" y="5342"/>
                    </a:cubicBezTo>
                    <a:cubicBezTo>
                      <a:pt x="7527" y="4100"/>
                      <a:pt x="7564" y="3798"/>
                      <a:pt x="7684" y="2556"/>
                    </a:cubicBezTo>
                    <a:cubicBezTo>
                      <a:pt x="8437" y="2938"/>
                      <a:pt x="8010" y="2695"/>
                      <a:pt x="8774" y="2973"/>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85962" name="Group 170"/>
            <p:cNvGrpSpPr>
              <a:grpSpLocks/>
            </p:cNvGrpSpPr>
            <p:nvPr/>
          </p:nvGrpSpPr>
          <p:grpSpPr bwMode="auto">
            <a:xfrm>
              <a:off x="32831" y="2734722"/>
              <a:ext cx="7227072" cy="2708841"/>
              <a:chOff x="32831" y="2734722"/>
              <a:chExt cx="7227072" cy="2708841"/>
            </a:xfrm>
          </p:grpSpPr>
          <p:sp>
            <p:nvSpPr>
              <p:cNvPr id="185963" name="Freeform 287"/>
              <p:cNvSpPr>
                <a:spLocks/>
              </p:cNvSpPr>
              <p:nvPr/>
            </p:nvSpPr>
            <p:spPr bwMode="auto">
              <a:xfrm>
                <a:off x="32831" y="2734722"/>
                <a:ext cx="7227072" cy="2708841"/>
              </a:xfrm>
              <a:custGeom>
                <a:avLst/>
                <a:gdLst>
                  <a:gd name="T0" fmla="*/ 2147483646 w 10517"/>
                  <a:gd name="T1" fmla="*/ 2147483646 h 24040"/>
                  <a:gd name="T2" fmla="*/ 2147483646 w 10517"/>
                  <a:gd name="T3" fmla="*/ 2147483646 h 24040"/>
                  <a:gd name="T4" fmla="*/ 2147483646 w 10517"/>
                  <a:gd name="T5" fmla="*/ 2147483646 h 24040"/>
                  <a:gd name="T6" fmla="*/ 2147483646 w 10517"/>
                  <a:gd name="T7" fmla="*/ 2147483646 h 24040"/>
                  <a:gd name="T8" fmla="*/ 2147483646 w 10517"/>
                  <a:gd name="T9" fmla="*/ 2147483646 h 24040"/>
                  <a:gd name="T10" fmla="*/ 2147483646 w 10517"/>
                  <a:gd name="T11" fmla="*/ 2147483646 h 24040"/>
                  <a:gd name="T12" fmla="*/ 2147483646 w 10517"/>
                  <a:gd name="T13" fmla="*/ 2147483646 h 24040"/>
                  <a:gd name="T14" fmla="*/ 2147483646 w 10517"/>
                  <a:gd name="T15" fmla="*/ 2147483646 h 24040"/>
                  <a:gd name="T16" fmla="*/ 2147483646 w 10517"/>
                  <a:gd name="T17" fmla="*/ 2147483646 h 24040"/>
                  <a:gd name="T18" fmla="*/ 2147483646 w 10517"/>
                  <a:gd name="T19" fmla="*/ 2147483646 h 24040"/>
                  <a:gd name="T20" fmla="*/ 2147483646 w 10517"/>
                  <a:gd name="T21" fmla="*/ 2147483646 h 24040"/>
                  <a:gd name="T22" fmla="*/ 2147483646 w 10517"/>
                  <a:gd name="T23" fmla="*/ 2147483646 h 24040"/>
                  <a:gd name="T24" fmla="*/ 2147483646 w 10517"/>
                  <a:gd name="T25" fmla="*/ 2147483646 h 24040"/>
                  <a:gd name="T26" fmla="*/ 2147483646 w 10517"/>
                  <a:gd name="T27" fmla="*/ 2147483646 h 24040"/>
                  <a:gd name="T28" fmla="*/ 2147483646 w 10517"/>
                  <a:gd name="T29" fmla="*/ 2147483646 h 24040"/>
                  <a:gd name="T30" fmla="*/ 2147483646 w 10517"/>
                  <a:gd name="T31" fmla="*/ 2147483646 h 24040"/>
                  <a:gd name="T32" fmla="*/ 2147483646 w 10517"/>
                  <a:gd name="T33" fmla="*/ 2147483646 h 24040"/>
                  <a:gd name="T34" fmla="*/ 2147483646 w 10517"/>
                  <a:gd name="T35" fmla="*/ 2147483646 h 24040"/>
                  <a:gd name="T36" fmla="*/ 2147483646 w 10517"/>
                  <a:gd name="T37" fmla="*/ 2147483646 h 240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17"/>
                  <a:gd name="T58" fmla="*/ 0 h 24040"/>
                  <a:gd name="T59" fmla="*/ 10517 w 10517"/>
                  <a:gd name="T60" fmla="*/ 24040 h 240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17" h="24040">
                    <a:moveTo>
                      <a:pt x="133" y="8506"/>
                    </a:moveTo>
                    <a:cubicBezTo>
                      <a:pt x="134" y="8508"/>
                      <a:pt x="241" y="0"/>
                      <a:pt x="233" y="268"/>
                    </a:cubicBezTo>
                    <a:cubicBezTo>
                      <a:pt x="234" y="270"/>
                      <a:pt x="188" y="4814"/>
                      <a:pt x="163" y="6455"/>
                    </a:cubicBezTo>
                    <a:cubicBezTo>
                      <a:pt x="138" y="8096"/>
                      <a:pt x="93" y="9112"/>
                      <a:pt x="83" y="10113"/>
                    </a:cubicBezTo>
                    <a:cubicBezTo>
                      <a:pt x="74" y="11114"/>
                      <a:pt x="0" y="11696"/>
                      <a:pt x="106" y="12459"/>
                    </a:cubicBezTo>
                    <a:cubicBezTo>
                      <a:pt x="259" y="13349"/>
                      <a:pt x="395" y="13868"/>
                      <a:pt x="720" y="14692"/>
                    </a:cubicBezTo>
                    <a:cubicBezTo>
                      <a:pt x="1046" y="15516"/>
                      <a:pt x="1886" y="16835"/>
                      <a:pt x="2059" y="17401"/>
                    </a:cubicBezTo>
                    <a:cubicBezTo>
                      <a:pt x="2171" y="18118"/>
                      <a:pt x="2227" y="18570"/>
                      <a:pt x="2269" y="18818"/>
                    </a:cubicBezTo>
                    <a:cubicBezTo>
                      <a:pt x="2694" y="18523"/>
                      <a:pt x="2474" y="18796"/>
                      <a:pt x="2693" y="18641"/>
                    </a:cubicBezTo>
                    <a:cubicBezTo>
                      <a:pt x="2917" y="19073"/>
                      <a:pt x="2973" y="19524"/>
                      <a:pt x="3071" y="19907"/>
                    </a:cubicBezTo>
                    <a:cubicBezTo>
                      <a:pt x="3091" y="20721"/>
                      <a:pt x="3112" y="21533"/>
                      <a:pt x="3134" y="22346"/>
                    </a:cubicBezTo>
                    <a:cubicBezTo>
                      <a:pt x="3550" y="22260"/>
                      <a:pt x="4140" y="22780"/>
                      <a:pt x="4675" y="23575"/>
                    </a:cubicBezTo>
                    <a:cubicBezTo>
                      <a:pt x="5183" y="23857"/>
                      <a:pt x="5821" y="24040"/>
                      <a:pt x="6187" y="24035"/>
                    </a:cubicBezTo>
                    <a:lnTo>
                      <a:pt x="6884" y="20779"/>
                    </a:lnTo>
                    <a:cubicBezTo>
                      <a:pt x="7201" y="19957"/>
                      <a:pt x="7215" y="20034"/>
                      <a:pt x="7487" y="20030"/>
                    </a:cubicBezTo>
                    <a:cubicBezTo>
                      <a:pt x="7670" y="18968"/>
                      <a:pt x="7697" y="18568"/>
                      <a:pt x="7797" y="17948"/>
                    </a:cubicBezTo>
                    <a:cubicBezTo>
                      <a:pt x="8061" y="18174"/>
                      <a:pt x="8247" y="18386"/>
                      <a:pt x="8616" y="18994"/>
                    </a:cubicBezTo>
                    <a:cubicBezTo>
                      <a:pt x="9012" y="20860"/>
                      <a:pt x="9097" y="21192"/>
                      <a:pt x="9529" y="21582"/>
                    </a:cubicBezTo>
                    <a:cubicBezTo>
                      <a:pt x="9846" y="21921"/>
                      <a:pt x="10330" y="21394"/>
                      <a:pt x="10517" y="21036"/>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5964" name="Text Box 288"/>
              <p:cNvSpPr txBox="1">
                <a:spLocks noChangeArrowheads="1"/>
              </p:cNvSpPr>
              <p:nvPr/>
            </p:nvSpPr>
            <p:spPr bwMode="auto">
              <a:xfrm rot="-1794235">
                <a:off x="4232923" y="5097996"/>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sp>
            <p:nvSpPr>
              <p:cNvPr id="185965" name="Text Box 288"/>
              <p:cNvSpPr txBox="1">
                <a:spLocks noChangeArrowheads="1"/>
              </p:cNvSpPr>
              <p:nvPr/>
            </p:nvSpPr>
            <p:spPr bwMode="auto">
              <a:xfrm rot="1302241">
                <a:off x="114611" y="4213782"/>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grpSp>
      </p:grpSp>
      <p:grpSp>
        <p:nvGrpSpPr>
          <p:cNvPr id="185349" name="Group 592"/>
          <p:cNvGrpSpPr>
            <a:grpSpLocks/>
          </p:cNvGrpSpPr>
          <p:nvPr/>
        </p:nvGrpSpPr>
        <p:grpSpPr bwMode="auto">
          <a:xfrm>
            <a:off x="3040019" y="1435101"/>
            <a:ext cx="9231313" cy="5470525"/>
            <a:chOff x="0" y="1435100"/>
            <a:chExt cx="9231313" cy="5470525"/>
          </a:xfrm>
        </p:grpSpPr>
        <p:grpSp>
          <p:nvGrpSpPr>
            <p:cNvPr id="185807" name="Group 422"/>
            <p:cNvGrpSpPr>
              <a:grpSpLocks/>
            </p:cNvGrpSpPr>
            <p:nvPr/>
          </p:nvGrpSpPr>
          <p:grpSpPr bwMode="auto">
            <a:xfrm>
              <a:off x="8775565" y="1890060"/>
              <a:ext cx="342895" cy="584243"/>
              <a:chOff x="812" y="116"/>
              <a:chExt cx="216" cy="368"/>
            </a:xfrm>
          </p:grpSpPr>
          <p:sp>
            <p:nvSpPr>
              <p:cNvPr id="185958" name="Text Box 423"/>
              <p:cNvSpPr txBox="1">
                <a:spLocks noChangeArrowheads="1"/>
              </p:cNvSpPr>
              <p:nvPr/>
            </p:nvSpPr>
            <p:spPr bwMode="auto">
              <a:xfrm>
                <a:off x="812" y="272"/>
                <a:ext cx="2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600" b="1" dirty="0">
                    <a:solidFill>
                      <a:srgbClr val="000000"/>
                    </a:solidFill>
                  </a:rPr>
                  <a:t>N</a:t>
                </a:r>
              </a:p>
            </p:txBody>
          </p:sp>
          <p:sp>
            <p:nvSpPr>
              <p:cNvPr id="185959" name="Line 424"/>
              <p:cNvSpPr>
                <a:spLocks noChangeShapeType="1"/>
              </p:cNvSpPr>
              <p:nvPr/>
            </p:nvSpPr>
            <p:spPr bwMode="auto">
              <a:xfrm flipV="1">
                <a:off x="976" y="132"/>
                <a:ext cx="0" cy="2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960" name="AutoShape 425"/>
              <p:cNvSpPr>
                <a:spLocks noChangeArrowheads="1"/>
              </p:cNvSpPr>
              <p:nvPr/>
            </p:nvSpPr>
            <p:spPr bwMode="auto">
              <a:xfrm flipH="1">
                <a:off x="884" y="116"/>
                <a:ext cx="96" cy="136"/>
              </a:xfrm>
              <a:prstGeom prst="rtTriangle">
                <a:avLst/>
              </a:prstGeom>
              <a:solidFill>
                <a:schemeClr val="tx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85808" name="Freeform 509"/>
            <p:cNvSpPr>
              <a:spLocks/>
            </p:cNvSpPr>
            <p:nvPr/>
          </p:nvSpPr>
          <p:spPr bwMode="auto">
            <a:xfrm>
              <a:off x="11108" y="1605877"/>
              <a:ext cx="752464" cy="1279618"/>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2147483646 h 10000"/>
                <a:gd name="T24" fmla="*/ 2147483646 w 10000"/>
                <a:gd name="T25" fmla="*/ 2147483646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0"/>
                <a:gd name="T40" fmla="*/ 0 h 10000"/>
                <a:gd name="T41" fmla="*/ 10000 w 10000"/>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0" h="10000">
                  <a:moveTo>
                    <a:pt x="2567" y="171"/>
                  </a:moveTo>
                  <a:cubicBezTo>
                    <a:pt x="4064" y="235"/>
                    <a:pt x="5989" y="0"/>
                    <a:pt x="7059" y="427"/>
                  </a:cubicBezTo>
                  <a:cubicBezTo>
                    <a:pt x="8770" y="1111"/>
                    <a:pt x="7154" y="532"/>
                    <a:pt x="8342" y="940"/>
                  </a:cubicBezTo>
                  <a:cubicBezTo>
                    <a:pt x="8824" y="1538"/>
                    <a:pt x="9572" y="1987"/>
                    <a:pt x="9947" y="2607"/>
                  </a:cubicBezTo>
                  <a:cubicBezTo>
                    <a:pt x="9733" y="4744"/>
                    <a:pt x="10000" y="5128"/>
                    <a:pt x="8663" y="6709"/>
                  </a:cubicBezTo>
                  <a:cubicBezTo>
                    <a:pt x="8075" y="7393"/>
                    <a:pt x="8610" y="7009"/>
                    <a:pt x="6417" y="7607"/>
                  </a:cubicBezTo>
                  <a:lnTo>
                    <a:pt x="5455" y="7863"/>
                  </a:lnTo>
                  <a:cubicBezTo>
                    <a:pt x="4813" y="8248"/>
                    <a:pt x="4599" y="8675"/>
                    <a:pt x="3850" y="9017"/>
                  </a:cubicBezTo>
                  <a:cubicBezTo>
                    <a:pt x="1818" y="10000"/>
                    <a:pt x="3850" y="8825"/>
                    <a:pt x="2246" y="9786"/>
                  </a:cubicBezTo>
                  <a:cubicBezTo>
                    <a:pt x="695" y="9637"/>
                    <a:pt x="481" y="9487"/>
                    <a:pt x="0" y="8889"/>
                  </a:cubicBezTo>
                  <a:cubicBezTo>
                    <a:pt x="107" y="7650"/>
                    <a:pt x="160" y="6410"/>
                    <a:pt x="321" y="5171"/>
                  </a:cubicBezTo>
                  <a:cubicBezTo>
                    <a:pt x="428" y="4252"/>
                    <a:pt x="1337" y="3376"/>
                    <a:pt x="1604" y="2479"/>
                  </a:cubicBezTo>
                  <a:cubicBezTo>
                    <a:pt x="1711" y="2137"/>
                    <a:pt x="1925" y="171"/>
                    <a:pt x="2567" y="17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09" name="Text Box 510"/>
            <p:cNvSpPr txBox="1">
              <a:spLocks noChangeArrowheads="1"/>
            </p:cNvSpPr>
            <p:nvPr/>
          </p:nvSpPr>
          <p:spPr bwMode="auto">
            <a:xfrm>
              <a:off x="112988" y="1896525"/>
              <a:ext cx="564578" cy="26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80000"/>
                </a:lnSpc>
                <a:spcBef>
                  <a:spcPct val="0"/>
                </a:spcBef>
                <a:buFontTx/>
                <a:buNone/>
              </a:pPr>
              <a:r>
                <a:rPr lang="en-US" altLang="en-US" sz="1400" b="1" dirty="0">
                  <a:solidFill>
                    <a:srgbClr val="000000"/>
                  </a:solidFill>
                  <a:cs typeface="Arial" panose="020B0604020202020204" pitchFamily="34" charset="0"/>
                </a:rPr>
                <a:t>BSA</a:t>
              </a:r>
            </a:p>
          </p:txBody>
        </p:sp>
        <p:sp>
          <p:nvSpPr>
            <p:cNvPr id="185810" name="Freeform 511"/>
            <p:cNvSpPr>
              <a:spLocks/>
            </p:cNvSpPr>
            <p:nvPr/>
          </p:nvSpPr>
          <p:spPr bwMode="auto">
            <a:xfrm>
              <a:off x="84797" y="1435100"/>
              <a:ext cx="3829916" cy="848688"/>
            </a:xfrm>
            <a:custGeom>
              <a:avLst/>
              <a:gdLst>
                <a:gd name="T0" fmla="*/ 0 w 10767"/>
                <a:gd name="T1" fmla="*/ 0 h 10553"/>
                <a:gd name="T2" fmla="*/ 2147483646 w 10767"/>
                <a:gd name="T3" fmla="*/ 2147483646 h 10553"/>
                <a:gd name="T4" fmla="*/ 2147483646 w 10767"/>
                <a:gd name="T5" fmla="*/ 2147483646 h 10553"/>
                <a:gd name="T6" fmla="*/ 2147483646 w 10767"/>
                <a:gd name="T7" fmla="*/ 2147483646 h 10553"/>
                <a:gd name="T8" fmla="*/ 2147483646 w 10767"/>
                <a:gd name="T9" fmla="*/ 2147483646 h 10553"/>
                <a:gd name="T10" fmla="*/ 2147483646 w 10767"/>
                <a:gd name="T11" fmla="*/ 2147483646 h 10553"/>
                <a:gd name="T12" fmla="*/ 2147483646 w 10767"/>
                <a:gd name="T13" fmla="*/ 2147483646 h 10553"/>
                <a:gd name="T14" fmla="*/ 2147483646 w 10767"/>
                <a:gd name="T15" fmla="*/ 2147483646 h 10553"/>
                <a:gd name="T16" fmla="*/ 2147483646 w 10767"/>
                <a:gd name="T17" fmla="*/ 2147483646 h 10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67"/>
                <a:gd name="T28" fmla="*/ 0 h 10553"/>
                <a:gd name="T29" fmla="*/ 10767 w 10767"/>
                <a:gd name="T30" fmla="*/ 10553 h 10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67" h="10553">
                  <a:moveTo>
                    <a:pt x="0" y="0"/>
                  </a:moveTo>
                  <a:cubicBezTo>
                    <a:pt x="305" y="422"/>
                    <a:pt x="1157" y="1413"/>
                    <a:pt x="1749" y="2154"/>
                  </a:cubicBezTo>
                  <a:cubicBezTo>
                    <a:pt x="2341" y="2895"/>
                    <a:pt x="3022" y="3746"/>
                    <a:pt x="3555" y="4447"/>
                  </a:cubicBezTo>
                  <a:cubicBezTo>
                    <a:pt x="4088" y="5148"/>
                    <a:pt x="4527" y="5930"/>
                    <a:pt x="4945" y="6361"/>
                  </a:cubicBezTo>
                  <a:cubicBezTo>
                    <a:pt x="5690" y="6300"/>
                    <a:pt x="5935" y="6462"/>
                    <a:pt x="6299" y="6688"/>
                  </a:cubicBezTo>
                  <a:cubicBezTo>
                    <a:pt x="6720" y="7168"/>
                    <a:pt x="6739" y="7546"/>
                    <a:pt x="7127" y="7718"/>
                  </a:cubicBezTo>
                  <a:cubicBezTo>
                    <a:pt x="7515" y="7890"/>
                    <a:pt x="8233" y="7403"/>
                    <a:pt x="8625" y="7718"/>
                  </a:cubicBezTo>
                  <a:cubicBezTo>
                    <a:pt x="9019" y="8032"/>
                    <a:pt x="9126" y="9136"/>
                    <a:pt x="9483" y="9608"/>
                  </a:cubicBezTo>
                  <a:cubicBezTo>
                    <a:pt x="9839" y="10081"/>
                    <a:pt x="10303" y="10317"/>
                    <a:pt x="10767" y="10553"/>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11" name="Freeform 519"/>
            <p:cNvSpPr>
              <a:spLocks/>
            </p:cNvSpPr>
            <p:nvPr/>
          </p:nvSpPr>
          <p:spPr bwMode="auto">
            <a:xfrm>
              <a:off x="4287770" y="2285375"/>
              <a:ext cx="4414201" cy="289484"/>
            </a:xfrm>
            <a:custGeom>
              <a:avLst/>
              <a:gdLst>
                <a:gd name="T0" fmla="*/ 0 w 11586"/>
                <a:gd name="T1" fmla="*/ 0 h 10074"/>
                <a:gd name="T2" fmla="*/ 2147483646 w 11586"/>
                <a:gd name="T3" fmla="*/ 2147483646 h 10074"/>
                <a:gd name="T4" fmla="*/ 2147483646 w 11586"/>
                <a:gd name="T5" fmla="*/ 2147483646 h 10074"/>
                <a:gd name="T6" fmla="*/ 2147483646 w 11586"/>
                <a:gd name="T7" fmla="*/ 2147483646 h 10074"/>
                <a:gd name="T8" fmla="*/ 2147483646 w 11586"/>
                <a:gd name="T9" fmla="*/ 2147483646 h 10074"/>
                <a:gd name="T10" fmla="*/ 2147483646 w 11586"/>
                <a:gd name="T11" fmla="*/ 2147483646 h 10074"/>
                <a:gd name="T12" fmla="*/ 2147483646 w 11586"/>
                <a:gd name="T13" fmla="*/ 2147483646 h 10074"/>
                <a:gd name="T14" fmla="*/ 2147483646 w 11586"/>
                <a:gd name="T15" fmla="*/ 2147483646 h 10074"/>
                <a:gd name="T16" fmla="*/ 2147483646 w 11586"/>
                <a:gd name="T17" fmla="*/ 2147483646 h 100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86"/>
                <a:gd name="T28" fmla="*/ 0 h 10074"/>
                <a:gd name="T29" fmla="*/ 11586 w 11586"/>
                <a:gd name="T30" fmla="*/ 10074 h 100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86" h="10074">
                  <a:moveTo>
                    <a:pt x="0" y="0"/>
                  </a:moveTo>
                  <a:cubicBezTo>
                    <a:pt x="583" y="1989"/>
                    <a:pt x="1167" y="4033"/>
                    <a:pt x="1600" y="4972"/>
                  </a:cubicBezTo>
                  <a:cubicBezTo>
                    <a:pt x="2033" y="5912"/>
                    <a:pt x="2071" y="5193"/>
                    <a:pt x="2600" y="5635"/>
                  </a:cubicBezTo>
                  <a:cubicBezTo>
                    <a:pt x="3129" y="6077"/>
                    <a:pt x="4092" y="7238"/>
                    <a:pt x="4775" y="7624"/>
                  </a:cubicBezTo>
                  <a:cubicBezTo>
                    <a:pt x="5458" y="8011"/>
                    <a:pt x="6279" y="7569"/>
                    <a:pt x="6700" y="7956"/>
                  </a:cubicBezTo>
                  <a:cubicBezTo>
                    <a:pt x="7121" y="8343"/>
                    <a:pt x="7099" y="9816"/>
                    <a:pt x="7300" y="9945"/>
                  </a:cubicBezTo>
                  <a:cubicBezTo>
                    <a:pt x="7501" y="10074"/>
                    <a:pt x="7475" y="9384"/>
                    <a:pt x="7904" y="8731"/>
                  </a:cubicBezTo>
                  <a:cubicBezTo>
                    <a:pt x="8333" y="8078"/>
                    <a:pt x="9263" y="6634"/>
                    <a:pt x="9877" y="6025"/>
                  </a:cubicBezTo>
                  <a:cubicBezTo>
                    <a:pt x="10491" y="5416"/>
                    <a:pt x="11144" y="5635"/>
                    <a:pt x="11586" y="5079"/>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12" name="Freeform 521"/>
            <p:cNvSpPr>
              <a:spLocks/>
            </p:cNvSpPr>
            <p:nvPr/>
          </p:nvSpPr>
          <p:spPr bwMode="auto">
            <a:xfrm>
              <a:off x="8358624" y="2235361"/>
              <a:ext cx="711107" cy="4276529"/>
            </a:xfrm>
            <a:custGeom>
              <a:avLst/>
              <a:gdLst>
                <a:gd name="T0" fmla="*/ 2147483646 w 12068"/>
                <a:gd name="T1" fmla="*/ 2147483646 h 10728"/>
                <a:gd name="T2" fmla="*/ 2147483646 w 12068"/>
                <a:gd name="T3" fmla="*/ 2147483646 h 10728"/>
                <a:gd name="T4" fmla="*/ 2147483646 w 12068"/>
                <a:gd name="T5" fmla="*/ 2147483646 h 10728"/>
                <a:gd name="T6" fmla="*/ 2147483646 w 12068"/>
                <a:gd name="T7" fmla="*/ 2147483646 h 10728"/>
                <a:gd name="T8" fmla="*/ 2147483646 w 12068"/>
                <a:gd name="T9" fmla="*/ 2147483646 h 10728"/>
                <a:gd name="T10" fmla="*/ 2147483646 w 12068"/>
                <a:gd name="T11" fmla="*/ 2147483646 h 10728"/>
                <a:gd name="T12" fmla="*/ 2147483646 w 12068"/>
                <a:gd name="T13" fmla="*/ 2147483646 h 10728"/>
                <a:gd name="T14" fmla="*/ 2147483646 w 12068"/>
                <a:gd name="T15" fmla="*/ 2147483646 h 10728"/>
                <a:gd name="T16" fmla="*/ 2147483646 w 12068"/>
                <a:gd name="T17" fmla="*/ 2147483646 h 10728"/>
                <a:gd name="T18" fmla="*/ 2147483646 w 12068"/>
                <a:gd name="T19" fmla="*/ 2147483646 h 10728"/>
                <a:gd name="T20" fmla="*/ 2147483646 w 12068"/>
                <a:gd name="T21" fmla="*/ 2147483646 h 10728"/>
                <a:gd name="T22" fmla="*/ 2147483646 w 12068"/>
                <a:gd name="T23" fmla="*/ 2147483646 h 107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68"/>
                <a:gd name="T37" fmla="*/ 0 h 10728"/>
                <a:gd name="T38" fmla="*/ 12068 w 12068"/>
                <a:gd name="T39" fmla="*/ 10728 h 107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68" h="10728">
                  <a:moveTo>
                    <a:pt x="2068" y="728"/>
                  </a:moveTo>
                  <a:cubicBezTo>
                    <a:pt x="2100" y="729"/>
                    <a:pt x="0" y="0"/>
                    <a:pt x="237" y="75"/>
                  </a:cubicBezTo>
                  <a:cubicBezTo>
                    <a:pt x="474" y="150"/>
                    <a:pt x="3099" y="1001"/>
                    <a:pt x="3493" y="1177"/>
                  </a:cubicBezTo>
                  <a:cubicBezTo>
                    <a:pt x="3920" y="1354"/>
                    <a:pt x="4221" y="1560"/>
                    <a:pt x="4624" y="1789"/>
                  </a:cubicBezTo>
                  <a:cubicBezTo>
                    <a:pt x="5028" y="2019"/>
                    <a:pt x="5593" y="2249"/>
                    <a:pt x="5918" y="2554"/>
                  </a:cubicBezTo>
                  <a:cubicBezTo>
                    <a:pt x="6241" y="2860"/>
                    <a:pt x="6159" y="3283"/>
                    <a:pt x="6564" y="3626"/>
                  </a:cubicBezTo>
                  <a:cubicBezTo>
                    <a:pt x="6968" y="3969"/>
                    <a:pt x="7514" y="4358"/>
                    <a:pt x="8343" y="4611"/>
                  </a:cubicBezTo>
                  <a:cubicBezTo>
                    <a:pt x="9172" y="4865"/>
                    <a:pt x="11028" y="4837"/>
                    <a:pt x="11547" y="5148"/>
                  </a:cubicBezTo>
                  <a:cubicBezTo>
                    <a:pt x="12068" y="5458"/>
                    <a:pt x="11973" y="6084"/>
                    <a:pt x="11466" y="6473"/>
                  </a:cubicBezTo>
                  <a:cubicBezTo>
                    <a:pt x="10959" y="6861"/>
                    <a:pt x="8916" y="7130"/>
                    <a:pt x="8503" y="7476"/>
                  </a:cubicBezTo>
                  <a:cubicBezTo>
                    <a:pt x="8090" y="7822"/>
                    <a:pt x="9091" y="8005"/>
                    <a:pt x="8988" y="8547"/>
                  </a:cubicBezTo>
                  <a:cubicBezTo>
                    <a:pt x="8884" y="9089"/>
                    <a:pt x="7584" y="10435"/>
                    <a:pt x="7880" y="1072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13" name="Freeform 523"/>
            <p:cNvSpPr>
              <a:spLocks/>
            </p:cNvSpPr>
            <p:nvPr/>
          </p:nvSpPr>
          <p:spPr bwMode="auto">
            <a:xfrm>
              <a:off x="363083" y="1669425"/>
              <a:ext cx="665534" cy="1567023"/>
            </a:xfrm>
            <a:custGeom>
              <a:avLst/>
              <a:gdLst>
                <a:gd name="T0" fmla="*/ 2147483646 w 10245"/>
                <a:gd name="T1" fmla="*/ 0 h 9564"/>
                <a:gd name="T2" fmla="*/ 2147483646 w 10245"/>
                <a:gd name="T3" fmla="*/ 2147483646 h 9564"/>
                <a:gd name="T4" fmla="*/ 2147483646 w 10245"/>
                <a:gd name="T5" fmla="*/ 2147483646 h 9564"/>
                <a:gd name="T6" fmla="*/ 2147483646 w 10245"/>
                <a:gd name="T7" fmla="*/ 2147483646 h 9564"/>
                <a:gd name="T8" fmla="*/ 2147483646 w 10245"/>
                <a:gd name="T9" fmla="*/ 2147483646 h 9564"/>
                <a:gd name="T10" fmla="*/ 2147483646 w 10245"/>
                <a:gd name="T11" fmla="*/ 2147483646 h 9564"/>
                <a:gd name="T12" fmla="*/ 2147483646 w 10245"/>
                <a:gd name="T13" fmla="*/ 2147483646 h 9564"/>
                <a:gd name="T14" fmla="*/ 0 60000 65536"/>
                <a:gd name="T15" fmla="*/ 0 60000 65536"/>
                <a:gd name="T16" fmla="*/ 0 60000 65536"/>
                <a:gd name="T17" fmla="*/ 0 60000 65536"/>
                <a:gd name="T18" fmla="*/ 0 60000 65536"/>
                <a:gd name="T19" fmla="*/ 0 60000 65536"/>
                <a:gd name="T20" fmla="*/ 0 60000 65536"/>
                <a:gd name="T21" fmla="*/ 0 w 10245"/>
                <a:gd name="T22" fmla="*/ 0 h 9564"/>
                <a:gd name="T23" fmla="*/ 10245 w 10245"/>
                <a:gd name="T24" fmla="*/ 9564 h 95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45" h="9564">
                  <a:moveTo>
                    <a:pt x="10245" y="0"/>
                  </a:moveTo>
                  <a:cubicBezTo>
                    <a:pt x="9634" y="494"/>
                    <a:pt x="9582" y="990"/>
                    <a:pt x="9244" y="1549"/>
                  </a:cubicBezTo>
                  <a:cubicBezTo>
                    <a:pt x="8906" y="2108"/>
                    <a:pt x="8681" y="2771"/>
                    <a:pt x="8217" y="3352"/>
                  </a:cubicBezTo>
                  <a:cubicBezTo>
                    <a:pt x="7752" y="3934"/>
                    <a:pt x="7118" y="4574"/>
                    <a:pt x="6458" y="5039"/>
                  </a:cubicBezTo>
                  <a:cubicBezTo>
                    <a:pt x="5798" y="5504"/>
                    <a:pt x="5016" y="5765"/>
                    <a:pt x="4258" y="6143"/>
                  </a:cubicBezTo>
                  <a:cubicBezTo>
                    <a:pt x="3500" y="6521"/>
                    <a:pt x="2618" y="6736"/>
                    <a:pt x="1913" y="7306"/>
                  </a:cubicBezTo>
                  <a:cubicBezTo>
                    <a:pt x="1208" y="7876"/>
                    <a:pt x="0" y="9104"/>
                    <a:pt x="30" y="9564"/>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14" name="Freeform 524"/>
            <p:cNvSpPr>
              <a:spLocks/>
            </p:cNvSpPr>
            <p:nvPr/>
          </p:nvSpPr>
          <p:spPr bwMode="auto">
            <a:xfrm>
              <a:off x="126646" y="3422222"/>
              <a:ext cx="208194" cy="2351024"/>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10000" y="0"/>
                  </a:moveTo>
                  <a:cubicBezTo>
                    <a:pt x="8780" y="548"/>
                    <a:pt x="8468" y="291"/>
                    <a:pt x="6115" y="1297"/>
                  </a:cubicBezTo>
                  <a:cubicBezTo>
                    <a:pt x="4527" y="2303"/>
                    <a:pt x="939" y="4587"/>
                    <a:pt x="469" y="6037"/>
                  </a:cubicBezTo>
                  <a:cubicBezTo>
                    <a:pt x="0" y="7487"/>
                    <a:pt x="2839" y="9305"/>
                    <a:pt x="3302"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15" name="Rectangle 525"/>
            <p:cNvSpPr>
              <a:spLocks noChangeArrowheads="1"/>
            </p:cNvSpPr>
            <p:nvPr/>
          </p:nvSpPr>
          <p:spPr bwMode="auto">
            <a:xfrm rot="17544151">
              <a:off x="205351" y="3177753"/>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rPr>
                <a:t>X</a:t>
              </a:r>
            </a:p>
          </p:txBody>
        </p:sp>
        <p:sp>
          <p:nvSpPr>
            <p:cNvPr id="185816" name="Freeform 526"/>
            <p:cNvSpPr>
              <a:spLocks/>
            </p:cNvSpPr>
            <p:nvPr/>
          </p:nvSpPr>
          <p:spPr bwMode="auto">
            <a:xfrm>
              <a:off x="1405335" y="1890010"/>
              <a:ext cx="1325247" cy="469029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0 w 10000"/>
                <a:gd name="T23" fmla="*/ 2147483646 h 10000"/>
                <a:gd name="T24" fmla="*/ 2147483646 w 10000"/>
                <a:gd name="T25" fmla="*/ 2147483646 h 10000"/>
                <a:gd name="T26" fmla="*/ 2147483646 w 10000"/>
                <a:gd name="T27" fmla="*/ 2147483646 h 10000"/>
                <a:gd name="T28" fmla="*/ 2147483646 w 10000"/>
                <a:gd name="T29" fmla="*/ 2147483646 h 1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00"/>
                <a:gd name="T46" fmla="*/ 0 h 10000"/>
                <a:gd name="T47" fmla="*/ 10000 w 10000"/>
                <a:gd name="T48" fmla="*/ 10000 h 1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00" h="10000">
                  <a:moveTo>
                    <a:pt x="8948" y="0"/>
                  </a:moveTo>
                  <a:cubicBezTo>
                    <a:pt x="9044" y="234"/>
                    <a:pt x="9343" y="377"/>
                    <a:pt x="9487" y="589"/>
                  </a:cubicBezTo>
                  <a:cubicBezTo>
                    <a:pt x="9618" y="745"/>
                    <a:pt x="9555" y="818"/>
                    <a:pt x="9627" y="935"/>
                  </a:cubicBezTo>
                  <a:cubicBezTo>
                    <a:pt x="9700" y="1051"/>
                    <a:pt x="10000" y="1134"/>
                    <a:pt x="9921" y="1286"/>
                  </a:cubicBezTo>
                  <a:cubicBezTo>
                    <a:pt x="9841" y="1439"/>
                    <a:pt x="9392" y="1682"/>
                    <a:pt x="9152" y="1848"/>
                  </a:cubicBezTo>
                  <a:cubicBezTo>
                    <a:pt x="8913" y="2015"/>
                    <a:pt x="8714" y="2119"/>
                    <a:pt x="8482" y="2285"/>
                  </a:cubicBezTo>
                  <a:cubicBezTo>
                    <a:pt x="8250" y="2451"/>
                    <a:pt x="8121" y="2584"/>
                    <a:pt x="7761" y="2843"/>
                  </a:cubicBezTo>
                  <a:lnTo>
                    <a:pt x="6361" y="3838"/>
                  </a:lnTo>
                  <a:cubicBezTo>
                    <a:pt x="5983" y="4109"/>
                    <a:pt x="5804" y="4230"/>
                    <a:pt x="5354" y="4458"/>
                  </a:cubicBezTo>
                  <a:cubicBezTo>
                    <a:pt x="4797" y="4656"/>
                    <a:pt x="3857" y="4834"/>
                    <a:pt x="3126" y="5037"/>
                  </a:cubicBezTo>
                  <a:cubicBezTo>
                    <a:pt x="2395" y="5240"/>
                    <a:pt x="1491" y="5523"/>
                    <a:pt x="970" y="5677"/>
                  </a:cubicBezTo>
                  <a:cubicBezTo>
                    <a:pt x="449" y="5830"/>
                    <a:pt x="216" y="5763"/>
                    <a:pt x="0" y="5960"/>
                  </a:cubicBezTo>
                  <a:cubicBezTo>
                    <a:pt x="36" y="6278"/>
                    <a:pt x="318" y="7176"/>
                    <a:pt x="396" y="7728"/>
                  </a:cubicBezTo>
                  <a:cubicBezTo>
                    <a:pt x="474" y="8280"/>
                    <a:pt x="445" y="8894"/>
                    <a:pt x="467" y="9272"/>
                  </a:cubicBezTo>
                  <a:cubicBezTo>
                    <a:pt x="489" y="9651"/>
                    <a:pt x="433" y="9672"/>
                    <a:pt x="529"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17" name="Freeform 527"/>
            <p:cNvSpPr>
              <a:spLocks/>
            </p:cNvSpPr>
            <p:nvPr/>
          </p:nvSpPr>
          <p:spPr bwMode="auto">
            <a:xfrm>
              <a:off x="2225304" y="1819778"/>
              <a:ext cx="1738002" cy="4767649"/>
            </a:xfrm>
            <a:custGeom>
              <a:avLst/>
              <a:gdLst>
                <a:gd name="T0" fmla="*/ 2147483646 w 10000"/>
                <a:gd name="T1" fmla="*/ 0 h 11496"/>
                <a:gd name="T2" fmla="*/ 2147483646 w 10000"/>
                <a:gd name="T3" fmla="*/ 2147483646 h 11496"/>
                <a:gd name="T4" fmla="*/ 2147483646 w 10000"/>
                <a:gd name="T5" fmla="*/ 2147483646 h 11496"/>
                <a:gd name="T6" fmla="*/ 2147483646 w 10000"/>
                <a:gd name="T7" fmla="*/ 2147483646 h 11496"/>
                <a:gd name="T8" fmla="*/ 2147483646 w 10000"/>
                <a:gd name="T9" fmla="*/ 2147483646 h 11496"/>
                <a:gd name="T10" fmla="*/ 2147483646 w 10000"/>
                <a:gd name="T11" fmla="*/ 2147483646 h 11496"/>
                <a:gd name="T12" fmla="*/ 2147483646 w 10000"/>
                <a:gd name="T13" fmla="*/ 2147483646 h 11496"/>
                <a:gd name="T14" fmla="*/ 2147483646 w 10000"/>
                <a:gd name="T15" fmla="*/ 2147483646 h 11496"/>
                <a:gd name="T16" fmla="*/ 2147483646 w 10000"/>
                <a:gd name="T17" fmla="*/ 2147483646 h 11496"/>
                <a:gd name="T18" fmla="*/ 0 w 10000"/>
                <a:gd name="T19" fmla="*/ 2147483646 h 11496"/>
                <a:gd name="T20" fmla="*/ 2147483646 w 10000"/>
                <a:gd name="T21" fmla="*/ 2147483646 h 11496"/>
                <a:gd name="T22" fmla="*/ 2147483646 w 10000"/>
                <a:gd name="T23" fmla="*/ 2147483646 h 11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1496"/>
                <a:gd name="T38" fmla="*/ 10000 w 10000"/>
                <a:gd name="T39" fmla="*/ 11496 h 11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1496">
                  <a:moveTo>
                    <a:pt x="10000" y="0"/>
                  </a:moveTo>
                  <a:cubicBezTo>
                    <a:pt x="9715" y="115"/>
                    <a:pt x="9073" y="437"/>
                    <a:pt x="8677" y="652"/>
                  </a:cubicBezTo>
                  <a:cubicBezTo>
                    <a:pt x="8282" y="866"/>
                    <a:pt x="7957" y="1030"/>
                    <a:pt x="7627" y="1284"/>
                  </a:cubicBezTo>
                  <a:cubicBezTo>
                    <a:pt x="7297" y="1538"/>
                    <a:pt x="7024" y="1834"/>
                    <a:pt x="6695" y="2179"/>
                  </a:cubicBezTo>
                  <a:cubicBezTo>
                    <a:pt x="6366" y="2523"/>
                    <a:pt x="6029" y="2973"/>
                    <a:pt x="5655" y="3350"/>
                  </a:cubicBezTo>
                  <a:cubicBezTo>
                    <a:pt x="5279" y="3731"/>
                    <a:pt x="4753" y="4107"/>
                    <a:pt x="4449" y="4453"/>
                  </a:cubicBezTo>
                  <a:cubicBezTo>
                    <a:pt x="4145" y="4800"/>
                    <a:pt x="4156" y="5100"/>
                    <a:pt x="3829" y="5429"/>
                  </a:cubicBezTo>
                  <a:cubicBezTo>
                    <a:pt x="3454" y="5663"/>
                    <a:pt x="3145" y="5833"/>
                    <a:pt x="2613" y="6046"/>
                  </a:cubicBezTo>
                  <a:cubicBezTo>
                    <a:pt x="2080" y="6259"/>
                    <a:pt x="1068" y="6506"/>
                    <a:pt x="632" y="6708"/>
                  </a:cubicBezTo>
                  <a:cubicBezTo>
                    <a:pt x="196" y="6910"/>
                    <a:pt x="165" y="7019"/>
                    <a:pt x="0" y="7257"/>
                  </a:cubicBezTo>
                  <a:cubicBezTo>
                    <a:pt x="19" y="7628"/>
                    <a:pt x="203" y="8422"/>
                    <a:pt x="283" y="8879"/>
                  </a:cubicBezTo>
                  <a:cubicBezTo>
                    <a:pt x="362" y="9336"/>
                    <a:pt x="429" y="10952"/>
                    <a:pt x="475" y="11496"/>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18" name="Freeform 528"/>
            <p:cNvSpPr>
              <a:spLocks/>
            </p:cNvSpPr>
            <p:nvPr/>
          </p:nvSpPr>
          <p:spPr bwMode="auto">
            <a:xfrm>
              <a:off x="5083223" y="2331293"/>
              <a:ext cx="698459" cy="4228337"/>
            </a:xfrm>
            <a:custGeom>
              <a:avLst/>
              <a:gdLst>
                <a:gd name="T0" fmla="*/ 2147483646 w 9925"/>
                <a:gd name="T1" fmla="*/ 0 h 10038"/>
                <a:gd name="T2" fmla="*/ 2147483646 w 9925"/>
                <a:gd name="T3" fmla="*/ 2147483646 h 10038"/>
                <a:gd name="T4" fmla="*/ 2147483646 w 9925"/>
                <a:gd name="T5" fmla="*/ 2147483646 h 10038"/>
                <a:gd name="T6" fmla="*/ 2147483646 w 9925"/>
                <a:gd name="T7" fmla="*/ 2147483646 h 10038"/>
                <a:gd name="T8" fmla="*/ 2147483646 w 9925"/>
                <a:gd name="T9" fmla="*/ 2147483646 h 10038"/>
                <a:gd name="T10" fmla="*/ 2147483646 w 9925"/>
                <a:gd name="T11" fmla="*/ 2147483646 h 10038"/>
                <a:gd name="T12" fmla="*/ 2147483646 w 9925"/>
                <a:gd name="T13" fmla="*/ 2147483646 h 10038"/>
                <a:gd name="T14" fmla="*/ 2147483646 w 9925"/>
                <a:gd name="T15" fmla="*/ 2147483646 h 10038"/>
                <a:gd name="T16" fmla="*/ 2147483646 w 9925"/>
                <a:gd name="T17" fmla="*/ 2147483646 h 10038"/>
                <a:gd name="T18" fmla="*/ 2147483646 w 9925"/>
                <a:gd name="T19" fmla="*/ 2147483646 h 10038"/>
                <a:gd name="T20" fmla="*/ 2147483646 w 9925"/>
                <a:gd name="T21" fmla="*/ 2147483646 h 10038"/>
                <a:gd name="T22" fmla="*/ 0 w 9925"/>
                <a:gd name="T23" fmla="*/ 2147483646 h 100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25"/>
                <a:gd name="T37" fmla="*/ 0 h 10038"/>
                <a:gd name="T38" fmla="*/ 9925 w 9925"/>
                <a:gd name="T39" fmla="*/ 10038 h 100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25" h="10038">
                  <a:moveTo>
                    <a:pt x="7510" y="0"/>
                  </a:moveTo>
                  <a:cubicBezTo>
                    <a:pt x="7351" y="83"/>
                    <a:pt x="6857" y="486"/>
                    <a:pt x="6902" y="683"/>
                  </a:cubicBezTo>
                  <a:cubicBezTo>
                    <a:pt x="6948" y="878"/>
                    <a:pt x="7307" y="1259"/>
                    <a:pt x="7442" y="1495"/>
                  </a:cubicBezTo>
                  <a:cubicBezTo>
                    <a:pt x="7579" y="1735"/>
                    <a:pt x="7601" y="1852"/>
                    <a:pt x="8015" y="2094"/>
                  </a:cubicBezTo>
                  <a:cubicBezTo>
                    <a:pt x="8428" y="2335"/>
                    <a:pt x="9554" y="2589"/>
                    <a:pt x="9925" y="2946"/>
                  </a:cubicBezTo>
                  <a:cubicBezTo>
                    <a:pt x="9691" y="3305"/>
                    <a:pt x="8766" y="3828"/>
                    <a:pt x="8194" y="4345"/>
                  </a:cubicBezTo>
                  <a:cubicBezTo>
                    <a:pt x="6871" y="4848"/>
                    <a:pt x="6138" y="4965"/>
                    <a:pt x="4989" y="5286"/>
                  </a:cubicBezTo>
                  <a:cubicBezTo>
                    <a:pt x="3840" y="5608"/>
                    <a:pt x="2105" y="5977"/>
                    <a:pt x="1302" y="6276"/>
                  </a:cubicBezTo>
                  <a:cubicBezTo>
                    <a:pt x="499" y="6574"/>
                    <a:pt x="270" y="6765"/>
                    <a:pt x="171" y="7077"/>
                  </a:cubicBezTo>
                  <a:cubicBezTo>
                    <a:pt x="72" y="7389"/>
                    <a:pt x="745" y="7838"/>
                    <a:pt x="705" y="8147"/>
                  </a:cubicBezTo>
                  <a:cubicBezTo>
                    <a:pt x="662" y="8458"/>
                    <a:pt x="1278" y="8735"/>
                    <a:pt x="1197" y="9055"/>
                  </a:cubicBezTo>
                  <a:cubicBezTo>
                    <a:pt x="1118" y="9374"/>
                    <a:pt x="114" y="9688"/>
                    <a:pt x="0" y="1003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19" name="Text Box 532"/>
            <p:cNvSpPr txBox="1">
              <a:spLocks noChangeArrowheads="1"/>
            </p:cNvSpPr>
            <p:nvPr/>
          </p:nvSpPr>
          <p:spPr bwMode="auto">
            <a:xfrm>
              <a:off x="3539388" y="1521815"/>
              <a:ext cx="909624"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85820" name="Text Box 533"/>
            <p:cNvSpPr txBox="1">
              <a:spLocks noChangeArrowheads="1"/>
            </p:cNvSpPr>
            <p:nvPr/>
          </p:nvSpPr>
          <p:spPr bwMode="auto">
            <a:xfrm>
              <a:off x="4979089" y="2043966"/>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85821" name="Text Box 534"/>
            <p:cNvSpPr txBox="1">
              <a:spLocks noChangeArrowheads="1"/>
            </p:cNvSpPr>
            <p:nvPr/>
          </p:nvSpPr>
          <p:spPr bwMode="auto">
            <a:xfrm>
              <a:off x="2065316" y="1575807"/>
              <a:ext cx="1033447"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a:t>
              </a:r>
            </a:p>
          </p:txBody>
        </p:sp>
        <p:sp>
          <p:nvSpPr>
            <p:cNvPr id="185822" name="Rectangle 539"/>
            <p:cNvSpPr>
              <a:spLocks noChangeArrowheads="1"/>
            </p:cNvSpPr>
            <p:nvPr/>
          </p:nvSpPr>
          <p:spPr bwMode="auto">
            <a:xfrm rot="267336">
              <a:off x="6927742" y="2728322"/>
              <a:ext cx="923911" cy="244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Range Road</a:t>
              </a:r>
            </a:p>
          </p:txBody>
        </p:sp>
        <p:sp>
          <p:nvSpPr>
            <p:cNvPr id="185823" name="Text Box 541"/>
            <p:cNvSpPr txBox="1">
              <a:spLocks noChangeArrowheads="1"/>
            </p:cNvSpPr>
            <p:nvPr/>
          </p:nvSpPr>
          <p:spPr bwMode="auto">
            <a:xfrm>
              <a:off x="4452302" y="6532344"/>
              <a:ext cx="1261861"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85824" name="Text Box 542"/>
            <p:cNvSpPr txBox="1">
              <a:spLocks noChangeArrowheads="1"/>
            </p:cNvSpPr>
            <p:nvPr/>
          </p:nvSpPr>
          <p:spPr bwMode="auto">
            <a:xfrm>
              <a:off x="1763225" y="6540003"/>
              <a:ext cx="107691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85825" name="Text Box 543"/>
            <p:cNvSpPr txBox="1">
              <a:spLocks noChangeArrowheads="1"/>
            </p:cNvSpPr>
            <p:nvPr/>
          </p:nvSpPr>
          <p:spPr bwMode="auto">
            <a:xfrm>
              <a:off x="918989" y="6530477"/>
              <a:ext cx="1119076"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a:t>
              </a:r>
            </a:p>
          </p:txBody>
        </p:sp>
        <p:grpSp>
          <p:nvGrpSpPr>
            <p:cNvPr id="185826" name="Group 507"/>
            <p:cNvGrpSpPr>
              <a:grpSpLocks/>
            </p:cNvGrpSpPr>
            <p:nvPr/>
          </p:nvGrpSpPr>
          <p:grpSpPr bwMode="auto">
            <a:xfrm>
              <a:off x="957830" y="1630702"/>
              <a:ext cx="138110" cy="138122"/>
              <a:chOff x="1196975" y="4543425"/>
              <a:chExt cx="138112" cy="138112"/>
            </a:xfrm>
          </p:grpSpPr>
          <p:sp>
            <p:nvSpPr>
              <p:cNvPr id="185955"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95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95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27" name="Group 516"/>
            <p:cNvGrpSpPr>
              <a:grpSpLocks/>
            </p:cNvGrpSpPr>
            <p:nvPr/>
          </p:nvGrpSpPr>
          <p:grpSpPr bwMode="auto">
            <a:xfrm>
              <a:off x="8375244" y="2376409"/>
              <a:ext cx="138110" cy="138122"/>
              <a:chOff x="1196975" y="4543425"/>
              <a:chExt cx="138112" cy="138112"/>
            </a:xfrm>
          </p:grpSpPr>
          <p:sp>
            <p:nvSpPr>
              <p:cNvPr id="185952"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95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95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28" name="Group 520"/>
            <p:cNvGrpSpPr>
              <a:grpSpLocks/>
            </p:cNvGrpSpPr>
            <p:nvPr/>
          </p:nvGrpSpPr>
          <p:grpSpPr bwMode="auto">
            <a:xfrm>
              <a:off x="2569892" y="2002535"/>
              <a:ext cx="138110" cy="138122"/>
              <a:chOff x="1196975" y="4543425"/>
              <a:chExt cx="138112" cy="138112"/>
            </a:xfrm>
          </p:grpSpPr>
          <p:sp>
            <p:nvSpPr>
              <p:cNvPr id="185949"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95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95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29" name="Group 524"/>
            <p:cNvGrpSpPr>
              <a:grpSpLocks/>
            </p:cNvGrpSpPr>
            <p:nvPr/>
          </p:nvGrpSpPr>
          <p:grpSpPr bwMode="auto">
            <a:xfrm>
              <a:off x="3552567" y="2182033"/>
              <a:ext cx="138110" cy="138122"/>
              <a:chOff x="1196975" y="4543425"/>
              <a:chExt cx="138112" cy="138112"/>
            </a:xfrm>
          </p:grpSpPr>
          <p:sp>
            <p:nvSpPr>
              <p:cNvPr id="185946"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94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94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30" name="Group 528"/>
            <p:cNvGrpSpPr>
              <a:grpSpLocks/>
            </p:cNvGrpSpPr>
            <p:nvPr/>
          </p:nvGrpSpPr>
          <p:grpSpPr bwMode="auto">
            <a:xfrm>
              <a:off x="5517834" y="2413964"/>
              <a:ext cx="138110" cy="138122"/>
              <a:chOff x="1196975" y="4543425"/>
              <a:chExt cx="138112" cy="138112"/>
            </a:xfrm>
          </p:grpSpPr>
          <p:sp>
            <p:nvSpPr>
              <p:cNvPr id="185943"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94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94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31" name="Group 45"/>
            <p:cNvGrpSpPr>
              <a:grpSpLocks/>
            </p:cNvGrpSpPr>
            <p:nvPr/>
          </p:nvGrpSpPr>
          <p:grpSpPr bwMode="auto">
            <a:xfrm>
              <a:off x="2284259" y="2553683"/>
              <a:ext cx="6613677" cy="3640804"/>
              <a:chOff x="2284258" y="2553634"/>
              <a:chExt cx="6613678" cy="3640645"/>
            </a:xfrm>
          </p:grpSpPr>
          <p:grpSp>
            <p:nvGrpSpPr>
              <p:cNvPr id="185879" name="Group 381"/>
              <p:cNvGrpSpPr>
                <a:grpSpLocks/>
              </p:cNvGrpSpPr>
              <p:nvPr/>
            </p:nvGrpSpPr>
            <p:grpSpPr bwMode="auto">
              <a:xfrm>
                <a:off x="2284258" y="2686994"/>
                <a:ext cx="1273189" cy="2171767"/>
                <a:chOff x="816" y="1693"/>
                <a:chExt cx="802" cy="1368"/>
              </a:xfrm>
            </p:grpSpPr>
            <p:sp>
              <p:nvSpPr>
                <p:cNvPr id="185940" name="AutoShape 382"/>
                <p:cNvSpPr>
                  <a:spLocks noChangeArrowheads="1"/>
                </p:cNvSpPr>
                <p:nvPr/>
              </p:nvSpPr>
              <p:spPr bwMode="auto">
                <a:xfrm>
                  <a:off x="1486" y="1693"/>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941" name="AutoShape 383"/>
                <p:cNvSpPr>
                  <a:spLocks noChangeArrowheads="1"/>
                </p:cNvSpPr>
                <p:nvPr/>
              </p:nvSpPr>
              <p:spPr bwMode="auto">
                <a:xfrm>
                  <a:off x="1474" y="2406"/>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942" name="AutoShape 384"/>
                <p:cNvSpPr>
                  <a:spLocks noChangeArrowheads="1"/>
                </p:cNvSpPr>
                <p:nvPr/>
              </p:nvSpPr>
              <p:spPr bwMode="auto">
                <a:xfrm>
                  <a:off x="816" y="2947"/>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85880" name="Group 275"/>
              <p:cNvGrpSpPr>
                <a:grpSpLocks/>
              </p:cNvGrpSpPr>
              <p:nvPr/>
            </p:nvGrpSpPr>
            <p:grpSpPr bwMode="auto">
              <a:xfrm>
                <a:off x="8105650" y="2971158"/>
                <a:ext cx="792286" cy="574221"/>
                <a:chOff x="8105775" y="2971800"/>
                <a:chExt cx="792298" cy="574205"/>
              </a:xfrm>
            </p:grpSpPr>
            <p:grpSp>
              <p:nvGrpSpPr>
                <p:cNvPr id="185929" name="Group 493"/>
                <p:cNvGrpSpPr>
                  <a:grpSpLocks/>
                </p:cNvGrpSpPr>
                <p:nvPr/>
              </p:nvGrpSpPr>
              <p:grpSpPr bwMode="auto">
                <a:xfrm>
                  <a:off x="8105775" y="2971800"/>
                  <a:ext cx="280988" cy="463550"/>
                  <a:chOff x="8638719" y="1220002"/>
                  <a:chExt cx="280657" cy="463447"/>
                </a:xfrm>
              </p:grpSpPr>
              <p:sp>
                <p:nvSpPr>
                  <p:cNvPr id="185933" name="Rectangle 133"/>
                  <p:cNvSpPr>
                    <a:spLocks noChangeArrowheads="1"/>
                  </p:cNvSpPr>
                  <p:nvPr/>
                </p:nvSpPr>
                <p:spPr bwMode="auto">
                  <a:xfrm rot="-2700000">
                    <a:off x="8638719" y="1402791"/>
                    <a:ext cx="280657" cy="280658"/>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5934" name="Group 80"/>
                  <p:cNvGrpSpPr>
                    <a:grpSpLocks/>
                  </p:cNvGrpSpPr>
                  <p:nvPr/>
                </p:nvGrpSpPr>
                <p:grpSpPr bwMode="auto">
                  <a:xfrm>
                    <a:off x="8685509" y="1498556"/>
                    <a:ext cx="186368" cy="84027"/>
                    <a:chOff x="1808112" y="2134561"/>
                    <a:chExt cx="549111" cy="247650"/>
                  </a:xfrm>
                </p:grpSpPr>
                <p:sp>
                  <p:nvSpPr>
                    <p:cNvPr id="185936"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937"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938"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939"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5935" name="Line 135"/>
                  <p:cNvSpPr>
                    <a:spLocks noChangeShapeType="1"/>
                  </p:cNvSpPr>
                  <p:nvPr/>
                </p:nvSpPr>
                <p:spPr bwMode="auto">
                  <a:xfrm>
                    <a:off x="8779047" y="1220002"/>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5930" name="Group 241"/>
                <p:cNvGrpSpPr>
                  <a:grpSpLocks/>
                </p:cNvGrpSpPr>
                <p:nvPr/>
              </p:nvGrpSpPr>
              <p:grpSpPr bwMode="auto">
                <a:xfrm>
                  <a:off x="8381730" y="3180204"/>
                  <a:ext cx="516343" cy="365801"/>
                  <a:chOff x="9283584" y="483216"/>
                  <a:chExt cx="516477" cy="365825"/>
                </a:xfrm>
              </p:grpSpPr>
              <p:sp>
                <p:nvSpPr>
                  <p:cNvPr id="185931"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D</a:t>
                    </a:r>
                  </a:p>
                </p:txBody>
              </p:sp>
              <p:sp>
                <p:nvSpPr>
                  <p:cNvPr id="185932" name="Text Box 435"/>
                  <p:cNvSpPr txBox="1">
                    <a:spLocks noChangeArrowheads="1"/>
                  </p:cNvSpPr>
                  <p:nvPr/>
                </p:nvSpPr>
                <p:spPr bwMode="auto">
                  <a:xfrm>
                    <a:off x="9289845" y="602811"/>
                    <a:ext cx="510216" cy="2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85881" name="Group 277"/>
              <p:cNvGrpSpPr>
                <a:grpSpLocks/>
              </p:cNvGrpSpPr>
              <p:nvPr/>
            </p:nvGrpSpPr>
            <p:grpSpPr bwMode="auto">
              <a:xfrm>
                <a:off x="6186391" y="2553634"/>
                <a:ext cx="786282" cy="553573"/>
                <a:chOff x="6186488" y="2554288"/>
                <a:chExt cx="786294" cy="553557"/>
              </a:xfrm>
            </p:grpSpPr>
            <p:grpSp>
              <p:nvGrpSpPr>
                <p:cNvPr id="185914" name="Group 466"/>
                <p:cNvGrpSpPr>
                  <a:grpSpLocks/>
                </p:cNvGrpSpPr>
                <p:nvPr/>
              </p:nvGrpSpPr>
              <p:grpSpPr bwMode="auto">
                <a:xfrm>
                  <a:off x="6186488" y="2554288"/>
                  <a:ext cx="280987" cy="442912"/>
                  <a:chOff x="9144000" y="2126089"/>
                  <a:chExt cx="280657" cy="442463"/>
                </a:xfrm>
              </p:grpSpPr>
              <p:grpSp>
                <p:nvGrpSpPr>
                  <p:cNvPr id="185918" name="Group 381"/>
                  <p:cNvGrpSpPr>
                    <a:grpSpLocks/>
                  </p:cNvGrpSpPr>
                  <p:nvPr/>
                </p:nvGrpSpPr>
                <p:grpSpPr bwMode="auto">
                  <a:xfrm>
                    <a:off x="9144000" y="2287894"/>
                    <a:ext cx="280657" cy="280658"/>
                    <a:chOff x="3840891" y="2938973"/>
                    <a:chExt cx="395477" cy="395476"/>
                  </a:xfrm>
                </p:grpSpPr>
                <p:sp>
                  <p:nvSpPr>
                    <p:cNvPr id="185920"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5921" name="Group 252"/>
                    <p:cNvGrpSpPr>
                      <a:grpSpLocks/>
                    </p:cNvGrpSpPr>
                    <p:nvPr/>
                  </p:nvGrpSpPr>
                  <p:grpSpPr bwMode="auto">
                    <a:xfrm>
                      <a:off x="3843033" y="3039193"/>
                      <a:ext cx="390179" cy="179559"/>
                      <a:chOff x="2804" y="1311"/>
                      <a:chExt cx="513" cy="290"/>
                    </a:xfrm>
                  </p:grpSpPr>
                  <p:sp>
                    <p:nvSpPr>
                      <p:cNvPr id="185927"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85928"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85922" name="Group 80"/>
                    <p:cNvGrpSpPr>
                      <a:grpSpLocks/>
                    </p:cNvGrpSpPr>
                    <p:nvPr/>
                  </p:nvGrpSpPr>
                  <p:grpSpPr bwMode="auto">
                    <a:xfrm>
                      <a:off x="3906824" y="3073916"/>
                      <a:ext cx="262613" cy="118403"/>
                      <a:chOff x="1808112" y="2134561"/>
                      <a:chExt cx="549111" cy="247650"/>
                    </a:xfrm>
                  </p:grpSpPr>
                  <p:sp>
                    <p:nvSpPr>
                      <p:cNvPr id="18592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92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925"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926"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85919"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5915" name="Group 244"/>
                <p:cNvGrpSpPr>
                  <a:grpSpLocks/>
                </p:cNvGrpSpPr>
                <p:nvPr/>
              </p:nvGrpSpPr>
              <p:grpSpPr bwMode="auto">
                <a:xfrm>
                  <a:off x="6456573" y="2742054"/>
                  <a:ext cx="516209" cy="365791"/>
                  <a:chOff x="9283584" y="483216"/>
                  <a:chExt cx="516342" cy="365816"/>
                </a:xfrm>
              </p:grpSpPr>
              <p:sp>
                <p:nvSpPr>
                  <p:cNvPr id="185916"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A</a:t>
                    </a:r>
                  </a:p>
                </p:txBody>
              </p:sp>
              <p:sp>
                <p:nvSpPr>
                  <p:cNvPr id="185917"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85882" name="Group 278"/>
              <p:cNvGrpSpPr>
                <a:grpSpLocks/>
              </p:cNvGrpSpPr>
              <p:nvPr/>
            </p:nvGrpSpPr>
            <p:grpSpPr bwMode="auto">
              <a:xfrm>
                <a:off x="6476899" y="4492786"/>
                <a:ext cx="800566" cy="544543"/>
                <a:chOff x="6477000" y="4493384"/>
                <a:chExt cx="800578" cy="544527"/>
              </a:xfrm>
            </p:grpSpPr>
            <p:grpSp>
              <p:nvGrpSpPr>
                <p:cNvPr id="185899" name="Group 501"/>
                <p:cNvGrpSpPr>
                  <a:grpSpLocks/>
                </p:cNvGrpSpPr>
                <p:nvPr/>
              </p:nvGrpSpPr>
              <p:grpSpPr bwMode="auto">
                <a:xfrm>
                  <a:off x="6477000" y="4493384"/>
                  <a:ext cx="280988" cy="441325"/>
                  <a:chOff x="9144000" y="2126089"/>
                  <a:chExt cx="280657" cy="442463"/>
                </a:xfrm>
              </p:grpSpPr>
              <p:grpSp>
                <p:nvGrpSpPr>
                  <p:cNvPr id="185903" name="Group 381"/>
                  <p:cNvGrpSpPr>
                    <a:grpSpLocks/>
                  </p:cNvGrpSpPr>
                  <p:nvPr/>
                </p:nvGrpSpPr>
                <p:grpSpPr bwMode="auto">
                  <a:xfrm>
                    <a:off x="9144000" y="2287894"/>
                    <a:ext cx="280657" cy="280658"/>
                    <a:chOff x="3840891" y="2938973"/>
                    <a:chExt cx="395477" cy="395476"/>
                  </a:xfrm>
                </p:grpSpPr>
                <p:sp>
                  <p:nvSpPr>
                    <p:cNvPr id="185905"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5906" name="Group 252"/>
                    <p:cNvGrpSpPr>
                      <a:grpSpLocks/>
                    </p:cNvGrpSpPr>
                    <p:nvPr/>
                  </p:nvGrpSpPr>
                  <p:grpSpPr bwMode="auto">
                    <a:xfrm>
                      <a:off x="3843033" y="3039193"/>
                      <a:ext cx="390179" cy="179559"/>
                      <a:chOff x="2804" y="1311"/>
                      <a:chExt cx="513" cy="290"/>
                    </a:xfrm>
                  </p:grpSpPr>
                  <p:sp>
                    <p:nvSpPr>
                      <p:cNvPr id="185912"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85913"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85907" name="Group 80"/>
                    <p:cNvGrpSpPr>
                      <a:grpSpLocks/>
                    </p:cNvGrpSpPr>
                    <p:nvPr/>
                  </p:nvGrpSpPr>
                  <p:grpSpPr bwMode="auto">
                    <a:xfrm>
                      <a:off x="3906824" y="3073916"/>
                      <a:ext cx="262613" cy="118403"/>
                      <a:chOff x="1808112" y="2134561"/>
                      <a:chExt cx="549111" cy="247650"/>
                    </a:xfrm>
                  </p:grpSpPr>
                  <p:sp>
                    <p:nvSpPr>
                      <p:cNvPr id="185908"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909"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910"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911"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85904"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5900" name="Group 247"/>
                <p:cNvGrpSpPr>
                  <a:grpSpLocks/>
                </p:cNvGrpSpPr>
                <p:nvPr/>
              </p:nvGrpSpPr>
              <p:grpSpPr bwMode="auto">
                <a:xfrm>
                  <a:off x="6760797" y="4672098"/>
                  <a:ext cx="516781" cy="365813"/>
                  <a:chOff x="9283584" y="483216"/>
                  <a:chExt cx="516342" cy="365816"/>
                </a:xfrm>
              </p:grpSpPr>
              <p:sp>
                <p:nvSpPr>
                  <p:cNvPr id="185901"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B</a:t>
                    </a:r>
                  </a:p>
                </p:txBody>
              </p:sp>
              <p:sp>
                <p:nvSpPr>
                  <p:cNvPr id="185902"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85883" name="Group 279"/>
              <p:cNvGrpSpPr>
                <a:grpSpLocks/>
              </p:cNvGrpSpPr>
              <p:nvPr/>
            </p:nvGrpSpPr>
            <p:grpSpPr bwMode="auto">
              <a:xfrm>
                <a:off x="5364043" y="5655324"/>
                <a:ext cx="804110" cy="538955"/>
                <a:chOff x="5364128" y="5655889"/>
                <a:chExt cx="804122" cy="538940"/>
              </a:xfrm>
            </p:grpSpPr>
            <p:grpSp>
              <p:nvGrpSpPr>
                <p:cNvPr id="185884" name="Group 501"/>
                <p:cNvGrpSpPr>
                  <a:grpSpLocks/>
                </p:cNvGrpSpPr>
                <p:nvPr/>
              </p:nvGrpSpPr>
              <p:grpSpPr bwMode="auto">
                <a:xfrm>
                  <a:off x="5364128" y="5655889"/>
                  <a:ext cx="280988" cy="441325"/>
                  <a:chOff x="9144000" y="2126089"/>
                  <a:chExt cx="280657" cy="442463"/>
                </a:xfrm>
              </p:grpSpPr>
              <p:grpSp>
                <p:nvGrpSpPr>
                  <p:cNvPr id="185888" name="Group 381"/>
                  <p:cNvGrpSpPr>
                    <a:grpSpLocks/>
                  </p:cNvGrpSpPr>
                  <p:nvPr/>
                </p:nvGrpSpPr>
                <p:grpSpPr bwMode="auto">
                  <a:xfrm>
                    <a:off x="9144000" y="2287894"/>
                    <a:ext cx="280657" cy="280658"/>
                    <a:chOff x="3840891" y="2938973"/>
                    <a:chExt cx="395477" cy="395476"/>
                  </a:xfrm>
                </p:grpSpPr>
                <p:sp>
                  <p:nvSpPr>
                    <p:cNvPr id="185890"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5891" name="Group 252"/>
                    <p:cNvGrpSpPr>
                      <a:grpSpLocks/>
                    </p:cNvGrpSpPr>
                    <p:nvPr/>
                  </p:nvGrpSpPr>
                  <p:grpSpPr bwMode="auto">
                    <a:xfrm>
                      <a:off x="3843033" y="3039193"/>
                      <a:ext cx="390179" cy="179559"/>
                      <a:chOff x="2804" y="1311"/>
                      <a:chExt cx="513" cy="290"/>
                    </a:xfrm>
                  </p:grpSpPr>
                  <p:sp>
                    <p:nvSpPr>
                      <p:cNvPr id="185897"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85898"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85892" name="Group 80"/>
                    <p:cNvGrpSpPr>
                      <a:grpSpLocks/>
                    </p:cNvGrpSpPr>
                    <p:nvPr/>
                  </p:nvGrpSpPr>
                  <p:grpSpPr bwMode="auto">
                    <a:xfrm>
                      <a:off x="3906824" y="3073916"/>
                      <a:ext cx="262613" cy="118403"/>
                      <a:chOff x="1808112" y="2134561"/>
                      <a:chExt cx="549111" cy="247650"/>
                    </a:xfrm>
                  </p:grpSpPr>
                  <p:sp>
                    <p:nvSpPr>
                      <p:cNvPr id="18589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9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95"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96"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85889"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5885" name="Group 244"/>
                <p:cNvGrpSpPr>
                  <a:grpSpLocks/>
                </p:cNvGrpSpPr>
                <p:nvPr/>
              </p:nvGrpSpPr>
              <p:grpSpPr bwMode="auto">
                <a:xfrm>
                  <a:off x="5652041" y="5829038"/>
                  <a:ext cx="516209" cy="365791"/>
                  <a:chOff x="9283584" y="483216"/>
                  <a:chExt cx="516342" cy="365816"/>
                </a:xfrm>
              </p:grpSpPr>
              <p:sp>
                <p:nvSpPr>
                  <p:cNvPr id="185886"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C</a:t>
                    </a:r>
                  </a:p>
                </p:txBody>
              </p:sp>
              <p:sp>
                <p:nvSpPr>
                  <p:cNvPr id="185887"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sp>
          <p:nvSpPr>
            <p:cNvPr id="185832" name="Freeform 528"/>
            <p:cNvSpPr>
              <a:spLocks/>
            </p:cNvSpPr>
            <p:nvPr/>
          </p:nvSpPr>
          <p:spPr bwMode="auto">
            <a:xfrm>
              <a:off x="6823441" y="2352843"/>
              <a:ext cx="444504" cy="4367324"/>
            </a:xfrm>
            <a:custGeom>
              <a:avLst/>
              <a:gdLst>
                <a:gd name="T0" fmla="*/ 2147483646 w 10156"/>
                <a:gd name="T1" fmla="*/ 0 h 11035"/>
                <a:gd name="T2" fmla="*/ 2147483646 w 10156"/>
                <a:gd name="T3" fmla="*/ 2147483646 h 11035"/>
                <a:gd name="T4" fmla="*/ 2147483646 w 10156"/>
                <a:gd name="T5" fmla="*/ 2147483646 h 11035"/>
                <a:gd name="T6" fmla="*/ 2147483646 w 10156"/>
                <a:gd name="T7" fmla="*/ 2147483646 h 11035"/>
                <a:gd name="T8" fmla="*/ 2147483646 w 10156"/>
                <a:gd name="T9" fmla="*/ 2147483646 h 11035"/>
                <a:gd name="T10" fmla="*/ 2147483646 w 10156"/>
                <a:gd name="T11" fmla="*/ 2147483646 h 11035"/>
                <a:gd name="T12" fmla="*/ 2147483646 w 10156"/>
                <a:gd name="T13" fmla="*/ 2147483646 h 11035"/>
                <a:gd name="T14" fmla="*/ 2147483646 w 10156"/>
                <a:gd name="T15" fmla="*/ 2147483646 h 11035"/>
                <a:gd name="T16" fmla="*/ 2147483646 w 10156"/>
                <a:gd name="T17" fmla="*/ 2147483646 h 11035"/>
                <a:gd name="T18" fmla="*/ 2147483646 w 10156"/>
                <a:gd name="T19" fmla="*/ 2147483646 h 11035"/>
                <a:gd name="T20" fmla="*/ 2147483646 w 10156"/>
                <a:gd name="T21" fmla="*/ 2147483646 h 110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56"/>
                <a:gd name="T34" fmla="*/ 0 h 11035"/>
                <a:gd name="T35" fmla="*/ 10156 w 10156"/>
                <a:gd name="T36" fmla="*/ 11035 h 110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56" h="11035">
                  <a:moveTo>
                    <a:pt x="255" y="0"/>
                  </a:moveTo>
                  <a:cubicBezTo>
                    <a:pt x="0" y="89"/>
                    <a:pt x="1544" y="655"/>
                    <a:pt x="1616" y="865"/>
                  </a:cubicBezTo>
                  <a:cubicBezTo>
                    <a:pt x="1691" y="1073"/>
                    <a:pt x="2892" y="1478"/>
                    <a:pt x="3109" y="1729"/>
                  </a:cubicBezTo>
                  <a:cubicBezTo>
                    <a:pt x="3329" y="1984"/>
                    <a:pt x="3754" y="2110"/>
                    <a:pt x="4031" y="2367"/>
                  </a:cubicBezTo>
                  <a:cubicBezTo>
                    <a:pt x="4307" y="2624"/>
                    <a:pt x="4166" y="2894"/>
                    <a:pt x="4763" y="3273"/>
                  </a:cubicBezTo>
                  <a:cubicBezTo>
                    <a:pt x="4697" y="4070"/>
                    <a:pt x="4613" y="4058"/>
                    <a:pt x="7124" y="4814"/>
                  </a:cubicBezTo>
                  <a:cubicBezTo>
                    <a:pt x="8740" y="5452"/>
                    <a:pt x="8755" y="5554"/>
                    <a:pt x="9923" y="6230"/>
                  </a:cubicBezTo>
                  <a:cubicBezTo>
                    <a:pt x="10156" y="6613"/>
                    <a:pt x="9833" y="6810"/>
                    <a:pt x="9608" y="7128"/>
                  </a:cubicBezTo>
                  <a:cubicBezTo>
                    <a:pt x="9382" y="7446"/>
                    <a:pt x="8806" y="7755"/>
                    <a:pt x="8568" y="8136"/>
                  </a:cubicBezTo>
                  <a:cubicBezTo>
                    <a:pt x="8329" y="8517"/>
                    <a:pt x="8243" y="9084"/>
                    <a:pt x="8179" y="9413"/>
                  </a:cubicBezTo>
                  <a:cubicBezTo>
                    <a:pt x="8109" y="9744"/>
                    <a:pt x="8476" y="10694"/>
                    <a:pt x="8345" y="110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5833" name="Group 528"/>
            <p:cNvGrpSpPr>
              <a:grpSpLocks/>
            </p:cNvGrpSpPr>
            <p:nvPr/>
          </p:nvGrpSpPr>
          <p:grpSpPr bwMode="auto">
            <a:xfrm>
              <a:off x="6782526" y="2443536"/>
              <a:ext cx="138110" cy="138122"/>
              <a:chOff x="1196975" y="4543425"/>
              <a:chExt cx="138112" cy="138112"/>
            </a:xfrm>
          </p:grpSpPr>
          <p:sp>
            <p:nvSpPr>
              <p:cNvPr id="185876"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87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7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5834" name="Text Box 533"/>
            <p:cNvSpPr txBox="1">
              <a:spLocks noChangeArrowheads="1"/>
            </p:cNvSpPr>
            <p:nvPr/>
          </p:nvSpPr>
          <p:spPr bwMode="auto">
            <a:xfrm>
              <a:off x="6217339" y="2063018"/>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85835" name="Text Box 533"/>
            <p:cNvSpPr txBox="1">
              <a:spLocks noChangeArrowheads="1"/>
            </p:cNvSpPr>
            <p:nvPr/>
          </p:nvSpPr>
          <p:spPr bwMode="auto">
            <a:xfrm>
              <a:off x="6560239" y="6558154"/>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85836" name="Freeform 515"/>
            <p:cNvSpPr>
              <a:spLocks/>
            </p:cNvSpPr>
            <p:nvPr/>
          </p:nvSpPr>
          <p:spPr bwMode="auto">
            <a:xfrm>
              <a:off x="4005375" y="6203851"/>
              <a:ext cx="5003314" cy="331261"/>
            </a:xfrm>
            <a:custGeom>
              <a:avLst/>
              <a:gdLst>
                <a:gd name="T0" fmla="*/ 0 w 10135"/>
                <a:gd name="T1" fmla="*/ 2147483646 h 10000"/>
                <a:gd name="T2" fmla="*/ 2147483646 w 10135"/>
                <a:gd name="T3" fmla="*/ 2147483646 h 10000"/>
                <a:gd name="T4" fmla="*/ 2147483646 w 10135"/>
                <a:gd name="T5" fmla="*/ 2147483646 h 10000"/>
                <a:gd name="T6" fmla="*/ 2147483646 w 10135"/>
                <a:gd name="T7" fmla="*/ 2147483646 h 10000"/>
                <a:gd name="T8" fmla="*/ 2147483646 w 10135"/>
                <a:gd name="T9" fmla="*/ 2147483646 h 10000"/>
                <a:gd name="T10" fmla="*/ 2147483646 w 10135"/>
                <a:gd name="T11" fmla="*/ 2147483646 h 10000"/>
                <a:gd name="T12" fmla="*/ 2147483646 w 10135"/>
                <a:gd name="T13" fmla="*/ 2147483646 h 10000"/>
                <a:gd name="T14" fmla="*/ 2147483646 w 10135"/>
                <a:gd name="T15" fmla="*/ 2147483646 h 10000"/>
                <a:gd name="T16" fmla="*/ 2147483646 w 1013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35"/>
                <a:gd name="T28" fmla="*/ 0 h 10000"/>
                <a:gd name="T29" fmla="*/ 10135 w 10135"/>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35" h="10000">
                  <a:moveTo>
                    <a:pt x="0" y="9660"/>
                  </a:moveTo>
                  <a:cubicBezTo>
                    <a:pt x="300" y="9825"/>
                    <a:pt x="613" y="9038"/>
                    <a:pt x="1269" y="8332"/>
                  </a:cubicBezTo>
                  <a:cubicBezTo>
                    <a:pt x="1733" y="7499"/>
                    <a:pt x="2483" y="8947"/>
                    <a:pt x="2977" y="9049"/>
                  </a:cubicBezTo>
                  <a:lnTo>
                    <a:pt x="4561" y="9375"/>
                  </a:lnTo>
                  <a:cubicBezTo>
                    <a:pt x="4954" y="9462"/>
                    <a:pt x="4991" y="9417"/>
                    <a:pt x="5333" y="9572"/>
                  </a:cubicBezTo>
                  <a:cubicBezTo>
                    <a:pt x="5571" y="9472"/>
                    <a:pt x="5546" y="10000"/>
                    <a:pt x="5952" y="9981"/>
                  </a:cubicBezTo>
                  <a:cubicBezTo>
                    <a:pt x="6358" y="9961"/>
                    <a:pt x="7107" y="9525"/>
                    <a:pt x="7768" y="9454"/>
                  </a:cubicBezTo>
                  <a:cubicBezTo>
                    <a:pt x="8756" y="7522"/>
                    <a:pt x="8859" y="7097"/>
                    <a:pt x="9253" y="5521"/>
                  </a:cubicBezTo>
                  <a:cubicBezTo>
                    <a:pt x="9647" y="3946"/>
                    <a:pt x="9715" y="2785"/>
                    <a:pt x="10135" y="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37" name="Freeform 515"/>
            <p:cNvSpPr>
              <a:spLocks/>
            </p:cNvSpPr>
            <p:nvPr/>
          </p:nvSpPr>
          <p:spPr bwMode="auto">
            <a:xfrm>
              <a:off x="0" y="5667716"/>
              <a:ext cx="3768844" cy="867509"/>
            </a:xfrm>
            <a:custGeom>
              <a:avLst/>
              <a:gdLst>
                <a:gd name="T0" fmla="*/ 0 w 10680"/>
                <a:gd name="T1" fmla="*/ 0 h 12723"/>
                <a:gd name="T2" fmla="*/ 2147483646 w 10680"/>
                <a:gd name="T3" fmla="*/ 2147483646 h 12723"/>
                <a:gd name="T4" fmla="*/ 2147483646 w 10680"/>
                <a:gd name="T5" fmla="*/ 2147483646 h 12723"/>
                <a:gd name="T6" fmla="*/ 2147483646 w 10680"/>
                <a:gd name="T7" fmla="*/ 2147483646 h 12723"/>
                <a:gd name="T8" fmla="*/ 2147483646 w 10680"/>
                <a:gd name="T9" fmla="*/ 2147483646 h 12723"/>
                <a:gd name="T10" fmla="*/ 2147483646 w 10680"/>
                <a:gd name="T11" fmla="*/ 2147483646 h 12723"/>
                <a:gd name="T12" fmla="*/ 0 60000 65536"/>
                <a:gd name="T13" fmla="*/ 0 60000 65536"/>
                <a:gd name="T14" fmla="*/ 0 60000 65536"/>
                <a:gd name="T15" fmla="*/ 0 60000 65536"/>
                <a:gd name="T16" fmla="*/ 0 60000 65536"/>
                <a:gd name="T17" fmla="*/ 0 60000 65536"/>
                <a:gd name="T18" fmla="*/ 0 w 10680"/>
                <a:gd name="T19" fmla="*/ 0 h 12723"/>
                <a:gd name="T20" fmla="*/ 10680 w 10680"/>
                <a:gd name="T21" fmla="*/ 12723 h 12723"/>
              </a:gdLst>
              <a:ahLst/>
              <a:cxnLst>
                <a:cxn ang="T12">
                  <a:pos x="T0" y="T1"/>
                </a:cxn>
                <a:cxn ang="T13">
                  <a:pos x="T2" y="T3"/>
                </a:cxn>
                <a:cxn ang="T14">
                  <a:pos x="T4" y="T5"/>
                </a:cxn>
                <a:cxn ang="T15">
                  <a:pos x="T6" y="T7"/>
                </a:cxn>
                <a:cxn ang="T16">
                  <a:pos x="T8" y="T9"/>
                </a:cxn>
                <a:cxn ang="T17">
                  <a:pos x="T10" y="T11"/>
                </a:cxn>
              </a:cxnLst>
              <a:rect l="T18" t="T19" r="T20" b="T21"/>
              <a:pathLst>
                <a:path w="10680" h="12723">
                  <a:moveTo>
                    <a:pt x="0" y="0"/>
                  </a:moveTo>
                  <a:cubicBezTo>
                    <a:pt x="218" y="878"/>
                    <a:pt x="938" y="4011"/>
                    <a:pt x="1375" y="5849"/>
                  </a:cubicBezTo>
                  <a:cubicBezTo>
                    <a:pt x="1812" y="7687"/>
                    <a:pt x="1783" y="9978"/>
                    <a:pt x="2621" y="11026"/>
                  </a:cubicBezTo>
                  <a:cubicBezTo>
                    <a:pt x="3687" y="12449"/>
                    <a:pt x="5389" y="11442"/>
                    <a:pt x="6380" y="11673"/>
                  </a:cubicBezTo>
                  <a:cubicBezTo>
                    <a:pt x="7159" y="11459"/>
                    <a:pt x="7844" y="12088"/>
                    <a:pt x="8561" y="12251"/>
                  </a:cubicBezTo>
                  <a:cubicBezTo>
                    <a:pt x="9278" y="12414"/>
                    <a:pt x="10095" y="12723"/>
                    <a:pt x="10680" y="12652"/>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38" name="Rectangle 514"/>
            <p:cNvSpPr>
              <a:spLocks noChangeArrowheads="1"/>
            </p:cNvSpPr>
            <p:nvPr/>
          </p:nvSpPr>
          <p:spPr bwMode="auto">
            <a:xfrm>
              <a:off x="3732417" y="6166907"/>
              <a:ext cx="324123" cy="73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4</a:t>
              </a:r>
            </a:p>
          </p:txBody>
        </p:sp>
        <p:grpSp>
          <p:nvGrpSpPr>
            <p:cNvPr id="185839" name="Group 540"/>
            <p:cNvGrpSpPr>
              <a:grpSpLocks/>
            </p:cNvGrpSpPr>
            <p:nvPr/>
          </p:nvGrpSpPr>
          <p:grpSpPr bwMode="auto">
            <a:xfrm>
              <a:off x="5028567" y="6410709"/>
              <a:ext cx="138110" cy="138122"/>
              <a:chOff x="1196975" y="4543425"/>
              <a:chExt cx="138112" cy="138112"/>
            </a:xfrm>
          </p:grpSpPr>
          <p:sp>
            <p:nvSpPr>
              <p:cNvPr id="185873" name="Oval 16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87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7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40" name="Group 536"/>
            <p:cNvGrpSpPr>
              <a:grpSpLocks/>
            </p:cNvGrpSpPr>
            <p:nvPr/>
          </p:nvGrpSpPr>
          <p:grpSpPr bwMode="auto">
            <a:xfrm>
              <a:off x="2244596" y="6392557"/>
              <a:ext cx="138110" cy="138122"/>
              <a:chOff x="1196975" y="4543425"/>
              <a:chExt cx="138112" cy="138112"/>
            </a:xfrm>
          </p:grpSpPr>
          <p:sp>
            <p:nvSpPr>
              <p:cNvPr id="185870" name="Oval 164"/>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87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7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41" name="Group 532"/>
            <p:cNvGrpSpPr>
              <a:grpSpLocks/>
            </p:cNvGrpSpPr>
            <p:nvPr/>
          </p:nvGrpSpPr>
          <p:grpSpPr bwMode="auto">
            <a:xfrm>
              <a:off x="1398520" y="6396033"/>
              <a:ext cx="138110" cy="138122"/>
              <a:chOff x="1196975" y="4543425"/>
              <a:chExt cx="138112" cy="138112"/>
            </a:xfrm>
          </p:grpSpPr>
          <p:sp>
            <p:nvSpPr>
              <p:cNvPr id="185867" name="Oval 167"/>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86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6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42" name="Group 503"/>
            <p:cNvGrpSpPr>
              <a:grpSpLocks/>
            </p:cNvGrpSpPr>
            <p:nvPr/>
          </p:nvGrpSpPr>
          <p:grpSpPr bwMode="auto">
            <a:xfrm>
              <a:off x="143116" y="5769211"/>
              <a:ext cx="138110" cy="138122"/>
              <a:chOff x="1196975" y="4543425"/>
              <a:chExt cx="138112" cy="138112"/>
            </a:xfrm>
          </p:grpSpPr>
          <p:sp>
            <p:nvSpPr>
              <p:cNvPr id="185864"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86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6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5843" name="Rectangle 538"/>
            <p:cNvSpPr>
              <a:spLocks noChangeArrowheads="1"/>
            </p:cNvSpPr>
            <p:nvPr/>
          </p:nvSpPr>
          <p:spPr bwMode="auto">
            <a:xfrm>
              <a:off x="7823701" y="1962146"/>
              <a:ext cx="1136633"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sp>
          <p:nvSpPr>
            <p:cNvPr id="185844" name="Rectangle 540"/>
            <p:cNvSpPr>
              <a:spLocks noChangeArrowheads="1"/>
            </p:cNvSpPr>
            <p:nvPr/>
          </p:nvSpPr>
          <p:spPr bwMode="auto">
            <a:xfrm>
              <a:off x="8276905" y="6513295"/>
              <a:ext cx="95440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grpSp>
          <p:nvGrpSpPr>
            <p:cNvPr id="185845" name="Group 528"/>
            <p:cNvGrpSpPr>
              <a:grpSpLocks/>
            </p:cNvGrpSpPr>
            <p:nvPr/>
          </p:nvGrpSpPr>
          <p:grpSpPr bwMode="auto">
            <a:xfrm>
              <a:off x="7117110" y="6455086"/>
              <a:ext cx="138110" cy="138122"/>
              <a:chOff x="1196975" y="4543425"/>
              <a:chExt cx="138112" cy="138112"/>
            </a:xfrm>
          </p:grpSpPr>
          <p:sp>
            <p:nvSpPr>
              <p:cNvPr id="185861"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86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6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46" name="Group 512"/>
            <p:cNvGrpSpPr>
              <a:grpSpLocks/>
            </p:cNvGrpSpPr>
            <p:nvPr/>
          </p:nvGrpSpPr>
          <p:grpSpPr bwMode="auto">
            <a:xfrm>
              <a:off x="8771479" y="6215839"/>
              <a:ext cx="138110" cy="138122"/>
              <a:chOff x="1196975" y="4543425"/>
              <a:chExt cx="138112" cy="138112"/>
            </a:xfrm>
          </p:grpSpPr>
          <p:sp>
            <p:nvSpPr>
              <p:cNvPr id="185858"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85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6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5847" name="Freeform 527"/>
            <p:cNvSpPr>
              <a:spLocks/>
            </p:cNvSpPr>
            <p:nvPr/>
          </p:nvSpPr>
          <p:spPr bwMode="auto">
            <a:xfrm>
              <a:off x="3601867" y="2256565"/>
              <a:ext cx="1133166" cy="4363490"/>
            </a:xfrm>
            <a:custGeom>
              <a:avLst/>
              <a:gdLst>
                <a:gd name="T0" fmla="*/ 2147483646 w 10473"/>
                <a:gd name="T1" fmla="*/ 0 h 10511"/>
                <a:gd name="T2" fmla="*/ 2147483646 w 10473"/>
                <a:gd name="T3" fmla="*/ 2147483646 h 10511"/>
                <a:gd name="T4" fmla="*/ 2147483646 w 10473"/>
                <a:gd name="T5" fmla="*/ 2147483646 h 10511"/>
                <a:gd name="T6" fmla="*/ 2147483646 w 10473"/>
                <a:gd name="T7" fmla="*/ 2147483646 h 10511"/>
                <a:gd name="T8" fmla="*/ 2147483646 w 10473"/>
                <a:gd name="T9" fmla="*/ 2147483646 h 10511"/>
                <a:gd name="T10" fmla="*/ 2147483646 w 10473"/>
                <a:gd name="T11" fmla="*/ 2147483646 h 10511"/>
                <a:gd name="T12" fmla="*/ 2147483646 w 10473"/>
                <a:gd name="T13" fmla="*/ 2147483646 h 10511"/>
                <a:gd name="T14" fmla="*/ 2147483646 w 10473"/>
                <a:gd name="T15" fmla="*/ 2147483646 h 10511"/>
                <a:gd name="T16" fmla="*/ 2147483646 w 10473"/>
                <a:gd name="T17" fmla="*/ 2147483646 h 10511"/>
                <a:gd name="T18" fmla="*/ 0 w 10473"/>
                <a:gd name="T19" fmla="*/ 2147483646 h 10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73"/>
                <a:gd name="T31" fmla="*/ 0 h 10511"/>
                <a:gd name="T32" fmla="*/ 10473 w 10473"/>
                <a:gd name="T33" fmla="*/ 10511 h 10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73" h="10511">
                  <a:moveTo>
                    <a:pt x="10473" y="0"/>
                  </a:moveTo>
                  <a:cubicBezTo>
                    <a:pt x="10177" y="228"/>
                    <a:pt x="9462" y="685"/>
                    <a:pt x="9123" y="996"/>
                  </a:cubicBezTo>
                  <a:cubicBezTo>
                    <a:pt x="8784" y="1307"/>
                    <a:pt x="8697" y="1512"/>
                    <a:pt x="8439" y="1865"/>
                  </a:cubicBezTo>
                  <a:cubicBezTo>
                    <a:pt x="8181" y="2217"/>
                    <a:pt x="7942" y="2707"/>
                    <a:pt x="7576" y="3112"/>
                  </a:cubicBezTo>
                  <a:cubicBezTo>
                    <a:pt x="7278" y="3833"/>
                    <a:pt x="7535" y="3883"/>
                    <a:pt x="6314" y="4312"/>
                  </a:cubicBezTo>
                  <a:cubicBezTo>
                    <a:pt x="5702" y="4653"/>
                    <a:pt x="5245" y="4745"/>
                    <a:pt x="4171" y="5207"/>
                  </a:cubicBezTo>
                  <a:cubicBezTo>
                    <a:pt x="3570" y="5579"/>
                    <a:pt x="3320" y="5647"/>
                    <a:pt x="2892" y="5992"/>
                  </a:cubicBezTo>
                  <a:cubicBezTo>
                    <a:pt x="2057" y="6691"/>
                    <a:pt x="2091" y="6781"/>
                    <a:pt x="1601" y="7281"/>
                  </a:cubicBezTo>
                  <a:cubicBezTo>
                    <a:pt x="1160" y="7945"/>
                    <a:pt x="904" y="8174"/>
                    <a:pt x="637" y="8712"/>
                  </a:cubicBezTo>
                  <a:cubicBezTo>
                    <a:pt x="370" y="9250"/>
                    <a:pt x="262" y="9656"/>
                    <a:pt x="0" y="10511"/>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848" name="Text Box 533"/>
            <p:cNvSpPr txBox="1">
              <a:spLocks noChangeArrowheads="1"/>
            </p:cNvSpPr>
            <p:nvPr/>
          </p:nvSpPr>
          <p:spPr bwMode="auto">
            <a:xfrm>
              <a:off x="4201769" y="1927392"/>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OHIO</a:t>
              </a:r>
            </a:p>
          </p:txBody>
        </p:sp>
        <p:sp>
          <p:nvSpPr>
            <p:cNvPr id="185849" name="Text Box 533"/>
            <p:cNvSpPr txBox="1">
              <a:spLocks noChangeArrowheads="1"/>
            </p:cNvSpPr>
            <p:nvPr/>
          </p:nvSpPr>
          <p:spPr bwMode="auto">
            <a:xfrm>
              <a:off x="2971598" y="6568235"/>
              <a:ext cx="1073704" cy="22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PL OHIO</a:t>
              </a:r>
            </a:p>
          </p:txBody>
        </p:sp>
        <p:grpSp>
          <p:nvGrpSpPr>
            <p:cNvPr id="185850" name="Group 524"/>
            <p:cNvGrpSpPr>
              <a:grpSpLocks/>
            </p:cNvGrpSpPr>
            <p:nvPr/>
          </p:nvGrpSpPr>
          <p:grpSpPr bwMode="auto">
            <a:xfrm>
              <a:off x="3543071" y="6450864"/>
              <a:ext cx="138113" cy="138113"/>
              <a:chOff x="1196975" y="4543425"/>
              <a:chExt cx="138112" cy="138112"/>
            </a:xfrm>
          </p:grpSpPr>
          <p:sp>
            <p:nvSpPr>
              <p:cNvPr id="185855"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85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5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851" name="Group 524"/>
            <p:cNvGrpSpPr>
              <a:grpSpLocks/>
            </p:cNvGrpSpPr>
            <p:nvPr/>
          </p:nvGrpSpPr>
          <p:grpSpPr bwMode="auto">
            <a:xfrm>
              <a:off x="4612310" y="2318995"/>
              <a:ext cx="138113" cy="138113"/>
              <a:chOff x="1196975" y="4543425"/>
              <a:chExt cx="138112" cy="138112"/>
            </a:xfrm>
          </p:grpSpPr>
          <p:sp>
            <p:nvSpPr>
              <p:cNvPr id="185852"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85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85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85350" name="Group 749"/>
          <p:cNvGrpSpPr>
            <a:grpSpLocks/>
          </p:cNvGrpSpPr>
          <p:nvPr/>
        </p:nvGrpSpPr>
        <p:grpSpPr bwMode="auto">
          <a:xfrm>
            <a:off x="4029032" y="1671639"/>
            <a:ext cx="8351837" cy="5253037"/>
            <a:chOff x="989013" y="1671638"/>
            <a:chExt cx="8351837" cy="5253037"/>
          </a:xfrm>
        </p:grpSpPr>
        <p:sp>
          <p:nvSpPr>
            <p:cNvPr id="185795" name="Text Box 534"/>
            <p:cNvSpPr txBox="1">
              <a:spLocks noChangeArrowheads="1"/>
            </p:cNvSpPr>
            <p:nvPr/>
          </p:nvSpPr>
          <p:spPr bwMode="auto">
            <a:xfrm>
              <a:off x="2084322" y="1737761"/>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85796" name="Text Box 534"/>
            <p:cNvSpPr txBox="1">
              <a:spLocks noChangeArrowheads="1"/>
            </p:cNvSpPr>
            <p:nvPr/>
          </p:nvSpPr>
          <p:spPr bwMode="auto">
            <a:xfrm>
              <a:off x="989013"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85797" name="Text Box 534"/>
            <p:cNvSpPr txBox="1">
              <a:spLocks noChangeArrowheads="1"/>
            </p:cNvSpPr>
            <p:nvPr/>
          </p:nvSpPr>
          <p:spPr bwMode="auto">
            <a:xfrm>
              <a:off x="1798589"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85798" name="Text Box 534"/>
            <p:cNvSpPr txBox="1">
              <a:spLocks noChangeArrowheads="1"/>
            </p:cNvSpPr>
            <p:nvPr/>
          </p:nvSpPr>
          <p:spPr bwMode="auto">
            <a:xfrm>
              <a:off x="3474887" y="1671638"/>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85799" name="Text Box 534"/>
            <p:cNvSpPr txBox="1">
              <a:spLocks noChangeArrowheads="1"/>
            </p:cNvSpPr>
            <p:nvPr/>
          </p:nvSpPr>
          <p:spPr bwMode="auto">
            <a:xfrm>
              <a:off x="5103563" y="2205034"/>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5800" name="Text Box 534"/>
            <p:cNvSpPr txBox="1">
              <a:spLocks noChangeArrowheads="1"/>
            </p:cNvSpPr>
            <p:nvPr/>
          </p:nvSpPr>
          <p:spPr bwMode="auto">
            <a:xfrm>
              <a:off x="4570196"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5801" name="Text Box 534"/>
            <p:cNvSpPr txBox="1">
              <a:spLocks noChangeArrowheads="1"/>
            </p:cNvSpPr>
            <p:nvPr/>
          </p:nvSpPr>
          <p:spPr bwMode="auto">
            <a:xfrm>
              <a:off x="6313165" y="2233609"/>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85802" name="Text Box 534"/>
            <p:cNvSpPr txBox="1">
              <a:spLocks noChangeArrowheads="1"/>
            </p:cNvSpPr>
            <p:nvPr/>
          </p:nvSpPr>
          <p:spPr bwMode="auto">
            <a:xfrm>
              <a:off x="6684617" y="6684153"/>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85803" name="Rectangle 538"/>
            <p:cNvSpPr>
              <a:spLocks noChangeArrowheads="1"/>
            </p:cNvSpPr>
            <p:nvPr/>
          </p:nvSpPr>
          <p:spPr bwMode="auto">
            <a:xfrm>
              <a:off x="7823309" y="2124079"/>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5804" name="Rectangle 538"/>
            <p:cNvSpPr>
              <a:spLocks noChangeArrowheads="1"/>
            </p:cNvSpPr>
            <p:nvPr/>
          </p:nvSpPr>
          <p:spPr bwMode="auto">
            <a:xfrm>
              <a:off x="8204286" y="6691280"/>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5805" name="Text Box 533"/>
            <p:cNvSpPr txBox="1">
              <a:spLocks noChangeArrowheads="1"/>
            </p:cNvSpPr>
            <p:nvPr/>
          </p:nvSpPr>
          <p:spPr bwMode="auto">
            <a:xfrm>
              <a:off x="4201769" y="2086887"/>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(BHL)</a:t>
              </a:r>
            </a:p>
          </p:txBody>
        </p:sp>
        <p:sp>
          <p:nvSpPr>
            <p:cNvPr id="185806" name="Text Box 533"/>
            <p:cNvSpPr txBox="1">
              <a:spLocks noChangeArrowheads="1"/>
            </p:cNvSpPr>
            <p:nvPr/>
          </p:nvSpPr>
          <p:spPr bwMode="auto">
            <a:xfrm>
              <a:off x="2971598" y="6697338"/>
              <a:ext cx="1073704"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(BHL)</a:t>
              </a:r>
            </a:p>
          </p:txBody>
        </p:sp>
      </p:grpSp>
      <p:grpSp>
        <p:nvGrpSpPr>
          <p:cNvPr id="185351" name="Group 556"/>
          <p:cNvGrpSpPr>
            <a:grpSpLocks/>
          </p:cNvGrpSpPr>
          <p:nvPr/>
        </p:nvGrpSpPr>
        <p:grpSpPr bwMode="auto">
          <a:xfrm>
            <a:off x="3135269" y="2493963"/>
            <a:ext cx="7218363" cy="3148012"/>
            <a:chOff x="95697" y="2494562"/>
            <a:chExt cx="7217663" cy="3147948"/>
          </a:xfrm>
        </p:grpSpPr>
        <p:grpSp>
          <p:nvGrpSpPr>
            <p:cNvPr id="185747" name="Group 186"/>
            <p:cNvGrpSpPr>
              <a:grpSpLocks/>
            </p:cNvGrpSpPr>
            <p:nvPr/>
          </p:nvGrpSpPr>
          <p:grpSpPr bwMode="auto">
            <a:xfrm>
              <a:off x="664468" y="2494562"/>
              <a:ext cx="6443330" cy="1518640"/>
              <a:chOff x="664468" y="2494562"/>
              <a:chExt cx="6443330" cy="1518640"/>
            </a:xfrm>
          </p:grpSpPr>
          <p:sp>
            <p:nvSpPr>
              <p:cNvPr id="583" name="Rectangle 512"/>
              <p:cNvSpPr>
                <a:spLocks noChangeArrowheads="1"/>
              </p:cNvSpPr>
              <p:nvPr/>
            </p:nvSpPr>
            <p:spPr bwMode="auto">
              <a:xfrm rot="537630">
                <a:off x="3737069" y="3659763"/>
                <a:ext cx="522237"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85773" name="Freeform 1061"/>
              <p:cNvSpPr>
                <a:spLocks/>
              </p:cNvSpPr>
              <p:nvPr/>
            </p:nvSpPr>
            <p:spPr bwMode="auto">
              <a:xfrm>
                <a:off x="739958" y="2576067"/>
                <a:ext cx="3155768" cy="1176794"/>
              </a:xfrm>
              <a:custGeom>
                <a:avLst/>
                <a:gdLst>
                  <a:gd name="T0" fmla="*/ 0 w 11961"/>
                  <a:gd name="T1" fmla="*/ 0 h 31277"/>
                  <a:gd name="T2" fmla="*/ 2147483646 w 11961"/>
                  <a:gd name="T3" fmla="*/ 2147483646 h 31277"/>
                  <a:gd name="T4" fmla="*/ 2147483646 w 11961"/>
                  <a:gd name="T5" fmla="*/ 2147483646 h 31277"/>
                  <a:gd name="T6" fmla="*/ 2147483646 w 11961"/>
                  <a:gd name="T7" fmla="*/ 2147483646 h 31277"/>
                  <a:gd name="T8" fmla="*/ 2147483646 w 11961"/>
                  <a:gd name="T9" fmla="*/ 2147483646 h 31277"/>
                  <a:gd name="T10" fmla="*/ 2147483646 w 11961"/>
                  <a:gd name="T11" fmla="*/ 2147483646 h 31277"/>
                  <a:gd name="T12" fmla="*/ 2147483646 w 11961"/>
                  <a:gd name="T13" fmla="*/ 2147483646 h 31277"/>
                  <a:gd name="T14" fmla="*/ 2147483646 w 11961"/>
                  <a:gd name="T15" fmla="*/ 2147483646 h 31277"/>
                  <a:gd name="T16" fmla="*/ 2147483646 w 11961"/>
                  <a:gd name="T17" fmla="*/ 2147483646 h 31277"/>
                  <a:gd name="T18" fmla="*/ 2147483646 w 11961"/>
                  <a:gd name="T19" fmla="*/ 2147483646 h 312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61"/>
                  <a:gd name="T31" fmla="*/ 0 h 31277"/>
                  <a:gd name="T32" fmla="*/ 11961 w 11961"/>
                  <a:gd name="T33" fmla="*/ 31277 h 312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61" h="31277">
                    <a:moveTo>
                      <a:pt x="0" y="0"/>
                    </a:moveTo>
                    <a:cubicBezTo>
                      <a:pt x="277" y="1610"/>
                      <a:pt x="1136" y="6246"/>
                      <a:pt x="1407" y="8281"/>
                    </a:cubicBezTo>
                    <a:cubicBezTo>
                      <a:pt x="1601" y="10765"/>
                      <a:pt x="1369" y="10257"/>
                      <a:pt x="1704" y="12766"/>
                    </a:cubicBezTo>
                    <a:cubicBezTo>
                      <a:pt x="2073" y="16686"/>
                      <a:pt x="2214" y="17608"/>
                      <a:pt x="3732" y="19567"/>
                    </a:cubicBezTo>
                    <a:cubicBezTo>
                      <a:pt x="4585" y="20893"/>
                      <a:pt x="4506" y="20330"/>
                      <a:pt x="5522" y="21605"/>
                    </a:cubicBezTo>
                    <a:cubicBezTo>
                      <a:pt x="6190" y="22081"/>
                      <a:pt x="6880" y="23110"/>
                      <a:pt x="7323" y="23859"/>
                    </a:cubicBezTo>
                    <a:cubicBezTo>
                      <a:pt x="7767" y="24608"/>
                      <a:pt x="7840" y="25182"/>
                      <a:pt x="8183" y="26097"/>
                    </a:cubicBezTo>
                    <a:cubicBezTo>
                      <a:pt x="8526" y="27012"/>
                      <a:pt x="8981" y="28575"/>
                      <a:pt x="9381" y="29347"/>
                    </a:cubicBezTo>
                    <a:cubicBezTo>
                      <a:pt x="9781" y="30119"/>
                      <a:pt x="10151" y="30408"/>
                      <a:pt x="10581" y="30730"/>
                    </a:cubicBezTo>
                    <a:cubicBezTo>
                      <a:pt x="11011" y="31052"/>
                      <a:pt x="11473" y="30771"/>
                      <a:pt x="11961" y="3127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74" name="Freeform 1062"/>
              <p:cNvSpPr>
                <a:spLocks/>
              </p:cNvSpPr>
              <p:nvPr/>
            </p:nvSpPr>
            <p:spPr bwMode="auto">
              <a:xfrm>
                <a:off x="4086225" y="3652979"/>
                <a:ext cx="2925478" cy="360223"/>
              </a:xfrm>
              <a:custGeom>
                <a:avLst/>
                <a:gdLst>
                  <a:gd name="T0" fmla="*/ 0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0 h 10000"/>
                  <a:gd name="T14" fmla="*/ 0 60000 65536"/>
                  <a:gd name="T15" fmla="*/ 0 60000 65536"/>
                  <a:gd name="T16" fmla="*/ 0 60000 65536"/>
                  <a:gd name="T17" fmla="*/ 0 60000 65536"/>
                  <a:gd name="T18" fmla="*/ 0 60000 65536"/>
                  <a:gd name="T19" fmla="*/ 0 60000 65536"/>
                  <a:gd name="T20" fmla="*/ 0 60000 65536"/>
                  <a:gd name="T21" fmla="*/ 0 w 10000"/>
                  <a:gd name="T22" fmla="*/ 0 h 10000"/>
                  <a:gd name="T23" fmla="*/ 10000 w 10000"/>
                  <a:gd name="T24" fmla="*/ 10000 h 100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00" h="10000">
                    <a:moveTo>
                      <a:pt x="0" y="3566"/>
                    </a:moveTo>
                    <a:cubicBezTo>
                      <a:pt x="326" y="4005"/>
                      <a:pt x="656" y="4446"/>
                      <a:pt x="1206" y="4886"/>
                    </a:cubicBezTo>
                    <a:cubicBezTo>
                      <a:pt x="1754" y="5326"/>
                      <a:pt x="2502" y="5637"/>
                      <a:pt x="3287" y="6211"/>
                    </a:cubicBezTo>
                    <a:cubicBezTo>
                      <a:pt x="4075" y="6783"/>
                      <a:pt x="5269" y="7796"/>
                      <a:pt x="5927" y="8327"/>
                    </a:cubicBezTo>
                    <a:cubicBezTo>
                      <a:pt x="6583" y="8855"/>
                      <a:pt x="6735" y="10000"/>
                      <a:pt x="7217" y="9292"/>
                    </a:cubicBezTo>
                    <a:cubicBezTo>
                      <a:pt x="7701" y="8587"/>
                      <a:pt x="8360" y="5554"/>
                      <a:pt x="8824" y="4005"/>
                    </a:cubicBezTo>
                    <a:cubicBezTo>
                      <a:pt x="9287" y="2457"/>
                      <a:pt x="9670" y="1074"/>
                      <a:pt x="10000"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5775" name="Group 166"/>
              <p:cNvGrpSpPr>
                <a:grpSpLocks/>
              </p:cNvGrpSpPr>
              <p:nvPr/>
            </p:nvGrpSpPr>
            <p:grpSpPr bwMode="auto">
              <a:xfrm>
                <a:off x="2284275" y="3351546"/>
                <a:ext cx="152400" cy="142875"/>
                <a:chOff x="2212779" y="3429000"/>
                <a:chExt cx="152400" cy="142875"/>
              </a:xfrm>
            </p:grpSpPr>
            <p:sp>
              <p:nvSpPr>
                <p:cNvPr id="185792"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93"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94"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776" name="Group 170"/>
              <p:cNvGrpSpPr>
                <a:grpSpLocks/>
              </p:cNvGrpSpPr>
              <p:nvPr/>
            </p:nvGrpSpPr>
            <p:grpSpPr bwMode="auto">
              <a:xfrm>
                <a:off x="5633417" y="3869706"/>
                <a:ext cx="152400" cy="142875"/>
                <a:chOff x="2212779" y="3429000"/>
                <a:chExt cx="152400" cy="142875"/>
              </a:xfrm>
            </p:grpSpPr>
            <p:sp>
              <p:nvSpPr>
                <p:cNvPr id="185789"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90"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91"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777" name="Group 174"/>
              <p:cNvGrpSpPr>
                <a:grpSpLocks/>
              </p:cNvGrpSpPr>
              <p:nvPr/>
            </p:nvGrpSpPr>
            <p:grpSpPr bwMode="auto">
              <a:xfrm>
                <a:off x="2937009" y="3547079"/>
                <a:ext cx="152400" cy="142875"/>
                <a:chOff x="2212779" y="3429000"/>
                <a:chExt cx="152400" cy="142875"/>
              </a:xfrm>
            </p:grpSpPr>
            <p:sp>
              <p:nvSpPr>
                <p:cNvPr id="185786"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87"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88"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778" name="Group 178"/>
              <p:cNvGrpSpPr>
                <a:grpSpLocks/>
              </p:cNvGrpSpPr>
              <p:nvPr/>
            </p:nvGrpSpPr>
            <p:grpSpPr bwMode="auto">
              <a:xfrm>
                <a:off x="6955398" y="3586171"/>
                <a:ext cx="152400" cy="142875"/>
                <a:chOff x="2212779" y="3429000"/>
                <a:chExt cx="152400" cy="142875"/>
              </a:xfrm>
            </p:grpSpPr>
            <p:sp>
              <p:nvSpPr>
                <p:cNvPr id="185783"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84"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85"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779" name="Group 182"/>
              <p:cNvGrpSpPr>
                <a:grpSpLocks/>
              </p:cNvGrpSpPr>
              <p:nvPr/>
            </p:nvGrpSpPr>
            <p:grpSpPr bwMode="auto">
              <a:xfrm>
                <a:off x="664468" y="2494562"/>
                <a:ext cx="152400" cy="142875"/>
                <a:chOff x="2212779" y="3429000"/>
                <a:chExt cx="152400" cy="142875"/>
              </a:xfrm>
            </p:grpSpPr>
            <p:sp>
              <p:nvSpPr>
                <p:cNvPr id="185780"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81"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82"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85748" name="Group 233"/>
            <p:cNvGrpSpPr>
              <a:grpSpLocks/>
            </p:cNvGrpSpPr>
            <p:nvPr/>
          </p:nvGrpSpPr>
          <p:grpSpPr bwMode="auto">
            <a:xfrm>
              <a:off x="95697" y="4273743"/>
              <a:ext cx="7217663" cy="1368767"/>
              <a:chOff x="95697" y="4273743"/>
              <a:chExt cx="7217663" cy="1368767"/>
            </a:xfrm>
          </p:grpSpPr>
          <p:sp>
            <p:nvSpPr>
              <p:cNvPr id="560" name="Rectangle 512"/>
              <p:cNvSpPr>
                <a:spLocks noChangeArrowheads="1"/>
              </p:cNvSpPr>
              <p:nvPr/>
            </p:nvSpPr>
            <p:spPr bwMode="auto">
              <a:xfrm rot="227568">
                <a:off x="3659289" y="5393278"/>
                <a:ext cx="523824"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85750" name="Freeform 1061"/>
              <p:cNvSpPr>
                <a:spLocks/>
              </p:cNvSpPr>
              <p:nvPr/>
            </p:nvSpPr>
            <p:spPr bwMode="auto">
              <a:xfrm>
                <a:off x="182053" y="4348569"/>
                <a:ext cx="3636226" cy="1145409"/>
              </a:xfrm>
              <a:custGeom>
                <a:avLst/>
                <a:gdLst>
                  <a:gd name="T0" fmla="*/ 0 w 13509"/>
                  <a:gd name="T1" fmla="*/ 0 h 30443"/>
                  <a:gd name="T2" fmla="*/ 2147483646 w 13509"/>
                  <a:gd name="T3" fmla="*/ 2147483646 h 30443"/>
                  <a:gd name="T4" fmla="*/ 2147483646 w 13509"/>
                  <a:gd name="T5" fmla="*/ 2147483646 h 30443"/>
                  <a:gd name="T6" fmla="*/ 2147483646 w 13509"/>
                  <a:gd name="T7" fmla="*/ 2147483646 h 30443"/>
                  <a:gd name="T8" fmla="*/ 2147483646 w 13509"/>
                  <a:gd name="T9" fmla="*/ 2147483646 h 30443"/>
                  <a:gd name="T10" fmla="*/ 2147483646 w 13509"/>
                  <a:gd name="T11" fmla="*/ 2147483646 h 30443"/>
                  <a:gd name="T12" fmla="*/ 2147483646 w 13509"/>
                  <a:gd name="T13" fmla="*/ 2147483646 h 30443"/>
                  <a:gd name="T14" fmla="*/ 2147483646 w 13509"/>
                  <a:gd name="T15" fmla="*/ 2147483646 h 30443"/>
                  <a:gd name="T16" fmla="*/ 2147483646 w 13509"/>
                  <a:gd name="T17" fmla="*/ 2147483646 h 304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09"/>
                  <a:gd name="T28" fmla="*/ 0 h 30443"/>
                  <a:gd name="T29" fmla="*/ 13509 w 13509"/>
                  <a:gd name="T30" fmla="*/ 30443 h 304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09" h="30443">
                    <a:moveTo>
                      <a:pt x="0" y="0"/>
                    </a:moveTo>
                    <a:cubicBezTo>
                      <a:pt x="674" y="1601"/>
                      <a:pt x="3422" y="9050"/>
                      <a:pt x="4309" y="11659"/>
                    </a:cubicBezTo>
                    <a:cubicBezTo>
                      <a:pt x="5196" y="14268"/>
                      <a:pt x="4872" y="14864"/>
                      <a:pt x="5321" y="15652"/>
                    </a:cubicBezTo>
                    <a:cubicBezTo>
                      <a:pt x="6279" y="15670"/>
                      <a:pt x="6392" y="15062"/>
                      <a:pt x="6693" y="16716"/>
                    </a:cubicBezTo>
                    <a:cubicBezTo>
                      <a:pt x="6994" y="18370"/>
                      <a:pt x="7074" y="18922"/>
                      <a:pt x="7127" y="25576"/>
                    </a:cubicBezTo>
                    <a:cubicBezTo>
                      <a:pt x="7319" y="27062"/>
                      <a:pt x="7538" y="25241"/>
                      <a:pt x="7847" y="25629"/>
                    </a:cubicBezTo>
                    <a:cubicBezTo>
                      <a:pt x="8330" y="26864"/>
                      <a:pt x="8740" y="26307"/>
                      <a:pt x="9147" y="26735"/>
                    </a:cubicBezTo>
                    <a:cubicBezTo>
                      <a:pt x="9554" y="27163"/>
                      <a:pt x="9565" y="27578"/>
                      <a:pt x="10292" y="28196"/>
                    </a:cubicBezTo>
                    <a:cubicBezTo>
                      <a:pt x="11019" y="28814"/>
                      <a:pt x="12861" y="30439"/>
                      <a:pt x="13509" y="3044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51" name="Freeform 1062"/>
              <p:cNvSpPr>
                <a:spLocks/>
              </p:cNvSpPr>
              <p:nvPr/>
            </p:nvSpPr>
            <p:spPr bwMode="auto">
              <a:xfrm>
                <a:off x="4010034" y="5187497"/>
                <a:ext cx="3226669" cy="328568"/>
              </a:xfrm>
              <a:custGeom>
                <a:avLst/>
                <a:gdLst>
                  <a:gd name="T0" fmla="*/ 0 w 12024"/>
                  <a:gd name="T1" fmla="*/ 2147483646 h 24682"/>
                  <a:gd name="T2" fmla="*/ 2147483646 w 12024"/>
                  <a:gd name="T3" fmla="*/ 2147483646 h 24682"/>
                  <a:gd name="T4" fmla="*/ 2147483646 w 12024"/>
                  <a:gd name="T5" fmla="*/ 2147483646 h 24682"/>
                  <a:gd name="T6" fmla="*/ 2147483646 w 12024"/>
                  <a:gd name="T7" fmla="*/ 2147483646 h 24682"/>
                  <a:gd name="T8" fmla="*/ 2147483646 w 12024"/>
                  <a:gd name="T9" fmla="*/ 2147483646 h 24682"/>
                  <a:gd name="T10" fmla="*/ 2147483646 w 12024"/>
                  <a:gd name="T11" fmla="*/ 2147483646 h 24682"/>
                  <a:gd name="T12" fmla="*/ 2147483646 w 12024"/>
                  <a:gd name="T13" fmla="*/ 2147483646 h 24682"/>
                  <a:gd name="T14" fmla="*/ 0 60000 65536"/>
                  <a:gd name="T15" fmla="*/ 0 60000 65536"/>
                  <a:gd name="T16" fmla="*/ 0 60000 65536"/>
                  <a:gd name="T17" fmla="*/ 0 60000 65536"/>
                  <a:gd name="T18" fmla="*/ 0 60000 65536"/>
                  <a:gd name="T19" fmla="*/ 0 60000 65536"/>
                  <a:gd name="T20" fmla="*/ 0 60000 65536"/>
                  <a:gd name="T21" fmla="*/ 0 w 12024"/>
                  <a:gd name="T22" fmla="*/ 0 h 24682"/>
                  <a:gd name="T23" fmla="*/ 12024 w 12024"/>
                  <a:gd name="T24" fmla="*/ 24682 h 246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24" h="24682">
                    <a:moveTo>
                      <a:pt x="0" y="23885"/>
                    </a:moveTo>
                    <a:cubicBezTo>
                      <a:pt x="354" y="23944"/>
                      <a:pt x="1058" y="24682"/>
                      <a:pt x="895" y="24543"/>
                    </a:cubicBezTo>
                    <a:cubicBezTo>
                      <a:pt x="1675" y="21928"/>
                      <a:pt x="2727" y="15992"/>
                      <a:pt x="3512" y="12675"/>
                    </a:cubicBezTo>
                    <a:cubicBezTo>
                      <a:pt x="4297" y="9358"/>
                      <a:pt x="4412" y="8621"/>
                      <a:pt x="5603" y="4638"/>
                    </a:cubicBezTo>
                    <a:cubicBezTo>
                      <a:pt x="6488" y="0"/>
                      <a:pt x="7768" y="798"/>
                      <a:pt x="8485" y="2236"/>
                    </a:cubicBezTo>
                    <a:cubicBezTo>
                      <a:pt x="9201" y="3662"/>
                      <a:pt x="9339" y="2915"/>
                      <a:pt x="9891" y="4296"/>
                    </a:cubicBezTo>
                    <a:cubicBezTo>
                      <a:pt x="10419" y="2389"/>
                      <a:pt x="11171" y="3840"/>
                      <a:pt x="12024" y="263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5752" name="Group 213"/>
              <p:cNvGrpSpPr>
                <a:grpSpLocks/>
              </p:cNvGrpSpPr>
              <p:nvPr/>
            </p:nvGrpSpPr>
            <p:grpSpPr bwMode="auto">
              <a:xfrm>
                <a:off x="1332494" y="4754777"/>
                <a:ext cx="152400" cy="142875"/>
                <a:chOff x="2212779" y="3429000"/>
                <a:chExt cx="152400" cy="142875"/>
              </a:xfrm>
            </p:grpSpPr>
            <p:sp>
              <p:nvSpPr>
                <p:cNvPr id="185769"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70"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71"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753" name="Group 217"/>
              <p:cNvGrpSpPr>
                <a:grpSpLocks/>
              </p:cNvGrpSpPr>
              <p:nvPr/>
            </p:nvGrpSpPr>
            <p:grpSpPr bwMode="auto">
              <a:xfrm>
                <a:off x="5021725" y="5252234"/>
                <a:ext cx="152400" cy="142875"/>
                <a:chOff x="2212779" y="3429000"/>
                <a:chExt cx="152400" cy="142875"/>
              </a:xfrm>
            </p:grpSpPr>
            <p:sp>
              <p:nvSpPr>
                <p:cNvPr id="185766"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67"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68"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754" name="Group 221"/>
              <p:cNvGrpSpPr>
                <a:grpSpLocks/>
              </p:cNvGrpSpPr>
              <p:nvPr/>
            </p:nvGrpSpPr>
            <p:grpSpPr bwMode="auto">
              <a:xfrm>
                <a:off x="2189386" y="5257985"/>
                <a:ext cx="152400" cy="142875"/>
                <a:chOff x="2212779" y="3429000"/>
                <a:chExt cx="152400" cy="142875"/>
              </a:xfrm>
            </p:grpSpPr>
            <p:sp>
              <p:nvSpPr>
                <p:cNvPr id="185763"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64"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65"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755" name="Group 225"/>
              <p:cNvGrpSpPr>
                <a:grpSpLocks/>
              </p:cNvGrpSpPr>
              <p:nvPr/>
            </p:nvGrpSpPr>
            <p:grpSpPr bwMode="auto">
              <a:xfrm>
                <a:off x="7160960" y="5152701"/>
                <a:ext cx="152400" cy="142875"/>
                <a:chOff x="2212779" y="3429000"/>
                <a:chExt cx="152400" cy="142875"/>
              </a:xfrm>
            </p:grpSpPr>
            <p:sp>
              <p:nvSpPr>
                <p:cNvPr id="185760"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61"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62"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5756" name="Group 229"/>
              <p:cNvGrpSpPr>
                <a:grpSpLocks/>
              </p:cNvGrpSpPr>
              <p:nvPr/>
            </p:nvGrpSpPr>
            <p:grpSpPr bwMode="auto">
              <a:xfrm>
                <a:off x="95697" y="4273743"/>
                <a:ext cx="152400" cy="142875"/>
                <a:chOff x="2212779" y="3429000"/>
                <a:chExt cx="152400" cy="142875"/>
              </a:xfrm>
            </p:grpSpPr>
            <p:sp>
              <p:nvSpPr>
                <p:cNvPr id="185757"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758"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59"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grpSp>
        <p:nvGrpSpPr>
          <p:cNvPr id="185352" name="Group 605"/>
          <p:cNvGrpSpPr>
            <a:grpSpLocks/>
          </p:cNvGrpSpPr>
          <p:nvPr/>
        </p:nvGrpSpPr>
        <p:grpSpPr bwMode="auto">
          <a:xfrm>
            <a:off x="8259719" y="2500313"/>
            <a:ext cx="1992313" cy="3833812"/>
            <a:chOff x="5219706" y="2500434"/>
            <a:chExt cx="1992307" cy="3833696"/>
          </a:xfrm>
        </p:grpSpPr>
        <p:grpSp>
          <p:nvGrpSpPr>
            <p:cNvPr id="185738" name="Group 1003"/>
            <p:cNvGrpSpPr>
              <a:grpSpLocks/>
            </p:cNvGrpSpPr>
            <p:nvPr/>
          </p:nvGrpSpPr>
          <p:grpSpPr bwMode="auto">
            <a:xfrm>
              <a:off x="6240463" y="3989390"/>
              <a:ext cx="971550" cy="1154113"/>
              <a:chOff x="3931" y="2513"/>
              <a:chExt cx="612" cy="727"/>
            </a:xfrm>
          </p:grpSpPr>
          <p:sp>
            <p:nvSpPr>
              <p:cNvPr id="185745" name="Freeform 1004"/>
              <p:cNvSpPr>
                <a:spLocks/>
              </p:cNvSpPr>
              <p:nvPr/>
            </p:nvSpPr>
            <p:spPr bwMode="auto">
              <a:xfrm>
                <a:off x="3931" y="2513"/>
                <a:ext cx="612" cy="727"/>
              </a:xfrm>
              <a:custGeom>
                <a:avLst/>
                <a:gdLst>
                  <a:gd name="T0" fmla="*/ 0 w 10000"/>
                  <a:gd name="T1" fmla="*/ 0 h 10098"/>
                  <a:gd name="T2" fmla="*/ 0 w 10000"/>
                  <a:gd name="T3" fmla="*/ 0 h 10098"/>
                  <a:gd name="T4" fmla="*/ 0 w 10000"/>
                  <a:gd name="T5" fmla="*/ 0 h 10098"/>
                  <a:gd name="T6" fmla="*/ 0 w 10000"/>
                  <a:gd name="T7" fmla="*/ 0 h 10098"/>
                  <a:gd name="T8" fmla="*/ 0 w 10000"/>
                  <a:gd name="T9" fmla="*/ 0 h 10098"/>
                  <a:gd name="T10" fmla="*/ 0 w 10000"/>
                  <a:gd name="T11" fmla="*/ 0 h 10098"/>
                  <a:gd name="T12" fmla="*/ 0 w 10000"/>
                  <a:gd name="T13" fmla="*/ 0 h 10098"/>
                  <a:gd name="T14" fmla="*/ 0 w 10000"/>
                  <a:gd name="T15" fmla="*/ 0 h 10098"/>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098"/>
                  <a:gd name="T26" fmla="*/ 10000 w 10000"/>
                  <a:gd name="T27" fmla="*/ 10098 h 100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098">
                    <a:moveTo>
                      <a:pt x="4674" y="562"/>
                    </a:moveTo>
                    <a:cubicBezTo>
                      <a:pt x="5938" y="0"/>
                      <a:pt x="7504" y="1009"/>
                      <a:pt x="8122" y="1412"/>
                    </a:cubicBezTo>
                    <a:cubicBezTo>
                      <a:pt x="8501" y="2468"/>
                      <a:pt x="8995" y="2405"/>
                      <a:pt x="9254" y="4010"/>
                    </a:cubicBezTo>
                    <a:cubicBezTo>
                      <a:pt x="9505" y="5703"/>
                      <a:pt x="9959" y="5651"/>
                      <a:pt x="10000" y="8441"/>
                    </a:cubicBezTo>
                    <a:cubicBezTo>
                      <a:pt x="9205" y="9708"/>
                      <a:pt x="8433" y="9732"/>
                      <a:pt x="6748" y="9876"/>
                    </a:cubicBezTo>
                    <a:cubicBezTo>
                      <a:pt x="5572" y="10098"/>
                      <a:pt x="3842" y="9980"/>
                      <a:pt x="1390" y="9505"/>
                    </a:cubicBezTo>
                    <a:cubicBezTo>
                      <a:pt x="343" y="8268"/>
                      <a:pt x="0" y="7238"/>
                      <a:pt x="423" y="5566"/>
                    </a:cubicBezTo>
                    <a:cubicBezTo>
                      <a:pt x="1454" y="2285"/>
                      <a:pt x="1803" y="1358"/>
                      <a:pt x="4674" y="562"/>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46" name="Text Box 1005"/>
              <p:cNvSpPr txBox="1">
                <a:spLocks noChangeArrowheads="1"/>
              </p:cNvSpPr>
              <p:nvPr/>
            </p:nvSpPr>
            <p:spPr bwMode="auto">
              <a:xfrm>
                <a:off x="4012" y="2582"/>
                <a:ext cx="424"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BLUE</a:t>
                </a:r>
              </a:p>
            </p:txBody>
          </p:sp>
        </p:grpSp>
        <p:grpSp>
          <p:nvGrpSpPr>
            <p:cNvPr id="185739" name="Group 1006"/>
            <p:cNvGrpSpPr>
              <a:grpSpLocks/>
            </p:cNvGrpSpPr>
            <p:nvPr/>
          </p:nvGrpSpPr>
          <p:grpSpPr bwMode="auto">
            <a:xfrm>
              <a:off x="5915025" y="2500434"/>
              <a:ext cx="1017588" cy="1465141"/>
              <a:chOff x="3648" y="1557"/>
              <a:chExt cx="641" cy="947"/>
            </a:xfrm>
          </p:grpSpPr>
          <p:sp>
            <p:nvSpPr>
              <p:cNvPr id="185743" name="Freeform 1007"/>
              <p:cNvSpPr>
                <a:spLocks/>
              </p:cNvSpPr>
              <p:nvPr/>
            </p:nvSpPr>
            <p:spPr bwMode="auto">
              <a:xfrm>
                <a:off x="3648" y="1557"/>
                <a:ext cx="641" cy="947"/>
              </a:xfrm>
              <a:custGeom>
                <a:avLst/>
                <a:gdLst>
                  <a:gd name="T0" fmla="*/ 0 w 10000"/>
                  <a:gd name="T1" fmla="*/ 0 h 10267"/>
                  <a:gd name="T2" fmla="*/ 0 w 10000"/>
                  <a:gd name="T3" fmla="*/ 0 h 10267"/>
                  <a:gd name="T4" fmla="*/ 0 w 10000"/>
                  <a:gd name="T5" fmla="*/ 0 h 10267"/>
                  <a:gd name="T6" fmla="*/ 0 w 10000"/>
                  <a:gd name="T7" fmla="*/ 0 h 10267"/>
                  <a:gd name="T8" fmla="*/ 0 w 10000"/>
                  <a:gd name="T9" fmla="*/ 0 h 10267"/>
                  <a:gd name="T10" fmla="*/ 0 w 10000"/>
                  <a:gd name="T11" fmla="*/ 0 h 10267"/>
                  <a:gd name="T12" fmla="*/ 0 w 10000"/>
                  <a:gd name="T13" fmla="*/ 0 h 10267"/>
                  <a:gd name="T14" fmla="*/ 0 w 10000"/>
                  <a:gd name="T15" fmla="*/ 0 h 10267"/>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267"/>
                  <a:gd name="T26" fmla="*/ 10000 w 10000"/>
                  <a:gd name="T27" fmla="*/ 10267 h 102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267">
                    <a:moveTo>
                      <a:pt x="6521" y="354"/>
                    </a:moveTo>
                    <a:cubicBezTo>
                      <a:pt x="7971" y="430"/>
                      <a:pt x="9064" y="955"/>
                      <a:pt x="9516" y="2083"/>
                    </a:cubicBezTo>
                    <a:cubicBezTo>
                      <a:pt x="9734" y="3283"/>
                      <a:pt x="10000" y="2901"/>
                      <a:pt x="8751" y="4465"/>
                    </a:cubicBezTo>
                    <a:cubicBezTo>
                      <a:pt x="8518" y="4572"/>
                      <a:pt x="7988" y="5581"/>
                      <a:pt x="6116" y="6276"/>
                    </a:cubicBezTo>
                    <a:cubicBezTo>
                      <a:pt x="4992" y="7317"/>
                      <a:pt x="5991" y="10267"/>
                      <a:pt x="2745" y="10007"/>
                    </a:cubicBezTo>
                    <a:cubicBezTo>
                      <a:pt x="998" y="8011"/>
                      <a:pt x="359" y="4149"/>
                      <a:pt x="0" y="3324"/>
                    </a:cubicBezTo>
                    <a:cubicBezTo>
                      <a:pt x="77" y="1622"/>
                      <a:pt x="156" y="2665"/>
                      <a:pt x="780" y="843"/>
                    </a:cubicBezTo>
                    <a:cubicBezTo>
                      <a:pt x="3276" y="296"/>
                      <a:pt x="3899" y="0"/>
                      <a:pt x="6521" y="354"/>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44" name="Text Box 1008"/>
              <p:cNvSpPr txBox="1">
                <a:spLocks noChangeArrowheads="1"/>
              </p:cNvSpPr>
              <p:nvPr/>
            </p:nvSpPr>
            <p:spPr bwMode="auto">
              <a:xfrm>
                <a:off x="3689" y="1951"/>
                <a:ext cx="356" cy="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300"/>
                  </a:lnSpc>
                  <a:spcBef>
                    <a:spcPct val="0"/>
                  </a:spcBef>
                  <a:buNone/>
                </a:pPr>
                <a:r>
                  <a:rPr lang="en-US" altLang="en-US" sz="1400" b="1" dirty="0">
                    <a:solidFill>
                      <a:srgbClr val="000000"/>
                    </a:solidFill>
                    <a:cs typeface="Arial" panose="020B0604020202020204" pitchFamily="34" charset="0"/>
                  </a:rPr>
                  <a:t>OBJ</a:t>
                </a:r>
              </a:p>
              <a:p>
                <a:pPr algn="ctr">
                  <a:lnSpc>
                    <a:spcPts val="1300"/>
                  </a:lnSpc>
                  <a:spcBef>
                    <a:spcPct val="0"/>
                  </a:spcBef>
                  <a:buNone/>
                </a:pPr>
                <a:r>
                  <a:rPr lang="en-US" altLang="en-US" sz="1400" b="1" dirty="0">
                    <a:solidFill>
                      <a:srgbClr val="000000"/>
                    </a:solidFill>
                    <a:cs typeface="Arial" panose="020B0604020202020204" pitchFamily="34" charset="0"/>
                  </a:rPr>
                  <a:t>RED</a:t>
                </a:r>
              </a:p>
            </p:txBody>
          </p:sp>
        </p:grpSp>
        <p:grpSp>
          <p:nvGrpSpPr>
            <p:cNvPr id="185740" name="Group 1003"/>
            <p:cNvGrpSpPr>
              <a:grpSpLocks/>
            </p:cNvGrpSpPr>
            <p:nvPr/>
          </p:nvGrpSpPr>
          <p:grpSpPr bwMode="auto">
            <a:xfrm>
              <a:off x="5219706" y="5226054"/>
              <a:ext cx="977901" cy="1108076"/>
              <a:chOff x="3960" y="2512"/>
              <a:chExt cx="616" cy="698"/>
            </a:xfrm>
          </p:grpSpPr>
          <p:sp>
            <p:nvSpPr>
              <p:cNvPr id="185741" name="Freeform 1004"/>
              <p:cNvSpPr>
                <a:spLocks/>
              </p:cNvSpPr>
              <p:nvPr/>
            </p:nvSpPr>
            <p:spPr bwMode="auto">
              <a:xfrm>
                <a:off x="3960" y="2512"/>
                <a:ext cx="615" cy="698"/>
              </a:xfrm>
              <a:custGeom>
                <a:avLst/>
                <a:gdLst>
                  <a:gd name="T0" fmla="*/ 0 w 9694"/>
                  <a:gd name="T1" fmla="*/ 0 h 10000"/>
                  <a:gd name="T2" fmla="*/ 0 w 9694"/>
                  <a:gd name="T3" fmla="*/ 0 h 10000"/>
                  <a:gd name="T4" fmla="*/ 0 w 9694"/>
                  <a:gd name="T5" fmla="*/ 0 h 10000"/>
                  <a:gd name="T6" fmla="*/ 0 w 9694"/>
                  <a:gd name="T7" fmla="*/ 0 h 10000"/>
                  <a:gd name="T8" fmla="*/ 0 w 9694"/>
                  <a:gd name="T9" fmla="*/ 0 h 10000"/>
                  <a:gd name="T10" fmla="*/ 0 w 9694"/>
                  <a:gd name="T11" fmla="*/ 0 h 10000"/>
                  <a:gd name="T12" fmla="*/ 0 w 9694"/>
                  <a:gd name="T13" fmla="*/ 0 h 10000"/>
                  <a:gd name="T14" fmla="*/ 0 w 9694"/>
                  <a:gd name="T15" fmla="*/ 0 h 10000"/>
                  <a:gd name="T16" fmla="*/ 0 w 9694"/>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94"/>
                  <a:gd name="T28" fmla="*/ 0 h 10000"/>
                  <a:gd name="T29" fmla="*/ 9694 w 9694"/>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94" h="10000">
                    <a:moveTo>
                      <a:pt x="4449" y="478"/>
                    </a:moveTo>
                    <a:cubicBezTo>
                      <a:pt x="5320" y="334"/>
                      <a:pt x="7139" y="0"/>
                      <a:pt x="8389" y="481"/>
                    </a:cubicBezTo>
                    <a:cubicBezTo>
                      <a:pt x="9254" y="1558"/>
                      <a:pt x="9564" y="1041"/>
                      <a:pt x="9694" y="3084"/>
                    </a:cubicBezTo>
                    <a:cubicBezTo>
                      <a:pt x="9545" y="6099"/>
                      <a:pt x="9539" y="5284"/>
                      <a:pt x="9021" y="8161"/>
                    </a:cubicBezTo>
                    <a:cubicBezTo>
                      <a:pt x="8254" y="9467"/>
                      <a:pt x="6729" y="9491"/>
                      <a:pt x="5603" y="9945"/>
                    </a:cubicBezTo>
                    <a:cubicBezTo>
                      <a:pt x="3967" y="9920"/>
                      <a:pt x="4080" y="10000"/>
                      <a:pt x="1714" y="9509"/>
                    </a:cubicBezTo>
                    <a:cubicBezTo>
                      <a:pt x="705" y="8539"/>
                      <a:pt x="373" y="8338"/>
                      <a:pt x="0" y="6818"/>
                    </a:cubicBezTo>
                    <a:cubicBezTo>
                      <a:pt x="997" y="4142"/>
                      <a:pt x="551" y="4350"/>
                      <a:pt x="1930" y="2415"/>
                    </a:cubicBezTo>
                    <a:cubicBezTo>
                      <a:pt x="2900" y="1089"/>
                      <a:pt x="2987" y="1166"/>
                      <a:pt x="4449" y="478"/>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42" name="Text Box 1005"/>
              <p:cNvSpPr txBox="1">
                <a:spLocks noChangeArrowheads="1"/>
              </p:cNvSpPr>
              <p:nvPr/>
            </p:nvSpPr>
            <p:spPr bwMode="auto">
              <a:xfrm>
                <a:off x="4095" y="2563"/>
                <a:ext cx="481"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WHITE</a:t>
                </a:r>
              </a:p>
            </p:txBody>
          </p:sp>
        </p:grpSp>
      </p:grpSp>
      <p:grpSp>
        <p:nvGrpSpPr>
          <p:cNvPr id="185353" name="Group 615"/>
          <p:cNvGrpSpPr>
            <a:grpSpLocks/>
          </p:cNvGrpSpPr>
          <p:nvPr/>
        </p:nvGrpSpPr>
        <p:grpSpPr bwMode="auto">
          <a:xfrm>
            <a:off x="3255918" y="2011363"/>
            <a:ext cx="2236788" cy="4202112"/>
            <a:chOff x="216385" y="2011275"/>
            <a:chExt cx="2236253" cy="4201703"/>
          </a:xfrm>
        </p:grpSpPr>
        <p:grpSp>
          <p:nvGrpSpPr>
            <p:cNvPr id="185729" name="Group 291"/>
            <p:cNvGrpSpPr>
              <a:grpSpLocks/>
            </p:cNvGrpSpPr>
            <p:nvPr/>
          </p:nvGrpSpPr>
          <p:grpSpPr bwMode="auto">
            <a:xfrm>
              <a:off x="627078" y="3043015"/>
              <a:ext cx="942457" cy="1450169"/>
              <a:chOff x="619760" y="3030117"/>
              <a:chExt cx="942466" cy="1450073"/>
            </a:xfrm>
          </p:grpSpPr>
          <p:sp>
            <p:nvSpPr>
              <p:cNvPr id="185736" name="Freeform 79"/>
              <p:cNvSpPr>
                <a:spLocks/>
              </p:cNvSpPr>
              <p:nvPr/>
            </p:nvSpPr>
            <p:spPr bwMode="auto">
              <a:xfrm>
                <a:off x="619760" y="3030117"/>
                <a:ext cx="942466" cy="1450073"/>
              </a:xfrm>
              <a:custGeom>
                <a:avLst/>
                <a:gdLst>
                  <a:gd name="T0" fmla="*/ 2147483646 w 9917"/>
                  <a:gd name="T1" fmla="*/ 0 h 10000"/>
                  <a:gd name="T2" fmla="*/ 2147483646 w 9917"/>
                  <a:gd name="T3" fmla="*/ 2147483646 h 10000"/>
                  <a:gd name="T4" fmla="*/ 2147483646 w 9917"/>
                  <a:gd name="T5" fmla="*/ 2147483646 h 10000"/>
                  <a:gd name="T6" fmla="*/ 2147483646 w 9917"/>
                  <a:gd name="T7" fmla="*/ 2147483646 h 10000"/>
                  <a:gd name="T8" fmla="*/ 2147483646 w 9917"/>
                  <a:gd name="T9" fmla="*/ 2147483646 h 10000"/>
                  <a:gd name="T10" fmla="*/ 2147483646 w 9917"/>
                  <a:gd name="T11" fmla="*/ 2147483646 h 10000"/>
                  <a:gd name="T12" fmla="*/ 2147483646 w 9917"/>
                  <a:gd name="T13" fmla="*/ 2147483646 h 10000"/>
                  <a:gd name="T14" fmla="*/ 2147483646 w 9917"/>
                  <a:gd name="T15" fmla="*/ 2147483646 h 10000"/>
                  <a:gd name="T16" fmla="*/ 2147483646 w 9917"/>
                  <a:gd name="T17" fmla="*/ 2147483646 h 10000"/>
                  <a:gd name="T18" fmla="*/ 0 w 9917"/>
                  <a:gd name="T19" fmla="*/ 2147483646 h 10000"/>
                  <a:gd name="T20" fmla="*/ 2147483646 w 9917"/>
                  <a:gd name="T21" fmla="*/ 2147483646 h 10000"/>
                  <a:gd name="T22" fmla="*/ 2147483646 w 9917"/>
                  <a:gd name="T23" fmla="*/ 2147483646 h 10000"/>
                  <a:gd name="T24" fmla="*/ 2147483646 w 9917"/>
                  <a:gd name="T25" fmla="*/ 0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17"/>
                  <a:gd name="T40" fmla="*/ 0 h 10000"/>
                  <a:gd name="T41" fmla="*/ 9917 w 9917"/>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17" h="10000">
                    <a:moveTo>
                      <a:pt x="4517" y="0"/>
                    </a:moveTo>
                    <a:cubicBezTo>
                      <a:pt x="6162" y="279"/>
                      <a:pt x="5796" y="1236"/>
                      <a:pt x="7796" y="1593"/>
                    </a:cubicBezTo>
                    <a:cubicBezTo>
                      <a:pt x="8715" y="1700"/>
                      <a:pt x="9171" y="1756"/>
                      <a:pt x="9470" y="2121"/>
                    </a:cubicBezTo>
                    <a:cubicBezTo>
                      <a:pt x="9854" y="2527"/>
                      <a:pt x="9791" y="2292"/>
                      <a:pt x="9917" y="3017"/>
                    </a:cubicBezTo>
                    <a:cubicBezTo>
                      <a:pt x="9748" y="5073"/>
                      <a:pt x="8822" y="5206"/>
                      <a:pt x="7768" y="6738"/>
                    </a:cubicBezTo>
                    <a:cubicBezTo>
                      <a:pt x="7102" y="7415"/>
                      <a:pt x="6436" y="7533"/>
                      <a:pt x="6052" y="7996"/>
                    </a:cubicBezTo>
                    <a:cubicBezTo>
                      <a:pt x="5670" y="8458"/>
                      <a:pt x="6069" y="9052"/>
                      <a:pt x="5469" y="9513"/>
                    </a:cubicBezTo>
                    <a:lnTo>
                      <a:pt x="3589" y="9879"/>
                    </a:lnTo>
                    <a:cubicBezTo>
                      <a:pt x="2389" y="10000"/>
                      <a:pt x="2459" y="9809"/>
                      <a:pt x="856" y="9686"/>
                    </a:cubicBezTo>
                    <a:cubicBezTo>
                      <a:pt x="55" y="9077"/>
                      <a:pt x="352" y="9282"/>
                      <a:pt x="0" y="8229"/>
                    </a:cubicBezTo>
                    <a:cubicBezTo>
                      <a:pt x="618" y="6901"/>
                      <a:pt x="390" y="7626"/>
                      <a:pt x="1058" y="6347"/>
                    </a:cubicBezTo>
                    <a:cubicBezTo>
                      <a:pt x="2526" y="5005"/>
                      <a:pt x="2932" y="1807"/>
                      <a:pt x="3150" y="939"/>
                    </a:cubicBezTo>
                    <a:cubicBezTo>
                      <a:pt x="3233" y="612"/>
                      <a:pt x="3633" y="303"/>
                      <a:pt x="4517"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37" name="Text Box 289"/>
              <p:cNvSpPr txBox="1">
                <a:spLocks noChangeArrowheads="1"/>
              </p:cNvSpPr>
              <p:nvPr/>
            </p:nvSpPr>
            <p:spPr bwMode="auto">
              <a:xfrm>
                <a:off x="832077" y="3201888"/>
                <a:ext cx="646836" cy="246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B</a:t>
                </a:r>
              </a:p>
            </p:txBody>
          </p:sp>
        </p:grpSp>
        <p:grpSp>
          <p:nvGrpSpPr>
            <p:cNvPr id="185730" name="Group 170"/>
            <p:cNvGrpSpPr>
              <a:grpSpLocks/>
            </p:cNvGrpSpPr>
            <p:nvPr/>
          </p:nvGrpSpPr>
          <p:grpSpPr bwMode="auto">
            <a:xfrm>
              <a:off x="1096182" y="2011275"/>
              <a:ext cx="1356456" cy="966893"/>
              <a:chOff x="1096182" y="2011275"/>
              <a:chExt cx="1356456" cy="966893"/>
            </a:xfrm>
          </p:grpSpPr>
          <p:sp>
            <p:nvSpPr>
              <p:cNvPr id="185734" name="Freeform 79"/>
              <p:cNvSpPr>
                <a:spLocks/>
              </p:cNvSpPr>
              <p:nvPr/>
            </p:nvSpPr>
            <p:spPr bwMode="auto">
              <a:xfrm>
                <a:off x="1096182" y="2011275"/>
                <a:ext cx="1356456" cy="966893"/>
              </a:xfrm>
              <a:custGeom>
                <a:avLst/>
                <a:gdLst>
                  <a:gd name="T0" fmla="*/ 2147483646 w 12290"/>
                  <a:gd name="T1" fmla="*/ 2147483646 h 10176"/>
                  <a:gd name="T2" fmla="*/ 2147483646 w 12290"/>
                  <a:gd name="T3" fmla="*/ 2147483646 h 10176"/>
                  <a:gd name="T4" fmla="*/ 2147483646 w 12290"/>
                  <a:gd name="T5" fmla="*/ 2147483646 h 10176"/>
                  <a:gd name="T6" fmla="*/ 2147483646 w 12290"/>
                  <a:gd name="T7" fmla="*/ 2147483646 h 10176"/>
                  <a:gd name="T8" fmla="*/ 2147483646 w 12290"/>
                  <a:gd name="T9" fmla="*/ 2147483646 h 10176"/>
                  <a:gd name="T10" fmla="*/ 2147483646 w 12290"/>
                  <a:gd name="T11" fmla="*/ 2147483646 h 10176"/>
                  <a:gd name="T12" fmla="*/ 2147483646 w 12290"/>
                  <a:gd name="T13" fmla="*/ 2147483646 h 10176"/>
                  <a:gd name="T14" fmla="*/ 2147483646 w 12290"/>
                  <a:gd name="T15" fmla="*/ 2147483646 h 10176"/>
                  <a:gd name="T16" fmla="*/ 2147483646 w 12290"/>
                  <a:gd name="T17" fmla="*/ 2147483646 h 10176"/>
                  <a:gd name="T18" fmla="*/ 2147483646 w 12290"/>
                  <a:gd name="T19" fmla="*/ 2147483646 h 10176"/>
                  <a:gd name="T20" fmla="*/ 2147483646 w 12290"/>
                  <a:gd name="T21" fmla="*/ 2147483646 h 10176"/>
                  <a:gd name="T22" fmla="*/ 2147483646 w 12290"/>
                  <a:gd name="T23" fmla="*/ 2147483646 h 101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90"/>
                  <a:gd name="T37" fmla="*/ 0 h 10176"/>
                  <a:gd name="T38" fmla="*/ 12290 w 12290"/>
                  <a:gd name="T39" fmla="*/ 10176 h 101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90" h="10176">
                    <a:moveTo>
                      <a:pt x="8219" y="711"/>
                    </a:moveTo>
                    <a:cubicBezTo>
                      <a:pt x="9399" y="824"/>
                      <a:pt x="10440" y="865"/>
                      <a:pt x="11236" y="1034"/>
                    </a:cubicBezTo>
                    <a:cubicBezTo>
                      <a:pt x="11903" y="1549"/>
                      <a:pt x="11916" y="1315"/>
                      <a:pt x="12290" y="1781"/>
                    </a:cubicBezTo>
                    <a:cubicBezTo>
                      <a:pt x="11875" y="2486"/>
                      <a:pt x="11261" y="3589"/>
                      <a:pt x="10916" y="4060"/>
                    </a:cubicBezTo>
                    <a:cubicBezTo>
                      <a:pt x="10530" y="5072"/>
                      <a:pt x="10469" y="5103"/>
                      <a:pt x="10209" y="5646"/>
                    </a:cubicBezTo>
                    <a:cubicBezTo>
                      <a:pt x="10061" y="6494"/>
                      <a:pt x="9684" y="6337"/>
                      <a:pt x="9359" y="7319"/>
                    </a:cubicBezTo>
                    <a:lnTo>
                      <a:pt x="5826" y="10176"/>
                    </a:lnTo>
                    <a:lnTo>
                      <a:pt x="689" y="7840"/>
                    </a:lnTo>
                    <a:cubicBezTo>
                      <a:pt x="0" y="7116"/>
                      <a:pt x="622" y="6208"/>
                      <a:pt x="955" y="4786"/>
                    </a:cubicBezTo>
                    <a:cubicBezTo>
                      <a:pt x="1488" y="3206"/>
                      <a:pt x="1733" y="2701"/>
                      <a:pt x="2496" y="1133"/>
                    </a:cubicBezTo>
                    <a:cubicBezTo>
                      <a:pt x="3610" y="235"/>
                      <a:pt x="3318" y="0"/>
                      <a:pt x="4907" y="273"/>
                    </a:cubicBezTo>
                    <a:cubicBezTo>
                      <a:pt x="6289" y="578"/>
                      <a:pt x="6367" y="954"/>
                      <a:pt x="8219" y="71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35" name="Text Box 289"/>
              <p:cNvSpPr txBox="1">
                <a:spLocks noChangeArrowheads="1"/>
              </p:cNvSpPr>
              <p:nvPr/>
            </p:nvSpPr>
            <p:spPr bwMode="auto">
              <a:xfrm>
                <a:off x="1277308" y="2015288"/>
                <a:ext cx="646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A</a:t>
                </a:r>
              </a:p>
            </p:txBody>
          </p:sp>
        </p:grpSp>
        <p:grpSp>
          <p:nvGrpSpPr>
            <p:cNvPr id="185731" name="Group 173"/>
            <p:cNvGrpSpPr>
              <a:grpSpLocks/>
            </p:cNvGrpSpPr>
            <p:nvPr/>
          </p:nvGrpSpPr>
          <p:grpSpPr bwMode="auto">
            <a:xfrm>
              <a:off x="216385" y="4808651"/>
              <a:ext cx="800658" cy="1404327"/>
              <a:chOff x="216385" y="4808651"/>
              <a:chExt cx="800658" cy="1404327"/>
            </a:xfrm>
          </p:grpSpPr>
          <p:sp>
            <p:nvSpPr>
              <p:cNvPr id="185732" name="Freeform 79"/>
              <p:cNvSpPr>
                <a:spLocks/>
              </p:cNvSpPr>
              <p:nvPr/>
            </p:nvSpPr>
            <p:spPr bwMode="auto">
              <a:xfrm rot="-1469295">
                <a:off x="345834" y="4808651"/>
                <a:ext cx="671209" cy="1404327"/>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0 h 100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0000"/>
                  <a:gd name="T38" fmla="*/ 10000 w 10000"/>
                  <a:gd name="T39" fmla="*/ 10000 h 100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0000">
                    <a:moveTo>
                      <a:pt x="4374" y="0"/>
                    </a:moveTo>
                    <a:cubicBezTo>
                      <a:pt x="6647" y="152"/>
                      <a:pt x="6357" y="110"/>
                      <a:pt x="8222" y="344"/>
                    </a:cubicBezTo>
                    <a:cubicBezTo>
                      <a:pt x="9523" y="454"/>
                      <a:pt x="9489" y="674"/>
                      <a:pt x="9912" y="1132"/>
                    </a:cubicBezTo>
                    <a:cubicBezTo>
                      <a:pt x="10000" y="1821"/>
                      <a:pt x="9685" y="1580"/>
                      <a:pt x="9182" y="2330"/>
                    </a:cubicBezTo>
                    <a:cubicBezTo>
                      <a:pt x="8264" y="3367"/>
                      <a:pt x="7915" y="3318"/>
                      <a:pt x="7843" y="5112"/>
                    </a:cubicBezTo>
                    <a:cubicBezTo>
                      <a:pt x="7999" y="6167"/>
                      <a:pt x="8822" y="7082"/>
                      <a:pt x="8364" y="8528"/>
                    </a:cubicBezTo>
                    <a:cubicBezTo>
                      <a:pt x="8106" y="9389"/>
                      <a:pt x="7410" y="9525"/>
                      <a:pt x="6563" y="10000"/>
                    </a:cubicBezTo>
                    <a:lnTo>
                      <a:pt x="3943" y="9980"/>
                    </a:lnTo>
                    <a:cubicBezTo>
                      <a:pt x="2130" y="9348"/>
                      <a:pt x="1756" y="8979"/>
                      <a:pt x="906" y="8121"/>
                    </a:cubicBezTo>
                    <a:cubicBezTo>
                      <a:pt x="453" y="7139"/>
                      <a:pt x="215" y="7338"/>
                      <a:pt x="0" y="6278"/>
                    </a:cubicBezTo>
                    <a:cubicBezTo>
                      <a:pt x="81" y="4662"/>
                      <a:pt x="745" y="2965"/>
                      <a:pt x="1691" y="1644"/>
                    </a:cubicBezTo>
                    <a:cubicBezTo>
                      <a:pt x="2237" y="611"/>
                      <a:pt x="3286" y="280"/>
                      <a:pt x="4374"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33" name="Text Box 289"/>
              <p:cNvSpPr txBox="1">
                <a:spLocks noChangeArrowheads="1"/>
              </p:cNvSpPr>
              <p:nvPr/>
            </p:nvSpPr>
            <p:spPr bwMode="auto">
              <a:xfrm>
                <a:off x="216385" y="4845960"/>
                <a:ext cx="64683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C</a:t>
                </a:r>
              </a:p>
            </p:txBody>
          </p:sp>
        </p:grpSp>
      </p:grpSp>
      <p:grpSp>
        <p:nvGrpSpPr>
          <p:cNvPr id="822" name="Group 478"/>
          <p:cNvGrpSpPr>
            <a:grpSpLocks/>
          </p:cNvGrpSpPr>
          <p:nvPr/>
        </p:nvGrpSpPr>
        <p:grpSpPr bwMode="auto">
          <a:xfrm>
            <a:off x="3990931" y="1985963"/>
            <a:ext cx="576262" cy="588962"/>
            <a:chOff x="8448372" y="5723906"/>
            <a:chExt cx="575939" cy="588963"/>
          </a:xfrm>
        </p:grpSpPr>
        <p:sp>
          <p:nvSpPr>
            <p:cNvPr id="185717"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5718" name="Group 456"/>
            <p:cNvGrpSpPr>
              <a:grpSpLocks/>
            </p:cNvGrpSpPr>
            <p:nvPr/>
          </p:nvGrpSpPr>
          <p:grpSpPr bwMode="auto">
            <a:xfrm>
              <a:off x="8525318" y="5965916"/>
              <a:ext cx="174972" cy="71297"/>
              <a:chOff x="1808112" y="2134561"/>
              <a:chExt cx="549111" cy="247650"/>
            </a:xfrm>
          </p:grpSpPr>
          <p:sp>
            <p:nvSpPr>
              <p:cNvPr id="185725"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26"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27"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28"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5719" name="Straight Connector 376"/>
            <p:cNvCxnSpPr>
              <a:cxnSpLocks noChangeShapeType="1"/>
              <a:stCxn id="185717"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5720"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5721" name="Group 609"/>
            <p:cNvGrpSpPr>
              <a:grpSpLocks/>
            </p:cNvGrpSpPr>
            <p:nvPr/>
          </p:nvGrpSpPr>
          <p:grpSpPr bwMode="auto">
            <a:xfrm>
              <a:off x="8449127" y="5911731"/>
              <a:ext cx="575184" cy="336494"/>
              <a:chOff x="8447806" y="5405502"/>
              <a:chExt cx="575184" cy="336494"/>
            </a:xfrm>
          </p:grpSpPr>
          <p:sp>
            <p:nvSpPr>
              <p:cNvPr id="185722"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5723"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5724"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nvGrpSpPr>
          <p:cNvPr id="185355" name="Group 511"/>
          <p:cNvGrpSpPr>
            <a:grpSpLocks/>
          </p:cNvGrpSpPr>
          <p:nvPr/>
        </p:nvGrpSpPr>
        <p:grpSpPr bwMode="auto">
          <a:xfrm>
            <a:off x="3090818" y="2487613"/>
            <a:ext cx="603250" cy="495300"/>
            <a:chOff x="51524" y="2486952"/>
            <a:chExt cx="603131" cy="496363"/>
          </a:xfrm>
        </p:grpSpPr>
        <p:grpSp>
          <p:nvGrpSpPr>
            <p:cNvPr id="185701" name="Group 599"/>
            <p:cNvGrpSpPr>
              <a:grpSpLocks/>
            </p:cNvGrpSpPr>
            <p:nvPr/>
          </p:nvGrpSpPr>
          <p:grpSpPr bwMode="auto">
            <a:xfrm flipH="1">
              <a:off x="51524" y="2740597"/>
              <a:ext cx="147613" cy="242718"/>
              <a:chOff x="7697887" y="504293"/>
              <a:chExt cx="147691" cy="243135"/>
            </a:xfrm>
          </p:grpSpPr>
          <p:cxnSp>
            <p:nvCxnSpPr>
              <p:cNvPr id="185715" name="Straight Connector 572"/>
              <p:cNvCxnSpPr>
                <a:cxnSpLocks noChangeShapeType="1"/>
              </p:cNvCxnSpPr>
              <p:nvPr/>
            </p:nvCxnSpPr>
            <p:spPr bwMode="auto">
              <a:xfrm>
                <a:off x="7844783" y="504293"/>
                <a:ext cx="0" cy="19674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85716" name="Straight Connector 574"/>
              <p:cNvCxnSpPr>
                <a:cxnSpLocks noChangeShapeType="1"/>
              </p:cNvCxnSpPr>
              <p:nvPr/>
            </p:nvCxnSpPr>
            <p:spPr bwMode="auto">
              <a:xfrm flipH="1">
                <a:off x="7697887" y="693127"/>
                <a:ext cx="147691" cy="54301"/>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85702" name="Group 592"/>
            <p:cNvGrpSpPr>
              <a:grpSpLocks/>
            </p:cNvGrpSpPr>
            <p:nvPr/>
          </p:nvGrpSpPr>
          <p:grpSpPr bwMode="auto">
            <a:xfrm>
              <a:off x="51524" y="2486952"/>
              <a:ext cx="603131" cy="279904"/>
              <a:chOff x="-514123" y="3592653"/>
              <a:chExt cx="603131" cy="279904"/>
            </a:xfrm>
          </p:grpSpPr>
          <p:grpSp>
            <p:nvGrpSpPr>
              <p:cNvPr id="185703" name="Group 464"/>
              <p:cNvGrpSpPr>
                <a:grpSpLocks/>
              </p:cNvGrpSpPr>
              <p:nvPr/>
            </p:nvGrpSpPr>
            <p:grpSpPr bwMode="auto">
              <a:xfrm>
                <a:off x="-514123" y="3658968"/>
                <a:ext cx="326436" cy="199800"/>
                <a:chOff x="629150" y="2577210"/>
                <a:chExt cx="567753" cy="392396"/>
              </a:xfrm>
            </p:grpSpPr>
            <p:sp>
              <p:nvSpPr>
                <p:cNvPr id="185708" name="Rectangle 132"/>
                <p:cNvSpPr>
                  <a:spLocks noChangeArrowheads="1"/>
                </p:cNvSpPr>
                <p:nvPr/>
              </p:nvSpPr>
              <p:spPr bwMode="auto">
                <a:xfrm>
                  <a:off x="629150" y="2577210"/>
                  <a:ext cx="567753" cy="392396"/>
                </a:xfrm>
                <a:prstGeom prst="rect">
                  <a:avLst/>
                </a:prstGeom>
                <a:solidFill>
                  <a:srgbClr val="80E0FF"/>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nvGrpSpPr>
                <p:cNvPr id="185709" name="Group 78"/>
                <p:cNvGrpSpPr>
                  <a:grpSpLocks/>
                </p:cNvGrpSpPr>
                <p:nvPr/>
              </p:nvGrpSpPr>
              <p:grpSpPr bwMode="auto">
                <a:xfrm>
                  <a:off x="808709" y="2855549"/>
                  <a:ext cx="198290" cy="72229"/>
                  <a:chOff x="1226128" y="1237034"/>
                  <a:chExt cx="494031" cy="174994"/>
                </a:xfrm>
              </p:grpSpPr>
              <p:sp>
                <p:nvSpPr>
                  <p:cNvPr id="185711" name="Freeform 95"/>
                  <p:cNvSpPr>
                    <a:spLocks noChangeAspect="1"/>
                  </p:cNvSpPr>
                  <p:nvPr/>
                </p:nvSpPr>
                <p:spPr bwMode="auto">
                  <a:xfrm rot="5400000">
                    <a:off x="1597208"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12" name="Freeform 96"/>
                  <p:cNvSpPr>
                    <a:spLocks noChangeAspect="1"/>
                  </p:cNvSpPr>
                  <p:nvPr/>
                </p:nvSpPr>
                <p:spPr bwMode="auto">
                  <a:xfrm rot="16200000" flipH="1">
                    <a:off x="1175260"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713" name="Line 97"/>
                  <p:cNvSpPr>
                    <a:spLocks noChangeShapeType="1"/>
                  </p:cNvSpPr>
                  <p:nvPr/>
                </p:nvSpPr>
                <p:spPr bwMode="auto">
                  <a:xfrm>
                    <a:off x="1292058" y="1412028"/>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14" name="Line 97"/>
                  <p:cNvSpPr>
                    <a:spLocks noChangeShapeType="1"/>
                  </p:cNvSpPr>
                  <p:nvPr/>
                </p:nvSpPr>
                <p:spPr bwMode="auto">
                  <a:xfrm>
                    <a:off x="1293447" y="1237034"/>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5710" name="Oval 66"/>
                <p:cNvSpPr>
                  <a:spLocks noChangeArrowheads="1"/>
                </p:cNvSpPr>
                <p:nvPr/>
              </p:nvSpPr>
              <p:spPr bwMode="auto">
                <a:xfrm>
                  <a:off x="850305" y="2717607"/>
                  <a:ext cx="105549" cy="106878"/>
                </a:xfrm>
                <a:prstGeom prst="ellipse">
                  <a:avLst/>
                </a:prstGeom>
                <a:solidFill>
                  <a:schemeClr val="tx1"/>
                </a:solidFill>
                <a:ln w="19050">
                  <a:solidFill>
                    <a:srgbClr val="00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grpSp>
            <p:nvGrpSpPr>
              <p:cNvPr id="185704" name="Group 259"/>
              <p:cNvGrpSpPr>
                <a:grpSpLocks/>
              </p:cNvGrpSpPr>
              <p:nvPr/>
            </p:nvGrpSpPr>
            <p:grpSpPr bwMode="auto">
              <a:xfrm>
                <a:off x="-370224" y="3592653"/>
                <a:ext cx="30582" cy="57624"/>
                <a:chOff x="5877" y="2360"/>
                <a:chExt cx="52" cy="98"/>
              </a:xfrm>
            </p:grpSpPr>
            <p:sp>
              <p:nvSpPr>
                <p:cNvPr id="185706"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707"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5705" name="Text Box 177"/>
              <p:cNvSpPr txBox="1">
                <a:spLocks noChangeArrowheads="1"/>
              </p:cNvSpPr>
              <p:nvPr/>
            </p:nvSpPr>
            <p:spPr bwMode="auto">
              <a:xfrm>
                <a:off x="-251107" y="3687495"/>
                <a:ext cx="340115" cy="185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3-29</a:t>
                </a:r>
              </a:p>
            </p:txBody>
          </p:sp>
        </p:grpSp>
      </p:grpSp>
      <p:sp>
        <p:nvSpPr>
          <p:cNvPr id="418" name="Rectangle 512"/>
          <p:cNvSpPr>
            <a:spLocks noChangeArrowheads="1"/>
          </p:cNvSpPr>
          <p:nvPr/>
        </p:nvSpPr>
        <p:spPr bwMode="auto">
          <a:xfrm rot="537630">
            <a:off x="6776994" y="3495675"/>
            <a:ext cx="523875" cy="554038"/>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1-8  </a:t>
            </a: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1-68</a:t>
            </a:r>
          </a:p>
        </p:txBody>
      </p:sp>
      <p:sp>
        <p:nvSpPr>
          <p:cNvPr id="419" name="Rectangle 512"/>
          <p:cNvSpPr>
            <a:spLocks noChangeArrowheads="1"/>
          </p:cNvSpPr>
          <p:nvPr/>
        </p:nvSpPr>
        <p:spPr bwMode="auto">
          <a:xfrm rot="227568">
            <a:off x="6699207" y="5221289"/>
            <a:ext cx="523875" cy="554037"/>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1-68  </a:t>
            </a: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1-66</a:t>
            </a:r>
          </a:p>
        </p:txBody>
      </p:sp>
      <p:grpSp>
        <p:nvGrpSpPr>
          <p:cNvPr id="109750" name="Group 500"/>
          <p:cNvGrpSpPr>
            <a:grpSpLocks/>
          </p:cNvGrpSpPr>
          <p:nvPr/>
        </p:nvGrpSpPr>
        <p:grpSpPr bwMode="auto">
          <a:xfrm>
            <a:off x="3948069" y="2559051"/>
            <a:ext cx="790575" cy="333375"/>
            <a:chOff x="6738938" y="422275"/>
            <a:chExt cx="790570" cy="331997"/>
          </a:xfrm>
        </p:grpSpPr>
        <p:grpSp>
          <p:nvGrpSpPr>
            <p:cNvPr id="185675" name="Group 568"/>
            <p:cNvGrpSpPr>
              <a:grpSpLocks/>
            </p:cNvGrpSpPr>
            <p:nvPr/>
          </p:nvGrpSpPr>
          <p:grpSpPr bwMode="auto">
            <a:xfrm>
              <a:off x="6738938" y="422275"/>
              <a:ext cx="333375" cy="263525"/>
              <a:chOff x="-1053472" y="4439907"/>
              <a:chExt cx="332957" cy="264113"/>
            </a:xfrm>
          </p:grpSpPr>
          <p:sp>
            <p:nvSpPr>
              <p:cNvPr id="185677"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5678" name="Group 456"/>
              <p:cNvGrpSpPr>
                <a:grpSpLocks/>
              </p:cNvGrpSpPr>
              <p:nvPr/>
            </p:nvGrpSpPr>
            <p:grpSpPr bwMode="auto">
              <a:xfrm>
                <a:off x="-976968" y="4564659"/>
                <a:ext cx="174560" cy="71301"/>
                <a:chOff x="1808112" y="2134561"/>
                <a:chExt cx="549111" cy="247650"/>
              </a:xfrm>
            </p:grpSpPr>
            <p:sp>
              <p:nvSpPr>
                <p:cNvPr id="185680"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681"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682"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683"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5679"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5676" name="Text Box 177"/>
            <p:cNvSpPr txBox="1">
              <a:spLocks noChangeArrowheads="1"/>
            </p:cNvSpPr>
            <p:nvPr/>
          </p:nvSpPr>
          <p:spPr bwMode="auto">
            <a:xfrm>
              <a:off x="7005741" y="569606"/>
              <a:ext cx="5237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grpSp>
        <p:nvGrpSpPr>
          <p:cNvPr id="109757" name="Group 907"/>
          <p:cNvGrpSpPr>
            <a:grpSpLocks/>
          </p:cNvGrpSpPr>
          <p:nvPr/>
        </p:nvGrpSpPr>
        <p:grpSpPr bwMode="auto">
          <a:xfrm>
            <a:off x="5599069" y="2098675"/>
            <a:ext cx="3330575" cy="1049338"/>
            <a:chOff x="2559761" y="2098006"/>
            <a:chExt cx="3329873" cy="1050007"/>
          </a:xfrm>
        </p:grpSpPr>
        <p:grpSp>
          <p:nvGrpSpPr>
            <p:cNvPr id="185665" name="Group 681"/>
            <p:cNvGrpSpPr>
              <a:grpSpLocks/>
            </p:cNvGrpSpPr>
            <p:nvPr/>
          </p:nvGrpSpPr>
          <p:grpSpPr bwMode="auto">
            <a:xfrm>
              <a:off x="2559761" y="2098006"/>
              <a:ext cx="3329873" cy="1050007"/>
              <a:chOff x="2559761" y="2098006"/>
              <a:chExt cx="3329873" cy="1050007"/>
            </a:xfrm>
          </p:grpSpPr>
          <p:sp>
            <p:nvSpPr>
              <p:cNvPr id="185667" name="Freeform 151"/>
              <p:cNvSpPr>
                <a:spLocks/>
              </p:cNvSpPr>
              <p:nvPr/>
            </p:nvSpPr>
            <p:spPr bwMode="auto">
              <a:xfrm>
                <a:off x="2559761" y="2870200"/>
                <a:ext cx="2657954" cy="120650"/>
              </a:xfrm>
              <a:custGeom>
                <a:avLst/>
                <a:gdLst>
                  <a:gd name="T0" fmla="*/ 0 w 12005"/>
                  <a:gd name="T1" fmla="*/ 2147483646 h 10000"/>
                  <a:gd name="T2" fmla="*/ 2147483646 w 12005"/>
                  <a:gd name="T3" fmla="*/ 2147483646 h 10000"/>
                  <a:gd name="T4" fmla="*/ 2147483646 w 12005"/>
                  <a:gd name="T5" fmla="*/ 2147483646 h 10000"/>
                  <a:gd name="T6" fmla="*/ 2147483646 w 12005"/>
                  <a:gd name="T7" fmla="*/ 2147483646 h 10000"/>
                  <a:gd name="T8" fmla="*/ 2147483646 w 12005"/>
                  <a:gd name="T9" fmla="*/ 2147483646 h 10000"/>
                  <a:gd name="T10" fmla="*/ 0 60000 65536"/>
                  <a:gd name="T11" fmla="*/ 0 60000 65536"/>
                  <a:gd name="T12" fmla="*/ 0 60000 65536"/>
                  <a:gd name="T13" fmla="*/ 0 60000 65536"/>
                  <a:gd name="T14" fmla="*/ 0 60000 65536"/>
                  <a:gd name="T15" fmla="*/ 0 w 12005"/>
                  <a:gd name="T16" fmla="*/ 0 h 10000"/>
                  <a:gd name="T17" fmla="*/ 12005 w 12005"/>
                  <a:gd name="T18" fmla="*/ 10000 h 10000"/>
                </a:gdLst>
                <a:ahLst/>
                <a:cxnLst>
                  <a:cxn ang="T10">
                    <a:pos x="T0" y="T1"/>
                  </a:cxn>
                  <a:cxn ang="T11">
                    <a:pos x="T2" y="T3"/>
                  </a:cxn>
                  <a:cxn ang="T12">
                    <a:pos x="T4" y="T5"/>
                  </a:cxn>
                  <a:cxn ang="T13">
                    <a:pos x="T6" y="T7"/>
                  </a:cxn>
                  <a:cxn ang="T14">
                    <a:pos x="T8" y="T9"/>
                  </a:cxn>
                </a:cxnLst>
                <a:rect l="T15" t="T16" r="T17" b="T18"/>
                <a:pathLst>
                  <a:path w="12005" h="10000">
                    <a:moveTo>
                      <a:pt x="0" y="5263"/>
                    </a:moveTo>
                    <a:cubicBezTo>
                      <a:pt x="569" y="4737"/>
                      <a:pt x="4453" y="2763"/>
                      <a:pt x="5419" y="2105"/>
                    </a:cubicBezTo>
                    <a:cubicBezTo>
                      <a:pt x="6393" y="0"/>
                      <a:pt x="6764" y="526"/>
                      <a:pt x="7798" y="1579"/>
                    </a:cubicBezTo>
                    <a:cubicBezTo>
                      <a:pt x="8833" y="2632"/>
                      <a:pt x="9134" y="3553"/>
                      <a:pt x="9833" y="4211"/>
                    </a:cubicBezTo>
                    <a:cubicBezTo>
                      <a:pt x="10531" y="4868"/>
                      <a:pt x="11557" y="8816"/>
                      <a:pt x="12005" y="1000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5668" name="Freeform 279"/>
              <p:cNvSpPr>
                <a:spLocks/>
              </p:cNvSpPr>
              <p:nvPr/>
            </p:nvSpPr>
            <p:spPr bwMode="auto">
              <a:xfrm>
                <a:off x="2721943" y="2098006"/>
                <a:ext cx="2500104" cy="568993"/>
              </a:xfrm>
              <a:custGeom>
                <a:avLst/>
                <a:gdLst>
                  <a:gd name="T0" fmla="*/ 0 w 11344"/>
                  <a:gd name="T1" fmla="*/ 0 h 10068"/>
                  <a:gd name="T2" fmla="*/ 2147483646 w 11344"/>
                  <a:gd name="T3" fmla="*/ 2147483646 h 10068"/>
                  <a:gd name="T4" fmla="*/ 2147483646 w 11344"/>
                  <a:gd name="T5" fmla="*/ 2147483646 h 10068"/>
                  <a:gd name="T6" fmla="*/ 2147483646 w 11344"/>
                  <a:gd name="T7" fmla="*/ 2147483646 h 10068"/>
                  <a:gd name="T8" fmla="*/ 2147483646 w 11344"/>
                  <a:gd name="T9" fmla="*/ 2147483646 h 10068"/>
                  <a:gd name="T10" fmla="*/ 0 60000 65536"/>
                  <a:gd name="T11" fmla="*/ 0 60000 65536"/>
                  <a:gd name="T12" fmla="*/ 0 60000 65536"/>
                  <a:gd name="T13" fmla="*/ 0 60000 65536"/>
                  <a:gd name="T14" fmla="*/ 0 60000 65536"/>
                  <a:gd name="T15" fmla="*/ 0 w 11344"/>
                  <a:gd name="T16" fmla="*/ 0 h 10068"/>
                  <a:gd name="T17" fmla="*/ 11344 w 11344"/>
                  <a:gd name="T18" fmla="*/ 10068 h 10068"/>
                </a:gdLst>
                <a:ahLst/>
                <a:cxnLst>
                  <a:cxn ang="T10">
                    <a:pos x="T0" y="T1"/>
                  </a:cxn>
                  <a:cxn ang="T11">
                    <a:pos x="T2" y="T3"/>
                  </a:cxn>
                  <a:cxn ang="T12">
                    <a:pos x="T4" y="T5"/>
                  </a:cxn>
                  <a:cxn ang="T13">
                    <a:pos x="T6" y="T7"/>
                  </a:cxn>
                  <a:cxn ang="T14">
                    <a:pos x="T8" y="T9"/>
                  </a:cxn>
                </a:cxnLst>
                <a:rect l="T15" t="T16" r="T17" b="T18"/>
                <a:pathLst>
                  <a:path w="11344" h="10068">
                    <a:moveTo>
                      <a:pt x="0" y="0"/>
                    </a:moveTo>
                    <a:cubicBezTo>
                      <a:pt x="441" y="618"/>
                      <a:pt x="2833" y="2866"/>
                      <a:pt x="4002" y="3776"/>
                    </a:cubicBezTo>
                    <a:cubicBezTo>
                      <a:pt x="5171" y="4686"/>
                      <a:pt x="6097" y="4759"/>
                      <a:pt x="7012" y="5461"/>
                    </a:cubicBezTo>
                    <a:cubicBezTo>
                      <a:pt x="7927" y="6164"/>
                      <a:pt x="8761" y="7175"/>
                      <a:pt x="9480" y="7933"/>
                    </a:cubicBezTo>
                    <a:cubicBezTo>
                      <a:pt x="10198" y="8692"/>
                      <a:pt x="10958" y="9619"/>
                      <a:pt x="11344" y="10068"/>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nvGrpSpPr>
              <p:cNvPr id="185669" name="Group 285"/>
              <p:cNvGrpSpPr>
                <a:grpSpLocks/>
              </p:cNvGrpSpPr>
              <p:nvPr/>
            </p:nvGrpSpPr>
            <p:grpSpPr bwMode="auto">
              <a:xfrm>
                <a:off x="5184783" y="2519363"/>
                <a:ext cx="704851" cy="628650"/>
                <a:chOff x="3362" y="1587"/>
                <a:chExt cx="444" cy="396"/>
              </a:xfrm>
            </p:grpSpPr>
            <p:grpSp>
              <p:nvGrpSpPr>
                <p:cNvPr id="185670" name="Group 148"/>
                <p:cNvGrpSpPr>
                  <a:grpSpLocks/>
                </p:cNvGrpSpPr>
                <p:nvPr/>
              </p:nvGrpSpPr>
              <p:grpSpPr bwMode="auto">
                <a:xfrm rot="83820">
                  <a:off x="3371" y="1594"/>
                  <a:ext cx="435" cy="389"/>
                  <a:chOff x="3189" y="1407"/>
                  <a:chExt cx="341" cy="389"/>
                </a:xfrm>
              </p:grpSpPr>
              <p:sp>
                <p:nvSpPr>
                  <p:cNvPr id="185673" name="Line 149"/>
                  <p:cNvSpPr>
                    <a:spLocks noChangeShapeType="1"/>
                  </p:cNvSpPr>
                  <p:nvPr/>
                </p:nvSpPr>
                <p:spPr bwMode="auto">
                  <a:xfrm>
                    <a:off x="3189" y="1407"/>
                    <a:ext cx="336"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674" name="Line 150"/>
                  <p:cNvSpPr>
                    <a:spLocks noChangeShapeType="1"/>
                  </p:cNvSpPr>
                  <p:nvPr/>
                </p:nvSpPr>
                <p:spPr bwMode="auto">
                  <a:xfrm flipV="1">
                    <a:off x="3192" y="1618"/>
                    <a:ext cx="338" cy="1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5671" name="Line 280"/>
                <p:cNvSpPr>
                  <a:spLocks noChangeShapeType="1"/>
                </p:cNvSpPr>
                <p:nvPr/>
              </p:nvSpPr>
              <p:spPr bwMode="auto">
                <a:xfrm rot="20924947" flipH="1">
                  <a:off x="3372" y="1587"/>
                  <a:ext cx="17"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672" name="Line 281"/>
                <p:cNvSpPr>
                  <a:spLocks noChangeShapeType="1"/>
                </p:cNvSpPr>
                <p:nvPr/>
              </p:nvSpPr>
              <p:spPr bwMode="auto">
                <a:xfrm rot="20924947" flipH="1">
                  <a:off x="3362" y="1884"/>
                  <a:ext cx="24" cy="9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5666" name="Text Box 284"/>
            <p:cNvSpPr txBox="1">
              <a:spLocks noChangeArrowheads="1"/>
            </p:cNvSpPr>
            <p:nvPr/>
          </p:nvSpPr>
          <p:spPr bwMode="auto">
            <a:xfrm>
              <a:off x="3967139" y="2580647"/>
              <a:ext cx="935836"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000000"/>
                  </a:solidFill>
                </a:rPr>
                <a:t>OAK</a:t>
              </a:r>
            </a:p>
          </p:txBody>
        </p:sp>
      </p:grpSp>
      <p:grpSp>
        <p:nvGrpSpPr>
          <p:cNvPr id="185361" name="Group 536"/>
          <p:cNvGrpSpPr>
            <a:grpSpLocks/>
          </p:cNvGrpSpPr>
          <p:nvPr/>
        </p:nvGrpSpPr>
        <p:grpSpPr bwMode="auto">
          <a:xfrm>
            <a:off x="3636919" y="1485901"/>
            <a:ext cx="1349375" cy="588963"/>
            <a:chOff x="470598" y="1496599"/>
            <a:chExt cx="1348003" cy="589063"/>
          </a:xfrm>
        </p:grpSpPr>
        <p:grpSp>
          <p:nvGrpSpPr>
            <p:cNvPr id="185651" name="Group 465"/>
            <p:cNvGrpSpPr>
              <a:grpSpLocks/>
            </p:cNvGrpSpPr>
            <p:nvPr/>
          </p:nvGrpSpPr>
          <p:grpSpPr bwMode="auto">
            <a:xfrm>
              <a:off x="1223288" y="1496599"/>
              <a:ext cx="595313" cy="588963"/>
              <a:chOff x="7634759" y="5222256"/>
              <a:chExt cx="594421" cy="588963"/>
            </a:xfrm>
          </p:grpSpPr>
          <p:sp>
            <p:nvSpPr>
              <p:cNvPr id="185653" name="Rectangle 24"/>
              <p:cNvSpPr>
                <a:spLocks noChangeArrowheads="1"/>
              </p:cNvSpPr>
              <p:nvPr/>
            </p:nvSpPr>
            <p:spPr bwMode="auto">
              <a:xfrm>
                <a:off x="7653619" y="5404851"/>
                <a:ext cx="333212"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5654" name="Group 456"/>
              <p:cNvGrpSpPr>
                <a:grpSpLocks/>
              </p:cNvGrpSpPr>
              <p:nvPr/>
            </p:nvGrpSpPr>
            <p:grpSpPr bwMode="auto">
              <a:xfrm>
                <a:off x="7730182" y="5464266"/>
                <a:ext cx="174694" cy="71297"/>
                <a:chOff x="1808112" y="2134561"/>
                <a:chExt cx="549111" cy="247650"/>
              </a:xfrm>
            </p:grpSpPr>
            <p:sp>
              <p:nvSpPr>
                <p:cNvPr id="185661"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662"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663"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664"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5655" name="Straight Connector 376"/>
              <p:cNvCxnSpPr>
                <a:cxnSpLocks noChangeShapeType="1"/>
                <a:stCxn id="185653" idx="1"/>
              </p:cNvCxnSpPr>
              <p:nvPr/>
            </p:nvCxnSpPr>
            <p:spPr bwMode="auto">
              <a:xfrm flipH="1">
                <a:off x="7653358" y="5504240"/>
                <a:ext cx="261"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5656" name="TextBox 141"/>
              <p:cNvSpPr txBox="1">
                <a:spLocks noChangeArrowheads="1"/>
              </p:cNvSpPr>
              <p:nvPr/>
            </p:nvSpPr>
            <p:spPr bwMode="auto">
              <a:xfrm>
                <a:off x="7715744" y="5222256"/>
                <a:ext cx="127264"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5657" name="Group 613"/>
              <p:cNvGrpSpPr>
                <a:grpSpLocks/>
              </p:cNvGrpSpPr>
              <p:nvPr/>
            </p:nvGrpSpPr>
            <p:grpSpPr bwMode="auto">
              <a:xfrm>
                <a:off x="7634759" y="5406828"/>
                <a:ext cx="594421" cy="336494"/>
                <a:chOff x="8428569" y="5405502"/>
                <a:chExt cx="594421" cy="336494"/>
              </a:xfrm>
            </p:grpSpPr>
            <p:sp>
              <p:nvSpPr>
                <p:cNvPr id="185658" name="Text Box 427"/>
                <p:cNvSpPr txBox="1">
                  <a:spLocks noChangeArrowheads="1"/>
                </p:cNvSpPr>
                <p:nvPr/>
              </p:nvSpPr>
              <p:spPr bwMode="auto">
                <a:xfrm>
                  <a:off x="8718493" y="5405502"/>
                  <a:ext cx="2276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5659"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5660" name="Text Box 40"/>
                <p:cNvSpPr txBox="1">
                  <a:spLocks noChangeArrowheads="1"/>
                </p:cNvSpPr>
                <p:nvPr/>
              </p:nvSpPr>
              <p:spPr bwMode="auto">
                <a:xfrm>
                  <a:off x="8428569" y="5557330"/>
                  <a:ext cx="3818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MAIN</a:t>
                  </a:r>
                </a:p>
              </p:txBody>
            </p:sp>
          </p:grpSp>
        </p:grpSp>
        <p:sp>
          <p:nvSpPr>
            <p:cNvPr id="185652" name="Line 174"/>
            <p:cNvSpPr>
              <a:spLocks noChangeShapeType="1"/>
            </p:cNvSpPr>
            <p:nvPr/>
          </p:nvSpPr>
          <p:spPr bwMode="auto">
            <a:xfrm flipH="1" flipV="1">
              <a:off x="470598" y="1754683"/>
              <a:ext cx="774155" cy="33097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839" name="Group 511"/>
          <p:cNvGrpSpPr>
            <a:grpSpLocks/>
          </p:cNvGrpSpPr>
          <p:nvPr/>
        </p:nvGrpSpPr>
        <p:grpSpPr bwMode="auto">
          <a:xfrm>
            <a:off x="6372181" y="3051176"/>
            <a:ext cx="576262" cy="588963"/>
            <a:chOff x="8448372" y="5723906"/>
            <a:chExt cx="575939" cy="588963"/>
          </a:xfrm>
        </p:grpSpPr>
        <p:sp>
          <p:nvSpPr>
            <p:cNvPr id="185639"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5640" name="Group 456"/>
            <p:cNvGrpSpPr>
              <a:grpSpLocks/>
            </p:cNvGrpSpPr>
            <p:nvPr/>
          </p:nvGrpSpPr>
          <p:grpSpPr bwMode="auto">
            <a:xfrm>
              <a:off x="8525318" y="5965916"/>
              <a:ext cx="174972" cy="71297"/>
              <a:chOff x="1808112" y="2134561"/>
              <a:chExt cx="549111" cy="247650"/>
            </a:xfrm>
          </p:grpSpPr>
          <p:sp>
            <p:nvSpPr>
              <p:cNvPr id="18564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64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64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650"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5641" name="Straight Connector 376"/>
            <p:cNvCxnSpPr>
              <a:cxnSpLocks noChangeShapeType="1"/>
              <a:stCxn id="185639"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5642"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5643" name="Group 609"/>
            <p:cNvGrpSpPr>
              <a:grpSpLocks/>
            </p:cNvGrpSpPr>
            <p:nvPr/>
          </p:nvGrpSpPr>
          <p:grpSpPr bwMode="auto">
            <a:xfrm>
              <a:off x="8449127" y="5911731"/>
              <a:ext cx="575184" cy="336494"/>
              <a:chOff x="8447806" y="5405502"/>
              <a:chExt cx="575184" cy="336494"/>
            </a:xfrm>
          </p:grpSpPr>
          <p:sp>
            <p:nvSpPr>
              <p:cNvPr id="185644"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5645"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5646"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nvGrpSpPr>
          <p:cNvPr id="842" name="Group 911"/>
          <p:cNvGrpSpPr>
            <a:grpSpLocks/>
          </p:cNvGrpSpPr>
          <p:nvPr/>
        </p:nvGrpSpPr>
        <p:grpSpPr bwMode="auto">
          <a:xfrm>
            <a:off x="4835482" y="3649664"/>
            <a:ext cx="4471987" cy="1404937"/>
            <a:chOff x="1796063" y="3650078"/>
            <a:chExt cx="4471391" cy="1404495"/>
          </a:xfrm>
        </p:grpSpPr>
        <p:grpSp>
          <p:nvGrpSpPr>
            <p:cNvPr id="185627" name="Group 591"/>
            <p:cNvGrpSpPr>
              <a:grpSpLocks/>
            </p:cNvGrpSpPr>
            <p:nvPr/>
          </p:nvGrpSpPr>
          <p:grpSpPr bwMode="auto">
            <a:xfrm>
              <a:off x="1796063" y="3650078"/>
              <a:ext cx="4471391" cy="1404495"/>
              <a:chOff x="1796063" y="3650078"/>
              <a:chExt cx="4471391" cy="1404495"/>
            </a:xfrm>
          </p:grpSpPr>
          <p:grpSp>
            <p:nvGrpSpPr>
              <p:cNvPr id="185629" name="Group 153"/>
              <p:cNvGrpSpPr>
                <a:grpSpLocks/>
              </p:cNvGrpSpPr>
              <p:nvPr/>
            </p:nvGrpSpPr>
            <p:grpSpPr bwMode="auto">
              <a:xfrm rot="-235248">
                <a:off x="5753103" y="4419573"/>
                <a:ext cx="514351" cy="635000"/>
                <a:chOff x="2368" y="3206"/>
                <a:chExt cx="338" cy="400"/>
              </a:xfrm>
            </p:grpSpPr>
            <p:sp>
              <p:nvSpPr>
                <p:cNvPr id="185632" name="Line 154"/>
                <p:cNvSpPr>
                  <a:spLocks noChangeShapeType="1"/>
                </p:cNvSpPr>
                <p:nvPr/>
              </p:nvSpPr>
              <p:spPr bwMode="auto">
                <a:xfrm flipV="1">
                  <a:off x="2373" y="3206"/>
                  <a:ext cx="0" cy="1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633" name="Line 155"/>
                <p:cNvSpPr>
                  <a:spLocks noChangeShapeType="1"/>
                </p:cNvSpPr>
                <p:nvPr/>
              </p:nvSpPr>
              <p:spPr bwMode="auto">
                <a:xfrm flipV="1">
                  <a:off x="2372" y="3506"/>
                  <a:ext cx="0" cy="1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634" name="Line 156"/>
                <p:cNvSpPr>
                  <a:spLocks noChangeShapeType="1"/>
                </p:cNvSpPr>
                <p:nvPr/>
              </p:nvSpPr>
              <p:spPr bwMode="auto">
                <a:xfrm>
                  <a:off x="2370" y="3211"/>
                  <a:ext cx="336"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635" name="Line 157"/>
                <p:cNvSpPr>
                  <a:spLocks noChangeShapeType="1"/>
                </p:cNvSpPr>
                <p:nvPr/>
              </p:nvSpPr>
              <p:spPr bwMode="auto">
                <a:xfrm flipV="1">
                  <a:off x="2368" y="3422"/>
                  <a:ext cx="338" cy="1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185636" name="Group 158"/>
                <p:cNvGrpSpPr>
                  <a:grpSpLocks/>
                </p:cNvGrpSpPr>
                <p:nvPr/>
              </p:nvGrpSpPr>
              <p:grpSpPr bwMode="auto">
                <a:xfrm>
                  <a:off x="2375" y="3295"/>
                  <a:ext cx="219" cy="215"/>
                  <a:chOff x="2457" y="3062"/>
                  <a:chExt cx="338" cy="394"/>
                </a:xfrm>
              </p:grpSpPr>
              <p:sp>
                <p:nvSpPr>
                  <p:cNvPr id="185637" name="Line 159"/>
                  <p:cNvSpPr>
                    <a:spLocks noChangeShapeType="1"/>
                  </p:cNvSpPr>
                  <p:nvPr/>
                </p:nvSpPr>
                <p:spPr bwMode="auto">
                  <a:xfrm>
                    <a:off x="2457" y="3062"/>
                    <a:ext cx="334"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638" name="Line 160"/>
                  <p:cNvSpPr>
                    <a:spLocks noChangeShapeType="1"/>
                  </p:cNvSpPr>
                  <p:nvPr/>
                </p:nvSpPr>
                <p:spPr bwMode="auto">
                  <a:xfrm flipV="1">
                    <a:off x="2459" y="3277"/>
                    <a:ext cx="336" cy="17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5630" name="Freeform 161"/>
              <p:cNvSpPr>
                <a:spLocks/>
              </p:cNvSpPr>
              <p:nvPr/>
            </p:nvSpPr>
            <p:spPr bwMode="auto">
              <a:xfrm>
                <a:off x="2300141" y="3650078"/>
                <a:ext cx="3587415" cy="1076743"/>
              </a:xfrm>
              <a:custGeom>
                <a:avLst/>
                <a:gdLst>
                  <a:gd name="T0" fmla="*/ 0 w 10000"/>
                  <a:gd name="T1" fmla="*/ 0 h 10327"/>
                  <a:gd name="T2" fmla="*/ 2147483646 w 10000"/>
                  <a:gd name="T3" fmla="*/ 2147483646 h 10327"/>
                  <a:gd name="T4" fmla="*/ 2147483646 w 10000"/>
                  <a:gd name="T5" fmla="*/ 2147483646 h 10327"/>
                  <a:gd name="T6" fmla="*/ 2147483646 w 10000"/>
                  <a:gd name="T7" fmla="*/ 2147483646 h 10327"/>
                  <a:gd name="T8" fmla="*/ 2147483646 w 10000"/>
                  <a:gd name="T9" fmla="*/ 2147483646 h 10327"/>
                  <a:gd name="T10" fmla="*/ 0 60000 65536"/>
                  <a:gd name="T11" fmla="*/ 0 60000 65536"/>
                  <a:gd name="T12" fmla="*/ 0 60000 65536"/>
                  <a:gd name="T13" fmla="*/ 0 60000 65536"/>
                  <a:gd name="T14" fmla="*/ 0 60000 65536"/>
                  <a:gd name="T15" fmla="*/ 0 w 10000"/>
                  <a:gd name="T16" fmla="*/ 0 h 10327"/>
                  <a:gd name="T17" fmla="*/ 10000 w 10000"/>
                  <a:gd name="T18" fmla="*/ 10327 h 10327"/>
                </a:gdLst>
                <a:ahLst/>
                <a:cxnLst>
                  <a:cxn ang="T10">
                    <a:pos x="T0" y="T1"/>
                  </a:cxn>
                  <a:cxn ang="T11">
                    <a:pos x="T2" y="T3"/>
                  </a:cxn>
                  <a:cxn ang="T12">
                    <a:pos x="T4" y="T5"/>
                  </a:cxn>
                  <a:cxn ang="T13">
                    <a:pos x="T6" y="T7"/>
                  </a:cxn>
                  <a:cxn ang="T14">
                    <a:pos x="T8" y="T9"/>
                  </a:cxn>
                </a:cxnLst>
                <a:rect l="T15" t="T16" r="T17" b="T18"/>
                <a:pathLst>
                  <a:path w="10000" h="10327">
                    <a:moveTo>
                      <a:pt x="0" y="0"/>
                    </a:moveTo>
                    <a:cubicBezTo>
                      <a:pt x="876" y="443"/>
                      <a:pt x="1869" y="973"/>
                      <a:pt x="2656" y="1779"/>
                    </a:cubicBezTo>
                    <a:cubicBezTo>
                      <a:pt x="3448" y="2587"/>
                      <a:pt x="3886" y="3812"/>
                      <a:pt x="4461" y="5419"/>
                    </a:cubicBezTo>
                    <a:cubicBezTo>
                      <a:pt x="5121" y="7482"/>
                      <a:pt x="5606" y="8942"/>
                      <a:pt x="6530" y="9634"/>
                    </a:cubicBezTo>
                    <a:cubicBezTo>
                      <a:pt x="7453" y="10327"/>
                      <a:pt x="9387" y="9542"/>
                      <a:pt x="10000" y="9572"/>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5631" name="Freeform 275"/>
              <p:cNvSpPr>
                <a:spLocks/>
              </p:cNvSpPr>
              <p:nvPr/>
            </p:nvSpPr>
            <p:spPr bwMode="auto">
              <a:xfrm>
                <a:off x="1796063" y="4224525"/>
                <a:ext cx="4112070" cy="734484"/>
              </a:xfrm>
              <a:custGeom>
                <a:avLst/>
                <a:gdLst>
                  <a:gd name="T0" fmla="*/ 0 w 10085"/>
                  <a:gd name="T1" fmla="*/ 2147483646 h 10000"/>
                  <a:gd name="T2" fmla="*/ 2147483646 w 10085"/>
                  <a:gd name="T3" fmla="*/ 2147483646 h 10000"/>
                  <a:gd name="T4" fmla="*/ 2147483646 w 10085"/>
                  <a:gd name="T5" fmla="*/ 2147483646 h 10000"/>
                  <a:gd name="T6" fmla="*/ 2147483646 w 10085"/>
                  <a:gd name="T7" fmla="*/ 2147483646 h 10000"/>
                  <a:gd name="T8" fmla="*/ 2147483646 w 10085"/>
                  <a:gd name="T9" fmla="*/ 2147483646 h 10000"/>
                  <a:gd name="T10" fmla="*/ 0 60000 65536"/>
                  <a:gd name="T11" fmla="*/ 0 60000 65536"/>
                  <a:gd name="T12" fmla="*/ 0 60000 65536"/>
                  <a:gd name="T13" fmla="*/ 0 60000 65536"/>
                  <a:gd name="T14" fmla="*/ 0 60000 65536"/>
                  <a:gd name="T15" fmla="*/ 0 w 10085"/>
                  <a:gd name="T16" fmla="*/ 0 h 10000"/>
                  <a:gd name="T17" fmla="*/ 10085 w 10085"/>
                  <a:gd name="T18" fmla="*/ 10000 h 10000"/>
                </a:gdLst>
                <a:ahLst/>
                <a:cxnLst>
                  <a:cxn ang="T10">
                    <a:pos x="T0" y="T1"/>
                  </a:cxn>
                  <a:cxn ang="T11">
                    <a:pos x="T2" y="T3"/>
                  </a:cxn>
                  <a:cxn ang="T12">
                    <a:pos x="T4" y="T5"/>
                  </a:cxn>
                  <a:cxn ang="T13">
                    <a:pos x="T6" y="T7"/>
                  </a:cxn>
                  <a:cxn ang="T14">
                    <a:pos x="T8" y="T9"/>
                  </a:cxn>
                </a:cxnLst>
                <a:rect l="T15" t="T16" r="T17" b="T18"/>
                <a:pathLst>
                  <a:path w="10085" h="10000">
                    <a:moveTo>
                      <a:pt x="0" y="1634"/>
                    </a:moveTo>
                    <a:cubicBezTo>
                      <a:pt x="782" y="1894"/>
                      <a:pt x="2685" y="0"/>
                      <a:pt x="3398" y="799"/>
                    </a:cubicBezTo>
                    <a:cubicBezTo>
                      <a:pt x="4106" y="1621"/>
                      <a:pt x="4341" y="3203"/>
                      <a:pt x="5150" y="5986"/>
                    </a:cubicBezTo>
                    <a:cubicBezTo>
                      <a:pt x="5808" y="8397"/>
                      <a:pt x="6370" y="9902"/>
                      <a:pt x="7451" y="9692"/>
                    </a:cubicBezTo>
                    <a:cubicBezTo>
                      <a:pt x="8376" y="10000"/>
                      <a:pt x="9507" y="8407"/>
                      <a:pt x="10085" y="844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sp>
          <p:nvSpPr>
            <p:cNvPr id="185628" name="Text Box 284"/>
            <p:cNvSpPr txBox="1">
              <a:spLocks noChangeArrowheads="1"/>
            </p:cNvSpPr>
            <p:nvPr/>
          </p:nvSpPr>
          <p:spPr bwMode="auto">
            <a:xfrm>
              <a:off x="4321995" y="4667553"/>
              <a:ext cx="977739"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000000"/>
                  </a:solidFill>
                </a:rPr>
                <a:t> PINE</a:t>
              </a:r>
            </a:p>
          </p:txBody>
        </p:sp>
      </p:grpSp>
      <p:grpSp>
        <p:nvGrpSpPr>
          <p:cNvPr id="846" name="Group 909"/>
          <p:cNvGrpSpPr>
            <a:grpSpLocks/>
          </p:cNvGrpSpPr>
          <p:nvPr/>
        </p:nvGrpSpPr>
        <p:grpSpPr bwMode="auto">
          <a:xfrm>
            <a:off x="4530682" y="5011738"/>
            <a:ext cx="3690937" cy="1244600"/>
            <a:chOff x="1490293" y="5012455"/>
            <a:chExt cx="3691571" cy="1243116"/>
          </a:xfrm>
        </p:grpSpPr>
        <p:grpSp>
          <p:nvGrpSpPr>
            <p:cNvPr id="185617" name="Group 908"/>
            <p:cNvGrpSpPr>
              <a:grpSpLocks/>
            </p:cNvGrpSpPr>
            <p:nvPr/>
          </p:nvGrpSpPr>
          <p:grpSpPr bwMode="auto">
            <a:xfrm>
              <a:off x="1490293" y="5012455"/>
              <a:ext cx="3691571" cy="1243116"/>
              <a:chOff x="1490293" y="5012455"/>
              <a:chExt cx="3691571" cy="1243116"/>
            </a:xfrm>
          </p:grpSpPr>
          <p:sp>
            <p:nvSpPr>
              <p:cNvPr id="185619" name="Freeform 151"/>
              <p:cNvSpPr>
                <a:spLocks/>
              </p:cNvSpPr>
              <p:nvPr/>
            </p:nvSpPr>
            <p:spPr bwMode="auto">
              <a:xfrm rot="-293160">
                <a:off x="1490293" y="6145540"/>
                <a:ext cx="3033221" cy="88169"/>
              </a:xfrm>
              <a:custGeom>
                <a:avLst/>
                <a:gdLst>
                  <a:gd name="T0" fmla="*/ 0 w 10118"/>
                  <a:gd name="T1" fmla="*/ 2147483646 h 13215"/>
                  <a:gd name="T2" fmla="*/ 2147483646 w 10118"/>
                  <a:gd name="T3" fmla="*/ 2147483646 h 13215"/>
                  <a:gd name="T4" fmla="*/ 2147483646 w 10118"/>
                  <a:gd name="T5" fmla="*/ 2147483646 h 13215"/>
                  <a:gd name="T6" fmla="*/ 2147483646 w 10118"/>
                  <a:gd name="T7" fmla="*/ 2147483646 h 13215"/>
                  <a:gd name="T8" fmla="*/ 0 60000 65536"/>
                  <a:gd name="T9" fmla="*/ 0 60000 65536"/>
                  <a:gd name="T10" fmla="*/ 0 60000 65536"/>
                  <a:gd name="T11" fmla="*/ 0 60000 65536"/>
                  <a:gd name="T12" fmla="*/ 0 w 10118"/>
                  <a:gd name="T13" fmla="*/ 0 h 13215"/>
                  <a:gd name="T14" fmla="*/ 10118 w 10118"/>
                  <a:gd name="T15" fmla="*/ 13215 h 13215"/>
                </a:gdLst>
                <a:ahLst/>
                <a:cxnLst>
                  <a:cxn ang="T8">
                    <a:pos x="T0" y="T1"/>
                  </a:cxn>
                  <a:cxn ang="T9">
                    <a:pos x="T2" y="T3"/>
                  </a:cxn>
                  <a:cxn ang="T10">
                    <a:pos x="T4" y="T5"/>
                  </a:cxn>
                  <a:cxn ang="T11">
                    <a:pos x="T6" y="T7"/>
                  </a:cxn>
                </a:cxnLst>
                <a:rect l="T12" t="T13" r="T14" b="T15"/>
                <a:pathLst>
                  <a:path w="10118" h="13215">
                    <a:moveTo>
                      <a:pt x="0" y="13215"/>
                    </a:moveTo>
                    <a:cubicBezTo>
                      <a:pt x="453" y="12177"/>
                      <a:pt x="4684" y="9900"/>
                      <a:pt x="5453" y="8601"/>
                    </a:cubicBezTo>
                    <a:cubicBezTo>
                      <a:pt x="6235" y="438"/>
                      <a:pt x="6594" y="0"/>
                      <a:pt x="7371" y="639"/>
                    </a:cubicBezTo>
                    <a:cubicBezTo>
                      <a:pt x="8149" y="1278"/>
                      <a:pt x="9566" y="8872"/>
                      <a:pt x="10118" y="12436"/>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5620" name="Freeform 279"/>
              <p:cNvSpPr>
                <a:spLocks/>
              </p:cNvSpPr>
              <p:nvPr/>
            </p:nvSpPr>
            <p:spPr bwMode="auto">
              <a:xfrm rot="-293160">
                <a:off x="1499976" y="5012455"/>
                <a:ext cx="2970693" cy="871178"/>
              </a:xfrm>
              <a:custGeom>
                <a:avLst/>
                <a:gdLst>
                  <a:gd name="T0" fmla="*/ 0 w 12544"/>
                  <a:gd name="T1" fmla="*/ 0 h 15415"/>
                  <a:gd name="T2" fmla="*/ 2147483646 w 12544"/>
                  <a:gd name="T3" fmla="*/ 2147483646 h 15415"/>
                  <a:gd name="T4" fmla="*/ 2147483646 w 12544"/>
                  <a:gd name="T5" fmla="*/ 2147483646 h 15415"/>
                  <a:gd name="T6" fmla="*/ 2147483646 w 12544"/>
                  <a:gd name="T7" fmla="*/ 2147483646 h 15415"/>
                  <a:gd name="T8" fmla="*/ 0 60000 65536"/>
                  <a:gd name="T9" fmla="*/ 0 60000 65536"/>
                  <a:gd name="T10" fmla="*/ 0 60000 65536"/>
                  <a:gd name="T11" fmla="*/ 0 60000 65536"/>
                  <a:gd name="T12" fmla="*/ 0 w 12544"/>
                  <a:gd name="T13" fmla="*/ 0 h 15415"/>
                  <a:gd name="T14" fmla="*/ 12544 w 12544"/>
                  <a:gd name="T15" fmla="*/ 15415 h 15415"/>
                </a:gdLst>
                <a:ahLst/>
                <a:cxnLst>
                  <a:cxn ang="T8">
                    <a:pos x="T0" y="T1"/>
                  </a:cxn>
                  <a:cxn ang="T9">
                    <a:pos x="T2" y="T3"/>
                  </a:cxn>
                  <a:cxn ang="T10">
                    <a:pos x="T4" y="T5"/>
                  </a:cxn>
                  <a:cxn ang="T11">
                    <a:pos x="T6" y="T7"/>
                  </a:cxn>
                </a:cxnLst>
                <a:rect l="T12" t="T13" r="T14" b="T15"/>
                <a:pathLst>
                  <a:path w="12544" h="15415">
                    <a:moveTo>
                      <a:pt x="0" y="0"/>
                    </a:moveTo>
                    <a:cubicBezTo>
                      <a:pt x="1134" y="3155"/>
                      <a:pt x="3196" y="6921"/>
                      <a:pt x="5818" y="10207"/>
                    </a:cubicBezTo>
                    <a:cubicBezTo>
                      <a:pt x="7492" y="11663"/>
                      <a:pt x="7740" y="11733"/>
                      <a:pt x="8861" y="12601"/>
                    </a:cubicBezTo>
                    <a:cubicBezTo>
                      <a:pt x="9982" y="13469"/>
                      <a:pt x="11828" y="14766"/>
                      <a:pt x="12544" y="15415"/>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nvGrpSpPr>
              <p:cNvPr id="185621" name="Group 285"/>
              <p:cNvGrpSpPr>
                <a:grpSpLocks/>
              </p:cNvGrpSpPr>
              <p:nvPr/>
            </p:nvGrpSpPr>
            <p:grpSpPr bwMode="auto">
              <a:xfrm>
                <a:off x="4483364" y="5626921"/>
                <a:ext cx="698500" cy="628650"/>
                <a:chOff x="3362" y="1587"/>
                <a:chExt cx="440" cy="396"/>
              </a:xfrm>
            </p:grpSpPr>
            <p:grpSp>
              <p:nvGrpSpPr>
                <p:cNvPr id="185622" name="Group 148"/>
                <p:cNvGrpSpPr>
                  <a:grpSpLocks/>
                </p:cNvGrpSpPr>
                <p:nvPr/>
              </p:nvGrpSpPr>
              <p:grpSpPr bwMode="auto">
                <a:xfrm rot="83820">
                  <a:off x="3371" y="1594"/>
                  <a:ext cx="431" cy="389"/>
                  <a:chOff x="3190" y="1407"/>
                  <a:chExt cx="338" cy="389"/>
                </a:xfrm>
              </p:grpSpPr>
              <p:sp>
                <p:nvSpPr>
                  <p:cNvPr id="185625" name="Line 149"/>
                  <p:cNvSpPr>
                    <a:spLocks noChangeShapeType="1"/>
                  </p:cNvSpPr>
                  <p:nvPr/>
                </p:nvSpPr>
                <p:spPr bwMode="auto">
                  <a:xfrm>
                    <a:off x="3191" y="1407"/>
                    <a:ext cx="336"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626" name="Line 150"/>
                  <p:cNvSpPr>
                    <a:spLocks noChangeShapeType="1"/>
                  </p:cNvSpPr>
                  <p:nvPr/>
                </p:nvSpPr>
                <p:spPr bwMode="auto">
                  <a:xfrm flipV="1">
                    <a:off x="3190" y="1618"/>
                    <a:ext cx="338" cy="1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5623" name="Line 280"/>
                <p:cNvSpPr>
                  <a:spLocks noChangeShapeType="1"/>
                </p:cNvSpPr>
                <p:nvPr/>
              </p:nvSpPr>
              <p:spPr bwMode="auto">
                <a:xfrm rot="20924947" flipH="1">
                  <a:off x="3372" y="1587"/>
                  <a:ext cx="17"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624" name="Line 281"/>
                <p:cNvSpPr>
                  <a:spLocks noChangeShapeType="1"/>
                </p:cNvSpPr>
                <p:nvPr/>
              </p:nvSpPr>
              <p:spPr bwMode="auto">
                <a:xfrm rot="20924947" flipH="1">
                  <a:off x="3362" y="1884"/>
                  <a:ext cx="24" cy="9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5618" name="Text Box 284"/>
            <p:cNvSpPr txBox="1">
              <a:spLocks noChangeArrowheads="1"/>
            </p:cNvSpPr>
            <p:nvPr/>
          </p:nvSpPr>
          <p:spPr bwMode="auto">
            <a:xfrm>
              <a:off x="3581757" y="5782916"/>
              <a:ext cx="1012484"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000000"/>
                  </a:solidFill>
                </a:rPr>
                <a:t> ELM</a:t>
              </a:r>
            </a:p>
          </p:txBody>
        </p:sp>
      </p:grpSp>
      <p:grpSp>
        <p:nvGrpSpPr>
          <p:cNvPr id="850" name="Group 49"/>
          <p:cNvGrpSpPr>
            <a:grpSpLocks/>
          </p:cNvGrpSpPr>
          <p:nvPr/>
        </p:nvGrpSpPr>
        <p:grpSpPr bwMode="auto">
          <a:xfrm rot="-5701861">
            <a:off x="10100425" y="2675732"/>
            <a:ext cx="296863" cy="660400"/>
            <a:chOff x="619" y="1182"/>
            <a:chExt cx="187" cy="416"/>
          </a:xfrm>
        </p:grpSpPr>
        <p:sp>
          <p:nvSpPr>
            <p:cNvPr id="185613" name="Freeform 50"/>
            <p:cNvSpPr>
              <a:spLocks/>
            </p:cNvSpPr>
            <p:nvPr/>
          </p:nvSpPr>
          <p:spPr bwMode="auto">
            <a:xfrm rot="6631887">
              <a:off x="480" y="1344"/>
              <a:ext cx="393" cy="115"/>
            </a:xfrm>
            <a:custGeom>
              <a:avLst/>
              <a:gdLst>
                <a:gd name="T0" fmla="*/ 0 w 462"/>
                <a:gd name="T1" fmla="*/ 1457954 h 102"/>
                <a:gd name="T2" fmla="*/ 3 w 462"/>
                <a:gd name="T3" fmla="*/ 1457954 h 102"/>
                <a:gd name="T4" fmla="*/ 3 w 462"/>
                <a:gd name="T5" fmla="*/ 3095081 h 102"/>
                <a:gd name="T6" fmla="*/ 3 w 462"/>
                <a:gd name="T7" fmla="*/ 188573 h 102"/>
                <a:gd name="T8" fmla="*/ 3 w 462"/>
                <a:gd name="T9" fmla="*/ 3095081 h 102"/>
                <a:gd name="T10" fmla="*/ 3 w 462"/>
                <a:gd name="T11" fmla="*/ 0 h 102"/>
                <a:gd name="T12" fmla="*/ 3 w 462"/>
                <a:gd name="T13" fmla="*/ 3095081 h 102"/>
                <a:gd name="T14" fmla="*/ 3 w 462"/>
                <a:gd name="T15" fmla="*/ 1456410 h 102"/>
                <a:gd name="T16" fmla="*/ 3 w 462"/>
                <a:gd name="T17" fmla="*/ 1285413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2"/>
                <a:gd name="T28" fmla="*/ 0 h 102"/>
                <a:gd name="T29" fmla="*/ 462 w 462"/>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2" h="102">
                  <a:moveTo>
                    <a:pt x="0" y="49"/>
                  </a:moveTo>
                  <a:lnTo>
                    <a:pt x="107" y="49"/>
                  </a:lnTo>
                  <a:lnTo>
                    <a:pt x="144" y="102"/>
                  </a:lnTo>
                  <a:lnTo>
                    <a:pt x="168" y="6"/>
                  </a:lnTo>
                  <a:lnTo>
                    <a:pt x="222" y="102"/>
                  </a:lnTo>
                  <a:lnTo>
                    <a:pt x="252" y="0"/>
                  </a:lnTo>
                  <a:lnTo>
                    <a:pt x="294" y="102"/>
                  </a:lnTo>
                  <a:lnTo>
                    <a:pt x="330" y="48"/>
                  </a:lnTo>
                  <a:lnTo>
                    <a:pt x="462" y="42"/>
                  </a:lnTo>
                </a:path>
              </a:pathLst>
            </a:custGeom>
            <a:noFill/>
            <a:ln w="28575">
              <a:solidFill>
                <a:schemeClr val="tx1"/>
              </a:solidFill>
              <a:round/>
              <a:headEnd/>
              <a:tailEnd type="arrow" w="med" len="me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5614" name="Group 51"/>
            <p:cNvGrpSpPr>
              <a:grpSpLocks/>
            </p:cNvGrpSpPr>
            <p:nvPr/>
          </p:nvGrpSpPr>
          <p:grpSpPr bwMode="auto">
            <a:xfrm>
              <a:off x="633" y="1182"/>
              <a:ext cx="173" cy="175"/>
              <a:chOff x="935" y="1208"/>
              <a:chExt cx="173" cy="175"/>
            </a:xfrm>
          </p:grpSpPr>
          <p:sp>
            <p:nvSpPr>
              <p:cNvPr id="185615" name="Oval 52"/>
              <p:cNvSpPr>
                <a:spLocks noChangeArrowheads="1"/>
              </p:cNvSpPr>
              <p:nvPr/>
            </p:nvSpPr>
            <p:spPr bwMode="auto">
              <a:xfrm>
                <a:off x="988" y="1273"/>
                <a:ext cx="73" cy="60"/>
              </a:xfrm>
              <a:prstGeom prst="ellipse">
                <a:avLst/>
              </a:pr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5616" name="Text Box 53"/>
              <p:cNvSpPr txBox="1">
                <a:spLocks noChangeArrowheads="1"/>
              </p:cNvSpPr>
              <p:nvPr/>
            </p:nvSpPr>
            <p:spPr bwMode="auto">
              <a:xfrm rot="6723918">
                <a:off x="934" y="1209"/>
                <a:ext cx="17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F</a:t>
                </a:r>
              </a:p>
            </p:txBody>
          </p:sp>
        </p:grpSp>
      </p:grpSp>
      <p:grpSp>
        <p:nvGrpSpPr>
          <p:cNvPr id="185366" name="Group 870"/>
          <p:cNvGrpSpPr>
            <a:grpSpLocks/>
          </p:cNvGrpSpPr>
          <p:nvPr/>
        </p:nvGrpSpPr>
        <p:grpSpPr bwMode="auto">
          <a:xfrm>
            <a:off x="2959056" y="2781300"/>
            <a:ext cx="8350251" cy="3759200"/>
            <a:chOff x="-80963" y="2781300"/>
            <a:chExt cx="8350251" cy="3759269"/>
          </a:xfrm>
        </p:grpSpPr>
        <p:grpSp>
          <p:nvGrpSpPr>
            <p:cNvPr id="185549" name="Group 510"/>
            <p:cNvGrpSpPr>
              <a:grpSpLocks/>
            </p:cNvGrpSpPr>
            <p:nvPr/>
          </p:nvGrpSpPr>
          <p:grpSpPr bwMode="auto">
            <a:xfrm>
              <a:off x="-80963" y="2781300"/>
              <a:ext cx="8350251" cy="1839947"/>
              <a:chOff x="-81550" y="2781665"/>
              <a:chExt cx="8351196" cy="1840063"/>
            </a:xfrm>
          </p:grpSpPr>
          <p:grpSp>
            <p:nvGrpSpPr>
              <p:cNvPr id="185562" name="Group 631"/>
              <p:cNvGrpSpPr>
                <a:grpSpLocks/>
              </p:cNvGrpSpPr>
              <p:nvPr/>
            </p:nvGrpSpPr>
            <p:grpSpPr bwMode="auto">
              <a:xfrm>
                <a:off x="-81550" y="2781665"/>
                <a:ext cx="791175" cy="465176"/>
                <a:chOff x="790913" y="2250015"/>
                <a:chExt cx="791175" cy="465176"/>
              </a:xfrm>
            </p:grpSpPr>
            <p:grpSp>
              <p:nvGrpSpPr>
                <p:cNvPr id="185602" name="Group 537"/>
                <p:cNvGrpSpPr>
                  <a:grpSpLocks/>
                </p:cNvGrpSpPr>
                <p:nvPr/>
              </p:nvGrpSpPr>
              <p:grpSpPr bwMode="auto">
                <a:xfrm>
                  <a:off x="790913" y="2250015"/>
                  <a:ext cx="791175" cy="465176"/>
                  <a:chOff x="-82549" y="5084987"/>
                  <a:chExt cx="791175" cy="465176"/>
                </a:xfrm>
              </p:grpSpPr>
              <p:sp>
                <p:nvSpPr>
                  <p:cNvPr id="185604" name="Rectangle 387"/>
                  <p:cNvSpPr>
                    <a:spLocks noChangeArrowheads="1"/>
                  </p:cNvSpPr>
                  <p:nvPr/>
                </p:nvSpPr>
                <p:spPr bwMode="auto">
                  <a:xfrm>
                    <a:off x="85547" y="5175082"/>
                    <a:ext cx="442693" cy="285374"/>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00" name="Rectangle 389"/>
                  <p:cNvSpPr>
                    <a:spLocks noChangeArrowheads="1"/>
                  </p:cNvSpPr>
                  <p:nvPr/>
                </p:nvSpPr>
                <p:spPr bwMode="auto">
                  <a:xfrm>
                    <a:off x="222287" y="5121503"/>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1" name="Text Box 1327"/>
                  <p:cNvSpPr txBox="1">
                    <a:spLocks noChangeArrowheads="1"/>
                  </p:cNvSpPr>
                  <p:nvPr/>
                </p:nvSpPr>
                <p:spPr bwMode="auto">
                  <a:xfrm>
                    <a:off x="131788" y="5084987"/>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2" name="Rectangle 390"/>
                  <p:cNvSpPr>
                    <a:spLocks noChangeArrowheads="1"/>
                  </p:cNvSpPr>
                  <p:nvPr/>
                </p:nvSpPr>
                <p:spPr bwMode="auto">
                  <a:xfrm>
                    <a:off x="495368" y="5286616"/>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3" name="Rectangle 392"/>
                  <p:cNvSpPr>
                    <a:spLocks noChangeArrowheads="1"/>
                  </p:cNvSpPr>
                  <p:nvPr/>
                </p:nvSpPr>
                <p:spPr bwMode="auto">
                  <a:xfrm>
                    <a:off x="223874" y="5404101"/>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4" name="Text Box 1327"/>
                  <p:cNvSpPr txBox="1">
                    <a:spLocks noChangeArrowheads="1"/>
                  </p:cNvSpPr>
                  <p:nvPr/>
                </p:nvSpPr>
                <p:spPr bwMode="auto">
                  <a:xfrm>
                    <a:off x="136552" y="5365998"/>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5" name="Rectangle 396"/>
                  <p:cNvSpPr>
                    <a:spLocks noChangeArrowheads="1"/>
                  </p:cNvSpPr>
                  <p:nvPr/>
                </p:nvSpPr>
                <p:spPr bwMode="auto">
                  <a:xfrm>
                    <a:off x="55580" y="5272327"/>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6" name="Text Box 1327"/>
                  <p:cNvSpPr txBox="1">
                    <a:spLocks noChangeArrowheads="1"/>
                  </p:cNvSpPr>
                  <p:nvPr/>
                </p:nvSpPr>
                <p:spPr bwMode="auto">
                  <a:xfrm>
                    <a:off x="-82549" y="5223111"/>
                    <a:ext cx="347702"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7" name="Text Box 1327"/>
                  <p:cNvSpPr txBox="1">
                    <a:spLocks noChangeArrowheads="1"/>
                  </p:cNvSpPr>
                  <p:nvPr/>
                </p:nvSpPr>
                <p:spPr bwMode="auto">
                  <a:xfrm>
                    <a:off x="360414" y="5237399"/>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5603" name="Text Box 177"/>
                <p:cNvSpPr txBox="1">
                  <a:spLocks noChangeArrowheads="1"/>
                </p:cNvSpPr>
                <p:nvPr/>
              </p:nvSpPr>
              <p:spPr bwMode="auto">
                <a:xfrm>
                  <a:off x="1037265" y="2402973"/>
                  <a:ext cx="2712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10</a:t>
                  </a:r>
                </a:p>
              </p:txBody>
            </p:sp>
          </p:grpSp>
          <p:grpSp>
            <p:nvGrpSpPr>
              <p:cNvPr id="185563" name="Group 630"/>
              <p:cNvGrpSpPr>
                <a:grpSpLocks/>
              </p:cNvGrpSpPr>
              <p:nvPr/>
            </p:nvGrpSpPr>
            <p:grpSpPr bwMode="auto">
              <a:xfrm>
                <a:off x="4163906" y="4156552"/>
                <a:ext cx="792762" cy="465176"/>
                <a:chOff x="2675926" y="3901370"/>
                <a:chExt cx="792762" cy="465176"/>
              </a:xfrm>
            </p:grpSpPr>
            <p:grpSp>
              <p:nvGrpSpPr>
                <p:cNvPr id="185591" name="Group 559"/>
                <p:cNvGrpSpPr>
                  <a:grpSpLocks/>
                </p:cNvGrpSpPr>
                <p:nvPr/>
              </p:nvGrpSpPr>
              <p:grpSpPr bwMode="auto">
                <a:xfrm>
                  <a:off x="2675926" y="3901370"/>
                  <a:ext cx="792762" cy="465176"/>
                  <a:chOff x="-83011" y="5085343"/>
                  <a:chExt cx="792762" cy="465176"/>
                </a:xfrm>
              </p:grpSpPr>
              <p:sp>
                <p:nvSpPr>
                  <p:cNvPr id="185593"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9" name="Rectangle 389"/>
                  <p:cNvSpPr>
                    <a:spLocks noChangeArrowheads="1"/>
                  </p:cNvSpPr>
                  <p:nvPr/>
                </p:nvSpPr>
                <p:spPr bwMode="auto">
                  <a:xfrm>
                    <a:off x="221824" y="5121859"/>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0" name="Text Box 1327"/>
                  <p:cNvSpPr txBox="1">
                    <a:spLocks noChangeArrowheads="1"/>
                  </p:cNvSpPr>
                  <p:nvPr/>
                </p:nvSpPr>
                <p:spPr bwMode="auto">
                  <a:xfrm>
                    <a:off x="131325" y="5085343"/>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1" name="Rectangle 390"/>
                  <p:cNvSpPr>
                    <a:spLocks noChangeArrowheads="1"/>
                  </p:cNvSpPr>
                  <p:nvPr/>
                </p:nvSpPr>
                <p:spPr bwMode="auto">
                  <a:xfrm>
                    <a:off x="494905" y="5286972"/>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2" name="Rectangle 392"/>
                  <p:cNvSpPr>
                    <a:spLocks noChangeArrowheads="1"/>
                  </p:cNvSpPr>
                  <p:nvPr/>
                </p:nvSpPr>
                <p:spPr bwMode="auto">
                  <a:xfrm>
                    <a:off x="223411" y="5404457"/>
                    <a:ext cx="166707"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3" name="Text Box 1327"/>
                  <p:cNvSpPr txBox="1">
                    <a:spLocks noChangeArrowheads="1"/>
                  </p:cNvSpPr>
                  <p:nvPr/>
                </p:nvSpPr>
                <p:spPr bwMode="auto">
                  <a:xfrm>
                    <a:off x="136089" y="5366354"/>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4" name="Rectangle 396"/>
                  <p:cNvSpPr>
                    <a:spLocks noChangeArrowheads="1"/>
                  </p:cNvSpPr>
                  <p:nvPr/>
                </p:nvSpPr>
                <p:spPr bwMode="auto">
                  <a:xfrm>
                    <a:off x="55117" y="5272683"/>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5" name="Text Box 1327"/>
                  <p:cNvSpPr txBox="1">
                    <a:spLocks noChangeArrowheads="1"/>
                  </p:cNvSpPr>
                  <p:nvPr/>
                </p:nvSpPr>
                <p:spPr bwMode="auto">
                  <a:xfrm>
                    <a:off x="-83011" y="5223467"/>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6" name="Text Box 1327"/>
                  <p:cNvSpPr txBox="1">
                    <a:spLocks noChangeArrowheads="1"/>
                  </p:cNvSpPr>
                  <p:nvPr/>
                </p:nvSpPr>
                <p:spPr bwMode="auto">
                  <a:xfrm>
                    <a:off x="361539" y="5237755"/>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5592" name="Text Box 177"/>
                <p:cNvSpPr txBox="1">
                  <a:spLocks noChangeArrowheads="1"/>
                </p:cNvSpPr>
                <p:nvPr/>
              </p:nvSpPr>
              <p:spPr bwMode="auto">
                <a:xfrm>
                  <a:off x="2920823" y="4045159"/>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20</a:t>
                  </a:r>
                </a:p>
              </p:txBody>
            </p:sp>
          </p:grpSp>
          <p:grpSp>
            <p:nvGrpSpPr>
              <p:cNvPr id="185564" name="Group 629"/>
              <p:cNvGrpSpPr>
                <a:grpSpLocks/>
              </p:cNvGrpSpPr>
              <p:nvPr/>
            </p:nvGrpSpPr>
            <p:grpSpPr bwMode="auto">
              <a:xfrm>
                <a:off x="5611870" y="4064470"/>
                <a:ext cx="791174" cy="465176"/>
                <a:chOff x="5473641" y="4277130"/>
                <a:chExt cx="791174" cy="465176"/>
              </a:xfrm>
            </p:grpSpPr>
            <p:grpSp>
              <p:nvGrpSpPr>
                <p:cNvPr id="185580" name="Group 571"/>
                <p:cNvGrpSpPr>
                  <a:grpSpLocks/>
                </p:cNvGrpSpPr>
                <p:nvPr/>
              </p:nvGrpSpPr>
              <p:grpSpPr bwMode="auto">
                <a:xfrm>
                  <a:off x="5473641" y="4277130"/>
                  <a:ext cx="791174" cy="465176"/>
                  <a:chOff x="-82022" y="5084624"/>
                  <a:chExt cx="791174" cy="465176"/>
                </a:xfrm>
              </p:grpSpPr>
              <p:sp>
                <p:nvSpPr>
                  <p:cNvPr id="185582"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78" name="Rectangle 389"/>
                  <p:cNvSpPr>
                    <a:spLocks noChangeArrowheads="1"/>
                  </p:cNvSpPr>
                  <p:nvPr/>
                </p:nvSpPr>
                <p:spPr bwMode="auto">
                  <a:xfrm>
                    <a:off x="222813" y="5121140"/>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79" name="Text Box 1327"/>
                  <p:cNvSpPr txBox="1">
                    <a:spLocks noChangeArrowheads="1"/>
                  </p:cNvSpPr>
                  <p:nvPr/>
                </p:nvSpPr>
                <p:spPr bwMode="auto">
                  <a:xfrm>
                    <a:off x="132314" y="5084624"/>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0" name="Rectangle 390"/>
                  <p:cNvSpPr>
                    <a:spLocks noChangeArrowheads="1"/>
                  </p:cNvSpPr>
                  <p:nvPr/>
                </p:nvSpPr>
                <p:spPr bwMode="auto">
                  <a:xfrm>
                    <a:off x="495894" y="5286253"/>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1" name="Rectangle 392"/>
                  <p:cNvSpPr>
                    <a:spLocks noChangeArrowheads="1"/>
                  </p:cNvSpPr>
                  <p:nvPr/>
                </p:nvSpPr>
                <p:spPr bwMode="auto">
                  <a:xfrm>
                    <a:off x="224400" y="5403738"/>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2" name="Text Box 1327"/>
                  <p:cNvSpPr txBox="1">
                    <a:spLocks noChangeArrowheads="1"/>
                  </p:cNvSpPr>
                  <p:nvPr/>
                </p:nvSpPr>
                <p:spPr bwMode="auto">
                  <a:xfrm>
                    <a:off x="137078" y="5365635"/>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3" name="Rectangle 396"/>
                  <p:cNvSpPr>
                    <a:spLocks noChangeArrowheads="1"/>
                  </p:cNvSpPr>
                  <p:nvPr/>
                </p:nvSpPr>
                <p:spPr bwMode="auto">
                  <a:xfrm>
                    <a:off x="56106" y="5271964"/>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4" name="Text Box 1327"/>
                  <p:cNvSpPr txBox="1">
                    <a:spLocks noChangeArrowheads="1"/>
                  </p:cNvSpPr>
                  <p:nvPr/>
                </p:nvSpPr>
                <p:spPr bwMode="auto">
                  <a:xfrm>
                    <a:off x="-82022" y="5222748"/>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5" name="Text Box 1327"/>
                  <p:cNvSpPr txBox="1">
                    <a:spLocks noChangeArrowheads="1"/>
                  </p:cNvSpPr>
                  <p:nvPr/>
                </p:nvSpPr>
                <p:spPr bwMode="auto">
                  <a:xfrm>
                    <a:off x="360940" y="5237036"/>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5581"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30</a:t>
                  </a:r>
                </a:p>
              </p:txBody>
            </p:sp>
          </p:grpSp>
          <p:grpSp>
            <p:nvGrpSpPr>
              <p:cNvPr id="185565" name="Group 581"/>
              <p:cNvGrpSpPr>
                <a:grpSpLocks/>
              </p:cNvGrpSpPr>
              <p:nvPr/>
            </p:nvGrpSpPr>
            <p:grpSpPr bwMode="auto">
              <a:xfrm>
                <a:off x="7764764" y="3964428"/>
                <a:ext cx="504882" cy="101606"/>
                <a:chOff x="56226" y="5272176"/>
                <a:chExt cx="504882" cy="101606"/>
              </a:xfrm>
            </p:grpSpPr>
            <p:sp>
              <p:nvSpPr>
                <p:cNvPr id="169" name="Rectangle 390"/>
                <p:cNvSpPr>
                  <a:spLocks noChangeArrowheads="1"/>
                </p:cNvSpPr>
                <p:nvPr/>
              </p:nvSpPr>
              <p:spPr bwMode="auto">
                <a:xfrm>
                  <a:off x="496013" y="5286485"/>
                  <a:ext cx="65095"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72" name="Rectangle 396"/>
                <p:cNvSpPr>
                  <a:spLocks noChangeArrowheads="1"/>
                </p:cNvSpPr>
                <p:nvPr/>
              </p:nvSpPr>
              <p:spPr bwMode="auto">
                <a:xfrm>
                  <a:off x="56226" y="5272197"/>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grpSp>
          <p:grpSp>
            <p:nvGrpSpPr>
              <p:cNvPr id="185566" name="Group 633"/>
              <p:cNvGrpSpPr>
                <a:grpSpLocks/>
              </p:cNvGrpSpPr>
              <p:nvPr/>
            </p:nvGrpSpPr>
            <p:grpSpPr bwMode="auto">
              <a:xfrm>
                <a:off x="3619145" y="2893348"/>
                <a:ext cx="792899" cy="465498"/>
                <a:chOff x="5473114" y="4277493"/>
                <a:chExt cx="792899" cy="465498"/>
              </a:xfrm>
            </p:grpSpPr>
            <p:grpSp>
              <p:nvGrpSpPr>
                <p:cNvPr id="185567" name="Group 634"/>
                <p:cNvGrpSpPr>
                  <a:grpSpLocks/>
                </p:cNvGrpSpPr>
                <p:nvPr/>
              </p:nvGrpSpPr>
              <p:grpSpPr bwMode="auto">
                <a:xfrm>
                  <a:off x="5473114" y="4277493"/>
                  <a:ext cx="792899" cy="465498"/>
                  <a:chOff x="-82549" y="5084987"/>
                  <a:chExt cx="792899" cy="465498"/>
                </a:xfrm>
              </p:grpSpPr>
              <p:sp>
                <p:nvSpPr>
                  <p:cNvPr id="185569"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 name="Rectangle 389"/>
                  <p:cNvSpPr>
                    <a:spLocks noChangeArrowheads="1"/>
                  </p:cNvSpPr>
                  <p:nvPr/>
                </p:nvSpPr>
                <p:spPr bwMode="auto">
                  <a:xfrm>
                    <a:off x="222473" y="5120954"/>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57" name="Text Box 1327"/>
                  <p:cNvSpPr txBox="1">
                    <a:spLocks noChangeArrowheads="1"/>
                  </p:cNvSpPr>
                  <p:nvPr/>
                </p:nvSpPr>
                <p:spPr bwMode="auto">
                  <a:xfrm>
                    <a:off x="131975" y="5084438"/>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58" name="Rectangle 390"/>
                  <p:cNvSpPr>
                    <a:spLocks noChangeArrowheads="1"/>
                  </p:cNvSpPr>
                  <p:nvPr/>
                </p:nvSpPr>
                <p:spPr bwMode="auto">
                  <a:xfrm>
                    <a:off x="495554" y="5286067"/>
                    <a:ext cx="65095"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59" name="Rectangle 392"/>
                  <p:cNvSpPr>
                    <a:spLocks noChangeArrowheads="1"/>
                  </p:cNvSpPr>
                  <p:nvPr/>
                </p:nvSpPr>
                <p:spPr bwMode="auto">
                  <a:xfrm>
                    <a:off x="224061" y="5405139"/>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60" name="Text Box 1327"/>
                  <p:cNvSpPr txBox="1">
                    <a:spLocks noChangeArrowheads="1"/>
                  </p:cNvSpPr>
                  <p:nvPr/>
                </p:nvSpPr>
                <p:spPr bwMode="auto">
                  <a:xfrm>
                    <a:off x="136738" y="5367036"/>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61" name="Rectangle 396"/>
                  <p:cNvSpPr>
                    <a:spLocks noChangeArrowheads="1"/>
                  </p:cNvSpPr>
                  <p:nvPr/>
                </p:nvSpPr>
                <p:spPr bwMode="auto">
                  <a:xfrm>
                    <a:off x="55767" y="5273366"/>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62" name="Text Box 1327"/>
                  <p:cNvSpPr txBox="1">
                    <a:spLocks noChangeArrowheads="1"/>
                  </p:cNvSpPr>
                  <p:nvPr/>
                </p:nvSpPr>
                <p:spPr bwMode="auto">
                  <a:xfrm>
                    <a:off x="-82362" y="5222562"/>
                    <a:ext cx="347702" cy="187340"/>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63" name="Text Box 1327"/>
                  <p:cNvSpPr txBox="1">
                    <a:spLocks noChangeArrowheads="1"/>
                  </p:cNvSpPr>
                  <p:nvPr/>
                </p:nvSpPr>
                <p:spPr bwMode="auto">
                  <a:xfrm>
                    <a:off x="360601" y="5236850"/>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5568"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15</a:t>
                  </a:r>
                </a:p>
              </p:txBody>
            </p:sp>
          </p:grpSp>
        </p:grpSp>
        <p:grpSp>
          <p:nvGrpSpPr>
            <p:cNvPr id="185550" name="Group 628"/>
            <p:cNvGrpSpPr>
              <a:grpSpLocks/>
            </p:cNvGrpSpPr>
            <p:nvPr/>
          </p:nvGrpSpPr>
          <p:grpSpPr bwMode="auto">
            <a:xfrm>
              <a:off x="3852861" y="6075423"/>
              <a:ext cx="791084" cy="465146"/>
              <a:chOff x="7591641" y="3777562"/>
              <a:chExt cx="791174" cy="465175"/>
            </a:xfrm>
          </p:grpSpPr>
          <p:grpSp>
            <p:nvGrpSpPr>
              <p:cNvPr id="185551" name="Group 581"/>
              <p:cNvGrpSpPr>
                <a:grpSpLocks/>
              </p:cNvGrpSpPr>
              <p:nvPr/>
            </p:nvGrpSpPr>
            <p:grpSpPr bwMode="auto">
              <a:xfrm>
                <a:off x="7591641" y="3777562"/>
                <a:ext cx="791174" cy="465175"/>
                <a:chOff x="-82393" y="5085310"/>
                <a:chExt cx="791174" cy="465175"/>
              </a:xfrm>
            </p:grpSpPr>
            <p:sp>
              <p:nvSpPr>
                <p:cNvPr id="185553"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05" name="Rectangle 389"/>
                <p:cNvSpPr>
                  <a:spLocks noChangeArrowheads="1"/>
                </p:cNvSpPr>
                <p:nvPr/>
              </p:nvSpPr>
              <p:spPr bwMode="auto">
                <a:xfrm>
                  <a:off x="222442" y="5121825"/>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6" name="Text Box 1327"/>
                <p:cNvSpPr txBox="1">
                  <a:spLocks noChangeArrowheads="1"/>
                </p:cNvSpPr>
                <p:nvPr/>
              </p:nvSpPr>
              <p:spPr bwMode="auto">
                <a:xfrm>
                  <a:off x="131943" y="5085310"/>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07" name="Rectangle 390"/>
                <p:cNvSpPr>
                  <a:spLocks noChangeArrowheads="1"/>
                </p:cNvSpPr>
                <p:nvPr/>
              </p:nvSpPr>
              <p:spPr bwMode="auto">
                <a:xfrm>
                  <a:off x="495523" y="5286938"/>
                  <a:ext cx="65094"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8" name="Rectangle 392"/>
                <p:cNvSpPr>
                  <a:spLocks noChangeArrowheads="1"/>
                </p:cNvSpPr>
                <p:nvPr/>
              </p:nvSpPr>
              <p:spPr bwMode="auto">
                <a:xfrm>
                  <a:off x="224029" y="5404423"/>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9" name="Text Box 1327"/>
                <p:cNvSpPr txBox="1">
                  <a:spLocks noChangeArrowheads="1"/>
                </p:cNvSpPr>
                <p:nvPr/>
              </p:nvSpPr>
              <p:spPr bwMode="auto">
                <a:xfrm>
                  <a:off x="136707" y="5366320"/>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10" name="Rectangle 396"/>
                <p:cNvSpPr>
                  <a:spLocks noChangeArrowheads="1"/>
                </p:cNvSpPr>
                <p:nvPr/>
              </p:nvSpPr>
              <p:spPr bwMode="auto">
                <a:xfrm>
                  <a:off x="55735" y="5272650"/>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11" name="Text Box 1327"/>
                <p:cNvSpPr txBox="1">
                  <a:spLocks noChangeArrowheads="1"/>
                </p:cNvSpPr>
                <p:nvPr/>
              </p:nvSpPr>
              <p:spPr bwMode="auto">
                <a:xfrm>
                  <a:off x="-82393" y="5223433"/>
                  <a:ext cx="347701" cy="185753"/>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12" name="Text Box 1327"/>
                <p:cNvSpPr txBox="1">
                  <a:spLocks noChangeArrowheads="1"/>
                </p:cNvSpPr>
                <p:nvPr/>
              </p:nvSpPr>
              <p:spPr bwMode="auto">
                <a:xfrm>
                  <a:off x="360569" y="5237722"/>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5552" name="Text Box 177"/>
              <p:cNvSpPr txBox="1">
                <a:spLocks noChangeArrowheads="1"/>
              </p:cNvSpPr>
              <p:nvPr/>
            </p:nvSpPr>
            <p:spPr bwMode="auto">
              <a:xfrm>
                <a:off x="7834878" y="3920660"/>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25</a:t>
                </a:r>
              </a:p>
            </p:txBody>
          </p:sp>
        </p:grpSp>
      </p:grpSp>
      <p:grpSp>
        <p:nvGrpSpPr>
          <p:cNvPr id="109788" name="Group 500"/>
          <p:cNvGrpSpPr>
            <a:grpSpLocks/>
          </p:cNvGrpSpPr>
          <p:nvPr/>
        </p:nvGrpSpPr>
        <p:grpSpPr bwMode="auto">
          <a:xfrm>
            <a:off x="6821444" y="3425824"/>
            <a:ext cx="790575" cy="332608"/>
            <a:chOff x="6738938" y="422275"/>
            <a:chExt cx="790570" cy="331234"/>
          </a:xfrm>
        </p:grpSpPr>
        <p:grpSp>
          <p:nvGrpSpPr>
            <p:cNvPr id="185506" name="Group 568"/>
            <p:cNvGrpSpPr>
              <a:grpSpLocks/>
            </p:cNvGrpSpPr>
            <p:nvPr/>
          </p:nvGrpSpPr>
          <p:grpSpPr bwMode="auto">
            <a:xfrm>
              <a:off x="6738938" y="422275"/>
              <a:ext cx="333375" cy="263525"/>
              <a:chOff x="-1053472" y="4439907"/>
              <a:chExt cx="332957" cy="264113"/>
            </a:xfrm>
          </p:grpSpPr>
          <p:sp>
            <p:nvSpPr>
              <p:cNvPr id="185508"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5509" name="Group 456"/>
              <p:cNvGrpSpPr>
                <a:grpSpLocks/>
              </p:cNvGrpSpPr>
              <p:nvPr/>
            </p:nvGrpSpPr>
            <p:grpSpPr bwMode="auto">
              <a:xfrm>
                <a:off x="-976968" y="4564659"/>
                <a:ext cx="174560" cy="71301"/>
                <a:chOff x="1808112" y="2134561"/>
                <a:chExt cx="549111" cy="247650"/>
              </a:xfrm>
            </p:grpSpPr>
            <p:sp>
              <p:nvSpPr>
                <p:cNvPr id="185511"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512"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513"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514"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5510"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5507" name="Text Box 177"/>
            <p:cNvSpPr txBox="1">
              <a:spLocks noChangeArrowheads="1"/>
            </p:cNvSpPr>
            <p:nvPr/>
          </p:nvSpPr>
          <p:spPr bwMode="auto">
            <a:xfrm>
              <a:off x="7005741" y="569606"/>
              <a:ext cx="523767" cy="183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sp>
        <p:nvSpPr>
          <p:cNvPr id="185373" name="Rectangle 512"/>
          <p:cNvSpPr>
            <a:spLocks noChangeArrowheads="1"/>
          </p:cNvSpPr>
          <p:nvPr/>
        </p:nvSpPr>
        <p:spPr bwMode="auto">
          <a:xfrm>
            <a:off x="6965906" y="1916114"/>
            <a:ext cx="3238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1</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p:txBody>
      </p:sp>
      <p:grpSp>
        <p:nvGrpSpPr>
          <p:cNvPr id="109799" name="Group 825"/>
          <p:cNvGrpSpPr>
            <a:grpSpLocks/>
          </p:cNvGrpSpPr>
          <p:nvPr/>
        </p:nvGrpSpPr>
        <p:grpSpPr bwMode="auto">
          <a:xfrm>
            <a:off x="4741819" y="2258171"/>
            <a:ext cx="593725" cy="337393"/>
            <a:chOff x="-698737" y="2188489"/>
            <a:chExt cx="593725" cy="337698"/>
          </a:xfrm>
        </p:grpSpPr>
        <p:sp>
          <p:nvSpPr>
            <p:cNvPr id="185461" name="Rectangle 24"/>
            <p:cNvSpPr>
              <a:spLocks noChangeArrowheads="1"/>
            </p:cNvSpPr>
            <p:nvPr/>
          </p:nvSpPr>
          <p:spPr bwMode="auto">
            <a:xfrm>
              <a:off x="-698737" y="2246840"/>
              <a:ext cx="333729" cy="200952"/>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5462" name="Group 86"/>
            <p:cNvGrpSpPr>
              <a:grpSpLocks/>
            </p:cNvGrpSpPr>
            <p:nvPr/>
          </p:nvGrpSpPr>
          <p:grpSpPr bwMode="auto">
            <a:xfrm>
              <a:off x="-622056" y="2306907"/>
              <a:ext cx="174965" cy="72080"/>
              <a:chOff x="1811560" y="1476000"/>
              <a:chExt cx="549111" cy="247650"/>
            </a:xfrm>
          </p:grpSpPr>
          <p:cxnSp>
            <p:nvCxnSpPr>
              <p:cNvPr id="185473"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5474" name="Group 456"/>
              <p:cNvGrpSpPr>
                <a:grpSpLocks/>
              </p:cNvGrpSpPr>
              <p:nvPr/>
            </p:nvGrpSpPr>
            <p:grpSpPr bwMode="auto">
              <a:xfrm>
                <a:off x="1811560" y="1476000"/>
                <a:ext cx="549111" cy="247650"/>
                <a:chOff x="1808112" y="2134561"/>
                <a:chExt cx="549111" cy="247650"/>
              </a:xfrm>
            </p:grpSpPr>
            <p:sp>
              <p:nvSpPr>
                <p:cNvPr id="185476"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477"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478"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479"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5475"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5463" name="Group 259"/>
            <p:cNvGrpSpPr>
              <a:grpSpLocks/>
            </p:cNvGrpSpPr>
            <p:nvPr/>
          </p:nvGrpSpPr>
          <p:grpSpPr bwMode="auto">
            <a:xfrm>
              <a:off x="-547251" y="2188489"/>
              <a:ext cx="30635" cy="57971"/>
              <a:chOff x="5877" y="2360"/>
              <a:chExt cx="52" cy="98"/>
            </a:xfrm>
          </p:grpSpPr>
          <p:sp>
            <p:nvSpPr>
              <p:cNvPr id="185470"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471"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5465" name="Text Box 177"/>
            <p:cNvSpPr txBox="1">
              <a:spLocks noChangeArrowheads="1"/>
            </p:cNvSpPr>
            <p:nvPr/>
          </p:nvSpPr>
          <p:spPr bwMode="auto">
            <a:xfrm>
              <a:off x="-443302" y="2340016"/>
              <a:ext cx="338290" cy="18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1-8</a:t>
              </a:r>
            </a:p>
          </p:txBody>
        </p:sp>
      </p:grpSp>
      <p:grpSp>
        <p:nvGrpSpPr>
          <p:cNvPr id="109812" name="Group 748"/>
          <p:cNvGrpSpPr>
            <a:grpSpLocks/>
          </p:cNvGrpSpPr>
          <p:nvPr/>
        </p:nvGrpSpPr>
        <p:grpSpPr bwMode="auto">
          <a:xfrm rot="6881518">
            <a:off x="7315156" y="4111625"/>
            <a:ext cx="119062" cy="90488"/>
            <a:chOff x="5765459" y="1531844"/>
            <a:chExt cx="118410" cy="89547"/>
          </a:xfrm>
        </p:grpSpPr>
        <p:grpSp>
          <p:nvGrpSpPr>
            <p:cNvPr id="185438" name="Group 521"/>
            <p:cNvGrpSpPr>
              <a:grpSpLocks/>
            </p:cNvGrpSpPr>
            <p:nvPr/>
          </p:nvGrpSpPr>
          <p:grpSpPr bwMode="auto">
            <a:xfrm>
              <a:off x="5766968" y="1560513"/>
              <a:ext cx="116901" cy="60878"/>
              <a:chOff x="198119" y="3256942"/>
              <a:chExt cx="514349" cy="266711"/>
            </a:xfrm>
          </p:grpSpPr>
          <p:cxnSp>
            <p:nvCxnSpPr>
              <p:cNvPr id="185442"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5443"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5439" name="Group 521"/>
            <p:cNvGrpSpPr>
              <a:grpSpLocks/>
            </p:cNvGrpSpPr>
            <p:nvPr/>
          </p:nvGrpSpPr>
          <p:grpSpPr bwMode="auto">
            <a:xfrm>
              <a:off x="5765459" y="1531844"/>
              <a:ext cx="116901" cy="60878"/>
              <a:chOff x="198119" y="3256942"/>
              <a:chExt cx="514349" cy="266711"/>
            </a:xfrm>
          </p:grpSpPr>
          <p:cxnSp>
            <p:nvCxnSpPr>
              <p:cNvPr id="185440"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5441"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nvGrpSpPr>
          <p:cNvPr id="109815" name="Group 788"/>
          <p:cNvGrpSpPr>
            <a:grpSpLocks/>
          </p:cNvGrpSpPr>
          <p:nvPr/>
        </p:nvGrpSpPr>
        <p:grpSpPr bwMode="auto">
          <a:xfrm>
            <a:off x="4846593" y="2136775"/>
            <a:ext cx="120650" cy="88900"/>
            <a:chOff x="5765459" y="1531840"/>
            <a:chExt cx="119390" cy="89551"/>
          </a:xfrm>
        </p:grpSpPr>
        <p:grpSp>
          <p:nvGrpSpPr>
            <p:cNvPr id="185432" name="Group 521"/>
            <p:cNvGrpSpPr>
              <a:grpSpLocks/>
            </p:cNvGrpSpPr>
            <p:nvPr/>
          </p:nvGrpSpPr>
          <p:grpSpPr bwMode="auto">
            <a:xfrm>
              <a:off x="5766968" y="1560513"/>
              <a:ext cx="116901" cy="60878"/>
              <a:chOff x="198119" y="3256942"/>
              <a:chExt cx="514349" cy="266711"/>
            </a:xfrm>
          </p:grpSpPr>
          <p:cxnSp>
            <p:nvCxnSpPr>
              <p:cNvPr id="185436"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5437"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nvGrpSpPr>
            <p:cNvPr id="185433" name="Group 521"/>
            <p:cNvGrpSpPr>
              <a:grpSpLocks/>
            </p:cNvGrpSpPr>
            <p:nvPr/>
          </p:nvGrpSpPr>
          <p:grpSpPr bwMode="auto">
            <a:xfrm>
              <a:off x="5765459" y="1531840"/>
              <a:ext cx="119390" cy="60877"/>
              <a:chOff x="198119" y="3256955"/>
              <a:chExt cx="525300" cy="266709"/>
            </a:xfrm>
          </p:grpSpPr>
          <p:cxnSp>
            <p:nvCxnSpPr>
              <p:cNvPr id="185434"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5435" name="Straight Connector 523"/>
              <p:cNvCxnSpPr>
                <a:cxnSpLocks noChangeShapeType="1"/>
              </p:cNvCxnSpPr>
              <p:nvPr/>
            </p:nvCxnSpPr>
            <p:spPr bwMode="auto">
              <a:xfrm rot="16200000" flipV="1">
                <a:off x="456721" y="3256965"/>
                <a:ext cx="266700" cy="266697"/>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grpSp>
        <p:nvGrpSpPr>
          <p:cNvPr id="109820" name="Group 788"/>
          <p:cNvGrpSpPr>
            <a:grpSpLocks/>
          </p:cNvGrpSpPr>
          <p:nvPr/>
        </p:nvGrpSpPr>
        <p:grpSpPr bwMode="auto">
          <a:xfrm>
            <a:off x="4848181" y="2135188"/>
            <a:ext cx="119062" cy="88900"/>
            <a:chOff x="5765459" y="1531840"/>
            <a:chExt cx="119390" cy="89551"/>
          </a:xfrm>
        </p:grpSpPr>
        <p:grpSp>
          <p:nvGrpSpPr>
            <p:cNvPr id="185426" name="Group 521"/>
            <p:cNvGrpSpPr>
              <a:grpSpLocks/>
            </p:cNvGrpSpPr>
            <p:nvPr/>
          </p:nvGrpSpPr>
          <p:grpSpPr bwMode="auto">
            <a:xfrm>
              <a:off x="5766968" y="1560513"/>
              <a:ext cx="116901" cy="60878"/>
              <a:chOff x="198119" y="3256942"/>
              <a:chExt cx="514349" cy="266711"/>
            </a:xfrm>
          </p:grpSpPr>
          <p:cxnSp>
            <p:nvCxnSpPr>
              <p:cNvPr id="185430"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5431"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5427" name="Group 521"/>
            <p:cNvGrpSpPr>
              <a:grpSpLocks/>
            </p:cNvGrpSpPr>
            <p:nvPr/>
          </p:nvGrpSpPr>
          <p:grpSpPr bwMode="auto">
            <a:xfrm>
              <a:off x="5765459" y="1531840"/>
              <a:ext cx="119390" cy="60877"/>
              <a:chOff x="198119" y="3256955"/>
              <a:chExt cx="525300" cy="266709"/>
            </a:xfrm>
          </p:grpSpPr>
          <p:cxnSp>
            <p:nvCxnSpPr>
              <p:cNvPr id="185428"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5429" name="Straight Connector 523"/>
              <p:cNvCxnSpPr>
                <a:cxnSpLocks noChangeShapeType="1"/>
              </p:cNvCxnSpPr>
              <p:nvPr/>
            </p:nvCxnSpPr>
            <p:spPr bwMode="auto">
              <a:xfrm rot="16200000" flipV="1">
                <a:off x="456721" y="3256965"/>
                <a:ext cx="266700" cy="266697"/>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nvGrpSpPr>
          <p:cNvPr id="185384" name="Group 620"/>
          <p:cNvGrpSpPr>
            <a:grpSpLocks/>
          </p:cNvGrpSpPr>
          <p:nvPr/>
        </p:nvGrpSpPr>
        <p:grpSpPr bwMode="auto">
          <a:xfrm>
            <a:off x="3209881" y="1655764"/>
            <a:ext cx="538162" cy="352425"/>
            <a:chOff x="-469529" y="1660910"/>
            <a:chExt cx="538655" cy="352601"/>
          </a:xfrm>
        </p:grpSpPr>
        <p:sp>
          <p:nvSpPr>
            <p:cNvPr id="185385" name="TextBox 418"/>
            <p:cNvSpPr txBox="1">
              <a:spLocks noChangeArrowheads="1"/>
            </p:cNvSpPr>
            <p:nvPr/>
          </p:nvSpPr>
          <p:spPr bwMode="auto">
            <a:xfrm>
              <a:off x="-203032" y="1792938"/>
              <a:ext cx="272158"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600" b="1" dirty="0">
                  <a:solidFill>
                    <a:schemeClr val="tx2"/>
                  </a:solidFill>
                </a:rPr>
                <a:t>64</a:t>
              </a:r>
            </a:p>
          </p:txBody>
        </p:sp>
        <p:sp>
          <p:nvSpPr>
            <p:cNvPr id="185386" name="Rectangle 24"/>
            <p:cNvSpPr>
              <a:spLocks noChangeArrowheads="1"/>
            </p:cNvSpPr>
            <p:nvPr/>
          </p:nvSpPr>
          <p:spPr bwMode="auto">
            <a:xfrm>
              <a:off x="-469529" y="1730812"/>
              <a:ext cx="334022" cy="19947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5387" name="Group 259"/>
            <p:cNvGrpSpPr>
              <a:grpSpLocks/>
            </p:cNvGrpSpPr>
            <p:nvPr/>
          </p:nvGrpSpPr>
          <p:grpSpPr bwMode="auto">
            <a:xfrm>
              <a:off x="-317875" y="1660910"/>
              <a:ext cx="30679" cy="57827"/>
              <a:chOff x="5877" y="2360"/>
              <a:chExt cx="52" cy="98"/>
            </a:xfrm>
          </p:grpSpPr>
          <p:sp>
            <p:nvSpPr>
              <p:cNvPr id="185390"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391"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5388" name="Rectangle 15"/>
            <p:cNvSpPr>
              <a:spLocks noChangeArrowheads="1"/>
            </p:cNvSpPr>
            <p:nvPr/>
          </p:nvSpPr>
          <p:spPr bwMode="auto">
            <a:xfrm>
              <a:off x="-328184" y="1728547"/>
              <a:ext cx="512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X</a:t>
              </a:r>
              <a:endParaRPr lang="en-US" altLang="en-US" sz="600" b="1" i="1" dirty="0">
                <a:solidFill>
                  <a:srgbClr val="000000"/>
                </a:solidFill>
              </a:endParaRPr>
            </a:p>
          </p:txBody>
        </p:sp>
        <p:sp>
          <p:nvSpPr>
            <p:cNvPr id="185389" name="Text Box 22"/>
            <p:cNvSpPr txBox="1">
              <a:spLocks noChangeArrowheads="1"/>
            </p:cNvSpPr>
            <p:nvPr/>
          </p:nvSpPr>
          <p:spPr bwMode="auto">
            <a:xfrm>
              <a:off x="-467972" y="1747911"/>
              <a:ext cx="33374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SPT</a:t>
              </a:r>
            </a:p>
          </p:txBody>
        </p:sp>
      </p:grpSp>
      <p:grpSp>
        <p:nvGrpSpPr>
          <p:cNvPr id="639" name="Group 638"/>
          <p:cNvGrpSpPr/>
          <p:nvPr/>
        </p:nvGrpSpPr>
        <p:grpSpPr>
          <a:xfrm>
            <a:off x="6623007" y="2363788"/>
            <a:ext cx="898525" cy="4170362"/>
            <a:chOff x="3582988" y="2363788"/>
            <a:chExt cx="898525" cy="4170362"/>
          </a:xfrm>
        </p:grpSpPr>
        <p:sp>
          <p:nvSpPr>
            <p:cNvPr id="640" name="Freeform 49"/>
            <p:cNvSpPr>
              <a:spLocks/>
            </p:cNvSpPr>
            <p:nvPr/>
          </p:nvSpPr>
          <p:spPr bwMode="auto">
            <a:xfrm rot="6076496" flipH="1" flipV="1">
              <a:off x="2625678" y="5416855"/>
              <a:ext cx="2074605" cy="159985"/>
            </a:xfrm>
            <a:custGeom>
              <a:avLst/>
              <a:gdLst>
                <a:gd name="T0" fmla="*/ 2147483646 w 9338"/>
                <a:gd name="T1" fmla="*/ 2147483646 h 14136"/>
                <a:gd name="T2" fmla="*/ 2147483646 w 9338"/>
                <a:gd name="T3" fmla="*/ 2147483646 h 14136"/>
                <a:gd name="T4" fmla="*/ 2147483646 w 9338"/>
                <a:gd name="T5" fmla="*/ 2147483646 h 14136"/>
                <a:gd name="T6" fmla="*/ 2147483646 w 9338"/>
                <a:gd name="T7" fmla="*/ 0 h 14136"/>
                <a:gd name="T8" fmla="*/ 0 w 9338"/>
                <a:gd name="T9" fmla="*/ 2147483646 h 14136"/>
                <a:gd name="T10" fmla="*/ 0 60000 65536"/>
                <a:gd name="T11" fmla="*/ 0 60000 65536"/>
                <a:gd name="T12" fmla="*/ 0 60000 65536"/>
                <a:gd name="T13" fmla="*/ 0 60000 65536"/>
                <a:gd name="T14" fmla="*/ 0 60000 65536"/>
                <a:gd name="T15" fmla="*/ 0 w 9338"/>
                <a:gd name="T16" fmla="*/ 0 h 14136"/>
                <a:gd name="T17" fmla="*/ 9338 w 9338"/>
                <a:gd name="T18" fmla="*/ 14136 h 14136"/>
              </a:gdLst>
              <a:ahLst/>
              <a:cxnLst>
                <a:cxn ang="T10">
                  <a:pos x="T0" y="T1"/>
                </a:cxn>
                <a:cxn ang="T11">
                  <a:pos x="T2" y="T3"/>
                </a:cxn>
                <a:cxn ang="T12">
                  <a:pos x="T4" y="T5"/>
                </a:cxn>
                <a:cxn ang="T13">
                  <a:pos x="T6" y="T7"/>
                </a:cxn>
                <a:cxn ang="T14">
                  <a:pos x="T8" y="T9"/>
                </a:cxn>
              </a:cxnLst>
              <a:rect l="T15" t="T16" r="T17" b="T18"/>
              <a:pathLst>
                <a:path w="9338" h="14136">
                  <a:moveTo>
                    <a:pt x="9338" y="14136"/>
                  </a:moveTo>
                  <a:lnTo>
                    <a:pt x="7971" y="8470"/>
                  </a:lnTo>
                  <a:cubicBezTo>
                    <a:pt x="7121" y="7185"/>
                    <a:pt x="6308" y="7389"/>
                    <a:pt x="5574" y="7282"/>
                  </a:cubicBezTo>
                  <a:cubicBezTo>
                    <a:pt x="5883" y="1979"/>
                    <a:pt x="5857" y="4519"/>
                    <a:pt x="6070" y="0"/>
                  </a:cubicBezTo>
                  <a:lnTo>
                    <a:pt x="0" y="8976"/>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41" name="Freeform 49"/>
            <p:cNvSpPr>
              <a:spLocks/>
            </p:cNvSpPr>
            <p:nvPr/>
          </p:nvSpPr>
          <p:spPr bwMode="auto">
            <a:xfrm rot="6310655" flipV="1">
              <a:off x="3702600" y="3030224"/>
              <a:ext cx="1445349" cy="112477"/>
            </a:xfrm>
            <a:custGeom>
              <a:avLst/>
              <a:gdLst>
                <a:gd name="T0" fmla="*/ 2147483646 w 10000"/>
                <a:gd name="T1" fmla="*/ 2147483646 h 11255"/>
                <a:gd name="T2" fmla="*/ 2147483646 w 10000"/>
                <a:gd name="T3" fmla="*/ 2147483646 h 11255"/>
                <a:gd name="T4" fmla="*/ 2147483646 w 10000"/>
                <a:gd name="T5" fmla="*/ 0 h 11255"/>
                <a:gd name="T6" fmla="*/ 0 w 10000"/>
                <a:gd name="T7" fmla="*/ 2147483646 h 11255"/>
                <a:gd name="T8" fmla="*/ 0 60000 65536"/>
                <a:gd name="T9" fmla="*/ 0 60000 65536"/>
                <a:gd name="T10" fmla="*/ 0 60000 65536"/>
                <a:gd name="T11" fmla="*/ 0 60000 65536"/>
                <a:gd name="T12" fmla="*/ 0 w 10000"/>
                <a:gd name="T13" fmla="*/ 0 h 11255"/>
                <a:gd name="T14" fmla="*/ 10000 w 10000"/>
                <a:gd name="T15" fmla="*/ 11255 h 11255"/>
              </a:gdLst>
              <a:ahLst/>
              <a:cxnLst>
                <a:cxn ang="T8">
                  <a:pos x="T0" y="T1"/>
                </a:cxn>
                <a:cxn ang="T9">
                  <a:pos x="T2" y="T3"/>
                </a:cxn>
                <a:cxn ang="T10">
                  <a:pos x="T4" y="T5"/>
                </a:cxn>
                <a:cxn ang="T11">
                  <a:pos x="T6" y="T7"/>
                </a:cxn>
              </a:cxnLst>
              <a:rect l="T12" t="T13" r="T14" b="T15"/>
              <a:pathLst>
                <a:path w="10000" h="11255">
                  <a:moveTo>
                    <a:pt x="10000" y="11255"/>
                  </a:moveTo>
                  <a:cubicBezTo>
                    <a:pt x="8401" y="10363"/>
                    <a:pt x="7693" y="9150"/>
                    <a:pt x="5203" y="8580"/>
                  </a:cubicBezTo>
                  <a:cubicBezTo>
                    <a:pt x="5725" y="5472"/>
                    <a:pt x="5799" y="5580"/>
                    <a:pt x="6462" y="0"/>
                  </a:cubicBezTo>
                  <a:lnTo>
                    <a:pt x="0" y="1255"/>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42" name="Text Box 51"/>
            <p:cNvSpPr txBox="1">
              <a:spLocks noChangeArrowheads="1"/>
            </p:cNvSpPr>
            <p:nvPr/>
          </p:nvSpPr>
          <p:spPr bwMode="auto">
            <a:xfrm rot="6587454">
              <a:off x="4118793" y="3757069"/>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sp>
          <p:nvSpPr>
            <p:cNvPr id="643" name="Text Box 52"/>
            <p:cNvSpPr txBox="1">
              <a:spLocks noChangeArrowheads="1"/>
            </p:cNvSpPr>
            <p:nvPr/>
          </p:nvSpPr>
          <p:spPr bwMode="auto">
            <a:xfrm rot="6976047">
              <a:off x="3847509" y="4308001"/>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grpSp>
          <p:nvGrpSpPr>
            <p:cNvPr id="644" name="Group 643"/>
            <p:cNvGrpSpPr/>
            <p:nvPr/>
          </p:nvGrpSpPr>
          <p:grpSpPr>
            <a:xfrm rot="6748386">
              <a:off x="3882083" y="4036224"/>
              <a:ext cx="581392" cy="421244"/>
              <a:chOff x="1725613" y="4017762"/>
              <a:chExt cx="581392" cy="421244"/>
            </a:xfrm>
          </p:grpSpPr>
          <p:sp>
            <p:nvSpPr>
              <p:cNvPr id="645" name="Rectangle 196"/>
              <p:cNvSpPr>
                <a:spLocks noChangeArrowheads="1"/>
              </p:cNvSpPr>
              <p:nvPr/>
            </p:nvSpPr>
            <p:spPr bwMode="auto">
              <a:xfrm>
                <a:off x="1729612" y="4190907"/>
                <a:ext cx="301169" cy="181953"/>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sp>
            <p:nvSpPr>
              <p:cNvPr id="646" name="Freeform 197"/>
              <p:cNvSpPr>
                <a:spLocks/>
              </p:cNvSpPr>
              <p:nvPr/>
            </p:nvSpPr>
            <p:spPr bwMode="auto">
              <a:xfrm>
                <a:off x="1736725" y="4194175"/>
                <a:ext cx="285750" cy="169863"/>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647" name="Line 198"/>
              <p:cNvSpPr>
                <a:spLocks noChangeShapeType="1"/>
              </p:cNvSpPr>
              <p:nvPr/>
            </p:nvSpPr>
            <p:spPr bwMode="auto">
              <a:xfrm flipV="1">
                <a:off x="1725613" y="4192588"/>
                <a:ext cx="303212" cy="182562"/>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648" name="Group 379"/>
              <p:cNvGrpSpPr>
                <a:grpSpLocks/>
              </p:cNvGrpSpPr>
              <p:nvPr/>
            </p:nvGrpSpPr>
            <p:grpSpPr bwMode="auto">
              <a:xfrm>
                <a:off x="1798895" y="4246557"/>
                <a:ext cx="154061" cy="67989"/>
                <a:chOff x="910404" y="5059096"/>
                <a:chExt cx="153987" cy="68071"/>
              </a:xfrm>
            </p:grpSpPr>
            <p:sp>
              <p:nvSpPr>
                <p:cNvPr id="654" name="Freeform 95"/>
                <p:cNvSpPr>
                  <a:spLocks noChangeAspect="1"/>
                </p:cNvSpPr>
                <p:nvPr/>
              </p:nvSpPr>
              <p:spPr bwMode="auto">
                <a:xfrm rot="5400000">
                  <a:off x="1019941" y="5082717"/>
                  <a:ext cx="66675" cy="22225"/>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55" name="Freeform 96"/>
                <p:cNvSpPr>
                  <a:spLocks noChangeAspect="1"/>
                </p:cNvSpPr>
                <p:nvPr/>
              </p:nvSpPr>
              <p:spPr bwMode="auto">
                <a:xfrm rot="16200000" flipH="1">
                  <a:off x="888972" y="5081924"/>
                  <a:ext cx="66675" cy="23812"/>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56"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57" name="Line 97"/>
                <p:cNvSpPr>
                  <a:spLocks noChangeShapeType="1"/>
                </p:cNvSpPr>
                <p:nvPr/>
              </p:nvSpPr>
              <p:spPr bwMode="auto">
                <a:xfrm>
                  <a:off x="932629" y="5059096"/>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649" name="Group 259"/>
              <p:cNvGrpSpPr>
                <a:grpSpLocks/>
              </p:cNvGrpSpPr>
              <p:nvPr/>
            </p:nvGrpSpPr>
            <p:grpSpPr bwMode="auto">
              <a:xfrm>
                <a:off x="1864840" y="4129171"/>
                <a:ext cx="30480" cy="56976"/>
                <a:chOff x="5877" y="2360"/>
                <a:chExt cx="52" cy="98"/>
              </a:xfrm>
            </p:grpSpPr>
            <p:sp>
              <p:nvSpPr>
                <p:cNvPr id="652"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53"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650" name="Text Box 177"/>
              <p:cNvSpPr txBox="1">
                <a:spLocks noChangeArrowheads="1"/>
              </p:cNvSpPr>
              <p:nvPr/>
            </p:nvSpPr>
            <p:spPr bwMode="auto">
              <a:xfrm>
                <a:off x="1962522" y="4254561"/>
                <a:ext cx="338093" cy="184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4-10</a:t>
                </a:r>
              </a:p>
            </p:txBody>
          </p:sp>
          <p:sp>
            <p:nvSpPr>
              <p:cNvPr id="651" name="Text Box 177"/>
              <p:cNvSpPr txBox="1">
                <a:spLocks noChangeArrowheads="1"/>
              </p:cNvSpPr>
              <p:nvPr/>
            </p:nvSpPr>
            <p:spPr bwMode="auto">
              <a:xfrm>
                <a:off x="1968912" y="4017762"/>
                <a:ext cx="33809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dirty="0">
                    <a:solidFill>
                      <a:srgbClr val="000000"/>
                    </a:solidFill>
                  </a:rPr>
                  <a:t>-</a:t>
                </a:r>
              </a:p>
            </p:txBody>
          </p:sp>
        </p:grpSp>
      </p:grpSp>
      <p:grpSp>
        <p:nvGrpSpPr>
          <p:cNvPr id="658" name="Group 657"/>
          <p:cNvGrpSpPr/>
          <p:nvPr/>
        </p:nvGrpSpPr>
        <p:grpSpPr>
          <a:xfrm>
            <a:off x="3255432" y="1961930"/>
            <a:ext cx="600823" cy="457121"/>
            <a:chOff x="719544" y="1303000"/>
            <a:chExt cx="600823" cy="457121"/>
          </a:xfrm>
        </p:grpSpPr>
        <p:grpSp>
          <p:nvGrpSpPr>
            <p:cNvPr id="659" name="Group 685"/>
            <p:cNvGrpSpPr>
              <a:grpSpLocks/>
            </p:cNvGrpSpPr>
            <p:nvPr/>
          </p:nvGrpSpPr>
          <p:grpSpPr bwMode="auto">
            <a:xfrm>
              <a:off x="719544" y="1416049"/>
              <a:ext cx="600823" cy="344072"/>
              <a:chOff x="6006951" y="2337541"/>
              <a:chExt cx="601662" cy="343352"/>
            </a:xfrm>
          </p:grpSpPr>
          <p:sp>
            <p:nvSpPr>
              <p:cNvPr id="668" name="Rectangle 24"/>
              <p:cNvSpPr>
                <a:spLocks noChangeArrowheads="1"/>
              </p:cNvSpPr>
              <p:nvPr/>
            </p:nvSpPr>
            <p:spPr bwMode="auto">
              <a:xfrm>
                <a:off x="6006951" y="2403111"/>
                <a:ext cx="334022" cy="1994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669" name="Group 259"/>
              <p:cNvGrpSpPr>
                <a:grpSpLocks/>
              </p:cNvGrpSpPr>
              <p:nvPr/>
            </p:nvGrpSpPr>
            <p:grpSpPr bwMode="auto">
              <a:xfrm>
                <a:off x="6160906" y="2337541"/>
                <a:ext cx="30679" cy="57827"/>
                <a:chOff x="5877" y="2360"/>
                <a:chExt cx="52" cy="98"/>
              </a:xfrm>
            </p:grpSpPr>
            <p:sp>
              <p:nvSpPr>
                <p:cNvPr id="671"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72"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670" name="Text Box 177"/>
              <p:cNvSpPr txBox="1">
                <a:spLocks noChangeArrowheads="1"/>
              </p:cNvSpPr>
              <p:nvPr/>
            </p:nvSpPr>
            <p:spPr bwMode="auto">
              <a:xfrm>
                <a:off x="6270026" y="2496088"/>
                <a:ext cx="338587" cy="18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588</a:t>
                </a:r>
              </a:p>
            </p:txBody>
          </p:sp>
        </p:grpSp>
        <p:grpSp>
          <p:nvGrpSpPr>
            <p:cNvPr id="660" name="Group 249"/>
            <p:cNvGrpSpPr>
              <a:grpSpLocks/>
            </p:cNvGrpSpPr>
            <p:nvPr/>
          </p:nvGrpSpPr>
          <p:grpSpPr bwMode="auto">
            <a:xfrm>
              <a:off x="826288" y="1561058"/>
              <a:ext cx="121643" cy="48297"/>
              <a:chOff x="3394" y="3599"/>
              <a:chExt cx="121" cy="48"/>
            </a:xfrm>
          </p:grpSpPr>
          <p:sp>
            <p:nvSpPr>
              <p:cNvPr id="664" name="Line 250"/>
              <p:cNvSpPr>
                <a:spLocks noChangeShapeType="1"/>
              </p:cNvSpPr>
              <p:nvPr/>
            </p:nvSpPr>
            <p:spPr bwMode="auto">
              <a:xfrm>
                <a:off x="3394" y="3602"/>
                <a:ext cx="12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665" name="Line 251"/>
              <p:cNvSpPr>
                <a:spLocks noChangeShapeType="1"/>
              </p:cNvSpPr>
              <p:nvPr/>
            </p:nvSpPr>
            <p:spPr bwMode="auto">
              <a:xfrm rot="5400000">
                <a:off x="3487"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666" name="Line 252"/>
              <p:cNvSpPr>
                <a:spLocks noChangeShapeType="1"/>
              </p:cNvSpPr>
              <p:nvPr/>
            </p:nvSpPr>
            <p:spPr bwMode="auto">
              <a:xfrm rot="5400000">
                <a:off x="3374"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667" name="Line 253"/>
              <p:cNvSpPr>
                <a:spLocks noChangeShapeType="1"/>
              </p:cNvSpPr>
              <p:nvPr/>
            </p:nvSpPr>
            <p:spPr bwMode="auto">
              <a:xfrm rot="5400000">
                <a:off x="3431"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grpSp>
        <p:pic>
          <p:nvPicPr>
            <p:cNvPr id="661" name="Picture 66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7293" y="1495423"/>
              <a:ext cx="146168" cy="58467"/>
            </a:xfrm>
            <a:prstGeom prst="rect">
              <a:avLst/>
            </a:prstGeom>
          </p:spPr>
        </p:pic>
        <p:pic>
          <p:nvPicPr>
            <p:cNvPr id="662" name="Picture 66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6803" y="1608501"/>
              <a:ext cx="146168" cy="58467"/>
            </a:xfrm>
            <a:prstGeom prst="rect">
              <a:avLst/>
            </a:prstGeom>
          </p:spPr>
        </p:pic>
        <p:sp>
          <p:nvSpPr>
            <p:cNvPr id="663" name="TextBox 662"/>
            <p:cNvSpPr txBox="1"/>
            <p:nvPr/>
          </p:nvSpPr>
          <p:spPr>
            <a:xfrm>
              <a:off x="1008482" y="1303000"/>
              <a:ext cx="121667" cy="276999"/>
            </a:xfrm>
            <a:prstGeom prst="rect">
              <a:avLst/>
            </a:prstGeom>
            <a:noFill/>
          </p:spPr>
          <p:txBody>
            <a:bodyPr wrap="square" rtlCol="0">
              <a:spAutoFit/>
            </a:bodyPr>
            <a:lstStyle/>
            <a:p>
              <a:r>
                <a:rPr lang="en-US" sz="1200" dirty="0"/>
                <a:t>-</a:t>
              </a:r>
            </a:p>
          </p:txBody>
        </p:sp>
      </p:grpSp>
      <p:grpSp>
        <p:nvGrpSpPr>
          <p:cNvPr id="675" name="Group 674"/>
          <p:cNvGrpSpPr/>
          <p:nvPr/>
        </p:nvGrpSpPr>
        <p:grpSpPr>
          <a:xfrm>
            <a:off x="6680589" y="3789639"/>
            <a:ext cx="611187" cy="1685926"/>
            <a:chOff x="3736937" y="26653"/>
            <a:chExt cx="611187" cy="1685926"/>
          </a:xfrm>
        </p:grpSpPr>
        <p:sp>
          <p:nvSpPr>
            <p:cNvPr id="676" name="Freeform 49"/>
            <p:cNvSpPr>
              <a:spLocks/>
            </p:cNvSpPr>
            <p:nvPr/>
          </p:nvSpPr>
          <p:spPr bwMode="auto">
            <a:xfrm rot="6076496" flipH="1" flipV="1">
              <a:off x="3524666" y="1400165"/>
              <a:ext cx="532118" cy="92709"/>
            </a:xfrm>
            <a:custGeom>
              <a:avLst/>
              <a:gdLst>
                <a:gd name="T0" fmla="*/ 2147483647 w 11486"/>
                <a:gd name="T1" fmla="*/ 2147483647 h 11322"/>
                <a:gd name="T2" fmla="*/ 2147483647 w 11486"/>
                <a:gd name="T3" fmla="*/ 2147483647 h 11322"/>
                <a:gd name="T4" fmla="*/ 2147483647 w 11486"/>
                <a:gd name="T5" fmla="*/ 0 h 11322"/>
                <a:gd name="T6" fmla="*/ 0 w 11486"/>
                <a:gd name="T7" fmla="*/ 2147483647 h 11322"/>
                <a:gd name="T8" fmla="*/ 0 60000 65536"/>
                <a:gd name="T9" fmla="*/ 0 60000 65536"/>
                <a:gd name="T10" fmla="*/ 0 60000 65536"/>
                <a:gd name="T11" fmla="*/ 0 60000 65536"/>
                <a:gd name="T12" fmla="*/ 0 w 11486"/>
                <a:gd name="T13" fmla="*/ 0 h 11322"/>
                <a:gd name="T14" fmla="*/ 11486 w 11486"/>
                <a:gd name="T15" fmla="*/ 11322 h 11322"/>
              </a:gdLst>
              <a:ahLst/>
              <a:cxnLst>
                <a:cxn ang="T8">
                  <a:pos x="T0" y="T1"/>
                </a:cxn>
                <a:cxn ang="T9">
                  <a:pos x="T2" y="T3"/>
                </a:cxn>
                <a:cxn ang="T10">
                  <a:pos x="T4" y="T5"/>
                </a:cxn>
                <a:cxn ang="T11">
                  <a:pos x="T6" y="T7"/>
                </a:cxn>
              </a:cxnLst>
              <a:rect l="T12" t="T13" r="T14" b="T15"/>
              <a:pathLst>
                <a:path w="11486" h="11322">
                  <a:moveTo>
                    <a:pt x="11486" y="7053"/>
                  </a:moveTo>
                  <a:cubicBezTo>
                    <a:pt x="9613" y="7071"/>
                    <a:pt x="8959" y="9580"/>
                    <a:pt x="6387" y="11322"/>
                  </a:cubicBezTo>
                  <a:cubicBezTo>
                    <a:pt x="7362" y="5832"/>
                    <a:pt x="7788" y="5448"/>
                    <a:pt x="8422" y="0"/>
                  </a:cubicBezTo>
                  <a:lnTo>
                    <a:pt x="0" y="8753"/>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77" name="Text Box 51"/>
            <p:cNvSpPr txBox="1">
              <a:spLocks noChangeArrowheads="1"/>
            </p:cNvSpPr>
            <p:nvPr/>
          </p:nvSpPr>
          <p:spPr bwMode="auto">
            <a:xfrm rot="6584849">
              <a:off x="3980638" y="393036"/>
              <a:ext cx="285631" cy="275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1200" b="1" dirty="0">
                  <a:solidFill>
                    <a:srgbClr val="000000"/>
                  </a:solidFill>
                </a:rPr>
                <a:t>S</a:t>
              </a:r>
            </a:p>
          </p:txBody>
        </p:sp>
        <p:sp>
          <p:nvSpPr>
            <p:cNvPr id="678" name="Freeform 49"/>
            <p:cNvSpPr>
              <a:spLocks/>
            </p:cNvSpPr>
            <p:nvPr/>
          </p:nvSpPr>
          <p:spPr bwMode="auto">
            <a:xfrm rot="8050274" flipV="1">
              <a:off x="4066157" y="219314"/>
              <a:ext cx="474627" cy="89306"/>
            </a:xfrm>
            <a:custGeom>
              <a:avLst/>
              <a:gdLst>
                <a:gd name="T0" fmla="*/ 2147483647 w 10000"/>
                <a:gd name="T1" fmla="*/ 2147483647 h 11255"/>
                <a:gd name="T2" fmla="*/ 2147483647 w 10000"/>
                <a:gd name="T3" fmla="*/ 2147483647 h 11255"/>
                <a:gd name="T4" fmla="*/ 2147483647 w 10000"/>
                <a:gd name="T5" fmla="*/ 0 h 11255"/>
                <a:gd name="T6" fmla="*/ 0 w 10000"/>
                <a:gd name="T7" fmla="*/ 2147483647 h 11255"/>
                <a:gd name="T8" fmla="*/ 0 60000 65536"/>
                <a:gd name="T9" fmla="*/ 0 60000 65536"/>
                <a:gd name="T10" fmla="*/ 0 60000 65536"/>
                <a:gd name="T11" fmla="*/ 0 60000 65536"/>
                <a:gd name="T12" fmla="*/ 0 w 10000"/>
                <a:gd name="T13" fmla="*/ 0 h 11255"/>
                <a:gd name="T14" fmla="*/ 10000 w 10000"/>
                <a:gd name="T15" fmla="*/ 11255 h 11255"/>
              </a:gdLst>
              <a:ahLst/>
              <a:cxnLst>
                <a:cxn ang="T8">
                  <a:pos x="T0" y="T1"/>
                </a:cxn>
                <a:cxn ang="T9">
                  <a:pos x="T2" y="T3"/>
                </a:cxn>
                <a:cxn ang="T10">
                  <a:pos x="T4" y="T5"/>
                </a:cxn>
                <a:cxn ang="T11">
                  <a:pos x="T6" y="T7"/>
                </a:cxn>
              </a:cxnLst>
              <a:rect l="T12" t="T13" r="T14" b="T15"/>
              <a:pathLst>
                <a:path w="10000" h="11255">
                  <a:moveTo>
                    <a:pt x="10000" y="11255"/>
                  </a:moveTo>
                  <a:cubicBezTo>
                    <a:pt x="8401" y="10363"/>
                    <a:pt x="7693" y="9150"/>
                    <a:pt x="5203" y="8580"/>
                  </a:cubicBezTo>
                  <a:cubicBezTo>
                    <a:pt x="5725" y="5472"/>
                    <a:pt x="5799" y="5580"/>
                    <a:pt x="6462" y="0"/>
                  </a:cubicBezTo>
                  <a:lnTo>
                    <a:pt x="0" y="1255"/>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79" name="Text Box 52"/>
            <p:cNvSpPr txBox="1">
              <a:spLocks noChangeArrowheads="1"/>
            </p:cNvSpPr>
            <p:nvPr/>
          </p:nvSpPr>
          <p:spPr bwMode="auto">
            <a:xfrm rot="6693676">
              <a:off x="3731676" y="973216"/>
              <a:ext cx="285631" cy="275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1200" b="1" dirty="0">
                  <a:solidFill>
                    <a:srgbClr val="000000"/>
                  </a:solidFill>
                </a:rPr>
                <a:t>S</a:t>
              </a:r>
            </a:p>
          </p:txBody>
        </p:sp>
        <p:grpSp>
          <p:nvGrpSpPr>
            <p:cNvPr id="680" name="Group 679"/>
            <p:cNvGrpSpPr/>
            <p:nvPr/>
          </p:nvGrpSpPr>
          <p:grpSpPr>
            <a:xfrm rot="6789724">
              <a:off x="3712867" y="682809"/>
              <a:ext cx="596960" cy="402871"/>
              <a:chOff x="4090877" y="793048"/>
              <a:chExt cx="596960" cy="402871"/>
            </a:xfrm>
          </p:grpSpPr>
          <p:grpSp>
            <p:nvGrpSpPr>
              <p:cNvPr id="681" name="Group 391"/>
              <p:cNvGrpSpPr>
                <a:grpSpLocks/>
              </p:cNvGrpSpPr>
              <p:nvPr/>
            </p:nvGrpSpPr>
            <p:grpSpPr bwMode="auto">
              <a:xfrm>
                <a:off x="4090877" y="880927"/>
                <a:ext cx="596960" cy="314992"/>
                <a:chOff x="817579" y="4933594"/>
                <a:chExt cx="596833" cy="315521"/>
              </a:xfrm>
            </p:grpSpPr>
            <p:sp>
              <p:nvSpPr>
                <p:cNvPr id="683" name="Rectangle 196"/>
                <p:cNvSpPr>
                  <a:spLocks noChangeArrowheads="1"/>
                </p:cNvSpPr>
                <p:nvPr/>
              </p:nvSpPr>
              <p:spPr bwMode="auto">
                <a:xfrm>
                  <a:off x="841154" y="4995404"/>
                  <a:ext cx="301025" cy="182170"/>
                </a:xfrm>
                <a:prstGeom prst="rect">
                  <a:avLst/>
                </a:prstGeom>
                <a:solidFill>
                  <a:srgbClr val="80E0FF"/>
                </a:solidFill>
                <a:ln w="19050" cap="rnd">
                  <a:solidFill>
                    <a:srgbClr val="000000"/>
                  </a:solidFill>
                  <a:prstDash val="sysDash"/>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sz="1800" dirty="0">
                    <a:solidFill>
                      <a:srgbClr val="000000"/>
                    </a:solidFill>
                  </a:endParaRPr>
                </a:p>
              </p:txBody>
            </p:sp>
            <p:sp>
              <p:nvSpPr>
                <p:cNvPr id="684" name="Freeform 197"/>
                <p:cNvSpPr>
                  <a:spLocks/>
                </p:cNvSpPr>
                <p:nvPr/>
              </p:nvSpPr>
              <p:spPr bwMode="auto">
                <a:xfrm>
                  <a:off x="817579" y="4998241"/>
                  <a:ext cx="285689" cy="176508"/>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685" name="Line 198"/>
                <p:cNvSpPr>
                  <a:spLocks noChangeShapeType="1"/>
                </p:cNvSpPr>
                <p:nvPr/>
              </p:nvSpPr>
              <p:spPr bwMode="auto">
                <a:xfrm flipV="1">
                  <a:off x="836360" y="5005170"/>
                  <a:ext cx="301844" cy="173141"/>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686" name="Group 379"/>
                <p:cNvGrpSpPr>
                  <a:grpSpLocks/>
                </p:cNvGrpSpPr>
                <p:nvPr/>
              </p:nvGrpSpPr>
              <p:grpSpPr bwMode="auto">
                <a:xfrm>
                  <a:off x="910404" y="5052540"/>
                  <a:ext cx="153987" cy="66675"/>
                  <a:chOff x="910404" y="5060492"/>
                  <a:chExt cx="153987" cy="66675"/>
                </a:xfrm>
              </p:grpSpPr>
              <p:sp>
                <p:nvSpPr>
                  <p:cNvPr id="691" name="Freeform 95"/>
                  <p:cNvSpPr>
                    <a:spLocks noChangeAspect="1"/>
                  </p:cNvSpPr>
                  <p:nvPr/>
                </p:nvSpPr>
                <p:spPr bwMode="auto">
                  <a:xfrm rot="5400000">
                    <a:off x="1019941" y="5082717"/>
                    <a:ext cx="66675" cy="22225"/>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92" name="Freeform 96"/>
                  <p:cNvSpPr>
                    <a:spLocks noChangeAspect="1"/>
                  </p:cNvSpPr>
                  <p:nvPr/>
                </p:nvSpPr>
                <p:spPr bwMode="auto">
                  <a:xfrm rot="16200000" flipH="1">
                    <a:off x="888972" y="5081924"/>
                    <a:ext cx="66675" cy="23812"/>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93"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94" name="Line 97"/>
                  <p:cNvSpPr>
                    <a:spLocks noChangeShapeType="1"/>
                  </p:cNvSpPr>
                  <p:nvPr/>
                </p:nvSpPr>
                <p:spPr bwMode="auto">
                  <a:xfrm>
                    <a:off x="932629" y="5062079"/>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687" name="Group 259"/>
                <p:cNvGrpSpPr>
                  <a:grpSpLocks/>
                </p:cNvGrpSpPr>
                <p:nvPr/>
              </p:nvGrpSpPr>
              <p:grpSpPr bwMode="auto">
                <a:xfrm>
                  <a:off x="976317" y="4933594"/>
                  <a:ext cx="30465" cy="57044"/>
                  <a:chOff x="5877" y="2360"/>
                  <a:chExt cx="52" cy="98"/>
                </a:xfrm>
              </p:grpSpPr>
              <p:sp>
                <p:nvSpPr>
                  <p:cNvPr id="689"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90"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688" name="Text Box 177"/>
                <p:cNvSpPr txBox="1">
                  <a:spLocks noChangeArrowheads="1"/>
                </p:cNvSpPr>
                <p:nvPr/>
              </p:nvSpPr>
              <p:spPr bwMode="auto">
                <a:xfrm>
                  <a:off x="1076481" y="5064449"/>
                  <a:ext cx="3379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600" b="1" dirty="0">
                      <a:solidFill>
                        <a:srgbClr val="000000"/>
                      </a:solidFill>
                    </a:rPr>
                    <a:t>4-10</a:t>
                  </a:r>
                </a:p>
              </p:txBody>
            </p:sp>
          </p:grpSp>
          <p:sp>
            <p:nvSpPr>
              <p:cNvPr id="682" name="Text Box 177"/>
              <p:cNvSpPr txBox="1">
                <a:spLocks noChangeArrowheads="1"/>
              </p:cNvSpPr>
              <p:nvPr/>
            </p:nvSpPr>
            <p:spPr bwMode="auto">
              <a:xfrm>
                <a:off x="4366838" y="793048"/>
                <a:ext cx="122819" cy="21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800" dirty="0">
                    <a:solidFill>
                      <a:srgbClr val="000000"/>
                    </a:solidFill>
                  </a:rPr>
                  <a:t>-</a:t>
                </a:r>
              </a:p>
            </p:txBody>
          </p:sp>
        </p:grpSp>
      </p:grpSp>
      <p:grpSp>
        <p:nvGrpSpPr>
          <p:cNvPr id="2" name="Group 1"/>
          <p:cNvGrpSpPr/>
          <p:nvPr/>
        </p:nvGrpSpPr>
        <p:grpSpPr>
          <a:xfrm>
            <a:off x="22062" y="24510"/>
            <a:ext cx="2996895" cy="3409805"/>
            <a:chOff x="22062" y="24510"/>
            <a:chExt cx="2996895" cy="3409805"/>
          </a:xfrm>
        </p:grpSpPr>
        <p:sp>
          <p:nvSpPr>
            <p:cNvPr id="696" name="Rectangle 532"/>
            <p:cNvSpPr>
              <a:spLocks noChangeArrowheads="1"/>
            </p:cNvSpPr>
            <p:nvPr/>
          </p:nvSpPr>
          <p:spPr bwMode="auto">
            <a:xfrm>
              <a:off x="22062" y="24510"/>
              <a:ext cx="2996895" cy="3409805"/>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sp>
          <p:nvSpPr>
            <p:cNvPr id="699" name="Rectangle 800"/>
            <p:cNvSpPr>
              <a:spLocks noChangeArrowheads="1"/>
            </p:cNvSpPr>
            <p:nvPr/>
          </p:nvSpPr>
          <p:spPr bwMode="auto">
            <a:xfrm>
              <a:off x="165007" y="570217"/>
              <a:ext cx="2843107"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a:spcBef>
                  <a:spcPct val="20000"/>
                </a:spcBef>
                <a:buChar char="–"/>
                <a:defRPr sz="2800">
                  <a:solidFill>
                    <a:schemeClr val="tx1"/>
                  </a:solidFill>
                  <a:latin typeface="Arial" panose="020B0604020202020204" pitchFamily="34" charset="0"/>
                </a:defRPr>
              </a:lvl2pPr>
              <a:lvl3pPr indent="117475">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lvl="1" indent="111125">
                <a:spcBef>
                  <a:spcPct val="50000"/>
                </a:spcBef>
                <a:buClr>
                  <a:srgbClr val="0000FF"/>
                </a:buClr>
                <a:buFont typeface="Wingdings" panose="05000000000000000000" pitchFamily="2" charset="2"/>
                <a:buChar char="ü"/>
              </a:pPr>
              <a:r>
                <a:rPr lang="en-US" altLang="en-US" sz="800" b="1" dirty="0">
                  <a:solidFill>
                    <a:srgbClr val="000000"/>
                  </a:solidFill>
                </a:rPr>
                <a:t>4-10 CAV (-) </a:t>
              </a:r>
              <a:r>
                <a:rPr lang="en-US" altLang="en-US" sz="800" b="1" i="1" dirty="0"/>
                <a:t>(SE) </a:t>
              </a:r>
              <a:r>
                <a:rPr lang="en-US" altLang="en-US" sz="800" b="1" dirty="0">
                  <a:solidFill>
                    <a:srgbClr val="000000"/>
                  </a:solidFill>
                </a:rPr>
                <a:t>conducts FPOL at PL OHIO (BHL) IOT move 1-8 CAB and 1-66 CAB forward to conduct operations while maintaining contact with ENY. Maintain screen along PL OHIO in TF 1-68 (+) sector.</a:t>
              </a:r>
            </a:p>
            <a:p>
              <a:pPr marL="0" lvl="2">
                <a:spcBef>
                  <a:spcPct val="50000"/>
                </a:spcBef>
                <a:buClr>
                  <a:srgbClr val="0000FF"/>
                </a:buClr>
                <a:buFont typeface="Wingdings" panose="05000000000000000000" pitchFamily="2" charset="2"/>
                <a:buChar char="ü"/>
              </a:pPr>
              <a:r>
                <a:rPr lang="en-US" altLang="en-US" sz="800" b="1" dirty="0">
                  <a:solidFill>
                    <a:srgbClr val="000000"/>
                  </a:solidFill>
                </a:rPr>
                <a:t>1-8 CAB </a:t>
              </a:r>
              <a:r>
                <a:rPr lang="en-US" altLang="en-US" sz="800" b="1" dirty="0">
                  <a:solidFill>
                    <a:srgbClr val="0000FF"/>
                  </a:solidFill>
                </a:rPr>
                <a:t>(ME) </a:t>
              </a:r>
              <a:r>
                <a:rPr lang="en-US" altLang="en-US" sz="800" b="1" dirty="0">
                  <a:solidFill>
                    <a:srgbClr val="000000"/>
                  </a:solidFill>
                </a:rPr>
                <a:t>conducts attack from ATK A on AXIS OAK to destroy A/1-843 in the north vic OBJ RED IOT prevent ENY from affecting Phase 3 (DO) vic OBJ BLUE. Fix D/1-843 (ENY reserve) IOT prevent ENY reserve from affecting Phase 3 (DO) ME vic OBJ BLUE.</a:t>
              </a:r>
              <a:endParaRPr lang="en-US" altLang="en-US" sz="800" dirty="0">
                <a:solidFill>
                  <a:schemeClr val="tx2"/>
                </a:solidFill>
              </a:endParaRPr>
            </a:p>
          </p:txBody>
        </p:sp>
        <p:sp>
          <p:nvSpPr>
            <p:cNvPr id="700" name="Rectangle 801"/>
            <p:cNvSpPr>
              <a:spLocks noChangeArrowheads="1"/>
            </p:cNvSpPr>
            <p:nvPr/>
          </p:nvSpPr>
          <p:spPr bwMode="auto">
            <a:xfrm>
              <a:off x="167609" y="1791045"/>
              <a:ext cx="2839793"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indent="117475">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lvl="2">
                <a:spcBef>
                  <a:spcPct val="50000"/>
                </a:spcBef>
                <a:buClr>
                  <a:srgbClr val="0000FF"/>
                </a:buClr>
                <a:buFont typeface="Wingdings" panose="05000000000000000000" pitchFamily="2" charset="2"/>
                <a:buChar char="ü"/>
              </a:pPr>
              <a:r>
                <a:rPr lang="en-US" altLang="en-US" sz="800" b="1" dirty="0">
                  <a:solidFill>
                    <a:srgbClr val="000000"/>
                  </a:solidFill>
                </a:rPr>
                <a:t>TF 1-68 (+) </a:t>
              </a:r>
              <a:r>
                <a:rPr lang="en-US" altLang="en-US" sz="800" b="1" i="1" dirty="0"/>
                <a:t>(SE) </a:t>
              </a:r>
              <a:r>
                <a:rPr lang="en-US" altLang="en-US" sz="800" b="1" dirty="0">
                  <a:solidFill>
                    <a:srgbClr val="000000"/>
                  </a:solidFill>
                </a:rPr>
                <a:t>conducts movement to contact from ATK B on AXIS PINE to PL UTAH IOT set conditions for execution of Phase 3 (DO). </a:t>
              </a:r>
            </a:p>
            <a:p>
              <a:pPr marL="0" lvl="2">
                <a:spcBef>
                  <a:spcPct val="50000"/>
                </a:spcBef>
                <a:buClr>
                  <a:srgbClr val="0000FF"/>
                </a:buClr>
                <a:buFont typeface="Wingdings" panose="05000000000000000000" pitchFamily="2" charset="2"/>
                <a:buChar char="ü"/>
              </a:pPr>
              <a:r>
                <a:rPr lang="en-US" altLang="en-US" sz="800" b="1" dirty="0">
                  <a:solidFill>
                    <a:srgbClr val="000000"/>
                  </a:solidFill>
                </a:rPr>
                <a:t> 1-66 CAB </a:t>
              </a:r>
              <a:r>
                <a:rPr lang="en-US" altLang="en-US" sz="800" b="1" i="1" dirty="0"/>
                <a:t>(SE) </a:t>
              </a:r>
              <a:r>
                <a:rPr lang="en-US" altLang="en-US" sz="800" b="1" dirty="0">
                  <a:solidFill>
                    <a:srgbClr val="000000"/>
                  </a:solidFill>
                </a:rPr>
                <a:t>conducts attack from ATK C on AXIS ELM to destroy C/1-843 in the south vic OBJ WHITE IOT prevent ENY from affecting Phase 3 (DO) ME vic OBJ BLUE.</a:t>
              </a:r>
            </a:p>
            <a:p>
              <a:pPr marL="0" lvl="2">
                <a:spcBef>
                  <a:spcPct val="50000"/>
                </a:spcBef>
                <a:buClr>
                  <a:srgbClr val="0000FF"/>
                </a:buClr>
                <a:buFont typeface="Wingdings" panose="05000000000000000000" pitchFamily="2" charset="2"/>
                <a:buChar char="ü"/>
              </a:pPr>
              <a:r>
                <a:rPr lang="en-US" altLang="en-US" sz="800" b="1" dirty="0">
                  <a:solidFill>
                    <a:srgbClr val="000000"/>
                  </a:solidFill>
                </a:rPr>
                <a:t> 588 EN (-) </a:t>
              </a:r>
              <a:r>
                <a:rPr lang="en-US" altLang="en-US" sz="800" b="1" i="1" dirty="0">
                  <a:solidFill>
                    <a:srgbClr val="000000"/>
                  </a:solidFill>
                </a:rPr>
                <a:t>(SE) </a:t>
              </a:r>
              <a:r>
                <a:rPr lang="en-US" altLang="en-US" sz="800" b="1" dirty="0">
                  <a:solidFill>
                    <a:srgbClr val="000000"/>
                  </a:solidFill>
                </a:rPr>
                <a:t>conducts engineer operations IOT support Phase 2 (SO) as required.</a:t>
              </a:r>
            </a:p>
            <a:p>
              <a:pPr marL="0" lvl="2">
                <a:spcBef>
                  <a:spcPct val="50000"/>
                </a:spcBef>
                <a:buClr>
                  <a:srgbClr val="0000FF"/>
                </a:buClr>
                <a:buFont typeface="Wingdings" panose="05000000000000000000" pitchFamily="2" charset="2"/>
                <a:buChar char="ü"/>
              </a:pPr>
              <a:r>
                <a:rPr lang="en-US" altLang="en-US" sz="800" b="1" dirty="0">
                  <a:solidFill>
                    <a:srgbClr val="000000"/>
                  </a:solidFill>
                </a:rPr>
                <a:t> RES displace o/o with TAC to vic HILL 780, west of PL OHIO, IOT set conditions for commitment priority.</a:t>
              </a:r>
            </a:p>
          </p:txBody>
        </p:sp>
        <p:sp>
          <p:nvSpPr>
            <p:cNvPr id="701" name="Rectangle 800"/>
            <p:cNvSpPr>
              <a:spLocks noChangeArrowheads="1"/>
            </p:cNvSpPr>
            <p:nvPr/>
          </p:nvSpPr>
          <p:spPr bwMode="auto">
            <a:xfrm>
              <a:off x="34549" y="52628"/>
              <a:ext cx="29605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lvl="1">
                <a:spcBef>
                  <a:spcPct val="50000"/>
                </a:spcBef>
                <a:buClr>
                  <a:srgbClr val="0000FF"/>
                </a:buClr>
                <a:buFontTx/>
                <a:buNone/>
              </a:pPr>
              <a:r>
                <a:rPr lang="en-US" altLang="en-US" sz="800" b="1" dirty="0">
                  <a:solidFill>
                    <a:srgbClr val="0000FF"/>
                  </a:solidFill>
                </a:rPr>
                <a:t>SHAPING OPERATIONS (SO):</a:t>
              </a:r>
              <a:r>
                <a:rPr lang="en-US" altLang="en-US" sz="800" b="1" dirty="0">
                  <a:solidFill>
                    <a:srgbClr val="000000"/>
                  </a:solidFill>
                </a:rPr>
                <a:t> </a:t>
              </a:r>
              <a:r>
                <a:rPr lang="en-US" altLang="en-US" sz="800" b="1" dirty="0">
                  <a:solidFill>
                    <a:srgbClr val="0000FF"/>
                  </a:solidFill>
                </a:rPr>
                <a:t>Phase 2 </a:t>
              </a:r>
              <a:r>
                <a:rPr lang="en-US" altLang="en-US" sz="800" b="1" i="1" dirty="0">
                  <a:solidFill>
                    <a:srgbClr val="FF0000"/>
                  </a:solidFill>
                </a:rPr>
                <a:t>(Includes FPOL of TF 1-8 and 1-66 CAB, destroying ENY on OBJs RED and  WHITE, fixing ENY reserve, and setting conditions for  the DO in Phase 3).</a:t>
              </a:r>
            </a:p>
          </p:txBody>
        </p:sp>
      </p:grpSp>
      <p:sp>
        <p:nvSpPr>
          <p:cNvPr id="703" name="TextBox 702"/>
          <p:cNvSpPr txBox="1"/>
          <p:nvPr/>
        </p:nvSpPr>
        <p:spPr>
          <a:xfrm>
            <a:off x="3835133" y="200437"/>
            <a:ext cx="7497804" cy="707886"/>
          </a:xfrm>
          <a:prstGeom prst="rect">
            <a:avLst/>
          </a:prstGeom>
          <a:solidFill>
            <a:srgbClr val="EAEAEA">
              <a:alpha val="50196"/>
            </a:srgbClr>
          </a:solidFill>
          <a:ln>
            <a:noFill/>
          </a:ln>
          <a:effectLst>
            <a:outerShdw blurRad="50800" dist="50800" dir="5400000" algn="ctr" rotWithShape="0">
              <a:schemeClr val="bg1"/>
            </a:outerShdw>
          </a:effectLst>
        </p:spPr>
        <p:txBody>
          <a:bodyPr wrap="square">
            <a:spAutoFit/>
          </a:bodyPr>
          <a:lstStyle/>
          <a:p>
            <a:pPr algn="ctr">
              <a:defRPr/>
            </a:pPr>
            <a:r>
              <a:rPr lang="en-US" sz="1000" b="1" dirty="0">
                <a:solidFill>
                  <a:srgbClr val="000000"/>
                </a:solidFill>
                <a:latin typeface="Arial" charset="0"/>
              </a:rPr>
              <a:t>(In presentation mode, this slide will build to more clearly show control measures and how the COA develops by phase. In order to reduce clutter on the sketch, the 588 EN BN and 3-29 FA BN will remain vic BSA, but would displace by phase as required to support the operation. These details are addressed in the statement that precedes this sketch. Additionally, some tactical task symbols (such as Occupy and FPOL) have been omitted to reduce clutter on the sketch).</a:t>
            </a:r>
          </a:p>
        </p:txBody>
      </p:sp>
      <p:grpSp>
        <p:nvGrpSpPr>
          <p:cNvPr id="3" name="Group 2"/>
          <p:cNvGrpSpPr/>
          <p:nvPr/>
        </p:nvGrpSpPr>
        <p:grpSpPr>
          <a:xfrm>
            <a:off x="21412" y="3473041"/>
            <a:ext cx="2991310" cy="1093457"/>
            <a:chOff x="21412" y="3473041"/>
            <a:chExt cx="2991310" cy="1093457"/>
          </a:xfrm>
        </p:grpSpPr>
        <p:sp>
          <p:nvSpPr>
            <p:cNvPr id="713" name="Rectangle 532"/>
            <p:cNvSpPr>
              <a:spLocks noChangeArrowheads="1"/>
            </p:cNvSpPr>
            <p:nvPr/>
          </p:nvSpPr>
          <p:spPr bwMode="auto">
            <a:xfrm>
              <a:off x="24969" y="3473041"/>
              <a:ext cx="2987753" cy="1093457"/>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673" name="Picture 67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51701" y="3507584"/>
              <a:ext cx="866839" cy="560274"/>
            </a:xfrm>
            <a:prstGeom prst="rect">
              <a:avLst/>
            </a:prstGeom>
          </p:spPr>
        </p:pic>
        <p:sp>
          <p:nvSpPr>
            <p:cNvPr id="185484" name="TextBox 221"/>
            <p:cNvSpPr txBox="1">
              <a:spLocks noChangeArrowheads="1"/>
            </p:cNvSpPr>
            <p:nvPr/>
          </p:nvSpPr>
          <p:spPr bwMode="auto">
            <a:xfrm>
              <a:off x="35841" y="3513185"/>
              <a:ext cx="1831944"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T1: Destroy A/1-843 at OBJ RED; </a:t>
              </a:r>
              <a:r>
                <a:rPr lang="en-US" altLang="en-US" sz="800" b="1" dirty="0">
                  <a:solidFill>
                    <a:srgbClr val="0000FF"/>
                  </a:solidFill>
                </a:rPr>
                <a:t>Phase 2 ME</a:t>
              </a:r>
              <a:r>
                <a:rPr lang="en-US" altLang="en-US" sz="800" b="1" dirty="0">
                  <a:solidFill>
                    <a:srgbClr val="000000"/>
                  </a:solidFill>
                </a:rPr>
                <a:t>.</a:t>
              </a:r>
            </a:p>
          </p:txBody>
        </p:sp>
        <p:sp>
          <p:nvSpPr>
            <p:cNvPr id="185485" name="TextBox 220"/>
            <p:cNvSpPr txBox="1">
              <a:spLocks noChangeArrowheads="1"/>
            </p:cNvSpPr>
            <p:nvPr/>
          </p:nvSpPr>
          <p:spPr bwMode="auto">
            <a:xfrm>
              <a:off x="30833" y="4114369"/>
              <a:ext cx="17716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T2: Fix D/1-843 (ENY reserve).</a:t>
              </a:r>
            </a:p>
          </p:txBody>
        </p:sp>
        <p:sp>
          <p:nvSpPr>
            <p:cNvPr id="185487" name="TextBox 221"/>
            <p:cNvSpPr txBox="1">
              <a:spLocks noChangeArrowheads="1"/>
            </p:cNvSpPr>
            <p:nvPr/>
          </p:nvSpPr>
          <p:spPr bwMode="auto">
            <a:xfrm>
              <a:off x="21412" y="4268605"/>
              <a:ext cx="2881105" cy="19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P2: Prevent D/1-843 from affecting DO at OBJ BLUE.</a:t>
              </a:r>
            </a:p>
          </p:txBody>
        </p:sp>
        <p:sp>
          <p:nvSpPr>
            <p:cNvPr id="185481" name="TextBox 221"/>
            <p:cNvSpPr txBox="1">
              <a:spLocks noChangeArrowheads="1"/>
            </p:cNvSpPr>
            <p:nvPr/>
          </p:nvSpPr>
          <p:spPr bwMode="auto">
            <a:xfrm>
              <a:off x="32666" y="3747761"/>
              <a:ext cx="202298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P1: Prevent A/1-843 from affecting DO ME at OBJ BLUE. </a:t>
              </a:r>
            </a:p>
          </p:txBody>
        </p:sp>
      </p:grpSp>
      <p:grpSp>
        <p:nvGrpSpPr>
          <p:cNvPr id="5" name="Group 4"/>
          <p:cNvGrpSpPr/>
          <p:nvPr/>
        </p:nvGrpSpPr>
        <p:grpSpPr>
          <a:xfrm>
            <a:off x="24590" y="5743609"/>
            <a:ext cx="2988132" cy="1093457"/>
            <a:chOff x="24590" y="5743609"/>
            <a:chExt cx="2988132" cy="1093457"/>
          </a:xfrm>
        </p:grpSpPr>
        <p:sp>
          <p:nvSpPr>
            <p:cNvPr id="722" name="Rectangle 532"/>
            <p:cNvSpPr>
              <a:spLocks noChangeArrowheads="1"/>
            </p:cNvSpPr>
            <p:nvPr/>
          </p:nvSpPr>
          <p:spPr bwMode="auto">
            <a:xfrm>
              <a:off x="24969" y="5743609"/>
              <a:ext cx="2987753" cy="1093457"/>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674" name="Picture 67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067701" y="5790895"/>
              <a:ext cx="853955" cy="534377"/>
            </a:xfrm>
            <a:prstGeom prst="rect">
              <a:avLst/>
            </a:prstGeom>
          </p:spPr>
        </p:pic>
        <p:sp>
          <p:nvSpPr>
            <p:cNvPr id="185546" name="TextBox 221"/>
            <p:cNvSpPr txBox="1">
              <a:spLocks noChangeArrowheads="1"/>
            </p:cNvSpPr>
            <p:nvPr/>
          </p:nvSpPr>
          <p:spPr bwMode="auto">
            <a:xfrm>
              <a:off x="33327" y="5786168"/>
              <a:ext cx="2017031" cy="297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T1: Destroy C/1-843 at OBJ WHITE; </a:t>
              </a:r>
              <a:r>
                <a:rPr lang="en-US" altLang="en-US" sz="800" b="1" dirty="0">
                  <a:solidFill>
                    <a:srgbClr val="0000FF"/>
                  </a:solidFill>
                </a:rPr>
                <a:t>Phase 2 SE</a:t>
              </a:r>
              <a:r>
                <a:rPr lang="en-US" altLang="en-US" sz="800" b="1" dirty="0">
                  <a:solidFill>
                    <a:srgbClr val="000000"/>
                  </a:solidFill>
                </a:rPr>
                <a:t>.</a:t>
              </a:r>
            </a:p>
          </p:txBody>
        </p:sp>
        <p:sp>
          <p:nvSpPr>
            <p:cNvPr id="185547" name="TextBox 221"/>
            <p:cNvSpPr txBox="1">
              <a:spLocks noChangeArrowheads="1"/>
            </p:cNvSpPr>
            <p:nvPr/>
          </p:nvSpPr>
          <p:spPr bwMode="auto">
            <a:xfrm>
              <a:off x="24590" y="6020157"/>
              <a:ext cx="194884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P1: Prevent C/1-843 from affecting DO ME at OBJ BLUE.</a:t>
              </a:r>
            </a:p>
          </p:txBody>
        </p:sp>
      </p:grpSp>
      <p:grpSp>
        <p:nvGrpSpPr>
          <p:cNvPr id="4" name="Group 3"/>
          <p:cNvGrpSpPr/>
          <p:nvPr/>
        </p:nvGrpSpPr>
        <p:grpSpPr>
          <a:xfrm>
            <a:off x="24969" y="4608325"/>
            <a:ext cx="2987753" cy="1093457"/>
            <a:chOff x="24969" y="4608325"/>
            <a:chExt cx="2987753" cy="1093457"/>
          </a:xfrm>
        </p:grpSpPr>
        <p:sp>
          <p:nvSpPr>
            <p:cNvPr id="721" name="Rectangle 532"/>
            <p:cNvSpPr>
              <a:spLocks noChangeArrowheads="1"/>
            </p:cNvSpPr>
            <p:nvPr/>
          </p:nvSpPr>
          <p:spPr bwMode="auto">
            <a:xfrm>
              <a:off x="24969" y="4608325"/>
              <a:ext cx="2987753" cy="1093457"/>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sp>
          <p:nvSpPr>
            <p:cNvPr id="725" name="TextBox 221"/>
            <p:cNvSpPr txBox="1">
              <a:spLocks noChangeArrowheads="1"/>
            </p:cNvSpPr>
            <p:nvPr/>
          </p:nvSpPr>
          <p:spPr bwMode="auto">
            <a:xfrm>
              <a:off x="36823" y="4691074"/>
              <a:ext cx="1860551" cy="297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FontTx/>
                <a:buNone/>
              </a:pPr>
              <a:r>
                <a:rPr lang="en-US" altLang="en-US" sz="800" b="1" dirty="0">
                  <a:solidFill>
                    <a:srgbClr val="000000"/>
                  </a:solidFill>
                </a:rPr>
                <a:t>T1: Conduct movement to contact to PL UTAH; </a:t>
              </a:r>
              <a:r>
                <a:rPr lang="en-US" altLang="en-US" sz="800" b="1" dirty="0">
                  <a:solidFill>
                    <a:srgbClr val="0000FF"/>
                  </a:solidFill>
                </a:rPr>
                <a:t>Phase 2 SE</a:t>
              </a:r>
              <a:r>
                <a:rPr lang="en-US" altLang="en-US" sz="800" b="1" dirty="0">
                  <a:solidFill>
                    <a:srgbClr val="000000"/>
                  </a:solidFill>
                </a:rPr>
                <a:t>.</a:t>
              </a:r>
            </a:p>
          </p:txBody>
        </p:sp>
        <p:sp>
          <p:nvSpPr>
            <p:cNvPr id="726" name="TextBox 221"/>
            <p:cNvSpPr txBox="1">
              <a:spLocks noChangeArrowheads="1"/>
            </p:cNvSpPr>
            <p:nvPr/>
          </p:nvSpPr>
          <p:spPr bwMode="auto">
            <a:xfrm>
              <a:off x="32398" y="4928684"/>
              <a:ext cx="1880170" cy="297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FontTx/>
                <a:buNone/>
              </a:pPr>
              <a:r>
                <a:rPr lang="en-US" altLang="en-US" sz="800" b="1" dirty="0">
                  <a:solidFill>
                    <a:srgbClr val="000000"/>
                  </a:solidFill>
                </a:rPr>
                <a:t>P1: Set conditions for execution of Phase 3 as ME.</a:t>
              </a:r>
            </a:p>
          </p:txBody>
        </p:sp>
        <p:pic>
          <p:nvPicPr>
            <p:cNvPr id="731" name="Picture 730"/>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2067701" y="4657549"/>
              <a:ext cx="844992" cy="554655"/>
            </a:xfrm>
            <a:prstGeom prst="rect">
              <a:avLst/>
            </a:prstGeom>
          </p:spPr>
        </p:pic>
      </p:grpSp>
      <p:grpSp>
        <p:nvGrpSpPr>
          <p:cNvPr id="624" name="Group 215"/>
          <p:cNvGrpSpPr>
            <a:grpSpLocks/>
          </p:cNvGrpSpPr>
          <p:nvPr/>
        </p:nvGrpSpPr>
        <p:grpSpPr bwMode="auto">
          <a:xfrm>
            <a:off x="5137148" y="2590007"/>
            <a:ext cx="1649412" cy="2514600"/>
            <a:chOff x="2106613" y="2565400"/>
            <a:chExt cx="1649412" cy="2514600"/>
          </a:xfrm>
        </p:grpSpPr>
        <p:grpSp>
          <p:nvGrpSpPr>
            <p:cNvPr id="625" name="Group 437"/>
            <p:cNvGrpSpPr>
              <a:grpSpLocks/>
            </p:cNvGrpSpPr>
            <p:nvPr/>
          </p:nvGrpSpPr>
          <p:grpSpPr bwMode="auto">
            <a:xfrm>
              <a:off x="2106613" y="4548188"/>
              <a:ext cx="590550" cy="531812"/>
              <a:chOff x="4867" y="2807"/>
              <a:chExt cx="372" cy="335"/>
            </a:xfrm>
          </p:grpSpPr>
          <p:grpSp>
            <p:nvGrpSpPr>
              <p:cNvPr id="638" name="Group 438"/>
              <p:cNvGrpSpPr>
                <a:grpSpLocks/>
              </p:cNvGrpSpPr>
              <p:nvPr/>
            </p:nvGrpSpPr>
            <p:grpSpPr bwMode="auto">
              <a:xfrm>
                <a:off x="4867" y="2807"/>
                <a:ext cx="372" cy="335"/>
                <a:chOff x="2926" y="1194"/>
                <a:chExt cx="107" cy="87"/>
              </a:xfrm>
            </p:grpSpPr>
            <p:sp>
              <p:nvSpPr>
                <p:cNvPr id="698" name="Line 439"/>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04" name="Line 440"/>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695" name="Oval 441"/>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697" name="Text Box 442"/>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626" name="Group 443"/>
            <p:cNvGrpSpPr>
              <a:grpSpLocks/>
            </p:cNvGrpSpPr>
            <p:nvPr/>
          </p:nvGrpSpPr>
          <p:grpSpPr bwMode="auto">
            <a:xfrm>
              <a:off x="3149600" y="3683000"/>
              <a:ext cx="590550" cy="531813"/>
              <a:chOff x="4867" y="2807"/>
              <a:chExt cx="372" cy="335"/>
            </a:xfrm>
          </p:grpSpPr>
          <p:grpSp>
            <p:nvGrpSpPr>
              <p:cNvPr id="633" name="Group 444"/>
              <p:cNvGrpSpPr>
                <a:grpSpLocks/>
              </p:cNvGrpSpPr>
              <p:nvPr/>
            </p:nvGrpSpPr>
            <p:grpSpPr bwMode="auto">
              <a:xfrm>
                <a:off x="4867" y="2807"/>
                <a:ext cx="372" cy="335"/>
                <a:chOff x="2926" y="1194"/>
                <a:chExt cx="107" cy="87"/>
              </a:xfrm>
            </p:grpSpPr>
            <p:sp>
              <p:nvSpPr>
                <p:cNvPr id="636" name="Line 445"/>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37" name="Line 446"/>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634" name="Oval 447"/>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635" name="Text Box 448"/>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627" name="Group 449"/>
            <p:cNvGrpSpPr>
              <a:grpSpLocks/>
            </p:cNvGrpSpPr>
            <p:nvPr/>
          </p:nvGrpSpPr>
          <p:grpSpPr bwMode="auto">
            <a:xfrm>
              <a:off x="3165475" y="2565400"/>
              <a:ext cx="590550" cy="531813"/>
              <a:chOff x="4867" y="2807"/>
              <a:chExt cx="372" cy="335"/>
            </a:xfrm>
          </p:grpSpPr>
          <p:grpSp>
            <p:nvGrpSpPr>
              <p:cNvPr id="628" name="Group 450"/>
              <p:cNvGrpSpPr>
                <a:grpSpLocks/>
              </p:cNvGrpSpPr>
              <p:nvPr/>
            </p:nvGrpSpPr>
            <p:grpSpPr bwMode="auto">
              <a:xfrm>
                <a:off x="4867" y="2807"/>
                <a:ext cx="372" cy="335"/>
                <a:chOff x="2926" y="1194"/>
                <a:chExt cx="107" cy="87"/>
              </a:xfrm>
            </p:grpSpPr>
            <p:sp>
              <p:nvSpPr>
                <p:cNvPr id="631" name="Line 451"/>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32" name="Line 452"/>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629" name="Oval 453"/>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630" name="Text Box 454"/>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grpSp>
        <p:nvGrpSpPr>
          <p:cNvPr id="714" name="Group 496"/>
          <p:cNvGrpSpPr>
            <a:grpSpLocks/>
          </p:cNvGrpSpPr>
          <p:nvPr/>
        </p:nvGrpSpPr>
        <p:grpSpPr bwMode="auto">
          <a:xfrm>
            <a:off x="9199563" y="2617788"/>
            <a:ext cx="590550" cy="531812"/>
            <a:chOff x="4867" y="2807"/>
            <a:chExt cx="372" cy="335"/>
          </a:xfrm>
        </p:grpSpPr>
        <p:grpSp>
          <p:nvGrpSpPr>
            <p:cNvPr id="715" name="Group 497"/>
            <p:cNvGrpSpPr>
              <a:grpSpLocks/>
            </p:cNvGrpSpPr>
            <p:nvPr/>
          </p:nvGrpSpPr>
          <p:grpSpPr bwMode="auto">
            <a:xfrm>
              <a:off x="4867" y="2807"/>
              <a:ext cx="372" cy="335"/>
              <a:chOff x="2926" y="1194"/>
              <a:chExt cx="107" cy="87"/>
            </a:xfrm>
          </p:grpSpPr>
          <p:sp>
            <p:nvSpPr>
              <p:cNvPr id="718" name="Line 498"/>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19" name="Line 499"/>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716" name="Oval 500"/>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17" name="Text Box 501"/>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720" name="Group 496"/>
          <p:cNvGrpSpPr>
            <a:grpSpLocks/>
          </p:cNvGrpSpPr>
          <p:nvPr/>
        </p:nvGrpSpPr>
        <p:grpSpPr bwMode="auto">
          <a:xfrm>
            <a:off x="8371147" y="5712745"/>
            <a:ext cx="590550" cy="531812"/>
            <a:chOff x="4867" y="2807"/>
            <a:chExt cx="372" cy="335"/>
          </a:xfrm>
        </p:grpSpPr>
        <p:grpSp>
          <p:nvGrpSpPr>
            <p:cNvPr id="723" name="Group 497"/>
            <p:cNvGrpSpPr>
              <a:grpSpLocks/>
            </p:cNvGrpSpPr>
            <p:nvPr/>
          </p:nvGrpSpPr>
          <p:grpSpPr bwMode="auto">
            <a:xfrm>
              <a:off x="4867" y="2807"/>
              <a:ext cx="372" cy="335"/>
              <a:chOff x="2926" y="1194"/>
              <a:chExt cx="107" cy="87"/>
            </a:xfrm>
          </p:grpSpPr>
          <p:sp>
            <p:nvSpPr>
              <p:cNvPr id="728" name="Line 498"/>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29" name="Line 499"/>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724" name="Oval 500"/>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27" name="Text Box 501"/>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185684" name="Group 386"/>
          <p:cNvGrpSpPr>
            <a:grpSpLocks/>
          </p:cNvGrpSpPr>
          <p:nvPr/>
        </p:nvGrpSpPr>
        <p:grpSpPr bwMode="auto">
          <a:xfrm>
            <a:off x="3551194" y="5569550"/>
            <a:ext cx="601663" cy="339128"/>
            <a:chOff x="1717299" y="4872390"/>
            <a:chExt cx="600496" cy="336959"/>
          </a:xfrm>
        </p:grpSpPr>
        <p:sp>
          <p:nvSpPr>
            <p:cNvPr id="185688" name="Rectangle 24"/>
            <p:cNvSpPr>
              <a:spLocks noChangeArrowheads="1"/>
            </p:cNvSpPr>
            <p:nvPr/>
          </p:nvSpPr>
          <p:spPr bwMode="auto">
            <a:xfrm>
              <a:off x="1717299" y="4937910"/>
              <a:ext cx="333375" cy="199326"/>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5689" name="Group 86"/>
            <p:cNvGrpSpPr>
              <a:grpSpLocks/>
            </p:cNvGrpSpPr>
            <p:nvPr/>
          </p:nvGrpSpPr>
          <p:grpSpPr bwMode="auto">
            <a:xfrm>
              <a:off x="1793899" y="4997491"/>
              <a:ext cx="174779" cy="71497"/>
              <a:chOff x="1811560" y="1476000"/>
              <a:chExt cx="549111" cy="247650"/>
            </a:xfrm>
          </p:grpSpPr>
          <p:cxnSp>
            <p:nvCxnSpPr>
              <p:cNvPr id="185694"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5695" name="Group 456"/>
              <p:cNvGrpSpPr>
                <a:grpSpLocks/>
              </p:cNvGrpSpPr>
              <p:nvPr/>
            </p:nvGrpSpPr>
            <p:grpSpPr bwMode="auto">
              <a:xfrm>
                <a:off x="1811560" y="1476000"/>
                <a:ext cx="549111" cy="247650"/>
                <a:chOff x="1808112" y="2134561"/>
                <a:chExt cx="549111" cy="247650"/>
              </a:xfrm>
            </p:grpSpPr>
            <p:sp>
              <p:nvSpPr>
                <p:cNvPr id="18569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69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699"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700"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5696"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5690" name="Group 259"/>
            <p:cNvGrpSpPr>
              <a:grpSpLocks/>
            </p:cNvGrpSpPr>
            <p:nvPr/>
          </p:nvGrpSpPr>
          <p:grpSpPr bwMode="auto">
            <a:xfrm>
              <a:off x="1864390" y="4872390"/>
              <a:ext cx="30620" cy="57783"/>
              <a:chOff x="5877" y="2360"/>
              <a:chExt cx="52" cy="98"/>
            </a:xfrm>
          </p:grpSpPr>
          <p:sp>
            <p:nvSpPr>
              <p:cNvPr id="185692"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693"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5691" name="Text Box 177"/>
            <p:cNvSpPr txBox="1">
              <a:spLocks noChangeArrowheads="1"/>
            </p:cNvSpPr>
            <p:nvPr/>
          </p:nvSpPr>
          <p:spPr bwMode="auto">
            <a:xfrm>
              <a:off x="1979864" y="5024685"/>
              <a:ext cx="337931" cy="184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1-66</a:t>
              </a:r>
            </a:p>
          </p:txBody>
        </p:sp>
      </p:grpSp>
      <p:grpSp>
        <p:nvGrpSpPr>
          <p:cNvPr id="109823" name="Group 905"/>
          <p:cNvGrpSpPr>
            <a:grpSpLocks/>
          </p:cNvGrpSpPr>
          <p:nvPr/>
        </p:nvGrpSpPr>
        <p:grpSpPr bwMode="auto">
          <a:xfrm>
            <a:off x="3948068" y="3502026"/>
            <a:ext cx="603250" cy="454025"/>
            <a:chOff x="-808368" y="3235709"/>
            <a:chExt cx="603250" cy="452648"/>
          </a:xfrm>
        </p:grpSpPr>
        <p:sp>
          <p:nvSpPr>
            <p:cNvPr id="185404" name="Text Box 177"/>
            <p:cNvSpPr txBox="1">
              <a:spLocks noChangeArrowheads="1"/>
            </p:cNvSpPr>
            <p:nvPr/>
          </p:nvSpPr>
          <p:spPr bwMode="auto">
            <a:xfrm>
              <a:off x="-545686" y="3503396"/>
              <a:ext cx="340568" cy="18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1-68</a:t>
              </a:r>
            </a:p>
          </p:txBody>
        </p:sp>
        <p:sp>
          <p:nvSpPr>
            <p:cNvPr id="185405" name="Rectangle 24"/>
            <p:cNvSpPr>
              <a:spLocks noChangeArrowheads="1"/>
            </p:cNvSpPr>
            <p:nvPr/>
          </p:nvSpPr>
          <p:spPr bwMode="auto">
            <a:xfrm>
              <a:off x="-808368" y="3419498"/>
              <a:ext cx="333359" cy="19909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5406" name="Group 86"/>
            <p:cNvGrpSpPr>
              <a:grpSpLocks/>
            </p:cNvGrpSpPr>
            <p:nvPr/>
          </p:nvGrpSpPr>
          <p:grpSpPr bwMode="auto">
            <a:xfrm>
              <a:off x="-723378" y="3481435"/>
              <a:ext cx="174867" cy="71820"/>
              <a:chOff x="1811560" y="1476000"/>
              <a:chExt cx="549111" cy="247650"/>
            </a:xfrm>
          </p:grpSpPr>
          <p:cxnSp>
            <p:nvCxnSpPr>
              <p:cNvPr id="185419" name="Straight Connector 540"/>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5420" name="Group 456"/>
              <p:cNvGrpSpPr>
                <a:grpSpLocks/>
              </p:cNvGrpSpPr>
              <p:nvPr/>
            </p:nvGrpSpPr>
            <p:grpSpPr bwMode="auto">
              <a:xfrm>
                <a:off x="1811560" y="1476000"/>
                <a:ext cx="549111" cy="247650"/>
                <a:chOff x="1808112" y="2134561"/>
                <a:chExt cx="549111" cy="247650"/>
              </a:xfrm>
            </p:grpSpPr>
            <p:sp>
              <p:nvSpPr>
                <p:cNvPr id="18542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42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5424"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5425"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5421"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sp>
          <p:nvSpPr>
            <p:cNvPr id="185407" name="Text Box 177"/>
            <p:cNvSpPr txBox="1">
              <a:spLocks noChangeArrowheads="1"/>
            </p:cNvSpPr>
            <p:nvPr/>
          </p:nvSpPr>
          <p:spPr bwMode="auto">
            <a:xfrm>
              <a:off x="-544995" y="3274708"/>
              <a:ext cx="312940" cy="21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800" dirty="0">
                  <a:solidFill>
                    <a:srgbClr val="000000"/>
                  </a:solidFill>
                </a:rPr>
                <a:t>+</a:t>
              </a:r>
            </a:p>
          </p:txBody>
        </p:sp>
        <p:grpSp>
          <p:nvGrpSpPr>
            <p:cNvPr id="185408" name="Group 259"/>
            <p:cNvGrpSpPr>
              <a:grpSpLocks/>
            </p:cNvGrpSpPr>
            <p:nvPr/>
          </p:nvGrpSpPr>
          <p:grpSpPr bwMode="auto">
            <a:xfrm>
              <a:off x="-690136" y="3344894"/>
              <a:ext cx="99063" cy="71019"/>
              <a:chOff x="5816" y="2338"/>
              <a:chExt cx="168" cy="120"/>
            </a:xfrm>
          </p:grpSpPr>
          <p:sp>
            <p:nvSpPr>
              <p:cNvPr id="185416"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417"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5418" name="Freeform 262"/>
              <p:cNvSpPr>
                <a:spLocks/>
              </p:cNvSpPr>
              <p:nvPr/>
            </p:nvSpPr>
            <p:spPr bwMode="auto">
              <a:xfrm>
                <a:off x="5816" y="2338"/>
                <a:ext cx="168" cy="120"/>
              </a:xfrm>
              <a:custGeom>
                <a:avLst/>
                <a:gdLst>
                  <a:gd name="T0" fmla="*/ 0 w 192"/>
                  <a:gd name="T1" fmla="*/ 2 h 144"/>
                  <a:gd name="T2" fmla="*/ 0 w 192"/>
                  <a:gd name="T3" fmla="*/ 0 h 144"/>
                  <a:gd name="T4" fmla="*/ 4 w 192"/>
                  <a:gd name="T5" fmla="*/ 0 h 144"/>
                  <a:gd name="T6" fmla="*/ 4 w 192"/>
                  <a:gd name="T7" fmla="*/ 2 h 144"/>
                  <a:gd name="T8" fmla="*/ 0 60000 65536"/>
                  <a:gd name="T9" fmla="*/ 0 60000 65536"/>
                  <a:gd name="T10" fmla="*/ 0 60000 65536"/>
                  <a:gd name="T11" fmla="*/ 0 60000 65536"/>
                  <a:gd name="T12" fmla="*/ 0 w 192"/>
                  <a:gd name="T13" fmla="*/ 0 h 144"/>
                  <a:gd name="T14" fmla="*/ 192 w 192"/>
                  <a:gd name="T15" fmla="*/ 144 h 144"/>
                </a:gdLst>
                <a:ahLst/>
                <a:cxnLst>
                  <a:cxn ang="T8">
                    <a:pos x="T0" y="T1"/>
                  </a:cxn>
                  <a:cxn ang="T9">
                    <a:pos x="T2" y="T3"/>
                  </a:cxn>
                  <a:cxn ang="T10">
                    <a:pos x="T4" y="T5"/>
                  </a:cxn>
                  <a:cxn ang="T11">
                    <a:pos x="T6" y="T7"/>
                  </a:cxn>
                </a:cxnLst>
                <a:rect l="T12" t="T13" r="T14" b="T15"/>
                <a:pathLst>
                  <a:path w="192" h="144">
                    <a:moveTo>
                      <a:pt x="0" y="144"/>
                    </a:moveTo>
                    <a:lnTo>
                      <a:pt x="0" y="0"/>
                    </a:lnTo>
                    <a:lnTo>
                      <a:pt x="192" y="0"/>
                    </a:lnTo>
                    <a:lnTo>
                      <a:pt x="192" y="144"/>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85409" name="Group 888"/>
            <p:cNvGrpSpPr>
              <a:grpSpLocks/>
            </p:cNvGrpSpPr>
            <p:nvPr/>
          </p:nvGrpSpPr>
          <p:grpSpPr bwMode="auto">
            <a:xfrm>
              <a:off x="-697700" y="3235709"/>
              <a:ext cx="119390" cy="94158"/>
              <a:chOff x="938943" y="4252150"/>
              <a:chExt cx="119390" cy="94158"/>
            </a:xfrm>
          </p:grpSpPr>
          <p:grpSp>
            <p:nvGrpSpPr>
              <p:cNvPr id="185410" name="Group 521"/>
              <p:cNvGrpSpPr>
                <a:grpSpLocks/>
              </p:cNvGrpSpPr>
              <p:nvPr/>
            </p:nvGrpSpPr>
            <p:grpSpPr bwMode="auto">
              <a:xfrm>
                <a:off x="940452" y="4285375"/>
                <a:ext cx="116901" cy="60933"/>
                <a:chOff x="198119" y="3256942"/>
                <a:chExt cx="514349" cy="266711"/>
              </a:xfrm>
            </p:grpSpPr>
            <p:cxnSp>
              <p:nvCxnSpPr>
                <p:cNvPr id="185414"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5415"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nvGrpSpPr>
              <p:cNvPr id="185411" name="Group 521"/>
              <p:cNvGrpSpPr>
                <a:grpSpLocks/>
              </p:cNvGrpSpPr>
              <p:nvPr/>
            </p:nvGrpSpPr>
            <p:grpSpPr bwMode="auto">
              <a:xfrm>
                <a:off x="938943" y="4252150"/>
                <a:ext cx="119390" cy="60934"/>
                <a:chOff x="198119" y="3237134"/>
                <a:chExt cx="525302" cy="266717"/>
              </a:xfrm>
            </p:grpSpPr>
            <p:cxnSp>
              <p:nvCxnSpPr>
                <p:cNvPr id="185412" name="Straight Connector 522"/>
                <p:cNvCxnSpPr>
                  <a:cxnSpLocks noChangeShapeType="1"/>
                </p:cNvCxnSpPr>
                <p:nvPr/>
              </p:nvCxnSpPr>
              <p:spPr bwMode="auto">
                <a:xfrm rot="5400000" flipH="1" flipV="1">
                  <a:off x="198121" y="3237132"/>
                  <a:ext cx="266695" cy="266699"/>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5413" name="Straight Connector 523"/>
                <p:cNvCxnSpPr>
                  <a:cxnSpLocks noChangeShapeType="1"/>
                </p:cNvCxnSpPr>
                <p:nvPr/>
              </p:nvCxnSpPr>
              <p:spPr bwMode="auto">
                <a:xfrm rot="16200000" flipV="1">
                  <a:off x="456722" y="3237152"/>
                  <a:ext cx="266700" cy="266698"/>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2" presetClass="entr" presetSubtype="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p:tgtEl>
                                          <p:spTgt spid="2"/>
                                        </p:tgtEl>
                                        <p:attrNameLst>
                                          <p:attrName>ppt_y</p:attrName>
                                        </p:attrNameLst>
                                      </p:cBhvr>
                                      <p:tavLst>
                                        <p:tav tm="0">
                                          <p:val>
                                            <p:strVal val="#ppt_y-#ppt_h*1.125000"/>
                                          </p:val>
                                        </p:tav>
                                        <p:tav tm="100000">
                                          <p:val>
                                            <p:strVal val="#ppt_y"/>
                                          </p:val>
                                        </p:tav>
                                      </p:tavLst>
                                    </p:anim>
                                    <p:animEffect transition="in" filter="wipe(down)">
                                      <p:cBhvr>
                                        <p:cTn id="8" dur="2000"/>
                                        <p:tgtEl>
                                          <p:spTgt spid="2"/>
                                        </p:tgtEl>
                                      </p:cBhvr>
                                    </p:animEffect>
                                  </p:childTnLst>
                                </p:cTn>
                              </p:par>
                            </p:childTnLst>
                          </p:cTn>
                        </p:par>
                        <p:par>
                          <p:cTn id="9" fill="hold">
                            <p:stCondLst>
                              <p:cond delay="2000"/>
                            </p:stCondLst>
                            <p:childTnLst>
                              <p:par>
                                <p:cTn id="10" presetID="22" presetClass="entr" presetSubtype="8" fill="hold" nodeType="afterEffect">
                                  <p:stCondLst>
                                    <p:cond delay="0"/>
                                  </p:stCondLst>
                                  <p:childTnLst>
                                    <p:set>
                                      <p:cBhvr>
                                        <p:cTn id="11" dur="1" fill="hold">
                                          <p:stCondLst>
                                            <p:cond delay="0"/>
                                          </p:stCondLst>
                                        </p:cTn>
                                        <p:tgtEl>
                                          <p:spTgt spid="846"/>
                                        </p:tgtEl>
                                        <p:attrNameLst>
                                          <p:attrName>style.visibility</p:attrName>
                                        </p:attrNameLst>
                                      </p:cBhvr>
                                      <p:to>
                                        <p:strVal val="visible"/>
                                      </p:to>
                                    </p:set>
                                    <p:animEffect transition="in" filter="wipe(left)">
                                      <p:cBhvr>
                                        <p:cTn id="12" dur="2000"/>
                                        <p:tgtEl>
                                          <p:spTgt spid="846"/>
                                        </p:tgtEl>
                                      </p:cBhvr>
                                    </p:animEffect>
                                  </p:childTnLst>
                                </p:cTn>
                              </p:par>
                              <p:par>
                                <p:cTn id="13" presetID="22" presetClass="entr" presetSubtype="8" fill="hold" nodeType="withEffect">
                                  <p:stCondLst>
                                    <p:cond delay="0"/>
                                  </p:stCondLst>
                                  <p:childTnLst>
                                    <p:set>
                                      <p:cBhvr>
                                        <p:cTn id="14" dur="1" fill="hold">
                                          <p:stCondLst>
                                            <p:cond delay="0"/>
                                          </p:stCondLst>
                                        </p:cTn>
                                        <p:tgtEl>
                                          <p:spTgt spid="109757"/>
                                        </p:tgtEl>
                                        <p:attrNameLst>
                                          <p:attrName>style.visibility</p:attrName>
                                        </p:attrNameLst>
                                      </p:cBhvr>
                                      <p:to>
                                        <p:strVal val="visible"/>
                                      </p:to>
                                    </p:set>
                                    <p:animEffect transition="in" filter="wipe(left)">
                                      <p:cBhvr>
                                        <p:cTn id="15" dur="2000"/>
                                        <p:tgtEl>
                                          <p:spTgt spid="109757"/>
                                        </p:tgtEl>
                                      </p:cBhvr>
                                    </p:animEffect>
                                  </p:childTnLst>
                                </p:cTn>
                              </p:par>
                              <p:par>
                                <p:cTn id="16" presetID="22" presetClass="entr" presetSubtype="8" fill="hold" nodeType="withEffect">
                                  <p:stCondLst>
                                    <p:cond delay="0"/>
                                  </p:stCondLst>
                                  <p:childTnLst>
                                    <p:set>
                                      <p:cBhvr>
                                        <p:cTn id="17" dur="1" fill="hold">
                                          <p:stCondLst>
                                            <p:cond delay="0"/>
                                          </p:stCondLst>
                                        </p:cTn>
                                        <p:tgtEl>
                                          <p:spTgt spid="842"/>
                                        </p:tgtEl>
                                        <p:attrNameLst>
                                          <p:attrName>style.visibility</p:attrName>
                                        </p:attrNameLst>
                                      </p:cBhvr>
                                      <p:to>
                                        <p:strVal val="visible"/>
                                      </p:to>
                                    </p:set>
                                    <p:animEffect transition="in" filter="wipe(left)">
                                      <p:cBhvr>
                                        <p:cTn id="18" dur="2000"/>
                                        <p:tgtEl>
                                          <p:spTgt spid="842"/>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1"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1000"/>
                                        <p:tgtEl>
                                          <p:spTgt spid="3"/>
                                        </p:tgtEl>
                                        <p:attrNameLst>
                                          <p:attrName>ppt_y</p:attrName>
                                        </p:attrNameLst>
                                      </p:cBhvr>
                                      <p:tavLst>
                                        <p:tav tm="0">
                                          <p:val>
                                            <p:strVal val="#ppt_y-#ppt_h*1.125000"/>
                                          </p:val>
                                        </p:tav>
                                        <p:tav tm="100000">
                                          <p:val>
                                            <p:strVal val="#ppt_y"/>
                                          </p:val>
                                        </p:tav>
                                      </p:tavLst>
                                    </p:anim>
                                    <p:animEffect transition="in" filter="wipe(down)">
                                      <p:cBhvr>
                                        <p:cTn id="24" dur="1000"/>
                                        <p:tgtEl>
                                          <p:spTgt spid="3"/>
                                        </p:tgtEl>
                                      </p:cBhvr>
                                    </p:animEffect>
                                  </p:childTnLst>
                                </p:cTn>
                              </p:par>
                            </p:childTnLst>
                          </p:cTn>
                        </p:par>
                        <p:par>
                          <p:cTn id="25" fill="hold">
                            <p:stCondLst>
                              <p:cond delay="1000"/>
                            </p:stCondLst>
                            <p:childTnLst>
                              <p:par>
                                <p:cTn id="26" presetID="10" presetClass="exit" presetSubtype="0" fill="hold" nodeType="afterEffect">
                                  <p:stCondLst>
                                    <p:cond delay="0"/>
                                  </p:stCondLst>
                                  <p:childTnLst>
                                    <p:animEffect transition="out" filter="fade">
                                      <p:cBhvr>
                                        <p:cTn id="27" dur="2000"/>
                                        <p:tgtEl>
                                          <p:spTgt spid="109812"/>
                                        </p:tgtEl>
                                      </p:cBhvr>
                                    </p:animEffect>
                                    <p:set>
                                      <p:cBhvr>
                                        <p:cTn id="28" dur="1" fill="hold">
                                          <p:stCondLst>
                                            <p:cond delay="1999"/>
                                          </p:stCondLst>
                                        </p:cTn>
                                        <p:tgtEl>
                                          <p:spTgt spid="109812"/>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109815"/>
                                        </p:tgtEl>
                                        <p:attrNameLst>
                                          <p:attrName>style.visibility</p:attrName>
                                        </p:attrNameLst>
                                      </p:cBhvr>
                                      <p:to>
                                        <p:strVal val="hidden"/>
                                      </p:to>
                                    </p:set>
                                  </p:childTnLst>
                                </p:cTn>
                              </p:par>
                              <p:par>
                                <p:cTn id="31" presetID="1" presetClass="entr" presetSubtype="0" fill="hold" nodeType="withEffect">
                                  <p:stCondLst>
                                    <p:cond delay="0"/>
                                  </p:stCondLst>
                                  <p:childTnLst>
                                    <p:set>
                                      <p:cBhvr>
                                        <p:cTn id="32" dur="1" fill="hold">
                                          <p:stCondLst>
                                            <p:cond delay="0"/>
                                          </p:stCondLst>
                                        </p:cTn>
                                        <p:tgtEl>
                                          <p:spTgt spid="109820"/>
                                        </p:tgtEl>
                                        <p:attrNameLst>
                                          <p:attrName>style.visibility</p:attrName>
                                        </p:attrNameLst>
                                      </p:cBhvr>
                                      <p:to>
                                        <p:strVal val="visible"/>
                                      </p:to>
                                    </p:set>
                                  </p:childTnLst>
                                </p:cTn>
                              </p:par>
                            </p:childTnLst>
                          </p:cTn>
                        </p:par>
                        <p:par>
                          <p:cTn id="33" fill="hold" nodeType="withGroup">
                            <p:stCondLst>
                              <p:cond delay="3000"/>
                            </p:stCondLst>
                            <p:childTnLst>
                              <p:par>
                                <p:cTn id="34" presetID="63" presetClass="path" presetSubtype="0" accel="50000" decel="50000" fill="hold" nodeType="afterEffect">
                                  <p:stCondLst>
                                    <p:cond delay="0"/>
                                  </p:stCondLst>
                                  <p:childTnLst>
                                    <p:animMotion origin="layout" path="M -1.25E-6 -3.7037E-6 L 0.34596 0.06899 " pathEditMode="relative" rAng="0" ptsTypes="AA">
                                      <p:cBhvr>
                                        <p:cTn id="35" dur="3000" fill="hold"/>
                                        <p:tgtEl>
                                          <p:spTgt spid="109799"/>
                                        </p:tgtEl>
                                        <p:attrNameLst>
                                          <p:attrName>ppt_x</p:attrName>
                                          <p:attrName>ppt_y</p:attrName>
                                        </p:attrNameLst>
                                      </p:cBhvr>
                                      <p:rCtr x="17292" y="3449"/>
                                    </p:animMotion>
                                  </p:childTnLst>
                                </p:cTn>
                              </p:par>
                              <p:par>
                                <p:cTn id="36" presetID="63" presetClass="path" presetSubtype="0" accel="50000" decel="50000" fill="hold" nodeType="withEffect">
                                  <p:stCondLst>
                                    <p:cond delay="0"/>
                                  </p:stCondLst>
                                  <p:childTnLst>
                                    <p:animMotion origin="layout" path="M -3.95833E-6 -4.07407E-6 L 0.3448 0.06991 " pathEditMode="relative" rAng="0" ptsTypes="AA">
                                      <p:cBhvr>
                                        <p:cTn id="37" dur="3000" fill="hold"/>
                                        <p:tgtEl>
                                          <p:spTgt spid="109820"/>
                                        </p:tgtEl>
                                        <p:attrNameLst>
                                          <p:attrName>ppt_x</p:attrName>
                                          <p:attrName>ppt_y</p:attrName>
                                        </p:attrNameLst>
                                      </p:cBhvr>
                                      <p:rCtr x="17240" y="3495"/>
                                    </p:animMotion>
                                  </p:childTnLst>
                                </p:cTn>
                              </p:par>
                            </p:childTnLst>
                          </p:cTn>
                        </p:par>
                        <p:par>
                          <p:cTn id="38" fill="hold">
                            <p:stCondLst>
                              <p:cond delay="6000"/>
                            </p:stCondLst>
                            <p:childTnLst>
                              <p:par>
                                <p:cTn id="39" presetID="10" presetClass="entr" presetSubtype="0" fill="hold" nodeType="afterEffect">
                                  <p:stCondLst>
                                    <p:cond delay="0"/>
                                  </p:stCondLst>
                                  <p:childTnLst>
                                    <p:set>
                                      <p:cBhvr>
                                        <p:cTn id="40" dur="1" fill="hold">
                                          <p:stCondLst>
                                            <p:cond delay="0"/>
                                          </p:stCondLst>
                                        </p:cTn>
                                        <p:tgtEl>
                                          <p:spTgt spid="714"/>
                                        </p:tgtEl>
                                        <p:attrNameLst>
                                          <p:attrName>style.visibility</p:attrName>
                                        </p:attrNameLst>
                                      </p:cBhvr>
                                      <p:to>
                                        <p:strVal val="visible"/>
                                      </p:to>
                                    </p:set>
                                    <p:animEffect transition="in" filter="fade">
                                      <p:cBhvr>
                                        <p:cTn id="41" dur="2000"/>
                                        <p:tgtEl>
                                          <p:spTgt spid="714"/>
                                        </p:tgtEl>
                                      </p:cBhvr>
                                    </p:animEffect>
                                  </p:childTnLst>
                                </p:cTn>
                              </p:par>
                            </p:childTnLst>
                          </p:cTn>
                        </p:par>
                        <p:par>
                          <p:cTn id="42" fill="hold">
                            <p:stCondLst>
                              <p:cond delay="8000"/>
                            </p:stCondLst>
                            <p:childTnLst>
                              <p:par>
                                <p:cTn id="43" presetID="9" presetClass="entr" presetSubtype="0" fill="hold" nodeType="afterEffect">
                                  <p:stCondLst>
                                    <p:cond delay="0"/>
                                  </p:stCondLst>
                                  <p:childTnLst>
                                    <p:set>
                                      <p:cBhvr>
                                        <p:cTn id="44" dur="1" fill="hold">
                                          <p:stCondLst>
                                            <p:cond delay="0"/>
                                          </p:stCondLst>
                                        </p:cTn>
                                        <p:tgtEl>
                                          <p:spTgt spid="850"/>
                                        </p:tgtEl>
                                        <p:attrNameLst>
                                          <p:attrName>style.visibility</p:attrName>
                                        </p:attrNameLst>
                                      </p:cBhvr>
                                      <p:to>
                                        <p:strVal val="visible"/>
                                      </p:to>
                                    </p:set>
                                    <p:animEffect transition="in" filter="dissolve">
                                      <p:cBhvr>
                                        <p:cTn id="45" dur="1000"/>
                                        <p:tgtEl>
                                          <p:spTgt spid="850"/>
                                        </p:tgtEl>
                                      </p:cBhvr>
                                    </p:animEffect>
                                  </p:childTnLst>
                                </p:cTn>
                              </p:par>
                            </p:childTnLst>
                          </p:cTn>
                        </p:par>
                      </p:childTnLst>
                    </p:cTn>
                  </p:par>
                  <p:par>
                    <p:cTn id="46" fill="hold">
                      <p:stCondLst>
                        <p:cond delay="indefinite"/>
                      </p:stCondLst>
                      <p:childTnLst>
                        <p:par>
                          <p:cTn id="47" fill="hold">
                            <p:stCondLst>
                              <p:cond delay="0"/>
                            </p:stCondLst>
                            <p:childTnLst>
                              <p:par>
                                <p:cTn id="48" presetID="12" presetClass="entr" presetSubtype="1" fill="hold" nodeType="click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additive="base">
                                        <p:cTn id="50" dur="1000"/>
                                        <p:tgtEl>
                                          <p:spTgt spid="5"/>
                                        </p:tgtEl>
                                        <p:attrNameLst>
                                          <p:attrName>ppt_y</p:attrName>
                                        </p:attrNameLst>
                                      </p:cBhvr>
                                      <p:tavLst>
                                        <p:tav tm="0">
                                          <p:val>
                                            <p:strVal val="#ppt_y-#ppt_h*1.125000"/>
                                          </p:val>
                                        </p:tav>
                                        <p:tav tm="100000">
                                          <p:val>
                                            <p:strVal val="#ppt_y"/>
                                          </p:val>
                                        </p:tav>
                                      </p:tavLst>
                                    </p:anim>
                                    <p:animEffect transition="in" filter="wipe(down)">
                                      <p:cBhvr>
                                        <p:cTn id="51" dur="1000"/>
                                        <p:tgtEl>
                                          <p:spTgt spid="5"/>
                                        </p:tgtEl>
                                      </p:cBhvr>
                                    </p:animEffect>
                                  </p:childTnLst>
                                </p:cTn>
                              </p:par>
                              <p:par>
                                <p:cTn id="52" presetID="42" presetClass="path" presetSubtype="0" accel="50000" decel="50000" fill="hold" nodeType="withEffect">
                                  <p:stCondLst>
                                    <p:cond delay="0"/>
                                  </p:stCondLst>
                                  <p:childTnLst>
                                    <p:animMotion origin="layout" path="M 4.58333E-6 4.44444E-6 L 0.37356 0.03402 " pathEditMode="relative" rAng="0" ptsTypes="AA">
                                      <p:cBhvr>
                                        <p:cTn id="53" dur="3000" fill="hold"/>
                                        <p:tgtEl>
                                          <p:spTgt spid="185684"/>
                                        </p:tgtEl>
                                        <p:attrNameLst>
                                          <p:attrName>ppt_x</p:attrName>
                                          <p:attrName>ppt_y</p:attrName>
                                        </p:attrNameLst>
                                      </p:cBhvr>
                                      <p:rCtr x="18672" y="1690"/>
                                    </p:animMotion>
                                  </p:childTnLst>
                                </p:cTn>
                              </p:par>
                            </p:childTnLst>
                          </p:cTn>
                        </p:par>
                        <p:par>
                          <p:cTn id="54" fill="hold">
                            <p:stCondLst>
                              <p:cond delay="3000"/>
                            </p:stCondLst>
                            <p:childTnLst>
                              <p:par>
                                <p:cTn id="55" presetID="10" presetClass="entr" presetSubtype="0" fill="hold" nodeType="afterEffect">
                                  <p:stCondLst>
                                    <p:cond delay="0"/>
                                  </p:stCondLst>
                                  <p:childTnLst>
                                    <p:set>
                                      <p:cBhvr>
                                        <p:cTn id="56" dur="1" fill="hold">
                                          <p:stCondLst>
                                            <p:cond delay="0"/>
                                          </p:stCondLst>
                                        </p:cTn>
                                        <p:tgtEl>
                                          <p:spTgt spid="720"/>
                                        </p:tgtEl>
                                        <p:attrNameLst>
                                          <p:attrName>style.visibility</p:attrName>
                                        </p:attrNameLst>
                                      </p:cBhvr>
                                      <p:to>
                                        <p:strVal val="visible"/>
                                      </p:to>
                                    </p:set>
                                    <p:animEffect transition="in" filter="fade">
                                      <p:cBhvr>
                                        <p:cTn id="57" dur="2000"/>
                                        <p:tgtEl>
                                          <p:spTgt spid="720"/>
                                        </p:tgtEl>
                                      </p:cBhvr>
                                    </p:animEffect>
                                  </p:childTnLst>
                                </p:cTn>
                              </p:par>
                            </p:childTnLst>
                          </p:cTn>
                        </p:par>
                      </p:childTnLst>
                    </p:cTn>
                  </p:par>
                  <p:par>
                    <p:cTn id="58" fill="hold">
                      <p:stCondLst>
                        <p:cond delay="indefinite"/>
                      </p:stCondLst>
                      <p:childTnLst>
                        <p:par>
                          <p:cTn id="59" fill="hold">
                            <p:stCondLst>
                              <p:cond delay="0"/>
                            </p:stCondLst>
                            <p:childTnLst>
                              <p:par>
                                <p:cTn id="60" presetID="12" presetClass="entr" presetSubtype="1" fill="hold" nodeType="click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1000"/>
                                        <p:tgtEl>
                                          <p:spTgt spid="4"/>
                                        </p:tgtEl>
                                        <p:attrNameLst>
                                          <p:attrName>ppt_y</p:attrName>
                                        </p:attrNameLst>
                                      </p:cBhvr>
                                      <p:tavLst>
                                        <p:tav tm="0">
                                          <p:val>
                                            <p:strVal val="#ppt_y-#ppt_h*1.125000"/>
                                          </p:val>
                                        </p:tav>
                                        <p:tav tm="100000">
                                          <p:val>
                                            <p:strVal val="#ppt_y"/>
                                          </p:val>
                                        </p:tav>
                                      </p:tavLst>
                                    </p:anim>
                                    <p:animEffect transition="in" filter="wipe(down)">
                                      <p:cBhvr>
                                        <p:cTn id="63" dur="1000"/>
                                        <p:tgtEl>
                                          <p:spTgt spid="4"/>
                                        </p:tgtEl>
                                      </p:cBhvr>
                                    </p:animEffect>
                                  </p:childTnLst>
                                </p:cTn>
                              </p:par>
                            </p:childTnLst>
                          </p:cTn>
                        </p:par>
                        <p:par>
                          <p:cTn id="64" fill="hold">
                            <p:stCondLst>
                              <p:cond delay="1000"/>
                            </p:stCondLst>
                            <p:childTnLst>
                              <p:par>
                                <p:cTn id="65" presetID="9" presetClass="exit" presetSubtype="0" fill="hold" nodeType="afterEffect">
                                  <p:stCondLst>
                                    <p:cond delay="0"/>
                                  </p:stCondLst>
                                  <p:childTnLst>
                                    <p:animEffect transition="out" filter="dissolve">
                                      <p:cBhvr>
                                        <p:cTn id="66" dur="2000"/>
                                        <p:tgtEl>
                                          <p:spTgt spid="639"/>
                                        </p:tgtEl>
                                      </p:cBhvr>
                                    </p:animEffect>
                                    <p:set>
                                      <p:cBhvr>
                                        <p:cTn id="67" dur="1" fill="hold">
                                          <p:stCondLst>
                                            <p:cond delay="1999"/>
                                          </p:stCondLst>
                                        </p:cTn>
                                        <p:tgtEl>
                                          <p:spTgt spid="639"/>
                                        </p:tgtEl>
                                        <p:attrNameLst>
                                          <p:attrName>style.visibility</p:attrName>
                                        </p:attrNameLst>
                                      </p:cBhvr>
                                      <p:to>
                                        <p:strVal val="hidden"/>
                                      </p:to>
                                    </p:set>
                                  </p:childTnLst>
                                </p:cTn>
                              </p:par>
                              <p:par>
                                <p:cTn id="68" presetID="9" presetClass="entr" presetSubtype="0" fill="hold" nodeType="withEffect">
                                  <p:stCondLst>
                                    <p:cond delay="0"/>
                                  </p:stCondLst>
                                  <p:childTnLst>
                                    <p:set>
                                      <p:cBhvr>
                                        <p:cTn id="69" dur="1" fill="hold">
                                          <p:stCondLst>
                                            <p:cond delay="0"/>
                                          </p:stCondLst>
                                        </p:cTn>
                                        <p:tgtEl>
                                          <p:spTgt spid="675"/>
                                        </p:tgtEl>
                                        <p:attrNameLst>
                                          <p:attrName>style.visibility</p:attrName>
                                        </p:attrNameLst>
                                      </p:cBhvr>
                                      <p:to>
                                        <p:strVal val="visible"/>
                                      </p:to>
                                    </p:set>
                                    <p:animEffect transition="in" filter="dissolve">
                                      <p:cBhvr>
                                        <p:cTn id="70" dur="2000"/>
                                        <p:tgtEl>
                                          <p:spTgt spid="675"/>
                                        </p:tgtEl>
                                      </p:cBhvr>
                                    </p:animEffect>
                                  </p:childTnLst>
                                </p:cTn>
                              </p:par>
                            </p:childTnLst>
                          </p:cTn>
                        </p:par>
                        <p:par>
                          <p:cTn id="71" fill="hold">
                            <p:stCondLst>
                              <p:cond delay="3000"/>
                            </p:stCondLst>
                            <p:childTnLst>
                              <p:par>
                                <p:cTn id="72" presetID="0" presetClass="path" presetSubtype="0" accel="10000" decel="90000" fill="hold" nodeType="afterEffect">
                                  <p:stCondLst>
                                    <p:cond delay="0"/>
                                  </p:stCondLst>
                                  <p:childTnLst>
                                    <p:animMotion origin="layout" path="M 2.29167E-6 0 C 0.01823 0.00394 0.03659 0.00787 0.05508 0.01227 C 0.07331 0.01667 0.08333 0.01782 0.10924 0.02546 C 0.13528 0.03333 0.19375 0.05417 0.21081 0.05995 " pathEditMode="relative" rAng="0" ptsTypes="AAAA">
                                      <p:cBhvr>
                                        <p:cTn id="73" dur="3000" fill="hold"/>
                                        <p:tgtEl>
                                          <p:spTgt spid="109823"/>
                                        </p:tgtEl>
                                        <p:attrNameLst>
                                          <p:attrName>ppt_x</p:attrName>
                                          <p:attrName>ppt_y</p:attrName>
                                        </p:attrNameLst>
                                      </p:cBhvr>
                                      <p:rCtr x="10534" y="2986"/>
                                    </p:animMotion>
                                  </p:childTnLst>
                                </p:cTn>
                              </p:par>
                            </p:childTnLst>
                          </p:cTn>
                        </p:par>
                      </p:childTnLst>
                    </p:cTn>
                  </p:par>
                  <p:par>
                    <p:cTn id="74" fill="hold" nodeType="clickPar">
                      <p:stCondLst>
                        <p:cond delay="indefinite"/>
                      </p:stCondLst>
                      <p:childTnLst>
                        <p:par>
                          <p:cTn id="75" fill="hold" nodeType="withGroup">
                            <p:stCondLst>
                              <p:cond delay="0"/>
                            </p:stCondLst>
                            <p:childTnLst>
                              <p:par>
                                <p:cTn id="76" presetID="10" presetClass="exit" presetSubtype="0" fill="hold" nodeType="clickEffect">
                                  <p:stCondLst>
                                    <p:cond delay="0"/>
                                  </p:stCondLst>
                                  <p:childTnLst>
                                    <p:animEffect transition="out" filter="fade">
                                      <p:cBhvr>
                                        <p:cTn id="77" dur="2000"/>
                                        <p:tgtEl>
                                          <p:spTgt spid="822"/>
                                        </p:tgtEl>
                                      </p:cBhvr>
                                    </p:animEffect>
                                    <p:set>
                                      <p:cBhvr>
                                        <p:cTn id="78" dur="1" fill="hold">
                                          <p:stCondLst>
                                            <p:cond delay="1999"/>
                                          </p:stCondLst>
                                        </p:cTn>
                                        <p:tgtEl>
                                          <p:spTgt spid="822"/>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2000"/>
                                        <p:tgtEl>
                                          <p:spTgt spid="109750"/>
                                        </p:tgtEl>
                                      </p:cBhvr>
                                    </p:animEffect>
                                    <p:set>
                                      <p:cBhvr>
                                        <p:cTn id="81" dur="1" fill="hold">
                                          <p:stCondLst>
                                            <p:cond delay="1999"/>
                                          </p:stCondLst>
                                        </p:cTn>
                                        <p:tgtEl>
                                          <p:spTgt spid="109750"/>
                                        </p:tgtEl>
                                        <p:attrNameLst>
                                          <p:attrName>style.visibility</p:attrName>
                                        </p:attrNameLst>
                                      </p:cBhvr>
                                      <p:to>
                                        <p:strVal val="hidden"/>
                                      </p:to>
                                    </p:set>
                                  </p:childTnLst>
                                </p:cTn>
                              </p:par>
                              <p:par>
                                <p:cTn id="82" presetID="29" presetClass="entr" presetSubtype="0" fill="hold" nodeType="withEffect">
                                  <p:stCondLst>
                                    <p:cond delay="0"/>
                                  </p:stCondLst>
                                  <p:childTnLst>
                                    <p:set>
                                      <p:cBhvr>
                                        <p:cTn id="83" dur="1" fill="hold">
                                          <p:stCondLst>
                                            <p:cond delay="0"/>
                                          </p:stCondLst>
                                        </p:cTn>
                                        <p:tgtEl>
                                          <p:spTgt spid="839"/>
                                        </p:tgtEl>
                                        <p:attrNameLst>
                                          <p:attrName>style.visibility</p:attrName>
                                        </p:attrNameLst>
                                      </p:cBhvr>
                                      <p:to>
                                        <p:strVal val="visible"/>
                                      </p:to>
                                    </p:set>
                                    <p:anim calcmode="lin" valueType="num">
                                      <p:cBhvr>
                                        <p:cTn id="84" dur="2000" fill="hold"/>
                                        <p:tgtEl>
                                          <p:spTgt spid="839"/>
                                        </p:tgtEl>
                                        <p:attrNameLst>
                                          <p:attrName>ppt_x</p:attrName>
                                        </p:attrNameLst>
                                      </p:cBhvr>
                                      <p:tavLst>
                                        <p:tav tm="0">
                                          <p:val>
                                            <p:strVal val="#ppt_x-.2"/>
                                          </p:val>
                                        </p:tav>
                                        <p:tav tm="100000">
                                          <p:val>
                                            <p:strVal val="#ppt_x"/>
                                          </p:val>
                                        </p:tav>
                                      </p:tavLst>
                                    </p:anim>
                                    <p:anim calcmode="lin" valueType="num">
                                      <p:cBhvr>
                                        <p:cTn id="85" dur="2000" fill="hold"/>
                                        <p:tgtEl>
                                          <p:spTgt spid="839"/>
                                        </p:tgtEl>
                                        <p:attrNameLst>
                                          <p:attrName>ppt_y</p:attrName>
                                        </p:attrNameLst>
                                      </p:cBhvr>
                                      <p:tavLst>
                                        <p:tav tm="0">
                                          <p:val>
                                            <p:strVal val="#ppt_y"/>
                                          </p:val>
                                        </p:tav>
                                        <p:tav tm="100000">
                                          <p:val>
                                            <p:strVal val="#ppt_y"/>
                                          </p:val>
                                        </p:tav>
                                      </p:tavLst>
                                    </p:anim>
                                    <p:animEffect transition="in" filter="wipe(right)" prLst="gradientSize: 0.1">
                                      <p:cBhvr>
                                        <p:cTn id="86" dur="2000"/>
                                        <p:tgtEl>
                                          <p:spTgt spid="839"/>
                                        </p:tgtEl>
                                      </p:cBhvr>
                                    </p:animEffect>
                                  </p:childTnLst>
                                </p:cTn>
                              </p:par>
                              <p:par>
                                <p:cTn id="87" presetID="29" presetClass="entr" presetSubtype="0" fill="hold" nodeType="withEffect">
                                  <p:stCondLst>
                                    <p:cond delay="0"/>
                                  </p:stCondLst>
                                  <p:childTnLst>
                                    <p:set>
                                      <p:cBhvr>
                                        <p:cTn id="88" dur="1" fill="hold">
                                          <p:stCondLst>
                                            <p:cond delay="0"/>
                                          </p:stCondLst>
                                        </p:cTn>
                                        <p:tgtEl>
                                          <p:spTgt spid="109788"/>
                                        </p:tgtEl>
                                        <p:attrNameLst>
                                          <p:attrName>style.visibility</p:attrName>
                                        </p:attrNameLst>
                                      </p:cBhvr>
                                      <p:to>
                                        <p:strVal val="visible"/>
                                      </p:to>
                                    </p:set>
                                    <p:anim calcmode="lin" valueType="num">
                                      <p:cBhvr>
                                        <p:cTn id="89" dur="2000" fill="hold"/>
                                        <p:tgtEl>
                                          <p:spTgt spid="109788"/>
                                        </p:tgtEl>
                                        <p:attrNameLst>
                                          <p:attrName>ppt_x</p:attrName>
                                        </p:attrNameLst>
                                      </p:cBhvr>
                                      <p:tavLst>
                                        <p:tav tm="0">
                                          <p:val>
                                            <p:strVal val="#ppt_x-.2"/>
                                          </p:val>
                                        </p:tav>
                                        <p:tav tm="100000">
                                          <p:val>
                                            <p:strVal val="#ppt_x"/>
                                          </p:val>
                                        </p:tav>
                                      </p:tavLst>
                                    </p:anim>
                                    <p:anim calcmode="lin" valueType="num">
                                      <p:cBhvr>
                                        <p:cTn id="90" dur="2000" fill="hold"/>
                                        <p:tgtEl>
                                          <p:spTgt spid="109788"/>
                                        </p:tgtEl>
                                        <p:attrNameLst>
                                          <p:attrName>ppt_y</p:attrName>
                                        </p:attrNameLst>
                                      </p:cBhvr>
                                      <p:tavLst>
                                        <p:tav tm="0">
                                          <p:val>
                                            <p:strVal val="#ppt_y"/>
                                          </p:val>
                                        </p:tav>
                                        <p:tav tm="100000">
                                          <p:val>
                                            <p:strVal val="#ppt_y"/>
                                          </p:val>
                                        </p:tav>
                                      </p:tavLst>
                                    </p:anim>
                                    <p:animEffect transition="in" filter="wipe(right)" prLst="gradientSize: 0.1">
                                      <p:cBhvr>
                                        <p:cTn id="91" dur="2000"/>
                                        <p:tgtEl>
                                          <p:spTgt spid="1097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4" name="Picture 2"/>
          <p:cNvPicPr>
            <a:picLocks noChangeAspect="1" noChangeArrowheads="1"/>
          </p:cNvPicPr>
          <p:nvPr/>
        </p:nvPicPr>
        <p:blipFill>
          <a:blip r:embed="rId3">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040015" y="-476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187395" name="Group 673"/>
          <p:cNvGrpSpPr>
            <a:grpSpLocks/>
          </p:cNvGrpSpPr>
          <p:nvPr/>
        </p:nvGrpSpPr>
        <p:grpSpPr bwMode="auto">
          <a:xfrm>
            <a:off x="3073353" y="2379664"/>
            <a:ext cx="7226300" cy="3063875"/>
            <a:chOff x="32831" y="2379893"/>
            <a:chExt cx="7227072" cy="3063670"/>
          </a:xfrm>
        </p:grpSpPr>
        <p:grpSp>
          <p:nvGrpSpPr>
            <p:cNvPr id="188036" name="Group 169"/>
            <p:cNvGrpSpPr>
              <a:grpSpLocks/>
            </p:cNvGrpSpPr>
            <p:nvPr/>
          </p:nvGrpSpPr>
          <p:grpSpPr bwMode="auto">
            <a:xfrm>
              <a:off x="292099" y="2379893"/>
              <a:ext cx="6606325" cy="1243737"/>
              <a:chOff x="292099" y="2379893"/>
              <a:chExt cx="6606325" cy="1243737"/>
            </a:xfrm>
          </p:grpSpPr>
          <p:sp>
            <p:nvSpPr>
              <p:cNvPr id="188041" name="Text Box 288"/>
              <p:cNvSpPr txBox="1">
                <a:spLocks noChangeArrowheads="1"/>
              </p:cNvSpPr>
              <p:nvPr/>
            </p:nvSpPr>
            <p:spPr bwMode="auto">
              <a:xfrm rot="-1794235">
                <a:off x="4746625" y="3235325"/>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88042" name="Text Box 289"/>
              <p:cNvSpPr txBox="1">
                <a:spLocks noChangeArrowheads="1"/>
              </p:cNvSpPr>
              <p:nvPr/>
            </p:nvSpPr>
            <p:spPr bwMode="auto">
              <a:xfrm rot="711019">
                <a:off x="1312720" y="3139647"/>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88043" name="Freeform 287"/>
              <p:cNvSpPr>
                <a:spLocks/>
              </p:cNvSpPr>
              <p:nvPr/>
            </p:nvSpPr>
            <p:spPr bwMode="auto">
              <a:xfrm>
                <a:off x="292099" y="2379893"/>
                <a:ext cx="6606325" cy="1243737"/>
              </a:xfrm>
              <a:custGeom>
                <a:avLst/>
                <a:gdLst>
                  <a:gd name="T0" fmla="*/ 0 w 8774"/>
                  <a:gd name="T1" fmla="*/ 0 h 10000"/>
                  <a:gd name="T2" fmla="*/ 2147483646 w 8774"/>
                  <a:gd name="T3" fmla="*/ 2147483646 h 10000"/>
                  <a:gd name="T4" fmla="*/ 2147483646 w 8774"/>
                  <a:gd name="T5" fmla="*/ 2147483646 h 10000"/>
                  <a:gd name="T6" fmla="*/ 2147483646 w 8774"/>
                  <a:gd name="T7" fmla="*/ 2147483646 h 10000"/>
                  <a:gd name="T8" fmla="*/ 2147483646 w 8774"/>
                  <a:gd name="T9" fmla="*/ 2147483646 h 10000"/>
                  <a:gd name="T10" fmla="*/ 2147483646 w 8774"/>
                  <a:gd name="T11" fmla="*/ 2147483646 h 10000"/>
                  <a:gd name="T12" fmla="*/ 2147483646 w 8774"/>
                  <a:gd name="T13" fmla="*/ 2147483646 h 10000"/>
                  <a:gd name="T14" fmla="*/ 2147483646 w 8774"/>
                  <a:gd name="T15" fmla="*/ 2147483646 h 10000"/>
                  <a:gd name="T16" fmla="*/ 2147483646 w 8774"/>
                  <a:gd name="T17" fmla="*/ 2147483646 h 10000"/>
                  <a:gd name="T18" fmla="*/ 2147483646 w 8774"/>
                  <a:gd name="T19" fmla="*/ 2147483646 h 10000"/>
                  <a:gd name="T20" fmla="*/ 2147483646 w 8774"/>
                  <a:gd name="T21" fmla="*/ 2147483646 h 10000"/>
                  <a:gd name="T22" fmla="*/ 2147483646 w 8774"/>
                  <a:gd name="T23" fmla="*/ 2147483646 h 10000"/>
                  <a:gd name="T24" fmla="*/ 2147483646 w 8774"/>
                  <a:gd name="T25" fmla="*/ 2147483646 h 10000"/>
                  <a:gd name="T26" fmla="*/ 2147483646 w 8774"/>
                  <a:gd name="T27" fmla="*/ 2147483646 h 10000"/>
                  <a:gd name="T28" fmla="*/ 2147483646 w 8774"/>
                  <a:gd name="T29" fmla="*/ 2147483646 h 10000"/>
                  <a:gd name="T30" fmla="*/ 2147483646 w 8774"/>
                  <a:gd name="T31" fmla="*/ 2147483646 h 10000"/>
                  <a:gd name="T32" fmla="*/ 2147483646 w 8774"/>
                  <a:gd name="T33" fmla="*/ 2147483646 h 1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74"/>
                  <a:gd name="T52" fmla="*/ 0 h 10000"/>
                  <a:gd name="T53" fmla="*/ 8774 w 8774"/>
                  <a:gd name="T54" fmla="*/ 10000 h 100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74" h="10000">
                    <a:moveTo>
                      <a:pt x="0" y="0"/>
                    </a:moveTo>
                    <a:lnTo>
                      <a:pt x="591" y="969"/>
                    </a:lnTo>
                    <a:lnTo>
                      <a:pt x="1223" y="3912"/>
                    </a:lnTo>
                    <a:cubicBezTo>
                      <a:pt x="1253" y="4388"/>
                      <a:pt x="1248" y="4626"/>
                      <a:pt x="1279" y="5102"/>
                    </a:cubicBezTo>
                    <a:lnTo>
                      <a:pt x="1990" y="6076"/>
                    </a:lnTo>
                    <a:lnTo>
                      <a:pt x="2972" y="7138"/>
                    </a:lnTo>
                    <a:cubicBezTo>
                      <a:pt x="2919" y="8007"/>
                      <a:pt x="2865" y="8778"/>
                      <a:pt x="2812" y="9647"/>
                    </a:cubicBezTo>
                    <a:lnTo>
                      <a:pt x="3105" y="9292"/>
                    </a:lnTo>
                    <a:lnTo>
                      <a:pt x="3610" y="10000"/>
                    </a:lnTo>
                    <a:cubicBezTo>
                      <a:pt x="3722" y="9609"/>
                      <a:pt x="3834" y="9121"/>
                      <a:pt x="3946" y="8730"/>
                    </a:cubicBezTo>
                    <a:lnTo>
                      <a:pt x="4275" y="8169"/>
                    </a:lnTo>
                    <a:lnTo>
                      <a:pt x="5009" y="8526"/>
                    </a:lnTo>
                    <a:lnTo>
                      <a:pt x="6063" y="9443"/>
                    </a:lnTo>
                    <a:lnTo>
                      <a:pt x="6949" y="6132"/>
                    </a:lnTo>
                    <a:cubicBezTo>
                      <a:pt x="7102" y="5869"/>
                      <a:pt x="7254" y="5710"/>
                      <a:pt x="7407" y="5342"/>
                    </a:cubicBezTo>
                    <a:cubicBezTo>
                      <a:pt x="7527" y="4100"/>
                      <a:pt x="7564" y="3798"/>
                      <a:pt x="7684" y="2556"/>
                    </a:cubicBezTo>
                    <a:cubicBezTo>
                      <a:pt x="8437" y="2938"/>
                      <a:pt x="8010" y="2695"/>
                      <a:pt x="8774" y="2973"/>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88037" name="Group 170"/>
            <p:cNvGrpSpPr>
              <a:grpSpLocks/>
            </p:cNvGrpSpPr>
            <p:nvPr/>
          </p:nvGrpSpPr>
          <p:grpSpPr bwMode="auto">
            <a:xfrm>
              <a:off x="32831" y="2734722"/>
              <a:ext cx="7227072" cy="2708841"/>
              <a:chOff x="32831" y="2734722"/>
              <a:chExt cx="7227072" cy="2708841"/>
            </a:xfrm>
          </p:grpSpPr>
          <p:sp>
            <p:nvSpPr>
              <p:cNvPr id="188038" name="Freeform 287"/>
              <p:cNvSpPr>
                <a:spLocks/>
              </p:cNvSpPr>
              <p:nvPr/>
            </p:nvSpPr>
            <p:spPr bwMode="auto">
              <a:xfrm>
                <a:off x="32831" y="2734722"/>
                <a:ext cx="7227072" cy="2708841"/>
              </a:xfrm>
              <a:custGeom>
                <a:avLst/>
                <a:gdLst>
                  <a:gd name="T0" fmla="*/ 2147483646 w 10517"/>
                  <a:gd name="T1" fmla="*/ 2147483646 h 24040"/>
                  <a:gd name="T2" fmla="*/ 2147483646 w 10517"/>
                  <a:gd name="T3" fmla="*/ 2147483646 h 24040"/>
                  <a:gd name="T4" fmla="*/ 2147483646 w 10517"/>
                  <a:gd name="T5" fmla="*/ 2147483646 h 24040"/>
                  <a:gd name="T6" fmla="*/ 2147483646 w 10517"/>
                  <a:gd name="T7" fmla="*/ 2147483646 h 24040"/>
                  <a:gd name="T8" fmla="*/ 2147483646 w 10517"/>
                  <a:gd name="T9" fmla="*/ 2147483646 h 24040"/>
                  <a:gd name="T10" fmla="*/ 2147483646 w 10517"/>
                  <a:gd name="T11" fmla="*/ 2147483646 h 24040"/>
                  <a:gd name="T12" fmla="*/ 2147483646 w 10517"/>
                  <a:gd name="T13" fmla="*/ 2147483646 h 24040"/>
                  <a:gd name="T14" fmla="*/ 2147483646 w 10517"/>
                  <a:gd name="T15" fmla="*/ 2147483646 h 24040"/>
                  <a:gd name="T16" fmla="*/ 2147483646 w 10517"/>
                  <a:gd name="T17" fmla="*/ 2147483646 h 24040"/>
                  <a:gd name="T18" fmla="*/ 2147483646 w 10517"/>
                  <a:gd name="T19" fmla="*/ 2147483646 h 24040"/>
                  <a:gd name="T20" fmla="*/ 2147483646 w 10517"/>
                  <a:gd name="T21" fmla="*/ 2147483646 h 24040"/>
                  <a:gd name="T22" fmla="*/ 2147483646 w 10517"/>
                  <a:gd name="T23" fmla="*/ 2147483646 h 24040"/>
                  <a:gd name="T24" fmla="*/ 2147483646 w 10517"/>
                  <a:gd name="T25" fmla="*/ 2147483646 h 24040"/>
                  <a:gd name="T26" fmla="*/ 2147483646 w 10517"/>
                  <a:gd name="T27" fmla="*/ 2147483646 h 24040"/>
                  <a:gd name="T28" fmla="*/ 2147483646 w 10517"/>
                  <a:gd name="T29" fmla="*/ 2147483646 h 24040"/>
                  <a:gd name="T30" fmla="*/ 2147483646 w 10517"/>
                  <a:gd name="T31" fmla="*/ 2147483646 h 24040"/>
                  <a:gd name="T32" fmla="*/ 2147483646 w 10517"/>
                  <a:gd name="T33" fmla="*/ 2147483646 h 24040"/>
                  <a:gd name="T34" fmla="*/ 2147483646 w 10517"/>
                  <a:gd name="T35" fmla="*/ 2147483646 h 24040"/>
                  <a:gd name="T36" fmla="*/ 2147483646 w 10517"/>
                  <a:gd name="T37" fmla="*/ 2147483646 h 240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17"/>
                  <a:gd name="T58" fmla="*/ 0 h 24040"/>
                  <a:gd name="T59" fmla="*/ 10517 w 10517"/>
                  <a:gd name="T60" fmla="*/ 24040 h 240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17" h="24040">
                    <a:moveTo>
                      <a:pt x="133" y="8506"/>
                    </a:moveTo>
                    <a:cubicBezTo>
                      <a:pt x="134" y="8508"/>
                      <a:pt x="241" y="0"/>
                      <a:pt x="233" y="268"/>
                    </a:cubicBezTo>
                    <a:cubicBezTo>
                      <a:pt x="234" y="270"/>
                      <a:pt x="188" y="4814"/>
                      <a:pt x="163" y="6455"/>
                    </a:cubicBezTo>
                    <a:cubicBezTo>
                      <a:pt x="138" y="8096"/>
                      <a:pt x="93" y="9112"/>
                      <a:pt x="83" y="10113"/>
                    </a:cubicBezTo>
                    <a:cubicBezTo>
                      <a:pt x="74" y="11114"/>
                      <a:pt x="0" y="11696"/>
                      <a:pt x="106" y="12459"/>
                    </a:cubicBezTo>
                    <a:cubicBezTo>
                      <a:pt x="259" y="13349"/>
                      <a:pt x="395" y="13868"/>
                      <a:pt x="720" y="14692"/>
                    </a:cubicBezTo>
                    <a:cubicBezTo>
                      <a:pt x="1046" y="15516"/>
                      <a:pt x="1886" y="16835"/>
                      <a:pt x="2059" y="17401"/>
                    </a:cubicBezTo>
                    <a:cubicBezTo>
                      <a:pt x="2171" y="18118"/>
                      <a:pt x="2227" y="18570"/>
                      <a:pt x="2269" y="18818"/>
                    </a:cubicBezTo>
                    <a:cubicBezTo>
                      <a:pt x="2694" y="18523"/>
                      <a:pt x="2474" y="18796"/>
                      <a:pt x="2693" y="18641"/>
                    </a:cubicBezTo>
                    <a:cubicBezTo>
                      <a:pt x="2917" y="19073"/>
                      <a:pt x="2973" y="19524"/>
                      <a:pt x="3071" y="19907"/>
                    </a:cubicBezTo>
                    <a:cubicBezTo>
                      <a:pt x="3091" y="20721"/>
                      <a:pt x="3112" y="21533"/>
                      <a:pt x="3134" y="22346"/>
                    </a:cubicBezTo>
                    <a:cubicBezTo>
                      <a:pt x="3550" y="22260"/>
                      <a:pt x="4140" y="22780"/>
                      <a:pt x="4675" y="23575"/>
                    </a:cubicBezTo>
                    <a:cubicBezTo>
                      <a:pt x="5183" y="23857"/>
                      <a:pt x="5821" y="24040"/>
                      <a:pt x="6187" y="24035"/>
                    </a:cubicBezTo>
                    <a:lnTo>
                      <a:pt x="6884" y="20779"/>
                    </a:lnTo>
                    <a:cubicBezTo>
                      <a:pt x="7201" y="19957"/>
                      <a:pt x="7215" y="20034"/>
                      <a:pt x="7487" y="20030"/>
                    </a:cubicBezTo>
                    <a:cubicBezTo>
                      <a:pt x="7670" y="18968"/>
                      <a:pt x="7697" y="18568"/>
                      <a:pt x="7797" y="17948"/>
                    </a:cubicBezTo>
                    <a:cubicBezTo>
                      <a:pt x="8061" y="18174"/>
                      <a:pt x="8247" y="18386"/>
                      <a:pt x="8616" y="18994"/>
                    </a:cubicBezTo>
                    <a:cubicBezTo>
                      <a:pt x="9012" y="20860"/>
                      <a:pt x="9097" y="21192"/>
                      <a:pt x="9529" y="21582"/>
                    </a:cubicBezTo>
                    <a:cubicBezTo>
                      <a:pt x="9846" y="21921"/>
                      <a:pt x="10330" y="21394"/>
                      <a:pt x="10517" y="21036"/>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8039" name="Text Box 288"/>
              <p:cNvSpPr txBox="1">
                <a:spLocks noChangeArrowheads="1"/>
              </p:cNvSpPr>
              <p:nvPr/>
            </p:nvSpPr>
            <p:spPr bwMode="auto">
              <a:xfrm rot="-1794235">
                <a:off x="4232923" y="5097996"/>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sp>
            <p:nvSpPr>
              <p:cNvPr id="188040" name="Text Box 288"/>
              <p:cNvSpPr txBox="1">
                <a:spLocks noChangeArrowheads="1"/>
              </p:cNvSpPr>
              <p:nvPr/>
            </p:nvSpPr>
            <p:spPr bwMode="auto">
              <a:xfrm rot="1302241">
                <a:off x="114611" y="4213782"/>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grpSp>
      </p:grpSp>
      <p:grpSp>
        <p:nvGrpSpPr>
          <p:cNvPr id="187397" name="Group 592"/>
          <p:cNvGrpSpPr>
            <a:grpSpLocks/>
          </p:cNvGrpSpPr>
          <p:nvPr/>
        </p:nvGrpSpPr>
        <p:grpSpPr bwMode="auto">
          <a:xfrm>
            <a:off x="3040016" y="1435101"/>
            <a:ext cx="9231313" cy="5470525"/>
            <a:chOff x="0" y="1435100"/>
            <a:chExt cx="9231313" cy="5470525"/>
          </a:xfrm>
        </p:grpSpPr>
        <p:grpSp>
          <p:nvGrpSpPr>
            <p:cNvPr id="187882" name="Group 422"/>
            <p:cNvGrpSpPr>
              <a:grpSpLocks/>
            </p:cNvGrpSpPr>
            <p:nvPr/>
          </p:nvGrpSpPr>
          <p:grpSpPr bwMode="auto">
            <a:xfrm>
              <a:off x="8775565" y="1890060"/>
              <a:ext cx="342895" cy="584243"/>
              <a:chOff x="812" y="116"/>
              <a:chExt cx="216" cy="368"/>
            </a:xfrm>
          </p:grpSpPr>
          <p:sp>
            <p:nvSpPr>
              <p:cNvPr id="188033" name="Text Box 423"/>
              <p:cNvSpPr txBox="1">
                <a:spLocks noChangeArrowheads="1"/>
              </p:cNvSpPr>
              <p:nvPr/>
            </p:nvSpPr>
            <p:spPr bwMode="auto">
              <a:xfrm>
                <a:off x="812" y="272"/>
                <a:ext cx="2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600" b="1" dirty="0">
                    <a:solidFill>
                      <a:srgbClr val="000000"/>
                    </a:solidFill>
                  </a:rPr>
                  <a:t>N</a:t>
                </a:r>
              </a:p>
            </p:txBody>
          </p:sp>
          <p:sp>
            <p:nvSpPr>
              <p:cNvPr id="188034" name="Line 424"/>
              <p:cNvSpPr>
                <a:spLocks noChangeShapeType="1"/>
              </p:cNvSpPr>
              <p:nvPr/>
            </p:nvSpPr>
            <p:spPr bwMode="auto">
              <a:xfrm flipV="1">
                <a:off x="976" y="132"/>
                <a:ext cx="0" cy="2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8035" name="AutoShape 425"/>
              <p:cNvSpPr>
                <a:spLocks noChangeArrowheads="1"/>
              </p:cNvSpPr>
              <p:nvPr/>
            </p:nvSpPr>
            <p:spPr bwMode="auto">
              <a:xfrm flipH="1">
                <a:off x="884" y="116"/>
                <a:ext cx="96" cy="136"/>
              </a:xfrm>
              <a:prstGeom prst="rtTriangle">
                <a:avLst/>
              </a:prstGeom>
              <a:solidFill>
                <a:schemeClr val="tx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87883" name="Freeform 509"/>
            <p:cNvSpPr>
              <a:spLocks/>
            </p:cNvSpPr>
            <p:nvPr/>
          </p:nvSpPr>
          <p:spPr bwMode="auto">
            <a:xfrm>
              <a:off x="11108" y="1605877"/>
              <a:ext cx="752464" cy="1279618"/>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2147483646 h 10000"/>
                <a:gd name="T24" fmla="*/ 2147483646 w 10000"/>
                <a:gd name="T25" fmla="*/ 2147483646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0"/>
                <a:gd name="T40" fmla="*/ 0 h 10000"/>
                <a:gd name="T41" fmla="*/ 10000 w 10000"/>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0" h="10000">
                  <a:moveTo>
                    <a:pt x="2567" y="171"/>
                  </a:moveTo>
                  <a:cubicBezTo>
                    <a:pt x="4064" y="235"/>
                    <a:pt x="5989" y="0"/>
                    <a:pt x="7059" y="427"/>
                  </a:cubicBezTo>
                  <a:cubicBezTo>
                    <a:pt x="8770" y="1111"/>
                    <a:pt x="7154" y="532"/>
                    <a:pt x="8342" y="940"/>
                  </a:cubicBezTo>
                  <a:cubicBezTo>
                    <a:pt x="8824" y="1538"/>
                    <a:pt x="9572" y="1987"/>
                    <a:pt x="9947" y="2607"/>
                  </a:cubicBezTo>
                  <a:cubicBezTo>
                    <a:pt x="9733" y="4744"/>
                    <a:pt x="10000" y="5128"/>
                    <a:pt x="8663" y="6709"/>
                  </a:cubicBezTo>
                  <a:cubicBezTo>
                    <a:pt x="8075" y="7393"/>
                    <a:pt x="8610" y="7009"/>
                    <a:pt x="6417" y="7607"/>
                  </a:cubicBezTo>
                  <a:lnTo>
                    <a:pt x="5455" y="7863"/>
                  </a:lnTo>
                  <a:cubicBezTo>
                    <a:pt x="4813" y="8248"/>
                    <a:pt x="4599" y="8675"/>
                    <a:pt x="3850" y="9017"/>
                  </a:cubicBezTo>
                  <a:cubicBezTo>
                    <a:pt x="1818" y="10000"/>
                    <a:pt x="3850" y="8825"/>
                    <a:pt x="2246" y="9786"/>
                  </a:cubicBezTo>
                  <a:cubicBezTo>
                    <a:pt x="695" y="9637"/>
                    <a:pt x="481" y="9487"/>
                    <a:pt x="0" y="8889"/>
                  </a:cubicBezTo>
                  <a:cubicBezTo>
                    <a:pt x="107" y="7650"/>
                    <a:pt x="160" y="6410"/>
                    <a:pt x="321" y="5171"/>
                  </a:cubicBezTo>
                  <a:cubicBezTo>
                    <a:pt x="428" y="4252"/>
                    <a:pt x="1337" y="3376"/>
                    <a:pt x="1604" y="2479"/>
                  </a:cubicBezTo>
                  <a:cubicBezTo>
                    <a:pt x="1711" y="2137"/>
                    <a:pt x="1925" y="171"/>
                    <a:pt x="2567" y="17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84" name="Text Box 510"/>
            <p:cNvSpPr txBox="1">
              <a:spLocks noChangeArrowheads="1"/>
            </p:cNvSpPr>
            <p:nvPr/>
          </p:nvSpPr>
          <p:spPr bwMode="auto">
            <a:xfrm>
              <a:off x="112988" y="1896525"/>
              <a:ext cx="564578" cy="26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80000"/>
                </a:lnSpc>
                <a:spcBef>
                  <a:spcPct val="0"/>
                </a:spcBef>
                <a:buFontTx/>
                <a:buNone/>
              </a:pPr>
              <a:r>
                <a:rPr lang="en-US" altLang="en-US" sz="1400" b="1" dirty="0">
                  <a:solidFill>
                    <a:srgbClr val="000000"/>
                  </a:solidFill>
                  <a:cs typeface="Arial" panose="020B0604020202020204" pitchFamily="34" charset="0"/>
                </a:rPr>
                <a:t>BSA</a:t>
              </a:r>
            </a:p>
          </p:txBody>
        </p:sp>
        <p:sp>
          <p:nvSpPr>
            <p:cNvPr id="187885" name="Freeform 511"/>
            <p:cNvSpPr>
              <a:spLocks/>
            </p:cNvSpPr>
            <p:nvPr/>
          </p:nvSpPr>
          <p:spPr bwMode="auto">
            <a:xfrm>
              <a:off x="84797" y="1435100"/>
              <a:ext cx="3829916" cy="848688"/>
            </a:xfrm>
            <a:custGeom>
              <a:avLst/>
              <a:gdLst>
                <a:gd name="T0" fmla="*/ 0 w 10767"/>
                <a:gd name="T1" fmla="*/ 0 h 10553"/>
                <a:gd name="T2" fmla="*/ 2147483646 w 10767"/>
                <a:gd name="T3" fmla="*/ 2147483646 h 10553"/>
                <a:gd name="T4" fmla="*/ 2147483646 w 10767"/>
                <a:gd name="T5" fmla="*/ 2147483646 h 10553"/>
                <a:gd name="T6" fmla="*/ 2147483646 w 10767"/>
                <a:gd name="T7" fmla="*/ 2147483646 h 10553"/>
                <a:gd name="T8" fmla="*/ 2147483646 w 10767"/>
                <a:gd name="T9" fmla="*/ 2147483646 h 10553"/>
                <a:gd name="T10" fmla="*/ 2147483646 w 10767"/>
                <a:gd name="T11" fmla="*/ 2147483646 h 10553"/>
                <a:gd name="T12" fmla="*/ 2147483646 w 10767"/>
                <a:gd name="T13" fmla="*/ 2147483646 h 10553"/>
                <a:gd name="T14" fmla="*/ 2147483646 w 10767"/>
                <a:gd name="T15" fmla="*/ 2147483646 h 10553"/>
                <a:gd name="T16" fmla="*/ 2147483646 w 10767"/>
                <a:gd name="T17" fmla="*/ 2147483646 h 10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67"/>
                <a:gd name="T28" fmla="*/ 0 h 10553"/>
                <a:gd name="T29" fmla="*/ 10767 w 10767"/>
                <a:gd name="T30" fmla="*/ 10553 h 10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67" h="10553">
                  <a:moveTo>
                    <a:pt x="0" y="0"/>
                  </a:moveTo>
                  <a:cubicBezTo>
                    <a:pt x="305" y="422"/>
                    <a:pt x="1157" y="1413"/>
                    <a:pt x="1749" y="2154"/>
                  </a:cubicBezTo>
                  <a:cubicBezTo>
                    <a:pt x="2341" y="2895"/>
                    <a:pt x="3022" y="3746"/>
                    <a:pt x="3555" y="4447"/>
                  </a:cubicBezTo>
                  <a:cubicBezTo>
                    <a:pt x="4088" y="5148"/>
                    <a:pt x="4527" y="5930"/>
                    <a:pt x="4945" y="6361"/>
                  </a:cubicBezTo>
                  <a:cubicBezTo>
                    <a:pt x="5690" y="6300"/>
                    <a:pt x="5935" y="6462"/>
                    <a:pt x="6299" y="6688"/>
                  </a:cubicBezTo>
                  <a:cubicBezTo>
                    <a:pt x="6720" y="7168"/>
                    <a:pt x="6739" y="7546"/>
                    <a:pt x="7127" y="7718"/>
                  </a:cubicBezTo>
                  <a:cubicBezTo>
                    <a:pt x="7515" y="7890"/>
                    <a:pt x="8233" y="7403"/>
                    <a:pt x="8625" y="7718"/>
                  </a:cubicBezTo>
                  <a:cubicBezTo>
                    <a:pt x="9019" y="8032"/>
                    <a:pt x="9126" y="9136"/>
                    <a:pt x="9483" y="9608"/>
                  </a:cubicBezTo>
                  <a:cubicBezTo>
                    <a:pt x="9839" y="10081"/>
                    <a:pt x="10303" y="10317"/>
                    <a:pt x="10767" y="10553"/>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86" name="Freeform 519"/>
            <p:cNvSpPr>
              <a:spLocks/>
            </p:cNvSpPr>
            <p:nvPr/>
          </p:nvSpPr>
          <p:spPr bwMode="auto">
            <a:xfrm>
              <a:off x="4287770" y="2285375"/>
              <a:ext cx="4414201" cy="289484"/>
            </a:xfrm>
            <a:custGeom>
              <a:avLst/>
              <a:gdLst>
                <a:gd name="T0" fmla="*/ 0 w 11586"/>
                <a:gd name="T1" fmla="*/ 0 h 10074"/>
                <a:gd name="T2" fmla="*/ 2147483646 w 11586"/>
                <a:gd name="T3" fmla="*/ 2147483646 h 10074"/>
                <a:gd name="T4" fmla="*/ 2147483646 w 11586"/>
                <a:gd name="T5" fmla="*/ 2147483646 h 10074"/>
                <a:gd name="T6" fmla="*/ 2147483646 w 11586"/>
                <a:gd name="T7" fmla="*/ 2147483646 h 10074"/>
                <a:gd name="T8" fmla="*/ 2147483646 w 11586"/>
                <a:gd name="T9" fmla="*/ 2147483646 h 10074"/>
                <a:gd name="T10" fmla="*/ 2147483646 w 11586"/>
                <a:gd name="T11" fmla="*/ 2147483646 h 10074"/>
                <a:gd name="T12" fmla="*/ 2147483646 w 11586"/>
                <a:gd name="T13" fmla="*/ 2147483646 h 10074"/>
                <a:gd name="T14" fmla="*/ 2147483646 w 11586"/>
                <a:gd name="T15" fmla="*/ 2147483646 h 10074"/>
                <a:gd name="T16" fmla="*/ 2147483646 w 11586"/>
                <a:gd name="T17" fmla="*/ 2147483646 h 100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86"/>
                <a:gd name="T28" fmla="*/ 0 h 10074"/>
                <a:gd name="T29" fmla="*/ 11586 w 11586"/>
                <a:gd name="T30" fmla="*/ 10074 h 100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86" h="10074">
                  <a:moveTo>
                    <a:pt x="0" y="0"/>
                  </a:moveTo>
                  <a:cubicBezTo>
                    <a:pt x="583" y="1989"/>
                    <a:pt x="1167" y="4033"/>
                    <a:pt x="1600" y="4972"/>
                  </a:cubicBezTo>
                  <a:cubicBezTo>
                    <a:pt x="2033" y="5912"/>
                    <a:pt x="2071" y="5193"/>
                    <a:pt x="2600" y="5635"/>
                  </a:cubicBezTo>
                  <a:cubicBezTo>
                    <a:pt x="3129" y="6077"/>
                    <a:pt x="4092" y="7238"/>
                    <a:pt x="4775" y="7624"/>
                  </a:cubicBezTo>
                  <a:cubicBezTo>
                    <a:pt x="5458" y="8011"/>
                    <a:pt x="6279" y="7569"/>
                    <a:pt x="6700" y="7956"/>
                  </a:cubicBezTo>
                  <a:cubicBezTo>
                    <a:pt x="7121" y="8343"/>
                    <a:pt x="7099" y="9816"/>
                    <a:pt x="7300" y="9945"/>
                  </a:cubicBezTo>
                  <a:cubicBezTo>
                    <a:pt x="7501" y="10074"/>
                    <a:pt x="7475" y="9384"/>
                    <a:pt x="7904" y="8731"/>
                  </a:cubicBezTo>
                  <a:cubicBezTo>
                    <a:pt x="8333" y="8078"/>
                    <a:pt x="9263" y="6634"/>
                    <a:pt x="9877" y="6025"/>
                  </a:cubicBezTo>
                  <a:cubicBezTo>
                    <a:pt x="10491" y="5416"/>
                    <a:pt x="11144" y="5635"/>
                    <a:pt x="11586" y="5079"/>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87" name="Freeform 521"/>
            <p:cNvSpPr>
              <a:spLocks/>
            </p:cNvSpPr>
            <p:nvPr/>
          </p:nvSpPr>
          <p:spPr bwMode="auto">
            <a:xfrm>
              <a:off x="8358624" y="2235361"/>
              <a:ext cx="711107" cy="4276529"/>
            </a:xfrm>
            <a:custGeom>
              <a:avLst/>
              <a:gdLst>
                <a:gd name="T0" fmla="*/ 2147483646 w 12068"/>
                <a:gd name="T1" fmla="*/ 2147483646 h 10728"/>
                <a:gd name="T2" fmla="*/ 2147483646 w 12068"/>
                <a:gd name="T3" fmla="*/ 2147483646 h 10728"/>
                <a:gd name="T4" fmla="*/ 2147483646 w 12068"/>
                <a:gd name="T5" fmla="*/ 2147483646 h 10728"/>
                <a:gd name="T6" fmla="*/ 2147483646 w 12068"/>
                <a:gd name="T7" fmla="*/ 2147483646 h 10728"/>
                <a:gd name="T8" fmla="*/ 2147483646 w 12068"/>
                <a:gd name="T9" fmla="*/ 2147483646 h 10728"/>
                <a:gd name="T10" fmla="*/ 2147483646 w 12068"/>
                <a:gd name="T11" fmla="*/ 2147483646 h 10728"/>
                <a:gd name="T12" fmla="*/ 2147483646 w 12068"/>
                <a:gd name="T13" fmla="*/ 2147483646 h 10728"/>
                <a:gd name="T14" fmla="*/ 2147483646 w 12068"/>
                <a:gd name="T15" fmla="*/ 2147483646 h 10728"/>
                <a:gd name="T16" fmla="*/ 2147483646 w 12068"/>
                <a:gd name="T17" fmla="*/ 2147483646 h 10728"/>
                <a:gd name="T18" fmla="*/ 2147483646 w 12068"/>
                <a:gd name="T19" fmla="*/ 2147483646 h 10728"/>
                <a:gd name="T20" fmla="*/ 2147483646 w 12068"/>
                <a:gd name="T21" fmla="*/ 2147483646 h 10728"/>
                <a:gd name="T22" fmla="*/ 2147483646 w 12068"/>
                <a:gd name="T23" fmla="*/ 2147483646 h 107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68"/>
                <a:gd name="T37" fmla="*/ 0 h 10728"/>
                <a:gd name="T38" fmla="*/ 12068 w 12068"/>
                <a:gd name="T39" fmla="*/ 10728 h 107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68" h="10728">
                  <a:moveTo>
                    <a:pt x="2068" y="728"/>
                  </a:moveTo>
                  <a:cubicBezTo>
                    <a:pt x="2100" y="729"/>
                    <a:pt x="0" y="0"/>
                    <a:pt x="237" y="75"/>
                  </a:cubicBezTo>
                  <a:cubicBezTo>
                    <a:pt x="474" y="150"/>
                    <a:pt x="3099" y="1001"/>
                    <a:pt x="3493" y="1177"/>
                  </a:cubicBezTo>
                  <a:cubicBezTo>
                    <a:pt x="3920" y="1354"/>
                    <a:pt x="4221" y="1560"/>
                    <a:pt x="4624" y="1789"/>
                  </a:cubicBezTo>
                  <a:cubicBezTo>
                    <a:pt x="5028" y="2019"/>
                    <a:pt x="5593" y="2249"/>
                    <a:pt x="5918" y="2554"/>
                  </a:cubicBezTo>
                  <a:cubicBezTo>
                    <a:pt x="6241" y="2860"/>
                    <a:pt x="6159" y="3283"/>
                    <a:pt x="6564" y="3626"/>
                  </a:cubicBezTo>
                  <a:cubicBezTo>
                    <a:pt x="6968" y="3969"/>
                    <a:pt x="7514" y="4358"/>
                    <a:pt x="8343" y="4611"/>
                  </a:cubicBezTo>
                  <a:cubicBezTo>
                    <a:pt x="9172" y="4865"/>
                    <a:pt x="11028" y="4837"/>
                    <a:pt x="11547" y="5148"/>
                  </a:cubicBezTo>
                  <a:cubicBezTo>
                    <a:pt x="12068" y="5458"/>
                    <a:pt x="11973" y="6084"/>
                    <a:pt x="11466" y="6473"/>
                  </a:cubicBezTo>
                  <a:cubicBezTo>
                    <a:pt x="10959" y="6861"/>
                    <a:pt x="8916" y="7130"/>
                    <a:pt x="8503" y="7476"/>
                  </a:cubicBezTo>
                  <a:cubicBezTo>
                    <a:pt x="8090" y="7822"/>
                    <a:pt x="9091" y="8005"/>
                    <a:pt x="8988" y="8547"/>
                  </a:cubicBezTo>
                  <a:cubicBezTo>
                    <a:pt x="8884" y="9089"/>
                    <a:pt x="7584" y="10435"/>
                    <a:pt x="7880" y="1072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88" name="Freeform 523"/>
            <p:cNvSpPr>
              <a:spLocks/>
            </p:cNvSpPr>
            <p:nvPr/>
          </p:nvSpPr>
          <p:spPr bwMode="auto">
            <a:xfrm>
              <a:off x="363083" y="1669425"/>
              <a:ext cx="665534" cy="1567023"/>
            </a:xfrm>
            <a:custGeom>
              <a:avLst/>
              <a:gdLst>
                <a:gd name="T0" fmla="*/ 2147483646 w 10245"/>
                <a:gd name="T1" fmla="*/ 0 h 9564"/>
                <a:gd name="T2" fmla="*/ 2147483646 w 10245"/>
                <a:gd name="T3" fmla="*/ 2147483646 h 9564"/>
                <a:gd name="T4" fmla="*/ 2147483646 w 10245"/>
                <a:gd name="T5" fmla="*/ 2147483646 h 9564"/>
                <a:gd name="T6" fmla="*/ 2147483646 w 10245"/>
                <a:gd name="T7" fmla="*/ 2147483646 h 9564"/>
                <a:gd name="T8" fmla="*/ 2147483646 w 10245"/>
                <a:gd name="T9" fmla="*/ 2147483646 h 9564"/>
                <a:gd name="T10" fmla="*/ 2147483646 w 10245"/>
                <a:gd name="T11" fmla="*/ 2147483646 h 9564"/>
                <a:gd name="T12" fmla="*/ 2147483646 w 10245"/>
                <a:gd name="T13" fmla="*/ 2147483646 h 9564"/>
                <a:gd name="T14" fmla="*/ 0 60000 65536"/>
                <a:gd name="T15" fmla="*/ 0 60000 65536"/>
                <a:gd name="T16" fmla="*/ 0 60000 65536"/>
                <a:gd name="T17" fmla="*/ 0 60000 65536"/>
                <a:gd name="T18" fmla="*/ 0 60000 65536"/>
                <a:gd name="T19" fmla="*/ 0 60000 65536"/>
                <a:gd name="T20" fmla="*/ 0 60000 65536"/>
                <a:gd name="T21" fmla="*/ 0 w 10245"/>
                <a:gd name="T22" fmla="*/ 0 h 9564"/>
                <a:gd name="T23" fmla="*/ 10245 w 10245"/>
                <a:gd name="T24" fmla="*/ 9564 h 95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45" h="9564">
                  <a:moveTo>
                    <a:pt x="10245" y="0"/>
                  </a:moveTo>
                  <a:cubicBezTo>
                    <a:pt x="9634" y="494"/>
                    <a:pt x="9582" y="990"/>
                    <a:pt x="9244" y="1549"/>
                  </a:cubicBezTo>
                  <a:cubicBezTo>
                    <a:pt x="8906" y="2108"/>
                    <a:pt x="8681" y="2771"/>
                    <a:pt x="8217" y="3352"/>
                  </a:cubicBezTo>
                  <a:cubicBezTo>
                    <a:pt x="7752" y="3934"/>
                    <a:pt x="7118" y="4574"/>
                    <a:pt x="6458" y="5039"/>
                  </a:cubicBezTo>
                  <a:cubicBezTo>
                    <a:pt x="5798" y="5504"/>
                    <a:pt x="5016" y="5765"/>
                    <a:pt x="4258" y="6143"/>
                  </a:cubicBezTo>
                  <a:cubicBezTo>
                    <a:pt x="3500" y="6521"/>
                    <a:pt x="2618" y="6736"/>
                    <a:pt x="1913" y="7306"/>
                  </a:cubicBezTo>
                  <a:cubicBezTo>
                    <a:pt x="1208" y="7876"/>
                    <a:pt x="0" y="9104"/>
                    <a:pt x="30" y="9564"/>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89" name="Freeform 524"/>
            <p:cNvSpPr>
              <a:spLocks/>
            </p:cNvSpPr>
            <p:nvPr/>
          </p:nvSpPr>
          <p:spPr bwMode="auto">
            <a:xfrm>
              <a:off x="126646" y="3422222"/>
              <a:ext cx="208194" cy="2351024"/>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10000" y="0"/>
                  </a:moveTo>
                  <a:cubicBezTo>
                    <a:pt x="8780" y="548"/>
                    <a:pt x="8468" y="291"/>
                    <a:pt x="6115" y="1297"/>
                  </a:cubicBezTo>
                  <a:cubicBezTo>
                    <a:pt x="4527" y="2303"/>
                    <a:pt x="939" y="4587"/>
                    <a:pt x="469" y="6037"/>
                  </a:cubicBezTo>
                  <a:cubicBezTo>
                    <a:pt x="0" y="7487"/>
                    <a:pt x="2839" y="9305"/>
                    <a:pt x="3302"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90" name="Rectangle 525"/>
            <p:cNvSpPr>
              <a:spLocks noChangeArrowheads="1"/>
            </p:cNvSpPr>
            <p:nvPr/>
          </p:nvSpPr>
          <p:spPr bwMode="auto">
            <a:xfrm rot="17544151">
              <a:off x="205351" y="3177753"/>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rPr>
                <a:t>X</a:t>
              </a:r>
            </a:p>
          </p:txBody>
        </p:sp>
        <p:sp>
          <p:nvSpPr>
            <p:cNvPr id="187891" name="Freeform 526"/>
            <p:cNvSpPr>
              <a:spLocks/>
            </p:cNvSpPr>
            <p:nvPr/>
          </p:nvSpPr>
          <p:spPr bwMode="auto">
            <a:xfrm>
              <a:off x="1405335" y="1890010"/>
              <a:ext cx="1325247" cy="469029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0 w 10000"/>
                <a:gd name="T23" fmla="*/ 2147483646 h 10000"/>
                <a:gd name="T24" fmla="*/ 2147483646 w 10000"/>
                <a:gd name="T25" fmla="*/ 2147483646 h 10000"/>
                <a:gd name="T26" fmla="*/ 2147483646 w 10000"/>
                <a:gd name="T27" fmla="*/ 2147483646 h 10000"/>
                <a:gd name="T28" fmla="*/ 2147483646 w 10000"/>
                <a:gd name="T29" fmla="*/ 2147483646 h 1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00"/>
                <a:gd name="T46" fmla="*/ 0 h 10000"/>
                <a:gd name="T47" fmla="*/ 10000 w 10000"/>
                <a:gd name="T48" fmla="*/ 10000 h 1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00" h="10000">
                  <a:moveTo>
                    <a:pt x="8948" y="0"/>
                  </a:moveTo>
                  <a:cubicBezTo>
                    <a:pt x="9044" y="234"/>
                    <a:pt x="9343" y="377"/>
                    <a:pt x="9487" y="589"/>
                  </a:cubicBezTo>
                  <a:cubicBezTo>
                    <a:pt x="9618" y="745"/>
                    <a:pt x="9555" y="818"/>
                    <a:pt x="9627" y="935"/>
                  </a:cubicBezTo>
                  <a:cubicBezTo>
                    <a:pt x="9700" y="1051"/>
                    <a:pt x="10000" y="1134"/>
                    <a:pt x="9921" y="1286"/>
                  </a:cubicBezTo>
                  <a:cubicBezTo>
                    <a:pt x="9841" y="1439"/>
                    <a:pt x="9392" y="1682"/>
                    <a:pt x="9152" y="1848"/>
                  </a:cubicBezTo>
                  <a:cubicBezTo>
                    <a:pt x="8913" y="2015"/>
                    <a:pt x="8714" y="2119"/>
                    <a:pt x="8482" y="2285"/>
                  </a:cubicBezTo>
                  <a:cubicBezTo>
                    <a:pt x="8250" y="2451"/>
                    <a:pt x="8121" y="2584"/>
                    <a:pt x="7761" y="2843"/>
                  </a:cubicBezTo>
                  <a:lnTo>
                    <a:pt x="6361" y="3838"/>
                  </a:lnTo>
                  <a:cubicBezTo>
                    <a:pt x="5983" y="4109"/>
                    <a:pt x="5804" y="4230"/>
                    <a:pt x="5354" y="4458"/>
                  </a:cubicBezTo>
                  <a:cubicBezTo>
                    <a:pt x="4797" y="4656"/>
                    <a:pt x="3857" y="4834"/>
                    <a:pt x="3126" y="5037"/>
                  </a:cubicBezTo>
                  <a:cubicBezTo>
                    <a:pt x="2395" y="5240"/>
                    <a:pt x="1491" y="5523"/>
                    <a:pt x="970" y="5677"/>
                  </a:cubicBezTo>
                  <a:cubicBezTo>
                    <a:pt x="449" y="5830"/>
                    <a:pt x="216" y="5763"/>
                    <a:pt x="0" y="5960"/>
                  </a:cubicBezTo>
                  <a:cubicBezTo>
                    <a:pt x="36" y="6278"/>
                    <a:pt x="318" y="7176"/>
                    <a:pt x="396" y="7728"/>
                  </a:cubicBezTo>
                  <a:cubicBezTo>
                    <a:pt x="474" y="8280"/>
                    <a:pt x="445" y="8894"/>
                    <a:pt x="467" y="9272"/>
                  </a:cubicBezTo>
                  <a:cubicBezTo>
                    <a:pt x="489" y="9651"/>
                    <a:pt x="433" y="9672"/>
                    <a:pt x="529"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92" name="Freeform 527"/>
            <p:cNvSpPr>
              <a:spLocks/>
            </p:cNvSpPr>
            <p:nvPr/>
          </p:nvSpPr>
          <p:spPr bwMode="auto">
            <a:xfrm>
              <a:off x="2225304" y="1819778"/>
              <a:ext cx="1738002" cy="4767649"/>
            </a:xfrm>
            <a:custGeom>
              <a:avLst/>
              <a:gdLst>
                <a:gd name="T0" fmla="*/ 2147483646 w 10000"/>
                <a:gd name="T1" fmla="*/ 0 h 11496"/>
                <a:gd name="T2" fmla="*/ 2147483646 w 10000"/>
                <a:gd name="T3" fmla="*/ 2147483646 h 11496"/>
                <a:gd name="T4" fmla="*/ 2147483646 w 10000"/>
                <a:gd name="T5" fmla="*/ 2147483646 h 11496"/>
                <a:gd name="T6" fmla="*/ 2147483646 w 10000"/>
                <a:gd name="T7" fmla="*/ 2147483646 h 11496"/>
                <a:gd name="T8" fmla="*/ 2147483646 w 10000"/>
                <a:gd name="T9" fmla="*/ 2147483646 h 11496"/>
                <a:gd name="T10" fmla="*/ 2147483646 w 10000"/>
                <a:gd name="T11" fmla="*/ 2147483646 h 11496"/>
                <a:gd name="T12" fmla="*/ 2147483646 w 10000"/>
                <a:gd name="T13" fmla="*/ 2147483646 h 11496"/>
                <a:gd name="T14" fmla="*/ 2147483646 w 10000"/>
                <a:gd name="T15" fmla="*/ 2147483646 h 11496"/>
                <a:gd name="T16" fmla="*/ 2147483646 w 10000"/>
                <a:gd name="T17" fmla="*/ 2147483646 h 11496"/>
                <a:gd name="T18" fmla="*/ 0 w 10000"/>
                <a:gd name="T19" fmla="*/ 2147483646 h 11496"/>
                <a:gd name="T20" fmla="*/ 2147483646 w 10000"/>
                <a:gd name="T21" fmla="*/ 2147483646 h 11496"/>
                <a:gd name="T22" fmla="*/ 2147483646 w 10000"/>
                <a:gd name="T23" fmla="*/ 2147483646 h 11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1496"/>
                <a:gd name="T38" fmla="*/ 10000 w 10000"/>
                <a:gd name="T39" fmla="*/ 11496 h 11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1496">
                  <a:moveTo>
                    <a:pt x="10000" y="0"/>
                  </a:moveTo>
                  <a:cubicBezTo>
                    <a:pt x="9715" y="115"/>
                    <a:pt x="9073" y="437"/>
                    <a:pt x="8677" y="652"/>
                  </a:cubicBezTo>
                  <a:cubicBezTo>
                    <a:pt x="8282" y="866"/>
                    <a:pt x="7957" y="1030"/>
                    <a:pt x="7627" y="1284"/>
                  </a:cubicBezTo>
                  <a:cubicBezTo>
                    <a:pt x="7297" y="1538"/>
                    <a:pt x="7024" y="1834"/>
                    <a:pt x="6695" y="2179"/>
                  </a:cubicBezTo>
                  <a:cubicBezTo>
                    <a:pt x="6366" y="2523"/>
                    <a:pt x="6029" y="2973"/>
                    <a:pt x="5655" y="3350"/>
                  </a:cubicBezTo>
                  <a:cubicBezTo>
                    <a:pt x="5279" y="3731"/>
                    <a:pt x="4753" y="4107"/>
                    <a:pt x="4449" y="4453"/>
                  </a:cubicBezTo>
                  <a:cubicBezTo>
                    <a:pt x="4145" y="4800"/>
                    <a:pt x="4156" y="5100"/>
                    <a:pt x="3829" y="5429"/>
                  </a:cubicBezTo>
                  <a:cubicBezTo>
                    <a:pt x="3454" y="5663"/>
                    <a:pt x="3145" y="5833"/>
                    <a:pt x="2613" y="6046"/>
                  </a:cubicBezTo>
                  <a:cubicBezTo>
                    <a:pt x="2080" y="6259"/>
                    <a:pt x="1068" y="6506"/>
                    <a:pt x="632" y="6708"/>
                  </a:cubicBezTo>
                  <a:cubicBezTo>
                    <a:pt x="196" y="6910"/>
                    <a:pt x="165" y="7019"/>
                    <a:pt x="0" y="7257"/>
                  </a:cubicBezTo>
                  <a:cubicBezTo>
                    <a:pt x="19" y="7628"/>
                    <a:pt x="203" y="8422"/>
                    <a:pt x="283" y="8879"/>
                  </a:cubicBezTo>
                  <a:cubicBezTo>
                    <a:pt x="362" y="9336"/>
                    <a:pt x="429" y="10952"/>
                    <a:pt x="475" y="11496"/>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93" name="Freeform 528"/>
            <p:cNvSpPr>
              <a:spLocks/>
            </p:cNvSpPr>
            <p:nvPr/>
          </p:nvSpPr>
          <p:spPr bwMode="auto">
            <a:xfrm>
              <a:off x="5083223" y="2331293"/>
              <a:ext cx="698459" cy="4228337"/>
            </a:xfrm>
            <a:custGeom>
              <a:avLst/>
              <a:gdLst>
                <a:gd name="T0" fmla="*/ 2147483646 w 9925"/>
                <a:gd name="T1" fmla="*/ 0 h 10038"/>
                <a:gd name="T2" fmla="*/ 2147483646 w 9925"/>
                <a:gd name="T3" fmla="*/ 2147483646 h 10038"/>
                <a:gd name="T4" fmla="*/ 2147483646 w 9925"/>
                <a:gd name="T5" fmla="*/ 2147483646 h 10038"/>
                <a:gd name="T6" fmla="*/ 2147483646 w 9925"/>
                <a:gd name="T7" fmla="*/ 2147483646 h 10038"/>
                <a:gd name="T8" fmla="*/ 2147483646 w 9925"/>
                <a:gd name="T9" fmla="*/ 2147483646 h 10038"/>
                <a:gd name="T10" fmla="*/ 2147483646 w 9925"/>
                <a:gd name="T11" fmla="*/ 2147483646 h 10038"/>
                <a:gd name="T12" fmla="*/ 2147483646 w 9925"/>
                <a:gd name="T13" fmla="*/ 2147483646 h 10038"/>
                <a:gd name="T14" fmla="*/ 2147483646 w 9925"/>
                <a:gd name="T15" fmla="*/ 2147483646 h 10038"/>
                <a:gd name="T16" fmla="*/ 2147483646 w 9925"/>
                <a:gd name="T17" fmla="*/ 2147483646 h 10038"/>
                <a:gd name="T18" fmla="*/ 2147483646 w 9925"/>
                <a:gd name="T19" fmla="*/ 2147483646 h 10038"/>
                <a:gd name="T20" fmla="*/ 2147483646 w 9925"/>
                <a:gd name="T21" fmla="*/ 2147483646 h 10038"/>
                <a:gd name="T22" fmla="*/ 0 w 9925"/>
                <a:gd name="T23" fmla="*/ 2147483646 h 100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25"/>
                <a:gd name="T37" fmla="*/ 0 h 10038"/>
                <a:gd name="T38" fmla="*/ 9925 w 9925"/>
                <a:gd name="T39" fmla="*/ 10038 h 100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25" h="10038">
                  <a:moveTo>
                    <a:pt x="7510" y="0"/>
                  </a:moveTo>
                  <a:cubicBezTo>
                    <a:pt x="7351" y="83"/>
                    <a:pt x="6857" y="486"/>
                    <a:pt x="6902" y="683"/>
                  </a:cubicBezTo>
                  <a:cubicBezTo>
                    <a:pt x="6948" y="878"/>
                    <a:pt x="7307" y="1259"/>
                    <a:pt x="7442" y="1495"/>
                  </a:cubicBezTo>
                  <a:cubicBezTo>
                    <a:pt x="7579" y="1735"/>
                    <a:pt x="7601" y="1852"/>
                    <a:pt x="8015" y="2094"/>
                  </a:cubicBezTo>
                  <a:cubicBezTo>
                    <a:pt x="8428" y="2335"/>
                    <a:pt x="9554" y="2589"/>
                    <a:pt x="9925" y="2946"/>
                  </a:cubicBezTo>
                  <a:cubicBezTo>
                    <a:pt x="9691" y="3305"/>
                    <a:pt x="8766" y="3828"/>
                    <a:pt x="8194" y="4345"/>
                  </a:cubicBezTo>
                  <a:cubicBezTo>
                    <a:pt x="6871" y="4848"/>
                    <a:pt x="6138" y="4965"/>
                    <a:pt x="4989" y="5286"/>
                  </a:cubicBezTo>
                  <a:cubicBezTo>
                    <a:pt x="3840" y="5608"/>
                    <a:pt x="2105" y="5977"/>
                    <a:pt x="1302" y="6276"/>
                  </a:cubicBezTo>
                  <a:cubicBezTo>
                    <a:pt x="499" y="6574"/>
                    <a:pt x="270" y="6765"/>
                    <a:pt x="171" y="7077"/>
                  </a:cubicBezTo>
                  <a:cubicBezTo>
                    <a:pt x="72" y="7389"/>
                    <a:pt x="745" y="7838"/>
                    <a:pt x="705" y="8147"/>
                  </a:cubicBezTo>
                  <a:cubicBezTo>
                    <a:pt x="662" y="8458"/>
                    <a:pt x="1278" y="8735"/>
                    <a:pt x="1197" y="9055"/>
                  </a:cubicBezTo>
                  <a:cubicBezTo>
                    <a:pt x="1118" y="9374"/>
                    <a:pt x="114" y="9688"/>
                    <a:pt x="0" y="1003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94" name="Text Box 532"/>
            <p:cNvSpPr txBox="1">
              <a:spLocks noChangeArrowheads="1"/>
            </p:cNvSpPr>
            <p:nvPr/>
          </p:nvSpPr>
          <p:spPr bwMode="auto">
            <a:xfrm>
              <a:off x="3539388" y="1521815"/>
              <a:ext cx="909624"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87895" name="Text Box 533"/>
            <p:cNvSpPr txBox="1">
              <a:spLocks noChangeArrowheads="1"/>
            </p:cNvSpPr>
            <p:nvPr/>
          </p:nvSpPr>
          <p:spPr bwMode="auto">
            <a:xfrm>
              <a:off x="4979089" y="2043966"/>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87896" name="Text Box 534"/>
            <p:cNvSpPr txBox="1">
              <a:spLocks noChangeArrowheads="1"/>
            </p:cNvSpPr>
            <p:nvPr/>
          </p:nvSpPr>
          <p:spPr bwMode="auto">
            <a:xfrm>
              <a:off x="2065316" y="1575807"/>
              <a:ext cx="1033447"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a:t>
              </a:r>
            </a:p>
          </p:txBody>
        </p:sp>
        <p:sp>
          <p:nvSpPr>
            <p:cNvPr id="187897" name="Rectangle 539"/>
            <p:cNvSpPr>
              <a:spLocks noChangeArrowheads="1"/>
            </p:cNvSpPr>
            <p:nvPr/>
          </p:nvSpPr>
          <p:spPr bwMode="auto">
            <a:xfrm rot="267336">
              <a:off x="6927742" y="2728322"/>
              <a:ext cx="923911" cy="244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Range Road</a:t>
              </a:r>
            </a:p>
          </p:txBody>
        </p:sp>
        <p:sp>
          <p:nvSpPr>
            <p:cNvPr id="187898" name="Text Box 541"/>
            <p:cNvSpPr txBox="1">
              <a:spLocks noChangeArrowheads="1"/>
            </p:cNvSpPr>
            <p:nvPr/>
          </p:nvSpPr>
          <p:spPr bwMode="auto">
            <a:xfrm>
              <a:off x="4452302" y="6532344"/>
              <a:ext cx="1261861"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87899" name="Text Box 542"/>
            <p:cNvSpPr txBox="1">
              <a:spLocks noChangeArrowheads="1"/>
            </p:cNvSpPr>
            <p:nvPr/>
          </p:nvSpPr>
          <p:spPr bwMode="auto">
            <a:xfrm>
              <a:off x="1763225" y="6540003"/>
              <a:ext cx="107691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87900" name="Text Box 543"/>
            <p:cNvSpPr txBox="1">
              <a:spLocks noChangeArrowheads="1"/>
            </p:cNvSpPr>
            <p:nvPr/>
          </p:nvSpPr>
          <p:spPr bwMode="auto">
            <a:xfrm>
              <a:off x="918989" y="6530477"/>
              <a:ext cx="1119076"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a:t>
              </a:r>
            </a:p>
          </p:txBody>
        </p:sp>
        <p:grpSp>
          <p:nvGrpSpPr>
            <p:cNvPr id="187901" name="Group 507"/>
            <p:cNvGrpSpPr>
              <a:grpSpLocks/>
            </p:cNvGrpSpPr>
            <p:nvPr/>
          </p:nvGrpSpPr>
          <p:grpSpPr bwMode="auto">
            <a:xfrm>
              <a:off x="957830" y="1630702"/>
              <a:ext cx="138110" cy="138122"/>
              <a:chOff x="1196975" y="4543425"/>
              <a:chExt cx="138112" cy="138112"/>
            </a:xfrm>
          </p:grpSpPr>
          <p:sp>
            <p:nvSpPr>
              <p:cNvPr id="188030"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803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803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02" name="Group 516"/>
            <p:cNvGrpSpPr>
              <a:grpSpLocks/>
            </p:cNvGrpSpPr>
            <p:nvPr/>
          </p:nvGrpSpPr>
          <p:grpSpPr bwMode="auto">
            <a:xfrm>
              <a:off x="8375244" y="2376409"/>
              <a:ext cx="138110" cy="138122"/>
              <a:chOff x="1196975" y="4543425"/>
              <a:chExt cx="138112" cy="138112"/>
            </a:xfrm>
          </p:grpSpPr>
          <p:sp>
            <p:nvSpPr>
              <p:cNvPr id="188027"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802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802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03" name="Group 520"/>
            <p:cNvGrpSpPr>
              <a:grpSpLocks/>
            </p:cNvGrpSpPr>
            <p:nvPr/>
          </p:nvGrpSpPr>
          <p:grpSpPr bwMode="auto">
            <a:xfrm>
              <a:off x="2569892" y="2002535"/>
              <a:ext cx="138110" cy="138122"/>
              <a:chOff x="1196975" y="4543425"/>
              <a:chExt cx="138112" cy="138112"/>
            </a:xfrm>
          </p:grpSpPr>
          <p:sp>
            <p:nvSpPr>
              <p:cNvPr id="188024"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802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802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04" name="Group 524"/>
            <p:cNvGrpSpPr>
              <a:grpSpLocks/>
            </p:cNvGrpSpPr>
            <p:nvPr/>
          </p:nvGrpSpPr>
          <p:grpSpPr bwMode="auto">
            <a:xfrm>
              <a:off x="3552567" y="2182033"/>
              <a:ext cx="138110" cy="138122"/>
              <a:chOff x="1196975" y="4543425"/>
              <a:chExt cx="138112" cy="138112"/>
            </a:xfrm>
          </p:grpSpPr>
          <p:sp>
            <p:nvSpPr>
              <p:cNvPr id="188021"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802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802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05" name="Group 528"/>
            <p:cNvGrpSpPr>
              <a:grpSpLocks/>
            </p:cNvGrpSpPr>
            <p:nvPr/>
          </p:nvGrpSpPr>
          <p:grpSpPr bwMode="auto">
            <a:xfrm>
              <a:off x="5517834" y="2413964"/>
              <a:ext cx="138110" cy="138122"/>
              <a:chOff x="1196975" y="4543425"/>
              <a:chExt cx="138112" cy="138112"/>
            </a:xfrm>
          </p:grpSpPr>
          <p:sp>
            <p:nvSpPr>
              <p:cNvPr id="188018"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801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802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06" name="Group 45"/>
            <p:cNvGrpSpPr>
              <a:grpSpLocks/>
            </p:cNvGrpSpPr>
            <p:nvPr/>
          </p:nvGrpSpPr>
          <p:grpSpPr bwMode="auto">
            <a:xfrm>
              <a:off x="2284259" y="2553683"/>
              <a:ext cx="6613677" cy="3640804"/>
              <a:chOff x="2284258" y="2553634"/>
              <a:chExt cx="6613678" cy="3640645"/>
            </a:xfrm>
          </p:grpSpPr>
          <p:grpSp>
            <p:nvGrpSpPr>
              <p:cNvPr id="187954" name="Group 381"/>
              <p:cNvGrpSpPr>
                <a:grpSpLocks/>
              </p:cNvGrpSpPr>
              <p:nvPr/>
            </p:nvGrpSpPr>
            <p:grpSpPr bwMode="auto">
              <a:xfrm>
                <a:off x="2284258" y="2686994"/>
                <a:ext cx="1273189" cy="2171767"/>
                <a:chOff x="816" y="1693"/>
                <a:chExt cx="802" cy="1368"/>
              </a:xfrm>
            </p:grpSpPr>
            <p:sp>
              <p:nvSpPr>
                <p:cNvPr id="188015" name="AutoShape 382"/>
                <p:cNvSpPr>
                  <a:spLocks noChangeArrowheads="1"/>
                </p:cNvSpPr>
                <p:nvPr/>
              </p:nvSpPr>
              <p:spPr bwMode="auto">
                <a:xfrm>
                  <a:off x="1486" y="1693"/>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8016" name="AutoShape 383"/>
                <p:cNvSpPr>
                  <a:spLocks noChangeArrowheads="1"/>
                </p:cNvSpPr>
                <p:nvPr/>
              </p:nvSpPr>
              <p:spPr bwMode="auto">
                <a:xfrm>
                  <a:off x="1474" y="2406"/>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8017" name="AutoShape 384"/>
                <p:cNvSpPr>
                  <a:spLocks noChangeArrowheads="1"/>
                </p:cNvSpPr>
                <p:nvPr/>
              </p:nvSpPr>
              <p:spPr bwMode="auto">
                <a:xfrm>
                  <a:off x="816" y="2947"/>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87955" name="Group 275"/>
              <p:cNvGrpSpPr>
                <a:grpSpLocks/>
              </p:cNvGrpSpPr>
              <p:nvPr/>
            </p:nvGrpSpPr>
            <p:grpSpPr bwMode="auto">
              <a:xfrm>
                <a:off x="8105650" y="2971158"/>
                <a:ext cx="792286" cy="574221"/>
                <a:chOff x="8105775" y="2971800"/>
                <a:chExt cx="792298" cy="574205"/>
              </a:xfrm>
            </p:grpSpPr>
            <p:grpSp>
              <p:nvGrpSpPr>
                <p:cNvPr id="188004" name="Group 493"/>
                <p:cNvGrpSpPr>
                  <a:grpSpLocks/>
                </p:cNvGrpSpPr>
                <p:nvPr/>
              </p:nvGrpSpPr>
              <p:grpSpPr bwMode="auto">
                <a:xfrm>
                  <a:off x="8105775" y="2971800"/>
                  <a:ext cx="280988" cy="463550"/>
                  <a:chOff x="8638719" y="1220002"/>
                  <a:chExt cx="280657" cy="463447"/>
                </a:xfrm>
              </p:grpSpPr>
              <p:sp>
                <p:nvSpPr>
                  <p:cNvPr id="188008" name="Rectangle 133"/>
                  <p:cNvSpPr>
                    <a:spLocks noChangeArrowheads="1"/>
                  </p:cNvSpPr>
                  <p:nvPr/>
                </p:nvSpPr>
                <p:spPr bwMode="auto">
                  <a:xfrm rot="-2700000">
                    <a:off x="8638719" y="1402791"/>
                    <a:ext cx="280657" cy="280658"/>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8009" name="Group 80"/>
                  <p:cNvGrpSpPr>
                    <a:grpSpLocks/>
                  </p:cNvGrpSpPr>
                  <p:nvPr/>
                </p:nvGrpSpPr>
                <p:grpSpPr bwMode="auto">
                  <a:xfrm>
                    <a:off x="8685509" y="1498556"/>
                    <a:ext cx="186368" cy="84027"/>
                    <a:chOff x="1808112" y="2134561"/>
                    <a:chExt cx="549111" cy="247650"/>
                  </a:xfrm>
                </p:grpSpPr>
                <p:sp>
                  <p:nvSpPr>
                    <p:cNvPr id="188011"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8012"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8013"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8014"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8010" name="Line 135"/>
                  <p:cNvSpPr>
                    <a:spLocks noChangeShapeType="1"/>
                  </p:cNvSpPr>
                  <p:nvPr/>
                </p:nvSpPr>
                <p:spPr bwMode="auto">
                  <a:xfrm>
                    <a:off x="8779047" y="1220002"/>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8005" name="Group 241"/>
                <p:cNvGrpSpPr>
                  <a:grpSpLocks/>
                </p:cNvGrpSpPr>
                <p:nvPr/>
              </p:nvGrpSpPr>
              <p:grpSpPr bwMode="auto">
                <a:xfrm>
                  <a:off x="8381730" y="3180204"/>
                  <a:ext cx="516343" cy="365801"/>
                  <a:chOff x="9283584" y="483216"/>
                  <a:chExt cx="516477" cy="365825"/>
                </a:xfrm>
              </p:grpSpPr>
              <p:sp>
                <p:nvSpPr>
                  <p:cNvPr id="188006"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D</a:t>
                    </a:r>
                  </a:p>
                </p:txBody>
              </p:sp>
              <p:sp>
                <p:nvSpPr>
                  <p:cNvPr id="188007" name="Text Box 435"/>
                  <p:cNvSpPr txBox="1">
                    <a:spLocks noChangeArrowheads="1"/>
                  </p:cNvSpPr>
                  <p:nvPr/>
                </p:nvSpPr>
                <p:spPr bwMode="auto">
                  <a:xfrm>
                    <a:off x="9289845" y="602811"/>
                    <a:ext cx="510216" cy="2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87956" name="Group 277"/>
              <p:cNvGrpSpPr>
                <a:grpSpLocks/>
              </p:cNvGrpSpPr>
              <p:nvPr/>
            </p:nvGrpSpPr>
            <p:grpSpPr bwMode="auto">
              <a:xfrm>
                <a:off x="6186391" y="2553634"/>
                <a:ext cx="786282" cy="553573"/>
                <a:chOff x="6186488" y="2554288"/>
                <a:chExt cx="786294" cy="553557"/>
              </a:xfrm>
            </p:grpSpPr>
            <p:grpSp>
              <p:nvGrpSpPr>
                <p:cNvPr id="187989" name="Group 466"/>
                <p:cNvGrpSpPr>
                  <a:grpSpLocks/>
                </p:cNvGrpSpPr>
                <p:nvPr/>
              </p:nvGrpSpPr>
              <p:grpSpPr bwMode="auto">
                <a:xfrm>
                  <a:off x="6186488" y="2554288"/>
                  <a:ext cx="280987" cy="442912"/>
                  <a:chOff x="9144000" y="2126089"/>
                  <a:chExt cx="280657" cy="442463"/>
                </a:xfrm>
              </p:grpSpPr>
              <p:grpSp>
                <p:nvGrpSpPr>
                  <p:cNvPr id="187993" name="Group 381"/>
                  <p:cNvGrpSpPr>
                    <a:grpSpLocks/>
                  </p:cNvGrpSpPr>
                  <p:nvPr/>
                </p:nvGrpSpPr>
                <p:grpSpPr bwMode="auto">
                  <a:xfrm>
                    <a:off x="9144000" y="2287894"/>
                    <a:ext cx="280657" cy="280658"/>
                    <a:chOff x="3840891" y="2938973"/>
                    <a:chExt cx="395477" cy="395476"/>
                  </a:xfrm>
                </p:grpSpPr>
                <p:sp>
                  <p:nvSpPr>
                    <p:cNvPr id="187995"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7996" name="Group 252"/>
                    <p:cNvGrpSpPr>
                      <a:grpSpLocks/>
                    </p:cNvGrpSpPr>
                    <p:nvPr/>
                  </p:nvGrpSpPr>
                  <p:grpSpPr bwMode="auto">
                    <a:xfrm>
                      <a:off x="3843033" y="3039193"/>
                      <a:ext cx="390179" cy="179559"/>
                      <a:chOff x="2804" y="1311"/>
                      <a:chExt cx="513" cy="290"/>
                    </a:xfrm>
                  </p:grpSpPr>
                  <p:sp>
                    <p:nvSpPr>
                      <p:cNvPr id="188002"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88003"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87997" name="Group 80"/>
                    <p:cNvGrpSpPr>
                      <a:grpSpLocks/>
                    </p:cNvGrpSpPr>
                    <p:nvPr/>
                  </p:nvGrpSpPr>
                  <p:grpSpPr bwMode="auto">
                    <a:xfrm>
                      <a:off x="3906824" y="3073916"/>
                      <a:ext cx="262613" cy="118403"/>
                      <a:chOff x="1808112" y="2134561"/>
                      <a:chExt cx="549111" cy="247650"/>
                    </a:xfrm>
                  </p:grpSpPr>
                  <p:sp>
                    <p:nvSpPr>
                      <p:cNvPr id="187998"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999"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8000"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8001"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87994"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7990" name="Group 244"/>
                <p:cNvGrpSpPr>
                  <a:grpSpLocks/>
                </p:cNvGrpSpPr>
                <p:nvPr/>
              </p:nvGrpSpPr>
              <p:grpSpPr bwMode="auto">
                <a:xfrm>
                  <a:off x="6456573" y="2742054"/>
                  <a:ext cx="516209" cy="365791"/>
                  <a:chOff x="9283584" y="483216"/>
                  <a:chExt cx="516342" cy="365816"/>
                </a:xfrm>
              </p:grpSpPr>
              <p:sp>
                <p:nvSpPr>
                  <p:cNvPr id="187991"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A</a:t>
                    </a:r>
                  </a:p>
                </p:txBody>
              </p:sp>
              <p:sp>
                <p:nvSpPr>
                  <p:cNvPr id="187992"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87957" name="Group 278"/>
              <p:cNvGrpSpPr>
                <a:grpSpLocks/>
              </p:cNvGrpSpPr>
              <p:nvPr/>
            </p:nvGrpSpPr>
            <p:grpSpPr bwMode="auto">
              <a:xfrm>
                <a:off x="6476899" y="4492786"/>
                <a:ext cx="800566" cy="544543"/>
                <a:chOff x="6477000" y="4493384"/>
                <a:chExt cx="800578" cy="544527"/>
              </a:xfrm>
            </p:grpSpPr>
            <p:grpSp>
              <p:nvGrpSpPr>
                <p:cNvPr id="187974" name="Group 501"/>
                <p:cNvGrpSpPr>
                  <a:grpSpLocks/>
                </p:cNvGrpSpPr>
                <p:nvPr/>
              </p:nvGrpSpPr>
              <p:grpSpPr bwMode="auto">
                <a:xfrm>
                  <a:off x="6477000" y="4493384"/>
                  <a:ext cx="280988" cy="441325"/>
                  <a:chOff x="9144000" y="2126089"/>
                  <a:chExt cx="280657" cy="442463"/>
                </a:xfrm>
              </p:grpSpPr>
              <p:grpSp>
                <p:nvGrpSpPr>
                  <p:cNvPr id="187978" name="Group 381"/>
                  <p:cNvGrpSpPr>
                    <a:grpSpLocks/>
                  </p:cNvGrpSpPr>
                  <p:nvPr/>
                </p:nvGrpSpPr>
                <p:grpSpPr bwMode="auto">
                  <a:xfrm>
                    <a:off x="9144000" y="2287894"/>
                    <a:ext cx="280657" cy="280658"/>
                    <a:chOff x="3840891" y="2938973"/>
                    <a:chExt cx="395477" cy="395476"/>
                  </a:xfrm>
                </p:grpSpPr>
                <p:sp>
                  <p:nvSpPr>
                    <p:cNvPr id="187980"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7981" name="Group 252"/>
                    <p:cNvGrpSpPr>
                      <a:grpSpLocks/>
                    </p:cNvGrpSpPr>
                    <p:nvPr/>
                  </p:nvGrpSpPr>
                  <p:grpSpPr bwMode="auto">
                    <a:xfrm>
                      <a:off x="3843033" y="3039193"/>
                      <a:ext cx="390179" cy="179559"/>
                      <a:chOff x="2804" y="1311"/>
                      <a:chExt cx="513" cy="290"/>
                    </a:xfrm>
                  </p:grpSpPr>
                  <p:sp>
                    <p:nvSpPr>
                      <p:cNvPr id="187987"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87988"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87982" name="Group 80"/>
                    <p:cNvGrpSpPr>
                      <a:grpSpLocks/>
                    </p:cNvGrpSpPr>
                    <p:nvPr/>
                  </p:nvGrpSpPr>
                  <p:grpSpPr bwMode="auto">
                    <a:xfrm>
                      <a:off x="3906824" y="3073916"/>
                      <a:ext cx="262613" cy="118403"/>
                      <a:chOff x="1808112" y="2134561"/>
                      <a:chExt cx="549111" cy="247650"/>
                    </a:xfrm>
                  </p:grpSpPr>
                  <p:sp>
                    <p:nvSpPr>
                      <p:cNvPr id="18798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98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985"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86"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87979"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7975" name="Group 247"/>
                <p:cNvGrpSpPr>
                  <a:grpSpLocks/>
                </p:cNvGrpSpPr>
                <p:nvPr/>
              </p:nvGrpSpPr>
              <p:grpSpPr bwMode="auto">
                <a:xfrm>
                  <a:off x="6760797" y="4672098"/>
                  <a:ext cx="516781" cy="365813"/>
                  <a:chOff x="9283584" y="483216"/>
                  <a:chExt cx="516342" cy="365816"/>
                </a:xfrm>
              </p:grpSpPr>
              <p:sp>
                <p:nvSpPr>
                  <p:cNvPr id="187976"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B</a:t>
                    </a:r>
                  </a:p>
                </p:txBody>
              </p:sp>
              <p:sp>
                <p:nvSpPr>
                  <p:cNvPr id="187977"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87958" name="Group 279"/>
              <p:cNvGrpSpPr>
                <a:grpSpLocks/>
              </p:cNvGrpSpPr>
              <p:nvPr/>
            </p:nvGrpSpPr>
            <p:grpSpPr bwMode="auto">
              <a:xfrm>
                <a:off x="5364043" y="5655324"/>
                <a:ext cx="804110" cy="538955"/>
                <a:chOff x="5364128" y="5655889"/>
                <a:chExt cx="804122" cy="538940"/>
              </a:xfrm>
            </p:grpSpPr>
            <p:grpSp>
              <p:nvGrpSpPr>
                <p:cNvPr id="187959" name="Group 501"/>
                <p:cNvGrpSpPr>
                  <a:grpSpLocks/>
                </p:cNvGrpSpPr>
                <p:nvPr/>
              </p:nvGrpSpPr>
              <p:grpSpPr bwMode="auto">
                <a:xfrm>
                  <a:off x="5364128" y="5655889"/>
                  <a:ext cx="280988" cy="441325"/>
                  <a:chOff x="9144000" y="2126089"/>
                  <a:chExt cx="280657" cy="442463"/>
                </a:xfrm>
              </p:grpSpPr>
              <p:grpSp>
                <p:nvGrpSpPr>
                  <p:cNvPr id="187963" name="Group 381"/>
                  <p:cNvGrpSpPr>
                    <a:grpSpLocks/>
                  </p:cNvGrpSpPr>
                  <p:nvPr/>
                </p:nvGrpSpPr>
                <p:grpSpPr bwMode="auto">
                  <a:xfrm>
                    <a:off x="9144000" y="2287894"/>
                    <a:ext cx="280657" cy="280658"/>
                    <a:chOff x="3840891" y="2938973"/>
                    <a:chExt cx="395477" cy="395476"/>
                  </a:xfrm>
                </p:grpSpPr>
                <p:sp>
                  <p:nvSpPr>
                    <p:cNvPr id="187965"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7966" name="Group 252"/>
                    <p:cNvGrpSpPr>
                      <a:grpSpLocks/>
                    </p:cNvGrpSpPr>
                    <p:nvPr/>
                  </p:nvGrpSpPr>
                  <p:grpSpPr bwMode="auto">
                    <a:xfrm>
                      <a:off x="3843033" y="3039193"/>
                      <a:ext cx="390179" cy="179559"/>
                      <a:chOff x="2804" y="1311"/>
                      <a:chExt cx="513" cy="290"/>
                    </a:xfrm>
                  </p:grpSpPr>
                  <p:sp>
                    <p:nvSpPr>
                      <p:cNvPr id="187972"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87973"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87967" name="Group 80"/>
                    <p:cNvGrpSpPr>
                      <a:grpSpLocks/>
                    </p:cNvGrpSpPr>
                    <p:nvPr/>
                  </p:nvGrpSpPr>
                  <p:grpSpPr bwMode="auto">
                    <a:xfrm>
                      <a:off x="3906824" y="3073916"/>
                      <a:ext cx="262613" cy="118403"/>
                      <a:chOff x="1808112" y="2134561"/>
                      <a:chExt cx="549111" cy="247650"/>
                    </a:xfrm>
                  </p:grpSpPr>
                  <p:sp>
                    <p:nvSpPr>
                      <p:cNvPr id="187968"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969"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970"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71"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87964"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87960" name="Group 244"/>
                <p:cNvGrpSpPr>
                  <a:grpSpLocks/>
                </p:cNvGrpSpPr>
                <p:nvPr/>
              </p:nvGrpSpPr>
              <p:grpSpPr bwMode="auto">
                <a:xfrm>
                  <a:off x="5652041" y="5829038"/>
                  <a:ext cx="516209" cy="365791"/>
                  <a:chOff x="9283584" y="483216"/>
                  <a:chExt cx="516342" cy="365816"/>
                </a:xfrm>
              </p:grpSpPr>
              <p:sp>
                <p:nvSpPr>
                  <p:cNvPr id="187961"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C</a:t>
                    </a:r>
                  </a:p>
                </p:txBody>
              </p:sp>
              <p:sp>
                <p:nvSpPr>
                  <p:cNvPr id="187962"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sp>
          <p:nvSpPr>
            <p:cNvPr id="187907" name="Freeform 528"/>
            <p:cNvSpPr>
              <a:spLocks/>
            </p:cNvSpPr>
            <p:nvPr/>
          </p:nvSpPr>
          <p:spPr bwMode="auto">
            <a:xfrm>
              <a:off x="6823441" y="2352843"/>
              <a:ext cx="444504" cy="4367324"/>
            </a:xfrm>
            <a:custGeom>
              <a:avLst/>
              <a:gdLst>
                <a:gd name="T0" fmla="*/ 2147483646 w 10156"/>
                <a:gd name="T1" fmla="*/ 0 h 11035"/>
                <a:gd name="T2" fmla="*/ 2147483646 w 10156"/>
                <a:gd name="T3" fmla="*/ 2147483646 h 11035"/>
                <a:gd name="T4" fmla="*/ 2147483646 w 10156"/>
                <a:gd name="T5" fmla="*/ 2147483646 h 11035"/>
                <a:gd name="T6" fmla="*/ 2147483646 w 10156"/>
                <a:gd name="T7" fmla="*/ 2147483646 h 11035"/>
                <a:gd name="T8" fmla="*/ 2147483646 w 10156"/>
                <a:gd name="T9" fmla="*/ 2147483646 h 11035"/>
                <a:gd name="T10" fmla="*/ 2147483646 w 10156"/>
                <a:gd name="T11" fmla="*/ 2147483646 h 11035"/>
                <a:gd name="T12" fmla="*/ 2147483646 w 10156"/>
                <a:gd name="T13" fmla="*/ 2147483646 h 11035"/>
                <a:gd name="T14" fmla="*/ 2147483646 w 10156"/>
                <a:gd name="T15" fmla="*/ 2147483646 h 11035"/>
                <a:gd name="T16" fmla="*/ 2147483646 w 10156"/>
                <a:gd name="T17" fmla="*/ 2147483646 h 11035"/>
                <a:gd name="T18" fmla="*/ 2147483646 w 10156"/>
                <a:gd name="T19" fmla="*/ 2147483646 h 11035"/>
                <a:gd name="T20" fmla="*/ 2147483646 w 10156"/>
                <a:gd name="T21" fmla="*/ 2147483646 h 110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56"/>
                <a:gd name="T34" fmla="*/ 0 h 11035"/>
                <a:gd name="T35" fmla="*/ 10156 w 10156"/>
                <a:gd name="T36" fmla="*/ 11035 h 110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56" h="11035">
                  <a:moveTo>
                    <a:pt x="255" y="0"/>
                  </a:moveTo>
                  <a:cubicBezTo>
                    <a:pt x="0" y="89"/>
                    <a:pt x="1544" y="655"/>
                    <a:pt x="1616" y="865"/>
                  </a:cubicBezTo>
                  <a:cubicBezTo>
                    <a:pt x="1691" y="1073"/>
                    <a:pt x="2892" y="1478"/>
                    <a:pt x="3109" y="1729"/>
                  </a:cubicBezTo>
                  <a:cubicBezTo>
                    <a:pt x="3329" y="1984"/>
                    <a:pt x="3754" y="2110"/>
                    <a:pt x="4031" y="2367"/>
                  </a:cubicBezTo>
                  <a:cubicBezTo>
                    <a:pt x="4307" y="2624"/>
                    <a:pt x="4166" y="2894"/>
                    <a:pt x="4763" y="3273"/>
                  </a:cubicBezTo>
                  <a:cubicBezTo>
                    <a:pt x="4697" y="4070"/>
                    <a:pt x="4613" y="4058"/>
                    <a:pt x="7124" y="4814"/>
                  </a:cubicBezTo>
                  <a:cubicBezTo>
                    <a:pt x="8740" y="5452"/>
                    <a:pt x="8755" y="5554"/>
                    <a:pt x="9923" y="6230"/>
                  </a:cubicBezTo>
                  <a:cubicBezTo>
                    <a:pt x="10156" y="6613"/>
                    <a:pt x="9833" y="6810"/>
                    <a:pt x="9608" y="7128"/>
                  </a:cubicBezTo>
                  <a:cubicBezTo>
                    <a:pt x="9382" y="7446"/>
                    <a:pt x="8806" y="7755"/>
                    <a:pt x="8568" y="8136"/>
                  </a:cubicBezTo>
                  <a:cubicBezTo>
                    <a:pt x="8329" y="8517"/>
                    <a:pt x="8243" y="9084"/>
                    <a:pt x="8179" y="9413"/>
                  </a:cubicBezTo>
                  <a:cubicBezTo>
                    <a:pt x="8109" y="9744"/>
                    <a:pt x="8476" y="10694"/>
                    <a:pt x="8345" y="110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7908" name="Group 528"/>
            <p:cNvGrpSpPr>
              <a:grpSpLocks/>
            </p:cNvGrpSpPr>
            <p:nvPr/>
          </p:nvGrpSpPr>
          <p:grpSpPr bwMode="auto">
            <a:xfrm>
              <a:off x="6782526" y="2443536"/>
              <a:ext cx="138110" cy="138122"/>
              <a:chOff x="1196975" y="4543425"/>
              <a:chExt cx="138112" cy="138112"/>
            </a:xfrm>
          </p:grpSpPr>
          <p:sp>
            <p:nvSpPr>
              <p:cNvPr id="187951"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95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5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7909" name="Text Box 533"/>
            <p:cNvSpPr txBox="1">
              <a:spLocks noChangeArrowheads="1"/>
            </p:cNvSpPr>
            <p:nvPr/>
          </p:nvSpPr>
          <p:spPr bwMode="auto">
            <a:xfrm>
              <a:off x="6217339" y="2063018"/>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87910" name="Text Box 533"/>
            <p:cNvSpPr txBox="1">
              <a:spLocks noChangeArrowheads="1"/>
            </p:cNvSpPr>
            <p:nvPr/>
          </p:nvSpPr>
          <p:spPr bwMode="auto">
            <a:xfrm>
              <a:off x="6560239" y="6558154"/>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87911" name="Freeform 515"/>
            <p:cNvSpPr>
              <a:spLocks/>
            </p:cNvSpPr>
            <p:nvPr/>
          </p:nvSpPr>
          <p:spPr bwMode="auto">
            <a:xfrm>
              <a:off x="4005375" y="6203851"/>
              <a:ext cx="5003314" cy="331261"/>
            </a:xfrm>
            <a:custGeom>
              <a:avLst/>
              <a:gdLst>
                <a:gd name="T0" fmla="*/ 0 w 10135"/>
                <a:gd name="T1" fmla="*/ 2147483646 h 10000"/>
                <a:gd name="T2" fmla="*/ 2147483646 w 10135"/>
                <a:gd name="T3" fmla="*/ 2147483646 h 10000"/>
                <a:gd name="T4" fmla="*/ 2147483646 w 10135"/>
                <a:gd name="T5" fmla="*/ 2147483646 h 10000"/>
                <a:gd name="T6" fmla="*/ 2147483646 w 10135"/>
                <a:gd name="T7" fmla="*/ 2147483646 h 10000"/>
                <a:gd name="T8" fmla="*/ 2147483646 w 10135"/>
                <a:gd name="T9" fmla="*/ 2147483646 h 10000"/>
                <a:gd name="T10" fmla="*/ 2147483646 w 10135"/>
                <a:gd name="T11" fmla="*/ 2147483646 h 10000"/>
                <a:gd name="T12" fmla="*/ 2147483646 w 10135"/>
                <a:gd name="T13" fmla="*/ 2147483646 h 10000"/>
                <a:gd name="T14" fmla="*/ 2147483646 w 10135"/>
                <a:gd name="T15" fmla="*/ 2147483646 h 10000"/>
                <a:gd name="T16" fmla="*/ 2147483646 w 1013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35"/>
                <a:gd name="T28" fmla="*/ 0 h 10000"/>
                <a:gd name="T29" fmla="*/ 10135 w 10135"/>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35" h="10000">
                  <a:moveTo>
                    <a:pt x="0" y="9660"/>
                  </a:moveTo>
                  <a:cubicBezTo>
                    <a:pt x="300" y="9825"/>
                    <a:pt x="613" y="9038"/>
                    <a:pt x="1269" y="8332"/>
                  </a:cubicBezTo>
                  <a:cubicBezTo>
                    <a:pt x="1733" y="7499"/>
                    <a:pt x="2483" y="8947"/>
                    <a:pt x="2977" y="9049"/>
                  </a:cubicBezTo>
                  <a:lnTo>
                    <a:pt x="4561" y="9375"/>
                  </a:lnTo>
                  <a:cubicBezTo>
                    <a:pt x="4954" y="9462"/>
                    <a:pt x="4991" y="9417"/>
                    <a:pt x="5333" y="9572"/>
                  </a:cubicBezTo>
                  <a:cubicBezTo>
                    <a:pt x="5571" y="9472"/>
                    <a:pt x="5546" y="10000"/>
                    <a:pt x="5952" y="9981"/>
                  </a:cubicBezTo>
                  <a:cubicBezTo>
                    <a:pt x="6358" y="9961"/>
                    <a:pt x="7107" y="9525"/>
                    <a:pt x="7768" y="9454"/>
                  </a:cubicBezTo>
                  <a:cubicBezTo>
                    <a:pt x="8756" y="7522"/>
                    <a:pt x="8859" y="7097"/>
                    <a:pt x="9253" y="5521"/>
                  </a:cubicBezTo>
                  <a:cubicBezTo>
                    <a:pt x="9647" y="3946"/>
                    <a:pt x="9715" y="2785"/>
                    <a:pt x="10135" y="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912" name="Freeform 515"/>
            <p:cNvSpPr>
              <a:spLocks/>
            </p:cNvSpPr>
            <p:nvPr/>
          </p:nvSpPr>
          <p:spPr bwMode="auto">
            <a:xfrm>
              <a:off x="0" y="5667716"/>
              <a:ext cx="3768844" cy="867509"/>
            </a:xfrm>
            <a:custGeom>
              <a:avLst/>
              <a:gdLst>
                <a:gd name="T0" fmla="*/ 0 w 10680"/>
                <a:gd name="T1" fmla="*/ 0 h 12723"/>
                <a:gd name="T2" fmla="*/ 2147483646 w 10680"/>
                <a:gd name="T3" fmla="*/ 2147483646 h 12723"/>
                <a:gd name="T4" fmla="*/ 2147483646 w 10680"/>
                <a:gd name="T5" fmla="*/ 2147483646 h 12723"/>
                <a:gd name="T6" fmla="*/ 2147483646 w 10680"/>
                <a:gd name="T7" fmla="*/ 2147483646 h 12723"/>
                <a:gd name="T8" fmla="*/ 2147483646 w 10680"/>
                <a:gd name="T9" fmla="*/ 2147483646 h 12723"/>
                <a:gd name="T10" fmla="*/ 2147483646 w 10680"/>
                <a:gd name="T11" fmla="*/ 2147483646 h 12723"/>
                <a:gd name="T12" fmla="*/ 0 60000 65536"/>
                <a:gd name="T13" fmla="*/ 0 60000 65536"/>
                <a:gd name="T14" fmla="*/ 0 60000 65536"/>
                <a:gd name="T15" fmla="*/ 0 60000 65536"/>
                <a:gd name="T16" fmla="*/ 0 60000 65536"/>
                <a:gd name="T17" fmla="*/ 0 60000 65536"/>
                <a:gd name="T18" fmla="*/ 0 w 10680"/>
                <a:gd name="T19" fmla="*/ 0 h 12723"/>
                <a:gd name="T20" fmla="*/ 10680 w 10680"/>
                <a:gd name="T21" fmla="*/ 12723 h 12723"/>
              </a:gdLst>
              <a:ahLst/>
              <a:cxnLst>
                <a:cxn ang="T12">
                  <a:pos x="T0" y="T1"/>
                </a:cxn>
                <a:cxn ang="T13">
                  <a:pos x="T2" y="T3"/>
                </a:cxn>
                <a:cxn ang="T14">
                  <a:pos x="T4" y="T5"/>
                </a:cxn>
                <a:cxn ang="T15">
                  <a:pos x="T6" y="T7"/>
                </a:cxn>
                <a:cxn ang="T16">
                  <a:pos x="T8" y="T9"/>
                </a:cxn>
                <a:cxn ang="T17">
                  <a:pos x="T10" y="T11"/>
                </a:cxn>
              </a:cxnLst>
              <a:rect l="T18" t="T19" r="T20" b="T21"/>
              <a:pathLst>
                <a:path w="10680" h="12723">
                  <a:moveTo>
                    <a:pt x="0" y="0"/>
                  </a:moveTo>
                  <a:cubicBezTo>
                    <a:pt x="218" y="878"/>
                    <a:pt x="938" y="4011"/>
                    <a:pt x="1375" y="5849"/>
                  </a:cubicBezTo>
                  <a:cubicBezTo>
                    <a:pt x="1812" y="7687"/>
                    <a:pt x="1783" y="9978"/>
                    <a:pt x="2621" y="11026"/>
                  </a:cubicBezTo>
                  <a:cubicBezTo>
                    <a:pt x="3687" y="12449"/>
                    <a:pt x="5389" y="11442"/>
                    <a:pt x="6380" y="11673"/>
                  </a:cubicBezTo>
                  <a:cubicBezTo>
                    <a:pt x="7159" y="11459"/>
                    <a:pt x="7844" y="12088"/>
                    <a:pt x="8561" y="12251"/>
                  </a:cubicBezTo>
                  <a:cubicBezTo>
                    <a:pt x="9278" y="12414"/>
                    <a:pt x="10095" y="12723"/>
                    <a:pt x="10680" y="12652"/>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913" name="Rectangle 514"/>
            <p:cNvSpPr>
              <a:spLocks noChangeArrowheads="1"/>
            </p:cNvSpPr>
            <p:nvPr/>
          </p:nvSpPr>
          <p:spPr bwMode="auto">
            <a:xfrm>
              <a:off x="3732417" y="6166907"/>
              <a:ext cx="324123" cy="73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4</a:t>
              </a:r>
            </a:p>
          </p:txBody>
        </p:sp>
        <p:grpSp>
          <p:nvGrpSpPr>
            <p:cNvPr id="187914" name="Group 540"/>
            <p:cNvGrpSpPr>
              <a:grpSpLocks/>
            </p:cNvGrpSpPr>
            <p:nvPr/>
          </p:nvGrpSpPr>
          <p:grpSpPr bwMode="auto">
            <a:xfrm>
              <a:off x="5028567" y="6410709"/>
              <a:ext cx="138110" cy="138122"/>
              <a:chOff x="1196975" y="4543425"/>
              <a:chExt cx="138112" cy="138112"/>
            </a:xfrm>
          </p:grpSpPr>
          <p:sp>
            <p:nvSpPr>
              <p:cNvPr id="187948" name="Oval 16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94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5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15" name="Group 536"/>
            <p:cNvGrpSpPr>
              <a:grpSpLocks/>
            </p:cNvGrpSpPr>
            <p:nvPr/>
          </p:nvGrpSpPr>
          <p:grpSpPr bwMode="auto">
            <a:xfrm>
              <a:off x="2244596" y="6392557"/>
              <a:ext cx="138110" cy="138122"/>
              <a:chOff x="1196975" y="4543425"/>
              <a:chExt cx="138112" cy="138112"/>
            </a:xfrm>
          </p:grpSpPr>
          <p:sp>
            <p:nvSpPr>
              <p:cNvPr id="187945" name="Oval 164"/>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94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4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16" name="Group 532"/>
            <p:cNvGrpSpPr>
              <a:grpSpLocks/>
            </p:cNvGrpSpPr>
            <p:nvPr/>
          </p:nvGrpSpPr>
          <p:grpSpPr bwMode="auto">
            <a:xfrm>
              <a:off x="1398520" y="6396033"/>
              <a:ext cx="138110" cy="138122"/>
              <a:chOff x="1196975" y="4543425"/>
              <a:chExt cx="138112" cy="138112"/>
            </a:xfrm>
          </p:grpSpPr>
          <p:sp>
            <p:nvSpPr>
              <p:cNvPr id="187942" name="Oval 167"/>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94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4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17" name="Group 503"/>
            <p:cNvGrpSpPr>
              <a:grpSpLocks/>
            </p:cNvGrpSpPr>
            <p:nvPr/>
          </p:nvGrpSpPr>
          <p:grpSpPr bwMode="auto">
            <a:xfrm>
              <a:off x="143116" y="5769211"/>
              <a:ext cx="138110" cy="138122"/>
              <a:chOff x="1196975" y="4543425"/>
              <a:chExt cx="138112" cy="138112"/>
            </a:xfrm>
          </p:grpSpPr>
          <p:sp>
            <p:nvSpPr>
              <p:cNvPr id="187939"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94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4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7918" name="Rectangle 538"/>
            <p:cNvSpPr>
              <a:spLocks noChangeArrowheads="1"/>
            </p:cNvSpPr>
            <p:nvPr/>
          </p:nvSpPr>
          <p:spPr bwMode="auto">
            <a:xfrm>
              <a:off x="7823701" y="1962146"/>
              <a:ext cx="1136633"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sp>
          <p:nvSpPr>
            <p:cNvPr id="187919" name="Rectangle 540"/>
            <p:cNvSpPr>
              <a:spLocks noChangeArrowheads="1"/>
            </p:cNvSpPr>
            <p:nvPr/>
          </p:nvSpPr>
          <p:spPr bwMode="auto">
            <a:xfrm>
              <a:off x="8276905" y="6513295"/>
              <a:ext cx="95440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grpSp>
          <p:nvGrpSpPr>
            <p:cNvPr id="187920" name="Group 528"/>
            <p:cNvGrpSpPr>
              <a:grpSpLocks/>
            </p:cNvGrpSpPr>
            <p:nvPr/>
          </p:nvGrpSpPr>
          <p:grpSpPr bwMode="auto">
            <a:xfrm>
              <a:off x="7117110" y="6455086"/>
              <a:ext cx="138110" cy="138122"/>
              <a:chOff x="1196975" y="4543425"/>
              <a:chExt cx="138112" cy="138112"/>
            </a:xfrm>
          </p:grpSpPr>
          <p:sp>
            <p:nvSpPr>
              <p:cNvPr id="187936"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93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3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21" name="Group 512"/>
            <p:cNvGrpSpPr>
              <a:grpSpLocks/>
            </p:cNvGrpSpPr>
            <p:nvPr/>
          </p:nvGrpSpPr>
          <p:grpSpPr bwMode="auto">
            <a:xfrm>
              <a:off x="8771479" y="6215839"/>
              <a:ext cx="138110" cy="138122"/>
              <a:chOff x="1196975" y="4543425"/>
              <a:chExt cx="138112" cy="138112"/>
            </a:xfrm>
          </p:grpSpPr>
          <p:sp>
            <p:nvSpPr>
              <p:cNvPr id="187933"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93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3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7922" name="Freeform 527"/>
            <p:cNvSpPr>
              <a:spLocks/>
            </p:cNvSpPr>
            <p:nvPr/>
          </p:nvSpPr>
          <p:spPr bwMode="auto">
            <a:xfrm>
              <a:off x="3601867" y="2256565"/>
              <a:ext cx="1133166" cy="4363490"/>
            </a:xfrm>
            <a:custGeom>
              <a:avLst/>
              <a:gdLst>
                <a:gd name="T0" fmla="*/ 2147483646 w 10473"/>
                <a:gd name="T1" fmla="*/ 0 h 10511"/>
                <a:gd name="T2" fmla="*/ 2147483646 w 10473"/>
                <a:gd name="T3" fmla="*/ 2147483646 h 10511"/>
                <a:gd name="T4" fmla="*/ 2147483646 w 10473"/>
                <a:gd name="T5" fmla="*/ 2147483646 h 10511"/>
                <a:gd name="T6" fmla="*/ 2147483646 w 10473"/>
                <a:gd name="T7" fmla="*/ 2147483646 h 10511"/>
                <a:gd name="T8" fmla="*/ 2147483646 w 10473"/>
                <a:gd name="T9" fmla="*/ 2147483646 h 10511"/>
                <a:gd name="T10" fmla="*/ 2147483646 w 10473"/>
                <a:gd name="T11" fmla="*/ 2147483646 h 10511"/>
                <a:gd name="T12" fmla="*/ 2147483646 w 10473"/>
                <a:gd name="T13" fmla="*/ 2147483646 h 10511"/>
                <a:gd name="T14" fmla="*/ 2147483646 w 10473"/>
                <a:gd name="T15" fmla="*/ 2147483646 h 10511"/>
                <a:gd name="T16" fmla="*/ 2147483646 w 10473"/>
                <a:gd name="T17" fmla="*/ 2147483646 h 10511"/>
                <a:gd name="T18" fmla="*/ 0 w 10473"/>
                <a:gd name="T19" fmla="*/ 2147483646 h 10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73"/>
                <a:gd name="T31" fmla="*/ 0 h 10511"/>
                <a:gd name="T32" fmla="*/ 10473 w 10473"/>
                <a:gd name="T33" fmla="*/ 10511 h 10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73" h="10511">
                  <a:moveTo>
                    <a:pt x="10473" y="0"/>
                  </a:moveTo>
                  <a:cubicBezTo>
                    <a:pt x="10177" y="228"/>
                    <a:pt x="9462" y="685"/>
                    <a:pt x="9123" y="996"/>
                  </a:cubicBezTo>
                  <a:cubicBezTo>
                    <a:pt x="8784" y="1307"/>
                    <a:pt x="8697" y="1512"/>
                    <a:pt x="8439" y="1865"/>
                  </a:cubicBezTo>
                  <a:cubicBezTo>
                    <a:pt x="8181" y="2217"/>
                    <a:pt x="7942" y="2707"/>
                    <a:pt x="7576" y="3112"/>
                  </a:cubicBezTo>
                  <a:cubicBezTo>
                    <a:pt x="7278" y="3833"/>
                    <a:pt x="7535" y="3883"/>
                    <a:pt x="6314" y="4312"/>
                  </a:cubicBezTo>
                  <a:cubicBezTo>
                    <a:pt x="5702" y="4653"/>
                    <a:pt x="5245" y="4745"/>
                    <a:pt x="4171" y="5207"/>
                  </a:cubicBezTo>
                  <a:cubicBezTo>
                    <a:pt x="3570" y="5579"/>
                    <a:pt x="3320" y="5647"/>
                    <a:pt x="2892" y="5992"/>
                  </a:cubicBezTo>
                  <a:cubicBezTo>
                    <a:pt x="2057" y="6691"/>
                    <a:pt x="2091" y="6781"/>
                    <a:pt x="1601" y="7281"/>
                  </a:cubicBezTo>
                  <a:cubicBezTo>
                    <a:pt x="1160" y="7945"/>
                    <a:pt x="904" y="8174"/>
                    <a:pt x="637" y="8712"/>
                  </a:cubicBezTo>
                  <a:cubicBezTo>
                    <a:pt x="370" y="9250"/>
                    <a:pt x="262" y="9656"/>
                    <a:pt x="0" y="10511"/>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923" name="Text Box 533"/>
            <p:cNvSpPr txBox="1">
              <a:spLocks noChangeArrowheads="1"/>
            </p:cNvSpPr>
            <p:nvPr/>
          </p:nvSpPr>
          <p:spPr bwMode="auto">
            <a:xfrm>
              <a:off x="4201769" y="1927392"/>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OHIO</a:t>
              </a:r>
            </a:p>
          </p:txBody>
        </p:sp>
        <p:sp>
          <p:nvSpPr>
            <p:cNvPr id="187924" name="Text Box 533"/>
            <p:cNvSpPr txBox="1">
              <a:spLocks noChangeArrowheads="1"/>
            </p:cNvSpPr>
            <p:nvPr/>
          </p:nvSpPr>
          <p:spPr bwMode="auto">
            <a:xfrm>
              <a:off x="2971598" y="6568235"/>
              <a:ext cx="1073704" cy="22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PL OHIO</a:t>
              </a:r>
            </a:p>
          </p:txBody>
        </p:sp>
        <p:grpSp>
          <p:nvGrpSpPr>
            <p:cNvPr id="187925" name="Group 524"/>
            <p:cNvGrpSpPr>
              <a:grpSpLocks/>
            </p:cNvGrpSpPr>
            <p:nvPr/>
          </p:nvGrpSpPr>
          <p:grpSpPr bwMode="auto">
            <a:xfrm>
              <a:off x="3543071" y="6450864"/>
              <a:ext cx="138113" cy="138113"/>
              <a:chOff x="1196975" y="4543425"/>
              <a:chExt cx="138112" cy="138112"/>
            </a:xfrm>
          </p:grpSpPr>
          <p:sp>
            <p:nvSpPr>
              <p:cNvPr id="187930"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93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3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926" name="Group 524"/>
            <p:cNvGrpSpPr>
              <a:grpSpLocks/>
            </p:cNvGrpSpPr>
            <p:nvPr/>
          </p:nvGrpSpPr>
          <p:grpSpPr bwMode="auto">
            <a:xfrm>
              <a:off x="4612310" y="2318995"/>
              <a:ext cx="138113" cy="138113"/>
              <a:chOff x="1196975" y="4543425"/>
              <a:chExt cx="138112" cy="138112"/>
            </a:xfrm>
          </p:grpSpPr>
          <p:sp>
            <p:nvSpPr>
              <p:cNvPr id="187927"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92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92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87398" name="Group 749"/>
          <p:cNvGrpSpPr>
            <a:grpSpLocks/>
          </p:cNvGrpSpPr>
          <p:nvPr/>
        </p:nvGrpSpPr>
        <p:grpSpPr bwMode="auto">
          <a:xfrm>
            <a:off x="4029029" y="1671639"/>
            <a:ext cx="8351837" cy="5253037"/>
            <a:chOff x="989013" y="1671638"/>
            <a:chExt cx="8351837" cy="5253037"/>
          </a:xfrm>
        </p:grpSpPr>
        <p:sp>
          <p:nvSpPr>
            <p:cNvPr id="187870" name="Text Box 534"/>
            <p:cNvSpPr txBox="1">
              <a:spLocks noChangeArrowheads="1"/>
            </p:cNvSpPr>
            <p:nvPr/>
          </p:nvSpPr>
          <p:spPr bwMode="auto">
            <a:xfrm>
              <a:off x="2084322" y="1737761"/>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87871" name="Text Box 534"/>
            <p:cNvSpPr txBox="1">
              <a:spLocks noChangeArrowheads="1"/>
            </p:cNvSpPr>
            <p:nvPr/>
          </p:nvSpPr>
          <p:spPr bwMode="auto">
            <a:xfrm>
              <a:off x="989013"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87872" name="Text Box 534"/>
            <p:cNvSpPr txBox="1">
              <a:spLocks noChangeArrowheads="1"/>
            </p:cNvSpPr>
            <p:nvPr/>
          </p:nvSpPr>
          <p:spPr bwMode="auto">
            <a:xfrm>
              <a:off x="1798589"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87873" name="Text Box 534"/>
            <p:cNvSpPr txBox="1">
              <a:spLocks noChangeArrowheads="1"/>
            </p:cNvSpPr>
            <p:nvPr/>
          </p:nvSpPr>
          <p:spPr bwMode="auto">
            <a:xfrm>
              <a:off x="3474887" y="1671638"/>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87874" name="Text Box 534"/>
            <p:cNvSpPr txBox="1">
              <a:spLocks noChangeArrowheads="1"/>
            </p:cNvSpPr>
            <p:nvPr/>
          </p:nvSpPr>
          <p:spPr bwMode="auto">
            <a:xfrm>
              <a:off x="5103563" y="2205034"/>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7875" name="Text Box 534"/>
            <p:cNvSpPr txBox="1">
              <a:spLocks noChangeArrowheads="1"/>
            </p:cNvSpPr>
            <p:nvPr/>
          </p:nvSpPr>
          <p:spPr bwMode="auto">
            <a:xfrm>
              <a:off x="4570196"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7876" name="Text Box 534"/>
            <p:cNvSpPr txBox="1">
              <a:spLocks noChangeArrowheads="1"/>
            </p:cNvSpPr>
            <p:nvPr/>
          </p:nvSpPr>
          <p:spPr bwMode="auto">
            <a:xfrm>
              <a:off x="6313165" y="2233609"/>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87877" name="Text Box 534"/>
            <p:cNvSpPr txBox="1">
              <a:spLocks noChangeArrowheads="1"/>
            </p:cNvSpPr>
            <p:nvPr/>
          </p:nvSpPr>
          <p:spPr bwMode="auto">
            <a:xfrm>
              <a:off x="6684617" y="6684153"/>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87878" name="Rectangle 538"/>
            <p:cNvSpPr>
              <a:spLocks noChangeArrowheads="1"/>
            </p:cNvSpPr>
            <p:nvPr/>
          </p:nvSpPr>
          <p:spPr bwMode="auto">
            <a:xfrm>
              <a:off x="7823309" y="2124079"/>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7879" name="Rectangle 538"/>
            <p:cNvSpPr>
              <a:spLocks noChangeArrowheads="1"/>
            </p:cNvSpPr>
            <p:nvPr/>
          </p:nvSpPr>
          <p:spPr bwMode="auto">
            <a:xfrm>
              <a:off x="8204286" y="6691280"/>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87880" name="Text Box 533"/>
            <p:cNvSpPr txBox="1">
              <a:spLocks noChangeArrowheads="1"/>
            </p:cNvSpPr>
            <p:nvPr/>
          </p:nvSpPr>
          <p:spPr bwMode="auto">
            <a:xfrm>
              <a:off x="4201769" y="2086887"/>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(BHL)</a:t>
              </a:r>
            </a:p>
          </p:txBody>
        </p:sp>
        <p:sp>
          <p:nvSpPr>
            <p:cNvPr id="187881" name="Text Box 533"/>
            <p:cNvSpPr txBox="1">
              <a:spLocks noChangeArrowheads="1"/>
            </p:cNvSpPr>
            <p:nvPr/>
          </p:nvSpPr>
          <p:spPr bwMode="auto">
            <a:xfrm>
              <a:off x="2971598" y="6697338"/>
              <a:ext cx="1073704"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(BHL)</a:t>
              </a:r>
            </a:p>
          </p:txBody>
        </p:sp>
      </p:grpSp>
      <p:grpSp>
        <p:nvGrpSpPr>
          <p:cNvPr id="187399" name="Group 556"/>
          <p:cNvGrpSpPr>
            <a:grpSpLocks/>
          </p:cNvGrpSpPr>
          <p:nvPr/>
        </p:nvGrpSpPr>
        <p:grpSpPr bwMode="auto">
          <a:xfrm>
            <a:off x="3135266" y="2493963"/>
            <a:ext cx="7218363" cy="3148012"/>
            <a:chOff x="95697" y="2494562"/>
            <a:chExt cx="7217663" cy="3147948"/>
          </a:xfrm>
        </p:grpSpPr>
        <p:grpSp>
          <p:nvGrpSpPr>
            <p:cNvPr id="187822" name="Group 186"/>
            <p:cNvGrpSpPr>
              <a:grpSpLocks/>
            </p:cNvGrpSpPr>
            <p:nvPr/>
          </p:nvGrpSpPr>
          <p:grpSpPr bwMode="auto">
            <a:xfrm>
              <a:off x="664468" y="2494562"/>
              <a:ext cx="6443330" cy="1518640"/>
              <a:chOff x="664468" y="2494562"/>
              <a:chExt cx="6443330" cy="1518640"/>
            </a:xfrm>
          </p:grpSpPr>
          <p:sp>
            <p:nvSpPr>
              <p:cNvPr id="583" name="Rectangle 512"/>
              <p:cNvSpPr>
                <a:spLocks noChangeArrowheads="1"/>
              </p:cNvSpPr>
              <p:nvPr/>
            </p:nvSpPr>
            <p:spPr bwMode="auto">
              <a:xfrm rot="537630">
                <a:off x="3737069" y="3659763"/>
                <a:ext cx="522237"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87848" name="Freeform 1061"/>
              <p:cNvSpPr>
                <a:spLocks/>
              </p:cNvSpPr>
              <p:nvPr/>
            </p:nvSpPr>
            <p:spPr bwMode="auto">
              <a:xfrm>
                <a:off x="739958" y="2576067"/>
                <a:ext cx="3155768" cy="1176794"/>
              </a:xfrm>
              <a:custGeom>
                <a:avLst/>
                <a:gdLst>
                  <a:gd name="T0" fmla="*/ 0 w 11961"/>
                  <a:gd name="T1" fmla="*/ 0 h 31277"/>
                  <a:gd name="T2" fmla="*/ 2147483646 w 11961"/>
                  <a:gd name="T3" fmla="*/ 2147483646 h 31277"/>
                  <a:gd name="T4" fmla="*/ 2147483646 w 11961"/>
                  <a:gd name="T5" fmla="*/ 2147483646 h 31277"/>
                  <a:gd name="T6" fmla="*/ 2147483646 w 11961"/>
                  <a:gd name="T7" fmla="*/ 2147483646 h 31277"/>
                  <a:gd name="T8" fmla="*/ 2147483646 w 11961"/>
                  <a:gd name="T9" fmla="*/ 2147483646 h 31277"/>
                  <a:gd name="T10" fmla="*/ 2147483646 w 11961"/>
                  <a:gd name="T11" fmla="*/ 2147483646 h 31277"/>
                  <a:gd name="T12" fmla="*/ 2147483646 w 11961"/>
                  <a:gd name="T13" fmla="*/ 2147483646 h 31277"/>
                  <a:gd name="T14" fmla="*/ 2147483646 w 11961"/>
                  <a:gd name="T15" fmla="*/ 2147483646 h 31277"/>
                  <a:gd name="T16" fmla="*/ 2147483646 w 11961"/>
                  <a:gd name="T17" fmla="*/ 2147483646 h 31277"/>
                  <a:gd name="T18" fmla="*/ 2147483646 w 11961"/>
                  <a:gd name="T19" fmla="*/ 2147483646 h 312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61"/>
                  <a:gd name="T31" fmla="*/ 0 h 31277"/>
                  <a:gd name="T32" fmla="*/ 11961 w 11961"/>
                  <a:gd name="T33" fmla="*/ 31277 h 312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61" h="31277">
                    <a:moveTo>
                      <a:pt x="0" y="0"/>
                    </a:moveTo>
                    <a:cubicBezTo>
                      <a:pt x="277" y="1610"/>
                      <a:pt x="1136" y="6246"/>
                      <a:pt x="1407" y="8281"/>
                    </a:cubicBezTo>
                    <a:cubicBezTo>
                      <a:pt x="1601" y="10765"/>
                      <a:pt x="1369" y="10257"/>
                      <a:pt x="1704" y="12766"/>
                    </a:cubicBezTo>
                    <a:cubicBezTo>
                      <a:pt x="2073" y="16686"/>
                      <a:pt x="2214" y="17608"/>
                      <a:pt x="3732" y="19567"/>
                    </a:cubicBezTo>
                    <a:cubicBezTo>
                      <a:pt x="4585" y="20893"/>
                      <a:pt x="4506" y="20330"/>
                      <a:pt x="5522" y="21605"/>
                    </a:cubicBezTo>
                    <a:cubicBezTo>
                      <a:pt x="6190" y="22081"/>
                      <a:pt x="6880" y="23110"/>
                      <a:pt x="7323" y="23859"/>
                    </a:cubicBezTo>
                    <a:cubicBezTo>
                      <a:pt x="7767" y="24608"/>
                      <a:pt x="7840" y="25182"/>
                      <a:pt x="8183" y="26097"/>
                    </a:cubicBezTo>
                    <a:cubicBezTo>
                      <a:pt x="8526" y="27012"/>
                      <a:pt x="8981" y="28575"/>
                      <a:pt x="9381" y="29347"/>
                    </a:cubicBezTo>
                    <a:cubicBezTo>
                      <a:pt x="9781" y="30119"/>
                      <a:pt x="10151" y="30408"/>
                      <a:pt x="10581" y="30730"/>
                    </a:cubicBezTo>
                    <a:cubicBezTo>
                      <a:pt x="11011" y="31052"/>
                      <a:pt x="11473" y="30771"/>
                      <a:pt x="11961" y="3127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49" name="Freeform 1062"/>
              <p:cNvSpPr>
                <a:spLocks/>
              </p:cNvSpPr>
              <p:nvPr/>
            </p:nvSpPr>
            <p:spPr bwMode="auto">
              <a:xfrm>
                <a:off x="4086225" y="3652979"/>
                <a:ext cx="2925478" cy="360223"/>
              </a:xfrm>
              <a:custGeom>
                <a:avLst/>
                <a:gdLst>
                  <a:gd name="T0" fmla="*/ 0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0 h 10000"/>
                  <a:gd name="T14" fmla="*/ 0 60000 65536"/>
                  <a:gd name="T15" fmla="*/ 0 60000 65536"/>
                  <a:gd name="T16" fmla="*/ 0 60000 65536"/>
                  <a:gd name="T17" fmla="*/ 0 60000 65536"/>
                  <a:gd name="T18" fmla="*/ 0 60000 65536"/>
                  <a:gd name="T19" fmla="*/ 0 60000 65536"/>
                  <a:gd name="T20" fmla="*/ 0 60000 65536"/>
                  <a:gd name="T21" fmla="*/ 0 w 10000"/>
                  <a:gd name="T22" fmla="*/ 0 h 10000"/>
                  <a:gd name="T23" fmla="*/ 10000 w 10000"/>
                  <a:gd name="T24" fmla="*/ 10000 h 100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00" h="10000">
                    <a:moveTo>
                      <a:pt x="0" y="3566"/>
                    </a:moveTo>
                    <a:cubicBezTo>
                      <a:pt x="326" y="4005"/>
                      <a:pt x="656" y="4446"/>
                      <a:pt x="1206" y="4886"/>
                    </a:cubicBezTo>
                    <a:cubicBezTo>
                      <a:pt x="1754" y="5326"/>
                      <a:pt x="2502" y="5637"/>
                      <a:pt x="3287" y="6211"/>
                    </a:cubicBezTo>
                    <a:cubicBezTo>
                      <a:pt x="4075" y="6783"/>
                      <a:pt x="5269" y="7796"/>
                      <a:pt x="5927" y="8327"/>
                    </a:cubicBezTo>
                    <a:cubicBezTo>
                      <a:pt x="6583" y="8855"/>
                      <a:pt x="6735" y="10000"/>
                      <a:pt x="7217" y="9292"/>
                    </a:cubicBezTo>
                    <a:cubicBezTo>
                      <a:pt x="7701" y="8587"/>
                      <a:pt x="8360" y="5554"/>
                      <a:pt x="8824" y="4005"/>
                    </a:cubicBezTo>
                    <a:cubicBezTo>
                      <a:pt x="9287" y="2457"/>
                      <a:pt x="9670" y="1074"/>
                      <a:pt x="10000"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7850" name="Group 166"/>
              <p:cNvGrpSpPr>
                <a:grpSpLocks/>
              </p:cNvGrpSpPr>
              <p:nvPr/>
            </p:nvGrpSpPr>
            <p:grpSpPr bwMode="auto">
              <a:xfrm>
                <a:off x="2284275" y="3351546"/>
                <a:ext cx="152400" cy="142875"/>
                <a:chOff x="2212779" y="3429000"/>
                <a:chExt cx="152400" cy="142875"/>
              </a:xfrm>
            </p:grpSpPr>
            <p:sp>
              <p:nvSpPr>
                <p:cNvPr id="187867"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68"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69"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851" name="Group 170"/>
              <p:cNvGrpSpPr>
                <a:grpSpLocks/>
              </p:cNvGrpSpPr>
              <p:nvPr/>
            </p:nvGrpSpPr>
            <p:grpSpPr bwMode="auto">
              <a:xfrm>
                <a:off x="5633417" y="3869706"/>
                <a:ext cx="152400" cy="142875"/>
                <a:chOff x="2212779" y="3429000"/>
                <a:chExt cx="152400" cy="142875"/>
              </a:xfrm>
            </p:grpSpPr>
            <p:sp>
              <p:nvSpPr>
                <p:cNvPr id="187864"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65"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66"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852" name="Group 174"/>
              <p:cNvGrpSpPr>
                <a:grpSpLocks/>
              </p:cNvGrpSpPr>
              <p:nvPr/>
            </p:nvGrpSpPr>
            <p:grpSpPr bwMode="auto">
              <a:xfrm>
                <a:off x="2937009" y="3547079"/>
                <a:ext cx="152400" cy="142875"/>
                <a:chOff x="2212779" y="3429000"/>
                <a:chExt cx="152400" cy="142875"/>
              </a:xfrm>
            </p:grpSpPr>
            <p:sp>
              <p:nvSpPr>
                <p:cNvPr id="187861"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62"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63"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853" name="Group 178"/>
              <p:cNvGrpSpPr>
                <a:grpSpLocks/>
              </p:cNvGrpSpPr>
              <p:nvPr/>
            </p:nvGrpSpPr>
            <p:grpSpPr bwMode="auto">
              <a:xfrm>
                <a:off x="6955398" y="3586171"/>
                <a:ext cx="152400" cy="142875"/>
                <a:chOff x="2212779" y="3429000"/>
                <a:chExt cx="152400" cy="142875"/>
              </a:xfrm>
            </p:grpSpPr>
            <p:sp>
              <p:nvSpPr>
                <p:cNvPr id="187858"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59"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60"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854" name="Group 182"/>
              <p:cNvGrpSpPr>
                <a:grpSpLocks/>
              </p:cNvGrpSpPr>
              <p:nvPr/>
            </p:nvGrpSpPr>
            <p:grpSpPr bwMode="auto">
              <a:xfrm>
                <a:off x="664468" y="2494562"/>
                <a:ext cx="152400" cy="142875"/>
                <a:chOff x="2212779" y="3429000"/>
                <a:chExt cx="152400" cy="142875"/>
              </a:xfrm>
            </p:grpSpPr>
            <p:sp>
              <p:nvSpPr>
                <p:cNvPr id="187855"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56"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57"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87823" name="Group 233"/>
            <p:cNvGrpSpPr>
              <a:grpSpLocks/>
            </p:cNvGrpSpPr>
            <p:nvPr/>
          </p:nvGrpSpPr>
          <p:grpSpPr bwMode="auto">
            <a:xfrm>
              <a:off x="95697" y="4273743"/>
              <a:ext cx="7217663" cy="1368767"/>
              <a:chOff x="95697" y="4273743"/>
              <a:chExt cx="7217663" cy="1368767"/>
            </a:xfrm>
          </p:grpSpPr>
          <p:sp>
            <p:nvSpPr>
              <p:cNvPr id="560" name="Rectangle 512"/>
              <p:cNvSpPr>
                <a:spLocks noChangeArrowheads="1"/>
              </p:cNvSpPr>
              <p:nvPr/>
            </p:nvSpPr>
            <p:spPr bwMode="auto">
              <a:xfrm rot="227568">
                <a:off x="3659289" y="5393278"/>
                <a:ext cx="523824"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87825" name="Freeform 1061"/>
              <p:cNvSpPr>
                <a:spLocks/>
              </p:cNvSpPr>
              <p:nvPr/>
            </p:nvSpPr>
            <p:spPr bwMode="auto">
              <a:xfrm>
                <a:off x="182053" y="4348569"/>
                <a:ext cx="3636226" cy="1145409"/>
              </a:xfrm>
              <a:custGeom>
                <a:avLst/>
                <a:gdLst>
                  <a:gd name="T0" fmla="*/ 0 w 13509"/>
                  <a:gd name="T1" fmla="*/ 0 h 30443"/>
                  <a:gd name="T2" fmla="*/ 2147483646 w 13509"/>
                  <a:gd name="T3" fmla="*/ 2147483646 h 30443"/>
                  <a:gd name="T4" fmla="*/ 2147483646 w 13509"/>
                  <a:gd name="T5" fmla="*/ 2147483646 h 30443"/>
                  <a:gd name="T6" fmla="*/ 2147483646 w 13509"/>
                  <a:gd name="T7" fmla="*/ 2147483646 h 30443"/>
                  <a:gd name="T8" fmla="*/ 2147483646 w 13509"/>
                  <a:gd name="T9" fmla="*/ 2147483646 h 30443"/>
                  <a:gd name="T10" fmla="*/ 2147483646 w 13509"/>
                  <a:gd name="T11" fmla="*/ 2147483646 h 30443"/>
                  <a:gd name="T12" fmla="*/ 2147483646 w 13509"/>
                  <a:gd name="T13" fmla="*/ 2147483646 h 30443"/>
                  <a:gd name="T14" fmla="*/ 2147483646 w 13509"/>
                  <a:gd name="T15" fmla="*/ 2147483646 h 30443"/>
                  <a:gd name="T16" fmla="*/ 2147483646 w 13509"/>
                  <a:gd name="T17" fmla="*/ 2147483646 h 304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09"/>
                  <a:gd name="T28" fmla="*/ 0 h 30443"/>
                  <a:gd name="T29" fmla="*/ 13509 w 13509"/>
                  <a:gd name="T30" fmla="*/ 30443 h 304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09" h="30443">
                    <a:moveTo>
                      <a:pt x="0" y="0"/>
                    </a:moveTo>
                    <a:cubicBezTo>
                      <a:pt x="674" y="1601"/>
                      <a:pt x="3422" y="9050"/>
                      <a:pt x="4309" y="11659"/>
                    </a:cubicBezTo>
                    <a:cubicBezTo>
                      <a:pt x="5196" y="14268"/>
                      <a:pt x="4872" y="14864"/>
                      <a:pt x="5321" y="15652"/>
                    </a:cubicBezTo>
                    <a:cubicBezTo>
                      <a:pt x="6279" y="15670"/>
                      <a:pt x="6392" y="15062"/>
                      <a:pt x="6693" y="16716"/>
                    </a:cubicBezTo>
                    <a:cubicBezTo>
                      <a:pt x="6994" y="18370"/>
                      <a:pt x="7074" y="18922"/>
                      <a:pt x="7127" y="25576"/>
                    </a:cubicBezTo>
                    <a:cubicBezTo>
                      <a:pt x="7319" y="27062"/>
                      <a:pt x="7538" y="25241"/>
                      <a:pt x="7847" y="25629"/>
                    </a:cubicBezTo>
                    <a:cubicBezTo>
                      <a:pt x="8330" y="26864"/>
                      <a:pt x="8740" y="26307"/>
                      <a:pt x="9147" y="26735"/>
                    </a:cubicBezTo>
                    <a:cubicBezTo>
                      <a:pt x="9554" y="27163"/>
                      <a:pt x="9565" y="27578"/>
                      <a:pt x="10292" y="28196"/>
                    </a:cubicBezTo>
                    <a:cubicBezTo>
                      <a:pt x="11019" y="28814"/>
                      <a:pt x="12861" y="30439"/>
                      <a:pt x="13509" y="3044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26" name="Freeform 1062"/>
              <p:cNvSpPr>
                <a:spLocks/>
              </p:cNvSpPr>
              <p:nvPr/>
            </p:nvSpPr>
            <p:spPr bwMode="auto">
              <a:xfrm>
                <a:off x="4010034" y="5187497"/>
                <a:ext cx="3226669" cy="328568"/>
              </a:xfrm>
              <a:custGeom>
                <a:avLst/>
                <a:gdLst>
                  <a:gd name="T0" fmla="*/ 0 w 12024"/>
                  <a:gd name="T1" fmla="*/ 2147483646 h 24682"/>
                  <a:gd name="T2" fmla="*/ 2147483646 w 12024"/>
                  <a:gd name="T3" fmla="*/ 2147483646 h 24682"/>
                  <a:gd name="T4" fmla="*/ 2147483646 w 12024"/>
                  <a:gd name="T5" fmla="*/ 2147483646 h 24682"/>
                  <a:gd name="T6" fmla="*/ 2147483646 w 12024"/>
                  <a:gd name="T7" fmla="*/ 2147483646 h 24682"/>
                  <a:gd name="T8" fmla="*/ 2147483646 w 12024"/>
                  <a:gd name="T9" fmla="*/ 2147483646 h 24682"/>
                  <a:gd name="T10" fmla="*/ 2147483646 w 12024"/>
                  <a:gd name="T11" fmla="*/ 2147483646 h 24682"/>
                  <a:gd name="T12" fmla="*/ 2147483646 w 12024"/>
                  <a:gd name="T13" fmla="*/ 2147483646 h 24682"/>
                  <a:gd name="T14" fmla="*/ 0 60000 65536"/>
                  <a:gd name="T15" fmla="*/ 0 60000 65536"/>
                  <a:gd name="T16" fmla="*/ 0 60000 65536"/>
                  <a:gd name="T17" fmla="*/ 0 60000 65536"/>
                  <a:gd name="T18" fmla="*/ 0 60000 65536"/>
                  <a:gd name="T19" fmla="*/ 0 60000 65536"/>
                  <a:gd name="T20" fmla="*/ 0 60000 65536"/>
                  <a:gd name="T21" fmla="*/ 0 w 12024"/>
                  <a:gd name="T22" fmla="*/ 0 h 24682"/>
                  <a:gd name="T23" fmla="*/ 12024 w 12024"/>
                  <a:gd name="T24" fmla="*/ 24682 h 246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24" h="24682">
                    <a:moveTo>
                      <a:pt x="0" y="23885"/>
                    </a:moveTo>
                    <a:cubicBezTo>
                      <a:pt x="354" y="23944"/>
                      <a:pt x="1058" y="24682"/>
                      <a:pt x="895" y="24543"/>
                    </a:cubicBezTo>
                    <a:cubicBezTo>
                      <a:pt x="1675" y="21928"/>
                      <a:pt x="2727" y="15992"/>
                      <a:pt x="3512" y="12675"/>
                    </a:cubicBezTo>
                    <a:cubicBezTo>
                      <a:pt x="4297" y="9358"/>
                      <a:pt x="4412" y="8621"/>
                      <a:pt x="5603" y="4638"/>
                    </a:cubicBezTo>
                    <a:cubicBezTo>
                      <a:pt x="6488" y="0"/>
                      <a:pt x="7768" y="798"/>
                      <a:pt x="8485" y="2236"/>
                    </a:cubicBezTo>
                    <a:cubicBezTo>
                      <a:pt x="9201" y="3662"/>
                      <a:pt x="9339" y="2915"/>
                      <a:pt x="9891" y="4296"/>
                    </a:cubicBezTo>
                    <a:cubicBezTo>
                      <a:pt x="10419" y="2389"/>
                      <a:pt x="11171" y="3840"/>
                      <a:pt x="12024" y="263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7827" name="Group 213"/>
              <p:cNvGrpSpPr>
                <a:grpSpLocks/>
              </p:cNvGrpSpPr>
              <p:nvPr/>
            </p:nvGrpSpPr>
            <p:grpSpPr bwMode="auto">
              <a:xfrm>
                <a:off x="1332494" y="4754777"/>
                <a:ext cx="152400" cy="142875"/>
                <a:chOff x="2212779" y="3429000"/>
                <a:chExt cx="152400" cy="142875"/>
              </a:xfrm>
            </p:grpSpPr>
            <p:sp>
              <p:nvSpPr>
                <p:cNvPr id="187844"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45"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46"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828" name="Group 217"/>
              <p:cNvGrpSpPr>
                <a:grpSpLocks/>
              </p:cNvGrpSpPr>
              <p:nvPr/>
            </p:nvGrpSpPr>
            <p:grpSpPr bwMode="auto">
              <a:xfrm>
                <a:off x="5021725" y="5252234"/>
                <a:ext cx="152400" cy="142875"/>
                <a:chOff x="2212779" y="3429000"/>
                <a:chExt cx="152400" cy="142875"/>
              </a:xfrm>
            </p:grpSpPr>
            <p:sp>
              <p:nvSpPr>
                <p:cNvPr id="187841"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42"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43"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829" name="Group 221"/>
              <p:cNvGrpSpPr>
                <a:grpSpLocks/>
              </p:cNvGrpSpPr>
              <p:nvPr/>
            </p:nvGrpSpPr>
            <p:grpSpPr bwMode="auto">
              <a:xfrm>
                <a:off x="2189386" y="5257985"/>
                <a:ext cx="152400" cy="142875"/>
                <a:chOff x="2212779" y="3429000"/>
                <a:chExt cx="152400" cy="142875"/>
              </a:xfrm>
            </p:grpSpPr>
            <p:sp>
              <p:nvSpPr>
                <p:cNvPr id="187838"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39"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40"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830" name="Group 225"/>
              <p:cNvGrpSpPr>
                <a:grpSpLocks/>
              </p:cNvGrpSpPr>
              <p:nvPr/>
            </p:nvGrpSpPr>
            <p:grpSpPr bwMode="auto">
              <a:xfrm>
                <a:off x="7160960" y="5152701"/>
                <a:ext cx="152400" cy="142875"/>
                <a:chOff x="2212779" y="3429000"/>
                <a:chExt cx="152400" cy="142875"/>
              </a:xfrm>
            </p:grpSpPr>
            <p:sp>
              <p:nvSpPr>
                <p:cNvPr id="187835"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36"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37"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87831" name="Group 229"/>
              <p:cNvGrpSpPr>
                <a:grpSpLocks/>
              </p:cNvGrpSpPr>
              <p:nvPr/>
            </p:nvGrpSpPr>
            <p:grpSpPr bwMode="auto">
              <a:xfrm>
                <a:off x="95697" y="4273743"/>
                <a:ext cx="152400" cy="142875"/>
                <a:chOff x="2212779" y="3429000"/>
                <a:chExt cx="152400" cy="142875"/>
              </a:xfrm>
            </p:grpSpPr>
            <p:sp>
              <p:nvSpPr>
                <p:cNvPr id="187832"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833"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34"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grpSp>
        <p:nvGrpSpPr>
          <p:cNvPr id="187400" name="Group 605"/>
          <p:cNvGrpSpPr>
            <a:grpSpLocks/>
          </p:cNvGrpSpPr>
          <p:nvPr/>
        </p:nvGrpSpPr>
        <p:grpSpPr bwMode="auto">
          <a:xfrm>
            <a:off x="8259716" y="2500313"/>
            <a:ext cx="1992313" cy="3833812"/>
            <a:chOff x="5219706" y="2500434"/>
            <a:chExt cx="1992307" cy="3833696"/>
          </a:xfrm>
        </p:grpSpPr>
        <p:grpSp>
          <p:nvGrpSpPr>
            <p:cNvPr id="187813" name="Group 1003"/>
            <p:cNvGrpSpPr>
              <a:grpSpLocks/>
            </p:cNvGrpSpPr>
            <p:nvPr/>
          </p:nvGrpSpPr>
          <p:grpSpPr bwMode="auto">
            <a:xfrm>
              <a:off x="6240463" y="3989390"/>
              <a:ext cx="971550" cy="1154113"/>
              <a:chOff x="3931" y="2513"/>
              <a:chExt cx="612" cy="727"/>
            </a:xfrm>
          </p:grpSpPr>
          <p:sp>
            <p:nvSpPr>
              <p:cNvPr id="187820" name="Freeform 1004"/>
              <p:cNvSpPr>
                <a:spLocks/>
              </p:cNvSpPr>
              <p:nvPr/>
            </p:nvSpPr>
            <p:spPr bwMode="auto">
              <a:xfrm>
                <a:off x="3931" y="2513"/>
                <a:ext cx="612" cy="727"/>
              </a:xfrm>
              <a:custGeom>
                <a:avLst/>
                <a:gdLst>
                  <a:gd name="T0" fmla="*/ 0 w 10000"/>
                  <a:gd name="T1" fmla="*/ 0 h 10098"/>
                  <a:gd name="T2" fmla="*/ 0 w 10000"/>
                  <a:gd name="T3" fmla="*/ 0 h 10098"/>
                  <a:gd name="T4" fmla="*/ 0 w 10000"/>
                  <a:gd name="T5" fmla="*/ 0 h 10098"/>
                  <a:gd name="T6" fmla="*/ 0 w 10000"/>
                  <a:gd name="T7" fmla="*/ 0 h 10098"/>
                  <a:gd name="T8" fmla="*/ 0 w 10000"/>
                  <a:gd name="T9" fmla="*/ 0 h 10098"/>
                  <a:gd name="T10" fmla="*/ 0 w 10000"/>
                  <a:gd name="T11" fmla="*/ 0 h 10098"/>
                  <a:gd name="T12" fmla="*/ 0 w 10000"/>
                  <a:gd name="T13" fmla="*/ 0 h 10098"/>
                  <a:gd name="T14" fmla="*/ 0 w 10000"/>
                  <a:gd name="T15" fmla="*/ 0 h 10098"/>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098"/>
                  <a:gd name="T26" fmla="*/ 10000 w 10000"/>
                  <a:gd name="T27" fmla="*/ 10098 h 100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098">
                    <a:moveTo>
                      <a:pt x="4674" y="562"/>
                    </a:moveTo>
                    <a:cubicBezTo>
                      <a:pt x="5938" y="0"/>
                      <a:pt x="7504" y="1009"/>
                      <a:pt x="8122" y="1412"/>
                    </a:cubicBezTo>
                    <a:cubicBezTo>
                      <a:pt x="8501" y="2468"/>
                      <a:pt x="8995" y="2405"/>
                      <a:pt x="9254" y="4010"/>
                    </a:cubicBezTo>
                    <a:cubicBezTo>
                      <a:pt x="9505" y="5703"/>
                      <a:pt x="9959" y="5651"/>
                      <a:pt x="10000" y="8441"/>
                    </a:cubicBezTo>
                    <a:cubicBezTo>
                      <a:pt x="9205" y="9708"/>
                      <a:pt x="8433" y="9732"/>
                      <a:pt x="6748" y="9876"/>
                    </a:cubicBezTo>
                    <a:cubicBezTo>
                      <a:pt x="5572" y="10098"/>
                      <a:pt x="3842" y="9980"/>
                      <a:pt x="1390" y="9505"/>
                    </a:cubicBezTo>
                    <a:cubicBezTo>
                      <a:pt x="343" y="8268"/>
                      <a:pt x="0" y="7238"/>
                      <a:pt x="423" y="5566"/>
                    </a:cubicBezTo>
                    <a:cubicBezTo>
                      <a:pt x="1454" y="2285"/>
                      <a:pt x="1803" y="1358"/>
                      <a:pt x="4674" y="562"/>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21" name="Text Box 1005"/>
              <p:cNvSpPr txBox="1">
                <a:spLocks noChangeArrowheads="1"/>
              </p:cNvSpPr>
              <p:nvPr/>
            </p:nvSpPr>
            <p:spPr bwMode="auto">
              <a:xfrm>
                <a:off x="4012" y="2582"/>
                <a:ext cx="424"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BLUE</a:t>
                </a:r>
              </a:p>
            </p:txBody>
          </p:sp>
        </p:grpSp>
        <p:grpSp>
          <p:nvGrpSpPr>
            <p:cNvPr id="187814" name="Group 1006"/>
            <p:cNvGrpSpPr>
              <a:grpSpLocks/>
            </p:cNvGrpSpPr>
            <p:nvPr/>
          </p:nvGrpSpPr>
          <p:grpSpPr bwMode="auto">
            <a:xfrm>
              <a:off x="5915025" y="2500434"/>
              <a:ext cx="1017588" cy="1465141"/>
              <a:chOff x="3648" y="1557"/>
              <a:chExt cx="641" cy="947"/>
            </a:xfrm>
          </p:grpSpPr>
          <p:sp>
            <p:nvSpPr>
              <p:cNvPr id="187818" name="Freeform 1007"/>
              <p:cNvSpPr>
                <a:spLocks/>
              </p:cNvSpPr>
              <p:nvPr/>
            </p:nvSpPr>
            <p:spPr bwMode="auto">
              <a:xfrm>
                <a:off x="3648" y="1557"/>
                <a:ext cx="641" cy="947"/>
              </a:xfrm>
              <a:custGeom>
                <a:avLst/>
                <a:gdLst>
                  <a:gd name="T0" fmla="*/ 0 w 10000"/>
                  <a:gd name="T1" fmla="*/ 0 h 10267"/>
                  <a:gd name="T2" fmla="*/ 0 w 10000"/>
                  <a:gd name="T3" fmla="*/ 0 h 10267"/>
                  <a:gd name="T4" fmla="*/ 0 w 10000"/>
                  <a:gd name="T5" fmla="*/ 0 h 10267"/>
                  <a:gd name="T6" fmla="*/ 0 w 10000"/>
                  <a:gd name="T7" fmla="*/ 0 h 10267"/>
                  <a:gd name="T8" fmla="*/ 0 w 10000"/>
                  <a:gd name="T9" fmla="*/ 0 h 10267"/>
                  <a:gd name="T10" fmla="*/ 0 w 10000"/>
                  <a:gd name="T11" fmla="*/ 0 h 10267"/>
                  <a:gd name="T12" fmla="*/ 0 w 10000"/>
                  <a:gd name="T13" fmla="*/ 0 h 10267"/>
                  <a:gd name="T14" fmla="*/ 0 w 10000"/>
                  <a:gd name="T15" fmla="*/ 0 h 10267"/>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267"/>
                  <a:gd name="T26" fmla="*/ 10000 w 10000"/>
                  <a:gd name="T27" fmla="*/ 10267 h 102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267">
                    <a:moveTo>
                      <a:pt x="6521" y="354"/>
                    </a:moveTo>
                    <a:cubicBezTo>
                      <a:pt x="7971" y="430"/>
                      <a:pt x="9064" y="955"/>
                      <a:pt x="9516" y="2083"/>
                    </a:cubicBezTo>
                    <a:cubicBezTo>
                      <a:pt x="9734" y="3283"/>
                      <a:pt x="10000" y="2901"/>
                      <a:pt x="8751" y="4465"/>
                    </a:cubicBezTo>
                    <a:cubicBezTo>
                      <a:pt x="8518" y="4572"/>
                      <a:pt x="7988" y="5581"/>
                      <a:pt x="6116" y="6276"/>
                    </a:cubicBezTo>
                    <a:cubicBezTo>
                      <a:pt x="4992" y="7317"/>
                      <a:pt x="5991" y="10267"/>
                      <a:pt x="2745" y="10007"/>
                    </a:cubicBezTo>
                    <a:cubicBezTo>
                      <a:pt x="998" y="8011"/>
                      <a:pt x="359" y="4149"/>
                      <a:pt x="0" y="3324"/>
                    </a:cubicBezTo>
                    <a:cubicBezTo>
                      <a:pt x="77" y="1622"/>
                      <a:pt x="156" y="2665"/>
                      <a:pt x="780" y="843"/>
                    </a:cubicBezTo>
                    <a:cubicBezTo>
                      <a:pt x="3276" y="296"/>
                      <a:pt x="3899" y="0"/>
                      <a:pt x="6521" y="354"/>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19" name="Text Box 1008"/>
              <p:cNvSpPr txBox="1">
                <a:spLocks noChangeArrowheads="1"/>
              </p:cNvSpPr>
              <p:nvPr/>
            </p:nvSpPr>
            <p:spPr bwMode="auto">
              <a:xfrm>
                <a:off x="3695" y="2118"/>
                <a:ext cx="356" cy="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300"/>
                  </a:lnSpc>
                  <a:spcBef>
                    <a:spcPct val="0"/>
                  </a:spcBef>
                  <a:buNone/>
                </a:pPr>
                <a:r>
                  <a:rPr lang="en-US" altLang="en-US" sz="1400" b="1" dirty="0">
                    <a:solidFill>
                      <a:srgbClr val="000000"/>
                    </a:solidFill>
                    <a:cs typeface="Arial" panose="020B0604020202020204" pitchFamily="34" charset="0"/>
                  </a:rPr>
                  <a:t>OBJ</a:t>
                </a:r>
              </a:p>
              <a:p>
                <a:pPr algn="ctr">
                  <a:lnSpc>
                    <a:spcPts val="1300"/>
                  </a:lnSpc>
                  <a:spcBef>
                    <a:spcPct val="0"/>
                  </a:spcBef>
                  <a:buNone/>
                </a:pPr>
                <a:r>
                  <a:rPr lang="en-US" altLang="en-US" sz="1400" b="1" dirty="0">
                    <a:solidFill>
                      <a:srgbClr val="000000"/>
                    </a:solidFill>
                    <a:cs typeface="Arial" panose="020B0604020202020204" pitchFamily="34" charset="0"/>
                  </a:rPr>
                  <a:t>RED</a:t>
                </a:r>
              </a:p>
            </p:txBody>
          </p:sp>
        </p:grpSp>
        <p:grpSp>
          <p:nvGrpSpPr>
            <p:cNvPr id="187815" name="Group 1003"/>
            <p:cNvGrpSpPr>
              <a:grpSpLocks/>
            </p:cNvGrpSpPr>
            <p:nvPr/>
          </p:nvGrpSpPr>
          <p:grpSpPr bwMode="auto">
            <a:xfrm>
              <a:off x="5219706" y="5226054"/>
              <a:ext cx="977901" cy="1108076"/>
              <a:chOff x="3960" y="2512"/>
              <a:chExt cx="616" cy="698"/>
            </a:xfrm>
          </p:grpSpPr>
          <p:sp>
            <p:nvSpPr>
              <p:cNvPr id="187816" name="Freeform 1004"/>
              <p:cNvSpPr>
                <a:spLocks/>
              </p:cNvSpPr>
              <p:nvPr/>
            </p:nvSpPr>
            <p:spPr bwMode="auto">
              <a:xfrm>
                <a:off x="3960" y="2512"/>
                <a:ext cx="615" cy="698"/>
              </a:xfrm>
              <a:custGeom>
                <a:avLst/>
                <a:gdLst>
                  <a:gd name="T0" fmla="*/ 0 w 9694"/>
                  <a:gd name="T1" fmla="*/ 0 h 10000"/>
                  <a:gd name="T2" fmla="*/ 0 w 9694"/>
                  <a:gd name="T3" fmla="*/ 0 h 10000"/>
                  <a:gd name="T4" fmla="*/ 0 w 9694"/>
                  <a:gd name="T5" fmla="*/ 0 h 10000"/>
                  <a:gd name="T6" fmla="*/ 0 w 9694"/>
                  <a:gd name="T7" fmla="*/ 0 h 10000"/>
                  <a:gd name="T8" fmla="*/ 0 w 9694"/>
                  <a:gd name="T9" fmla="*/ 0 h 10000"/>
                  <a:gd name="T10" fmla="*/ 0 w 9694"/>
                  <a:gd name="T11" fmla="*/ 0 h 10000"/>
                  <a:gd name="T12" fmla="*/ 0 w 9694"/>
                  <a:gd name="T13" fmla="*/ 0 h 10000"/>
                  <a:gd name="T14" fmla="*/ 0 w 9694"/>
                  <a:gd name="T15" fmla="*/ 0 h 10000"/>
                  <a:gd name="T16" fmla="*/ 0 w 9694"/>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94"/>
                  <a:gd name="T28" fmla="*/ 0 h 10000"/>
                  <a:gd name="T29" fmla="*/ 9694 w 9694"/>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94" h="10000">
                    <a:moveTo>
                      <a:pt x="4449" y="478"/>
                    </a:moveTo>
                    <a:cubicBezTo>
                      <a:pt x="5320" y="334"/>
                      <a:pt x="7139" y="0"/>
                      <a:pt x="8389" y="481"/>
                    </a:cubicBezTo>
                    <a:cubicBezTo>
                      <a:pt x="9254" y="1558"/>
                      <a:pt x="9564" y="1041"/>
                      <a:pt x="9694" y="3084"/>
                    </a:cubicBezTo>
                    <a:cubicBezTo>
                      <a:pt x="9545" y="6099"/>
                      <a:pt x="9539" y="5284"/>
                      <a:pt x="9021" y="8161"/>
                    </a:cubicBezTo>
                    <a:cubicBezTo>
                      <a:pt x="8254" y="9467"/>
                      <a:pt x="6729" y="9491"/>
                      <a:pt x="5603" y="9945"/>
                    </a:cubicBezTo>
                    <a:cubicBezTo>
                      <a:pt x="3967" y="9920"/>
                      <a:pt x="4080" y="10000"/>
                      <a:pt x="1714" y="9509"/>
                    </a:cubicBezTo>
                    <a:cubicBezTo>
                      <a:pt x="705" y="8539"/>
                      <a:pt x="373" y="8338"/>
                      <a:pt x="0" y="6818"/>
                    </a:cubicBezTo>
                    <a:cubicBezTo>
                      <a:pt x="997" y="4142"/>
                      <a:pt x="551" y="4350"/>
                      <a:pt x="1930" y="2415"/>
                    </a:cubicBezTo>
                    <a:cubicBezTo>
                      <a:pt x="2900" y="1089"/>
                      <a:pt x="2987" y="1166"/>
                      <a:pt x="4449" y="478"/>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17" name="Text Box 1005"/>
              <p:cNvSpPr txBox="1">
                <a:spLocks noChangeArrowheads="1"/>
              </p:cNvSpPr>
              <p:nvPr/>
            </p:nvSpPr>
            <p:spPr bwMode="auto">
              <a:xfrm>
                <a:off x="4095" y="2563"/>
                <a:ext cx="481"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WHITE</a:t>
                </a:r>
              </a:p>
            </p:txBody>
          </p:sp>
        </p:grpSp>
      </p:grpSp>
      <p:grpSp>
        <p:nvGrpSpPr>
          <p:cNvPr id="187401" name="Group 615"/>
          <p:cNvGrpSpPr>
            <a:grpSpLocks/>
          </p:cNvGrpSpPr>
          <p:nvPr/>
        </p:nvGrpSpPr>
        <p:grpSpPr bwMode="auto">
          <a:xfrm>
            <a:off x="3255915" y="2011363"/>
            <a:ext cx="2236788" cy="4202112"/>
            <a:chOff x="216385" y="2011275"/>
            <a:chExt cx="2236253" cy="4201703"/>
          </a:xfrm>
        </p:grpSpPr>
        <p:grpSp>
          <p:nvGrpSpPr>
            <p:cNvPr id="187804" name="Group 291"/>
            <p:cNvGrpSpPr>
              <a:grpSpLocks/>
            </p:cNvGrpSpPr>
            <p:nvPr/>
          </p:nvGrpSpPr>
          <p:grpSpPr bwMode="auto">
            <a:xfrm>
              <a:off x="627078" y="3043015"/>
              <a:ext cx="942457" cy="1450169"/>
              <a:chOff x="619760" y="3030117"/>
              <a:chExt cx="942466" cy="1450073"/>
            </a:xfrm>
          </p:grpSpPr>
          <p:sp>
            <p:nvSpPr>
              <p:cNvPr id="187811" name="Freeform 79"/>
              <p:cNvSpPr>
                <a:spLocks/>
              </p:cNvSpPr>
              <p:nvPr/>
            </p:nvSpPr>
            <p:spPr bwMode="auto">
              <a:xfrm>
                <a:off x="619760" y="3030117"/>
                <a:ext cx="942466" cy="1450073"/>
              </a:xfrm>
              <a:custGeom>
                <a:avLst/>
                <a:gdLst>
                  <a:gd name="T0" fmla="*/ 2147483646 w 9917"/>
                  <a:gd name="T1" fmla="*/ 0 h 10000"/>
                  <a:gd name="T2" fmla="*/ 2147483646 w 9917"/>
                  <a:gd name="T3" fmla="*/ 2147483646 h 10000"/>
                  <a:gd name="T4" fmla="*/ 2147483646 w 9917"/>
                  <a:gd name="T5" fmla="*/ 2147483646 h 10000"/>
                  <a:gd name="T6" fmla="*/ 2147483646 w 9917"/>
                  <a:gd name="T7" fmla="*/ 2147483646 h 10000"/>
                  <a:gd name="T8" fmla="*/ 2147483646 w 9917"/>
                  <a:gd name="T9" fmla="*/ 2147483646 h 10000"/>
                  <a:gd name="T10" fmla="*/ 2147483646 w 9917"/>
                  <a:gd name="T11" fmla="*/ 2147483646 h 10000"/>
                  <a:gd name="T12" fmla="*/ 2147483646 w 9917"/>
                  <a:gd name="T13" fmla="*/ 2147483646 h 10000"/>
                  <a:gd name="T14" fmla="*/ 2147483646 w 9917"/>
                  <a:gd name="T15" fmla="*/ 2147483646 h 10000"/>
                  <a:gd name="T16" fmla="*/ 2147483646 w 9917"/>
                  <a:gd name="T17" fmla="*/ 2147483646 h 10000"/>
                  <a:gd name="T18" fmla="*/ 0 w 9917"/>
                  <a:gd name="T19" fmla="*/ 2147483646 h 10000"/>
                  <a:gd name="T20" fmla="*/ 2147483646 w 9917"/>
                  <a:gd name="T21" fmla="*/ 2147483646 h 10000"/>
                  <a:gd name="T22" fmla="*/ 2147483646 w 9917"/>
                  <a:gd name="T23" fmla="*/ 2147483646 h 10000"/>
                  <a:gd name="T24" fmla="*/ 2147483646 w 9917"/>
                  <a:gd name="T25" fmla="*/ 0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17"/>
                  <a:gd name="T40" fmla="*/ 0 h 10000"/>
                  <a:gd name="T41" fmla="*/ 9917 w 9917"/>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17" h="10000">
                    <a:moveTo>
                      <a:pt x="4517" y="0"/>
                    </a:moveTo>
                    <a:cubicBezTo>
                      <a:pt x="6162" y="279"/>
                      <a:pt x="5796" y="1236"/>
                      <a:pt x="7796" y="1593"/>
                    </a:cubicBezTo>
                    <a:cubicBezTo>
                      <a:pt x="8715" y="1700"/>
                      <a:pt x="9171" y="1756"/>
                      <a:pt x="9470" y="2121"/>
                    </a:cubicBezTo>
                    <a:cubicBezTo>
                      <a:pt x="9854" y="2527"/>
                      <a:pt x="9791" y="2292"/>
                      <a:pt x="9917" y="3017"/>
                    </a:cubicBezTo>
                    <a:cubicBezTo>
                      <a:pt x="9748" y="5073"/>
                      <a:pt x="8822" y="5206"/>
                      <a:pt x="7768" y="6738"/>
                    </a:cubicBezTo>
                    <a:cubicBezTo>
                      <a:pt x="7102" y="7415"/>
                      <a:pt x="6436" y="7533"/>
                      <a:pt x="6052" y="7996"/>
                    </a:cubicBezTo>
                    <a:cubicBezTo>
                      <a:pt x="5670" y="8458"/>
                      <a:pt x="6069" y="9052"/>
                      <a:pt x="5469" y="9513"/>
                    </a:cubicBezTo>
                    <a:lnTo>
                      <a:pt x="3589" y="9879"/>
                    </a:lnTo>
                    <a:cubicBezTo>
                      <a:pt x="2389" y="10000"/>
                      <a:pt x="2459" y="9809"/>
                      <a:pt x="856" y="9686"/>
                    </a:cubicBezTo>
                    <a:cubicBezTo>
                      <a:pt x="55" y="9077"/>
                      <a:pt x="352" y="9282"/>
                      <a:pt x="0" y="8229"/>
                    </a:cubicBezTo>
                    <a:cubicBezTo>
                      <a:pt x="618" y="6901"/>
                      <a:pt x="390" y="7626"/>
                      <a:pt x="1058" y="6347"/>
                    </a:cubicBezTo>
                    <a:cubicBezTo>
                      <a:pt x="2526" y="5005"/>
                      <a:pt x="2932" y="1807"/>
                      <a:pt x="3150" y="939"/>
                    </a:cubicBezTo>
                    <a:cubicBezTo>
                      <a:pt x="3233" y="612"/>
                      <a:pt x="3633" y="303"/>
                      <a:pt x="4517"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12" name="Text Box 289"/>
              <p:cNvSpPr txBox="1">
                <a:spLocks noChangeArrowheads="1"/>
              </p:cNvSpPr>
              <p:nvPr/>
            </p:nvSpPr>
            <p:spPr bwMode="auto">
              <a:xfrm>
                <a:off x="832077" y="3201888"/>
                <a:ext cx="646836" cy="246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B</a:t>
                </a:r>
              </a:p>
            </p:txBody>
          </p:sp>
        </p:grpSp>
        <p:grpSp>
          <p:nvGrpSpPr>
            <p:cNvPr id="187805" name="Group 170"/>
            <p:cNvGrpSpPr>
              <a:grpSpLocks/>
            </p:cNvGrpSpPr>
            <p:nvPr/>
          </p:nvGrpSpPr>
          <p:grpSpPr bwMode="auto">
            <a:xfrm>
              <a:off x="1096182" y="2011275"/>
              <a:ext cx="1356456" cy="966893"/>
              <a:chOff x="1096182" y="2011275"/>
              <a:chExt cx="1356456" cy="966893"/>
            </a:xfrm>
          </p:grpSpPr>
          <p:sp>
            <p:nvSpPr>
              <p:cNvPr id="187809" name="Freeform 79"/>
              <p:cNvSpPr>
                <a:spLocks/>
              </p:cNvSpPr>
              <p:nvPr/>
            </p:nvSpPr>
            <p:spPr bwMode="auto">
              <a:xfrm>
                <a:off x="1096182" y="2011275"/>
                <a:ext cx="1356456" cy="966893"/>
              </a:xfrm>
              <a:custGeom>
                <a:avLst/>
                <a:gdLst>
                  <a:gd name="T0" fmla="*/ 2147483646 w 12290"/>
                  <a:gd name="T1" fmla="*/ 2147483646 h 10176"/>
                  <a:gd name="T2" fmla="*/ 2147483646 w 12290"/>
                  <a:gd name="T3" fmla="*/ 2147483646 h 10176"/>
                  <a:gd name="T4" fmla="*/ 2147483646 w 12290"/>
                  <a:gd name="T5" fmla="*/ 2147483646 h 10176"/>
                  <a:gd name="T6" fmla="*/ 2147483646 w 12290"/>
                  <a:gd name="T7" fmla="*/ 2147483646 h 10176"/>
                  <a:gd name="T8" fmla="*/ 2147483646 w 12290"/>
                  <a:gd name="T9" fmla="*/ 2147483646 h 10176"/>
                  <a:gd name="T10" fmla="*/ 2147483646 w 12290"/>
                  <a:gd name="T11" fmla="*/ 2147483646 h 10176"/>
                  <a:gd name="T12" fmla="*/ 2147483646 w 12290"/>
                  <a:gd name="T13" fmla="*/ 2147483646 h 10176"/>
                  <a:gd name="T14" fmla="*/ 2147483646 w 12290"/>
                  <a:gd name="T15" fmla="*/ 2147483646 h 10176"/>
                  <a:gd name="T16" fmla="*/ 2147483646 w 12290"/>
                  <a:gd name="T17" fmla="*/ 2147483646 h 10176"/>
                  <a:gd name="T18" fmla="*/ 2147483646 w 12290"/>
                  <a:gd name="T19" fmla="*/ 2147483646 h 10176"/>
                  <a:gd name="T20" fmla="*/ 2147483646 w 12290"/>
                  <a:gd name="T21" fmla="*/ 2147483646 h 10176"/>
                  <a:gd name="T22" fmla="*/ 2147483646 w 12290"/>
                  <a:gd name="T23" fmla="*/ 2147483646 h 101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90"/>
                  <a:gd name="T37" fmla="*/ 0 h 10176"/>
                  <a:gd name="T38" fmla="*/ 12290 w 12290"/>
                  <a:gd name="T39" fmla="*/ 10176 h 101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90" h="10176">
                    <a:moveTo>
                      <a:pt x="8219" y="711"/>
                    </a:moveTo>
                    <a:cubicBezTo>
                      <a:pt x="9399" y="824"/>
                      <a:pt x="10440" y="865"/>
                      <a:pt x="11236" y="1034"/>
                    </a:cubicBezTo>
                    <a:cubicBezTo>
                      <a:pt x="11903" y="1549"/>
                      <a:pt x="11916" y="1315"/>
                      <a:pt x="12290" y="1781"/>
                    </a:cubicBezTo>
                    <a:cubicBezTo>
                      <a:pt x="11875" y="2486"/>
                      <a:pt x="11261" y="3589"/>
                      <a:pt x="10916" y="4060"/>
                    </a:cubicBezTo>
                    <a:cubicBezTo>
                      <a:pt x="10530" y="5072"/>
                      <a:pt x="10469" y="5103"/>
                      <a:pt x="10209" y="5646"/>
                    </a:cubicBezTo>
                    <a:cubicBezTo>
                      <a:pt x="10061" y="6494"/>
                      <a:pt x="9684" y="6337"/>
                      <a:pt x="9359" y="7319"/>
                    </a:cubicBezTo>
                    <a:lnTo>
                      <a:pt x="5826" y="10176"/>
                    </a:lnTo>
                    <a:lnTo>
                      <a:pt x="689" y="7840"/>
                    </a:lnTo>
                    <a:cubicBezTo>
                      <a:pt x="0" y="7116"/>
                      <a:pt x="622" y="6208"/>
                      <a:pt x="955" y="4786"/>
                    </a:cubicBezTo>
                    <a:cubicBezTo>
                      <a:pt x="1488" y="3206"/>
                      <a:pt x="1733" y="2701"/>
                      <a:pt x="2496" y="1133"/>
                    </a:cubicBezTo>
                    <a:cubicBezTo>
                      <a:pt x="3610" y="235"/>
                      <a:pt x="3318" y="0"/>
                      <a:pt x="4907" y="273"/>
                    </a:cubicBezTo>
                    <a:cubicBezTo>
                      <a:pt x="6289" y="578"/>
                      <a:pt x="6367" y="954"/>
                      <a:pt x="8219" y="71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10" name="Text Box 289"/>
              <p:cNvSpPr txBox="1">
                <a:spLocks noChangeArrowheads="1"/>
              </p:cNvSpPr>
              <p:nvPr/>
            </p:nvSpPr>
            <p:spPr bwMode="auto">
              <a:xfrm>
                <a:off x="1277308" y="2015288"/>
                <a:ext cx="646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A</a:t>
                </a:r>
              </a:p>
            </p:txBody>
          </p:sp>
        </p:grpSp>
        <p:grpSp>
          <p:nvGrpSpPr>
            <p:cNvPr id="187806" name="Group 173"/>
            <p:cNvGrpSpPr>
              <a:grpSpLocks/>
            </p:cNvGrpSpPr>
            <p:nvPr/>
          </p:nvGrpSpPr>
          <p:grpSpPr bwMode="auto">
            <a:xfrm>
              <a:off x="216385" y="4808651"/>
              <a:ext cx="800658" cy="1404327"/>
              <a:chOff x="216385" y="4808651"/>
              <a:chExt cx="800658" cy="1404327"/>
            </a:xfrm>
          </p:grpSpPr>
          <p:sp>
            <p:nvSpPr>
              <p:cNvPr id="187807" name="Freeform 79"/>
              <p:cNvSpPr>
                <a:spLocks/>
              </p:cNvSpPr>
              <p:nvPr/>
            </p:nvSpPr>
            <p:spPr bwMode="auto">
              <a:xfrm rot="-1469295">
                <a:off x="345834" y="4808651"/>
                <a:ext cx="671209" cy="1404327"/>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0 h 100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0000"/>
                  <a:gd name="T38" fmla="*/ 10000 w 10000"/>
                  <a:gd name="T39" fmla="*/ 10000 h 100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0000">
                    <a:moveTo>
                      <a:pt x="4374" y="0"/>
                    </a:moveTo>
                    <a:cubicBezTo>
                      <a:pt x="6647" y="152"/>
                      <a:pt x="6357" y="110"/>
                      <a:pt x="8222" y="344"/>
                    </a:cubicBezTo>
                    <a:cubicBezTo>
                      <a:pt x="9523" y="454"/>
                      <a:pt x="9489" y="674"/>
                      <a:pt x="9912" y="1132"/>
                    </a:cubicBezTo>
                    <a:cubicBezTo>
                      <a:pt x="10000" y="1821"/>
                      <a:pt x="9685" y="1580"/>
                      <a:pt x="9182" y="2330"/>
                    </a:cubicBezTo>
                    <a:cubicBezTo>
                      <a:pt x="8264" y="3367"/>
                      <a:pt x="7915" y="3318"/>
                      <a:pt x="7843" y="5112"/>
                    </a:cubicBezTo>
                    <a:cubicBezTo>
                      <a:pt x="7999" y="6167"/>
                      <a:pt x="8822" y="7082"/>
                      <a:pt x="8364" y="8528"/>
                    </a:cubicBezTo>
                    <a:cubicBezTo>
                      <a:pt x="8106" y="9389"/>
                      <a:pt x="7410" y="9525"/>
                      <a:pt x="6563" y="10000"/>
                    </a:cubicBezTo>
                    <a:lnTo>
                      <a:pt x="3943" y="9980"/>
                    </a:lnTo>
                    <a:cubicBezTo>
                      <a:pt x="2130" y="9348"/>
                      <a:pt x="1756" y="8979"/>
                      <a:pt x="906" y="8121"/>
                    </a:cubicBezTo>
                    <a:cubicBezTo>
                      <a:pt x="453" y="7139"/>
                      <a:pt x="215" y="7338"/>
                      <a:pt x="0" y="6278"/>
                    </a:cubicBezTo>
                    <a:cubicBezTo>
                      <a:pt x="81" y="4662"/>
                      <a:pt x="745" y="2965"/>
                      <a:pt x="1691" y="1644"/>
                    </a:cubicBezTo>
                    <a:cubicBezTo>
                      <a:pt x="2237" y="611"/>
                      <a:pt x="3286" y="280"/>
                      <a:pt x="4374"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08" name="Text Box 289"/>
              <p:cNvSpPr txBox="1">
                <a:spLocks noChangeArrowheads="1"/>
              </p:cNvSpPr>
              <p:nvPr/>
            </p:nvSpPr>
            <p:spPr bwMode="auto">
              <a:xfrm>
                <a:off x="216385" y="4845960"/>
                <a:ext cx="64683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C</a:t>
                </a:r>
              </a:p>
            </p:txBody>
          </p:sp>
        </p:grpSp>
      </p:grpSp>
      <p:grpSp>
        <p:nvGrpSpPr>
          <p:cNvPr id="187402" name="Group 511"/>
          <p:cNvGrpSpPr>
            <a:grpSpLocks/>
          </p:cNvGrpSpPr>
          <p:nvPr/>
        </p:nvGrpSpPr>
        <p:grpSpPr bwMode="auto">
          <a:xfrm>
            <a:off x="3090815" y="2487613"/>
            <a:ext cx="603250" cy="495300"/>
            <a:chOff x="51524" y="2486952"/>
            <a:chExt cx="603131" cy="496363"/>
          </a:xfrm>
        </p:grpSpPr>
        <p:grpSp>
          <p:nvGrpSpPr>
            <p:cNvPr id="187788" name="Group 599"/>
            <p:cNvGrpSpPr>
              <a:grpSpLocks/>
            </p:cNvGrpSpPr>
            <p:nvPr/>
          </p:nvGrpSpPr>
          <p:grpSpPr bwMode="auto">
            <a:xfrm flipH="1">
              <a:off x="51524" y="2740597"/>
              <a:ext cx="147613" cy="242718"/>
              <a:chOff x="7697887" y="504293"/>
              <a:chExt cx="147691" cy="243135"/>
            </a:xfrm>
          </p:grpSpPr>
          <p:cxnSp>
            <p:nvCxnSpPr>
              <p:cNvPr id="187802" name="Straight Connector 572"/>
              <p:cNvCxnSpPr>
                <a:cxnSpLocks noChangeShapeType="1"/>
              </p:cNvCxnSpPr>
              <p:nvPr/>
            </p:nvCxnSpPr>
            <p:spPr bwMode="auto">
              <a:xfrm>
                <a:off x="7844783" y="504293"/>
                <a:ext cx="0" cy="19674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87803" name="Straight Connector 574"/>
              <p:cNvCxnSpPr>
                <a:cxnSpLocks noChangeShapeType="1"/>
              </p:cNvCxnSpPr>
              <p:nvPr/>
            </p:nvCxnSpPr>
            <p:spPr bwMode="auto">
              <a:xfrm flipH="1">
                <a:off x="7697887" y="693127"/>
                <a:ext cx="147691" cy="54301"/>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87789" name="Group 592"/>
            <p:cNvGrpSpPr>
              <a:grpSpLocks/>
            </p:cNvGrpSpPr>
            <p:nvPr/>
          </p:nvGrpSpPr>
          <p:grpSpPr bwMode="auto">
            <a:xfrm>
              <a:off x="51524" y="2486952"/>
              <a:ext cx="603131" cy="279904"/>
              <a:chOff x="-514123" y="3592653"/>
              <a:chExt cx="603131" cy="279904"/>
            </a:xfrm>
          </p:grpSpPr>
          <p:grpSp>
            <p:nvGrpSpPr>
              <p:cNvPr id="187790" name="Group 464"/>
              <p:cNvGrpSpPr>
                <a:grpSpLocks/>
              </p:cNvGrpSpPr>
              <p:nvPr/>
            </p:nvGrpSpPr>
            <p:grpSpPr bwMode="auto">
              <a:xfrm>
                <a:off x="-514123" y="3658968"/>
                <a:ext cx="326436" cy="199800"/>
                <a:chOff x="629150" y="2577210"/>
                <a:chExt cx="567753" cy="392396"/>
              </a:xfrm>
            </p:grpSpPr>
            <p:sp>
              <p:nvSpPr>
                <p:cNvPr id="187795" name="Rectangle 132"/>
                <p:cNvSpPr>
                  <a:spLocks noChangeArrowheads="1"/>
                </p:cNvSpPr>
                <p:nvPr/>
              </p:nvSpPr>
              <p:spPr bwMode="auto">
                <a:xfrm>
                  <a:off x="629150" y="2577210"/>
                  <a:ext cx="567753" cy="392396"/>
                </a:xfrm>
                <a:prstGeom prst="rect">
                  <a:avLst/>
                </a:prstGeom>
                <a:solidFill>
                  <a:srgbClr val="80E0FF"/>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nvGrpSpPr>
                <p:cNvPr id="187796" name="Group 78"/>
                <p:cNvGrpSpPr>
                  <a:grpSpLocks/>
                </p:cNvGrpSpPr>
                <p:nvPr/>
              </p:nvGrpSpPr>
              <p:grpSpPr bwMode="auto">
                <a:xfrm>
                  <a:off x="808709" y="2855549"/>
                  <a:ext cx="198290" cy="72229"/>
                  <a:chOff x="1226128" y="1237034"/>
                  <a:chExt cx="494031" cy="174994"/>
                </a:xfrm>
              </p:grpSpPr>
              <p:sp>
                <p:nvSpPr>
                  <p:cNvPr id="187798" name="Freeform 95"/>
                  <p:cNvSpPr>
                    <a:spLocks noChangeAspect="1"/>
                  </p:cNvSpPr>
                  <p:nvPr/>
                </p:nvSpPr>
                <p:spPr bwMode="auto">
                  <a:xfrm rot="5400000">
                    <a:off x="1597208"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799" name="Freeform 96"/>
                  <p:cNvSpPr>
                    <a:spLocks noChangeAspect="1"/>
                  </p:cNvSpPr>
                  <p:nvPr/>
                </p:nvSpPr>
                <p:spPr bwMode="auto">
                  <a:xfrm rot="16200000" flipH="1">
                    <a:off x="1175260"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800" name="Line 97"/>
                  <p:cNvSpPr>
                    <a:spLocks noChangeShapeType="1"/>
                  </p:cNvSpPr>
                  <p:nvPr/>
                </p:nvSpPr>
                <p:spPr bwMode="auto">
                  <a:xfrm>
                    <a:off x="1292058" y="1412028"/>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801" name="Line 97"/>
                  <p:cNvSpPr>
                    <a:spLocks noChangeShapeType="1"/>
                  </p:cNvSpPr>
                  <p:nvPr/>
                </p:nvSpPr>
                <p:spPr bwMode="auto">
                  <a:xfrm>
                    <a:off x="1293447" y="1237034"/>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7797" name="Oval 66"/>
                <p:cNvSpPr>
                  <a:spLocks noChangeArrowheads="1"/>
                </p:cNvSpPr>
                <p:nvPr/>
              </p:nvSpPr>
              <p:spPr bwMode="auto">
                <a:xfrm>
                  <a:off x="850305" y="2717607"/>
                  <a:ext cx="105549" cy="106878"/>
                </a:xfrm>
                <a:prstGeom prst="ellipse">
                  <a:avLst/>
                </a:prstGeom>
                <a:solidFill>
                  <a:schemeClr val="tx1"/>
                </a:solidFill>
                <a:ln w="19050">
                  <a:solidFill>
                    <a:srgbClr val="00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grpSp>
            <p:nvGrpSpPr>
              <p:cNvPr id="187791" name="Group 259"/>
              <p:cNvGrpSpPr>
                <a:grpSpLocks/>
              </p:cNvGrpSpPr>
              <p:nvPr/>
            </p:nvGrpSpPr>
            <p:grpSpPr bwMode="auto">
              <a:xfrm>
                <a:off x="-370224" y="3592653"/>
                <a:ext cx="30582" cy="57624"/>
                <a:chOff x="5877" y="2360"/>
                <a:chExt cx="52" cy="98"/>
              </a:xfrm>
            </p:grpSpPr>
            <p:sp>
              <p:nvSpPr>
                <p:cNvPr id="187793"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94"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7792" name="Text Box 177"/>
              <p:cNvSpPr txBox="1">
                <a:spLocks noChangeArrowheads="1"/>
              </p:cNvSpPr>
              <p:nvPr/>
            </p:nvSpPr>
            <p:spPr bwMode="auto">
              <a:xfrm>
                <a:off x="-251107" y="3687495"/>
                <a:ext cx="340115" cy="185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3-29</a:t>
                </a:r>
              </a:p>
            </p:txBody>
          </p:sp>
        </p:grpSp>
      </p:grpSp>
      <p:sp>
        <p:nvSpPr>
          <p:cNvPr id="418" name="Rectangle 512"/>
          <p:cNvSpPr>
            <a:spLocks noChangeArrowheads="1"/>
          </p:cNvSpPr>
          <p:nvPr/>
        </p:nvSpPr>
        <p:spPr bwMode="auto">
          <a:xfrm rot="537630">
            <a:off x="6776991" y="3495675"/>
            <a:ext cx="523875" cy="554038"/>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1-8  </a:t>
            </a: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1-68</a:t>
            </a:r>
          </a:p>
        </p:txBody>
      </p:sp>
      <p:sp>
        <p:nvSpPr>
          <p:cNvPr id="419" name="Rectangle 512"/>
          <p:cNvSpPr>
            <a:spLocks noChangeArrowheads="1"/>
          </p:cNvSpPr>
          <p:nvPr/>
        </p:nvSpPr>
        <p:spPr bwMode="auto">
          <a:xfrm rot="227568">
            <a:off x="6699204" y="5221289"/>
            <a:ext cx="523875" cy="554037"/>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1-68  </a:t>
            </a: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1-66</a:t>
            </a:r>
          </a:p>
        </p:txBody>
      </p:sp>
      <p:grpSp>
        <p:nvGrpSpPr>
          <p:cNvPr id="187406" name="Group 907"/>
          <p:cNvGrpSpPr>
            <a:grpSpLocks/>
          </p:cNvGrpSpPr>
          <p:nvPr/>
        </p:nvGrpSpPr>
        <p:grpSpPr bwMode="auto">
          <a:xfrm>
            <a:off x="5599066" y="2098675"/>
            <a:ext cx="3330575" cy="1049338"/>
            <a:chOff x="2559761" y="2098006"/>
            <a:chExt cx="3329873" cy="1050007"/>
          </a:xfrm>
        </p:grpSpPr>
        <p:grpSp>
          <p:nvGrpSpPr>
            <p:cNvPr id="187761" name="Group 681"/>
            <p:cNvGrpSpPr>
              <a:grpSpLocks/>
            </p:cNvGrpSpPr>
            <p:nvPr/>
          </p:nvGrpSpPr>
          <p:grpSpPr bwMode="auto">
            <a:xfrm>
              <a:off x="2559761" y="2098006"/>
              <a:ext cx="3329873" cy="1050007"/>
              <a:chOff x="2559761" y="2098006"/>
              <a:chExt cx="3329873" cy="1050007"/>
            </a:xfrm>
          </p:grpSpPr>
          <p:sp>
            <p:nvSpPr>
              <p:cNvPr id="187763" name="Freeform 151"/>
              <p:cNvSpPr>
                <a:spLocks/>
              </p:cNvSpPr>
              <p:nvPr/>
            </p:nvSpPr>
            <p:spPr bwMode="auto">
              <a:xfrm>
                <a:off x="2559761" y="2870200"/>
                <a:ext cx="2657954" cy="120650"/>
              </a:xfrm>
              <a:custGeom>
                <a:avLst/>
                <a:gdLst>
                  <a:gd name="T0" fmla="*/ 0 w 12005"/>
                  <a:gd name="T1" fmla="*/ 2147483646 h 10000"/>
                  <a:gd name="T2" fmla="*/ 2147483646 w 12005"/>
                  <a:gd name="T3" fmla="*/ 2147483646 h 10000"/>
                  <a:gd name="T4" fmla="*/ 2147483646 w 12005"/>
                  <a:gd name="T5" fmla="*/ 2147483646 h 10000"/>
                  <a:gd name="T6" fmla="*/ 2147483646 w 12005"/>
                  <a:gd name="T7" fmla="*/ 2147483646 h 10000"/>
                  <a:gd name="T8" fmla="*/ 2147483646 w 12005"/>
                  <a:gd name="T9" fmla="*/ 2147483646 h 10000"/>
                  <a:gd name="T10" fmla="*/ 0 60000 65536"/>
                  <a:gd name="T11" fmla="*/ 0 60000 65536"/>
                  <a:gd name="T12" fmla="*/ 0 60000 65536"/>
                  <a:gd name="T13" fmla="*/ 0 60000 65536"/>
                  <a:gd name="T14" fmla="*/ 0 60000 65536"/>
                  <a:gd name="T15" fmla="*/ 0 w 12005"/>
                  <a:gd name="T16" fmla="*/ 0 h 10000"/>
                  <a:gd name="T17" fmla="*/ 12005 w 12005"/>
                  <a:gd name="T18" fmla="*/ 10000 h 10000"/>
                </a:gdLst>
                <a:ahLst/>
                <a:cxnLst>
                  <a:cxn ang="T10">
                    <a:pos x="T0" y="T1"/>
                  </a:cxn>
                  <a:cxn ang="T11">
                    <a:pos x="T2" y="T3"/>
                  </a:cxn>
                  <a:cxn ang="T12">
                    <a:pos x="T4" y="T5"/>
                  </a:cxn>
                  <a:cxn ang="T13">
                    <a:pos x="T6" y="T7"/>
                  </a:cxn>
                  <a:cxn ang="T14">
                    <a:pos x="T8" y="T9"/>
                  </a:cxn>
                </a:cxnLst>
                <a:rect l="T15" t="T16" r="T17" b="T18"/>
                <a:pathLst>
                  <a:path w="12005" h="10000">
                    <a:moveTo>
                      <a:pt x="0" y="5263"/>
                    </a:moveTo>
                    <a:cubicBezTo>
                      <a:pt x="569" y="4737"/>
                      <a:pt x="4453" y="2763"/>
                      <a:pt x="5419" y="2105"/>
                    </a:cubicBezTo>
                    <a:cubicBezTo>
                      <a:pt x="6393" y="0"/>
                      <a:pt x="6764" y="526"/>
                      <a:pt x="7798" y="1579"/>
                    </a:cubicBezTo>
                    <a:cubicBezTo>
                      <a:pt x="8833" y="2632"/>
                      <a:pt x="9134" y="3553"/>
                      <a:pt x="9833" y="4211"/>
                    </a:cubicBezTo>
                    <a:cubicBezTo>
                      <a:pt x="10531" y="4868"/>
                      <a:pt x="11557" y="8816"/>
                      <a:pt x="12005" y="1000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7764" name="Freeform 279"/>
              <p:cNvSpPr>
                <a:spLocks/>
              </p:cNvSpPr>
              <p:nvPr/>
            </p:nvSpPr>
            <p:spPr bwMode="auto">
              <a:xfrm>
                <a:off x="2721943" y="2098006"/>
                <a:ext cx="2500104" cy="568993"/>
              </a:xfrm>
              <a:custGeom>
                <a:avLst/>
                <a:gdLst>
                  <a:gd name="T0" fmla="*/ 0 w 11344"/>
                  <a:gd name="T1" fmla="*/ 0 h 10068"/>
                  <a:gd name="T2" fmla="*/ 2147483646 w 11344"/>
                  <a:gd name="T3" fmla="*/ 2147483646 h 10068"/>
                  <a:gd name="T4" fmla="*/ 2147483646 w 11344"/>
                  <a:gd name="T5" fmla="*/ 2147483646 h 10068"/>
                  <a:gd name="T6" fmla="*/ 2147483646 w 11344"/>
                  <a:gd name="T7" fmla="*/ 2147483646 h 10068"/>
                  <a:gd name="T8" fmla="*/ 2147483646 w 11344"/>
                  <a:gd name="T9" fmla="*/ 2147483646 h 10068"/>
                  <a:gd name="T10" fmla="*/ 0 60000 65536"/>
                  <a:gd name="T11" fmla="*/ 0 60000 65536"/>
                  <a:gd name="T12" fmla="*/ 0 60000 65536"/>
                  <a:gd name="T13" fmla="*/ 0 60000 65536"/>
                  <a:gd name="T14" fmla="*/ 0 60000 65536"/>
                  <a:gd name="T15" fmla="*/ 0 w 11344"/>
                  <a:gd name="T16" fmla="*/ 0 h 10068"/>
                  <a:gd name="T17" fmla="*/ 11344 w 11344"/>
                  <a:gd name="T18" fmla="*/ 10068 h 10068"/>
                </a:gdLst>
                <a:ahLst/>
                <a:cxnLst>
                  <a:cxn ang="T10">
                    <a:pos x="T0" y="T1"/>
                  </a:cxn>
                  <a:cxn ang="T11">
                    <a:pos x="T2" y="T3"/>
                  </a:cxn>
                  <a:cxn ang="T12">
                    <a:pos x="T4" y="T5"/>
                  </a:cxn>
                  <a:cxn ang="T13">
                    <a:pos x="T6" y="T7"/>
                  </a:cxn>
                  <a:cxn ang="T14">
                    <a:pos x="T8" y="T9"/>
                  </a:cxn>
                </a:cxnLst>
                <a:rect l="T15" t="T16" r="T17" b="T18"/>
                <a:pathLst>
                  <a:path w="11344" h="10068">
                    <a:moveTo>
                      <a:pt x="0" y="0"/>
                    </a:moveTo>
                    <a:cubicBezTo>
                      <a:pt x="441" y="618"/>
                      <a:pt x="2833" y="2866"/>
                      <a:pt x="4002" y="3776"/>
                    </a:cubicBezTo>
                    <a:cubicBezTo>
                      <a:pt x="5171" y="4686"/>
                      <a:pt x="6097" y="4759"/>
                      <a:pt x="7012" y="5461"/>
                    </a:cubicBezTo>
                    <a:cubicBezTo>
                      <a:pt x="7927" y="6164"/>
                      <a:pt x="8761" y="7175"/>
                      <a:pt x="9480" y="7933"/>
                    </a:cubicBezTo>
                    <a:cubicBezTo>
                      <a:pt x="10198" y="8692"/>
                      <a:pt x="10958" y="9619"/>
                      <a:pt x="11344" y="10068"/>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nvGrpSpPr>
              <p:cNvPr id="187765" name="Group 285"/>
              <p:cNvGrpSpPr>
                <a:grpSpLocks/>
              </p:cNvGrpSpPr>
              <p:nvPr/>
            </p:nvGrpSpPr>
            <p:grpSpPr bwMode="auto">
              <a:xfrm>
                <a:off x="5184783" y="2519363"/>
                <a:ext cx="704851" cy="628650"/>
                <a:chOff x="3362" y="1587"/>
                <a:chExt cx="444" cy="396"/>
              </a:xfrm>
            </p:grpSpPr>
            <p:grpSp>
              <p:nvGrpSpPr>
                <p:cNvPr id="187766" name="Group 148"/>
                <p:cNvGrpSpPr>
                  <a:grpSpLocks/>
                </p:cNvGrpSpPr>
                <p:nvPr/>
              </p:nvGrpSpPr>
              <p:grpSpPr bwMode="auto">
                <a:xfrm rot="83820">
                  <a:off x="3371" y="1594"/>
                  <a:ext cx="435" cy="389"/>
                  <a:chOff x="3189" y="1407"/>
                  <a:chExt cx="341" cy="389"/>
                </a:xfrm>
              </p:grpSpPr>
              <p:sp>
                <p:nvSpPr>
                  <p:cNvPr id="187769" name="Line 149"/>
                  <p:cNvSpPr>
                    <a:spLocks noChangeShapeType="1"/>
                  </p:cNvSpPr>
                  <p:nvPr/>
                </p:nvSpPr>
                <p:spPr bwMode="auto">
                  <a:xfrm>
                    <a:off x="3189" y="1407"/>
                    <a:ext cx="336"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70" name="Line 150"/>
                  <p:cNvSpPr>
                    <a:spLocks noChangeShapeType="1"/>
                  </p:cNvSpPr>
                  <p:nvPr/>
                </p:nvSpPr>
                <p:spPr bwMode="auto">
                  <a:xfrm flipV="1">
                    <a:off x="3192" y="1618"/>
                    <a:ext cx="338" cy="1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7767" name="Line 280"/>
                <p:cNvSpPr>
                  <a:spLocks noChangeShapeType="1"/>
                </p:cNvSpPr>
                <p:nvPr/>
              </p:nvSpPr>
              <p:spPr bwMode="auto">
                <a:xfrm rot="20924947" flipH="1">
                  <a:off x="3372" y="1587"/>
                  <a:ext cx="17"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68" name="Line 281"/>
                <p:cNvSpPr>
                  <a:spLocks noChangeShapeType="1"/>
                </p:cNvSpPr>
                <p:nvPr/>
              </p:nvSpPr>
              <p:spPr bwMode="auto">
                <a:xfrm rot="20924947" flipH="1">
                  <a:off x="3362" y="1884"/>
                  <a:ext cx="24" cy="9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7762" name="Text Box 284"/>
            <p:cNvSpPr txBox="1">
              <a:spLocks noChangeArrowheads="1"/>
            </p:cNvSpPr>
            <p:nvPr/>
          </p:nvSpPr>
          <p:spPr bwMode="auto">
            <a:xfrm>
              <a:off x="3967139" y="2580647"/>
              <a:ext cx="935836"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000000"/>
                  </a:solidFill>
                </a:rPr>
                <a:t>OAK</a:t>
              </a:r>
            </a:p>
          </p:txBody>
        </p:sp>
      </p:grpSp>
      <p:grpSp>
        <p:nvGrpSpPr>
          <p:cNvPr id="217" name="Group 536"/>
          <p:cNvGrpSpPr>
            <a:grpSpLocks/>
          </p:cNvGrpSpPr>
          <p:nvPr/>
        </p:nvGrpSpPr>
        <p:grpSpPr bwMode="auto">
          <a:xfrm>
            <a:off x="3636916" y="1485901"/>
            <a:ext cx="1349375" cy="588963"/>
            <a:chOff x="470598" y="1496599"/>
            <a:chExt cx="1348003" cy="589063"/>
          </a:xfrm>
        </p:grpSpPr>
        <p:grpSp>
          <p:nvGrpSpPr>
            <p:cNvPr id="187747" name="Group 465"/>
            <p:cNvGrpSpPr>
              <a:grpSpLocks/>
            </p:cNvGrpSpPr>
            <p:nvPr/>
          </p:nvGrpSpPr>
          <p:grpSpPr bwMode="auto">
            <a:xfrm>
              <a:off x="1223288" y="1496599"/>
              <a:ext cx="595313" cy="588963"/>
              <a:chOff x="7634759" y="5222256"/>
              <a:chExt cx="594421" cy="588963"/>
            </a:xfrm>
          </p:grpSpPr>
          <p:sp>
            <p:nvSpPr>
              <p:cNvPr id="187749" name="Rectangle 24"/>
              <p:cNvSpPr>
                <a:spLocks noChangeArrowheads="1"/>
              </p:cNvSpPr>
              <p:nvPr/>
            </p:nvSpPr>
            <p:spPr bwMode="auto">
              <a:xfrm>
                <a:off x="7653619" y="5404851"/>
                <a:ext cx="333212"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7750" name="Group 456"/>
              <p:cNvGrpSpPr>
                <a:grpSpLocks/>
              </p:cNvGrpSpPr>
              <p:nvPr/>
            </p:nvGrpSpPr>
            <p:grpSpPr bwMode="auto">
              <a:xfrm>
                <a:off x="7730182" y="5464266"/>
                <a:ext cx="174694" cy="71297"/>
                <a:chOff x="1808112" y="2134561"/>
                <a:chExt cx="549111" cy="247650"/>
              </a:xfrm>
            </p:grpSpPr>
            <p:sp>
              <p:nvSpPr>
                <p:cNvPr id="18775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75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75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760"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7751" name="Straight Connector 376"/>
              <p:cNvCxnSpPr>
                <a:cxnSpLocks noChangeShapeType="1"/>
                <a:stCxn id="187749" idx="1"/>
              </p:cNvCxnSpPr>
              <p:nvPr/>
            </p:nvCxnSpPr>
            <p:spPr bwMode="auto">
              <a:xfrm flipH="1">
                <a:off x="7653358" y="5504240"/>
                <a:ext cx="261"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7752" name="TextBox 141"/>
              <p:cNvSpPr txBox="1">
                <a:spLocks noChangeArrowheads="1"/>
              </p:cNvSpPr>
              <p:nvPr/>
            </p:nvSpPr>
            <p:spPr bwMode="auto">
              <a:xfrm>
                <a:off x="7715744" y="5222256"/>
                <a:ext cx="127264"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7753" name="Group 613"/>
              <p:cNvGrpSpPr>
                <a:grpSpLocks/>
              </p:cNvGrpSpPr>
              <p:nvPr/>
            </p:nvGrpSpPr>
            <p:grpSpPr bwMode="auto">
              <a:xfrm>
                <a:off x="7634759" y="5406828"/>
                <a:ext cx="594421" cy="336494"/>
                <a:chOff x="8428569" y="5405502"/>
                <a:chExt cx="594421" cy="336494"/>
              </a:xfrm>
            </p:grpSpPr>
            <p:sp>
              <p:nvSpPr>
                <p:cNvPr id="187754" name="Text Box 427"/>
                <p:cNvSpPr txBox="1">
                  <a:spLocks noChangeArrowheads="1"/>
                </p:cNvSpPr>
                <p:nvPr/>
              </p:nvSpPr>
              <p:spPr bwMode="auto">
                <a:xfrm>
                  <a:off x="8718493" y="5405502"/>
                  <a:ext cx="2276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7755"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7756" name="Text Box 40"/>
                <p:cNvSpPr txBox="1">
                  <a:spLocks noChangeArrowheads="1"/>
                </p:cNvSpPr>
                <p:nvPr/>
              </p:nvSpPr>
              <p:spPr bwMode="auto">
                <a:xfrm>
                  <a:off x="8428569" y="5557330"/>
                  <a:ext cx="3818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MAIN</a:t>
                  </a:r>
                </a:p>
              </p:txBody>
            </p:sp>
          </p:grpSp>
        </p:grpSp>
        <p:sp>
          <p:nvSpPr>
            <p:cNvPr id="187748" name="Line 174"/>
            <p:cNvSpPr>
              <a:spLocks noChangeShapeType="1"/>
            </p:cNvSpPr>
            <p:nvPr/>
          </p:nvSpPr>
          <p:spPr bwMode="auto">
            <a:xfrm flipH="1" flipV="1">
              <a:off x="470598" y="1754683"/>
              <a:ext cx="774155" cy="33097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221" name="Group 511"/>
          <p:cNvGrpSpPr>
            <a:grpSpLocks/>
          </p:cNvGrpSpPr>
          <p:nvPr/>
        </p:nvGrpSpPr>
        <p:grpSpPr bwMode="auto">
          <a:xfrm>
            <a:off x="6372178" y="3051176"/>
            <a:ext cx="576262" cy="588963"/>
            <a:chOff x="8448372" y="5723906"/>
            <a:chExt cx="575939" cy="588963"/>
          </a:xfrm>
        </p:grpSpPr>
        <p:sp>
          <p:nvSpPr>
            <p:cNvPr id="187735"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7736" name="Group 456"/>
            <p:cNvGrpSpPr>
              <a:grpSpLocks/>
            </p:cNvGrpSpPr>
            <p:nvPr/>
          </p:nvGrpSpPr>
          <p:grpSpPr bwMode="auto">
            <a:xfrm>
              <a:off x="8525318" y="5965916"/>
              <a:ext cx="174972" cy="71297"/>
              <a:chOff x="1808112" y="2134561"/>
              <a:chExt cx="549111" cy="247650"/>
            </a:xfrm>
          </p:grpSpPr>
          <p:sp>
            <p:nvSpPr>
              <p:cNvPr id="18774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74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745"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746"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7737" name="Straight Connector 376"/>
            <p:cNvCxnSpPr>
              <a:cxnSpLocks noChangeShapeType="1"/>
              <a:stCxn id="187735"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7738"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7739" name="Group 609"/>
            <p:cNvGrpSpPr>
              <a:grpSpLocks/>
            </p:cNvGrpSpPr>
            <p:nvPr/>
          </p:nvGrpSpPr>
          <p:grpSpPr bwMode="auto">
            <a:xfrm>
              <a:off x="8449127" y="5911731"/>
              <a:ext cx="575184" cy="336494"/>
              <a:chOff x="8447806" y="5405502"/>
              <a:chExt cx="575184" cy="336494"/>
            </a:xfrm>
          </p:grpSpPr>
          <p:sp>
            <p:nvSpPr>
              <p:cNvPr id="187740"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7741"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7742"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nvGrpSpPr>
          <p:cNvPr id="110592" name="Group 971"/>
          <p:cNvGrpSpPr>
            <a:grpSpLocks/>
          </p:cNvGrpSpPr>
          <p:nvPr/>
        </p:nvGrpSpPr>
        <p:grpSpPr bwMode="auto">
          <a:xfrm>
            <a:off x="7739015" y="3570288"/>
            <a:ext cx="577850" cy="703262"/>
            <a:chOff x="4698747" y="3569717"/>
            <a:chExt cx="578878" cy="703518"/>
          </a:xfrm>
        </p:grpSpPr>
        <p:sp>
          <p:nvSpPr>
            <p:cNvPr id="187721" name="Line 174"/>
            <p:cNvSpPr>
              <a:spLocks noChangeShapeType="1"/>
            </p:cNvSpPr>
            <p:nvPr/>
          </p:nvSpPr>
          <p:spPr bwMode="auto">
            <a:xfrm flipH="1" flipV="1">
              <a:off x="4698747" y="4155539"/>
              <a:ext cx="520575" cy="1176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187722" name="Group 699"/>
            <p:cNvGrpSpPr>
              <a:grpSpLocks/>
            </p:cNvGrpSpPr>
            <p:nvPr/>
          </p:nvGrpSpPr>
          <p:grpSpPr bwMode="auto">
            <a:xfrm>
              <a:off x="4701363" y="3569717"/>
              <a:ext cx="576262" cy="588963"/>
              <a:chOff x="8448372" y="5723906"/>
              <a:chExt cx="575939" cy="588963"/>
            </a:xfrm>
          </p:grpSpPr>
          <p:sp>
            <p:nvSpPr>
              <p:cNvPr id="187723"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7724" name="Group 456"/>
              <p:cNvGrpSpPr>
                <a:grpSpLocks/>
              </p:cNvGrpSpPr>
              <p:nvPr/>
            </p:nvGrpSpPr>
            <p:grpSpPr bwMode="auto">
              <a:xfrm>
                <a:off x="8525318" y="5965916"/>
                <a:ext cx="174972" cy="71297"/>
                <a:chOff x="1808112" y="2134561"/>
                <a:chExt cx="549111" cy="247650"/>
              </a:xfrm>
            </p:grpSpPr>
            <p:sp>
              <p:nvSpPr>
                <p:cNvPr id="187731"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732"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733"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734"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7725" name="Straight Connector 376"/>
              <p:cNvCxnSpPr>
                <a:cxnSpLocks noChangeShapeType="1"/>
                <a:stCxn id="187723"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7726"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7727" name="Group 609"/>
              <p:cNvGrpSpPr>
                <a:grpSpLocks/>
              </p:cNvGrpSpPr>
              <p:nvPr/>
            </p:nvGrpSpPr>
            <p:grpSpPr bwMode="auto">
              <a:xfrm>
                <a:off x="8449127" y="5911731"/>
                <a:ext cx="575184" cy="336494"/>
                <a:chOff x="8447806" y="5405502"/>
                <a:chExt cx="575184" cy="336494"/>
              </a:xfrm>
            </p:grpSpPr>
            <p:sp>
              <p:nvSpPr>
                <p:cNvPr id="187728"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7729"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7730"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grpSp>
        <p:nvGrpSpPr>
          <p:cNvPr id="187410" name="Group 911"/>
          <p:cNvGrpSpPr>
            <a:grpSpLocks/>
          </p:cNvGrpSpPr>
          <p:nvPr/>
        </p:nvGrpSpPr>
        <p:grpSpPr bwMode="auto">
          <a:xfrm>
            <a:off x="4835479" y="3649664"/>
            <a:ext cx="4471987" cy="1404937"/>
            <a:chOff x="1796063" y="3650078"/>
            <a:chExt cx="4471391" cy="1404495"/>
          </a:xfrm>
        </p:grpSpPr>
        <p:grpSp>
          <p:nvGrpSpPr>
            <p:cNvPr id="187709" name="Group 591"/>
            <p:cNvGrpSpPr>
              <a:grpSpLocks/>
            </p:cNvGrpSpPr>
            <p:nvPr/>
          </p:nvGrpSpPr>
          <p:grpSpPr bwMode="auto">
            <a:xfrm>
              <a:off x="1796063" y="3650078"/>
              <a:ext cx="4471391" cy="1404495"/>
              <a:chOff x="1796063" y="3650078"/>
              <a:chExt cx="4471391" cy="1404495"/>
            </a:xfrm>
          </p:grpSpPr>
          <p:grpSp>
            <p:nvGrpSpPr>
              <p:cNvPr id="187711" name="Group 153"/>
              <p:cNvGrpSpPr>
                <a:grpSpLocks/>
              </p:cNvGrpSpPr>
              <p:nvPr/>
            </p:nvGrpSpPr>
            <p:grpSpPr bwMode="auto">
              <a:xfrm rot="-235248">
                <a:off x="5753103" y="4419573"/>
                <a:ext cx="514351" cy="635000"/>
                <a:chOff x="2368" y="3206"/>
                <a:chExt cx="338" cy="400"/>
              </a:xfrm>
            </p:grpSpPr>
            <p:sp>
              <p:nvSpPr>
                <p:cNvPr id="187714" name="Line 154"/>
                <p:cNvSpPr>
                  <a:spLocks noChangeShapeType="1"/>
                </p:cNvSpPr>
                <p:nvPr/>
              </p:nvSpPr>
              <p:spPr bwMode="auto">
                <a:xfrm flipV="1">
                  <a:off x="2373" y="3206"/>
                  <a:ext cx="0" cy="1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15" name="Line 155"/>
                <p:cNvSpPr>
                  <a:spLocks noChangeShapeType="1"/>
                </p:cNvSpPr>
                <p:nvPr/>
              </p:nvSpPr>
              <p:spPr bwMode="auto">
                <a:xfrm flipV="1">
                  <a:off x="2372" y="3506"/>
                  <a:ext cx="0" cy="1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16" name="Line 156"/>
                <p:cNvSpPr>
                  <a:spLocks noChangeShapeType="1"/>
                </p:cNvSpPr>
                <p:nvPr/>
              </p:nvSpPr>
              <p:spPr bwMode="auto">
                <a:xfrm>
                  <a:off x="2370" y="3211"/>
                  <a:ext cx="336"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17" name="Line 157"/>
                <p:cNvSpPr>
                  <a:spLocks noChangeShapeType="1"/>
                </p:cNvSpPr>
                <p:nvPr/>
              </p:nvSpPr>
              <p:spPr bwMode="auto">
                <a:xfrm flipV="1">
                  <a:off x="2368" y="3422"/>
                  <a:ext cx="338" cy="1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187718" name="Group 158"/>
                <p:cNvGrpSpPr>
                  <a:grpSpLocks/>
                </p:cNvGrpSpPr>
                <p:nvPr/>
              </p:nvGrpSpPr>
              <p:grpSpPr bwMode="auto">
                <a:xfrm>
                  <a:off x="2375" y="3295"/>
                  <a:ext cx="219" cy="215"/>
                  <a:chOff x="2457" y="3062"/>
                  <a:chExt cx="338" cy="394"/>
                </a:xfrm>
              </p:grpSpPr>
              <p:sp>
                <p:nvSpPr>
                  <p:cNvPr id="187719" name="Line 159"/>
                  <p:cNvSpPr>
                    <a:spLocks noChangeShapeType="1"/>
                  </p:cNvSpPr>
                  <p:nvPr/>
                </p:nvSpPr>
                <p:spPr bwMode="auto">
                  <a:xfrm>
                    <a:off x="2457" y="3062"/>
                    <a:ext cx="334"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20" name="Line 160"/>
                  <p:cNvSpPr>
                    <a:spLocks noChangeShapeType="1"/>
                  </p:cNvSpPr>
                  <p:nvPr/>
                </p:nvSpPr>
                <p:spPr bwMode="auto">
                  <a:xfrm flipV="1">
                    <a:off x="2459" y="3277"/>
                    <a:ext cx="336" cy="17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7712" name="Freeform 161"/>
              <p:cNvSpPr>
                <a:spLocks/>
              </p:cNvSpPr>
              <p:nvPr/>
            </p:nvSpPr>
            <p:spPr bwMode="auto">
              <a:xfrm>
                <a:off x="2300141" y="3650078"/>
                <a:ext cx="3587415" cy="1076743"/>
              </a:xfrm>
              <a:custGeom>
                <a:avLst/>
                <a:gdLst>
                  <a:gd name="T0" fmla="*/ 0 w 10000"/>
                  <a:gd name="T1" fmla="*/ 0 h 10327"/>
                  <a:gd name="T2" fmla="*/ 2147483646 w 10000"/>
                  <a:gd name="T3" fmla="*/ 2147483646 h 10327"/>
                  <a:gd name="T4" fmla="*/ 2147483646 w 10000"/>
                  <a:gd name="T5" fmla="*/ 2147483646 h 10327"/>
                  <a:gd name="T6" fmla="*/ 2147483646 w 10000"/>
                  <a:gd name="T7" fmla="*/ 2147483646 h 10327"/>
                  <a:gd name="T8" fmla="*/ 2147483646 w 10000"/>
                  <a:gd name="T9" fmla="*/ 2147483646 h 10327"/>
                  <a:gd name="T10" fmla="*/ 0 60000 65536"/>
                  <a:gd name="T11" fmla="*/ 0 60000 65536"/>
                  <a:gd name="T12" fmla="*/ 0 60000 65536"/>
                  <a:gd name="T13" fmla="*/ 0 60000 65536"/>
                  <a:gd name="T14" fmla="*/ 0 60000 65536"/>
                  <a:gd name="T15" fmla="*/ 0 w 10000"/>
                  <a:gd name="T16" fmla="*/ 0 h 10327"/>
                  <a:gd name="T17" fmla="*/ 10000 w 10000"/>
                  <a:gd name="T18" fmla="*/ 10327 h 10327"/>
                </a:gdLst>
                <a:ahLst/>
                <a:cxnLst>
                  <a:cxn ang="T10">
                    <a:pos x="T0" y="T1"/>
                  </a:cxn>
                  <a:cxn ang="T11">
                    <a:pos x="T2" y="T3"/>
                  </a:cxn>
                  <a:cxn ang="T12">
                    <a:pos x="T4" y="T5"/>
                  </a:cxn>
                  <a:cxn ang="T13">
                    <a:pos x="T6" y="T7"/>
                  </a:cxn>
                  <a:cxn ang="T14">
                    <a:pos x="T8" y="T9"/>
                  </a:cxn>
                </a:cxnLst>
                <a:rect l="T15" t="T16" r="T17" b="T18"/>
                <a:pathLst>
                  <a:path w="10000" h="10327">
                    <a:moveTo>
                      <a:pt x="0" y="0"/>
                    </a:moveTo>
                    <a:cubicBezTo>
                      <a:pt x="876" y="443"/>
                      <a:pt x="1869" y="973"/>
                      <a:pt x="2656" y="1779"/>
                    </a:cubicBezTo>
                    <a:cubicBezTo>
                      <a:pt x="3448" y="2587"/>
                      <a:pt x="3886" y="3812"/>
                      <a:pt x="4461" y="5419"/>
                    </a:cubicBezTo>
                    <a:cubicBezTo>
                      <a:pt x="5121" y="7482"/>
                      <a:pt x="5606" y="8942"/>
                      <a:pt x="6530" y="9634"/>
                    </a:cubicBezTo>
                    <a:cubicBezTo>
                      <a:pt x="7453" y="10327"/>
                      <a:pt x="9387" y="9542"/>
                      <a:pt x="10000" y="9572"/>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7713" name="Freeform 275"/>
              <p:cNvSpPr>
                <a:spLocks/>
              </p:cNvSpPr>
              <p:nvPr/>
            </p:nvSpPr>
            <p:spPr bwMode="auto">
              <a:xfrm>
                <a:off x="1796063" y="4224525"/>
                <a:ext cx="4112070" cy="734484"/>
              </a:xfrm>
              <a:custGeom>
                <a:avLst/>
                <a:gdLst>
                  <a:gd name="T0" fmla="*/ 0 w 10085"/>
                  <a:gd name="T1" fmla="*/ 2147483646 h 10000"/>
                  <a:gd name="T2" fmla="*/ 2147483646 w 10085"/>
                  <a:gd name="T3" fmla="*/ 2147483646 h 10000"/>
                  <a:gd name="T4" fmla="*/ 2147483646 w 10085"/>
                  <a:gd name="T5" fmla="*/ 2147483646 h 10000"/>
                  <a:gd name="T6" fmla="*/ 2147483646 w 10085"/>
                  <a:gd name="T7" fmla="*/ 2147483646 h 10000"/>
                  <a:gd name="T8" fmla="*/ 2147483646 w 10085"/>
                  <a:gd name="T9" fmla="*/ 2147483646 h 10000"/>
                  <a:gd name="T10" fmla="*/ 0 60000 65536"/>
                  <a:gd name="T11" fmla="*/ 0 60000 65536"/>
                  <a:gd name="T12" fmla="*/ 0 60000 65536"/>
                  <a:gd name="T13" fmla="*/ 0 60000 65536"/>
                  <a:gd name="T14" fmla="*/ 0 60000 65536"/>
                  <a:gd name="T15" fmla="*/ 0 w 10085"/>
                  <a:gd name="T16" fmla="*/ 0 h 10000"/>
                  <a:gd name="T17" fmla="*/ 10085 w 10085"/>
                  <a:gd name="T18" fmla="*/ 10000 h 10000"/>
                </a:gdLst>
                <a:ahLst/>
                <a:cxnLst>
                  <a:cxn ang="T10">
                    <a:pos x="T0" y="T1"/>
                  </a:cxn>
                  <a:cxn ang="T11">
                    <a:pos x="T2" y="T3"/>
                  </a:cxn>
                  <a:cxn ang="T12">
                    <a:pos x="T4" y="T5"/>
                  </a:cxn>
                  <a:cxn ang="T13">
                    <a:pos x="T6" y="T7"/>
                  </a:cxn>
                  <a:cxn ang="T14">
                    <a:pos x="T8" y="T9"/>
                  </a:cxn>
                </a:cxnLst>
                <a:rect l="T15" t="T16" r="T17" b="T18"/>
                <a:pathLst>
                  <a:path w="10085" h="10000">
                    <a:moveTo>
                      <a:pt x="0" y="1634"/>
                    </a:moveTo>
                    <a:cubicBezTo>
                      <a:pt x="782" y="1894"/>
                      <a:pt x="2685" y="0"/>
                      <a:pt x="3398" y="799"/>
                    </a:cubicBezTo>
                    <a:cubicBezTo>
                      <a:pt x="4106" y="1621"/>
                      <a:pt x="4341" y="3203"/>
                      <a:pt x="5150" y="5986"/>
                    </a:cubicBezTo>
                    <a:cubicBezTo>
                      <a:pt x="5808" y="8397"/>
                      <a:pt x="6370" y="9902"/>
                      <a:pt x="7451" y="9692"/>
                    </a:cubicBezTo>
                    <a:cubicBezTo>
                      <a:pt x="8376" y="10000"/>
                      <a:pt x="9507" y="8407"/>
                      <a:pt x="10085" y="844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sp>
          <p:nvSpPr>
            <p:cNvPr id="187710" name="Text Box 284"/>
            <p:cNvSpPr txBox="1">
              <a:spLocks noChangeArrowheads="1"/>
            </p:cNvSpPr>
            <p:nvPr/>
          </p:nvSpPr>
          <p:spPr bwMode="auto">
            <a:xfrm>
              <a:off x="4321995" y="4667553"/>
              <a:ext cx="977739"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000000"/>
                  </a:solidFill>
                </a:rPr>
                <a:t> PINE</a:t>
              </a:r>
            </a:p>
          </p:txBody>
        </p:sp>
      </p:grpSp>
      <p:grpSp>
        <p:nvGrpSpPr>
          <p:cNvPr id="187411" name="Group 909"/>
          <p:cNvGrpSpPr>
            <a:grpSpLocks/>
          </p:cNvGrpSpPr>
          <p:nvPr/>
        </p:nvGrpSpPr>
        <p:grpSpPr bwMode="auto">
          <a:xfrm>
            <a:off x="4530679" y="5011738"/>
            <a:ext cx="3690937" cy="1244600"/>
            <a:chOff x="1490293" y="5012455"/>
            <a:chExt cx="3691571" cy="1243116"/>
          </a:xfrm>
        </p:grpSpPr>
        <p:grpSp>
          <p:nvGrpSpPr>
            <p:cNvPr id="187699" name="Group 908"/>
            <p:cNvGrpSpPr>
              <a:grpSpLocks/>
            </p:cNvGrpSpPr>
            <p:nvPr/>
          </p:nvGrpSpPr>
          <p:grpSpPr bwMode="auto">
            <a:xfrm>
              <a:off x="1490293" y="5012455"/>
              <a:ext cx="3691571" cy="1243116"/>
              <a:chOff x="1490293" y="5012455"/>
              <a:chExt cx="3691571" cy="1243116"/>
            </a:xfrm>
          </p:grpSpPr>
          <p:sp>
            <p:nvSpPr>
              <p:cNvPr id="187701" name="Freeform 151"/>
              <p:cNvSpPr>
                <a:spLocks/>
              </p:cNvSpPr>
              <p:nvPr/>
            </p:nvSpPr>
            <p:spPr bwMode="auto">
              <a:xfrm rot="-293160">
                <a:off x="1490293" y="6145540"/>
                <a:ext cx="3033221" cy="88169"/>
              </a:xfrm>
              <a:custGeom>
                <a:avLst/>
                <a:gdLst>
                  <a:gd name="T0" fmla="*/ 0 w 10118"/>
                  <a:gd name="T1" fmla="*/ 2147483646 h 13215"/>
                  <a:gd name="T2" fmla="*/ 2147483646 w 10118"/>
                  <a:gd name="T3" fmla="*/ 2147483646 h 13215"/>
                  <a:gd name="T4" fmla="*/ 2147483646 w 10118"/>
                  <a:gd name="T5" fmla="*/ 2147483646 h 13215"/>
                  <a:gd name="T6" fmla="*/ 2147483646 w 10118"/>
                  <a:gd name="T7" fmla="*/ 2147483646 h 13215"/>
                  <a:gd name="T8" fmla="*/ 0 60000 65536"/>
                  <a:gd name="T9" fmla="*/ 0 60000 65536"/>
                  <a:gd name="T10" fmla="*/ 0 60000 65536"/>
                  <a:gd name="T11" fmla="*/ 0 60000 65536"/>
                  <a:gd name="T12" fmla="*/ 0 w 10118"/>
                  <a:gd name="T13" fmla="*/ 0 h 13215"/>
                  <a:gd name="T14" fmla="*/ 10118 w 10118"/>
                  <a:gd name="T15" fmla="*/ 13215 h 13215"/>
                </a:gdLst>
                <a:ahLst/>
                <a:cxnLst>
                  <a:cxn ang="T8">
                    <a:pos x="T0" y="T1"/>
                  </a:cxn>
                  <a:cxn ang="T9">
                    <a:pos x="T2" y="T3"/>
                  </a:cxn>
                  <a:cxn ang="T10">
                    <a:pos x="T4" y="T5"/>
                  </a:cxn>
                  <a:cxn ang="T11">
                    <a:pos x="T6" y="T7"/>
                  </a:cxn>
                </a:cxnLst>
                <a:rect l="T12" t="T13" r="T14" b="T15"/>
                <a:pathLst>
                  <a:path w="10118" h="13215">
                    <a:moveTo>
                      <a:pt x="0" y="13215"/>
                    </a:moveTo>
                    <a:cubicBezTo>
                      <a:pt x="453" y="12177"/>
                      <a:pt x="4684" y="9900"/>
                      <a:pt x="5453" y="8601"/>
                    </a:cubicBezTo>
                    <a:cubicBezTo>
                      <a:pt x="6235" y="438"/>
                      <a:pt x="6594" y="0"/>
                      <a:pt x="7371" y="639"/>
                    </a:cubicBezTo>
                    <a:cubicBezTo>
                      <a:pt x="8149" y="1278"/>
                      <a:pt x="9566" y="8872"/>
                      <a:pt x="10118" y="12436"/>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7702" name="Freeform 279"/>
              <p:cNvSpPr>
                <a:spLocks/>
              </p:cNvSpPr>
              <p:nvPr/>
            </p:nvSpPr>
            <p:spPr bwMode="auto">
              <a:xfrm rot="-293160">
                <a:off x="1499976" y="5012455"/>
                <a:ext cx="2970693" cy="871178"/>
              </a:xfrm>
              <a:custGeom>
                <a:avLst/>
                <a:gdLst>
                  <a:gd name="T0" fmla="*/ 0 w 12544"/>
                  <a:gd name="T1" fmla="*/ 0 h 15415"/>
                  <a:gd name="T2" fmla="*/ 2147483646 w 12544"/>
                  <a:gd name="T3" fmla="*/ 2147483646 h 15415"/>
                  <a:gd name="T4" fmla="*/ 2147483646 w 12544"/>
                  <a:gd name="T5" fmla="*/ 2147483646 h 15415"/>
                  <a:gd name="T6" fmla="*/ 2147483646 w 12544"/>
                  <a:gd name="T7" fmla="*/ 2147483646 h 15415"/>
                  <a:gd name="T8" fmla="*/ 0 60000 65536"/>
                  <a:gd name="T9" fmla="*/ 0 60000 65536"/>
                  <a:gd name="T10" fmla="*/ 0 60000 65536"/>
                  <a:gd name="T11" fmla="*/ 0 60000 65536"/>
                  <a:gd name="T12" fmla="*/ 0 w 12544"/>
                  <a:gd name="T13" fmla="*/ 0 h 15415"/>
                  <a:gd name="T14" fmla="*/ 12544 w 12544"/>
                  <a:gd name="T15" fmla="*/ 15415 h 15415"/>
                </a:gdLst>
                <a:ahLst/>
                <a:cxnLst>
                  <a:cxn ang="T8">
                    <a:pos x="T0" y="T1"/>
                  </a:cxn>
                  <a:cxn ang="T9">
                    <a:pos x="T2" y="T3"/>
                  </a:cxn>
                  <a:cxn ang="T10">
                    <a:pos x="T4" y="T5"/>
                  </a:cxn>
                  <a:cxn ang="T11">
                    <a:pos x="T6" y="T7"/>
                  </a:cxn>
                </a:cxnLst>
                <a:rect l="T12" t="T13" r="T14" b="T15"/>
                <a:pathLst>
                  <a:path w="12544" h="15415">
                    <a:moveTo>
                      <a:pt x="0" y="0"/>
                    </a:moveTo>
                    <a:cubicBezTo>
                      <a:pt x="1134" y="3155"/>
                      <a:pt x="3196" y="6921"/>
                      <a:pt x="5818" y="10207"/>
                    </a:cubicBezTo>
                    <a:cubicBezTo>
                      <a:pt x="7492" y="11663"/>
                      <a:pt x="7740" y="11733"/>
                      <a:pt x="8861" y="12601"/>
                    </a:cubicBezTo>
                    <a:cubicBezTo>
                      <a:pt x="9982" y="13469"/>
                      <a:pt x="11828" y="14766"/>
                      <a:pt x="12544" y="15415"/>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nvGrpSpPr>
              <p:cNvPr id="187703" name="Group 285"/>
              <p:cNvGrpSpPr>
                <a:grpSpLocks/>
              </p:cNvGrpSpPr>
              <p:nvPr/>
            </p:nvGrpSpPr>
            <p:grpSpPr bwMode="auto">
              <a:xfrm>
                <a:off x="4483364" y="5626921"/>
                <a:ext cx="698500" cy="628650"/>
                <a:chOff x="3362" y="1587"/>
                <a:chExt cx="440" cy="396"/>
              </a:xfrm>
            </p:grpSpPr>
            <p:grpSp>
              <p:nvGrpSpPr>
                <p:cNvPr id="187704" name="Group 148"/>
                <p:cNvGrpSpPr>
                  <a:grpSpLocks/>
                </p:cNvGrpSpPr>
                <p:nvPr/>
              </p:nvGrpSpPr>
              <p:grpSpPr bwMode="auto">
                <a:xfrm rot="83820">
                  <a:off x="3371" y="1594"/>
                  <a:ext cx="431" cy="389"/>
                  <a:chOff x="3190" y="1407"/>
                  <a:chExt cx="338" cy="389"/>
                </a:xfrm>
              </p:grpSpPr>
              <p:sp>
                <p:nvSpPr>
                  <p:cNvPr id="187707" name="Line 149"/>
                  <p:cNvSpPr>
                    <a:spLocks noChangeShapeType="1"/>
                  </p:cNvSpPr>
                  <p:nvPr/>
                </p:nvSpPr>
                <p:spPr bwMode="auto">
                  <a:xfrm>
                    <a:off x="3191" y="1407"/>
                    <a:ext cx="336"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08" name="Line 150"/>
                  <p:cNvSpPr>
                    <a:spLocks noChangeShapeType="1"/>
                  </p:cNvSpPr>
                  <p:nvPr/>
                </p:nvSpPr>
                <p:spPr bwMode="auto">
                  <a:xfrm flipV="1">
                    <a:off x="3190" y="1618"/>
                    <a:ext cx="338" cy="1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7705" name="Line 280"/>
                <p:cNvSpPr>
                  <a:spLocks noChangeShapeType="1"/>
                </p:cNvSpPr>
                <p:nvPr/>
              </p:nvSpPr>
              <p:spPr bwMode="auto">
                <a:xfrm rot="20924947" flipH="1">
                  <a:off x="3372" y="1587"/>
                  <a:ext cx="17"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06" name="Line 281"/>
                <p:cNvSpPr>
                  <a:spLocks noChangeShapeType="1"/>
                </p:cNvSpPr>
                <p:nvPr/>
              </p:nvSpPr>
              <p:spPr bwMode="auto">
                <a:xfrm rot="20924947" flipH="1">
                  <a:off x="3362" y="1884"/>
                  <a:ext cx="24" cy="9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7700" name="Text Box 284"/>
            <p:cNvSpPr txBox="1">
              <a:spLocks noChangeArrowheads="1"/>
            </p:cNvSpPr>
            <p:nvPr/>
          </p:nvSpPr>
          <p:spPr bwMode="auto">
            <a:xfrm>
              <a:off x="3629390" y="5782916"/>
              <a:ext cx="1012484"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000000"/>
                  </a:solidFill>
                </a:rPr>
                <a:t>ELM</a:t>
              </a:r>
            </a:p>
          </p:txBody>
        </p:sp>
      </p:grpSp>
      <p:grpSp>
        <p:nvGrpSpPr>
          <p:cNvPr id="187412" name="Group 49"/>
          <p:cNvGrpSpPr>
            <a:grpSpLocks/>
          </p:cNvGrpSpPr>
          <p:nvPr/>
        </p:nvGrpSpPr>
        <p:grpSpPr bwMode="auto">
          <a:xfrm rot="-5701861">
            <a:off x="10100422" y="2675732"/>
            <a:ext cx="296863" cy="660400"/>
            <a:chOff x="619" y="1182"/>
            <a:chExt cx="187" cy="416"/>
          </a:xfrm>
        </p:grpSpPr>
        <p:sp>
          <p:nvSpPr>
            <p:cNvPr id="187695" name="Freeform 50"/>
            <p:cNvSpPr>
              <a:spLocks/>
            </p:cNvSpPr>
            <p:nvPr/>
          </p:nvSpPr>
          <p:spPr bwMode="auto">
            <a:xfrm rot="6631887">
              <a:off x="480" y="1344"/>
              <a:ext cx="393" cy="115"/>
            </a:xfrm>
            <a:custGeom>
              <a:avLst/>
              <a:gdLst>
                <a:gd name="T0" fmla="*/ 0 w 462"/>
                <a:gd name="T1" fmla="*/ 1457954 h 102"/>
                <a:gd name="T2" fmla="*/ 3 w 462"/>
                <a:gd name="T3" fmla="*/ 1457954 h 102"/>
                <a:gd name="T4" fmla="*/ 3 w 462"/>
                <a:gd name="T5" fmla="*/ 3095081 h 102"/>
                <a:gd name="T6" fmla="*/ 3 w 462"/>
                <a:gd name="T7" fmla="*/ 188573 h 102"/>
                <a:gd name="T8" fmla="*/ 3 w 462"/>
                <a:gd name="T9" fmla="*/ 3095081 h 102"/>
                <a:gd name="T10" fmla="*/ 3 w 462"/>
                <a:gd name="T11" fmla="*/ 0 h 102"/>
                <a:gd name="T12" fmla="*/ 3 w 462"/>
                <a:gd name="T13" fmla="*/ 3095081 h 102"/>
                <a:gd name="T14" fmla="*/ 3 w 462"/>
                <a:gd name="T15" fmla="*/ 1456410 h 102"/>
                <a:gd name="T16" fmla="*/ 3 w 462"/>
                <a:gd name="T17" fmla="*/ 1285413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2"/>
                <a:gd name="T28" fmla="*/ 0 h 102"/>
                <a:gd name="T29" fmla="*/ 462 w 462"/>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2" h="102">
                  <a:moveTo>
                    <a:pt x="0" y="49"/>
                  </a:moveTo>
                  <a:lnTo>
                    <a:pt x="107" y="49"/>
                  </a:lnTo>
                  <a:lnTo>
                    <a:pt x="144" y="102"/>
                  </a:lnTo>
                  <a:lnTo>
                    <a:pt x="168" y="6"/>
                  </a:lnTo>
                  <a:lnTo>
                    <a:pt x="222" y="102"/>
                  </a:lnTo>
                  <a:lnTo>
                    <a:pt x="252" y="0"/>
                  </a:lnTo>
                  <a:lnTo>
                    <a:pt x="294" y="102"/>
                  </a:lnTo>
                  <a:lnTo>
                    <a:pt x="330" y="48"/>
                  </a:lnTo>
                  <a:lnTo>
                    <a:pt x="462" y="42"/>
                  </a:lnTo>
                </a:path>
              </a:pathLst>
            </a:custGeom>
            <a:noFill/>
            <a:ln w="28575">
              <a:solidFill>
                <a:schemeClr val="tx1"/>
              </a:solidFill>
              <a:round/>
              <a:headEnd/>
              <a:tailEnd type="arrow" w="med" len="me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7696" name="Group 51"/>
            <p:cNvGrpSpPr>
              <a:grpSpLocks/>
            </p:cNvGrpSpPr>
            <p:nvPr/>
          </p:nvGrpSpPr>
          <p:grpSpPr bwMode="auto">
            <a:xfrm>
              <a:off x="633" y="1182"/>
              <a:ext cx="173" cy="175"/>
              <a:chOff x="935" y="1208"/>
              <a:chExt cx="173" cy="175"/>
            </a:xfrm>
          </p:grpSpPr>
          <p:sp>
            <p:nvSpPr>
              <p:cNvPr id="187697" name="Oval 52"/>
              <p:cNvSpPr>
                <a:spLocks noChangeArrowheads="1"/>
              </p:cNvSpPr>
              <p:nvPr/>
            </p:nvSpPr>
            <p:spPr bwMode="auto">
              <a:xfrm>
                <a:off x="988" y="1273"/>
                <a:ext cx="73" cy="60"/>
              </a:xfrm>
              <a:prstGeom prst="ellipse">
                <a:avLst/>
              </a:pr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7698" name="Text Box 53"/>
              <p:cNvSpPr txBox="1">
                <a:spLocks noChangeArrowheads="1"/>
              </p:cNvSpPr>
              <p:nvPr/>
            </p:nvSpPr>
            <p:spPr bwMode="auto">
              <a:xfrm rot="6723918">
                <a:off x="934" y="1209"/>
                <a:ext cx="17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F</a:t>
                </a:r>
              </a:p>
            </p:txBody>
          </p:sp>
        </p:grpSp>
      </p:grpSp>
      <p:grpSp>
        <p:nvGrpSpPr>
          <p:cNvPr id="187413" name="Group 870"/>
          <p:cNvGrpSpPr>
            <a:grpSpLocks/>
          </p:cNvGrpSpPr>
          <p:nvPr/>
        </p:nvGrpSpPr>
        <p:grpSpPr bwMode="auto">
          <a:xfrm>
            <a:off x="2959053" y="2781300"/>
            <a:ext cx="8350251" cy="3759200"/>
            <a:chOff x="-80963" y="2781300"/>
            <a:chExt cx="8350251" cy="3759269"/>
          </a:xfrm>
        </p:grpSpPr>
        <p:grpSp>
          <p:nvGrpSpPr>
            <p:cNvPr id="187631" name="Group 510"/>
            <p:cNvGrpSpPr>
              <a:grpSpLocks/>
            </p:cNvGrpSpPr>
            <p:nvPr/>
          </p:nvGrpSpPr>
          <p:grpSpPr bwMode="auto">
            <a:xfrm>
              <a:off x="-80963" y="2781300"/>
              <a:ext cx="8350251" cy="1839947"/>
              <a:chOff x="-81550" y="2781665"/>
              <a:chExt cx="8351196" cy="1840063"/>
            </a:xfrm>
          </p:grpSpPr>
          <p:grpSp>
            <p:nvGrpSpPr>
              <p:cNvPr id="187644" name="Group 631"/>
              <p:cNvGrpSpPr>
                <a:grpSpLocks/>
              </p:cNvGrpSpPr>
              <p:nvPr/>
            </p:nvGrpSpPr>
            <p:grpSpPr bwMode="auto">
              <a:xfrm>
                <a:off x="-81550" y="2781665"/>
                <a:ext cx="791175" cy="465176"/>
                <a:chOff x="790913" y="2250015"/>
                <a:chExt cx="791175" cy="465176"/>
              </a:xfrm>
            </p:grpSpPr>
            <p:grpSp>
              <p:nvGrpSpPr>
                <p:cNvPr id="187684" name="Group 537"/>
                <p:cNvGrpSpPr>
                  <a:grpSpLocks/>
                </p:cNvGrpSpPr>
                <p:nvPr/>
              </p:nvGrpSpPr>
              <p:grpSpPr bwMode="auto">
                <a:xfrm>
                  <a:off x="790913" y="2250015"/>
                  <a:ext cx="791175" cy="465176"/>
                  <a:chOff x="-82549" y="5084987"/>
                  <a:chExt cx="791175" cy="465176"/>
                </a:xfrm>
              </p:grpSpPr>
              <p:sp>
                <p:nvSpPr>
                  <p:cNvPr id="187686" name="Rectangle 387"/>
                  <p:cNvSpPr>
                    <a:spLocks noChangeArrowheads="1"/>
                  </p:cNvSpPr>
                  <p:nvPr/>
                </p:nvSpPr>
                <p:spPr bwMode="auto">
                  <a:xfrm>
                    <a:off x="85547" y="5175082"/>
                    <a:ext cx="442693" cy="285374"/>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00" name="Rectangle 389"/>
                  <p:cNvSpPr>
                    <a:spLocks noChangeArrowheads="1"/>
                  </p:cNvSpPr>
                  <p:nvPr/>
                </p:nvSpPr>
                <p:spPr bwMode="auto">
                  <a:xfrm>
                    <a:off x="222287" y="5121503"/>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1" name="Text Box 1327"/>
                  <p:cNvSpPr txBox="1">
                    <a:spLocks noChangeArrowheads="1"/>
                  </p:cNvSpPr>
                  <p:nvPr/>
                </p:nvSpPr>
                <p:spPr bwMode="auto">
                  <a:xfrm>
                    <a:off x="131788" y="5084987"/>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2" name="Rectangle 390"/>
                  <p:cNvSpPr>
                    <a:spLocks noChangeArrowheads="1"/>
                  </p:cNvSpPr>
                  <p:nvPr/>
                </p:nvSpPr>
                <p:spPr bwMode="auto">
                  <a:xfrm>
                    <a:off x="495368" y="5286616"/>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3" name="Rectangle 392"/>
                  <p:cNvSpPr>
                    <a:spLocks noChangeArrowheads="1"/>
                  </p:cNvSpPr>
                  <p:nvPr/>
                </p:nvSpPr>
                <p:spPr bwMode="auto">
                  <a:xfrm>
                    <a:off x="223874" y="5404101"/>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4" name="Text Box 1327"/>
                  <p:cNvSpPr txBox="1">
                    <a:spLocks noChangeArrowheads="1"/>
                  </p:cNvSpPr>
                  <p:nvPr/>
                </p:nvSpPr>
                <p:spPr bwMode="auto">
                  <a:xfrm>
                    <a:off x="136552" y="5365998"/>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5" name="Rectangle 396"/>
                  <p:cNvSpPr>
                    <a:spLocks noChangeArrowheads="1"/>
                  </p:cNvSpPr>
                  <p:nvPr/>
                </p:nvSpPr>
                <p:spPr bwMode="auto">
                  <a:xfrm>
                    <a:off x="55580" y="5272327"/>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6" name="Text Box 1327"/>
                  <p:cNvSpPr txBox="1">
                    <a:spLocks noChangeArrowheads="1"/>
                  </p:cNvSpPr>
                  <p:nvPr/>
                </p:nvSpPr>
                <p:spPr bwMode="auto">
                  <a:xfrm>
                    <a:off x="-82549" y="5223111"/>
                    <a:ext cx="347702"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7" name="Text Box 1327"/>
                  <p:cNvSpPr txBox="1">
                    <a:spLocks noChangeArrowheads="1"/>
                  </p:cNvSpPr>
                  <p:nvPr/>
                </p:nvSpPr>
                <p:spPr bwMode="auto">
                  <a:xfrm>
                    <a:off x="360414" y="5237399"/>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7685" name="Text Box 177"/>
                <p:cNvSpPr txBox="1">
                  <a:spLocks noChangeArrowheads="1"/>
                </p:cNvSpPr>
                <p:nvPr/>
              </p:nvSpPr>
              <p:spPr bwMode="auto">
                <a:xfrm>
                  <a:off x="1037265" y="2402973"/>
                  <a:ext cx="2712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10</a:t>
                  </a:r>
                </a:p>
              </p:txBody>
            </p:sp>
          </p:grpSp>
          <p:grpSp>
            <p:nvGrpSpPr>
              <p:cNvPr id="187645" name="Group 630"/>
              <p:cNvGrpSpPr>
                <a:grpSpLocks/>
              </p:cNvGrpSpPr>
              <p:nvPr/>
            </p:nvGrpSpPr>
            <p:grpSpPr bwMode="auto">
              <a:xfrm>
                <a:off x="4163906" y="4156552"/>
                <a:ext cx="792762" cy="465176"/>
                <a:chOff x="2675926" y="3901370"/>
                <a:chExt cx="792762" cy="465176"/>
              </a:xfrm>
            </p:grpSpPr>
            <p:grpSp>
              <p:nvGrpSpPr>
                <p:cNvPr id="187673" name="Group 559"/>
                <p:cNvGrpSpPr>
                  <a:grpSpLocks/>
                </p:cNvGrpSpPr>
                <p:nvPr/>
              </p:nvGrpSpPr>
              <p:grpSpPr bwMode="auto">
                <a:xfrm>
                  <a:off x="2675926" y="3901370"/>
                  <a:ext cx="792762" cy="465176"/>
                  <a:chOff x="-83011" y="5085343"/>
                  <a:chExt cx="792762" cy="465176"/>
                </a:xfrm>
              </p:grpSpPr>
              <p:sp>
                <p:nvSpPr>
                  <p:cNvPr id="187675"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9" name="Rectangle 389"/>
                  <p:cNvSpPr>
                    <a:spLocks noChangeArrowheads="1"/>
                  </p:cNvSpPr>
                  <p:nvPr/>
                </p:nvSpPr>
                <p:spPr bwMode="auto">
                  <a:xfrm>
                    <a:off x="221824" y="5121859"/>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0" name="Text Box 1327"/>
                  <p:cNvSpPr txBox="1">
                    <a:spLocks noChangeArrowheads="1"/>
                  </p:cNvSpPr>
                  <p:nvPr/>
                </p:nvSpPr>
                <p:spPr bwMode="auto">
                  <a:xfrm>
                    <a:off x="131325" y="5085343"/>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1" name="Rectangle 390"/>
                  <p:cNvSpPr>
                    <a:spLocks noChangeArrowheads="1"/>
                  </p:cNvSpPr>
                  <p:nvPr/>
                </p:nvSpPr>
                <p:spPr bwMode="auto">
                  <a:xfrm>
                    <a:off x="494905" y="5286972"/>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2" name="Rectangle 392"/>
                  <p:cNvSpPr>
                    <a:spLocks noChangeArrowheads="1"/>
                  </p:cNvSpPr>
                  <p:nvPr/>
                </p:nvSpPr>
                <p:spPr bwMode="auto">
                  <a:xfrm>
                    <a:off x="223411" y="5404457"/>
                    <a:ext cx="166707"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3" name="Text Box 1327"/>
                  <p:cNvSpPr txBox="1">
                    <a:spLocks noChangeArrowheads="1"/>
                  </p:cNvSpPr>
                  <p:nvPr/>
                </p:nvSpPr>
                <p:spPr bwMode="auto">
                  <a:xfrm>
                    <a:off x="136089" y="5366354"/>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4" name="Rectangle 396"/>
                  <p:cNvSpPr>
                    <a:spLocks noChangeArrowheads="1"/>
                  </p:cNvSpPr>
                  <p:nvPr/>
                </p:nvSpPr>
                <p:spPr bwMode="auto">
                  <a:xfrm>
                    <a:off x="55117" y="5272683"/>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5" name="Text Box 1327"/>
                  <p:cNvSpPr txBox="1">
                    <a:spLocks noChangeArrowheads="1"/>
                  </p:cNvSpPr>
                  <p:nvPr/>
                </p:nvSpPr>
                <p:spPr bwMode="auto">
                  <a:xfrm>
                    <a:off x="-83011" y="5223467"/>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6" name="Text Box 1327"/>
                  <p:cNvSpPr txBox="1">
                    <a:spLocks noChangeArrowheads="1"/>
                  </p:cNvSpPr>
                  <p:nvPr/>
                </p:nvSpPr>
                <p:spPr bwMode="auto">
                  <a:xfrm>
                    <a:off x="361539" y="5237755"/>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7674" name="Text Box 177"/>
                <p:cNvSpPr txBox="1">
                  <a:spLocks noChangeArrowheads="1"/>
                </p:cNvSpPr>
                <p:nvPr/>
              </p:nvSpPr>
              <p:spPr bwMode="auto">
                <a:xfrm>
                  <a:off x="2920823" y="4045159"/>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20</a:t>
                  </a:r>
                </a:p>
              </p:txBody>
            </p:sp>
          </p:grpSp>
          <p:grpSp>
            <p:nvGrpSpPr>
              <p:cNvPr id="187646" name="Group 629"/>
              <p:cNvGrpSpPr>
                <a:grpSpLocks/>
              </p:cNvGrpSpPr>
              <p:nvPr/>
            </p:nvGrpSpPr>
            <p:grpSpPr bwMode="auto">
              <a:xfrm>
                <a:off x="5611870" y="4064470"/>
                <a:ext cx="791174" cy="465176"/>
                <a:chOff x="5473641" y="4277130"/>
                <a:chExt cx="791174" cy="465176"/>
              </a:xfrm>
            </p:grpSpPr>
            <p:grpSp>
              <p:nvGrpSpPr>
                <p:cNvPr id="187662" name="Group 571"/>
                <p:cNvGrpSpPr>
                  <a:grpSpLocks/>
                </p:cNvGrpSpPr>
                <p:nvPr/>
              </p:nvGrpSpPr>
              <p:grpSpPr bwMode="auto">
                <a:xfrm>
                  <a:off x="5473641" y="4277130"/>
                  <a:ext cx="791174" cy="465176"/>
                  <a:chOff x="-82022" y="5084624"/>
                  <a:chExt cx="791174" cy="465176"/>
                </a:xfrm>
              </p:grpSpPr>
              <p:sp>
                <p:nvSpPr>
                  <p:cNvPr id="187664"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78" name="Rectangle 389"/>
                  <p:cNvSpPr>
                    <a:spLocks noChangeArrowheads="1"/>
                  </p:cNvSpPr>
                  <p:nvPr/>
                </p:nvSpPr>
                <p:spPr bwMode="auto">
                  <a:xfrm>
                    <a:off x="222813" y="5121140"/>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79" name="Text Box 1327"/>
                  <p:cNvSpPr txBox="1">
                    <a:spLocks noChangeArrowheads="1"/>
                  </p:cNvSpPr>
                  <p:nvPr/>
                </p:nvSpPr>
                <p:spPr bwMode="auto">
                  <a:xfrm>
                    <a:off x="132314" y="5084624"/>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0" name="Rectangle 390"/>
                  <p:cNvSpPr>
                    <a:spLocks noChangeArrowheads="1"/>
                  </p:cNvSpPr>
                  <p:nvPr/>
                </p:nvSpPr>
                <p:spPr bwMode="auto">
                  <a:xfrm>
                    <a:off x="495894" y="5286253"/>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1" name="Rectangle 392"/>
                  <p:cNvSpPr>
                    <a:spLocks noChangeArrowheads="1"/>
                  </p:cNvSpPr>
                  <p:nvPr/>
                </p:nvSpPr>
                <p:spPr bwMode="auto">
                  <a:xfrm>
                    <a:off x="224400" y="5403738"/>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2" name="Text Box 1327"/>
                  <p:cNvSpPr txBox="1">
                    <a:spLocks noChangeArrowheads="1"/>
                  </p:cNvSpPr>
                  <p:nvPr/>
                </p:nvSpPr>
                <p:spPr bwMode="auto">
                  <a:xfrm>
                    <a:off x="137078" y="5365635"/>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3" name="Rectangle 396"/>
                  <p:cNvSpPr>
                    <a:spLocks noChangeArrowheads="1"/>
                  </p:cNvSpPr>
                  <p:nvPr/>
                </p:nvSpPr>
                <p:spPr bwMode="auto">
                  <a:xfrm>
                    <a:off x="56106" y="5271964"/>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4" name="Text Box 1327"/>
                  <p:cNvSpPr txBox="1">
                    <a:spLocks noChangeArrowheads="1"/>
                  </p:cNvSpPr>
                  <p:nvPr/>
                </p:nvSpPr>
                <p:spPr bwMode="auto">
                  <a:xfrm>
                    <a:off x="-82022" y="5222748"/>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5" name="Text Box 1327"/>
                  <p:cNvSpPr txBox="1">
                    <a:spLocks noChangeArrowheads="1"/>
                  </p:cNvSpPr>
                  <p:nvPr/>
                </p:nvSpPr>
                <p:spPr bwMode="auto">
                  <a:xfrm>
                    <a:off x="360940" y="5237036"/>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7663"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30</a:t>
                  </a:r>
                </a:p>
              </p:txBody>
            </p:sp>
          </p:grpSp>
          <p:grpSp>
            <p:nvGrpSpPr>
              <p:cNvPr id="187647" name="Group 581"/>
              <p:cNvGrpSpPr>
                <a:grpSpLocks/>
              </p:cNvGrpSpPr>
              <p:nvPr/>
            </p:nvGrpSpPr>
            <p:grpSpPr bwMode="auto">
              <a:xfrm>
                <a:off x="7764764" y="3964428"/>
                <a:ext cx="504882" cy="101606"/>
                <a:chOff x="56226" y="5272176"/>
                <a:chExt cx="504882" cy="101606"/>
              </a:xfrm>
            </p:grpSpPr>
            <p:sp>
              <p:nvSpPr>
                <p:cNvPr id="169" name="Rectangle 390"/>
                <p:cNvSpPr>
                  <a:spLocks noChangeArrowheads="1"/>
                </p:cNvSpPr>
                <p:nvPr/>
              </p:nvSpPr>
              <p:spPr bwMode="auto">
                <a:xfrm>
                  <a:off x="496013" y="5286485"/>
                  <a:ext cx="65095"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72" name="Rectangle 396"/>
                <p:cNvSpPr>
                  <a:spLocks noChangeArrowheads="1"/>
                </p:cNvSpPr>
                <p:nvPr/>
              </p:nvSpPr>
              <p:spPr bwMode="auto">
                <a:xfrm>
                  <a:off x="56226" y="5272197"/>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grpSp>
          <p:grpSp>
            <p:nvGrpSpPr>
              <p:cNvPr id="187648" name="Group 633"/>
              <p:cNvGrpSpPr>
                <a:grpSpLocks/>
              </p:cNvGrpSpPr>
              <p:nvPr/>
            </p:nvGrpSpPr>
            <p:grpSpPr bwMode="auto">
              <a:xfrm>
                <a:off x="3619145" y="2893348"/>
                <a:ext cx="792899" cy="465498"/>
                <a:chOff x="5473114" y="4277493"/>
                <a:chExt cx="792899" cy="465498"/>
              </a:xfrm>
            </p:grpSpPr>
            <p:grpSp>
              <p:nvGrpSpPr>
                <p:cNvPr id="187649" name="Group 634"/>
                <p:cNvGrpSpPr>
                  <a:grpSpLocks/>
                </p:cNvGrpSpPr>
                <p:nvPr/>
              </p:nvGrpSpPr>
              <p:grpSpPr bwMode="auto">
                <a:xfrm>
                  <a:off x="5473114" y="4277493"/>
                  <a:ext cx="792899" cy="465498"/>
                  <a:chOff x="-82549" y="5084987"/>
                  <a:chExt cx="792899" cy="465498"/>
                </a:xfrm>
              </p:grpSpPr>
              <p:sp>
                <p:nvSpPr>
                  <p:cNvPr id="187651"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 name="Rectangle 389"/>
                  <p:cNvSpPr>
                    <a:spLocks noChangeArrowheads="1"/>
                  </p:cNvSpPr>
                  <p:nvPr/>
                </p:nvSpPr>
                <p:spPr bwMode="auto">
                  <a:xfrm>
                    <a:off x="222473" y="5120954"/>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57" name="Text Box 1327"/>
                  <p:cNvSpPr txBox="1">
                    <a:spLocks noChangeArrowheads="1"/>
                  </p:cNvSpPr>
                  <p:nvPr/>
                </p:nvSpPr>
                <p:spPr bwMode="auto">
                  <a:xfrm>
                    <a:off x="131975" y="5084438"/>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58" name="Rectangle 390"/>
                  <p:cNvSpPr>
                    <a:spLocks noChangeArrowheads="1"/>
                  </p:cNvSpPr>
                  <p:nvPr/>
                </p:nvSpPr>
                <p:spPr bwMode="auto">
                  <a:xfrm>
                    <a:off x="495554" y="5286067"/>
                    <a:ext cx="65095"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59" name="Rectangle 392"/>
                  <p:cNvSpPr>
                    <a:spLocks noChangeArrowheads="1"/>
                  </p:cNvSpPr>
                  <p:nvPr/>
                </p:nvSpPr>
                <p:spPr bwMode="auto">
                  <a:xfrm>
                    <a:off x="224061" y="5405139"/>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60" name="Text Box 1327"/>
                  <p:cNvSpPr txBox="1">
                    <a:spLocks noChangeArrowheads="1"/>
                  </p:cNvSpPr>
                  <p:nvPr/>
                </p:nvSpPr>
                <p:spPr bwMode="auto">
                  <a:xfrm>
                    <a:off x="136738" y="5367036"/>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61" name="Rectangle 396"/>
                  <p:cNvSpPr>
                    <a:spLocks noChangeArrowheads="1"/>
                  </p:cNvSpPr>
                  <p:nvPr/>
                </p:nvSpPr>
                <p:spPr bwMode="auto">
                  <a:xfrm>
                    <a:off x="55767" y="5273366"/>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62" name="Text Box 1327"/>
                  <p:cNvSpPr txBox="1">
                    <a:spLocks noChangeArrowheads="1"/>
                  </p:cNvSpPr>
                  <p:nvPr/>
                </p:nvSpPr>
                <p:spPr bwMode="auto">
                  <a:xfrm>
                    <a:off x="-82362" y="5222562"/>
                    <a:ext cx="347702" cy="187340"/>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63" name="Text Box 1327"/>
                  <p:cNvSpPr txBox="1">
                    <a:spLocks noChangeArrowheads="1"/>
                  </p:cNvSpPr>
                  <p:nvPr/>
                </p:nvSpPr>
                <p:spPr bwMode="auto">
                  <a:xfrm>
                    <a:off x="360601" y="5236850"/>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7650"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15</a:t>
                  </a:r>
                </a:p>
              </p:txBody>
            </p:sp>
          </p:grpSp>
        </p:grpSp>
        <p:grpSp>
          <p:nvGrpSpPr>
            <p:cNvPr id="187632" name="Group 628"/>
            <p:cNvGrpSpPr>
              <a:grpSpLocks/>
            </p:cNvGrpSpPr>
            <p:nvPr/>
          </p:nvGrpSpPr>
          <p:grpSpPr bwMode="auto">
            <a:xfrm>
              <a:off x="3852861" y="6075423"/>
              <a:ext cx="791084" cy="465146"/>
              <a:chOff x="7591641" y="3777562"/>
              <a:chExt cx="791174" cy="465175"/>
            </a:xfrm>
          </p:grpSpPr>
          <p:grpSp>
            <p:nvGrpSpPr>
              <p:cNvPr id="187633" name="Group 581"/>
              <p:cNvGrpSpPr>
                <a:grpSpLocks/>
              </p:cNvGrpSpPr>
              <p:nvPr/>
            </p:nvGrpSpPr>
            <p:grpSpPr bwMode="auto">
              <a:xfrm>
                <a:off x="7591641" y="3777562"/>
                <a:ext cx="791174" cy="465175"/>
                <a:chOff x="-82393" y="5085310"/>
                <a:chExt cx="791174" cy="465175"/>
              </a:xfrm>
            </p:grpSpPr>
            <p:sp>
              <p:nvSpPr>
                <p:cNvPr id="187635"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05" name="Rectangle 389"/>
                <p:cNvSpPr>
                  <a:spLocks noChangeArrowheads="1"/>
                </p:cNvSpPr>
                <p:nvPr/>
              </p:nvSpPr>
              <p:spPr bwMode="auto">
                <a:xfrm>
                  <a:off x="222442" y="5121825"/>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6" name="Text Box 1327"/>
                <p:cNvSpPr txBox="1">
                  <a:spLocks noChangeArrowheads="1"/>
                </p:cNvSpPr>
                <p:nvPr/>
              </p:nvSpPr>
              <p:spPr bwMode="auto">
                <a:xfrm>
                  <a:off x="131943" y="5085310"/>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07" name="Rectangle 390"/>
                <p:cNvSpPr>
                  <a:spLocks noChangeArrowheads="1"/>
                </p:cNvSpPr>
                <p:nvPr/>
              </p:nvSpPr>
              <p:spPr bwMode="auto">
                <a:xfrm>
                  <a:off x="495523" y="5286938"/>
                  <a:ext cx="65094"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8" name="Rectangle 392"/>
                <p:cNvSpPr>
                  <a:spLocks noChangeArrowheads="1"/>
                </p:cNvSpPr>
                <p:nvPr/>
              </p:nvSpPr>
              <p:spPr bwMode="auto">
                <a:xfrm>
                  <a:off x="224029" y="5404423"/>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9" name="Text Box 1327"/>
                <p:cNvSpPr txBox="1">
                  <a:spLocks noChangeArrowheads="1"/>
                </p:cNvSpPr>
                <p:nvPr/>
              </p:nvSpPr>
              <p:spPr bwMode="auto">
                <a:xfrm>
                  <a:off x="136707" y="5366320"/>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10" name="Rectangle 396"/>
                <p:cNvSpPr>
                  <a:spLocks noChangeArrowheads="1"/>
                </p:cNvSpPr>
                <p:nvPr/>
              </p:nvSpPr>
              <p:spPr bwMode="auto">
                <a:xfrm>
                  <a:off x="55735" y="5272650"/>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11" name="Text Box 1327"/>
                <p:cNvSpPr txBox="1">
                  <a:spLocks noChangeArrowheads="1"/>
                </p:cNvSpPr>
                <p:nvPr/>
              </p:nvSpPr>
              <p:spPr bwMode="auto">
                <a:xfrm>
                  <a:off x="-82393" y="5223433"/>
                  <a:ext cx="347701" cy="185753"/>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12" name="Text Box 1327"/>
                <p:cNvSpPr txBox="1">
                  <a:spLocks noChangeArrowheads="1"/>
                </p:cNvSpPr>
                <p:nvPr/>
              </p:nvSpPr>
              <p:spPr bwMode="auto">
                <a:xfrm>
                  <a:off x="360569" y="5237722"/>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7634" name="Text Box 177"/>
              <p:cNvSpPr txBox="1">
                <a:spLocks noChangeArrowheads="1"/>
              </p:cNvSpPr>
              <p:nvPr/>
            </p:nvSpPr>
            <p:spPr bwMode="auto">
              <a:xfrm>
                <a:off x="7834878" y="3920660"/>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25</a:t>
                </a:r>
              </a:p>
            </p:txBody>
          </p:sp>
        </p:grpSp>
      </p:grpSp>
      <p:grpSp>
        <p:nvGrpSpPr>
          <p:cNvPr id="110651" name="Group 500"/>
          <p:cNvGrpSpPr>
            <a:grpSpLocks/>
          </p:cNvGrpSpPr>
          <p:nvPr/>
        </p:nvGrpSpPr>
        <p:grpSpPr bwMode="auto">
          <a:xfrm>
            <a:off x="6821441" y="3425826"/>
            <a:ext cx="790575" cy="333375"/>
            <a:chOff x="6738938" y="422275"/>
            <a:chExt cx="790570" cy="331997"/>
          </a:xfrm>
        </p:grpSpPr>
        <p:grpSp>
          <p:nvGrpSpPr>
            <p:cNvPr id="187568" name="Group 568"/>
            <p:cNvGrpSpPr>
              <a:grpSpLocks/>
            </p:cNvGrpSpPr>
            <p:nvPr/>
          </p:nvGrpSpPr>
          <p:grpSpPr bwMode="auto">
            <a:xfrm>
              <a:off x="6738938" y="422275"/>
              <a:ext cx="333375" cy="263525"/>
              <a:chOff x="-1053472" y="4439907"/>
              <a:chExt cx="332957" cy="264113"/>
            </a:xfrm>
          </p:grpSpPr>
          <p:sp>
            <p:nvSpPr>
              <p:cNvPr id="187570"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7571" name="Group 456"/>
              <p:cNvGrpSpPr>
                <a:grpSpLocks/>
              </p:cNvGrpSpPr>
              <p:nvPr/>
            </p:nvGrpSpPr>
            <p:grpSpPr bwMode="auto">
              <a:xfrm>
                <a:off x="-976968" y="4564659"/>
                <a:ext cx="174560" cy="71301"/>
                <a:chOff x="1808112" y="2134561"/>
                <a:chExt cx="549111" cy="247650"/>
              </a:xfrm>
            </p:grpSpPr>
            <p:sp>
              <p:nvSpPr>
                <p:cNvPr id="18757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57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575"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576"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7572"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7569" name="Text Box 177"/>
            <p:cNvSpPr txBox="1">
              <a:spLocks noChangeArrowheads="1"/>
            </p:cNvSpPr>
            <p:nvPr/>
          </p:nvSpPr>
          <p:spPr bwMode="auto">
            <a:xfrm>
              <a:off x="7005741" y="569606"/>
              <a:ext cx="5237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grpSp>
        <p:nvGrpSpPr>
          <p:cNvPr id="417" name="Group 500"/>
          <p:cNvGrpSpPr>
            <a:grpSpLocks/>
          </p:cNvGrpSpPr>
          <p:nvPr/>
        </p:nvGrpSpPr>
        <p:grpSpPr bwMode="auto">
          <a:xfrm>
            <a:off x="8250191" y="3503614"/>
            <a:ext cx="790575" cy="333375"/>
            <a:chOff x="6738938" y="422275"/>
            <a:chExt cx="790570" cy="331997"/>
          </a:xfrm>
        </p:grpSpPr>
        <p:grpSp>
          <p:nvGrpSpPr>
            <p:cNvPr id="187559" name="Group 568"/>
            <p:cNvGrpSpPr>
              <a:grpSpLocks/>
            </p:cNvGrpSpPr>
            <p:nvPr/>
          </p:nvGrpSpPr>
          <p:grpSpPr bwMode="auto">
            <a:xfrm>
              <a:off x="6738938" y="422275"/>
              <a:ext cx="333375" cy="263525"/>
              <a:chOff x="-1053472" y="4439907"/>
              <a:chExt cx="332957" cy="264113"/>
            </a:xfrm>
          </p:grpSpPr>
          <p:sp>
            <p:nvSpPr>
              <p:cNvPr id="187561"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7562" name="Group 456"/>
              <p:cNvGrpSpPr>
                <a:grpSpLocks/>
              </p:cNvGrpSpPr>
              <p:nvPr/>
            </p:nvGrpSpPr>
            <p:grpSpPr bwMode="auto">
              <a:xfrm>
                <a:off x="-976968" y="4564659"/>
                <a:ext cx="174560" cy="71301"/>
                <a:chOff x="1808112" y="2134561"/>
                <a:chExt cx="549111" cy="247650"/>
              </a:xfrm>
            </p:grpSpPr>
            <p:sp>
              <p:nvSpPr>
                <p:cNvPr id="187564"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565"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566"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567"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7563"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7560" name="Text Box 177"/>
            <p:cNvSpPr txBox="1">
              <a:spLocks noChangeArrowheads="1"/>
            </p:cNvSpPr>
            <p:nvPr/>
          </p:nvSpPr>
          <p:spPr bwMode="auto">
            <a:xfrm>
              <a:off x="7005741" y="569606"/>
              <a:ext cx="5237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grpSp>
        <p:nvGrpSpPr>
          <p:cNvPr id="422" name="Group 524"/>
          <p:cNvGrpSpPr>
            <a:grpSpLocks/>
          </p:cNvGrpSpPr>
          <p:nvPr/>
        </p:nvGrpSpPr>
        <p:grpSpPr bwMode="auto">
          <a:xfrm>
            <a:off x="5683204" y="2435226"/>
            <a:ext cx="688975" cy="1204913"/>
            <a:chOff x="85734" y="643588"/>
            <a:chExt cx="690413" cy="1204835"/>
          </a:xfrm>
        </p:grpSpPr>
        <p:sp>
          <p:nvSpPr>
            <p:cNvPr id="187545" name="Line 174"/>
            <p:cNvSpPr>
              <a:spLocks noChangeShapeType="1"/>
            </p:cNvSpPr>
            <p:nvPr/>
          </p:nvSpPr>
          <p:spPr bwMode="auto">
            <a:xfrm>
              <a:off x="98621" y="1224502"/>
              <a:ext cx="677526" cy="6239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187546" name="Group 498"/>
            <p:cNvGrpSpPr>
              <a:grpSpLocks/>
            </p:cNvGrpSpPr>
            <p:nvPr/>
          </p:nvGrpSpPr>
          <p:grpSpPr bwMode="auto">
            <a:xfrm>
              <a:off x="85734" y="643588"/>
              <a:ext cx="594421" cy="588963"/>
              <a:chOff x="7634759" y="5222256"/>
              <a:chExt cx="594421" cy="588963"/>
            </a:xfrm>
          </p:grpSpPr>
          <p:sp>
            <p:nvSpPr>
              <p:cNvPr id="187547" name="Rectangle 24"/>
              <p:cNvSpPr>
                <a:spLocks noChangeArrowheads="1"/>
              </p:cNvSpPr>
              <p:nvPr/>
            </p:nvSpPr>
            <p:spPr bwMode="auto">
              <a:xfrm>
                <a:off x="7653619" y="5404851"/>
                <a:ext cx="333212" cy="198767"/>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7548" name="Group 456"/>
              <p:cNvGrpSpPr>
                <a:grpSpLocks/>
              </p:cNvGrpSpPr>
              <p:nvPr/>
            </p:nvGrpSpPr>
            <p:grpSpPr bwMode="auto">
              <a:xfrm>
                <a:off x="7730182" y="5464266"/>
                <a:ext cx="174694" cy="71297"/>
                <a:chOff x="1808112" y="2134561"/>
                <a:chExt cx="549111" cy="247650"/>
              </a:xfrm>
            </p:grpSpPr>
            <p:sp>
              <p:nvSpPr>
                <p:cNvPr id="187555"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556"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557"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558"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7549" name="Straight Connector 376"/>
              <p:cNvCxnSpPr>
                <a:cxnSpLocks noChangeShapeType="1"/>
                <a:stCxn id="187547" idx="1"/>
              </p:cNvCxnSpPr>
              <p:nvPr/>
            </p:nvCxnSpPr>
            <p:spPr bwMode="auto">
              <a:xfrm flipH="1">
                <a:off x="7653358" y="5504240"/>
                <a:ext cx="261"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7550" name="TextBox 141"/>
              <p:cNvSpPr txBox="1">
                <a:spLocks noChangeArrowheads="1"/>
              </p:cNvSpPr>
              <p:nvPr/>
            </p:nvSpPr>
            <p:spPr bwMode="auto">
              <a:xfrm>
                <a:off x="7715744" y="5222256"/>
                <a:ext cx="127264"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7551" name="Group 613"/>
              <p:cNvGrpSpPr>
                <a:grpSpLocks/>
              </p:cNvGrpSpPr>
              <p:nvPr/>
            </p:nvGrpSpPr>
            <p:grpSpPr bwMode="auto">
              <a:xfrm>
                <a:off x="7634759" y="5406828"/>
                <a:ext cx="594421" cy="336494"/>
                <a:chOff x="8428569" y="5405502"/>
                <a:chExt cx="594421" cy="336494"/>
              </a:xfrm>
            </p:grpSpPr>
            <p:sp>
              <p:nvSpPr>
                <p:cNvPr id="187552"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7553"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7554" name="Text Box 40"/>
                <p:cNvSpPr txBox="1">
                  <a:spLocks noChangeArrowheads="1"/>
                </p:cNvSpPr>
                <p:nvPr/>
              </p:nvSpPr>
              <p:spPr bwMode="auto">
                <a:xfrm>
                  <a:off x="8428569" y="5557330"/>
                  <a:ext cx="3818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MAIN</a:t>
                  </a:r>
                </a:p>
              </p:txBody>
            </p:sp>
          </p:grpSp>
        </p:grpSp>
      </p:grpSp>
      <p:sp>
        <p:nvSpPr>
          <p:cNvPr id="187424" name="Rectangle 512"/>
          <p:cNvSpPr>
            <a:spLocks noChangeArrowheads="1"/>
          </p:cNvSpPr>
          <p:nvPr/>
        </p:nvSpPr>
        <p:spPr bwMode="auto">
          <a:xfrm>
            <a:off x="6965903" y="1916114"/>
            <a:ext cx="3238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1</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p:txBody>
      </p:sp>
      <p:grpSp>
        <p:nvGrpSpPr>
          <p:cNvPr id="438" name="Group 881"/>
          <p:cNvGrpSpPr>
            <a:grpSpLocks/>
          </p:cNvGrpSpPr>
          <p:nvPr/>
        </p:nvGrpSpPr>
        <p:grpSpPr bwMode="auto">
          <a:xfrm>
            <a:off x="5868940" y="3910014"/>
            <a:ext cx="603250" cy="452437"/>
            <a:chOff x="-905109" y="3910244"/>
            <a:chExt cx="603250" cy="452648"/>
          </a:xfrm>
        </p:grpSpPr>
        <p:sp>
          <p:nvSpPr>
            <p:cNvPr id="187473" name="Text Box 177"/>
            <p:cNvSpPr txBox="1">
              <a:spLocks noChangeArrowheads="1"/>
            </p:cNvSpPr>
            <p:nvPr/>
          </p:nvSpPr>
          <p:spPr bwMode="auto">
            <a:xfrm>
              <a:off x="-642427" y="4177931"/>
              <a:ext cx="340568" cy="18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1-68</a:t>
              </a:r>
            </a:p>
          </p:txBody>
        </p:sp>
        <p:sp>
          <p:nvSpPr>
            <p:cNvPr id="187474" name="Rectangle 24"/>
            <p:cNvSpPr>
              <a:spLocks noChangeArrowheads="1"/>
            </p:cNvSpPr>
            <p:nvPr/>
          </p:nvSpPr>
          <p:spPr bwMode="auto">
            <a:xfrm>
              <a:off x="-905109" y="4094033"/>
              <a:ext cx="333359" cy="19909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7475" name="Group 86"/>
            <p:cNvGrpSpPr>
              <a:grpSpLocks/>
            </p:cNvGrpSpPr>
            <p:nvPr/>
          </p:nvGrpSpPr>
          <p:grpSpPr bwMode="auto">
            <a:xfrm>
              <a:off x="-820119" y="4155970"/>
              <a:ext cx="174867" cy="71820"/>
              <a:chOff x="1811560" y="1476000"/>
              <a:chExt cx="549111" cy="247650"/>
            </a:xfrm>
          </p:grpSpPr>
          <p:cxnSp>
            <p:nvCxnSpPr>
              <p:cNvPr id="187488" name="Straight Connector 540"/>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7489" name="Group 456"/>
              <p:cNvGrpSpPr>
                <a:grpSpLocks/>
              </p:cNvGrpSpPr>
              <p:nvPr/>
            </p:nvGrpSpPr>
            <p:grpSpPr bwMode="auto">
              <a:xfrm>
                <a:off x="1811560" y="1476000"/>
                <a:ext cx="549111" cy="247650"/>
                <a:chOff x="1808112" y="2134561"/>
                <a:chExt cx="549111" cy="247650"/>
              </a:xfrm>
            </p:grpSpPr>
            <p:sp>
              <p:nvSpPr>
                <p:cNvPr id="187491"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492"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493"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494"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7490"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sp>
          <p:nvSpPr>
            <p:cNvPr id="187476" name="Text Box 177"/>
            <p:cNvSpPr txBox="1">
              <a:spLocks noChangeArrowheads="1"/>
            </p:cNvSpPr>
            <p:nvPr/>
          </p:nvSpPr>
          <p:spPr bwMode="auto">
            <a:xfrm>
              <a:off x="-641736" y="3949243"/>
              <a:ext cx="312940" cy="21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800" dirty="0">
                  <a:solidFill>
                    <a:srgbClr val="000000"/>
                  </a:solidFill>
                </a:rPr>
                <a:t>+</a:t>
              </a:r>
            </a:p>
          </p:txBody>
        </p:sp>
        <p:grpSp>
          <p:nvGrpSpPr>
            <p:cNvPr id="187477" name="Group 259"/>
            <p:cNvGrpSpPr>
              <a:grpSpLocks/>
            </p:cNvGrpSpPr>
            <p:nvPr/>
          </p:nvGrpSpPr>
          <p:grpSpPr bwMode="auto">
            <a:xfrm>
              <a:off x="-786877" y="4019429"/>
              <a:ext cx="99063" cy="71019"/>
              <a:chOff x="5816" y="2338"/>
              <a:chExt cx="168" cy="120"/>
            </a:xfrm>
          </p:grpSpPr>
          <p:sp>
            <p:nvSpPr>
              <p:cNvPr id="187485"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486"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487" name="Freeform 262"/>
              <p:cNvSpPr>
                <a:spLocks/>
              </p:cNvSpPr>
              <p:nvPr/>
            </p:nvSpPr>
            <p:spPr bwMode="auto">
              <a:xfrm>
                <a:off x="5816" y="2338"/>
                <a:ext cx="168" cy="120"/>
              </a:xfrm>
              <a:custGeom>
                <a:avLst/>
                <a:gdLst>
                  <a:gd name="T0" fmla="*/ 0 w 192"/>
                  <a:gd name="T1" fmla="*/ 2 h 144"/>
                  <a:gd name="T2" fmla="*/ 0 w 192"/>
                  <a:gd name="T3" fmla="*/ 0 h 144"/>
                  <a:gd name="T4" fmla="*/ 4 w 192"/>
                  <a:gd name="T5" fmla="*/ 0 h 144"/>
                  <a:gd name="T6" fmla="*/ 4 w 192"/>
                  <a:gd name="T7" fmla="*/ 2 h 144"/>
                  <a:gd name="T8" fmla="*/ 0 60000 65536"/>
                  <a:gd name="T9" fmla="*/ 0 60000 65536"/>
                  <a:gd name="T10" fmla="*/ 0 60000 65536"/>
                  <a:gd name="T11" fmla="*/ 0 60000 65536"/>
                  <a:gd name="T12" fmla="*/ 0 w 192"/>
                  <a:gd name="T13" fmla="*/ 0 h 144"/>
                  <a:gd name="T14" fmla="*/ 192 w 192"/>
                  <a:gd name="T15" fmla="*/ 144 h 144"/>
                </a:gdLst>
                <a:ahLst/>
                <a:cxnLst>
                  <a:cxn ang="T8">
                    <a:pos x="T0" y="T1"/>
                  </a:cxn>
                  <a:cxn ang="T9">
                    <a:pos x="T2" y="T3"/>
                  </a:cxn>
                  <a:cxn ang="T10">
                    <a:pos x="T4" y="T5"/>
                  </a:cxn>
                  <a:cxn ang="T11">
                    <a:pos x="T6" y="T7"/>
                  </a:cxn>
                </a:cxnLst>
                <a:rect l="T12" t="T13" r="T14" b="T15"/>
                <a:pathLst>
                  <a:path w="192" h="144">
                    <a:moveTo>
                      <a:pt x="0" y="144"/>
                    </a:moveTo>
                    <a:lnTo>
                      <a:pt x="0" y="0"/>
                    </a:lnTo>
                    <a:lnTo>
                      <a:pt x="192" y="0"/>
                    </a:lnTo>
                    <a:lnTo>
                      <a:pt x="192" y="144"/>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87478" name="Group 880"/>
            <p:cNvGrpSpPr>
              <a:grpSpLocks/>
            </p:cNvGrpSpPr>
            <p:nvPr/>
          </p:nvGrpSpPr>
          <p:grpSpPr bwMode="auto">
            <a:xfrm>
              <a:off x="-794441" y="3910244"/>
              <a:ext cx="119390" cy="94158"/>
              <a:chOff x="938943" y="4252150"/>
              <a:chExt cx="119390" cy="94158"/>
            </a:xfrm>
          </p:grpSpPr>
          <p:grpSp>
            <p:nvGrpSpPr>
              <p:cNvPr id="187479" name="Group 521"/>
              <p:cNvGrpSpPr>
                <a:grpSpLocks/>
              </p:cNvGrpSpPr>
              <p:nvPr/>
            </p:nvGrpSpPr>
            <p:grpSpPr bwMode="auto">
              <a:xfrm>
                <a:off x="940452" y="4285375"/>
                <a:ext cx="116901" cy="60933"/>
                <a:chOff x="198119" y="3256942"/>
                <a:chExt cx="514349" cy="266711"/>
              </a:xfrm>
            </p:grpSpPr>
            <p:cxnSp>
              <p:nvCxnSpPr>
                <p:cNvPr id="187483"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7484"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7480" name="Group 521"/>
              <p:cNvGrpSpPr>
                <a:grpSpLocks/>
              </p:cNvGrpSpPr>
              <p:nvPr/>
            </p:nvGrpSpPr>
            <p:grpSpPr bwMode="auto">
              <a:xfrm>
                <a:off x="938943" y="4252150"/>
                <a:ext cx="119390" cy="60934"/>
                <a:chOff x="198119" y="3237134"/>
                <a:chExt cx="525302" cy="266717"/>
              </a:xfrm>
            </p:grpSpPr>
            <p:cxnSp>
              <p:nvCxnSpPr>
                <p:cNvPr id="187481" name="Straight Connector 522"/>
                <p:cNvCxnSpPr>
                  <a:cxnSpLocks noChangeShapeType="1"/>
                </p:cNvCxnSpPr>
                <p:nvPr/>
              </p:nvCxnSpPr>
              <p:spPr bwMode="auto">
                <a:xfrm rot="5400000" flipH="1" flipV="1">
                  <a:off x="198121" y="3237132"/>
                  <a:ext cx="266695" cy="266699"/>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7482" name="Straight Connector 523"/>
                <p:cNvCxnSpPr>
                  <a:cxnSpLocks noChangeShapeType="1"/>
                </p:cNvCxnSpPr>
                <p:nvPr/>
              </p:nvCxnSpPr>
              <p:spPr bwMode="auto">
                <a:xfrm rot="16200000" flipV="1">
                  <a:off x="456722" y="3237152"/>
                  <a:ext cx="266700" cy="266698"/>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grpSp>
        <p:nvGrpSpPr>
          <p:cNvPr id="110661" name="Group 657"/>
          <p:cNvGrpSpPr>
            <a:grpSpLocks/>
          </p:cNvGrpSpPr>
          <p:nvPr/>
        </p:nvGrpSpPr>
        <p:grpSpPr bwMode="auto">
          <a:xfrm>
            <a:off x="10028191" y="3219450"/>
            <a:ext cx="942975" cy="1295400"/>
            <a:chOff x="6988175" y="3219450"/>
            <a:chExt cx="942975" cy="1295400"/>
          </a:xfrm>
        </p:grpSpPr>
        <p:grpSp>
          <p:nvGrpSpPr>
            <p:cNvPr id="187446" name="Group 682"/>
            <p:cNvGrpSpPr>
              <a:grpSpLocks/>
            </p:cNvGrpSpPr>
            <p:nvPr/>
          </p:nvGrpSpPr>
          <p:grpSpPr bwMode="auto">
            <a:xfrm>
              <a:off x="6988175" y="3219450"/>
              <a:ext cx="942975" cy="1295400"/>
              <a:chOff x="6988343" y="3219558"/>
              <a:chExt cx="942638" cy="1295286"/>
            </a:xfrm>
          </p:grpSpPr>
          <p:grpSp>
            <p:nvGrpSpPr>
              <p:cNvPr id="187448" name="Group 264"/>
              <p:cNvGrpSpPr>
                <a:grpSpLocks/>
              </p:cNvGrpSpPr>
              <p:nvPr/>
            </p:nvGrpSpPr>
            <p:grpSpPr bwMode="auto">
              <a:xfrm rot="-1734206">
                <a:off x="7394406" y="3219558"/>
                <a:ext cx="536575" cy="635000"/>
                <a:chOff x="2376" y="3395"/>
                <a:chExt cx="338" cy="400"/>
              </a:xfrm>
            </p:grpSpPr>
            <p:sp>
              <p:nvSpPr>
                <p:cNvPr id="187450" name="Line 265"/>
                <p:cNvSpPr>
                  <a:spLocks noChangeShapeType="1"/>
                </p:cNvSpPr>
                <p:nvPr/>
              </p:nvSpPr>
              <p:spPr bwMode="auto">
                <a:xfrm flipV="1">
                  <a:off x="2381" y="3395"/>
                  <a:ext cx="0" cy="10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451" name="Line 266"/>
                <p:cNvSpPr>
                  <a:spLocks noChangeShapeType="1"/>
                </p:cNvSpPr>
                <p:nvPr/>
              </p:nvSpPr>
              <p:spPr bwMode="auto">
                <a:xfrm flipV="1">
                  <a:off x="2380" y="3695"/>
                  <a:ext cx="0" cy="10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452" name="Line 267"/>
                <p:cNvSpPr>
                  <a:spLocks noChangeShapeType="1"/>
                </p:cNvSpPr>
                <p:nvPr/>
              </p:nvSpPr>
              <p:spPr bwMode="auto">
                <a:xfrm>
                  <a:off x="2377" y="3400"/>
                  <a:ext cx="336" cy="216"/>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453" name="Line 268"/>
                <p:cNvSpPr>
                  <a:spLocks noChangeShapeType="1"/>
                </p:cNvSpPr>
                <p:nvPr/>
              </p:nvSpPr>
              <p:spPr bwMode="auto">
                <a:xfrm flipV="1">
                  <a:off x="2376" y="3611"/>
                  <a:ext cx="338" cy="178"/>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187454" name="Group 269"/>
                <p:cNvGrpSpPr>
                  <a:grpSpLocks/>
                </p:cNvGrpSpPr>
                <p:nvPr/>
              </p:nvGrpSpPr>
              <p:grpSpPr bwMode="auto">
                <a:xfrm>
                  <a:off x="2385" y="3487"/>
                  <a:ext cx="218" cy="213"/>
                  <a:chOff x="2485" y="3407"/>
                  <a:chExt cx="338" cy="389"/>
                </a:xfrm>
              </p:grpSpPr>
              <p:sp>
                <p:nvSpPr>
                  <p:cNvPr id="187455" name="Line 270"/>
                  <p:cNvSpPr>
                    <a:spLocks noChangeShapeType="1"/>
                  </p:cNvSpPr>
                  <p:nvPr/>
                </p:nvSpPr>
                <p:spPr bwMode="auto">
                  <a:xfrm>
                    <a:off x="2486" y="3407"/>
                    <a:ext cx="336" cy="216"/>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456" name="Line 271"/>
                  <p:cNvSpPr>
                    <a:spLocks noChangeShapeType="1"/>
                  </p:cNvSpPr>
                  <p:nvPr/>
                </p:nvSpPr>
                <p:spPr bwMode="auto">
                  <a:xfrm flipV="1">
                    <a:off x="2485" y="3618"/>
                    <a:ext cx="338" cy="178"/>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7449" name="Freeform 272"/>
              <p:cNvSpPr>
                <a:spLocks/>
              </p:cNvSpPr>
              <p:nvPr/>
            </p:nvSpPr>
            <p:spPr bwMode="auto">
              <a:xfrm rot="175374">
                <a:off x="6988343" y="3492398"/>
                <a:ext cx="718444" cy="1022446"/>
              </a:xfrm>
              <a:custGeom>
                <a:avLst/>
                <a:gdLst>
                  <a:gd name="T0" fmla="*/ 0 w 15171"/>
                  <a:gd name="T1" fmla="*/ 2147483646 h 11765"/>
                  <a:gd name="T2" fmla="*/ 2147483646 w 15171"/>
                  <a:gd name="T3" fmla="*/ 2147483646 h 11765"/>
                  <a:gd name="T4" fmla="*/ 2147483646 w 15171"/>
                  <a:gd name="T5" fmla="*/ 2147483646 h 11765"/>
                  <a:gd name="T6" fmla="*/ 2147483646 w 15171"/>
                  <a:gd name="T7" fmla="*/ 0 h 11765"/>
                  <a:gd name="T8" fmla="*/ 0 60000 65536"/>
                  <a:gd name="T9" fmla="*/ 0 60000 65536"/>
                  <a:gd name="T10" fmla="*/ 0 60000 65536"/>
                  <a:gd name="T11" fmla="*/ 0 60000 65536"/>
                  <a:gd name="T12" fmla="*/ 0 w 15171"/>
                  <a:gd name="T13" fmla="*/ 0 h 11765"/>
                  <a:gd name="T14" fmla="*/ 15171 w 15171"/>
                  <a:gd name="T15" fmla="*/ 11765 h 11765"/>
                </a:gdLst>
                <a:ahLst/>
                <a:cxnLst>
                  <a:cxn ang="T8">
                    <a:pos x="T0" y="T1"/>
                  </a:cxn>
                  <a:cxn ang="T9">
                    <a:pos x="T2" y="T3"/>
                  </a:cxn>
                  <a:cxn ang="T10">
                    <a:pos x="T4" y="T5"/>
                  </a:cxn>
                  <a:cxn ang="T11">
                    <a:pos x="T6" y="T7"/>
                  </a:cxn>
                </a:cxnLst>
                <a:rect l="T12" t="T13" r="T14" b="T15"/>
                <a:pathLst>
                  <a:path w="15171" h="11765">
                    <a:moveTo>
                      <a:pt x="0" y="11765"/>
                    </a:moveTo>
                    <a:cubicBezTo>
                      <a:pt x="849" y="10767"/>
                      <a:pt x="2461" y="8937"/>
                      <a:pt x="3476" y="7699"/>
                    </a:cubicBezTo>
                    <a:cubicBezTo>
                      <a:pt x="4492" y="6461"/>
                      <a:pt x="4687" y="5839"/>
                      <a:pt x="6090" y="4333"/>
                    </a:cubicBezTo>
                    <a:cubicBezTo>
                      <a:pt x="7672" y="2870"/>
                      <a:pt x="9552" y="1720"/>
                      <a:pt x="15171" y="0"/>
                    </a:cubicBezTo>
                  </a:path>
                </a:pathLst>
              </a:custGeom>
              <a:noFill/>
              <a:ln w="28575">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sp>
          <p:nvSpPr>
            <p:cNvPr id="187447" name="TextBox 650"/>
            <p:cNvSpPr txBox="1">
              <a:spLocks noChangeArrowheads="1"/>
            </p:cNvSpPr>
            <p:nvPr/>
          </p:nvSpPr>
          <p:spPr bwMode="auto">
            <a:xfrm rot="-3556714">
              <a:off x="6909281" y="3717625"/>
              <a:ext cx="5628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200" b="1" dirty="0">
                  <a:solidFill>
                    <a:schemeClr val="tx2"/>
                  </a:solidFill>
                </a:rPr>
                <a:t>ASH</a:t>
              </a:r>
            </a:p>
          </p:txBody>
        </p:sp>
      </p:grpSp>
      <p:grpSp>
        <p:nvGrpSpPr>
          <p:cNvPr id="110677" name="Group 656"/>
          <p:cNvGrpSpPr>
            <a:grpSpLocks/>
          </p:cNvGrpSpPr>
          <p:nvPr/>
        </p:nvGrpSpPr>
        <p:grpSpPr bwMode="auto">
          <a:xfrm>
            <a:off x="10150428" y="4197350"/>
            <a:ext cx="1173162" cy="825500"/>
            <a:chOff x="7110509" y="4196712"/>
            <a:chExt cx="1173624" cy="825716"/>
          </a:xfrm>
        </p:grpSpPr>
        <p:grpSp>
          <p:nvGrpSpPr>
            <p:cNvPr id="110678" name="Group 243"/>
            <p:cNvGrpSpPr/>
            <p:nvPr/>
          </p:nvGrpSpPr>
          <p:grpSpPr>
            <a:xfrm>
              <a:off x="8007389" y="4374185"/>
              <a:ext cx="211989" cy="378546"/>
              <a:chOff x="4416424" y="4776788"/>
              <a:chExt cx="307977" cy="521493"/>
            </a:xfrm>
            <a:noFill/>
          </p:grpSpPr>
          <p:sp>
            <p:nvSpPr>
              <p:cNvPr id="648" name="Rectangle 59"/>
              <p:cNvSpPr>
                <a:spLocks noChangeArrowheads="1"/>
              </p:cNvSpPr>
              <p:nvPr/>
            </p:nvSpPr>
            <p:spPr bwMode="auto">
              <a:xfrm>
                <a:off x="4418940" y="4776788"/>
                <a:ext cx="301935" cy="366222"/>
              </a:xfrm>
              <a:prstGeom prst="rect">
                <a:avLst/>
              </a:prstGeom>
              <a:grpFill/>
              <a:ln w="19050">
                <a:solidFill>
                  <a:schemeClr val="tx1"/>
                </a:solidFill>
                <a:miter lim="800000"/>
                <a:headEnd/>
                <a:tailEnd/>
              </a:ln>
            </p:spPr>
            <p:txBody>
              <a:bodyPr wrap="none" anchor="ctr"/>
              <a:lstStyle/>
              <a:p>
                <a:pPr>
                  <a:defRPr/>
                </a:pPr>
                <a:endParaRPr lang="en-US" dirty="0">
                  <a:latin typeface="Arial" charset="0"/>
                </a:endParaRPr>
              </a:p>
            </p:txBody>
          </p:sp>
          <p:sp>
            <p:nvSpPr>
              <p:cNvPr id="649" name="Line 60"/>
              <p:cNvSpPr>
                <a:spLocks noChangeShapeType="1"/>
              </p:cNvSpPr>
              <p:nvPr/>
            </p:nvSpPr>
            <p:spPr bwMode="auto">
              <a:xfrm>
                <a:off x="4416424" y="5146316"/>
                <a:ext cx="157957" cy="151965"/>
              </a:xfrm>
              <a:prstGeom prst="line">
                <a:avLst/>
              </a:prstGeom>
              <a:grpFill/>
              <a:ln w="19050">
                <a:solidFill>
                  <a:schemeClr val="tx1"/>
                </a:solidFill>
                <a:round/>
                <a:headEnd/>
                <a:tailEnd/>
              </a:ln>
            </p:spPr>
            <p:txBody>
              <a:bodyPr/>
              <a:lstStyle/>
              <a:p>
                <a:pPr>
                  <a:defRPr/>
                </a:pPr>
                <a:endParaRPr lang="en-US" dirty="0">
                  <a:latin typeface="Arial" charset="0"/>
                </a:endParaRPr>
              </a:p>
            </p:txBody>
          </p:sp>
          <p:sp>
            <p:nvSpPr>
              <p:cNvPr id="650" name="Line 61"/>
              <p:cNvSpPr>
                <a:spLocks noChangeShapeType="1"/>
              </p:cNvSpPr>
              <p:nvPr/>
            </p:nvSpPr>
            <p:spPr bwMode="auto">
              <a:xfrm flipH="1">
                <a:off x="4566272" y="5144376"/>
                <a:ext cx="158129" cy="150730"/>
              </a:xfrm>
              <a:prstGeom prst="line">
                <a:avLst/>
              </a:prstGeom>
              <a:grpFill/>
              <a:ln w="19050">
                <a:solidFill>
                  <a:schemeClr val="tx1"/>
                </a:solidFill>
                <a:round/>
                <a:headEnd/>
                <a:tailEnd/>
              </a:ln>
            </p:spPr>
            <p:txBody>
              <a:bodyPr/>
              <a:lstStyle/>
              <a:p>
                <a:pPr>
                  <a:defRPr/>
                </a:pPr>
                <a:endParaRPr lang="en-US" dirty="0">
                  <a:latin typeface="Arial" charset="0"/>
                </a:endParaRPr>
              </a:p>
            </p:txBody>
          </p:sp>
        </p:grpSp>
        <p:sp>
          <p:nvSpPr>
            <p:cNvPr id="187443" name="TextBox 646"/>
            <p:cNvSpPr txBox="1">
              <a:spLocks noChangeArrowheads="1"/>
            </p:cNvSpPr>
            <p:nvPr/>
          </p:nvSpPr>
          <p:spPr bwMode="auto">
            <a:xfrm>
              <a:off x="7945994" y="4331862"/>
              <a:ext cx="33813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chemeClr val="tx2"/>
                  </a:solidFill>
                </a:rPr>
                <a:t>PD 1</a:t>
              </a:r>
            </a:p>
          </p:txBody>
        </p:sp>
        <p:cxnSp>
          <p:nvCxnSpPr>
            <p:cNvPr id="187444" name="Straight Connector 652"/>
            <p:cNvCxnSpPr>
              <a:cxnSpLocks noChangeShapeType="1"/>
            </p:cNvCxnSpPr>
            <p:nvPr/>
          </p:nvCxnSpPr>
          <p:spPr bwMode="auto">
            <a:xfrm>
              <a:off x="7110509" y="4196712"/>
              <a:ext cx="1000118" cy="815886"/>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87445" name="Straight Connector 654"/>
            <p:cNvCxnSpPr>
              <a:cxnSpLocks noChangeShapeType="1"/>
            </p:cNvCxnSpPr>
            <p:nvPr/>
          </p:nvCxnSpPr>
          <p:spPr bwMode="auto">
            <a:xfrm>
              <a:off x="8113620" y="4742649"/>
              <a:ext cx="0" cy="27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87434" name="Group 620"/>
          <p:cNvGrpSpPr>
            <a:grpSpLocks/>
          </p:cNvGrpSpPr>
          <p:nvPr/>
        </p:nvGrpSpPr>
        <p:grpSpPr bwMode="auto">
          <a:xfrm>
            <a:off x="3209878" y="1655764"/>
            <a:ext cx="538162" cy="352425"/>
            <a:chOff x="-469529" y="1660910"/>
            <a:chExt cx="538655" cy="352601"/>
          </a:xfrm>
        </p:grpSpPr>
        <p:sp>
          <p:nvSpPr>
            <p:cNvPr id="187435" name="TextBox 418"/>
            <p:cNvSpPr txBox="1">
              <a:spLocks noChangeArrowheads="1"/>
            </p:cNvSpPr>
            <p:nvPr/>
          </p:nvSpPr>
          <p:spPr bwMode="auto">
            <a:xfrm>
              <a:off x="-203032" y="1792938"/>
              <a:ext cx="272158"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600" b="1" dirty="0">
                  <a:solidFill>
                    <a:schemeClr val="tx2"/>
                  </a:solidFill>
                </a:rPr>
                <a:t>64</a:t>
              </a:r>
            </a:p>
          </p:txBody>
        </p:sp>
        <p:sp>
          <p:nvSpPr>
            <p:cNvPr id="187436" name="Rectangle 24"/>
            <p:cNvSpPr>
              <a:spLocks noChangeArrowheads="1"/>
            </p:cNvSpPr>
            <p:nvPr/>
          </p:nvSpPr>
          <p:spPr bwMode="auto">
            <a:xfrm>
              <a:off x="-469529" y="1730812"/>
              <a:ext cx="334022" cy="19947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7437" name="Group 259"/>
            <p:cNvGrpSpPr>
              <a:grpSpLocks/>
            </p:cNvGrpSpPr>
            <p:nvPr/>
          </p:nvGrpSpPr>
          <p:grpSpPr bwMode="auto">
            <a:xfrm>
              <a:off x="-317875" y="1660910"/>
              <a:ext cx="30679" cy="57827"/>
              <a:chOff x="5877" y="2360"/>
              <a:chExt cx="52" cy="98"/>
            </a:xfrm>
          </p:grpSpPr>
          <p:sp>
            <p:nvSpPr>
              <p:cNvPr id="187440"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441"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7438" name="Rectangle 15"/>
            <p:cNvSpPr>
              <a:spLocks noChangeArrowheads="1"/>
            </p:cNvSpPr>
            <p:nvPr/>
          </p:nvSpPr>
          <p:spPr bwMode="auto">
            <a:xfrm>
              <a:off x="-328184" y="1728547"/>
              <a:ext cx="512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X</a:t>
              </a:r>
              <a:endParaRPr lang="en-US" altLang="en-US" sz="600" b="1" i="1" dirty="0">
                <a:solidFill>
                  <a:srgbClr val="000000"/>
                </a:solidFill>
              </a:endParaRPr>
            </a:p>
          </p:txBody>
        </p:sp>
        <p:sp>
          <p:nvSpPr>
            <p:cNvPr id="187439" name="Text Box 22"/>
            <p:cNvSpPr txBox="1">
              <a:spLocks noChangeArrowheads="1"/>
            </p:cNvSpPr>
            <p:nvPr/>
          </p:nvSpPr>
          <p:spPr bwMode="auto">
            <a:xfrm>
              <a:off x="-467972" y="1747911"/>
              <a:ext cx="33374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SPT</a:t>
              </a:r>
            </a:p>
          </p:txBody>
        </p:sp>
      </p:grpSp>
      <p:grpSp>
        <p:nvGrpSpPr>
          <p:cNvPr id="669" name="Group 668"/>
          <p:cNvGrpSpPr/>
          <p:nvPr/>
        </p:nvGrpSpPr>
        <p:grpSpPr>
          <a:xfrm>
            <a:off x="6676403" y="3786895"/>
            <a:ext cx="611187" cy="1685926"/>
            <a:chOff x="3736937" y="26653"/>
            <a:chExt cx="611187" cy="1685926"/>
          </a:xfrm>
        </p:grpSpPr>
        <p:sp>
          <p:nvSpPr>
            <p:cNvPr id="670" name="Freeform 49"/>
            <p:cNvSpPr>
              <a:spLocks/>
            </p:cNvSpPr>
            <p:nvPr/>
          </p:nvSpPr>
          <p:spPr bwMode="auto">
            <a:xfrm rot="6076496" flipH="1" flipV="1">
              <a:off x="3524666" y="1400165"/>
              <a:ext cx="532118" cy="92709"/>
            </a:xfrm>
            <a:custGeom>
              <a:avLst/>
              <a:gdLst>
                <a:gd name="T0" fmla="*/ 2147483647 w 11486"/>
                <a:gd name="T1" fmla="*/ 2147483647 h 11322"/>
                <a:gd name="T2" fmla="*/ 2147483647 w 11486"/>
                <a:gd name="T3" fmla="*/ 2147483647 h 11322"/>
                <a:gd name="T4" fmla="*/ 2147483647 w 11486"/>
                <a:gd name="T5" fmla="*/ 0 h 11322"/>
                <a:gd name="T6" fmla="*/ 0 w 11486"/>
                <a:gd name="T7" fmla="*/ 2147483647 h 11322"/>
                <a:gd name="T8" fmla="*/ 0 60000 65536"/>
                <a:gd name="T9" fmla="*/ 0 60000 65536"/>
                <a:gd name="T10" fmla="*/ 0 60000 65536"/>
                <a:gd name="T11" fmla="*/ 0 60000 65536"/>
                <a:gd name="T12" fmla="*/ 0 w 11486"/>
                <a:gd name="T13" fmla="*/ 0 h 11322"/>
                <a:gd name="T14" fmla="*/ 11486 w 11486"/>
                <a:gd name="T15" fmla="*/ 11322 h 11322"/>
              </a:gdLst>
              <a:ahLst/>
              <a:cxnLst>
                <a:cxn ang="T8">
                  <a:pos x="T0" y="T1"/>
                </a:cxn>
                <a:cxn ang="T9">
                  <a:pos x="T2" y="T3"/>
                </a:cxn>
                <a:cxn ang="T10">
                  <a:pos x="T4" y="T5"/>
                </a:cxn>
                <a:cxn ang="T11">
                  <a:pos x="T6" y="T7"/>
                </a:cxn>
              </a:cxnLst>
              <a:rect l="T12" t="T13" r="T14" b="T15"/>
              <a:pathLst>
                <a:path w="11486" h="11322">
                  <a:moveTo>
                    <a:pt x="11486" y="7053"/>
                  </a:moveTo>
                  <a:cubicBezTo>
                    <a:pt x="9613" y="7071"/>
                    <a:pt x="8959" y="9580"/>
                    <a:pt x="6387" y="11322"/>
                  </a:cubicBezTo>
                  <a:cubicBezTo>
                    <a:pt x="7362" y="5832"/>
                    <a:pt x="7788" y="5448"/>
                    <a:pt x="8422" y="0"/>
                  </a:cubicBezTo>
                  <a:lnTo>
                    <a:pt x="0" y="8753"/>
                  </a:lnTo>
                </a:path>
              </a:pathLst>
            </a:custGeom>
            <a:noFill/>
            <a:ln w="19050">
              <a:solidFill>
                <a:schemeClr val="tx1"/>
              </a:solidFill>
              <a:prstDash val="solid"/>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71" name="Text Box 51"/>
            <p:cNvSpPr txBox="1">
              <a:spLocks noChangeArrowheads="1"/>
            </p:cNvSpPr>
            <p:nvPr/>
          </p:nvSpPr>
          <p:spPr bwMode="auto">
            <a:xfrm rot="6584849">
              <a:off x="3980638" y="393036"/>
              <a:ext cx="285631" cy="275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1200" b="1" dirty="0">
                  <a:solidFill>
                    <a:srgbClr val="000000"/>
                  </a:solidFill>
                </a:rPr>
                <a:t>S</a:t>
              </a:r>
            </a:p>
          </p:txBody>
        </p:sp>
        <p:sp>
          <p:nvSpPr>
            <p:cNvPr id="672" name="Freeform 49"/>
            <p:cNvSpPr>
              <a:spLocks/>
            </p:cNvSpPr>
            <p:nvPr/>
          </p:nvSpPr>
          <p:spPr bwMode="auto">
            <a:xfrm rot="8050274" flipV="1">
              <a:off x="4066157" y="219314"/>
              <a:ext cx="474627" cy="89306"/>
            </a:xfrm>
            <a:custGeom>
              <a:avLst/>
              <a:gdLst>
                <a:gd name="T0" fmla="*/ 2147483647 w 10000"/>
                <a:gd name="T1" fmla="*/ 2147483647 h 11255"/>
                <a:gd name="T2" fmla="*/ 2147483647 w 10000"/>
                <a:gd name="T3" fmla="*/ 2147483647 h 11255"/>
                <a:gd name="T4" fmla="*/ 2147483647 w 10000"/>
                <a:gd name="T5" fmla="*/ 0 h 11255"/>
                <a:gd name="T6" fmla="*/ 0 w 10000"/>
                <a:gd name="T7" fmla="*/ 2147483647 h 11255"/>
                <a:gd name="T8" fmla="*/ 0 60000 65536"/>
                <a:gd name="T9" fmla="*/ 0 60000 65536"/>
                <a:gd name="T10" fmla="*/ 0 60000 65536"/>
                <a:gd name="T11" fmla="*/ 0 60000 65536"/>
                <a:gd name="T12" fmla="*/ 0 w 10000"/>
                <a:gd name="T13" fmla="*/ 0 h 11255"/>
                <a:gd name="T14" fmla="*/ 10000 w 10000"/>
                <a:gd name="T15" fmla="*/ 11255 h 11255"/>
              </a:gdLst>
              <a:ahLst/>
              <a:cxnLst>
                <a:cxn ang="T8">
                  <a:pos x="T0" y="T1"/>
                </a:cxn>
                <a:cxn ang="T9">
                  <a:pos x="T2" y="T3"/>
                </a:cxn>
                <a:cxn ang="T10">
                  <a:pos x="T4" y="T5"/>
                </a:cxn>
                <a:cxn ang="T11">
                  <a:pos x="T6" y="T7"/>
                </a:cxn>
              </a:cxnLst>
              <a:rect l="T12" t="T13" r="T14" b="T15"/>
              <a:pathLst>
                <a:path w="10000" h="11255">
                  <a:moveTo>
                    <a:pt x="10000" y="11255"/>
                  </a:moveTo>
                  <a:cubicBezTo>
                    <a:pt x="8401" y="10363"/>
                    <a:pt x="7693" y="9150"/>
                    <a:pt x="5203" y="8580"/>
                  </a:cubicBezTo>
                  <a:cubicBezTo>
                    <a:pt x="5725" y="5472"/>
                    <a:pt x="5799" y="5580"/>
                    <a:pt x="6462" y="0"/>
                  </a:cubicBezTo>
                  <a:lnTo>
                    <a:pt x="0" y="1255"/>
                  </a:lnTo>
                </a:path>
              </a:pathLst>
            </a:custGeom>
            <a:noFill/>
            <a:ln w="19050">
              <a:solidFill>
                <a:schemeClr val="tx1"/>
              </a:solidFill>
              <a:prstDash val="solid"/>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73" name="Text Box 52"/>
            <p:cNvSpPr txBox="1">
              <a:spLocks noChangeArrowheads="1"/>
            </p:cNvSpPr>
            <p:nvPr/>
          </p:nvSpPr>
          <p:spPr bwMode="auto">
            <a:xfrm rot="6693676">
              <a:off x="3731676" y="973216"/>
              <a:ext cx="285631" cy="275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1200" b="1" dirty="0">
                  <a:solidFill>
                    <a:srgbClr val="000000"/>
                  </a:solidFill>
                </a:rPr>
                <a:t>S</a:t>
              </a:r>
            </a:p>
          </p:txBody>
        </p:sp>
        <p:grpSp>
          <p:nvGrpSpPr>
            <p:cNvPr id="674" name="Group 673"/>
            <p:cNvGrpSpPr/>
            <p:nvPr/>
          </p:nvGrpSpPr>
          <p:grpSpPr>
            <a:xfrm rot="6789724">
              <a:off x="3718565" y="691444"/>
              <a:ext cx="578175" cy="402871"/>
              <a:chOff x="4109662" y="793048"/>
              <a:chExt cx="578175" cy="402871"/>
            </a:xfrm>
          </p:grpSpPr>
          <p:grpSp>
            <p:nvGrpSpPr>
              <p:cNvPr id="675" name="Group 391"/>
              <p:cNvGrpSpPr>
                <a:grpSpLocks/>
              </p:cNvGrpSpPr>
              <p:nvPr/>
            </p:nvGrpSpPr>
            <p:grpSpPr bwMode="auto">
              <a:xfrm>
                <a:off x="4109662" y="880927"/>
                <a:ext cx="578175" cy="314992"/>
                <a:chOff x="836360" y="4933594"/>
                <a:chExt cx="578052" cy="315521"/>
              </a:xfrm>
            </p:grpSpPr>
            <p:sp>
              <p:nvSpPr>
                <p:cNvPr id="677" name="Rectangle 196"/>
                <p:cNvSpPr>
                  <a:spLocks noChangeArrowheads="1"/>
                </p:cNvSpPr>
                <p:nvPr/>
              </p:nvSpPr>
              <p:spPr bwMode="auto">
                <a:xfrm>
                  <a:off x="841154" y="4995404"/>
                  <a:ext cx="301025" cy="182170"/>
                </a:xfrm>
                <a:prstGeom prst="rect">
                  <a:avLst/>
                </a:prstGeom>
                <a:solidFill>
                  <a:srgbClr val="80E0FF"/>
                </a:solidFill>
                <a:ln w="19050" cap="rnd">
                  <a:solidFill>
                    <a:srgbClr val="000000"/>
                  </a:solidFill>
                  <a:prstDash val="solid"/>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sz="1800" dirty="0">
                    <a:solidFill>
                      <a:srgbClr val="000000"/>
                    </a:solidFill>
                  </a:endParaRPr>
                </a:p>
              </p:txBody>
            </p:sp>
            <p:sp>
              <p:nvSpPr>
                <p:cNvPr id="678" name="Line 198"/>
                <p:cNvSpPr>
                  <a:spLocks noChangeShapeType="1"/>
                </p:cNvSpPr>
                <p:nvPr/>
              </p:nvSpPr>
              <p:spPr bwMode="auto">
                <a:xfrm flipV="1">
                  <a:off x="836360" y="5005170"/>
                  <a:ext cx="301844" cy="173141"/>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679" name="Group 379"/>
                <p:cNvGrpSpPr>
                  <a:grpSpLocks/>
                </p:cNvGrpSpPr>
                <p:nvPr/>
              </p:nvGrpSpPr>
              <p:grpSpPr bwMode="auto">
                <a:xfrm>
                  <a:off x="910404" y="5052540"/>
                  <a:ext cx="153987" cy="66675"/>
                  <a:chOff x="910404" y="5060492"/>
                  <a:chExt cx="153987" cy="66675"/>
                </a:xfrm>
              </p:grpSpPr>
              <p:sp>
                <p:nvSpPr>
                  <p:cNvPr id="684" name="Freeform 95"/>
                  <p:cNvSpPr>
                    <a:spLocks noChangeAspect="1"/>
                  </p:cNvSpPr>
                  <p:nvPr/>
                </p:nvSpPr>
                <p:spPr bwMode="auto">
                  <a:xfrm rot="5400000">
                    <a:off x="1019941" y="5082717"/>
                    <a:ext cx="66675" cy="22225"/>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85" name="Freeform 96"/>
                  <p:cNvSpPr>
                    <a:spLocks noChangeAspect="1"/>
                  </p:cNvSpPr>
                  <p:nvPr/>
                </p:nvSpPr>
                <p:spPr bwMode="auto">
                  <a:xfrm rot="16200000" flipH="1">
                    <a:off x="888972" y="5081924"/>
                    <a:ext cx="66675" cy="23812"/>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686"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87" name="Line 97"/>
                  <p:cNvSpPr>
                    <a:spLocks noChangeShapeType="1"/>
                  </p:cNvSpPr>
                  <p:nvPr/>
                </p:nvSpPr>
                <p:spPr bwMode="auto">
                  <a:xfrm>
                    <a:off x="932629" y="5062079"/>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680" name="Group 259"/>
                <p:cNvGrpSpPr>
                  <a:grpSpLocks/>
                </p:cNvGrpSpPr>
                <p:nvPr/>
              </p:nvGrpSpPr>
              <p:grpSpPr bwMode="auto">
                <a:xfrm>
                  <a:off x="976317" y="4933594"/>
                  <a:ext cx="30465" cy="57044"/>
                  <a:chOff x="5877" y="2360"/>
                  <a:chExt cx="52" cy="98"/>
                </a:xfrm>
              </p:grpSpPr>
              <p:sp>
                <p:nvSpPr>
                  <p:cNvPr id="682"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83"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681" name="Text Box 177"/>
                <p:cNvSpPr txBox="1">
                  <a:spLocks noChangeArrowheads="1"/>
                </p:cNvSpPr>
                <p:nvPr/>
              </p:nvSpPr>
              <p:spPr bwMode="auto">
                <a:xfrm>
                  <a:off x="1076481" y="5064449"/>
                  <a:ext cx="3379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600" b="1" dirty="0">
                      <a:solidFill>
                        <a:srgbClr val="000000"/>
                      </a:solidFill>
                    </a:rPr>
                    <a:t>4-10</a:t>
                  </a:r>
                </a:p>
              </p:txBody>
            </p:sp>
          </p:grpSp>
          <p:sp>
            <p:nvSpPr>
              <p:cNvPr id="676" name="Text Box 177"/>
              <p:cNvSpPr txBox="1">
                <a:spLocks noChangeArrowheads="1"/>
              </p:cNvSpPr>
              <p:nvPr/>
            </p:nvSpPr>
            <p:spPr bwMode="auto">
              <a:xfrm>
                <a:off x="4366838" y="793048"/>
                <a:ext cx="122819" cy="21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800" dirty="0">
                    <a:solidFill>
                      <a:srgbClr val="000000"/>
                    </a:solidFill>
                  </a:rPr>
                  <a:t>-</a:t>
                </a:r>
              </a:p>
            </p:txBody>
          </p:sp>
        </p:grpSp>
      </p:grpSp>
      <p:grpSp>
        <p:nvGrpSpPr>
          <p:cNvPr id="688" name="Group 687"/>
          <p:cNvGrpSpPr/>
          <p:nvPr/>
        </p:nvGrpSpPr>
        <p:grpSpPr>
          <a:xfrm>
            <a:off x="3255429" y="1961930"/>
            <a:ext cx="600823" cy="457121"/>
            <a:chOff x="719544" y="1303000"/>
            <a:chExt cx="600823" cy="457121"/>
          </a:xfrm>
        </p:grpSpPr>
        <p:grpSp>
          <p:nvGrpSpPr>
            <p:cNvPr id="689" name="Group 685"/>
            <p:cNvGrpSpPr>
              <a:grpSpLocks/>
            </p:cNvGrpSpPr>
            <p:nvPr/>
          </p:nvGrpSpPr>
          <p:grpSpPr bwMode="auto">
            <a:xfrm>
              <a:off x="719544" y="1416049"/>
              <a:ext cx="600823" cy="344072"/>
              <a:chOff x="6006951" y="2337541"/>
              <a:chExt cx="601662" cy="343352"/>
            </a:xfrm>
          </p:grpSpPr>
          <p:sp>
            <p:nvSpPr>
              <p:cNvPr id="698" name="Rectangle 24"/>
              <p:cNvSpPr>
                <a:spLocks noChangeArrowheads="1"/>
              </p:cNvSpPr>
              <p:nvPr/>
            </p:nvSpPr>
            <p:spPr bwMode="auto">
              <a:xfrm>
                <a:off x="6006951" y="2403111"/>
                <a:ext cx="334022" cy="1994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699" name="Group 259"/>
              <p:cNvGrpSpPr>
                <a:grpSpLocks/>
              </p:cNvGrpSpPr>
              <p:nvPr/>
            </p:nvGrpSpPr>
            <p:grpSpPr bwMode="auto">
              <a:xfrm>
                <a:off x="6160906" y="2337541"/>
                <a:ext cx="30679" cy="57827"/>
                <a:chOff x="5877" y="2360"/>
                <a:chExt cx="52" cy="98"/>
              </a:xfrm>
            </p:grpSpPr>
            <p:sp>
              <p:nvSpPr>
                <p:cNvPr id="701"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02"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700" name="Text Box 177"/>
              <p:cNvSpPr txBox="1">
                <a:spLocks noChangeArrowheads="1"/>
              </p:cNvSpPr>
              <p:nvPr/>
            </p:nvSpPr>
            <p:spPr bwMode="auto">
              <a:xfrm>
                <a:off x="6270026" y="2496088"/>
                <a:ext cx="338587" cy="18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588</a:t>
                </a:r>
              </a:p>
            </p:txBody>
          </p:sp>
        </p:grpSp>
        <p:grpSp>
          <p:nvGrpSpPr>
            <p:cNvPr id="690" name="Group 249"/>
            <p:cNvGrpSpPr>
              <a:grpSpLocks/>
            </p:cNvGrpSpPr>
            <p:nvPr/>
          </p:nvGrpSpPr>
          <p:grpSpPr bwMode="auto">
            <a:xfrm>
              <a:off x="826288" y="1561058"/>
              <a:ext cx="121643" cy="48297"/>
              <a:chOff x="3394" y="3599"/>
              <a:chExt cx="121" cy="48"/>
            </a:xfrm>
          </p:grpSpPr>
          <p:sp>
            <p:nvSpPr>
              <p:cNvPr id="694" name="Line 250"/>
              <p:cNvSpPr>
                <a:spLocks noChangeShapeType="1"/>
              </p:cNvSpPr>
              <p:nvPr/>
            </p:nvSpPr>
            <p:spPr bwMode="auto">
              <a:xfrm>
                <a:off x="3394" y="3602"/>
                <a:ext cx="12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695" name="Line 251"/>
              <p:cNvSpPr>
                <a:spLocks noChangeShapeType="1"/>
              </p:cNvSpPr>
              <p:nvPr/>
            </p:nvSpPr>
            <p:spPr bwMode="auto">
              <a:xfrm rot="5400000">
                <a:off x="3487"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696" name="Line 252"/>
              <p:cNvSpPr>
                <a:spLocks noChangeShapeType="1"/>
              </p:cNvSpPr>
              <p:nvPr/>
            </p:nvSpPr>
            <p:spPr bwMode="auto">
              <a:xfrm rot="5400000">
                <a:off x="3374"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697" name="Line 253"/>
              <p:cNvSpPr>
                <a:spLocks noChangeShapeType="1"/>
              </p:cNvSpPr>
              <p:nvPr/>
            </p:nvSpPr>
            <p:spPr bwMode="auto">
              <a:xfrm rot="5400000">
                <a:off x="3431"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grpSp>
        <p:pic>
          <p:nvPicPr>
            <p:cNvPr id="691" name="Picture 69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7293" y="1495423"/>
              <a:ext cx="146168" cy="58467"/>
            </a:xfrm>
            <a:prstGeom prst="rect">
              <a:avLst/>
            </a:prstGeom>
          </p:spPr>
        </p:pic>
        <p:pic>
          <p:nvPicPr>
            <p:cNvPr id="692" name="Picture 69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6803" y="1608501"/>
              <a:ext cx="146168" cy="58467"/>
            </a:xfrm>
            <a:prstGeom prst="rect">
              <a:avLst/>
            </a:prstGeom>
          </p:spPr>
        </p:pic>
        <p:sp>
          <p:nvSpPr>
            <p:cNvPr id="693" name="TextBox 692"/>
            <p:cNvSpPr txBox="1"/>
            <p:nvPr/>
          </p:nvSpPr>
          <p:spPr>
            <a:xfrm>
              <a:off x="1008482" y="1303000"/>
              <a:ext cx="121667" cy="276999"/>
            </a:xfrm>
            <a:prstGeom prst="rect">
              <a:avLst/>
            </a:prstGeom>
            <a:noFill/>
          </p:spPr>
          <p:txBody>
            <a:bodyPr wrap="square" rtlCol="0">
              <a:spAutoFit/>
            </a:bodyPr>
            <a:lstStyle/>
            <a:p>
              <a:r>
                <a:rPr lang="en-US" sz="1200" dirty="0"/>
                <a:t>-</a:t>
              </a:r>
            </a:p>
          </p:txBody>
        </p:sp>
      </p:grpSp>
      <p:grpSp>
        <p:nvGrpSpPr>
          <p:cNvPr id="704" name="Group 703"/>
          <p:cNvGrpSpPr/>
          <p:nvPr/>
        </p:nvGrpSpPr>
        <p:grpSpPr>
          <a:xfrm>
            <a:off x="11499315" y="2429171"/>
            <a:ext cx="584200" cy="3849687"/>
            <a:chOff x="5715671" y="58206"/>
            <a:chExt cx="584200" cy="3849687"/>
          </a:xfrm>
        </p:grpSpPr>
        <p:sp>
          <p:nvSpPr>
            <p:cNvPr id="713" name="Text Box 51"/>
            <p:cNvSpPr txBox="1">
              <a:spLocks noChangeArrowheads="1"/>
            </p:cNvSpPr>
            <p:nvPr/>
          </p:nvSpPr>
          <p:spPr bwMode="auto">
            <a:xfrm rot="4804301">
              <a:off x="5845226" y="1323853"/>
              <a:ext cx="285609" cy="274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sp>
          <p:nvSpPr>
            <p:cNvPr id="714" name="Freeform 49"/>
            <p:cNvSpPr>
              <a:spLocks/>
            </p:cNvSpPr>
            <p:nvPr/>
          </p:nvSpPr>
          <p:spPr bwMode="auto">
            <a:xfrm rot="4968332" flipH="1" flipV="1">
              <a:off x="5257636" y="2865658"/>
              <a:ext cx="1757701" cy="326769"/>
            </a:xfrm>
            <a:custGeom>
              <a:avLst/>
              <a:gdLst>
                <a:gd name="T0" fmla="*/ 2147483646 w 10280"/>
                <a:gd name="T1" fmla="*/ 2147483646 h 12191"/>
                <a:gd name="T2" fmla="*/ 2147483646 w 10280"/>
                <a:gd name="T3" fmla="*/ 2147483646 h 12191"/>
                <a:gd name="T4" fmla="*/ 2147483646 w 10280"/>
                <a:gd name="T5" fmla="*/ 2147483646 h 12191"/>
                <a:gd name="T6" fmla="*/ 2147483646 w 10280"/>
                <a:gd name="T7" fmla="*/ 2147483646 h 12191"/>
                <a:gd name="T8" fmla="*/ 2147483646 w 10280"/>
                <a:gd name="T9" fmla="*/ 2147483646 h 12191"/>
                <a:gd name="T10" fmla="*/ 0 w 10280"/>
                <a:gd name="T11" fmla="*/ 0 h 12191"/>
                <a:gd name="T12" fmla="*/ 0 60000 65536"/>
                <a:gd name="T13" fmla="*/ 0 60000 65536"/>
                <a:gd name="T14" fmla="*/ 0 60000 65536"/>
                <a:gd name="T15" fmla="*/ 0 60000 65536"/>
                <a:gd name="T16" fmla="*/ 0 60000 65536"/>
                <a:gd name="T17" fmla="*/ 0 60000 65536"/>
                <a:gd name="T18" fmla="*/ 0 w 10280"/>
                <a:gd name="T19" fmla="*/ 0 h 12191"/>
                <a:gd name="T20" fmla="*/ 10280 w 10280"/>
                <a:gd name="T21" fmla="*/ 12191 h 12191"/>
              </a:gdLst>
              <a:ahLst/>
              <a:cxnLst>
                <a:cxn ang="T12">
                  <a:pos x="T0" y="T1"/>
                </a:cxn>
                <a:cxn ang="T13">
                  <a:pos x="T2" y="T3"/>
                </a:cxn>
                <a:cxn ang="T14">
                  <a:pos x="T4" y="T5"/>
                </a:cxn>
                <a:cxn ang="T15">
                  <a:pos x="T6" y="T7"/>
                </a:cxn>
                <a:cxn ang="T16">
                  <a:pos x="T8" y="T9"/>
                </a:cxn>
                <a:cxn ang="T17">
                  <a:pos x="T10" y="T11"/>
                </a:cxn>
              </a:cxnLst>
              <a:rect l="T18" t="T19" r="T20" b="T21"/>
              <a:pathLst>
                <a:path w="10280" h="12191">
                  <a:moveTo>
                    <a:pt x="10280" y="9093"/>
                  </a:moveTo>
                  <a:cubicBezTo>
                    <a:pt x="9494" y="12069"/>
                    <a:pt x="9150" y="12191"/>
                    <a:pt x="8295" y="9639"/>
                  </a:cubicBezTo>
                  <a:cubicBezTo>
                    <a:pt x="7771" y="9186"/>
                    <a:pt x="7162" y="5716"/>
                    <a:pt x="6605" y="4815"/>
                  </a:cubicBezTo>
                  <a:cubicBezTo>
                    <a:pt x="5745" y="4238"/>
                    <a:pt x="5899" y="3929"/>
                    <a:pt x="4952" y="4236"/>
                  </a:cubicBezTo>
                  <a:cubicBezTo>
                    <a:pt x="5521" y="2513"/>
                    <a:pt x="5593" y="2727"/>
                    <a:pt x="6227" y="731"/>
                  </a:cubicBezTo>
                  <a:lnTo>
                    <a:pt x="0" y="0"/>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715" name="Freeform 49"/>
            <p:cNvSpPr>
              <a:spLocks/>
            </p:cNvSpPr>
            <p:nvPr/>
          </p:nvSpPr>
          <p:spPr bwMode="auto">
            <a:xfrm rot="5202491" flipV="1">
              <a:off x="5160856" y="613021"/>
              <a:ext cx="1317062" cy="207431"/>
            </a:xfrm>
            <a:custGeom>
              <a:avLst/>
              <a:gdLst>
                <a:gd name="T0" fmla="*/ 2147483646 w 9971"/>
                <a:gd name="T1" fmla="*/ 2147483646 h 7573"/>
                <a:gd name="T2" fmla="*/ 2147483646 w 9971"/>
                <a:gd name="T3" fmla="*/ 2147483646 h 7573"/>
                <a:gd name="T4" fmla="*/ 2147483646 w 9971"/>
                <a:gd name="T5" fmla="*/ 2147483646 h 7573"/>
                <a:gd name="T6" fmla="*/ 0 w 9971"/>
                <a:gd name="T7" fmla="*/ 0 h 7573"/>
                <a:gd name="T8" fmla="*/ 0 60000 65536"/>
                <a:gd name="T9" fmla="*/ 0 60000 65536"/>
                <a:gd name="T10" fmla="*/ 0 60000 65536"/>
                <a:gd name="T11" fmla="*/ 0 60000 65536"/>
                <a:gd name="T12" fmla="*/ 0 w 9971"/>
                <a:gd name="T13" fmla="*/ 0 h 7573"/>
                <a:gd name="T14" fmla="*/ 9971 w 9971"/>
                <a:gd name="T15" fmla="*/ 7573 h 7573"/>
              </a:gdLst>
              <a:ahLst/>
              <a:cxnLst>
                <a:cxn ang="T8">
                  <a:pos x="T0" y="T1"/>
                </a:cxn>
                <a:cxn ang="T9">
                  <a:pos x="T2" y="T3"/>
                </a:cxn>
                <a:cxn ang="T10">
                  <a:pos x="T4" y="T5"/>
                </a:cxn>
                <a:cxn ang="T11">
                  <a:pos x="T6" y="T7"/>
                </a:cxn>
              </a:cxnLst>
              <a:rect l="T12" t="T13" r="T14" b="T15"/>
              <a:pathLst>
                <a:path w="9971" h="7573">
                  <a:moveTo>
                    <a:pt x="9971" y="7573"/>
                  </a:moveTo>
                  <a:cubicBezTo>
                    <a:pt x="8874" y="7168"/>
                    <a:pt x="5354" y="6440"/>
                    <a:pt x="4707" y="5629"/>
                  </a:cubicBezTo>
                  <a:cubicBezTo>
                    <a:pt x="5400" y="4052"/>
                    <a:pt x="5285" y="4697"/>
                    <a:pt x="6017" y="3277"/>
                  </a:cubicBezTo>
                  <a:cubicBezTo>
                    <a:pt x="2819" y="2331"/>
                    <a:pt x="2039" y="1711"/>
                    <a:pt x="0" y="0"/>
                  </a:cubicBez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716" name="Text Box 52"/>
            <p:cNvSpPr txBox="1">
              <a:spLocks noChangeArrowheads="1"/>
            </p:cNvSpPr>
            <p:nvPr/>
          </p:nvSpPr>
          <p:spPr bwMode="auto">
            <a:xfrm rot="5118944">
              <a:off x="5944361" y="1930260"/>
              <a:ext cx="285609" cy="274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grpSp>
          <p:nvGrpSpPr>
            <p:cNvPr id="717" name="Group 716"/>
            <p:cNvGrpSpPr/>
            <p:nvPr/>
          </p:nvGrpSpPr>
          <p:grpSpPr>
            <a:xfrm rot="4912868">
              <a:off x="5791223" y="1602963"/>
              <a:ext cx="596960" cy="402871"/>
              <a:chOff x="4090877" y="793048"/>
              <a:chExt cx="596960" cy="402871"/>
            </a:xfrm>
          </p:grpSpPr>
          <p:grpSp>
            <p:nvGrpSpPr>
              <p:cNvPr id="718" name="Group 391"/>
              <p:cNvGrpSpPr>
                <a:grpSpLocks/>
              </p:cNvGrpSpPr>
              <p:nvPr/>
            </p:nvGrpSpPr>
            <p:grpSpPr bwMode="auto">
              <a:xfrm>
                <a:off x="4090877" y="880927"/>
                <a:ext cx="596960" cy="314992"/>
                <a:chOff x="817579" y="4933594"/>
                <a:chExt cx="596833" cy="315521"/>
              </a:xfrm>
            </p:grpSpPr>
            <p:sp>
              <p:nvSpPr>
                <p:cNvPr id="720" name="Rectangle 196"/>
                <p:cNvSpPr>
                  <a:spLocks noChangeArrowheads="1"/>
                </p:cNvSpPr>
                <p:nvPr/>
              </p:nvSpPr>
              <p:spPr bwMode="auto">
                <a:xfrm>
                  <a:off x="841154" y="4995404"/>
                  <a:ext cx="301025" cy="182170"/>
                </a:xfrm>
                <a:prstGeom prst="rect">
                  <a:avLst/>
                </a:prstGeom>
                <a:solidFill>
                  <a:srgbClr val="80E0FF"/>
                </a:solidFill>
                <a:ln w="19050" cap="rnd">
                  <a:solidFill>
                    <a:srgbClr val="000000"/>
                  </a:solidFill>
                  <a:prstDash val="sysDash"/>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sz="1800" dirty="0">
                    <a:solidFill>
                      <a:srgbClr val="000000"/>
                    </a:solidFill>
                  </a:endParaRPr>
                </a:p>
              </p:txBody>
            </p:sp>
            <p:sp>
              <p:nvSpPr>
                <p:cNvPr id="721" name="Freeform 197"/>
                <p:cNvSpPr>
                  <a:spLocks/>
                </p:cNvSpPr>
                <p:nvPr/>
              </p:nvSpPr>
              <p:spPr bwMode="auto">
                <a:xfrm>
                  <a:off x="817579" y="4998241"/>
                  <a:ext cx="285689" cy="176508"/>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722" name="Line 198"/>
                <p:cNvSpPr>
                  <a:spLocks noChangeShapeType="1"/>
                </p:cNvSpPr>
                <p:nvPr/>
              </p:nvSpPr>
              <p:spPr bwMode="auto">
                <a:xfrm flipV="1">
                  <a:off x="836360" y="5005170"/>
                  <a:ext cx="301844" cy="173141"/>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723" name="Group 379"/>
                <p:cNvGrpSpPr>
                  <a:grpSpLocks/>
                </p:cNvGrpSpPr>
                <p:nvPr/>
              </p:nvGrpSpPr>
              <p:grpSpPr bwMode="auto">
                <a:xfrm>
                  <a:off x="910404" y="5052540"/>
                  <a:ext cx="153987" cy="66675"/>
                  <a:chOff x="910404" y="5060492"/>
                  <a:chExt cx="153987" cy="66675"/>
                </a:xfrm>
              </p:grpSpPr>
              <p:sp>
                <p:nvSpPr>
                  <p:cNvPr id="728" name="Freeform 95"/>
                  <p:cNvSpPr>
                    <a:spLocks noChangeAspect="1"/>
                  </p:cNvSpPr>
                  <p:nvPr/>
                </p:nvSpPr>
                <p:spPr bwMode="auto">
                  <a:xfrm rot="5400000">
                    <a:off x="1019941" y="5082717"/>
                    <a:ext cx="66675" cy="22225"/>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29" name="Freeform 96"/>
                  <p:cNvSpPr>
                    <a:spLocks noChangeAspect="1"/>
                  </p:cNvSpPr>
                  <p:nvPr/>
                </p:nvSpPr>
                <p:spPr bwMode="auto">
                  <a:xfrm rot="16200000" flipH="1">
                    <a:off x="888972" y="5081924"/>
                    <a:ext cx="66675" cy="23812"/>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730"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31" name="Line 97"/>
                  <p:cNvSpPr>
                    <a:spLocks noChangeShapeType="1"/>
                  </p:cNvSpPr>
                  <p:nvPr/>
                </p:nvSpPr>
                <p:spPr bwMode="auto">
                  <a:xfrm>
                    <a:off x="932629" y="5062079"/>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724" name="Group 259"/>
                <p:cNvGrpSpPr>
                  <a:grpSpLocks/>
                </p:cNvGrpSpPr>
                <p:nvPr/>
              </p:nvGrpSpPr>
              <p:grpSpPr bwMode="auto">
                <a:xfrm>
                  <a:off x="976317" y="4933594"/>
                  <a:ext cx="30465" cy="57044"/>
                  <a:chOff x="5877" y="2360"/>
                  <a:chExt cx="52" cy="98"/>
                </a:xfrm>
              </p:grpSpPr>
              <p:sp>
                <p:nvSpPr>
                  <p:cNvPr id="726"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27"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725" name="Text Box 177"/>
                <p:cNvSpPr txBox="1">
                  <a:spLocks noChangeArrowheads="1"/>
                </p:cNvSpPr>
                <p:nvPr/>
              </p:nvSpPr>
              <p:spPr bwMode="auto">
                <a:xfrm>
                  <a:off x="1076481" y="5064449"/>
                  <a:ext cx="3379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600" b="1" dirty="0">
                      <a:solidFill>
                        <a:srgbClr val="000000"/>
                      </a:solidFill>
                    </a:rPr>
                    <a:t>4-10</a:t>
                  </a:r>
                </a:p>
              </p:txBody>
            </p:sp>
          </p:grpSp>
          <p:sp>
            <p:nvSpPr>
              <p:cNvPr id="719" name="Text Box 177"/>
              <p:cNvSpPr txBox="1">
                <a:spLocks noChangeArrowheads="1"/>
              </p:cNvSpPr>
              <p:nvPr/>
            </p:nvSpPr>
            <p:spPr bwMode="auto">
              <a:xfrm>
                <a:off x="4366838" y="793048"/>
                <a:ext cx="122819" cy="21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800" dirty="0">
                    <a:solidFill>
                      <a:srgbClr val="000000"/>
                    </a:solidFill>
                  </a:rPr>
                  <a:t>-</a:t>
                </a:r>
              </a:p>
            </p:txBody>
          </p:sp>
        </p:grpSp>
      </p:grpSp>
      <p:grpSp>
        <p:nvGrpSpPr>
          <p:cNvPr id="657" name="Group 215"/>
          <p:cNvGrpSpPr>
            <a:grpSpLocks/>
          </p:cNvGrpSpPr>
          <p:nvPr/>
        </p:nvGrpSpPr>
        <p:grpSpPr bwMode="auto">
          <a:xfrm>
            <a:off x="5137148" y="2590007"/>
            <a:ext cx="1649412" cy="2514600"/>
            <a:chOff x="2106613" y="2565400"/>
            <a:chExt cx="1649412" cy="2514600"/>
          </a:xfrm>
        </p:grpSpPr>
        <p:grpSp>
          <p:nvGrpSpPr>
            <p:cNvPr id="658" name="Group 437"/>
            <p:cNvGrpSpPr>
              <a:grpSpLocks/>
            </p:cNvGrpSpPr>
            <p:nvPr/>
          </p:nvGrpSpPr>
          <p:grpSpPr bwMode="auto">
            <a:xfrm>
              <a:off x="2106613" y="4548188"/>
              <a:ext cx="590550" cy="531812"/>
              <a:chOff x="4867" y="2807"/>
              <a:chExt cx="372" cy="335"/>
            </a:xfrm>
          </p:grpSpPr>
          <p:grpSp>
            <p:nvGrpSpPr>
              <p:cNvPr id="734" name="Group 438"/>
              <p:cNvGrpSpPr>
                <a:grpSpLocks/>
              </p:cNvGrpSpPr>
              <p:nvPr/>
            </p:nvGrpSpPr>
            <p:grpSpPr bwMode="auto">
              <a:xfrm>
                <a:off x="4867" y="2807"/>
                <a:ext cx="372" cy="335"/>
                <a:chOff x="2926" y="1194"/>
                <a:chExt cx="107" cy="87"/>
              </a:xfrm>
            </p:grpSpPr>
            <p:sp>
              <p:nvSpPr>
                <p:cNvPr id="737" name="Line 439"/>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38" name="Line 440"/>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735" name="Oval 441"/>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36" name="Text Box 442"/>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659" name="Group 443"/>
            <p:cNvGrpSpPr>
              <a:grpSpLocks/>
            </p:cNvGrpSpPr>
            <p:nvPr/>
          </p:nvGrpSpPr>
          <p:grpSpPr bwMode="auto">
            <a:xfrm>
              <a:off x="3149600" y="3683000"/>
              <a:ext cx="590550" cy="531813"/>
              <a:chOff x="4867" y="2807"/>
              <a:chExt cx="372" cy="335"/>
            </a:xfrm>
          </p:grpSpPr>
          <p:grpSp>
            <p:nvGrpSpPr>
              <p:cNvPr id="666" name="Group 444"/>
              <p:cNvGrpSpPr>
                <a:grpSpLocks/>
              </p:cNvGrpSpPr>
              <p:nvPr/>
            </p:nvGrpSpPr>
            <p:grpSpPr bwMode="auto">
              <a:xfrm>
                <a:off x="4867" y="2807"/>
                <a:ext cx="372" cy="335"/>
                <a:chOff x="2926" y="1194"/>
                <a:chExt cx="107" cy="87"/>
              </a:xfrm>
            </p:grpSpPr>
            <p:sp>
              <p:nvSpPr>
                <p:cNvPr id="732" name="Line 445"/>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33" name="Line 446"/>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667" name="Oval 447"/>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668" name="Text Box 448"/>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660" name="Group 449"/>
            <p:cNvGrpSpPr>
              <a:grpSpLocks/>
            </p:cNvGrpSpPr>
            <p:nvPr/>
          </p:nvGrpSpPr>
          <p:grpSpPr bwMode="auto">
            <a:xfrm>
              <a:off x="3165475" y="2565400"/>
              <a:ext cx="590550" cy="531813"/>
              <a:chOff x="4867" y="2807"/>
              <a:chExt cx="372" cy="335"/>
            </a:xfrm>
          </p:grpSpPr>
          <p:grpSp>
            <p:nvGrpSpPr>
              <p:cNvPr id="661" name="Group 450"/>
              <p:cNvGrpSpPr>
                <a:grpSpLocks/>
              </p:cNvGrpSpPr>
              <p:nvPr/>
            </p:nvGrpSpPr>
            <p:grpSpPr bwMode="auto">
              <a:xfrm>
                <a:off x="4867" y="2807"/>
                <a:ext cx="372" cy="335"/>
                <a:chOff x="2926" y="1194"/>
                <a:chExt cx="107" cy="87"/>
              </a:xfrm>
            </p:grpSpPr>
            <p:sp>
              <p:nvSpPr>
                <p:cNvPr id="664" name="Line 451"/>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665" name="Line 452"/>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662" name="Oval 453"/>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663" name="Text Box 454"/>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grpSp>
        <p:nvGrpSpPr>
          <p:cNvPr id="739" name="Group 496"/>
          <p:cNvGrpSpPr>
            <a:grpSpLocks/>
          </p:cNvGrpSpPr>
          <p:nvPr/>
        </p:nvGrpSpPr>
        <p:grpSpPr bwMode="auto">
          <a:xfrm>
            <a:off x="9199563" y="2617788"/>
            <a:ext cx="590550" cy="531812"/>
            <a:chOff x="4867" y="2807"/>
            <a:chExt cx="372" cy="335"/>
          </a:xfrm>
        </p:grpSpPr>
        <p:grpSp>
          <p:nvGrpSpPr>
            <p:cNvPr id="740" name="Group 497"/>
            <p:cNvGrpSpPr>
              <a:grpSpLocks/>
            </p:cNvGrpSpPr>
            <p:nvPr/>
          </p:nvGrpSpPr>
          <p:grpSpPr bwMode="auto">
            <a:xfrm>
              <a:off x="4867" y="2807"/>
              <a:ext cx="372" cy="335"/>
              <a:chOff x="2926" y="1194"/>
              <a:chExt cx="107" cy="87"/>
            </a:xfrm>
          </p:grpSpPr>
          <p:sp>
            <p:nvSpPr>
              <p:cNvPr id="743" name="Line 498"/>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44" name="Line 499"/>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741" name="Oval 500"/>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42" name="Text Box 501"/>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745" name="Group 496"/>
          <p:cNvGrpSpPr>
            <a:grpSpLocks/>
          </p:cNvGrpSpPr>
          <p:nvPr/>
        </p:nvGrpSpPr>
        <p:grpSpPr bwMode="auto">
          <a:xfrm>
            <a:off x="8371147" y="5712745"/>
            <a:ext cx="590550" cy="531812"/>
            <a:chOff x="4867" y="2807"/>
            <a:chExt cx="372" cy="335"/>
          </a:xfrm>
        </p:grpSpPr>
        <p:grpSp>
          <p:nvGrpSpPr>
            <p:cNvPr id="746" name="Group 497"/>
            <p:cNvGrpSpPr>
              <a:grpSpLocks/>
            </p:cNvGrpSpPr>
            <p:nvPr/>
          </p:nvGrpSpPr>
          <p:grpSpPr bwMode="auto">
            <a:xfrm>
              <a:off x="4867" y="2807"/>
              <a:ext cx="372" cy="335"/>
              <a:chOff x="2926" y="1194"/>
              <a:chExt cx="107" cy="87"/>
            </a:xfrm>
          </p:grpSpPr>
          <p:sp>
            <p:nvSpPr>
              <p:cNvPr id="749" name="Line 498"/>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50" name="Line 499"/>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747" name="Oval 500"/>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48" name="Text Box 501"/>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751" name="Group 490"/>
          <p:cNvGrpSpPr>
            <a:grpSpLocks/>
          </p:cNvGrpSpPr>
          <p:nvPr/>
        </p:nvGrpSpPr>
        <p:grpSpPr bwMode="auto">
          <a:xfrm>
            <a:off x="9472534" y="4564583"/>
            <a:ext cx="590550" cy="531813"/>
            <a:chOff x="4867" y="2807"/>
            <a:chExt cx="372" cy="335"/>
          </a:xfrm>
        </p:grpSpPr>
        <p:grpSp>
          <p:nvGrpSpPr>
            <p:cNvPr id="752" name="Group 491"/>
            <p:cNvGrpSpPr>
              <a:grpSpLocks/>
            </p:cNvGrpSpPr>
            <p:nvPr/>
          </p:nvGrpSpPr>
          <p:grpSpPr bwMode="auto">
            <a:xfrm>
              <a:off x="4867" y="2807"/>
              <a:ext cx="372" cy="335"/>
              <a:chOff x="2926" y="1194"/>
              <a:chExt cx="107" cy="87"/>
            </a:xfrm>
          </p:grpSpPr>
          <p:sp>
            <p:nvSpPr>
              <p:cNvPr id="755" name="Line 492"/>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56" name="Line 493"/>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753" name="Oval 494"/>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54" name="Text Box 495"/>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757" name="Group 414"/>
          <p:cNvGrpSpPr>
            <a:grpSpLocks/>
          </p:cNvGrpSpPr>
          <p:nvPr/>
        </p:nvGrpSpPr>
        <p:grpSpPr bwMode="auto">
          <a:xfrm>
            <a:off x="11100845" y="3047122"/>
            <a:ext cx="590550" cy="531812"/>
            <a:chOff x="4867" y="2807"/>
            <a:chExt cx="372" cy="335"/>
          </a:xfrm>
        </p:grpSpPr>
        <p:grpSp>
          <p:nvGrpSpPr>
            <p:cNvPr id="758" name="Group 415"/>
            <p:cNvGrpSpPr>
              <a:grpSpLocks/>
            </p:cNvGrpSpPr>
            <p:nvPr/>
          </p:nvGrpSpPr>
          <p:grpSpPr bwMode="auto">
            <a:xfrm>
              <a:off x="4867" y="2807"/>
              <a:ext cx="372" cy="335"/>
              <a:chOff x="2926" y="1194"/>
              <a:chExt cx="107" cy="87"/>
            </a:xfrm>
          </p:grpSpPr>
          <p:sp>
            <p:nvSpPr>
              <p:cNvPr id="761" name="Line 416"/>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762" name="Line 417"/>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759" name="Oval 418"/>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60" name="Text Box 419"/>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7" name="Group 6"/>
          <p:cNvGrpSpPr/>
          <p:nvPr/>
        </p:nvGrpSpPr>
        <p:grpSpPr>
          <a:xfrm>
            <a:off x="23680" y="4563497"/>
            <a:ext cx="2987753" cy="910934"/>
            <a:chOff x="19239" y="4563497"/>
            <a:chExt cx="2987753" cy="910934"/>
          </a:xfrm>
        </p:grpSpPr>
        <p:sp>
          <p:nvSpPr>
            <p:cNvPr id="782" name="Rectangle 532"/>
            <p:cNvSpPr>
              <a:spLocks noChangeArrowheads="1"/>
            </p:cNvSpPr>
            <p:nvPr/>
          </p:nvSpPr>
          <p:spPr bwMode="auto">
            <a:xfrm>
              <a:off x="19239" y="4563497"/>
              <a:ext cx="2987753" cy="904326"/>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785" name="Picture 784"/>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2098602" y="4611629"/>
              <a:ext cx="844992" cy="554655"/>
            </a:xfrm>
            <a:prstGeom prst="rect">
              <a:avLst/>
            </a:prstGeom>
          </p:spPr>
        </p:pic>
        <p:sp>
          <p:nvSpPr>
            <p:cNvPr id="187522" name="TextBox 221"/>
            <p:cNvSpPr txBox="1">
              <a:spLocks noChangeArrowheads="1"/>
            </p:cNvSpPr>
            <p:nvPr/>
          </p:nvSpPr>
          <p:spPr bwMode="auto">
            <a:xfrm>
              <a:off x="30833" y="4583080"/>
              <a:ext cx="186055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00"/>
                  </a:solidFill>
                </a:rPr>
                <a:t>T1: Destroy B/1-843 at OBJ BLUE; </a:t>
              </a:r>
              <a:r>
                <a:rPr lang="en-US" altLang="en-US" sz="800" b="1" dirty="0">
                  <a:solidFill>
                    <a:srgbClr val="0000FF"/>
                  </a:solidFill>
                </a:rPr>
                <a:t>Phase 3 ME</a:t>
              </a:r>
              <a:r>
                <a:rPr lang="en-US" altLang="en-US" sz="800" b="1" dirty="0">
                  <a:solidFill>
                    <a:srgbClr val="000000"/>
                  </a:solidFill>
                </a:rPr>
                <a:t>.</a:t>
              </a:r>
            </a:p>
          </p:txBody>
        </p:sp>
        <p:sp>
          <p:nvSpPr>
            <p:cNvPr id="187523" name="TextBox 221"/>
            <p:cNvSpPr txBox="1">
              <a:spLocks noChangeArrowheads="1"/>
            </p:cNvSpPr>
            <p:nvPr/>
          </p:nvSpPr>
          <p:spPr bwMode="auto">
            <a:xfrm>
              <a:off x="21000" y="4853656"/>
              <a:ext cx="19977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00"/>
                  </a:solidFill>
                </a:rPr>
                <a:t>P1: Provide secure axis of advance to east for 4ID follow on forces.</a:t>
              </a:r>
            </a:p>
          </p:txBody>
        </p:sp>
        <p:sp>
          <p:nvSpPr>
            <p:cNvPr id="187524" name="TextBox 221"/>
            <p:cNvSpPr txBox="1">
              <a:spLocks noChangeArrowheads="1"/>
            </p:cNvSpPr>
            <p:nvPr/>
          </p:nvSpPr>
          <p:spPr bwMode="auto">
            <a:xfrm>
              <a:off x="23155" y="5279506"/>
              <a:ext cx="2895625" cy="19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P2: Provide security along Range Road for 4ID forces.</a:t>
              </a:r>
            </a:p>
          </p:txBody>
        </p:sp>
        <p:sp>
          <p:nvSpPr>
            <p:cNvPr id="187525" name="TextBox 220"/>
            <p:cNvSpPr txBox="1">
              <a:spLocks noChangeArrowheads="1"/>
            </p:cNvSpPr>
            <p:nvPr/>
          </p:nvSpPr>
          <p:spPr bwMode="auto">
            <a:xfrm>
              <a:off x="29100" y="5129014"/>
              <a:ext cx="286432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T2: O/O destroy D/1-843 (ENY Reserve)</a:t>
              </a:r>
            </a:p>
          </p:txBody>
        </p:sp>
      </p:grpSp>
      <p:grpSp>
        <p:nvGrpSpPr>
          <p:cNvPr id="6" name="Group 5"/>
          <p:cNvGrpSpPr/>
          <p:nvPr/>
        </p:nvGrpSpPr>
        <p:grpSpPr>
          <a:xfrm>
            <a:off x="23680" y="3636638"/>
            <a:ext cx="2987753" cy="890064"/>
            <a:chOff x="19239" y="3636638"/>
            <a:chExt cx="2987753" cy="890064"/>
          </a:xfrm>
        </p:grpSpPr>
        <p:sp>
          <p:nvSpPr>
            <p:cNvPr id="770" name="Rectangle 532"/>
            <p:cNvSpPr>
              <a:spLocks noChangeArrowheads="1"/>
            </p:cNvSpPr>
            <p:nvPr/>
          </p:nvSpPr>
          <p:spPr bwMode="auto">
            <a:xfrm>
              <a:off x="19239" y="3636638"/>
              <a:ext cx="2987753" cy="890064"/>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771" name="Picture 77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061749" y="3664487"/>
              <a:ext cx="866839" cy="560274"/>
            </a:xfrm>
            <a:prstGeom prst="rect">
              <a:avLst/>
            </a:prstGeom>
          </p:spPr>
        </p:pic>
        <p:sp>
          <p:nvSpPr>
            <p:cNvPr id="773" name="TextBox 220"/>
            <p:cNvSpPr txBox="1">
              <a:spLocks noChangeArrowheads="1"/>
            </p:cNvSpPr>
            <p:nvPr/>
          </p:nvSpPr>
          <p:spPr bwMode="auto">
            <a:xfrm>
              <a:off x="26556" y="3654653"/>
              <a:ext cx="17716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T1: Fix D/1-843 (ENY reserve).</a:t>
              </a:r>
            </a:p>
          </p:txBody>
        </p:sp>
        <p:sp>
          <p:nvSpPr>
            <p:cNvPr id="774" name="TextBox 221"/>
            <p:cNvSpPr txBox="1">
              <a:spLocks noChangeArrowheads="1"/>
            </p:cNvSpPr>
            <p:nvPr/>
          </p:nvSpPr>
          <p:spPr bwMode="auto">
            <a:xfrm>
              <a:off x="22237" y="3800823"/>
              <a:ext cx="20547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00"/>
                  </a:solidFill>
                </a:rPr>
                <a:t>P1: Prevent D/1-843 from affecting DO ME at OBJ BLUE.</a:t>
              </a:r>
            </a:p>
          </p:txBody>
        </p:sp>
        <p:sp>
          <p:nvSpPr>
            <p:cNvPr id="787" name="TextBox 220"/>
            <p:cNvSpPr txBox="1">
              <a:spLocks noChangeArrowheads="1"/>
            </p:cNvSpPr>
            <p:nvPr/>
          </p:nvSpPr>
          <p:spPr bwMode="auto">
            <a:xfrm>
              <a:off x="30797" y="4076574"/>
              <a:ext cx="23061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T2: Clear ENY forces to PL IOWA (LOA).</a:t>
              </a:r>
            </a:p>
          </p:txBody>
        </p:sp>
        <p:sp>
          <p:nvSpPr>
            <p:cNvPr id="788" name="TextBox 221"/>
            <p:cNvSpPr txBox="1">
              <a:spLocks noChangeArrowheads="1"/>
            </p:cNvSpPr>
            <p:nvPr/>
          </p:nvSpPr>
          <p:spPr bwMode="auto">
            <a:xfrm>
              <a:off x="26952" y="4223871"/>
              <a:ext cx="2939132" cy="297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P2: Provide northern flank security and allow flank unit contact.</a:t>
              </a:r>
            </a:p>
          </p:txBody>
        </p:sp>
      </p:grpSp>
      <p:grpSp>
        <p:nvGrpSpPr>
          <p:cNvPr id="3" name="Group 2"/>
          <p:cNvGrpSpPr/>
          <p:nvPr/>
        </p:nvGrpSpPr>
        <p:grpSpPr>
          <a:xfrm rot="21158899">
            <a:off x="9468636" y="3059689"/>
            <a:ext cx="533400" cy="533400"/>
            <a:chOff x="9584182" y="630689"/>
            <a:chExt cx="533400" cy="533400"/>
          </a:xfrm>
        </p:grpSpPr>
        <p:grpSp>
          <p:nvGrpSpPr>
            <p:cNvPr id="790" name="Group 143"/>
            <p:cNvGrpSpPr>
              <a:grpSpLocks/>
            </p:cNvGrpSpPr>
            <p:nvPr/>
          </p:nvGrpSpPr>
          <p:grpSpPr bwMode="auto">
            <a:xfrm>
              <a:off x="9584182" y="630689"/>
              <a:ext cx="533400" cy="533400"/>
              <a:chOff x="144" y="3504"/>
              <a:chExt cx="336" cy="336"/>
            </a:xfrm>
          </p:grpSpPr>
          <p:grpSp>
            <p:nvGrpSpPr>
              <p:cNvPr id="794" name="Group 144"/>
              <p:cNvGrpSpPr>
                <a:grpSpLocks/>
              </p:cNvGrpSpPr>
              <p:nvPr/>
            </p:nvGrpSpPr>
            <p:grpSpPr bwMode="auto">
              <a:xfrm>
                <a:off x="144" y="3576"/>
                <a:ext cx="336" cy="192"/>
                <a:chOff x="144" y="3552"/>
                <a:chExt cx="336" cy="192"/>
              </a:xfrm>
            </p:grpSpPr>
            <p:sp>
              <p:nvSpPr>
                <p:cNvPr id="796" name="Line 145"/>
                <p:cNvSpPr>
                  <a:spLocks noChangeShapeType="1"/>
                </p:cNvSpPr>
                <p:nvPr/>
              </p:nvSpPr>
              <p:spPr bwMode="auto">
                <a:xfrm>
                  <a:off x="144" y="3552"/>
                  <a:ext cx="336"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a:p>
              </p:txBody>
            </p:sp>
            <p:sp>
              <p:nvSpPr>
                <p:cNvPr id="797" name="Line 146"/>
                <p:cNvSpPr>
                  <a:spLocks noChangeShapeType="1"/>
                </p:cNvSpPr>
                <p:nvPr/>
              </p:nvSpPr>
              <p:spPr bwMode="auto">
                <a:xfrm>
                  <a:off x="144" y="3648"/>
                  <a:ext cx="336"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a:p>
              </p:txBody>
            </p:sp>
            <p:sp>
              <p:nvSpPr>
                <p:cNvPr id="798" name="Line 147"/>
                <p:cNvSpPr>
                  <a:spLocks noChangeShapeType="1"/>
                </p:cNvSpPr>
                <p:nvPr/>
              </p:nvSpPr>
              <p:spPr bwMode="auto">
                <a:xfrm>
                  <a:off x="144" y="3744"/>
                  <a:ext cx="336"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a:p>
              </p:txBody>
            </p:sp>
          </p:grpSp>
          <p:sp>
            <p:nvSpPr>
              <p:cNvPr id="795" name="Line 148"/>
              <p:cNvSpPr>
                <a:spLocks noChangeShapeType="1"/>
              </p:cNvSpPr>
              <p:nvPr/>
            </p:nvSpPr>
            <p:spPr bwMode="auto">
              <a:xfrm>
                <a:off x="480" y="3504"/>
                <a:ext cx="0" cy="3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2" name="Oval 150"/>
            <p:cNvSpPr>
              <a:spLocks noChangeArrowheads="1"/>
            </p:cNvSpPr>
            <p:nvPr/>
          </p:nvSpPr>
          <p:spPr bwMode="auto">
            <a:xfrm>
              <a:off x="9731821" y="827539"/>
              <a:ext cx="142875" cy="133350"/>
            </a:xfrm>
            <a:prstGeom prst="ellipse">
              <a:avLst/>
            </a:prstGeom>
            <a:solidFill>
              <a:srgbClr val="C0B4A0"/>
            </a:solidFill>
            <a:ln>
              <a:noFill/>
            </a:ln>
          </p:spPr>
          <p:txBody>
            <a:bodyPr wrap="none" anchor="ctr">
              <a:spAutoFit/>
            </a:bodyPr>
            <a:lstStyle>
              <a:lvl1pPr>
                <a:defRPr sz="3200" b="1">
                  <a:solidFill>
                    <a:schemeClr val="tx2"/>
                  </a:solidFill>
                  <a:latin typeface="Arial" panose="020B0604020202020204" pitchFamily="34" charset="0"/>
                  <a:cs typeface="Arial" panose="020B0604020202020204" pitchFamily="34" charset="0"/>
                </a:defRPr>
              </a:lvl1pPr>
              <a:lvl2pPr marL="742950" indent="-285750">
                <a:defRPr sz="3200" b="1">
                  <a:solidFill>
                    <a:schemeClr val="tx2"/>
                  </a:solidFill>
                  <a:latin typeface="Arial" panose="020B0604020202020204" pitchFamily="34" charset="0"/>
                  <a:cs typeface="Arial" panose="020B0604020202020204" pitchFamily="34" charset="0"/>
                </a:defRPr>
              </a:lvl2pPr>
              <a:lvl3pPr marL="1143000" indent="-228600">
                <a:defRPr sz="3200" b="1">
                  <a:solidFill>
                    <a:schemeClr val="tx2"/>
                  </a:solidFill>
                  <a:latin typeface="Arial" panose="020B0604020202020204" pitchFamily="34" charset="0"/>
                  <a:cs typeface="Arial" panose="020B0604020202020204" pitchFamily="34" charset="0"/>
                </a:defRPr>
              </a:lvl3pPr>
              <a:lvl4pPr marL="1600200" indent="-228600">
                <a:defRPr sz="3200" b="1">
                  <a:solidFill>
                    <a:schemeClr val="tx2"/>
                  </a:solidFill>
                  <a:latin typeface="Arial" panose="020B0604020202020204" pitchFamily="34" charset="0"/>
                  <a:cs typeface="Arial" panose="020B0604020202020204" pitchFamily="34" charset="0"/>
                </a:defRPr>
              </a:lvl4pPr>
              <a:lvl5pPr marL="2057400" indent="-228600">
                <a:defRPr sz="3200" b="1">
                  <a:solidFill>
                    <a:schemeClr val="tx2"/>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9pPr>
            </a:lstStyle>
            <a:p>
              <a:endParaRPr lang="en-US" altLang="en-US"/>
            </a:p>
          </p:txBody>
        </p:sp>
        <p:sp>
          <p:nvSpPr>
            <p:cNvPr id="793" name="Text Box 151"/>
            <p:cNvSpPr txBox="1">
              <a:spLocks noChangeArrowheads="1"/>
            </p:cNvSpPr>
            <p:nvPr/>
          </p:nvSpPr>
          <p:spPr bwMode="auto">
            <a:xfrm>
              <a:off x="9672236" y="786264"/>
              <a:ext cx="257175" cy="214313"/>
            </a:xfrm>
            <a:prstGeom prst="rect">
              <a:avLst/>
            </a:prstGeom>
            <a:noFill/>
            <a:ln>
              <a:noFill/>
            </a:ln>
          </p:spPr>
          <p:txBody>
            <a:bodyPr wrap="none">
              <a:spAutoFit/>
            </a:bodyPr>
            <a:lstStyle>
              <a:lvl1pPr>
                <a:defRPr sz="3200" b="1">
                  <a:solidFill>
                    <a:schemeClr val="tx2"/>
                  </a:solidFill>
                  <a:latin typeface="Arial" panose="020B0604020202020204" pitchFamily="34" charset="0"/>
                  <a:cs typeface="Arial" panose="020B0604020202020204" pitchFamily="34" charset="0"/>
                </a:defRPr>
              </a:lvl1pPr>
              <a:lvl2pPr marL="742950" indent="-285750">
                <a:defRPr sz="3200" b="1">
                  <a:solidFill>
                    <a:schemeClr val="tx2"/>
                  </a:solidFill>
                  <a:latin typeface="Arial" panose="020B0604020202020204" pitchFamily="34" charset="0"/>
                  <a:cs typeface="Arial" panose="020B0604020202020204" pitchFamily="34" charset="0"/>
                </a:defRPr>
              </a:lvl2pPr>
              <a:lvl3pPr marL="1143000" indent="-228600">
                <a:defRPr sz="3200" b="1">
                  <a:solidFill>
                    <a:schemeClr val="tx2"/>
                  </a:solidFill>
                  <a:latin typeface="Arial" panose="020B0604020202020204" pitchFamily="34" charset="0"/>
                  <a:cs typeface="Arial" panose="020B0604020202020204" pitchFamily="34" charset="0"/>
                </a:defRPr>
              </a:lvl3pPr>
              <a:lvl4pPr marL="1600200" indent="-228600">
                <a:defRPr sz="3200" b="1">
                  <a:solidFill>
                    <a:schemeClr val="tx2"/>
                  </a:solidFill>
                  <a:latin typeface="Arial" panose="020B0604020202020204" pitchFamily="34" charset="0"/>
                  <a:cs typeface="Arial" panose="020B0604020202020204" pitchFamily="34" charset="0"/>
                </a:defRPr>
              </a:lvl4pPr>
              <a:lvl5pPr marL="2057400" indent="-228600">
                <a:defRPr sz="3200" b="1">
                  <a:solidFill>
                    <a:schemeClr val="tx2"/>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9pPr>
            </a:lstStyle>
            <a:p>
              <a:pPr>
                <a:spcBef>
                  <a:spcPct val="50000"/>
                </a:spcBef>
              </a:pPr>
              <a:r>
                <a:rPr lang="en-US" altLang="en-US" sz="800" dirty="0">
                  <a:solidFill>
                    <a:schemeClr val="tx1"/>
                  </a:solidFill>
                </a:rPr>
                <a:t>C</a:t>
              </a:r>
            </a:p>
          </p:txBody>
        </p:sp>
      </p:grpSp>
      <p:grpSp>
        <p:nvGrpSpPr>
          <p:cNvPr id="799" name="Group 798"/>
          <p:cNvGrpSpPr/>
          <p:nvPr/>
        </p:nvGrpSpPr>
        <p:grpSpPr>
          <a:xfrm rot="150310">
            <a:off x="9656991" y="5591776"/>
            <a:ext cx="533400" cy="533400"/>
            <a:chOff x="9584182" y="630689"/>
            <a:chExt cx="533400" cy="533400"/>
          </a:xfrm>
        </p:grpSpPr>
        <p:grpSp>
          <p:nvGrpSpPr>
            <p:cNvPr id="801" name="Group 143"/>
            <p:cNvGrpSpPr>
              <a:grpSpLocks/>
            </p:cNvGrpSpPr>
            <p:nvPr/>
          </p:nvGrpSpPr>
          <p:grpSpPr bwMode="auto">
            <a:xfrm>
              <a:off x="9584182" y="630689"/>
              <a:ext cx="533400" cy="533400"/>
              <a:chOff x="144" y="3504"/>
              <a:chExt cx="336" cy="336"/>
            </a:xfrm>
          </p:grpSpPr>
          <p:grpSp>
            <p:nvGrpSpPr>
              <p:cNvPr id="804" name="Group 144"/>
              <p:cNvGrpSpPr>
                <a:grpSpLocks/>
              </p:cNvGrpSpPr>
              <p:nvPr/>
            </p:nvGrpSpPr>
            <p:grpSpPr bwMode="auto">
              <a:xfrm>
                <a:off x="144" y="3576"/>
                <a:ext cx="336" cy="192"/>
                <a:chOff x="144" y="3552"/>
                <a:chExt cx="336" cy="192"/>
              </a:xfrm>
            </p:grpSpPr>
            <p:sp>
              <p:nvSpPr>
                <p:cNvPr id="806" name="Line 145"/>
                <p:cNvSpPr>
                  <a:spLocks noChangeShapeType="1"/>
                </p:cNvSpPr>
                <p:nvPr/>
              </p:nvSpPr>
              <p:spPr bwMode="auto">
                <a:xfrm>
                  <a:off x="144" y="3552"/>
                  <a:ext cx="336"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a:p>
              </p:txBody>
            </p:sp>
            <p:sp>
              <p:nvSpPr>
                <p:cNvPr id="807" name="Line 146"/>
                <p:cNvSpPr>
                  <a:spLocks noChangeShapeType="1"/>
                </p:cNvSpPr>
                <p:nvPr/>
              </p:nvSpPr>
              <p:spPr bwMode="auto">
                <a:xfrm>
                  <a:off x="144" y="3648"/>
                  <a:ext cx="336"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a:p>
              </p:txBody>
            </p:sp>
            <p:sp>
              <p:nvSpPr>
                <p:cNvPr id="808" name="Line 147"/>
                <p:cNvSpPr>
                  <a:spLocks noChangeShapeType="1"/>
                </p:cNvSpPr>
                <p:nvPr/>
              </p:nvSpPr>
              <p:spPr bwMode="auto">
                <a:xfrm>
                  <a:off x="144" y="3744"/>
                  <a:ext cx="336"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a:p>
              </p:txBody>
            </p:sp>
          </p:grpSp>
          <p:sp>
            <p:nvSpPr>
              <p:cNvPr id="805" name="Line 148"/>
              <p:cNvSpPr>
                <a:spLocks noChangeShapeType="1"/>
              </p:cNvSpPr>
              <p:nvPr/>
            </p:nvSpPr>
            <p:spPr bwMode="auto">
              <a:xfrm>
                <a:off x="480" y="3504"/>
                <a:ext cx="0" cy="3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2" name="Oval 150"/>
            <p:cNvSpPr>
              <a:spLocks noChangeArrowheads="1"/>
            </p:cNvSpPr>
            <p:nvPr/>
          </p:nvSpPr>
          <p:spPr bwMode="auto">
            <a:xfrm>
              <a:off x="9731821" y="827539"/>
              <a:ext cx="142875" cy="133350"/>
            </a:xfrm>
            <a:prstGeom prst="ellipse">
              <a:avLst/>
            </a:prstGeom>
            <a:solidFill>
              <a:srgbClr val="C0B4A0"/>
            </a:solidFill>
            <a:ln>
              <a:noFill/>
            </a:ln>
          </p:spPr>
          <p:txBody>
            <a:bodyPr wrap="none" anchor="ctr">
              <a:spAutoFit/>
            </a:bodyPr>
            <a:lstStyle>
              <a:lvl1pPr>
                <a:defRPr sz="3200" b="1">
                  <a:solidFill>
                    <a:schemeClr val="tx2"/>
                  </a:solidFill>
                  <a:latin typeface="Arial" panose="020B0604020202020204" pitchFamily="34" charset="0"/>
                  <a:cs typeface="Arial" panose="020B0604020202020204" pitchFamily="34" charset="0"/>
                </a:defRPr>
              </a:lvl1pPr>
              <a:lvl2pPr marL="742950" indent="-285750">
                <a:defRPr sz="3200" b="1">
                  <a:solidFill>
                    <a:schemeClr val="tx2"/>
                  </a:solidFill>
                  <a:latin typeface="Arial" panose="020B0604020202020204" pitchFamily="34" charset="0"/>
                  <a:cs typeface="Arial" panose="020B0604020202020204" pitchFamily="34" charset="0"/>
                </a:defRPr>
              </a:lvl2pPr>
              <a:lvl3pPr marL="1143000" indent="-228600">
                <a:defRPr sz="3200" b="1">
                  <a:solidFill>
                    <a:schemeClr val="tx2"/>
                  </a:solidFill>
                  <a:latin typeface="Arial" panose="020B0604020202020204" pitchFamily="34" charset="0"/>
                  <a:cs typeface="Arial" panose="020B0604020202020204" pitchFamily="34" charset="0"/>
                </a:defRPr>
              </a:lvl3pPr>
              <a:lvl4pPr marL="1600200" indent="-228600">
                <a:defRPr sz="3200" b="1">
                  <a:solidFill>
                    <a:schemeClr val="tx2"/>
                  </a:solidFill>
                  <a:latin typeface="Arial" panose="020B0604020202020204" pitchFamily="34" charset="0"/>
                  <a:cs typeface="Arial" panose="020B0604020202020204" pitchFamily="34" charset="0"/>
                </a:defRPr>
              </a:lvl4pPr>
              <a:lvl5pPr marL="2057400" indent="-228600">
                <a:defRPr sz="3200" b="1">
                  <a:solidFill>
                    <a:schemeClr val="tx2"/>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9pPr>
            </a:lstStyle>
            <a:p>
              <a:endParaRPr lang="en-US" altLang="en-US"/>
            </a:p>
          </p:txBody>
        </p:sp>
        <p:sp>
          <p:nvSpPr>
            <p:cNvPr id="803" name="Text Box 151"/>
            <p:cNvSpPr txBox="1">
              <a:spLocks noChangeArrowheads="1"/>
            </p:cNvSpPr>
            <p:nvPr/>
          </p:nvSpPr>
          <p:spPr bwMode="auto">
            <a:xfrm>
              <a:off x="9672236" y="786264"/>
              <a:ext cx="257175" cy="214313"/>
            </a:xfrm>
            <a:prstGeom prst="rect">
              <a:avLst/>
            </a:prstGeom>
            <a:noFill/>
            <a:ln>
              <a:noFill/>
            </a:ln>
          </p:spPr>
          <p:txBody>
            <a:bodyPr wrap="none">
              <a:spAutoFit/>
            </a:bodyPr>
            <a:lstStyle>
              <a:lvl1pPr>
                <a:defRPr sz="3200" b="1">
                  <a:solidFill>
                    <a:schemeClr val="tx2"/>
                  </a:solidFill>
                  <a:latin typeface="Arial" panose="020B0604020202020204" pitchFamily="34" charset="0"/>
                  <a:cs typeface="Arial" panose="020B0604020202020204" pitchFamily="34" charset="0"/>
                </a:defRPr>
              </a:lvl1pPr>
              <a:lvl2pPr marL="742950" indent="-285750">
                <a:defRPr sz="3200" b="1">
                  <a:solidFill>
                    <a:schemeClr val="tx2"/>
                  </a:solidFill>
                  <a:latin typeface="Arial" panose="020B0604020202020204" pitchFamily="34" charset="0"/>
                  <a:cs typeface="Arial" panose="020B0604020202020204" pitchFamily="34" charset="0"/>
                </a:defRPr>
              </a:lvl2pPr>
              <a:lvl3pPr marL="1143000" indent="-228600">
                <a:defRPr sz="3200" b="1">
                  <a:solidFill>
                    <a:schemeClr val="tx2"/>
                  </a:solidFill>
                  <a:latin typeface="Arial" panose="020B0604020202020204" pitchFamily="34" charset="0"/>
                  <a:cs typeface="Arial" panose="020B0604020202020204" pitchFamily="34" charset="0"/>
                </a:defRPr>
              </a:lvl3pPr>
              <a:lvl4pPr marL="1600200" indent="-228600">
                <a:defRPr sz="3200" b="1">
                  <a:solidFill>
                    <a:schemeClr val="tx2"/>
                  </a:solidFill>
                  <a:latin typeface="Arial" panose="020B0604020202020204" pitchFamily="34" charset="0"/>
                  <a:cs typeface="Arial" panose="020B0604020202020204" pitchFamily="34" charset="0"/>
                </a:defRPr>
              </a:lvl4pPr>
              <a:lvl5pPr marL="2057400" indent="-228600">
                <a:defRPr sz="3200" b="1">
                  <a:solidFill>
                    <a:schemeClr val="tx2"/>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b="1">
                  <a:solidFill>
                    <a:schemeClr val="tx2"/>
                  </a:solidFill>
                  <a:latin typeface="Arial" panose="020B0604020202020204" pitchFamily="34" charset="0"/>
                  <a:cs typeface="Arial" panose="020B0604020202020204" pitchFamily="34" charset="0"/>
                </a:defRPr>
              </a:lvl9pPr>
            </a:lstStyle>
            <a:p>
              <a:pPr>
                <a:spcBef>
                  <a:spcPct val="50000"/>
                </a:spcBef>
              </a:pPr>
              <a:r>
                <a:rPr lang="en-US" altLang="en-US" sz="800" dirty="0">
                  <a:solidFill>
                    <a:schemeClr val="tx1"/>
                  </a:solidFill>
                </a:rPr>
                <a:t>C</a:t>
              </a:r>
            </a:p>
          </p:txBody>
        </p:sp>
      </p:grpSp>
      <p:grpSp>
        <p:nvGrpSpPr>
          <p:cNvPr id="8" name="Group 7"/>
          <p:cNvGrpSpPr/>
          <p:nvPr/>
        </p:nvGrpSpPr>
        <p:grpSpPr>
          <a:xfrm>
            <a:off x="22390" y="5510095"/>
            <a:ext cx="2989043" cy="583177"/>
            <a:chOff x="17949" y="5510095"/>
            <a:chExt cx="2989043" cy="583177"/>
          </a:xfrm>
        </p:grpSpPr>
        <p:sp>
          <p:nvSpPr>
            <p:cNvPr id="786" name="Rectangle 532"/>
            <p:cNvSpPr>
              <a:spLocks noChangeArrowheads="1"/>
            </p:cNvSpPr>
            <p:nvPr/>
          </p:nvSpPr>
          <p:spPr bwMode="auto">
            <a:xfrm>
              <a:off x="19239" y="5510095"/>
              <a:ext cx="2987753" cy="583177"/>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778" name="Picture 77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67820" y="5535507"/>
              <a:ext cx="853955" cy="534377"/>
            </a:xfrm>
            <a:prstGeom prst="rect">
              <a:avLst/>
            </a:prstGeom>
          </p:spPr>
        </p:pic>
        <p:sp>
          <p:nvSpPr>
            <p:cNvPr id="809" name="TextBox 220"/>
            <p:cNvSpPr txBox="1">
              <a:spLocks noChangeArrowheads="1"/>
            </p:cNvSpPr>
            <p:nvPr/>
          </p:nvSpPr>
          <p:spPr bwMode="auto">
            <a:xfrm>
              <a:off x="21793" y="5525037"/>
              <a:ext cx="23061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T1: Clear ENY forces to PL IOWA (LOA).</a:t>
              </a:r>
            </a:p>
          </p:txBody>
        </p:sp>
        <p:sp>
          <p:nvSpPr>
            <p:cNvPr id="810" name="TextBox 221"/>
            <p:cNvSpPr txBox="1">
              <a:spLocks noChangeArrowheads="1"/>
            </p:cNvSpPr>
            <p:nvPr/>
          </p:nvSpPr>
          <p:spPr bwMode="auto">
            <a:xfrm>
              <a:off x="17949" y="5672334"/>
              <a:ext cx="200997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00"/>
                  </a:solidFill>
                </a:rPr>
                <a:t>P1: Provide southern flank security and allow flank unit contact.</a:t>
              </a:r>
            </a:p>
          </p:txBody>
        </p:sp>
      </p:grpSp>
      <p:sp>
        <p:nvSpPr>
          <p:cNvPr id="811" name="TextBox 810"/>
          <p:cNvSpPr txBox="1"/>
          <p:nvPr/>
        </p:nvSpPr>
        <p:spPr>
          <a:xfrm>
            <a:off x="3835133" y="200437"/>
            <a:ext cx="7497804" cy="707886"/>
          </a:xfrm>
          <a:prstGeom prst="rect">
            <a:avLst/>
          </a:prstGeom>
          <a:solidFill>
            <a:srgbClr val="EAEAEA">
              <a:alpha val="50196"/>
            </a:srgbClr>
          </a:solidFill>
          <a:ln>
            <a:noFill/>
          </a:ln>
          <a:effectLst>
            <a:outerShdw blurRad="50800" dist="50800" dir="5400000" algn="ctr" rotWithShape="0">
              <a:schemeClr val="bg1"/>
            </a:outerShdw>
          </a:effectLst>
        </p:spPr>
        <p:txBody>
          <a:bodyPr wrap="square">
            <a:spAutoFit/>
          </a:bodyPr>
          <a:lstStyle/>
          <a:p>
            <a:pPr algn="ctr">
              <a:defRPr/>
            </a:pPr>
            <a:r>
              <a:rPr lang="en-US" sz="1000" b="1" dirty="0">
                <a:solidFill>
                  <a:srgbClr val="000000"/>
                </a:solidFill>
                <a:latin typeface="Arial" charset="0"/>
              </a:rPr>
              <a:t>(In presentation mode, this slide will build to more clearly show control measures and how the COA develops by phase. In order to reduce clutter on the sketch, the 588 EN BN and 3-29 FA BN will remain vic BSA, but would displace by phase as required to support the operation. These details are addressed in the statement that precedes this sketch. Additionally, some tactical task symbols (such as Occupy and FPOL) have been omitted to reduce clutter on the sketch).</a:t>
            </a:r>
          </a:p>
        </p:txBody>
      </p:sp>
      <p:grpSp>
        <p:nvGrpSpPr>
          <p:cNvPr id="11" name="Group 10"/>
          <p:cNvGrpSpPr/>
          <p:nvPr/>
        </p:nvGrpSpPr>
        <p:grpSpPr>
          <a:xfrm>
            <a:off x="23994" y="6132994"/>
            <a:ext cx="3199531" cy="703660"/>
            <a:chOff x="10346" y="6132994"/>
            <a:chExt cx="3199531" cy="703660"/>
          </a:xfrm>
        </p:grpSpPr>
        <p:sp>
          <p:nvSpPr>
            <p:cNvPr id="812" name="Rectangle 532"/>
            <p:cNvSpPr>
              <a:spLocks noChangeArrowheads="1"/>
            </p:cNvSpPr>
            <p:nvPr/>
          </p:nvSpPr>
          <p:spPr bwMode="auto">
            <a:xfrm>
              <a:off x="19651" y="6132994"/>
              <a:ext cx="2987753" cy="680066"/>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187515" name="Picture 344" descr="C:\Users\raun.watson\Pictures\SCRATCH C530 and P930 MDMP\P930 COA Dev Res Co (3 plts).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081286" y="6162502"/>
              <a:ext cx="826948"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516" name="TextBox 221"/>
            <p:cNvSpPr txBox="1">
              <a:spLocks noChangeArrowheads="1"/>
            </p:cNvSpPr>
            <p:nvPr/>
          </p:nvSpPr>
          <p:spPr bwMode="auto">
            <a:xfrm>
              <a:off x="10346" y="6145078"/>
              <a:ext cx="1955472" cy="19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FF"/>
                  </a:solidFill>
                </a:rPr>
                <a:t>Priority of Commitment:</a:t>
              </a:r>
            </a:p>
          </p:txBody>
        </p:sp>
        <p:sp>
          <p:nvSpPr>
            <p:cNvPr id="187517" name="TextBox 221"/>
            <p:cNvSpPr txBox="1">
              <a:spLocks noChangeArrowheads="1"/>
            </p:cNvSpPr>
            <p:nvPr/>
          </p:nvSpPr>
          <p:spPr bwMode="auto">
            <a:xfrm>
              <a:off x="76839" y="6271630"/>
              <a:ext cx="1963409"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1: Reinforce DO ME vic OBJ BLUE.</a:t>
              </a:r>
            </a:p>
            <a:p>
              <a:pPr>
                <a:lnSpc>
                  <a:spcPts val="800"/>
                </a:lnSpc>
                <a:spcBef>
                  <a:spcPct val="0"/>
                </a:spcBef>
                <a:buNone/>
              </a:pPr>
              <a:r>
                <a:rPr lang="en-US" altLang="en-US" sz="800" b="1" dirty="0">
                  <a:solidFill>
                    <a:srgbClr val="000000"/>
                  </a:solidFill>
                </a:rPr>
                <a:t>2: Counter ENY counterattack.</a:t>
              </a:r>
            </a:p>
          </p:txBody>
        </p:sp>
        <p:sp>
          <p:nvSpPr>
            <p:cNvPr id="187518" name="TextBox 220"/>
            <p:cNvSpPr txBox="1">
              <a:spLocks noChangeArrowheads="1"/>
            </p:cNvSpPr>
            <p:nvPr/>
          </p:nvSpPr>
          <p:spPr bwMode="auto">
            <a:xfrm>
              <a:off x="18590" y="6498100"/>
              <a:ext cx="31912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FF"/>
                  </a:solidFill>
                </a:rPr>
                <a:t>Positioning:</a:t>
              </a:r>
            </a:p>
            <a:p>
              <a:pPr>
                <a:spcBef>
                  <a:spcPct val="0"/>
                </a:spcBef>
                <a:buFontTx/>
                <a:buNone/>
              </a:pPr>
              <a:r>
                <a:rPr lang="en-US" altLang="en-US" sz="800" b="1" dirty="0">
                  <a:solidFill>
                    <a:srgbClr val="000000"/>
                  </a:solidFill>
                </a:rPr>
                <a:t>  O/O displace with TAC vic PL NEVADA during </a:t>
              </a:r>
              <a:r>
                <a:rPr lang="en-US" altLang="en-US" sz="800" b="1" dirty="0" err="1">
                  <a:solidFill>
                    <a:srgbClr val="000000"/>
                  </a:solidFill>
                </a:rPr>
                <a:t>Ph</a:t>
              </a:r>
              <a:r>
                <a:rPr lang="en-US" altLang="en-US" sz="800" b="1" dirty="0">
                  <a:solidFill>
                    <a:srgbClr val="000000"/>
                  </a:solidFill>
                </a:rPr>
                <a:t> 3 (DO). </a:t>
              </a:r>
            </a:p>
          </p:txBody>
        </p:sp>
      </p:grpSp>
      <p:grpSp>
        <p:nvGrpSpPr>
          <p:cNvPr id="10" name="Group 9"/>
          <p:cNvGrpSpPr/>
          <p:nvPr/>
        </p:nvGrpSpPr>
        <p:grpSpPr>
          <a:xfrm>
            <a:off x="10032" y="24512"/>
            <a:ext cx="3167879" cy="3588304"/>
            <a:chOff x="10032" y="24512"/>
            <a:chExt cx="3167879" cy="3588304"/>
          </a:xfrm>
        </p:grpSpPr>
        <p:sp>
          <p:nvSpPr>
            <p:cNvPr id="764" name="Rectangle 532"/>
            <p:cNvSpPr>
              <a:spLocks noChangeArrowheads="1"/>
            </p:cNvSpPr>
            <p:nvPr/>
          </p:nvSpPr>
          <p:spPr bwMode="auto">
            <a:xfrm>
              <a:off x="22062" y="24512"/>
              <a:ext cx="2996895" cy="3570836"/>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sp>
          <p:nvSpPr>
            <p:cNvPr id="187466" name="Rectangle 800"/>
            <p:cNvSpPr>
              <a:spLocks noChangeArrowheads="1"/>
            </p:cNvSpPr>
            <p:nvPr/>
          </p:nvSpPr>
          <p:spPr bwMode="auto">
            <a:xfrm>
              <a:off x="10032" y="40510"/>
              <a:ext cx="29714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None/>
              </a:pPr>
              <a:r>
                <a:rPr lang="en-US" altLang="en-US" sz="800" b="1" dirty="0">
                  <a:solidFill>
                    <a:srgbClr val="0000FF"/>
                  </a:solidFill>
                </a:rPr>
                <a:t>DECISIVE OPERATION (DO): Phase 3: </a:t>
              </a:r>
              <a:r>
                <a:rPr lang="en-US" altLang="en-US" sz="800" b="1" i="1" dirty="0">
                  <a:solidFill>
                    <a:srgbClr val="FF0000"/>
                  </a:solidFill>
                </a:rPr>
                <a:t>(Includes FPOL of TF 1-68, destroying ENY on OBJ BLUE, destroying ENY reserve, flank unit coord by 1-8 CAB and 1-66 CAB, and setting conditions for follow on operations by 4ID).</a:t>
              </a:r>
            </a:p>
          </p:txBody>
        </p:sp>
        <p:sp>
          <p:nvSpPr>
            <p:cNvPr id="187468" name="Rectangle 803"/>
            <p:cNvSpPr>
              <a:spLocks noChangeArrowheads="1"/>
            </p:cNvSpPr>
            <p:nvPr/>
          </p:nvSpPr>
          <p:spPr bwMode="auto">
            <a:xfrm>
              <a:off x="164249" y="1321464"/>
              <a:ext cx="284773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ü"/>
              </a:pPr>
              <a:r>
                <a:rPr lang="en-US" altLang="en-US" sz="800" b="1" dirty="0">
                  <a:solidFill>
                    <a:srgbClr val="000000"/>
                  </a:solidFill>
                </a:rPr>
                <a:t> 1-8 CAB </a:t>
              </a:r>
              <a:r>
                <a:rPr lang="en-US" altLang="en-US" sz="800" b="1" i="1" dirty="0"/>
                <a:t>(SE) </a:t>
              </a:r>
              <a:r>
                <a:rPr lang="en-US" altLang="en-US" sz="800" b="1" dirty="0">
                  <a:solidFill>
                    <a:srgbClr val="000000"/>
                  </a:solidFill>
                </a:rPr>
                <a:t>continues to fix D/1-843 (ENY reserve) IOT prevent ENY reserve from affecting the DO vic OBJ BLUE. Clear ENY forces to PL IOWA (LOA) IOT provide northern flank security and allow flank unit contact.  </a:t>
              </a:r>
            </a:p>
          </p:txBody>
        </p:sp>
        <p:sp>
          <p:nvSpPr>
            <p:cNvPr id="187469" name="Rectangle 804"/>
            <p:cNvSpPr>
              <a:spLocks noChangeArrowheads="1"/>
            </p:cNvSpPr>
            <p:nvPr/>
          </p:nvSpPr>
          <p:spPr bwMode="auto">
            <a:xfrm>
              <a:off x="164174" y="1963332"/>
              <a:ext cx="292116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ü"/>
              </a:pPr>
              <a:r>
                <a:rPr lang="en-US" altLang="en-US" sz="800" b="1" dirty="0">
                  <a:solidFill>
                    <a:srgbClr val="000000"/>
                  </a:solidFill>
                </a:rPr>
                <a:t> TF 1-68 (+) </a:t>
              </a:r>
              <a:r>
                <a:rPr lang="en-US" altLang="en-US" sz="800" b="1" dirty="0">
                  <a:solidFill>
                    <a:srgbClr val="0000FF"/>
                  </a:solidFill>
                </a:rPr>
                <a:t>(ME)</a:t>
              </a:r>
              <a:r>
                <a:rPr lang="en-US" altLang="en-US" sz="800" b="1" i="1" dirty="0">
                  <a:solidFill>
                    <a:srgbClr val="0000FF"/>
                  </a:solidFill>
                </a:rPr>
                <a:t> </a:t>
              </a:r>
              <a:r>
                <a:rPr lang="en-US" altLang="en-US" sz="800" b="1" dirty="0">
                  <a:solidFill>
                    <a:srgbClr val="000000"/>
                  </a:solidFill>
                </a:rPr>
                <a:t>conducts attack from ATK B on AXIS PINE to destroy B/1-843 vic OBJ BLUE. O/O, attacks on direction of attack ASH from PD 1 to destroy D/1-843 (ENY reserve) IOT provide secure axis of advance (along Range Road) to the east for 4ID follow on forces. </a:t>
              </a:r>
            </a:p>
          </p:txBody>
        </p:sp>
        <p:sp>
          <p:nvSpPr>
            <p:cNvPr id="187470" name="Rectangle 805"/>
            <p:cNvSpPr>
              <a:spLocks noChangeArrowheads="1"/>
            </p:cNvSpPr>
            <p:nvPr/>
          </p:nvSpPr>
          <p:spPr bwMode="auto">
            <a:xfrm>
              <a:off x="163321" y="2605980"/>
              <a:ext cx="29381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indent="117475">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lvl="1">
                <a:spcBef>
                  <a:spcPct val="50000"/>
                </a:spcBef>
                <a:buClr>
                  <a:srgbClr val="0000FF"/>
                </a:buClr>
                <a:buFont typeface="Wingdings" panose="05000000000000000000" pitchFamily="2" charset="2"/>
                <a:buChar char="ü"/>
              </a:pPr>
              <a:r>
                <a:rPr lang="en-US" altLang="en-US" sz="800" b="1" dirty="0"/>
                <a:t>1-66 CAB </a:t>
              </a:r>
              <a:r>
                <a:rPr lang="en-US" altLang="en-US" sz="800" b="1" i="1" dirty="0"/>
                <a:t>(SE)</a:t>
              </a:r>
              <a:r>
                <a:rPr lang="en-US" altLang="en-US" sz="800" b="1" dirty="0">
                  <a:solidFill>
                    <a:srgbClr val="0000FF"/>
                  </a:solidFill>
                </a:rPr>
                <a:t> </a:t>
              </a:r>
              <a:r>
                <a:rPr lang="en-US" altLang="en-US" sz="800" b="1" dirty="0"/>
                <a:t>clear ENY forces to PL IOWA (LOA) IOT provide southern flank security and allow flank unit contact</a:t>
              </a:r>
              <a:r>
                <a:rPr lang="en-US" altLang="en-US" sz="800" b="1" dirty="0">
                  <a:solidFill>
                    <a:srgbClr val="000000"/>
                  </a:solidFill>
                </a:rPr>
                <a:t>.</a:t>
              </a:r>
            </a:p>
          </p:txBody>
        </p:sp>
        <p:sp>
          <p:nvSpPr>
            <p:cNvPr id="187471" name="Rectangle 806"/>
            <p:cNvSpPr>
              <a:spLocks noChangeArrowheads="1"/>
            </p:cNvSpPr>
            <p:nvPr/>
          </p:nvSpPr>
          <p:spPr bwMode="auto">
            <a:xfrm>
              <a:off x="163518" y="3000105"/>
              <a:ext cx="29201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indent="117475">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lvl="1">
                <a:spcBef>
                  <a:spcPct val="50000"/>
                </a:spcBef>
                <a:buClr>
                  <a:srgbClr val="0000FF"/>
                </a:buClr>
                <a:buFont typeface="Wingdings" panose="05000000000000000000" pitchFamily="2" charset="2"/>
                <a:buChar char="ü"/>
              </a:pPr>
              <a:r>
                <a:rPr lang="en-US" altLang="en-US" sz="800" b="1" dirty="0">
                  <a:solidFill>
                    <a:srgbClr val="000000"/>
                  </a:solidFill>
                </a:rPr>
                <a:t>588 BEB (-) </a:t>
              </a:r>
              <a:r>
                <a:rPr lang="en-US" altLang="en-US" sz="800" b="1" i="1" dirty="0">
                  <a:solidFill>
                    <a:srgbClr val="000000"/>
                  </a:solidFill>
                </a:rPr>
                <a:t>(SE) </a:t>
              </a:r>
              <a:r>
                <a:rPr lang="en-US" altLang="en-US" sz="800" b="1" dirty="0">
                  <a:solidFill>
                    <a:srgbClr val="000000"/>
                  </a:solidFill>
                </a:rPr>
                <a:t>displaces forward with MAIN vic HILL 780, west of PL OHIO, IOT support DO. </a:t>
              </a:r>
              <a:r>
                <a:rPr lang="en-US" altLang="en-US" sz="800" b="1" dirty="0"/>
                <a:t>  </a:t>
              </a:r>
            </a:p>
          </p:txBody>
        </p:sp>
        <p:sp>
          <p:nvSpPr>
            <p:cNvPr id="187472" name="Rectangle 807"/>
            <p:cNvSpPr>
              <a:spLocks noChangeArrowheads="1"/>
            </p:cNvSpPr>
            <p:nvPr/>
          </p:nvSpPr>
          <p:spPr bwMode="auto">
            <a:xfrm>
              <a:off x="164249" y="3274262"/>
              <a:ext cx="29150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indent="117475">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lvl="1">
                <a:spcBef>
                  <a:spcPct val="50000"/>
                </a:spcBef>
                <a:buClr>
                  <a:srgbClr val="0000FF"/>
                </a:buClr>
                <a:buFont typeface="Wingdings" panose="05000000000000000000" pitchFamily="2" charset="2"/>
                <a:buChar char="ü"/>
              </a:pPr>
              <a:r>
                <a:rPr lang="en-US" altLang="en-US" sz="800" b="1" dirty="0">
                  <a:solidFill>
                    <a:srgbClr val="000000"/>
                  </a:solidFill>
                </a:rPr>
                <a:t>RES displaces on order with TAC vic PL NEVADA IOT set conditions to reinforce TF 1-68 (+) at OBJ BLUE.</a:t>
              </a:r>
              <a:endParaRPr lang="en-US" altLang="en-US" sz="800" b="1" dirty="0">
                <a:solidFill>
                  <a:srgbClr val="0000FF"/>
                </a:solidFill>
              </a:endParaRPr>
            </a:p>
          </p:txBody>
        </p:sp>
        <p:sp>
          <p:nvSpPr>
            <p:cNvPr id="187467" name="Rectangle 802"/>
            <p:cNvSpPr>
              <a:spLocks noChangeArrowheads="1"/>
            </p:cNvSpPr>
            <p:nvPr/>
          </p:nvSpPr>
          <p:spPr bwMode="auto">
            <a:xfrm>
              <a:off x="166527" y="556082"/>
              <a:ext cx="301138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ü"/>
              </a:pPr>
              <a:r>
                <a:rPr lang="en-US" altLang="en-US" sz="800" b="1" dirty="0">
                  <a:solidFill>
                    <a:srgbClr val="000000"/>
                  </a:solidFill>
                </a:rPr>
                <a:t> 4-10 </a:t>
              </a:r>
              <a:r>
                <a:rPr lang="en-US" altLang="en-US" sz="800" b="1" dirty="0"/>
                <a:t>CAV (-) </a:t>
              </a:r>
              <a:r>
                <a:rPr lang="en-US" altLang="en-US" sz="800" b="1" i="1" dirty="0"/>
                <a:t>(SE) </a:t>
              </a:r>
              <a:r>
                <a:rPr lang="en-US" altLang="en-US" sz="800" b="1" dirty="0">
                  <a:solidFill>
                    <a:srgbClr val="000000"/>
                  </a:solidFill>
                </a:rPr>
                <a:t>conducts forward passage of lines (FPOL) at PL OHIO (BHL) IOT move TF 1-68 (+) </a:t>
              </a:r>
              <a:r>
                <a:rPr lang="en-US" altLang="en-US" sz="800" b="1" dirty="0">
                  <a:solidFill>
                    <a:srgbClr val="0000FF"/>
                  </a:solidFill>
                </a:rPr>
                <a:t>(ME) </a:t>
              </a:r>
              <a:r>
                <a:rPr lang="en-US" altLang="en-US" sz="800" b="1" dirty="0">
                  <a:solidFill>
                    <a:srgbClr val="000000"/>
                  </a:solidFill>
                </a:rPr>
                <a:t>forward to conduct operations while maintaining ENY contact. O/O, establishes screen along PL TEXAS IOT maintain contact with ENY forces and deny ENY reconnaissance.</a:t>
              </a:r>
            </a:p>
          </p:txBody>
        </p:sp>
      </p:grpSp>
      <p:grpSp>
        <p:nvGrpSpPr>
          <p:cNvPr id="187771" name="Group 386"/>
          <p:cNvGrpSpPr>
            <a:grpSpLocks/>
          </p:cNvGrpSpPr>
          <p:nvPr/>
        </p:nvGrpSpPr>
        <p:grpSpPr bwMode="auto">
          <a:xfrm>
            <a:off x="8110536" y="5805087"/>
            <a:ext cx="601662" cy="339128"/>
            <a:chOff x="1717299" y="4872390"/>
            <a:chExt cx="600496" cy="336959"/>
          </a:xfrm>
        </p:grpSpPr>
        <p:sp>
          <p:nvSpPr>
            <p:cNvPr id="187775" name="Rectangle 24"/>
            <p:cNvSpPr>
              <a:spLocks noChangeArrowheads="1"/>
            </p:cNvSpPr>
            <p:nvPr/>
          </p:nvSpPr>
          <p:spPr bwMode="auto">
            <a:xfrm>
              <a:off x="1717299" y="4937910"/>
              <a:ext cx="333375" cy="199326"/>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7776" name="Group 86"/>
            <p:cNvGrpSpPr>
              <a:grpSpLocks/>
            </p:cNvGrpSpPr>
            <p:nvPr/>
          </p:nvGrpSpPr>
          <p:grpSpPr bwMode="auto">
            <a:xfrm>
              <a:off x="1793899" y="4997491"/>
              <a:ext cx="174779" cy="71497"/>
              <a:chOff x="1811560" y="1476000"/>
              <a:chExt cx="549111" cy="247650"/>
            </a:xfrm>
          </p:grpSpPr>
          <p:cxnSp>
            <p:nvCxnSpPr>
              <p:cNvPr id="187781"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7782" name="Group 456"/>
              <p:cNvGrpSpPr>
                <a:grpSpLocks/>
              </p:cNvGrpSpPr>
              <p:nvPr/>
            </p:nvGrpSpPr>
            <p:grpSpPr bwMode="auto">
              <a:xfrm>
                <a:off x="1811560" y="1476000"/>
                <a:ext cx="549111" cy="247650"/>
                <a:chOff x="1808112" y="2134561"/>
                <a:chExt cx="549111" cy="247650"/>
              </a:xfrm>
            </p:grpSpPr>
            <p:sp>
              <p:nvSpPr>
                <p:cNvPr id="187784"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785"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786"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787"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7783"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7777" name="Group 259"/>
            <p:cNvGrpSpPr>
              <a:grpSpLocks/>
            </p:cNvGrpSpPr>
            <p:nvPr/>
          </p:nvGrpSpPr>
          <p:grpSpPr bwMode="auto">
            <a:xfrm>
              <a:off x="1864390" y="4872390"/>
              <a:ext cx="30620" cy="57783"/>
              <a:chOff x="5877" y="2360"/>
              <a:chExt cx="52" cy="98"/>
            </a:xfrm>
          </p:grpSpPr>
          <p:sp>
            <p:nvSpPr>
              <p:cNvPr id="187779"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780"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7778" name="Text Box 177"/>
            <p:cNvSpPr txBox="1">
              <a:spLocks noChangeArrowheads="1"/>
            </p:cNvSpPr>
            <p:nvPr/>
          </p:nvSpPr>
          <p:spPr bwMode="auto">
            <a:xfrm>
              <a:off x="1979864" y="5024685"/>
              <a:ext cx="337931" cy="184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1-66</a:t>
              </a:r>
            </a:p>
          </p:txBody>
        </p:sp>
      </p:grpSp>
      <p:grpSp>
        <p:nvGrpSpPr>
          <p:cNvPr id="187427" name="Group 825"/>
          <p:cNvGrpSpPr>
            <a:grpSpLocks/>
          </p:cNvGrpSpPr>
          <p:nvPr/>
        </p:nvGrpSpPr>
        <p:grpSpPr bwMode="auto">
          <a:xfrm>
            <a:off x="8967645" y="2730144"/>
            <a:ext cx="593725" cy="337393"/>
            <a:chOff x="-698737" y="2188489"/>
            <a:chExt cx="593725" cy="337698"/>
          </a:xfrm>
        </p:grpSpPr>
        <p:sp>
          <p:nvSpPr>
            <p:cNvPr id="187495" name="Rectangle 24"/>
            <p:cNvSpPr>
              <a:spLocks noChangeArrowheads="1"/>
            </p:cNvSpPr>
            <p:nvPr/>
          </p:nvSpPr>
          <p:spPr bwMode="auto">
            <a:xfrm>
              <a:off x="-698737" y="2246840"/>
              <a:ext cx="333729" cy="200952"/>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7496" name="Group 86"/>
            <p:cNvGrpSpPr>
              <a:grpSpLocks/>
            </p:cNvGrpSpPr>
            <p:nvPr/>
          </p:nvGrpSpPr>
          <p:grpSpPr bwMode="auto">
            <a:xfrm>
              <a:off x="-622056" y="2306907"/>
              <a:ext cx="174965" cy="72080"/>
              <a:chOff x="1811560" y="1476000"/>
              <a:chExt cx="549111" cy="247650"/>
            </a:xfrm>
          </p:grpSpPr>
          <p:cxnSp>
            <p:nvCxnSpPr>
              <p:cNvPr id="187507"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7508" name="Group 456"/>
              <p:cNvGrpSpPr>
                <a:grpSpLocks/>
              </p:cNvGrpSpPr>
              <p:nvPr/>
            </p:nvGrpSpPr>
            <p:grpSpPr bwMode="auto">
              <a:xfrm>
                <a:off x="1811560" y="1476000"/>
                <a:ext cx="549111" cy="247650"/>
                <a:chOff x="1808112" y="2134561"/>
                <a:chExt cx="549111" cy="247650"/>
              </a:xfrm>
            </p:grpSpPr>
            <p:sp>
              <p:nvSpPr>
                <p:cNvPr id="187510"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511"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7512"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7513"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7509"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7497" name="Group 259"/>
            <p:cNvGrpSpPr>
              <a:grpSpLocks/>
            </p:cNvGrpSpPr>
            <p:nvPr/>
          </p:nvGrpSpPr>
          <p:grpSpPr bwMode="auto">
            <a:xfrm>
              <a:off x="-547251" y="2188489"/>
              <a:ext cx="30635" cy="57971"/>
              <a:chOff x="5877" y="2360"/>
              <a:chExt cx="52" cy="98"/>
            </a:xfrm>
          </p:grpSpPr>
          <p:sp>
            <p:nvSpPr>
              <p:cNvPr id="187504"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7505"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7499" name="Text Box 177"/>
            <p:cNvSpPr txBox="1">
              <a:spLocks noChangeArrowheads="1"/>
            </p:cNvSpPr>
            <p:nvPr/>
          </p:nvSpPr>
          <p:spPr bwMode="auto">
            <a:xfrm>
              <a:off x="-443302" y="2340016"/>
              <a:ext cx="338290" cy="18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1-8</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p:tgtEl>
                                          <p:spTgt spid="10"/>
                                        </p:tgtEl>
                                        <p:attrNameLst>
                                          <p:attrName>ppt_y</p:attrName>
                                        </p:attrNameLst>
                                      </p:cBhvr>
                                      <p:tavLst>
                                        <p:tav tm="0">
                                          <p:val>
                                            <p:strVal val="#ppt_y-#ppt_h*1.125000"/>
                                          </p:val>
                                        </p:tav>
                                        <p:tav tm="100000">
                                          <p:val>
                                            <p:strVal val="#ppt_y"/>
                                          </p:val>
                                        </p:tav>
                                      </p:tavLst>
                                    </p:anim>
                                    <p:animEffect transition="in" filter="wipe(down)">
                                      <p:cBhvr>
                                        <p:cTn id="8" dur="1000"/>
                                        <p:tgtEl>
                                          <p:spTgt spid="10"/>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p:tgtEl>
                                          <p:spTgt spid="6"/>
                                        </p:tgtEl>
                                        <p:attrNameLst>
                                          <p:attrName>ppt_y</p:attrName>
                                        </p:attrNameLst>
                                      </p:cBhvr>
                                      <p:tavLst>
                                        <p:tav tm="0">
                                          <p:val>
                                            <p:strVal val="#ppt_y-#ppt_h*1.125000"/>
                                          </p:val>
                                        </p:tav>
                                        <p:tav tm="100000">
                                          <p:val>
                                            <p:strVal val="#ppt_y"/>
                                          </p:val>
                                        </p:tav>
                                      </p:tavLst>
                                    </p:anim>
                                    <p:animEffect transition="in" filter="wipe(down)">
                                      <p:cBhvr>
                                        <p:cTn id="14" dur="1000"/>
                                        <p:tgtEl>
                                          <p:spTgt spid="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0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000"/>
                                        <p:tgtEl>
                                          <p:spTgt spid="8"/>
                                        </p:tgtEl>
                                        <p:attrNameLst>
                                          <p:attrName>ppt_y</p:attrName>
                                        </p:attrNameLst>
                                      </p:cBhvr>
                                      <p:tavLst>
                                        <p:tav tm="0">
                                          <p:val>
                                            <p:strVal val="#ppt_y-#ppt_h*1.125000"/>
                                          </p:val>
                                        </p:tav>
                                        <p:tav tm="100000">
                                          <p:val>
                                            <p:strVal val="#ppt_y"/>
                                          </p:val>
                                        </p:tav>
                                      </p:tavLst>
                                    </p:anim>
                                    <p:animEffect transition="in" filter="wipe(down)">
                                      <p:cBhvr>
                                        <p:cTn id="24" dur="1000"/>
                                        <p:tgtEl>
                                          <p:spTgt spid="8"/>
                                        </p:tgtEl>
                                      </p:cBhvr>
                                    </p:animEffect>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799"/>
                                        </p:tgtEl>
                                        <p:attrNameLst>
                                          <p:attrName>style.visibility</p:attrName>
                                        </p:attrNameLst>
                                      </p:cBhvr>
                                      <p:to>
                                        <p:strVal val="visible"/>
                                      </p:to>
                                    </p:set>
                                    <p:animEffect transition="in" filter="fade">
                                      <p:cBhvr>
                                        <p:cTn id="28" dur="2000"/>
                                        <p:tgtEl>
                                          <p:spTgt spid="799"/>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1"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1000"/>
                                        <p:tgtEl>
                                          <p:spTgt spid="11"/>
                                        </p:tgtEl>
                                        <p:attrNameLst>
                                          <p:attrName>ppt_y</p:attrName>
                                        </p:attrNameLst>
                                      </p:cBhvr>
                                      <p:tavLst>
                                        <p:tav tm="0">
                                          <p:val>
                                            <p:strVal val="#ppt_y-#ppt_h*1.125000"/>
                                          </p:val>
                                        </p:tav>
                                        <p:tav tm="100000">
                                          <p:val>
                                            <p:strVal val="#ppt_y"/>
                                          </p:val>
                                        </p:tav>
                                      </p:tavLst>
                                    </p:anim>
                                    <p:animEffect transition="in" filter="wipe(down)">
                                      <p:cBhvr>
                                        <p:cTn id="34" dur="10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2" presetClass="entr" presetSubtype="1"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additive="base">
                                        <p:cTn id="39" dur="1000"/>
                                        <p:tgtEl>
                                          <p:spTgt spid="7"/>
                                        </p:tgtEl>
                                        <p:attrNameLst>
                                          <p:attrName>ppt_y</p:attrName>
                                        </p:attrNameLst>
                                      </p:cBhvr>
                                      <p:tavLst>
                                        <p:tav tm="0">
                                          <p:val>
                                            <p:strVal val="#ppt_y-#ppt_h*1.125000"/>
                                          </p:val>
                                        </p:tav>
                                        <p:tav tm="100000">
                                          <p:val>
                                            <p:strVal val="#ppt_y"/>
                                          </p:val>
                                        </p:tav>
                                      </p:tavLst>
                                    </p:anim>
                                    <p:animEffect transition="in" filter="wipe(down)">
                                      <p:cBhvr>
                                        <p:cTn id="40" dur="1000"/>
                                        <p:tgtEl>
                                          <p:spTgt spid="7"/>
                                        </p:tgtEl>
                                      </p:cBhvr>
                                    </p:animEffect>
                                  </p:childTnLst>
                                </p:cTn>
                              </p:par>
                            </p:childTnLst>
                          </p:cTn>
                        </p:par>
                        <p:par>
                          <p:cTn id="41" fill="hold">
                            <p:stCondLst>
                              <p:cond delay="1000"/>
                            </p:stCondLst>
                            <p:childTnLst>
                              <p:par>
                                <p:cTn id="42" presetID="10" presetClass="exit" presetSubtype="0" fill="hold" nodeType="afterEffect">
                                  <p:stCondLst>
                                    <p:cond delay="0"/>
                                  </p:stCondLst>
                                  <p:childTnLst>
                                    <p:animEffect transition="out" filter="fade">
                                      <p:cBhvr>
                                        <p:cTn id="43" dur="2000"/>
                                        <p:tgtEl>
                                          <p:spTgt spid="669"/>
                                        </p:tgtEl>
                                      </p:cBhvr>
                                    </p:animEffect>
                                    <p:set>
                                      <p:cBhvr>
                                        <p:cTn id="44" dur="1" fill="hold">
                                          <p:stCondLst>
                                            <p:cond delay="1999"/>
                                          </p:stCondLst>
                                        </p:cTn>
                                        <p:tgtEl>
                                          <p:spTgt spid="669"/>
                                        </p:tgtEl>
                                        <p:attrNameLst>
                                          <p:attrName>style.visibility</p:attrName>
                                        </p:attrNameLst>
                                      </p:cBhvr>
                                      <p:to>
                                        <p:strVal val="hidden"/>
                                      </p:to>
                                    </p:set>
                                  </p:childTnLst>
                                </p:cTn>
                              </p:par>
                              <p:par>
                                <p:cTn id="45" presetID="0" presetClass="path" presetSubtype="0" accel="50000" decel="50000" fill="hold" nodeType="withEffect">
                                  <p:stCondLst>
                                    <p:cond delay="0"/>
                                  </p:stCondLst>
                                  <p:childTnLst>
                                    <p:animMotion origin="layout" path="M 0.00065 0.00069 C 0.00521 0.00139 0.01523 -0.00023 0.02747 0.00555 C 0.03958 0.01134 0.05742 0.02315 0.07383 0.03495 C 0.0901 0.04676 0.10469 0.06736 0.125 0.07685 C 0.14531 0.08634 0.17396 0.09143 0.19622 0.09259 C 0.21836 0.09375 0.24518 0.08518 0.25794 0.0831 " pathEditMode="relative" rAng="0" ptsTypes="AAAAAA">
                                      <p:cBhvr>
                                        <p:cTn id="46" dur="2000" fill="hold"/>
                                        <p:tgtEl>
                                          <p:spTgt spid="438"/>
                                        </p:tgtEl>
                                        <p:attrNameLst>
                                          <p:attrName>ppt_x</p:attrName>
                                          <p:attrName>ppt_y</p:attrName>
                                        </p:attrNameLst>
                                      </p:cBhvr>
                                      <p:rCtr x="12865" y="4583"/>
                                    </p:animMotion>
                                  </p:childTnLst>
                                </p:cTn>
                              </p:par>
                            </p:childTnLst>
                          </p:cTn>
                        </p:par>
                        <p:par>
                          <p:cTn id="47" fill="hold" nodeType="afterGroup">
                            <p:stCondLst>
                              <p:cond delay="3000"/>
                            </p:stCondLst>
                            <p:childTnLst>
                              <p:par>
                                <p:cTn id="48" presetID="10" presetClass="entr" presetSubtype="0" fill="hold" nodeType="afterEffect">
                                  <p:stCondLst>
                                    <p:cond delay="0"/>
                                  </p:stCondLst>
                                  <p:childTnLst>
                                    <p:set>
                                      <p:cBhvr>
                                        <p:cTn id="49" dur="1" fill="hold">
                                          <p:stCondLst>
                                            <p:cond delay="0"/>
                                          </p:stCondLst>
                                        </p:cTn>
                                        <p:tgtEl>
                                          <p:spTgt spid="751"/>
                                        </p:tgtEl>
                                        <p:attrNameLst>
                                          <p:attrName>style.visibility</p:attrName>
                                        </p:attrNameLst>
                                      </p:cBhvr>
                                      <p:to>
                                        <p:strVal val="visible"/>
                                      </p:to>
                                    </p:set>
                                    <p:animEffect transition="in" filter="fade">
                                      <p:cBhvr>
                                        <p:cTn id="50" dur="2000"/>
                                        <p:tgtEl>
                                          <p:spTgt spid="751"/>
                                        </p:tgtEl>
                                      </p:cBhvr>
                                    </p:animEffect>
                                  </p:childTnLst>
                                </p:cTn>
                              </p:par>
                            </p:childTnLst>
                          </p:cTn>
                        </p:par>
                        <p:par>
                          <p:cTn id="51" fill="hold">
                            <p:stCondLst>
                              <p:cond delay="5000"/>
                            </p:stCondLst>
                            <p:childTnLst>
                              <p:par>
                                <p:cTn id="52" presetID="10" presetClass="exit" presetSubtype="0" fill="hold" nodeType="afterEffect">
                                  <p:stCondLst>
                                    <p:cond delay="0"/>
                                  </p:stCondLst>
                                  <p:childTnLst>
                                    <p:animEffect transition="out" filter="fade">
                                      <p:cBhvr>
                                        <p:cTn id="53" dur="2000"/>
                                        <p:tgtEl>
                                          <p:spTgt spid="221"/>
                                        </p:tgtEl>
                                      </p:cBhvr>
                                    </p:animEffect>
                                    <p:set>
                                      <p:cBhvr>
                                        <p:cTn id="54" dur="1" fill="hold">
                                          <p:stCondLst>
                                            <p:cond delay="1999"/>
                                          </p:stCondLst>
                                        </p:cTn>
                                        <p:tgtEl>
                                          <p:spTgt spid="221"/>
                                        </p:tgtEl>
                                        <p:attrNameLst>
                                          <p:attrName>style.visibility</p:attrName>
                                        </p:attrNameLst>
                                      </p:cBhvr>
                                      <p:to>
                                        <p:strVal val="hidden"/>
                                      </p:to>
                                    </p:set>
                                  </p:childTnLst>
                                </p:cTn>
                              </p:par>
                              <p:par>
                                <p:cTn id="55" presetID="10" presetClass="exit" presetSubtype="0" fill="hold" nodeType="withEffect">
                                  <p:stCondLst>
                                    <p:cond delay="0"/>
                                  </p:stCondLst>
                                  <p:childTnLst>
                                    <p:animEffect transition="out" filter="fade">
                                      <p:cBhvr>
                                        <p:cTn id="56" dur="2000"/>
                                        <p:tgtEl>
                                          <p:spTgt spid="110651"/>
                                        </p:tgtEl>
                                      </p:cBhvr>
                                    </p:animEffect>
                                    <p:set>
                                      <p:cBhvr>
                                        <p:cTn id="57" dur="1" fill="hold">
                                          <p:stCondLst>
                                            <p:cond delay="1999"/>
                                          </p:stCondLst>
                                        </p:cTn>
                                        <p:tgtEl>
                                          <p:spTgt spid="110651"/>
                                        </p:tgtEl>
                                        <p:attrNameLst>
                                          <p:attrName>style.visibility</p:attrName>
                                        </p:attrNameLst>
                                      </p:cBhvr>
                                      <p:to>
                                        <p:strVal val="hidden"/>
                                      </p:to>
                                    </p:set>
                                  </p:childTnLst>
                                </p:cTn>
                              </p:par>
                            </p:childTnLst>
                          </p:cTn>
                        </p:par>
                        <p:par>
                          <p:cTn id="58" fill="hold" nodeType="afterGroup">
                            <p:stCondLst>
                              <p:cond delay="7000"/>
                            </p:stCondLst>
                            <p:childTnLst>
                              <p:par>
                                <p:cTn id="59" presetID="29" presetClass="entr" presetSubtype="0" fill="hold" nodeType="afterEffect">
                                  <p:stCondLst>
                                    <p:cond delay="0"/>
                                  </p:stCondLst>
                                  <p:childTnLst>
                                    <p:set>
                                      <p:cBhvr>
                                        <p:cTn id="60" dur="1" fill="hold">
                                          <p:stCondLst>
                                            <p:cond delay="0"/>
                                          </p:stCondLst>
                                        </p:cTn>
                                        <p:tgtEl>
                                          <p:spTgt spid="110592"/>
                                        </p:tgtEl>
                                        <p:attrNameLst>
                                          <p:attrName>style.visibility</p:attrName>
                                        </p:attrNameLst>
                                      </p:cBhvr>
                                      <p:to>
                                        <p:strVal val="visible"/>
                                      </p:to>
                                    </p:set>
                                    <p:anim calcmode="lin" valueType="num">
                                      <p:cBhvr>
                                        <p:cTn id="61" dur="2000" fill="hold"/>
                                        <p:tgtEl>
                                          <p:spTgt spid="110592"/>
                                        </p:tgtEl>
                                        <p:attrNameLst>
                                          <p:attrName>ppt_x</p:attrName>
                                        </p:attrNameLst>
                                      </p:cBhvr>
                                      <p:tavLst>
                                        <p:tav tm="0">
                                          <p:val>
                                            <p:strVal val="#ppt_x-.2"/>
                                          </p:val>
                                        </p:tav>
                                        <p:tav tm="100000">
                                          <p:val>
                                            <p:strVal val="#ppt_x"/>
                                          </p:val>
                                        </p:tav>
                                      </p:tavLst>
                                    </p:anim>
                                    <p:anim calcmode="lin" valueType="num">
                                      <p:cBhvr>
                                        <p:cTn id="62" dur="2000" fill="hold"/>
                                        <p:tgtEl>
                                          <p:spTgt spid="110592"/>
                                        </p:tgtEl>
                                        <p:attrNameLst>
                                          <p:attrName>ppt_y</p:attrName>
                                        </p:attrNameLst>
                                      </p:cBhvr>
                                      <p:tavLst>
                                        <p:tav tm="0">
                                          <p:val>
                                            <p:strVal val="#ppt_y"/>
                                          </p:val>
                                        </p:tav>
                                        <p:tav tm="100000">
                                          <p:val>
                                            <p:strVal val="#ppt_y"/>
                                          </p:val>
                                        </p:tav>
                                      </p:tavLst>
                                    </p:anim>
                                    <p:animEffect transition="in" filter="wipe(right)" prLst="gradientSize: 0.1">
                                      <p:cBhvr>
                                        <p:cTn id="63" dur="2000"/>
                                        <p:tgtEl>
                                          <p:spTgt spid="110592"/>
                                        </p:tgtEl>
                                      </p:cBhvr>
                                    </p:animEffect>
                                  </p:childTnLst>
                                </p:cTn>
                              </p:par>
                              <p:par>
                                <p:cTn id="64" presetID="29" presetClass="entr" presetSubtype="0" fill="hold" nodeType="withEffect">
                                  <p:stCondLst>
                                    <p:cond delay="0"/>
                                  </p:stCondLst>
                                  <p:childTnLst>
                                    <p:set>
                                      <p:cBhvr>
                                        <p:cTn id="65" dur="1" fill="hold">
                                          <p:stCondLst>
                                            <p:cond delay="0"/>
                                          </p:stCondLst>
                                        </p:cTn>
                                        <p:tgtEl>
                                          <p:spTgt spid="417"/>
                                        </p:tgtEl>
                                        <p:attrNameLst>
                                          <p:attrName>style.visibility</p:attrName>
                                        </p:attrNameLst>
                                      </p:cBhvr>
                                      <p:to>
                                        <p:strVal val="visible"/>
                                      </p:to>
                                    </p:set>
                                    <p:anim calcmode="lin" valueType="num">
                                      <p:cBhvr>
                                        <p:cTn id="66" dur="2000" fill="hold"/>
                                        <p:tgtEl>
                                          <p:spTgt spid="417"/>
                                        </p:tgtEl>
                                        <p:attrNameLst>
                                          <p:attrName>ppt_x</p:attrName>
                                        </p:attrNameLst>
                                      </p:cBhvr>
                                      <p:tavLst>
                                        <p:tav tm="0">
                                          <p:val>
                                            <p:strVal val="#ppt_x-.2"/>
                                          </p:val>
                                        </p:tav>
                                        <p:tav tm="100000">
                                          <p:val>
                                            <p:strVal val="#ppt_x"/>
                                          </p:val>
                                        </p:tav>
                                      </p:tavLst>
                                    </p:anim>
                                    <p:anim calcmode="lin" valueType="num">
                                      <p:cBhvr>
                                        <p:cTn id="67" dur="2000" fill="hold"/>
                                        <p:tgtEl>
                                          <p:spTgt spid="417"/>
                                        </p:tgtEl>
                                        <p:attrNameLst>
                                          <p:attrName>ppt_y</p:attrName>
                                        </p:attrNameLst>
                                      </p:cBhvr>
                                      <p:tavLst>
                                        <p:tav tm="0">
                                          <p:val>
                                            <p:strVal val="#ppt_y"/>
                                          </p:val>
                                        </p:tav>
                                        <p:tav tm="100000">
                                          <p:val>
                                            <p:strVal val="#ppt_y"/>
                                          </p:val>
                                        </p:tav>
                                      </p:tavLst>
                                    </p:anim>
                                    <p:animEffect transition="in" filter="wipe(right)" prLst="gradientSize: 0.1">
                                      <p:cBhvr>
                                        <p:cTn id="68" dur="2000"/>
                                        <p:tgtEl>
                                          <p:spTgt spid="41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nodeType="clickEffect">
                                  <p:stCondLst>
                                    <p:cond delay="0"/>
                                  </p:stCondLst>
                                  <p:childTnLst>
                                    <p:set>
                                      <p:cBhvr>
                                        <p:cTn id="72" dur="1" fill="hold">
                                          <p:stCondLst>
                                            <p:cond delay="0"/>
                                          </p:stCondLst>
                                        </p:cTn>
                                        <p:tgtEl>
                                          <p:spTgt spid="110661"/>
                                        </p:tgtEl>
                                        <p:attrNameLst>
                                          <p:attrName>style.visibility</p:attrName>
                                        </p:attrNameLst>
                                      </p:cBhvr>
                                      <p:to>
                                        <p:strVal val="visible"/>
                                      </p:to>
                                    </p:set>
                                    <p:animEffect transition="in" filter="dissolve">
                                      <p:cBhvr>
                                        <p:cTn id="73" dur="2000"/>
                                        <p:tgtEl>
                                          <p:spTgt spid="110661"/>
                                        </p:tgtEl>
                                      </p:cBhvr>
                                    </p:animEffect>
                                  </p:childTnLst>
                                </p:cTn>
                              </p:par>
                              <p:par>
                                <p:cTn id="74" presetID="9" presetClass="entr" presetSubtype="0" fill="hold" nodeType="withEffect">
                                  <p:stCondLst>
                                    <p:cond delay="0"/>
                                  </p:stCondLst>
                                  <p:childTnLst>
                                    <p:set>
                                      <p:cBhvr>
                                        <p:cTn id="75" dur="1" fill="hold">
                                          <p:stCondLst>
                                            <p:cond delay="0"/>
                                          </p:stCondLst>
                                        </p:cTn>
                                        <p:tgtEl>
                                          <p:spTgt spid="110677"/>
                                        </p:tgtEl>
                                        <p:attrNameLst>
                                          <p:attrName>style.visibility</p:attrName>
                                        </p:attrNameLst>
                                      </p:cBhvr>
                                      <p:to>
                                        <p:strVal val="visible"/>
                                      </p:to>
                                    </p:set>
                                    <p:animEffect transition="in" filter="dissolve">
                                      <p:cBhvr>
                                        <p:cTn id="76" dur="2000"/>
                                        <p:tgtEl>
                                          <p:spTgt spid="110677"/>
                                        </p:tgtEl>
                                      </p:cBhvr>
                                    </p:animEffect>
                                  </p:childTnLst>
                                </p:cTn>
                              </p:par>
                            </p:childTnLst>
                          </p:cTn>
                        </p:par>
                        <p:par>
                          <p:cTn id="77" fill="hold" nodeType="withGroup">
                            <p:stCondLst>
                              <p:cond delay="2000"/>
                            </p:stCondLst>
                            <p:childTnLst>
                              <p:par>
                                <p:cTn id="78" presetID="10" presetClass="entr" presetSubtype="0" fill="hold" nodeType="afterEffect">
                                  <p:stCondLst>
                                    <p:cond delay="0"/>
                                  </p:stCondLst>
                                  <p:childTnLst>
                                    <p:set>
                                      <p:cBhvr>
                                        <p:cTn id="79" dur="1" fill="hold">
                                          <p:stCondLst>
                                            <p:cond delay="0"/>
                                          </p:stCondLst>
                                        </p:cTn>
                                        <p:tgtEl>
                                          <p:spTgt spid="757"/>
                                        </p:tgtEl>
                                        <p:attrNameLst>
                                          <p:attrName>style.visibility</p:attrName>
                                        </p:attrNameLst>
                                      </p:cBhvr>
                                      <p:to>
                                        <p:strVal val="visible"/>
                                      </p:to>
                                    </p:set>
                                    <p:animEffect transition="in" filter="fade">
                                      <p:cBhvr>
                                        <p:cTn id="80" dur="2000"/>
                                        <p:tgtEl>
                                          <p:spTgt spid="757"/>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nodeType="clickEffect">
                                  <p:stCondLst>
                                    <p:cond delay="0"/>
                                  </p:stCondLst>
                                  <p:childTnLst>
                                    <p:animEffect transition="out" filter="fade">
                                      <p:cBhvr>
                                        <p:cTn id="84" dur="2000"/>
                                        <p:tgtEl>
                                          <p:spTgt spid="217"/>
                                        </p:tgtEl>
                                      </p:cBhvr>
                                    </p:animEffect>
                                    <p:set>
                                      <p:cBhvr>
                                        <p:cTn id="85" dur="1" fill="hold">
                                          <p:stCondLst>
                                            <p:cond delay="1999"/>
                                          </p:stCondLst>
                                        </p:cTn>
                                        <p:tgtEl>
                                          <p:spTgt spid="217"/>
                                        </p:tgtEl>
                                        <p:attrNameLst>
                                          <p:attrName>style.visibility</p:attrName>
                                        </p:attrNameLst>
                                      </p:cBhvr>
                                      <p:to>
                                        <p:strVal val="hidden"/>
                                      </p:to>
                                    </p:set>
                                  </p:childTnLst>
                                </p:cTn>
                              </p:par>
                            </p:childTnLst>
                          </p:cTn>
                        </p:par>
                        <p:par>
                          <p:cTn id="86" fill="hold" nodeType="afterGroup">
                            <p:stCondLst>
                              <p:cond delay="2000"/>
                            </p:stCondLst>
                            <p:childTnLst>
                              <p:par>
                                <p:cTn id="87" presetID="29" presetClass="entr" presetSubtype="0" fill="hold" nodeType="afterEffect">
                                  <p:stCondLst>
                                    <p:cond delay="0"/>
                                  </p:stCondLst>
                                  <p:childTnLst>
                                    <p:set>
                                      <p:cBhvr>
                                        <p:cTn id="88" dur="1" fill="hold">
                                          <p:stCondLst>
                                            <p:cond delay="0"/>
                                          </p:stCondLst>
                                        </p:cTn>
                                        <p:tgtEl>
                                          <p:spTgt spid="422"/>
                                        </p:tgtEl>
                                        <p:attrNameLst>
                                          <p:attrName>style.visibility</p:attrName>
                                        </p:attrNameLst>
                                      </p:cBhvr>
                                      <p:to>
                                        <p:strVal val="visible"/>
                                      </p:to>
                                    </p:set>
                                    <p:anim calcmode="lin" valueType="num">
                                      <p:cBhvr>
                                        <p:cTn id="89" dur="1000" fill="hold"/>
                                        <p:tgtEl>
                                          <p:spTgt spid="422"/>
                                        </p:tgtEl>
                                        <p:attrNameLst>
                                          <p:attrName>ppt_x</p:attrName>
                                        </p:attrNameLst>
                                      </p:cBhvr>
                                      <p:tavLst>
                                        <p:tav tm="0">
                                          <p:val>
                                            <p:strVal val="#ppt_x-.2"/>
                                          </p:val>
                                        </p:tav>
                                        <p:tav tm="100000">
                                          <p:val>
                                            <p:strVal val="#ppt_x"/>
                                          </p:val>
                                        </p:tav>
                                      </p:tavLst>
                                    </p:anim>
                                    <p:anim calcmode="lin" valueType="num">
                                      <p:cBhvr>
                                        <p:cTn id="90" dur="1000" fill="hold"/>
                                        <p:tgtEl>
                                          <p:spTgt spid="422"/>
                                        </p:tgtEl>
                                        <p:attrNameLst>
                                          <p:attrName>ppt_y</p:attrName>
                                        </p:attrNameLst>
                                      </p:cBhvr>
                                      <p:tavLst>
                                        <p:tav tm="0">
                                          <p:val>
                                            <p:strVal val="#ppt_y"/>
                                          </p:val>
                                        </p:tav>
                                        <p:tav tm="100000">
                                          <p:val>
                                            <p:strVal val="#ppt_y"/>
                                          </p:val>
                                        </p:tav>
                                      </p:tavLst>
                                    </p:anim>
                                    <p:animEffect transition="in" filter="wipe(right)" prLst="gradientSize: 0.1">
                                      <p:cBhvr>
                                        <p:cTn id="91" dur="1000"/>
                                        <p:tgtEl>
                                          <p:spTgt spid="422"/>
                                        </p:tgtEl>
                                      </p:cBhvr>
                                    </p:animEffect>
                                  </p:childTnLst>
                                </p:cTn>
                              </p:par>
                            </p:childTnLst>
                          </p:cTn>
                        </p:par>
                        <p:par>
                          <p:cTn id="92" fill="hold">
                            <p:stCondLst>
                              <p:cond delay="3000"/>
                            </p:stCondLst>
                            <p:childTnLst>
                              <p:par>
                                <p:cTn id="93" presetID="12" presetClass="entr" presetSubtype="8" fill="hold" nodeType="afterEffect">
                                  <p:stCondLst>
                                    <p:cond delay="0"/>
                                  </p:stCondLst>
                                  <p:childTnLst>
                                    <p:set>
                                      <p:cBhvr>
                                        <p:cTn id="94" dur="1" fill="hold">
                                          <p:stCondLst>
                                            <p:cond delay="0"/>
                                          </p:stCondLst>
                                        </p:cTn>
                                        <p:tgtEl>
                                          <p:spTgt spid="704"/>
                                        </p:tgtEl>
                                        <p:attrNameLst>
                                          <p:attrName>style.visibility</p:attrName>
                                        </p:attrNameLst>
                                      </p:cBhvr>
                                      <p:to>
                                        <p:strVal val="visible"/>
                                      </p:to>
                                    </p:set>
                                    <p:anim calcmode="lin" valueType="num">
                                      <p:cBhvr additive="base">
                                        <p:cTn id="95" dur="2000"/>
                                        <p:tgtEl>
                                          <p:spTgt spid="704"/>
                                        </p:tgtEl>
                                        <p:attrNameLst>
                                          <p:attrName>ppt_x</p:attrName>
                                        </p:attrNameLst>
                                      </p:cBhvr>
                                      <p:tavLst>
                                        <p:tav tm="0">
                                          <p:val>
                                            <p:strVal val="#ppt_x-#ppt_w*1.125000"/>
                                          </p:val>
                                        </p:tav>
                                        <p:tav tm="100000">
                                          <p:val>
                                            <p:strVal val="#ppt_x"/>
                                          </p:val>
                                        </p:tav>
                                      </p:tavLst>
                                    </p:anim>
                                    <p:animEffect transition="in" filter="wipe(right)">
                                      <p:cBhvr>
                                        <p:cTn id="96" dur="2000"/>
                                        <p:tgtEl>
                                          <p:spTgt spid="7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2" name="Picture 2"/>
          <p:cNvPicPr>
            <a:picLocks noChangeAspect="1" noChangeArrowheads="1"/>
          </p:cNvPicPr>
          <p:nvPr/>
        </p:nvPicPr>
        <p:blipFill>
          <a:blip r:embed="rId3">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040006" y="-476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189443" name="Group 673"/>
          <p:cNvGrpSpPr>
            <a:grpSpLocks/>
          </p:cNvGrpSpPr>
          <p:nvPr/>
        </p:nvGrpSpPr>
        <p:grpSpPr bwMode="auto">
          <a:xfrm>
            <a:off x="3073344" y="2379664"/>
            <a:ext cx="7226300" cy="3063875"/>
            <a:chOff x="32831" y="2379893"/>
            <a:chExt cx="7227072" cy="3063670"/>
          </a:xfrm>
        </p:grpSpPr>
        <p:grpSp>
          <p:nvGrpSpPr>
            <p:cNvPr id="190235" name="Group 169"/>
            <p:cNvGrpSpPr>
              <a:grpSpLocks/>
            </p:cNvGrpSpPr>
            <p:nvPr/>
          </p:nvGrpSpPr>
          <p:grpSpPr bwMode="auto">
            <a:xfrm>
              <a:off x="292099" y="2379893"/>
              <a:ext cx="6606325" cy="1243737"/>
              <a:chOff x="292099" y="2379893"/>
              <a:chExt cx="6606325" cy="1243737"/>
            </a:xfrm>
          </p:grpSpPr>
          <p:sp>
            <p:nvSpPr>
              <p:cNvPr id="190240" name="Text Box 288"/>
              <p:cNvSpPr txBox="1">
                <a:spLocks noChangeArrowheads="1"/>
              </p:cNvSpPr>
              <p:nvPr/>
            </p:nvSpPr>
            <p:spPr bwMode="auto">
              <a:xfrm rot="-1794235">
                <a:off x="4746625" y="3235325"/>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90241" name="Text Box 289"/>
              <p:cNvSpPr txBox="1">
                <a:spLocks noChangeArrowheads="1"/>
              </p:cNvSpPr>
              <p:nvPr/>
            </p:nvSpPr>
            <p:spPr bwMode="auto">
              <a:xfrm rot="711019">
                <a:off x="1312720" y="3139647"/>
                <a:ext cx="1279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MSR ROYALS</a:t>
                </a:r>
              </a:p>
            </p:txBody>
          </p:sp>
          <p:sp>
            <p:nvSpPr>
              <p:cNvPr id="190242" name="Freeform 287"/>
              <p:cNvSpPr>
                <a:spLocks/>
              </p:cNvSpPr>
              <p:nvPr/>
            </p:nvSpPr>
            <p:spPr bwMode="auto">
              <a:xfrm>
                <a:off x="292099" y="2379893"/>
                <a:ext cx="6606325" cy="1243737"/>
              </a:xfrm>
              <a:custGeom>
                <a:avLst/>
                <a:gdLst>
                  <a:gd name="T0" fmla="*/ 0 w 8774"/>
                  <a:gd name="T1" fmla="*/ 0 h 10000"/>
                  <a:gd name="T2" fmla="*/ 2147483646 w 8774"/>
                  <a:gd name="T3" fmla="*/ 2147483646 h 10000"/>
                  <a:gd name="T4" fmla="*/ 2147483646 w 8774"/>
                  <a:gd name="T5" fmla="*/ 2147483646 h 10000"/>
                  <a:gd name="T6" fmla="*/ 2147483646 w 8774"/>
                  <a:gd name="T7" fmla="*/ 2147483646 h 10000"/>
                  <a:gd name="T8" fmla="*/ 2147483646 w 8774"/>
                  <a:gd name="T9" fmla="*/ 2147483646 h 10000"/>
                  <a:gd name="T10" fmla="*/ 2147483646 w 8774"/>
                  <a:gd name="T11" fmla="*/ 2147483646 h 10000"/>
                  <a:gd name="T12" fmla="*/ 2147483646 w 8774"/>
                  <a:gd name="T13" fmla="*/ 2147483646 h 10000"/>
                  <a:gd name="T14" fmla="*/ 2147483646 w 8774"/>
                  <a:gd name="T15" fmla="*/ 2147483646 h 10000"/>
                  <a:gd name="T16" fmla="*/ 2147483646 w 8774"/>
                  <a:gd name="T17" fmla="*/ 2147483646 h 10000"/>
                  <a:gd name="T18" fmla="*/ 2147483646 w 8774"/>
                  <a:gd name="T19" fmla="*/ 2147483646 h 10000"/>
                  <a:gd name="T20" fmla="*/ 2147483646 w 8774"/>
                  <a:gd name="T21" fmla="*/ 2147483646 h 10000"/>
                  <a:gd name="T22" fmla="*/ 2147483646 w 8774"/>
                  <a:gd name="T23" fmla="*/ 2147483646 h 10000"/>
                  <a:gd name="T24" fmla="*/ 2147483646 w 8774"/>
                  <a:gd name="T25" fmla="*/ 2147483646 h 10000"/>
                  <a:gd name="T26" fmla="*/ 2147483646 w 8774"/>
                  <a:gd name="T27" fmla="*/ 2147483646 h 10000"/>
                  <a:gd name="T28" fmla="*/ 2147483646 w 8774"/>
                  <a:gd name="T29" fmla="*/ 2147483646 h 10000"/>
                  <a:gd name="T30" fmla="*/ 2147483646 w 8774"/>
                  <a:gd name="T31" fmla="*/ 2147483646 h 10000"/>
                  <a:gd name="T32" fmla="*/ 2147483646 w 8774"/>
                  <a:gd name="T33" fmla="*/ 2147483646 h 1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74"/>
                  <a:gd name="T52" fmla="*/ 0 h 10000"/>
                  <a:gd name="T53" fmla="*/ 8774 w 8774"/>
                  <a:gd name="T54" fmla="*/ 10000 h 100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74" h="10000">
                    <a:moveTo>
                      <a:pt x="0" y="0"/>
                    </a:moveTo>
                    <a:lnTo>
                      <a:pt x="591" y="969"/>
                    </a:lnTo>
                    <a:lnTo>
                      <a:pt x="1223" y="3912"/>
                    </a:lnTo>
                    <a:cubicBezTo>
                      <a:pt x="1253" y="4388"/>
                      <a:pt x="1248" y="4626"/>
                      <a:pt x="1279" y="5102"/>
                    </a:cubicBezTo>
                    <a:lnTo>
                      <a:pt x="1990" y="6076"/>
                    </a:lnTo>
                    <a:lnTo>
                      <a:pt x="2972" y="7138"/>
                    </a:lnTo>
                    <a:cubicBezTo>
                      <a:pt x="2919" y="8007"/>
                      <a:pt x="2865" y="8778"/>
                      <a:pt x="2812" y="9647"/>
                    </a:cubicBezTo>
                    <a:lnTo>
                      <a:pt x="3105" y="9292"/>
                    </a:lnTo>
                    <a:lnTo>
                      <a:pt x="3610" y="10000"/>
                    </a:lnTo>
                    <a:cubicBezTo>
                      <a:pt x="3722" y="9609"/>
                      <a:pt x="3834" y="9121"/>
                      <a:pt x="3946" y="8730"/>
                    </a:cubicBezTo>
                    <a:lnTo>
                      <a:pt x="4275" y="8169"/>
                    </a:lnTo>
                    <a:lnTo>
                      <a:pt x="5009" y="8526"/>
                    </a:lnTo>
                    <a:lnTo>
                      <a:pt x="6063" y="9443"/>
                    </a:lnTo>
                    <a:lnTo>
                      <a:pt x="6949" y="6132"/>
                    </a:lnTo>
                    <a:cubicBezTo>
                      <a:pt x="7102" y="5869"/>
                      <a:pt x="7254" y="5710"/>
                      <a:pt x="7407" y="5342"/>
                    </a:cubicBezTo>
                    <a:cubicBezTo>
                      <a:pt x="7527" y="4100"/>
                      <a:pt x="7564" y="3798"/>
                      <a:pt x="7684" y="2556"/>
                    </a:cubicBezTo>
                    <a:cubicBezTo>
                      <a:pt x="8437" y="2938"/>
                      <a:pt x="8010" y="2695"/>
                      <a:pt x="8774" y="2973"/>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90236" name="Group 170"/>
            <p:cNvGrpSpPr>
              <a:grpSpLocks/>
            </p:cNvGrpSpPr>
            <p:nvPr/>
          </p:nvGrpSpPr>
          <p:grpSpPr bwMode="auto">
            <a:xfrm>
              <a:off x="32831" y="2734722"/>
              <a:ext cx="7227072" cy="2708841"/>
              <a:chOff x="32831" y="2734722"/>
              <a:chExt cx="7227072" cy="2708841"/>
            </a:xfrm>
          </p:grpSpPr>
          <p:sp>
            <p:nvSpPr>
              <p:cNvPr id="190237" name="Freeform 287"/>
              <p:cNvSpPr>
                <a:spLocks/>
              </p:cNvSpPr>
              <p:nvPr/>
            </p:nvSpPr>
            <p:spPr bwMode="auto">
              <a:xfrm>
                <a:off x="32831" y="2734722"/>
                <a:ext cx="7227072" cy="2708841"/>
              </a:xfrm>
              <a:custGeom>
                <a:avLst/>
                <a:gdLst>
                  <a:gd name="T0" fmla="*/ 2147483646 w 10517"/>
                  <a:gd name="T1" fmla="*/ 2147483646 h 24040"/>
                  <a:gd name="T2" fmla="*/ 2147483646 w 10517"/>
                  <a:gd name="T3" fmla="*/ 2147483646 h 24040"/>
                  <a:gd name="T4" fmla="*/ 2147483646 w 10517"/>
                  <a:gd name="T5" fmla="*/ 2147483646 h 24040"/>
                  <a:gd name="T6" fmla="*/ 2147483646 w 10517"/>
                  <a:gd name="T7" fmla="*/ 2147483646 h 24040"/>
                  <a:gd name="T8" fmla="*/ 2147483646 w 10517"/>
                  <a:gd name="T9" fmla="*/ 2147483646 h 24040"/>
                  <a:gd name="T10" fmla="*/ 2147483646 w 10517"/>
                  <a:gd name="T11" fmla="*/ 2147483646 h 24040"/>
                  <a:gd name="T12" fmla="*/ 2147483646 w 10517"/>
                  <a:gd name="T13" fmla="*/ 2147483646 h 24040"/>
                  <a:gd name="T14" fmla="*/ 2147483646 w 10517"/>
                  <a:gd name="T15" fmla="*/ 2147483646 h 24040"/>
                  <a:gd name="T16" fmla="*/ 2147483646 w 10517"/>
                  <a:gd name="T17" fmla="*/ 2147483646 h 24040"/>
                  <a:gd name="T18" fmla="*/ 2147483646 w 10517"/>
                  <a:gd name="T19" fmla="*/ 2147483646 h 24040"/>
                  <a:gd name="T20" fmla="*/ 2147483646 w 10517"/>
                  <a:gd name="T21" fmla="*/ 2147483646 h 24040"/>
                  <a:gd name="T22" fmla="*/ 2147483646 w 10517"/>
                  <a:gd name="T23" fmla="*/ 2147483646 h 24040"/>
                  <a:gd name="T24" fmla="*/ 2147483646 w 10517"/>
                  <a:gd name="T25" fmla="*/ 2147483646 h 24040"/>
                  <a:gd name="T26" fmla="*/ 2147483646 w 10517"/>
                  <a:gd name="T27" fmla="*/ 2147483646 h 24040"/>
                  <a:gd name="T28" fmla="*/ 2147483646 w 10517"/>
                  <a:gd name="T29" fmla="*/ 2147483646 h 24040"/>
                  <a:gd name="T30" fmla="*/ 2147483646 w 10517"/>
                  <a:gd name="T31" fmla="*/ 2147483646 h 24040"/>
                  <a:gd name="T32" fmla="*/ 2147483646 w 10517"/>
                  <a:gd name="T33" fmla="*/ 2147483646 h 24040"/>
                  <a:gd name="T34" fmla="*/ 2147483646 w 10517"/>
                  <a:gd name="T35" fmla="*/ 2147483646 h 24040"/>
                  <a:gd name="T36" fmla="*/ 2147483646 w 10517"/>
                  <a:gd name="T37" fmla="*/ 2147483646 h 240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17"/>
                  <a:gd name="T58" fmla="*/ 0 h 24040"/>
                  <a:gd name="T59" fmla="*/ 10517 w 10517"/>
                  <a:gd name="T60" fmla="*/ 24040 h 240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17" h="24040">
                    <a:moveTo>
                      <a:pt x="133" y="8506"/>
                    </a:moveTo>
                    <a:cubicBezTo>
                      <a:pt x="134" y="8508"/>
                      <a:pt x="241" y="0"/>
                      <a:pt x="233" y="268"/>
                    </a:cubicBezTo>
                    <a:cubicBezTo>
                      <a:pt x="234" y="270"/>
                      <a:pt x="188" y="4814"/>
                      <a:pt x="163" y="6455"/>
                    </a:cubicBezTo>
                    <a:cubicBezTo>
                      <a:pt x="138" y="8096"/>
                      <a:pt x="93" y="9112"/>
                      <a:pt x="83" y="10113"/>
                    </a:cubicBezTo>
                    <a:cubicBezTo>
                      <a:pt x="74" y="11114"/>
                      <a:pt x="0" y="11696"/>
                      <a:pt x="106" y="12459"/>
                    </a:cubicBezTo>
                    <a:cubicBezTo>
                      <a:pt x="259" y="13349"/>
                      <a:pt x="395" y="13868"/>
                      <a:pt x="720" y="14692"/>
                    </a:cubicBezTo>
                    <a:cubicBezTo>
                      <a:pt x="1046" y="15516"/>
                      <a:pt x="1886" y="16835"/>
                      <a:pt x="2059" y="17401"/>
                    </a:cubicBezTo>
                    <a:cubicBezTo>
                      <a:pt x="2171" y="18118"/>
                      <a:pt x="2227" y="18570"/>
                      <a:pt x="2269" y="18818"/>
                    </a:cubicBezTo>
                    <a:cubicBezTo>
                      <a:pt x="2694" y="18523"/>
                      <a:pt x="2474" y="18796"/>
                      <a:pt x="2693" y="18641"/>
                    </a:cubicBezTo>
                    <a:cubicBezTo>
                      <a:pt x="2917" y="19073"/>
                      <a:pt x="2973" y="19524"/>
                      <a:pt x="3071" y="19907"/>
                    </a:cubicBezTo>
                    <a:cubicBezTo>
                      <a:pt x="3091" y="20721"/>
                      <a:pt x="3112" y="21533"/>
                      <a:pt x="3134" y="22346"/>
                    </a:cubicBezTo>
                    <a:cubicBezTo>
                      <a:pt x="3550" y="22260"/>
                      <a:pt x="4140" y="22780"/>
                      <a:pt x="4675" y="23575"/>
                    </a:cubicBezTo>
                    <a:cubicBezTo>
                      <a:pt x="5183" y="23857"/>
                      <a:pt x="5821" y="24040"/>
                      <a:pt x="6187" y="24035"/>
                    </a:cubicBezTo>
                    <a:lnTo>
                      <a:pt x="6884" y="20779"/>
                    </a:lnTo>
                    <a:cubicBezTo>
                      <a:pt x="7201" y="19957"/>
                      <a:pt x="7215" y="20034"/>
                      <a:pt x="7487" y="20030"/>
                    </a:cubicBezTo>
                    <a:cubicBezTo>
                      <a:pt x="7670" y="18968"/>
                      <a:pt x="7697" y="18568"/>
                      <a:pt x="7797" y="17948"/>
                    </a:cubicBezTo>
                    <a:cubicBezTo>
                      <a:pt x="8061" y="18174"/>
                      <a:pt x="8247" y="18386"/>
                      <a:pt x="8616" y="18994"/>
                    </a:cubicBezTo>
                    <a:cubicBezTo>
                      <a:pt x="9012" y="20860"/>
                      <a:pt x="9097" y="21192"/>
                      <a:pt x="9529" y="21582"/>
                    </a:cubicBezTo>
                    <a:cubicBezTo>
                      <a:pt x="9846" y="21921"/>
                      <a:pt x="10330" y="21394"/>
                      <a:pt x="10517" y="21036"/>
                    </a:cubicBez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90238" name="Text Box 288"/>
              <p:cNvSpPr txBox="1">
                <a:spLocks noChangeArrowheads="1"/>
              </p:cNvSpPr>
              <p:nvPr/>
            </p:nvSpPr>
            <p:spPr bwMode="auto">
              <a:xfrm rot="-1794235">
                <a:off x="4232923" y="5097996"/>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sp>
            <p:nvSpPr>
              <p:cNvPr id="190239" name="Text Box 288"/>
              <p:cNvSpPr txBox="1">
                <a:spLocks noChangeArrowheads="1"/>
              </p:cNvSpPr>
              <p:nvPr/>
            </p:nvSpPr>
            <p:spPr bwMode="auto">
              <a:xfrm rot="1302241">
                <a:off x="114611" y="4213782"/>
                <a:ext cx="1071946" cy="246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000" b="1" dirty="0">
                    <a:solidFill>
                      <a:srgbClr val="000000"/>
                    </a:solidFill>
                  </a:rPr>
                  <a:t>ASR ASTROS</a:t>
                </a:r>
              </a:p>
            </p:txBody>
          </p:sp>
        </p:grpSp>
      </p:grpSp>
      <p:grpSp>
        <p:nvGrpSpPr>
          <p:cNvPr id="189445" name="Group 592"/>
          <p:cNvGrpSpPr>
            <a:grpSpLocks/>
          </p:cNvGrpSpPr>
          <p:nvPr/>
        </p:nvGrpSpPr>
        <p:grpSpPr bwMode="auto">
          <a:xfrm>
            <a:off x="3040007" y="1435101"/>
            <a:ext cx="9231313" cy="5470525"/>
            <a:chOff x="0" y="1435100"/>
            <a:chExt cx="9231313" cy="5470525"/>
          </a:xfrm>
        </p:grpSpPr>
        <p:grpSp>
          <p:nvGrpSpPr>
            <p:cNvPr id="190081" name="Group 422"/>
            <p:cNvGrpSpPr>
              <a:grpSpLocks/>
            </p:cNvGrpSpPr>
            <p:nvPr/>
          </p:nvGrpSpPr>
          <p:grpSpPr bwMode="auto">
            <a:xfrm>
              <a:off x="8775565" y="1890060"/>
              <a:ext cx="342895" cy="584243"/>
              <a:chOff x="812" y="116"/>
              <a:chExt cx="216" cy="368"/>
            </a:xfrm>
          </p:grpSpPr>
          <p:sp>
            <p:nvSpPr>
              <p:cNvPr id="190232" name="Text Box 423"/>
              <p:cNvSpPr txBox="1">
                <a:spLocks noChangeArrowheads="1"/>
              </p:cNvSpPr>
              <p:nvPr/>
            </p:nvSpPr>
            <p:spPr bwMode="auto">
              <a:xfrm>
                <a:off x="812" y="272"/>
                <a:ext cx="2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600" b="1" dirty="0">
                    <a:solidFill>
                      <a:srgbClr val="000000"/>
                    </a:solidFill>
                  </a:rPr>
                  <a:t>N</a:t>
                </a:r>
              </a:p>
            </p:txBody>
          </p:sp>
          <p:sp>
            <p:nvSpPr>
              <p:cNvPr id="190233" name="Line 424"/>
              <p:cNvSpPr>
                <a:spLocks noChangeShapeType="1"/>
              </p:cNvSpPr>
              <p:nvPr/>
            </p:nvSpPr>
            <p:spPr bwMode="auto">
              <a:xfrm flipV="1">
                <a:off x="976" y="132"/>
                <a:ext cx="0" cy="2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90234" name="AutoShape 425"/>
              <p:cNvSpPr>
                <a:spLocks noChangeArrowheads="1"/>
              </p:cNvSpPr>
              <p:nvPr/>
            </p:nvSpPr>
            <p:spPr bwMode="auto">
              <a:xfrm flipH="1">
                <a:off x="884" y="116"/>
                <a:ext cx="96" cy="136"/>
              </a:xfrm>
              <a:prstGeom prst="rtTriangle">
                <a:avLst/>
              </a:prstGeom>
              <a:solidFill>
                <a:schemeClr val="tx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sp>
          <p:nvSpPr>
            <p:cNvPr id="190082" name="Freeform 509"/>
            <p:cNvSpPr>
              <a:spLocks/>
            </p:cNvSpPr>
            <p:nvPr/>
          </p:nvSpPr>
          <p:spPr bwMode="auto">
            <a:xfrm>
              <a:off x="11108" y="1605877"/>
              <a:ext cx="752464" cy="1279618"/>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2147483646 h 10000"/>
                <a:gd name="T24" fmla="*/ 2147483646 w 10000"/>
                <a:gd name="T25" fmla="*/ 2147483646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0"/>
                <a:gd name="T40" fmla="*/ 0 h 10000"/>
                <a:gd name="T41" fmla="*/ 10000 w 10000"/>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0" h="10000">
                  <a:moveTo>
                    <a:pt x="2567" y="171"/>
                  </a:moveTo>
                  <a:cubicBezTo>
                    <a:pt x="4064" y="235"/>
                    <a:pt x="5989" y="0"/>
                    <a:pt x="7059" y="427"/>
                  </a:cubicBezTo>
                  <a:cubicBezTo>
                    <a:pt x="8770" y="1111"/>
                    <a:pt x="7154" y="532"/>
                    <a:pt x="8342" y="940"/>
                  </a:cubicBezTo>
                  <a:cubicBezTo>
                    <a:pt x="8824" y="1538"/>
                    <a:pt x="9572" y="1987"/>
                    <a:pt x="9947" y="2607"/>
                  </a:cubicBezTo>
                  <a:cubicBezTo>
                    <a:pt x="9733" y="4744"/>
                    <a:pt x="10000" y="5128"/>
                    <a:pt x="8663" y="6709"/>
                  </a:cubicBezTo>
                  <a:cubicBezTo>
                    <a:pt x="8075" y="7393"/>
                    <a:pt x="8610" y="7009"/>
                    <a:pt x="6417" y="7607"/>
                  </a:cubicBezTo>
                  <a:lnTo>
                    <a:pt x="5455" y="7863"/>
                  </a:lnTo>
                  <a:cubicBezTo>
                    <a:pt x="4813" y="8248"/>
                    <a:pt x="4599" y="8675"/>
                    <a:pt x="3850" y="9017"/>
                  </a:cubicBezTo>
                  <a:cubicBezTo>
                    <a:pt x="1818" y="10000"/>
                    <a:pt x="3850" y="8825"/>
                    <a:pt x="2246" y="9786"/>
                  </a:cubicBezTo>
                  <a:cubicBezTo>
                    <a:pt x="695" y="9637"/>
                    <a:pt x="481" y="9487"/>
                    <a:pt x="0" y="8889"/>
                  </a:cubicBezTo>
                  <a:cubicBezTo>
                    <a:pt x="107" y="7650"/>
                    <a:pt x="160" y="6410"/>
                    <a:pt x="321" y="5171"/>
                  </a:cubicBezTo>
                  <a:cubicBezTo>
                    <a:pt x="428" y="4252"/>
                    <a:pt x="1337" y="3376"/>
                    <a:pt x="1604" y="2479"/>
                  </a:cubicBezTo>
                  <a:cubicBezTo>
                    <a:pt x="1711" y="2137"/>
                    <a:pt x="1925" y="171"/>
                    <a:pt x="2567" y="17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83" name="Text Box 510"/>
            <p:cNvSpPr txBox="1">
              <a:spLocks noChangeArrowheads="1"/>
            </p:cNvSpPr>
            <p:nvPr/>
          </p:nvSpPr>
          <p:spPr bwMode="auto">
            <a:xfrm>
              <a:off x="112988" y="1896525"/>
              <a:ext cx="564578" cy="26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80000"/>
                </a:lnSpc>
                <a:spcBef>
                  <a:spcPct val="0"/>
                </a:spcBef>
                <a:buFontTx/>
                <a:buNone/>
              </a:pPr>
              <a:r>
                <a:rPr lang="en-US" altLang="en-US" sz="1400" b="1" dirty="0">
                  <a:solidFill>
                    <a:srgbClr val="000000"/>
                  </a:solidFill>
                  <a:cs typeface="Arial" panose="020B0604020202020204" pitchFamily="34" charset="0"/>
                </a:rPr>
                <a:t>BSA</a:t>
              </a:r>
            </a:p>
          </p:txBody>
        </p:sp>
        <p:sp>
          <p:nvSpPr>
            <p:cNvPr id="190084" name="Freeform 511"/>
            <p:cNvSpPr>
              <a:spLocks/>
            </p:cNvSpPr>
            <p:nvPr/>
          </p:nvSpPr>
          <p:spPr bwMode="auto">
            <a:xfrm>
              <a:off x="84797" y="1435100"/>
              <a:ext cx="3829916" cy="848688"/>
            </a:xfrm>
            <a:custGeom>
              <a:avLst/>
              <a:gdLst>
                <a:gd name="T0" fmla="*/ 0 w 10767"/>
                <a:gd name="T1" fmla="*/ 0 h 10553"/>
                <a:gd name="T2" fmla="*/ 2147483646 w 10767"/>
                <a:gd name="T3" fmla="*/ 2147483646 h 10553"/>
                <a:gd name="T4" fmla="*/ 2147483646 w 10767"/>
                <a:gd name="T5" fmla="*/ 2147483646 h 10553"/>
                <a:gd name="T6" fmla="*/ 2147483646 w 10767"/>
                <a:gd name="T7" fmla="*/ 2147483646 h 10553"/>
                <a:gd name="T8" fmla="*/ 2147483646 w 10767"/>
                <a:gd name="T9" fmla="*/ 2147483646 h 10553"/>
                <a:gd name="T10" fmla="*/ 2147483646 w 10767"/>
                <a:gd name="T11" fmla="*/ 2147483646 h 10553"/>
                <a:gd name="T12" fmla="*/ 2147483646 w 10767"/>
                <a:gd name="T13" fmla="*/ 2147483646 h 10553"/>
                <a:gd name="T14" fmla="*/ 2147483646 w 10767"/>
                <a:gd name="T15" fmla="*/ 2147483646 h 10553"/>
                <a:gd name="T16" fmla="*/ 2147483646 w 10767"/>
                <a:gd name="T17" fmla="*/ 2147483646 h 10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67"/>
                <a:gd name="T28" fmla="*/ 0 h 10553"/>
                <a:gd name="T29" fmla="*/ 10767 w 10767"/>
                <a:gd name="T30" fmla="*/ 10553 h 10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67" h="10553">
                  <a:moveTo>
                    <a:pt x="0" y="0"/>
                  </a:moveTo>
                  <a:cubicBezTo>
                    <a:pt x="305" y="422"/>
                    <a:pt x="1157" y="1413"/>
                    <a:pt x="1749" y="2154"/>
                  </a:cubicBezTo>
                  <a:cubicBezTo>
                    <a:pt x="2341" y="2895"/>
                    <a:pt x="3022" y="3746"/>
                    <a:pt x="3555" y="4447"/>
                  </a:cubicBezTo>
                  <a:cubicBezTo>
                    <a:pt x="4088" y="5148"/>
                    <a:pt x="4527" y="5930"/>
                    <a:pt x="4945" y="6361"/>
                  </a:cubicBezTo>
                  <a:cubicBezTo>
                    <a:pt x="5690" y="6300"/>
                    <a:pt x="5935" y="6462"/>
                    <a:pt x="6299" y="6688"/>
                  </a:cubicBezTo>
                  <a:cubicBezTo>
                    <a:pt x="6720" y="7168"/>
                    <a:pt x="6739" y="7546"/>
                    <a:pt x="7127" y="7718"/>
                  </a:cubicBezTo>
                  <a:cubicBezTo>
                    <a:pt x="7515" y="7890"/>
                    <a:pt x="8233" y="7403"/>
                    <a:pt x="8625" y="7718"/>
                  </a:cubicBezTo>
                  <a:cubicBezTo>
                    <a:pt x="9019" y="8032"/>
                    <a:pt x="9126" y="9136"/>
                    <a:pt x="9483" y="9608"/>
                  </a:cubicBezTo>
                  <a:cubicBezTo>
                    <a:pt x="9839" y="10081"/>
                    <a:pt x="10303" y="10317"/>
                    <a:pt x="10767" y="10553"/>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85" name="Freeform 519"/>
            <p:cNvSpPr>
              <a:spLocks/>
            </p:cNvSpPr>
            <p:nvPr/>
          </p:nvSpPr>
          <p:spPr bwMode="auto">
            <a:xfrm>
              <a:off x="4287770" y="2285375"/>
              <a:ext cx="4414201" cy="289484"/>
            </a:xfrm>
            <a:custGeom>
              <a:avLst/>
              <a:gdLst>
                <a:gd name="T0" fmla="*/ 0 w 11586"/>
                <a:gd name="T1" fmla="*/ 0 h 10074"/>
                <a:gd name="T2" fmla="*/ 2147483646 w 11586"/>
                <a:gd name="T3" fmla="*/ 2147483646 h 10074"/>
                <a:gd name="T4" fmla="*/ 2147483646 w 11586"/>
                <a:gd name="T5" fmla="*/ 2147483646 h 10074"/>
                <a:gd name="T6" fmla="*/ 2147483646 w 11586"/>
                <a:gd name="T7" fmla="*/ 2147483646 h 10074"/>
                <a:gd name="T8" fmla="*/ 2147483646 w 11586"/>
                <a:gd name="T9" fmla="*/ 2147483646 h 10074"/>
                <a:gd name="T10" fmla="*/ 2147483646 w 11586"/>
                <a:gd name="T11" fmla="*/ 2147483646 h 10074"/>
                <a:gd name="T12" fmla="*/ 2147483646 w 11586"/>
                <a:gd name="T13" fmla="*/ 2147483646 h 10074"/>
                <a:gd name="T14" fmla="*/ 2147483646 w 11586"/>
                <a:gd name="T15" fmla="*/ 2147483646 h 10074"/>
                <a:gd name="T16" fmla="*/ 2147483646 w 11586"/>
                <a:gd name="T17" fmla="*/ 2147483646 h 100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86"/>
                <a:gd name="T28" fmla="*/ 0 h 10074"/>
                <a:gd name="T29" fmla="*/ 11586 w 11586"/>
                <a:gd name="T30" fmla="*/ 10074 h 100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86" h="10074">
                  <a:moveTo>
                    <a:pt x="0" y="0"/>
                  </a:moveTo>
                  <a:cubicBezTo>
                    <a:pt x="583" y="1989"/>
                    <a:pt x="1167" y="4033"/>
                    <a:pt x="1600" y="4972"/>
                  </a:cubicBezTo>
                  <a:cubicBezTo>
                    <a:pt x="2033" y="5912"/>
                    <a:pt x="2071" y="5193"/>
                    <a:pt x="2600" y="5635"/>
                  </a:cubicBezTo>
                  <a:cubicBezTo>
                    <a:pt x="3129" y="6077"/>
                    <a:pt x="4092" y="7238"/>
                    <a:pt x="4775" y="7624"/>
                  </a:cubicBezTo>
                  <a:cubicBezTo>
                    <a:pt x="5458" y="8011"/>
                    <a:pt x="6279" y="7569"/>
                    <a:pt x="6700" y="7956"/>
                  </a:cubicBezTo>
                  <a:cubicBezTo>
                    <a:pt x="7121" y="8343"/>
                    <a:pt x="7099" y="9816"/>
                    <a:pt x="7300" y="9945"/>
                  </a:cubicBezTo>
                  <a:cubicBezTo>
                    <a:pt x="7501" y="10074"/>
                    <a:pt x="7475" y="9384"/>
                    <a:pt x="7904" y="8731"/>
                  </a:cubicBezTo>
                  <a:cubicBezTo>
                    <a:pt x="8333" y="8078"/>
                    <a:pt x="9263" y="6634"/>
                    <a:pt x="9877" y="6025"/>
                  </a:cubicBezTo>
                  <a:cubicBezTo>
                    <a:pt x="10491" y="5416"/>
                    <a:pt x="11144" y="5635"/>
                    <a:pt x="11586" y="5079"/>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86" name="Freeform 521"/>
            <p:cNvSpPr>
              <a:spLocks/>
            </p:cNvSpPr>
            <p:nvPr/>
          </p:nvSpPr>
          <p:spPr bwMode="auto">
            <a:xfrm>
              <a:off x="8358624" y="2235361"/>
              <a:ext cx="711107" cy="4276529"/>
            </a:xfrm>
            <a:custGeom>
              <a:avLst/>
              <a:gdLst>
                <a:gd name="T0" fmla="*/ 2147483646 w 12068"/>
                <a:gd name="T1" fmla="*/ 2147483646 h 10728"/>
                <a:gd name="T2" fmla="*/ 2147483646 w 12068"/>
                <a:gd name="T3" fmla="*/ 2147483646 h 10728"/>
                <a:gd name="T4" fmla="*/ 2147483646 w 12068"/>
                <a:gd name="T5" fmla="*/ 2147483646 h 10728"/>
                <a:gd name="T6" fmla="*/ 2147483646 w 12068"/>
                <a:gd name="T7" fmla="*/ 2147483646 h 10728"/>
                <a:gd name="T8" fmla="*/ 2147483646 w 12068"/>
                <a:gd name="T9" fmla="*/ 2147483646 h 10728"/>
                <a:gd name="T10" fmla="*/ 2147483646 w 12068"/>
                <a:gd name="T11" fmla="*/ 2147483646 h 10728"/>
                <a:gd name="T12" fmla="*/ 2147483646 w 12068"/>
                <a:gd name="T13" fmla="*/ 2147483646 h 10728"/>
                <a:gd name="T14" fmla="*/ 2147483646 w 12068"/>
                <a:gd name="T15" fmla="*/ 2147483646 h 10728"/>
                <a:gd name="T16" fmla="*/ 2147483646 w 12068"/>
                <a:gd name="T17" fmla="*/ 2147483646 h 10728"/>
                <a:gd name="T18" fmla="*/ 2147483646 w 12068"/>
                <a:gd name="T19" fmla="*/ 2147483646 h 10728"/>
                <a:gd name="T20" fmla="*/ 2147483646 w 12068"/>
                <a:gd name="T21" fmla="*/ 2147483646 h 10728"/>
                <a:gd name="T22" fmla="*/ 2147483646 w 12068"/>
                <a:gd name="T23" fmla="*/ 2147483646 h 107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68"/>
                <a:gd name="T37" fmla="*/ 0 h 10728"/>
                <a:gd name="T38" fmla="*/ 12068 w 12068"/>
                <a:gd name="T39" fmla="*/ 10728 h 107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68" h="10728">
                  <a:moveTo>
                    <a:pt x="2068" y="728"/>
                  </a:moveTo>
                  <a:cubicBezTo>
                    <a:pt x="2100" y="729"/>
                    <a:pt x="0" y="0"/>
                    <a:pt x="237" y="75"/>
                  </a:cubicBezTo>
                  <a:cubicBezTo>
                    <a:pt x="474" y="150"/>
                    <a:pt x="3099" y="1001"/>
                    <a:pt x="3493" y="1177"/>
                  </a:cubicBezTo>
                  <a:cubicBezTo>
                    <a:pt x="3920" y="1354"/>
                    <a:pt x="4221" y="1560"/>
                    <a:pt x="4624" y="1789"/>
                  </a:cubicBezTo>
                  <a:cubicBezTo>
                    <a:pt x="5028" y="2019"/>
                    <a:pt x="5593" y="2249"/>
                    <a:pt x="5918" y="2554"/>
                  </a:cubicBezTo>
                  <a:cubicBezTo>
                    <a:pt x="6241" y="2860"/>
                    <a:pt x="6159" y="3283"/>
                    <a:pt x="6564" y="3626"/>
                  </a:cubicBezTo>
                  <a:cubicBezTo>
                    <a:pt x="6968" y="3969"/>
                    <a:pt x="7514" y="4358"/>
                    <a:pt x="8343" y="4611"/>
                  </a:cubicBezTo>
                  <a:cubicBezTo>
                    <a:pt x="9172" y="4865"/>
                    <a:pt x="11028" y="4837"/>
                    <a:pt x="11547" y="5148"/>
                  </a:cubicBezTo>
                  <a:cubicBezTo>
                    <a:pt x="12068" y="5458"/>
                    <a:pt x="11973" y="6084"/>
                    <a:pt x="11466" y="6473"/>
                  </a:cubicBezTo>
                  <a:cubicBezTo>
                    <a:pt x="10959" y="6861"/>
                    <a:pt x="8916" y="7130"/>
                    <a:pt x="8503" y="7476"/>
                  </a:cubicBezTo>
                  <a:cubicBezTo>
                    <a:pt x="8090" y="7822"/>
                    <a:pt x="9091" y="8005"/>
                    <a:pt x="8988" y="8547"/>
                  </a:cubicBezTo>
                  <a:cubicBezTo>
                    <a:pt x="8884" y="9089"/>
                    <a:pt x="7584" y="10435"/>
                    <a:pt x="7880" y="1072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87" name="Freeform 523"/>
            <p:cNvSpPr>
              <a:spLocks/>
            </p:cNvSpPr>
            <p:nvPr/>
          </p:nvSpPr>
          <p:spPr bwMode="auto">
            <a:xfrm>
              <a:off x="363083" y="1669425"/>
              <a:ext cx="665534" cy="1567023"/>
            </a:xfrm>
            <a:custGeom>
              <a:avLst/>
              <a:gdLst>
                <a:gd name="T0" fmla="*/ 2147483646 w 10245"/>
                <a:gd name="T1" fmla="*/ 0 h 9564"/>
                <a:gd name="T2" fmla="*/ 2147483646 w 10245"/>
                <a:gd name="T3" fmla="*/ 2147483646 h 9564"/>
                <a:gd name="T4" fmla="*/ 2147483646 w 10245"/>
                <a:gd name="T5" fmla="*/ 2147483646 h 9564"/>
                <a:gd name="T6" fmla="*/ 2147483646 w 10245"/>
                <a:gd name="T7" fmla="*/ 2147483646 h 9564"/>
                <a:gd name="T8" fmla="*/ 2147483646 w 10245"/>
                <a:gd name="T9" fmla="*/ 2147483646 h 9564"/>
                <a:gd name="T10" fmla="*/ 2147483646 w 10245"/>
                <a:gd name="T11" fmla="*/ 2147483646 h 9564"/>
                <a:gd name="T12" fmla="*/ 2147483646 w 10245"/>
                <a:gd name="T13" fmla="*/ 2147483646 h 9564"/>
                <a:gd name="T14" fmla="*/ 0 60000 65536"/>
                <a:gd name="T15" fmla="*/ 0 60000 65536"/>
                <a:gd name="T16" fmla="*/ 0 60000 65536"/>
                <a:gd name="T17" fmla="*/ 0 60000 65536"/>
                <a:gd name="T18" fmla="*/ 0 60000 65536"/>
                <a:gd name="T19" fmla="*/ 0 60000 65536"/>
                <a:gd name="T20" fmla="*/ 0 60000 65536"/>
                <a:gd name="T21" fmla="*/ 0 w 10245"/>
                <a:gd name="T22" fmla="*/ 0 h 9564"/>
                <a:gd name="T23" fmla="*/ 10245 w 10245"/>
                <a:gd name="T24" fmla="*/ 9564 h 95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45" h="9564">
                  <a:moveTo>
                    <a:pt x="10245" y="0"/>
                  </a:moveTo>
                  <a:cubicBezTo>
                    <a:pt x="9634" y="494"/>
                    <a:pt x="9582" y="990"/>
                    <a:pt x="9244" y="1549"/>
                  </a:cubicBezTo>
                  <a:cubicBezTo>
                    <a:pt x="8906" y="2108"/>
                    <a:pt x="8681" y="2771"/>
                    <a:pt x="8217" y="3352"/>
                  </a:cubicBezTo>
                  <a:cubicBezTo>
                    <a:pt x="7752" y="3934"/>
                    <a:pt x="7118" y="4574"/>
                    <a:pt x="6458" y="5039"/>
                  </a:cubicBezTo>
                  <a:cubicBezTo>
                    <a:pt x="5798" y="5504"/>
                    <a:pt x="5016" y="5765"/>
                    <a:pt x="4258" y="6143"/>
                  </a:cubicBezTo>
                  <a:cubicBezTo>
                    <a:pt x="3500" y="6521"/>
                    <a:pt x="2618" y="6736"/>
                    <a:pt x="1913" y="7306"/>
                  </a:cubicBezTo>
                  <a:cubicBezTo>
                    <a:pt x="1208" y="7876"/>
                    <a:pt x="0" y="9104"/>
                    <a:pt x="30" y="9564"/>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88" name="Freeform 524"/>
            <p:cNvSpPr>
              <a:spLocks/>
            </p:cNvSpPr>
            <p:nvPr/>
          </p:nvSpPr>
          <p:spPr bwMode="auto">
            <a:xfrm>
              <a:off x="126646" y="3422222"/>
              <a:ext cx="208194" cy="2351024"/>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10000" y="0"/>
                  </a:moveTo>
                  <a:cubicBezTo>
                    <a:pt x="8780" y="548"/>
                    <a:pt x="8468" y="291"/>
                    <a:pt x="6115" y="1297"/>
                  </a:cubicBezTo>
                  <a:cubicBezTo>
                    <a:pt x="4527" y="2303"/>
                    <a:pt x="939" y="4587"/>
                    <a:pt x="469" y="6037"/>
                  </a:cubicBezTo>
                  <a:cubicBezTo>
                    <a:pt x="0" y="7487"/>
                    <a:pt x="2839" y="9305"/>
                    <a:pt x="3302"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89" name="Rectangle 525"/>
            <p:cNvSpPr>
              <a:spLocks noChangeArrowheads="1"/>
            </p:cNvSpPr>
            <p:nvPr/>
          </p:nvSpPr>
          <p:spPr bwMode="auto">
            <a:xfrm rot="17544151">
              <a:off x="205351" y="3177753"/>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rPr>
                <a:t>X</a:t>
              </a:r>
            </a:p>
          </p:txBody>
        </p:sp>
        <p:sp>
          <p:nvSpPr>
            <p:cNvPr id="190090" name="Freeform 526"/>
            <p:cNvSpPr>
              <a:spLocks/>
            </p:cNvSpPr>
            <p:nvPr/>
          </p:nvSpPr>
          <p:spPr bwMode="auto">
            <a:xfrm>
              <a:off x="1405335" y="1890010"/>
              <a:ext cx="1325247" cy="469029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0 w 10000"/>
                <a:gd name="T23" fmla="*/ 2147483646 h 10000"/>
                <a:gd name="T24" fmla="*/ 2147483646 w 10000"/>
                <a:gd name="T25" fmla="*/ 2147483646 h 10000"/>
                <a:gd name="T26" fmla="*/ 2147483646 w 10000"/>
                <a:gd name="T27" fmla="*/ 2147483646 h 10000"/>
                <a:gd name="T28" fmla="*/ 2147483646 w 10000"/>
                <a:gd name="T29" fmla="*/ 2147483646 h 1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00"/>
                <a:gd name="T46" fmla="*/ 0 h 10000"/>
                <a:gd name="T47" fmla="*/ 10000 w 10000"/>
                <a:gd name="T48" fmla="*/ 10000 h 1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00" h="10000">
                  <a:moveTo>
                    <a:pt x="8948" y="0"/>
                  </a:moveTo>
                  <a:cubicBezTo>
                    <a:pt x="9044" y="234"/>
                    <a:pt x="9343" y="377"/>
                    <a:pt x="9487" y="589"/>
                  </a:cubicBezTo>
                  <a:cubicBezTo>
                    <a:pt x="9618" y="745"/>
                    <a:pt x="9555" y="818"/>
                    <a:pt x="9627" y="935"/>
                  </a:cubicBezTo>
                  <a:cubicBezTo>
                    <a:pt x="9700" y="1051"/>
                    <a:pt x="10000" y="1134"/>
                    <a:pt x="9921" y="1286"/>
                  </a:cubicBezTo>
                  <a:cubicBezTo>
                    <a:pt x="9841" y="1439"/>
                    <a:pt x="9392" y="1682"/>
                    <a:pt x="9152" y="1848"/>
                  </a:cubicBezTo>
                  <a:cubicBezTo>
                    <a:pt x="8913" y="2015"/>
                    <a:pt x="8714" y="2119"/>
                    <a:pt x="8482" y="2285"/>
                  </a:cubicBezTo>
                  <a:cubicBezTo>
                    <a:pt x="8250" y="2451"/>
                    <a:pt x="8121" y="2584"/>
                    <a:pt x="7761" y="2843"/>
                  </a:cubicBezTo>
                  <a:lnTo>
                    <a:pt x="6361" y="3838"/>
                  </a:lnTo>
                  <a:cubicBezTo>
                    <a:pt x="5983" y="4109"/>
                    <a:pt x="5804" y="4230"/>
                    <a:pt x="5354" y="4458"/>
                  </a:cubicBezTo>
                  <a:cubicBezTo>
                    <a:pt x="4797" y="4656"/>
                    <a:pt x="3857" y="4834"/>
                    <a:pt x="3126" y="5037"/>
                  </a:cubicBezTo>
                  <a:cubicBezTo>
                    <a:pt x="2395" y="5240"/>
                    <a:pt x="1491" y="5523"/>
                    <a:pt x="970" y="5677"/>
                  </a:cubicBezTo>
                  <a:cubicBezTo>
                    <a:pt x="449" y="5830"/>
                    <a:pt x="216" y="5763"/>
                    <a:pt x="0" y="5960"/>
                  </a:cubicBezTo>
                  <a:cubicBezTo>
                    <a:pt x="36" y="6278"/>
                    <a:pt x="318" y="7176"/>
                    <a:pt x="396" y="7728"/>
                  </a:cubicBezTo>
                  <a:cubicBezTo>
                    <a:pt x="474" y="8280"/>
                    <a:pt x="445" y="8894"/>
                    <a:pt x="467" y="9272"/>
                  </a:cubicBezTo>
                  <a:cubicBezTo>
                    <a:pt x="489" y="9651"/>
                    <a:pt x="433" y="9672"/>
                    <a:pt x="529" y="1000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91" name="Freeform 527"/>
            <p:cNvSpPr>
              <a:spLocks/>
            </p:cNvSpPr>
            <p:nvPr/>
          </p:nvSpPr>
          <p:spPr bwMode="auto">
            <a:xfrm>
              <a:off x="2225304" y="1819778"/>
              <a:ext cx="1738002" cy="4767649"/>
            </a:xfrm>
            <a:custGeom>
              <a:avLst/>
              <a:gdLst>
                <a:gd name="T0" fmla="*/ 2147483646 w 10000"/>
                <a:gd name="T1" fmla="*/ 0 h 11496"/>
                <a:gd name="T2" fmla="*/ 2147483646 w 10000"/>
                <a:gd name="T3" fmla="*/ 2147483646 h 11496"/>
                <a:gd name="T4" fmla="*/ 2147483646 w 10000"/>
                <a:gd name="T5" fmla="*/ 2147483646 h 11496"/>
                <a:gd name="T6" fmla="*/ 2147483646 w 10000"/>
                <a:gd name="T7" fmla="*/ 2147483646 h 11496"/>
                <a:gd name="T8" fmla="*/ 2147483646 w 10000"/>
                <a:gd name="T9" fmla="*/ 2147483646 h 11496"/>
                <a:gd name="T10" fmla="*/ 2147483646 w 10000"/>
                <a:gd name="T11" fmla="*/ 2147483646 h 11496"/>
                <a:gd name="T12" fmla="*/ 2147483646 w 10000"/>
                <a:gd name="T13" fmla="*/ 2147483646 h 11496"/>
                <a:gd name="T14" fmla="*/ 2147483646 w 10000"/>
                <a:gd name="T15" fmla="*/ 2147483646 h 11496"/>
                <a:gd name="T16" fmla="*/ 2147483646 w 10000"/>
                <a:gd name="T17" fmla="*/ 2147483646 h 11496"/>
                <a:gd name="T18" fmla="*/ 0 w 10000"/>
                <a:gd name="T19" fmla="*/ 2147483646 h 11496"/>
                <a:gd name="T20" fmla="*/ 2147483646 w 10000"/>
                <a:gd name="T21" fmla="*/ 2147483646 h 11496"/>
                <a:gd name="T22" fmla="*/ 2147483646 w 10000"/>
                <a:gd name="T23" fmla="*/ 2147483646 h 11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1496"/>
                <a:gd name="T38" fmla="*/ 10000 w 10000"/>
                <a:gd name="T39" fmla="*/ 11496 h 11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1496">
                  <a:moveTo>
                    <a:pt x="10000" y="0"/>
                  </a:moveTo>
                  <a:cubicBezTo>
                    <a:pt x="9715" y="115"/>
                    <a:pt x="9073" y="437"/>
                    <a:pt x="8677" y="652"/>
                  </a:cubicBezTo>
                  <a:cubicBezTo>
                    <a:pt x="8282" y="866"/>
                    <a:pt x="7957" y="1030"/>
                    <a:pt x="7627" y="1284"/>
                  </a:cubicBezTo>
                  <a:cubicBezTo>
                    <a:pt x="7297" y="1538"/>
                    <a:pt x="7024" y="1834"/>
                    <a:pt x="6695" y="2179"/>
                  </a:cubicBezTo>
                  <a:cubicBezTo>
                    <a:pt x="6366" y="2523"/>
                    <a:pt x="6029" y="2973"/>
                    <a:pt x="5655" y="3350"/>
                  </a:cubicBezTo>
                  <a:cubicBezTo>
                    <a:pt x="5279" y="3731"/>
                    <a:pt x="4753" y="4107"/>
                    <a:pt x="4449" y="4453"/>
                  </a:cubicBezTo>
                  <a:cubicBezTo>
                    <a:pt x="4145" y="4800"/>
                    <a:pt x="4156" y="5100"/>
                    <a:pt x="3829" y="5429"/>
                  </a:cubicBezTo>
                  <a:cubicBezTo>
                    <a:pt x="3454" y="5663"/>
                    <a:pt x="3145" y="5833"/>
                    <a:pt x="2613" y="6046"/>
                  </a:cubicBezTo>
                  <a:cubicBezTo>
                    <a:pt x="2080" y="6259"/>
                    <a:pt x="1068" y="6506"/>
                    <a:pt x="632" y="6708"/>
                  </a:cubicBezTo>
                  <a:cubicBezTo>
                    <a:pt x="196" y="6910"/>
                    <a:pt x="165" y="7019"/>
                    <a:pt x="0" y="7257"/>
                  </a:cubicBezTo>
                  <a:cubicBezTo>
                    <a:pt x="19" y="7628"/>
                    <a:pt x="203" y="8422"/>
                    <a:pt x="283" y="8879"/>
                  </a:cubicBezTo>
                  <a:cubicBezTo>
                    <a:pt x="362" y="9336"/>
                    <a:pt x="429" y="10952"/>
                    <a:pt x="475" y="11496"/>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92" name="Freeform 528"/>
            <p:cNvSpPr>
              <a:spLocks/>
            </p:cNvSpPr>
            <p:nvPr/>
          </p:nvSpPr>
          <p:spPr bwMode="auto">
            <a:xfrm>
              <a:off x="5083223" y="2331293"/>
              <a:ext cx="698459" cy="4228337"/>
            </a:xfrm>
            <a:custGeom>
              <a:avLst/>
              <a:gdLst>
                <a:gd name="T0" fmla="*/ 2147483646 w 9925"/>
                <a:gd name="T1" fmla="*/ 0 h 10038"/>
                <a:gd name="T2" fmla="*/ 2147483646 w 9925"/>
                <a:gd name="T3" fmla="*/ 2147483646 h 10038"/>
                <a:gd name="T4" fmla="*/ 2147483646 w 9925"/>
                <a:gd name="T5" fmla="*/ 2147483646 h 10038"/>
                <a:gd name="T6" fmla="*/ 2147483646 w 9925"/>
                <a:gd name="T7" fmla="*/ 2147483646 h 10038"/>
                <a:gd name="T8" fmla="*/ 2147483646 w 9925"/>
                <a:gd name="T9" fmla="*/ 2147483646 h 10038"/>
                <a:gd name="T10" fmla="*/ 2147483646 w 9925"/>
                <a:gd name="T11" fmla="*/ 2147483646 h 10038"/>
                <a:gd name="T12" fmla="*/ 2147483646 w 9925"/>
                <a:gd name="T13" fmla="*/ 2147483646 h 10038"/>
                <a:gd name="T14" fmla="*/ 2147483646 w 9925"/>
                <a:gd name="T15" fmla="*/ 2147483646 h 10038"/>
                <a:gd name="T16" fmla="*/ 2147483646 w 9925"/>
                <a:gd name="T17" fmla="*/ 2147483646 h 10038"/>
                <a:gd name="T18" fmla="*/ 2147483646 w 9925"/>
                <a:gd name="T19" fmla="*/ 2147483646 h 10038"/>
                <a:gd name="T20" fmla="*/ 2147483646 w 9925"/>
                <a:gd name="T21" fmla="*/ 2147483646 h 10038"/>
                <a:gd name="T22" fmla="*/ 0 w 9925"/>
                <a:gd name="T23" fmla="*/ 2147483646 h 100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25"/>
                <a:gd name="T37" fmla="*/ 0 h 10038"/>
                <a:gd name="T38" fmla="*/ 9925 w 9925"/>
                <a:gd name="T39" fmla="*/ 10038 h 100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25" h="10038">
                  <a:moveTo>
                    <a:pt x="7510" y="0"/>
                  </a:moveTo>
                  <a:cubicBezTo>
                    <a:pt x="7351" y="83"/>
                    <a:pt x="6857" y="486"/>
                    <a:pt x="6902" y="683"/>
                  </a:cubicBezTo>
                  <a:cubicBezTo>
                    <a:pt x="6948" y="878"/>
                    <a:pt x="7307" y="1259"/>
                    <a:pt x="7442" y="1495"/>
                  </a:cubicBezTo>
                  <a:cubicBezTo>
                    <a:pt x="7579" y="1735"/>
                    <a:pt x="7601" y="1852"/>
                    <a:pt x="8015" y="2094"/>
                  </a:cubicBezTo>
                  <a:cubicBezTo>
                    <a:pt x="8428" y="2335"/>
                    <a:pt x="9554" y="2589"/>
                    <a:pt x="9925" y="2946"/>
                  </a:cubicBezTo>
                  <a:cubicBezTo>
                    <a:pt x="9691" y="3305"/>
                    <a:pt x="8766" y="3828"/>
                    <a:pt x="8194" y="4345"/>
                  </a:cubicBezTo>
                  <a:cubicBezTo>
                    <a:pt x="6871" y="4848"/>
                    <a:pt x="6138" y="4965"/>
                    <a:pt x="4989" y="5286"/>
                  </a:cubicBezTo>
                  <a:cubicBezTo>
                    <a:pt x="3840" y="5608"/>
                    <a:pt x="2105" y="5977"/>
                    <a:pt x="1302" y="6276"/>
                  </a:cubicBezTo>
                  <a:cubicBezTo>
                    <a:pt x="499" y="6574"/>
                    <a:pt x="270" y="6765"/>
                    <a:pt x="171" y="7077"/>
                  </a:cubicBezTo>
                  <a:cubicBezTo>
                    <a:pt x="72" y="7389"/>
                    <a:pt x="745" y="7838"/>
                    <a:pt x="705" y="8147"/>
                  </a:cubicBezTo>
                  <a:cubicBezTo>
                    <a:pt x="662" y="8458"/>
                    <a:pt x="1278" y="8735"/>
                    <a:pt x="1197" y="9055"/>
                  </a:cubicBezTo>
                  <a:cubicBezTo>
                    <a:pt x="1118" y="9374"/>
                    <a:pt x="114" y="9688"/>
                    <a:pt x="0" y="10038"/>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93" name="Text Box 532"/>
            <p:cNvSpPr txBox="1">
              <a:spLocks noChangeArrowheads="1"/>
            </p:cNvSpPr>
            <p:nvPr/>
          </p:nvSpPr>
          <p:spPr bwMode="auto">
            <a:xfrm>
              <a:off x="3539388" y="1521815"/>
              <a:ext cx="909624"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90094" name="Text Box 533"/>
            <p:cNvSpPr txBox="1">
              <a:spLocks noChangeArrowheads="1"/>
            </p:cNvSpPr>
            <p:nvPr/>
          </p:nvSpPr>
          <p:spPr bwMode="auto">
            <a:xfrm>
              <a:off x="4979089" y="2043966"/>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90095" name="Text Box 534"/>
            <p:cNvSpPr txBox="1">
              <a:spLocks noChangeArrowheads="1"/>
            </p:cNvSpPr>
            <p:nvPr/>
          </p:nvSpPr>
          <p:spPr bwMode="auto">
            <a:xfrm>
              <a:off x="2065316" y="1575807"/>
              <a:ext cx="1033447"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 </a:t>
              </a:r>
            </a:p>
          </p:txBody>
        </p:sp>
        <p:sp>
          <p:nvSpPr>
            <p:cNvPr id="190096" name="Rectangle 539"/>
            <p:cNvSpPr>
              <a:spLocks noChangeArrowheads="1"/>
            </p:cNvSpPr>
            <p:nvPr/>
          </p:nvSpPr>
          <p:spPr bwMode="auto">
            <a:xfrm rot="267336">
              <a:off x="6927742" y="2728322"/>
              <a:ext cx="923911" cy="244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000" b="1" dirty="0">
                  <a:solidFill>
                    <a:srgbClr val="000000"/>
                  </a:solidFill>
                  <a:cs typeface="Arial" panose="020B0604020202020204" pitchFamily="34" charset="0"/>
                </a:rPr>
                <a:t>Range Road</a:t>
              </a:r>
            </a:p>
          </p:txBody>
        </p:sp>
        <p:sp>
          <p:nvSpPr>
            <p:cNvPr id="190097" name="Text Box 541"/>
            <p:cNvSpPr txBox="1">
              <a:spLocks noChangeArrowheads="1"/>
            </p:cNvSpPr>
            <p:nvPr/>
          </p:nvSpPr>
          <p:spPr bwMode="auto">
            <a:xfrm>
              <a:off x="4452302" y="6532344"/>
              <a:ext cx="1261861"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NEVADA</a:t>
              </a:r>
            </a:p>
          </p:txBody>
        </p:sp>
        <p:sp>
          <p:nvSpPr>
            <p:cNvPr id="190098" name="Text Box 542"/>
            <p:cNvSpPr txBox="1">
              <a:spLocks noChangeArrowheads="1"/>
            </p:cNvSpPr>
            <p:nvPr/>
          </p:nvSpPr>
          <p:spPr bwMode="auto">
            <a:xfrm>
              <a:off x="1763225" y="6540003"/>
              <a:ext cx="107691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UTAH</a:t>
              </a:r>
            </a:p>
          </p:txBody>
        </p:sp>
        <p:sp>
          <p:nvSpPr>
            <p:cNvPr id="190099" name="Text Box 543"/>
            <p:cNvSpPr txBox="1">
              <a:spLocks noChangeArrowheads="1"/>
            </p:cNvSpPr>
            <p:nvPr/>
          </p:nvSpPr>
          <p:spPr bwMode="auto">
            <a:xfrm>
              <a:off x="918989" y="6530477"/>
              <a:ext cx="1119076"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MAINE</a:t>
              </a:r>
            </a:p>
          </p:txBody>
        </p:sp>
        <p:grpSp>
          <p:nvGrpSpPr>
            <p:cNvPr id="190100" name="Group 507"/>
            <p:cNvGrpSpPr>
              <a:grpSpLocks/>
            </p:cNvGrpSpPr>
            <p:nvPr/>
          </p:nvGrpSpPr>
          <p:grpSpPr bwMode="auto">
            <a:xfrm>
              <a:off x="957830" y="1630702"/>
              <a:ext cx="138110" cy="138122"/>
              <a:chOff x="1196975" y="4543425"/>
              <a:chExt cx="138112" cy="138112"/>
            </a:xfrm>
          </p:grpSpPr>
          <p:sp>
            <p:nvSpPr>
              <p:cNvPr id="190229"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23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23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01" name="Group 516"/>
            <p:cNvGrpSpPr>
              <a:grpSpLocks/>
            </p:cNvGrpSpPr>
            <p:nvPr/>
          </p:nvGrpSpPr>
          <p:grpSpPr bwMode="auto">
            <a:xfrm>
              <a:off x="8375244" y="2376409"/>
              <a:ext cx="138110" cy="138122"/>
              <a:chOff x="1196975" y="4543425"/>
              <a:chExt cx="138112" cy="138112"/>
            </a:xfrm>
          </p:grpSpPr>
          <p:sp>
            <p:nvSpPr>
              <p:cNvPr id="190226"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22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22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02" name="Group 520"/>
            <p:cNvGrpSpPr>
              <a:grpSpLocks/>
            </p:cNvGrpSpPr>
            <p:nvPr/>
          </p:nvGrpSpPr>
          <p:grpSpPr bwMode="auto">
            <a:xfrm>
              <a:off x="2569892" y="2002535"/>
              <a:ext cx="138110" cy="138122"/>
              <a:chOff x="1196975" y="4543425"/>
              <a:chExt cx="138112" cy="138112"/>
            </a:xfrm>
          </p:grpSpPr>
          <p:sp>
            <p:nvSpPr>
              <p:cNvPr id="190223"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224"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225"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03" name="Group 524"/>
            <p:cNvGrpSpPr>
              <a:grpSpLocks/>
            </p:cNvGrpSpPr>
            <p:nvPr/>
          </p:nvGrpSpPr>
          <p:grpSpPr bwMode="auto">
            <a:xfrm>
              <a:off x="3552567" y="2182033"/>
              <a:ext cx="138110" cy="138122"/>
              <a:chOff x="1196975" y="4543425"/>
              <a:chExt cx="138112" cy="138112"/>
            </a:xfrm>
          </p:grpSpPr>
          <p:sp>
            <p:nvSpPr>
              <p:cNvPr id="190220"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22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22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04" name="Group 528"/>
            <p:cNvGrpSpPr>
              <a:grpSpLocks/>
            </p:cNvGrpSpPr>
            <p:nvPr/>
          </p:nvGrpSpPr>
          <p:grpSpPr bwMode="auto">
            <a:xfrm>
              <a:off x="5517834" y="2413964"/>
              <a:ext cx="138110" cy="138122"/>
              <a:chOff x="1196975" y="4543425"/>
              <a:chExt cx="138112" cy="138112"/>
            </a:xfrm>
          </p:grpSpPr>
          <p:sp>
            <p:nvSpPr>
              <p:cNvPr id="190217"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21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21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05" name="Group 45"/>
            <p:cNvGrpSpPr>
              <a:grpSpLocks/>
            </p:cNvGrpSpPr>
            <p:nvPr/>
          </p:nvGrpSpPr>
          <p:grpSpPr bwMode="auto">
            <a:xfrm>
              <a:off x="2284259" y="2553683"/>
              <a:ext cx="6613677" cy="3640804"/>
              <a:chOff x="2284258" y="2553634"/>
              <a:chExt cx="6613678" cy="3640645"/>
            </a:xfrm>
          </p:grpSpPr>
          <p:grpSp>
            <p:nvGrpSpPr>
              <p:cNvPr id="190153" name="Group 381"/>
              <p:cNvGrpSpPr>
                <a:grpSpLocks/>
              </p:cNvGrpSpPr>
              <p:nvPr/>
            </p:nvGrpSpPr>
            <p:grpSpPr bwMode="auto">
              <a:xfrm>
                <a:off x="2284258" y="2686994"/>
                <a:ext cx="1273189" cy="2171767"/>
                <a:chOff x="816" y="1693"/>
                <a:chExt cx="802" cy="1368"/>
              </a:xfrm>
            </p:grpSpPr>
            <p:sp>
              <p:nvSpPr>
                <p:cNvPr id="190214" name="AutoShape 382"/>
                <p:cNvSpPr>
                  <a:spLocks noChangeArrowheads="1"/>
                </p:cNvSpPr>
                <p:nvPr/>
              </p:nvSpPr>
              <p:spPr bwMode="auto">
                <a:xfrm>
                  <a:off x="1486" y="1693"/>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215" name="AutoShape 383"/>
                <p:cNvSpPr>
                  <a:spLocks noChangeArrowheads="1"/>
                </p:cNvSpPr>
                <p:nvPr/>
              </p:nvSpPr>
              <p:spPr bwMode="auto">
                <a:xfrm>
                  <a:off x="1474" y="2406"/>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216" name="AutoShape 384"/>
                <p:cNvSpPr>
                  <a:spLocks noChangeArrowheads="1"/>
                </p:cNvSpPr>
                <p:nvPr/>
              </p:nvSpPr>
              <p:spPr bwMode="auto">
                <a:xfrm>
                  <a:off x="816" y="2947"/>
                  <a:ext cx="132" cy="114"/>
                </a:xfrm>
                <a:prstGeom prst="triangle">
                  <a:avLst>
                    <a:gd name="adj" fmla="val 50000"/>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grpSp>
            <p:nvGrpSpPr>
              <p:cNvPr id="190154" name="Group 275"/>
              <p:cNvGrpSpPr>
                <a:grpSpLocks/>
              </p:cNvGrpSpPr>
              <p:nvPr/>
            </p:nvGrpSpPr>
            <p:grpSpPr bwMode="auto">
              <a:xfrm>
                <a:off x="8105650" y="2971158"/>
                <a:ext cx="792286" cy="574221"/>
                <a:chOff x="8105775" y="2971800"/>
                <a:chExt cx="792298" cy="574205"/>
              </a:xfrm>
            </p:grpSpPr>
            <p:grpSp>
              <p:nvGrpSpPr>
                <p:cNvPr id="190203" name="Group 493"/>
                <p:cNvGrpSpPr>
                  <a:grpSpLocks/>
                </p:cNvGrpSpPr>
                <p:nvPr/>
              </p:nvGrpSpPr>
              <p:grpSpPr bwMode="auto">
                <a:xfrm>
                  <a:off x="8105775" y="2971800"/>
                  <a:ext cx="280988" cy="463550"/>
                  <a:chOff x="8638719" y="1220002"/>
                  <a:chExt cx="280657" cy="463447"/>
                </a:xfrm>
              </p:grpSpPr>
              <p:sp>
                <p:nvSpPr>
                  <p:cNvPr id="190207" name="Rectangle 133"/>
                  <p:cNvSpPr>
                    <a:spLocks noChangeArrowheads="1"/>
                  </p:cNvSpPr>
                  <p:nvPr/>
                </p:nvSpPr>
                <p:spPr bwMode="auto">
                  <a:xfrm rot="-2700000">
                    <a:off x="8638719" y="1402791"/>
                    <a:ext cx="280657" cy="280658"/>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90208" name="Group 80"/>
                  <p:cNvGrpSpPr>
                    <a:grpSpLocks/>
                  </p:cNvGrpSpPr>
                  <p:nvPr/>
                </p:nvGrpSpPr>
                <p:grpSpPr bwMode="auto">
                  <a:xfrm>
                    <a:off x="8685509" y="1498556"/>
                    <a:ext cx="186368" cy="84027"/>
                    <a:chOff x="1808112" y="2134561"/>
                    <a:chExt cx="549111" cy="247650"/>
                  </a:xfrm>
                </p:grpSpPr>
                <p:sp>
                  <p:nvSpPr>
                    <p:cNvPr id="190210"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211"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212"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213"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90209" name="Line 135"/>
                  <p:cNvSpPr>
                    <a:spLocks noChangeShapeType="1"/>
                  </p:cNvSpPr>
                  <p:nvPr/>
                </p:nvSpPr>
                <p:spPr bwMode="auto">
                  <a:xfrm>
                    <a:off x="8779047" y="1220002"/>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90204" name="Group 241"/>
                <p:cNvGrpSpPr>
                  <a:grpSpLocks/>
                </p:cNvGrpSpPr>
                <p:nvPr/>
              </p:nvGrpSpPr>
              <p:grpSpPr bwMode="auto">
                <a:xfrm>
                  <a:off x="8381730" y="3180204"/>
                  <a:ext cx="516343" cy="365801"/>
                  <a:chOff x="9283584" y="483216"/>
                  <a:chExt cx="516477" cy="365825"/>
                </a:xfrm>
              </p:grpSpPr>
              <p:sp>
                <p:nvSpPr>
                  <p:cNvPr id="190205"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D</a:t>
                    </a:r>
                  </a:p>
                </p:txBody>
              </p:sp>
              <p:sp>
                <p:nvSpPr>
                  <p:cNvPr id="190206" name="Text Box 435"/>
                  <p:cNvSpPr txBox="1">
                    <a:spLocks noChangeArrowheads="1"/>
                  </p:cNvSpPr>
                  <p:nvPr/>
                </p:nvSpPr>
                <p:spPr bwMode="auto">
                  <a:xfrm>
                    <a:off x="9289845" y="602811"/>
                    <a:ext cx="510216" cy="2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90155" name="Group 277"/>
              <p:cNvGrpSpPr>
                <a:grpSpLocks/>
              </p:cNvGrpSpPr>
              <p:nvPr/>
            </p:nvGrpSpPr>
            <p:grpSpPr bwMode="auto">
              <a:xfrm>
                <a:off x="6186391" y="2553634"/>
                <a:ext cx="786282" cy="553573"/>
                <a:chOff x="6186488" y="2554288"/>
                <a:chExt cx="786294" cy="553557"/>
              </a:xfrm>
            </p:grpSpPr>
            <p:grpSp>
              <p:nvGrpSpPr>
                <p:cNvPr id="190188" name="Group 466"/>
                <p:cNvGrpSpPr>
                  <a:grpSpLocks/>
                </p:cNvGrpSpPr>
                <p:nvPr/>
              </p:nvGrpSpPr>
              <p:grpSpPr bwMode="auto">
                <a:xfrm>
                  <a:off x="6186488" y="2554288"/>
                  <a:ext cx="280987" cy="442912"/>
                  <a:chOff x="9144000" y="2126089"/>
                  <a:chExt cx="280657" cy="442463"/>
                </a:xfrm>
              </p:grpSpPr>
              <p:grpSp>
                <p:nvGrpSpPr>
                  <p:cNvPr id="190192" name="Group 381"/>
                  <p:cNvGrpSpPr>
                    <a:grpSpLocks/>
                  </p:cNvGrpSpPr>
                  <p:nvPr/>
                </p:nvGrpSpPr>
                <p:grpSpPr bwMode="auto">
                  <a:xfrm>
                    <a:off x="9144000" y="2287894"/>
                    <a:ext cx="280657" cy="280658"/>
                    <a:chOff x="3840891" y="2938973"/>
                    <a:chExt cx="395477" cy="395476"/>
                  </a:xfrm>
                </p:grpSpPr>
                <p:sp>
                  <p:nvSpPr>
                    <p:cNvPr id="190194"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90195" name="Group 252"/>
                    <p:cNvGrpSpPr>
                      <a:grpSpLocks/>
                    </p:cNvGrpSpPr>
                    <p:nvPr/>
                  </p:nvGrpSpPr>
                  <p:grpSpPr bwMode="auto">
                    <a:xfrm>
                      <a:off x="3843033" y="3039193"/>
                      <a:ext cx="390179" cy="179559"/>
                      <a:chOff x="2804" y="1311"/>
                      <a:chExt cx="513" cy="290"/>
                    </a:xfrm>
                  </p:grpSpPr>
                  <p:sp>
                    <p:nvSpPr>
                      <p:cNvPr id="190201"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90202"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90196" name="Group 80"/>
                    <p:cNvGrpSpPr>
                      <a:grpSpLocks/>
                    </p:cNvGrpSpPr>
                    <p:nvPr/>
                  </p:nvGrpSpPr>
                  <p:grpSpPr bwMode="auto">
                    <a:xfrm>
                      <a:off x="3906824" y="3073916"/>
                      <a:ext cx="262613" cy="118403"/>
                      <a:chOff x="1808112" y="2134561"/>
                      <a:chExt cx="549111" cy="247650"/>
                    </a:xfrm>
                  </p:grpSpPr>
                  <p:sp>
                    <p:nvSpPr>
                      <p:cNvPr id="19019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19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19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200"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90193"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90189" name="Group 244"/>
                <p:cNvGrpSpPr>
                  <a:grpSpLocks/>
                </p:cNvGrpSpPr>
                <p:nvPr/>
              </p:nvGrpSpPr>
              <p:grpSpPr bwMode="auto">
                <a:xfrm>
                  <a:off x="6456573" y="2742054"/>
                  <a:ext cx="516209" cy="365791"/>
                  <a:chOff x="9283584" y="483216"/>
                  <a:chExt cx="516342" cy="365816"/>
                </a:xfrm>
              </p:grpSpPr>
              <p:sp>
                <p:nvSpPr>
                  <p:cNvPr id="190190"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A</a:t>
                    </a:r>
                  </a:p>
                </p:txBody>
              </p:sp>
              <p:sp>
                <p:nvSpPr>
                  <p:cNvPr id="190191"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90156" name="Group 278"/>
              <p:cNvGrpSpPr>
                <a:grpSpLocks/>
              </p:cNvGrpSpPr>
              <p:nvPr/>
            </p:nvGrpSpPr>
            <p:grpSpPr bwMode="auto">
              <a:xfrm>
                <a:off x="6476899" y="4492786"/>
                <a:ext cx="800566" cy="544543"/>
                <a:chOff x="6477000" y="4493384"/>
                <a:chExt cx="800578" cy="544527"/>
              </a:xfrm>
            </p:grpSpPr>
            <p:grpSp>
              <p:nvGrpSpPr>
                <p:cNvPr id="190173" name="Group 501"/>
                <p:cNvGrpSpPr>
                  <a:grpSpLocks/>
                </p:cNvGrpSpPr>
                <p:nvPr/>
              </p:nvGrpSpPr>
              <p:grpSpPr bwMode="auto">
                <a:xfrm>
                  <a:off x="6477000" y="4493384"/>
                  <a:ext cx="280988" cy="441325"/>
                  <a:chOff x="9144000" y="2126089"/>
                  <a:chExt cx="280657" cy="442463"/>
                </a:xfrm>
              </p:grpSpPr>
              <p:grpSp>
                <p:nvGrpSpPr>
                  <p:cNvPr id="190177" name="Group 381"/>
                  <p:cNvGrpSpPr>
                    <a:grpSpLocks/>
                  </p:cNvGrpSpPr>
                  <p:nvPr/>
                </p:nvGrpSpPr>
                <p:grpSpPr bwMode="auto">
                  <a:xfrm>
                    <a:off x="9144000" y="2287894"/>
                    <a:ext cx="280657" cy="280658"/>
                    <a:chOff x="3840891" y="2938973"/>
                    <a:chExt cx="395477" cy="395476"/>
                  </a:xfrm>
                </p:grpSpPr>
                <p:sp>
                  <p:nvSpPr>
                    <p:cNvPr id="190179"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90180" name="Group 252"/>
                    <p:cNvGrpSpPr>
                      <a:grpSpLocks/>
                    </p:cNvGrpSpPr>
                    <p:nvPr/>
                  </p:nvGrpSpPr>
                  <p:grpSpPr bwMode="auto">
                    <a:xfrm>
                      <a:off x="3843033" y="3039193"/>
                      <a:ext cx="390179" cy="179559"/>
                      <a:chOff x="2804" y="1311"/>
                      <a:chExt cx="513" cy="290"/>
                    </a:xfrm>
                  </p:grpSpPr>
                  <p:sp>
                    <p:nvSpPr>
                      <p:cNvPr id="190186"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90187"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90181" name="Group 80"/>
                    <p:cNvGrpSpPr>
                      <a:grpSpLocks/>
                    </p:cNvGrpSpPr>
                    <p:nvPr/>
                  </p:nvGrpSpPr>
                  <p:grpSpPr bwMode="auto">
                    <a:xfrm>
                      <a:off x="3906824" y="3073916"/>
                      <a:ext cx="262613" cy="118403"/>
                      <a:chOff x="1808112" y="2134561"/>
                      <a:chExt cx="549111" cy="247650"/>
                    </a:xfrm>
                  </p:grpSpPr>
                  <p:sp>
                    <p:nvSpPr>
                      <p:cNvPr id="19018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18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184"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85"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90178"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90174" name="Group 247"/>
                <p:cNvGrpSpPr>
                  <a:grpSpLocks/>
                </p:cNvGrpSpPr>
                <p:nvPr/>
              </p:nvGrpSpPr>
              <p:grpSpPr bwMode="auto">
                <a:xfrm>
                  <a:off x="6760797" y="4672098"/>
                  <a:ext cx="516781" cy="365813"/>
                  <a:chOff x="9283584" y="483216"/>
                  <a:chExt cx="516342" cy="365816"/>
                </a:xfrm>
              </p:grpSpPr>
              <p:sp>
                <p:nvSpPr>
                  <p:cNvPr id="190175"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B</a:t>
                    </a:r>
                  </a:p>
                </p:txBody>
              </p:sp>
              <p:sp>
                <p:nvSpPr>
                  <p:cNvPr id="190176"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nvGrpSpPr>
              <p:cNvPr id="190157" name="Group 279"/>
              <p:cNvGrpSpPr>
                <a:grpSpLocks/>
              </p:cNvGrpSpPr>
              <p:nvPr/>
            </p:nvGrpSpPr>
            <p:grpSpPr bwMode="auto">
              <a:xfrm>
                <a:off x="5364043" y="5655324"/>
                <a:ext cx="804110" cy="538955"/>
                <a:chOff x="5364128" y="5655889"/>
                <a:chExt cx="804122" cy="538940"/>
              </a:xfrm>
            </p:grpSpPr>
            <p:grpSp>
              <p:nvGrpSpPr>
                <p:cNvPr id="190158" name="Group 501"/>
                <p:cNvGrpSpPr>
                  <a:grpSpLocks/>
                </p:cNvGrpSpPr>
                <p:nvPr/>
              </p:nvGrpSpPr>
              <p:grpSpPr bwMode="auto">
                <a:xfrm>
                  <a:off x="5364128" y="5655889"/>
                  <a:ext cx="280988" cy="441325"/>
                  <a:chOff x="9144000" y="2126089"/>
                  <a:chExt cx="280657" cy="442463"/>
                </a:xfrm>
              </p:grpSpPr>
              <p:grpSp>
                <p:nvGrpSpPr>
                  <p:cNvPr id="190162" name="Group 381"/>
                  <p:cNvGrpSpPr>
                    <a:grpSpLocks/>
                  </p:cNvGrpSpPr>
                  <p:nvPr/>
                </p:nvGrpSpPr>
                <p:grpSpPr bwMode="auto">
                  <a:xfrm>
                    <a:off x="9144000" y="2287894"/>
                    <a:ext cx="280657" cy="280658"/>
                    <a:chOff x="3840891" y="2938973"/>
                    <a:chExt cx="395477" cy="395476"/>
                  </a:xfrm>
                </p:grpSpPr>
                <p:sp>
                  <p:nvSpPr>
                    <p:cNvPr id="190164" name="Rectangle 133"/>
                    <p:cNvSpPr>
                      <a:spLocks noChangeArrowheads="1"/>
                    </p:cNvSpPr>
                    <p:nvPr/>
                  </p:nvSpPr>
                  <p:spPr bwMode="auto">
                    <a:xfrm rot="-2700000">
                      <a:off x="3840891" y="2938973"/>
                      <a:ext cx="395477" cy="395476"/>
                    </a:xfrm>
                    <a:prstGeom prst="rect">
                      <a:avLst/>
                    </a:prstGeom>
                    <a:solidFill>
                      <a:srgbClr val="FF0000"/>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90165" name="Group 252"/>
                    <p:cNvGrpSpPr>
                      <a:grpSpLocks/>
                    </p:cNvGrpSpPr>
                    <p:nvPr/>
                  </p:nvGrpSpPr>
                  <p:grpSpPr bwMode="auto">
                    <a:xfrm>
                      <a:off x="3843033" y="3039193"/>
                      <a:ext cx="390179" cy="179559"/>
                      <a:chOff x="2804" y="1311"/>
                      <a:chExt cx="513" cy="290"/>
                    </a:xfrm>
                  </p:grpSpPr>
                  <p:sp>
                    <p:nvSpPr>
                      <p:cNvPr id="190171" name="Line 253"/>
                      <p:cNvSpPr>
                        <a:spLocks noChangeAspect="1" noChangeShapeType="1"/>
                      </p:cNvSpPr>
                      <p:nvPr/>
                    </p:nvSpPr>
                    <p:spPr bwMode="auto">
                      <a:xfrm>
                        <a:off x="2804" y="1311"/>
                        <a:ext cx="513" cy="290"/>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sp>
                    <p:nvSpPr>
                      <p:cNvPr id="190172" name="Line 254"/>
                      <p:cNvSpPr>
                        <a:spLocks noChangeAspect="1" noChangeShapeType="1"/>
                      </p:cNvSpPr>
                      <p:nvPr/>
                    </p:nvSpPr>
                    <p:spPr bwMode="auto">
                      <a:xfrm flipV="1">
                        <a:off x="2816" y="1318"/>
                        <a:ext cx="500" cy="283"/>
                      </a:xfrm>
                      <a:prstGeom prst="line">
                        <a:avLst/>
                      </a:prstGeom>
                      <a:noFill/>
                      <a:ln w="1905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lIns="0" tIns="0" rIns="0" bIns="0" anchor="ctr">
                        <a:spAutoFit/>
                      </a:bodyPr>
                      <a:lstStyle/>
                      <a:p>
                        <a:endParaRPr lang="en-US" dirty="0"/>
                      </a:p>
                    </p:txBody>
                  </p:sp>
                </p:grpSp>
                <p:grpSp>
                  <p:nvGrpSpPr>
                    <p:cNvPr id="190166" name="Group 80"/>
                    <p:cNvGrpSpPr>
                      <a:grpSpLocks/>
                    </p:cNvGrpSpPr>
                    <p:nvPr/>
                  </p:nvGrpSpPr>
                  <p:grpSpPr bwMode="auto">
                    <a:xfrm>
                      <a:off x="3906824" y="3073916"/>
                      <a:ext cx="262613" cy="118403"/>
                      <a:chOff x="1808112" y="2134561"/>
                      <a:chExt cx="549111" cy="247650"/>
                    </a:xfrm>
                  </p:grpSpPr>
                  <p:sp>
                    <p:nvSpPr>
                      <p:cNvPr id="19016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16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16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70" name="Line 97"/>
                      <p:cNvSpPr>
                        <a:spLocks noChangeShapeType="1"/>
                      </p:cNvSpPr>
                      <p:nvPr/>
                    </p:nvSpPr>
                    <p:spPr bwMode="auto">
                      <a:xfrm>
                        <a:off x="1882937" y="2136964"/>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sp>
                <p:nvSpPr>
                  <p:cNvPr id="190163" name="Line 135"/>
                  <p:cNvSpPr>
                    <a:spLocks noChangeShapeType="1"/>
                  </p:cNvSpPr>
                  <p:nvPr/>
                </p:nvSpPr>
                <p:spPr bwMode="auto">
                  <a:xfrm>
                    <a:off x="9284309" y="2126089"/>
                    <a:ext cx="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90159" name="Group 244"/>
                <p:cNvGrpSpPr>
                  <a:grpSpLocks/>
                </p:cNvGrpSpPr>
                <p:nvPr/>
              </p:nvGrpSpPr>
              <p:grpSpPr bwMode="auto">
                <a:xfrm>
                  <a:off x="5652041" y="5829038"/>
                  <a:ext cx="516209" cy="365791"/>
                  <a:chOff x="9283584" y="483216"/>
                  <a:chExt cx="516342" cy="365816"/>
                </a:xfrm>
              </p:grpSpPr>
              <p:sp>
                <p:nvSpPr>
                  <p:cNvPr id="190160" name="Text Box 427"/>
                  <p:cNvSpPr txBox="1">
                    <a:spLocks noChangeArrowheads="1"/>
                  </p:cNvSpPr>
                  <p:nvPr/>
                </p:nvSpPr>
                <p:spPr bwMode="auto">
                  <a:xfrm>
                    <a:off x="9283584" y="483216"/>
                    <a:ext cx="2551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C</a:t>
                    </a:r>
                  </a:p>
                </p:txBody>
              </p:sp>
              <p:sp>
                <p:nvSpPr>
                  <p:cNvPr id="190161" name="Text Box 435"/>
                  <p:cNvSpPr txBox="1">
                    <a:spLocks noChangeArrowheads="1"/>
                  </p:cNvSpPr>
                  <p:nvPr/>
                </p:nvSpPr>
                <p:spPr bwMode="auto">
                  <a:xfrm>
                    <a:off x="9289850" y="602811"/>
                    <a:ext cx="5100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b="1" dirty="0">
                        <a:solidFill>
                          <a:srgbClr val="000000"/>
                        </a:solidFill>
                      </a:rPr>
                      <a:t>1-843</a:t>
                    </a:r>
                  </a:p>
                </p:txBody>
              </p:sp>
            </p:grpSp>
          </p:grpSp>
        </p:grpSp>
        <p:sp>
          <p:nvSpPr>
            <p:cNvPr id="190106" name="Freeform 528"/>
            <p:cNvSpPr>
              <a:spLocks/>
            </p:cNvSpPr>
            <p:nvPr/>
          </p:nvSpPr>
          <p:spPr bwMode="auto">
            <a:xfrm>
              <a:off x="6823441" y="2352843"/>
              <a:ext cx="444504" cy="4367324"/>
            </a:xfrm>
            <a:custGeom>
              <a:avLst/>
              <a:gdLst>
                <a:gd name="T0" fmla="*/ 2147483646 w 10156"/>
                <a:gd name="T1" fmla="*/ 0 h 11035"/>
                <a:gd name="T2" fmla="*/ 2147483646 w 10156"/>
                <a:gd name="T3" fmla="*/ 2147483646 h 11035"/>
                <a:gd name="T4" fmla="*/ 2147483646 w 10156"/>
                <a:gd name="T5" fmla="*/ 2147483646 h 11035"/>
                <a:gd name="T6" fmla="*/ 2147483646 w 10156"/>
                <a:gd name="T7" fmla="*/ 2147483646 h 11035"/>
                <a:gd name="T8" fmla="*/ 2147483646 w 10156"/>
                <a:gd name="T9" fmla="*/ 2147483646 h 11035"/>
                <a:gd name="T10" fmla="*/ 2147483646 w 10156"/>
                <a:gd name="T11" fmla="*/ 2147483646 h 11035"/>
                <a:gd name="T12" fmla="*/ 2147483646 w 10156"/>
                <a:gd name="T13" fmla="*/ 2147483646 h 11035"/>
                <a:gd name="T14" fmla="*/ 2147483646 w 10156"/>
                <a:gd name="T15" fmla="*/ 2147483646 h 11035"/>
                <a:gd name="T16" fmla="*/ 2147483646 w 10156"/>
                <a:gd name="T17" fmla="*/ 2147483646 h 11035"/>
                <a:gd name="T18" fmla="*/ 2147483646 w 10156"/>
                <a:gd name="T19" fmla="*/ 2147483646 h 11035"/>
                <a:gd name="T20" fmla="*/ 2147483646 w 10156"/>
                <a:gd name="T21" fmla="*/ 2147483646 h 110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56"/>
                <a:gd name="T34" fmla="*/ 0 h 11035"/>
                <a:gd name="T35" fmla="*/ 10156 w 10156"/>
                <a:gd name="T36" fmla="*/ 11035 h 110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56" h="11035">
                  <a:moveTo>
                    <a:pt x="255" y="0"/>
                  </a:moveTo>
                  <a:cubicBezTo>
                    <a:pt x="0" y="89"/>
                    <a:pt x="1544" y="655"/>
                    <a:pt x="1616" y="865"/>
                  </a:cubicBezTo>
                  <a:cubicBezTo>
                    <a:pt x="1691" y="1073"/>
                    <a:pt x="2892" y="1478"/>
                    <a:pt x="3109" y="1729"/>
                  </a:cubicBezTo>
                  <a:cubicBezTo>
                    <a:pt x="3329" y="1984"/>
                    <a:pt x="3754" y="2110"/>
                    <a:pt x="4031" y="2367"/>
                  </a:cubicBezTo>
                  <a:cubicBezTo>
                    <a:pt x="4307" y="2624"/>
                    <a:pt x="4166" y="2894"/>
                    <a:pt x="4763" y="3273"/>
                  </a:cubicBezTo>
                  <a:cubicBezTo>
                    <a:pt x="4697" y="4070"/>
                    <a:pt x="4613" y="4058"/>
                    <a:pt x="7124" y="4814"/>
                  </a:cubicBezTo>
                  <a:cubicBezTo>
                    <a:pt x="8740" y="5452"/>
                    <a:pt x="8755" y="5554"/>
                    <a:pt x="9923" y="6230"/>
                  </a:cubicBezTo>
                  <a:cubicBezTo>
                    <a:pt x="10156" y="6613"/>
                    <a:pt x="9833" y="6810"/>
                    <a:pt x="9608" y="7128"/>
                  </a:cubicBezTo>
                  <a:cubicBezTo>
                    <a:pt x="9382" y="7446"/>
                    <a:pt x="8806" y="7755"/>
                    <a:pt x="8568" y="8136"/>
                  </a:cubicBezTo>
                  <a:cubicBezTo>
                    <a:pt x="8329" y="8517"/>
                    <a:pt x="8243" y="9084"/>
                    <a:pt x="8179" y="9413"/>
                  </a:cubicBezTo>
                  <a:cubicBezTo>
                    <a:pt x="8109" y="9744"/>
                    <a:pt x="8476" y="10694"/>
                    <a:pt x="8345" y="11035"/>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90107" name="Group 528"/>
            <p:cNvGrpSpPr>
              <a:grpSpLocks/>
            </p:cNvGrpSpPr>
            <p:nvPr/>
          </p:nvGrpSpPr>
          <p:grpSpPr bwMode="auto">
            <a:xfrm>
              <a:off x="6782526" y="2443536"/>
              <a:ext cx="138110" cy="138122"/>
              <a:chOff x="1196975" y="4543425"/>
              <a:chExt cx="138112" cy="138112"/>
            </a:xfrm>
          </p:grpSpPr>
          <p:sp>
            <p:nvSpPr>
              <p:cNvPr id="190150"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151"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52"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90108" name="Text Box 533"/>
            <p:cNvSpPr txBox="1">
              <a:spLocks noChangeArrowheads="1"/>
            </p:cNvSpPr>
            <p:nvPr/>
          </p:nvSpPr>
          <p:spPr bwMode="auto">
            <a:xfrm>
              <a:off x="6217339" y="2063018"/>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90109" name="Text Box 533"/>
            <p:cNvSpPr txBox="1">
              <a:spLocks noChangeArrowheads="1"/>
            </p:cNvSpPr>
            <p:nvPr/>
          </p:nvSpPr>
          <p:spPr bwMode="auto">
            <a:xfrm>
              <a:off x="6560239" y="6558154"/>
              <a:ext cx="1254089"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IOWA</a:t>
              </a:r>
            </a:p>
          </p:txBody>
        </p:sp>
        <p:sp>
          <p:nvSpPr>
            <p:cNvPr id="190110" name="Freeform 515"/>
            <p:cNvSpPr>
              <a:spLocks/>
            </p:cNvSpPr>
            <p:nvPr/>
          </p:nvSpPr>
          <p:spPr bwMode="auto">
            <a:xfrm>
              <a:off x="4005375" y="6203851"/>
              <a:ext cx="5003314" cy="331261"/>
            </a:xfrm>
            <a:custGeom>
              <a:avLst/>
              <a:gdLst>
                <a:gd name="T0" fmla="*/ 0 w 10135"/>
                <a:gd name="T1" fmla="*/ 2147483646 h 10000"/>
                <a:gd name="T2" fmla="*/ 2147483646 w 10135"/>
                <a:gd name="T3" fmla="*/ 2147483646 h 10000"/>
                <a:gd name="T4" fmla="*/ 2147483646 w 10135"/>
                <a:gd name="T5" fmla="*/ 2147483646 h 10000"/>
                <a:gd name="T6" fmla="*/ 2147483646 w 10135"/>
                <a:gd name="T7" fmla="*/ 2147483646 h 10000"/>
                <a:gd name="T8" fmla="*/ 2147483646 w 10135"/>
                <a:gd name="T9" fmla="*/ 2147483646 h 10000"/>
                <a:gd name="T10" fmla="*/ 2147483646 w 10135"/>
                <a:gd name="T11" fmla="*/ 2147483646 h 10000"/>
                <a:gd name="T12" fmla="*/ 2147483646 w 10135"/>
                <a:gd name="T13" fmla="*/ 2147483646 h 10000"/>
                <a:gd name="T14" fmla="*/ 2147483646 w 10135"/>
                <a:gd name="T15" fmla="*/ 2147483646 h 10000"/>
                <a:gd name="T16" fmla="*/ 2147483646 w 1013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35"/>
                <a:gd name="T28" fmla="*/ 0 h 10000"/>
                <a:gd name="T29" fmla="*/ 10135 w 10135"/>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35" h="10000">
                  <a:moveTo>
                    <a:pt x="0" y="9660"/>
                  </a:moveTo>
                  <a:cubicBezTo>
                    <a:pt x="300" y="9825"/>
                    <a:pt x="613" y="9038"/>
                    <a:pt x="1269" y="8332"/>
                  </a:cubicBezTo>
                  <a:cubicBezTo>
                    <a:pt x="1733" y="7499"/>
                    <a:pt x="2483" y="8947"/>
                    <a:pt x="2977" y="9049"/>
                  </a:cubicBezTo>
                  <a:lnTo>
                    <a:pt x="4561" y="9375"/>
                  </a:lnTo>
                  <a:cubicBezTo>
                    <a:pt x="4954" y="9462"/>
                    <a:pt x="4991" y="9417"/>
                    <a:pt x="5333" y="9572"/>
                  </a:cubicBezTo>
                  <a:cubicBezTo>
                    <a:pt x="5571" y="9472"/>
                    <a:pt x="5546" y="10000"/>
                    <a:pt x="5952" y="9981"/>
                  </a:cubicBezTo>
                  <a:cubicBezTo>
                    <a:pt x="6358" y="9961"/>
                    <a:pt x="7107" y="9525"/>
                    <a:pt x="7768" y="9454"/>
                  </a:cubicBezTo>
                  <a:cubicBezTo>
                    <a:pt x="8756" y="7522"/>
                    <a:pt x="8859" y="7097"/>
                    <a:pt x="9253" y="5521"/>
                  </a:cubicBezTo>
                  <a:cubicBezTo>
                    <a:pt x="9647" y="3946"/>
                    <a:pt x="9715" y="2785"/>
                    <a:pt x="10135" y="0"/>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111" name="Freeform 515"/>
            <p:cNvSpPr>
              <a:spLocks/>
            </p:cNvSpPr>
            <p:nvPr/>
          </p:nvSpPr>
          <p:spPr bwMode="auto">
            <a:xfrm>
              <a:off x="0" y="5667716"/>
              <a:ext cx="3768844" cy="867509"/>
            </a:xfrm>
            <a:custGeom>
              <a:avLst/>
              <a:gdLst>
                <a:gd name="T0" fmla="*/ 0 w 10680"/>
                <a:gd name="T1" fmla="*/ 0 h 12723"/>
                <a:gd name="T2" fmla="*/ 2147483646 w 10680"/>
                <a:gd name="T3" fmla="*/ 2147483646 h 12723"/>
                <a:gd name="T4" fmla="*/ 2147483646 w 10680"/>
                <a:gd name="T5" fmla="*/ 2147483646 h 12723"/>
                <a:gd name="T6" fmla="*/ 2147483646 w 10680"/>
                <a:gd name="T7" fmla="*/ 2147483646 h 12723"/>
                <a:gd name="T8" fmla="*/ 2147483646 w 10680"/>
                <a:gd name="T9" fmla="*/ 2147483646 h 12723"/>
                <a:gd name="T10" fmla="*/ 2147483646 w 10680"/>
                <a:gd name="T11" fmla="*/ 2147483646 h 12723"/>
                <a:gd name="T12" fmla="*/ 0 60000 65536"/>
                <a:gd name="T13" fmla="*/ 0 60000 65536"/>
                <a:gd name="T14" fmla="*/ 0 60000 65536"/>
                <a:gd name="T15" fmla="*/ 0 60000 65536"/>
                <a:gd name="T16" fmla="*/ 0 60000 65536"/>
                <a:gd name="T17" fmla="*/ 0 60000 65536"/>
                <a:gd name="T18" fmla="*/ 0 w 10680"/>
                <a:gd name="T19" fmla="*/ 0 h 12723"/>
                <a:gd name="T20" fmla="*/ 10680 w 10680"/>
                <a:gd name="T21" fmla="*/ 12723 h 12723"/>
              </a:gdLst>
              <a:ahLst/>
              <a:cxnLst>
                <a:cxn ang="T12">
                  <a:pos x="T0" y="T1"/>
                </a:cxn>
                <a:cxn ang="T13">
                  <a:pos x="T2" y="T3"/>
                </a:cxn>
                <a:cxn ang="T14">
                  <a:pos x="T4" y="T5"/>
                </a:cxn>
                <a:cxn ang="T15">
                  <a:pos x="T6" y="T7"/>
                </a:cxn>
                <a:cxn ang="T16">
                  <a:pos x="T8" y="T9"/>
                </a:cxn>
                <a:cxn ang="T17">
                  <a:pos x="T10" y="T11"/>
                </a:cxn>
              </a:cxnLst>
              <a:rect l="T18" t="T19" r="T20" b="T21"/>
              <a:pathLst>
                <a:path w="10680" h="12723">
                  <a:moveTo>
                    <a:pt x="0" y="0"/>
                  </a:moveTo>
                  <a:cubicBezTo>
                    <a:pt x="218" y="878"/>
                    <a:pt x="938" y="4011"/>
                    <a:pt x="1375" y="5849"/>
                  </a:cubicBezTo>
                  <a:cubicBezTo>
                    <a:pt x="1812" y="7687"/>
                    <a:pt x="1783" y="9978"/>
                    <a:pt x="2621" y="11026"/>
                  </a:cubicBezTo>
                  <a:cubicBezTo>
                    <a:pt x="3687" y="12449"/>
                    <a:pt x="5389" y="11442"/>
                    <a:pt x="6380" y="11673"/>
                  </a:cubicBezTo>
                  <a:cubicBezTo>
                    <a:pt x="7159" y="11459"/>
                    <a:pt x="7844" y="12088"/>
                    <a:pt x="8561" y="12251"/>
                  </a:cubicBezTo>
                  <a:cubicBezTo>
                    <a:pt x="9278" y="12414"/>
                    <a:pt x="10095" y="12723"/>
                    <a:pt x="10680" y="12652"/>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112" name="Rectangle 514"/>
            <p:cNvSpPr>
              <a:spLocks noChangeArrowheads="1"/>
            </p:cNvSpPr>
            <p:nvPr/>
          </p:nvSpPr>
          <p:spPr bwMode="auto">
            <a:xfrm>
              <a:off x="3732417" y="6166907"/>
              <a:ext cx="324123" cy="73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4</a:t>
              </a:r>
            </a:p>
          </p:txBody>
        </p:sp>
        <p:grpSp>
          <p:nvGrpSpPr>
            <p:cNvPr id="190113" name="Group 540"/>
            <p:cNvGrpSpPr>
              <a:grpSpLocks/>
            </p:cNvGrpSpPr>
            <p:nvPr/>
          </p:nvGrpSpPr>
          <p:grpSpPr bwMode="auto">
            <a:xfrm>
              <a:off x="5028567" y="6410709"/>
              <a:ext cx="138110" cy="138122"/>
              <a:chOff x="1196975" y="4543425"/>
              <a:chExt cx="138112" cy="138112"/>
            </a:xfrm>
          </p:grpSpPr>
          <p:sp>
            <p:nvSpPr>
              <p:cNvPr id="190147" name="Oval 161"/>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148"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49"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14" name="Group 536"/>
            <p:cNvGrpSpPr>
              <a:grpSpLocks/>
            </p:cNvGrpSpPr>
            <p:nvPr/>
          </p:nvGrpSpPr>
          <p:grpSpPr bwMode="auto">
            <a:xfrm>
              <a:off x="2244596" y="6392557"/>
              <a:ext cx="138110" cy="138122"/>
              <a:chOff x="1196975" y="4543425"/>
              <a:chExt cx="138112" cy="138112"/>
            </a:xfrm>
          </p:grpSpPr>
          <p:sp>
            <p:nvSpPr>
              <p:cNvPr id="190144" name="Oval 164"/>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145"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46"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15" name="Group 532"/>
            <p:cNvGrpSpPr>
              <a:grpSpLocks/>
            </p:cNvGrpSpPr>
            <p:nvPr/>
          </p:nvGrpSpPr>
          <p:grpSpPr bwMode="auto">
            <a:xfrm>
              <a:off x="1398520" y="6396033"/>
              <a:ext cx="138110" cy="138122"/>
              <a:chOff x="1196975" y="4543425"/>
              <a:chExt cx="138112" cy="138112"/>
            </a:xfrm>
          </p:grpSpPr>
          <p:sp>
            <p:nvSpPr>
              <p:cNvPr id="190141" name="Oval 167"/>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142"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43"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16" name="Group 503"/>
            <p:cNvGrpSpPr>
              <a:grpSpLocks/>
            </p:cNvGrpSpPr>
            <p:nvPr/>
          </p:nvGrpSpPr>
          <p:grpSpPr bwMode="auto">
            <a:xfrm>
              <a:off x="143116" y="5769211"/>
              <a:ext cx="138110" cy="138122"/>
              <a:chOff x="1196975" y="4543425"/>
              <a:chExt cx="138112" cy="138112"/>
            </a:xfrm>
          </p:grpSpPr>
          <p:sp>
            <p:nvSpPr>
              <p:cNvPr id="190138"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139"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40"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90117" name="Rectangle 538"/>
            <p:cNvSpPr>
              <a:spLocks noChangeArrowheads="1"/>
            </p:cNvSpPr>
            <p:nvPr/>
          </p:nvSpPr>
          <p:spPr bwMode="auto">
            <a:xfrm>
              <a:off x="7823701" y="1962146"/>
              <a:ext cx="1136633"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sp>
          <p:nvSpPr>
            <p:cNvPr id="190118" name="Rectangle 540"/>
            <p:cNvSpPr>
              <a:spLocks noChangeArrowheads="1"/>
            </p:cNvSpPr>
            <p:nvPr/>
          </p:nvSpPr>
          <p:spPr bwMode="auto">
            <a:xfrm>
              <a:off x="8276905" y="6513295"/>
              <a:ext cx="954408" cy="233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PL TEXAS</a:t>
              </a:r>
            </a:p>
          </p:txBody>
        </p:sp>
        <p:grpSp>
          <p:nvGrpSpPr>
            <p:cNvPr id="190119" name="Group 528"/>
            <p:cNvGrpSpPr>
              <a:grpSpLocks/>
            </p:cNvGrpSpPr>
            <p:nvPr/>
          </p:nvGrpSpPr>
          <p:grpSpPr bwMode="auto">
            <a:xfrm>
              <a:off x="7117110" y="6455086"/>
              <a:ext cx="138110" cy="138122"/>
              <a:chOff x="1196975" y="4543425"/>
              <a:chExt cx="138112" cy="138112"/>
            </a:xfrm>
          </p:grpSpPr>
          <p:sp>
            <p:nvSpPr>
              <p:cNvPr id="190135" name="Oval 170"/>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136"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37"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20" name="Group 512"/>
            <p:cNvGrpSpPr>
              <a:grpSpLocks/>
            </p:cNvGrpSpPr>
            <p:nvPr/>
          </p:nvGrpSpPr>
          <p:grpSpPr bwMode="auto">
            <a:xfrm>
              <a:off x="8771479" y="6215839"/>
              <a:ext cx="138110" cy="138122"/>
              <a:chOff x="1196975" y="4543425"/>
              <a:chExt cx="138112" cy="138112"/>
            </a:xfrm>
          </p:grpSpPr>
          <p:sp>
            <p:nvSpPr>
              <p:cNvPr id="190132"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133"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34"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90121" name="Freeform 527"/>
            <p:cNvSpPr>
              <a:spLocks/>
            </p:cNvSpPr>
            <p:nvPr/>
          </p:nvSpPr>
          <p:spPr bwMode="auto">
            <a:xfrm>
              <a:off x="3601867" y="2256565"/>
              <a:ext cx="1133166" cy="4363490"/>
            </a:xfrm>
            <a:custGeom>
              <a:avLst/>
              <a:gdLst>
                <a:gd name="T0" fmla="*/ 2147483646 w 10473"/>
                <a:gd name="T1" fmla="*/ 0 h 10511"/>
                <a:gd name="T2" fmla="*/ 2147483646 w 10473"/>
                <a:gd name="T3" fmla="*/ 2147483646 h 10511"/>
                <a:gd name="T4" fmla="*/ 2147483646 w 10473"/>
                <a:gd name="T5" fmla="*/ 2147483646 h 10511"/>
                <a:gd name="T6" fmla="*/ 2147483646 w 10473"/>
                <a:gd name="T7" fmla="*/ 2147483646 h 10511"/>
                <a:gd name="T8" fmla="*/ 2147483646 w 10473"/>
                <a:gd name="T9" fmla="*/ 2147483646 h 10511"/>
                <a:gd name="T10" fmla="*/ 2147483646 w 10473"/>
                <a:gd name="T11" fmla="*/ 2147483646 h 10511"/>
                <a:gd name="T12" fmla="*/ 2147483646 w 10473"/>
                <a:gd name="T13" fmla="*/ 2147483646 h 10511"/>
                <a:gd name="T14" fmla="*/ 2147483646 w 10473"/>
                <a:gd name="T15" fmla="*/ 2147483646 h 10511"/>
                <a:gd name="T16" fmla="*/ 2147483646 w 10473"/>
                <a:gd name="T17" fmla="*/ 2147483646 h 10511"/>
                <a:gd name="T18" fmla="*/ 0 w 10473"/>
                <a:gd name="T19" fmla="*/ 2147483646 h 10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73"/>
                <a:gd name="T31" fmla="*/ 0 h 10511"/>
                <a:gd name="T32" fmla="*/ 10473 w 10473"/>
                <a:gd name="T33" fmla="*/ 10511 h 10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73" h="10511">
                  <a:moveTo>
                    <a:pt x="10473" y="0"/>
                  </a:moveTo>
                  <a:cubicBezTo>
                    <a:pt x="10177" y="228"/>
                    <a:pt x="9462" y="685"/>
                    <a:pt x="9123" y="996"/>
                  </a:cubicBezTo>
                  <a:cubicBezTo>
                    <a:pt x="8784" y="1307"/>
                    <a:pt x="8697" y="1512"/>
                    <a:pt x="8439" y="1865"/>
                  </a:cubicBezTo>
                  <a:cubicBezTo>
                    <a:pt x="8181" y="2217"/>
                    <a:pt x="7942" y="2707"/>
                    <a:pt x="7576" y="3112"/>
                  </a:cubicBezTo>
                  <a:cubicBezTo>
                    <a:pt x="7278" y="3833"/>
                    <a:pt x="7535" y="3883"/>
                    <a:pt x="6314" y="4312"/>
                  </a:cubicBezTo>
                  <a:cubicBezTo>
                    <a:pt x="5702" y="4653"/>
                    <a:pt x="5245" y="4745"/>
                    <a:pt x="4171" y="5207"/>
                  </a:cubicBezTo>
                  <a:cubicBezTo>
                    <a:pt x="3570" y="5579"/>
                    <a:pt x="3320" y="5647"/>
                    <a:pt x="2892" y="5992"/>
                  </a:cubicBezTo>
                  <a:cubicBezTo>
                    <a:pt x="2057" y="6691"/>
                    <a:pt x="2091" y="6781"/>
                    <a:pt x="1601" y="7281"/>
                  </a:cubicBezTo>
                  <a:cubicBezTo>
                    <a:pt x="1160" y="7945"/>
                    <a:pt x="904" y="8174"/>
                    <a:pt x="637" y="8712"/>
                  </a:cubicBezTo>
                  <a:cubicBezTo>
                    <a:pt x="370" y="9250"/>
                    <a:pt x="262" y="9656"/>
                    <a:pt x="0" y="10511"/>
                  </a:cubicBezTo>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122" name="Text Box 533"/>
            <p:cNvSpPr txBox="1">
              <a:spLocks noChangeArrowheads="1"/>
            </p:cNvSpPr>
            <p:nvPr/>
          </p:nvSpPr>
          <p:spPr bwMode="auto">
            <a:xfrm>
              <a:off x="4201769" y="1927392"/>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PL OHIO</a:t>
              </a:r>
            </a:p>
          </p:txBody>
        </p:sp>
        <p:sp>
          <p:nvSpPr>
            <p:cNvPr id="190123" name="Text Box 533"/>
            <p:cNvSpPr txBox="1">
              <a:spLocks noChangeArrowheads="1"/>
            </p:cNvSpPr>
            <p:nvPr/>
          </p:nvSpPr>
          <p:spPr bwMode="auto">
            <a:xfrm>
              <a:off x="2971598" y="6568235"/>
              <a:ext cx="1073704" cy="22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PL OHIO</a:t>
              </a:r>
            </a:p>
          </p:txBody>
        </p:sp>
        <p:grpSp>
          <p:nvGrpSpPr>
            <p:cNvPr id="190124" name="Group 524"/>
            <p:cNvGrpSpPr>
              <a:grpSpLocks/>
            </p:cNvGrpSpPr>
            <p:nvPr/>
          </p:nvGrpSpPr>
          <p:grpSpPr bwMode="auto">
            <a:xfrm>
              <a:off x="3543071" y="6450864"/>
              <a:ext cx="138113" cy="138113"/>
              <a:chOff x="1196975" y="4543425"/>
              <a:chExt cx="138112" cy="138112"/>
            </a:xfrm>
          </p:grpSpPr>
          <p:sp>
            <p:nvSpPr>
              <p:cNvPr id="190129"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130"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31"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125" name="Group 524"/>
            <p:cNvGrpSpPr>
              <a:grpSpLocks/>
            </p:cNvGrpSpPr>
            <p:nvPr/>
          </p:nvGrpSpPr>
          <p:grpSpPr bwMode="auto">
            <a:xfrm>
              <a:off x="4612310" y="2318995"/>
              <a:ext cx="138113" cy="138113"/>
              <a:chOff x="1196975" y="4543425"/>
              <a:chExt cx="138112" cy="138112"/>
            </a:xfrm>
          </p:grpSpPr>
          <p:sp>
            <p:nvSpPr>
              <p:cNvPr id="190126" name="Oval 529"/>
              <p:cNvSpPr>
                <a:spLocks noChangeArrowheads="1"/>
              </p:cNvSpPr>
              <p:nvPr/>
            </p:nvSpPr>
            <p:spPr bwMode="auto">
              <a:xfrm>
                <a:off x="1196975" y="4543425"/>
                <a:ext cx="138112" cy="138112"/>
              </a:xfrm>
              <a:prstGeom prst="ellipse">
                <a:avLst/>
              </a:prstGeom>
              <a:solidFill>
                <a:srgbClr val="C3C1A5"/>
              </a:solidFill>
              <a:ln w="19050">
                <a:solidFill>
                  <a:srgbClr val="3333CC"/>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127" name="Line 530"/>
              <p:cNvSpPr>
                <a:spLocks noChangeShapeType="1"/>
              </p:cNvSpPr>
              <p:nvPr/>
            </p:nvSpPr>
            <p:spPr bwMode="auto">
              <a:xfrm>
                <a:off x="1219835" y="4564063"/>
                <a:ext cx="88900" cy="104775"/>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128" name="Line 531"/>
              <p:cNvSpPr>
                <a:spLocks noChangeShapeType="1"/>
              </p:cNvSpPr>
              <p:nvPr/>
            </p:nvSpPr>
            <p:spPr bwMode="auto">
              <a:xfrm flipV="1">
                <a:off x="1219200" y="4560888"/>
                <a:ext cx="93662" cy="103187"/>
              </a:xfrm>
              <a:prstGeom prst="line">
                <a:avLst/>
              </a:prstGeom>
              <a:noFill/>
              <a:ln w="19050">
                <a:solidFill>
                  <a:srgbClr val="3333CC"/>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89446" name="Group 749"/>
          <p:cNvGrpSpPr>
            <a:grpSpLocks/>
          </p:cNvGrpSpPr>
          <p:nvPr/>
        </p:nvGrpSpPr>
        <p:grpSpPr bwMode="auto">
          <a:xfrm>
            <a:off x="4029020" y="1671639"/>
            <a:ext cx="8351837" cy="5253037"/>
            <a:chOff x="989013" y="1671638"/>
            <a:chExt cx="8351837" cy="5253037"/>
          </a:xfrm>
        </p:grpSpPr>
        <p:sp>
          <p:nvSpPr>
            <p:cNvPr id="190069" name="Text Box 534"/>
            <p:cNvSpPr txBox="1">
              <a:spLocks noChangeArrowheads="1"/>
            </p:cNvSpPr>
            <p:nvPr/>
          </p:nvSpPr>
          <p:spPr bwMode="auto">
            <a:xfrm>
              <a:off x="2084322" y="1737761"/>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90070" name="Text Box 534"/>
            <p:cNvSpPr txBox="1">
              <a:spLocks noChangeArrowheads="1"/>
            </p:cNvSpPr>
            <p:nvPr/>
          </p:nvSpPr>
          <p:spPr bwMode="auto">
            <a:xfrm>
              <a:off x="989013"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(LD)</a:t>
              </a:r>
            </a:p>
          </p:txBody>
        </p:sp>
        <p:sp>
          <p:nvSpPr>
            <p:cNvPr id="190071" name="Text Box 534"/>
            <p:cNvSpPr txBox="1">
              <a:spLocks noChangeArrowheads="1"/>
            </p:cNvSpPr>
            <p:nvPr/>
          </p:nvSpPr>
          <p:spPr bwMode="auto">
            <a:xfrm>
              <a:off x="1798589"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90072" name="Text Box 534"/>
            <p:cNvSpPr txBox="1">
              <a:spLocks noChangeArrowheads="1"/>
            </p:cNvSpPr>
            <p:nvPr/>
          </p:nvSpPr>
          <p:spPr bwMode="auto">
            <a:xfrm>
              <a:off x="3474887" y="1671638"/>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(CFL)</a:t>
              </a:r>
            </a:p>
          </p:txBody>
        </p:sp>
        <p:sp>
          <p:nvSpPr>
            <p:cNvPr id="190073" name="Text Box 534"/>
            <p:cNvSpPr txBox="1">
              <a:spLocks noChangeArrowheads="1"/>
            </p:cNvSpPr>
            <p:nvPr/>
          </p:nvSpPr>
          <p:spPr bwMode="auto">
            <a:xfrm>
              <a:off x="5103563" y="2205034"/>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90074" name="Text Box 534"/>
            <p:cNvSpPr txBox="1">
              <a:spLocks noChangeArrowheads="1"/>
            </p:cNvSpPr>
            <p:nvPr/>
          </p:nvSpPr>
          <p:spPr bwMode="auto">
            <a:xfrm>
              <a:off x="4570196" y="6691280"/>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90075" name="Text Box 534"/>
            <p:cNvSpPr txBox="1">
              <a:spLocks noChangeArrowheads="1"/>
            </p:cNvSpPr>
            <p:nvPr/>
          </p:nvSpPr>
          <p:spPr bwMode="auto">
            <a:xfrm>
              <a:off x="6313165" y="2233609"/>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90076" name="Text Box 534"/>
            <p:cNvSpPr txBox="1">
              <a:spLocks noChangeArrowheads="1"/>
            </p:cNvSpPr>
            <p:nvPr/>
          </p:nvSpPr>
          <p:spPr bwMode="auto">
            <a:xfrm>
              <a:off x="6684617" y="6684153"/>
              <a:ext cx="103338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(LOA)</a:t>
              </a:r>
            </a:p>
          </p:txBody>
        </p:sp>
        <p:sp>
          <p:nvSpPr>
            <p:cNvPr id="190077" name="Rectangle 538"/>
            <p:cNvSpPr>
              <a:spLocks noChangeArrowheads="1"/>
            </p:cNvSpPr>
            <p:nvPr/>
          </p:nvSpPr>
          <p:spPr bwMode="auto">
            <a:xfrm>
              <a:off x="7823309" y="2124079"/>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90078" name="Rectangle 538"/>
            <p:cNvSpPr>
              <a:spLocks noChangeArrowheads="1"/>
            </p:cNvSpPr>
            <p:nvPr/>
          </p:nvSpPr>
          <p:spPr bwMode="auto">
            <a:xfrm>
              <a:off x="8204286" y="6691280"/>
              <a:ext cx="1136564" cy="233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cs typeface="Arial" panose="020B0604020202020204" pitchFamily="34" charset="0"/>
                </a:rPr>
                <a:t>(O/O CFL)</a:t>
              </a:r>
            </a:p>
          </p:txBody>
        </p:sp>
        <p:sp>
          <p:nvSpPr>
            <p:cNvPr id="190079" name="Text Box 533"/>
            <p:cNvSpPr txBox="1">
              <a:spLocks noChangeArrowheads="1"/>
            </p:cNvSpPr>
            <p:nvPr/>
          </p:nvSpPr>
          <p:spPr bwMode="auto">
            <a:xfrm>
              <a:off x="4201769" y="2086887"/>
              <a:ext cx="1079803"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100"/>
                </a:lnSpc>
                <a:spcBef>
                  <a:spcPct val="0"/>
                </a:spcBef>
                <a:buNone/>
              </a:pPr>
              <a:r>
                <a:rPr lang="en-US" altLang="en-US" sz="1200" b="1" dirty="0">
                  <a:solidFill>
                    <a:srgbClr val="000000"/>
                  </a:solidFill>
                </a:rPr>
                <a:t>(BHL)</a:t>
              </a:r>
            </a:p>
          </p:txBody>
        </p:sp>
        <p:sp>
          <p:nvSpPr>
            <p:cNvPr id="190080" name="Text Box 533"/>
            <p:cNvSpPr txBox="1">
              <a:spLocks noChangeArrowheads="1"/>
            </p:cNvSpPr>
            <p:nvPr/>
          </p:nvSpPr>
          <p:spPr bwMode="auto">
            <a:xfrm>
              <a:off x="2971598" y="6697338"/>
              <a:ext cx="1073704"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000"/>
                </a:lnSpc>
                <a:spcBef>
                  <a:spcPct val="0"/>
                </a:spcBef>
                <a:buNone/>
              </a:pPr>
              <a:r>
                <a:rPr lang="en-US" altLang="en-US" sz="1200" b="1" dirty="0">
                  <a:solidFill>
                    <a:srgbClr val="000000"/>
                  </a:solidFill>
                </a:rPr>
                <a:t>(BHL)</a:t>
              </a:r>
            </a:p>
          </p:txBody>
        </p:sp>
      </p:grpSp>
      <p:grpSp>
        <p:nvGrpSpPr>
          <p:cNvPr id="189447" name="Group 556"/>
          <p:cNvGrpSpPr>
            <a:grpSpLocks/>
          </p:cNvGrpSpPr>
          <p:nvPr/>
        </p:nvGrpSpPr>
        <p:grpSpPr bwMode="auto">
          <a:xfrm>
            <a:off x="3135257" y="2493963"/>
            <a:ext cx="7218363" cy="3148012"/>
            <a:chOff x="95697" y="2494562"/>
            <a:chExt cx="7217663" cy="3147948"/>
          </a:xfrm>
        </p:grpSpPr>
        <p:grpSp>
          <p:nvGrpSpPr>
            <p:cNvPr id="190021" name="Group 186"/>
            <p:cNvGrpSpPr>
              <a:grpSpLocks/>
            </p:cNvGrpSpPr>
            <p:nvPr/>
          </p:nvGrpSpPr>
          <p:grpSpPr bwMode="auto">
            <a:xfrm>
              <a:off x="664468" y="2494562"/>
              <a:ext cx="6443330" cy="1518640"/>
              <a:chOff x="664468" y="2494562"/>
              <a:chExt cx="6443330" cy="1518640"/>
            </a:xfrm>
          </p:grpSpPr>
          <p:sp>
            <p:nvSpPr>
              <p:cNvPr id="583" name="Rectangle 512"/>
              <p:cNvSpPr>
                <a:spLocks noChangeArrowheads="1"/>
              </p:cNvSpPr>
              <p:nvPr/>
            </p:nvSpPr>
            <p:spPr bwMode="auto">
              <a:xfrm rot="537630">
                <a:off x="3737069" y="3659763"/>
                <a:ext cx="522237"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90047" name="Freeform 1061"/>
              <p:cNvSpPr>
                <a:spLocks/>
              </p:cNvSpPr>
              <p:nvPr/>
            </p:nvSpPr>
            <p:spPr bwMode="auto">
              <a:xfrm>
                <a:off x="739958" y="2576067"/>
                <a:ext cx="3155768" cy="1176794"/>
              </a:xfrm>
              <a:custGeom>
                <a:avLst/>
                <a:gdLst>
                  <a:gd name="T0" fmla="*/ 0 w 11961"/>
                  <a:gd name="T1" fmla="*/ 0 h 31277"/>
                  <a:gd name="T2" fmla="*/ 2147483646 w 11961"/>
                  <a:gd name="T3" fmla="*/ 2147483646 h 31277"/>
                  <a:gd name="T4" fmla="*/ 2147483646 w 11961"/>
                  <a:gd name="T5" fmla="*/ 2147483646 h 31277"/>
                  <a:gd name="T6" fmla="*/ 2147483646 w 11961"/>
                  <a:gd name="T7" fmla="*/ 2147483646 h 31277"/>
                  <a:gd name="T8" fmla="*/ 2147483646 w 11961"/>
                  <a:gd name="T9" fmla="*/ 2147483646 h 31277"/>
                  <a:gd name="T10" fmla="*/ 2147483646 w 11961"/>
                  <a:gd name="T11" fmla="*/ 2147483646 h 31277"/>
                  <a:gd name="T12" fmla="*/ 2147483646 w 11961"/>
                  <a:gd name="T13" fmla="*/ 2147483646 h 31277"/>
                  <a:gd name="T14" fmla="*/ 2147483646 w 11961"/>
                  <a:gd name="T15" fmla="*/ 2147483646 h 31277"/>
                  <a:gd name="T16" fmla="*/ 2147483646 w 11961"/>
                  <a:gd name="T17" fmla="*/ 2147483646 h 31277"/>
                  <a:gd name="T18" fmla="*/ 2147483646 w 11961"/>
                  <a:gd name="T19" fmla="*/ 2147483646 h 312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61"/>
                  <a:gd name="T31" fmla="*/ 0 h 31277"/>
                  <a:gd name="T32" fmla="*/ 11961 w 11961"/>
                  <a:gd name="T33" fmla="*/ 31277 h 312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61" h="31277">
                    <a:moveTo>
                      <a:pt x="0" y="0"/>
                    </a:moveTo>
                    <a:cubicBezTo>
                      <a:pt x="277" y="1610"/>
                      <a:pt x="1136" y="6246"/>
                      <a:pt x="1407" y="8281"/>
                    </a:cubicBezTo>
                    <a:cubicBezTo>
                      <a:pt x="1601" y="10765"/>
                      <a:pt x="1369" y="10257"/>
                      <a:pt x="1704" y="12766"/>
                    </a:cubicBezTo>
                    <a:cubicBezTo>
                      <a:pt x="2073" y="16686"/>
                      <a:pt x="2214" y="17608"/>
                      <a:pt x="3732" y="19567"/>
                    </a:cubicBezTo>
                    <a:cubicBezTo>
                      <a:pt x="4585" y="20893"/>
                      <a:pt x="4506" y="20330"/>
                      <a:pt x="5522" y="21605"/>
                    </a:cubicBezTo>
                    <a:cubicBezTo>
                      <a:pt x="6190" y="22081"/>
                      <a:pt x="6880" y="23110"/>
                      <a:pt x="7323" y="23859"/>
                    </a:cubicBezTo>
                    <a:cubicBezTo>
                      <a:pt x="7767" y="24608"/>
                      <a:pt x="7840" y="25182"/>
                      <a:pt x="8183" y="26097"/>
                    </a:cubicBezTo>
                    <a:cubicBezTo>
                      <a:pt x="8526" y="27012"/>
                      <a:pt x="8981" y="28575"/>
                      <a:pt x="9381" y="29347"/>
                    </a:cubicBezTo>
                    <a:cubicBezTo>
                      <a:pt x="9781" y="30119"/>
                      <a:pt x="10151" y="30408"/>
                      <a:pt x="10581" y="30730"/>
                    </a:cubicBezTo>
                    <a:cubicBezTo>
                      <a:pt x="11011" y="31052"/>
                      <a:pt x="11473" y="30771"/>
                      <a:pt x="11961" y="3127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48" name="Freeform 1062"/>
              <p:cNvSpPr>
                <a:spLocks/>
              </p:cNvSpPr>
              <p:nvPr/>
            </p:nvSpPr>
            <p:spPr bwMode="auto">
              <a:xfrm>
                <a:off x="4086225" y="3652979"/>
                <a:ext cx="2925478" cy="360223"/>
              </a:xfrm>
              <a:custGeom>
                <a:avLst/>
                <a:gdLst>
                  <a:gd name="T0" fmla="*/ 0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0 h 10000"/>
                  <a:gd name="T14" fmla="*/ 0 60000 65536"/>
                  <a:gd name="T15" fmla="*/ 0 60000 65536"/>
                  <a:gd name="T16" fmla="*/ 0 60000 65536"/>
                  <a:gd name="T17" fmla="*/ 0 60000 65536"/>
                  <a:gd name="T18" fmla="*/ 0 60000 65536"/>
                  <a:gd name="T19" fmla="*/ 0 60000 65536"/>
                  <a:gd name="T20" fmla="*/ 0 60000 65536"/>
                  <a:gd name="T21" fmla="*/ 0 w 10000"/>
                  <a:gd name="T22" fmla="*/ 0 h 10000"/>
                  <a:gd name="T23" fmla="*/ 10000 w 10000"/>
                  <a:gd name="T24" fmla="*/ 10000 h 100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00" h="10000">
                    <a:moveTo>
                      <a:pt x="0" y="3566"/>
                    </a:moveTo>
                    <a:cubicBezTo>
                      <a:pt x="326" y="4005"/>
                      <a:pt x="656" y="4446"/>
                      <a:pt x="1206" y="4886"/>
                    </a:cubicBezTo>
                    <a:cubicBezTo>
                      <a:pt x="1754" y="5326"/>
                      <a:pt x="2502" y="5637"/>
                      <a:pt x="3287" y="6211"/>
                    </a:cubicBezTo>
                    <a:cubicBezTo>
                      <a:pt x="4075" y="6783"/>
                      <a:pt x="5269" y="7796"/>
                      <a:pt x="5927" y="8327"/>
                    </a:cubicBezTo>
                    <a:cubicBezTo>
                      <a:pt x="6583" y="8855"/>
                      <a:pt x="6735" y="10000"/>
                      <a:pt x="7217" y="9292"/>
                    </a:cubicBezTo>
                    <a:cubicBezTo>
                      <a:pt x="7701" y="8587"/>
                      <a:pt x="8360" y="5554"/>
                      <a:pt x="8824" y="4005"/>
                    </a:cubicBezTo>
                    <a:cubicBezTo>
                      <a:pt x="9287" y="2457"/>
                      <a:pt x="9670" y="1074"/>
                      <a:pt x="10000"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90049" name="Group 166"/>
              <p:cNvGrpSpPr>
                <a:grpSpLocks/>
              </p:cNvGrpSpPr>
              <p:nvPr/>
            </p:nvGrpSpPr>
            <p:grpSpPr bwMode="auto">
              <a:xfrm>
                <a:off x="2284275" y="3351546"/>
                <a:ext cx="152400" cy="142875"/>
                <a:chOff x="2212779" y="3429000"/>
                <a:chExt cx="152400" cy="142875"/>
              </a:xfrm>
            </p:grpSpPr>
            <p:sp>
              <p:nvSpPr>
                <p:cNvPr id="190066"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67"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68"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050" name="Group 170"/>
              <p:cNvGrpSpPr>
                <a:grpSpLocks/>
              </p:cNvGrpSpPr>
              <p:nvPr/>
            </p:nvGrpSpPr>
            <p:grpSpPr bwMode="auto">
              <a:xfrm>
                <a:off x="5633417" y="3869706"/>
                <a:ext cx="152400" cy="142875"/>
                <a:chOff x="2212779" y="3429000"/>
                <a:chExt cx="152400" cy="142875"/>
              </a:xfrm>
            </p:grpSpPr>
            <p:sp>
              <p:nvSpPr>
                <p:cNvPr id="190063"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64"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65"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051" name="Group 174"/>
              <p:cNvGrpSpPr>
                <a:grpSpLocks/>
              </p:cNvGrpSpPr>
              <p:nvPr/>
            </p:nvGrpSpPr>
            <p:grpSpPr bwMode="auto">
              <a:xfrm>
                <a:off x="2937009" y="3547079"/>
                <a:ext cx="152400" cy="142875"/>
                <a:chOff x="2212779" y="3429000"/>
                <a:chExt cx="152400" cy="142875"/>
              </a:xfrm>
            </p:grpSpPr>
            <p:sp>
              <p:nvSpPr>
                <p:cNvPr id="190060"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61"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62"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052" name="Group 178"/>
              <p:cNvGrpSpPr>
                <a:grpSpLocks/>
              </p:cNvGrpSpPr>
              <p:nvPr/>
            </p:nvGrpSpPr>
            <p:grpSpPr bwMode="auto">
              <a:xfrm>
                <a:off x="6955398" y="3586171"/>
                <a:ext cx="152400" cy="142875"/>
                <a:chOff x="2212779" y="3429000"/>
                <a:chExt cx="152400" cy="142875"/>
              </a:xfrm>
            </p:grpSpPr>
            <p:sp>
              <p:nvSpPr>
                <p:cNvPr id="190057"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58"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59"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053" name="Group 182"/>
              <p:cNvGrpSpPr>
                <a:grpSpLocks/>
              </p:cNvGrpSpPr>
              <p:nvPr/>
            </p:nvGrpSpPr>
            <p:grpSpPr bwMode="auto">
              <a:xfrm>
                <a:off x="664468" y="2494562"/>
                <a:ext cx="152400" cy="142875"/>
                <a:chOff x="2212779" y="3429000"/>
                <a:chExt cx="152400" cy="142875"/>
              </a:xfrm>
            </p:grpSpPr>
            <p:sp>
              <p:nvSpPr>
                <p:cNvPr id="190054"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55"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56"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nvGrpSpPr>
            <p:cNvPr id="190022" name="Group 233"/>
            <p:cNvGrpSpPr>
              <a:grpSpLocks/>
            </p:cNvGrpSpPr>
            <p:nvPr/>
          </p:nvGrpSpPr>
          <p:grpSpPr bwMode="auto">
            <a:xfrm>
              <a:off x="95697" y="4273743"/>
              <a:ext cx="7217663" cy="1368767"/>
              <a:chOff x="95697" y="4273743"/>
              <a:chExt cx="7217663" cy="1368767"/>
            </a:xfrm>
          </p:grpSpPr>
          <p:sp>
            <p:nvSpPr>
              <p:cNvPr id="560" name="Rectangle 512"/>
              <p:cNvSpPr>
                <a:spLocks noChangeArrowheads="1"/>
              </p:cNvSpPr>
              <p:nvPr/>
            </p:nvSpPr>
            <p:spPr bwMode="auto">
              <a:xfrm rot="227568">
                <a:off x="3659289" y="5393278"/>
                <a:ext cx="523824" cy="249232"/>
              </a:xfrm>
              <a:prstGeom prst="rect">
                <a:avLst/>
              </a:prstGeom>
              <a:noFill/>
              <a:ln w="25400">
                <a:noFill/>
                <a:miter lim="800000"/>
                <a:headEnd/>
                <a:tailEnd/>
              </a:ln>
            </p:spPr>
            <p:txBody>
              <a:bodyPr anchor="ctr">
                <a:spAutoFit/>
              </a:bodyPr>
              <a:lstStyle/>
              <a:p>
                <a:pPr algn="ctr">
                  <a:lnSpc>
                    <a:spcPts val="1200"/>
                  </a:lnSpc>
                  <a:defRPr/>
                </a:pP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p:txBody>
          </p:sp>
          <p:sp>
            <p:nvSpPr>
              <p:cNvPr id="190024" name="Freeform 1061"/>
              <p:cNvSpPr>
                <a:spLocks/>
              </p:cNvSpPr>
              <p:nvPr/>
            </p:nvSpPr>
            <p:spPr bwMode="auto">
              <a:xfrm>
                <a:off x="182053" y="4348569"/>
                <a:ext cx="3636226" cy="1145409"/>
              </a:xfrm>
              <a:custGeom>
                <a:avLst/>
                <a:gdLst>
                  <a:gd name="T0" fmla="*/ 0 w 13509"/>
                  <a:gd name="T1" fmla="*/ 0 h 30443"/>
                  <a:gd name="T2" fmla="*/ 2147483646 w 13509"/>
                  <a:gd name="T3" fmla="*/ 2147483646 h 30443"/>
                  <a:gd name="T4" fmla="*/ 2147483646 w 13509"/>
                  <a:gd name="T5" fmla="*/ 2147483646 h 30443"/>
                  <a:gd name="T6" fmla="*/ 2147483646 w 13509"/>
                  <a:gd name="T7" fmla="*/ 2147483646 h 30443"/>
                  <a:gd name="T8" fmla="*/ 2147483646 w 13509"/>
                  <a:gd name="T9" fmla="*/ 2147483646 h 30443"/>
                  <a:gd name="T10" fmla="*/ 2147483646 w 13509"/>
                  <a:gd name="T11" fmla="*/ 2147483646 h 30443"/>
                  <a:gd name="T12" fmla="*/ 2147483646 w 13509"/>
                  <a:gd name="T13" fmla="*/ 2147483646 h 30443"/>
                  <a:gd name="T14" fmla="*/ 2147483646 w 13509"/>
                  <a:gd name="T15" fmla="*/ 2147483646 h 30443"/>
                  <a:gd name="T16" fmla="*/ 2147483646 w 13509"/>
                  <a:gd name="T17" fmla="*/ 2147483646 h 304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09"/>
                  <a:gd name="T28" fmla="*/ 0 h 30443"/>
                  <a:gd name="T29" fmla="*/ 13509 w 13509"/>
                  <a:gd name="T30" fmla="*/ 30443 h 304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09" h="30443">
                    <a:moveTo>
                      <a:pt x="0" y="0"/>
                    </a:moveTo>
                    <a:cubicBezTo>
                      <a:pt x="674" y="1601"/>
                      <a:pt x="3422" y="9050"/>
                      <a:pt x="4309" y="11659"/>
                    </a:cubicBezTo>
                    <a:cubicBezTo>
                      <a:pt x="5196" y="14268"/>
                      <a:pt x="4872" y="14864"/>
                      <a:pt x="5321" y="15652"/>
                    </a:cubicBezTo>
                    <a:cubicBezTo>
                      <a:pt x="6279" y="15670"/>
                      <a:pt x="6392" y="15062"/>
                      <a:pt x="6693" y="16716"/>
                    </a:cubicBezTo>
                    <a:cubicBezTo>
                      <a:pt x="6994" y="18370"/>
                      <a:pt x="7074" y="18922"/>
                      <a:pt x="7127" y="25576"/>
                    </a:cubicBezTo>
                    <a:cubicBezTo>
                      <a:pt x="7319" y="27062"/>
                      <a:pt x="7538" y="25241"/>
                      <a:pt x="7847" y="25629"/>
                    </a:cubicBezTo>
                    <a:cubicBezTo>
                      <a:pt x="8330" y="26864"/>
                      <a:pt x="8740" y="26307"/>
                      <a:pt x="9147" y="26735"/>
                    </a:cubicBezTo>
                    <a:cubicBezTo>
                      <a:pt x="9554" y="27163"/>
                      <a:pt x="9565" y="27578"/>
                      <a:pt x="10292" y="28196"/>
                    </a:cubicBezTo>
                    <a:cubicBezTo>
                      <a:pt x="11019" y="28814"/>
                      <a:pt x="12861" y="30439"/>
                      <a:pt x="13509" y="3044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25" name="Freeform 1062"/>
              <p:cNvSpPr>
                <a:spLocks/>
              </p:cNvSpPr>
              <p:nvPr/>
            </p:nvSpPr>
            <p:spPr bwMode="auto">
              <a:xfrm>
                <a:off x="4010034" y="5187497"/>
                <a:ext cx="3226669" cy="328568"/>
              </a:xfrm>
              <a:custGeom>
                <a:avLst/>
                <a:gdLst>
                  <a:gd name="T0" fmla="*/ 0 w 12024"/>
                  <a:gd name="T1" fmla="*/ 2147483646 h 24682"/>
                  <a:gd name="T2" fmla="*/ 2147483646 w 12024"/>
                  <a:gd name="T3" fmla="*/ 2147483646 h 24682"/>
                  <a:gd name="T4" fmla="*/ 2147483646 w 12024"/>
                  <a:gd name="T5" fmla="*/ 2147483646 h 24682"/>
                  <a:gd name="T6" fmla="*/ 2147483646 w 12024"/>
                  <a:gd name="T7" fmla="*/ 2147483646 h 24682"/>
                  <a:gd name="T8" fmla="*/ 2147483646 w 12024"/>
                  <a:gd name="T9" fmla="*/ 2147483646 h 24682"/>
                  <a:gd name="T10" fmla="*/ 2147483646 w 12024"/>
                  <a:gd name="T11" fmla="*/ 2147483646 h 24682"/>
                  <a:gd name="T12" fmla="*/ 2147483646 w 12024"/>
                  <a:gd name="T13" fmla="*/ 2147483646 h 24682"/>
                  <a:gd name="T14" fmla="*/ 0 60000 65536"/>
                  <a:gd name="T15" fmla="*/ 0 60000 65536"/>
                  <a:gd name="T16" fmla="*/ 0 60000 65536"/>
                  <a:gd name="T17" fmla="*/ 0 60000 65536"/>
                  <a:gd name="T18" fmla="*/ 0 60000 65536"/>
                  <a:gd name="T19" fmla="*/ 0 60000 65536"/>
                  <a:gd name="T20" fmla="*/ 0 60000 65536"/>
                  <a:gd name="T21" fmla="*/ 0 w 12024"/>
                  <a:gd name="T22" fmla="*/ 0 h 24682"/>
                  <a:gd name="T23" fmla="*/ 12024 w 12024"/>
                  <a:gd name="T24" fmla="*/ 24682 h 246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24" h="24682">
                    <a:moveTo>
                      <a:pt x="0" y="23885"/>
                    </a:moveTo>
                    <a:cubicBezTo>
                      <a:pt x="354" y="23944"/>
                      <a:pt x="1058" y="24682"/>
                      <a:pt x="895" y="24543"/>
                    </a:cubicBezTo>
                    <a:cubicBezTo>
                      <a:pt x="1675" y="21928"/>
                      <a:pt x="2727" y="15992"/>
                      <a:pt x="3512" y="12675"/>
                    </a:cubicBezTo>
                    <a:cubicBezTo>
                      <a:pt x="4297" y="9358"/>
                      <a:pt x="4412" y="8621"/>
                      <a:pt x="5603" y="4638"/>
                    </a:cubicBezTo>
                    <a:cubicBezTo>
                      <a:pt x="6488" y="0"/>
                      <a:pt x="7768" y="798"/>
                      <a:pt x="8485" y="2236"/>
                    </a:cubicBezTo>
                    <a:cubicBezTo>
                      <a:pt x="9201" y="3662"/>
                      <a:pt x="9339" y="2915"/>
                      <a:pt x="9891" y="4296"/>
                    </a:cubicBezTo>
                    <a:cubicBezTo>
                      <a:pt x="10419" y="2389"/>
                      <a:pt x="11171" y="3840"/>
                      <a:pt x="12024" y="263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90026" name="Group 213"/>
              <p:cNvGrpSpPr>
                <a:grpSpLocks/>
              </p:cNvGrpSpPr>
              <p:nvPr/>
            </p:nvGrpSpPr>
            <p:grpSpPr bwMode="auto">
              <a:xfrm>
                <a:off x="1332494" y="4754777"/>
                <a:ext cx="152400" cy="142875"/>
                <a:chOff x="2212779" y="3429000"/>
                <a:chExt cx="152400" cy="142875"/>
              </a:xfrm>
            </p:grpSpPr>
            <p:sp>
              <p:nvSpPr>
                <p:cNvPr id="190043"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44"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45"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027" name="Group 217"/>
              <p:cNvGrpSpPr>
                <a:grpSpLocks/>
              </p:cNvGrpSpPr>
              <p:nvPr/>
            </p:nvGrpSpPr>
            <p:grpSpPr bwMode="auto">
              <a:xfrm>
                <a:off x="5021725" y="5252234"/>
                <a:ext cx="152400" cy="142875"/>
                <a:chOff x="2212779" y="3429000"/>
                <a:chExt cx="152400" cy="142875"/>
              </a:xfrm>
            </p:grpSpPr>
            <p:sp>
              <p:nvSpPr>
                <p:cNvPr id="190040"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41"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42"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028" name="Group 221"/>
              <p:cNvGrpSpPr>
                <a:grpSpLocks/>
              </p:cNvGrpSpPr>
              <p:nvPr/>
            </p:nvGrpSpPr>
            <p:grpSpPr bwMode="auto">
              <a:xfrm>
                <a:off x="2189386" y="5257985"/>
                <a:ext cx="152400" cy="142875"/>
                <a:chOff x="2212779" y="3429000"/>
                <a:chExt cx="152400" cy="142875"/>
              </a:xfrm>
            </p:grpSpPr>
            <p:sp>
              <p:nvSpPr>
                <p:cNvPr id="190037"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38"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39"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029" name="Group 225"/>
              <p:cNvGrpSpPr>
                <a:grpSpLocks/>
              </p:cNvGrpSpPr>
              <p:nvPr/>
            </p:nvGrpSpPr>
            <p:grpSpPr bwMode="auto">
              <a:xfrm>
                <a:off x="7160960" y="5152701"/>
                <a:ext cx="152400" cy="142875"/>
                <a:chOff x="2212779" y="3429000"/>
                <a:chExt cx="152400" cy="142875"/>
              </a:xfrm>
            </p:grpSpPr>
            <p:sp>
              <p:nvSpPr>
                <p:cNvPr id="190034"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35"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36"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90030" name="Group 229"/>
              <p:cNvGrpSpPr>
                <a:grpSpLocks/>
              </p:cNvGrpSpPr>
              <p:nvPr/>
            </p:nvGrpSpPr>
            <p:grpSpPr bwMode="auto">
              <a:xfrm>
                <a:off x="95697" y="4273743"/>
                <a:ext cx="152400" cy="142875"/>
                <a:chOff x="2212779" y="3429000"/>
                <a:chExt cx="152400" cy="142875"/>
              </a:xfrm>
            </p:grpSpPr>
            <p:sp>
              <p:nvSpPr>
                <p:cNvPr id="190031" name="Oval 1067"/>
                <p:cNvSpPr>
                  <a:spLocks noChangeArrowheads="1"/>
                </p:cNvSpPr>
                <p:nvPr/>
              </p:nvSpPr>
              <p:spPr bwMode="auto">
                <a:xfrm>
                  <a:off x="2212779" y="3429000"/>
                  <a:ext cx="152400" cy="142875"/>
                </a:xfrm>
                <a:prstGeom prst="ellipse">
                  <a:avLst/>
                </a:prstGeom>
                <a:solidFill>
                  <a:srgbClr val="BFBFBF">
                    <a:alpha val="94901"/>
                  </a:srgbClr>
                </a:solidFill>
                <a:ln w="2857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90032" name="Line 1068"/>
                <p:cNvSpPr>
                  <a:spLocks noChangeShapeType="1"/>
                </p:cNvSpPr>
                <p:nvPr/>
              </p:nvSpPr>
              <p:spPr bwMode="auto">
                <a:xfrm>
                  <a:off x="2238375" y="3448050"/>
                  <a:ext cx="100013" cy="100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33" name="Line 1069"/>
                <p:cNvSpPr>
                  <a:spLocks noChangeShapeType="1"/>
                </p:cNvSpPr>
                <p:nvPr/>
              </p:nvSpPr>
              <p:spPr bwMode="auto">
                <a:xfrm flipV="1">
                  <a:off x="2238375" y="3448050"/>
                  <a:ext cx="104775" cy="1047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grpSp>
      <p:grpSp>
        <p:nvGrpSpPr>
          <p:cNvPr id="189448" name="Group 605"/>
          <p:cNvGrpSpPr>
            <a:grpSpLocks/>
          </p:cNvGrpSpPr>
          <p:nvPr/>
        </p:nvGrpSpPr>
        <p:grpSpPr bwMode="auto">
          <a:xfrm>
            <a:off x="8259707" y="2500313"/>
            <a:ext cx="1992313" cy="3833812"/>
            <a:chOff x="5219706" y="2500434"/>
            <a:chExt cx="1992307" cy="3833696"/>
          </a:xfrm>
        </p:grpSpPr>
        <p:grpSp>
          <p:nvGrpSpPr>
            <p:cNvPr id="190012" name="Group 1003"/>
            <p:cNvGrpSpPr>
              <a:grpSpLocks/>
            </p:cNvGrpSpPr>
            <p:nvPr/>
          </p:nvGrpSpPr>
          <p:grpSpPr bwMode="auto">
            <a:xfrm>
              <a:off x="6240463" y="3989390"/>
              <a:ext cx="971550" cy="1154113"/>
              <a:chOff x="3931" y="2513"/>
              <a:chExt cx="612" cy="727"/>
            </a:xfrm>
          </p:grpSpPr>
          <p:sp>
            <p:nvSpPr>
              <p:cNvPr id="190019" name="Freeform 1004"/>
              <p:cNvSpPr>
                <a:spLocks/>
              </p:cNvSpPr>
              <p:nvPr/>
            </p:nvSpPr>
            <p:spPr bwMode="auto">
              <a:xfrm>
                <a:off x="3931" y="2513"/>
                <a:ext cx="612" cy="727"/>
              </a:xfrm>
              <a:custGeom>
                <a:avLst/>
                <a:gdLst>
                  <a:gd name="T0" fmla="*/ 0 w 10000"/>
                  <a:gd name="T1" fmla="*/ 0 h 10098"/>
                  <a:gd name="T2" fmla="*/ 0 w 10000"/>
                  <a:gd name="T3" fmla="*/ 0 h 10098"/>
                  <a:gd name="T4" fmla="*/ 0 w 10000"/>
                  <a:gd name="T5" fmla="*/ 0 h 10098"/>
                  <a:gd name="T6" fmla="*/ 0 w 10000"/>
                  <a:gd name="T7" fmla="*/ 0 h 10098"/>
                  <a:gd name="T8" fmla="*/ 0 w 10000"/>
                  <a:gd name="T9" fmla="*/ 0 h 10098"/>
                  <a:gd name="T10" fmla="*/ 0 w 10000"/>
                  <a:gd name="T11" fmla="*/ 0 h 10098"/>
                  <a:gd name="T12" fmla="*/ 0 w 10000"/>
                  <a:gd name="T13" fmla="*/ 0 h 10098"/>
                  <a:gd name="T14" fmla="*/ 0 w 10000"/>
                  <a:gd name="T15" fmla="*/ 0 h 10098"/>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098"/>
                  <a:gd name="T26" fmla="*/ 10000 w 10000"/>
                  <a:gd name="T27" fmla="*/ 10098 h 100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098">
                    <a:moveTo>
                      <a:pt x="4674" y="562"/>
                    </a:moveTo>
                    <a:cubicBezTo>
                      <a:pt x="5938" y="0"/>
                      <a:pt x="7504" y="1009"/>
                      <a:pt x="8122" y="1412"/>
                    </a:cubicBezTo>
                    <a:cubicBezTo>
                      <a:pt x="8501" y="2468"/>
                      <a:pt x="8995" y="2405"/>
                      <a:pt x="9254" y="4010"/>
                    </a:cubicBezTo>
                    <a:cubicBezTo>
                      <a:pt x="9505" y="5703"/>
                      <a:pt x="9959" y="5651"/>
                      <a:pt x="10000" y="8441"/>
                    </a:cubicBezTo>
                    <a:cubicBezTo>
                      <a:pt x="9205" y="9708"/>
                      <a:pt x="8433" y="9732"/>
                      <a:pt x="6748" y="9876"/>
                    </a:cubicBezTo>
                    <a:cubicBezTo>
                      <a:pt x="5572" y="10098"/>
                      <a:pt x="3842" y="9980"/>
                      <a:pt x="1390" y="9505"/>
                    </a:cubicBezTo>
                    <a:cubicBezTo>
                      <a:pt x="343" y="8268"/>
                      <a:pt x="0" y="7238"/>
                      <a:pt x="423" y="5566"/>
                    </a:cubicBezTo>
                    <a:cubicBezTo>
                      <a:pt x="1454" y="2285"/>
                      <a:pt x="1803" y="1358"/>
                      <a:pt x="4674" y="562"/>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20" name="Text Box 1005"/>
              <p:cNvSpPr txBox="1">
                <a:spLocks noChangeArrowheads="1"/>
              </p:cNvSpPr>
              <p:nvPr/>
            </p:nvSpPr>
            <p:spPr bwMode="auto">
              <a:xfrm>
                <a:off x="4012" y="2582"/>
                <a:ext cx="424"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BLUE</a:t>
                </a:r>
              </a:p>
            </p:txBody>
          </p:sp>
        </p:grpSp>
        <p:grpSp>
          <p:nvGrpSpPr>
            <p:cNvPr id="190013" name="Group 1006"/>
            <p:cNvGrpSpPr>
              <a:grpSpLocks/>
            </p:cNvGrpSpPr>
            <p:nvPr/>
          </p:nvGrpSpPr>
          <p:grpSpPr bwMode="auto">
            <a:xfrm>
              <a:off x="5915025" y="2500434"/>
              <a:ext cx="1017588" cy="1465141"/>
              <a:chOff x="3648" y="1557"/>
              <a:chExt cx="641" cy="947"/>
            </a:xfrm>
          </p:grpSpPr>
          <p:sp>
            <p:nvSpPr>
              <p:cNvPr id="190017" name="Freeform 1007"/>
              <p:cNvSpPr>
                <a:spLocks/>
              </p:cNvSpPr>
              <p:nvPr/>
            </p:nvSpPr>
            <p:spPr bwMode="auto">
              <a:xfrm>
                <a:off x="3648" y="1557"/>
                <a:ext cx="641" cy="947"/>
              </a:xfrm>
              <a:custGeom>
                <a:avLst/>
                <a:gdLst>
                  <a:gd name="T0" fmla="*/ 0 w 10000"/>
                  <a:gd name="T1" fmla="*/ 0 h 10267"/>
                  <a:gd name="T2" fmla="*/ 0 w 10000"/>
                  <a:gd name="T3" fmla="*/ 0 h 10267"/>
                  <a:gd name="T4" fmla="*/ 0 w 10000"/>
                  <a:gd name="T5" fmla="*/ 0 h 10267"/>
                  <a:gd name="T6" fmla="*/ 0 w 10000"/>
                  <a:gd name="T7" fmla="*/ 0 h 10267"/>
                  <a:gd name="T8" fmla="*/ 0 w 10000"/>
                  <a:gd name="T9" fmla="*/ 0 h 10267"/>
                  <a:gd name="T10" fmla="*/ 0 w 10000"/>
                  <a:gd name="T11" fmla="*/ 0 h 10267"/>
                  <a:gd name="T12" fmla="*/ 0 w 10000"/>
                  <a:gd name="T13" fmla="*/ 0 h 10267"/>
                  <a:gd name="T14" fmla="*/ 0 w 10000"/>
                  <a:gd name="T15" fmla="*/ 0 h 10267"/>
                  <a:gd name="T16" fmla="*/ 0 60000 65536"/>
                  <a:gd name="T17" fmla="*/ 0 60000 65536"/>
                  <a:gd name="T18" fmla="*/ 0 60000 65536"/>
                  <a:gd name="T19" fmla="*/ 0 60000 65536"/>
                  <a:gd name="T20" fmla="*/ 0 60000 65536"/>
                  <a:gd name="T21" fmla="*/ 0 60000 65536"/>
                  <a:gd name="T22" fmla="*/ 0 60000 65536"/>
                  <a:gd name="T23" fmla="*/ 0 60000 65536"/>
                  <a:gd name="T24" fmla="*/ 0 w 10000"/>
                  <a:gd name="T25" fmla="*/ 0 h 10267"/>
                  <a:gd name="T26" fmla="*/ 10000 w 10000"/>
                  <a:gd name="T27" fmla="*/ 10267 h 102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0" h="10267">
                    <a:moveTo>
                      <a:pt x="6521" y="354"/>
                    </a:moveTo>
                    <a:cubicBezTo>
                      <a:pt x="7971" y="430"/>
                      <a:pt x="9064" y="955"/>
                      <a:pt x="9516" y="2083"/>
                    </a:cubicBezTo>
                    <a:cubicBezTo>
                      <a:pt x="9734" y="3283"/>
                      <a:pt x="10000" y="2901"/>
                      <a:pt x="8751" y="4465"/>
                    </a:cubicBezTo>
                    <a:cubicBezTo>
                      <a:pt x="8518" y="4572"/>
                      <a:pt x="7988" y="5581"/>
                      <a:pt x="6116" y="6276"/>
                    </a:cubicBezTo>
                    <a:cubicBezTo>
                      <a:pt x="4992" y="7317"/>
                      <a:pt x="5991" y="10267"/>
                      <a:pt x="2745" y="10007"/>
                    </a:cubicBezTo>
                    <a:cubicBezTo>
                      <a:pt x="998" y="8011"/>
                      <a:pt x="359" y="4149"/>
                      <a:pt x="0" y="3324"/>
                    </a:cubicBezTo>
                    <a:cubicBezTo>
                      <a:pt x="77" y="1622"/>
                      <a:pt x="156" y="2665"/>
                      <a:pt x="780" y="843"/>
                    </a:cubicBezTo>
                    <a:cubicBezTo>
                      <a:pt x="3276" y="296"/>
                      <a:pt x="3899" y="0"/>
                      <a:pt x="6521" y="354"/>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18" name="Text Box 1008"/>
              <p:cNvSpPr txBox="1">
                <a:spLocks noChangeArrowheads="1"/>
              </p:cNvSpPr>
              <p:nvPr/>
            </p:nvSpPr>
            <p:spPr bwMode="auto">
              <a:xfrm>
                <a:off x="3689" y="1951"/>
                <a:ext cx="356" cy="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ts val="1300"/>
                  </a:lnSpc>
                  <a:spcBef>
                    <a:spcPct val="0"/>
                  </a:spcBef>
                  <a:buNone/>
                </a:pPr>
                <a:r>
                  <a:rPr lang="en-US" altLang="en-US" sz="1400" b="1" dirty="0">
                    <a:solidFill>
                      <a:srgbClr val="000000"/>
                    </a:solidFill>
                    <a:cs typeface="Arial" panose="020B0604020202020204" pitchFamily="34" charset="0"/>
                  </a:rPr>
                  <a:t>OBJ</a:t>
                </a:r>
              </a:p>
              <a:p>
                <a:pPr algn="ctr">
                  <a:lnSpc>
                    <a:spcPts val="1300"/>
                  </a:lnSpc>
                  <a:spcBef>
                    <a:spcPct val="0"/>
                  </a:spcBef>
                  <a:buNone/>
                </a:pPr>
                <a:r>
                  <a:rPr lang="en-US" altLang="en-US" sz="1400" b="1" dirty="0">
                    <a:solidFill>
                      <a:srgbClr val="000000"/>
                    </a:solidFill>
                    <a:cs typeface="Arial" panose="020B0604020202020204" pitchFamily="34" charset="0"/>
                  </a:rPr>
                  <a:t>RED</a:t>
                </a:r>
              </a:p>
            </p:txBody>
          </p:sp>
        </p:grpSp>
        <p:grpSp>
          <p:nvGrpSpPr>
            <p:cNvPr id="190014" name="Group 1003"/>
            <p:cNvGrpSpPr>
              <a:grpSpLocks/>
            </p:cNvGrpSpPr>
            <p:nvPr/>
          </p:nvGrpSpPr>
          <p:grpSpPr bwMode="auto">
            <a:xfrm>
              <a:off x="5219706" y="5226054"/>
              <a:ext cx="977901" cy="1108076"/>
              <a:chOff x="3960" y="2512"/>
              <a:chExt cx="616" cy="698"/>
            </a:xfrm>
          </p:grpSpPr>
          <p:sp>
            <p:nvSpPr>
              <p:cNvPr id="190015" name="Freeform 1004"/>
              <p:cNvSpPr>
                <a:spLocks/>
              </p:cNvSpPr>
              <p:nvPr/>
            </p:nvSpPr>
            <p:spPr bwMode="auto">
              <a:xfrm>
                <a:off x="3960" y="2512"/>
                <a:ext cx="615" cy="698"/>
              </a:xfrm>
              <a:custGeom>
                <a:avLst/>
                <a:gdLst>
                  <a:gd name="T0" fmla="*/ 0 w 9694"/>
                  <a:gd name="T1" fmla="*/ 0 h 10000"/>
                  <a:gd name="T2" fmla="*/ 0 w 9694"/>
                  <a:gd name="T3" fmla="*/ 0 h 10000"/>
                  <a:gd name="T4" fmla="*/ 0 w 9694"/>
                  <a:gd name="T5" fmla="*/ 0 h 10000"/>
                  <a:gd name="T6" fmla="*/ 0 w 9694"/>
                  <a:gd name="T7" fmla="*/ 0 h 10000"/>
                  <a:gd name="T8" fmla="*/ 0 w 9694"/>
                  <a:gd name="T9" fmla="*/ 0 h 10000"/>
                  <a:gd name="T10" fmla="*/ 0 w 9694"/>
                  <a:gd name="T11" fmla="*/ 0 h 10000"/>
                  <a:gd name="T12" fmla="*/ 0 w 9694"/>
                  <a:gd name="T13" fmla="*/ 0 h 10000"/>
                  <a:gd name="T14" fmla="*/ 0 w 9694"/>
                  <a:gd name="T15" fmla="*/ 0 h 10000"/>
                  <a:gd name="T16" fmla="*/ 0 w 9694"/>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94"/>
                  <a:gd name="T28" fmla="*/ 0 h 10000"/>
                  <a:gd name="T29" fmla="*/ 9694 w 9694"/>
                  <a:gd name="T30" fmla="*/ 10000 h 10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94" h="10000">
                    <a:moveTo>
                      <a:pt x="4449" y="478"/>
                    </a:moveTo>
                    <a:cubicBezTo>
                      <a:pt x="5320" y="334"/>
                      <a:pt x="7139" y="0"/>
                      <a:pt x="8389" y="481"/>
                    </a:cubicBezTo>
                    <a:cubicBezTo>
                      <a:pt x="9254" y="1558"/>
                      <a:pt x="9564" y="1041"/>
                      <a:pt x="9694" y="3084"/>
                    </a:cubicBezTo>
                    <a:cubicBezTo>
                      <a:pt x="9545" y="6099"/>
                      <a:pt x="9539" y="5284"/>
                      <a:pt x="9021" y="8161"/>
                    </a:cubicBezTo>
                    <a:cubicBezTo>
                      <a:pt x="8254" y="9467"/>
                      <a:pt x="6729" y="9491"/>
                      <a:pt x="5603" y="9945"/>
                    </a:cubicBezTo>
                    <a:cubicBezTo>
                      <a:pt x="3967" y="9920"/>
                      <a:pt x="4080" y="10000"/>
                      <a:pt x="1714" y="9509"/>
                    </a:cubicBezTo>
                    <a:cubicBezTo>
                      <a:pt x="705" y="8539"/>
                      <a:pt x="373" y="8338"/>
                      <a:pt x="0" y="6818"/>
                    </a:cubicBezTo>
                    <a:cubicBezTo>
                      <a:pt x="997" y="4142"/>
                      <a:pt x="551" y="4350"/>
                      <a:pt x="1930" y="2415"/>
                    </a:cubicBezTo>
                    <a:cubicBezTo>
                      <a:pt x="2900" y="1089"/>
                      <a:pt x="2987" y="1166"/>
                      <a:pt x="4449" y="478"/>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16" name="Text Box 1005"/>
              <p:cNvSpPr txBox="1">
                <a:spLocks noChangeArrowheads="1"/>
              </p:cNvSpPr>
              <p:nvPr/>
            </p:nvSpPr>
            <p:spPr bwMode="auto">
              <a:xfrm>
                <a:off x="4095" y="2563"/>
                <a:ext cx="481"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a:lnSpc>
                    <a:spcPts val="1300"/>
                  </a:lnSpc>
                  <a:spcBef>
                    <a:spcPct val="0"/>
                  </a:spcBef>
                  <a:buNone/>
                </a:pPr>
                <a:r>
                  <a:rPr lang="en-US" altLang="en-US" sz="1400" b="1" dirty="0">
                    <a:solidFill>
                      <a:srgbClr val="000000"/>
                    </a:solidFill>
                    <a:cs typeface="Arial" panose="020B0604020202020204" pitchFamily="34" charset="0"/>
                  </a:rPr>
                  <a:t>OBJ</a:t>
                </a:r>
              </a:p>
              <a:p>
                <a:pPr algn="r">
                  <a:lnSpc>
                    <a:spcPts val="1300"/>
                  </a:lnSpc>
                  <a:spcBef>
                    <a:spcPct val="0"/>
                  </a:spcBef>
                  <a:buNone/>
                </a:pPr>
                <a:r>
                  <a:rPr lang="en-US" altLang="en-US" sz="1400" b="1" dirty="0">
                    <a:solidFill>
                      <a:srgbClr val="000000"/>
                    </a:solidFill>
                    <a:cs typeface="Arial" panose="020B0604020202020204" pitchFamily="34" charset="0"/>
                  </a:rPr>
                  <a:t>WHITE</a:t>
                </a:r>
              </a:p>
            </p:txBody>
          </p:sp>
        </p:grpSp>
      </p:grpSp>
      <p:grpSp>
        <p:nvGrpSpPr>
          <p:cNvPr id="189449" name="Group 615"/>
          <p:cNvGrpSpPr>
            <a:grpSpLocks/>
          </p:cNvGrpSpPr>
          <p:nvPr/>
        </p:nvGrpSpPr>
        <p:grpSpPr bwMode="auto">
          <a:xfrm>
            <a:off x="3255906" y="2011363"/>
            <a:ext cx="2236788" cy="4202112"/>
            <a:chOff x="216385" y="2011275"/>
            <a:chExt cx="2236253" cy="4201703"/>
          </a:xfrm>
        </p:grpSpPr>
        <p:grpSp>
          <p:nvGrpSpPr>
            <p:cNvPr id="190003" name="Group 291"/>
            <p:cNvGrpSpPr>
              <a:grpSpLocks/>
            </p:cNvGrpSpPr>
            <p:nvPr/>
          </p:nvGrpSpPr>
          <p:grpSpPr bwMode="auto">
            <a:xfrm>
              <a:off x="627078" y="3043015"/>
              <a:ext cx="942457" cy="1450169"/>
              <a:chOff x="619760" y="3030117"/>
              <a:chExt cx="942466" cy="1450073"/>
            </a:xfrm>
          </p:grpSpPr>
          <p:sp>
            <p:nvSpPr>
              <p:cNvPr id="190010" name="Freeform 79"/>
              <p:cNvSpPr>
                <a:spLocks/>
              </p:cNvSpPr>
              <p:nvPr/>
            </p:nvSpPr>
            <p:spPr bwMode="auto">
              <a:xfrm>
                <a:off x="619760" y="3030117"/>
                <a:ext cx="942466" cy="1450073"/>
              </a:xfrm>
              <a:custGeom>
                <a:avLst/>
                <a:gdLst>
                  <a:gd name="T0" fmla="*/ 2147483646 w 9917"/>
                  <a:gd name="T1" fmla="*/ 0 h 10000"/>
                  <a:gd name="T2" fmla="*/ 2147483646 w 9917"/>
                  <a:gd name="T3" fmla="*/ 2147483646 h 10000"/>
                  <a:gd name="T4" fmla="*/ 2147483646 w 9917"/>
                  <a:gd name="T5" fmla="*/ 2147483646 h 10000"/>
                  <a:gd name="T6" fmla="*/ 2147483646 w 9917"/>
                  <a:gd name="T7" fmla="*/ 2147483646 h 10000"/>
                  <a:gd name="T8" fmla="*/ 2147483646 w 9917"/>
                  <a:gd name="T9" fmla="*/ 2147483646 h 10000"/>
                  <a:gd name="T10" fmla="*/ 2147483646 w 9917"/>
                  <a:gd name="T11" fmla="*/ 2147483646 h 10000"/>
                  <a:gd name="T12" fmla="*/ 2147483646 w 9917"/>
                  <a:gd name="T13" fmla="*/ 2147483646 h 10000"/>
                  <a:gd name="T14" fmla="*/ 2147483646 w 9917"/>
                  <a:gd name="T15" fmla="*/ 2147483646 h 10000"/>
                  <a:gd name="T16" fmla="*/ 2147483646 w 9917"/>
                  <a:gd name="T17" fmla="*/ 2147483646 h 10000"/>
                  <a:gd name="T18" fmla="*/ 0 w 9917"/>
                  <a:gd name="T19" fmla="*/ 2147483646 h 10000"/>
                  <a:gd name="T20" fmla="*/ 2147483646 w 9917"/>
                  <a:gd name="T21" fmla="*/ 2147483646 h 10000"/>
                  <a:gd name="T22" fmla="*/ 2147483646 w 9917"/>
                  <a:gd name="T23" fmla="*/ 2147483646 h 10000"/>
                  <a:gd name="T24" fmla="*/ 2147483646 w 9917"/>
                  <a:gd name="T25" fmla="*/ 0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17"/>
                  <a:gd name="T40" fmla="*/ 0 h 10000"/>
                  <a:gd name="T41" fmla="*/ 9917 w 9917"/>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17" h="10000">
                    <a:moveTo>
                      <a:pt x="4517" y="0"/>
                    </a:moveTo>
                    <a:cubicBezTo>
                      <a:pt x="6162" y="279"/>
                      <a:pt x="5796" y="1236"/>
                      <a:pt x="7796" y="1593"/>
                    </a:cubicBezTo>
                    <a:cubicBezTo>
                      <a:pt x="8715" y="1700"/>
                      <a:pt x="9171" y="1756"/>
                      <a:pt x="9470" y="2121"/>
                    </a:cubicBezTo>
                    <a:cubicBezTo>
                      <a:pt x="9854" y="2527"/>
                      <a:pt x="9791" y="2292"/>
                      <a:pt x="9917" y="3017"/>
                    </a:cubicBezTo>
                    <a:cubicBezTo>
                      <a:pt x="9748" y="5073"/>
                      <a:pt x="8822" y="5206"/>
                      <a:pt x="7768" y="6738"/>
                    </a:cubicBezTo>
                    <a:cubicBezTo>
                      <a:pt x="7102" y="7415"/>
                      <a:pt x="6436" y="7533"/>
                      <a:pt x="6052" y="7996"/>
                    </a:cubicBezTo>
                    <a:cubicBezTo>
                      <a:pt x="5670" y="8458"/>
                      <a:pt x="6069" y="9052"/>
                      <a:pt x="5469" y="9513"/>
                    </a:cubicBezTo>
                    <a:lnTo>
                      <a:pt x="3589" y="9879"/>
                    </a:lnTo>
                    <a:cubicBezTo>
                      <a:pt x="2389" y="10000"/>
                      <a:pt x="2459" y="9809"/>
                      <a:pt x="856" y="9686"/>
                    </a:cubicBezTo>
                    <a:cubicBezTo>
                      <a:pt x="55" y="9077"/>
                      <a:pt x="352" y="9282"/>
                      <a:pt x="0" y="8229"/>
                    </a:cubicBezTo>
                    <a:cubicBezTo>
                      <a:pt x="618" y="6901"/>
                      <a:pt x="390" y="7626"/>
                      <a:pt x="1058" y="6347"/>
                    </a:cubicBezTo>
                    <a:cubicBezTo>
                      <a:pt x="2526" y="5005"/>
                      <a:pt x="2932" y="1807"/>
                      <a:pt x="3150" y="939"/>
                    </a:cubicBezTo>
                    <a:cubicBezTo>
                      <a:pt x="3233" y="612"/>
                      <a:pt x="3633" y="303"/>
                      <a:pt x="4517"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11" name="Text Box 289"/>
              <p:cNvSpPr txBox="1">
                <a:spLocks noChangeArrowheads="1"/>
              </p:cNvSpPr>
              <p:nvPr/>
            </p:nvSpPr>
            <p:spPr bwMode="auto">
              <a:xfrm>
                <a:off x="832077" y="3201888"/>
                <a:ext cx="646836" cy="246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B</a:t>
                </a:r>
              </a:p>
            </p:txBody>
          </p:sp>
        </p:grpSp>
        <p:grpSp>
          <p:nvGrpSpPr>
            <p:cNvPr id="190004" name="Group 170"/>
            <p:cNvGrpSpPr>
              <a:grpSpLocks/>
            </p:cNvGrpSpPr>
            <p:nvPr/>
          </p:nvGrpSpPr>
          <p:grpSpPr bwMode="auto">
            <a:xfrm>
              <a:off x="1096182" y="2011275"/>
              <a:ext cx="1356456" cy="966893"/>
              <a:chOff x="1096182" y="2011275"/>
              <a:chExt cx="1356456" cy="966893"/>
            </a:xfrm>
          </p:grpSpPr>
          <p:sp>
            <p:nvSpPr>
              <p:cNvPr id="190008" name="Freeform 79"/>
              <p:cNvSpPr>
                <a:spLocks/>
              </p:cNvSpPr>
              <p:nvPr/>
            </p:nvSpPr>
            <p:spPr bwMode="auto">
              <a:xfrm>
                <a:off x="1096182" y="2011275"/>
                <a:ext cx="1356456" cy="966893"/>
              </a:xfrm>
              <a:custGeom>
                <a:avLst/>
                <a:gdLst>
                  <a:gd name="T0" fmla="*/ 2147483646 w 12290"/>
                  <a:gd name="T1" fmla="*/ 2147483646 h 10176"/>
                  <a:gd name="T2" fmla="*/ 2147483646 w 12290"/>
                  <a:gd name="T3" fmla="*/ 2147483646 h 10176"/>
                  <a:gd name="T4" fmla="*/ 2147483646 w 12290"/>
                  <a:gd name="T5" fmla="*/ 2147483646 h 10176"/>
                  <a:gd name="T6" fmla="*/ 2147483646 w 12290"/>
                  <a:gd name="T7" fmla="*/ 2147483646 h 10176"/>
                  <a:gd name="T8" fmla="*/ 2147483646 w 12290"/>
                  <a:gd name="T9" fmla="*/ 2147483646 h 10176"/>
                  <a:gd name="T10" fmla="*/ 2147483646 w 12290"/>
                  <a:gd name="T11" fmla="*/ 2147483646 h 10176"/>
                  <a:gd name="T12" fmla="*/ 2147483646 w 12290"/>
                  <a:gd name="T13" fmla="*/ 2147483646 h 10176"/>
                  <a:gd name="T14" fmla="*/ 2147483646 w 12290"/>
                  <a:gd name="T15" fmla="*/ 2147483646 h 10176"/>
                  <a:gd name="T16" fmla="*/ 2147483646 w 12290"/>
                  <a:gd name="T17" fmla="*/ 2147483646 h 10176"/>
                  <a:gd name="T18" fmla="*/ 2147483646 w 12290"/>
                  <a:gd name="T19" fmla="*/ 2147483646 h 10176"/>
                  <a:gd name="T20" fmla="*/ 2147483646 w 12290"/>
                  <a:gd name="T21" fmla="*/ 2147483646 h 10176"/>
                  <a:gd name="T22" fmla="*/ 2147483646 w 12290"/>
                  <a:gd name="T23" fmla="*/ 2147483646 h 101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90"/>
                  <a:gd name="T37" fmla="*/ 0 h 10176"/>
                  <a:gd name="T38" fmla="*/ 12290 w 12290"/>
                  <a:gd name="T39" fmla="*/ 10176 h 101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90" h="10176">
                    <a:moveTo>
                      <a:pt x="8219" y="711"/>
                    </a:moveTo>
                    <a:cubicBezTo>
                      <a:pt x="9399" y="824"/>
                      <a:pt x="10440" y="865"/>
                      <a:pt x="11236" y="1034"/>
                    </a:cubicBezTo>
                    <a:cubicBezTo>
                      <a:pt x="11903" y="1549"/>
                      <a:pt x="11916" y="1315"/>
                      <a:pt x="12290" y="1781"/>
                    </a:cubicBezTo>
                    <a:cubicBezTo>
                      <a:pt x="11875" y="2486"/>
                      <a:pt x="11261" y="3589"/>
                      <a:pt x="10916" y="4060"/>
                    </a:cubicBezTo>
                    <a:cubicBezTo>
                      <a:pt x="10530" y="5072"/>
                      <a:pt x="10469" y="5103"/>
                      <a:pt x="10209" y="5646"/>
                    </a:cubicBezTo>
                    <a:cubicBezTo>
                      <a:pt x="10061" y="6494"/>
                      <a:pt x="9684" y="6337"/>
                      <a:pt x="9359" y="7319"/>
                    </a:cubicBezTo>
                    <a:lnTo>
                      <a:pt x="5826" y="10176"/>
                    </a:lnTo>
                    <a:lnTo>
                      <a:pt x="689" y="7840"/>
                    </a:lnTo>
                    <a:cubicBezTo>
                      <a:pt x="0" y="7116"/>
                      <a:pt x="622" y="6208"/>
                      <a:pt x="955" y="4786"/>
                    </a:cubicBezTo>
                    <a:cubicBezTo>
                      <a:pt x="1488" y="3206"/>
                      <a:pt x="1733" y="2701"/>
                      <a:pt x="2496" y="1133"/>
                    </a:cubicBezTo>
                    <a:cubicBezTo>
                      <a:pt x="3610" y="235"/>
                      <a:pt x="3318" y="0"/>
                      <a:pt x="4907" y="273"/>
                    </a:cubicBezTo>
                    <a:cubicBezTo>
                      <a:pt x="6289" y="578"/>
                      <a:pt x="6367" y="954"/>
                      <a:pt x="8219" y="711"/>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09" name="Text Box 289"/>
              <p:cNvSpPr txBox="1">
                <a:spLocks noChangeArrowheads="1"/>
              </p:cNvSpPr>
              <p:nvPr/>
            </p:nvSpPr>
            <p:spPr bwMode="auto">
              <a:xfrm>
                <a:off x="1277308" y="2015288"/>
                <a:ext cx="646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A</a:t>
                </a:r>
              </a:p>
            </p:txBody>
          </p:sp>
        </p:grpSp>
        <p:grpSp>
          <p:nvGrpSpPr>
            <p:cNvPr id="190005" name="Group 173"/>
            <p:cNvGrpSpPr>
              <a:grpSpLocks/>
            </p:cNvGrpSpPr>
            <p:nvPr/>
          </p:nvGrpSpPr>
          <p:grpSpPr bwMode="auto">
            <a:xfrm>
              <a:off x="216385" y="4808651"/>
              <a:ext cx="800658" cy="1404327"/>
              <a:chOff x="216385" y="4808651"/>
              <a:chExt cx="800658" cy="1404327"/>
            </a:xfrm>
          </p:grpSpPr>
          <p:sp>
            <p:nvSpPr>
              <p:cNvPr id="190006" name="Freeform 79"/>
              <p:cNvSpPr>
                <a:spLocks/>
              </p:cNvSpPr>
              <p:nvPr/>
            </p:nvSpPr>
            <p:spPr bwMode="auto">
              <a:xfrm rot="-1469295">
                <a:off x="345834" y="4808651"/>
                <a:ext cx="671209" cy="1404327"/>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0 w 10000"/>
                  <a:gd name="T19" fmla="*/ 2147483646 h 10000"/>
                  <a:gd name="T20" fmla="*/ 2147483646 w 10000"/>
                  <a:gd name="T21" fmla="*/ 2147483646 h 10000"/>
                  <a:gd name="T22" fmla="*/ 2147483646 w 10000"/>
                  <a:gd name="T23" fmla="*/ 0 h 100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000"/>
                  <a:gd name="T37" fmla="*/ 0 h 10000"/>
                  <a:gd name="T38" fmla="*/ 10000 w 10000"/>
                  <a:gd name="T39" fmla="*/ 10000 h 100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000" h="10000">
                    <a:moveTo>
                      <a:pt x="4374" y="0"/>
                    </a:moveTo>
                    <a:cubicBezTo>
                      <a:pt x="6647" y="152"/>
                      <a:pt x="6357" y="110"/>
                      <a:pt x="8222" y="344"/>
                    </a:cubicBezTo>
                    <a:cubicBezTo>
                      <a:pt x="9523" y="454"/>
                      <a:pt x="9489" y="674"/>
                      <a:pt x="9912" y="1132"/>
                    </a:cubicBezTo>
                    <a:cubicBezTo>
                      <a:pt x="10000" y="1821"/>
                      <a:pt x="9685" y="1580"/>
                      <a:pt x="9182" y="2330"/>
                    </a:cubicBezTo>
                    <a:cubicBezTo>
                      <a:pt x="8264" y="3367"/>
                      <a:pt x="7915" y="3318"/>
                      <a:pt x="7843" y="5112"/>
                    </a:cubicBezTo>
                    <a:cubicBezTo>
                      <a:pt x="7999" y="6167"/>
                      <a:pt x="8822" y="7082"/>
                      <a:pt x="8364" y="8528"/>
                    </a:cubicBezTo>
                    <a:cubicBezTo>
                      <a:pt x="8106" y="9389"/>
                      <a:pt x="7410" y="9525"/>
                      <a:pt x="6563" y="10000"/>
                    </a:cubicBezTo>
                    <a:lnTo>
                      <a:pt x="3943" y="9980"/>
                    </a:lnTo>
                    <a:cubicBezTo>
                      <a:pt x="2130" y="9348"/>
                      <a:pt x="1756" y="8979"/>
                      <a:pt x="906" y="8121"/>
                    </a:cubicBezTo>
                    <a:cubicBezTo>
                      <a:pt x="453" y="7139"/>
                      <a:pt x="215" y="7338"/>
                      <a:pt x="0" y="6278"/>
                    </a:cubicBezTo>
                    <a:cubicBezTo>
                      <a:pt x="81" y="4662"/>
                      <a:pt x="745" y="2965"/>
                      <a:pt x="1691" y="1644"/>
                    </a:cubicBezTo>
                    <a:cubicBezTo>
                      <a:pt x="2237" y="611"/>
                      <a:pt x="3286" y="280"/>
                      <a:pt x="4374" y="0"/>
                    </a:cubicBezTo>
                    <a:close/>
                  </a:path>
                </a:pathLst>
              </a:custGeom>
              <a:noFill/>
              <a:ln w="25400">
                <a:solidFill>
                  <a:srgbClr val="3333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07" name="Text Box 289"/>
              <p:cNvSpPr txBox="1">
                <a:spLocks noChangeArrowheads="1"/>
              </p:cNvSpPr>
              <p:nvPr/>
            </p:nvSpPr>
            <p:spPr bwMode="auto">
              <a:xfrm>
                <a:off x="216385" y="4845960"/>
                <a:ext cx="64683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50000"/>
                  </a:spcBef>
                  <a:buFontTx/>
                  <a:buNone/>
                </a:pPr>
                <a:r>
                  <a:rPr lang="en-US" altLang="en-US" sz="1000" b="1" dirty="0">
                    <a:solidFill>
                      <a:srgbClr val="0000FF"/>
                    </a:solidFill>
                  </a:rPr>
                  <a:t>ATK C</a:t>
                </a:r>
              </a:p>
            </p:txBody>
          </p:sp>
        </p:grpSp>
      </p:grpSp>
      <p:grpSp>
        <p:nvGrpSpPr>
          <p:cNvPr id="143" name="Group 478"/>
          <p:cNvGrpSpPr>
            <a:grpSpLocks/>
          </p:cNvGrpSpPr>
          <p:nvPr/>
        </p:nvGrpSpPr>
        <p:grpSpPr bwMode="auto">
          <a:xfrm>
            <a:off x="3990919" y="1985963"/>
            <a:ext cx="576262" cy="588962"/>
            <a:chOff x="8448372" y="5723906"/>
            <a:chExt cx="575939" cy="588963"/>
          </a:xfrm>
        </p:grpSpPr>
        <p:sp>
          <p:nvSpPr>
            <p:cNvPr id="189991"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9992" name="Group 456"/>
            <p:cNvGrpSpPr>
              <a:grpSpLocks/>
            </p:cNvGrpSpPr>
            <p:nvPr/>
          </p:nvGrpSpPr>
          <p:grpSpPr bwMode="auto">
            <a:xfrm>
              <a:off x="8525318" y="5965916"/>
              <a:ext cx="174972" cy="71297"/>
              <a:chOff x="1808112" y="2134561"/>
              <a:chExt cx="549111" cy="247650"/>
            </a:xfrm>
          </p:grpSpPr>
          <p:sp>
            <p:nvSpPr>
              <p:cNvPr id="189999"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00"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90001"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90002"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9993" name="Straight Connector 376"/>
            <p:cNvCxnSpPr>
              <a:cxnSpLocks noChangeShapeType="1"/>
              <a:stCxn id="189991"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9994"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9995" name="Group 609"/>
            <p:cNvGrpSpPr>
              <a:grpSpLocks/>
            </p:cNvGrpSpPr>
            <p:nvPr/>
          </p:nvGrpSpPr>
          <p:grpSpPr bwMode="auto">
            <a:xfrm>
              <a:off x="8449127" y="5911731"/>
              <a:ext cx="575184" cy="336494"/>
              <a:chOff x="8447806" y="5405502"/>
              <a:chExt cx="575184" cy="336494"/>
            </a:xfrm>
          </p:grpSpPr>
          <p:sp>
            <p:nvSpPr>
              <p:cNvPr id="189996"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9997"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9998"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nvGrpSpPr>
          <p:cNvPr id="189451" name="Group 511"/>
          <p:cNvGrpSpPr>
            <a:grpSpLocks/>
          </p:cNvGrpSpPr>
          <p:nvPr/>
        </p:nvGrpSpPr>
        <p:grpSpPr bwMode="auto">
          <a:xfrm>
            <a:off x="3090806" y="2487613"/>
            <a:ext cx="603250" cy="495300"/>
            <a:chOff x="51524" y="2486952"/>
            <a:chExt cx="603131" cy="496363"/>
          </a:xfrm>
        </p:grpSpPr>
        <p:grpSp>
          <p:nvGrpSpPr>
            <p:cNvPr id="189975" name="Group 599"/>
            <p:cNvGrpSpPr>
              <a:grpSpLocks/>
            </p:cNvGrpSpPr>
            <p:nvPr/>
          </p:nvGrpSpPr>
          <p:grpSpPr bwMode="auto">
            <a:xfrm flipH="1">
              <a:off x="51524" y="2740597"/>
              <a:ext cx="147613" cy="242718"/>
              <a:chOff x="7697887" y="504293"/>
              <a:chExt cx="147691" cy="243135"/>
            </a:xfrm>
          </p:grpSpPr>
          <p:cxnSp>
            <p:nvCxnSpPr>
              <p:cNvPr id="189989" name="Straight Connector 572"/>
              <p:cNvCxnSpPr>
                <a:cxnSpLocks noChangeShapeType="1"/>
              </p:cNvCxnSpPr>
              <p:nvPr/>
            </p:nvCxnSpPr>
            <p:spPr bwMode="auto">
              <a:xfrm>
                <a:off x="7844783" y="504293"/>
                <a:ext cx="0" cy="19674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89990" name="Straight Connector 574"/>
              <p:cNvCxnSpPr>
                <a:cxnSpLocks noChangeShapeType="1"/>
              </p:cNvCxnSpPr>
              <p:nvPr/>
            </p:nvCxnSpPr>
            <p:spPr bwMode="auto">
              <a:xfrm flipH="1">
                <a:off x="7697887" y="693127"/>
                <a:ext cx="147691" cy="54301"/>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89976" name="Group 592"/>
            <p:cNvGrpSpPr>
              <a:grpSpLocks/>
            </p:cNvGrpSpPr>
            <p:nvPr/>
          </p:nvGrpSpPr>
          <p:grpSpPr bwMode="auto">
            <a:xfrm>
              <a:off x="51524" y="2486952"/>
              <a:ext cx="603131" cy="279904"/>
              <a:chOff x="-514123" y="3592653"/>
              <a:chExt cx="603131" cy="279904"/>
            </a:xfrm>
          </p:grpSpPr>
          <p:grpSp>
            <p:nvGrpSpPr>
              <p:cNvPr id="189977" name="Group 464"/>
              <p:cNvGrpSpPr>
                <a:grpSpLocks/>
              </p:cNvGrpSpPr>
              <p:nvPr/>
            </p:nvGrpSpPr>
            <p:grpSpPr bwMode="auto">
              <a:xfrm>
                <a:off x="-514123" y="3658968"/>
                <a:ext cx="326436" cy="199800"/>
                <a:chOff x="629150" y="2577210"/>
                <a:chExt cx="567753" cy="392396"/>
              </a:xfrm>
            </p:grpSpPr>
            <p:sp>
              <p:nvSpPr>
                <p:cNvPr id="189982" name="Rectangle 132"/>
                <p:cNvSpPr>
                  <a:spLocks noChangeArrowheads="1"/>
                </p:cNvSpPr>
                <p:nvPr/>
              </p:nvSpPr>
              <p:spPr bwMode="auto">
                <a:xfrm>
                  <a:off x="629150" y="2577210"/>
                  <a:ext cx="567753" cy="392396"/>
                </a:xfrm>
                <a:prstGeom prst="rect">
                  <a:avLst/>
                </a:prstGeom>
                <a:solidFill>
                  <a:srgbClr val="80E0FF"/>
                </a:solidFill>
                <a:ln w="1905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nvGrpSpPr>
                <p:cNvPr id="189983" name="Group 78"/>
                <p:cNvGrpSpPr>
                  <a:grpSpLocks/>
                </p:cNvGrpSpPr>
                <p:nvPr/>
              </p:nvGrpSpPr>
              <p:grpSpPr bwMode="auto">
                <a:xfrm>
                  <a:off x="808709" y="2855549"/>
                  <a:ext cx="198290" cy="72229"/>
                  <a:chOff x="1226128" y="1237034"/>
                  <a:chExt cx="494031" cy="174994"/>
                </a:xfrm>
              </p:grpSpPr>
              <p:sp>
                <p:nvSpPr>
                  <p:cNvPr id="189985" name="Freeform 95"/>
                  <p:cNvSpPr>
                    <a:spLocks noChangeAspect="1"/>
                  </p:cNvSpPr>
                  <p:nvPr/>
                </p:nvSpPr>
                <p:spPr bwMode="auto">
                  <a:xfrm rot="5400000">
                    <a:off x="1597208"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86" name="Freeform 96"/>
                  <p:cNvSpPr>
                    <a:spLocks noChangeAspect="1"/>
                  </p:cNvSpPr>
                  <p:nvPr/>
                </p:nvSpPr>
                <p:spPr bwMode="auto">
                  <a:xfrm rot="16200000" flipH="1">
                    <a:off x="1175260" y="1287903"/>
                    <a:ext cx="173820" cy="72083"/>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87" name="Line 97"/>
                  <p:cNvSpPr>
                    <a:spLocks noChangeShapeType="1"/>
                  </p:cNvSpPr>
                  <p:nvPr/>
                </p:nvSpPr>
                <p:spPr bwMode="auto">
                  <a:xfrm>
                    <a:off x="1292058" y="1412028"/>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988" name="Line 97"/>
                  <p:cNvSpPr>
                    <a:spLocks noChangeShapeType="1"/>
                  </p:cNvSpPr>
                  <p:nvPr/>
                </p:nvSpPr>
                <p:spPr bwMode="auto">
                  <a:xfrm>
                    <a:off x="1293447" y="1237034"/>
                    <a:ext cx="3656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9984" name="Oval 66"/>
                <p:cNvSpPr>
                  <a:spLocks noChangeArrowheads="1"/>
                </p:cNvSpPr>
                <p:nvPr/>
              </p:nvSpPr>
              <p:spPr bwMode="auto">
                <a:xfrm>
                  <a:off x="850305" y="2717607"/>
                  <a:ext cx="105549" cy="106878"/>
                </a:xfrm>
                <a:prstGeom prst="ellipse">
                  <a:avLst/>
                </a:prstGeom>
                <a:solidFill>
                  <a:schemeClr val="tx1"/>
                </a:solidFill>
                <a:ln w="19050">
                  <a:solidFill>
                    <a:srgbClr val="00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b="1" dirty="0">
                    <a:solidFill>
                      <a:srgbClr val="000000"/>
                    </a:solidFill>
                  </a:endParaRPr>
                </a:p>
              </p:txBody>
            </p:sp>
          </p:grpSp>
          <p:grpSp>
            <p:nvGrpSpPr>
              <p:cNvPr id="189978" name="Group 259"/>
              <p:cNvGrpSpPr>
                <a:grpSpLocks/>
              </p:cNvGrpSpPr>
              <p:nvPr/>
            </p:nvGrpSpPr>
            <p:grpSpPr bwMode="auto">
              <a:xfrm>
                <a:off x="-370224" y="3592653"/>
                <a:ext cx="30582" cy="57624"/>
                <a:chOff x="5877" y="2360"/>
                <a:chExt cx="52" cy="98"/>
              </a:xfrm>
            </p:grpSpPr>
            <p:sp>
              <p:nvSpPr>
                <p:cNvPr id="189980"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981"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9979" name="Text Box 177"/>
              <p:cNvSpPr txBox="1">
                <a:spLocks noChangeArrowheads="1"/>
              </p:cNvSpPr>
              <p:nvPr/>
            </p:nvSpPr>
            <p:spPr bwMode="auto">
              <a:xfrm>
                <a:off x="-251107" y="3687495"/>
                <a:ext cx="340115" cy="185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3-29</a:t>
                </a:r>
              </a:p>
            </p:txBody>
          </p:sp>
        </p:grpSp>
      </p:grpSp>
      <p:sp>
        <p:nvSpPr>
          <p:cNvPr id="418" name="Rectangle 512"/>
          <p:cNvSpPr>
            <a:spLocks noChangeArrowheads="1"/>
          </p:cNvSpPr>
          <p:nvPr/>
        </p:nvSpPr>
        <p:spPr bwMode="auto">
          <a:xfrm rot="537630">
            <a:off x="6776982" y="3495675"/>
            <a:ext cx="523875" cy="554038"/>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1-8  </a:t>
            </a: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1-68</a:t>
            </a:r>
          </a:p>
        </p:txBody>
      </p:sp>
      <p:sp>
        <p:nvSpPr>
          <p:cNvPr id="419" name="Rectangle 512"/>
          <p:cNvSpPr>
            <a:spLocks noChangeArrowheads="1"/>
          </p:cNvSpPr>
          <p:nvPr/>
        </p:nvSpPr>
        <p:spPr bwMode="auto">
          <a:xfrm rot="227568">
            <a:off x="6699195" y="5221289"/>
            <a:ext cx="523875" cy="554037"/>
          </a:xfrm>
          <a:prstGeom prst="rect">
            <a:avLst/>
          </a:prstGeom>
          <a:noFill/>
          <a:ln w="25400">
            <a:noFill/>
            <a:miter lim="800000"/>
            <a:headEnd/>
            <a:tailEnd/>
          </a:ln>
        </p:spPr>
        <p:txBody>
          <a:bodyPr anchor="ctr">
            <a:spAutoFit/>
          </a:bodyPr>
          <a:lstStyle/>
          <a:p>
            <a:pPr algn="ctr">
              <a:lnSpc>
                <a:spcPts val="1200"/>
              </a:lnSpc>
              <a:defRPr/>
            </a:pPr>
            <a:r>
              <a:rPr lang="en-US" sz="1200" b="1" dirty="0">
                <a:solidFill>
                  <a:srgbClr val="000000"/>
                </a:solidFill>
                <a:latin typeface="+mn-lt"/>
                <a:cs typeface="Arial" charset="0"/>
              </a:rPr>
              <a:t>1-68  </a:t>
            </a:r>
            <a:r>
              <a:rPr lang="en-US" sz="1400" b="1" dirty="0">
                <a:solidFill>
                  <a:srgbClr val="000000"/>
                </a:solidFill>
                <a:latin typeface="+mn-lt"/>
                <a:cs typeface="Arial" charset="0"/>
              </a:rPr>
              <a:t>II</a:t>
            </a:r>
            <a:endParaRPr lang="en-US" sz="1200" b="1" dirty="0">
              <a:solidFill>
                <a:srgbClr val="000000"/>
              </a:solidFill>
              <a:latin typeface="+mn-lt"/>
              <a:cs typeface="Arial" charset="0"/>
            </a:endParaRPr>
          </a:p>
          <a:p>
            <a:pPr algn="ctr">
              <a:lnSpc>
                <a:spcPts val="1200"/>
              </a:lnSpc>
              <a:defRPr/>
            </a:pPr>
            <a:r>
              <a:rPr lang="en-US" sz="1200" b="1" dirty="0">
                <a:solidFill>
                  <a:srgbClr val="000000"/>
                </a:solidFill>
                <a:latin typeface="+mn-lt"/>
                <a:cs typeface="Arial" charset="0"/>
              </a:rPr>
              <a:t>1-66</a:t>
            </a:r>
          </a:p>
        </p:txBody>
      </p:sp>
      <p:grpSp>
        <p:nvGrpSpPr>
          <p:cNvPr id="111650" name="Group 500"/>
          <p:cNvGrpSpPr>
            <a:grpSpLocks/>
          </p:cNvGrpSpPr>
          <p:nvPr/>
        </p:nvGrpSpPr>
        <p:grpSpPr bwMode="auto">
          <a:xfrm>
            <a:off x="3948057" y="2559051"/>
            <a:ext cx="790575" cy="333375"/>
            <a:chOff x="6738938" y="422275"/>
            <a:chExt cx="790570" cy="331997"/>
          </a:xfrm>
        </p:grpSpPr>
        <p:grpSp>
          <p:nvGrpSpPr>
            <p:cNvPr id="189949" name="Group 568"/>
            <p:cNvGrpSpPr>
              <a:grpSpLocks/>
            </p:cNvGrpSpPr>
            <p:nvPr/>
          </p:nvGrpSpPr>
          <p:grpSpPr bwMode="auto">
            <a:xfrm>
              <a:off x="6738938" y="422275"/>
              <a:ext cx="333375" cy="263525"/>
              <a:chOff x="-1053472" y="4439907"/>
              <a:chExt cx="332957" cy="264113"/>
            </a:xfrm>
          </p:grpSpPr>
          <p:sp>
            <p:nvSpPr>
              <p:cNvPr id="189951"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9952" name="Group 456"/>
              <p:cNvGrpSpPr>
                <a:grpSpLocks/>
              </p:cNvGrpSpPr>
              <p:nvPr/>
            </p:nvGrpSpPr>
            <p:grpSpPr bwMode="auto">
              <a:xfrm>
                <a:off x="-976968" y="4564659"/>
                <a:ext cx="174560" cy="71301"/>
                <a:chOff x="1808112" y="2134561"/>
                <a:chExt cx="549111" cy="247650"/>
              </a:xfrm>
            </p:grpSpPr>
            <p:sp>
              <p:nvSpPr>
                <p:cNvPr id="189954"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55"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56"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957"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9953"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9950" name="Text Box 177"/>
            <p:cNvSpPr txBox="1">
              <a:spLocks noChangeArrowheads="1"/>
            </p:cNvSpPr>
            <p:nvPr/>
          </p:nvSpPr>
          <p:spPr bwMode="auto">
            <a:xfrm>
              <a:off x="7005741" y="569606"/>
              <a:ext cx="5237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grpSp>
        <p:nvGrpSpPr>
          <p:cNvPr id="111654" name="Group 907"/>
          <p:cNvGrpSpPr>
            <a:grpSpLocks/>
          </p:cNvGrpSpPr>
          <p:nvPr/>
        </p:nvGrpSpPr>
        <p:grpSpPr bwMode="auto">
          <a:xfrm>
            <a:off x="5599057" y="2098675"/>
            <a:ext cx="3330575" cy="1049338"/>
            <a:chOff x="2559761" y="2098006"/>
            <a:chExt cx="3329873" cy="1050007"/>
          </a:xfrm>
        </p:grpSpPr>
        <p:grpSp>
          <p:nvGrpSpPr>
            <p:cNvPr id="189939" name="Group 681"/>
            <p:cNvGrpSpPr>
              <a:grpSpLocks/>
            </p:cNvGrpSpPr>
            <p:nvPr/>
          </p:nvGrpSpPr>
          <p:grpSpPr bwMode="auto">
            <a:xfrm>
              <a:off x="2559761" y="2098006"/>
              <a:ext cx="3329873" cy="1050007"/>
              <a:chOff x="2559761" y="2098006"/>
              <a:chExt cx="3329873" cy="1050007"/>
            </a:xfrm>
          </p:grpSpPr>
          <p:sp>
            <p:nvSpPr>
              <p:cNvPr id="189941" name="Freeform 151"/>
              <p:cNvSpPr>
                <a:spLocks/>
              </p:cNvSpPr>
              <p:nvPr/>
            </p:nvSpPr>
            <p:spPr bwMode="auto">
              <a:xfrm>
                <a:off x="2559761" y="2870200"/>
                <a:ext cx="2657954" cy="120650"/>
              </a:xfrm>
              <a:custGeom>
                <a:avLst/>
                <a:gdLst>
                  <a:gd name="T0" fmla="*/ 0 w 12005"/>
                  <a:gd name="T1" fmla="*/ 2147483646 h 10000"/>
                  <a:gd name="T2" fmla="*/ 2147483646 w 12005"/>
                  <a:gd name="T3" fmla="*/ 2147483646 h 10000"/>
                  <a:gd name="T4" fmla="*/ 2147483646 w 12005"/>
                  <a:gd name="T5" fmla="*/ 2147483646 h 10000"/>
                  <a:gd name="T6" fmla="*/ 2147483646 w 12005"/>
                  <a:gd name="T7" fmla="*/ 2147483646 h 10000"/>
                  <a:gd name="T8" fmla="*/ 2147483646 w 12005"/>
                  <a:gd name="T9" fmla="*/ 2147483646 h 10000"/>
                  <a:gd name="T10" fmla="*/ 0 60000 65536"/>
                  <a:gd name="T11" fmla="*/ 0 60000 65536"/>
                  <a:gd name="T12" fmla="*/ 0 60000 65536"/>
                  <a:gd name="T13" fmla="*/ 0 60000 65536"/>
                  <a:gd name="T14" fmla="*/ 0 60000 65536"/>
                  <a:gd name="T15" fmla="*/ 0 w 12005"/>
                  <a:gd name="T16" fmla="*/ 0 h 10000"/>
                  <a:gd name="T17" fmla="*/ 12005 w 12005"/>
                  <a:gd name="T18" fmla="*/ 10000 h 10000"/>
                </a:gdLst>
                <a:ahLst/>
                <a:cxnLst>
                  <a:cxn ang="T10">
                    <a:pos x="T0" y="T1"/>
                  </a:cxn>
                  <a:cxn ang="T11">
                    <a:pos x="T2" y="T3"/>
                  </a:cxn>
                  <a:cxn ang="T12">
                    <a:pos x="T4" y="T5"/>
                  </a:cxn>
                  <a:cxn ang="T13">
                    <a:pos x="T6" y="T7"/>
                  </a:cxn>
                  <a:cxn ang="T14">
                    <a:pos x="T8" y="T9"/>
                  </a:cxn>
                </a:cxnLst>
                <a:rect l="T15" t="T16" r="T17" b="T18"/>
                <a:pathLst>
                  <a:path w="12005" h="10000">
                    <a:moveTo>
                      <a:pt x="0" y="5263"/>
                    </a:moveTo>
                    <a:cubicBezTo>
                      <a:pt x="569" y="4737"/>
                      <a:pt x="4453" y="2763"/>
                      <a:pt x="5419" y="2105"/>
                    </a:cubicBezTo>
                    <a:cubicBezTo>
                      <a:pt x="6393" y="0"/>
                      <a:pt x="6764" y="526"/>
                      <a:pt x="7798" y="1579"/>
                    </a:cubicBezTo>
                    <a:cubicBezTo>
                      <a:pt x="8833" y="2632"/>
                      <a:pt x="9134" y="3553"/>
                      <a:pt x="9833" y="4211"/>
                    </a:cubicBezTo>
                    <a:cubicBezTo>
                      <a:pt x="10531" y="4868"/>
                      <a:pt x="11557" y="8816"/>
                      <a:pt x="12005" y="1000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9942" name="Freeform 279"/>
              <p:cNvSpPr>
                <a:spLocks/>
              </p:cNvSpPr>
              <p:nvPr/>
            </p:nvSpPr>
            <p:spPr bwMode="auto">
              <a:xfrm>
                <a:off x="2721943" y="2098006"/>
                <a:ext cx="2500104" cy="568993"/>
              </a:xfrm>
              <a:custGeom>
                <a:avLst/>
                <a:gdLst>
                  <a:gd name="T0" fmla="*/ 0 w 11344"/>
                  <a:gd name="T1" fmla="*/ 0 h 10068"/>
                  <a:gd name="T2" fmla="*/ 2147483646 w 11344"/>
                  <a:gd name="T3" fmla="*/ 2147483646 h 10068"/>
                  <a:gd name="T4" fmla="*/ 2147483646 w 11344"/>
                  <a:gd name="T5" fmla="*/ 2147483646 h 10068"/>
                  <a:gd name="T6" fmla="*/ 2147483646 w 11344"/>
                  <a:gd name="T7" fmla="*/ 2147483646 h 10068"/>
                  <a:gd name="T8" fmla="*/ 2147483646 w 11344"/>
                  <a:gd name="T9" fmla="*/ 2147483646 h 10068"/>
                  <a:gd name="T10" fmla="*/ 0 60000 65536"/>
                  <a:gd name="T11" fmla="*/ 0 60000 65536"/>
                  <a:gd name="T12" fmla="*/ 0 60000 65536"/>
                  <a:gd name="T13" fmla="*/ 0 60000 65536"/>
                  <a:gd name="T14" fmla="*/ 0 60000 65536"/>
                  <a:gd name="T15" fmla="*/ 0 w 11344"/>
                  <a:gd name="T16" fmla="*/ 0 h 10068"/>
                  <a:gd name="T17" fmla="*/ 11344 w 11344"/>
                  <a:gd name="T18" fmla="*/ 10068 h 10068"/>
                </a:gdLst>
                <a:ahLst/>
                <a:cxnLst>
                  <a:cxn ang="T10">
                    <a:pos x="T0" y="T1"/>
                  </a:cxn>
                  <a:cxn ang="T11">
                    <a:pos x="T2" y="T3"/>
                  </a:cxn>
                  <a:cxn ang="T12">
                    <a:pos x="T4" y="T5"/>
                  </a:cxn>
                  <a:cxn ang="T13">
                    <a:pos x="T6" y="T7"/>
                  </a:cxn>
                  <a:cxn ang="T14">
                    <a:pos x="T8" y="T9"/>
                  </a:cxn>
                </a:cxnLst>
                <a:rect l="T15" t="T16" r="T17" b="T18"/>
                <a:pathLst>
                  <a:path w="11344" h="10068">
                    <a:moveTo>
                      <a:pt x="0" y="0"/>
                    </a:moveTo>
                    <a:cubicBezTo>
                      <a:pt x="441" y="618"/>
                      <a:pt x="2833" y="2866"/>
                      <a:pt x="4002" y="3776"/>
                    </a:cubicBezTo>
                    <a:cubicBezTo>
                      <a:pt x="5171" y="4686"/>
                      <a:pt x="6097" y="4759"/>
                      <a:pt x="7012" y="5461"/>
                    </a:cubicBezTo>
                    <a:cubicBezTo>
                      <a:pt x="7927" y="6164"/>
                      <a:pt x="8761" y="7175"/>
                      <a:pt x="9480" y="7933"/>
                    </a:cubicBezTo>
                    <a:cubicBezTo>
                      <a:pt x="10198" y="8692"/>
                      <a:pt x="10958" y="9619"/>
                      <a:pt x="11344" y="10068"/>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nvGrpSpPr>
              <p:cNvPr id="189943" name="Group 285"/>
              <p:cNvGrpSpPr>
                <a:grpSpLocks/>
              </p:cNvGrpSpPr>
              <p:nvPr/>
            </p:nvGrpSpPr>
            <p:grpSpPr bwMode="auto">
              <a:xfrm>
                <a:off x="5184783" y="2519363"/>
                <a:ext cx="704851" cy="628650"/>
                <a:chOff x="3362" y="1587"/>
                <a:chExt cx="444" cy="396"/>
              </a:xfrm>
            </p:grpSpPr>
            <p:grpSp>
              <p:nvGrpSpPr>
                <p:cNvPr id="189944" name="Group 148"/>
                <p:cNvGrpSpPr>
                  <a:grpSpLocks/>
                </p:cNvGrpSpPr>
                <p:nvPr/>
              </p:nvGrpSpPr>
              <p:grpSpPr bwMode="auto">
                <a:xfrm rot="83820">
                  <a:off x="3371" y="1594"/>
                  <a:ext cx="435" cy="389"/>
                  <a:chOff x="3189" y="1407"/>
                  <a:chExt cx="341" cy="389"/>
                </a:xfrm>
              </p:grpSpPr>
              <p:sp>
                <p:nvSpPr>
                  <p:cNvPr id="189947" name="Line 149"/>
                  <p:cNvSpPr>
                    <a:spLocks noChangeShapeType="1"/>
                  </p:cNvSpPr>
                  <p:nvPr/>
                </p:nvSpPr>
                <p:spPr bwMode="auto">
                  <a:xfrm>
                    <a:off x="3189" y="1407"/>
                    <a:ext cx="336"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948" name="Line 150"/>
                  <p:cNvSpPr>
                    <a:spLocks noChangeShapeType="1"/>
                  </p:cNvSpPr>
                  <p:nvPr/>
                </p:nvSpPr>
                <p:spPr bwMode="auto">
                  <a:xfrm flipV="1">
                    <a:off x="3192" y="1618"/>
                    <a:ext cx="338" cy="1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9945" name="Line 280"/>
                <p:cNvSpPr>
                  <a:spLocks noChangeShapeType="1"/>
                </p:cNvSpPr>
                <p:nvPr/>
              </p:nvSpPr>
              <p:spPr bwMode="auto">
                <a:xfrm rot="20924947" flipH="1">
                  <a:off x="3372" y="1587"/>
                  <a:ext cx="17"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946" name="Line 281"/>
                <p:cNvSpPr>
                  <a:spLocks noChangeShapeType="1"/>
                </p:cNvSpPr>
                <p:nvPr/>
              </p:nvSpPr>
              <p:spPr bwMode="auto">
                <a:xfrm rot="20924947" flipH="1">
                  <a:off x="3362" y="1884"/>
                  <a:ext cx="24" cy="9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9940" name="Text Box 284"/>
            <p:cNvSpPr txBox="1">
              <a:spLocks noChangeArrowheads="1"/>
            </p:cNvSpPr>
            <p:nvPr/>
          </p:nvSpPr>
          <p:spPr bwMode="auto">
            <a:xfrm>
              <a:off x="3967139" y="2580647"/>
              <a:ext cx="935836"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000000"/>
                  </a:solidFill>
                </a:rPr>
                <a:t>OAK</a:t>
              </a:r>
            </a:p>
          </p:txBody>
        </p:sp>
      </p:grpSp>
      <p:grpSp>
        <p:nvGrpSpPr>
          <p:cNvPr id="111658" name="Group 536"/>
          <p:cNvGrpSpPr>
            <a:grpSpLocks/>
          </p:cNvGrpSpPr>
          <p:nvPr/>
        </p:nvGrpSpPr>
        <p:grpSpPr bwMode="auto">
          <a:xfrm>
            <a:off x="3636907" y="1485901"/>
            <a:ext cx="1349375" cy="588963"/>
            <a:chOff x="470598" y="1496599"/>
            <a:chExt cx="1348003" cy="589063"/>
          </a:xfrm>
        </p:grpSpPr>
        <p:grpSp>
          <p:nvGrpSpPr>
            <p:cNvPr id="189925" name="Group 465"/>
            <p:cNvGrpSpPr>
              <a:grpSpLocks/>
            </p:cNvGrpSpPr>
            <p:nvPr/>
          </p:nvGrpSpPr>
          <p:grpSpPr bwMode="auto">
            <a:xfrm>
              <a:off x="1223288" y="1496599"/>
              <a:ext cx="595313" cy="588963"/>
              <a:chOff x="7634759" y="5222256"/>
              <a:chExt cx="594421" cy="588963"/>
            </a:xfrm>
          </p:grpSpPr>
          <p:sp>
            <p:nvSpPr>
              <p:cNvPr id="189927" name="Rectangle 24"/>
              <p:cNvSpPr>
                <a:spLocks noChangeArrowheads="1"/>
              </p:cNvSpPr>
              <p:nvPr/>
            </p:nvSpPr>
            <p:spPr bwMode="auto">
              <a:xfrm>
                <a:off x="7653619" y="5404851"/>
                <a:ext cx="333212" cy="19876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9928" name="Group 456"/>
              <p:cNvGrpSpPr>
                <a:grpSpLocks/>
              </p:cNvGrpSpPr>
              <p:nvPr/>
            </p:nvGrpSpPr>
            <p:grpSpPr bwMode="auto">
              <a:xfrm>
                <a:off x="7730182" y="5464266"/>
                <a:ext cx="174694" cy="71297"/>
                <a:chOff x="1808112" y="2134561"/>
                <a:chExt cx="549111" cy="247650"/>
              </a:xfrm>
            </p:grpSpPr>
            <p:sp>
              <p:nvSpPr>
                <p:cNvPr id="189935"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36"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37"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938"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9929" name="Straight Connector 376"/>
              <p:cNvCxnSpPr>
                <a:cxnSpLocks noChangeShapeType="1"/>
                <a:stCxn id="189927" idx="1"/>
              </p:cNvCxnSpPr>
              <p:nvPr/>
            </p:nvCxnSpPr>
            <p:spPr bwMode="auto">
              <a:xfrm flipH="1">
                <a:off x="7653358" y="5504240"/>
                <a:ext cx="261"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9930" name="TextBox 141"/>
              <p:cNvSpPr txBox="1">
                <a:spLocks noChangeArrowheads="1"/>
              </p:cNvSpPr>
              <p:nvPr/>
            </p:nvSpPr>
            <p:spPr bwMode="auto">
              <a:xfrm>
                <a:off x="7715744" y="5222256"/>
                <a:ext cx="127264"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9931" name="Group 613"/>
              <p:cNvGrpSpPr>
                <a:grpSpLocks/>
              </p:cNvGrpSpPr>
              <p:nvPr/>
            </p:nvGrpSpPr>
            <p:grpSpPr bwMode="auto">
              <a:xfrm>
                <a:off x="7634759" y="5406828"/>
                <a:ext cx="594421" cy="336494"/>
                <a:chOff x="8428569" y="5405502"/>
                <a:chExt cx="594421" cy="336494"/>
              </a:xfrm>
            </p:grpSpPr>
            <p:sp>
              <p:nvSpPr>
                <p:cNvPr id="189932" name="Text Box 427"/>
                <p:cNvSpPr txBox="1">
                  <a:spLocks noChangeArrowheads="1"/>
                </p:cNvSpPr>
                <p:nvPr/>
              </p:nvSpPr>
              <p:spPr bwMode="auto">
                <a:xfrm>
                  <a:off x="8718493" y="5405502"/>
                  <a:ext cx="2276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9933"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9934" name="Text Box 40"/>
                <p:cNvSpPr txBox="1">
                  <a:spLocks noChangeArrowheads="1"/>
                </p:cNvSpPr>
                <p:nvPr/>
              </p:nvSpPr>
              <p:spPr bwMode="auto">
                <a:xfrm>
                  <a:off x="8428569" y="5557330"/>
                  <a:ext cx="3818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MAIN</a:t>
                  </a:r>
                </a:p>
              </p:txBody>
            </p:sp>
          </p:grpSp>
        </p:grpSp>
        <p:sp>
          <p:nvSpPr>
            <p:cNvPr id="189926" name="Line 174"/>
            <p:cNvSpPr>
              <a:spLocks noChangeShapeType="1"/>
            </p:cNvSpPr>
            <p:nvPr/>
          </p:nvSpPr>
          <p:spPr bwMode="auto">
            <a:xfrm flipH="1" flipV="1">
              <a:off x="470598" y="1754683"/>
              <a:ext cx="774155" cy="33097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111662" name="Group 511"/>
          <p:cNvGrpSpPr>
            <a:grpSpLocks/>
          </p:cNvGrpSpPr>
          <p:nvPr/>
        </p:nvGrpSpPr>
        <p:grpSpPr bwMode="auto">
          <a:xfrm>
            <a:off x="6372169" y="3051176"/>
            <a:ext cx="576262" cy="588963"/>
            <a:chOff x="8448372" y="5723906"/>
            <a:chExt cx="575939" cy="588963"/>
          </a:xfrm>
        </p:grpSpPr>
        <p:sp>
          <p:nvSpPr>
            <p:cNvPr id="189913"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9914" name="Group 456"/>
            <p:cNvGrpSpPr>
              <a:grpSpLocks/>
            </p:cNvGrpSpPr>
            <p:nvPr/>
          </p:nvGrpSpPr>
          <p:grpSpPr bwMode="auto">
            <a:xfrm>
              <a:off x="8525318" y="5965916"/>
              <a:ext cx="174972" cy="71297"/>
              <a:chOff x="1808112" y="2134561"/>
              <a:chExt cx="549111" cy="247650"/>
            </a:xfrm>
          </p:grpSpPr>
          <p:sp>
            <p:nvSpPr>
              <p:cNvPr id="189921"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22"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23"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924"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9915" name="Straight Connector 376"/>
            <p:cNvCxnSpPr>
              <a:cxnSpLocks noChangeShapeType="1"/>
              <a:stCxn id="189913"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9916"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9917" name="Group 609"/>
            <p:cNvGrpSpPr>
              <a:grpSpLocks/>
            </p:cNvGrpSpPr>
            <p:nvPr/>
          </p:nvGrpSpPr>
          <p:grpSpPr bwMode="auto">
            <a:xfrm>
              <a:off x="8449127" y="5911731"/>
              <a:ext cx="575184" cy="336494"/>
              <a:chOff x="8447806" y="5405502"/>
              <a:chExt cx="575184" cy="336494"/>
            </a:xfrm>
          </p:grpSpPr>
          <p:sp>
            <p:nvSpPr>
              <p:cNvPr id="189918"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9919"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9920"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nvGrpSpPr>
          <p:cNvPr id="111665" name="Group 971"/>
          <p:cNvGrpSpPr>
            <a:grpSpLocks/>
          </p:cNvGrpSpPr>
          <p:nvPr/>
        </p:nvGrpSpPr>
        <p:grpSpPr bwMode="auto">
          <a:xfrm>
            <a:off x="7739006" y="3570288"/>
            <a:ext cx="577850" cy="703262"/>
            <a:chOff x="4698747" y="3569717"/>
            <a:chExt cx="578878" cy="703518"/>
          </a:xfrm>
        </p:grpSpPr>
        <p:sp>
          <p:nvSpPr>
            <p:cNvPr id="189899" name="Line 174"/>
            <p:cNvSpPr>
              <a:spLocks noChangeShapeType="1"/>
            </p:cNvSpPr>
            <p:nvPr/>
          </p:nvSpPr>
          <p:spPr bwMode="auto">
            <a:xfrm flipH="1" flipV="1">
              <a:off x="4698747" y="4155539"/>
              <a:ext cx="520575" cy="1176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189900" name="Group 699"/>
            <p:cNvGrpSpPr>
              <a:grpSpLocks/>
            </p:cNvGrpSpPr>
            <p:nvPr/>
          </p:nvGrpSpPr>
          <p:grpSpPr bwMode="auto">
            <a:xfrm>
              <a:off x="4701363" y="3569717"/>
              <a:ext cx="576262" cy="588963"/>
              <a:chOff x="8448372" y="5723906"/>
              <a:chExt cx="575939" cy="588963"/>
            </a:xfrm>
          </p:grpSpPr>
          <p:sp>
            <p:nvSpPr>
              <p:cNvPr id="189901" name="Rectangle 24"/>
              <p:cNvSpPr>
                <a:spLocks noChangeArrowheads="1"/>
              </p:cNvSpPr>
              <p:nvPr/>
            </p:nvSpPr>
            <p:spPr bwMode="auto">
              <a:xfrm>
                <a:off x="8448633" y="5906501"/>
                <a:ext cx="333743" cy="198767"/>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9902" name="Group 456"/>
              <p:cNvGrpSpPr>
                <a:grpSpLocks/>
              </p:cNvGrpSpPr>
              <p:nvPr/>
            </p:nvGrpSpPr>
            <p:grpSpPr bwMode="auto">
              <a:xfrm>
                <a:off x="8525318" y="5965916"/>
                <a:ext cx="174972" cy="71297"/>
                <a:chOff x="1808112" y="2134561"/>
                <a:chExt cx="549111" cy="247650"/>
              </a:xfrm>
            </p:grpSpPr>
            <p:sp>
              <p:nvSpPr>
                <p:cNvPr id="189909"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10"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911"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912"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9903" name="Straight Connector 376"/>
              <p:cNvCxnSpPr>
                <a:cxnSpLocks noChangeShapeType="1"/>
                <a:stCxn id="189901" idx="1"/>
              </p:cNvCxnSpPr>
              <p:nvPr/>
            </p:nvCxnSpPr>
            <p:spPr bwMode="auto">
              <a:xfrm flipH="1">
                <a:off x="8448372" y="6005890"/>
                <a:ext cx="262"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9904" name="TextBox 141"/>
              <p:cNvSpPr txBox="1">
                <a:spLocks noChangeArrowheads="1"/>
              </p:cNvSpPr>
              <p:nvPr/>
            </p:nvSpPr>
            <p:spPr bwMode="auto">
              <a:xfrm>
                <a:off x="8510857" y="5723906"/>
                <a:ext cx="127467"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9905" name="Group 609"/>
              <p:cNvGrpSpPr>
                <a:grpSpLocks/>
              </p:cNvGrpSpPr>
              <p:nvPr/>
            </p:nvGrpSpPr>
            <p:grpSpPr bwMode="auto">
              <a:xfrm>
                <a:off x="8449127" y="5911731"/>
                <a:ext cx="575184" cy="336494"/>
                <a:chOff x="8447806" y="5405502"/>
                <a:chExt cx="575184" cy="336494"/>
              </a:xfrm>
            </p:grpSpPr>
            <p:sp>
              <p:nvSpPr>
                <p:cNvPr id="189906"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9907"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9908" name="Text Box 40"/>
                <p:cNvSpPr txBox="1">
                  <a:spLocks noChangeArrowheads="1"/>
                </p:cNvSpPr>
                <p:nvPr/>
              </p:nvSpPr>
              <p:spPr bwMode="auto">
                <a:xfrm>
                  <a:off x="8447806" y="5557330"/>
                  <a:ext cx="34336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TAC</a:t>
                  </a:r>
                </a:p>
              </p:txBody>
            </p:sp>
          </p:grpSp>
        </p:grpSp>
      </p:grpSp>
      <p:grpSp>
        <p:nvGrpSpPr>
          <p:cNvPr id="111669" name="Group 911"/>
          <p:cNvGrpSpPr>
            <a:grpSpLocks/>
          </p:cNvGrpSpPr>
          <p:nvPr/>
        </p:nvGrpSpPr>
        <p:grpSpPr bwMode="auto">
          <a:xfrm>
            <a:off x="4835470" y="3649664"/>
            <a:ext cx="4471987" cy="1404937"/>
            <a:chOff x="1796063" y="3650078"/>
            <a:chExt cx="4471391" cy="1404495"/>
          </a:xfrm>
        </p:grpSpPr>
        <p:grpSp>
          <p:nvGrpSpPr>
            <p:cNvPr id="189887" name="Group 591"/>
            <p:cNvGrpSpPr>
              <a:grpSpLocks/>
            </p:cNvGrpSpPr>
            <p:nvPr/>
          </p:nvGrpSpPr>
          <p:grpSpPr bwMode="auto">
            <a:xfrm>
              <a:off x="1796063" y="3650078"/>
              <a:ext cx="4471391" cy="1404495"/>
              <a:chOff x="1796063" y="3650078"/>
              <a:chExt cx="4471391" cy="1404495"/>
            </a:xfrm>
          </p:grpSpPr>
          <p:grpSp>
            <p:nvGrpSpPr>
              <p:cNvPr id="189889" name="Group 153"/>
              <p:cNvGrpSpPr>
                <a:grpSpLocks/>
              </p:cNvGrpSpPr>
              <p:nvPr/>
            </p:nvGrpSpPr>
            <p:grpSpPr bwMode="auto">
              <a:xfrm rot="-235248">
                <a:off x="5753103" y="4419573"/>
                <a:ext cx="514351" cy="635000"/>
                <a:chOff x="2368" y="3206"/>
                <a:chExt cx="338" cy="400"/>
              </a:xfrm>
            </p:grpSpPr>
            <p:sp>
              <p:nvSpPr>
                <p:cNvPr id="189892" name="Line 154"/>
                <p:cNvSpPr>
                  <a:spLocks noChangeShapeType="1"/>
                </p:cNvSpPr>
                <p:nvPr/>
              </p:nvSpPr>
              <p:spPr bwMode="auto">
                <a:xfrm flipV="1">
                  <a:off x="2373" y="3206"/>
                  <a:ext cx="0" cy="1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893" name="Line 155"/>
                <p:cNvSpPr>
                  <a:spLocks noChangeShapeType="1"/>
                </p:cNvSpPr>
                <p:nvPr/>
              </p:nvSpPr>
              <p:spPr bwMode="auto">
                <a:xfrm flipV="1">
                  <a:off x="2372" y="3506"/>
                  <a:ext cx="0" cy="1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894" name="Line 156"/>
                <p:cNvSpPr>
                  <a:spLocks noChangeShapeType="1"/>
                </p:cNvSpPr>
                <p:nvPr/>
              </p:nvSpPr>
              <p:spPr bwMode="auto">
                <a:xfrm>
                  <a:off x="2370" y="3211"/>
                  <a:ext cx="336"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895" name="Line 157"/>
                <p:cNvSpPr>
                  <a:spLocks noChangeShapeType="1"/>
                </p:cNvSpPr>
                <p:nvPr/>
              </p:nvSpPr>
              <p:spPr bwMode="auto">
                <a:xfrm flipV="1">
                  <a:off x="2368" y="3422"/>
                  <a:ext cx="338" cy="1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189896" name="Group 158"/>
                <p:cNvGrpSpPr>
                  <a:grpSpLocks/>
                </p:cNvGrpSpPr>
                <p:nvPr/>
              </p:nvGrpSpPr>
              <p:grpSpPr bwMode="auto">
                <a:xfrm>
                  <a:off x="2375" y="3295"/>
                  <a:ext cx="219" cy="215"/>
                  <a:chOff x="2457" y="3062"/>
                  <a:chExt cx="338" cy="394"/>
                </a:xfrm>
              </p:grpSpPr>
              <p:sp>
                <p:nvSpPr>
                  <p:cNvPr id="189897" name="Line 159"/>
                  <p:cNvSpPr>
                    <a:spLocks noChangeShapeType="1"/>
                  </p:cNvSpPr>
                  <p:nvPr/>
                </p:nvSpPr>
                <p:spPr bwMode="auto">
                  <a:xfrm>
                    <a:off x="2457" y="3062"/>
                    <a:ext cx="334"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898" name="Line 160"/>
                  <p:cNvSpPr>
                    <a:spLocks noChangeShapeType="1"/>
                  </p:cNvSpPr>
                  <p:nvPr/>
                </p:nvSpPr>
                <p:spPr bwMode="auto">
                  <a:xfrm flipV="1">
                    <a:off x="2459" y="3277"/>
                    <a:ext cx="336" cy="17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9890" name="Freeform 161"/>
              <p:cNvSpPr>
                <a:spLocks/>
              </p:cNvSpPr>
              <p:nvPr/>
            </p:nvSpPr>
            <p:spPr bwMode="auto">
              <a:xfrm>
                <a:off x="2300141" y="3650078"/>
                <a:ext cx="3587415" cy="1076743"/>
              </a:xfrm>
              <a:custGeom>
                <a:avLst/>
                <a:gdLst>
                  <a:gd name="T0" fmla="*/ 0 w 10000"/>
                  <a:gd name="T1" fmla="*/ 0 h 10327"/>
                  <a:gd name="T2" fmla="*/ 2147483646 w 10000"/>
                  <a:gd name="T3" fmla="*/ 2147483646 h 10327"/>
                  <a:gd name="T4" fmla="*/ 2147483646 w 10000"/>
                  <a:gd name="T5" fmla="*/ 2147483646 h 10327"/>
                  <a:gd name="T6" fmla="*/ 2147483646 w 10000"/>
                  <a:gd name="T7" fmla="*/ 2147483646 h 10327"/>
                  <a:gd name="T8" fmla="*/ 2147483646 w 10000"/>
                  <a:gd name="T9" fmla="*/ 2147483646 h 10327"/>
                  <a:gd name="T10" fmla="*/ 0 60000 65536"/>
                  <a:gd name="T11" fmla="*/ 0 60000 65536"/>
                  <a:gd name="T12" fmla="*/ 0 60000 65536"/>
                  <a:gd name="T13" fmla="*/ 0 60000 65536"/>
                  <a:gd name="T14" fmla="*/ 0 60000 65536"/>
                  <a:gd name="T15" fmla="*/ 0 w 10000"/>
                  <a:gd name="T16" fmla="*/ 0 h 10327"/>
                  <a:gd name="T17" fmla="*/ 10000 w 10000"/>
                  <a:gd name="T18" fmla="*/ 10327 h 10327"/>
                </a:gdLst>
                <a:ahLst/>
                <a:cxnLst>
                  <a:cxn ang="T10">
                    <a:pos x="T0" y="T1"/>
                  </a:cxn>
                  <a:cxn ang="T11">
                    <a:pos x="T2" y="T3"/>
                  </a:cxn>
                  <a:cxn ang="T12">
                    <a:pos x="T4" y="T5"/>
                  </a:cxn>
                  <a:cxn ang="T13">
                    <a:pos x="T6" y="T7"/>
                  </a:cxn>
                  <a:cxn ang="T14">
                    <a:pos x="T8" y="T9"/>
                  </a:cxn>
                </a:cxnLst>
                <a:rect l="T15" t="T16" r="T17" b="T18"/>
                <a:pathLst>
                  <a:path w="10000" h="10327">
                    <a:moveTo>
                      <a:pt x="0" y="0"/>
                    </a:moveTo>
                    <a:cubicBezTo>
                      <a:pt x="876" y="443"/>
                      <a:pt x="1869" y="973"/>
                      <a:pt x="2656" y="1779"/>
                    </a:cubicBezTo>
                    <a:cubicBezTo>
                      <a:pt x="3448" y="2587"/>
                      <a:pt x="3886" y="3812"/>
                      <a:pt x="4461" y="5419"/>
                    </a:cubicBezTo>
                    <a:cubicBezTo>
                      <a:pt x="5121" y="7482"/>
                      <a:pt x="5606" y="8942"/>
                      <a:pt x="6530" y="9634"/>
                    </a:cubicBezTo>
                    <a:cubicBezTo>
                      <a:pt x="7453" y="10327"/>
                      <a:pt x="9387" y="9542"/>
                      <a:pt x="10000" y="9572"/>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9891" name="Freeform 275"/>
              <p:cNvSpPr>
                <a:spLocks/>
              </p:cNvSpPr>
              <p:nvPr/>
            </p:nvSpPr>
            <p:spPr bwMode="auto">
              <a:xfrm>
                <a:off x="1796063" y="4224525"/>
                <a:ext cx="4112070" cy="734484"/>
              </a:xfrm>
              <a:custGeom>
                <a:avLst/>
                <a:gdLst>
                  <a:gd name="T0" fmla="*/ 0 w 10085"/>
                  <a:gd name="T1" fmla="*/ 2147483646 h 10000"/>
                  <a:gd name="T2" fmla="*/ 2147483646 w 10085"/>
                  <a:gd name="T3" fmla="*/ 2147483646 h 10000"/>
                  <a:gd name="T4" fmla="*/ 2147483646 w 10085"/>
                  <a:gd name="T5" fmla="*/ 2147483646 h 10000"/>
                  <a:gd name="T6" fmla="*/ 2147483646 w 10085"/>
                  <a:gd name="T7" fmla="*/ 2147483646 h 10000"/>
                  <a:gd name="T8" fmla="*/ 2147483646 w 10085"/>
                  <a:gd name="T9" fmla="*/ 2147483646 h 10000"/>
                  <a:gd name="T10" fmla="*/ 0 60000 65536"/>
                  <a:gd name="T11" fmla="*/ 0 60000 65536"/>
                  <a:gd name="T12" fmla="*/ 0 60000 65536"/>
                  <a:gd name="T13" fmla="*/ 0 60000 65536"/>
                  <a:gd name="T14" fmla="*/ 0 60000 65536"/>
                  <a:gd name="T15" fmla="*/ 0 w 10085"/>
                  <a:gd name="T16" fmla="*/ 0 h 10000"/>
                  <a:gd name="T17" fmla="*/ 10085 w 10085"/>
                  <a:gd name="T18" fmla="*/ 10000 h 10000"/>
                </a:gdLst>
                <a:ahLst/>
                <a:cxnLst>
                  <a:cxn ang="T10">
                    <a:pos x="T0" y="T1"/>
                  </a:cxn>
                  <a:cxn ang="T11">
                    <a:pos x="T2" y="T3"/>
                  </a:cxn>
                  <a:cxn ang="T12">
                    <a:pos x="T4" y="T5"/>
                  </a:cxn>
                  <a:cxn ang="T13">
                    <a:pos x="T6" y="T7"/>
                  </a:cxn>
                  <a:cxn ang="T14">
                    <a:pos x="T8" y="T9"/>
                  </a:cxn>
                </a:cxnLst>
                <a:rect l="T15" t="T16" r="T17" b="T18"/>
                <a:pathLst>
                  <a:path w="10085" h="10000">
                    <a:moveTo>
                      <a:pt x="0" y="1634"/>
                    </a:moveTo>
                    <a:cubicBezTo>
                      <a:pt x="782" y="1894"/>
                      <a:pt x="2685" y="0"/>
                      <a:pt x="3398" y="799"/>
                    </a:cubicBezTo>
                    <a:cubicBezTo>
                      <a:pt x="4106" y="1621"/>
                      <a:pt x="4341" y="3203"/>
                      <a:pt x="5150" y="5986"/>
                    </a:cubicBezTo>
                    <a:cubicBezTo>
                      <a:pt x="5808" y="8397"/>
                      <a:pt x="6370" y="9902"/>
                      <a:pt x="7451" y="9692"/>
                    </a:cubicBezTo>
                    <a:cubicBezTo>
                      <a:pt x="8376" y="10000"/>
                      <a:pt x="9507" y="8407"/>
                      <a:pt x="10085" y="844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sp>
          <p:nvSpPr>
            <p:cNvPr id="189888" name="Text Box 284"/>
            <p:cNvSpPr txBox="1">
              <a:spLocks noChangeArrowheads="1"/>
            </p:cNvSpPr>
            <p:nvPr/>
          </p:nvSpPr>
          <p:spPr bwMode="auto">
            <a:xfrm>
              <a:off x="4360090" y="4667553"/>
              <a:ext cx="977739"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000000"/>
                  </a:solidFill>
                </a:rPr>
                <a:t>PINE</a:t>
              </a:r>
            </a:p>
          </p:txBody>
        </p:sp>
      </p:grpSp>
      <p:grpSp>
        <p:nvGrpSpPr>
          <p:cNvPr id="165" name="Group 909"/>
          <p:cNvGrpSpPr>
            <a:grpSpLocks/>
          </p:cNvGrpSpPr>
          <p:nvPr/>
        </p:nvGrpSpPr>
        <p:grpSpPr bwMode="auto">
          <a:xfrm>
            <a:off x="4530670" y="5011738"/>
            <a:ext cx="3690937" cy="1244600"/>
            <a:chOff x="1490293" y="5012455"/>
            <a:chExt cx="3691571" cy="1243116"/>
          </a:xfrm>
        </p:grpSpPr>
        <p:grpSp>
          <p:nvGrpSpPr>
            <p:cNvPr id="189877" name="Group 908"/>
            <p:cNvGrpSpPr>
              <a:grpSpLocks/>
            </p:cNvGrpSpPr>
            <p:nvPr/>
          </p:nvGrpSpPr>
          <p:grpSpPr bwMode="auto">
            <a:xfrm>
              <a:off x="1490293" y="5012455"/>
              <a:ext cx="3691571" cy="1243116"/>
              <a:chOff x="1490293" y="5012455"/>
              <a:chExt cx="3691571" cy="1243116"/>
            </a:xfrm>
          </p:grpSpPr>
          <p:sp>
            <p:nvSpPr>
              <p:cNvPr id="189879" name="Freeform 151"/>
              <p:cNvSpPr>
                <a:spLocks/>
              </p:cNvSpPr>
              <p:nvPr/>
            </p:nvSpPr>
            <p:spPr bwMode="auto">
              <a:xfrm rot="-293160">
                <a:off x="1490293" y="6145540"/>
                <a:ext cx="3033221" cy="88169"/>
              </a:xfrm>
              <a:custGeom>
                <a:avLst/>
                <a:gdLst>
                  <a:gd name="T0" fmla="*/ 0 w 10118"/>
                  <a:gd name="T1" fmla="*/ 2147483646 h 13215"/>
                  <a:gd name="T2" fmla="*/ 2147483646 w 10118"/>
                  <a:gd name="T3" fmla="*/ 2147483646 h 13215"/>
                  <a:gd name="T4" fmla="*/ 2147483646 w 10118"/>
                  <a:gd name="T5" fmla="*/ 2147483646 h 13215"/>
                  <a:gd name="T6" fmla="*/ 2147483646 w 10118"/>
                  <a:gd name="T7" fmla="*/ 2147483646 h 13215"/>
                  <a:gd name="T8" fmla="*/ 0 60000 65536"/>
                  <a:gd name="T9" fmla="*/ 0 60000 65536"/>
                  <a:gd name="T10" fmla="*/ 0 60000 65536"/>
                  <a:gd name="T11" fmla="*/ 0 60000 65536"/>
                  <a:gd name="T12" fmla="*/ 0 w 10118"/>
                  <a:gd name="T13" fmla="*/ 0 h 13215"/>
                  <a:gd name="T14" fmla="*/ 10118 w 10118"/>
                  <a:gd name="T15" fmla="*/ 13215 h 13215"/>
                </a:gdLst>
                <a:ahLst/>
                <a:cxnLst>
                  <a:cxn ang="T8">
                    <a:pos x="T0" y="T1"/>
                  </a:cxn>
                  <a:cxn ang="T9">
                    <a:pos x="T2" y="T3"/>
                  </a:cxn>
                  <a:cxn ang="T10">
                    <a:pos x="T4" y="T5"/>
                  </a:cxn>
                  <a:cxn ang="T11">
                    <a:pos x="T6" y="T7"/>
                  </a:cxn>
                </a:cxnLst>
                <a:rect l="T12" t="T13" r="T14" b="T15"/>
                <a:pathLst>
                  <a:path w="10118" h="13215">
                    <a:moveTo>
                      <a:pt x="0" y="13215"/>
                    </a:moveTo>
                    <a:cubicBezTo>
                      <a:pt x="453" y="12177"/>
                      <a:pt x="4684" y="9900"/>
                      <a:pt x="5453" y="8601"/>
                    </a:cubicBezTo>
                    <a:cubicBezTo>
                      <a:pt x="6235" y="438"/>
                      <a:pt x="6594" y="0"/>
                      <a:pt x="7371" y="639"/>
                    </a:cubicBezTo>
                    <a:cubicBezTo>
                      <a:pt x="8149" y="1278"/>
                      <a:pt x="9566" y="8872"/>
                      <a:pt x="10118" y="12436"/>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9880" name="Freeform 279"/>
              <p:cNvSpPr>
                <a:spLocks/>
              </p:cNvSpPr>
              <p:nvPr/>
            </p:nvSpPr>
            <p:spPr bwMode="auto">
              <a:xfrm rot="-293160">
                <a:off x="1499976" y="5012455"/>
                <a:ext cx="2970693" cy="871178"/>
              </a:xfrm>
              <a:custGeom>
                <a:avLst/>
                <a:gdLst>
                  <a:gd name="T0" fmla="*/ 0 w 12544"/>
                  <a:gd name="T1" fmla="*/ 0 h 15415"/>
                  <a:gd name="T2" fmla="*/ 2147483646 w 12544"/>
                  <a:gd name="T3" fmla="*/ 2147483646 h 15415"/>
                  <a:gd name="T4" fmla="*/ 2147483646 w 12544"/>
                  <a:gd name="T5" fmla="*/ 2147483646 h 15415"/>
                  <a:gd name="T6" fmla="*/ 2147483646 w 12544"/>
                  <a:gd name="T7" fmla="*/ 2147483646 h 15415"/>
                  <a:gd name="T8" fmla="*/ 0 60000 65536"/>
                  <a:gd name="T9" fmla="*/ 0 60000 65536"/>
                  <a:gd name="T10" fmla="*/ 0 60000 65536"/>
                  <a:gd name="T11" fmla="*/ 0 60000 65536"/>
                  <a:gd name="T12" fmla="*/ 0 w 12544"/>
                  <a:gd name="T13" fmla="*/ 0 h 15415"/>
                  <a:gd name="T14" fmla="*/ 12544 w 12544"/>
                  <a:gd name="T15" fmla="*/ 15415 h 15415"/>
                </a:gdLst>
                <a:ahLst/>
                <a:cxnLst>
                  <a:cxn ang="T8">
                    <a:pos x="T0" y="T1"/>
                  </a:cxn>
                  <a:cxn ang="T9">
                    <a:pos x="T2" y="T3"/>
                  </a:cxn>
                  <a:cxn ang="T10">
                    <a:pos x="T4" y="T5"/>
                  </a:cxn>
                  <a:cxn ang="T11">
                    <a:pos x="T6" y="T7"/>
                  </a:cxn>
                </a:cxnLst>
                <a:rect l="T12" t="T13" r="T14" b="T15"/>
                <a:pathLst>
                  <a:path w="12544" h="15415">
                    <a:moveTo>
                      <a:pt x="0" y="0"/>
                    </a:moveTo>
                    <a:cubicBezTo>
                      <a:pt x="1134" y="3155"/>
                      <a:pt x="3196" y="6921"/>
                      <a:pt x="5818" y="10207"/>
                    </a:cubicBezTo>
                    <a:cubicBezTo>
                      <a:pt x="7492" y="11663"/>
                      <a:pt x="7740" y="11733"/>
                      <a:pt x="8861" y="12601"/>
                    </a:cubicBezTo>
                    <a:cubicBezTo>
                      <a:pt x="9982" y="13469"/>
                      <a:pt x="11828" y="14766"/>
                      <a:pt x="12544" y="15415"/>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nvGrpSpPr>
              <p:cNvPr id="189881" name="Group 285"/>
              <p:cNvGrpSpPr>
                <a:grpSpLocks/>
              </p:cNvGrpSpPr>
              <p:nvPr/>
            </p:nvGrpSpPr>
            <p:grpSpPr bwMode="auto">
              <a:xfrm>
                <a:off x="4483364" y="5626921"/>
                <a:ext cx="698500" cy="628650"/>
                <a:chOff x="3362" y="1587"/>
                <a:chExt cx="440" cy="396"/>
              </a:xfrm>
            </p:grpSpPr>
            <p:grpSp>
              <p:nvGrpSpPr>
                <p:cNvPr id="189882" name="Group 148"/>
                <p:cNvGrpSpPr>
                  <a:grpSpLocks/>
                </p:cNvGrpSpPr>
                <p:nvPr/>
              </p:nvGrpSpPr>
              <p:grpSpPr bwMode="auto">
                <a:xfrm rot="83820">
                  <a:off x="3371" y="1594"/>
                  <a:ext cx="431" cy="389"/>
                  <a:chOff x="3190" y="1407"/>
                  <a:chExt cx="338" cy="389"/>
                </a:xfrm>
              </p:grpSpPr>
              <p:sp>
                <p:nvSpPr>
                  <p:cNvPr id="189885" name="Line 149"/>
                  <p:cNvSpPr>
                    <a:spLocks noChangeShapeType="1"/>
                  </p:cNvSpPr>
                  <p:nvPr/>
                </p:nvSpPr>
                <p:spPr bwMode="auto">
                  <a:xfrm>
                    <a:off x="3191" y="1407"/>
                    <a:ext cx="336" cy="2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886" name="Line 150"/>
                  <p:cNvSpPr>
                    <a:spLocks noChangeShapeType="1"/>
                  </p:cNvSpPr>
                  <p:nvPr/>
                </p:nvSpPr>
                <p:spPr bwMode="auto">
                  <a:xfrm flipV="1">
                    <a:off x="3190" y="1618"/>
                    <a:ext cx="338" cy="17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9883" name="Line 280"/>
                <p:cNvSpPr>
                  <a:spLocks noChangeShapeType="1"/>
                </p:cNvSpPr>
                <p:nvPr/>
              </p:nvSpPr>
              <p:spPr bwMode="auto">
                <a:xfrm rot="20924947" flipH="1">
                  <a:off x="3372" y="1587"/>
                  <a:ext cx="17"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884" name="Line 281"/>
                <p:cNvSpPr>
                  <a:spLocks noChangeShapeType="1"/>
                </p:cNvSpPr>
                <p:nvPr/>
              </p:nvSpPr>
              <p:spPr bwMode="auto">
                <a:xfrm rot="20924947" flipH="1">
                  <a:off x="3362" y="1884"/>
                  <a:ext cx="24" cy="9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9878" name="Text Box 284"/>
            <p:cNvSpPr txBox="1">
              <a:spLocks noChangeArrowheads="1"/>
            </p:cNvSpPr>
            <p:nvPr/>
          </p:nvSpPr>
          <p:spPr bwMode="auto">
            <a:xfrm>
              <a:off x="3591284" y="5782916"/>
              <a:ext cx="1012484"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000000"/>
                  </a:solidFill>
                </a:rPr>
                <a:t> ELM</a:t>
              </a:r>
            </a:p>
          </p:txBody>
        </p:sp>
      </p:grpSp>
      <p:grpSp>
        <p:nvGrpSpPr>
          <p:cNvPr id="170" name="Group 49"/>
          <p:cNvGrpSpPr>
            <a:grpSpLocks/>
          </p:cNvGrpSpPr>
          <p:nvPr/>
        </p:nvGrpSpPr>
        <p:grpSpPr bwMode="auto">
          <a:xfrm rot="-5701861">
            <a:off x="10100413" y="2675732"/>
            <a:ext cx="296863" cy="660400"/>
            <a:chOff x="619" y="1182"/>
            <a:chExt cx="187" cy="416"/>
          </a:xfrm>
        </p:grpSpPr>
        <p:sp>
          <p:nvSpPr>
            <p:cNvPr id="189873" name="Freeform 50"/>
            <p:cNvSpPr>
              <a:spLocks/>
            </p:cNvSpPr>
            <p:nvPr/>
          </p:nvSpPr>
          <p:spPr bwMode="auto">
            <a:xfrm rot="6631887">
              <a:off x="480" y="1344"/>
              <a:ext cx="393" cy="115"/>
            </a:xfrm>
            <a:custGeom>
              <a:avLst/>
              <a:gdLst>
                <a:gd name="T0" fmla="*/ 0 w 462"/>
                <a:gd name="T1" fmla="*/ 1457954 h 102"/>
                <a:gd name="T2" fmla="*/ 3 w 462"/>
                <a:gd name="T3" fmla="*/ 1457954 h 102"/>
                <a:gd name="T4" fmla="*/ 3 w 462"/>
                <a:gd name="T5" fmla="*/ 3095081 h 102"/>
                <a:gd name="T6" fmla="*/ 3 w 462"/>
                <a:gd name="T7" fmla="*/ 188573 h 102"/>
                <a:gd name="T8" fmla="*/ 3 w 462"/>
                <a:gd name="T9" fmla="*/ 3095081 h 102"/>
                <a:gd name="T10" fmla="*/ 3 w 462"/>
                <a:gd name="T11" fmla="*/ 0 h 102"/>
                <a:gd name="T12" fmla="*/ 3 w 462"/>
                <a:gd name="T13" fmla="*/ 3095081 h 102"/>
                <a:gd name="T14" fmla="*/ 3 w 462"/>
                <a:gd name="T15" fmla="*/ 1456410 h 102"/>
                <a:gd name="T16" fmla="*/ 3 w 462"/>
                <a:gd name="T17" fmla="*/ 1285413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2"/>
                <a:gd name="T28" fmla="*/ 0 h 102"/>
                <a:gd name="T29" fmla="*/ 462 w 462"/>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2" h="102">
                  <a:moveTo>
                    <a:pt x="0" y="49"/>
                  </a:moveTo>
                  <a:lnTo>
                    <a:pt x="107" y="49"/>
                  </a:lnTo>
                  <a:lnTo>
                    <a:pt x="144" y="102"/>
                  </a:lnTo>
                  <a:lnTo>
                    <a:pt x="168" y="6"/>
                  </a:lnTo>
                  <a:lnTo>
                    <a:pt x="222" y="102"/>
                  </a:lnTo>
                  <a:lnTo>
                    <a:pt x="252" y="0"/>
                  </a:lnTo>
                  <a:lnTo>
                    <a:pt x="294" y="102"/>
                  </a:lnTo>
                  <a:lnTo>
                    <a:pt x="330" y="48"/>
                  </a:lnTo>
                  <a:lnTo>
                    <a:pt x="462" y="42"/>
                  </a:lnTo>
                </a:path>
              </a:pathLst>
            </a:custGeom>
            <a:noFill/>
            <a:ln w="28575">
              <a:solidFill>
                <a:schemeClr val="tx1"/>
              </a:solidFill>
              <a:round/>
              <a:headEnd/>
              <a:tailEnd type="arrow" w="med" len="me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nvGrpSpPr>
            <p:cNvPr id="189874" name="Group 51"/>
            <p:cNvGrpSpPr>
              <a:grpSpLocks/>
            </p:cNvGrpSpPr>
            <p:nvPr/>
          </p:nvGrpSpPr>
          <p:grpSpPr bwMode="auto">
            <a:xfrm>
              <a:off x="633" y="1182"/>
              <a:ext cx="173" cy="175"/>
              <a:chOff x="935" y="1208"/>
              <a:chExt cx="173" cy="175"/>
            </a:xfrm>
          </p:grpSpPr>
          <p:sp>
            <p:nvSpPr>
              <p:cNvPr id="189875" name="Oval 52"/>
              <p:cNvSpPr>
                <a:spLocks noChangeArrowheads="1"/>
              </p:cNvSpPr>
              <p:nvPr/>
            </p:nvSpPr>
            <p:spPr bwMode="auto">
              <a:xfrm>
                <a:off x="988" y="1273"/>
                <a:ext cx="73" cy="60"/>
              </a:xfrm>
              <a:prstGeom prst="ellipse">
                <a:avLst/>
              </a:pr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9876" name="Text Box 53"/>
              <p:cNvSpPr txBox="1">
                <a:spLocks noChangeArrowheads="1"/>
              </p:cNvSpPr>
              <p:nvPr/>
            </p:nvSpPr>
            <p:spPr bwMode="auto">
              <a:xfrm rot="6723918">
                <a:off x="934" y="1209"/>
                <a:ext cx="17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F</a:t>
                </a:r>
              </a:p>
            </p:txBody>
          </p:sp>
        </p:grpSp>
      </p:grpSp>
      <p:grpSp>
        <p:nvGrpSpPr>
          <p:cNvPr id="189463" name="Group 870"/>
          <p:cNvGrpSpPr>
            <a:grpSpLocks/>
          </p:cNvGrpSpPr>
          <p:nvPr/>
        </p:nvGrpSpPr>
        <p:grpSpPr bwMode="auto">
          <a:xfrm>
            <a:off x="2959044" y="2781300"/>
            <a:ext cx="8350251" cy="3759200"/>
            <a:chOff x="-80963" y="2781300"/>
            <a:chExt cx="8350251" cy="3759269"/>
          </a:xfrm>
        </p:grpSpPr>
        <p:grpSp>
          <p:nvGrpSpPr>
            <p:cNvPr id="189809" name="Group 510"/>
            <p:cNvGrpSpPr>
              <a:grpSpLocks/>
            </p:cNvGrpSpPr>
            <p:nvPr/>
          </p:nvGrpSpPr>
          <p:grpSpPr bwMode="auto">
            <a:xfrm>
              <a:off x="-80963" y="2781300"/>
              <a:ext cx="8350251" cy="1839947"/>
              <a:chOff x="-81550" y="2781665"/>
              <a:chExt cx="8351196" cy="1840063"/>
            </a:xfrm>
          </p:grpSpPr>
          <p:grpSp>
            <p:nvGrpSpPr>
              <p:cNvPr id="189822" name="Group 631"/>
              <p:cNvGrpSpPr>
                <a:grpSpLocks/>
              </p:cNvGrpSpPr>
              <p:nvPr/>
            </p:nvGrpSpPr>
            <p:grpSpPr bwMode="auto">
              <a:xfrm>
                <a:off x="-81550" y="2781665"/>
                <a:ext cx="791175" cy="465176"/>
                <a:chOff x="790913" y="2250015"/>
                <a:chExt cx="791175" cy="465176"/>
              </a:xfrm>
            </p:grpSpPr>
            <p:grpSp>
              <p:nvGrpSpPr>
                <p:cNvPr id="189862" name="Group 537"/>
                <p:cNvGrpSpPr>
                  <a:grpSpLocks/>
                </p:cNvGrpSpPr>
                <p:nvPr/>
              </p:nvGrpSpPr>
              <p:grpSpPr bwMode="auto">
                <a:xfrm>
                  <a:off x="790913" y="2250015"/>
                  <a:ext cx="791175" cy="465176"/>
                  <a:chOff x="-82549" y="5084987"/>
                  <a:chExt cx="791175" cy="465176"/>
                </a:xfrm>
              </p:grpSpPr>
              <p:sp>
                <p:nvSpPr>
                  <p:cNvPr id="189864" name="Rectangle 387"/>
                  <p:cNvSpPr>
                    <a:spLocks noChangeArrowheads="1"/>
                  </p:cNvSpPr>
                  <p:nvPr/>
                </p:nvSpPr>
                <p:spPr bwMode="auto">
                  <a:xfrm>
                    <a:off x="85547" y="5175082"/>
                    <a:ext cx="442693" cy="285374"/>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200" name="Rectangle 389"/>
                  <p:cNvSpPr>
                    <a:spLocks noChangeArrowheads="1"/>
                  </p:cNvSpPr>
                  <p:nvPr/>
                </p:nvSpPr>
                <p:spPr bwMode="auto">
                  <a:xfrm>
                    <a:off x="222287" y="5121503"/>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1" name="Text Box 1327"/>
                  <p:cNvSpPr txBox="1">
                    <a:spLocks noChangeArrowheads="1"/>
                  </p:cNvSpPr>
                  <p:nvPr/>
                </p:nvSpPr>
                <p:spPr bwMode="auto">
                  <a:xfrm>
                    <a:off x="131788" y="5084987"/>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2" name="Rectangle 390"/>
                  <p:cNvSpPr>
                    <a:spLocks noChangeArrowheads="1"/>
                  </p:cNvSpPr>
                  <p:nvPr/>
                </p:nvSpPr>
                <p:spPr bwMode="auto">
                  <a:xfrm>
                    <a:off x="495368" y="5286616"/>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3" name="Rectangle 392"/>
                  <p:cNvSpPr>
                    <a:spLocks noChangeArrowheads="1"/>
                  </p:cNvSpPr>
                  <p:nvPr/>
                </p:nvSpPr>
                <p:spPr bwMode="auto">
                  <a:xfrm>
                    <a:off x="223874" y="5404101"/>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4" name="Text Box 1327"/>
                  <p:cNvSpPr txBox="1">
                    <a:spLocks noChangeArrowheads="1"/>
                  </p:cNvSpPr>
                  <p:nvPr/>
                </p:nvSpPr>
                <p:spPr bwMode="auto">
                  <a:xfrm>
                    <a:off x="136552" y="5365998"/>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5" name="Rectangle 396"/>
                  <p:cNvSpPr>
                    <a:spLocks noChangeArrowheads="1"/>
                  </p:cNvSpPr>
                  <p:nvPr/>
                </p:nvSpPr>
                <p:spPr bwMode="auto">
                  <a:xfrm>
                    <a:off x="55580" y="5272327"/>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206" name="Text Box 1327"/>
                  <p:cNvSpPr txBox="1">
                    <a:spLocks noChangeArrowheads="1"/>
                  </p:cNvSpPr>
                  <p:nvPr/>
                </p:nvSpPr>
                <p:spPr bwMode="auto">
                  <a:xfrm>
                    <a:off x="-82549" y="5223111"/>
                    <a:ext cx="347702"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207" name="Text Box 1327"/>
                  <p:cNvSpPr txBox="1">
                    <a:spLocks noChangeArrowheads="1"/>
                  </p:cNvSpPr>
                  <p:nvPr/>
                </p:nvSpPr>
                <p:spPr bwMode="auto">
                  <a:xfrm>
                    <a:off x="360414" y="5237399"/>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9863" name="Text Box 177"/>
                <p:cNvSpPr txBox="1">
                  <a:spLocks noChangeArrowheads="1"/>
                </p:cNvSpPr>
                <p:nvPr/>
              </p:nvSpPr>
              <p:spPr bwMode="auto">
                <a:xfrm>
                  <a:off x="1037265" y="2402973"/>
                  <a:ext cx="2712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10</a:t>
                  </a:r>
                </a:p>
              </p:txBody>
            </p:sp>
          </p:grpSp>
          <p:grpSp>
            <p:nvGrpSpPr>
              <p:cNvPr id="189823" name="Group 630"/>
              <p:cNvGrpSpPr>
                <a:grpSpLocks/>
              </p:cNvGrpSpPr>
              <p:nvPr/>
            </p:nvGrpSpPr>
            <p:grpSpPr bwMode="auto">
              <a:xfrm>
                <a:off x="4163906" y="4156552"/>
                <a:ext cx="792762" cy="465176"/>
                <a:chOff x="2675926" y="3901370"/>
                <a:chExt cx="792762" cy="465176"/>
              </a:xfrm>
            </p:grpSpPr>
            <p:grpSp>
              <p:nvGrpSpPr>
                <p:cNvPr id="189851" name="Group 559"/>
                <p:cNvGrpSpPr>
                  <a:grpSpLocks/>
                </p:cNvGrpSpPr>
                <p:nvPr/>
              </p:nvGrpSpPr>
              <p:grpSpPr bwMode="auto">
                <a:xfrm>
                  <a:off x="2675926" y="3901370"/>
                  <a:ext cx="792762" cy="465176"/>
                  <a:chOff x="-83011" y="5085343"/>
                  <a:chExt cx="792762" cy="465176"/>
                </a:xfrm>
              </p:grpSpPr>
              <p:sp>
                <p:nvSpPr>
                  <p:cNvPr id="189853"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89" name="Rectangle 389"/>
                  <p:cNvSpPr>
                    <a:spLocks noChangeArrowheads="1"/>
                  </p:cNvSpPr>
                  <p:nvPr/>
                </p:nvSpPr>
                <p:spPr bwMode="auto">
                  <a:xfrm>
                    <a:off x="221824" y="5121859"/>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0" name="Text Box 1327"/>
                  <p:cNvSpPr txBox="1">
                    <a:spLocks noChangeArrowheads="1"/>
                  </p:cNvSpPr>
                  <p:nvPr/>
                </p:nvSpPr>
                <p:spPr bwMode="auto">
                  <a:xfrm>
                    <a:off x="131325" y="5085343"/>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1" name="Rectangle 390"/>
                  <p:cNvSpPr>
                    <a:spLocks noChangeArrowheads="1"/>
                  </p:cNvSpPr>
                  <p:nvPr/>
                </p:nvSpPr>
                <p:spPr bwMode="auto">
                  <a:xfrm>
                    <a:off x="494905" y="5286972"/>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2" name="Rectangle 392"/>
                  <p:cNvSpPr>
                    <a:spLocks noChangeArrowheads="1"/>
                  </p:cNvSpPr>
                  <p:nvPr/>
                </p:nvSpPr>
                <p:spPr bwMode="auto">
                  <a:xfrm>
                    <a:off x="223411" y="5404457"/>
                    <a:ext cx="166707"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3" name="Text Box 1327"/>
                  <p:cNvSpPr txBox="1">
                    <a:spLocks noChangeArrowheads="1"/>
                  </p:cNvSpPr>
                  <p:nvPr/>
                </p:nvSpPr>
                <p:spPr bwMode="auto">
                  <a:xfrm>
                    <a:off x="136089" y="5366354"/>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4" name="Rectangle 396"/>
                  <p:cNvSpPr>
                    <a:spLocks noChangeArrowheads="1"/>
                  </p:cNvSpPr>
                  <p:nvPr/>
                </p:nvSpPr>
                <p:spPr bwMode="auto">
                  <a:xfrm>
                    <a:off x="55117" y="5272683"/>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95" name="Text Box 1327"/>
                  <p:cNvSpPr txBox="1">
                    <a:spLocks noChangeArrowheads="1"/>
                  </p:cNvSpPr>
                  <p:nvPr/>
                </p:nvSpPr>
                <p:spPr bwMode="auto">
                  <a:xfrm>
                    <a:off x="-83011" y="5223467"/>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96" name="Text Box 1327"/>
                  <p:cNvSpPr txBox="1">
                    <a:spLocks noChangeArrowheads="1"/>
                  </p:cNvSpPr>
                  <p:nvPr/>
                </p:nvSpPr>
                <p:spPr bwMode="auto">
                  <a:xfrm>
                    <a:off x="361539" y="5237755"/>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9852" name="Text Box 177"/>
                <p:cNvSpPr txBox="1">
                  <a:spLocks noChangeArrowheads="1"/>
                </p:cNvSpPr>
                <p:nvPr/>
              </p:nvSpPr>
              <p:spPr bwMode="auto">
                <a:xfrm>
                  <a:off x="2920823" y="4045159"/>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20</a:t>
                  </a:r>
                </a:p>
              </p:txBody>
            </p:sp>
          </p:grpSp>
          <p:grpSp>
            <p:nvGrpSpPr>
              <p:cNvPr id="189824" name="Group 629"/>
              <p:cNvGrpSpPr>
                <a:grpSpLocks/>
              </p:cNvGrpSpPr>
              <p:nvPr/>
            </p:nvGrpSpPr>
            <p:grpSpPr bwMode="auto">
              <a:xfrm>
                <a:off x="5611870" y="4064470"/>
                <a:ext cx="791174" cy="465176"/>
                <a:chOff x="5473641" y="4277130"/>
                <a:chExt cx="791174" cy="465176"/>
              </a:xfrm>
            </p:grpSpPr>
            <p:grpSp>
              <p:nvGrpSpPr>
                <p:cNvPr id="189840" name="Group 571"/>
                <p:cNvGrpSpPr>
                  <a:grpSpLocks/>
                </p:cNvGrpSpPr>
                <p:nvPr/>
              </p:nvGrpSpPr>
              <p:grpSpPr bwMode="auto">
                <a:xfrm>
                  <a:off x="5473641" y="4277130"/>
                  <a:ext cx="791174" cy="465176"/>
                  <a:chOff x="-82022" y="5084624"/>
                  <a:chExt cx="791174" cy="465176"/>
                </a:xfrm>
              </p:grpSpPr>
              <p:sp>
                <p:nvSpPr>
                  <p:cNvPr id="189842"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78" name="Rectangle 389"/>
                  <p:cNvSpPr>
                    <a:spLocks noChangeArrowheads="1"/>
                  </p:cNvSpPr>
                  <p:nvPr/>
                </p:nvSpPr>
                <p:spPr bwMode="auto">
                  <a:xfrm>
                    <a:off x="222813" y="5121140"/>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79" name="Text Box 1327"/>
                  <p:cNvSpPr txBox="1">
                    <a:spLocks noChangeArrowheads="1"/>
                  </p:cNvSpPr>
                  <p:nvPr/>
                </p:nvSpPr>
                <p:spPr bwMode="auto">
                  <a:xfrm>
                    <a:off x="132314" y="5084624"/>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0" name="Rectangle 390"/>
                  <p:cNvSpPr>
                    <a:spLocks noChangeArrowheads="1"/>
                  </p:cNvSpPr>
                  <p:nvPr/>
                </p:nvSpPr>
                <p:spPr bwMode="auto">
                  <a:xfrm>
                    <a:off x="495894" y="5286253"/>
                    <a:ext cx="65094"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1" name="Rectangle 392"/>
                  <p:cNvSpPr>
                    <a:spLocks noChangeArrowheads="1"/>
                  </p:cNvSpPr>
                  <p:nvPr/>
                </p:nvSpPr>
                <p:spPr bwMode="auto">
                  <a:xfrm>
                    <a:off x="224400" y="5403738"/>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2" name="Text Box 1327"/>
                  <p:cNvSpPr txBox="1">
                    <a:spLocks noChangeArrowheads="1"/>
                  </p:cNvSpPr>
                  <p:nvPr/>
                </p:nvSpPr>
                <p:spPr bwMode="auto">
                  <a:xfrm>
                    <a:off x="137078" y="5365635"/>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3" name="Rectangle 396"/>
                  <p:cNvSpPr>
                    <a:spLocks noChangeArrowheads="1"/>
                  </p:cNvSpPr>
                  <p:nvPr/>
                </p:nvSpPr>
                <p:spPr bwMode="auto">
                  <a:xfrm>
                    <a:off x="56106" y="5271964"/>
                    <a:ext cx="66683"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84" name="Text Box 1327"/>
                  <p:cNvSpPr txBox="1">
                    <a:spLocks noChangeArrowheads="1"/>
                  </p:cNvSpPr>
                  <p:nvPr/>
                </p:nvSpPr>
                <p:spPr bwMode="auto">
                  <a:xfrm>
                    <a:off x="-82022" y="5222748"/>
                    <a:ext cx="347701" cy="185752"/>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85" name="Text Box 1327"/>
                  <p:cNvSpPr txBox="1">
                    <a:spLocks noChangeArrowheads="1"/>
                  </p:cNvSpPr>
                  <p:nvPr/>
                </p:nvSpPr>
                <p:spPr bwMode="auto">
                  <a:xfrm>
                    <a:off x="360940" y="5237036"/>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9841"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30</a:t>
                  </a:r>
                </a:p>
              </p:txBody>
            </p:sp>
          </p:grpSp>
          <p:grpSp>
            <p:nvGrpSpPr>
              <p:cNvPr id="189825" name="Group 581"/>
              <p:cNvGrpSpPr>
                <a:grpSpLocks/>
              </p:cNvGrpSpPr>
              <p:nvPr/>
            </p:nvGrpSpPr>
            <p:grpSpPr bwMode="auto">
              <a:xfrm>
                <a:off x="7764764" y="3964428"/>
                <a:ext cx="504882" cy="101606"/>
                <a:chOff x="56226" y="5272176"/>
                <a:chExt cx="504882" cy="101606"/>
              </a:xfrm>
            </p:grpSpPr>
            <p:sp>
              <p:nvSpPr>
                <p:cNvPr id="169" name="Rectangle 390"/>
                <p:cNvSpPr>
                  <a:spLocks noChangeArrowheads="1"/>
                </p:cNvSpPr>
                <p:nvPr/>
              </p:nvSpPr>
              <p:spPr bwMode="auto">
                <a:xfrm>
                  <a:off x="496013" y="5286485"/>
                  <a:ext cx="65095"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72" name="Rectangle 396"/>
                <p:cNvSpPr>
                  <a:spLocks noChangeArrowheads="1"/>
                </p:cNvSpPr>
                <p:nvPr/>
              </p:nvSpPr>
              <p:spPr bwMode="auto">
                <a:xfrm>
                  <a:off x="56226" y="5272197"/>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grpSp>
          <p:grpSp>
            <p:nvGrpSpPr>
              <p:cNvPr id="189826" name="Group 633"/>
              <p:cNvGrpSpPr>
                <a:grpSpLocks/>
              </p:cNvGrpSpPr>
              <p:nvPr/>
            </p:nvGrpSpPr>
            <p:grpSpPr bwMode="auto">
              <a:xfrm>
                <a:off x="3619145" y="2893348"/>
                <a:ext cx="792899" cy="465498"/>
                <a:chOff x="5473114" y="4277493"/>
                <a:chExt cx="792899" cy="465498"/>
              </a:xfrm>
            </p:grpSpPr>
            <p:grpSp>
              <p:nvGrpSpPr>
                <p:cNvPr id="189827" name="Group 634"/>
                <p:cNvGrpSpPr>
                  <a:grpSpLocks/>
                </p:cNvGrpSpPr>
                <p:nvPr/>
              </p:nvGrpSpPr>
              <p:grpSpPr bwMode="auto">
                <a:xfrm>
                  <a:off x="5473114" y="4277493"/>
                  <a:ext cx="792899" cy="465498"/>
                  <a:chOff x="-82549" y="5084987"/>
                  <a:chExt cx="792899" cy="465498"/>
                </a:xfrm>
              </p:grpSpPr>
              <p:sp>
                <p:nvSpPr>
                  <p:cNvPr id="189829"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56" name="Rectangle 389"/>
                  <p:cNvSpPr>
                    <a:spLocks noChangeArrowheads="1"/>
                  </p:cNvSpPr>
                  <p:nvPr/>
                </p:nvSpPr>
                <p:spPr bwMode="auto">
                  <a:xfrm>
                    <a:off x="222473" y="5120954"/>
                    <a:ext cx="165119" cy="1000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57" name="Text Box 1327"/>
                  <p:cNvSpPr txBox="1">
                    <a:spLocks noChangeArrowheads="1"/>
                  </p:cNvSpPr>
                  <p:nvPr/>
                </p:nvSpPr>
                <p:spPr bwMode="auto">
                  <a:xfrm>
                    <a:off x="131975" y="5084438"/>
                    <a:ext cx="347701"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58" name="Rectangle 390"/>
                  <p:cNvSpPr>
                    <a:spLocks noChangeArrowheads="1"/>
                  </p:cNvSpPr>
                  <p:nvPr/>
                </p:nvSpPr>
                <p:spPr bwMode="auto">
                  <a:xfrm>
                    <a:off x="495554" y="5286067"/>
                    <a:ext cx="65095"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59" name="Rectangle 392"/>
                  <p:cNvSpPr>
                    <a:spLocks noChangeArrowheads="1"/>
                  </p:cNvSpPr>
                  <p:nvPr/>
                </p:nvSpPr>
                <p:spPr bwMode="auto">
                  <a:xfrm>
                    <a:off x="224061" y="5405139"/>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60" name="Text Box 1327"/>
                  <p:cNvSpPr txBox="1">
                    <a:spLocks noChangeArrowheads="1"/>
                  </p:cNvSpPr>
                  <p:nvPr/>
                </p:nvSpPr>
                <p:spPr bwMode="auto">
                  <a:xfrm>
                    <a:off x="136738" y="5367036"/>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61" name="Rectangle 396"/>
                  <p:cNvSpPr>
                    <a:spLocks noChangeArrowheads="1"/>
                  </p:cNvSpPr>
                  <p:nvPr/>
                </p:nvSpPr>
                <p:spPr bwMode="auto">
                  <a:xfrm>
                    <a:off x="55767" y="5273366"/>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162" name="Text Box 1327"/>
                  <p:cNvSpPr txBox="1">
                    <a:spLocks noChangeArrowheads="1"/>
                  </p:cNvSpPr>
                  <p:nvPr/>
                </p:nvSpPr>
                <p:spPr bwMode="auto">
                  <a:xfrm>
                    <a:off x="-82362" y="5222562"/>
                    <a:ext cx="347702" cy="187340"/>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163" name="Text Box 1327"/>
                  <p:cNvSpPr txBox="1">
                    <a:spLocks noChangeArrowheads="1"/>
                  </p:cNvSpPr>
                  <p:nvPr/>
                </p:nvSpPr>
                <p:spPr bwMode="auto">
                  <a:xfrm>
                    <a:off x="360601" y="5236850"/>
                    <a:ext cx="349290"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9828" name="Text Box 177"/>
                <p:cNvSpPr txBox="1">
                  <a:spLocks noChangeArrowheads="1"/>
                </p:cNvSpPr>
                <p:nvPr/>
              </p:nvSpPr>
              <p:spPr bwMode="auto">
                <a:xfrm>
                  <a:off x="5726087" y="4406212"/>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15</a:t>
                  </a:r>
                </a:p>
              </p:txBody>
            </p:sp>
          </p:grpSp>
        </p:grpSp>
        <p:grpSp>
          <p:nvGrpSpPr>
            <p:cNvPr id="189810" name="Group 628"/>
            <p:cNvGrpSpPr>
              <a:grpSpLocks/>
            </p:cNvGrpSpPr>
            <p:nvPr/>
          </p:nvGrpSpPr>
          <p:grpSpPr bwMode="auto">
            <a:xfrm>
              <a:off x="3852861" y="6075423"/>
              <a:ext cx="791084" cy="465146"/>
              <a:chOff x="7591641" y="3777562"/>
              <a:chExt cx="791174" cy="465175"/>
            </a:xfrm>
          </p:grpSpPr>
          <p:grpSp>
            <p:nvGrpSpPr>
              <p:cNvPr id="189811" name="Group 581"/>
              <p:cNvGrpSpPr>
                <a:grpSpLocks/>
              </p:cNvGrpSpPr>
              <p:nvPr/>
            </p:nvGrpSpPr>
            <p:grpSpPr bwMode="auto">
              <a:xfrm>
                <a:off x="7591641" y="3777562"/>
                <a:ext cx="791174" cy="465175"/>
                <a:chOff x="-82393" y="5085310"/>
                <a:chExt cx="791174" cy="465175"/>
              </a:xfrm>
            </p:grpSpPr>
            <p:sp>
              <p:nvSpPr>
                <p:cNvPr id="189813" name="Rectangle 387"/>
                <p:cNvSpPr>
                  <a:spLocks noChangeArrowheads="1"/>
                </p:cNvSpPr>
                <p:nvPr/>
              </p:nvSpPr>
              <p:spPr bwMode="auto">
                <a:xfrm>
                  <a:off x="85547" y="5175082"/>
                  <a:ext cx="442693" cy="285374"/>
                </a:xfrm>
                <a:prstGeom prst="rect">
                  <a:avLst/>
                </a:prstGeom>
                <a:noFill/>
                <a:ln w="9525"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705" name="Rectangle 389"/>
                <p:cNvSpPr>
                  <a:spLocks noChangeArrowheads="1"/>
                </p:cNvSpPr>
                <p:nvPr/>
              </p:nvSpPr>
              <p:spPr bwMode="auto">
                <a:xfrm>
                  <a:off x="222442" y="5121825"/>
                  <a:ext cx="165119" cy="98433"/>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6" name="Text Box 1327"/>
                <p:cNvSpPr txBox="1">
                  <a:spLocks noChangeArrowheads="1"/>
                </p:cNvSpPr>
                <p:nvPr/>
              </p:nvSpPr>
              <p:spPr bwMode="auto">
                <a:xfrm>
                  <a:off x="131943" y="5085310"/>
                  <a:ext cx="347702"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07" name="Rectangle 390"/>
                <p:cNvSpPr>
                  <a:spLocks noChangeArrowheads="1"/>
                </p:cNvSpPr>
                <p:nvPr/>
              </p:nvSpPr>
              <p:spPr bwMode="auto">
                <a:xfrm>
                  <a:off x="495523" y="5286938"/>
                  <a:ext cx="65094" cy="87320"/>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8" name="Rectangle 392"/>
                <p:cNvSpPr>
                  <a:spLocks noChangeArrowheads="1"/>
                </p:cNvSpPr>
                <p:nvPr/>
              </p:nvSpPr>
              <p:spPr bwMode="auto">
                <a:xfrm>
                  <a:off x="224029" y="5404423"/>
                  <a:ext cx="165119" cy="100021"/>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09" name="Text Box 1327"/>
                <p:cNvSpPr txBox="1">
                  <a:spLocks noChangeArrowheads="1"/>
                </p:cNvSpPr>
                <p:nvPr/>
              </p:nvSpPr>
              <p:spPr bwMode="auto">
                <a:xfrm>
                  <a:off x="136707" y="5366320"/>
                  <a:ext cx="346114" cy="184165"/>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10" name="Rectangle 396"/>
                <p:cNvSpPr>
                  <a:spLocks noChangeArrowheads="1"/>
                </p:cNvSpPr>
                <p:nvPr/>
              </p:nvSpPr>
              <p:spPr bwMode="auto">
                <a:xfrm>
                  <a:off x="55735" y="5272650"/>
                  <a:ext cx="66683" cy="87319"/>
                </a:xfrm>
                <a:prstGeom prst="rect">
                  <a:avLst/>
                </a:prstGeom>
                <a:solidFill>
                  <a:schemeClr val="bg1">
                    <a:lumMod val="75000"/>
                  </a:schemeClr>
                </a:solidFill>
                <a:ln w="9525" algn="ctr">
                  <a:noFill/>
                  <a:round/>
                  <a:headEnd/>
                  <a:tailEnd/>
                </a:ln>
              </p:spPr>
              <p:txBody>
                <a:bodyPr/>
                <a:lstStyle/>
                <a:p>
                  <a:pPr>
                    <a:defRPr/>
                  </a:pPr>
                  <a:endParaRPr lang="en-US" dirty="0">
                    <a:solidFill>
                      <a:srgbClr val="000000"/>
                    </a:solidFill>
                    <a:latin typeface="Arial" charset="0"/>
                  </a:endParaRPr>
                </a:p>
              </p:txBody>
            </p:sp>
            <p:sp>
              <p:nvSpPr>
                <p:cNvPr id="711" name="Text Box 1327"/>
                <p:cNvSpPr txBox="1">
                  <a:spLocks noChangeArrowheads="1"/>
                </p:cNvSpPr>
                <p:nvPr/>
              </p:nvSpPr>
              <p:spPr bwMode="auto">
                <a:xfrm>
                  <a:off x="-82393" y="5223433"/>
                  <a:ext cx="347701" cy="185753"/>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sp>
              <p:nvSpPr>
                <p:cNvPr id="712" name="Text Box 1327"/>
                <p:cNvSpPr txBox="1">
                  <a:spLocks noChangeArrowheads="1"/>
                </p:cNvSpPr>
                <p:nvPr/>
              </p:nvSpPr>
              <p:spPr bwMode="auto">
                <a:xfrm>
                  <a:off x="360569" y="5237722"/>
                  <a:ext cx="348212" cy="184681"/>
                </a:xfrm>
                <a:prstGeom prst="rect">
                  <a:avLst/>
                </a:prstGeom>
                <a:noFill/>
                <a:ln w="9525">
                  <a:noFill/>
                  <a:miter lim="800000"/>
                  <a:headEnd/>
                  <a:tailEnd/>
                </a:ln>
              </p:spPr>
              <p:txBody>
                <a:bodyPr wrap="none">
                  <a:spAutoFit/>
                </a:bodyPr>
                <a:lstStyle/>
                <a:p>
                  <a:pPr eaLnBrk="1" fontAlgn="auto" hangingPunct="1">
                    <a:spcBef>
                      <a:spcPts val="0"/>
                    </a:spcBef>
                    <a:spcAft>
                      <a:spcPts val="0"/>
                    </a:spcAft>
                    <a:defRPr/>
                  </a:pPr>
                  <a:r>
                    <a:rPr lang="en-US" sz="600" b="1" kern="0" dirty="0">
                      <a:solidFill>
                        <a:sysClr val="windowText" lastClr="000000"/>
                      </a:solidFill>
                      <a:latin typeface="Arial" charset="0"/>
                    </a:rPr>
                    <a:t>PAA</a:t>
                  </a:r>
                </a:p>
              </p:txBody>
            </p:sp>
          </p:grpSp>
          <p:sp>
            <p:nvSpPr>
              <p:cNvPr id="189812" name="Text Box 177"/>
              <p:cNvSpPr txBox="1">
                <a:spLocks noChangeArrowheads="1"/>
              </p:cNvSpPr>
              <p:nvPr/>
            </p:nvSpPr>
            <p:spPr bwMode="auto">
              <a:xfrm>
                <a:off x="7834878" y="3920660"/>
                <a:ext cx="271259" cy="1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25</a:t>
                </a:r>
              </a:p>
            </p:txBody>
          </p:sp>
        </p:grpSp>
      </p:grpSp>
      <p:grpSp>
        <p:nvGrpSpPr>
          <p:cNvPr id="218" name="Group 500"/>
          <p:cNvGrpSpPr>
            <a:grpSpLocks/>
          </p:cNvGrpSpPr>
          <p:nvPr/>
        </p:nvGrpSpPr>
        <p:grpSpPr bwMode="auto">
          <a:xfrm>
            <a:off x="6821432" y="3425826"/>
            <a:ext cx="790575" cy="333375"/>
            <a:chOff x="6738938" y="422275"/>
            <a:chExt cx="790570" cy="331997"/>
          </a:xfrm>
        </p:grpSpPr>
        <p:grpSp>
          <p:nvGrpSpPr>
            <p:cNvPr id="189740" name="Group 568"/>
            <p:cNvGrpSpPr>
              <a:grpSpLocks/>
            </p:cNvGrpSpPr>
            <p:nvPr/>
          </p:nvGrpSpPr>
          <p:grpSpPr bwMode="auto">
            <a:xfrm>
              <a:off x="6738938" y="422275"/>
              <a:ext cx="333375" cy="263525"/>
              <a:chOff x="-1053472" y="4439907"/>
              <a:chExt cx="332957" cy="264113"/>
            </a:xfrm>
          </p:grpSpPr>
          <p:sp>
            <p:nvSpPr>
              <p:cNvPr id="189742"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9743" name="Group 456"/>
              <p:cNvGrpSpPr>
                <a:grpSpLocks/>
              </p:cNvGrpSpPr>
              <p:nvPr/>
            </p:nvGrpSpPr>
            <p:grpSpPr bwMode="auto">
              <a:xfrm>
                <a:off x="-976968" y="4564659"/>
                <a:ext cx="174560" cy="71301"/>
                <a:chOff x="1808112" y="2134561"/>
                <a:chExt cx="549111" cy="247650"/>
              </a:xfrm>
            </p:grpSpPr>
            <p:sp>
              <p:nvSpPr>
                <p:cNvPr id="189745"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746"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747"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748"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9744"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9741" name="Text Box 177"/>
            <p:cNvSpPr txBox="1">
              <a:spLocks noChangeArrowheads="1"/>
            </p:cNvSpPr>
            <p:nvPr/>
          </p:nvSpPr>
          <p:spPr bwMode="auto">
            <a:xfrm>
              <a:off x="7005741" y="569606"/>
              <a:ext cx="5237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grpSp>
        <p:nvGrpSpPr>
          <p:cNvPr id="221" name="Group 500"/>
          <p:cNvGrpSpPr>
            <a:grpSpLocks/>
          </p:cNvGrpSpPr>
          <p:nvPr/>
        </p:nvGrpSpPr>
        <p:grpSpPr bwMode="auto">
          <a:xfrm>
            <a:off x="8250182" y="3503614"/>
            <a:ext cx="790575" cy="333375"/>
            <a:chOff x="6738938" y="422275"/>
            <a:chExt cx="790570" cy="331997"/>
          </a:xfrm>
        </p:grpSpPr>
        <p:grpSp>
          <p:nvGrpSpPr>
            <p:cNvPr id="189731" name="Group 568"/>
            <p:cNvGrpSpPr>
              <a:grpSpLocks/>
            </p:cNvGrpSpPr>
            <p:nvPr/>
          </p:nvGrpSpPr>
          <p:grpSpPr bwMode="auto">
            <a:xfrm>
              <a:off x="6738938" y="422275"/>
              <a:ext cx="333375" cy="263525"/>
              <a:chOff x="-1053472" y="4439907"/>
              <a:chExt cx="332957" cy="264113"/>
            </a:xfrm>
          </p:grpSpPr>
          <p:sp>
            <p:nvSpPr>
              <p:cNvPr id="189733" name="Rectangle 24"/>
              <p:cNvSpPr>
                <a:spLocks noChangeArrowheads="1"/>
              </p:cNvSpPr>
              <p:nvPr/>
            </p:nvSpPr>
            <p:spPr bwMode="auto">
              <a:xfrm>
                <a:off x="-1053472" y="4505241"/>
                <a:ext cx="332957" cy="198779"/>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9734" name="Group 456"/>
              <p:cNvGrpSpPr>
                <a:grpSpLocks/>
              </p:cNvGrpSpPr>
              <p:nvPr/>
            </p:nvGrpSpPr>
            <p:grpSpPr bwMode="auto">
              <a:xfrm>
                <a:off x="-976968" y="4564659"/>
                <a:ext cx="174560" cy="71301"/>
                <a:chOff x="1808112" y="2134561"/>
                <a:chExt cx="549111" cy="247650"/>
              </a:xfrm>
            </p:grpSpPr>
            <p:sp>
              <p:nvSpPr>
                <p:cNvPr id="189736"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737"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738"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739"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89735" name="Line 260"/>
              <p:cNvSpPr>
                <a:spLocks noChangeShapeType="1"/>
              </p:cNvSpPr>
              <p:nvPr/>
            </p:nvSpPr>
            <p:spPr bwMode="auto">
              <a:xfrm>
                <a:off x="-887484" y="4439907"/>
                <a:ext cx="0" cy="576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9732" name="Text Box 177"/>
            <p:cNvSpPr txBox="1">
              <a:spLocks noChangeArrowheads="1"/>
            </p:cNvSpPr>
            <p:nvPr/>
          </p:nvSpPr>
          <p:spPr bwMode="auto">
            <a:xfrm>
              <a:off x="7005741" y="569606"/>
              <a:ext cx="5237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RES</a:t>
              </a:r>
            </a:p>
          </p:txBody>
        </p:sp>
      </p:grpSp>
      <p:grpSp>
        <p:nvGrpSpPr>
          <p:cNvPr id="111717" name="Group 524"/>
          <p:cNvGrpSpPr>
            <a:grpSpLocks/>
          </p:cNvGrpSpPr>
          <p:nvPr/>
        </p:nvGrpSpPr>
        <p:grpSpPr bwMode="auto">
          <a:xfrm>
            <a:off x="5683195" y="2435226"/>
            <a:ext cx="688975" cy="1204913"/>
            <a:chOff x="85734" y="643588"/>
            <a:chExt cx="690413" cy="1204835"/>
          </a:xfrm>
        </p:grpSpPr>
        <p:sp>
          <p:nvSpPr>
            <p:cNvPr id="189717" name="Line 174"/>
            <p:cNvSpPr>
              <a:spLocks noChangeShapeType="1"/>
            </p:cNvSpPr>
            <p:nvPr/>
          </p:nvSpPr>
          <p:spPr bwMode="auto">
            <a:xfrm>
              <a:off x="98621" y="1224502"/>
              <a:ext cx="677526" cy="6239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189718" name="Group 498"/>
            <p:cNvGrpSpPr>
              <a:grpSpLocks/>
            </p:cNvGrpSpPr>
            <p:nvPr/>
          </p:nvGrpSpPr>
          <p:grpSpPr bwMode="auto">
            <a:xfrm>
              <a:off x="85734" y="643588"/>
              <a:ext cx="594421" cy="588963"/>
              <a:chOff x="7634759" y="5222256"/>
              <a:chExt cx="594421" cy="588963"/>
            </a:xfrm>
          </p:grpSpPr>
          <p:sp>
            <p:nvSpPr>
              <p:cNvPr id="189719" name="Rectangle 24"/>
              <p:cNvSpPr>
                <a:spLocks noChangeArrowheads="1"/>
              </p:cNvSpPr>
              <p:nvPr/>
            </p:nvSpPr>
            <p:spPr bwMode="auto">
              <a:xfrm>
                <a:off x="7653619" y="5404851"/>
                <a:ext cx="333212" cy="198767"/>
              </a:xfrm>
              <a:prstGeom prst="rect">
                <a:avLst/>
              </a:prstGeom>
              <a:solidFill>
                <a:srgbClr val="80E0FF"/>
              </a:solidFill>
              <a:ln w="19050" cap="rnd">
                <a:solidFill>
                  <a:srgbClr val="000000"/>
                </a:solidFill>
                <a:prstDash val="sysDash"/>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9720" name="Group 456"/>
              <p:cNvGrpSpPr>
                <a:grpSpLocks/>
              </p:cNvGrpSpPr>
              <p:nvPr/>
            </p:nvGrpSpPr>
            <p:grpSpPr bwMode="auto">
              <a:xfrm>
                <a:off x="7730182" y="5464266"/>
                <a:ext cx="174694" cy="71297"/>
                <a:chOff x="1808112" y="2134561"/>
                <a:chExt cx="549111" cy="247650"/>
              </a:xfrm>
            </p:grpSpPr>
            <p:sp>
              <p:nvSpPr>
                <p:cNvPr id="189727"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728"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729" name="Line 97"/>
                <p:cNvSpPr>
                  <a:spLocks noChangeShapeType="1"/>
                </p:cNvSpPr>
                <p:nvPr/>
              </p:nvSpPr>
              <p:spPr bwMode="auto">
                <a:xfrm>
                  <a:off x="1881393" y="2382211"/>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730" name="Line 97"/>
                <p:cNvSpPr>
                  <a:spLocks noChangeShapeType="1"/>
                </p:cNvSpPr>
                <p:nvPr/>
              </p:nvSpPr>
              <p:spPr bwMode="auto">
                <a:xfrm>
                  <a:off x="1882936" y="2135935"/>
                  <a:ext cx="40645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9721" name="Straight Connector 376"/>
              <p:cNvCxnSpPr>
                <a:cxnSpLocks noChangeShapeType="1"/>
                <a:stCxn id="189719" idx="1"/>
              </p:cNvCxnSpPr>
              <p:nvPr/>
            </p:nvCxnSpPr>
            <p:spPr bwMode="auto">
              <a:xfrm flipH="1">
                <a:off x="7653358" y="5504240"/>
                <a:ext cx="261" cy="3069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89722" name="TextBox 141"/>
              <p:cNvSpPr txBox="1">
                <a:spLocks noChangeArrowheads="1"/>
              </p:cNvSpPr>
              <p:nvPr/>
            </p:nvSpPr>
            <p:spPr bwMode="auto">
              <a:xfrm>
                <a:off x="7715744" y="5222256"/>
                <a:ext cx="127264" cy="24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000" b="1" dirty="0">
                    <a:solidFill>
                      <a:srgbClr val="000000"/>
                    </a:solidFill>
                  </a:rPr>
                  <a:t>X</a:t>
                </a:r>
              </a:p>
            </p:txBody>
          </p:sp>
          <p:grpSp>
            <p:nvGrpSpPr>
              <p:cNvPr id="189723" name="Group 613"/>
              <p:cNvGrpSpPr>
                <a:grpSpLocks/>
              </p:cNvGrpSpPr>
              <p:nvPr/>
            </p:nvGrpSpPr>
            <p:grpSpPr bwMode="auto">
              <a:xfrm>
                <a:off x="7634759" y="5406828"/>
                <a:ext cx="594421" cy="336494"/>
                <a:chOff x="8428569" y="5405502"/>
                <a:chExt cx="594421" cy="336494"/>
              </a:xfrm>
            </p:grpSpPr>
            <p:sp>
              <p:nvSpPr>
                <p:cNvPr id="189724" name="Text Box 427"/>
                <p:cNvSpPr txBox="1">
                  <a:spLocks noChangeArrowheads="1"/>
                </p:cNvSpPr>
                <p:nvPr/>
              </p:nvSpPr>
              <p:spPr bwMode="auto">
                <a:xfrm>
                  <a:off x="8718493" y="5405502"/>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3</a:t>
                  </a:r>
                </a:p>
              </p:txBody>
            </p:sp>
            <p:sp>
              <p:nvSpPr>
                <p:cNvPr id="189725" name="Text Box 435"/>
                <p:cNvSpPr txBox="1">
                  <a:spLocks noChangeArrowheads="1"/>
                </p:cNvSpPr>
                <p:nvPr/>
              </p:nvSpPr>
              <p:spPr bwMode="auto">
                <a:xfrm>
                  <a:off x="8718098" y="5485012"/>
                  <a:ext cx="3048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4ID</a:t>
                  </a:r>
                </a:p>
              </p:txBody>
            </p:sp>
            <p:sp>
              <p:nvSpPr>
                <p:cNvPr id="189726" name="Text Box 40"/>
                <p:cNvSpPr txBox="1">
                  <a:spLocks noChangeArrowheads="1"/>
                </p:cNvSpPr>
                <p:nvPr/>
              </p:nvSpPr>
              <p:spPr bwMode="auto">
                <a:xfrm>
                  <a:off x="8428569" y="5557330"/>
                  <a:ext cx="3818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MAIN</a:t>
                  </a:r>
                </a:p>
              </p:txBody>
            </p:sp>
          </p:grpSp>
        </p:grpSp>
      </p:grpSp>
      <p:sp>
        <p:nvSpPr>
          <p:cNvPr id="189475" name="Rectangle 512"/>
          <p:cNvSpPr>
            <a:spLocks noChangeArrowheads="1"/>
          </p:cNvSpPr>
          <p:nvPr/>
        </p:nvSpPr>
        <p:spPr bwMode="auto">
          <a:xfrm>
            <a:off x="6965894" y="1916114"/>
            <a:ext cx="3238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1</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X</a:t>
            </a:r>
          </a:p>
          <a:p>
            <a:pPr algn="ctr">
              <a:spcBef>
                <a:spcPct val="0"/>
              </a:spcBef>
              <a:buFontTx/>
              <a:buNone/>
            </a:pPr>
            <a:r>
              <a:rPr lang="en-US" altLang="en-US" sz="1400" b="1" dirty="0">
                <a:solidFill>
                  <a:srgbClr val="000000"/>
                </a:solidFill>
                <a:latin typeface="Arial Black" panose="020B0A04020102020204" pitchFamily="34" charset="0"/>
                <a:cs typeface="Arial" panose="020B0604020202020204" pitchFamily="34" charset="0"/>
              </a:rPr>
              <a:t>3</a:t>
            </a:r>
          </a:p>
        </p:txBody>
      </p:sp>
      <p:grpSp>
        <p:nvGrpSpPr>
          <p:cNvPr id="111772" name="Group 825"/>
          <p:cNvGrpSpPr>
            <a:grpSpLocks/>
          </p:cNvGrpSpPr>
          <p:nvPr/>
        </p:nvGrpSpPr>
        <p:grpSpPr bwMode="auto">
          <a:xfrm>
            <a:off x="4741807" y="2258171"/>
            <a:ext cx="593725" cy="337393"/>
            <a:chOff x="-698737" y="2188489"/>
            <a:chExt cx="593725" cy="337698"/>
          </a:xfrm>
        </p:grpSpPr>
        <p:sp>
          <p:nvSpPr>
            <p:cNvPr id="189627" name="Rectangle 24"/>
            <p:cNvSpPr>
              <a:spLocks noChangeArrowheads="1"/>
            </p:cNvSpPr>
            <p:nvPr/>
          </p:nvSpPr>
          <p:spPr bwMode="auto">
            <a:xfrm>
              <a:off x="-698737" y="2246840"/>
              <a:ext cx="333729" cy="200952"/>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9628" name="Group 86"/>
            <p:cNvGrpSpPr>
              <a:grpSpLocks/>
            </p:cNvGrpSpPr>
            <p:nvPr/>
          </p:nvGrpSpPr>
          <p:grpSpPr bwMode="auto">
            <a:xfrm>
              <a:off x="-622056" y="2306907"/>
              <a:ext cx="174965" cy="72080"/>
              <a:chOff x="1811560" y="1476000"/>
              <a:chExt cx="549111" cy="247650"/>
            </a:xfrm>
          </p:grpSpPr>
          <p:cxnSp>
            <p:nvCxnSpPr>
              <p:cNvPr id="189639"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9640" name="Group 456"/>
              <p:cNvGrpSpPr>
                <a:grpSpLocks/>
              </p:cNvGrpSpPr>
              <p:nvPr/>
            </p:nvGrpSpPr>
            <p:grpSpPr bwMode="auto">
              <a:xfrm>
                <a:off x="1811560" y="1476000"/>
                <a:ext cx="549111" cy="247650"/>
                <a:chOff x="1808112" y="2134561"/>
                <a:chExt cx="549111" cy="247650"/>
              </a:xfrm>
            </p:grpSpPr>
            <p:sp>
              <p:nvSpPr>
                <p:cNvPr id="189642"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643"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644"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645"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9641"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9629" name="Group 259"/>
            <p:cNvGrpSpPr>
              <a:grpSpLocks/>
            </p:cNvGrpSpPr>
            <p:nvPr/>
          </p:nvGrpSpPr>
          <p:grpSpPr bwMode="auto">
            <a:xfrm>
              <a:off x="-547251" y="2188489"/>
              <a:ext cx="30635" cy="57971"/>
              <a:chOff x="5877" y="2360"/>
              <a:chExt cx="52" cy="98"/>
            </a:xfrm>
          </p:grpSpPr>
          <p:sp>
            <p:nvSpPr>
              <p:cNvPr id="189636"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637"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9631" name="Text Box 177"/>
            <p:cNvSpPr txBox="1">
              <a:spLocks noChangeArrowheads="1"/>
            </p:cNvSpPr>
            <p:nvPr/>
          </p:nvSpPr>
          <p:spPr bwMode="auto">
            <a:xfrm>
              <a:off x="-443302" y="2340016"/>
              <a:ext cx="338290" cy="18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1-8</a:t>
              </a:r>
            </a:p>
          </p:txBody>
        </p:sp>
      </p:grpSp>
      <p:grpSp>
        <p:nvGrpSpPr>
          <p:cNvPr id="111797" name="Group 748"/>
          <p:cNvGrpSpPr>
            <a:grpSpLocks/>
          </p:cNvGrpSpPr>
          <p:nvPr/>
        </p:nvGrpSpPr>
        <p:grpSpPr bwMode="auto">
          <a:xfrm rot="6726096">
            <a:off x="5826863" y="3880644"/>
            <a:ext cx="119062" cy="88900"/>
            <a:chOff x="5765459" y="1531844"/>
            <a:chExt cx="118410" cy="89547"/>
          </a:xfrm>
        </p:grpSpPr>
        <p:grpSp>
          <p:nvGrpSpPr>
            <p:cNvPr id="189604" name="Group 521"/>
            <p:cNvGrpSpPr>
              <a:grpSpLocks/>
            </p:cNvGrpSpPr>
            <p:nvPr/>
          </p:nvGrpSpPr>
          <p:grpSpPr bwMode="auto">
            <a:xfrm>
              <a:off x="5766968" y="1560513"/>
              <a:ext cx="116901" cy="60878"/>
              <a:chOff x="198119" y="3256942"/>
              <a:chExt cx="514349" cy="266711"/>
            </a:xfrm>
          </p:grpSpPr>
          <p:cxnSp>
            <p:nvCxnSpPr>
              <p:cNvPr id="189608"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9609"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9605" name="Group 521"/>
            <p:cNvGrpSpPr>
              <a:grpSpLocks/>
            </p:cNvGrpSpPr>
            <p:nvPr/>
          </p:nvGrpSpPr>
          <p:grpSpPr bwMode="auto">
            <a:xfrm>
              <a:off x="5765459" y="1531844"/>
              <a:ext cx="116901" cy="60878"/>
              <a:chOff x="198119" y="3256942"/>
              <a:chExt cx="514349" cy="266711"/>
            </a:xfrm>
          </p:grpSpPr>
          <p:cxnSp>
            <p:nvCxnSpPr>
              <p:cNvPr id="189606"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9607"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nvGrpSpPr>
          <p:cNvPr id="111825" name="Group 748"/>
          <p:cNvGrpSpPr>
            <a:grpSpLocks/>
          </p:cNvGrpSpPr>
          <p:nvPr/>
        </p:nvGrpSpPr>
        <p:grpSpPr bwMode="auto">
          <a:xfrm rot="6881518">
            <a:off x="7320754" y="4122845"/>
            <a:ext cx="119062" cy="90488"/>
            <a:chOff x="5765459" y="1531844"/>
            <a:chExt cx="118410" cy="89547"/>
          </a:xfrm>
        </p:grpSpPr>
        <p:grpSp>
          <p:nvGrpSpPr>
            <p:cNvPr id="189581" name="Group 521"/>
            <p:cNvGrpSpPr>
              <a:grpSpLocks/>
            </p:cNvGrpSpPr>
            <p:nvPr/>
          </p:nvGrpSpPr>
          <p:grpSpPr bwMode="auto">
            <a:xfrm>
              <a:off x="5766968" y="1560513"/>
              <a:ext cx="116901" cy="60878"/>
              <a:chOff x="198119" y="3256942"/>
              <a:chExt cx="514349" cy="266711"/>
            </a:xfrm>
          </p:grpSpPr>
          <p:cxnSp>
            <p:nvCxnSpPr>
              <p:cNvPr id="189585"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9586"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9582" name="Group 521"/>
            <p:cNvGrpSpPr>
              <a:grpSpLocks/>
            </p:cNvGrpSpPr>
            <p:nvPr/>
          </p:nvGrpSpPr>
          <p:grpSpPr bwMode="auto">
            <a:xfrm>
              <a:off x="5765459" y="1531844"/>
              <a:ext cx="116901" cy="60878"/>
              <a:chOff x="198119" y="3256942"/>
              <a:chExt cx="514349" cy="266711"/>
            </a:xfrm>
          </p:grpSpPr>
          <p:cxnSp>
            <p:nvCxnSpPr>
              <p:cNvPr id="189583"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9584"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nvGrpSpPr>
          <p:cNvPr id="111828" name="Group 788"/>
          <p:cNvGrpSpPr>
            <a:grpSpLocks/>
          </p:cNvGrpSpPr>
          <p:nvPr/>
        </p:nvGrpSpPr>
        <p:grpSpPr bwMode="auto">
          <a:xfrm>
            <a:off x="4846581" y="2136775"/>
            <a:ext cx="120650" cy="88900"/>
            <a:chOff x="5765459" y="1531840"/>
            <a:chExt cx="119390" cy="89551"/>
          </a:xfrm>
        </p:grpSpPr>
        <p:grpSp>
          <p:nvGrpSpPr>
            <p:cNvPr id="189575" name="Group 521"/>
            <p:cNvGrpSpPr>
              <a:grpSpLocks/>
            </p:cNvGrpSpPr>
            <p:nvPr/>
          </p:nvGrpSpPr>
          <p:grpSpPr bwMode="auto">
            <a:xfrm>
              <a:off x="5766968" y="1560513"/>
              <a:ext cx="116901" cy="60878"/>
              <a:chOff x="198119" y="3256942"/>
              <a:chExt cx="514349" cy="266711"/>
            </a:xfrm>
          </p:grpSpPr>
          <p:cxnSp>
            <p:nvCxnSpPr>
              <p:cNvPr id="189579"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9580"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nvGrpSpPr>
            <p:cNvPr id="189576" name="Group 521"/>
            <p:cNvGrpSpPr>
              <a:grpSpLocks/>
            </p:cNvGrpSpPr>
            <p:nvPr/>
          </p:nvGrpSpPr>
          <p:grpSpPr bwMode="auto">
            <a:xfrm>
              <a:off x="5765459" y="1531840"/>
              <a:ext cx="119390" cy="60877"/>
              <a:chOff x="198119" y="3256955"/>
              <a:chExt cx="525300" cy="266709"/>
            </a:xfrm>
          </p:grpSpPr>
          <p:cxnSp>
            <p:nvCxnSpPr>
              <p:cNvPr id="189577"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9578" name="Straight Connector 523"/>
              <p:cNvCxnSpPr>
                <a:cxnSpLocks noChangeShapeType="1"/>
              </p:cNvCxnSpPr>
              <p:nvPr/>
            </p:nvCxnSpPr>
            <p:spPr bwMode="auto">
              <a:xfrm rot="16200000" flipV="1">
                <a:off x="456721" y="3256965"/>
                <a:ext cx="266700" cy="266697"/>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grpSp>
        <p:nvGrpSpPr>
          <p:cNvPr id="111831" name="Group 788"/>
          <p:cNvGrpSpPr>
            <a:grpSpLocks/>
          </p:cNvGrpSpPr>
          <p:nvPr/>
        </p:nvGrpSpPr>
        <p:grpSpPr bwMode="auto">
          <a:xfrm>
            <a:off x="4848169" y="2135188"/>
            <a:ext cx="119062" cy="88900"/>
            <a:chOff x="5765459" y="1531840"/>
            <a:chExt cx="119390" cy="89551"/>
          </a:xfrm>
        </p:grpSpPr>
        <p:grpSp>
          <p:nvGrpSpPr>
            <p:cNvPr id="189569" name="Group 521"/>
            <p:cNvGrpSpPr>
              <a:grpSpLocks/>
            </p:cNvGrpSpPr>
            <p:nvPr/>
          </p:nvGrpSpPr>
          <p:grpSpPr bwMode="auto">
            <a:xfrm>
              <a:off x="5766968" y="1560513"/>
              <a:ext cx="116901" cy="60878"/>
              <a:chOff x="198119" y="3256942"/>
              <a:chExt cx="514349" cy="266711"/>
            </a:xfrm>
          </p:grpSpPr>
          <p:cxnSp>
            <p:nvCxnSpPr>
              <p:cNvPr id="189573"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9574"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9570" name="Group 521"/>
            <p:cNvGrpSpPr>
              <a:grpSpLocks/>
            </p:cNvGrpSpPr>
            <p:nvPr/>
          </p:nvGrpSpPr>
          <p:grpSpPr bwMode="auto">
            <a:xfrm>
              <a:off x="5765459" y="1531840"/>
              <a:ext cx="119390" cy="60877"/>
              <a:chOff x="198119" y="3256955"/>
              <a:chExt cx="525300" cy="266709"/>
            </a:xfrm>
          </p:grpSpPr>
          <p:cxnSp>
            <p:nvCxnSpPr>
              <p:cNvPr id="189571"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9572" name="Straight Connector 523"/>
              <p:cNvCxnSpPr>
                <a:cxnSpLocks noChangeShapeType="1"/>
              </p:cNvCxnSpPr>
              <p:nvPr/>
            </p:nvCxnSpPr>
            <p:spPr bwMode="auto">
              <a:xfrm rot="16200000" flipV="1">
                <a:off x="456721" y="3256965"/>
                <a:ext cx="266700" cy="266697"/>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nvGrpSpPr>
          <p:cNvPr id="111946" name="Group 795"/>
          <p:cNvGrpSpPr>
            <a:grpSpLocks/>
          </p:cNvGrpSpPr>
          <p:nvPr/>
        </p:nvGrpSpPr>
        <p:grpSpPr bwMode="auto">
          <a:xfrm>
            <a:off x="10028182" y="3219450"/>
            <a:ext cx="942975" cy="1295400"/>
            <a:chOff x="6988175" y="3219450"/>
            <a:chExt cx="942975" cy="1295400"/>
          </a:xfrm>
        </p:grpSpPr>
        <p:grpSp>
          <p:nvGrpSpPr>
            <p:cNvPr id="189505" name="Group 682"/>
            <p:cNvGrpSpPr>
              <a:grpSpLocks/>
            </p:cNvGrpSpPr>
            <p:nvPr/>
          </p:nvGrpSpPr>
          <p:grpSpPr bwMode="auto">
            <a:xfrm>
              <a:off x="6988175" y="3219450"/>
              <a:ext cx="942975" cy="1295400"/>
              <a:chOff x="6988343" y="3219558"/>
              <a:chExt cx="942638" cy="1295286"/>
            </a:xfrm>
          </p:grpSpPr>
          <p:grpSp>
            <p:nvGrpSpPr>
              <p:cNvPr id="189507" name="Group 264"/>
              <p:cNvGrpSpPr>
                <a:grpSpLocks/>
              </p:cNvGrpSpPr>
              <p:nvPr/>
            </p:nvGrpSpPr>
            <p:grpSpPr bwMode="auto">
              <a:xfrm rot="-1734206">
                <a:off x="7394406" y="3219558"/>
                <a:ext cx="536575" cy="635000"/>
                <a:chOff x="2376" y="3395"/>
                <a:chExt cx="338" cy="400"/>
              </a:xfrm>
            </p:grpSpPr>
            <p:sp>
              <p:nvSpPr>
                <p:cNvPr id="189509" name="Line 265"/>
                <p:cNvSpPr>
                  <a:spLocks noChangeShapeType="1"/>
                </p:cNvSpPr>
                <p:nvPr/>
              </p:nvSpPr>
              <p:spPr bwMode="auto">
                <a:xfrm flipV="1">
                  <a:off x="2381" y="3395"/>
                  <a:ext cx="0" cy="10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510" name="Line 266"/>
                <p:cNvSpPr>
                  <a:spLocks noChangeShapeType="1"/>
                </p:cNvSpPr>
                <p:nvPr/>
              </p:nvSpPr>
              <p:spPr bwMode="auto">
                <a:xfrm flipV="1">
                  <a:off x="2380" y="3695"/>
                  <a:ext cx="0" cy="10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511" name="Line 267"/>
                <p:cNvSpPr>
                  <a:spLocks noChangeShapeType="1"/>
                </p:cNvSpPr>
                <p:nvPr/>
              </p:nvSpPr>
              <p:spPr bwMode="auto">
                <a:xfrm>
                  <a:off x="2377" y="3400"/>
                  <a:ext cx="336" cy="216"/>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512" name="Line 268"/>
                <p:cNvSpPr>
                  <a:spLocks noChangeShapeType="1"/>
                </p:cNvSpPr>
                <p:nvPr/>
              </p:nvSpPr>
              <p:spPr bwMode="auto">
                <a:xfrm flipV="1">
                  <a:off x="2376" y="3611"/>
                  <a:ext cx="338" cy="178"/>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189513" name="Group 269"/>
                <p:cNvGrpSpPr>
                  <a:grpSpLocks/>
                </p:cNvGrpSpPr>
                <p:nvPr/>
              </p:nvGrpSpPr>
              <p:grpSpPr bwMode="auto">
                <a:xfrm>
                  <a:off x="2385" y="3487"/>
                  <a:ext cx="218" cy="213"/>
                  <a:chOff x="2485" y="3407"/>
                  <a:chExt cx="338" cy="389"/>
                </a:xfrm>
              </p:grpSpPr>
              <p:sp>
                <p:nvSpPr>
                  <p:cNvPr id="189514" name="Line 270"/>
                  <p:cNvSpPr>
                    <a:spLocks noChangeShapeType="1"/>
                  </p:cNvSpPr>
                  <p:nvPr/>
                </p:nvSpPr>
                <p:spPr bwMode="auto">
                  <a:xfrm>
                    <a:off x="2486" y="3407"/>
                    <a:ext cx="336" cy="216"/>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515" name="Line 271"/>
                  <p:cNvSpPr>
                    <a:spLocks noChangeShapeType="1"/>
                  </p:cNvSpPr>
                  <p:nvPr/>
                </p:nvSpPr>
                <p:spPr bwMode="auto">
                  <a:xfrm flipV="1">
                    <a:off x="2485" y="3618"/>
                    <a:ext cx="338" cy="178"/>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en-US" dirty="0"/>
                  </a:p>
                </p:txBody>
              </p:sp>
            </p:grpSp>
          </p:grpSp>
          <p:sp>
            <p:nvSpPr>
              <p:cNvPr id="189508" name="Freeform 272"/>
              <p:cNvSpPr>
                <a:spLocks/>
              </p:cNvSpPr>
              <p:nvPr/>
            </p:nvSpPr>
            <p:spPr bwMode="auto">
              <a:xfrm rot="175374">
                <a:off x="6988343" y="3492398"/>
                <a:ext cx="718444" cy="1022446"/>
              </a:xfrm>
              <a:custGeom>
                <a:avLst/>
                <a:gdLst>
                  <a:gd name="T0" fmla="*/ 0 w 15171"/>
                  <a:gd name="T1" fmla="*/ 2147483646 h 11765"/>
                  <a:gd name="T2" fmla="*/ 2147483646 w 15171"/>
                  <a:gd name="T3" fmla="*/ 2147483646 h 11765"/>
                  <a:gd name="T4" fmla="*/ 2147483646 w 15171"/>
                  <a:gd name="T5" fmla="*/ 2147483646 h 11765"/>
                  <a:gd name="T6" fmla="*/ 2147483646 w 15171"/>
                  <a:gd name="T7" fmla="*/ 0 h 11765"/>
                  <a:gd name="T8" fmla="*/ 0 60000 65536"/>
                  <a:gd name="T9" fmla="*/ 0 60000 65536"/>
                  <a:gd name="T10" fmla="*/ 0 60000 65536"/>
                  <a:gd name="T11" fmla="*/ 0 60000 65536"/>
                  <a:gd name="T12" fmla="*/ 0 w 15171"/>
                  <a:gd name="T13" fmla="*/ 0 h 11765"/>
                  <a:gd name="T14" fmla="*/ 15171 w 15171"/>
                  <a:gd name="T15" fmla="*/ 11765 h 11765"/>
                </a:gdLst>
                <a:ahLst/>
                <a:cxnLst>
                  <a:cxn ang="T8">
                    <a:pos x="T0" y="T1"/>
                  </a:cxn>
                  <a:cxn ang="T9">
                    <a:pos x="T2" y="T3"/>
                  </a:cxn>
                  <a:cxn ang="T10">
                    <a:pos x="T4" y="T5"/>
                  </a:cxn>
                  <a:cxn ang="T11">
                    <a:pos x="T6" y="T7"/>
                  </a:cxn>
                </a:cxnLst>
                <a:rect l="T12" t="T13" r="T14" b="T15"/>
                <a:pathLst>
                  <a:path w="15171" h="11765">
                    <a:moveTo>
                      <a:pt x="0" y="11765"/>
                    </a:moveTo>
                    <a:cubicBezTo>
                      <a:pt x="849" y="10767"/>
                      <a:pt x="2461" y="8937"/>
                      <a:pt x="3476" y="7699"/>
                    </a:cubicBezTo>
                    <a:cubicBezTo>
                      <a:pt x="4492" y="6461"/>
                      <a:pt x="4687" y="5839"/>
                      <a:pt x="6090" y="4333"/>
                    </a:cubicBezTo>
                    <a:cubicBezTo>
                      <a:pt x="7672" y="2870"/>
                      <a:pt x="9552" y="1720"/>
                      <a:pt x="15171" y="0"/>
                    </a:cubicBezTo>
                  </a:path>
                </a:pathLst>
              </a:custGeom>
              <a:noFill/>
              <a:ln w="28575">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sp>
          <p:nvSpPr>
            <p:cNvPr id="189506" name="TextBox 797"/>
            <p:cNvSpPr txBox="1">
              <a:spLocks noChangeArrowheads="1"/>
            </p:cNvSpPr>
            <p:nvPr/>
          </p:nvSpPr>
          <p:spPr bwMode="auto">
            <a:xfrm rot="-3556714">
              <a:off x="6909281" y="3717625"/>
              <a:ext cx="5628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200" b="1" dirty="0">
                  <a:solidFill>
                    <a:schemeClr val="tx2"/>
                  </a:solidFill>
                </a:rPr>
                <a:t>ASH</a:t>
              </a:r>
            </a:p>
          </p:txBody>
        </p:sp>
      </p:grpSp>
      <p:grpSp>
        <p:nvGrpSpPr>
          <p:cNvPr id="111958" name="Group 807"/>
          <p:cNvGrpSpPr>
            <a:grpSpLocks/>
          </p:cNvGrpSpPr>
          <p:nvPr/>
        </p:nvGrpSpPr>
        <p:grpSpPr bwMode="auto">
          <a:xfrm>
            <a:off x="10150419" y="4197350"/>
            <a:ext cx="1173162" cy="825500"/>
            <a:chOff x="7110509" y="4196712"/>
            <a:chExt cx="1173624" cy="825716"/>
          </a:xfrm>
        </p:grpSpPr>
        <p:grpSp>
          <p:nvGrpSpPr>
            <p:cNvPr id="111966" name="Group 243"/>
            <p:cNvGrpSpPr/>
            <p:nvPr/>
          </p:nvGrpSpPr>
          <p:grpSpPr>
            <a:xfrm>
              <a:off x="8007389" y="4374185"/>
              <a:ext cx="211989" cy="378546"/>
              <a:chOff x="4416424" y="4776788"/>
              <a:chExt cx="307977" cy="521493"/>
            </a:xfrm>
            <a:noFill/>
          </p:grpSpPr>
          <p:sp>
            <p:nvSpPr>
              <p:cNvPr id="814" name="Rectangle 59"/>
              <p:cNvSpPr>
                <a:spLocks noChangeArrowheads="1"/>
              </p:cNvSpPr>
              <p:nvPr/>
            </p:nvSpPr>
            <p:spPr bwMode="auto">
              <a:xfrm>
                <a:off x="4418940" y="4776788"/>
                <a:ext cx="301935" cy="366222"/>
              </a:xfrm>
              <a:prstGeom prst="rect">
                <a:avLst/>
              </a:prstGeom>
              <a:grpFill/>
              <a:ln w="19050">
                <a:solidFill>
                  <a:schemeClr val="tx1"/>
                </a:solidFill>
                <a:miter lim="800000"/>
                <a:headEnd/>
                <a:tailEnd/>
              </a:ln>
            </p:spPr>
            <p:txBody>
              <a:bodyPr wrap="none" anchor="ctr"/>
              <a:lstStyle/>
              <a:p>
                <a:pPr>
                  <a:defRPr/>
                </a:pPr>
                <a:endParaRPr lang="en-US" dirty="0">
                  <a:latin typeface="Arial" charset="0"/>
                </a:endParaRPr>
              </a:p>
            </p:txBody>
          </p:sp>
          <p:sp>
            <p:nvSpPr>
              <p:cNvPr id="815" name="Line 60"/>
              <p:cNvSpPr>
                <a:spLocks noChangeShapeType="1"/>
              </p:cNvSpPr>
              <p:nvPr/>
            </p:nvSpPr>
            <p:spPr bwMode="auto">
              <a:xfrm>
                <a:off x="4416424" y="5146316"/>
                <a:ext cx="157957" cy="151965"/>
              </a:xfrm>
              <a:prstGeom prst="line">
                <a:avLst/>
              </a:prstGeom>
              <a:grpFill/>
              <a:ln w="19050">
                <a:solidFill>
                  <a:schemeClr val="tx1"/>
                </a:solidFill>
                <a:round/>
                <a:headEnd/>
                <a:tailEnd/>
              </a:ln>
            </p:spPr>
            <p:txBody>
              <a:bodyPr/>
              <a:lstStyle/>
              <a:p>
                <a:pPr>
                  <a:defRPr/>
                </a:pPr>
                <a:endParaRPr lang="en-US" dirty="0">
                  <a:latin typeface="Arial" charset="0"/>
                </a:endParaRPr>
              </a:p>
            </p:txBody>
          </p:sp>
          <p:sp>
            <p:nvSpPr>
              <p:cNvPr id="816" name="Line 61"/>
              <p:cNvSpPr>
                <a:spLocks noChangeShapeType="1"/>
              </p:cNvSpPr>
              <p:nvPr/>
            </p:nvSpPr>
            <p:spPr bwMode="auto">
              <a:xfrm flipH="1">
                <a:off x="4566272" y="5144376"/>
                <a:ext cx="158129" cy="150730"/>
              </a:xfrm>
              <a:prstGeom prst="line">
                <a:avLst/>
              </a:prstGeom>
              <a:grpFill/>
              <a:ln w="19050">
                <a:solidFill>
                  <a:schemeClr val="tx1"/>
                </a:solidFill>
                <a:round/>
                <a:headEnd/>
                <a:tailEnd/>
              </a:ln>
            </p:spPr>
            <p:txBody>
              <a:bodyPr/>
              <a:lstStyle/>
              <a:p>
                <a:pPr>
                  <a:defRPr/>
                </a:pPr>
                <a:endParaRPr lang="en-US" dirty="0">
                  <a:latin typeface="Arial" charset="0"/>
                </a:endParaRPr>
              </a:p>
            </p:txBody>
          </p:sp>
        </p:grpSp>
        <p:sp>
          <p:nvSpPr>
            <p:cNvPr id="189502" name="TextBox 809"/>
            <p:cNvSpPr txBox="1">
              <a:spLocks noChangeArrowheads="1"/>
            </p:cNvSpPr>
            <p:nvPr/>
          </p:nvSpPr>
          <p:spPr bwMode="auto">
            <a:xfrm>
              <a:off x="7945994" y="4331862"/>
              <a:ext cx="33813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800" b="1" dirty="0">
                  <a:solidFill>
                    <a:schemeClr val="tx2"/>
                  </a:solidFill>
                </a:rPr>
                <a:t>PD 1</a:t>
              </a:r>
            </a:p>
          </p:txBody>
        </p:sp>
        <p:cxnSp>
          <p:nvCxnSpPr>
            <p:cNvPr id="189503" name="Straight Connector 810"/>
            <p:cNvCxnSpPr>
              <a:cxnSpLocks noChangeShapeType="1"/>
            </p:cNvCxnSpPr>
            <p:nvPr/>
          </p:nvCxnSpPr>
          <p:spPr bwMode="auto">
            <a:xfrm>
              <a:off x="7110509" y="4196712"/>
              <a:ext cx="1000118" cy="815886"/>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89504" name="Straight Connector 812"/>
            <p:cNvCxnSpPr>
              <a:cxnSpLocks noChangeShapeType="1"/>
            </p:cNvCxnSpPr>
            <p:nvPr/>
          </p:nvCxnSpPr>
          <p:spPr bwMode="auto">
            <a:xfrm>
              <a:off x="8113620" y="4742649"/>
              <a:ext cx="0" cy="279779"/>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grpSp>
        <p:nvGrpSpPr>
          <p:cNvPr id="189493" name="Group 620"/>
          <p:cNvGrpSpPr>
            <a:grpSpLocks/>
          </p:cNvGrpSpPr>
          <p:nvPr/>
        </p:nvGrpSpPr>
        <p:grpSpPr bwMode="auto">
          <a:xfrm>
            <a:off x="3209869" y="1655764"/>
            <a:ext cx="538162" cy="352425"/>
            <a:chOff x="-469529" y="1660910"/>
            <a:chExt cx="538655" cy="352601"/>
          </a:xfrm>
        </p:grpSpPr>
        <p:sp>
          <p:nvSpPr>
            <p:cNvPr id="189494" name="TextBox 418"/>
            <p:cNvSpPr txBox="1">
              <a:spLocks noChangeArrowheads="1"/>
            </p:cNvSpPr>
            <p:nvPr/>
          </p:nvSpPr>
          <p:spPr bwMode="auto">
            <a:xfrm>
              <a:off x="-203032" y="1792938"/>
              <a:ext cx="272158"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1000"/>
                </a:lnSpc>
                <a:spcBef>
                  <a:spcPct val="0"/>
                </a:spcBef>
                <a:buNone/>
              </a:pPr>
              <a:r>
                <a:rPr lang="en-US" altLang="en-US" sz="600" b="1" dirty="0">
                  <a:solidFill>
                    <a:schemeClr val="tx2"/>
                  </a:solidFill>
                </a:rPr>
                <a:t>64</a:t>
              </a:r>
            </a:p>
          </p:txBody>
        </p:sp>
        <p:sp>
          <p:nvSpPr>
            <p:cNvPr id="189495" name="Rectangle 24"/>
            <p:cNvSpPr>
              <a:spLocks noChangeArrowheads="1"/>
            </p:cNvSpPr>
            <p:nvPr/>
          </p:nvSpPr>
          <p:spPr bwMode="auto">
            <a:xfrm>
              <a:off x="-469529" y="1730812"/>
              <a:ext cx="334022" cy="19947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189496" name="Group 259"/>
            <p:cNvGrpSpPr>
              <a:grpSpLocks/>
            </p:cNvGrpSpPr>
            <p:nvPr/>
          </p:nvGrpSpPr>
          <p:grpSpPr bwMode="auto">
            <a:xfrm>
              <a:off x="-317875" y="1660910"/>
              <a:ext cx="30679" cy="57827"/>
              <a:chOff x="5877" y="2360"/>
              <a:chExt cx="52" cy="98"/>
            </a:xfrm>
          </p:grpSpPr>
          <p:sp>
            <p:nvSpPr>
              <p:cNvPr id="189499"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500"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89497" name="Rectangle 15"/>
            <p:cNvSpPr>
              <a:spLocks noChangeArrowheads="1"/>
            </p:cNvSpPr>
            <p:nvPr/>
          </p:nvSpPr>
          <p:spPr bwMode="auto">
            <a:xfrm>
              <a:off x="-328184" y="1728547"/>
              <a:ext cx="512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X</a:t>
              </a:r>
              <a:endParaRPr lang="en-US" altLang="en-US" sz="600" b="1" i="1" dirty="0">
                <a:solidFill>
                  <a:srgbClr val="000000"/>
                </a:solidFill>
              </a:endParaRPr>
            </a:p>
          </p:txBody>
        </p:sp>
        <p:sp>
          <p:nvSpPr>
            <p:cNvPr id="189498" name="Text Box 22"/>
            <p:cNvSpPr txBox="1">
              <a:spLocks noChangeArrowheads="1"/>
            </p:cNvSpPr>
            <p:nvPr/>
          </p:nvSpPr>
          <p:spPr bwMode="auto">
            <a:xfrm>
              <a:off x="-467972" y="1747911"/>
              <a:ext cx="33374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rgbClr val="000000"/>
                  </a:solidFill>
                </a:rPr>
                <a:t>SPT</a:t>
              </a:r>
            </a:p>
          </p:txBody>
        </p:sp>
      </p:grpSp>
      <p:grpSp>
        <p:nvGrpSpPr>
          <p:cNvPr id="861" name="Group 860"/>
          <p:cNvGrpSpPr/>
          <p:nvPr/>
        </p:nvGrpSpPr>
        <p:grpSpPr>
          <a:xfrm>
            <a:off x="3255420" y="1961930"/>
            <a:ext cx="600823" cy="457121"/>
            <a:chOff x="719544" y="1303000"/>
            <a:chExt cx="600823" cy="457121"/>
          </a:xfrm>
        </p:grpSpPr>
        <p:grpSp>
          <p:nvGrpSpPr>
            <p:cNvPr id="862" name="Group 685"/>
            <p:cNvGrpSpPr>
              <a:grpSpLocks/>
            </p:cNvGrpSpPr>
            <p:nvPr/>
          </p:nvGrpSpPr>
          <p:grpSpPr bwMode="auto">
            <a:xfrm>
              <a:off x="719544" y="1416049"/>
              <a:ext cx="600823" cy="344072"/>
              <a:chOff x="6006951" y="2337541"/>
              <a:chExt cx="601662" cy="343352"/>
            </a:xfrm>
          </p:grpSpPr>
          <p:sp>
            <p:nvSpPr>
              <p:cNvPr id="871" name="Rectangle 24"/>
              <p:cNvSpPr>
                <a:spLocks noChangeArrowheads="1"/>
              </p:cNvSpPr>
              <p:nvPr/>
            </p:nvSpPr>
            <p:spPr bwMode="auto">
              <a:xfrm>
                <a:off x="6006951" y="2403111"/>
                <a:ext cx="334022" cy="199479"/>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872" name="Group 259"/>
              <p:cNvGrpSpPr>
                <a:grpSpLocks/>
              </p:cNvGrpSpPr>
              <p:nvPr/>
            </p:nvGrpSpPr>
            <p:grpSpPr bwMode="auto">
              <a:xfrm>
                <a:off x="6160906" y="2337541"/>
                <a:ext cx="30679" cy="57827"/>
                <a:chOff x="5877" y="2360"/>
                <a:chExt cx="52" cy="98"/>
              </a:xfrm>
            </p:grpSpPr>
            <p:sp>
              <p:nvSpPr>
                <p:cNvPr id="874"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75"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873" name="Text Box 177"/>
              <p:cNvSpPr txBox="1">
                <a:spLocks noChangeArrowheads="1"/>
              </p:cNvSpPr>
              <p:nvPr/>
            </p:nvSpPr>
            <p:spPr bwMode="auto">
              <a:xfrm>
                <a:off x="6270026" y="2496088"/>
                <a:ext cx="338587" cy="18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588</a:t>
                </a:r>
              </a:p>
            </p:txBody>
          </p:sp>
        </p:grpSp>
        <p:grpSp>
          <p:nvGrpSpPr>
            <p:cNvPr id="863" name="Group 249"/>
            <p:cNvGrpSpPr>
              <a:grpSpLocks/>
            </p:cNvGrpSpPr>
            <p:nvPr/>
          </p:nvGrpSpPr>
          <p:grpSpPr bwMode="auto">
            <a:xfrm>
              <a:off x="826288" y="1561058"/>
              <a:ext cx="121643" cy="48297"/>
              <a:chOff x="3394" y="3599"/>
              <a:chExt cx="121" cy="48"/>
            </a:xfrm>
          </p:grpSpPr>
          <p:sp>
            <p:nvSpPr>
              <p:cNvPr id="867" name="Line 250"/>
              <p:cNvSpPr>
                <a:spLocks noChangeShapeType="1"/>
              </p:cNvSpPr>
              <p:nvPr/>
            </p:nvSpPr>
            <p:spPr bwMode="auto">
              <a:xfrm>
                <a:off x="3394" y="3602"/>
                <a:ext cx="12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868" name="Line 251"/>
              <p:cNvSpPr>
                <a:spLocks noChangeShapeType="1"/>
              </p:cNvSpPr>
              <p:nvPr/>
            </p:nvSpPr>
            <p:spPr bwMode="auto">
              <a:xfrm rot="5400000">
                <a:off x="3487"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869" name="Line 252"/>
              <p:cNvSpPr>
                <a:spLocks noChangeShapeType="1"/>
              </p:cNvSpPr>
              <p:nvPr/>
            </p:nvSpPr>
            <p:spPr bwMode="auto">
              <a:xfrm rot="5400000">
                <a:off x="3374"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sp>
            <p:nvSpPr>
              <p:cNvPr id="870" name="Line 253"/>
              <p:cNvSpPr>
                <a:spLocks noChangeShapeType="1"/>
              </p:cNvSpPr>
              <p:nvPr/>
            </p:nvSpPr>
            <p:spPr bwMode="auto">
              <a:xfrm rot="5400000">
                <a:off x="3431" y="3623"/>
                <a:ext cx="4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spAutoFit/>
              </a:bodyPr>
              <a:lstStyle/>
              <a:p>
                <a:endParaRPr lang="en-US" dirty="0"/>
              </a:p>
            </p:txBody>
          </p:sp>
        </p:grpSp>
        <p:pic>
          <p:nvPicPr>
            <p:cNvPr id="864" name="Picture 8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7293" y="1495423"/>
              <a:ext cx="146168" cy="58467"/>
            </a:xfrm>
            <a:prstGeom prst="rect">
              <a:avLst/>
            </a:prstGeom>
          </p:spPr>
        </p:pic>
        <p:pic>
          <p:nvPicPr>
            <p:cNvPr id="865" name="Picture 86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6803" y="1608501"/>
              <a:ext cx="146168" cy="58467"/>
            </a:xfrm>
            <a:prstGeom prst="rect">
              <a:avLst/>
            </a:prstGeom>
          </p:spPr>
        </p:pic>
        <p:sp>
          <p:nvSpPr>
            <p:cNvPr id="866" name="TextBox 865"/>
            <p:cNvSpPr txBox="1"/>
            <p:nvPr/>
          </p:nvSpPr>
          <p:spPr>
            <a:xfrm>
              <a:off x="1008482" y="1303000"/>
              <a:ext cx="121667" cy="276999"/>
            </a:xfrm>
            <a:prstGeom prst="rect">
              <a:avLst/>
            </a:prstGeom>
            <a:noFill/>
          </p:spPr>
          <p:txBody>
            <a:bodyPr wrap="square" rtlCol="0">
              <a:spAutoFit/>
            </a:bodyPr>
            <a:lstStyle/>
            <a:p>
              <a:r>
                <a:rPr lang="en-US" sz="1200" dirty="0"/>
                <a:t>-</a:t>
              </a:r>
            </a:p>
          </p:txBody>
        </p:sp>
      </p:grpSp>
      <p:grpSp>
        <p:nvGrpSpPr>
          <p:cNvPr id="876" name="Group 875"/>
          <p:cNvGrpSpPr/>
          <p:nvPr/>
        </p:nvGrpSpPr>
        <p:grpSpPr>
          <a:xfrm>
            <a:off x="11499306" y="2429171"/>
            <a:ext cx="584200" cy="3849687"/>
            <a:chOff x="5715671" y="58206"/>
            <a:chExt cx="584200" cy="3849687"/>
          </a:xfrm>
        </p:grpSpPr>
        <p:sp>
          <p:nvSpPr>
            <p:cNvPr id="877" name="Text Box 51"/>
            <p:cNvSpPr txBox="1">
              <a:spLocks noChangeArrowheads="1"/>
            </p:cNvSpPr>
            <p:nvPr/>
          </p:nvSpPr>
          <p:spPr bwMode="auto">
            <a:xfrm rot="4804301">
              <a:off x="5845226" y="1323853"/>
              <a:ext cx="285609" cy="274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sp>
          <p:nvSpPr>
            <p:cNvPr id="878" name="Freeform 49"/>
            <p:cNvSpPr>
              <a:spLocks/>
            </p:cNvSpPr>
            <p:nvPr/>
          </p:nvSpPr>
          <p:spPr bwMode="auto">
            <a:xfrm rot="4968332" flipH="1" flipV="1">
              <a:off x="5257636" y="2865658"/>
              <a:ext cx="1757701" cy="326769"/>
            </a:xfrm>
            <a:custGeom>
              <a:avLst/>
              <a:gdLst>
                <a:gd name="T0" fmla="*/ 2147483646 w 10280"/>
                <a:gd name="T1" fmla="*/ 2147483646 h 12191"/>
                <a:gd name="T2" fmla="*/ 2147483646 w 10280"/>
                <a:gd name="T3" fmla="*/ 2147483646 h 12191"/>
                <a:gd name="T4" fmla="*/ 2147483646 w 10280"/>
                <a:gd name="T5" fmla="*/ 2147483646 h 12191"/>
                <a:gd name="T6" fmla="*/ 2147483646 w 10280"/>
                <a:gd name="T7" fmla="*/ 2147483646 h 12191"/>
                <a:gd name="T8" fmla="*/ 2147483646 w 10280"/>
                <a:gd name="T9" fmla="*/ 2147483646 h 12191"/>
                <a:gd name="T10" fmla="*/ 0 w 10280"/>
                <a:gd name="T11" fmla="*/ 0 h 12191"/>
                <a:gd name="T12" fmla="*/ 0 60000 65536"/>
                <a:gd name="T13" fmla="*/ 0 60000 65536"/>
                <a:gd name="T14" fmla="*/ 0 60000 65536"/>
                <a:gd name="T15" fmla="*/ 0 60000 65536"/>
                <a:gd name="T16" fmla="*/ 0 60000 65536"/>
                <a:gd name="T17" fmla="*/ 0 60000 65536"/>
                <a:gd name="T18" fmla="*/ 0 w 10280"/>
                <a:gd name="T19" fmla="*/ 0 h 12191"/>
                <a:gd name="T20" fmla="*/ 10280 w 10280"/>
                <a:gd name="T21" fmla="*/ 12191 h 12191"/>
              </a:gdLst>
              <a:ahLst/>
              <a:cxnLst>
                <a:cxn ang="T12">
                  <a:pos x="T0" y="T1"/>
                </a:cxn>
                <a:cxn ang="T13">
                  <a:pos x="T2" y="T3"/>
                </a:cxn>
                <a:cxn ang="T14">
                  <a:pos x="T4" y="T5"/>
                </a:cxn>
                <a:cxn ang="T15">
                  <a:pos x="T6" y="T7"/>
                </a:cxn>
                <a:cxn ang="T16">
                  <a:pos x="T8" y="T9"/>
                </a:cxn>
                <a:cxn ang="T17">
                  <a:pos x="T10" y="T11"/>
                </a:cxn>
              </a:cxnLst>
              <a:rect l="T18" t="T19" r="T20" b="T21"/>
              <a:pathLst>
                <a:path w="10280" h="12191">
                  <a:moveTo>
                    <a:pt x="10280" y="9093"/>
                  </a:moveTo>
                  <a:cubicBezTo>
                    <a:pt x="9494" y="12069"/>
                    <a:pt x="9150" y="12191"/>
                    <a:pt x="8295" y="9639"/>
                  </a:cubicBezTo>
                  <a:cubicBezTo>
                    <a:pt x="7771" y="9186"/>
                    <a:pt x="7162" y="5716"/>
                    <a:pt x="6605" y="4815"/>
                  </a:cubicBezTo>
                  <a:cubicBezTo>
                    <a:pt x="5745" y="4238"/>
                    <a:pt x="5899" y="3929"/>
                    <a:pt x="4952" y="4236"/>
                  </a:cubicBezTo>
                  <a:cubicBezTo>
                    <a:pt x="5521" y="2513"/>
                    <a:pt x="5593" y="2727"/>
                    <a:pt x="6227" y="731"/>
                  </a:cubicBezTo>
                  <a:lnTo>
                    <a:pt x="0" y="0"/>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879" name="Freeform 49"/>
            <p:cNvSpPr>
              <a:spLocks/>
            </p:cNvSpPr>
            <p:nvPr/>
          </p:nvSpPr>
          <p:spPr bwMode="auto">
            <a:xfrm rot="5202491" flipV="1">
              <a:off x="5160856" y="613021"/>
              <a:ext cx="1317062" cy="207431"/>
            </a:xfrm>
            <a:custGeom>
              <a:avLst/>
              <a:gdLst>
                <a:gd name="T0" fmla="*/ 2147483646 w 9971"/>
                <a:gd name="T1" fmla="*/ 2147483646 h 7573"/>
                <a:gd name="T2" fmla="*/ 2147483646 w 9971"/>
                <a:gd name="T3" fmla="*/ 2147483646 h 7573"/>
                <a:gd name="T4" fmla="*/ 2147483646 w 9971"/>
                <a:gd name="T5" fmla="*/ 2147483646 h 7573"/>
                <a:gd name="T6" fmla="*/ 0 w 9971"/>
                <a:gd name="T7" fmla="*/ 0 h 7573"/>
                <a:gd name="T8" fmla="*/ 0 60000 65536"/>
                <a:gd name="T9" fmla="*/ 0 60000 65536"/>
                <a:gd name="T10" fmla="*/ 0 60000 65536"/>
                <a:gd name="T11" fmla="*/ 0 60000 65536"/>
                <a:gd name="T12" fmla="*/ 0 w 9971"/>
                <a:gd name="T13" fmla="*/ 0 h 7573"/>
                <a:gd name="T14" fmla="*/ 9971 w 9971"/>
                <a:gd name="T15" fmla="*/ 7573 h 7573"/>
              </a:gdLst>
              <a:ahLst/>
              <a:cxnLst>
                <a:cxn ang="T8">
                  <a:pos x="T0" y="T1"/>
                </a:cxn>
                <a:cxn ang="T9">
                  <a:pos x="T2" y="T3"/>
                </a:cxn>
                <a:cxn ang="T10">
                  <a:pos x="T4" y="T5"/>
                </a:cxn>
                <a:cxn ang="T11">
                  <a:pos x="T6" y="T7"/>
                </a:cxn>
              </a:cxnLst>
              <a:rect l="T12" t="T13" r="T14" b="T15"/>
              <a:pathLst>
                <a:path w="9971" h="7573">
                  <a:moveTo>
                    <a:pt x="9971" y="7573"/>
                  </a:moveTo>
                  <a:cubicBezTo>
                    <a:pt x="8874" y="7168"/>
                    <a:pt x="5354" y="6440"/>
                    <a:pt x="4707" y="5629"/>
                  </a:cubicBezTo>
                  <a:cubicBezTo>
                    <a:pt x="5400" y="4052"/>
                    <a:pt x="5285" y="4697"/>
                    <a:pt x="6017" y="3277"/>
                  </a:cubicBezTo>
                  <a:cubicBezTo>
                    <a:pt x="2819" y="2331"/>
                    <a:pt x="2039" y="1711"/>
                    <a:pt x="0" y="0"/>
                  </a:cubicBez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880" name="Text Box 52"/>
            <p:cNvSpPr txBox="1">
              <a:spLocks noChangeArrowheads="1"/>
            </p:cNvSpPr>
            <p:nvPr/>
          </p:nvSpPr>
          <p:spPr bwMode="auto">
            <a:xfrm rot="5118944">
              <a:off x="5944361" y="1930260"/>
              <a:ext cx="285609" cy="274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grpSp>
          <p:nvGrpSpPr>
            <p:cNvPr id="881" name="Group 880"/>
            <p:cNvGrpSpPr/>
            <p:nvPr/>
          </p:nvGrpSpPr>
          <p:grpSpPr>
            <a:xfrm rot="4912868">
              <a:off x="5791223" y="1602963"/>
              <a:ext cx="596960" cy="402871"/>
              <a:chOff x="4090877" y="793048"/>
              <a:chExt cx="596960" cy="402871"/>
            </a:xfrm>
          </p:grpSpPr>
          <p:grpSp>
            <p:nvGrpSpPr>
              <p:cNvPr id="882" name="Group 391"/>
              <p:cNvGrpSpPr>
                <a:grpSpLocks/>
              </p:cNvGrpSpPr>
              <p:nvPr/>
            </p:nvGrpSpPr>
            <p:grpSpPr bwMode="auto">
              <a:xfrm>
                <a:off x="4090877" y="880927"/>
                <a:ext cx="596960" cy="314992"/>
                <a:chOff x="817579" y="4933594"/>
                <a:chExt cx="596833" cy="315521"/>
              </a:xfrm>
            </p:grpSpPr>
            <p:sp>
              <p:nvSpPr>
                <p:cNvPr id="884" name="Rectangle 196"/>
                <p:cNvSpPr>
                  <a:spLocks noChangeArrowheads="1"/>
                </p:cNvSpPr>
                <p:nvPr/>
              </p:nvSpPr>
              <p:spPr bwMode="auto">
                <a:xfrm>
                  <a:off x="841154" y="4995404"/>
                  <a:ext cx="301025" cy="182170"/>
                </a:xfrm>
                <a:prstGeom prst="rect">
                  <a:avLst/>
                </a:prstGeom>
                <a:solidFill>
                  <a:srgbClr val="80E0FF"/>
                </a:solidFill>
                <a:ln w="19050" cap="rnd">
                  <a:solidFill>
                    <a:srgbClr val="000000"/>
                  </a:solidFill>
                  <a:prstDash val="sysDash"/>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sz="1800" dirty="0">
                    <a:solidFill>
                      <a:srgbClr val="000000"/>
                    </a:solidFill>
                  </a:endParaRPr>
                </a:p>
              </p:txBody>
            </p:sp>
            <p:sp>
              <p:nvSpPr>
                <p:cNvPr id="885" name="Freeform 197"/>
                <p:cNvSpPr>
                  <a:spLocks/>
                </p:cNvSpPr>
                <p:nvPr/>
              </p:nvSpPr>
              <p:spPr bwMode="auto">
                <a:xfrm>
                  <a:off x="817579" y="4998241"/>
                  <a:ext cx="285689" cy="176508"/>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886" name="Line 198"/>
                <p:cNvSpPr>
                  <a:spLocks noChangeShapeType="1"/>
                </p:cNvSpPr>
                <p:nvPr/>
              </p:nvSpPr>
              <p:spPr bwMode="auto">
                <a:xfrm flipV="1">
                  <a:off x="836360" y="5005170"/>
                  <a:ext cx="301844" cy="173141"/>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887" name="Group 379"/>
                <p:cNvGrpSpPr>
                  <a:grpSpLocks/>
                </p:cNvGrpSpPr>
                <p:nvPr/>
              </p:nvGrpSpPr>
              <p:grpSpPr bwMode="auto">
                <a:xfrm>
                  <a:off x="910404" y="5052540"/>
                  <a:ext cx="153987" cy="66675"/>
                  <a:chOff x="910404" y="5060492"/>
                  <a:chExt cx="153987" cy="66675"/>
                </a:xfrm>
              </p:grpSpPr>
              <p:sp>
                <p:nvSpPr>
                  <p:cNvPr id="892" name="Freeform 95"/>
                  <p:cNvSpPr>
                    <a:spLocks noChangeAspect="1"/>
                  </p:cNvSpPr>
                  <p:nvPr/>
                </p:nvSpPr>
                <p:spPr bwMode="auto">
                  <a:xfrm rot="5400000">
                    <a:off x="1019941" y="5082717"/>
                    <a:ext cx="66675" cy="22225"/>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893" name="Freeform 96"/>
                  <p:cNvSpPr>
                    <a:spLocks noChangeAspect="1"/>
                  </p:cNvSpPr>
                  <p:nvPr/>
                </p:nvSpPr>
                <p:spPr bwMode="auto">
                  <a:xfrm rot="16200000" flipH="1">
                    <a:off x="888972" y="5081924"/>
                    <a:ext cx="66675" cy="23812"/>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894"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895" name="Line 97"/>
                  <p:cNvSpPr>
                    <a:spLocks noChangeShapeType="1"/>
                  </p:cNvSpPr>
                  <p:nvPr/>
                </p:nvSpPr>
                <p:spPr bwMode="auto">
                  <a:xfrm>
                    <a:off x="932629" y="5062079"/>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888" name="Group 259"/>
                <p:cNvGrpSpPr>
                  <a:grpSpLocks/>
                </p:cNvGrpSpPr>
                <p:nvPr/>
              </p:nvGrpSpPr>
              <p:grpSpPr bwMode="auto">
                <a:xfrm>
                  <a:off x="976317" y="4933594"/>
                  <a:ext cx="30465" cy="57044"/>
                  <a:chOff x="5877" y="2360"/>
                  <a:chExt cx="52" cy="98"/>
                </a:xfrm>
              </p:grpSpPr>
              <p:sp>
                <p:nvSpPr>
                  <p:cNvPr id="890"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91"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889" name="Text Box 177"/>
                <p:cNvSpPr txBox="1">
                  <a:spLocks noChangeArrowheads="1"/>
                </p:cNvSpPr>
                <p:nvPr/>
              </p:nvSpPr>
              <p:spPr bwMode="auto">
                <a:xfrm>
                  <a:off x="1076481" y="5064449"/>
                  <a:ext cx="3379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600" b="1" dirty="0">
                      <a:solidFill>
                        <a:srgbClr val="000000"/>
                      </a:solidFill>
                    </a:rPr>
                    <a:t>4-10</a:t>
                  </a:r>
                </a:p>
              </p:txBody>
            </p:sp>
          </p:grpSp>
          <p:sp>
            <p:nvSpPr>
              <p:cNvPr id="883" name="Text Box 177"/>
              <p:cNvSpPr txBox="1">
                <a:spLocks noChangeArrowheads="1"/>
              </p:cNvSpPr>
              <p:nvPr/>
            </p:nvSpPr>
            <p:spPr bwMode="auto">
              <a:xfrm>
                <a:off x="4366838" y="793048"/>
                <a:ext cx="122819" cy="21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800" dirty="0">
                    <a:solidFill>
                      <a:srgbClr val="000000"/>
                    </a:solidFill>
                  </a:rPr>
                  <a:t>-</a:t>
                </a:r>
              </a:p>
            </p:txBody>
          </p:sp>
        </p:grpSp>
      </p:grpSp>
      <p:grpSp>
        <p:nvGrpSpPr>
          <p:cNvPr id="896" name="Group 386"/>
          <p:cNvGrpSpPr>
            <a:grpSpLocks/>
          </p:cNvGrpSpPr>
          <p:nvPr/>
        </p:nvGrpSpPr>
        <p:grpSpPr bwMode="auto">
          <a:xfrm>
            <a:off x="3551182" y="5569550"/>
            <a:ext cx="601663" cy="339128"/>
            <a:chOff x="1717299" y="4872390"/>
            <a:chExt cx="600496" cy="336959"/>
          </a:xfrm>
        </p:grpSpPr>
        <p:sp>
          <p:nvSpPr>
            <p:cNvPr id="897" name="Rectangle 24"/>
            <p:cNvSpPr>
              <a:spLocks noChangeArrowheads="1"/>
            </p:cNvSpPr>
            <p:nvPr/>
          </p:nvSpPr>
          <p:spPr bwMode="auto">
            <a:xfrm>
              <a:off x="1717299" y="4937910"/>
              <a:ext cx="333375" cy="199326"/>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grpSp>
          <p:nvGrpSpPr>
            <p:cNvPr id="898" name="Group 86"/>
            <p:cNvGrpSpPr>
              <a:grpSpLocks/>
            </p:cNvGrpSpPr>
            <p:nvPr/>
          </p:nvGrpSpPr>
          <p:grpSpPr bwMode="auto">
            <a:xfrm>
              <a:off x="1793899" y="4997491"/>
              <a:ext cx="174779" cy="71497"/>
              <a:chOff x="1811560" y="1476000"/>
              <a:chExt cx="549111" cy="247650"/>
            </a:xfrm>
          </p:grpSpPr>
          <p:cxnSp>
            <p:nvCxnSpPr>
              <p:cNvPr id="903" name="Straight Connector 451"/>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904" name="Group 456"/>
              <p:cNvGrpSpPr>
                <a:grpSpLocks/>
              </p:cNvGrpSpPr>
              <p:nvPr/>
            </p:nvGrpSpPr>
            <p:grpSpPr bwMode="auto">
              <a:xfrm>
                <a:off x="1811560" y="1476000"/>
                <a:ext cx="549111" cy="247650"/>
                <a:chOff x="1808112" y="2134561"/>
                <a:chExt cx="549111" cy="247650"/>
              </a:xfrm>
            </p:grpSpPr>
            <p:sp>
              <p:nvSpPr>
                <p:cNvPr id="906"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907"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908"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909"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905"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899" name="Group 259"/>
            <p:cNvGrpSpPr>
              <a:grpSpLocks/>
            </p:cNvGrpSpPr>
            <p:nvPr/>
          </p:nvGrpSpPr>
          <p:grpSpPr bwMode="auto">
            <a:xfrm>
              <a:off x="1864390" y="4872390"/>
              <a:ext cx="30620" cy="57783"/>
              <a:chOff x="5877" y="2360"/>
              <a:chExt cx="52" cy="98"/>
            </a:xfrm>
          </p:grpSpPr>
          <p:sp>
            <p:nvSpPr>
              <p:cNvPr id="901"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902"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900" name="Text Box 177"/>
            <p:cNvSpPr txBox="1">
              <a:spLocks noChangeArrowheads="1"/>
            </p:cNvSpPr>
            <p:nvPr/>
          </p:nvSpPr>
          <p:spPr bwMode="auto">
            <a:xfrm>
              <a:off x="1979864" y="5024685"/>
              <a:ext cx="337931" cy="184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1-66</a:t>
              </a:r>
            </a:p>
          </p:txBody>
        </p:sp>
      </p:grpSp>
      <p:grpSp>
        <p:nvGrpSpPr>
          <p:cNvPr id="933" name="Group 932"/>
          <p:cNvGrpSpPr/>
          <p:nvPr/>
        </p:nvGrpSpPr>
        <p:grpSpPr>
          <a:xfrm>
            <a:off x="4760352" y="3380000"/>
            <a:ext cx="581392" cy="421244"/>
            <a:chOff x="1720346" y="3380000"/>
            <a:chExt cx="581392" cy="421244"/>
          </a:xfrm>
        </p:grpSpPr>
        <p:grpSp>
          <p:nvGrpSpPr>
            <p:cNvPr id="934" name="Group 748"/>
            <p:cNvGrpSpPr>
              <a:grpSpLocks/>
            </p:cNvGrpSpPr>
            <p:nvPr/>
          </p:nvGrpSpPr>
          <p:grpSpPr bwMode="auto">
            <a:xfrm>
              <a:off x="1818934" y="3397250"/>
              <a:ext cx="121428" cy="89526"/>
              <a:chOff x="5765459" y="1531844"/>
              <a:chExt cx="121428" cy="89547"/>
            </a:xfrm>
          </p:grpSpPr>
          <p:grpSp>
            <p:nvGrpSpPr>
              <p:cNvPr id="949" name="Group 521"/>
              <p:cNvGrpSpPr>
                <a:grpSpLocks/>
              </p:cNvGrpSpPr>
              <p:nvPr/>
            </p:nvGrpSpPr>
            <p:grpSpPr bwMode="auto">
              <a:xfrm>
                <a:off x="5766968" y="1560513"/>
                <a:ext cx="116901" cy="60878"/>
                <a:chOff x="198119" y="3256942"/>
                <a:chExt cx="514349" cy="266711"/>
              </a:xfrm>
            </p:grpSpPr>
            <p:cxnSp>
              <p:nvCxnSpPr>
                <p:cNvPr id="953"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954"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950" name="Group 521"/>
              <p:cNvGrpSpPr>
                <a:grpSpLocks/>
              </p:cNvGrpSpPr>
              <p:nvPr/>
            </p:nvGrpSpPr>
            <p:grpSpPr bwMode="auto">
              <a:xfrm>
                <a:off x="5765459" y="1531844"/>
                <a:ext cx="121428" cy="60878"/>
                <a:chOff x="198119" y="3256942"/>
                <a:chExt cx="534267" cy="266711"/>
              </a:xfrm>
            </p:grpSpPr>
            <p:cxnSp>
              <p:nvCxnSpPr>
                <p:cNvPr id="951"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952" name="Straight Connector 523"/>
                <p:cNvCxnSpPr>
                  <a:cxnSpLocks noChangeShapeType="1"/>
                </p:cNvCxnSpPr>
                <p:nvPr/>
              </p:nvCxnSpPr>
              <p:spPr bwMode="auto">
                <a:xfrm rot="16200000" flipV="1">
                  <a:off x="465688" y="3256942"/>
                  <a:ext cx="266698" cy="266698"/>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nvGrpSpPr>
            <p:cNvPr id="935" name="Group 934"/>
            <p:cNvGrpSpPr/>
            <p:nvPr/>
          </p:nvGrpSpPr>
          <p:grpSpPr>
            <a:xfrm>
              <a:off x="1720346" y="3380000"/>
              <a:ext cx="581392" cy="421244"/>
              <a:chOff x="1725613" y="4017762"/>
              <a:chExt cx="581392" cy="421244"/>
            </a:xfrm>
          </p:grpSpPr>
          <p:sp>
            <p:nvSpPr>
              <p:cNvPr id="936" name="Rectangle 196"/>
              <p:cNvSpPr>
                <a:spLocks noChangeArrowheads="1"/>
              </p:cNvSpPr>
              <p:nvPr/>
            </p:nvSpPr>
            <p:spPr bwMode="auto">
              <a:xfrm>
                <a:off x="1729612" y="4190907"/>
                <a:ext cx="301169" cy="181953"/>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sp>
            <p:nvSpPr>
              <p:cNvPr id="937" name="Freeform 197"/>
              <p:cNvSpPr>
                <a:spLocks/>
              </p:cNvSpPr>
              <p:nvPr/>
            </p:nvSpPr>
            <p:spPr bwMode="auto">
              <a:xfrm>
                <a:off x="1736725" y="4194175"/>
                <a:ext cx="285750" cy="169863"/>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938" name="Line 198"/>
              <p:cNvSpPr>
                <a:spLocks noChangeShapeType="1"/>
              </p:cNvSpPr>
              <p:nvPr/>
            </p:nvSpPr>
            <p:spPr bwMode="auto">
              <a:xfrm flipV="1">
                <a:off x="1725613" y="4192588"/>
                <a:ext cx="303212" cy="182562"/>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939" name="Group 379"/>
              <p:cNvGrpSpPr>
                <a:grpSpLocks/>
              </p:cNvGrpSpPr>
              <p:nvPr/>
            </p:nvGrpSpPr>
            <p:grpSpPr bwMode="auto">
              <a:xfrm>
                <a:off x="1798895" y="4246557"/>
                <a:ext cx="154061" cy="67989"/>
                <a:chOff x="910404" y="5059096"/>
                <a:chExt cx="153987" cy="68071"/>
              </a:xfrm>
            </p:grpSpPr>
            <p:sp>
              <p:nvSpPr>
                <p:cNvPr id="945" name="Freeform 95"/>
                <p:cNvSpPr>
                  <a:spLocks noChangeAspect="1"/>
                </p:cNvSpPr>
                <p:nvPr/>
              </p:nvSpPr>
              <p:spPr bwMode="auto">
                <a:xfrm rot="5400000">
                  <a:off x="1019941" y="5082717"/>
                  <a:ext cx="66675" cy="22225"/>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946" name="Freeform 96"/>
                <p:cNvSpPr>
                  <a:spLocks noChangeAspect="1"/>
                </p:cNvSpPr>
                <p:nvPr/>
              </p:nvSpPr>
              <p:spPr bwMode="auto">
                <a:xfrm rot="16200000" flipH="1">
                  <a:off x="888972" y="5081924"/>
                  <a:ext cx="66675" cy="23812"/>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947"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948" name="Line 97"/>
                <p:cNvSpPr>
                  <a:spLocks noChangeShapeType="1"/>
                </p:cNvSpPr>
                <p:nvPr/>
              </p:nvSpPr>
              <p:spPr bwMode="auto">
                <a:xfrm>
                  <a:off x="932629" y="5059096"/>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940" name="Group 259"/>
              <p:cNvGrpSpPr>
                <a:grpSpLocks/>
              </p:cNvGrpSpPr>
              <p:nvPr/>
            </p:nvGrpSpPr>
            <p:grpSpPr bwMode="auto">
              <a:xfrm>
                <a:off x="1864840" y="4129171"/>
                <a:ext cx="30480" cy="56976"/>
                <a:chOff x="5877" y="2360"/>
                <a:chExt cx="52" cy="98"/>
              </a:xfrm>
            </p:grpSpPr>
            <p:sp>
              <p:nvSpPr>
                <p:cNvPr id="943"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944"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941" name="Text Box 177"/>
              <p:cNvSpPr txBox="1">
                <a:spLocks noChangeArrowheads="1"/>
              </p:cNvSpPr>
              <p:nvPr/>
            </p:nvSpPr>
            <p:spPr bwMode="auto">
              <a:xfrm>
                <a:off x="1962522" y="4254561"/>
                <a:ext cx="338093" cy="184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4-10</a:t>
                </a:r>
              </a:p>
            </p:txBody>
          </p:sp>
          <p:sp>
            <p:nvSpPr>
              <p:cNvPr id="942" name="Text Box 177"/>
              <p:cNvSpPr txBox="1">
                <a:spLocks noChangeArrowheads="1"/>
              </p:cNvSpPr>
              <p:nvPr/>
            </p:nvSpPr>
            <p:spPr bwMode="auto">
              <a:xfrm>
                <a:off x="1968912" y="4017762"/>
                <a:ext cx="33809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dirty="0">
                    <a:solidFill>
                      <a:srgbClr val="000000"/>
                    </a:solidFill>
                  </a:rPr>
                  <a:t>-</a:t>
                </a:r>
              </a:p>
            </p:txBody>
          </p:sp>
        </p:grpSp>
      </p:grpSp>
      <p:grpSp>
        <p:nvGrpSpPr>
          <p:cNvPr id="955" name="Group 954"/>
          <p:cNvGrpSpPr/>
          <p:nvPr/>
        </p:nvGrpSpPr>
        <p:grpSpPr>
          <a:xfrm>
            <a:off x="5011681" y="2109788"/>
            <a:ext cx="1136650" cy="4333874"/>
            <a:chOff x="1971675" y="2109788"/>
            <a:chExt cx="1136650" cy="4333874"/>
          </a:xfrm>
        </p:grpSpPr>
        <p:sp>
          <p:nvSpPr>
            <p:cNvPr id="956" name="Freeform 49"/>
            <p:cNvSpPr>
              <a:spLocks/>
            </p:cNvSpPr>
            <p:nvPr/>
          </p:nvSpPr>
          <p:spPr bwMode="auto">
            <a:xfrm rot="6212073" flipH="1" flipV="1">
              <a:off x="1113912" y="5115768"/>
              <a:ext cx="2185657" cy="470131"/>
            </a:xfrm>
            <a:custGeom>
              <a:avLst/>
              <a:gdLst>
                <a:gd name="T0" fmla="*/ 2147483646 w 10047"/>
                <a:gd name="T1" fmla="*/ 2147483646 h 10000"/>
                <a:gd name="T2" fmla="*/ 2147483646 w 10047"/>
                <a:gd name="T3" fmla="*/ 2147483646 h 10000"/>
                <a:gd name="T4" fmla="*/ 2147483646 w 10047"/>
                <a:gd name="T5" fmla="*/ 2147483646 h 10000"/>
                <a:gd name="T6" fmla="*/ 2147483646 w 10047"/>
                <a:gd name="T7" fmla="*/ 2147483646 h 10000"/>
                <a:gd name="T8" fmla="*/ 2147483646 w 10047"/>
                <a:gd name="T9" fmla="*/ 0 h 10000"/>
                <a:gd name="T10" fmla="*/ 0 w 10047"/>
                <a:gd name="T11" fmla="*/ 2147483646 h 10000"/>
                <a:gd name="T12" fmla="*/ 0 60000 65536"/>
                <a:gd name="T13" fmla="*/ 0 60000 65536"/>
                <a:gd name="T14" fmla="*/ 0 60000 65536"/>
                <a:gd name="T15" fmla="*/ 0 60000 65536"/>
                <a:gd name="T16" fmla="*/ 0 60000 65536"/>
                <a:gd name="T17" fmla="*/ 0 60000 65536"/>
                <a:gd name="T18" fmla="*/ 0 w 10047"/>
                <a:gd name="T19" fmla="*/ 0 h 10000"/>
                <a:gd name="T20" fmla="*/ 10047 w 10047"/>
                <a:gd name="T21" fmla="*/ 10000 h 10000"/>
              </a:gdLst>
              <a:ahLst/>
              <a:cxnLst>
                <a:cxn ang="T12">
                  <a:pos x="T0" y="T1"/>
                </a:cxn>
                <a:cxn ang="T13">
                  <a:pos x="T2" y="T3"/>
                </a:cxn>
                <a:cxn ang="T14">
                  <a:pos x="T4" y="T5"/>
                </a:cxn>
                <a:cxn ang="T15">
                  <a:pos x="T6" y="T7"/>
                </a:cxn>
                <a:cxn ang="T16">
                  <a:pos x="T8" y="T9"/>
                </a:cxn>
                <a:cxn ang="T17">
                  <a:pos x="T10" y="T11"/>
                </a:cxn>
              </a:cxnLst>
              <a:rect l="T18" t="T19" r="T20" b="T21"/>
              <a:pathLst>
                <a:path w="10047" h="10000">
                  <a:moveTo>
                    <a:pt x="10047" y="5502"/>
                  </a:moveTo>
                  <a:cubicBezTo>
                    <a:pt x="9703" y="4660"/>
                    <a:pt x="9693" y="4834"/>
                    <a:pt x="9014" y="2975"/>
                  </a:cubicBezTo>
                  <a:cubicBezTo>
                    <a:pt x="8271" y="1804"/>
                    <a:pt x="8211" y="1723"/>
                    <a:pt x="7728" y="1709"/>
                  </a:cubicBezTo>
                  <a:cubicBezTo>
                    <a:pt x="7071" y="1563"/>
                    <a:pt x="6511" y="2527"/>
                    <a:pt x="5902" y="2936"/>
                  </a:cubicBezTo>
                  <a:lnTo>
                    <a:pt x="6757" y="0"/>
                  </a:lnTo>
                  <a:lnTo>
                    <a:pt x="0" y="10000"/>
                  </a:lnTo>
                </a:path>
              </a:pathLst>
            </a:custGeom>
            <a:noFill/>
            <a:ln w="19050">
              <a:solidFill>
                <a:schemeClr val="tx1"/>
              </a:solidFill>
              <a:prstDash val="solid"/>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57" name="Text Box 51"/>
            <p:cNvSpPr txBox="1">
              <a:spLocks noChangeArrowheads="1"/>
            </p:cNvSpPr>
            <p:nvPr/>
          </p:nvSpPr>
          <p:spPr bwMode="auto">
            <a:xfrm rot="6432032">
              <a:off x="2606890" y="3519295"/>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sp>
          <p:nvSpPr>
            <p:cNvPr id="958" name="Text Box 52"/>
            <p:cNvSpPr txBox="1">
              <a:spLocks noChangeArrowheads="1"/>
            </p:cNvSpPr>
            <p:nvPr/>
          </p:nvSpPr>
          <p:spPr bwMode="auto">
            <a:xfrm rot="6820625">
              <a:off x="2360782" y="4081925"/>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sp>
          <p:nvSpPr>
            <p:cNvPr id="959" name="Freeform 49"/>
            <p:cNvSpPr>
              <a:spLocks/>
            </p:cNvSpPr>
            <p:nvPr/>
          </p:nvSpPr>
          <p:spPr bwMode="auto">
            <a:xfrm rot="6852435" flipV="1">
              <a:off x="2304822" y="2816514"/>
              <a:ext cx="1510229" cy="96777"/>
            </a:xfrm>
            <a:custGeom>
              <a:avLst/>
              <a:gdLst>
                <a:gd name="T0" fmla="*/ 2147483646 w 10000"/>
                <a:gd name="T1" fmla="*/ 2147483646 h 10054"/>
                <a:gd name="T2" fmla="*/ 2147483646 w 10000"/>
                <a:gd name="T3" fmla="*/ 2147483646 h 10054"/>
                <a:gd name="T4" fmla="*/ 2147483646 w 10000"/>
                <a:gd name="T5" fmla="*/ 0 h 10054"/>
                <a:gd name="T6" fmla="*/ 0 w 10000"/>
                <a:gd name="T7" fmla="*/ 2147483646 h 10054"/>
                <a:gd name="T8" fmla="*/ 0 60000 65536"/>
                <a:gd name="T9" fmla="*/ 0 60000 65536"/>
                <a:gd name="T10" fmla="*/ 0 60000 65536"/>
                <a:gd name="T11" fmla="*/ 0 60000 65536"/>
                <a:gd name="T12" fmla="*/ 0 w 10000"/>
                <a:gd name="T13" fmla="*/ 0 h 10054"/>
                <a:gd name="T14" fmla="*/ 10000 w 10000"/>
                <a:gd name="T15" fmla="*/ 10054 h 10054"/>
              </a:gdLst>
              <a:ahLst/>
              <a:cxnLst>
                <a:cxn ang="T8">
                  <a:pos x="T0" y="T1"/>
                </a:cxn>
                <a:cxn ang="T9">
                  <a:pos x="T2" y="T3"/>
                </a:cxn>
                <a:cxn ang="T10">
                  <a:pos x="T4" y="T5"/>
                </a:cxn>
                <a:cxn ang="T11">
                  <a:pos x="T6" y="T7"/>
                </a:cxn>
              </a:cxnLst>
              <a:rect l="T12" t="T13" r="T14" b="T15"/>
              <a:pathLst>
                <a:path w="10000" h="10054">
                  <a:moveTo>
                    <a:pt x="10000" y="10054"/>
                  </a:moveTo>
                  <a:lnTo>
                    <a:pt x="5714" y="10054"/>
                  </a:lnTo>
                  <a:cubicBezTo>
                    <a:pt x="6000" y="6703"/>
                    <a:pt x="6287" y="3351"/>
                    <a:pt x="6573" y="0"/>
                  </a:cubicBezTo>
                  <a:lnTo>
                    <a:pt x="0" y="54"/>
                  </a:lnTo>
                </a:path>
              </a:pathLst>
            </a:custGeom>
            <a:noFill/>
            <a:ln w="19050">
              <a:solidFill>
                <a:schemeClr val="tx1"/>
              </a:solidFill>
              <a:prstDash val="solid"/>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grpSp>
          <p:nvGrpSpPr>
            <p:cNvPr id="960" name="Group 959"/>
            <p:cNvGrpSpPr/>
            <p:nvPr/>
          </p:nvGrpSpPr>
          <p:grpSpPr>
            <a:xfrm rot="6748386">
              <a:off x="2371880" y="3788950"/>
              <a:ext cx="581392" cy="421244"/>
              <a:chOff x="1725613" y="4017762"/>
              <a:chExt cx="581392" cy="421244"/>
            </a:xfrm>
          </p:grpSpPr>
          <p:sp>
            <p:nvSpPr>
              <p:cNvPr id="961" name="Rectangle 196"/>
              <p:cNvSpPr>
                <a:spLocks noChangeArrowheads="1"/>
              </p:cNvSpPr>
              <p:nvPr/>
            </p:nvSpPr>
            <p:spPr bwMode="auto">
              <a:xfrm>
                <a:off x="1729612" y="4190907"/>
                <a:ext cx="301169" cy="181953"/>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sp>
            <p:nvSpPr>
              <p:cNvPr id="962" name="Freeform 197"/>
              <p:cNvSpPr>
                <a:spLocks/>
              </p:cNvSpPr>
              <p:nvPr/>
            </p:nvSpPr>
            <p:spPr bwMode="auto">
              <a:xfrm>
                <a:off x="1736725" y="4194175"/>
                <a:ext cx="285750" cy="169863"/>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963" name="Line 198"/>
              <p:cNvSpPr>
                <a:spLocks noChangeShapeType="1"/>
              </p:cNvSpPr>
              <p:nvPr/>
            </p:nvSpPr>
            <p:spPr bwMode="auto">
              <a:xfrm flipV="1">
                <a:off x="1725613" y="4192588"/>
                <a:ext cx="303212" cy="182562"/>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964" name="Group 379"/>
              <p:cNvGrpSpPr>
                <a:grpSpLocks/>
              </p:cNvGrpSpPr>
              <p:nvPr/>
            </p:nvGrpSpPr>
            <p:grpSpPr bwMode="auto">
              <a:xfrm>
                <a:off x="1798895" y="4246557"/>
                <a:ext cx="154061" cy="67989"/>
                <a:chOff x="910404" y="5059096"/>
                <a:chExt cx="153987" cy="68071"/>
              </a:xfrm>
            </p:grpSpPr>
            <p:sp>
              <p:nvSpPr>
                <p:cNvPr id="970" name="Freeform 95"/>
                <p:cNvSpPr>
                  <a:spLocks noChangeAspect="1"/>
                </p:cNvSpPr>
                <p:nvPr/>
              </p:nvSpPr>
              <p:spPr bwMode="auto">
                <a:xfrm rot="5400000">
                  <a:off x="1019941" y="5082717"/>
                  <a:ext cx="66675" cy="22225"/>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971" name="Freeform 96"/>
                <p:cNvSpPr>
                  <a:spLocks noChangeAspect="1"/>
                </p:cNvSpPr>
                <p:nvPr/>
              </p:nvSpPr>
              <p:spPr bwMode="auto">
                <a:xfrm rot="16200000" flipH="1">
                  <a:off x="888972" y="5081924"/>
                  <a:ext cx="66675" cy="23812"/>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972"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973" name="Line 97"/>
                <p:cNvSpPr>
                  <a:spLocks noChangeShapeType="1"/>
                </p:cNvSpPr>
                <p:nvPr/>
              </p:nvSpPr>
              <p:spPr bwMode="auto">
                <a:xfrm>
                  <a:off x="932629" y="5059096"/>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965" name="Group 259"/>
              <p:cNvGrpSpPr>
                <a:grpSpLocks/>
              </p:cNvGrpSpPr>
              <p:nvPr/>
            </p:nvGrpSpPr>
            <p:grpSpPr bwMode="auto">
              <a:xfrm>
                <a:off x="1864840" y="4129171"/>
                <a:ext cx="30480" cy="56976"/>
                <a:chOff x="5877" y="2360"/>
                <a:chExt cx="52" cy="98"/>
              </a:xfrm>
            </p:grpSpPr>
            <p:sp>
              <p:nvSpPr>
                <p:cNvPr id="968"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969"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966" name="Text Box 177"/>
              <p:cNvSpPr txBox="1">
                <a:spLocks noChangeArrowheads="1"/>
              </p:cNvSpPr>
              <p:nvPr/>
            </p:nvSpPr>
            <p:spPr bwMode="auto">
              <a:xfrm>
                <a:off x="1962522" y="4254561"/>
                <a:ext cx="338093" cy="184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4-10</a:t>
                </a:r>
              </a:p>
            </p:txBody>
          </p:sp>
          <p:sp>
            <p:nvSpPr>
              <p:cNvPr id="967" name="Text Box 177"/>
              <p:cNvSpPr txBox="1">
                <a:spLocks noChangeArrowheads="1"/>
              </p:cNvSpPr>
              <p:nvPr/>
            </p:nvSpPr>
            <p:spPr bwMode="auto">
              <a:xfrm>
                <a:off x="1968912" y="4017762"/>
                <a:ext cx="33809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dirty="0">
                    <a:solidFill>
                      <a:srgbClr val="000000"/>
                    </a:solidFill>
                  </a:rPr>
                  <a:t>-</a:t>
                </a:r>
              </a:p>
            </p:txBody>
          </p:sp>
        </p:grpSp>
      </p:grpSp>
      <p:grpSp>
        <p:nvGrpSpPr>
          <p:cNvPr id="974" name="Group 973"/>
          <p:cNvGrpSpPr/>
          <p:nvPr/>
        </p:nvGrpSpPr>
        <p:grpSpPr>
          <a:xfrm>
            <a:off x="6622995" y="2363788"/>
            <a:ext cx="898525" cy="4170362"/>
            <a:chOff x="3582988" y="2363788"/>
            <a:chExt cx="898525" cy="4170362"/>
          </a:xfrm>
        </p:grpSpPr>
        <p:sp>
          <p:nvSpPr>
            <p:cNvPr id="975" name="Freeform 49"/>
            <p:cNvSpPr>
              <a:spLocks/>
            </p:cNvSpPr>
            <p:nvPr/>
          </p:nvSpPr>
          <p:spPr bwMode="auto">
            <a:xfrm rot="6076496" flipH="1" flipV="1">
              <a:off x="2625678" y="5416855"/>
              <a:ext cx="2074605" cy="159985"/>
            </a:xfrm>
            <a:custGeom>
              <a:avLst/>
              <a:gdLst>
                <a:gd name="T0" fmla="*/ 2147483646 w 9338"/>
                <a:gd name="T1" fmla="*/ 2147483646 h 14136"/>
                <a:gd name="T2" fmla="*/ 2147483646 w 9338"/>
                <a:gd name="T3" fmla="*/ 2147483646 h 14136"/>
                <a:gd name="T4" fmla="*/ 2147483646 w 9338"/>
                <a:gd name="T5" fmla="*/ 2147483646 h 14136"/>
                <a:gd name="T6" fmla="*/ 2147483646 w 9338"/>
                <a:gd name="T7" fmla="*/ 0 h 14136"/>
                <a:gd name="T8" fmla="*/ 0 w 9338"/>
                <a:gd name="T9" fmla="*/ 2147483646 h 14136"/>
                <a:gd name="T10" fmla="*/ 0 60000 65536"/>
                <a:gd name="T11" fmla="*/ 0 60000 65536"/>
                <a:gd name="T12" fmla="*/ 0 60000 65536"/>
                <a:gd name="T13" fmla="*/ 0 60000 65536"/>
                <a:gd name="T14" fmla="*/ 0 60000 65536"/>
                <a:gd name="T15" fmla="*/ 0 w 9338"/>
                <a:gd name="T16" fmla="*/ 0 h 14136"/>
                <a:gd name="T17" fmla="*/ 9338 w 9338"/>
                <a:gd name="T18" fmla="*/ 14136 h 14136"/>
              </a:gdLst>
              <a:ahLst/>
              <a:cxnLst>
                <a:cxn ang="T10">
                  <a:pos x="T0" y="T1"/>
                </a:cxn>
                <a:cxn ang="T11">
                  <a:pos x="T2" y="T3"/>
                </a:cxn>
                <a:cxn ang="T12">
                  <a:pos x="T4" y="T5"/>
                </a:cxn>
                <a:cxn ang="T13">
                  <a:pos x="T6" y="T7"/>
                </a:cxn>
                <a:cxn ang="T14">
                  <a:pos x="T8" y="T9"/>
                </a:cxn>
              </a:cxnLst>
              <a:rect l="T15" t="T16" r="T17" b="T18"/>
              <a:pathLst>
                <a:path w="9338" h="14136">
                  <a:moveTo>
                    <a:pt x="9338" y="14136"/>
                  </a:moveTo>
                  <a:lnTo>
                    <a:pt x="7971" y="8470"/>
                  </a:lnTo>
                  <a:cubicBezTo>
                    <a:pt x="7121" y="7185"/>
                    <a:pt x="6308" y="7389"/>
                    <a:pt x="5574" y="7282"/>
                  </a:cubicBezTo>
                  <a:cubicBezTo>
                    <a:pt x="5883" y="1979"/>
                    <a:pt x="5857" y="4519"/>
                    <a:pt x="6070" y="0"/>
                  </a:cubicBezTo>
                  <a:lnTo>
                    <a:pt x="0" y="8976"/>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76" name="Freeform 49"/>
            <p:cNvSpPr>
              <a:spLocks/>
            </p:cNvSpPr>
            <p:nvPr/>
          </p:nvSpPr>
          <p:spPr bwMode="auto">
            <a:xfrm rot="6310655" flipV="1">
              <a:off x="3702600" y="3030224"/>
              <a:ext cx="1445349" cy="112477"/>
            </a:xfrm>
            <a:custGeom>
              <a:avLst/>
              <a:gdLst>
                <a:gd name="T0" fmla="*/ 2147483646 w 10000"/>
                <a:gd name="T1" fmla="*/ 2147483646 h 11255"/>
                <a:gd name="T2" fmla="*/ 2147483646 w 10000"/>
                <a:gd name="T3" fmla="*/ 2147483646 h 11255"/>
                <a:gd name="T4" fmla="*/ 2147483646 w 10000"/>
                <a:gd name="T5" fmla="*/ 0 h 11255"/>
                <a:gd name="T6" fmla="*/ 0 w 10000"/>
                <a:gd name="T7" fmla="*/ 2147483646 h 11255"/>
                <a:gd name="T8" fmla="*/ 0 60000 65536"/>
                <a:gd name="T9" fmla="*/ 0 60000 65536"/>
                <a:gd name="T10" fmla="*/ 0 60000 65536"/>
                <a:gd name="T11" fmla="*/ 0 60000 65536"/>
                <a:gd name="T12" fmla="*/ 0 w 10000"/>
                <a:gd name="T13" fmla="*/ 0 h 11255"/>
                <a:gd name="T14" fmla="*/ 10000 w 10000"/>
                <a:gd name="T15" fmla="*/ 11255 h 11255"/>
              </a:gdLst>
              <a:ahLst/>
              <a:cxnLst>
                <a:cxn ang="T8">
                  <a:pos x="T0" y="T1"/>
                </a:cxn>
                <a:cxn ang="T9">
                  <a:pos x="T2" y="T3"/>
                </a:cxn>
                <a:cxn ang="T10">
                  <a:pos x="T4" y="T5"/>
                </a:cxn>
                <a:cxn ang="T11">
                  <a:pos x="T6" y="T7"/>
                </a:cxn>
              </a:cxnLst>
              <a:rect l="T12" t="T13" r="T14" b="T15"/>
              <a:pathLst>
                <a:path w="10000" h="11255">
                  <a:moveTo>
                    <a:pt x="10000" y="11255"/>
                  </a:moveTo>
                  <a:cubicBezTo>
                    <a:pt x="8401" y="10363"/>
                    <a:pt x="7693" y="9150"/>
                    <a:pt x="5203" y="8580"/>
                  </a:cubicBezTo>
                  <a:cubicBezTo>
                    <a:pt x="5725" y="5472"/>
                    <a:pt x="5799" y="5580"/>
                    <a:pt x="6462" y="0"/>
                  </a:cubicBezTo>
                  <a:lnTo>
                    <a:pt x="0" y="1255"/>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77" name="Text Box 51"/>
            <p:cNvSpPr txBox="1">
              <a:spLocks noChangeArrowheads="1"/>
            </p:cNvSpPr>
            <p:nvPr/>
          </p:nvSpPr>
          <p:spPr bwMode="auto">
            <a:xfrm rot="6587454">
              <a:off x="4118793" y="3757069"/>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sp>
          <p:nvSpPr>
            <p:cNvPr id="978" name="Text Box 52"/>
            <p:cNvSpPr txBox="1">
              <a:spLocks noChangeArrowheads="1"/>
            </p:cNvSpPr>
            <p:nvPr/>
          </p:nvSpPr>
          <p:spPr bwMode="auto">
            <a:xfrm rot="6976047">
              <a:off x="3847509" y="4308001"/>
              <a:ext cx="285608" cy="274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dirty="0">
                  <a:solidFill>
                    <a:srgbClr val="000000"/>
                  </a:solidFill>
                </a:rPr>
                <a:t>S</a:t>
              </a:r>
            </a:p>
          </p:txBody>
        </p:sp>
        <p:grpSp>
          <p:nvGrpSpPr>
            <p:cNvPr id="979" name="Group 978"/>
            <p:cNvGrpSpPr/>
            <p:nvPr/>
          </p:nvGrpSpPr>
          <p:grpSpPr>
            <a:xfrm rot="6748386">
              <a:off x="3882083" y="4036224"/>
              <a:ext cx="581392" cy="421244"/>
              <a:chOff x="1725613" y="4017762"/>
              <a:chExt cx="581392" cy="421244"/>
            </a:xfrm>
          </p:grpSpPr>
          <p:sp>
            <p:nvSpPr>
              <p:cNvPr id="980" name="Rectangle 196"/>
              <p:cNvSpPr>
                <a:spLocks noChangeArrowheads="1"/>
              </p:cNvSpPr>
              <p:nvPr/>
            </p:nvSpPr>
            <p:spPr bwMode="auto">
              <a:xfrm>
                <a:off x="1729612" y="4190907"/>
                <a:ext cx="301169" cy="181953"/>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dirty="0">
                  <a:solidFill>
                    <a:srgbClr val="000000"/>
                  </a:solidFill>
                </a:endParaRPr>
              </a:p>
            </p:txBody>
          </p:sp>
          <p:sp>
            <p:nvSpPr>
              <p:cNvPr id="981" name="Freeform 197"/>
              <p:cNvSpPr>
                <a:spLocks/>
              </p:cNvSpPr>
              <p:nvPr/>
            </p:nvSpPr>
            <p:spPr bwMode="auto">
              <a:xfrm>
                <a:off x="1736725" y="4194175"/>
                <a:ext cx="285750" cy="169863"/>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982" name="Line 198"/>
              <p:cNvSpPr>
                <a:spLocks noChangeShapeType="1"/>
              </p:cNvSpPr>
              <p:nvPr/>
            </p:nvSpPr>
            <p:spPr bwMode="auto">
              <a:xfrm flipV="1">
                <a:off x="1725613" y="4192588"/>
                <a:ext cx="303212" cy="182562"/>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983" name="Group 379"/>
              <p:cNvGrpSpPr>
                <a:grpSpLocks/>
              </p:cNvGrpSpPr>
              <p:nvPr/>
            </p:nvGrpSpPr>
            <p:grpSpPr bwMode="auto">
              <a:xfrm>
                <a:off x="1798895" y="4246557"/>
                <a:ext cx="154061" cy="67989"/>
                <a:chOff x="910404" y="5059096"/>
                <a:chExt cx="153987" cy="68071"/>
              </a:xfrm>
            </p:grpSpPr>
            <p:sp>
              <p:nvSpPr>
                <p:cNvPr id="989" name="Freeform 95"/>
                <p:cNvSpPr>
                  <a:spLocks noChangeAspect="1"/>
                </p:cNvSpPr>
                <p:nvPr/>
              </p:nvSpPr>
              <p:spPr bwMode="auto">
                <a:xfrm rot="5400000">
                  <a:off x="1019941" y="5082717"/>
                  <a:ext cx="66675" cy="22225"/>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990" name="Freeform 96"/>
                <p:cNvSpPr>
                  <a:spLocks noChangeAspect="1"/>
                </p:cNvSpPr>
                <p:nvPr/>
              </p:nvSpPr>
              <p:spPr bwMode="auto">
                <a:xfrm rot="16200000" flipH="1">
                  <a:off x="888972" y="5081924"/>
                  <a:ext cx="66675" cy="23812"/>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991"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992" name="Line 97"/>
                <p:cNvSpPr>
                  <a:spLocks noChangeShapeType="1"/>
                </p:cNvSpPr>
                <p:nvPr/>
              </p:nvSpPr>
              <p:spPr bwMode="auto">
                <a:xfrm>
                  <a:off x="932629" y="5059096"/>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984" name="Group 259"/>
              <p:cNvGrpSpPr>
                <a:grpSpLocks/>
              </p:cNvGrpSpPr>
              <p:nvPr/>
            </p:nvGrpSpPr>
            <p:grpSpPr bwMode="auto">
              <a:xfrm>
                <a:off x="1864840" y="4129171"/>
                <a:ext cx="30480" cy="56976"/>
                <a:chOff x="5877" y="2360"/>
                <a:chExt cx="52" cy="98"/>
              </a:xfrm>
            </p:grpSpPr>
            <p:sp>
              <p:nvSpPr>
                <p:cNvPr id="987"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988"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985" name="Text Box 177"/>
              <p:cNvSpPr txBox="1">
                <a:spLocks noChangeArrowheads="1"/>
              </p:cNvSpPr>
              <p:nvPr/>
            </p:nvSpPr>
            <p:spPr bwMode="auto">
              <a:xfrm>
                <a:off x="1962522" y="4254561"/>
                <a:ext cx="338093" cy="184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4-10</a:t>
                </a:r>
              </a:p>
            </p:txBody>
          </p:sp>
          <p:sp>
            <p:nvSpPr>
              <p:cNvPr id="986" name="Text Box 177"/>
              <p:cNvSpPr txBox="1">
                <a:spLocks noChangeArrowheads="1"/>
              </p:cNvSpPr>
              <p:nvPr/>
            </p:nvSpPr>
            <p:spPr bwMode="auto">
              <a:xfrm>
                <a:off x="1968912" y="4017762"/>
                <a:ext cx="33809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dirty="0">
                    <a:solidFill>
                      <a:srgbClr val="000000"/>
                    </a:solidFill>
                  </a:rPr>
                  <a:t>-</a:t>
                </a:r>
              </a:p>
            </p:txBody>
          </p:sp>
        </p:grpSp>
      </p:grpSp>
      <p:grpSp>
        <p:nvGrpSpPr>
          <p:cNvPr id="993" name="Group 992"/>
          <p:cNvGrpSpPr/>
          <p:nvPr/>
        </p:nvGrpSpPr>
        <p:grpSpPr>
          <a:xfrm>
            <a:off x="6680577" y="3789639"/>
            <a:ext cx="611187" cy="1685926"/>
            <a:chOff x="3736937" y="26653"/>
            <a:chExt cx="611187" cy="1685926"/>
          </a:xfrm>
        </p:grpSpPr>
        <p:sp>
          <p:nvSpPr>
            <p:cNvPr id="994" name="Freeform 49"/>
            <p:cNvSpPr>
              <a:spLocks/>
            </p:cNvSpPr>
            <p:nvPr/>
          </p:nvSpPr>
          <p:spPr bwMode="auto">
            <a:xfrm rot="6076496" flipH="1" flipV="1">
              <a:off x="3524666" y="1400165"/>
              <a:ext cx="532118" cy="92709"/>
            </a:xfrm>
            <a:custGeom>
              <a:avLst/>
              <a:gdLst>
                <a:gd name="T0" fmla="*/ 2147483647 w 11486"/>
                <a:gd name="T1" fmla="*/ 2147483647 h 11322"/>
                <a:gd name="T2" fmla="*/ 2147483647 w 11486"/>
                <a:gd name="T3" fmla="*/ 2147483647 h 11322"/>
                <a:gd name="T4" fmla="*/ 2147483647 w 11486"/>
                <a:gd name="T5" fmla="*/ 0 h 11322"/>
                <a:gd name="T6" fmla="*/ 0 w 11486"/>
                <a:gd name="T7" fmla="*/ 2147483647 h 11322"/>
                <a:gd name="T8" fmla="*/ 0 60000 65536"/>
                <a:gd name="T9" fmla="*/ 0 60000 65536"/>
                <a:gd name="T10" fmla="*/ 0 60000 65536"/>
                <a:gd name="T11" fmla="*/ 0 60000 65536"/>
                <a:gd name="T12" fmla="*/ 0 w 11486"/>
                <a:gd name="T13" fmla="*/ 0 h 11322"/>
                <a:gd name="T14" fmla="*/ 11486 w 11486"/>
                <a:gd name="T15" fmla="*/ 11322 h 11322"/>
              </a:gdLst>
              <a:ahLst/>
              <a:cxnLst>
                <a:cxn ang="T8">
                  <a:pos x="T0" y="T1"/>
                </a:cxn>
                <a:cxn ang="T9">
                  <a:pos x="T2" y="T3"/>
                </a:cxn>
                <a:cxn ang="T10">
                  <a:pos x="T4" y="T5"/>
                </a:cxn>
                <a:cxn ang="T11">
                  <a:pos x="T6" y="T7"/>
                </a:cxn>
              </a:cxnLst>
              <a:rect l="T12" t="T13" r="T14" b="T15"/>
              <a:pathLst>
                <a:path w="11486" h="11322">
                  <a:moveTo>
                    <a:pt x="11486" y="7053"/>
                  </a:moveTo>
                  <a:cubicBezTo>
                    <a:pt x="9613" y="7071"/>
                    <a:pt x="8959" y="9580"/>
                    <a:pt x="6387" y="11322"/>
                  </a:cubicBezTo>
                  <a:cubicBezTo>
                    <a:pt x="7362" y="5832"/>
                    <a:pt x="7788" y="5448"/>
                    <a:pt x="8422" y="0"/>
                  </a:cubicBezTo>
                  <a:lnTo>
                    <a:pt x="0" y="8753"/>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95" name="Text Box 51"/>
            <p:cNvSpPr txBox="1">
              <a:spLocks noChangeArrowheads="1"/>
            </p:cNvSpPr>
            <p:nvPr/>
          </p:nvSpPr>
          <p:spPr bwMode="auto">
            <a:xfrm rot="6584849">
              <a:off x="3980638" y="393036"/>
              <a:ext cx="285631" cy="275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1200" b="1" dirty="0">
                  <a:solidFill>
                    <a:srgbClr val="000000"/>
                  </a:solidFill>
                </a:rPr>
                <a:t>S</a:t>
              </a:r>
            </a:p>
          </p:txBody>
        </p:sp>
        <p:sp>
          <p:nvSpPr>
            <p:cNvPr id="996" name="Freeform 49"/>
            <p:cNvSpPr>
              <a:spLocks/>
            </p:cNvSpPr>
            <p:nvPr/>
          </p:nvSpPr>
          <p:spPr bwMode="auto">
            <a:xfrm rot="8050274" flipV="1">
              <a:off x="4066157" y="219314"/>
              <a:ext cx="474627" cy="89306"/>
            </a:xfrm>
            <a:custGeom>
              <a:avLst/>
              <a:gdLst>
                <a:gd name="T0" fmla="*/ 2147483647 w 10000"/>
                <a:gd name="T1" fmla="*/ 2147483647 h 11255"/>
                <a:gd name="T2" fmla="*/ 2147483647 w 10000"/>
                <a:gd name="T3" fmla="*/ 2147483647 h 11255"/>
                <a:gd name="T4" fmla="*/ 2147483647 w 10000"/>
                <a:gd name="T5" fmla="*/ 0 h 11255"/>
                <a:gd name="T6" fmla="*/ 0 w 10000"/>
                <a:gd name="T7" fmla="*/ 2147483647 h 11255"/>
                <a:gd name="T8" fmla="*/ 0 60000 65536"/>
                <a:gd name="T9" fmla="*/ 0 60000 65536"/>
                <a:gd name="T10" fmla="*/ 0 60000 65536"/>
                <a:gd name="T11" fmla="*/ 0 60000 65536"/>
                <a:gd name="T12" fmla="*/ 0 w 10000"/>
                <a:gd name="T13" fmla="*/ 0 h 11255"/>
                <a:gd name="T14" fmla="*/ 10000 w 10000"/>
                <a:gd name="T15" fmla="*/ 11255 h 11255"/>
              </a:gdLst>
              <a:ahLst/>
              <a:cxnLst>
                <a:cxn ang="T8">
                  <a:pos x="T0" y="T1"/>
                </a:cxn>
                <a:cxn ang="T9">
                  <a:pos x="T2" y="T3"/>
                </a:cxn>
                <a:cxn ang="T10">
                  <a:pos x="T4" y="T5"/>
                </a:cxn>
                <a:cxn ang="T11">
                  <a:pos x="T6" y="T7"/>
                </a:cxn>
              </a:cxnLst>
              <a:rect l="T12" t="T13" r="T14" b="T15"/>
              <a:pathLst>
                <a:path w="10000" h="11255">
                  <a:moveTo>
                    <a:pt x="10000" y="11255"/>
                  </a:moveTo>
                  <a:cubicBezTo>
                    <a:pt x="8401" y="10363"/>
                    <a:pt x="7693" y="9150"/>
                    <a:pt x="5203" y="8580"/>
                  </a:cubicBezTo>
                  <a:cubicBezTo>
                    <a:pt x="5725" y="5472"/>
                    <a:pt x="5799" y="5580"/>
                    <a:pt x="6462" y="0"/>
                  </a:cubicBezTo>
                  <a:lnTo>
                    <a:pt x="0" y="1255"/>
                  </a:lnTo>
                </a:path>
              </a:pathLst>
            </a:custGeom>
            <a:noFill/>
            <a:ln w="19050">
              <a:solidFill>
                <a:schemeClr val="tx1"/>
              </a:solidFill>
              <a:prstDash val="sys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97" name="Text Box 52"/>
            <p:cNvSpPr txBox="1">
              <a:spLocks noChangeArrowheads="1"/>
            </p:cNvSpPr>
            <p:nvPr/>
          </p:nvSpPr>
          <p:spPr bwMode="auto">
            <a:xfrm rot="6693676">
              <a:off x="3731676" y="973216"/>
              <a:ext cx="285631" cy="275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non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1200" b="1" dirty="0">
                  <a:solidFill>
                    <a:srgbClr val="000000"/>
                  </a:solidFill>
                </a:rPr>
                <a:t>S</a:t>
              </a:r>
            </a:p>
          </p:txBody>
        </p:sp>
        <p:grpSp>
          <p:nvGrpSpPr>
            <p:cNvPr id="998" name="Group 997"/>
            <p:cNvGrpSpPr/>
            <p:nvPr/>
          </p:nvGrpSpPr>
          <p:grpSpPr>
            <a:xfrm rot="6789724">
              <a:off x="3712867" y="682809"/>
              <a:ext cx="596960" cy="402871"/>
              <a:chOff x="4090877" y="793048"/>
              <a:chExt cx="596960" cy="402871"/>
            </a:xfrm>
          </p:grpSpPr>
          <p:grpSp>
            <p:nvGrpSpPr>
              <p:cNvPr id="999" name="Group 391"/>
              <p:cNvGrpSpPr>
                <a:grpSpLocks/>
              </p:cNvGrpSpPr>
              <p:nvPr/>
            </p:nvGrpSpPr>
            <p:grpSpPr bwMode="auto">
              <a:xfrm>
                <a:off x="4090877" y="880927"/>
                <a:ext cx="596960" cy="314992"/>
                <a:chOff x="817579" y="4933594"/>
                <a:chExt cx="596833" cy="315521"/>
              </a:xfrm>
            </p:grpSpPr>
            <p:sp>
              <p:nvSpPr>
                <p:cNvPr id="1001" name="Rectangle 196"/>
                <p:cNvSpPr>
                  <a:spLocks noChangeArrowheads="1"/>
                </p:cNvSpPr>
                <p:nvPr/>
              </p:nvSpPr>
              <p:spPr bwMode="auto">
                <a:xfrm>
                  <a:off x="841154" y="4995404"/>
                  <a:ext cx="301025" cy="182170"/>
                </a:xfrm>
                <a:prstGeom prst="rect">
                  <a:avLst/>
                </a:prstGeom>
                <a:solidFill>
                  <a:srgbClr val="80E0FF"/>
                </a:solidFill>
                <a:ln w="19050" cap="rnd">
                  <a:solidFill>
                    <a:srgbClr val="000000"/>
                  </a:solidFill>
                  <a:prstDash val="sysDash"/>
                  <a:miter lim="800000"/>
                  <a:headEnd/>
                  <a:tailEnd/>
                </a:ln>
              </p:spPr>
              <p:txBody>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endParaRPr lang="en-US" altLang="en-US" sz="1800" dirty="0">
                    <a:solidFill>
                      <a:srgbClr val="000000"/>
                    </a:solidFill>
                  </a:endParaRPr>
                </a:p>
              </p:txBody>
            </p:sp>
            <p:sp>
              <p:nvSpPr>
                <p:cNvPr id="1002" name="Freeform 197"/>
                <p:cNvSpPr>
                  <a:spLocks/>
                </p:cNvSpPr>
                <p:nvPr/>
              </p:nvSpPr>
              <p:spPr bwMode="auto">
                <a:xfrm>
                  <a:off x="817579" y="4998241"/>
                  <a:ext cx="285689" cy="176508"/>
                </a:xfrm>
                <a:custGeom>
                  <a:avLst/>
                  <a:gdLst>
                    <a:gd name="T0" fmla="*/ 0 w 300"/>
                    <a:gd name="T1" fmla="*/ 146 h 179"/>
                    <a:gd name="T2" fmla="*/ 324 w 300"/>
                    <a:gd name="T3" fmla="*/ 146 h 179"/>
                    <a:gd name="T4" fmla="*/ 324 w 300"/>
                    <a:gd name="T5" fmla="*/ 0 h 179"/>
                    <a:gd name="T6" fmla="*/ 0 w 300"/>
                    <a:gd name="T7" fmla="*/ 146 h 179"/>
                    <a:gd name="T8" fmla="*/ 0 60000 65536"/>
                    <a:gd name="T9" fmla="*/ 0 60000 65536"/>
                    <a:gd name="T10" fmla="*/ 0 60000 65536"/>
                    <a:gd name="T11" fmla="*/ 0 60000 65536"/>
                    <a:gd name="T12" fmla="*/ 0 w 300"/>
                    <a:gd name="T13" fmla="*/ 0 h 179"/>
                    <a:gd name="T14" fmla="*/ 300 w 300"/>
                    <a:gd name="T15" fmla="*/ 179 h 179"/>
                  </a:gdLst>
                  <a:ahLst/>
                  <a:cxnLst>
                    <a:cxn ang="T8">
                      <a:pos x="T0" y="T1"/>
                    </a:cxn>
                    <a:cxn ang="T9">
                      <a:pos x="T2" y="T3"/>
                    </a:cxn>
                    <a:cxn ang="T10">
                      <a:pos x="T4" y="T5"/>
                    </a:cxn>
                    <a:cxn ang="T11">
                      <a:pos x="T6" y="T7"/>
                    </a:cxn>
                  </a:cxnLst>
                  <a:rect l="T12" t="T13" r="T14" b="T15"/>
                  <a:pathLst>
                    <a:path w="300" h="179">
                      <a:moveTo>
                        <a:pt x="0" y="179"/>
                      </a:moveTo>
                      <a:lnTo>
                        <a:pt x="300" y="179"/>
                      </a:lnTo>
                      <a:lnTo>
                        <a:pt x="300" y="0"/>
                      </a:lnTo>
                      <a:lnTo>
                        <a:pt x="0" y="179"/>
                      </a:lnTo>
                      <a:close/>
                    </a:path>
                  </a:pathLst>
                </a:custGeom>
                <a:solidFill>
                  <a:srgbClr val="80E0FF"/>
                </a:solidFill>
                <a:ln w="6350" cap="rnd">
                  <a:no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sp>
              <p:nvSpPr>
                <p:cNvPr id="1004" name="Line 198"/>
                <p:cNvSpPr>
                  <a:spLocks noChangeShapeType="1"/>
                </p:cNvSpPr>
                <p:nvPr/>
              </p:nvSpPr>
              <p:spPr bwMode="auto">
                <a:xfrm flipV="1">
                  <a:off x="836360" y="5005170"/>
                  <a:ext cx="301844" cy="173141"/>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800" kern="0" dirty="0">
                    <a:solidFill>
                      <a:sysClr val="windowText" lastClr="000000"/>
                    </a:solidFill>
                  </a:endParaRPr>
                </a:p>
              </p:txBody>
            </p:sp>
            <p:grpSp>
              <p:nvGrpSpPr>
                <p:cNvPr id="1005" name="Group 379"/>
                <p:cNvGrpSpPr>
                  <a:grpSpLocks/>
                </p:cNvGrpSpPr>
                <p:nvPr/>
              </p:nvGrpSpPr>
              <p:grpSpPr bwMode="auto">
                <a:xfrm>
                  <a:off x="910404" y="5052540"/>
                  <a:ext cx="153987" cy="66675"/>
                  <a:chOff x="910404" y="5060492"/>
                  <a:chExt cx="153987" cy="66675"/>
                </a:xfrm>
              </p:grpSpPr>
              <p:sp>
                <p:nvSpPr>
                  <p:cNvPr id="1010" name="Freeform 95"/>
                  <p:cNvSpPr>
                    <a:spLocks noChangeAspect="1"/>
                  </p:cNvSpPr>
                  <p:nvPr/>
                </p:nvSpPr>
                <p:spPr bwMode="auto">
                  <a:xfrm rot="5400000">
                    <a:off x="1019941" y="5082717"/>
                    <a:ext cx="66675" cy="22225"/>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011" name="Freeform 96"/>
                  <p:cNvSpPr>
                    <a:spLocks noChangeAspect="1"/>
                  </p:cNvSpPr>
                  <p:nvPr/>
                </p:nvSpPr>
                <p:spPr bwMode="auto">
                  <a:xfrm rot="16200000" flipH="1">
                    <a:off x="888972" y="5081924"/>
                    <a:ext cx="66675" cy="23812"/>
                  </a:xfrm>
                  <a:custGeom>
                    <a:avLst/>
                    <a:gdLst>
                      <a:gd name="T0" fmla="*/ 0 w 255"/>
                      <a:gd name="T1" fmla="*/ 2147483647 h 122"/>
                      <a:gd name="T2" fmla="*/ 2147483647 w 255"/>
                      <a:gd name="T3" fmla="*/ 2147483647 h 122"/>
                      <a:gd name="T4" fmla="*/ 2147483647 w 255"/>
                      <a:gd name="T5" fmla="*/ 2147483647 h 122"/>
                      <a:gd name="T6" fmla="*/ 2147483647 w 255"/>
                      <a:gd name="T7" fmla="*/ 2147483647 h 122"/>
                      <a:gd name="T8" fmla="*/ 2147483647 w 255"/>
                      <a:gd name="T9" fmla="*/ 2147483647 h 122"/>
                      <a:gd name="T10" fmla="*/ 2147483647 w 255"/>
                      <a:gd name="T11" fmla="*/ 2147483647 h 122"/>
                      <a:gd name="T12" fmla="*/ 2147483647 w 255"/>
                      <a:gd name="T13" fmla="*/ 2147483647 h 122"/>
                      <a:gd name="T14" fmla="*/ 2147483647 w 255"/>
                      <a:gd name="T15" fmla="*/ 2147483647 h 122"/>
                      <a:gd name="T16" fmla="*/ 2147483647 w 255"/>
                      <a:gd name="T17" fmla="*/ 0 h 122"/>
                      <a:gd name="T18" fmla="*/ 2147483647 w 255"/>
                      <a:gd name="T19" fmla="*/ 2147483647 h 122"/>
                      <a:gd name="T20" fmla="*/ 2147483647 w 255"/>
                      <a:gd name="T21" fmla="*/ 2147483647 h 122"/>
                      <a:gd name="T22" fmla="*/ 2147483647 w 255"/>
                      <a:gd name="T23" fmla="*/ 2147483647 h 122"/>
                      <a:gd name="T24" fmla="*/ 2147483647 w 255"/>
                      <a:gd name="T25" fmla="*/ 2147483647 h 122"/>
                      <a:gd name="T26" fmla="*/ 2147483647 w 255"/>
                      <a:gd name="T27" fmla="*/ 2147483647 h 122"/>
                      <a:gd name="T28" fmla="*/ 2147483647 w 255"/>
                      <a:gd name="T29" fmla="*/ 2147483647 h 122"/>
                      <a:gd name="T30" fmla="*/ 2147483647 w 255"/>
                      <a:gd name="T31" fmla="*/ 2147483647 h 122"/>
                      <a:gd name="T32" fmla="*/ 2147483647 w 255"/>
                      <a:gd name="T33" fmla="*/ 2147483647 h 122"/>
                      <a:gd name="T34" fmla="*/ 2147483647 w 255"/>
                      <a:gd name="T35" fmla="*/ 2147483647 h 122"/>
                      <a:gd name="T36" fmla="*/ 2147483647 w 255"/>
                      <a:gd name="T37" fmla="*/ 2147483647 h 122"/>
                      <a:gd name="T38" fmla="*/ 2147483647 w 255"/>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012" name="Line 97"/>
                  <p:cNvSpPr>
                    <a:spLocks noChangeShapeType="1"/>
                  </p:cNvSpPr>
                  <p:nvPr/>
                </p:nvSpPr>
                <p:spPr bwMode="auto">
                  <a:xfrm>
                    <a:off x="932629" y="5127167"/>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013" name="Line 97"/>
                  <p:cNvSpPr>
                    <a:spLocks noChangeShapeType="1"/>
                  </p:cNvSpPr>
                  <p:nvPr/>
                </p:nvSpPr>
                <p:spPr bwMode="auto">
                  <a:xfrm>
                    <a:off x="932629" y="5062079"/>
                    <a:ext cx="1127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grpSp>
              <p:nvGrpSpPr>
                <p:cNvPr id="1006" name="Group 259"/>
                <p:cNvGrpSpPr>
                  <a:grpSpLocks/>
                </p:cNvGrpSpPr>
                <p:nvPr/>
              </p:nvGrpSpPr>
              <p:grpSpPr bwMode="auto">
                <a:xfrm>
                  <a:off x="976317" y="4933594"/>
                  <a:ext cx="30465" cy="57044"/>
                  <a:chOff x="5877" y="2360"/>
                  <a:chExt cx="52" cy="98"/>
                </a:xfrm>
              </p:grpSpPr>
              <p:sp>
                <p:nvSpPr>
                  <p:cNvPr id="1008"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009"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sp>
              <p:nvSpPr>
                <p:cNvPr id="1007" name="Text Box 177"/>
                <p:cNvSpPr txBox="1">
                  <a:spLocks noChangeArrowheads="1"/>
                </p:cNvSpPr>
                <p:nvPr/>
              </p:nvSpPr>
              <p:spPr bwMode="auto">
                <a:xfrm>
                  <a:off x="1076481" y="5064449"/>
                  <a:ext cx="3379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600" b="1" dirty="0">
                      <a:solidFill>
                        <a:srgbClr val="000000"/>
                      </a:solidFill>
                    </a:rPr>
                    <a:t>4-10</a:t>
                  </a:r>
                </a:p>
              </p:txBody>
            </p:sp>
          </p:grpSp>
          <p:sp>
            <p:nvSpPr>
              <p:cNvPr id="1000" name="Text Box 177"/>
              <p:cNvSpPr txBox="1">
                <a:spLocks noChangeArrowheads="1"/>
              </p:cNvSpPr>
              <p:nvPr/>
            </p:nvSpPr>
            <p:spPr bwMode="auto">
              <a:xfrm>
                <a:off x="4366838" y="793048"/>
                <a:ext cx="122819" cy="21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2"/>
                    </a:solidFill>
                    <a:latin typeface="Arial" panose="020B0604020202020204" pitchFamily="34" charset="0"/>
                  </a:defRPr>
                </a:lvl1pPr>
                <a:lvl2pPr marL="742950" indent="-285750">
                  <a:defRPr sz="3200">
                    <a:solidFill>
                      <a:schemeClr val="tx2"/>
                    </a:solidFill>
                    <a:latin typeface="Arial" panose="020B0604020202020204" pitchFamily="34" charset="0"/>
                  </a:defRPr>
                </a:lvl2pPr>
                <a:lvl3pPr marL="1143000" indent="-228600">
                  <a:defRPr sz="3200">
                    <a:solidFill>
                      <a:schemeClr val="tx2"/>
                    </a:solidFill>
                    <a:latin typeface="Arial" panose="020B0604020202020204" pitchFamily="34" charset="0"/>
                  </a:defRPr>
                </a:lvl3pPr>
                <a:lvl4pPr marL="1600200" indent="-228600">
                  <a:defRPr sz="3200">
                    <a:solidFill>
                      <a:schemeClr val="tx2"/>
                    </a:solidFill>
                    <a:latin typeface="Arial" panose="020B0604020202020204" pitchFamily="34" charset="0"/>
                  </a:defRPr>
                </a:lvl4pPr>
                <a:lvl5pPr marL="2057400" indent="-228600">
                  <a:defRPr sz="3200">
                    <a:solidFill>
                      <a:schemeClr val="tx2"/>
                    </a:solidFill>
                    <a:latin typeface="Arial" panose="020B0604020202020204" pitchFamily="34" charset="0"/>
                  </a:defRPr>
                </a:lvl5pPr>
                <a:lvl6pPr marL="2514600" indent="-228600" eaLnBrk="0" fontAlgn="base" hangingPunct="0">
                  <a:spcBef>
                    <a:spcPct val="0"/>
                  </a:spcBef>
                  <a:spcAft>
                    <a:spcPct val="0"/>
                  </a:spcAft>
                  <a:defRPr sz="3200">
                    <a:solidFill>
                      <a:schemeClr val="tx2"/>
                    </a:solidFill>
                    <a:latin typeface="Arial" panose="020B0604020202020204" pitchFamily="34" charset="0"/>
                  </a:defRPr>
                </a:lvl6pPr>
                <a:lvl7pPr marL="2971800" indent="-228600" eaLnBrk="0" fontAlgn="base" hangingPunct="0">
                  <a:spcBef>
                    <a:spcPct val="0"/>
                  </a:spcBef>
                  <a:spcAft>
                    <a:spcPct val="0"/>
                  </a:spcAft>
                  <a:defRPr sz="3200">
                    <a:solidFill>
                      <a:schemeClr val="tx2"/>
                    </a:solidFill>
                    <a:latin typeface="Arial" panose="020B0604020202020204" pitchFamily="34" charset="0"/>
                  </a:defRPr>
                </a:lvl7pPr>
                <a:lvl8pPr marL="3429000" indent="-228600" eaLnBrk="0" fontAlgn="base" hangingPunct="0">
                  <a:spcBef>
                    <a:spcPct val="0"/>
                  </a:spcBef>
                  <a:spcAft>
                    <a:spcPct val="0"/>
                  </a:spcAft>
                  <a:defRPr sz="3200">
                    <a:solidFill>
                      <a:schemeClr val="tx2"/>
                    </a:solidFill>
                    <a:latin typeface="Arial" panose="020B0604020202020204" pitchFamily="34" charset="0"/>
                  </a:defRPr>
                </a:lvl8pPr>
                <a:lvl9pPr marL="3886200" indent="-228600" eaLnBrk="0" fontAlgn="base" hangingPunct="0">
                  <a:spcBef>
                    <a:spcPct val="0"/>
                  </a:spcBef>
                  <a:spcAft>
                    <a:spcPct val="0"/>
                  </a:spcAft>
                  <a:defRPr sz="3200">
                    <a:solidFill>
                      <a:schemeClr val="tx2"/>
                    </a:solidFill>
                    <a:latin typeface="Arial" panose="020B0604020202020204" pitchFamily="34" charset="0"/>
                  </a:defRPr>
                </a:lvl9pPr>
              </a:lstStyle>
              <a:p>
                <a:pPr eaLnBrk="1" hangingPunct="1"/>
                <a:r>
                  <a:rPr lang="en-US" altLang="en-US" sz="800" dirty="0">
                    <a:solidFill>
                      <a:srgbClr val="000000"/>
                    </a:solidFill>
                  </a:rPr>
                  <a:t>-</a:t>
                </a:r>
              </a:p>
            </p:txBody>
          </p:sp>
        </p:grpSp>
      </p:grpSp>
      <p:grpSp>
        <p:nvGrpSpPr>
          <p:cNvPr id="917" name="Group 916"/>
          <p:cNvGrpSpPr/>
          <p:nvPr/>
        </p:nvGrpSpPr>
        <p:grpSpPr>
          <a:xfrm>
            <a:off x="17371" y="658413"/>
            <a:ext cx="2995278" cy="1195029"/>
            <a:chOff x="17455" y="3019785"/>
            <a:chExt cx="2995278" cy="1195029"/>
          </a:xfrm>
        </p:grpSpPr>
        <p:sp>
          <p:nvSpPr>
            <p:cNvPr id="918" name="Rectangle 532"/>
            <p:cNvSpPr>
              <a:spLocks noChangeArrowheads="1"/>
            </p:cNvSpPr>
            <p:nvPr/>
          </p:nvSpPr>
          <p:spPr bwMode="auto">
            <a:xfrm>
              <a:off x="24980" y="3019785"/>
              <a:ext cx="2987753" cy="1195029"/>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sp>
          <p:nvSpPr>
            <p:cNvPr id="919" name="TextBox 221"/>
            <p:cNvSpPr txBox="1">
              <a:spLocks noChangeArrowheads="1"/>
            </p:cNvSpPr>
            <p:nvPr/>
          </p:nvSpPr>
          <p:spPr bwMode="auto">
            <a:xfrm>
              <a:off x="30382" y="3045621"/>
              <a:ext cx="2055849" cy="19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T1: Destroy ENY OPs; </a:t>
              </a:r>
              <a:r>
                <a:rPr lang="en-US" altLang="en-US" sz="800" b="1" dirty="0">
                  <a:solidFill>
                    <a:srgbClr val="0000FF"/>
                  </a:solidFill>
                </a:rPr>
                <a:t>Phase 1 SO ME</a:t>
              </a:r>
              <a:r>
                <a:rPr lang="en-US" altLang="en-US" sz="800" b="1" dirty="0">
                  <a:solidFill>
                    <a:srgbClr val="000000"/>
                  </a:solidFill>
                </a:rPr>
                <a:t>.</a:t>
              </a:r>
            </a:p>
          </p:txBody>
        </p:sp>
        <p:sp>
          <p:nvSpPr>
            <p:cNvPr id="920" name="TextBox 221"/>
            <p:cNvSpPr txBox="1">
              <a:spLocks noChangeArrowheads="1"/>
            </p:cNvSpPr>
            <p:nvPr/>
          </p:nvSpPr>
          <p:spPr bwMode="auto">
            <a:xfrm>
              <a:off x="24773" y="3169493"/>
              <a:ext cx="1822121" cy="19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P1: Deny ENY recon.</a:t>
              </a:r>
            </a:p>
          </p:txBody>
        </p:sp>
        <p:sp>
          <p:nvSpPr>
            <p:cNvPr id="921" name="TextBox 221"/>
            <p:cNvSpPr txBox="1">
              <a:spLocks noChangeArrowheads="1"/>
            </p:cNvSpPr>
            <p:nvPr/>
          </p:nvSpPr>
          <p:spPr bwMode="auto">
            <a:xfrm>
              <a:off x="816043" y="3859105"/>
              <a:ext cx="1074030" cy="19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a:t>
              </a:r>
            </a:p>
          </p:txBody>
        </p:sp>
        <p:pic>
          <p:nvPicPr>
            <p:cNvPr id="922"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l="1012" b="2724"/>
            <a:stretch>
              <a:fillRect/>
            </a:stretch>
          </p:blipFill>
          <p:spPr bwMode="auto">
            <a:xfrm>
              <a:off x="2070522" y="3048836"/>
              <a:ext cx="863444" cy="5367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 name="TextBox 221"/>
            <p:cNvSpPr txBox="1">
              <a:spLocks noChangeArrowheads="1"/>
            </p:cNvSpPr>
            <p:nvPr/>
          </p:nvSpPr>
          <p:spPr bwMode="auto">
            <a:xfrm>
              <a:off x="23065" y="3333508"/>
              <a:ext cx="1880848" cy="1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T2: Screen along PL OHIO (BHL).</a:t>
              </a:r>
            </a:p>
          </p:txBody>
        </p:sp>
        <p:sp>
          <p:nvSpPr>
            <p:cNvPr id="924" name="TextBox 221"/>
            <p:cNvSpPr txBox="1">
              <a:spLocks noChangeArrowheads="1"/>
            </p:cNvSpPr>
            <p:nvPr/>
          </p:nvSpPr>
          <p:spPr bwMode="auto">
            <a:xfrm>
              <a:off x="17455" y="3454281"/>
              <a:ext cx="1822121" cy="19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P2: Deny ENY recon.</a:t>
              </a:r>
            </a:p>
          </p:txBody>
        </p:sp>
        <p:sp>
          <p:nvSpPr>
            <p:cNvPr id="925" name="TextBox 220"/>
            <p:cNvSpPr txBox="1">
              <a:spLocks noChangeArrowheads="1"/>
            </p:cNvSpPr>
            <p:nvPr/>
          </p:nvSpPr>
          <p:spPr bwMode="auto">
            <a:xfrm>
              <a:off x="29683" y="3596325"/>
              <a:ext cx="2600520"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00"/>
                  </a:solidFill>
                </a:rPr>
                <a:t>T3: Conduct FPOL for Phase 2 at PL OHIO (BHL).                  P3: Move CABs forward to maintain ENY contact.</a:t>
              </a:r>
            </a:p>
            <a:p>
              <a:pPr>
                <a:spcBef>
                  <a:spcPct val="0"/>
                </a:spcBef>
                <a:buNone/>
              </a:pPr>
              <a:endParaRPr lang="en-US" altLang="en-US" sz="200" b="1" dirty="0">
                <a:solidFill>
                  <a:srgbClr val="000000"/>
                </a:solidFill>
              </a:endParaRPr>
            </a:p>
            <a:p>
              <a:pPr>
                <a:spcBef>
                  <a:spcPct val="0"/>
                </a:spcBef>
                <a:buNone/>
              </a:pPr>
              <a:r>
                <a:rPr lang="en-US" altLang="en-US" sz="800" b="1" dirty="0">
                  <a:solidFill>
                    <a:srgbClr val="000000"/>
                  </a:solidFill>
                </a:rPr>
                <a:t>T4: O/O establish screen on PL TEXAS.                    P4: Deny ENY reconnaissance.</a:t>
              </a:r>
            </a:p>
          </p:txBody>
        </p:sp>
      </p:grpSp>
      <p:grpSp>
        <p:nvGrpSpPr>
          <p:cNvPr id="926" name="Group 925"/>
          <p:cNvGrpSpPr/>
          <p:nvPr/>
        </p:nvGrpSpPr>
        <p:grpSpPr>
          <a:xfrm>
            <a:off x="22062" y="26462"/>
            <a:ext cx="2996895" cy="584775"/>
            <a:chOff x="22062" y="196103"/>
            <a:chExt cx="2996895" cy="584775"/>
          </a:xfrm>
        </p:grpSpPr>
        <p:sp>
          <p:nvSpPr>
            <p:cNvPr id="927" name="Rectangle 532"/>
            <p:cNvSpPr>
              <a:spLocks noChangeArrowheads="1"/>
            </p:cNvSpPr>
            <p:nvPr/>
          </p:nvSpPr>
          <p:spPr bwMode="auto">
            <a:xfrm>
              <a:off x="22062" y="203528"/>
              <a:ext cx="2996895" cy="576822"/>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sp>
          <p:nvSpPr>
            <p:cNvPr id="928" name="Rectangle 800"/>
            <p:cNvSpPr>
              <a:spLocks noChangeArrowheads="1"/>
            </p:cNvSpPr>
            <p:nvPr/>
          </p:nvSpPr>
          <p:spPr bwMode="auto">
            <a:xfrm>
              <a:off x="30504" y="196103"/>
              <a:ext cx="29714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None/>
              </a:pPr>
              <a:r>
                <a:rPr lang="en-US" altLang="en-US" sz="800" b="1" dirty="0">
                  <a:solidFill>
                    <a:srgbClr val="0000FF"/>
                  </a:solidFill>
                </a:rPr>
                <a:t>This is a composite sketch showing tasks and purposes for each unit during Shaping Operations 1, 2, and the Decisive Operation. The double chevron above unit icons simply highlights the main effort during a specific phase.</a:t>
              </a:r>
              <a:endParaRPr lang="en-US" altLang="en-US" sz="800" b="1" i="1" dirty="0">
                <a:solidFill>
                  <a:srgbClr val="FF0000"/>
                </a:solidFill>
              </a:endParaRPr>
            </a:p>
          </p:txBody>
        </p:sp>
      </p:grpSp>
      <p:sp>
        <p:nvSpPr>
          <p:cNvPr id="1016" name="Rectangle 532"/>
          <p:cNvSpPr>
            <a:spLocks noChangeArrowheads="1"/>
          </p:cNvSpPr>
          <p:nvPr/>
        </p:nvSpPr>
        <p:spPr bwMode="auto">
          <a:xfrm>
            <a:off x="24885" y="1905034"/>
            <a:ext cx="2987753" cy="1298066"/>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1017" name="Picture 10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051617" y="1966451"/>
            <a:ext cx="866839" cy="560274"/>
          </a:xfrm>
          <a:prstGeom prst="rect">
            <a:avLst/>
          </a:prstGeom>
        </p:spPr>
      </p:pic>
      <p:sp>
        <p:nvSpPr>
          <p:cNvPr id="1018" name="TextBox 221"/>
          <p:cNvSpPr txBox="1">
            <a:spLocks noChangeArrowheads="1"/>
          </p:cNvSpPr>
          <p:nvPr/>
        </p:nvSpPr>
        <p:spPr bwMode="auto">
          <a:xfrm>
            <a:off x="24537" y="1945925"/>
            <a:ext cx="1831944"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T1: Destroy A/1-843 at OBJ RED; </a:t>
            </a:r>
            <a:r>
              <a:rPr lang="en-US" altLang="en-US" sz="800" b="1" dirty="0">
                <a:solidFill>
                  <a:srgbClr val="0000FF"/>
                </a:solidFill>
              </a:rPr>
              <a:t>Phase 2 SO ME</a:t>
            </a:r>
            <a:r>
              <a:rPr lang="en-US" altLang="en-US" sz="800" b="1" dirty="0">
                <a:solidFill>
                  <a:srgbClr val="000000"/>
                </a:solidFill>
              </a:rPr>
              <a:t>.</a:t>
            </a:r>
          </a:p>
        </p:txBody>
      </p:sp>
      <p:sp>
        <p:nvSpPr>
          <p:cNvPr id="1019" name="TextBox 220"/>
          <p:cNvSpPr txBox="1">
            <a:spLocks noChangeArrowheads="1"/>
          </p:cNvSpPr>
          <p:nvPr/>
        </p:nvSpPr>
        <p:spPr bwMode="auto">
          <a:xfrm>
            <a:off x="30749" y="2456956"/>
            <a:ext cx="17716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T2: Fix D/1-843 (ENY reserve).</a:t>
            </a:r>
          </a:p>
        </p:txBody>
      </p:sp>
      <p:sp>
        <p:nvSpPr>
          <p:cNvPr id="1020" name="TextBox 221"/>
          <p:cNvSpPr txBox="1">
            <a:spLocks noChangeArrowheads="1"/>
          </p:cNvSpPr>
          <p:nvPr/>
        </p:nvSpPr>
        <p:spPr bwMode="auto">
          <a:xfrm>
            <a:off x="21328" y="2606095"/>
            <a:ext cx="2881105" cy="19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P2: Prevent D/1-843 from affecting DO at OBJ BLUE.</a:t>
            </a:r>
          </a:p>
        </p:txBody>
      </p:sp>
      <p:sp>
        <p:nvSpPr>
          <p:cNvPr id="1021" name="TextBox 221"/>
          <p:cNvSpPr txBox="1">
            <a:spLocks noChangeArrowheads="1"/>
          </p:cNvSpPr>
          <p:nvPr/>
        </p:nvSpPr>
        <p:spPr bwMode="auto">
          <a:xfrm>
            <a:off x="32582" y="2180501"/>
            <a:ext cx="202298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P1: Prevent A/1-843 from affecting DO ME at OBJ BLUE. </a:t>
            </a:r>
          </a:p>
        </p:txBody>
      </p:sp>
      <p:sp>
        <p:nvSpPr>
          <p:cNvPr id="837" name="TextBox 220"/>
          <p:cNvSpPr txBox="1">
            <a:spLocks noChangeArrowheads="1"/>
          </p:cNvSpPr>
          <p:nvPr/>
        </p:nvSpPr>
        <p:spPr bwMode="auto">
          <a:xfrm>
            <a:off x="25163" y="2738154"/>
            <a:ext cx="23061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T3: Clear ENY forces to PL IOWA (LOA).</a:t>
            </a:r>
          </a:p>
        </p:txBody>
      </p:sp>
      <p:sp>
        <p:nvSpPr>
          <p:cNvPr id="838" name="TextBox 221"/>
          <p:cNvSpPr txBox="1">
            <a:spLocks noChangeArrowheads="1"/>
          </p:cNvSpPr>
          <p:nvPr/>
        </p:nvSpPr>
        <p:spPr bwMode="auto">
          <a:xfrm>
            <a:off x="21318" y="2894976"/>
            <a:ext cx="2939132" cy="297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P3: Provide northern flank security and allow flank unit contact.</a:t>
            </a:r>
          </a:p>
        </p:txBody>
      </p:sp>
      <p:sp>
        <p:nvSpPr>
          <p:cNvPr id="1024" name="Rectangle 532"/>
          <p:cNvSpPr>
            <a:spLocks noChangeArrowheads="1"/>
          </p:cNvSpPr>
          <p:nvPr/>
        </p:nvSpPr>
        <p:spPr bwMode="auto">
          <a:xfrm>
            <a:off x="21790" y="4690383"/>
            <a:ext cx="2987753" cy="1046650"/>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1025" name="Picture 102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64522" y="4743116"/>
            <a:ext cx="853955" cy="534377"/>
          </a:xfrm>
          <a:prstGeom prst="rect">
            <a:avLst/>
          </a:prstGeom>
        </p:spPr>
      </p:pic>
      <p:sp>
        <p:nvSpPr>
          <p:cNvPr id="1026" name="TextBox 221"/>
          <p:cNvSpPr txBox="1">
            <a:spLocks noChangeArrowheads="1"/>
          </p:cNvSpPr>
          <p:nvPr/>
        </p:nvSpPr>
        <p:spPr bwMode="auto">
          <a:xfrm>
            <a:off x="24538" y="4738389"/>
            <a:ext cx="2017031" cy="19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T1: Destroy C/1-843 at OBJ WHITE</a:t>
            </a:r>
          </a:p>
        </p:txBody>
      </p:sp>
      <p:sp>
        <p:nvSpPr>
          <p:cNvPr id="1027" name="TextBox 221"/>
          <p:cNvSpPr txBox="1">
            <a:spLocks noChangeArrowheads="1"/>
          </p:cNvSpPr>
          <p:nvPr/>
        </p:nvSpPr>
        <p:spPr bwMode="auto">
          <a:xfrm>
            <a:off x="21411" y="4866048"/>
            <a:ext cx="194884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P1: Prevent C/1-843 from affecting DO ME at OBJ BLUE.</a:t>
            </a:r>
          </a:p>
        </p:txBody>
      </p:sp>
      <p:sp>
        <p:nvSpPr>
          <p:cNvPr id="854" name="TextBox 220"/>
          <p:cNvSpPr txBox="1">
            <a:spLocks noChangeArrowheads="1"/>
          </p:cNvSpPr>
          <p:nvPr/>
        </p:nvSpPr>
        <p:spPr bwMode="auto">
          <a:xfrm>
            <a:off x="23501" y="5246857"/>
            <a:ext cx="23061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T2: Clear ENY forces to PL IOWA (LOA).</a:t>
            </a:r>
          </a:p>
        </p:txBody>
      </p:sp>
      <p:sp>
        <p:nvSpPr>
          <p:cNvPr id="910" name="TextBox 221"/>
          <p:cNvSpPr txBox="1">
            <a:spLocks noChangeArrowheads="1"/>
          </p:cNvSpPr>
          <p:nvPr/>
        </p:nvSpPr>
        <p:spPr bwMode="auto">
          <a:xfrm>
            <a:off x="19656" y="5394154"/>
            <a:ext cx="293890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00"/>
                </a:solidFill>
              </a:rPr>
              <a:t>P2: Provide southern flank security and allow flank unit contact.</a:t>
            </a:r>
          </a:p>
        </p:txBody>
      </p:sp>
      <p:grpSp>
        <p:nvGrpSpPr>
          <p:cNvPr id="1028" name="Group 1027"/>
          <p:cNvGrpSpPr/>
          <p:nvPr/>
        </p:nvGrpSpPr>
        <p:grpSpPr>
          <a:xfrm>
            <a:off x="29410" y="5789851"/>
            <a:ext cx="2998316" cy="1046898"/>
            <a:chOff x="24050" y="4358848"/>
            <a:chExt cx="2998316" cy="1046898"/>
          </a:xfrm>
        </p:grpSpPr>
        <p:sp>
          <p:nvSpPr>
            <p:cNvPr id="1029" name="Rectangle 532"/>
            <p:cNvSpPr>
              <a:spLocks noChangeArrowheads="1"/>
            </p:cNvSpPr>
            <p:nvPr/>
          </p:nvSpPr>
          <p:spPr bwMode="auto">
            <a:xfrm>
              <a:off x="24050" y="4358848"/>
              <a:ext cx="2987753" cy="1037872"/>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pic>
          <p:nvPicPr>
            <p:cNvPr id="1030" name="Picture 344" descr="C:\Users\raun.watson\Pictures\SCRATCH C530 and P930 MDMP\P930 COA Dev Res Co (3 plts).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071263" y="4442707"/>
              <a:ext cx="826948"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TextBox 221"/>
            <p:cNvSpPr txBox="1">
              <a:spLocks noChangeArrowheads="1"/>
            </p:cNvSpPr>
            <p:nvPr/>
          </p:nvSpPr>
          <p:spPr bwMode="auto">
            <a:xfrm>
              <a:off x="53765" y="4381407"/>
              <a:ext cx="1955472" cy="564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FF"/>
                  </a:solidFill>
                </a:rPr>
                <a:t>Priority of Commitment:</a:t>
              </a:r>
            </a:p>
            <a:p>
              <a:pPr>
                <a:spcBef>
                  <a:spcPct val="0"/>
                </a:spcBef>
                <a:buNone/>
              </a:pPr>
              <a:r>
                <a:rPr lang="en-US" altLang="en-US" sz="800" b="1" dirty="0">
                  <a:solidFill>
                    <a:srgbClr val="000000"/>
                  </a:solidFill>
                </a:rPr>
                <a:t>1: Reinforce DO ME vic OBJ BLUE.</a:t>
              </a:r>
            </a:p>
            <a:p>
              <a:pPr>
                <a:spcBef>
                  <a:spcPct val="0"/>
                </a:spcBef>
                <a:buNone/>
              </a:pPr>
              <a:r>
                <a:rPr lang="en-US" altLang="en-US" sz="800" b="1" dirty="0">
                  <a:solidFill>
                    <a:srgbClr val="000000"/>
                  </a:solidFill>
                </a:rPr>
                <a:t>2: Counter ENY counterattack.</a:t>
              </a:r>
            </a:p>
            <a:p>
              <a:pPr>
                <a:lnSpc>
                  <a:spcPts val="800"/>
                </a:lnSpc>
                <a:spcBef>
                  <a:spcPct val="0"/>
                </a:spcBef>
                <a:buNone/>
              </a:pPr>
              <a:endParaRPr lang="en-US" altLang="en-US" sz="800" b="1" dirty="0">
                <a:solidFill>
                  <a:srgbClr val="0000FF"/>
                </a:solidFill>
              </a:endParaRPr>
            </a:p>
          </p:txBody>
        </p:sp>
        <p:sp>
          <p:nvSpPr>
            <p:cNvPr id="1032" name="TextBox 220"/>
            <p:cNvSpPr txBox="1">
              <a:spLocks noChangeArrowheads="1"/>
            </p:cNvSpPr>
            <p:nvPr/>
          </p:nvSpPr>
          <p:spPr bwMode="auto">
            <a:xfrm>
              <a:off x="52523" y="4820971"/>
              <a:ext cx="29698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FF"/>
                  </a:solidFill>
                </a:rPr>
                <a:t>Positioning:</a:t>
              </a:r>
            </a:p>
            <a:p>
              <a:pPr>
                <a:spcBef>
                  <a:spcPct val="0"/>
                </a:spcBef>
                <a:buFontTx/>
                <a:buNone/>
              </a:pPr>
              <a:r>
                <a:rPr lang="en-US" altLang="en-US" sz="800" b="1" dirty="0">
                  <a:solidFill>
                    <a:srgbClr val="000000"/>
                  </a:solidFill>
                </a:rPr>
                <a:t>1. Initial: BSA; ATK A during Phase 1.</a:t>
              </a:r>
            </a:p>
            <a:p>
              <a:pPr>
                <a:spcBef>
                  <a:spcPct val="0"/>
                </a:spcBef>
                <a:buFontTx/>
                <a:buNone/>
              </a:pPr>
              <a:r>
                <a:rPr lang="en-US" altLang="en-US" sz="800" b="1" dirty="0">
                  <a:solidFill>
                    <a:srgbClr val="000000"/>
                  </a:solidFill>
                </a:rPr>
                <a:t>2. O/O displace with TAC vic HILL 780 during Phase 2.</a:t>
              </a:r>
            </a:p>
            <a:p>
              <a:pPr>
                <a:spcBef>
                  <a:spcPct val="0"/>
                </a:spcBef>
                <a:buFontTx/>
                <a:buNone/>
              </a:pPr>
              <a:r>
                <a:rPr lang="en-US" altLang="en-US" sz="800" b="1" dirty="0">
                  <a:solidFill>
                    <a:srgbClr val="000000"/>
                  </a:solidFill>
                </a:rPr>
                <a:t>3. O/O displace with TAC vic PL NEVADA during Phase 3. </a:t>
              </a:r>
            </a:p>
          </p:txBody>
        </p:sp>
      </p:grpSp>
      <p:sp>
        <p:nvSpPr>
          <p:cNvPr id="1034" name="Rectangle 532"/>
          <p:cNvSpPr>
            <a:spLocks noChangeArrowheads="1"/>
          </p:cNvSpPr>
          <p:nvPr/>
        </p:nvSpPr>
        <p:spPr bwMode="auto">
          <a:xfrm>
            <a:off x="17692" y="3256419"/>
            <a:ext cx="2987753" cy="1380964"/>
          </a:xfrm>
          <a:prstGeom prst="rect">
            <a:avLst/>
          </a:prstGeom>
          <a:solidFill>
            <a:schemeClr val="bg1"/>
          </a:solidFill>
          <a:ln w="25400"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200" b="1" dirty="0">
              <a:solidFill>
                <a:srgbClr val="3333CC"/>
              </a:solidFill>
            </a:endParaRPr>
          </a:p>
        </p:txBody>
      </p:sp>
      <p:sp>
        <p:nvSpPr>
          <p:cNvPr id="1035" name="TextBox 221"/>
          <p:cNvSpPr txBox="1">
            <a:spLocks noChangeArrowheads="1"/>
          </p:cNvSpPr>
          <p:nvPr/>
        </p:nvSpPr>
        <p:spPr bwMode="auto">
          <a:xfrm>
            <a:off x="23936" y="3303978"/>
            <a:ext cx="1860551" cy="297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FontTx/>
              <a:buNone/>
            </a:pPr>
            <a:r>
              <a:rPr lang="en-US" altLang="en-US" sz="800" b="1" dirty="0">
                <a:solidFill>
                  <a:srgbClr val="000000"/>
                </a:solidFill>
              </a:rPr>
              <a:t>T1: Conduct movement to contact to PL UTAH.</a:t>
            </a:r>
            <a:endParaRPr lang="en-US" altLang="en-US" sz="800" b="1" dirty="0">
              <a:solidFill>
                <a:srgbClr val="0000CC"/>
              </a:solidFill>
            </a:endParaRPr>
          </a:p>
        </p:txBody>
      </p:sp>
      <p:sp>
        <p:nvSpPr>
          <p:cNvPr id="1036" name="TextBox 221"/>
          <p:cNvSpPr txBox="1">
            <a:spLocks noChangeArrowheads="1"/>
          </p:cNvSpPr>
          <p:nvPr/>
        </p:nvSpPr>
        <p:spPr bwMode="auto">
          <a:xfrm>
            <a:off x="19511" y="3541588"/>
            <a:ext cx="1880170" cy="297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FontTx/>
              <a:buNone/>
            </a:pPr>
            <a:r>
              <a:rPr lang="en-US" altLang="en-US" sz="800" b="1" dirty="0">
                <a:solidFill>
                  <a:srgbClr val="000000"/>
                </a:solidFill>
              </a:rPr>
              <a:t>P1: Set conditions for execution of Phase 3 as ME.</a:t>
            </a:r>
          </a:p>
        </p:txBody>
      </p:sp>
      <p:pic>
        <p:nvPicPr>
          <p:cNvPr id="1037" name="Picture 1036"/>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2060424" y="3331416"/>
            <a:ext cx="844992" cy="554655"/>
          </a:xfrm>
          <a:prstGeom prst="rect">
            <a:avLst/>
          </a:prstGeom>
        </p:spPr>
      </p:pic>
      <p:sp>
        <p:nvSpPr>
          <p:cNvPr id="819" name="TextBox 221"/>
          <p:cNvSpPr txBox="1">
            <a:spLocks noChangeArrowheads="1"/>
          </p:cNvSpPr>
          <p:nvPr/>
        </p:nvSpPr>
        <p:spPr bwMode="auto">
          <a:xfrm>
            <a:off x="21285" y="3760070"/>
            <a:ext cx="186055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00"/>
                </a:solidFill>
              </a:rPr>
              <a:t>T2: Destroy B/1-843 at OBJ BLUE; </a:t>
            </a:r>
            <a:r>
              <a:rPr lang="en-US" altLang="en-US" sz="800" b="1" dirty="0">
                <a:solidFill>
                  <a:srgbClr val="0000FF"/>
                </a:solidFill>
              </a:rPr>
              <a:t>Phase 3 DO ME</a:t>
            </a:r>
            <a:r>
              <a:rPr lang="en-US" altLang="en-US" sz="800" b="1" dirty="0">
                <a:solidFill>
                  <a:srgbClr val="000000"/>
                </a:solidFill>
              </a:rPr>
              <a:t>.</a:t>
            </a:r>
          </a:p>
        </p:txBody>
      </p:sp>
      <p:sp>
        <p:nvSpPr>
          <p:cNvPr id="820" name="TextBox 221"/>
          <p:cNvSpPr txBox="1">
            <a:spLocks noChangeArrowheads="1"/>
          </p:cNvSpPr>
          <p:nvPr/>
        </p:nvSpPr>
        <p:spPr bwMode="auto">
          <a:xfrm>
            <a:off x="14046" y="4022392"/>
            <a:ext cx="29727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US" altLang="en-US" sz="800" b="1" dirty="0">
                <a:solidFill>
                  <a:srgbClr val="000000"/>
                </a:solidFill>
              </a:rPr>
              <a:t>P2: Provide secure axis of advance to east for 4ID follow on forces.</a:t>
            </a:r>
          </a:p>
        </p:txBody>
      </p:sp>
      <p:sp>
        <p:nvSpPr>
          <p:cNvPr id="821" name="TextBox 221"/>
          <p:cNvSpPr txBox="1">
            <a:spLocks noChangeArrowheads="1"/>
          </p:cNvSpPr>
          <p:nvPr/>
        </p:nvSpPr>
        <p:spPr bwMode="auto">
          <a:xfrm>
            <a:off x="15876" y="4442458"/>
            <a:ext cx="2895625" cy="19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800"/>
              </a:lnSpc>
              <a:spcBef>
                <a:spcPct val="0"/>
              </a:spcBef>
              <a:buNone/>
            </a:pPr>
            <a:r>
              <a:rPr lang="en-US" altLang="en-US" sz="800" b="1" dirty="0">
                <a:solidFill>
                  <a:srgbClr val="000000"/>
                </a:solidFill>
              </a:rPr>
              <a:t>P3: Provide security along Range Road for 4ID forces.</a:t>
            </a:r>
          </a:p>
        </p:txBody>
      </p:sp>
      <p:sp>
        <p:nvSpPr>
          <p:cNvPr id="822" name="TextBox 220"/>
          <p:cNvSpPr txBox="1">
            <a:spLocks noChangeArrowheads="1"/>
          </p:cNvSpPr>
          <p:nvPr/>
        </p:nvSpPr>
        <p:spPr bwMode="auto">
          <a:xfrm>
            <a:off x="21821" y="4291966"/>
            <a:ext cx="286432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b="1" dirty="0">
                <a:solidFill>
                  <a:srgbClr val="000000"/>
                </a:solidFill>
              </a:rPr>
              <a:t>T3: O/O destroy D/1-843 (ENY Reserve)</a:t>
            </a:r>
          </a:p>
        </p:txBody>
      </p:sp>
      <p:grpSp>
        <p:nvGrpSpPr>
          <p:cNvPr id="853" name="Group 215"/>
          <p:cNvGrpSpPr>
            <a:grpSpLocks/>
          </p:cNvGrpSpPr>
          <p:nvPr/>
        </p:nvGrpSpPr>
        <p:grpSpPr bwMode="auto">
          <a:xfrm>
            <a:off x="5142319" y="2566049"/>
            <a:ext cx="1649412" cy="2514600"/>
            <a:chOff x="2106613" y="2565400"/>
            <a:chExt cx="1649412" cy="2514600"/>
          </a:xfrm>
        </p:grpSpPr>
        <p:grpSp>
          <p:nvGrpSpPr>
            <p:cNvPr id="911" name="Group 437"/>
            <p:cNvGrpSpPr>
              <a:grpSpLocks/>
            </p:cNvGrpSpPr>
            <p:nvPr/>
          </p:nvGrpSpPr>
          <p:grpSpPr bwMode="auto">
            <a:xfrm>
              <a:off x="2106613" y="4548188"/>
              <a:ext cx="590550" cy="531812"/>
              <a:chOff x="4867" y="2807"/>
              <a:chExt cx="372" cy="335"/>
            </a:xfrm>
          </p:grpSpPr>
          <p:grpSp>
            <p:nvGrpSpPr>
              <p:cNvPr id="1023" name="Group 438"/>
              <p:cNvGrpSpPr>
                <a:grpSpLocks/>
              </p:cNvGrpSpPr>
              <p:nvPr/>
            </p:nvGrpSpPr>
            <p:grpSpPr bwMode="auto">
              <a:xfrm>
                <a:off x="4867" y="2807"/>
                <a:ext cx="372" cy="335"/>
                <a:chOff x="2926" y="1194"/>
                <a:chExt cx="107" cy="87"/>
              </a:xfrm>
            </p:grpSpPr>
            <p:sp>
              <p:nvSpPr>
                <p:cNvPr id="1039" name="Line 439"/>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040" name="Line 440"/>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033" name="Oval 441"/>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038" name="Text Box 442"/>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912" name="Group 443"/>
            <p:cNvGrpSpPr>
              <a:grpSpLocks/>
            </p:cNvGrpSpPr>
            <p:nvPr/>
          </p:nvGrpSpPr>
          <p:grpSpPr bwMode="auto">
            <a:xfrm>
              <a:off x="3149600" y="3683000"/>
              <a:ext cx="590550" cy="531813"/>
              <a:chOff x="4867" y="2807"/>
              <a:chExt cx="372" cy="335"/>
            </a:xfrm>
          </p:grpSpPr>
          <p:grpSp>
            <p:nvGrpSpPr>
              <p:cNvPr id="931" name="Group 444"/>
              <p:cNvGrpSpPr>
                <a:grpSpLocks/>
              </p:cNvGrpSpPr>
              <p:nvPr/>
            </p:nvGrpSpPr>
            <p:grpSpPr bwMode="auto">
              <a:xfrm>
                <a:off x="4867" y="2807"/>
                <a:ext cx="372" cy="335"/>
                <a:chOff x="2926" y="1194"/>
                <a:chExt cx="107" cy="87"/>
              </a:xfrm>
            </p:grpSpPr>
            <p:sp>
              <p:nvSpPr>
                <p:cNvPr id="1014" name="Line 445"/>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015" name="Line 446"/>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932" name="Oval 447"/>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003" name="Text Box 448"/>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913" name="Group 449"/>
            <p:cNvGrpSpPr>
              <a:grpSpLocks/>
            </p:cNvGrpSpPr>
            <p:nvPr/>
          </p:nvGrpSpPr>
          <p:grpSpPr bwMode="auto">
            <a:xfrm>
              <a:off x="3165475" y="2565400"/>
              <a:ext cx="590550" cy="531813"/>
              <a:chOff x="4867" y="2807"/>
              <a:chExt cx="372" cy="335"/>
            </a:xfrm>
          </p:grpSpPr>
          <p:grpSp>
            <p:nvGrpSpPr>
              <p:cNvPr id="914" name="Group 450"/>
              <p:cNvGrpSpPr>
                <a:grpSpLocks/>
              </p:cNvGrpSpPr>
              <p:nvPr/>
            </p:nvGrpSpPr>
            <p:grpSpPr bwMode="auto">
              <a:xfrm>
                <a:off x="4867" y="2807"/>
                <a:ext cx="372" cy="335"/>
                <a:chOff x="2926" y="1194"/>
                <a:chExt cx="107" cy="87"/>
              </a:xfrm>
            </p:grpSpPr>
            <p:sp>
              <p:nvSpPr>
                <p:cNvPr id="929" name="Line 451"/>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930" name="Line 452"/>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915" name="Oval 453"/>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916" name="Text Box 454"/>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grpSp>
        <p:nvGrpSpPr>
          <p:cNvPr id="1041" name="Group 496"/>
          <p:cNvGrpSpPr>
            <a:grpSpLocks/>
          </p:cNvGrpSpPr>
          <p:nvPr/>
        </p:nvGrpSpPr>
        <p:grpSpPr bwMode="auto">
          <a:xfrm>
            <a:off x="9160829" y="2607469"/>
            <a:ext cx="590550" cy="531812"/>
            <a:chOff x="4867" y="2807"/>
            <a:chExt cx="372" cy="335"/>
          </a:xfrm>
        </p:grpSpPr>
        <p:grpSp>
          <p:nvGrpSpPr>
            <p:cNvPr id="1042" name="Group 497"/>
            <p:cNvGrpSpPr>
              <a:grpSpLocks/>
            </p:cNvGrpSpPr>
            <p:nvPr/>
          </p:nvGrpSpPr>
          <p:grpSpPr bwMode="auto">
            <a:xfrm>
              <a:off x="4867" y="2807"/>
              <a:ext cx="372" cy="335"/>
              <a:chOff x="2926" y="1194"/>
              <a:chExt cx="107" cy="87"/>
            </a:xfrm>
          </p:grpSpPr>
          <p:sp>
            <p:nvSpPr>
              <p:cNvPr id="1045" name="Line 498"/>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046" name="Line 499"/>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043" name="Oval 500"/>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044" name="Text Box 501"/>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1047" name="Group 496"/>
          <p:cNvGrpSpPr>
            <a:grpSpLocks/>
          </p:cNvGrpSpPr>
          <p:nvPr/>
        </p:nvGrpSpPr>
        <p:grpSpPr bwMode="auto">
          <a:xfrm>
            <a:off x="8351723" y="5723908"/>
            <a:ext cx="590550" cy="531812"/>
            <a:chOff x="4867" y="2807"/>
            <a:chExt cx="372" cy="335"/>
          </a:xfrm>
        </p:grpSpPr>
        <p:grpSp>
          <p:nvGrpSpPr>
            <p:cNvPr id="1048" name="Group 497"/>
            <p:cNvGrpSpPr>
              <a:grpSpLocks/>
            </p:cNvGrpSpPr>
            <p:nvPr/>
          </p:nvGrpSpPr>
          <p:grpSpPr bwMode="auto">
            <a:xfrm>
              <a:off x="4867" y="2807"/>
              <a:ext cx="372" cy="335"/>
              <a:chOff x="2926" y="1194"/>
              <a:chExt cx="107" cy="87"/>
            </a:xfrm>
          </p:grpSpPr>
          <p:sp>
            <p:nvSpPr>
              <p:cNvPr id="1051" name="Line 498"/>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052" name="Line 499"/>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049" name="Oval 500"/>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050" name="Text Box 501"/>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1053" name="Group 490"/>
          <p:cNvGrpSpPr>
            <a:grpSpLocks/>
          </p:cNvGrpSpPr>
          <p:nvPr/>
        </p:nvGrpSpPr>
        <p:grpSpPr bwMode="auto">
          <a:xfrm>
            <a:off x="9477804" y="4591253"/>
            <a:ext cx="590550" cy="531813"/>
            <a:chOff x="4867" y="2807"/>
            <a:chExt cx="372" cy="335"/>
          </a:xfrm>
        </p:grpSpPr>
        <p:grpSp>
          <p:nvGrpSpPr>
            <p:cNvPr id="1054" name="Group 491"/>
            <p:cNvGrpSpPr>
              <a:grpSpLocks/>
            </p:cNvGrpSpPr>
            <p:nvPr/>
          </p:nvGrpSpPr>
          <p:grpSpPr bwMode="auto">
            <a:xfrm>
              <a:off x="4867" y="2807"/>
              <a:ext cx="372" cy="335"/>
              <a:chOff x="2926" y="1194"/>
              <a:chExt cx="107" cy="87"/>
            </a:xfrm>
          </p:grpSpPr>
          <p:sp>
            <p:nvSpPr>
              <p:cNvPr id="1057" name="Line 492"/>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058" name="Line 493"/>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055" name="Oval 494"/>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056" name="Text Box 495"/>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grpSp>
        <p:nvGrpSpPr>
          <p:cNvPr id="1059" name="Group 414"/>
          <p:cNvGrpSpPr>
            <a:grpSpLocks/>
          </p:cNvGrpSpPr>
          <p:nvPr/>
        </p:nvGrpSpPr>
        <p:grpSpPr bwMode="auto">
          <a:xfrm>
            <a:off x="11091935" y="3083600"/>
            <a:ext cx="590550" cy="531812"/>
            <a:chOff x="4867" y="2807"/>
            <a:chExt cx="372" cy="335"/>
          </a:xfrm>
        </p:grpSpPr>
        <p:grpSp>
          <p:nvGrpSpPr>
            <p:cNvPr id="1060" name="Group 415"/>
            <p:cNvGrpSpPr>
              <a:grpSpLocks/>
            </p:cNvGrpSpPr>
            <p:nvPr/>
          </p:nvGrpSpPr>
          <p:grpSpPr bwMode="auto">
            <a:xfrm>
              <a:off x="4867" y="2807"/>
              <a:ext cx="372" cy="335"/>
              <a:chOff x="2926" y="1194"/>
              <a:chExt cx="107" cy="87"/>
            </a:xfrm>
          </p:grpSpPr>
          <p:sp>
            <p:nvSpPr>
              <p:cNvPr id="1063" name="Line 416"/>
              <p:cNvSpPr>
                <a:spLocks noChangeShapeType="1"/>
              </p:cNvSpPr>
              <p:nvPr/>
            </p:nvSpPr>
            <p:spPr bwMode="auto">
              <a:xfrm>
                <a:off x="2934" y="1194"/>
                <a:ext cx="98" cy="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064" name="Line 417"/>
              <p:cNvSpPr>
                <a:spLocks noChangeShapeType="1"/>
              </p:cNvSpPr>
              <p:nvPr/>
            </p:nvSpPr>
            <p:spPr bwMode="auto">
              <a:xfrm flipH="1">
                <a:off x="2926" y="1194"/>
                <a:ext cx="107" cy="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1061" name="Oval 418"/>
            <p:cNvSpPr>
              <a:spLocks noChangeArrowheads="1"/>
            </p:cNvSpPr>
            <p:nvPr/>
          </p:nvSpPr>
          <p:spPr bwMode="auto">
            <a:xfrm>
              <a:off x="4995" y="2918"/>
              <a:ext cx="107" cy="99"/>
            </a:xfrm>
            <a:prstGeom prst="ellipse">
              <a:avLst/>
            </a:prstGeom>
            <a:solidFill>
              <a:srgbClr val="B2B2B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sp>
          <p:nvSpPr>
            <p:cNvPr id="1062" name="Text Box 419"/>
            <p:cNvSpPr txBox="1">
              <a:spLocks noChangeArrowheads="1"/>
            </p:cNvSpPr>
            <p:nvPr/>
          </p:nvSpPr>
          <p:spPr bwMode="auto">
            <a:xfrm>
              <a:off x="4971" y="2903"/>
              <a:ext cx="19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800" b="1" dirty="0">
                  <a:solidFill>
                    <a:srgbClr val="000000"/>
                  </a:solidFill>
                  <a:cs typeface="Arial" panose="020B0604020202020204" pitchFamily="34" charset="0"/>
                </a:rPr>
                <a:t>D</a:t>
              </a:r>
            </a:p>
          </p:txBody>
        </p:sp>
      </p:grpSp>
      <p:sp>
        <p:nvSpPr>
          <p:cNvPr id="1065" name="TextBox 1064"/>
          <p:cNvSpPr txBox="1"/>
          <p:nvPr/>
        </p:nvSpPr>
        <p:spPr>
          <a:xfrm>
            <a:off x="3835133" y="200437"/>
            <a:ext cx="7497804" cy="707886"/>
          </a:xfrm>
          <a:prstGeom prst="rect">
            <a:avLst/>
          </a:prstGeom>
          <a:solidFill>
            <a:srgbClr val="EAEAEA">
              <a:alpha val="50196"/>
            </a:srgbClr>
          </a:solidFill>
          <a:ln>
            <a:noFill/>
          </a:ln>
          <a:effectLst>
            <a:outerShdw blurRad="50800" dist="50800" dir="5400000" algn="ctr" rotWithShape="0">
              <a:schemeClr val="bg1"/>
            </a:outerShdw>
          </a:effectLst>
        </p:spPr>
        <p:txBody>
          <a:bodyPr wrap="square">
            <a:spAutoFit/>
          </a:bodyPr>
          <a:lstStyle/>
          <a:p>
            <a:pPr algn="ctr">
              <a:defRPr/>
            </a:pPr>
            <a:r>
              <a:rPr lang="en-US" sz="1000" b="1" dirty="0">
                <a:solidFill>
                  <a:srgbClr val="000000"/>
                </a:solidFill>
                <a:latin typeface="Arial" charset="0"/>
              </a:rPr>
              <a:t>(In presentation mode, this slide will build to more clearly show control measures and how the COA develops by phase. In order to reduce clutter on the sketch, the 588 EN BN and 3-29 FA BN will remain vic BSA, but would displace by phase as required to support the operation. These details are addressed in the statement that precedes this sketch. Additionally, some tactical task symbols (such as Occupy and FPOL) have been omitted to reduce clutter on the sketch).</a:t>
            </a:r>
          </a:p>
        </p:txBody>
      </p:sp>
      <p:grpSp>
        <p:nvGrpSpPr>
          <p:cNvPr id="111899" name="Group 905"/>
          <p:cNvGrpSpPr>
            <a:grpSpLocks/>
          </p:cNvGrpSpPr>
          <p:nvPr/>
        </p:nvGrpSpPr>
        <p:grpSpPr bwMode="auto">
          <a:xfrm>
            <a:off x="3948056" y="3502026"/>
            <a:ext cx="603250" cy="454025"/>
            <a:chOff x="-808368" y="3235709"/>
            <a:chExt cx="603250" cy="452648"/>
          </a:xfrm>
        </p:grpSpPr>
        <p:sp>
          <p:nvSpPr>
            <p:cNvPr id="189525" name="Text Box 177"/>
            <p:cNvSpPr txBox="1">
              <a:spLocks noChangeArrowheads="1"/>
            </p:cNvSpPr>
            <p:nvPr/>
          </p:nvSpPr>
          <p:spPr bwMode="auto">
            <a:xfrm>
              <a:off x="-545686" y="3503396"/>
              <a:ext cx="340568" cy="18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1-68</a:t>
              </a:r>
            </a:p>
          </p:txBody>
        </p:sp>
        <p:sp>
          <p:nvSpPr>
            <p:cNvPr id="189526" name="Rectangle 24"/>
            <p:cNvSpPr>
              <a:spLocks noChangeArrowheads="1"/>
            </p:cNvSpPr>
            <p:nvPr/>
          </p:nvSpPr>
          <p:spPr bwMode="auto">
            <a:xfrm>
              <a:off x="-808368" y="3419498"/>
              <a:ext cx="333359" cy="19909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9527" name="Group 86"/>
            <p:cNvGrpSpPr>
              <a:grpSpLocks/>
            </p:cNvGrpSpPr>
            <p:nvPr/>
          </p:nvGrpSpPr>
          <p:grpSpPr bwMode="auto">
            <a:xfrm>
              <a:off x="-723378" y="3481435"/>
              <a:ext cx="174867" cy="71820"/>
              <a:chOff x="1811560" y="1476000"/>
              <a:chExt cx="549111" cy="247650"/>
            </a:xfrm>
          </p:grpSpPr>
          <p:cxnSp>
            <p:nvCxnSpPr>
              <p:cNvPr id="189540" name="Straight Connector 540"/>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9541" name="Group 456"/>
              <p:cNvGrpSpPr>
                <a:grpSpLocks/>
              </p:cNvGrpSpPr>
              <p:nvPr/>
            </p:nvGrpSpPr>
            <p:grpSpPr bwMode="auto">
              <a:xfrm>
                <a:off x="1811560" y="1476000"/>
                <a:ext cx="549111" cy="247650"/>
                <a:chOff x="1808112" y="2134561"/>
                <a:chExt cx="549111" cy="247650"/>
              </a:xfrm>
            </p:grpSpPr>
            <p:sp>
              <p:nvSpPr>
                <p:cNvPr id="189543"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544"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545"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546"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9542"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sp>
          <p:nvSpPr>
            <p:cNvPr id="189528" name="Text Box 177"/>
            <p:cNvSpPr txBox="1">
              <a:spLocks noChangeArrowheads="1"/>
            </p:cNvSpPr>
            <p:nvPr/>
          </p:nvSpPr>
          <p:spPr bwMode="auto">
            <a:xfrm>
              <a:off x="-544995" y="3274708"/>
              <a:ext cx="312940" cy="21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800" dirty="0">
                  <a:solidFill>
                    <a:srgbClr val="000000"/>
                  </a:solidFill>
                </a:rPr>
                <a:t>+</a:t>
              </a:r>
            </a:p>
          </p:txBody>
        </p:sp>
        <p:grpSp>
          <p:nvGrpSpPr>
            <p:cNvPr id="189529" name="Group 259"/>
            <p:cNvGrpSpPr>
              <a:grpSpLocks/>
            </p:cNvGrpSpPr>
            <p:nvPr/>
          </p:nvGrpSpPr>
          <p:grpSpPr bwMode="auto">
            <a:xfrm>
              <a:off x="-690136" y="3344894"/>
              <a:ext cx="99063" cy="71019"/>
              <a:chOff x="5816" y="2338"/>
              <a:chExt cx="168" cy="120"/>
            </a:xfrm>
          </p:grpSpPr>
          <p:sp>
            <p:nvSpPr>
              <p:cNvPr id="189537"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538"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539" name="Freeform 262"/>
              <p:cNvSpPr>
                <a:spLocks/>
              </p:cNvSpPr>
              <p:nvPr/>
            </p:nvSpPr>
            <p:spPr bwMode="auto">
              <a:xfrm>
                <a:off x="5816" y="2338"/>
                <a:ext cx="168" cy="120"/>
              </a:xfrm>
              <a:custGeom>
                <a:avLst/>
                <a:gdLst>
                  <a:gd name="T0" fmla="*/ 0 w 192"/>
                  <a:gd name="T1" fmla="*/ 2 h 144"/>
                  <a:gd name="T2" fmla="*/ 0 w 192"/>
                  <a:gd name="T3" fmla="*/ 0 h 144"/>
                  <a:gd name="T4" fmla="*/ 4 w 192"/>
                  <a:gd name="T5" fmla="*/ 0 h 144"/>
                  <a:gd name="T6" fmla="*/ 4 w 192"/>
                  <a:gd name="T7" fmla="*/ 2 h 144"/>
                  <a:gd name="T8" fmla="*/ 0 60000 65536"/>
                  <a:gd name="T9" fmla="*/ 0 60000 65536"/>
                  <a:gd name="T10" fmla="*/ 0 60000 65536"/>
                  <a:gd name="T11" fmla="*/ 0 60000 65536"/>
                  <a:gd name="T12" fmla="*/ 0 w 192"/>
                  <a:gd name="T13" fmla="*/ 0 h 144"/>
                  <a:gd name="T14" fmla="*/ 192 w 192"/>
                  <a:gd name="T15" fmla="*/ 144 h 144"/>
                </a:gdLst>
                <a:ahLst/>
                <a:cxnLst>
                  <a:cxn ang="T8">
                    <a:pos x="T0" y="T1"/>
                  </a:cxn>
                  <a:cxn ang="T9">
                    <a:pos x="T2" y="T3"/>
                  </a:cxn>
                  <a:cxn ang="T10">
                    <a:pos x="T4" y="T5"/>
                  </a:cxn>
                  <a:cxn ang="T11">
                    <a:pos x="T6" y="T7"/>
                  </a:cxn>
                </a:cxnLst>
                <a:rect l="T12" t="T13" r="T14" b="T15"/>
                <a:pathLst>
                  <a:path w="192" h="144">
                    <a:moveTo>
                      <a:pt x="0" y="144"/>
                    </a:moveTo>
                    <a:lnTo>
                      <a:pt x="0" y="0"/>
                    </a:lnTo>
                    <a:lnTo>
                      <a:pt x="192" y="0"/>
                    </a:lnTo>
                    <a:lnTo>
                      <a:pt x="192" y="144"/>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89530" name="Group 888"/>
            <p:cNvGrpSpPr>
              <a:grpSpLocks/>
            </p:cNvGrpSpPr>
            <p:nvPr/>
          </p:nvGrpSpPr>
          <p:grpSpPr bwMode="auto">
            <a:xfrm>
              <a:off x="-697700" y="3235709"/>
              <a:ext cx="119390" cy="94158"/>
              <a:chOff x="938943" y="4252150"/>
              <a:chExt cx="119390" cy="94158"/>
            </a:xfrm>
          </p:grpSpPr>
          <p:grpSp>
            <p:nvGrpSpPr>
              <p:cNvPr id="189531" name="Group 521"/>
              <p:cNvGrpSpPr>
                <a:grpSpLocks/>
              </p:cNvGrpSpPr>
              <p:nvPr/>
            </p:nvGrpSpPr>
            <p:grpSpPr bwMode="auto">
              <a:xfrm>
                <a:off x="940452" y="4285375"/>
                <a:ext cx="116901" cy="60933"/>
                <a:chOff x="198119" y="3256942"/>
                <a:chExt cx="514349" cy="266711"/>
              </a:xfrm>
            </p:grpSpPr>
            <p:cxnSp>
              <p:nvCxnSpPr>
                <p:cNvPr id="189535"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9536"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nvGrpSpPr>
              <p:cNvPr id="189532" name="Group 521"/>
              <p:cNvGrpSpPr>
                <a:grpSpLocks/>
              </p:cNvGrpSpPr>
              <p:nvPr/>
            </p:nvGrpSpPr>
            <p:grpSpPr bwMode="auto">
              <a:xfrm>
                <a:off x="938943" y="4252150"/>
                <a:ext cx="119390" cy="60934"/>
                <a:chOff x="198119" y="3237134"/>
                <a:chExt cx="525302" cy="266717"/>
              </a:xfrm>
            </p:grpSpPr>
            <p:cxnSp>
              <p:nvCxnSpPr>
                <p:cNvPr id="189533" name="Straight Connector 522"/>
                <p:cNvCxnSpPr>
                  <a:cxnSpLocks noChangeShapeType="1"/>
                </p:cNvCxnSpPr>
                <p:nvPr/>
              </p:nvCxnSpPr>
              <p:spPr bwMode="auto">
                <a:xfrm rot="5400000" flipH="1" flipV="1">
                  <a:off x="198121" y="3237132"/>
                  <a:ext cx="266695" cy="266699"/>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cxnSp>
              <p:nvCxnSpPr>
                <p:cNvPr id="189534" name="Straight Connector 523"/>
                <p:cNvCxnSpPr>
                  <a:cxnSpLocks noChangeShapeType="1"/>
                </p:cNvCxnSpPr>
                <p:nvPr/>
              </p:nvCxnSpPr>
              <p:spPr bwMode="auto">
                <a:xfrm rot="16200000" flipV="1">
                  <a:off x="456722" y="3237152"/>
                  <a:ext cx="266700" cy="266698"/>
                </a:xfrm>
                <a:prstGeom prst="line">
                  <a:avLst/>
                </a:prstGeom>
                <a:noFill/>
                <a:ln w="12700" algn="ctr">
                  <a:solidFill>
                    <a:schemeClr val="tx1"/>
                  </a:solidFill>
                  <a:prstDash val="sysDash"/>
                  <a:round/>
                  <a:headEnd/>
                  <a:tailEnd/>
                </a:ln>
                <a:extLst>
                  <a:ext uri="{909E8E84-426E-40DD-AFC4-6F175D3DCCD1}">
                    <a14:hiddenFill xmlns:a14="http://schemas.microsoft.com/office/drawing/2010/main">
                      <a:noFill/>
                    </a14:hiddenFill>
                  </a:ext>
                </a:extLst>
              </p:spPr>
            </p:cxnSp>
          </p:grpSp>
        </p:grpSp>
      </p:grpSp>
      <p:grpSp>
        <p:nvGrpSpPr>
          <p:cNvPr id="111880" name="Group 881"/>
          <p:cNvGrpSpPr>
            <a:grpSpLocks/>
          </p:cNvGrpSpPr>
          <p:nvPr/>
        </p:nvGrpSpPr>
        <p:grpSpPr bwMode="auto">
          <a:xfrm>
            <a:off x="5868931" y="3910014"/>
            <a:ext cx="603250" cy="452437"/>
            <a:chOff x="-905109" y="3910244"/>
            <a:chExt cx="603250" cy="452648"/>
          </a:xfrm>
        </p:grpSpPr>
        <p:sp>
          <p:nvSpPr>
            <p:cNvPr id="189547" name="Text Box 177"/>
            <p:cNvSpPr txBox="1">
              <a:spLocks noChangeArrowheads="1"/>
            </p:cNvSpPr>
            <p:nvPr/>
          </p:nvSpPr>
          <p:spPr bwMode="auto">
            <a:xfrm>
              <a:off x="-642427" y="4177931"/>
              <a:ext cx="340568" cy="18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600" b="1" dirty="0">
                  <a:solidFill>
                    <a:srgbClr val="000000"/>
                  </a:solidFill>
                </a:rPr>
                <a:t>1-68</a:t>
              </a:r>
            </a:p>
          </p:txBody>
        </p:sp>
        <p:sp>
          <p:nvSpPr>
            <p:cNvPr id="189548" name="Rectangle 24"/>
            <p:cNvSpPr>
              <a:spLocks noChangeArrowheads="1"/>
            </p:cNvSpPr>
            <p:nvPr/>
          </p:nvSpPr>
          <p:spPr bwMode="auto">
            <a:xfrm>
              <a:off x="-905109" y="4094033"/>
              <a:ext cx="333359" cy="199097"/>
            </a:xfrm>
            <a:prstGeom prst="rect">
              <a:avLst/>
            </a:prstGeom>
            <a:solidFill>
              <a:srgbClr val="80E0FF"/>
            </a:solidFill>
            <a:ln w="19050" cap="rnd">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rgbClr val="000000"/>
                </a:solidFill>
              </a:endParaRPr>
            </a:p>
          </p:txBody>
        </p:sp>
        <p:grpSp>
          <p:nvGrpSpPr>
            <p:cNvPr id="189549" name="Group 86"/>
            <p:cNvGrpSpPr>
              <a:grpSpLocks/>
            </p:cNvGrpSpPr>
            <p:nvPr/>
          </p:nvGrpSpPr>
          <p:grpSpPr bwMode="auto">
            <a:xfrm>
              <a:off x="-820119" y="4155970"/>
              <a:ext cx="174867" cy="71820"/>
              <a:chOff x="1811560" y="1476000"/>
              <a:chExt cx="549111" cy="247650"/>
            </a:xfrm>
          </p:grpSpPr>
          <p:cxnSp>
            <p:nvCxnSpPr>
              <p:cNvPr id="189562" name="Straight Connector 540"/>
              <p:cNvCxnSpPr>
                <a:cxnSpLocks noChangeShapeType="1"/>
              </p:cNvCxnSpPr>
              <p:nvPr/>
            </p:nvCxnSpPr>
            <p:spPr bwMode="auto">
              <a:xfrm flipV="1">
                <a:off x="1861900" y="1481245"/>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nvGrpSpPr>
              <p:cNvPr id="189563" name="Group 456"/>
              <p:cNvGrpSpPr>
                <a:grpSpLocks/>
              </p:cNvGrpSpPr>
              <p:nvPr/>
            </p:nvGrpSpPr>
            <p:grpSpPr bwMode="auto">
              <a:xfrm>
                <a:off x="1811560" y="1476000"/>
                <a:ext cx="549111" cy="247650"/>
                <a:chOff x="1808112" y="2134561"/>
                <a:chExt cx="549111" cy="247650"/>
              </a:xfrm>
            </p:grpSpPr>
            <p:sp>
              <p:nvSpPr>
                <p:cNvPr id="189565" name="Freeform 95"/>
                <p:cNvSpPr>
                  <a:spLocks noChangeAspect="1"/>
                </p:cNvSpPr>
                <p:nvPr/>
              </p:nvSpPr>
              <p:spPr bwMode="auto">
                <a:xfrm rot="5400000">
                  <a:off x="2193338"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566" name="Freeform 96"/>
                <p:cNvSpPr>
                  <a:spLocks noChangeAspect="1"/>
                </p:cNvSpPr>
                <p:nvPr/>
              </p:nvSpPr>
              <p:spPr bwMode="auto">
                <a:xfrm rot="16200000" flipH="1">
                  <a:off x="1724347" y="2218326"/>
                  <a:ext cx="247650" cy="80120"/>
                </a:xfrm>
                <a:custGeom>
                  <a:avLst/>
                  <a:gdLst>
                    <a:gd name="T0" fmla="*/ 0 w 255"/>
                    <a:gd name="T1" fmla="*/ 2147483646 h 122"/>
                    <a:gd name="T2" fmla="*/ 2147483646 w 255"/>
                    <a:gd name="T3" fmla="*/ 2147483646 h 122"/>
                    <a:gd name="T4" fmla="*/ 2147483646 w 255"/>
                    <a:gd name="T5" fmla="*/ 2147483646 h 122"/>
                    <a:gd name="T6" fmla="*/ 2147483646 w 255"/>
                    <a:gd name="T7" fmla="*/ 2147483646 h 122"/>
                    <a:gd name="T8" fmla="*/ 2147483646 w 255"/>
                    <a:gd name="T9" fmla="*/ 2147483646 h 122"/>
                    <a:gd name="T10" fmla="*/ 2147483646 w 255"/>
                    <a:gd name="T11" fmla="*/ 2147483646 h 122"/>
                    <a:gd name="T12" fmla="*/ 2147483646 w 255"/>
                    <a:gd name="T13" fmla="*/ 2147483646 h 122"/>
                    <a:gd name="T14" fmla="*/ 2147483646 w 255"/>
                    <a:gd name="T15" fmla="*/ 2147483646 h 122"/>
                    <a:gd name="T16" fmla="*/ 2147483646 w 255"/>
                    <a:gd name="T17" fmla="*/ 0 h 122"/>
                    <a:gd name="T18" fmla="*/ 2147483646 w 255"/>
                    <a:gd name="T19" fmla="*/ 2147483646 h 122"/>
                    <a:gd name="T20" fmla="*/ 2147483646 w 255"/>
                    <a:gd name="T21" fmla="*/ 2147483646 h 122"/>
                    <a:gd name="T22" fmla="*/ 2147483646 w 255"/>
                    <a:gd name="T23" fmla="*/ 2147483646 h 122"/>
                    <a:gd name="T24" fmla="*/ 2147483646 w 255"/>
                    <a:gd name="T25" fmla="*/ 2147483646 h 122"/>
                    <a:gd name="T26" fmla="*/ 2147483646 w 255"/>
                    <a:gd name="T27" fmla="*/ 2147483646 h 122"/>
                    <a:gd name="T28" fmla="*/ 2147483646 w 255"/>
                    <a:gd name="T29" fmla="*/ 2147483646 h 122"/>
                    <a:gd name="T30" fmla="*/ 2147483646 w 255"/>
                    <a:gd name="T31" fmla="*/ 2147483646 h 122"/>
                    <a:gd name="T32" fmla="*/ 2147483646 w 255"/>
                    <a:gd name="T33" fmla="*/ 2147483646 h 122"/>
                    <a:gd name="T34" fmla="*/ 2147483646 w 255"/>
                    <a:gd name="T35" fmla="*/ 2147483646 h 122"/>
                    <a:gd name="T36" fmla="*/ 2147483646 w 255"/>
                    <a:gd name="T37" fmla="*/ 2147483646 h 122"/>
                    <a:gd name="T38" fmla="*/ 2147483646 w 255"/>
                    <a:gd name="T39" fmla="*/ 214748364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122"/>
                    <a:gd name="T62" fmla="*/ 255 w 255"/>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122">
                      <a:moveTo>
                        <a:pt x="0" y="120"/>
                      </a:moveTo>
                      <a:lnTo>
                        <a:pt x="3" y="104"/>
                      </a:lnTo>
                      <a:lnTo>
                        <a:pt x="6" y="89"/>
                      </a:lnTo>
                      <a:lnTo>
                        <a:pt x="20" y="59"/>
                      </a:lnTo>
                      <a:lnTo>
                        <a:pt x="38" y="36"/>
                      </a:lnTo>
                      <a:lnTo>
                        <a:pt x="60" y="20"/>
                      </a:lnTo>
                      <a:lnTo>
                        <a:pt x="81" y="9"/>
                      </a:lnTo>
                      <a:lnTo>
                        <a:pt x="105" y="2"/>
                      </a:lnTo>
                      <a:lnTo>
                        <a:pt x="125" y="0"/>
                      </a:lnTo>
                      <a:lnTo>
                        <a:pt x="147" y="2"/>
                      </a:lnTo>
                      <a:lnTo>
                        <a:pt x="171" y="8"/>
                      </a:lnTo>
                      <a:lnTo>
                        <a:pt x="191" y="17"/>
                      </a:lnTo>
                      <a:lnTo>
                        <a:pt x="206" y="27"/>
                      </a:lnTo>
                      <a:lnTo>
                        <a:pt x="224" y="42"/>
                      </a:lnTo>
                      <a:lnTo>
                        <a:pt x="231" y="53"/>
                      </a:lnTo>
                      <a:lnTo>
                        <a:pt x="240" y="63"/>
                      </a:lnTo>
                      <a:lnTo>
                        <a:pt x="246" y="77"/>
                      </a:lnTo>
                      <a:lnTo>
                        <a:pt x="251" y="87"/>
                      </a:lnTo>
                      <a:lnTo>
                        <a:pt x="254" y="104"/>
                      </a:lnTo>
                      <a:lnTo>
                        <a:pt x="255" y="122"/>
                      </a:ln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89567" name="Line 97"/>
                <p:cNvSpPr>
                  <a:spLocks noChangeShapeType="1"/>
                </p:cNvSpPr>
                <p:nvPr/>
              </p:nvSpPr>
              <p:spPr bwMode="auto">
                <a:xfrm>
                  <a:off x="1881393" y="2382211"/>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89568" name="Line 97"/>
                <p:cNvSpPr>
                  <a:spLocks noChangeShapeType="1"/>
                </p:cNvSpPr>
                <p:nvPr/>
              </p:nvSpPr>
              <p:spPr bwMode="auto">
                <a:xfrm>
                  <a:off x="1882936" y="2135935"/>
                  <a:ext cx="40645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grpSp>
          <p:cxnSp>
            <p:nvCxnSpPr>
              <p:cNvPr id="189564" name="Straight Connector 451"/>
              <p:cNvCxnSpPr>
                <a:cxnSpLocks noChangeShapeType="1"/>
              </p:cNvCxnSpPr>
              <p:nvPr/>
            </p:nvCxnSpPr>
            <p:spPr bwMode="auto">
              <a:xfrm flipH="1" flipV="1">
                <a:off x="1873624" y="1484693"/>
                <a:ext cx="442719" cy="235842"/>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sp>
          <p:nvSpPr>
            <p:cNvPr id="189550" name="Text Box 177"/>
            <p:cNvSpPr txBox="1">
              <a:spLocks noChangeArrowheads="1"/>
            </p:cNvSpPr>
            <p:nvPr/>
          </p:nvSpPr>
          <p:spPr bwMode="auto">
            <a:xfrm>
              <a:off x="-641736" y="3949243"/>
              <a:ext cx="312940" cy="21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800" dirty="0">
                  <a:solidFill>
                    <a:srgbClr val="000000"/>
                  </a:solidFill>
                </a:rPr>
                <a:t>+</a:t>
              </a:r>
            </a:p>
          </p:txBody>
        </p:sp>
        <p:grpSp>
          <p:nvGrpSpPr>
            <p:cNvPr id="189551" name="Group 259"/>
            <p:cNvGrpSpPr>
              <a:grpSpLocks/>
            </p:cNvGrpSpPr>
            <p:nvPr/>
          </p:nvGrpSpPr>
          <p:grpSpPr bwMode="auto">
            <a:xfrm>
              <a:off x="-786877" y="4019429"/>
              <a:ext cx="99063" cy="71019"/>
              <a:chOff x="5816" y="2338"/>
              <a:chExt cx="168" cy="120"/>
            </a:xfrm>
          </p:grpSpPr>
          <p:sp>
            <p:nvSpPr>
              <p:cNvPr id="189559" name="Line 260"/>
              <p:cNvSpPr>
                <a:spLocks noChangeShapeType="1"/>
              </p:cNvSpPr>
              <p:nvPr/>
            </p:nvSpPr>
            <p:spPr bwMode="auto">
              <a:xfrm>
                <a:off x="5877"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560" name="Line 261"/>
              <p:cNvSpPr>
                <a:spLocks noChangeShapeType="1"/>
              </p:cNvSpPr>
              <p:nvPr/>
            </p:nvSpPr>
            <p:spPr bwMode="auto">
              <a:xfrm>
                <a:off x="5929" y="2360"/>
                <a:ext cx="0" cy="9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9561" name="Freeform 262"/>
              <p:cNvSpPr>
                <a:spLocks/>
              </p:cNvSpPr>
              <p:nvPr/>
            </p:nvSpPr>
            <p:spPr bwMode="auto">
              <a:xfrm>
                <a:off x="5816" y="2338"/>
                <a:ext cx="168" cy="120"/>
              </a:xfrm>
              <a:custGeom>
                <a:avLst/>
                <a:gdLst>
                  <a:gd name="T0" fmla="*/ 0 w 192"/>
                  <a:gd name="T1" fmla="*/ 2 h 144"/>
                  <a:gd name="T2" fmla="*/ 0 w 192"/>
                  <a:gd name="T3" fmla="*/ 0 h 144"/>
                  <a:gd name="T4" fmla="*/ 4 w 192"/>
                  <a:gd name="T5" fmla="*/ 0 h 144"/>
                  <a:gd name="T6" fmla="*/ 4 w 192"/>
                  <a:gd name="T7" fmla="*/ 2 h 144"/>
                  <a:gd name="T8" fmla="*/ 0 60000 65536"/>
                  <a:gd name="T9" fmla="*/ 0 60000 65536"/>
                  <a:gd name="T10" fmla="*/ 0 60000 65536"/>
                  <a:gd name="T11" fmla="*/ 0 60000 65536"/>
                  <a:gd name="T12" fmla="*/ 0 w 192"/>
                  <a:gd name="T13" fmla="*/ 0 h 144"/>
                  <a:gd name="T14" fmla="*/ 192 w 192"/>
                  <a:gd name="T15" fmla="*/ 144 h 144"/>
                </a:gdLst>
                <a:ahLst/>
                <a:cxnLst>
                  <a:cxn ang="T8">
                    <a:pos x="T0" y="T1"/>
                  </a:cxn>
                  <a:cxn ang="T9">
                    <a:pos x="T2" y="T3"/>
                  </a:cxn>
                  <a:cxn ang="T10">
                    <a:pos x="T4" y="T5"/>
                  </a:cxn>
                  <a:cxn ang="T11">
                    <a:pos x="T6" y="T7"/>
                  </a:cxn>
                </a:cxnLst>
                <a:rect l="T12" t="T13" r="T14" b="T15"/>
                <a:pathLst>
                  <a:path w="192" h="144">
                    <a:moveTo>
                      <a:pt x="0" y="144"/>
                    </a:moveTo>
                    <a:lnTo>
                      <a:pt x="0" y="0"/>
                    </a:lnTo>
                    <a:lnTo>
                      <a:pt x="192" y="0"/>
                    </a:lnTo>
                    <a:lnTo>
                      <a:pt x="192" y="144"/>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nvGrpSpPr>
            <p:cNvPr id="189552" name="Group 880"/>
            <p:cNvGrpSpPr>
              <a:grpSpLocks/>
            </p:cNvGrpSpPr>
            <p:nvPr/>
          </p:nvGrpSpPr>
          <p:grpSpPr bwMode="auto">
            <a:xfrm>
              <a:off x="-794441" y="3910244"/>
              <a:ext cx="119390" cy="94158"/>
              <a:chOff x="938943" y="4252150"/>
              <a:chExt cx="119390" cy="94158"/>
            </a:xfrm>
          </p:grpSpPr>
          <p:grpSp>
            <p:nvGrpSpPr>
              <p:cNvPr id="189553" name="Group 521"/>
              <p:cNvGrpSpPr>
                <a:grpSpLocks/>
              </p:cNvGrpSpPr>
              <p:nvPr/>
            </p:nvGrpSpPr>
            <p:grpSpPr bwMode="auto">
              <a:xfrm>
                <a:off x="940452" y="4285375"/>
                <a:ext cx="116901" cy="60933"/>
                <a:chOff x="198119" y="3256942"/>
                <a:chExt cx="514349" cy="266711"/>
              </a:xfrm>
            </p:grpSpPr>
            <p:cxnSp>
              <p:nvCxnSpPr>
                <p:cNvPr id="189557" name="Straight Connector 522"/>
                <p:cNvCxnSpPr>
                  <a:cxnSpLocks noChangeShapeType="1"/>
                </p:cNvCxnSpPr>
                <p:nvPr/>
              </p:nvCxnSpPr>
              <p:spPr bwMode="auto">
                <a:xfrm rot="5400000" flipH="1" flipV="1">
                  <a:off x="198120" y="3256954"/>
                  <a:ext cx="266698"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9558" name="Straight Connector 523"/>
                <p:cNvCxnSpPr>
                  <a:cxnSpLocks noChangeShapeType="1"/>
                </p:cNvCxnSpPr>
                <p:nvPr/>
              </p:nvCxnSpPr>
              <p:spPr bwMode="auto">
                <a:xfrm rot="16200000" flipV="1">
                  <a:off x="445769" y="3256941"/>
                  <a:ext cx="266697" cy="266700"/>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nvGrpSpPr>
              <p:cNvPr id="189554" name="Group 521"/>
              <p:cNvGrpSpPr>
                <a:grpSpLocks/>
              </p:cNvGrpSpPr>
              <p:nvPr/>
            </p:nvGrpSpPr>
            <p:grpSpPr bwMode="auto">
              <a:xfrm>
                <a:off x="938943" y="4252150"/>
                <a:ext cx="119390" cy="60934"/>
                <a:chOff x="198119" y="3237134"/>
                <a:chExt cx="525302" cy="266717"/>
              </a:xfrm>
            </p:grpSpPr>
            <p:cxnSp>
              <p:nvCxnSpPr>
                <p:cNvPr id="189555" name="Straight Connector 522"/>
                <p:cNvCxnSpPr>
                  <a:cxnSpLocks noChangeShapeType="1"/>
                </p:cNvCxnSpPr>
                <p:nvPr/>
              </p:nvCxnSpPr>
              <p:spPr bwMode="auto">
                <a:xfrm rot="5400000" flipH="1" flipV="1">
                  <a:off x="198121" y="3237132"/>
                  <a:ext cx="266695" cy="266699"/>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89556" name="Straight Connector 523"/>
                <p:cNvCxnSpPr>
                  <a:cxnSpLocks noChangeShapeType="1"/>
                </p:cNvCxnSpPr>
                <p:nvPr/>
              </p:nvCxnSpPr>
              <p:spPr bwMode="auto">
                <a:xfrm rot="16200000" flipV="1">
                  <a:off x="456722" y="3237152"/>
                  <a:ext cx="266700" cy="266698"/>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gr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91667E-6 3.7037E-7 L 0.08854 0.03125 " pathEditMode="relative" rAng="0" ptsTypes="AA">
                                      <p:cBhvr>
                                        <p:cTn id="6" dur="1000" fill="hold"/>
                                        <p:tgtEl>
                                          <p:spTgt spid="933"/>
                                        </p:tgtEl>
                                        <p:attrNameLst>
                                          <p:attrName>ppt_x</p:attrName>
                                          <p:attrName>ppt_y</p:attrName>
                                        </p:attrNameLst>
                                      </p:cBhvr>
                                      <p:rCtr x="4427" y="1551"/>
                                    </p:animMotion>
                                  </p:childTnLst>
                                </p:cTn>
                              </p:par>
                            </p:childTnLst>
                          </p:cTn>
                        </p:par>
                        <p:par>
                          <p:cTn id="7" fill="hold">
                            <p:stCondLst>
                              <p:cond delay="1000"/>
                            </p:stCondLst>
                            <p:childTnLst>
                              <p:par>
                                <p:cTn id="8" presetID="10" presetClass="exit" presetSubtype="0" fill="hold" nodeType="afterEffect">
                                  <p:stCondLst>
                                    <p:cond delay="0"/>
                                  </p:stCondLst>
                                  <p:childTnLst>
                                    <p:animEffect transition="out" filter="fade">
                                      <p:cBhvr>
                                        <p:cTn id="9" dur="1000"/>
                                        <p:tgtEl>
                                          <p:spTgt spid="933"/>
                                        </p:tgtEl>
                                      </p:cBhvr>
                                    </p:animEffect>
                                    <p:set>
                                      <p:cBhvr>
                                        <p:cTn id="10" dur="1" fill="hold">
                                          <p:stCondLst>
                                            <p:cond delay="999"/>
                                          </p:stCondLst>
                                        </p:cTn>
                                        <p:tgtEl>
                                          <p:spTgt spid="933"/>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955"/>
                                        </p:tgtEl>
                                        <p:attrNameLst>
                                          <p:attrName>style.visibility</p:attrName>
                                        </p:attrNameLst>
                                      </p:cBhvr>
                                      <p:to>
                                        <p:strVal val="visible"/>
                                      </p:to>
                                    </p:set>
                                    <p:animEffect transition="in" filter="dissolve">
                                      <p:cBhvr>
                                        <p:cTn id="13" dur="2000"/>
                                        <p:tgtEl>
                                          <p:spTgt spid="955"/>
                                        </p:tgtEl>
                                      </p:cBhvr>
                                    </p:animEffect>
                                  </p:childTnLst>
                                </p:cTn>
                              </p:par>
                              <p:par>
                                <p:cTn id="14" presetID="9" presetClass="entr" presetSubtype="0" fill="hold" nodeType="withEffect">
                                  <p:stCondLst>
                                    <p:cond delay="0"/>
                                  </p:stCondLst>
                                  <p:childTnLst>
                                    <p:set>
                                      <p:cBhvr>
                                        <p:cTn id="15" dur="1" fill="hold">
                                          <p:stCondLst>
                                            <p:cond delay="0"/>
                                          </p:stCondLst>
                                        </p:cTn>
                                        <p:tgtEl>
                                          <p:spTgt spid="111797"/>
                                        </p:tgtEl>
                                        <p:attrNameLst>
                                          <p:attrName>style.visibility</p:attrName>
                                        </p:attrNameLst>
                                      </p:cBhvr>
                                      <p:to>
                                        <p:strVal val="visible"/>
                                      </p:to>
                                    </p:set>
                                    <p:animEffect transition="in" filter="dissolve">
                                      <p:cBhvr>
                                        <p:cTn id="16" dur="2000"/>
                                        <p:tgtEl>
                                          <p:spTgt spid="111797"/>
                                        </p:tgtEl>
                                      </p:cBhvr>
                                    </p:animEffect>
                                  </p:childTnLst>
                                </p:cTn>
                              </p:par>
                            </p:childTnLst>
                          </p:cTn>
                        </p:par>
                        <p:par>
                          <p:cTn id="17" fill="hold">
                            <p:stCondLst>
                              <p:cond delay="3000"/>
                            </p:stCondLst>
                            <p:childTnLst>
                              <p:par>
                                <p:cTn id="18" presetID="9" presetClass="entr" presetSubtype="0" fill="hold" nodeType="afterEffect">
                                  <p:stCondLst>
                                    <p:cond delay="0"/>
                                  </p:stCondLst>
                                  <p:childTnLst>
                                    <p:set>
                                      <p:cBhvr>
                                        <p:cTn id="19" dur="1" fill="hold">
                                          <p:stCondLst>
                                            <p:cond delay="0"/>
                                          </p:stCondLst>
                                        </p:cTn>
                                        <p:tgtEl>
                                          <p:spTgt spid="853"/>
                                        </p:tgtEl>
                                        <p:attrNameLst>
                                          <p:attrName>style.visibility</p:attrName>
                                        </p:attrNameLst>
                                      </p:cBhvr>
                                      <p:to>
                                        <p:strVal val="visible"/>
                                      </p:to>
                                    </p:set>
                                    <p:animEffect transition="in" filter="dissolve">
                                      <p:cBhvr>
                                        <p:cTn id="20" dur="1000"/>
                                        <p:tgtEl>
                                          <p:spTgt spid="85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2000"/>
                                        <p:tgtEl>
                                          <p:spTgt spid="955"/>
                                        </p:tgtEl>
                                      </p:cBhvr>
                                    </p:animEffect>
                                    <p:set>
                                      <p:cBhvr>
                                        <p:cTn id="25" dur="1" fill="hold">
                                          <p:stCondLst>
                                            <p:cond delay="1999"/>
                                          </p:stCondLst>
                                        </p:cTn>
                                        <p:tgtEl>
                                          <p:spTgt spid="955"/>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2000"/>
                                        <p:tgtEl>
                                          <p:spTgt spid="111797"/>
                                        </p:tgtEl>
                                      </p:cBhvr>
                                    </p:animEffect>
                                    <p:set>
                                      <p:cBhvr>
                                        <p:cTn id="28" dur="1" fill="hold">
                                          <p:stCondLst>
                                            <p:cond delay="1999"/>
                                          </p:stCondLst>
                                        </p:cTn>
                                        <p:tgtEl>
                                          <p:spTgt spid="111797"/>
                                        </p:tgtEl>
                                        <p:attrNameLst>
                                          <p:attrName>style.visibility</p:attrName>
                                        </p:attrNameLst>
                                      </p:cBhvr>
                                      <p:to>
                                        <p:strVal val="hidden"/>
                                      </p:to>
                                    </p:set>
                                  </p:childTnLst>
                                </p:cTn>
                              </p:par>
                            </p:childTnLst>
                          </p:cTn>
                        </p:par>
                        <p:par>
                          <p:cTn id="29" fill="hold" nodeType="afterGroup">
                            <p:stCondLst>
                              <p:cond delay="2000"/>
                            </p:stCondLst>
                            <p:childTnLst>
                              <p:par>
                                <p:cTn id="30" presetID="29" presetClass="entr" presetSubtype="0" fill="hold" nodeType="afterEffect">
                                  <p:stCondLst>
                                    <p:cond delay="0"/>
                                  </p:stCondLst>
                                  <p:childTnLst>
                                    <p:set>
                                      <p:cBhvr>
                                        <p:cTn id="31" dur="1" fill="hold">
                                          <p:stCondLst>
                                            <p:cond delay="0"/>
                                          </p:stCondLst>
                                        </p:cTn>
                                        <p:tgtEl>
                                          <p:spTgt spid="111825"/>
                                        </p:tgtEl>
                                        <p:attrNameLst>
                                          <p:attrName>style.visibility</p:attrName>
                                        </p:attrNameLst>
                                      </p:cBhvr>
                                      <p:to>
                                        <p:strVal val="visible"/>
                                      </p:to>
                                    </p:set>
                                    <p:anim calcmode="lin" valueType="num">
                                      <p:cBhvr>
                                        <p:cTn id="32" dur="2000" fill="hold"/>
                                        <p:tgtEl>
                                          <p:spTgt spid="111825"/>
                                        </p:tgtEl>
                                        <p:attrNameLst>
                                          <p:attrName>ppt_x</p:attrName>
                                        </p:attrNameLst>
                                      </p:cBhvr>
                                      <p:tavLst>
                                        <p:tav tm="0">
                                          <p:val>
                                            <p:strVal val="#ppt_x-.2"/>
                                          </p:val>
                                        </p:tav>
                                        <p:tav tm="100000">
                                          <p:val>
                                            <p:strVal val="#ppt_x"/>
                                          </p:val>
                                        </p:tav>
                                      </p:tavLst>
                                    </p:anim>
                                    <p:anim calcmode="lin" valueType="num">
                                      <p:cBhvr>
                                        <p:cTn id="33" dur="2000" fill="hold"/>
                                        <p:tgtEl>
                                          <p:spTgt spid="111825"/>
                                        </p:tgtEl>
                                        <p:attrNameLst>
                                          <p:attrName>ppt_y</p:attrName>
                                        </p:attrNameLst>
                                      </p:cBhvr>
                                      <p:tavLst>
                                        <p:tav tm="0">
                                          <p:val>
                                            <p:strVal val="#ppt_y"/>
                                          </p:val>
                                        </p:tav>
                                        <p:tav tm="100000">
                                          <p:val>
                                            <p:strVal val="#ppt_y"/>
                                          </p:val>
                                        </p:tav>
                                      </p:tavLst>
                                    </p:anim>
                                    <p:animEffect transition="in" filter="wipe(right)" prLst="gradientSize: 0.1">
                                      <p:cBhvr>
                                        <p:cTn id="34" dur="2000"/>
                                        <p:tgtEl>
                                          <p:spTgt spid="111825"/>
                                        </p:tgtEl>
                                      </p:cBhvr>
                                    </p:animEffect>
                                  </p:childTnLst>
                                </p:cTn>
                              </p:par>
                              <p:par>
                                <p:cTn id="35" presetID="12" presetClass="entr" presetSubtype="8" fill="hold" nodeType="withEffect">
                                  <p:stCondLst>
                                    <p:cond delay="0"/>
                                  </p:stCondLst>
                                  <p:childTnLst>
                                    <p:set>
                                      <p:cBhvr>
                                        <p:cTn id="36" dur="1" fill="hold">
                                          <p:stCondLst>
                                            <p:cond delay="0"/>
                                          </p:stCondLst>
                                        </p:cTn>
                                        <p:tgtEl>
                                          <p:spTgt spid="974"/>
                                        </p:tgtEl>
                                        <p:attrNameLst>
                                          <p:attrName>style.visibility</p:attrName>
                                        </p:attrNameLst>
                                      </p:cBhvr>
                                      <p:to>
                                        <p:strVal val="visible"/>
                                      </p:to>
                                    </p:set>
                                    <p:anim calcmode="lin" valueType="num">
                                      <p:cBhvr additive="base">
                                        <p:cTn id="37" dur="2000"/>
                                        <p:tgtEl>
                                          <p:spTgt spid="974"/>
                                        </p:tgtEl>
                                        <p:attrNameLst>
                                          <p:attrName>ppt_x</p:attrName>
                                        </p:attrNameLst>
                                      </p:cBhvr>
                                      <p:tavLst>
                                        <p:tav tm="0">
                                          <p:val>
                                            <p:strVal val="#ppt_x-#ppt_w*1.125000"/>
                                          </p:val>
                                        </p:tav>
                                        <p:tav tm="100000">
                                          <p:val>
                                            <p:strVal val="#ppt_x"/>
                                          </p:val>
                                        </p:tav>
                                      </p:tavLst>
                                    </p:anim>
                                    <p:animEffect transition="in" filter="wipe(right)">
                                      <p:cBhvr>
                                        <p:cTn id="38" dur="2000"/>
                                        <p:tgtEl>
                                          <p:spTgt spid="974"/>
                                        </p:tgtEl>
                                      </p:cBhvr>
                                    </p:animEffect>
                                  </p:childTnLst>
                                </p:cTn>
                              </p:par>
                            </p:childTnLst>
                          </p:cTn>
                        </p:par>
                        <p:par>
                          <p:cTn id="39" fill="hold">
                            <p:stCondLst>
                              <p:cond delay="4000"/>
                            </p:stCondLst>
                            <p:childTnLst>
                              <p:par>
                                <p:cTn id="40" presetID="10" presetClass="exit" presetSubtype="0" fill="hold" nodeType="afterEffect">
                                  <p:stCondLst>
                                    <p:cond delay="0"/>
                                  </p:stCondLst>
                                  <p:childTnLst>
                                    <p:animEffect transition="out" filter="fade">
                                      <p:cBhvr>
                                        <p:cTn id="41" dur="2000"/>
                                        <p:tgtEl>
                                          <p:spTgt spid="111825"/>
                                        </p:tgtEl>
                                      </p:cBhvr>
                                    </p:animEffect>
                                    <p:set>
                                      <p:cBhvr>
                                        <p:cTn id="42" dur="1" fill="hold">
                                          <p:stCondLst>
                                            <p:cond delay="1999"/>
                                          </p:stCondLst>
                                        </p:cTn>
                                        <p:tgtEl>
                                          <p:spTgt spid="111825"/>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111828"/>
                                        </p:tgtEl>
                                        <p:attrNameLst>
                                          <p:attrName>style.visibility</p:attrName>
                                        </p:attrNameLst>
                                      </p:cBhvr>
                                      <p:to>
                                        <p:strVal val="hidden"/>
                                      </p:to>
                                    </p:set>
                                  </p:childTnLst>
                                </p:cTn>
                              </p:par>
                              <p:par>
                                <p:cTn id="45" presetID="1" presetClass="entr" presetSubtype="0" fill="hold" nodeType="withEffect">
                                  <p:stCondLst>
                                    <p:cond delay="0"/>
                                  </p:stCondLst>
                                  <p:childTnLst>
                                    <p:set>
                                      <p:cBhvr>
                                        <p:cTn id="46" dur="1" fill="hold">
                                          <p:stCondLst>
                                            <p:cond delay="0"/>
                                          </p:stCondLst>
                                        </p:cTn>
                                        <p:tgtEl>
                                          <p:spTgt spid="111831"/>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165"/>
                                        </p:tgtEl>
                                        <p:attrNameLst>
                                          <p:attrName>style.visibility</p:attrName>
                                        </p:attrNameLst>
                                      </p:cBhvr>
                                      <p:to>
                                        <p:strVal val="visible"/>
                                      </p:to>
                                    </p:set>
                                    <p:animEffect transition="in" filter="wipe(left)">
                                      <p:cBhvr>
                                        <p:cTn id="51" dur="2000"/>
                                        <p:tgtEl>
                                          <p:spTgt spid="165"/>
                                        </p:tgtEl>
                                      </p:cBhvr>
                                    </p:animEffect>
                                  </p:childTnLst>
                                </p:cTn>
                              </p:par>
                              <p:par>
                                <p:cTn id="52" presetID="22" presetClass="entr" presetSubtype="8" fill="hold" nodeType="withEffect">
                                  <p:stCondLst>
                                    <p:cond delay="0"/>
                                  </p:stCondLst>
                                  <p:childTnLst>
                                    <p:set>
                                      <p:cBhvr>
                                        <p:cTn id="53" dur="1" fill="hold">
                                          <p:stCondLst>
                                            <p:cond delay="0"/>
                                          </p:stCondLst>
                                        </p:cTn>
                                        <p:tgtEl>
                                          <p:spTgt spid="111654"/>
                                        </p:tgtEl>
                                        <p:attrNameLst>
                                          <p:attrName>style.visibility</p:attrName>
                                        </p:attrNameLst>
                                      </p:cBhvr>
                                      <p:to>
                                        <p:strVal val="visible"/>
                                      </p:to>
                                    </p:set>
                                    <p:animEffect transition="in" filter="wipe(left)">
                                      <p:cBhvr>
                                        <p:cTn id="54" dur="2000"/>
                                        <p:tgtEl>
                                          <p:spTgt spid="111654"/>
                                        </p:tgtEl>
                                      </p:cBhvr>
                                    </p:animEffect>
                                  </p:childTnLst>
                                </p:cTn>
                              </p:par>
                            </p:childTnLst>
                          </p:cTn>
                        </p:par>
                        <p:par>
                          <p:cTn id="55" fill="hold" nodeType="withGroup">
                            <p:stCondLst>
                              <p:cond delay="2000"/>
                            </p:stCondLst>
                            <p:childTnLst>
                              <p:par>
                                <p:cTn id="56" presetID="22" presetClass="entr" presetSubtype="8" fill="hold" nodeType="afterEffect">
                                  <p:stCondLst>
                                    <p:cond delay="0"/>
                                  </p:stCondLst>
                                  <p:childTnLst>
                                    <p:set>
                                      <p:cBhvr>
                                        <p:cTn id="57" dur="1" fill="hold">
                                          <p:stCondLst>
                                            <p:cond delay="0"/>
                                          </p:stCondLst>
                                        </p:cTn>
                                        <p:tgtEl>
                                          <p:spTgt spid="111669"/>
                                        </p:tgtEl>
                                        <p:attrNameLst>
                                          <p:attrName>style.visibility</p:attrName>
                                        </p:attrNameLst>
                                      </p:cBhvr>
                                      <p:to>
                                        <p:strVal val="visible"/>
                                      </p:to>
                                    </p:set>
                                    <p:animEffect transition="in" filter="wipe(left)">
                                      <p:cBhvr>
                                        <p:cTn id="58" dur="2000"/>
                                        <p:tgtEl>
                                          <p:spTgt spid="111669"/>
                                        </p:tgtEl>
                                      </p:cBhvr>
                                    </p:animEffect>
                                  </p:childTnLst>
                                </p:cTn>
                              </p:par>
                            </p:childTnLst>
                          </p:cTn>
                        </p:par>
                      </p:childTnLst>
                    </p:cTn>
                  </p:par>
                  <p:par>
                    <p:cTn id="59" fill="hold">
                      <p:stCondLst>
                        <p:cond delay="indefinite"/>
                      </p:stCondLst>
                      <p:childTnLst>
                        <p:par>
                          <p:cTn id="60" fill="hold">
                            <p:stCondLst>
                              <p:cond delay="0"/>
                            </p:stCondLst>
                            <p:childTnLst>
                              <p:par>
                                <p:cTn id="61" presetID="63" presetClass="path" presetSubtype="0" accel="50000" decel="50000" fill="hold" nodeType="clickEffect">
                                  <p:stCondLst>
                                    <p:cond delay="0"/>
                                  </p:stCondLst>
                                  <p:childTnLst>
                                    <p:animMotion origin="layout" path="M -1.25E-6 -3.7037E-6 L 0.34362 0.06459 " pathEditMode="relative" rAng="0" ptsTypes="AA">
                                      <p:cBhvr>
                                        <p:cTn id="62" dur="3000" fill="hold"/>
                                        <p:tgtEl>
                                          <p:spTgt spid="111772"/>
                                        </p:tgtEl>
                                        <p:attrNameLst>
                                          <p:attrName>ppt_x</p:attrName>
                                          <p:attrName>ppt_y</p:attrName>
                                        </p:attrNameLst>
                                      </p:cBhvr>
                                      <p:rCtr x="17174" y="3218"/>
                                    </p:animMotion>
                                  </p:childTnLst>
                                </p:cTn>
                              </p:par>
                              <p:par>
                                <p:cTn id="63" presetID="63" presetClass="path" presetSubtype="0" accel="50000" decel="50000" fill="hold" nodeType="withEffect">
                                  <p:stCondLst>
                                    <p:cond delay="0"/>
                                  </p:stCondLst>
                                  <p:childTnLst>
                                    <p:animMotion origin="layout" path="M -3.95833E-6 -4.07407E-6 L 0.3448 0.06991 " pathEditMode="relative" rAng="0" ptsTypes="AA">
                                      <p:cBhvr>
                                        <p:cTn id="64" dur="3000" fill="hold"/>
                                        <p:tgtEl>
                                          <p:spTgt spid="111831"/>
                                        </p:tgtEl>
                                        <p:attrNameLst>
                                          <p:attrName>ppt_x</p:attrName>
                                          <p:attrName>ppt_y</p:attrName>
                                        </p:attrNameLst>
                                      </p:cBhvr>
                                      <p:rCtr x="17240" y="3495"/>
                                    </p:animMotion>
                                  </p:childTnLst>
                                </p:cTn>
                              </p:par>
                              <p:par>
                                <p:cTn id="65" presetID="42" presetClass="path" presetSubtype="0" accel="50000" decel="50000" fill="hold" nodeType="withEffect">
                                  <p:stCondLst>
                                    <p:cond delay="0"/>
                                  </p:stCondLst>
                                  <p:childTnLst>
                                    <p:animMotion origin="layout" path="M 4.58333E-6 4.44444E-6 L 0.37187 0.03333 " pathEditMode="relative" rAng="0" ptsTypes="AA">
                                      <p:cBhvr>
                                        <p:cTn id="66" dur="3000" fill="hold"/>
                                        <p:tgtEl>
                                          <p:spTgt spid="896"/>
                                        </p:tgtEl>
                                        <p:attrNameLst>
                                          <p:attrName>ppt_x</p:attrName>
                                          <p:attrName>ppt_y</p:attrName>
                                        </p:attrNameLst>
                                      </p:cBhvr>
                                      <p:rCtr x="18594" y="1667"/>
                                    </p:animMotion>
                                  </p:childTnLst>
                                </p:cTn>
                              </p:par>
                              <p:par>
                                <p:cTn id="67" presetID="10" presetClass="entr" presetSubtype="0" fill="hold" nodeType="withEffect">
                                  <p:stCondLst>
                                    <p:cond delay="0"/>
                                  </p:stCondLst>
                                  <p:childTnLst>
                                    <p:set>
                                      <p:cBhvr>
                                        <p:cTn id="68" dur="1" fill="hold">
                                          <p:stCondLst>
                                            <p:cond delay="0"/>
                                          </p:stCondLst>
                                        </p:cTn>
                                        <p:tgtEl>
                                          <p:spTgt spid="1047"/>
                                        </p:tgtEl>
                                        <p:attrNameLst>
                                          <p:attrName>style.visibility</p:attrName>
                                        </p:attrNameLst>
                                      </p:cBhvr>
                                      <p:to>
                                        <p:strVal val="visible"/>
                                      </p:to>
                                    </p:set>
                                    <p:animEffect transition="in" filter="fade">
                                      <p:cBhvr>
                                        <p:cTn id="69" dur="1000"/>
                                        <p:tgtEl>
                                          <p:spTgt spid="1047"/>
                                        </p:tgtEl>
                                      </p:cBhvr>
                                    </p:animEffect>
                                  </p:childTnLst>
                                </p:cTn>
                              </p:par>
                            </p:childTnLst>
                          </p:cTn>
                        </p:par>
                        <p:par>
                          <p:cTn id="70" fill="hold">
                            <p:stCondLst>
                              <p:cond delay="3000"/>
                            </p:stCondLst>
                            <p:childTnLst>
                              <p:par>
                                <p:cTn id="71" presetID="10" presetClass="entr" presetSubtype="0" fill="hold" nodeType="afterEffect">
                                  <p:stCondLst>
                                    <p:cond delay="0"/>
                                  </p:stCondLst>
                                  <p:childTnLst>
                                    <p:set>
                                      <p:cBhvr>
                                        <p:cTn id="72" dur="1" fill="hold">
                                          <p:stCondLst>
                                            <p:cond delay="0"/>
                                          </p:stCondLst>
                                        </p:cTn>
                                        <p:tgtEl>
                                          <p:spTgt spid="1041"/>
                                        </p:tgtEl>
                                        <p:attrNameLst>
                                          <p:attrName>style.visibility</p:attrName>
                                        </p:attrNameLst>
                                      </p:cBhvr>
                                      <p:to>
                                        <p:strVal val="visible"/>
                                      </p:to>
                                    </p:set>
                                    <p:animEffect transition="in" filter="fade">
                                      <p:cBhvr>
                                        <p:cTn id="73" dur="1000"/>
                                        <p:tgtEl>
                                          <p:spTgt spid="1041"/>
                                        </p:tgtEl>
                                      </p:cBhvr>
                                    </p:animEffect>
                                  </p:childTnLst>
                                </p:cTn>
                              </p:par>
                              <p:par>
                                <p:cTn id="74" presetID="0" presetClass="path" presetSubtype="0" accel="40000" decel="40000" fill="hold" nodeType="withEffect">
                                  <p:stCondLst>
                                    <p:cond delay="0"/>
                                  </p:stCondLst>
                                  <p:childTnLst>
                                    <p:animMotion origin="layout" path="M 0.00013 0.00069 C 0.01367 0.0044 0.02734 0.00833 0.04114 0.01273 C 0.05482 0.01713 0.06224 0.01829 0.08164 0.02569 C 0.10104 0.03356 0.14479 0.05417 0.15755 0.05995 " pathEditMode="relative" rAng="0" ptsTypes="AAAA">
                                      <p:cBhvr>
                                        <p:cTn id="75" dur="5000" fill="hold"/>
                                        <p:tgtEl>
                                          <p:spTgt spid="111899"/>
                                        </p:tgtEl>
                                        <p:attrNameLst>
                                          <p:attrName>ppt_x</p:attrName>
                                          <p:attrName>ppt_y</p:attrName>
                                        </p:attrNameLst>
                                      </p:cBhvr>
                                      <p:rCtr x="7865" y="2963"/>
                                    </p:animMotion>
                                  </p:childTnLst>
                                </p:cTn>
                              </p:par>
                            </p:childTnLst>
                          </p:cTn>
                        </p:par>
                        <p:par>
                          <p:cTn id="76" fill="hold">
                            <p:stCondLst>
                              <p:cond delay="8000"/>
                            </p:stCondLst>
                            <p:childTnLst>
                              <p:par>
                                <p:cTn id="77" presetID="9" presetClass="exit" presetSubtype="0" fill="hold" nodeType="afterEffect">
                                  <p:stCondLst>
                                    <p:cond delay="0"/>
                                  </p:stCondLst>
                                  <p:childTnLst>
                                    <p:animEffect transition="out" filter="dissolve">
                                      <p:cBhvr>
                                        <p:cTn id="78" dur="1000"/>
                                        <p:tgtEl>
                                          <p:spTgt spid="974"/>
                                        </p:tgtEl>
                                      </p:cBhvr>
                                    </p:animEffect>
                                    <p:set>
                                      <p:cBhvr>
                                        <p:cTn id="79" dur="1" fill="hold">
                                          <p:stCondLst>
                                            <p:cond delay="999"/>
                                          </p:stCondLst>
                                        </p:cTn>
                                        <p:tgtEl>
                                          <p:spTgt spid="974"/>
                                        </p:tgtEl>
                                        <p:attrNameLst>
                                          <p:attrName>style.visibility</p:attrName>
                                        </p:attrNameLst>
                                      </p:cBhvr>
                                      <p:to>
                                        <p:strVal val="hidden"/>
                                      </p:to>
                                    </p:set>
                                  </p:childTnLst>
                                </p:cTn>
                              </p:par>
                              <p:par>
                                <p:cTn id="80" presetID="9" presetClass="entr" presetSubtype="0" fill="hold" nodeType="withEffect">
                                  <p:stCondLst>
                                    <p:cond delay="0"/>
                                  </p:stCondLst>
                                  <p:childTnLst>
                                    <p:set>
                                      <p:cBhvr>
                                        <p:cTn id="81" dur="1" fill="hold">
                                          <p:stCondLst>
                                            <p:cond delay="0"/>
                                          </p:stCondLst>
                                        </p:cTn>
                                        <p:tgtEl>
                                          <p:spTgt spid="993"/>
                                        </p:tgtEl>
                                        <p:attrNameLst>
                                          <p:attrName>style.visibility</p:attrName>
                                        </p:attrNameLst>
                                      </p:cBhvr>
                                      <p:to>
                                        <p:strVal val="visible"/>
                                      </p:to>
                                    </p:set>
                                    <p:animEffect transition="in" filter="dissolve">
                                      <p:cBhvr>
                                        <p:cTn id="82" dur="2000"/>
                                        <p:tgtEl>
                                          <p:spTgt spid="993"/>
                                        </p:tgtEl>
                                      </p:cBhvr>
                                    </p:animEffect>
                                  </p:childTnLst>
                                </p:cTn>
                              </p:par>
                            </p:childTnLst>
                          </p:cTn>
                        </p:par>
                        <p:par>
                          <p:cTn id="83" fill="hold">
                            <p:stCondLst>
                              <p:cond delay="10000"/>
                            </p:stCondLst>
                            <p:childTnLst>
                              <p:par>
                                <p:cTn id="84" presetID="9" presetClass="entr" presetSubtype="0" fill="hold" nodeType="afterEffect">
                                  <p:stCondLst>
                                    <p:cond delay="0"/>
                                  </p:stCondLst>
                                  <p:childTnLst>
                                    <p:set>
                                      <p:cBhvr>
                                        <p:cTn id="85" dur="1" fill="hold">
                                          <p:stCondLst>
                                            <p:cond delay="0"/>
                                          </p:stCondLst>
                                        </p:cTn>
                                        <p:tgtEl>
                                          <p:spTgt spid="170"/>
                                        </p:tgtEl>
                                        <p:attrNameLst>
                                          <p:attrName>style.visibility</p:attrName>
                                        </p:attrNameLst>
                                      </p:cBhvr>
                                      <p:to>
                                        <p:strVal val="visible"/>
                                      </p:to>
                                    </p:set>
                                    <p:animEffect transition="in" filter="dissolve">
                                      <p:cBhvr>
                                        <p:cTn id="86" dur="1000"/>
                                        <p:tgtEl>
                                          <p:spTgt spid="170"/>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0" presetClass="exit" presetSubtype="0" fill="hold" nodeType="clickEffect">
                                  <p:stCondLst>
                                    <p:cond delay="0"/>
                                  </p:stCondLst>
                                  <p:childTnLst>
                                    <p:animEffect transition="out" filter="fade">
                                      <p:cBhvr>
                                        <p:cTn id="90" dur="2000"/>
                                        <p:tgtEl>
                                          <p:spTgt spid="143"/>
                                        </p:tgtEl>
                                      </p:cBhvr>
                                    </p:animEffect>
                                    <p:set>
                                      <p:cBhvr>
                                        <p:cTn id="91" dur="1" fill="hold">
                                          <p:stCondLst>
                                            <p:cond delay="1999"/>
                                          </p:stCondLst>
                                        </p:cTn>
                                        <p:tgtEl>
                                          <p:spTgt spid="143"/>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2000"/>
                                        <p:tgtEl>
                                          <p:spTgt spid="111650"/>
                                        </p:tgtEl>
                                      </p:cBhvr>
                                    </p:animEffect>
                                    <p:set>
                                      <p:cBhvr>
                                        <p:cTn id="94" dur="1" fill="hold">
                                          <p:stCondLst>
                                            <p:cond delay="1999"/>
                                          </p:stCondLst>
                                        </p:cTn>
                                        <p:tgtEl>
                                          <p:spTgt spid="111650"/>
                                        </p:tgtEl>
                                        <p:attrNameLst>
                                          <p:attrName>style.visibility</p:attrName>
                                        </p:attrNameLst>
                                      </p:cBhvr>
                                      <p:to>
                                        <p:strVal val="hidden"/>
                                      </p:to>
                                    </p:set>
                                  </p:childTnLst>
                                </p:cTn>
                              </p:par>
                              <p:par>
                                <p:cTn id="95" presetID="29" presetClass="entr" presetSubtype="0" fill="hold" nodeType="withEffect">
                                  <p:stCondLst>
                                    <p:cond delay="0"/>
                                  </p:stCondLst>
                                  <p:childTnLst>
                                    <p:set>
                                      <p:cBhvr>
                                        <p:cTn id="96" dur="1" fill="hold">
                                          <p:stCondLst>
                                            <p:cond delay="0"/>
                                          </p:stCondLst>
                                        </p:cTn>
                                        <p:tgtEl>
                                          <p:spTgt spid="111662"/>
                                        </p:tgtEl>
                                        <p:attrNameLst>
                                          <p:attrName>style.visibility</p:attrName>
                                        </p:attrNameLst>
                                      </p:cBhvr>
                                      <p:to>
                                        <p:strVal val="visible"/>
                                      </p:to>
                                    </p:set>
                                    <p:anim calcmode="lin" valueType="num">
                                      <p:cBhvr>
                                        <p:cTn id="97" dur="2000" fill="hold"/>
                                        <p:tgtEl>
                                          <p:spTgt spid="111662"/>
                                        </p:tgtEl>
                                        <p:attrNameLst>
                                          <p:attrName>ppt_x</p:attrName>
                                        </p:attrNameLst>
                                      </p:cBhvr>
                                      <p:tavLst>
                                        <p:tav tm="0">
                                          <p:val>
                                            <p:strVal val="#ppt_x-.2"/>
                                          </p:val>
                                        </p:tav>
                                        <p:tav tm="100000">
                                          <p:val>
                                            <p:strVal val="#ppt_x"/>
                                          </p:val>
                                        </p:tav>
                                      </p:tavLst>
                                    </p:anim>
                                    <p:anim calcmode="lin" valueType="num">
                                      <p:cBhvr>
                                        <p:cTn id="98" dur="2000" fill="hold"/>
                                        <p:tgtEl>
                                          <p:spTgt spid="111662"/>
                                        </p:tgtEl>
                                        <p:attrNameLst>
                                          <p:attrName>ppt_y</p:attrName>
                                        </p:attrNameLst>
                                      </p:cBhvr>
                                      <p:tavLst>
                                        <p:tav tm="0">
                                          <p:val>
                                            <p:strVal val="#ppt_y"/>
                                          </p:val>
                                        </p:tav>
                                        <p:tav tm="100000">
                                          <p:val>
                                            <p:strVal val="#ppt_y"/>
                                          </p:val>
                                        </p:tav>
                                      </p:tavLst>
                                    </p:anim>
                                    <p:animEffect transition="in" filter="wipe(right)" prLst="gradientSize: 0.1">
                                      <p:cBhvr>
                                        <p:cTn id="99" dur="2000"/>
                                        <p:tgtEl>
                                          <p:spTgt spid="111662"/>
                                        </p:tgtEl>
                                      </p:cBhvr>
                                    </p:animEffect>
                                  </p:childTnLst>
                                </p:cTn>
                              </p:par>
                              <p:par>
                                <p:cTn id="100" presetID="29" presetClass="entr" presetSubtype="0" fill="hold" nodeType="withEffect">
                                  <p:stCondLst>
                                    <p:cond delay="0"/>
                                  </p:stCondLst>
                                  <p:childTnLst>
                                    <p:set>
                                      <p:cBhvr>
                                        <p:cTn id="101" dur="1" fill="hold">
                                          <p:stCondLst>
                                            <p:cond delay="0"/>
                                          </p:stCondLst>
                                        </p:cTn>
                                        <p:tgtEl>
                                          <p:spTgt spid="218"/>
                                        </p:tgtEl>
                                        <p:attrNameLst>
                                          <p:attrName>style.visibility</p:attrName>
                                        </p:attrNameLst>
                                      </p:cBhvr>
                                      <p:to>
                                        <p:strVal val="visible"/>
                                      </p:to>
                                    </p:set>
                                    <p:anim calcmode="lin" valueType="num">
                                      <p:cBhvr>
                                        <p:cTn id="102" dur="2000" fill="hold"/>
                                        <p:tgtEl>
                                          <p:spTgt spid="218"/>
                                        </p:tgtEl>
                                        <p:attrNameLst>
                                          <p:attrName>ppt_x</p:attrName>
                                        </p:attrNameLst>
                                      </p:cBhvr>
                                      <p:tavLst>
                                        <p:tav tm="0">
                                          <p:val>
                                            <p:strVal val="#ppt_x-.2"/>
                                          </p:val>
                                        </p:tav>
                                        <p:tav tm="100000">
                                          <p:val>
                                            <p:strVal val="#ppt_x"/>
                                          </p:val>
                                        </p:tav>
                                      </p:tavLst>
                                    </p:anim>
                                    <p:anim calcmode="lin" valueType="num">
                                      <p:cBhvr>
                                        <p:cTn id="103" dur="2000" fill="hold"/>
                                        <p:tgtEl>
                                          <p:spTgt spid="218"/>
                                        </p:tgtEl>
                                        <p:attrNameLst>
                                          <p:attrName>ppt_y</p:attrName>
                                        </p:attrNameLst>
                                      </p:cBhvr>
                                      <p:tavLst>
                                        <p:tav tm="0">
                                          <p:val>
                                            <p:strVal val="#ppt_y"/>
                                          </p:val>
                                        </p:tav>
                                        <p:tav tm="100000">
                                          <p:val>
                                            <p:strVal val="#ppt_y"/>
                                          </p:val>
                                        </p:tav>
                                      </p:tavLst>
                                    </p:anim>
                                    <p:animEffect transition="in" filter="wipe(right)" prLst="gradientSize: 0.1">
                                      <p:cBhvr>
                                        <p:cTn id="104" dur="2000"/>
                                        <p:tgtEl>
                                          <p:spTgt spid="218"/>
                                        </p:tgtEl>
                                      </p:cBhvr>
                                    </p:animEffect>
                                  </p:childTnLst>
                                </p:cTn>
                              </p:par>
                            </p:childTnLst>
                          </p:cTn>
                        </p:par>
                        <p:par>
                          <p:cTn id="105" fill="hold">
                            <p:stCondLst>
                              <p:cond delay="2000"/>
                            </p:stCondLst>
                            <p:childTnLst>
                              <p:par>
                                <p:cTn id="106" presetID="1" presetClass="exit" presetSubtype="0" fill="hold" nodeType="afterEffect">
                                  <p:stCondLst>
                                    <p:cond delay="500"/>
                                  </p:stCondLst>
                                  <p:childTnLst>
                                    <p:set>
                                      <p:cBhvr>
                                        <p:cTn id="107" dur="1" fill="hold">
                                          <p:stCondLst>
                                            <p:cond delay="0"/>
                                          </p:stCondLst>
                                        </p:cTn>
                                        <p:tgtEl>
                                          <p:spTgt spid="111831"/>
                                        </p:tgtEl>
                                        <p:attrNameLst>
                                          <p:attrName>style.visibility</p:attrName>
                                        </p:attrNameLst>
                                      </p:cBhvr>
                                      <p:to>
                                        <p:strVal val="hidden"/>
                                      </p:to>
                                    </p:set>
                                  </p:childTnLst>
                                </p:cTn>
                              </p:par>
                            </p:childTnLst>
                          </p:cTn>
                        </p:par>
                        <p:par>
                          <p:cTn id="108" fill="hold">
                            <p:stCondLst>
                              <p:cond delay="2500"/>
                            </p:stCondLst>
                            <p:childTnLst>
                              <p:par>
                                <p:cTn id="109" presetID="1" presetClass="exit" presetSubtype="0" fill="hold" nodeType="afterEffect">
                                  <p:stCondLst>
                                    <p:cond delay="500"/>
                                  </p:stCondLst>
                                  <p:childTnLst>
                                    <p:set>
                                      <p:cBhvr>
                                        <p:cTn id="110" dur="1" fill="hold">
                                          <p:stCondLst>
                                            <p:cond delay="0"/>
                                          </p:stCondLst>
                                        </p:cTn>
                                        <p:tgtEl>
                                          <p:spTgt spid="111899"/>
                                        </p:tgtEl>
                                        <p:attrNameLst>
                                          <p:attrName>style.visibility</p:attrName>
                                        </p:attrNameLst>
                                      </p:cBhvr>
                                      <p:to>
                                        <p:strVal val="hidden"/>
                                      </p:to>
                                    </p:set>
                                  </p:childTnLst>
                                </p:cTn>
                              </p:par>
                            </p:childTnLst>
                          </p:cTn>
                        </p:par>
                        <p:par>
                          <p:cTn id="111" fill="hold">
                            <p:stCondLst>
                              <p:cond delay="3000"/>
                            </p:stCondLst>
                            <p:childTnLst>
                              <p:par>
                                <p:cTn id="112" presetID="1" presetClass="entr" presetSubtype="0" fill="hold" nodeType="afterEffect">
                                  <p:stCondLst>
                                    <p:cond delay="0"/>
                                  </p:stCondLst>
                                  <p:childTnLst>
                                    <p:set>
                                      <p:cBhvr>
                                        <p:cTn id="113" dur="1" fill="hold">
                                          <p:stCondLst>
                                            <p:cond delay="0"/>
                                          </p:stCondLst>
                                        </p:cTn>
                                        <p:tgtEl>
                                          <p:spTgt spid="111880"/>
                                        </p:tgtEl>
                                        <p:attrNameLst>
                                          <p:attrName>style.visibility</p:attrName>
                                        </p:attrNameLst>
                                      </p:cBhvr>
                                      <p:to>
                                        <p:strVal val="visible"/>
                                      </p:to>
                                    </p:set>
                                  </p:childTnLst>
                                </p:cTn>
                              </p:par>
                            </p:childTnLst>
                          </p:cTn>
                        </p:par>
                        <p:par>
                          <p:cTn id="114" fill="hold" nodeType="withGroup">
                            <p:stCondLst>
                              <p:cond delay="5000"/>
                            </p:stCondLst>
                            <p:childTnLst>
                              <p:par>
                                <p:cTn id="115" presetID="9" presetClass="exit" presetSubtype="0" fill="hold" nodeType="afterEffect">
                                  <p:stCondLst>
                                    <p:cond delay="0"/>
                                  </p:stCondLst>
                                  <p:childTnLst>
                                    <p:animEffect transition="out" filter="dissolve">
                                      <p:cBhvr>
                                        <p:cTn id="116" dur="2000"/>
                                        <p:tgtEl>
                                          <p:spTgt spid="993"/>
                                        </p:tgtEl>
                                      </p:cBhvr>
                                    </p:animEffect>
                                    <p:set>
                                      <p:cBhvr>
                                        <p:cTn id="117" dur="1" fill="hold">
                                          <p:stCondLst>
                                            <p:cond delay="1999"/>
                                          </p:stCondLst>
                                        </p:cTn>
                                        <p:tgtEl>
                                          <p:spTgt spid="99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0" presetClass="path" presetSubtype="0" accel="50000" decel="50000" fill="hold" nodeType="clickEffect">
                                  <p:stCondLst>
                                    <p:cond delay="0"/>
                                  </p:stCondLst>
                                  <p:childTnLst>
                                    <p:animMotion origin="layout" path="M 0.00065 0.00069 C 0.00521 0.00139 0.01523 -0.00023 0.02747 0.00555 C 0.03958 0.01134 0.05742 0.02315 0.07383 0.03495 C 0.0901 0.04676 0.10469 0.06736 0.125 0.07685 C 0.14531 0.08634 0.17396 0.09143 0.19622 0.09259 C 0.21836 0.09375 0.24518 0.08518 0.25794 0.0831 " pathEditMode="relative" rAng="0" ptsTypes="AAAAAA">
                                      <p:cBhvr>
                                        <p:cTn id="121" dur="2000" fill="hold"/>
                                        <p:tgtEl>
                                          <p:spTgt spid="111880"/>
                                        </p:tgtEl>
                                        <p:attrNameLst>
                                          <p:attrName>ppt_x</p:attrName>
                                          <p:attrName>ppt_y</p:attrName>
                                        </p:attrNameLst>
                                      </p:cBhvr>
                                      <p:rCtr x="12865" y="4583"/>
                                    </p:animMotion>
                                  </p:childTnLst>
                                </p:cTn>
                              </p:par>
                            </p:childTnLst>
                          </p:cTn>
                        </p:par>
                        <p:par>
                          <p:cTn id="122" fill="hold" nodeType="afterGroup">
                            <p:stCondLst>
                              <p:cond delay="2000"/>
                            </p:stCondLst>
                            <p:childTnLst>
                              <p:par>
                                <p:cTn id="123" presetID="10" presetClass="entr" presetSubtype="0" fill="hold" nodeType="afterEffect">
                                  <p:stCondLst>
                                    <p:cond delay="0"/>
                                  </p:stCondLst>
                                  <p:childTnLst>
                                    <p:set>
                                      <p:cBhvr>
                                        <p:cTn id="124" dur="1" fill="hold">
                                          <p:stCondLst>
                                            <p:cond delay="0"/>
                                          </p:stCondLst>
                                        </p:cTn>
                                        <p:tgtEl>
                                          <p:spTgt spid="1053"/>
                                        </p:tgtEl>
                                        <p:attrNameLst>
                                          <p:attrName>style.visibility</p:attrName>
                                        </p:attrNameLst>
                                      </p:cBhvr>
                                      <p:to>
                                        <p:strVal val="visible"/>
                                      </p:to>
                                    </p:set>
                                    <p:animEffect transition="in" filter="fade">
                                      <p:cBhvr>
                                        <p:cTn id="125" dur="2000"/>
                                        <p:tgtEl>
                                          <p:spTgt spid="1053"/>
                                        </p:tgtEl>
                                      </p:cBhvr>
                                    </p:animEffect>
                                  </p:childTnLst>
                                </p:cTn>
                              </p:par>
                            </p:childTnLst>
                          </p:cTn>
                        </p:par>
                        <p:par>
                          <p:cTn id="126" fill="hold">
                            <p:stCondLst>
                              <p:cond delay="4000"/>
                            </p:stCondLst>
                            <p:childTnLst>
                              <p:par>
                                <p:cTn id="127" presetID="10" presetClass="exit" presetSubtype="0" fill="hold" nodeType="afterEffect">
                                  <p:stCondLst>
                                    <p:cond delay="0"/>
                                  </p:stCondLst>
                                  <p:childTnLst>
                                    <p:animEffect transition="out" filter="fade">
                                      <p:cBhvr>
                                        <p:cTn id="128" dur="2000"/>
                                        <p:tgtEl>
                                          <p:spTgt spid="111662"/>
                                        </p:tgtEl>
                                      </p:cBhvr>
                                    </p:animEffect>
                                    <p:set>
                                      <p:cBhvr>
                                        <p:cTn id="129" dur="1" fill="hold">
                                          <p:stCondLst>
                                            <p:cond delay="1999"/>
                                          </p:stCondLst>
                                        </p:cTn>
                                        <p:tgtEl>
                                          <p:spTgt spid="111662"/>
                                        </p:tgtEl>
                                        <p:attrNameLst>
                                          <p:attrName>style.visibility</p:attrName>
                                        </p:attrNameLst>
                                      </p:cBhvr>
                                      <p:to>
                                        <p:strVal val="hidden"/>
                                      </p:to>
                                    </p:set>
                                  </p:childTnLst>
                                </p:cTn>
                              </p:par>
                              <p:par>
                                <p:cTn id="130" presetID="10" presetClass="exit" presetSubtype="0" fill="hold" nodeType="withEffect">
                                  <p:stCondLst>
                                    <p:cond delay="0"/>
                                  </p:stCondLst>
                                  <p:childTnLst>
                                    <p:animEffect transition="out" filter="fade">
                                      <p:cBhvr>
                                        <p:cTn id="131" dur="2000"/>
                                        <p:tgtEl>
                                          <p:spTgt spid="218"/>
                                        </p:tgtEl>
                                      </p:cBhvr>
                                    </p:animEffect>
                                    <p:set>
                                      <p:cBhvr>
                                        <p:cTn id="132" dur="1" fill="hold">
                                          <p:stCondLst>
                                            <p:cond delay="1999"/>
                                          </p:stCondLst>
                                        </p:cTn>
                                        <p:tgtEl>
                                          <p:spTgt spid="218"/>
                                        </p:tgtEl>
                                        <p:attrNameLst>
                                          <p:attrName>style.visibility</p:attrName>
                                        </p:attrNameLst>
                                      </p:cBhvr>
                                      <p:to>
                                        <p:strVal val="hidden"/>
                                      </p:to>
                                    </p:set>
                                  </p:childTnLst>
                                </p:cTn>
                              </p:par>
                            </p:childTnLst>
                          </p:cTn>
                        </p:par>
                        <p:par>
                          <p:cTn id="133" fill="hold">
                            <p:stCondLst>
                              <p:cond delay="6000"/>
                            </p:stCondLst>
                            <p:childTnLst>
                              <p:par>
                                <p:cTn id="134" presetID="29" presetClass="entr" presetSubtype="0" fill="hold" nodeType="afterEffect">
                                  <p:stCondLst>
                                    <p:cond delay="0"/>
                                  </p:stCondLst>
                                  <p:childTnLst>
                                    <p:set>
                                      <p:cBhvr>
                                        <p:cTn id="135" dur="1" fill="hold">
                                          <p:stCondLst>
                                            <p:cond delay="0"/>
                                          </p:stCondLst>
                                        </p:cTn>
                                        <p:tgtEl>
                                          <p:spTgt spid="111665"/>
                                        </p:tgtEl>
                                        <p:attrNameLst>
                                          <p:attrName>style.visibility</p:attrName>
                                        </p:attrNameLst>
                                      </p:cBhvr>
                                      <p:to>
                                        <p:strVal val="visible"/>
                                      </p:to>
                                    </p:set>
                                    <p:anim calcmode="lin" valueType="num">
                                      <p:cBhvr>
                                        <p:cTn id="136" dur="2000" fill="hold"/>
                                        <p:tgtEl>
                                          <p:spTgt spid="111665"/>
                                        </p:tgtEl>
                                        <p:attrNameLst>
                                          <p:attrName>ppt_x</p:attrName>
                                        </p:attrNameLst>
                                      </p:cBhvr>
                                      <p:tavLst>
                                        <p:tav tm="0">
                                          <p:val>
                                            <p:strVal val="#ppt_x-.2"/>
                                          </p:val>
                                        </p:tav>
                                        <p:tav tm="100000">
                                          <p:val>
                                            <p:strVal val="#ppt_x"/>
                                          </p:val>
                                        </p:tav>
                                      </p:tavLst>
                                    </p:anim>
                                    <p:anim calcmode="lin" valueType="num">
                                      <p:cBhvr>
                                        <p:cTn id="137" dur="2000" fill="hold"/>
                                        <p:tgtEl>
                                          <p:spTgt spid="111665"/>
                                        </p:tgtEl>
                                        <p:attrNameLst>
                                          <p:attrName>ppt_y</p:attrName>
                                        </p:attrNameLst>
                                      </p:cBhvr>
                                      <p:tavLst>
                                        <p:tav tm="0">
                                          <p:val>
                                            <p:strVal val="#ppt_y"/>
                                          </p:val>
                                        </p:tav>
                                        <p:tav tm="100000">
                                          <p:val>
                                            <p:strVal val="#ppt_y"/>
                                          </p:val>
                                        </p:tav>
                                      </p:tavLst>
                                    </p:anim>
                                    <p:animEffect transition="in" filter="wipe(right)" prLst="gradientSize: 0.1">
                                      <p:cBhvr>
                                        <p:cTn id="138" dur="2000"/>
                                        <p:tgtEl>
                                          <p:spTgt spid="111665"/>
                                        </p:tgtEl>
                                      </p:cBhvr>
                                    </p:animEffect>
                                  </p:childTnLst>
                                </p:cTn>
                              </p:par>
                              <p:par>
                                <p:cTn id="139" presetID="29" presetClass="entr" presetSubtype="0" fill="hold" nodeType="withEffect">
                                  <p:stCondLst>
                                    <p:cond delay="0"/>
                                  </p:stCondLst>
                                  <p:childTnLst>
                                    <p:set>
                                      <p:cBhvr>
                                        <p:cTn id="140" dur="1" fill="hold">
                                          <p:stCondLst>
                                            <p:cond delay="0"/>
                                          </p:stCondLst>
                                        </p:cTn>
                                        <p:tgtEl>
                                          <p:spTgt spid="221"/>
                                        </p:tgtEl>
                                        <p:attrNameLst>
                                          <p:attrName>style.visibility</p:attrName>
                                        </p:attrNameLst>
                                      </p:cBhvr>
                                      <p:to>
                                        <p:strVal val="visible"/>
                                      </p:to>
                                    </p:set>
                                    <p:anim calcmode="lin" valueType="num">
                                      <p:cBhvr>
                                        <p:cTn id="141" dur="2000" fill="hold"/>
                                        <p:tgtEl>
                                          <p:spTgt spid="221"/>
                                        </p:tgtEl>
                                        <p:attrNameLst>
                                          <p:attrName>ppt_x</p:attrName>
                                        </p:attrNameLst>
                                      </p:cBhvr>
                                      <p:tavLst>
                                        <p:tav tm="0">
                                          <p:val>
                                            <p:strVal val="#ppt_x-.2"/>
                                          </p:val>
                                        </p:tav>
                                        <p:tav tm="100000">
                                          <p:val>
                                            <p:strVal val="#ppt_x"/>
                                          </p:val>
                                        </p:tav>
                                      </p:tavLst>
                                    </p:anim>
                                    <p:anim calcmode="lin" valueType="num">
                                      <p:cBhvr>
                                        <p:cTn id="142" dur="2000" fill="hold"/>
                                        <p:tgtEl>
                                          <p:spTgt spid="221"/>
                                        </p:tgtEl>
                                        <p:attrNameLst>
                                          <p:attrName>ppt_y</p:attrName>
                                        </p:attrNameLst>
                                      </p:cBhvr>
                                      <p:tavLst>
                                        <p:tav tm="0">
                                          <p:val>
                                            <p:strVal val="#ppt_y"/>
                                          </p:val>
                                        </p:tav>
                                        <p:tav tm="100000">
                                          <p:val>
                                            <p:strVal val="#ppt_y"/>
                                          </p:val>
                                        </p:tav>
                                      </p:tavLst>
                                    </p:anim>
                                    <p:animEffect transition="in" filter="wipe(right)" prLst="gradientSize: 0.1">
                                      <p:cBhvr>
                                        <p:cTn id="143" dur="2000"/>
                                        <p:tgtEl>
                                          <p:spTgt spid="221"/>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9" presetClass="entr" presetSubtype="0" fill="hold" nodeType="clickEffect">
                                  <p:stCondLst>
                                    <p:cond delay="0"/>
                                  </p:stCondLst>
                                  <p:childTnLst>
                                    <p:set>
                                      <p:cBhvr>
                                        <p:cTn id="147" dur="1" fill="hold">
                                          <p:stCondLst>
                                            <p:cond delay="0"/>
                                          </p:stCondLst>
                                        </p:cTn>
                                        <p:tgtEl>
                                          <p:spTgt spid="111946"/>
                                        </p:tgtEl>
                                        <p:attrNameLst>
                                          <p:attrName>style.visibility</p:attrName>
                                        </p:attrNameLst>
                                      </p:cBhvr>
                                      <p:to>
                                        <p:strVal val="visible"/>
                                      </p:to>
                                    </p:set>
                                    <p:animEffect transition="in" filter="dissolve">
                                      <p:cBhvr>
                                        <p:cTn id="148" dur="2000"/>
                                        <p:tgtEl>
                                          <p:spTgt spid="111946"/>
                                        </p:tgtEl>
                                      </p:cBhvr>
                                    </p:animEffect>
                                  </p:childTnLst>
                                </p:cTn>
                              </p:par>
                              <p:par>
                                <p:cTn id="149" presetID="9" presetClass="entr" presetSubtype="0" fill="hold" nodeType="withEffect">
                                  <p:stCondLst>
                                    <p:cond delay="0"/>
                                  </p:stCondLst>
                                  <p:childTnLst>
                                    <p:set>
                                      <p:cBhvr>
                                        <p:cTn id="150" dur="1" fill="hold">
                                          <p:stCondLst>
                                            <p:cond delay="0"/>
                                          </p:stCondLst>
                                        </p:cTn>
                                        <p:tgtEl>
                                          <p:spTgt spid="111958"/>
                                        </p:tgtEl>
                                        <p:attrNameLst>
                                          <p:attrName>style.visibility</p:attrName>
                                        </p:attrNameLst>
                                      </p:cBhvr>
                                      <p:to>
                                        <p:strVal val="visible"/>
                                      </p:to>
                                    </p:set>
                                    <p:animEffect transition="in" filter="dissolve">
                                      <p:cBhvr>
                                        <p:cTn id="151" dur="2000"/>
                                        <p:tgtEl>
                                          <p:spTgt spid="111958"/>
                                        </p:tgtEl>
                                      </p:cBhvr>
                                    </p:animEffect>
                                  </p:childTnLst>
                                </p:cTn>
                              </p:par>
                            </p:childTnLst>
                          </p:cTn>
                        </p:par>
                        <p:par>
                          <p:cTn id="152" fill="hold" nodeType="withGroup">
                            <p:stCondLst>
                              <p:cond delay="2000"/>
                            </p:stCondLst>
                            <p:childTnLst>
                              <p:par>
                                <p:cTn id="153" presetID="10" presetClass="entr" presetSubtype="0" fill="hold" nodeType="afterEffect">
                                  <p:stCondLst>
                                    <p:cond delay="0"/>
                                  </p:stCondLst>
                                  <p:childTnLst>
                                    <p:set>
                                      <p:cBhvr>
                                        <p:cTn id="154" dur="1" fill="hold">
                                          <p:stCondLst>
                                            <p:cond delay="0"/>
                                          </p:stCondLst>
                                        </p:cTn>
                                        <p:tgtEl>
                                          <p:spTgt spid="1059"/>
                                        </p:tgtEl>
                                        <p:attrNameLst>
                                          <p:attrName>style.visibility</p:attrName>
                                        </p:attrNameLst>
                                      </p:cBhvr>
                                      <p:to>
                                        <p:strVal val="visible"/>
                                      </p:to>
                                    </p:set>
                                    <p:animEffect transition="in" filter="fade">
                                      <p:cBhvr>
                                        <p:cTn id="155" dur="2000"/>
                                        <p:tgtEl>
                                          <p:spTgt spid="1059"/>
                                        </p:tgtEl>
                                      </p:cBhvr>
                                    </p:animEffect>
                                  </p:childTnLst>
                                </p:cTn>
                              </p:par>
                            </p:childTnLst>
                          </p:cTn>
                        </p:par>
                      </p:childTnLst>
                    </p:cTn>
                  </p:par>
                  <p:par>
                    <p:cTn id="156" fill="hold">
                      <p:stCondLst>
                        <p:cond delay="indefinite"/>
                      </p:stCondLst>
                      <p:childTnLst>
                        <p:par>
                          <p:cTn id="157" fill="hold">
                            <p:stCondLst>
                              <p:cond delay="0"/>
                            </p:stCondLst>
                            <p:childTnLst>
                              <p:par>
                                <p:cTn id="158" presetID="10" presetClass="exit" presetSubtype="0" fill="hold" nodeType="clickEffect">
                                  <p:stCondLst>
                                    <p:cond delay="0"/>
                                  </p:stCondLst>
                                  <p:childTnLst>
                                    <p:animEffect transition="out" filter="fade">
                                      <p:cBhvr>
                                        <p:cTn id="159" dur="2000"/>
                                        <p:tgtEl>
                                          <p:spTgt spid="111658"/>
                                        </p:tgtEl>
                                      </p:cBhvr>
                                    </p:animEffect>
                                    <p:set>
                                      <p:cBhvr>
                                        <p:cTn id="160" dur="1" fill="hold">
                                          <p:stCondLst>
                                            <p:cond delay="1999"/>
                                          </p:stCondLst>
                                        </p:cTn>
                                        <p:tgtEl>
                                          <p:spTgt spid="111658"/>
                                        </p:tgtEl>
                                        <p:attrNameLst>
                                          <p:attrName>style.visibility</p:attrName>
                                        </p:attrNameLst>
                                      </p:cBhvr>
                                      <p:to>
                                        <p:strVal val="hidden"/>
                                      </p:to>
                                    </p:set>
                                  </p:childTnLst>
                                </p:cTn>
                              </p:par>
                            </p:childTnLst>
                          </p:cTn>
                        </p:par>
                        <p:par>
                          <p:cTn id="161" fill="hold" nodeType="afterGroup">
                            <p:stCondLst>
                              <p:cond delay="2000"/>
                            </p:stCondLst>
                            <p:childTnLst>
                              <p:par>
                                <p:cTn id="162" presetID="29" presetClass="entr" presetSubtype="0" fill="hold" nodeType="afterEffect">
                                  <p:stCondLst>
                                    <p:cond delay="0"/>
                                  </p:stCondLst>
                                  <p:childTnLst>
                                    <p:set>
                                      <p:cBhvr>
                                        <p:cTn id="163" dur="1" fill="hold">
                                          <p:stCondLst>
                                            <p:cond delay="0"/>
                                          </p:stCondLst>
                                        </p:cTn>
                                        <p:tgtEl>
                                          <p:spTgt spid="111717"/>
                                        </p:tgtEl>
                                        <p:attrNameLst>
                                          <p:attrName>style.visibility</p:attrName>
                                        </p:attrNameLst>
                                      </p:cBhvr>
                                      <p:to>
                                        <p:strVal val="visible"/>
                                      </p:to>
                                    </p:set>
                                    <p:anim calcmode="lin" valueType="num">
                                      <p:cBhvr>
                                        <p:cTn id="164" dur="2000" fill="hold"/>
                                        <p:tgtEl>
                                          <p:spTgt spid="111717"/>
                                        </p:tgtEl>
                                        <p:attrNameLst>
                                          <p:attrName>ppt_x</p:attrName>
                                        </p:attrNameLst>
                                      </p:cBhvr>
                                      <p:tavLst>
                                        <p:tav tm="0">
                                          <p:val>
                                            <p:strVal val="#ppt_x-.2"/>
                                          </p:val>
                                        </p:tav>
                                        <p:tav tm="100000">
                                          <p:val>
                                            <p:strVal val="#ppt_x"/>
                                          </p:val>
                                        </p:tav>
                                      </p:tavLst>
                                    </p:anim>
                                    <p:anim calcmode="lin" valueType="num">
                                      <p:cBhvr>
                                        <p:cTn id="165" dur="2000" fill="hold"/>
                                        <p:tgtEl>
                                          <p:spTgt spid="111717"/>
                                        </p:tgtEl>
                                        <p:attrNameLst>
                                          <p:attrName>ppt_y</p:attrName>
                                        </p:attrNameLst>
                                      </p:cBhvr>
                                      <p:tavLst>
                                        <p:tav tm="0">
                                          <p:val>
                                            <p:strVal val="#ppt_y"/>
                                          </p:val>
                                        </p:tav>
                                        <p:tav tm="100000">
                                          <p:val>
                                            <p:strVal val="#ppt_y"/>
                                          </p:val>
                                        </p:tav>
                                      </p:tavLst>
                                    </p:anim>
                                    <p:animEffect transition="in" filter="wipe(right)" prLst="gradientSize: 0.1">
                                      <p:cBhvr>
                                        <p:cTn id="166" dur="2000"/>
                                        <p:tgtEl>
                                          <p:spTgt spid="111717"/>
                                        </p:tgtEl>
                                      </p:cBhvr>
                                    </p:animEffect>
                                  </p:childTnLst>
                                </p:cTn>
                              </p:par>
                            </p:childTnLst>
                          </p:cTn>
                        </p:par>
                        <p:par>
                          <p:cTn id="167" fill="hold" nodeType="withGroup">
                            <p:stCondLst>
                              <p:cond delay="4000"/>
                            </p:stCondLst>
                            <p:childTnLst>
                              <p:par>
                                <p:cTn id="168" presetID="12" presetClass="entr" presetSubtype="8" fill="hold" nodeType="afterEffect">
                                  <p:stCondLst>
                                    <p:cond delay="0"/>
                                  </p:stCondLst>
                                  <p:childTnLst>
                                    <p:set>
                                      <p:cBhvr>
                                        <p:cTn id="169" dur="1" fill="hold">
                                          <p:stCondLst>
                                            <p:cond delay="0"/>
                                          </p:stCondLst>
                                        </p:cTn>
                                        <p:tgtEl>
                                          <p:spTgt spid="876"/>
                                        </p:tgtEl>
                                        <p:attrNameLst>
                                          <p:attrName>style.visibility</p:attrName>
                                        </p:attrNameLst>
                                      </p:cBhvr>
                                      <p:to>
                                        <p:strVal val="visible"/>
                                      </p:to>
                                    </p:set>
                                    <p:anim calcmode="lin" valueType="num">
                                      <p:cBhvr additive="base">
                                        <p:cTn id="170" dur="2000"/>
                                        <p:tgtEl>
                                          <p:spTgt spid="876"/>
                                        </p:tgtEl>
                                        <p:attrNameLst>
                                          <p:attrName>ppt_x</p:attrName>
                                        </p:attrNameLst>
                                      </p:cBhvr>
                                      <p:tavLst>
                                        <p:tav tm="0">
                                          <p:val>
                                            <p:strVal val="#ppt_x-#ppt_w*1.125000"/>
                                          </p:val>
                                        </p:tav>
                                        <p:tav tm="100000">
                                          <p:val>
                                            <p:strVal val="#ppt_x"/>
                                          </p:val>
                                        </p:tav>
                                      </p:tavLst>
                                    </p:anim>
                                    <p:animEffect transition="in" filter="wipe(right)">
                                      <p:cBhvr>
                                        <p:cTn id="171" dur="2000"/>
                                        <p:tgtEl>
                                          <p:spTgt spid="876"/>
                                        </p:tgtEl>
                                      </p:cBhvr>
                                    </p:animEffect>
                                  </p:childTnLst>
                                </p:cTn>
                              </p:par>
                              <p:par>
                                <p:cTn id="172" presetID="9" presetClass="exit" presetSubtype="0" fill="hold" nodeType="withEffect">
                                  <p:stCondLst>
                                    <p:cond delay="0"/>
                                  </p:stCondLst>
                                  <p:childTnLst>
                                    <p:animEffect transition="out" filter="dissolve">
                                      <p:cBhvr>
                                        <p:cTn id="173" dur="2000"/>
                                        <p:tgtEl>
                                          <p:spTgt spid="111797"/>
                                        </p:tgtEl>
                                      </p:cBhvr>
                                    </p:animEffect>
                                    <p:set>
                                      <p:cBhvr>
                                        <p:cTn id="174" dur="1" fill="hold">
                                          <p:stCondLst>
                                            <p:cond delay="1999"/>
                                          </p:stCondLst>
                                        </p:cTn>
                                        <p:tgtEl>
                                          <p:spTgt spid="11179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b="3288"/>
          <a:stretch/>
        </p:blipFill>
        <p:spPr>
          <a:xfrm>
            <a:off x="914399" y="1050009"/>
            <a:ext cx="10058400" cy="5538189"/>
          </a:xfrm>
          <a:prstGeom prst="rect">
            <a:avLst/>
          </a:prstGeom>
        </p:spPr>
      </p:pic>
      <p:sp>
        <p:nvSpPr>
          <p:cNvPr id="119" name="Title 6"/>
          <p:cNvSpPr txBox="1">
            <a:spLocks/>
          </p:cNvSpPr>
          <p:nvPr/>
        </p:nvSpPr>
        <p:spPr>
          <a:xfrm>
            <a:off x="1186579" y="480914"/>
            <a:ext cx="10172551" cy="707886"/>
          </a:xfrm>
          <a:prstGeom prst="rect">
            <a:avLst/>
          </a:prstGeom>
        </p:spPr>
        <p:txBody>
          <a:bodyPr wrap="square">
            <a:spAutoFit/>
          </a:bodyPr>
          <a:lstStyle>
            <a:defPPr>
              <a:defRPr sz="4400">
                <a:solidFill>
                  <a:schemeClr val="tx2">
                    <a:shade val="85000"/>
                    <a:satMod val="150000"/>
                  </a:schemeClr>
                </a:solidFill>
                <a:latin typeface="+mj-lt"/>
                <a:ea typeface="+mj-ea"/>
                <a:cs typeface="+mj-cs"/>
              </a:defRPr>
            </a:defPPr>
            <a:lvl1pPr algn="ctr" eaLnBrk="1" hangingPunct="1">
              <a:buNone/>
              <a:defRPr lang="en-US" sz="2800" b="1" strike="noStrike" kern="1200" baseline="0" dirty="0" smtClean="0">
                <a:solidFill>
                  <a:schemeClr val="tx1"/>
                </a:solidFill>
                <a:effectLst/>
                <a:latin typeface="Arial Black" pitchFamily="34" charset="0"/>
                <a:ea typeface="+mj-lt"/>
                <a:cs typeface="+mj-lt"/>
              </a:defRPr>
            </a:lvl1pPr>
          </a:lstStyle>
          <a:p>
            <a:pPr fontAlgn="auto">
              <a:spcBef>
                <a:spcPts val="0"/>
              </a:spcBef>
              <a:spcAft>
                <a:spcPts val="0"/>
              </a:spcAft>
            </a:pPr>
            <a:r>
              <a:rPr lang="en-US" sz="4000" dirty="0">
                <a:latin typeface=" Arial"/>
              </a:rPr>
              <a:t>Unified Land Operations Logic Chart</a:t>
            </a:r>
            <a:endParaRPr lang="en-US" sz="1800" dirty="0">
              <a:latin typeface=" Arial"/>
            </a:endParaRPr>
          </a:p>
        </p:txBody>
      </p:sp>
      <p:sp>
        <p:nvSpPr>
          <p:cNvPr id="2" name="TextBox 1"/>
          <p:cNvSpPr txBox="1"/>
          <p:nvPr/>
        </p:nvSpPr>
        <p:spPr>
          <a:xfrm>
            <a:off x="8758517" y="6572518"/>
            <a:ext cx="2214282" cy="230832"/>
          </a:xfrm>
          <a:prstGeom prst="rect">
            <a:avLst/>
          </a:prstGeom>
          <a:noFill/>
        </p:spPr>
        <p:txBody>
          <a:bodyPr wrap="square" rtlCol="0">
            <a:spAutoFit/>
          </a:bodyPr>
          <a:lstStyle/>
          <a:p>
            <a:r>
              <a:rPr lang="en-US" sz="900" dirty="0">
                <a:latin typeface=" Arial"/>
                <a:cs typeface="Calibri" panose="020F0502020204030204" pitchFamily="34" charset="0"/>
              </a:rPr>
              <a:t>ADP 3-0, </a:t>
            </a:r>
            <a:r>
              <a:rPr lang="en-US" sz="900" i="1" dirty="0">
                <a:latin typeface=" Arial"/>
                <a:cs typeface="Calibri" panose="020F0502020204030204" pitchFamily="34" charset="0"/>
              </a:rPr>
              <a:t>Operations, </a:t>
            </a:r>
            <a:r>
              <a:rPr lang="en-US" sz="900" dirty="0">
                <a:latin typeface=" Arial"/>
                <a:cs typeface="Calibri" panose="020F0502020204030204" pitchFamily="34" charset="0"/>
              </a:rPr>
              <a:t>6 Oct 2017, Fig. 1</a:t>
            </a:r>
          </a:p>
        </p:txBody>
      </p:sp>
    </p:spTree>
    <p:extLst>
      <p:ext uri="{BB962C8B-B14F-4D97-AF65-F5344CB8AC3E}">
        <p14:creationId xmlns:p14="http://schemas.microsoft.com/office/powerpoint/2010/main" val="15184190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0"/>
          <p:cNvSpPr>
            <a:spLocks noGrp="1" noChangeArrowheads="1"/>
          </p:cNvSpPr>
          <p:nvPr>
            <p:ph type="title"/>
          </p:nvPr>
        </p:nvSpPr>
        <p:spPr>
          <a:xfrm>
            <a:off x="1983165" y="359756"/>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9149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67D5BD1-BF43-4EE9-97BC-6C8BE528B359}" type="slidenum">
              <a:rPr lang="en-US" altLang="en-US" sz="800"/>
              <a:pPr>
                <a:spcBef>
                  <a:spcPct val="0"/>
                </a:spcBef>
                <a:buFontTx/>
                <a:buNone/>
              </a:pPr>
              <a:t>90</a:t>
            </a:fld>
            <a:endParaRPr lang="en-US" altLang="en-US" sz="800" dirty="0"/>
          </a:p>
        </p:txBody>
      </p:sp>
      <p:sp>
        <p:nvSpPr>
          <p:cNvPr id="3249154" name="Rectangle 2"/>
          <p:cNvSpPr>
            <a:spLocks noChangeArrowheads="1"/>
          </p:cNvSpPr>
          <p:nvPr/>
        </p:nvSpPr>
        <p:spPr bwMode="auto">
          <a:xfrm>
            <a:off x="576593" y="1068058"/>
            <a:ext cx="11045912" cy="538697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91493" name="Group 3"/>
          <p:cNvGrpSpPr>
            <a:grpSpLocks/>
          </p:cNvGrpSpPr>
          <p:nvPr/>
        </p:nvGrpSpPr>
        <p:grpSpPr bwMode="auto">
          <a:xfrm>
            <a:off x="794128" y="326505"/>
            <a:ext cx="1174750" cy="1776413"/>
            <a:chOff x="3726" y="1926"/>
            <a:chExt cx="1206" cy="1823"/>
          </a:xfrm>
        </p:grpSpPr>
        <p:sp>
          <p:nvSpPr>
            <p:cNvPr id="191503"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91504" name="Group 5"/>
            <p:cNvGrpSpPr>
              <a:grpSpLocks/>
            </p:cNvGrpSpPr>
            <p:nvPr/>
          </p:nvGrpSpPr>
          <p:grpSpPr bwMode="auto">
            <a:xfrm>
              <a:off x="3778" y="1976"/>
              <a:ext cx="1090" cy="1721"/>
              <a:chOff x="2312" y="902"/>
              <a:chExt cx="1090" cy="1721"/>
            </a:xfrm>
          </p:grpSpPr>
          <p:sp>
            <p:nvSpPr>
              <p:cNvPr id="191505"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1506"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1507"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1508"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1509"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1510"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1511"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91494" name="Rectangle 13"/>
          <p:cNvSpPr>
            <a:spLocks noChangeArrowheads="1"/>
          </p:cNvSpPr>
          <p:nvPr/>
        </p:nvSpPr>
        <p:spPr bwMode="auto">
          <a:xfrm>
            <a:off x="778254" y="420168"/>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191495" name="Rectangle 14"/>
          <p:cNvSpPr>
            <a:spLocks noChangeArrowheads="1"/>
          </p:cNvSpPr>
          <p:nvPr/>
        </p:nvSpPr>
        <p:spPr bwMode="auto">
          <a:xfrm>
            <a:off x="786192" y="632893"/>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3249167" name="Rectangle 15"/>
          <p:cNvSpPr>
            <a:spLocks noChangeArrowheads="1"/>
          </p:cNvSpPr>
          <p:nvPr/>
        </p:nvSpPr>
        <p:spPr bwMode="auto">
          <a:xfrm>
            <a:off x="679828" y="875780"/>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a:t>
            </a:r>
            <a:r>
              <a:rPr lang="en-US" altLang="en-US" sz="600" b="1" dirty="0"/>
              <a:t>3 - COA  DEVELOPMENT</a:t>
            </a:r>
          </a:p>
        </p:txBody>
      </p:sp>
      <p:sp>
        <p:nvSpPr>
          <p:cNvPr id="191497" name="Rectangle 16"/>
          <p:cNvSpPr>
            <a:spLocks noChangeArrowheads="1"/>
          </p:cNvSpPr>
          <p:nvPr/>
        </p:nvSpPr>
        <p:spPr bwMode="auto">
          <a:xfrm>
            <a:off x="833816" y="1082154"/>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91498" name="Rectangle 17"/>
          <p:cNvSpPr>
            <a:spLocks noChangeArrowheads="1"/>
          </p:cNvSpPr>
          <p:nvPr/>
        </p:nvSpPr>
        <p:spPr bwMode="auto">
          <a:xfrm>
            <a:off x="768728" y="1394893"/>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91499" name="Rectangle 18"/>
          <p:cNvSpPr>
            <a:spLocks noChangeArrowheads="1"/>
          </p:cNvSpPr>
          <p:nvPr/>
        </p:nvSpPr>
        <p:spPr bwMode="auto">
          <a:xfrm>
            <a:off x="779841" y="1606030"/>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91500" name="Rectangle 19"/>
          <p:cNvSpPr>
            <a:spLocks noChangeArrowheads="1"/>
          </p:cNvSpPr>
          <p:nvPr/>
        </p:nvSpPr>
        <p:spPr bwMode="auto">
          <a:xfrm>
            <a:off x="736979" y="1867967"/>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191501" name="Text Box 22"/>
          <p:cNvSpPr txBox="1">
            <a:spLocks noChangeArrowheads="1"/>
          </p:cNvSpPr>
          <p:nvPr/>
        </p:nvSpPr>
        <p:spPr bwMode="auto">
          <a:xfrm>
            <a:off x="576679" y="2347562"/>
            <a:ext cx="11134011" cy="4127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1257300" indent="177800">
              <a:tabLst>
                <a:tab pos="114300" algn="l"/>
                <a:tab pos="228600" algn="l"/>
                <a:tab pos="571500" algn="l"/>
              </a:tabLst>
              <a:defRPr sz="3200">
                <a:solidFill>
                  <a:schemeClr val="tx2"/>
                </a:solidFill>
                <a:latin typeface="Arial" panose="020B0604020202020204" pitchFamily="34" charset="0"/>
              </a:defRPr>
            </a:lvl5pPr>
            <a:lvl6pPr marL="17145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1717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26289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0861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lnSpc>
                <a:spcPct val="90000"/>
              </a:lnSpc>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3 – COA development involves </a:t>
            </a:r>
            <a:r>
              <a:rPr lang="en-US" altLang="en-US" sz="1800" b="1" dirty="0">
                <a:solidFill>
                  <a:srgbClr val="FF0000"/>
                </a:solidFill>
              </a:rPr>
              <a:t>eight actions</a:t>
            </a:r>
            <a:r>
              <a:rPr lang="en-US" altLang="en-US" sz="1800" b="1" dirty="0"/>
              <a:t>:</a:t>
            </a:r>
          </a:p>
          <a:p>
            <a:pPr lvl="2">
              <a:lnSpc>
                <a:spcPts val="1900"/>
              </a:lnSpc>
              <a:spcBef>
                <a:spcPct val="50000"/>
              </a:spcBef>
              <a:buClr>
                <a:srgbClr val="0000FF"/>
              </a:buClr>
              <a:buFont typeface="Arial" panose="020B0604020202020204" pitchFamily="34" charset="0"/>
              <a:buChar char="•"/>
            </a:pPr>
            <a:r>
              <a:rPr lang="en-US" altLang="en-US" sz="1800" b="1" i="1" dirty="0">
                <a:solidFill>
                  <a:srgbClr val="FF0000"/>
                </a:solidFill>
              </a:rPr>
              <a:t>Action 7, Conduct COA Briefing. </a:t>
            </a:r>
            <a:r>
              <a:rPr lang="en-US" altLang="en-US" sz="1800" b="1" dirty="0">
                <a:solidFill>
                  <a:schemeClr val="tx1"/>
                </a:solidFill>
              </a:rPr>
              <a:t>After developing COAs, the staff briefs them to the commander. A collaborative session may facilitate subordinate planning. </a:t>
            </a:r>
            <a:r>
              <a:rPr lang="en-US" altLang="en-US" sz="1800" b="1" dirty="0">
                <a:solidFill>
                  <a:srgbClr val="0000FF"/>
                </a:solidFill>
              </a:rPr>
              <a:t>The briefing includes:</a:t>
            </a:r>
            <a:endParaRPr lang="en-US" altLang="en-US" sz="1400" b="1" dirty="0">
              <a:solidFill>
                <a:srgbClr val="0000FF"/>
              </a:solidFill>
            </a:endParaRPr>
          </a:p>
          <a:p>
            <a:pPr marL="682625" lvl="3" indent="-109538">
              <a:lnSpc>
                <a:spcPts val="1300"/>
              </a:lnSpc>
              <a:spcBef>
                <a:spcPct val="50000"/>
              </a:spcBef>
              <a:buClr>
                <a:srgbClr val="0000FF"/>
              </a:buClr>
              <a:buFont typeface="Arial" panose="020B0604020202020204" pitchFamily="34" charset="0"/>
              <a:buChar char="•"/>
            </a:pPr>
            <a:r>
              <a:rPr lang="en-US" altLang="en-US" sz="1400" b="1" dirty="0">
                <a:solidFill>
                  <a:schemeClr val="tx1"/>
                </a:solidFill>
              </a:rPr>
              <a:t> </a:t>
            </a:r>
            <a:r>
              <a:rPr lang="en-US" altLang="en-US" sz="1600" b="1" dirty="0">
                <a:solidFill>
                  <a:schemeClr val="tx1"/>
                </a:solidFill>
              </a:rPr>
              <a:t>An updated IPB.</a:t>
            </a:r>
          </a:p>
          <a:p>
            <a:pPr marL="682625" lvl="3" indent="-109538">
              <a:lnSpc>
                <a:spcPts val="1300"/>
              </a:lnSpc>
              <a:spcBef>
                <a:spcPct val="50000"/>
              </a:spcBef>
              <a:buClr>
                <a:srgbClr val="0000FF"/>
              </a:buClr>
              <a:buFont typeface="Arial" panose="020B0604020202020204" pitchFamily="34" charset="0"/>
              <a:buChar char="•"/>
            </a:pPr>
            <a:r>
              <a:rPr lang="en-US" altLang="en-US" sz="1600" b="1" dirty="0">
                <a:solidFill>
                  <a:schemeClr val="tx1"/>
                </a:solidFill>
              </a:rPr>
              <a:t> Possible enemy COAs (at a minimum, the most likely and most dangerous enemy COAs).</a:t>
            </a:r>
          </a:p>
          <a:p>
            <a:pPr marL="682625" lvl="3" indent="-109538">
              <a:lnSpc>
                <a:spcPts val="1300"/>
              </a:lnSpc>
              <a:spcBef>
                <a:spcPct val="50000"/>
              </a:spcBef>
              <a:buClr>
                <a:srgbClr val="0000FF"/>
              </a:buClr>
              <a:buFont typeface="Arial" panose="020B0604020202020204" pitchFamily="34" charset="0"/>
              <a:buChar char="•"/>
            </a:pPr>
            <a:r>
              <a:rPr lang="en-US" altLang="en-US" sz="1600" b="1" dirty="0">
                <a:solidFill>
                  <a:schemeClr val="tx1"/>
                </a:solidFill>
              </a:rPr>
              <a:t> The approved problem statement and mission statement.</a:t>
            </a:r>
          </a:p>
          <a:p>
            <a:pPr marL="682625" lvl="3" indent="-109538">
              <a:lnSpc>
                <a:spcPts val="1300"/>
              </a:lnSpc>
              <a:spcBef>
                <a:spcPct val="50000"/>
              </a:spcBef>
              <a:buClr>
                <a:srgbClr val="0000FF"/>
              </a:buClr>
              <a:buFont typeface="Arial" panose="020B0604020202020204" pitchFamily="34" charset="0"/>
              <a:buChar char="•"/>
            </a:pPr>
            <a:r>
              <a:rPr lang="en-US" altLang="en-US" sz="1600" b="1" dirty="0">
                <a:solidFill>
                  <a:schemeClr val="tx1"/>
                </a:solidFill>
              </a:rPr>
              <a:t> The commander’s and higher commander’s intents.</a:t>
            </a:r>
          </a:p>
          <a:p>
            <a:pPr marL="682625" lvl="3" indent="-109538">
              <a:lnSpc>
                <a:spcPts val="1300"/>
              </a:lnSpc>
              <a:spcBef>
                <a:spcPct val="50000"/>
              </a:spcBef>
              <a:buClr>
                <a:srgbClr val="0000FF"/>
              </a:buClr>
              <a:buFont typeface="Arial" panose="020B0604020202020204" pitchFamily="34" charset="0"/>
              <a:buChar char="•"/>
            </a:pPr>
            <a:r>
              <a:rPr lang="en-US" altLang="en-US" sz="1600" b="1" dirty="0">
                <a:solidFill>
                  <a:schemeClr val="tx1"/>
                </a:solidFill>
              </a:rPr>
              <a:t> COA statements and sketches, including lines of effort if used.</a:t>
            </a:r>
          </a:p>
          <a:p>
            <a:pPr marL="682625" lvl="3" indent="-109538">
              <a:lnSpc>
                <a:spcPts val="1300"/>
              </a:lnSpc>
              <a:spcBef>
                <a:spcPct val="50000"/>
              </a:spcBef>
              <a:buClr>
                <a:srgbClr val="0000FF"/>
              </a:buClr>
              <a:buFont typeface="Arial" panose="020B0604020202020204" pitchFamily="34" charset="0"/>
              <a:buChar char="•"/>
            </a:pPr>
            <a:r>
              <a:rPr lang="en-US" altLang="en-US" sz="1600" b="1" dirty="0">
                <a:solidFill>
                  <a:schemeClr val="tx1"/>
                </a:solidFill>
              </a:rPr>
              <a:t> </a:t>
            </a:r>
            <a:r>
              <a:rPr lang="en-US" altLang="en-US" sz="1600" b="1" dirty="0">
                <a:solidFill>
                  <a:srgbClr val="0000CC"/>
                </a:solidFill>
              </a:rPr>
              <a:t>The rationale for each COA, including:</a:t>
            </a:r>
          </a:p>
          <a:p>
            <a:pPr marL="804863" lvl="4" indent="163513">
              <a:lnSpc>
                <a:spcPts val="1300"/>
              </a:lnSpc>
              <a:spcBef>
                <a:spcPct val="50000"/>
              </a:spcBef>
              <a:buClr>
                <a:srgbClr val="0000FF"/>
              </a:buClr>
              <a:buFont typeface="Wingdings" panose="05000000000000000000" pitchFamily="2" charset="2"/>
              <a:buChar char="ü"/>
            </a:pPr>
            <a:r>
              <a:rPr lang="en-US" altLang="en-US" sz="1400" b="1" dirty="0">
                <a:solidFill>
                  <a:schemeClr val="tx1"/>
                </a:solidFill>
              </a:rPr>
              <a:t>Considerations that might affect enemy COAs.</a:t>
            </a:r>
          </a:p>
          <a:p>
            <a:pPr marL="804863" lvl="4" indent="163513">
              <a:lnSpc>
                <a:spcPts val="1300"/>
              </a:lnSpc>
              <a:spcBef>
                <a:spcPct val="50000"/>
              </a:spcBef>
              <a:buClr>
                <a:srgbClr val="0000FF"/>
              </a:buClr>
              <a:buFont typeface="Wingdings" panose="05000000000000000000" pitchFamily="2" charset="2"/>
              <a:buChar char="ü"/>
            </a:pPr>
            <a:r>
              <a:rPr lang="en-US" altLang="en-US" sz="1400" b="1" dirty="0">
                <a:solidFill>
                  <a:schemeClr val="tx1"/>
                </a:solidFill>
              </a:rPr>
              <a:t>Critical events for each COA.</a:t>
            </a:r>
          </a:p>
          <a:p>
            <a:pPr marL="804863" lvl="4" indent="163513">
              <a:lnSpc>
                <a:spcPts val="1300"/>
              </a:lnSpc>
              <a:spcBef>
                <a:spcPct val="50000"/>
              </a:spcBef>
              <a:buClr>
                <a:srgbClr val="0000FF"/>
              </a:buClr>
              <a:buFont typeface="Wingdings" panose="05000000000000000000" pitchFamily="2" charset="2"/>
              <a:buChar char="ü"/>
            </a:pPr>
            <a:r>
              <a:rPr lang="en-US" altLang="en-US" sz="1400" b="1" dirty="0">
                <a:solidFill>
                  <a:schemeClr val="tx1"/>
                </a:solidFill>
              </a:rPr>
              <a:t>Deductions resulting from the relative combat power analysis.</a:t>
            </a:r>
          </a:p>
          <a:p>
            <a:pPr marL="804863" lvl="4" indent="163513">
              <a:lnSpc>
                <a:spcPts val="1300"/>
              </a:lnSpc>
              <a:spcBef>
                <a:spcPct val="50000"/>
              </a:spcBef>
              <a:buClr>
                <a:srgbClr val="0000FF"/>
              </a:buClr>
              <a:buFont typeface="Wingdings" panose="05000000000000000000" pitchFamily="2" charset="2"/>
              <a:buChar char="ü"/>
            </a:pPr>
            <a:r>
              <a:rPr lang="en-US" altLang="en-US" sz="1400" b="1" dirty="0">
                <a:solidFill>
                  <a:schemeClr val="tx1"/>
                </a:solidFill>
              </a:rPr>
              <a:t>The reason units are arrayed as shown on the sketch.</a:t>
            </a:r>
          </a:p>
          <a:p>
            <a:pPr marL="804863" lvl="4" indent="163513">
              <a:lnSpc>
                <a:spcPts val="1300"/>
              </a:lnSpc>
              <a:spcBef>
                <a:spcPct val="50000"/>
              </a:spcBef>
              <a:buClr>
                <a:srgbClr val="0000FF"/>
              </a:buClr>
              <a:buFont typeface="Wingdings" panose="05000000000000000000" pitchFamily="2" charset="2"/>
              <a:buChar char="ü"/>
            </a:pPr>
            <a:r>
              <a:rPr lang="en-US" altLang="en-US" sz="1400" b="1" dirty="0">
                <a:solidFill>
                  <a:schemeClr val="tx1"/>
                </a:solidFill>
              </a:rPr>
              <a:t>The reason the staff used the selected control measures.</a:t>
            </a:r>
          </a:p>
        </p:txBody>
      </p:sp>
      <p:sp>
        <p:nvSpPr>
          <p:cNvPr id="191502" name="Text Box 11"/>
          <p:cNvSpPr txBox="1">
            <a:spLocks noChangeArrowheads="1"/>
          </p:cNvSpPr>
          <p:nvPr/>
        </p:nvSpPr>
        <p:spPr bwMode="auto">
          <a:xfrm>
            <a:off x="6718639" y="6538913"/>
            <a:ext cx="515778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w/C2, pp. 9-22 to 9-23</a:t>
            </a:r>
          </a:p>
        </p:txBody>
      </p:sp>
      <p:sp>
        <p:nvSpPr>
          <p:cNvPr id="30"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
        <p:nvSpPr>
          <p:cNvPr id="31" name="Text Box 22"/>
          <p:cNvSpPr txBox="1">
            <a:spLocks noChangeArrowheads="1"/>
          </p:cNvSpPr>
          <p:nvPr/>
        </p:nvSpPr>
        <p:spPr bwMode="auto">
          <a:xfrm>
            <a:off x="7209621" y="4849290"/>
            <a:ext cx="4426532" cy="1523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1257300" indent="177800">
              <a:tabLst>
                <a:tab pos="114300" algn="l"/>
                <a:tab pos="228600" algn="l"/>
                <a:tab pos="571500" algn="l"/>
              </a:tabLst>
              <a:defRPr sz="3200">
                <a:solidFill>
                  <a:schemeClr val="tx2"/>
                </a:solidFill>
                <a:latin typeface="Arial" panose="020B0604020202020204" pitchFamily="34" charset="0"/>
              </a:defRPr>
            </a:lvl5pPr>
            <a:lvl6pPr marL="17145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1717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26289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086100" indent="1778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4">
              <a:lnSpc>
                <a:spcPts val="800"/>
              </a:lnSpc>
              <a:spcBef>
                <a:spcPct val="50000"/>
              </a:spcBef>
              <a:buClr>
                <a:srgbClr val="0000FF"/>
              </a:buClr>
              <a:buFont typeface="Wingdings" panose="05000000000000000000" pitchFamily="2" charset="2"/>
              <a:buChar char="ü"/>
            </a:pPr>
            <a:endParaRPr lang="en-US" altLang="en-US" sz="1200" b="1" dirty="0">
              <a:solidFill>
                <a:schemeClr val="tx1"/>
              </a:solidFill>
            </a:endParaRPr>
          </a:p>
          <a:p>
            <a:pPr marL="0" lvl="4">
              <a:lnSpc>
                <a:spcPts val="1400"/>
              </a:lnSpc>
              <a:spcBef>
                <a:spcPct val="50000"/>
              </a:spcBef>
              <a:buClr>
                <a:srgbClr val="0000FF"/>
              </a:buClr>
              <a:buFont typeface="Wingdings" panose="05000000000000000000" pitchFamily="2" charset="2"/>
              <a:buChar char="ü"/>
            </a:pPr>
            <a:r>
              <a:rPr lang="en-US" altLang="en-US" sz="1400" b="1" dirty="0">
                <a:solidFill>
                  <a:schemeClr val="tx1"/>
                </a:solidFill>
              </a:rPr>
              <a:t>The impact on civilians.</a:t>
            </a:r>
          </a:p>
          <a:p>
            <a:pPr marL="0" lvl="4">
              <a:lnSpc>
                <a:spcPts val="1400"/>
              </a:lnSpc>
              <a:spcBef>
                <a:spcPct val="50000"/>
              </a:spcBef>
              <a:buClr>
                <a:srgbClr val="0000FF"/>
              </a:buClr>
              <a:buFont typeface="Wingdings" panose="05000000000000000000" pitchFamily="2" charset="2"/>
              <a:buChar char="ü"/>
              <a:tabLst>
                <a:tab pos="177800" algn="l"/>
                <a:tab pos="228600" algn="l"/>
                <a:tab pos="571500" algn="l"/>
              </a:tabLst>
            </a:pPr>
            <a:r>
              <a:rPr lang="en-US" altLang="en-US" sz="1400" b="1" dirty="0">
                <a:solidFill>
                  <a:schemeClr val="tx1"/>
                </a:solidFill>
              </a:rPr>
              <a:t>How the COA accounts for minimum essential 	stability tasks.</a:t>
            </a:r>
          </a:p>
          <a:p>
            <a:pPr marL="0" lvl="4">
              <a:lnSpc>
                <a:spcPts val="1400"/>
              </a:lnSpc>
              <a:spcBef>
                <a:spcPct val="50000"/>
              </a:spcBef>
              <a:buClr>
                <a:srgbClr val="0000FF"/>
              </a:buClr>
              <a:buFont typeface="Wingdings" panose="05000000000000000000" pitchFamily="2" charset="2"/>
              <a:buChar char="ü"/>
            </a:pPr>
            <a:r>
              <a:rPr lang="en-US" altLang="en-US" sz="1400" b="1" dirty="0">
                <a:solidFill>
                  <a:schemeClr val="tx1"/>
                </a:solidFill>
              </a:rPr>
              <a:t>New facts and new or updated assumptions.</a:t>
            </a:r>
          </a:p>
          <a:p>
            <a:pPr marL="0" lvl="4">
              <a:lnSpc>
                <a:spcPts val="1400"/>
              </a:lnSpc>
              <a:spcBef>
                <a:spcPct val="50000"/>
              </a:spcBef>
              <a:buClr>
                <a:srgbClr val="0000FF"/>
              </a:buClr>
              <a:buFont typeface="Wingdings" panose="05000000000000000000" pitchFamily="2" charset="2"/>
              <a:buChar char="ü"/>
            </a:pPr>
            <a:r>
              <a:rPr lang="en-US" altLang="en-US" sz="1400" b="1" dirty="0">
                <a:solidFill>
                  <a:schemeClr val="tx1"/>
                </a:solidFill>
              </a:rPr>
              <a:t>Refined COA evaluation criteria.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49167">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0"/>
          <p:cNvSpPr>
            <a:spLocks noGrp="1" noChangeArrowheads="1"/>
          </p:cNvSpPr>
          <p:nvPr>
            <p:ph type="title"/>
          </p:nvPr>
        </p:nvSpPr>
        <p:spPr>
          <a:xfrm>
            <a:off x="1981200" y="57445"/>
            <a:ext cx="8229600" cy="912813"/>
          </a:xfrm>
          <a:effectLst>
            <a:outerShdw dist="35921" dir="2700000" algn="ctr" rotWithShape="0">
              <a:srgbClr val="FFD889"/>
            </a:outerShdw>
          </a:effectLst>
        </p:spPr>
        <p:txBody>
          <a:bodyPr/>
          <a:lstStyle/>
          <a:p>
            <a:pPr eaLnBrk="1" hangingPunct="1"/>
            <a:r>
              <a:rPr lang="en-US" altLang="en-US" dirty="0"/>
              <a:t>Step 3 - COA Development</a:t>
            </a:r>
          </a:p>
        </p:txBody>
      </p:sp>
      <p:sp>
        <p:nvSpPr>
          <p:cNvPr id="193539"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1BA3980-D894-4076-BADB-326534FC5980}" type="slidenum">
              <a:rPr lang="en-US" altLang="en-US" sz="800"/>
              <a:pPr>
                <a:spcBef>
                  <a:spcPct val="0"/>
                </a:spcBef>
                <a:buFontTx/>
                <a:buNone/>
              </a:pPr>
              <a:t>91</a:t>
            </a:fld>
            <a:endParaRPr lang="en-US" altLang="en-US" sz="800" dirty="0"/>
          </a:p>
        </p:txBody>
      </p:sp>
      <p:sp>
        <p:nvSpPr>
          <p:cNvPr id="3249154" name="Rectangle 2"/>
          <p:cNvSpPr>
            <a:spLocks noChangeArrowheads="1"/>
          </p:cNvSpPr>
          <p:nvPr/>
        </p:nvSpPr>
        <p:spPr bwMode="auto">
          <a:xfrm>
            <a:off x="570672" y="1084218"/>
            <a:ext cx="11057221" cy="479796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grpSp>
        <p:nvGrpSpPr>
          <p:cNvPr id="193541" name="Group 3"/>
          <p:cNvGrpSpPr>
            <a:grpSpLocks/>
          </p:cNvGrpSpPr>
          <p:nvPr/>
        </p:nvGrpSpPr>
        <p:grpSpPr bwMode="auto">
          <a:xfrm>
            <a:off x="795325" y="320685"/>
            <a:ext cx="1174750" cy="1776413"/>
            <a:chOff x="3726" y="1926"/>
            <a:chExt cx="1206" cy="1823"/>
          </a:xfrm>
        </p:grpSpPr>
        <p:sp>
          <p:nvSpPr>
            <p:cNvPr id="193551" name="Rectangle 4"/>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93552" name="Group 5"/>
            <p:cNvGrpSpPr>
              <a:grpSpLocks/>
            </p:cNvGrpSpPr>
            <p:nvPr/>
          </p:nvGrpSpPr>
          <p:grpSpPr bwMode="auto">
            <a:xfrm>
              <a:off x="3778" y="1976"/>
              <a:ext cx="1090" cy="1721"/>
              <a:chOff x="2312" y="902"/>
              <a:chExt cx="1090" cy="1721"/>
            </a:xfrm>
          </p:grpSpPr>
          <p:sp>
            <p:nvSpPr>
              <p:cNvPr id="193553" name="Rectangle 6"/>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3554" name="Rectangle 7"/>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3555" name="Rectangle 8"/>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3556" name="Rectangle 9"/>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3557" name="Rectangle 10"/>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3558" name="Rectangle 11"/>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3559" name="Rectangle 12"/>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93542" name="Rectangle 13"/>
          <p:cNvSpPr>
            <a:spLocks noChangeArrowheads="1"/>
          </p:cNvSpPr>
          <p:nvPr/>
        </p:nvSpPr>
        <p:spPr bwMode="auto">
          <a:xfrm>
            <a:off x="779451" y="414348"/>
            <a:ext cx="1198563"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193543" name="Rectangle 14"/>
          <p:cNvSpPr>
            <a:spLocks noChangeArrowheads="1"/>
          </p:cNvSpPr>
          <p:nvPr/>
        </p:nvSpPr>
        <p:spPr bwMode="auto">
          <a:xfrm>
            <a:off x="787389" y="627073"/>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3249167" name="Rectangle 15"/>
          <p:cNvSpPr>
            <a:spLocks noChangeArrowheads="1"/>
          </p:cNvSpPr>
          <p:nvPr/>
        </p:nvSpPr>
        <p:spPr bwMode="auto">
          <a:xfrm>
            <a:off x="681025" y="869960"/>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a:t>
            </a:r>
            <a:r>
              <a:rPr lang="en-US" altLang="en-US" sz="600" b="1" dirty="0"/>
              <a:t>3 - COA  DEVELOPMENT</a:t>
            </a:r>
          </a:p>
        </p:txBody>
      </p:sp>
      <p:sp>
        <p:nvSpPr>
          <p:cNvPr id="193545" name="Rectangle 16"/>
          <p:cNvSpPr>
            <a:spLocks noChangeArrowheads="1"/>
          </p:cNvSpPr>
          <p:nvPr/>
        </p:nvSpPr>
        <p:spPr bwMode="auto">
          <a:xfrm>
            <a:off x="835013" y="1076334"/>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4 - COA ANALYSIS</a:t>
            </a:r>
          </a:p>
          <a:p>
            <a:pPr algn="ctr">
              <a:spcBef>
                <a:spcPct val="0"/>
              </a:spcBef>
              <a:buFontTx/>
              <a:buNone/>
            </a:pPr>
            <a:r>
              <a:rPr lang="en-US" altLang="en-US" sz="600" b="1" dirty="0">
                <a:solidFill>
                  <a:schemeClr val="bg2"/>
                </a:solidFill>
              </a:rPr>
              <a:t>(WAR GAME)</a:t>
            </a:r>
          </a:p>
        </p:txBody>
      </p:sp>
      <p:sp>
        <p:nvSpPr>
          <p:cNvPr id="193546" name="Rectangle 17"/>
          <p:cNvSpPr>
            <a:spLocks noChangeArrowheads="1"/>
          </p:cNvSpPr>
          <p:nvPr/>
        </p:nvSpPr>
        <p:spPr bwMode="auto">
          <a:xfrm>
            <a:off x="769925" y="1389073"/>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93547" name="Rectangle 18"/>
          <p:cNvSpPr>
            <a:spLocks noChangeArrowheads="1"/>
          </p:cNvSpPr>
          <p:nvPr/>
        </p:nvSpPr>
        <p:spPr bwMode="auto">
          <a:xfrm>
            <a:off x="781038" y="1600210"/>
            <a:ext cx="120650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93548" name="Rectangle 19"/>
          <p:cNvSpPr>
            <a:spLocks noChangeArrowheads="1"/>
          </p:cNvSpPr>
          <p:nvPr/>
        </p:nvSpPr>
        <p:spPr bwMode="auto">
          <a:xfrm>
            <a:off x="738176" y="1862147"/>
            <a:ext cx="1293813"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193549" name="Text Box 22"/>
          <p:cNvSpPr txBox="1">
            <a:spLocks noChangeArrowheads="1"/>
          </p:cNvSpPr>
          <p:nvPr/>
        </p:nvSpPr>
        <p:spPr bwMode="auto">
          <a:xfrm>
            <a:off x="585488" y="2314434"/>
            <a:ext cx="10827579"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1">
              <a:spcBef>
                <a:spcPct val="50000"/>
              </a:spcBef>
              <a:buClr>
                <a:srgbClr val="0000FF"/>
              </a:buClr>
              <a:buFont typeface="Wingdings" panose="05000000000000000000" pitchFamily="2" charset="2"/>
              <a:buChar char="§"/>
            </a:pPr>
            <a:r>
              <a:rPr lang="en-US" altLang="en-US" sz="1800" b="1" dirty="0"/>
              <a:t> </a:t>
            </a:r>
            <a:r>
              <a:rPr lang="en-US" altLang="en-US" sz="1800" b="1" dirty="0">
                <a:solidFill>
                  <a:srgbClr val="0000FF"/>
                </a:solidFill>
              </a:rPr>
              <a:t>Process:</a:t>
            </a:r>
            <a:r>
              <a:rPr lang="en-US" altLang="en-US" sz="1800" b="1" dirty="0"/>
              <a:t> Step 3 – COA development involves </a:t>
            </a:r>
            <a:r>
              <a:rPr lang="en-US" altLang="en-US" sz="1800" b="1" dirty="0">
                <a:solidFill>
                  <a:srgbClr val="FF0000"/>
                </a:solidFill>
              </a:rPr>
              <a:t>eight actions</a:t>
            </a:r>
            <a:r>
              <a:rPr lang="en-US" altLang="en-US" sz="1800" b="1" dirty="0"/>
              <a:t>:</a:t>
            </a:r>
          </a:p>
          <a:p>
            <a:pPr lvl="2">
              <a:spcBef>
                <a:spcPct val="50000"/>
              </a:spcBef>
              <a:buClr>
                <a:srgbClr val="0000FF"/>
              </a:buClr>
              <a:buFont typeface="Wingdings" panose="05000000000000000000" pitchFamily="2" charset="2"/>
              <a:buChar char="ü"/>
            </a:pPr>
            <a:r>
              <a:rPr lang="en-US" altLang="en-US" sz="1800" b="1" i="1" dirty="0">
                <a:solidFill>
                  <a:srgbClr val="FF0000"/>
                </a:solidFill>
              </a:rPr>
              <a:t>Action 8, Select or Modify COAs for Continued Analysis. </a:t>
            </a:r>
          </a:p>
          <a:p>
            <a:pPr lvl="2">
              <a:spcBef>
                <a:spcPct val="50000"/>
              </a:spcBef>
              <a:buClr>
                <a:srgbClr val="0000FF"/>
              </a:buClr>
            </a:pPr>
            <a:r>
              <a:rPr lang="en-US" altLang="en-US" sz="1800" b="1" dirty="0">
                <a:solidFill>
                  <a:schemeClr val="tx1"/>
                </a:solidFill>
              </a:rPr>
              <a:t>After the COA briefing, the commander selects or modifies those COAs for continued analysis. The commander also issues planning guidance.</a:t>
            </a:r>
          </a:p>
          <a:p>
            <a:pPr lvl="2">
              <a:spcBef>
                <a:spcPct val="50000"/>
              </a:spcBef>
              <a:buClr>
                <a:srgbClr val="0000FF"/>
              </a:buClr>
            </a:pPr>
            <a:r>
              <a:rPr lang="en-US" altLang="en-US" sz="1800" b="1" dirty="0">
                <a:solidFill>
                  <a:schemeClr val="tx1"/>
                </a:solidFill>
              </a:rPr>
              <a:t>If all COAs are </a:t>
            </a:r>
            <a:r>
              <a:rPr lang="en-US" altLang="en-US" sz="1800" b="1" dirty="0">
                <a:solidFill>
                  <a:srgbClr val="0000FF"/>
                </a:solidFill>
              </a:rPr>
              <a:t>rejected</a:t>
            </a:r>
            <a:r>
              <a:rPr lang="en-US" altLang="en-US" sz="1800" b="1" dirty="0">
                <a:solidFill>
                  <a:schemeClr val="tx1"/>
                </a:solidFill>
              </a:rPr>
              <a:t>, the staff begins again. If one or more of the COAs are </a:t>
            </a:r>
            <a:r>
              <a:rPr lang="en-US" altLang="en-US" sz="1800" b="1" dirty="0">
                <a:solidFill>
                  <a:srgbClr val="0000FF"/>
                </a:solidFill>
              </a:rPr>
              <a:t>accepted</a:t>
            </a:r>
            <a:r>
              <a:rPr lang="en-US" altLang="en-US" sz="1800" b="1" dirty="0">
                <a:solidFill>
                  <a:schemeClr val="tx1"/>
                </a:solidFill>
              </a:rPr>
              <a:t>, staff members begin COA analysis. </a:t>
            </a:r>
          </a:p>
          <a:p>
            <a:pPr lvl="2">
              <a:spcBef>
                <a:spcPct val="50000"/>
              </a:spcBef>
              <a:buClr>
                <a:srgbClr val="0000FF"/>
              </a:buClr>
            </a:pPr>
            <a:r>
              <a:rPr lang="en-US" altLang="en-US" sz="1800" b="1" dirty="0">
                <a:solidFill>
                  <a:schemeClr val="tx1"/>
                </a:solidFill>
              </a:rPr>
              <a:t>The commander may </a:t>
            </a:r>
            <a:r>
              <a:rPr lang="en-US" altLang="en-US" sz="1800" b="1" dirty="0">
                <a:solidFill>
                  <a:srgbClr val="0000FF"/>
                </a:solidFill>
              </a:rPr>
              <a:t>create a new COA </a:t>
            </a:r>
            <a:r>
              <a:rPr lang="en-US" altLang="en-US" sz="1800" b="1" dirty="0">
                <a:solidFill>
                  <a:schemeClr val="tx1"/>
                </a:solidFill>
              </a:rPr>
              <a:t>by incorporating elements of one or more COAs developed by the staff. The staff then prepares to war-game this new COA. The staff must incorporate those modifications and ensure all staff members understand the changed COA </a:t>
            </a:r>
            <a:r>
              <a:rPr lang="en-US" altLang="en-US" sz="1800" b="1" dirty="0">
                <a:solidFill>
                  <a:srgbClr val="0000FF"/>
                </a:solidFill>
              </a:rPr>
              <a:t>prior to war-gaming.</a:t>
            </a:r>
          </a:p>
        </p:txBody>
      </p:sp>
      <p:sp>
        <p:nvSpPr>
          <p:cNvPr id="193550" name="Text Box 11"/>
          <p:cNvSpPr txBox="1">
            <a:spLocks noChangeArrowheads="1"/>
          </p:cNvSpPr>
          <p:nvPr/>
        </p:nvSpPr>
        <p:spPr bwMode="auto">
          <a:xfrm>
            <a:off x="7403348" y="6538914"/>
            <a:ext cx="4405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14,w/C2, p. 9-23</a:t>
            </a:r>
          </a:p>
        </p:txBody>
      </p:sp>
      <p:sp>
        <p:nvSpPr>
          <p:cNvPr id="30" name="Text Box 22"/>
          <p:cNvSpPr txBox="1">
            <a:spLocks noChangeArrowheads="1"/>
          </p:cNvSpPr>
          <p:nvPr/>
        </p:nvSpPr>
        <p:spPr bwMode="auto">
          <a:xfrm>
            <a:off x="1297175" y="1189352"/>
            <a:ext cx="10399867"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tabLst>
                <a:tab pos="114300" algn="l"/>
                <a:tab pos="228600" algn="l"/>
                <a:tab pos="571500" algn="l"/>
              </a:tabLst>
              <a:defRPr sz="3200">
                <a:solidFill>
                  <a:schemeClr val="tx2"/>
                </a:solidFill>
                <a:latin typeface="Arial" panose="020B0604020202020204" pitchFamily="34" charset="0"/>
              </a:defRPr>
            </a:lvl1pPr>
            <a:lvl2pPr marL="114300" indent="114300">
              <a:tabLst>
                <a:tab pos="114300" algn="l"/>
                <a:tab pos="228600" algn="l"/>
                <a:tab pos="571500" algn="l"/>
              </a:tabLst>
              <a:defRPr sz="3200">
                <a:solidFill>
                  <a:schemeClr val="tx2"/>
                </a:solidFill>
                <a:latin typeface="Arial" panose="020B0604020202020204" pitchFamily="34" charset="0"/>
              </a:defRPr>
            </a:lvl2pPr>
            <a:lvl3pPr marL="342900" indent="177800">
              <a:tabLst>
                <a:tab pos="114300" algn="l"/>
                <a:tab pos="228600" algn="l"/>
                <a:tab pos="571500" algn="l"/>
              </a:tabLst>
              <a:defRPr sz="3200">
                <a:solidFill>
                  <a:schemeClr val="tx2"/>
                </a:solidFill>
                <a:latin typeface="Arial" panose="020B0604020202020204" pitchFamily="34" charset="0"/>
              </a:defRPr>
            </a:lvl3pPr>
            <a:lvl4pPr marL="800100">
              <a:tabLst>
                <a:tab pos="114300" algn="l"/>
                <a:tab pos="228600" algn="l"/>
                <a:tab pos="571500" algn="l"/>
              </a:tabLst>
              <a:defRPr sz="3200">
                <a:solidFill>
                  <a:schemeClr val="tx2"/>
                </a:solidFill>
                <a:latin typeface="Arial" panose="020B0604020202020204" pitchFamily="34" charset="0"/>
              </a:defRPr>
            </a:lvl4pPr>
            <a:lvl5pPr marL="2057400" indent="-228600">
              <a:tabLst>
                <a:tab pos="114300" algn="l"/>
                <a:tab pos="228600" algn="l"/>
                <a:tab pos="571500" algn="l"/>
              </a:tabLst>
              <a:defRPr sz="3200">
                <a:solidFill>
                  <a:schemeClr val="tx2"/>
                </a:solidFill>
                <a:latin typeface="Arial" panose="020B0604020202020204" pitchFamily="34" charset="0"/>
              </a:defRPr>
            </a:lvl5pPr>
            <a:lvl6pPr marL="25146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6pPr>
            <a:lvl7pPr marL="29718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7pPr>
            <a:lvl8pPr marL="34290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8pPr>
            <a:lvl9pPr marL="3886200" indent="-228600" eaLnBrk="0" fontAlgn="base" hangingPunct="0">
              <a:spcBef>
                <a:spcPct val="0"/>
              </a:spcBef>
              <a:spcAft>
                <a:spcPct val="0"/>
              </a:spcAft>
              <a:tabLst>
                <a:tab pos="114300" algn="l"/>
                <a:tab pos="228600" algn="l"/>
                <a:tab pos="571500" algn="l"/>
              </a:tabLst>
              <a:defRPr sz="3200">
                <a:solidFill>
                  <a:schemeClr val="tx2"/>
                </a:solidFill>
                <a:latin typeface="Arial" panose="020B0604020202020204" pitchFamily="34" charset="0"/>
              </a:defRPr>
            </a:lvl9pPr>
          </a:lstStyle>
          <a:p>
            <a:pPr lvl="3">
              <a:lnSpc>
                <a:spcPts val="2000"/>
              </a:lnSpc>
              <a:spcBef>
                <a:spcPct val="50000"/>
              </a:spcBef>
              <a:buClr>
                <a:schemeClr val="bg1">
                  <a:lumMod val="65000"/>
                </a:schemeClr>
              </a:buClr>
              <a:buFont typeface="Wingdings" panose="05000000000000000000" pitchFamily="2" charset="2"/>
              <a:buChar char="§"/>
            </a:pPr>
            <a:r>
              <a:rPr lang="en-US" altLang="en-US" sz="1800" b="1" dirty="0">
                <a:solidFill>
                  <a:srgbClr val="000000"/>
                </a:solidFill>
              </a:rPr>
              <a:t> </a:t>
            </a:r>
            <a:r>
              <a:rPr lang="en-US" altLang="en-US" sz="1800" b="1" dirty="0">
                <a:solidFill>
                  <a:schemeClr val="bg1">
                    <a:lumMod val="75000"/>
                  </a:schemeClr>
                </a:solidFill>
              </a:rPr>
              <a:t>Input: Products to begin COA development include approved mission statement, initial commander’s intent / planning guidance, design concept, specified / implied tasks, assumptions, updated running estimates, IPB products, and COA evaluation criteria.</a:t>
            </a:r>
            <a:endParaRPr lang="en-US" altLang="en-US" sz="1200" b="1" i="1" dirty="0">
              <a:solidFill>
                <a:schemeClr val="bg1">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49167">
                                            <p:txEl>
                                              <p:pRg st="0" end="0"/>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a:xfrm>
            <a:off x="1972396" y="473431"/>
            <a:ext cx="8229600" cy="912813"/>
          </a:xfrm>
          <a:effectLst>
            <a:outerShdw dist="35921" dir="2700000" algn="ctr" rotWithShape="0">
              <a:srgbClr val="FFD889"/>
            </a:outerShdw>
          </a:effectLst>
        </p:spPr>
        <p:txBody>
          <a:bodyPr/>
          <a:lstStyle/>
          <a:p>
            <a:pPr eaLnBrk="1" hangingPunct="1"/>
            <a:r>
              <a:rPr lang="en-US" altLang="en-US" dirty="0"/>
              <a:t>Glossary for Step 3 - COA Development</a:t>
            </a:r>
            <a:r>
              <a:rPr lang="en-US" altLang="en-US" sz="1200" dirty="0">
                <a:solidFill>
                  <a:srgbClr val="FF0000"/>
                </a:solidFill>
              </a:rPr>
              <a:t> (Click on the arrow at the end of the definition to return to your place)</a:t>
            </a:r>
            <a:endParaRPr lang="en-US" altLang="en-US" dirty="0"/>
          </a:p>
        </p:txBody>
      </p:sp>
      <p:sp>
        <p:nvSpPr>
          <p:cNvPr id="195587"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4D297D99-9CD5-47FD-BEC8-DBCA71CA1B24}" type="slidenum">
              <a:rPr lang="en-US" altLang="en-US" sz="800"/>
              <a:pPr>
                <a:spcBef>
                  <a:spcPct val="0"/>
                </a:spcBef>
                <a:buFontTx/>
                <a:buNone/>
              </a:pPr>
              <a:t>92</a:t>
            </a:fld>
            <a:endParaRPr lang="en-US" altLang="en-US" sz="800" dirty="0"/>
          </a:p>
        </p:txBody>
      </p:sp>
      <p:sp>
        <p:nvSpPr>
          <p:cNvPr id="3173379" name="Rectangle 3"/>
          <p:cNvSpPr>
            <a:spLocks noChangeArrowheads="1"/>
          </p:cNvSpPr>
          <p:nvPr/>
        </p:nvSpPr>
        <p:spPr bwMode="auto">
          <a:xfrm>
            <a:off x="573795" y="1084218"/>
            <a:ext cx="11026802" cy="5603185"/>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195589" name="Text Box 4"/>
          <p:cNvSpPr txBox="1">
            <a:spLocks noChangeArrowheads="1"/>
          </p:cNvSpPr>
          <p:nvPr/>
        </p:nvSpPr>
        <p:spPr bwMode="auto">
          <a:xfrm>
            <a:off x="704923" y="1193403"/>
            <a:ext cx="10895674"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 pos="292100" algn="l"/>
              </a:tabLst>
              <a:defRPr sz="3200">
                <a:solidFill>
                  <a:schemeClr val="tx1"/>
                </a:solidFill>
                <a:latin typeface="Arial" panose="020B0604020202020204" pitchFamily="34" charset="0"/>
              </a:defRPr>
            </a:lvl1pPr>
            <a:lvl2pPr marL="742950" indent="-285750">
              <a:spcBef>
                <a:spcPct val="20000"/>
              </a:spcBef>
              <a:buChar char="–"/>
              <a:tabLst>
                <a:tab pos="114300" algn="l"/>
                <a:tab pos="292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Lst>
              <a:defRPr sz="2400">
                <a:solidFill>
                  <a:schemeClr val="tx1"/>
                </a:solidFill>
                <a:latin typeface="Arial" panose="020B0604020202020204" pitchFamily="34" charset="0"/>
              </a:defRPr>
            </a:lvl3pPr>
            <a:lvl4pPr marL="1600200" indent="-228600">
              <a:spcBef>
                <a:spcPct val="20000"/>
              </a:spcBef>
              <a:buChar char="–"/>
              <a:tabLst>
                <a:tab pos="114300" algn="l"/>
                <a:tab pos="292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200" b="1" dirty="0">
                <a:solidFill>
                  <a:srgbClr val="0000FF"/>
                </a:solidFill>
              </a:rPr>
              <a:t> Concept of operations: </a:t>
            </a:r>
            <a:r>
              <a:rPr lang="en-US" altLang="en-US" sz="1200" b="1" dirty="0"/>
              <a:t>A statement that directs the manner in which subordinate units cooperate to accomplish the mission and establishes the sequence of actions the force will use to achieve the end state. It is normally expressed in terms of an </a:t>
            </a:r>
            <a:r>
              <a:rPr lang="en-US" altLang="en-US" sz="1200" b="1" i="1" dirty="0"/>
              <a:t>operational framework.</a:t>
            </a:r>
            <a:r>
              <a:rPr lang="en-US" altLang="en-US" sz="1200" b="1" dirty="0"/>
              <a:t> (</a:t>
            </a:r>
            <a:r>
              <a:rPr lang="en-US" altLang="en-US" sz="1200" b="1" dirty="0">
                <a:solidFill>
                  <a:schemeClr val="tx2"/>
                </a:solidFill>
              </a:rPr>
              <a:t>ADP 1-02, </a:t>
            </a:r>
            <a:r>
              <a:rPr lang="en-US" altLang="en-US" sz="1200" b="1" i="1" dirty="0">
                <a:solidFill>
                  <a:schemeClr val="tx2"/>
                </a:solidFill>
              </a:rPr>
              <a:t>Terms  and Military Symbols</a:t>
            </a:r>
            <a:r>
              <a:rPr lang="en-US" altLang="en-US" sz="1200" b="1" dirty="0">
                <a:solidFill>
                  <a:schemeClr val="tx2"/>
                </a:solidFill>
              </a:rPr>
              <a:t>, Aug 18, p. 1-21</a:t>
            </a:r>
            <a:r>
              <a:rPr lang="en-US" altLang="en-US" sz="1200" b="1" dirty="0"/>
              <a:t>).</a:t>
            </a:r>
          </a:p>
          <a:p>
            <a:pPr>
              <a:spcBef>
                <a:spcPct val="50000"/>
              </a:spcBef>
              <a:buClr>
                <a:srgbClr val="0000FF"/>
              </a:buClr>
              <a:buFont typeface="Wingdings" panose="05000000000000000000" pitchFamily="2" charset="2"/>
              <a:buChar char="§"/>
            </a:pPr>
            <a:r>
              <a:rPr lang="en-US" altLang="en-US" sz="1200" b="1" dirty="0"/>
              <a:t> </a:t>
            </a:r>
            <a:r>
              <a:rPr lang="en-US" altLang="en-US" sz="1200" b="1" dirty="0">
                <a:solidFill>
                  <a:srgbClr val="0000FF"/>
                </a:solidFill>
              </a:rPr>
              <a:t>Control measures: </a:t>
            </a:r>
            <a:r>
              <a:rPr lang="en-US" altLang="en-US" sz="1200" b="1" dirty="0"/>
              <a:t>Commanders use control measures to regulate forces or warfighting functions and include commander’s intent, unit mission statement, planning guidance, CCIRs, and EEFIs. Some control measures are graphic. Graphic control measures are prescriptive and used on maps and displays to regulate maneuver, movement, airspace use, fires, and other aspects of operations. (ADRP 5-0, </a:t>
            </a:r>
            <a:r>
              <a:rPr lang="en-US" altLang="en-US" sz="1200" b="1" i="1" dirty="0"/>
              <a:t>The Operations Process</a:t>
            </a:r>
            <a:r>
              <a:rPr lang="en-US" altLang="en-US" sz="1200" b="1" dirty="0"/>
              <a:t>,   May 12, p. 2-22).</a:t>
            </a:r>
          </a:p>
          <a:p>
            <a:pPr>
              <a:spcBef>
                <a:spcPct val="50000"/>
              </a:spcBef>
              <a:buClr>
                <a:srgbClr val="0000FF"/>
              </a:buClr>
              <a:buFont typeface="Wingdings" panose="05000000000000000000" pitchFamily="2" charset="2"/>
              <a:buChar char="§"/>
            </a:pPr>
            <a:r>
              <a:rPr lang="en-US" altLang="en-US" sz="1200" b="1" dirty="0">
                <a:solidFill>
                  <a:srgbClr val="0000FF"/>
                </a:solidFill>
              </a:rPr>
              <a:t> Decisive operation: </a:t>
            </a:r>
            <a:r>
              <a:rPr lang="en-US" altLang="en-US" sz="1200" b="1" dirty="0"/>
              <a:t>The operation that directly accomplishes the mission. Commanders typically identify a single decisive operation, but more than one subordinate unit may play a role in the decisive operation. (ADRP 3-0, </a:t>
            </a:r>
            <a:r>
              <a:rPr lang="en-US" altLang="en-US" sz="1200" b="1" i="1" dirty="0"/>
              <a:t>Operations</a:t>
            </a:r>
            <a:r>
              <a:rPr lang="en-US" altLang="en-US" sz="1200" b="1" dirty="0"/>
              <a:t>, Oct 17, para 4-32).</a:t>
            </a:r>
          </a:p>
          <a:p>
            <a:pPr>
              <a:spcBef>
                <a:spcPct val="50000"/>
              </a:spcBef>
              <a:buClr>
                <a:srgbClr val="0000FF"/>
              </a:buClr>
              <a:buFont typeface="Wingdings" panose="05000000000000000000" pitchFamily="2" charset="2"/>
              <a:buChar char="§"/>
            </a:pPr>
            <a:r>
              <a:rPr lang="en-US" altLang="en-US" sz="1200" b="1" dirty="0"/>
              <a:t> </a:t>
            </a:r>
            <a:r>
              <a:rPr lang="en-US" altLang="en-US" sz="1200" b="1" dirty="0">
                <a:solidFill>
                  <a:srgbClr val="0000FF"/>
                </a:solidFill>
              </a:rPr>
              <a:t>Line of Effort (LOE):</a:t>
            </a:r>
            <a:r>
              <a:rPr lang="en-US" altLang="en-US" sz="1200" b="1" dirty="0"/>
              <a:t> A line of effort links multiple tasks using the logic of purpose rather than geographical reference to focus efforts toward establishing a desired end state. Lines of effort are essential to long-term planning when positional references to an enemy or adversary have little relevance. (ADRP 3-0, </a:t>
            </a:r>
            <a:r>
              <a:rPr lang="en-US" altLang="en-US" sz="1200" b="1" i="1" dirty="0"/>
              <a:t>Operations</a:t>
            </a:r>
            <a:r>
              <a:rPr lang="en-US" altLang="en-US" sz="1200" b="1" dirty="0"/>
              <a:t>, Oct 17, paras 2-34 to 2-35 and FM 6-0, </a:t>
            </a:r>
            <a:r>
              <a:rPr lang="en-US" altLang="en-US" sz="1200" b="1" i="1" dirty="0"/>
              <a:t>Cdr and Staff Org and Opns</a:t>
            </a:r>
            <a:r>
              <a:rPr lang="en-US" altLang="en-US" sz="1200" b="1" dirty="0"/>
              <a:t>, May 14, p. 9-21, para 9-111). </a:t>
            </a:r>
          </a:p>
          <a:p>
            <a:pPr>
              <a:spcBef>
                <a:spcPct val="50000"/>
              </a:spcBef>
              <a:buClr>
                <a:srgbClr val="0000FF"/>
              </a:buClr>
              <a:buFont typeface="Wingdings" panose="05000000000000000000" pitchFamily="2" charset="2"/>
              <a:buChar char="§"/>
            </a:pPr>
            <a:r>
              <a:rPr lang="en-US" altLang="en-US" sz="1200" b="1" dirty="0"/>
              <a:t> </a:t>
            </a:r>
            <a:r>
              <a:rPr lang="en-US" altLang="en-US" sz="1200" b="1" dirty="0">
                <a:solidFill>
                  <a:srgbClr val="0000FF"/>
                </a:solidFill>
              </a:rPr>
              <a:t>Line of Operations (LOO): </a:t>
            </a:r>
            <a:r>
              <a:rPr lang="en-US" altLang="en-US" sz="1200" b="1" dirty="0"/>
              <a:t>A line of operations is a line that defines the directional orientation of a force in time and space in relation to the enemy and links the force with its base of operations and objectives. Lines of operations connect a series of decisive points that lead to control of a geographic or force-oriented objective. (ADRP 3-0, </a:t>
            </a:r>
            <a:r>
              <a:rPr lang="en-US" altLang="en-US" sz="1200" b="1" i="1" dirty="0"/>
              <a:t>Opns</a:t>
            </a:r>
            <a:r>
              <a:rPr lang="en-US" altLang="en-US" sz="1200" b="1" dirty="0"/>
              <a:t>, Oct 17, para 2-33 and FM 6-0, </a:t>
            </a:r>
            <a:r>
              <a:rPr lang="en-US" altLang="en-US" sz="1200" b="1" i="1" dirty="0"/>
              <a:t>Cdr and Staff Org and Opns</a:t>
            </a:r>
            <a:r>
              <a:rPr lang="en-US" altLang="en-US" sz="1200" b="1" dirty="0"/>
              <a:t>, May 14, p. 9-21, para 9-111).</a:t>
            </a:r>
          </a:p>
          <a:p>
            <a:pPr>
              <a:spcBef>
                <a:spcPct val="50000"/>
              </a:spcBef>
              <a:buClr>
                <a:srgbClr val="0000FF"/>
              </a:buClr>
              <a:buFont typeface="Wingdings" panose="05000000000000000000" pitchFamily="2" charset="2"/>
              <a:buChar char="§"/>
            </a:pPr>
            <a:r>
              <a:rPr lang="en-US" altLang="en-US" sz="1200" b="1" dirty="0"/>
              <a:t> </a:t>
            </a:r>
            <a:r>
              <a:rPr lang="en-US" altLang="en-US" sz="1200" b="1" dirty="0">
                <a:solidFill>
                  <a:srgbClr val="0000FF"/>
                </a:solidFill>
              </a:rPr>
              <a:t>Nests:</a:t>
            </a:r>
            <a:r>
              <a:rPr lang="en-US" altLang="en-US" sz="1200" b="1" dirty="0"/>
              <a:t> Nests, nested, or nesting, used as varying terms of the “nested concept” which is a planning technique to achieve unity of purpose whereby each succeeding echelon’s concept of operations is aligned by purpose with higher echelons’ concept of operations. (ADRP 5-0, </a:t>
            </a:r>
            <a:r>
              <a:rPr lang="en-US" altLang="en-US" sz="1200" b="1" i="1" dirty="0"/>
              <a:t>The Operations Process</a:t>
            </a:r>
            <a:r>
              <a:rPr lang="en-US" altLang="en-US" sz="1200" b="1" dirty="0"/>
              <a:t>, May 12, para 2-99).</a:t>
            </a:r>
          </a:p>
          <a:p>
            <a:pPr>
              <a:spcBef>
                <a:spcPct val="50000"/>
              </a:spcBef>
              <a:buClr>
                <a:srgbClr val="0000FF"/>
              </a:buClr>
              <a:buFont typeface="Wingdings" panose="05000000000000000000" pitchFamily="2" charset="2"/>
              <a:buChar char="§"/>
            </a:pPr>
            <a:r>
              <a:rPr lang="en-US" altLang="en-US" sz="1200" b="1" dirty="0">
                <a:solidFill>
                  <a:srgbClr val="0000FF"/>
                </a:solidFill>
              </a:rPr>
              <a:t> Shaping operations: </a:t>
            </a:r>
            <a:r>
              <a:rPr lang="en-US" altLang="en-US" sz="1200" b="1" dirty="0"/>
              <a:t>Operations that establish conditions for the decisive operation through effects on the enemy, other actors, and the terrain.</a:t>
            </a:r>
            <a:r>
              <a:rPr lang="en-US" altLang="en-US" sz="1200" b="1" dirty="0">
                <a:solidFill>
                  <a:srgbClr val="0000FF"/>
                </a:solidFill>
              </a:rPr>
              <a:t> </a:t>
            </a:r>
            <a:r>
              <a:rPr lang="en-US" altLang="en-US" sz="1200" b="1" dirty="0"/>
              <a:t>(ADRP 3-0, </a:t>
            </a:r>
            <a:r>
              <a:rPr lang="en-US" altLang="en-US" sz="1200" b="1" i="1" dirty="0"/>
              <a:t>Operations</a:t>
            </a:r>
            <a:r>
              <a:rPr lang="en-US" altLang="en-US" sz="1200" b="1" dirty="0"/>
              <a:t>, Oct 17, para 4-33).</a:t>
            </a:r>
          </a:p>
          <a:p>
            <a:pPr>
              <a:spcBef>
                <a:spcPct val="50000"/>
              </a:spcBef>
              <a:buClr>
                <a:srgbClr val="0000FF"/>
              </a:buClr>
              <a:buFont typeface="Wingdings" panose="05000000000000000000" pitchFamily="2" charset="2"/>
              <a:buChar char="§"/>
            </a:pPr>
            <a:r>
              <a:rPr lang="en-US" altLang="en-US" sz="1200" b="1" dirty="0">
                <a:solidFill>
                  <a:srgbClr val="0000FF"/>
                </a:solidFill>
              </a:rPr>
              <a:t> Sustaining operations: </a:t>
            </a:r>
            <a:r>
              <a:rPr lang="en-US" altLang="en-US" sz="1200" b="1" dirty="0"/>
              <a:t>Operations at any echelon that enable the decisive operation or shaping operations by generating and maintaining combat power.</a:t>
            </a:r>
            <a:r>
              <a:rPr lang="en-US" altLang="en-US" sz="1200" b="1" dirty="0">
                <a:solidFill>
                  <a:srgbClr val="0000FF"/>
                </a:solidFill>
              </a:rPr>
              <a:t> </a:t>
            </a:r>
            <a:r>
              <a:rPr lang="en-US" altLang="en-US" sz="1200" b="1" dirty="0"/>
              <a:t>(ADRP 3-0, </a:t>
            </a:r>
            <a:r>
              <a:rPr lang="en-US" altLang="en-US" sz="1200" b="1" i="1" dirty="0"/>
              <a:t>Operations</a:t>
            </a:r>
            <a:r>
              <a:rPr lang="en-US" altLang="en-US" sz="1200" b="1" dirty="0"/>
              <a:t>, Oct 17, para 4-34).</a:t>
            </a:r>
          </a:p>
          <a:p>
            <a:pPr>
              <a:spcBef>
                <a:spcPct val="50000"/>
              </a:spcBef>
              <a:buClr>
                <a:srgbClr val="0000FF"/>
              </a:buClr>
              <a:buFont typeface="Wingdings" panose="05000000000000000000" pitchFamily="2" charset="2"/>
              <a:buChar char="§"/>
            </a:pPr>
            <a:r>
              <a:rPr lang="en-US" altLang="en-US" sz="1200" b="1" dirty="0"/>
              <a:t> </a:t>
            </a:r>
            <a:r>
              <a:rPr lang="en-US" altLang="en-US" sz="1200" b="1" dirty="0">
                <a:solidFill>
                  <a:srgbClr val="0000FF"/>
                </a:solidFill>
              </a:rPr>
              <a:t>Task force (</a:t>
            </a:r>
            <a:r>
              <a:rPr lang="en-US" altLang="en-US" sz="1200" b="1" i="1" dirty="0">
                <a:solidFill>
                  <a:srgbClr val="0000FF"/>
                </a:solidFill>
              </a:rPr>
              <a:t>Battalion</a:t>
            </a:r>
            <a:r>
              <a:rPr lang="en-US" altLang="en-US" sz="1200" b="1" dirty="0">
                <a:solidFill>
                  <a:srgbClr val="0000FF"/>
                </a:solidFill>
              </a:rPr>
              <a:t> Task Force): </a:t>
            </a:r>
            <a:r>
              <a:rPr lang="en-US" altLang="en-US" sz="1200" b="1" dirty="0"/>
              <a:t>A maneuver battalion-size unit consisting of a battalion headquarters, at least one assigned company-size element, and at least one attached company-size element from another maneuver or support unit (functional and multifunctional) (</a:t>
            </a:r>
            <a:r>
              <a:rPr lang="en-US" altLang="en-US" sz="1200" b="1" dirty="0">
                <a:solidFill>
                  <a:schemeClr val="tx2"/>
                </a:solidFill>
              </a:rPr>
              <a:t>ADP 1-02, </a:t>
            </a:r>
            <a:r>
              <a:rPr lang="en-US" altLang="en-US" sz="1200" b="1" i="1" dirty="0">
                <a:solidFill>
                  <a:schemeClr val="tx2"/>
                </a:solidFill>
              </a:rPr>
              <a:t>Terms and Military Symbols</a:t>
            </a:r>
            <a:r>
              <a:rPr lang="en-US" altLang="en-US" sz="1200" b="1" dirty="0">
                <a:solidFill>
                  <a:schemeClr val="tx2"/>
                </a:solidFill>
              </a:rPr>
              <a:t>, Aug 18, p. 1-10).</a:t>
            </a:r>
            <a:endParaRPr lang="en-US" altLang="en-US" sz="1200" b="1" dirty="0"/>
          </a:p>
        </p:txBody>
      </p:sp>
      <p:sp>
        <p:nvSpPr>
          <p:cNvPr id="195590" name="AutoShape 5">
            <a:hlinkClick r:id="rId3" action="ppaction://hlinksldjump" highlightClick="1"/>
          </p:cNvPr>
          <p:cNvSpPr>
            <a:spLocks noChangeArrowheads="1"/>
          </p:cNvSpPr>
          <p:nvPr/>
        </p:nvSpPr>
        <p:spPr bwMode="auto">
          <a:xfrm>
            <a:off x="2056475" y="2442009"/>
            <a:ext cx="185738"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95591" name="AutoShape 7">
            <a:hlinkClick r:id="rId4" action="ppaction://hlinksldjump" highlightClick="1"/>
          </p:cNvPr>
          <p:cNvSpPr>
            <a:spLocks noChangeArrowheads="1"/>
          </p:cNvSpPr>
          <p:nvPr/>
        </p:nvSpPr>
        <p:spPr bwMode="auto">
          <a:xfrm>
            <a:off x="8876671" y="2910682"/>
            <a:ext cx="185738"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95592" name="AutoShape 7">
            <a:hlinkClick r:id="rId3" action="ppaction://hlinksldjump" highlightClick="1"/>
          </p:cNvPr>
          <p:cNvSpPr>
            <a:spLocks noChangeArrowheads="1"/>
          </p:cNvSpPr>
          <p:nvPr/>
        </p:nvSpPr>
        <p:spPr bwMode="auto">
          <a:xfrm>
            <a:off x="10263965" y="3536414"/>
            <a:ext cx="185737" cy="163512"/>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95593" name="AutoShape 7">
            <a:hlinkClick r:id="rId3" action="ppaction://hlinksldjump" highlightClick="1"/>
          </p:cNvPr>
          <p:cNvSpPr>
            <a:spLocks noChangeArrowheads="1"/>
          </p:cNvSpPr>
          <p:nvPr/>
        </p:nvSpPr>
        <p:spPr bwMode="auto">
          <a:xfrm>
            <a:off x="11320199" y="4184061"/>
            <a:ext cx="185738"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95594" name="AutoShape 7">
            <a:hlinkClick r:id="rId4" action="ppaction://hlinksldjump" highlightClick="1"/>
          </p:cNvPr>
          <p:cNvSpPr>
            <a:spLocks noChangeArrowheads="1"/>
          </p:cNvSpPr>
          <p:nvPr/>
        </p:nvSpPr>
        <p:spPr bwMode="auto">
          <a:xfrm>
            <a:off x="3932167" y="5274341"/>
            <a:ext cx="185738"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95595" name="AutoShape 7">
            <a:hlinkClick r:id="rId4" action="ppaction://hlinksldjump" highlightClick="1"/>
          </p:cNvPr>
          <p:cNvSpPr>
            <a:spLocks noChangeArrowheads="1"/>
          </p:cNvSpPr>
          <p:nvPr/>
        </p:nvSpPr>
        <p:spPr bwMode="auto">
          <a:xfrm>
            <a:off x="4461368" y="5730778"/>
            <a:ext cx="185737"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95596" name="AutoShape 7">
            <a:hlinkClick r:id="rId5" action="ppaction://hlinksldjump" highlightClick="1"/>
          </p:cNvPr>
          <p:cNvSpPr>
            <a:spLocks noChangeArrowheads="1"/>
          </p:cNvSpPr>
          <p:nvPr/>
        </p:nvSpPr>
        <p:spPr bwMode="auto">
          <a:xfrm>
            <a:off x="3684556" y="1612442"/>
            <a:ext cx="185737"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95597" name="AutoShape 7">
            <a:hlinkClick r:id="rId6" action="ppaction://hlinksldjump" highlightClick="1"/>
          </p:cNvPr>
          <p:cNvSpPr>
            <a:spLocks noChangeArrowheads="1"/>
          </p:cNvSpPr>
          <p:nvPr/>
        </p:nvSpPr>
        <p:spPr bwMode="auto">
          <a:xfrm>
            <a:off x="3796766" y="4812711"/>
            <a:ext cx="185738"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195598" name="AutoShape 7">
            <a:hlinkClick r:id="rId7" action="ppaction://hlinksldjump" highlightClick="1"/>
          </p:cNvPr>
          <p:cNvSpPr>
            <a:spLocks noChangeArrowheads="1"/>
          </p:cNvSpPr>
          <p:nvPr/>
        </p:nvSpPr>
        <p:spPr bwMode="auto">
          <a:xfrm>
            <a:off x="3666972" y="6372749"/>
            <a:ext cx="185737" cy="163513"/>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idx="1"/>
          </p:nvPr>
        </p:nvSpPr>
        <p:spPr>
          <a:xfrm>
            <a:off x="1009470" y="870458"/>
            <a:ext cx="5157787" cy="540179"/>
          </a:xfrm>
        </p:spPr>
        <p:txBody>
          <a:bodyPr/>
          <a:lstStyle/>
          <a:p>
            <a:r>
              <a:rPr lang="en-US" dirty="0"/>
              <a:t>Strengths</a:t>
            </a:r>
          </a:p>
        </p:txBody>
      </p:sp>
      <p:sp>
        <p:nvSpPr>
          <p:cNvPr id="6" name="Content Placeholder 5"/>
          <p:cNvSpPr>
            <a:spLocks noGrp="1"/>
          </p:cNvSpPr>
          <p:nvPr>
            <p:ph sz="half" idx="2"/>
          </p:nvPr>
        </p:nvSpPr>
        <p:spPr>
          <a:xfrm>
            <a:off x="1009469" y="1410637"/>
            <a:ext cx="5157787" cy="2415717"/>
          </a:xfrm>
          <a:ln w="19050">
            <a:solidFill>
              <a:schemeClr val="tx1"/>
            </a:solidFill>
          </a:ln>
        </p:spPr>
        <p:txBody>
          <a:bodyPr/>
          <a:lstStyle/>
          <a:p>
            <a:r>
              <a:rPr lang="en-US" dirty="0"/>
              <a:t>Do we have the capabilities to conduct this COA?</a:t>
            </a:r>
          </a:p>
          <a:p>
            <a:r>
              <a:rPr lang="en-US" dirty="0"/>
              <a:t>What are the benefits of this COA, not present in other COAs?</a:t>
            </a:r>
          </a:p>
        </p:txBody>
      </p:sp>
      <p:sp>
        <p:nvSpPr>
          <p:cNvPr id="9" name="Text Placeholder 4"/>
          <p:cNvSpPr>
            <a:spLocks noGrp="1"/>
          </p:cNvSpPr>
          <p:nvPr>
            <p:ph type="body" idx="1"/>
          </p:nvPr>
        </p:nvSpPr>
        <p:spPr>
          <a:xfrm>
            <a:off x="6167257" y="870458"/>
            <a:ext cx="5157787" cy="540179"/>
          </a:xfrm>
        </p:spPr>
        <p:txBody>
          <a:bodyPr/>
          <a:lstStyle/>
          <a:p>
            <a:r>
              <a:rPr lang="en-US" dirty="0"/>
              <a:t>Weaknesses</a:t>
            </a:r>
          </a:p>
        </p:txBody>
      </p:sp>
      <p:sp>
        <p:nvSpPr>
          <p:cNvPr id="10" name="Content Placeholder 5"/>
          <p:cNvSpPr>
            <a:spLocks noGrp="1"/>
          </p:cNvSpPr>
          <p:nvPr>
            <p:ph sz="half" idx="2"/>
          </p:nvPr>
        </p:nvSpPr>
        <p:spPr>
          <a:xfrm>
            <a:off x="6167256" y="1410637"/>
            <a:ext cx="5157787" cy="2415717"/>
          </a:xfrm>
          <a:ln w="19050">
            <a:solidFill>
              <a:schemeClr val="tx1"/>
            </a:solidFill>
          </a:ln>
        </p:spPr>
        <p:txBody>
          <a:bodyPr/>
          <a:lstStyle/>
          <a:p>
            <a:r>
              <a:rPr lang="en-US" dirty="0"/>
              <a:t>What are our capability gaps with this COA?</a:t>
            </a:r>
          </a:p>
          <a:p>
            <a:r>
              <a:rPr lang="en-US" dirty="0"/>
              <a:t>What other (non-organic) resources would be required to execute this COA?</a:t>
            </a:r>
          </a:p>
        </p:txBody>
      </p:sp>
      <p:sp>
        <p:nvSpPr>
          <p:cNvPr id="12" name="Text Placeholder 4"/>
          <p:cNvSpPr>
            <a:spLocks noGrp="1"/>
          </p:cNvSpPr>
          <p:nvPr>
            <p:ph type="body" idx="1"/>
          </p:nvPr>
        </p:nvSpPr>
        <p:spPr>
          <a:xfrm>
            <a:off x="1009470" y="3826354"/>
            <a:ext cx="5157787" cy="540179"/>
          </a:xfrm>
        </p:spPr>
        <p:txBody>
          <a:bodyPr/>
          <a:lstStyle/>
          <a:p>
            <a:r>
              <a:rPr lang="en-US" dirty="0"/>
              <a:t>Opportunities</a:t>
            </a:r>
          </a:p>
        </p:txBody>
      </p:sp>
      <p:sp>
        <p:nvSpPr>
          <p:cNvPr id="13" name="Content Placeholder 5"/>
          <p:cNvSpPr>
            <a:spLocks noGrp="1"/>
          </p:cNvSpPr>
          <p:nvPr>
            <p:ph sz="half" idx="2"/>
          </p:nvPr>
        </p:nvSpPr>
        <p:spPr>
          <a:xfrm>
            <a:off x="1009469" y="4366533"/>
            <a:ext cx="5157787" cy="2415717"/>
          </a:xfrm>
          <a:ln w="19050">
            <a:solidFill>
              <a:schemeClr val="tx1"/>
            </a:solidFill>
          </a:ln>
        </p:spPr>
        <p:txBody>
          <a:bodyPr>
            <a:normAutofit/>
          </a:bodyPr>
          <a:lstStyle/>
          <a:p>
            <a:r>
              <a:rPr lang="en-US" dirty="0"/>
              <a:t>Are there any external resources that can be leveraged or shared to bridge capability gaps?</a:t>
            </a:r>
          </a:p>
          <a:p>
            <a:r>
              <a:rPr lang="en-US" dirty="0"/>
              <a:t>Are there other specified tasks that can be met with one plan? (Economy of Force principle) </a:t>
            </a:r>
          </a:p>
        </p:txBody>
      </p:sp>
      <p:sp>
        <p:nvSpPr>
          <p:cNvPr id="14" name="Text Placeholder 4"/>
          <p:cNvSpPr>
            <a:spLocks noGrp="1"/>
          </p:cNvSpPr>
          <p:nvPr>
            <p:ph type="body" idx="1"/>
          </p:nvPr>
        </p:nvSpPr>
        <p:spPr>
          <a:xfrm>
            <a:off x="6167257" y="3826354"/>
            <a:ext cx="5157787" cy="540179"/>
          </a:xfrm>
        </p:spPr>
        <p:txBody>
          <a:bodyPr/>
          <a:lstStyle/>
          <a:p>
            <a:r>
              <a:rPr lang="en-US" dirty="0"/>
              <a:t>Threats (Risks)</a:t>
            </a:r>
          </a:p>
        </p:txBody>
      </p:sp>
      <p:sp>
        <p:nvSpPr>
          <p:cNvPr id="15" name="Content Placeholder 5"/>
          <p:cNvSpPr>
            <a:spLocks noGrp="1"/>
          </p:cNvSpPr>
          <p:nvPr>
            <p:ph sz="half" idx="2"/>
          </p:nvPr>
        </p:nvSpPr>
        <p:spPr>
          <a:xfrm>
            <a:off x="6167256" y="4366533"/>
            <a:ext cx="5157787" cy="2415717"/>
          </a:xfrm>
          <a:ln w="19050">
            <a:solidFill>
              <a:schemeClr val="tx1"/>
            </a:solidFill>
          </a:ln>
        </p:spPr>
        <p:txBody>
          <a:bodyPr>
            <a:normAutofit/>
          </a:bodyPr>
          <a:lstStyle/>
          <a:p>
            <a:r>
              <a:rPr lang="en-US" dirty="0"/>
              <a:t>What are the known threats to the accomplishment of the mission? (Known unknowns)</a:t>
            </a:r>
          </a:p>
          <a:p>
            <a:r>
              <a:rPr lang="en-US" dirty="0"/>
              <a:t>What are the unknown threats to the accomplishment of the mission? (Unknown unknowns)</a:t>
            </a:r>
          </a:p>
        </p:txBody>
      </p:sp>
      <p:sp>
        <p:nvSpPr>
          <p:cNvPr id="16" name="Text Placeholder 4"/>
          <p:cNvSpPr>
            <a:spLocks noGrp="1"/>
          </p:cNvSpPr>
          <p:nvPr>
            <p:ph type="body" idx="1"/>
          </p:nvPr>
        </p:nvSpPr>
        <p:spPr>
          <a:xfrm>
            <a:off x="1009469" y="473470"/>
            <a:ext cx="10315574" cy="540179"/>
          </a:xfrm>
        </p:spPr>
        <p:txBody>
          <a:bodyPr>
            <a:normAutofit/>
          </a:bodyPr>
          <a:lstStyle/>
          <a:p>
            <a:pPr algn="ctr"/>
            <a:r>
              <a:rPr lang="en-US" sz="2800" dirty="0"/>
              <a:t>Course of Action SWOT</a:t>
            </a:r>
          </a:p>
        </p:txBody>
      </p:sp>
      <p:cxnSp>
        <p:nvCxnSpPr>
          <p:cNvPr id="20" name="Straight Connector 19"/>
          <p:cNvCxnSpPr/>
          <p:nvPr/>
        </p:nvCxnSpPr>
        <p:spPr>
          <a:xfrm flipV="1">
            <a:off x="282804" y="3959258"/>
            <a:ext cx="11594969" cy="94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Down Arrow 20"/>
          <p:cNvSpPr/>
          <p:nvPr/>
        </p:nvSpPr>
        <p:spPr>
          <a:xfrm>
            <a:off x="160256" y="4164725"/>
            <a:ext cx="720302" cy="2547160"/>
          </a:xfrm>
          <a:prstGeom prst="downArrow">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b="1" dirty="0">
                <a:solidFill>
                  <a:schemeClr val="tx1"/>
                </a:solidFill>
              </a:rPr>
              <a:t>EXTERNAL</a:t>
            </a:r>
          </a:p>
        </p:txBody>
      </p:sp>
      <p:sp>
        <p:nvSpPr>
          <p:cNvPr id="22" name="Down Arrow 21"/>
          <p:cNvSpPr/>
          <p:nvPr/>
        </p:nvSpPr>
        <p:spPr>
          <a:xfrm rot="10800000">
            <a:off x="160256" y="1187777"/>
            <a:ext cx="720302" cy="2638577"/>
          </a:xfrm>
          <a:prstGeom prst="downArrow">
            <a:avLst/>
          </a:prstGeom>
          <a:solidFill>
            <a:schemeClr val="tx2">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n-US" b="1" dirty="0">
                <a:solidFill>
                  <a:schemeClr val="tx1"/>
                </a:solidFill>
              </a:rPr>
              <a:t>INTERNAL</a:t>
            </a:r>
          </a:p>
        </p:txBody>
      </p:sp>
    </p:spTree>
    <p:extLst>
      <p:ext uri="{BB962C8B-B14F-4D97-AF65-F5344CB8AC3E}">
        <p14:creationId xmlns:p14="http://schemas.microsoft.com/office/powerpoint/2010/main" val="342840864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p:cNvSpPr>
            <a:spLocks noGrp="1"/>
          </p:cNvSpPr>
          <p:nvPr>
            <p:ph sz="half" idx="2"/>
          </p:nvPr>
        </p:nvSpPr>
        <p:spPr>
          <a:xfrm>
            <a:off x="603315" y="1187777"/>
            <a:ext cx="11019934" cy="5015060"/>
          </a:xfrm>
          <a:ln w="19050">
            <a:solidFill>
              <a:schemeClr val="tx1"/>
            </a:solidFill>
          </a:ln>
        </p:spPr>
        <p:txBody>
          <a:bodyPr>
            <a:normAutofit/>
          </a:bodyPr>
          <a:lstStyle/>
          <a:p>
            <a:r>
              <a:rPr lang="en-US" dirty="0"/>
              <a:t>Are the Specific, Essential and Implied tasks well defined?</a:t>
            </a:r>
          </a:p>
          <a:p>
            <a:r>
              <a:rPr lang="en-US" dirty="0"/>
              <a:t>Are the capability gaps identified, along with the mitigation plan?</a:t>
            </a:r>
          </a:p>
          <a:p>
            <a:pPr lvl="1"/>
            <a:r>
              <a:rPr lang="en-US" dirty="0"/>
              <a:t>Capability gaps can be grouped into two categories: </a:t>
            </a:r>
            <a:r>
              <a:rPr lang="en-US" i="1" u="sng" dirty="0"/>
              <a:t>Not Available </a:t>
            </a:r>
            <a:r>
              <a:rPr lang="en-US" dirty="0"/>
              <a:t>and </a:t>
            </a:r>
            <a:r>
              <a:rPr lang="en-US" i="1" u="sng" dirty="0"/>
              <a:t>Not Recommended</a:t>
            </a:r>
            <a:r>
              <a:rPr lang="en-US" dirty="0"/>
              <a:t>. </a:t>
            </a:r>
          </a:p>
          <a:p>
            <a:pPr lvl="1"/>
            <a:r>
              <a:rPr lang="en-US" dirty="0"/>
              <a:t>Not Recommended capability gaps, are those capabilities that may be available, but employing them to close the gaps would risk another mission or harm the current mission.</a:t>
            </a:r>
          </a:p>
          <a:p>
            <a:r>
              <a:rPr lang="en-US" dirty="0"/>
              <a:t>Are the COA specific added benefits or bonuses identified and factored?</a:t>
            </a:r>
          </a:p>
          <a:p>
            <a:pPr lvl="1"/>
            <a:r>
              <a:rPr lang="en-US" dirty="0"/>
              <a:t>COA benefits include the possibility for shared resources, streamlined processes and/or simplicity of plan.</a:t>
            </a:r>
          </a:p>
          <a:p>
            <a:pPr lvl="1"/>
            <a:endParaRPr lang="en-US" dirty="0"/>
          </a:p>
          <a:p>
            <a:endParaRPr lang="en-US" dirty="0"/>
          </a:p>
        </p:txBody>
      </p:sp>
      <p:sp>
        <p:nvSpPr>
          <p:cNvPr id="16" name="Text Placeholder 4"/>
          <p:cNvSpPr>
            <a:spLocks noGrp="1"/>
          </p:cNvSpPr>
          <p:nvPr>
            <p:ph type="body" idx="1"/>
          </p:nvPr>
        </p:nvSpPr>
        <p:spPr>
          <a:xfrm>
            <a:off x="955495" y="515810"/>
            <a:ext cx="10315574" cy="540179"/>
          </a:xfrm>
        </p:spPr>
        <p:txBody>
          <a:bodyPr>
            <a:normAutofit/>
          </a:bodyPr>
          <a:lstStyle/>
          <a:p>
            <a:pPr algn="ctr"/>
            <a:r>
              <a:rPr lang="en-US" sz="2800" dirty="0"/>
              <a:t>Course of Action SWOT Analysis</a:t>
            </a:r>
          </a:p>
        </p:txBody>
      </p:sp>
    </p:spTree>
    <p:extLst>
      <p:ext uri="{BB962C8B-B14F-4D97-AF65-F5344CB8AC3E}">
        <p14:creationId xmlns:p14="http://schemas.microsoft.com/office/powerpoint/2010/main" val="8869550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Placeholder 4"/>
          <p:cNvSpPr>
            <a:spLocks noGrp="1"/>
          </p:cNvSpPr>
          <p:nvPr>
            <p:ph type="body" idx="1"/>
          </p:nvPr>
        </p:nvSpPr>
        <p:spPr>
          <a:xfrm>
            <a:off x="903153" y="521919"/>
            <a:ext cx="10315574" cy="540179"/>
          </a:xfrm>
        </p:spPr>
        <p:txBody>
          <a:bodyPr>
            <a:noAutofit/>
          </a:bodyPr>
          <a:lstStyle/>
          <a:p>
            <a:pPr algn="ctr"/>
            <a:r>
              <a:rPr lang="en-US" sz="3200" dirty="0"/>
              <a:t>Identifying Specified/Essential/Implied Tasks</a:t>
            </a:r>
          </a:p>
        </p:txBody>
      </p:sp>
      <p:sp>
        <p:nvSpPr>
          <p:cNvPr id="9" name="Content Placeholder 5"/>
          <p:cNvSpPr>
            <a:spLocks noGrp="1"/>
          </p:cNvSpPr>
          <p:nvPr>
            <p:ph sz="half" idx="2"/>
          </p:nvPr>
        </p:nvSpPr>
        <p:spPr>
          <a:xfrm>
            <a:off x="635016" y="3887032"/>
            <a:ext cx="11001080" cy="1376312"/>
          </a:xfrm>
          <a:ln w="19050">
            <a:solidFill>
              <a:schemeClr val="tx1"/>
            </a:solidFill>
          </a:ln>
        </p:spPr>
        <p:txBody>
          <a:bodyPr>
            <a:normAutofit/>
          </a:bodyPr>
          <a:lstStyle/>
          <a:p>
            <a:pPr marL="0" indent="0">
              <a:buNone/>
            </a:pPr>
            <a:r>
              <a:rPr lang="en-US" sz="1800" b="1" dirty="0"/>
              <a:t>Implied Tasks</a:t>
            </a:r>
            <a:r>
              <a:rPr lang="en-US" sz="1800" dirty="0"/>
              <a:t>: Those that must be performed to accomplish a specified task or the mission, but are not stated in the higher headquarters order. These are derived from a detailed analysis of the higher order, METT-TC factors, and possibly doctrinal requirements for each specified task. </a:t>
            </a:r>
          </a:p>
          <a:p>
            <a:endParaRPr lang="en-US" sz="1800" dirty="0"/>
          </a:p>
        </p:txBody>
      </p:sp>
      <p:sp>
        <p:nvSpPr>
          <p:cNvPr id="10" name="Content Placeholder 5"/>
          <p:cNvSpPr>
            <a:spLocks noGrp="1"/>
          </p:cNvSpPr>
          <p:nvPr>
            <p:ph sz="half" idx="2"/>
          </p:nvPr>
        </p:nvSpPr>
        <p:spPr>
          <a:xfrm>
            <a:off x="635016" y="3167212"/>
            <a:ext cx="11001080" cy="612938"/>
          </a:xfrm>
          <a:ln w="19050">
            <a:solidFill>
              <a:schemeClr val="tx1"/>
            </a:solidFill>
          </a:ln>
        </p:spPr>
        <p:txBody>
          <a:bodyPr>
            <a:normAutofit/>
          </a:bodyPr>
          <a:lstStyle/>
          <a:p>
            <a:pPr marL="0" indent="0">
              <a:buNone/>
            </a:pPr>
            <a:r>
              <a:rPr lang="en-US" sz="1800" b="1" dirty="0"/>
              <a:t>Specified Tasks</a:t>
            </a:r>
            <a:r>
              <a:rPr lang="en-US" sz="1800" dirty="0"/>
              <a:t>: Those specifically assigned to a unit by its higher headquarters. </a:t>
            </a:r>
          </a:p>
          <a:p>
            <a:pPr marL="0" indent="0">
              <a:buNone/>
            </a:pPr>
            <a:endParaRPr lang="en-US" sz="1800" dirty="0"/>
          </a:p>
        </p:txBody>
      </p:sp>
      <p:sp>
        <p:nvSpPr>
          <p:cNvPr id="14" name="Content Placeholder 5"/>
          <p:cNvSpPr>
            <a:spLocks noGrp="1"/>
          </p:cNvSpPr>
          <p:nvPr>
            <p:ph sz="half" idx="2"/>
          </p:nvPr>
        </p:nvSpPr>
        <p:spPr>
          <a:xfrm>
            <a:off x="635016" y="5379651"/>
            <a:ext cx="11001080" cy="1040003"/>
          </a:xfrm>
          <a:ln w="19050">
            <a:solidFill>
              <a:schemeClr val="tx1"/>
            </a:solidFill>
          </a:ln>
        </p:spPr>
        <p:txBody>
          <a:bodyPr>
            <a:normAutofit/>
          </a:bodyPr>
          <a:lstStyle/>
          <a:p>
            <a:pPr marL="0" indent="0">
              <a:buNone/>
            </a:pPr>
            <a:r>
              <a:rPr lang="en-US" sz="1800" b="1" dirty="0"/>
              <a:t>Essential Tasks</a:t>
            </a:r>
            <a:r>
              <a:rPr lang="en-US" sz="1800" dirty="0"/>
              <a:t>: Those specified </a:t>
            </a:r>
            <a:r>
              <a:rPr lang="en-US" sz="1800" b="1" u="sng" dirty="0"/>
              <a:t>and/or</a:t>
            </a:r>
            <a:r>
              <a:rPr lang="en-US" sz="1800" dirty="0"/>
              <a:t> implied tasks that must be executed to accomplish the mission. Essential tasks are always included in the unit’s mission statement. </a:t>
            </a:r>
          </a:p>
          <a:p>
            <a:endParaRPr lang="en-US" sz="1800" dirty="0"/>
          </a:p>
        </p:txBody>
      </p:sp>
      <p:sp>
        <p:nvSpPr>
          <p:cNvPr id="4" name="Rectangle 3"/>
          <p:cNvSpPr/>
          <p:nvPr/>
        </p:nvSpPr>
        <p:spPr>
          <a:xfrm>
            <a:off x="676143" y="2206175"/>
            <a:ext cx="10918826" cy="923330"/>
          </a:xfrm>
          <a:prstGeom prst="rect">
            <a:avLst/>
          </a:prstGeom>
        </p:spPr>
        <p:txBody>
          <a:bodyPr wrap="square">
            <a:spAutoFit/>
          </a:bodyPr>
          <a:lstStyle/>
          <a:p>
            <a:r>
              <a:rPr lang="en-US" sz="1800" i="1" dirty="0"/>
              <a:t>“In the context of operations, a task is a </a:t>
            </a:r>
            <a:r>
              <a:rPr lang="en-US" sz="1800" b="1" i="1" u="sng" dirty="0"/>
              <a:t>clearly defined </a:t>
            </a:r>
            <a:r>
              <a:rPr lang="en-US" sz="1800" i="1" dirty="0"/>
              <a:t>and </a:t>
            </a:r>
            <a:r>
              <a:rPr lang="en-US" sz="1800" b="1" i="1" u="sng" dirty="0"/>
              <a:t>measurable activity </a:t>
            </a:r>
            <a:r>
              <a:rPr lang="en-US" sz="1800" i="1" dirty="0"/>
              <a:t>accomplished by Soldiers, units, and organizations that may support or that other tasks support. The “what” of a mission statement is always a task.” </a:t>
            </a:r>
            <a:r>
              <a:rPr lang="en-US" sz="1800" dirty="0"/>
              <a:t>Center for Army Lessons Learned, 2020</a:t>
            </a:r>
          </a:p>
        </p:txBody>
      </p:sp>
      <p:grpSp>
        <p:nvGrpSpPr>
          <p:cNvPr id="18" name="Group 17"/>
          <p:cNvGrpSpPr/>
          <p:nvPr/>
        </p:nvGrpSpPr>
        <p:grpSpPr>
          <a:xfrm>
            <a:off x="1052384" y="977340"/>
            <a:ext cx="10166343" cy="1055802"/>
            <a:chOff x="1084084" y="5640414"/>
            <a:chExt cx="10166343" cy="1055802"/>
          </a:xfrm>
        </p:grpSpPr>
        <p:sp>
          <p:nvSpPr>
            <p:cNvPr id="19" name="Left-Right Arrow Callout 18"/>
            <p:cNvSpPr/>
            <p:nvPr/>
          </p:nvSpPr>
          <p:spPr>
            <a:xfrm>
              <a:off x="2830167" y="5640414"/>
              <a:ext cx="6674177" cy="1055802"/>
            </a:xfrm>
            <a:prstGeom prst="leftRightArrowCallout">
              <a:avLst/>
            </a:prstGeom>
            <a:solidFill>
              <a:schemeClr val="bg2">
                <a:lumMod val="9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bg1"/>
                  </a:solidFill>
                </a:rPr>
                <a:t>MISSION ANALYSIS, REQUEST(S) FOR INFORMATION, REQUEST(S) FOR SUPPORT, ETC</a:t>
              </a:r>
              <a:r>
                <a:rPr lang="en-US" sz="1400" b="1" dirty="0">
                  <a:solidFill>
                    <a:schemeClr val="tx1"/>
                  </a:solidFill>
                </a:rPr>
                <a:t>.</a:t>
              </a:r>
            </a:p>
          </p:txBody>
        </p:sp>
        <p:sp>
          <p:nvSpPr>
            <p:cNvPr id="20" name="Rectangle 19"/>
            <p:cNvSpPr/>
            <p:nvPr/>
          </p:nvSpPr>
          <p:spPr>
            <a:xfrm>
              <a:off x="1084084" y="5811689"/>
              <a:ext cx="1640264" cy="713252"/>
            </a:xfrm>
            <a:prstGeom prst="rect">
              <a:avLst/>
            </a:prstGeom>
            <a:solidFill>
              <a:srgbClr val="FF0000"/>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bg1"/>
                  </a:solidFill>
                </a:rPr>
                <a:t>ASSUMPTIONS</a:t>
              </a:r>
            </a:p>
          </p:txBody>
        </p:sp>
        <p:sp>
          <p:nvSpPr>
            <p:cNvPr id="21" name="Rectangle 20"/>
            <p:cNvSpPr/>
            <p:nvPr/>
          </p:nvSpPr>
          <p:spPr>
            <a:xfrm>
              <a:off x="9610163" y="5811689"/>
              <a:ext cx="1640264" cy="713252"/>
            </a:xfrm>
            <a:prstGeom prst="rect">
              <a:avLst/>
            </a:prstGeom>
            <a:solidFill>
              <a:srgbClr val="92D050"/>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tx1"/>
                  </a:solidFill>
                </a:rPr>
                <a:t>FACTS</a:t>
              </a:r>
            </a:p>
          </p:txBody>
        </p:sp>
      </p:grpSp>
    </p:spTree>
    <p:extLst>
      <p:ext uri="{BB962C8B-B14F-4D97-AF65-F5344CB8AC3E}">
        <p14:creationId xmlns:p14="http://schemas.microsoft.com/office/powerpoint/2010/main" val="3938975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Placeholder 4"/>
          <p:cNvSpPr>
            <a:spLocks noGrp="1"/>
          </p:cNvSpPr>
          <p:nvPr>
            <p:ph type="body" idx="1"/>
          </p:nvPr>
        </p:nvSpPr>
        <p:spPr>
          <a:xfrm>
            <a:off x="1009469" y="578043"/>
            <a:ext cx="10315574" cy="540179"/>
          </a:xfrm>
        </p:spPr>
        <p:txBody>
          <a:bodyPr>
            <a:normAutofit/>
          </a:bodyPr>
          <a:lstStyle/>
          <a:p>
            <a:pPr algn="ctr"/>
            <a:r>
              <a:rPr lang="en-US" sz="2800" dirty="0"/>
              <a:t>Relationship Between Specified/Essential/Implied Tasks</a:t>
            </a:r>
          </a:p>
        </p:txBody>
      </p:sp>
      <p:graphicFrame>
        <p:nvGraphicFramePr>
          <p:cNvPr id="19" name="Diagram 18"/>
          <p:cNvGraphicFramePr/>
          <p:nvPr>
            <p:extLst>
              <p:ext uri="{D42A27DB-BD31-4B8C-83A1-F6EECF244321}">
                <p14:modId xmlns:p14="http://schemas.microsoft.com/office/powerpoint/2010/main" val="1643108729"/>
              </p:ext>
            </p:extLst>
          </p:nvPr>
        </p:nvGraphicFramePr>
        <p:xfrm>
          <a:off x="599127" y="1886177"/>
          <a:ext cx="4736445" cy="33150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3" name="Diagram 22"/>
          <p:cNvGraphicFramePr/>
          <p:nvPr>
            <p:extLst>
              <p:ext uri="{D42A27DB-BD31-4B8C-83A1-F6EECF244321}">
                <p14:modId xmlns:p14="http://schemas.microsoft.com/office/powerpoint/2010/main" val="4269718693"/>
              </p:ext>
            </p:extLst>
          </p:nvPr>
        </p:nvGraphicFramePr>
        <p:xfrm>
          <a:off x="5853307" y="1511481"/>
          <a:ext cx="5471736" cy="406443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24" name="Rectangle 23"/>
          <p:cNvSpPr/>
          <p:nvPr/>
        </p:nvSpPr>
        <p:spPr>
          <a:xfrm>
            <a:off x="666716" y="933556"/>
            <a:ext cx="10918826" cy="369332"/>
          </a:xfrm>
          <a:prstGeom prst="rect">
            <a:avLst/>
          </a:prstGeom>
        </p:spPr>
        <p:txBody>
          <a:bodyPr wrap="square">
            <a:spAutoFit/>
          </a:bodyPr>
          <a:lstStyle/>
          <a:p>
            <a:pPr algn="ctr"/>
            <a:r>
              <a:rPr lang="en-US" i="1" dirty="0"/>
              <a:t>If the Specified Tasks is to conduct a convoy, what are the essential and implied tasks?</a:t>
            </a:r>
            <a:endParaRPr lang="en-US" dirty="0"/>
          </a:p>
        </p:txBody>
      </p:sp>
    </p:spTree>
    <p:extLst>
      <p:ext uri="{BB962C8B-B14F-4D97-AF65-F5344CB8AC3E}">
        <p14:creationId xmlns:p14="http://schemas.microsoft.com/office/powerpoint/2010/main" val="29452001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 descr="image00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44" t="8633" r="480" b="16825"/>
          <a:stretch/>
        </p:blipFill>
        <p:spPr bwMode="auto">
          <a:xfrm>
            <a:off x="3571" y="0"/>
            <a:ext cx="12201099" cy="687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635" name="Rectangle 3"/>
          <p:cNvSpPr>
            <a:spLocks noGrp="1" noChangeArrowheads="1"/>
          </p:cNvSpPr>
          <p:nvPr>
            <p:ph type="title"/>
          </p:nvPr>
        </p:nvSpPr>
        <p:spPr>
          <a:xfrm>
            <a:off x="1981200" y="66970"/>
            <a:ext cx="8229600" cy="912813"/>
          </a:xfrm>
          <a:effectLst>
            <a:outerShdw dist="35921" dir="2700000" algn="ctr" rotWithShape="0">
              <a:srgbClr val="F6D8AC"/>
            </a:outerShdw>
          </a:effectLst>
        </p:spPr>
        <p:txBody>
          <a:bodyPr/>
          <a:lstStyle/>
          <a:p>
            <a:pPr eaLnBrk="1" hangingPunct="1"/>
            <a:r>
              <a:rPr lang="en-US" altLang="en-US" dirty="0"/>
              <a:t>Military Decision Making Process </a:t>
            </a:r>
            <a:endParaRPr lang="en-US" altLang="en-US" sz="4400" dirty="0"/>
          </a:p>
        </p:txBody>
      </p:sp>
      <p:sp>
        <p:nvSpPr>
          <p:cNvPr id="197636"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64D2840E-B2A2-429B-AE9A-B6946E58670D}" type="slidenum">
              <a:rPr lang="en-US" altLang="en-US" sz="800"/>
              <a:pPr>
                <a:spcBef>
                  <a:spcPct val="0"/>
                </a:spcBef>
                <a:buFontTx/>
                <a:buNone/>
              </a:pPr>
              <a:t>97</a:t>
            </a:fld>
            <a:endParaRPr lang="en-US" altLang="en-US" sz="800" dirty="0"/>
          </a:p>
        </p:txBody>
      </p:sp>
      <p:sp>
        <p:nvSpPr>
          <p:cNvPr id="3102725" name="Text Box 5"/>
          <p:cNvSpPr txBox="1">
            <a:spLocks noChangeArrowheads="1"/>
          </p:cNvSpPr>
          <p:nvPr/>
        </p:nvSpPr>
        <p:spPr bwMode="auto">
          <a:xfrm>
            <a:off x="3095625" y="1041401"/>
            <a:ext cx="5988050" cy="446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400" b="1" dirty="0">
                <a:solidFill>
                  <a:srgbClr val="0000FF"/>
                </a:solidFill>
              </a:rPr>
              <a:t>This lesson consists of eight sections:</a:t>
            </a:r>
          </a:p>
          <a:p>
            <a:pPr>
              <a:spcBef>
                <a:spcPct val="50000"/>
              </a:spcBef>
              <a:buClr>
                <a:srgbClr val="0000FF"/>
              </a:buClr>
              <a:buFont typeface="Wingdings" panose="05000000000000000000" pitchFamily="2" charset="2"/>
              <a:buChar char="ü"/>
            </a:pPr>
            <a:r>
              <a:rPr lang="en-US" altLang="en-US" sz="2000" b="1" dirty="0">
                <a:solidFill>
                  <a:srgbClr val="5F5F5F"/>
                </a:solidFill>
              </a:rPr>
              <a:t>Introduction to the MDMP</a:t>
            </a:r>
          </a:p>
          <a:p>
            <a:pPr>
              <a:spcBef>
                <a:spcPct val="50000"/>
              </a:spcBef>
              <a:buClr>
                <a:srgbClr val="0000FF"/>
              </a:buClr>
              <a:buFont typeface="Wingdings" panose="05000000000000000000" pitchFamily="2" charset="2"/>
              <a:buChar char="ü"/>
            </a:pPr>
            <a:r>
              <a:rPr lang="en-US" altLang="en-US" sz="2000" b="1" dirty="0">
                <a:solidFill>
                  <a:srgbClr val="5F5F5F"/>
                </a:solidFill>
              </a:rPr>
              <a:t>Step 1 - Receipt of Mission</a:t>
            </a:r>
          </a:p>
          <a:p>
            <a:pPr>
              <a:spcBef>
                <a:spcPct val="50000"/>
              </a:spcBef>
              <a:buClr>
                <a:srgbClr val="0000FF"/>
              </a:buClr>
              <a:buFont typeface="Wingdings" panose="05000000000000000000" pitchFamily="2" charset="2"/>
              <a:buChar char="ü"/>
            </a:pPr>
            <a:r>
              <a:rPr lang="en-US" altLang="en-US" sz="2000" b="1" dirty="0">
                <a:solidFill>
                  <a:srgbClr val="5F5F5F"/>
                </a:solidFill>
              </a:rPr>
              <a:t>Step 2 - Mission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3 - Course of Action Development</a:t>
            </a:r>
          </a:p>
          <a:p>
            <a:pPr>
              <a:spcBef>
                <a:spcPct val="50000"/>
              </a:spcBef>
              <a:buClr>
                <a:srgbClr val="0000FF"/>
              </a:buClr>
              <a:buFont typeface="Wingdings" panose="05000000000000000000" pitchFamily="2" charset="2"/>
              <a:buChar char="ü"/>
            </a:pPr>
            <a:r>
              <a:rPr lang="en-US" altLang="en-US" sz="2000" b="1" dirty="0">
                <a:solidFill>
                  <a:schemeClr val="tx2"/>
                </a:solidFill>
              </a:rPr>
              <a:t>Step 4 - Course of Action Analysis</a:t>
            </a:r>
          </a:p>
          <a:p>
            <a:pPr>
              <a:spcBef>
                <a:spcPct val="50000"/>
              </a:spcBef>
              <a:buClr>
                <a:srgbClr val="0000FF"/>
              </a:buClr>
              <a:buFont typeface="Wingdings" panose="05000000000000000000" pitchFamily="2" charset="2"/>
              <a:buChar char="ü"/>
            </a:pPr>
            <a:r>
              <a:rPr lang="en-US" altLang="en-US" sz="2000" b="1" dirty="0">
                <a:solidFill>
                  <a:srgbClr val="5F5F5F"/>
                </a:solidFill>
              </a:rPr>
              <a:t>Step 5 - Course of Action Comparison</a:t>
            </a:r>
          </a:p>
          <a:p>
            <a:pPr>
              <a:spcBef>
                <a:spcPct val="50000"/>
              </a:spcBef>
              <a:buClr>
                <a:srgbClr val="0000FF"/>
              </a:buClr>
              <a:buFont typeface="Wingdings" panose="05000000000000000000" pitchFamily="2" charset="2"/>
              <a:buChar char="ü"/>
            </a:pPr>
            <a:r>
              <a:rPr lang="en-US" altLang="en-US" sz="2000" b="1" dirty="0">
                <a:solidFill>
                  <a:srgbClr val="5F5F5F"/>
                </a:solidFill>
              </a:rPr>
              <a:t>Step 6 - Course of Action Approval</a:t>
            </a:r>
          </a:p>
          <a:p>
            <a:pPr>
              <a:spcBef>
                <a:spcPct val="50000"/>
              </a:spcBef>
              <a:buClr>
                <a:srgbClr val="0000FF"/>
              </a:buClr>
              <a:buFont typeface="Wingdings" panose="05000000000000000000" pitchFamily="2" charset="2"/>
              <a:buChar char="ü"/>
            </a:pPr>
            <a:r>
              <a:rPr lang="en-US" altLang="en-US" sz="2000" b="1" dirty="0">
                <a:solidFill>
                  <a:srgbClr val="5F5F5F"/>
                </a:solidFill>
              </a:rPr>
              <a:t>Step 7 - Orders Production, Dissemination, 	 	    and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102725">
                                            <p:txEl>
                                              <p:pRg st="5" end="5"/>
                                            </p:txEl>
                                          </p:spTgt>
                                        </p:tgtEl>
                                        <p:attrNameLst>
                                          <p:attrName>style.color</p:attrName>
                                        </p:attrNameLst>
                                      </p:cBhvr>
                                      <p:to>
                                        <a:srgbClr val="0000FF"/>
                                      </p:to>
                                    </p:animClr>
                                  </p:childTnLst>
                                </p:cTn>
                              </p:par>
                              <p:par>
                                <p:cTn id="7" presetID="6" presetClass="emph" presetSubtype="0" fill="hold" nodeType="withEffect">
                                  <p:stCondLst>
                                    <p:cond delay="0"/>
                                  </p:stCondLst>
                                  <p:childTnLst>
                                    <p:animScale>
                                      <p:cBhvr>
                                        <p:cTn id="8" dur="500" fill="hold"/>
                                        <p:tgtEl>
                                          <p:spTgt spid="3102725">
                                            <p:txEl>
                                              <p:pRg st="5" end="5"/>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a:xfrm>
            <a:off x="2356403" y="389847"/>
            <a:ext cx="8229600" cy="912813"/>
          </a:xfrm>
          <a:effectLst>
            <a:outerShdw dist="35921" dir="2700000" algn="ctr" rotWithShape="0">
              <a:srgbClr val="FFD889"/>
            </a:outerShdw>
          </a:effectLst>
        </p:spPr>
        <p:txBody>
          <a:bodyPr/>
          <a:lstStyle/>
          <a:p>
            <a:pPr eaLnBrk="1" hangingPunct="1"/>
            <a:r>
              <a:rPr lang="en-US" altLang="en-US" dirty="0"/>
              <a:t>Step 4 - Course of Action Analysis</a:t>
            </a:r>
          </a:p>
        </p:txBody>
      </p:sp>
      <p:sp>
        <p:nvSpPr>
          <p:cNvPr id="19968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D8F48D7-44E7-464B-A899-A312088A46EF}" type="slidenum">
              <a:rPr lang="en-US" altLang="en-US" sz="800"/>
              <a:pPr>
                <a:spcBef>
                  <a:spcPct val="0"/>
                </a:spcBef>
                <a:buFontTx/>
                <a:buNone/>
              </a:pPr>
              <a:t>98</a:t>
            </a:fld>
            <a:endParaRPr lang="en-US" altLang="en-US" sz="800" dirty="0"/>
          </a:p>
        </p:txBody>
      </p:sp>
      <p:sp>
        <p:nvSpPr>
          <p:cNvPr id="3292163" name="Rectangle 3"/>
          <p:cNvSpPr>
            <a:spLocks noChangeArrowheads="1"/>
          </p:cNvSpPr>
          <p:nvPr/>
        </p:nvSpPr>
        <p:spPr bwMode="auto">
          <a:xfrm>
            <a:off x="570670" y="1084218"/>
            <a:ext cx="11057223" cy="4402182"/>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endParaRPr>
          </a:p>
        </p:txBody>
      </p:sp>
      <p:sp>
        <p:nvSpPr>
          <p:cNvPr id="199685" name="Text Box 4"/>
          <p:cNvSpPr txBox="1">
            <a:spLocks noChangeArrowheads="1"/>
          </p:cNvSpPr>
          <p:nvPr/>
        </p:nvSpPr>
        <p:spPr bwMode="auto">
          <a:xfrm>
            <a:off x="570669" y="1171541"/>
            <a:ext cx="11057224" cy="42934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tabLst>
                <a:tab pos="114300" algn="l"/>
                <a:tab pos="292100" algn="l"/>
                <a:tab pos="800100" algn="l"/>
              </a:tabLst>
              <a:defRPr sz="3200">
                <a:solidFill>
                  <a:schemeClr val="tx1"/>
                </a:solidFill>
                <a:latin typeface="Arial" panose="020B0604020202020204" pitchFamily="34" charset="0"/>
              </a:defRPr>
            </a:lvl1pPr>
            <a:lvl2pPr marL="114300" indent="114300">
              <a:spcBef>
                <a:spcPct val="20000"/>
              </a:spcBef>
              <a:buChar char="–"/>
              <a:tabLst>
                <a:tab pos="114300" algn="l"/>
                <a:tab pos="292100" algn="l"/>
                <a:tab pos="800100" algn="l"/>
              </a:tabLst>
              <a:defRPr sz="2800">
                <a:solidFill>
                  <a:schemeClr val="tx1"/>
                </a:solidFill>
                <a:latin typeface="Arial" panose="020B0604020202020204" pitchFamily="34" charset="0"/>
              </a:defRPr>
            </a:lvl2pPr>
            <a:lvl3pPr marL="1143000" indent="-228600">
              <a:spcBef>
                <a:spcPct val="20000"/>
              </a:spcBef>
              <a:buChar char="•"/>
              <a:tabLst>
                <a:tab pos="114300" algn="l"/>
                <a:tab pos="292100" algn="l"/>
                <a:tab pos="800100" algn="l"/>
              </a:tabLst>
              <a:defRPr sz="2400">
                <a:solidFill>
                  <a:schemeClr val="tx1"/>
                </a:solidFill>
                <a:latin typeface="Arial" panose="020B0604020202020204" pitchFamily="34" charset="0"/>
              </a:defRPr>
            </a:lvl3pPr>
            <a:lvl4pPr marL="914400" indent="114300">
              <a:spcBef>
                <a:spcPct val="20000"/>
              </a:spcBef>
              <a:buChar char="–"/>
              <a:tabLst>
                <a:tab pos="114300" algn="l"/>
                <a:tab pos="292100" algn="l"/>
                <a:tab pos="800100" algn="l"/>
              </a:tabLst>
              <a:defRPr sz="2000">
                <a:solidFill>
                  <a:schemeClr val="tx1"/>
                </a:solidFill>
                <a:latin typeface="Arial" panose="020B0604020202020204" pitchFamily="34" charset="0"/>
              </a:defRPr>
            </a:lvl4pPr>
            <a:lvl5pPr marL="2057400" indent="-228600">
              <a:spcBef>
                <a:spcPct val="20000"/>
              </a:spcBef>
              <a:buChar char="»"/>
              <a:tabLst>
                <a:tab pos="114300" algn="l"/>
                <a:tab pos="292100" algn="l"/>
                <a:tab pos="8001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 pos="292100" algn="l"/>
                <a:tab pos="800100" algn="l"/>
              </a:tabLst>
              <a:defRPr sz="2000">
                <a:solidFill>
                  <a:schemeClr val="tx1"/>
                </a:solidFill>
                <a:latin typeface="Arial" panose="020B0604020202020204" pitchFamily="34" charset="0"/>
              </a:defRPr>
            </a:lvl9pPr>
          </a:lstStyle>
          <a:p>
            <a:pPr marL="1539875" lvl="4" indent="180975" defTabSz="769938">
              <a:spcBef>
                <a:spcPct val="50000"/>
              </a:spcBef>
              <a:buClr>
                <a:srgbClr val="0000FF"/>
              </a:buClr>
              <a:buFont typeface="Wingdings" panose="05000000000000000000" pitchFamily="2" charset="2"/>
              <a:buChar char="§"/>
            </a:pPr>
            <a:r>
              <a:rPr lang="en-US" altLang="en-US" sz="1800" b="1" dirty="0"/>
              <a:t>COA analysis enables commanders and staffs to identify difficulties or coordination problems as well as probable consequences of planned actions for each COA being considered. </a:t>
            </a:r>
          </a:p>
          <a:p>
            <a:pPr marL="1539875" lvl="4" indent="0" defTabSz="769938">
              <a:spcBef>
                <a:spcPct val="50000"/>
              </a:spcBef>
              <a:buClr>
                <a:srgbClr val="0000FF"/>
              </a:buClr>
              <a:buNone/>
            </a:pPr>
            <a:endParaRPr lang="en-US" altLang="en-US" sz="800" b="1" dirty="0"/>
          </a:p>
          <a:p>
            <a:pPr lvl="1">
              <a:spcBef>
                <a:spcPct val="50000"/>
              </a:spcBef>
              <a:buClr>
                <a:srgbClr val="0000FF"/>
              </a:buClr>
              <a:buFont typeface="Wingdings" panose="05000000000000000000" pitchFamily="2" charset="2"/>
              <a:buChar char="§"/>
            </a:pPr>
            <a:r>
              <a:rPr lang="en-US" altLang="en-US" sz="1800" b="1" dirty="0"/>
              <a:t> COA analysis </a:t>
            </a:r>
            <a:r>
              <a:rPr lang="en-US" altLang="en-US" sz="1800" b="1" dirty="0">
                <a:solidFill>
                  <a:srgbClr val="0000FF"/>
                </a:solidFill>
              </a:rPr>
              <a:t>(war-gaming)</a:t>
            </a:r>
            <a:r>
              <a:rPr lang="en-US" altLang="en-US" sz="1800" b="1" dirty="0"/>
              <a:t> is a disciplined process. It includes rules and steps that help commanders and staffs visualize the flow of the operation, given the force’s strengths and dispositions, enemy’s capabilities and possible COAs, impact and requirements of civilians in the AO, and other aspects of the situation. War-gaming focuses the staff’s attention on each phase of the operation in a logical sequence. It is an iterative process of </a:t>
            </a:r>
            <a:r>
              <a:rPr lang="en-US" altLang="en-US" sz="1800" b="1" dirty="0">
                <a:solidFill>
                  <a:srgbClr val="0000FF"/>
                </a:solidFill>
              </a:rPr>
              <a:t>action, reaction, </a:t>
            </a:r>
            <a:r>
              <a:rPr lang="en-US" altLang="en-US" sz="1800" b="1" dirty="0"/>
              <a:t>and</a:t>
            </a:r>
            <a:r>
              <a:rPr lang="en-US" altLang="en-US" sz="1800" b="1" dirty="0">
                <a:solidFill>
                  <a:srgbClr val="0000FF"/>
                </a:solidFill>
              </a:rPr>
              <a:t> counteraction.</a:t>
            </a:r>
          </a:p>
          <a:p>
            <a:pPr lvl="1">
              <a:spcBef>
                <a:spcPct val="50000"/>
              </a:spcBef>
              <a:buClr>
                <a:srgbClr val="0000FF"/>
              </a:buClr>
              <a:buFont typeface="Wingdings" panose="05000000000000000000" pitchFamily="2" charset="2"/>
              <a:buChar char="§"/>
            </a:pPr>
            <a:r>
              <a:rPr lang="en-US" altLang="en-US" sz="1800" b="1" dirty="0"/>
              <a:t> Each critical event within a proposed COA should be war-gamed using the action, reaction, and counteraction methods of friendly and enemy forces interaction.</a:t>
            </a:r>
          </a:p>
          <a:p>
            <a:pPr lvl="1">
              <a:spcBef>
                <a:spcPct val="50000"/>
              </a:spcBef>
              <a:buClr>
                <a:srgbClr val="0000FF"/>
              </a:buClr>
              <a:buFont typeface="Wingdings" panose="05000000000000000000" pitchFamily="2" charset="2"/>
              <a:buChar char="§"/>
            </a:pPr>
            <a:r>
              <a:rPr lang="en-US" altLang="en-US" sz="1800" b="1" dirty="0"/>
              <a:t> COA analysis consists of </a:t>
            </a:r>
            <a:r>
              <a:rPr lang="en-US" altLang="en-US" sz="1800" b="1" dirty="0">
                <a:solidFill>
                  <a:srgbClr val="FF0000"/>
                </a:solidFill>
              </a:rPr>
              <a:t>eight actions</a:t>
            </a:r>
            <a:r>
              <a:rPr lang="en-US" altLang="en-US" sz="1800" b="1" dirty="0"/>
              <a:t>, shown in the </a:t>
            </a:r>
            <a:r>
              <a:rPr lang="en-US" altLang="en-US" sz="1800" b="1" dirty="0">
                <a:solidFill>
                  <a:srgbClr val="0000FF"/>
                </a:solidFill>
              </a:rPr>
              <a:t>process column</a:t>
            </a:r>
            <a:r>
              <a:rPr lang="en-US" altLang="en-US" sz="1800" b="1" dirty="0"/>
              <a:t> on the next slide. Each action will be described in subsequent slides.                                                                                         				    </a:t>
            </a:r>
            <a:r>
              <a:rPr lang="en-US" altLang="en-US" sz="1400" b="1" i="1" dirty="0">
                <a:solidFill>
                  <a:srgbClr val="FF0000"/>
                </a:solidFill>
              </a:rPr>
              <a:t>(Some subjects will be discussed in greater detail during the conduct of CGSS).</a:t>
            </a:r>
            <a:r>
              <a:rPr lang="en-US" altLang="en-US" sz="1200" b="1" dirty="0"/>
              <a:t> </a:t>
            </a:r>
          </a:p>
        </p:txBody>
      </p:sp>
      <p:grpSp>
        <p:nvGrpSpPr>
          <p:cNvPr id="199686" name="Group 5"/>
          <p:cNvGrpSpPr>
            <a:grpSpLocks/>
          </p:cNvGrpSpPr>
          <p:nvPr/>
        </p:nvGrpSpPr>
        <p:grpSpPr bwMode="auto">
          <a:xfrm>
            <a:off x="801342" y="322369"/>
            <a:ext cx="1174750" cy="1776412"/>
            <a:chOff x="3726" y="1926"/>
            <a:chExt cx="1206" cy="1823"/>
          </a:xfrm>
        </p:grpSpPr>
        <p:sp>
          <p:nvSpPr>
            <p:cNvPr id="199695" name="Rectangle 6"/>
            <p:cNvSpPr>
              <a:spLocks noChangeArrowheads="1"/>
            </p:cNvSpPr>
            <p:nvPr/>
          </p:nvSpPr>
          <p:spPr bwMode="auto">
            <a:xfrm>
              <a:off x="3726" y="1926"/>
              <a:ext cx="1206" cy="1823"/>
            </a:xfrm>
            <a:prstGeom prst="rect">
              <a:avLst/>
            </a:prstGeom>
            <a:gradFill rotWithShape="1">
              <a:gsLst>
                <a:gs pos="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nvGrpSpPr>
            <p:cNvPr id="199696" name="Group 7"/>
            <p:cNvGrpSpPr>
              <a:grpSpLocks/>
            </p:cNvGrpSpPr>
            <p:nvPr/>
          </p:nvGrpSpPr>
          <p:grpSpPr bwMode="auto">
            <a:xfrm>
              <a:off x="3778" y="1976"/>
              <a:ext cx="1090" cy="1721"/>
              <a:chOff x="2312" y="902"/>
              <a:chExt cx="1090" cy="1721"/>
            </a:xfrm>
          </p:grpSpPr>
          <p:sp>
            <p:nvSpPr>
              <p:cNvPr id="199697" name="Rectangle 8"/>
              <p:cNvSpPr>
                <a:spLocks noChangeArrowheads="1"/>
              </p:cNvSpPr>
              <p:nvPr/>
            </p:nvSpPr>
            <p:spPr bwMode="auto">
              <a:xfrm>
                <a:off x="2312" y="243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9698" name="Rectangle 9"/>
              <p:cNvSpPr>
                <a:spLocks noChangeArrowheads="1"/>
              </p:cNvSpPr>
              <p:nvPr/>
            </p:nvSpPr>
            <p:spPr bwMode="auto">
              <a:xfrm>
                <a:off x="2312" y="218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9699" name="Rectangle 10"/>
              <p:cNvSpPr>
                <a:spLocks noChangeArrowheads="1"/>
              </p:cNvSpPr>
              <p:nvPr/>
            </p:nvSpPr>
            <p:spPr bwMode="auto">
              <a:xfrm>
                <a:off x="2312" y="192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9700" name="Rectangle 11"/>
              <p:cNvSpPr>
                <a:spLocks noChangeArrowheads="1"/>
              </p:cNvSpPr>
              <p:nvPr/>
            </p:nvSpPr>
            <p:spPr bwMode="auto">
              <a:xfrm>
                <a:off x="2312" y="1671"/>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9701" name="Rectangle 12"/>
              <p:cNvSpPr>
                <a:spLocks noChangeArrowheads="1"/>
              </p:cNvSpPr>
              <p:nvPr/>
            </p:nvSpPr>
            <p:spPr bwMode="auto">
              <a:xfrm>
                <a:off x="2312" y="1416"/>
                <a:ext cx="1090" cy="187"/>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9702" name="Rectangle 13"/>
              <p:cNvSpPr>
                <a:spLocks noChangeArrowheads="1"/>
              </p:cNvSpPr>
              <p:nvPr/>
            </p:nvSpPr>
            <p:spPr bwMode="auto">
              <a:xfrm>
                <a:off x="2312" y="1157"/>
                <a:ext cx="1090" cy="192"/>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sp>
            <p:nvSpPr>
              <p:cNvPr id="199703" name="Rectangle 14"/>
              <p:cNvSpPr>
                <a:spLocks noChangeArrowheads="1"/>
              </p:cNvSpPr>
              <p:nvPr/>
            </p:nvSpPr>
            <p:spPr bwMode="auto">
              <a:xfrm>
                <a:off x="2312" y="904"/>
                <a:ext cx="1090" cy="186"/>
              </a:xfrm>
              <a:prstGeom prst="rect">
                <a:avLst/>
              </a:prstGeom>
              <a:gradFill rotWithShape="1">
                <a:gsLst>
                  <a:gs pos="0">
                    <a:srgbClr val="F7DBB3"/>
                  </a:gs>
                  <a:gs pos="50000">
                    <a:srgbClr val="FDF8F0"/>
                  </a:gs>
                  <a:gs pos="100000">
                    <a:srgbClr val="F7DBB3"/>
                  </a:gs>
                </a:gsLst>
                <a:lin ang="5400000" scaled="1"/>
              </a:gradFill>
              <a:ln w="9525">
                <a:solidFill>
                  <a:schemeClr val="bg1"/>
                </a:solidFill>
                <a:miter lim="800000"/>
                <a:headEnd/>
                <a:tailEnd/>
              </a:ln>
              <a:effectLst>
                <a:outerShdw dist="35921" dir="2700000" algn="ctr" rotWithShape="0">
                  <a:schemeClr val="folHlink">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en-US" sz="1800" b="1" dirty="0">
                  <a:solidFill>
                    <a:schemeClr val="tx2"/>
                  </a:solidFill>
                </a:endParaRPr>
              </a:p>
            </p:txBody>
          </p:sp>
        </p:grpSp>
      </p:grpSp>
      <p:sp>
        <p:nvSpPr>
          <p:cNvPr id="199687" name="Rectangle 15"/>
          <p:cNvSpPr>
            <a:spLocks noChangeArrowheads="1"/>
          </p:cNvSpPr>
          <p:nvPr/>
        </p:nvSpPr>
        <p:spPr bwMode="auto">
          <a:xfrm>
            <a:off x="785467" y="416031"/>
            <a:ext cx="1198562" cy="10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b="1" dirty="0">
                <a:solidFill>
                  <a:schemeClr val="bg2"/>
                </a:solidFill>
              </a:rPr>
              <a:t>1 - RECEIPT OF MISSION</a:t>
            </a:r>
          </a:p>
        </p:txBody>
      </p:sp>
      <p:sp>
        <p:nvSpPr>
          <p:cNvPr id="199688" name="Rectangle 16"/>
          <p:cNvSpPr>
            <a:spLocks noChangeArrowheads="1"/>
          </p:cNvSpPr>
          <p:nvPr/>
        </p:nvSpPr>
        <p:spPr bwMode="auto">
          <a:xfrm>
            <a:off x="793405" y="628757"/>
            <a:ext cx="1171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2 - MISSION ANALYSIS</a:t>
            </a:r>
          </a:p>
        </p:txBody>
      </p:sp>
      <p:sp>
        <p:nvSpPr>
          <p:cNvPr id="199689" name="Rectangle 17"/>
          <p:cNvSpPr>
            <a:spLocks noChangeArrowheads="1"/>
          </p:cNvSpPr>
          <p:nvPr/>
        </p:nvSpPr>
        <p:spPr bwMode="auto">
          <a:xfrm>
            <a:off x="687041" y="871645"/>
            <a:ext cx="1309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3 - COA  DEVELOPMENT</a:t>
            </a:r>
          </a:p>
        </p:txBody>
      </p:sp>
      <p:sp>
        <p:nvSpPr>
          <p:cNvPr id="3292178" name="Rectangle 18"/>
          <p:cNvSpPr>
            <a:spLocks noChangeArrowheads="1"/>
          </p:cNvSpPr>
          <p:nvPr/>
        </p:nvSpPr>
        <p:spPr bwMode="auto">
          <a:xfrm>
            <a:off x="841029" y="1078019"/>
            <a:ext cx="107950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t>4 - COA ANALYSIS</a:t>
            </a:r>
          </a:p>
          <a:p>
            <a:pPr algn="ctr">
              <a:spcBef>
                <a:spcPct val="0"/>
              </a:spcBef>
              <a:buFontTx/>
              <a:buNone/>
            </a:pPr>
            <a:r>
              <a:rPr lang="en-US" altLang="en-US" sz="600" b="1" dirty="0"/>
              <a:t>(WAR GAME)</a:t>
            </a:r>
          </a:p>
        </p:txBody>
      </p:sp>
      <p:sp>
        <p:nvSpPr>
          <p:cNvPr id="199691" name="Rectangle 19"/>
          <p:cNvSpPr>
            <a:spLocks noChangeArrowheads="1"/>
          </p:cNvSpPr>
          <p:nvPr/>
        </p:nvSpPr>
        <p:spPr bwMode="auto">
          <a:xfrm>
            <a:off x="775942" y="1390757"/>
            <a:ext cx="11938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90488" tIns="44450" rIns="90488" bIns="4445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 5 - COA COMPARISON</a:t>
            </a:r>
          </a:p>
        </p:txBody>
      </p:sp>
      <p:sp>
        <p:nvSpPr>
          <p:cNvPr id="199692" name="Rectangle 20"/>
          <p:cNvSpPr>
            <a:spLocks noChangeArrowheads="1"/>
          </p:cNvSpPr>
          <p:nvPr/>
        </p:nvSpPr>
        <p:spPr bwMode="auto">
          <a:xfrm>
            <a:off x="787054" y="1601894"/>
            <a:ext cx="120650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6 - COA APPROVAL</a:t>
            </a:r>
          </a:p>
        </p:txBody>
      </p:sp>
      <p:sp>
        <p:nvSpPr>
          <p:cNvPr id="199693" name="Rectangle 21"/>
          <p:cNvSpPr>
            <a:spLocks noChangeArrowheads="1"/>
          </p:cNvSpPr>
          <p:nvPr/>
        </p:nvSpPr>
        <p:spPr bwMode="auto">
          <a:xfrm>
            <a:off x="744192" y="1863832"/>
            <a:ext cx="1293813"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90488" tIns="44450" rIns="90488" bIns="4445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600" b="1" dirty="0">
                <a:solidFill>
                  <a:schemeClr val="bg2"/>
                </a:solidFill>
              </a:rPr>
              <a:t>7 - ORDERS PRODUCTION</a:t>
            </a:r>
          </a:p>
        </p:txBody>
      </p:sp>
      <p:sp>
        <p:nvSpPr>
          <p:cNvPr id="199694" name="Text Box 11"/>
          <p:cNvSpPr txBox="1">
            <a:spLocks noChangeArrowheads="1"/>
          </p:cNvSpPr>
          <p:nvPr/>
        </p:nvSpPr>
        <p:spPr bwMode="auto">
          <a:xfrm>
            <a:off x="7307178" y="6538914"/>
            <a:ext cx="45005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w/ C2, p. 9-26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fill="hold" nodeType="withEffect">
                                  <p:stCondLst>
                                    <p:cond delay="0"/>
                                  </p:stCondLst>
                                  <p:childTnLst>
                                    <p:animClr clrSpc="rgb" dir="cw">
                                      <p:cBhvr override="childStyle">
                                        <p:cTn id="6" dur="2000" fill="hold"/>
                                        <p:tgtEl>
                                          <p:spTgt spid="3292178">
                                            <p:txEl>
                                              <p:pRg st="0" end="0"/>
                                            </p:txEl>
                                          </p:spTgt>
                                        </p:tgtEl>
                                        <p:attrNameLst>
                                          <p:attrName>style.color</p:attrName>
                                        </p:attrNameLst>
                                      </p:cBhvr>
                                      <p:to>
                                        <a:srgbClr val="0000FF"/>
                                      </p:to>
                                    </p:animClr>
                                  </p:childTnLst>
                                </p:cTn>
                              </p:par>
                              <p:par>
                                <p:cTn id="7" presetID="3" presetClass="emph" presetSubtype="2" fill="hold" nodeType="withEffect">
                                  <p:stCondLst>
                                    <p:cond delay="0"/>
                                  </p:stCondLst>
                                  <p:childTnLst>
                                    <p:animClr clrSpc="rgb" dir="cw">
                                      <p:cBhvr override="childStyle">
                                        <p:cTn id="8" dur="2000" fill="hold"/>
                                        <p:tgtEl>
                                          <p:spTgt spid="3292178">
                                            <p:txEl>
                                              <p:pRg st="1" end="1"/>
                                            </p:txEl>
                                          </p:spTgt>
                                        </p:tgtEl>
                                        <p:attrNameLst>
                                          <p:attrName>style.color</p:attrName>
                                        </p:attrNameLst>
                                      </p:cBhvr>
                                      <p:to>
                                        <a:srgbClr val="00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5"/>
          <p:cNvSpPr>
            <a:spLocks noGrp="1" noChangeArrowheads="1"/>
          </p:cNvSpPr>
          <p:nvPr>
            <p:ph type="title"/>
          </p:nvPr>
        </p:nvSpPr>
        <p:spPr>
          <a:xfrm>
            <a:off x="1991148" y="337248"/>
            <a:ext cx="8229600" cy="912813"/>
          </a:xfrm>
          <a:effectLst>
            <a:outerShdw dist="35921" dir="2700000" algn="ctr" rotWithShape="0">
              <a:srgbClr val="FFD889"/>
            </a:outerShdw>
          </a:effectLst>
        </p:spPr>
        <p:txBody>
          <a:bodyPr/>
          <a:lstStyle/>
          <a:p>
            <a:pPr eaLnBrk="1" hangingPunct="1"/>
            <a:r>
              <a:rPr lang="en-US" altLang="en-US" dirty="0"/>
              <a:t>Step 4 - COA Analysis</a:t>
            </a:r>
          </a:p>
        </p:txBody>
      </p:sp>
      <p:sp>
        <p:nvSpPr>
          <p:cNvPr id="201731"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B722EE88-5BD7-4083-BB36-CA278ECF3FE2}" type="slidenum">
              <a:rPr lang="en-US" altLang="en-US" sz="800"/>
              <a:pPr>
                <a:spcBef>
                  <a:spcPct val="0"/>
                </a:spcBef>
                <a:buFontTx/>
                <a:buNone/>
              </a:pPr>
              <a:t>99</a:t>
            </a:fld>
            <a:endParaRPr lang="en-US" altLang="en-US" sz="800" dirty="0"/>
          </a:p>
        </p:txBody>
      </p:sp>
      <p:sp>
        <p:nvSpPr>
          <p:cNvPr id="3315714" name="Rectangle 2"/>
          <p:cNvSpPr>
            <a:spLocks noChangeArrowheads="1"/>
          </p:cNvSpPr>
          <p:nvPr/>
        </p:nvSpPr>
        <p:spPr bwMode="auto">
          <a:xfrm>
            <a:off x="577516" y="1982694"/>
            <a:ext cx="3469687" cy="1723021"/>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3315715" name="Rectangle 3"/>
          <p:cNvSpPr>
            <a:spLocks noChangeArrowheads="1"/>
          </p:cNvSpPr>
          <p:nvPr/>
        </p:nvSpPr>
        <p:spPr bwMode="auto">
          <a:xfrm>
            <a:off x="8137783" y="1982693"/>
            <a:ext cx="3484722" cy="2757738"/>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sp>
        <p:nvSpPr>
          <p:cNvPr id="3315716" name="Rectangle 4"/>
          <p:cNvSpPr>
            <a:spLocks noChangeArrowheads="1"/>
          </p:cNvSpPr>
          <p:nvPr/>
        </p:nvSpPr>
        <p:spPr bwMode="auto">
          <a:xfrm>
            <a:off x="4262026" y="1982694"/>
            <a:ext cx="3687845" cy="3443537"/>
          </a:xfrm>
          <a:prstGeom prst="rect">
            <a:avLst/>
          </a:prstGeom>
          <a:gradFill rotWithShape="1">
            <a:gsLst>
              <a:gs pos="0">
                <a:srgbClr val="F7DBB3">
                  <a:gamma/>
                  <a:tint val="20000"/>
                  <a:invGamma/>
                </a:srgbClr>
              </a:gs>
              <a:gs pos="100000">
                <a:srgbClr val="F7DBB3"/>
              </a:gs>
            </a:gsLst>
            <a:lin ang="5400000" scaled="1"/>
          </a:gradFill>
          <a:ln w="9525">
            <a:solidFill>
              <a:schemeClr val="bg1"/>
            </a:solidFill>
            <a:miter lim="800000"/>
            <a:headEnd/>
            <a:tailEnd/>
          </a:ln>
          <a:effectLst>
            <a:outerShdw blurRad="50800" dist="38100" dir="2700000" algn="tl" rotWithShape="0">
              <a:prstClr val="black">
                <a:alpha val="40000"/>
              </a:prstClr>
            </a:outerShdw>
          </a:effectLst>
        </p:spPr>
        <p:txBody>
          <a:bodyPr wrap="none" anchor="ctr"/>
          <a:lstStyle/>
          <a:p>
            <a:pPr algn="ctr">
              <a:defRPr/>
            </a:pPr>
            <a:endParaRPr lang="en-US" sz="1800" b="1" dirty="0">
              <a:latin typeface="Arial" charset="0"/>
            </a:endParaRPr>
          </a:p>
        </p:txBody>
      </p:sp>
      <p:grpSp>
        <p:nvGrpSpPr>
          <p:cNvPr id="201735" name="Group 6"/>
          <p:cNvGrpSpPr>
            <a:grpSpLocks/>
          </p:cNvGrpSpPr>
          <p:nvPr/>
        </p:nvGrpSpPr>
        <p:grpSpPr bwMode="auto">
          <a:xfrm>
            <a:off x="1583654" y="1065118"/>
            <a:ext cx="1654175" cy="782638"/>
            <a:chOff x="622" y="868"/>
            <a:chExt cx="1042" cy="493"/>
          </a:xfrm>
        </p:grpSpPr>
        <p:sp>
          <p:nvSpPr>
            <p:cNvPr id="201746" name="AutoShape 7"/>
            <p:cNvSpPr>
              <a:spLocks noChangeArrowheads="1"/>
            </p:cNvSpPr>
            <p:nvPr/>
          </p:nvSpPr>
          <p:spPr bwMode="auto">
            <a:xfrm>
              <a:off x="622"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01747" name="Text Box 8"/>
            <p:cNvSpPr txBox="1">
              <a:spLocks noChangeArrowheads="1"/>
            </p:cNvSpPr>
            <p:nvPr/>
          </p:nvSpPr>
          <p:spPr bwMode="auto">
            <a:xfrm>
              <a:off x="828" y="904"/>
              <a:ext cx="631" cy="250"/>
            </a:xfrm>
            <a:prstGeom prst="rect">
              <a:avLst/>
            </a:prstGeom>
            <a:noFill/>
            <a:ln>
              <a:noFill/>
            </a:ln>
            <a:effectLst>
              <a:outerShdw dist="35921" dir="2700000" algn="ctr" rotWithShape="0">
                <a:schemeClr val="bg1">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INPUT</a:t>
              </a:r>
            </a:p>
          </p:txBody>
        </p:sp>
      </p:grpSp>
      <p:grpSp>
        <p:nvGrpSpPr>
          <p:cNvPr id="201736" name="Group 9"/>
          <p:cNvGrpSpPr>
            <a:grpSpLocks/>
          </p:cNvGrpSpPr>
          <p:nvPr/>
        </p:nvGrpSpPr>
        <p:grpSpPr bwMode="auto">
          <a:xfrm>
            <a:off x="8963277" y="1065118"/>
            <a:ext cx="1654175" cy="782638"/>
            <a:chOff x="4079" y="868"/>
            <a:chExt cx="1042" cy="493"/>
          </a:xfrm>
        </p:grpSpPr>
        <p:sp>
          <p:nvSpPr>
            <p:cNvPr id="201744" name="AutoShape 10"/>
            <p:cNvSpPr>
              <a:spLocks noChangeArrowheads="1"/>
            </p:cNvSpPr>
            <p:nvPr/>
          </p:nvSpPr>
          <p:spPr bwMode="auto">
            <a:xfrm>
              <a:off x="407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01745" name="Text Box 11"/>
            <p:cNvSpPr txBox="1">
              <a:spLocks noChangeArrowheads="1"/>
            </p:cNvSpPr>
            <p:nvPr/>
          </p:nvSpPr>
          <p:spPr bwMode="auto">
            <a:xfrm>
              <a:off x="4207" y="904"/>
              <a:ext cx="786"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OUTPUT</a:t>
              </a:r>
            </a:p>
          </p:txBody>
        </p:sp>
      </p:grpSp>
      <p:grpSp>
        <p:nvGrpSpPr>
          <p:cNvPr id="201737" name="Group 12"/>
          <p:cNvGrpSpPr>
            <a:grpSpLocks/>
          </p:cNvGrpSpPr>
          <p:nvPr/>
        </p:nvGrpSpPr>
        <p:grpSpPr bwMode="auto">
          <a:xfrm>
            <a:off x="5280278" y="1065118"/>
            <a:ext cx="1654175" cy="782638"/>
            <a:chOff x="2359" y="868"/>
            <a:chExt cx="1042" cy="493"/>
          </a:xfrm>
        </p:grpSpPr>
        <p:sp>
          <p:nvSpPr>
            <p:cNvPr id="201742" name="AutoShape 13"/>
            <p:cNvSpPr>
              <a:spLocks noChangeArrowheads="1"/>
            </p:cNvSpPr>
            <p:nvPr/>
          </p:nvSpPr>
          <p:spPr bwMode="auto">
            <a:xfrm>
              <a:off x="2359" y="868"/>
              <a:ext cx="1042" cy="493"/>
            </a:xfrm>
            <a:prstGeom prst="downArrowCallout">
              <a:avLst>
                <a:gd name="adj1" fmla="val 52840"/>
                <a:gd name="adj2" fmla="val 52840"/>
                <a:gd name="adj3" fmla="val 16667"/>
                <a:gd name="adj4" fmla="val 66667"/>
              </a:avLst>
            </a:prstGeom>
            <a:solidFill>
              <a:schemeClr val="bg1"/>
            </a:solidFill>
            <a:ln w="28575">
              <a:solidFill>
                <a:srgbClr val="996633"/>
              </a:solidFill>
              <a:miter lim="800000"/>
              <a:headEnd/>
              <a:tailEnd/>
            </a:ln>
            <a:effectLst>
              <a:outerShdw dist="35921" dir="2700000" algn="ctr" rotWithShape="0">
                <a:schemeClr val="bg1">
                  <a:alpha val="50000"/>
                </a:schemeClr>
              </a:outerShdw>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dirty="0">
                <a:solidFill>
                  <a:schemeClr val="tx2"/>
                </a:solidFill>
              </a:endParaRPr>
            </a:p>
          </p:txBody>
        </p:sp>
        <p:sp>
          <p:nvSpPr>
            <p:cNvPr id="201743" name="Text Box 14"/>
            <p:cNvSpPr txBox="1">
              <a:spLocks noChangeArrowheads="1"/>
            </p:cNvSpPr>
            <p:nvPr/>
          </p:nvSpPr>
          <p:spPr bwMode="auto">
            <a:xfrm>
              <a:off x="2415" y="904"/>
              <a:ext cx="954" cy="25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en-US" altLang="en-US" sz="2000" b="1" dirty="0">
                  <a:solidFill>
                    <a:srgbClr val="0000FF"/>
                  </a:solidFill>
                </a:rPr>
                <a:t>PROCESS</a:t>
              </a:r>
            </a:p>
          </p:txBody>
        </p:sp>
      </p:grpSp>
      <p:sp>
        <p:nvSpPr>
          <p:cNvPr id="201738" name="Text Box 16"/>
          <p:cNvSpPr txBox="1">
            <a:spLocks noChangeArrowheads="1"/>
          </p:cNvSpPr>
          <p:nvPr/>
        </p:nvSpPr>
        <p:spPr bwMode="auto">
          <a:xfrm>
            <a:off x="673769" y="2074768"/>
            <a:ext cx="3399686" cy="1492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Updated running estimates.</a:t>
            </a:r>
          </a:p>
          <a:p>
            <a:pPr>
              <a:spcBef>
                <a:spcPct val="50000"/>
              </a:spcBef>
              <a:buClr>
                <a:srgbClr val="0000FF"/>
              </a:buClr>
              <a:buFont typeface="Wingdings" panose="05000000000000000000" pitchFamily="2" charset="2"/>
              <a:buChar char="§"/>
            </a:pPr>
            <a:r>
              <a:rPr lang="en-US" altLang="en-US" sz="1400" b="1" dirty="0"/>
              <a:t> Revised commander’s planning guidance.</a:t>
            </a:r>
          </a:p>
          <a:p>
            <a:pPr>
              <a:spcBef>
                <a:spcPct val="50000"/>
              </a:spcBef>
              <a:buClr>
                <a:srgbClr val="0000FF"/>
              </a:buClr>
              <a:buFont typeface="Wingdings" panose="05000000000000000000" pitchFamily="2" charset="2"/>
              <a:buChar char="§"/>
            </a:pPr>
            <a:r>
              <a:rPr lang="en-US" altLang="en-US" sz="1400" b="1" dirty="0"/>
              <a:t> COA statements and sketches.</a:t>
            </a:r>
          </a:p>
          <a:p>
            <a:pPr>
              <a:spcBef>
                <a:spcPct val="50000"/>
              </a:spcBef>
              <a:buClr>
                <a:srgbClr val="0000FF"/>
              </a:buClr>
              <a:buFont typeface="Wingdings" panose="05000000000000000000" pitchFamily="2" charset="2"/>
              <a:buChar char="§"/>
            </a:pPr>
            <a:r>
              <a:rPr lang="en-US" altLang="en-US" sz="1400" b="1" dirty="0"/>
              <a:t> Updated assumptions.</a:t>
            </a:r>
          </a:p>
        </p:txBody>
      </p:sp>
      <p:sp>
        <p:nvSpPr>
          <p:cNvPr id="3315729" name="Text Box 17"/>
          <p:cNvSpPr txBox="1">
            <a:spLocks noChangeArrowheads="1"/>
          </p:cNvSpPr>
          <p:nvPr/>
        </p:nvSpPr>
        <p:spPr bwMode="auto">
          <a:xfrm>
            <a:off x="4235774" y="2074768"/>
            <a:ext cx="3723282" cy="321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742950" indent="-28575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Gather the tools.</a:t>
            </a:r>
          </a:p>
          <a:p>
            <a:pPr>
              <a:spcBef>
                <a:spcPct val="50000"/>
              </a:spcBef>
              <a:buClr>
                <a:srgbClr val="0000FF"/>
              </a:buClr>
              <a:buFont typeface="Wingdings" panose="05000000000000000000" pitchFamily="2" charset="2"/>
              <a:buChar char="§"/>
            </a:pPr>
            <a:r>
              <a:rPr lang="en-US" altLang="en-US" sz="1400" b="1" dirty="0"/>
              <a:t> List all friendly forces.</a:t>
            </a:r>
          </a:p>
          <a:p>
            <a:pPr>
              <a:spcBef>
                <a:spcPct val="50000"/>
              </a:spcBef>
              <a:buClr>
                <a:srgbClr val="0000FF"/>
              </a:buClr>
              <a:buFont typeface="Wingdings" panose="05000000000000000000" pitchFamily="2" charset="2"/>
              <a:buChar char="§"/>
            </a:pPr>
            <a:r>
              <a:rPr lang="en-US" altLang="en-US" sz="1400" b="1" dirty="0"/>
              <a:t> List assumptions.</a:t>
            </a:r>
          </a:p>
          <a:p>
            <a:pPr>
              <a:spcBef>
                <a:spcPct val="50000"/>
              </a:spcBef>
              <a:buClr>
                <a:srgbClr val="0000FF"/>
              </a:buClr>
              <a:buFont typeface="Wingdings" panose="05000000000000000000" pitchFamily="2" charset="2"/>
              <a:buChar char="§"/>
            </a:pPr>
            <a:r>
              <a:rPr lang="en-US" altLang="en-US" sz="1400" b="1" dirty="0"/>
              <a:t> List known critical events and decision points.</a:t>
            </a:r>
          </a:p>
          <a:p>
            <a:pPr>
              <a:spcBef>
                <a:spcPct val="50000"/>
              </a:spcBef>
              <a:buClr>
                <a:srgbClr val="0000FF"/>
              </a:buClr>
              <a:buFont typeface="Wingdings" panose="05000000000000000000" pitchFamily="2" charset="2"/>
              <a:buChar char="§"/>
            </a:pPr>
            <a:r>
              <a:rPr lang="en-US" altLang="en-US" sz="1400" b="1" dirty="0"/>
              <a:t> Select the war-gaming method.</a:t>
            </a:r>
          </a:p>
          <a:p>
            <a:pPr>
              <a:spcBef>
                <a:spcPct val="50000"/>
              </a:spcBef>
              <a:buClr>
                <a:srgbClr val="0000FF"/>
              </a:buClr>
              <a:buFont typeface="Wingdings" panose="05000000000000000000" pitchFamily="2" charset="2"/>
              <a:buChar char="§"/>
            </a:pPr>
            <a:r>
              <a:rPr lang="en-US" altLang="en-US" sz="1400" b="1" dirty="0"/>
              <a:t> Select a technique to record and display results.</a:t>
            </a:r>
          </a:p>
          <a:p>
            <a:pPr>
              <a:spcBef>
                <a:spcPct val="50000"/>
              </a:spcBef>
              <a:buClr>
                <a:srgbClr val="0000FF"/>
              </a:buClr>
              <a:buFont typeface="Wingdings" panose="05000000000000000000" pitchFamily="2" charset="2"/>
              <a:buChar char="§"/>
            </a:pPr>
            <a:r>
              <a:rPr lang="en-US" altLang="en-US" sz="1400" b="1" dirty="0"/>
              <a:t> War-game the operation and assess the results.</a:t>
            </a:r>
          </a:p>
          <a:p>
            <a:pPr>
              <a:spcBef>
                <a:spcPct val="50000"/>
              </a:spcBef>
              <a:buClr>
                <a:srgbClr val="0000FF"/>
              </a:buClr>
              <a:buFont typeface="Wingdings" panose="05000000000000000000" pitchFamily="2" charset="2"/>
              <a:buChar char="§"/>
            </a:pPr>
            <a:r>
              <a:rPr lang="en-US" altLang="en-US" sz="1400" b="1" dirty="0"/>
              <a:t> Conduct a war-game briefing (optional).</a:t>
            </a:r>
          </a:p>
        </p:txBody>
      </p:sp>
      <p:sp>
        <p:nvSpPr>
          <p:cNvPr id="201740" name="Text Box 18"/>
          <p:cNvSpPr txBox="1">
            <a:spLocks noChangeArrowheads="1"/>
          </p:cNvSpPr>
          <p:nvPr/>
        </p:nvSpPr>
        <p:spPr bwMode="auto">
          <a:xfrm>
            <a:off x="8234039" y="2074769"/>
            <a:ext cx="3448625" cy="2569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tabLst>
                <a:tab pos="114300" algn="l"/>
              </a:tabLst>
              <a:defRPr sz="3200">
                <a:solidFill>
                  <a:schemeClr val="tx1"/>
                </a:solidFill>
                <a:latin typeface="Arial" panose="020B0604020202020204" pitchFamily="34" charset="0"/>
              </a:defRPr>
            </a:lvl1pPr>
            <a:lvl2pPr marL="169863" indent="63500">
              <a:spcBef>
                <a:spcPct val="20000"/>
              </a:spcBef>
              <a:buChar char="–"/>
              <a:tabLst>
                <a:tab pos="114300" algn="l"/>
              </a:tabLst>
              <a:defRPr sz="2800">
                <a:solidFill>
                  <a:schemeClr val="tx1"/>
                </a:solidFill>
                <a:latin typeface="Arial" panose="020B0604020202020204" pitchFamily="34" charset="0"/>
              </a:defRPr>
            </a:lvl2pPr>
            <a:lvl3pPr marL="1143000" indent="-228600">
              <a:spcBef>
                <a:spcPct val="20000"/>
              </a:spcBef>
              <a:buChar char="•"/>
              <a:tabLst>
                <a:tab pos="114300" algn="l"/>
              </a:tabLst>
              <a:defRPr sz="2400">
                <a:solidFill>
                  <a:schemeClr val="tx1"/>
                </a:solidFill>
                <a:latin typeface="Arial" panose="020B0604020202020204" pitchFamily="34" charset="0"/>
              </a:defRPr>
            </a:lvl3pPr>
            <a:lvl4pPr marL="1600200" indent="-228600">
              <a:spcBef>
                <a:spcPct val="20000"/>
              </a:spcBef>
              <a:buChar char="–"/>
              <a:tabLst>
                <a:tab pos="114300" algn="l"/>
              </a:tabLst>
              <a:defRPr sz="2000">
                <a:solidFill>
                  <a:schemeClr val="tx1"/>
                </a:solidFill>
                <a:latin typeface="Arial" panose="020B0604020202020204" pitchFamily="34" charset="0"/>
              </a:defRPr>
            </a:lvl4pPr>
            <a:lvl5pPr marL="2057400" indent="-228600">
              <a:spcBef>
                <a:spcPct val="20000"/>
              </a:spcBef>
              <a:buChar char="»"/>
              <a:tabLst>
                <a:tab pos="1143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14300" algn="l"/>
              </a:tabLst>
              <a:defRPr sz="2000">
                <a:solidFill>
                  <a:schemeClr val="tx1"/>
                </a:solidFill>
                <a:latin typeface="Arial" panose="020B0604020202020204" pitchFamily="34" charset="0"/>
              </a:defRPr>
            </a:lvl9pPr>
          </a:lstStyle>
          <a:p>
            <a:pPr>
              <a:spcBef>
                <a:spcPct val="50000"/>
              </a:spcBef>
              <a:buClr>
                <a:srgbClr val="0000FF"/>
              </a:buClr>
              <a:buFont typeface="Wingdings" panose="05000000000000000000" pitchFamily="2" charset="2"/>
              <a:buChar char="§"/>
            </a:pPr>
            <a:r>
              <a:rPr lang="en-US" altLang="en-US" sz="1400" b="1" dirty="0"/>
              <a:t> Refined courses of action.</a:t>
            </a:r>
          </a:p>
          <a:p>
            <a:pPr>
              <a:spcBef>
                <a:spcPct val="50000"/>
              </a:spcBef>
              <a:buClr>
                <a:srgbClr val="0000FF"/>
              </a:buClr>
              <a:buFont typeface="Wingdings" panose="05000000000000000000" pitchFamily="2" charset="2"/>
              <a:buChar char="§"/>
            </a:pPr>
            <a:r>
              <a:rPr lang="en-US" altLang="en-US" sz="1400" b="1" dirty="0"/>
              <a:t> Potential decision points.</a:t>
            </a:r>
          </a:p>
          <a:p>
            <a:pPr>
              <a:spcBef>
                <a:spcPct val="50000"/>
              </a:spcBef>
              <a:buClr>
                <a:srgbClr val="0000FF"/>
              </a:buClr>
              <a:buFont typeface="Wingdings" panose="05000000000000000000" pitchFamily="2" charset="2"/>
              <a:buChar char="§"/>
            </a:pPr>
            <a:r>
              <a:rPr lang="en-US" altLang="en-US" sz="1400" b="1" dirty="0"/>
              <a:t> War-game results (such as):</a:t>
            </a:r>
          </a:p>
          <a:p>
            <a:pPr lvl="1">
              <a:spcBef>
                <a:spcPct val="50000"/>
              </a:spcBef>
              <a:buClr>
                <a:srgbClr val="0000FF"/>
              </a:buClr>
              <a:buFont typeface="Wingdings" panose="05000000000000000000" pitchFamily="2" charset="2"/>
              <a:buChar char="ü"/>
            </a:pPr>
            <a:r>
              <a:rPr lang="en-US" altLang="en-US" sz="1200" b="1" dirty="0"/>
              <a:t>Decision support template (DST) and decision support matrix (DSM).</a:t>
            </a:r>
          </a:p>
          <a:p>
            <a:pPr lvl="1">
              <a:spcBef>
                <a:spcPct val="50000"/>
              </a:spcBef>
              <a:buClr>
                <a:srgbClr val="0000FF"/>
              </a:buClr>
              <a:buFont typeface="Wingdings" panose="05000000000000000000" pitchFamily="2" charset="2"/>
              <a:buChar char="ü"/>
            </a:pPr>
            <a:r>
              <a:rPr lang="en-US" altLang="en-US" sz="1200" b="1" dirty="0"/>
              <a:t>Synchronization matrix.</a:t>
            </a:r>
          </a:p>
          <a:p>
            <a:pPr lvl="1">
              <a:spcBef>
                <a:spcPct val="50000"/>
              </a:spcBef>
              <a:buClr>
                <a:srgbClr val="0000FF"/>
              </a:buClr>
              <a:buFont typeface="Wingdings" panose="05000000000000000000" pitchFamily="2" charset="2"/>
              <a:buChar char="ü"/>
            </a:pPr>
            <a:r>
              <a:rPr lang="en-US" altLang="en-US" sz="1200" b="1" dirty="0"/>
              <a:t>Potential branches and sequels.</a:t>
            </a:r>
          </a:p>
          <a:p>
            <a:pPr lvl="1">
              <a:spcBef>
                <a:spcPct val="50000"/>
              </a:spcBef>
              <a:buClr>
                <a:srgbClr val="0000FF"/>
              </a:buClr>
              <a:buFont typeface="Wingdings" panose="05000000000000000000" pitchFamily="2" charset="2"/>
              <a:buChar char="ü"/>
            </a:pPr>
            <a:r>
              <a:rPr lang="en-US" altLang="en-US" sz="1200" b="1" dirty="0"/>
              <a:t>Updated running estimates.</a:t>
            </a:r>
          </a:p>
          <a:p>
            <a:pPr>
              <a:spcBef>
                <a:spcPct val="50000"/>
              </a:spcBef>
              <a:buClr>
                <a:srgbClr val="0000FF"/>
              </a:buClr>
              <a:buFont typeface="Wingdings" panose="05000000000000000000" pitchFamily="2" charset="2"/>
              <a:buChar char="§"/>
            </a:pPr>
            <a:r>
              <a:rPr lang="en-US" altLang="en-US" sz="1400" b="1" dirty="0"/>
              <a:t> Updated assumptions.</a:t>
            </a:r>
          </a:p>
        </p:txBody>
      </p:sp>
      <p:sp>
        <p:nvSpPr>
          <p:cNvPr id="201741" name="Text Box 11"/>
          <p:cNvSpPr txBox="1">
            <a:spLocks noChangeArrowheads="1"/>
          </p:cNvSpPr>
          <p:nvPr/>
        </p:nvSpPr>
        <p:spPr bwMode="auto">
          <a:xfrm>
            <a:off x="6193679" y="6524626"/>
            <a:ext cx="5603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571500" algn="l"/>
              </a:tabLst>
              <a:defRPr sz="3200">
                <a:solidFill>
                  <a:schemeClr val="tx1"/>
                </a:solidFill>
                <a:latin typeface="Arial" panose="020B0604020202020204" pitchFamily="34" charset="0"/>
              </a:defRPr>
            </a:lvl1pPr>
            <a:lvl2pPr marL="742950" indent="-285750">
              <a:spcBef>
                <a:spcPct val="20000"/>
              </a:spcBef>
              <a:buChar char="–"/>
              <a:tabLst>
                <a:tab pos="571500" algn="l"/>
              </a:tabLst>
              <a:defRPr sz="2800">
                <a:solidFill>
                  <a:schemeClr val="tx1"/>
                </a:solidFill>
                <a:latin typeface="Arial" panose="020B0604020202020204" pitchFamily="34" charset="0"/>
              </a:defRPr>
            </a:lvl2pPr>
            <a:lvl3pPr marL="1143000" indent="-228600">
              <a:spcBef>
                <a:spcPct val="20000"/>
              </a:spcBef>
              <a:buChar char="•"/>
              <a:tabLst>
                <a:tab pos="571500" algn="l"/>
              </a:tabLst>
              <a:defRPr sz="2400">
                <a:solidFill>
                  <a:schemeClr val="tx1"/>
                </a:solidFill>
                <a:latin typeface="Arial" panose="020B0604020202020204" pitchFamily="34" charset="0"/>
              </a:defRPr>
            </a:lvl3pPr>
            <a:lvl4pPr marL="1600200" indent="-228600">
              <a:spcBef>
                <a:spcPct val="20000"/>
              </a:spcBef>
              <a:buChar char="–"/>
              <a:tabLst>
                <a:tab pos="571500" algn="l"/>
              </a:tabLst>
              <a:defRPr sz="2000">
                <a:solidFill>
                  <a:schemeClr val="tx1"/>
                </a:solidFill>
                <a:latin typeface="Arial" panose="020B0604020202020204" pitchFamily="34" charset="0"/>
              </a:defRPr>
            </a:lvl4pPr>
            <a:lvl5pPr marL="2057400" indent="-228600">
              <a:spcBef>
                <a:spcPct val="20000"/>
              </a:spcBef>
              <a:buChar char="»"/>
              <a:tabLst>
                <a:tab pos="5715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571500" algn="l"/>
              </a:tabLst>
              <a:defRPr sz="2000">
                <a:solidFill>
                  <a:schemeClr val="tx1"/>
                </a:solidFill>
                <a:latin typeface="Arial" panose="020B0604020202020204" pitchFamily="34" charset="0"/>
              </a:defRPr>
            </a:lvl9pPr>
          </a:lstStyle>
          <a:p>
            <a:pPr>
              <a:spcBef>
                <a:spcPct val="50000"/>
              </a:spcBef>
              <a:buFontTx/>
              <a:buNone/>
            </a:pPr>
            <a:r>
              <a:rPr lang="en-US" altLang="en-US" sz="1200" b="1" dirty="0">
                <a:solidFill>
                  <a:srgbClr val="FF0000"/>
                </a:solidFill>
              </a:rPr>
              <a:t>FM 6-0, </a:t>
            </a:r>
            <a:r>
              <a:rPr lang="en-US" altLang="en-US" sz="1200" b="1" i="1" dirty="0">
                <a:solidFill>
                  <a:srgbClr val="FF0000"/>
                </a:solidFill>
              </a:rPr>
              <a:t>Cdr and Staff Org and Opns</a:t>
            </a:r>
            <a:r>
              <a:rPr lang="en-US" altLang="en-US" sz="1200" b="1" dirty="0">
                <a:solidFill>
                  <a:srgbClr val="FF0000"/>
                </a:solidFill>
              </a:rPr>
              <a:t>, May 14, modified from fig 9-6, p. 9-26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15729"/>
                                        </p:tgtEl>
                                        <p:attrNameLst>
                                          <p:attrName>style.visibility</p:attrName>
                                        </p:attrNameLst>
                                      </p:cBhvr>
                                      <p:to>
                                        <p:strVal val="visible"/>
                                      </p:to>
                                    </p:set>
                                    <p:animEffect transition="in" filter="fade">
                                      <p:cBhvr>
                                        <p:cTn id="7" dur="2000"/>
                                        <p:tgtEl>
                                          <p:spTgt spid="3315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5729" grpId="0"/>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 P920 May 09">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1"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1" i="0" u="none" strike="noStrike" cap="none" normalizeH="0" baseline="0" smtClean="0">
            <a:ln>
              <a:noFill/>
            </a:ln>
            <a:solidFill>
              <a:schemeClr val="tx2"/>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0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smtClean="0">
            <a:ln>
              <a:noFill/>
            </a:ln>
            <a:solidFill>
              <a:schemeClr val="tx2"/>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67088</TotalTime>
  <Words>31753</Words>
  <Application>Microsoft Office PowerPoint</Application>
  <PresentationFormat>Widescreen</PresentationFormat>
  <Paragraphs>3965</Paragraphs>
  <Slides>140</Slides>
  <Notes>125</Notes>
  <HiddenSlides>5</HiddenSlides>
  <MMClips>0</MMClips>
  <ScaleCrop>false</ScaleCrop>
  <HeadingPairs>
    <vt:vector size="8" baseType="variant">
      <vt:variant>
        <vt:lpstr>Fonts Used</vt:lpstr>
      </vt:variant>
      <vt:variant>
        <vt:i4>7</vt:i4>
      </vt:variant>
      <vt:variant>
        <vt:lpstr>Theme</vt:lpstr>
      </vt:variant>
      <vt:variant>
        <vt:i4>10</vt:i4>
      </vt:variant>
      <vt:variant>
        <vt:lpstr>Embedded OLE Servers</vt:lpstr>
      </vt:variant>
      <vt:variant>
        <vt:i4>1</vt:i4>
      </vt:variant>
      <vt:variant>
        <vt:lpstr>Slide Titles</vt:lpstr>
      </vt:variant>
      <vt:variant>
        <vt:i4>140</vt:i4>
      </vt:variant>
    </vt:vector>
  </HeadingPairs>
  <TitlesOfParts>
    <vt:vector size="158" baseType="lpstr">
      <vt:lpstr> Arial</vt:lpstr>
      <vt:lpstr>Arial</vt:lpstr>
      <vt:lpstr>Arial Black</vt:lpstr>
      <vt:lpstr>Arial Unicode MS</vt:lpstr>
      <vt:lpstr>Stencil</vt:lpstr>
      <vt:lpstr>Times New Roman</vt:lpstr>
      <vt:lpstr>Wingdings</vt:lpstr>
      <vt:lpstr>Default Design</vt:lpstr>
      <vt:lpstr>Custom Design</vt:lpstr>
      <vt:lpstr>1_Custom Design</vt:lpstr>
      <vt:lpstr>2_Custom Design</vt:lpstr>
      <vt:lpstr>2_Default Design</vt:lpstr>
      <vt:lpstr>3_Custom Design</vt:lpstr>
      <vt:lpstr>3_Default Design</vt:lpstr>
      <vt:lpstr>1_ P920 May 09</vt:lpstr>
      <vt:lpstr>10_Custom Design</vt:lpstr>
      <vt:lpstr>4_Custom Design</vt:lpstr>
      <vt:lpstr>Document</vt:lpstr>
      <vt:lpstr>PowerPoint Presentation</vt:lpstr>
      <vt:lpstr>Task: To Provide the 77th CSSB Staff an overall overview of the Military Decision Making Process(MDMP) prior Mobilization to Theater.      </vt:lpstr>
      <vt:lpstr>Safety Brief </vt:lpstr>
      <vt:lpstr>References   </vt:lpstr>
      <vt:lpstr>Agenda</vt:lpstr>
      <vt:lpstr>WHAT IS MDMP?</vt:lpstr>
      <vt:lpstr>MDMP and Unified Land Operations</vt:lpstr>
      <vt:lpstr>UNIFIED LAND OPERATIONS </vt:lpstr>
      <vt:lpstr>PowerPoint Presentation</vt:lpstr>
      <vt:lpstr>PowerPoint Presentation</vt:lpstr>
      <vt:lpstr>PowerPoint Presentation</vt:lpstr>
      <vt:lpstr>Welcome to the                                  Military Decision Making Process  Lesson </vt:lpstr>
      <vt:lpstr>MDMP Key Concepts</vt:lpstr>
      <vt:lpstr>Military Decision Making Process </vt:lpstr>
      <vt:lpstr>Military Decision Making Process </vt:lpstr>
      <vt:lpstr>MDMP and Unified Land Operations</vt:lpstr>
      <vt:lpstr>The Commander’s Role in MDMP</vt:lpstr>
      <vt:lpstr>Overview of the MDMP</vt:lpstr>
      <vt:lpstr>The Staff’s Role in MDMP</vt:lpstr>
      <vt:lpstr>Overview of the MDMP</vt:lpstr>
      <vt:lpstr>Military Decision Making Process </vt:lpstr>
      <vt:lpstr>Step 1 - Receipt of Mission</vt:lpstr>
      <vt:lpstr>Step 1 - Receipt of Mission </vt:lpstr>
      <vt:lpstr>PowerPoint Presentation</vt:lpstr>
      <vt:lpstr>Step 1 - Receipt of Mission</vt:lpstr>
      <vt:lpstr>Step 1 - Receipt of Mission</vt:lpstr>
      <vt:lpstr>Step 1 - Receipt of Mission</vt:lpstr>
      <vt:lpstr>Step 1 - Receipt of Mission</vt:lpstr>
      <vt:lpstr>Glossary for Step 1 - Receipt of Mission (Click on the arrow at the end of the definition to return to your place)</vt:lpstr>
      <vt:lpstr>Military Decision Making Process </vt:lpstr>
      <vt:lpstr>Step 2 - Mission Analysis</vt:lpstr>
      <vt:lpstr>PowerPoint Presentation</vt:lpstr>
      <vt:lpstr>Step 2 - Mission Analysis</vt:lpstr>
      <vt:lpstr>Step 2 - Mission Analysis</vt:lpstr>
      <vt:lpstr>Step 2 - Mission Analysis</vt:lpstr>
      <vt:lpstr>Tasks and Missions Defined</vt:lpstr>
      <vt:lpstr>Step 2 - Mission Analysis</vt:lpstr>
      <vt:lpstr>Step 2 - Mission Analysis</vt:lpstr>
      <vt:lpstr>Step 2 - Mission Analysis</vt:lpstr>
      <vt:lpstr>Step 2 - Mission Analysis</vt:lpstr>
      <vt:lpstr>Step 2 - Mission Analysis</vt:lpstr>
      <vt:lpstr>Step 2 - Mission Analysis</vt:lpstr>
      <vt:lpstr>Step 2 - Mission Analysis</vt:lpstr>
      <vt:lpstr>Step 2 - Mission Analysis</vt:lpstr>
      <vt:lpstr>Step 2 - Mission Analysis</vt:lpstr>
      <vt:lpstr>Step 2 - Mission Analysis</vt:lpstr>
      <vt:lpstr>Mission Statement Examples</vt:lpstr>
      <vt:lpstr>Step 2 - Mission Analysis</vt:lpstr>
      <vt:lpstr>Step 2 - Mission Analysis</vt:lpstr>
      <vt:lpstr>Step 2 - Mission Analysis</vt:lpstr>
      <vt:lpstr>Step 2 - Mission Analysis</vt:lpstr>
      <vt:lpstr>Step 2 - Mission Analysis</vt:lpstr>
      <vt:lpstr>Example Warning Order Format</vt:lpstr>
      <vt:lpstr>Glossary for Step 2 - Mission Analysis  (Click on the arrow at the end of the definition to return to your place)</vt:lpstr>
      <vt:lpstr>Military Decision Making Process </vt:lpstr>
      <vt:lpstr>Step 3 - COA Development</vt:lpstr>
      <vt:lpstr>Step 3 - COA Development</vt:lpstr>
      <vt:lpstr>COA Development Illustrations</vt:lpstr>
      <vt:lpstr>Task Organization for 3/4ID ABCT </vt:lpstr>
      <vt:lpstr>Step 3 - COA Development </vt:lpstr>
      <vt:lpstr>Step 3 - COA Development</vt:lpstr>
      <vt:lpstr>Assessing Strengths and Weaknesses</vt:lpstr>
      <vt:lpstr>Action 1: Assess Relative Combat Power</vt:lpstr>
      <vt:lpstr>Step 3 - COA Development</vt:lpstr>
      <vt:lpstr>Action 2: Generate Options</vt:lpstr>
      <vt:lpstr>Step 3 - COA Development</vt:lpstr>
      <vt:lpstr>Step 3 - COA Development</vt:lpstr>
      <vt:lpstr>Determining Relative Combat Power</vt:lpstr>
      <vt:lpstr>Action 3: Array Forces</vt:lpstr>
      <vt:lpstr>Step 3 - COA Development</vt:lpstr>
      <vt:lpstr>Step 3 - COA Development</vt:lpstr>
      <vt:lpstr>Action 4: Develop a Broad Concept</vt:lpstr>
      <vt:lpstr>Task Org Composition Box Changes</vt:lpstr>
      <vt:lpstr>Broad Concept Example (Page 1 of 2)  </vt:lpstr>
      <vt:lpstr>Broad Concept Example (Page 2 of 2)  </vt:lpstr>
      <vt:lpstr>Step 3 - COA Development</vt:lpstr>
      <vt:lpstr>Action 5:                 Assign Headquarters</vt:lpstr>
      <vt:lpstr>Step 3 - COA Development</vt:lpstr>
      <vt:lpstr>Step 3 - COA Development</vt:lpstr>
      <vt:lpstr>COA Statement Example (Page 1 of 5)</vt:lpstr>
      <vt:lpstr>COA Statement Example (Page 2 of 5)</vt:lpstr>
      <vt:lpstr>COA Statement Example (Page 3 of 5)</vt:lpstr>
      <vt:lpstr>COA Statement Example (Page 4 of 5)</vt:lpstr>
      <vt:lpstr>COA Statement Example (Page 5 of 5)</vt:lpstr>
      <vt:lpstr>COA Statement Example </vt:lpstr>
      <vt:lpstr>PowerPoint Presentation</vt:lpstr>
      <vt:lpstr>PowerPoint Presentation</vt:lpstr>
      <vt:lpstr>PowerPoint Presentation</vt:lpstr>
      <vt:lpstr>PowerPoint Presentation</vt:lpstr>
      <vt:lpstr>Step 3 - COA Development</vt:lpstr>
      <vt:lpstr>Step 3 - COA Development</vt:lpstr>
      <vt:lpstr>Glossary for Step 3 - COA Development (Click on the arrow at the end of the definition to return to your place)</vt:lpstr>
      <vt:lpstr>PowerPoint Presentation</vt:lpstr>
      <vt:lpstr>PowerPoint Presentation</vt:lpstr>
      <vt:lpstr>PowerPoint Presentation</vt:lpstr>
      <vt:lpstr>PowerPoint Presentation</vt:lpstr>
      <vt:lpstr>Military Decision Making Process </vt:lpstr>
      <vt:lpstr>Step 4 - Course of Action Analysis</vt:lpstr>
      <vt:lpstr>Step 4 - COA Analysis</vt:lpstr>
      <vt:lpstr>Step 4 - COA Analysis</vt:lpstr>
      <vt:lpstr>Step 4 - COA Analysis</vt:lpstr>
      <vt:lpstr>Step 4 - COA Analysis</vt:lpstr>
      <vt:lpstr>Step 4 - COA Analysis</vt:lpstr>
      <vt:lpstr>Belt Method Example</vt:lpstr>
      <vt:lpstr>Modified Belt Method Example</vt:lpstr>
      <vt:lpstr>Avenue-in-Depth Method Example</vt:lpstr>
      <vt:lpstr>Modified Avenue-in-Depth Method Example</vt:lpstr>
      <vt:lpstr>Box Method Example</vt:lpstr>
      <vt:lpstr>Modified Box Method Example</vt:lpstr>
      <vt:lpstr>Step 4 - COA Analysis</vt:lpstr>
      <vt:lpstr>Synchronization Matrix               Example</vt:lpstr>
      <vt:lpstr>Sketch Note Example</vt:lpstr>
      <vt:lpstr>Step 4 - COA Analysis</vt:lpstr>
      <vt:lpstr>Step 4 - COA Analysis</vt:lpstr>
      <vt:lpstr>Glossary for Step 4 - COA Analysis             (Click on the arrow at the end of the definition to return to your place)</vt:lpstr>
      <vt:lpstr>Military Decision Making Process </vt:lpstr>
      <vt:lpstr>Step 5 - COA Comparison</vt:lpstr>
      <vt:lpstr>Step 5 - COA Comparison </vt:lpstr>
      <vt:lpstr>Step 5 - COA Comparison</vt:lpstr>
      <vt:lpstr>Example Advantages and Disadvantages Analysis Chart</vt:lpstr>
      <vt:lpstr>Step 5 - COA Comparison</vt:lpstr>
      <vt:lpstr>Example Decision Matrix</vt:lpstr>
      <vt:lpstr>Conclusions from the Decision Matrix</vt:lpstr>
      <vt:lpstr>Step 5 - COA Comparison</vt:lpstr>
      <vt:lpstr>Military Decision Making Process </vt:lpstr>
      <vt:lpstr>Step 6 - COA Approval</vt:lpstr>
      <vt:lpstr>Step 6 - COA Approval</vt:lpstr>
      <vt:lpstr>Step 6 - COA Approval</vt:lpstr>
      <vt:lpstr>Military Decision Making Process </vt:lpstr>
      <vt:lpstr>Step 7 - Orders Production, Dissemination, and Transition</vt:lpstr>
      <vt:lpstr>Step 7 - Orders Production, Dissemination, and Transition</vt:lpstr>
      <vt:lpstr>Step 7 - Orders Production,                 Dissemination, and Transition</vt:lpstr>
      <vt:lpstr>Step 7 - Orders Production,                 Dissemination, and Transition</vt:lpstr>
      <vt:lpstr>Review of the MDMP</vt:lpstr>
      <vt:lpstr>MDMP Review</vt:lpstr>
      <vt:lpstr>PowerPoint Presentation</vt:lpstr>
      <vt:lpstr>PowerPoint Presentation</vt:lpstr>
      <vt:lpstr>PowerPoint Presentation</vt:lpstr>
      <vt:lpstr>PowerPoint Presentation</vt:lpstr>
      <vt:lpstr>PowerPoint Presentation</vt:lpstr>
    </vt:vector>
  </TitlesOfParts>
  <Company>DTAC, CGSC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P920 Preparatory Course</dc:title>
  <dc:subject>MDMP Lesson ver 20-01</dc:subject>
  <dc:creator>Mr. Raun Watson</dc:creator>
  <cp:lastModifiedBy>luis santiago</cp:lastModifiedBy>
  <cp:revision>2891</cp:revision>
  <cp:lastPrinted>2021-02-18T14:54:13Z</cp:lastPrinted>
  <dcterms:created xsi:type="dcterms:W3CDTF">1601-01-01T00:00:00Z</dcterms:created>
  <dcterms:modified xsi:type="dcterms:W3CDTF">2024-01-26T01:14:06Z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Version">
    <vt:i4>1</vt:i4>
  </property>
</Properties>
</file>