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  <p:sldMasterId id="2147484121" r:id="rId5"/>
  </p:sldMasterIdLst>
  <p:notesMasterIdLst>
    <p:notesMasterId r:id="rId53"/>
  </p:notesMasterIdLst>
  <p:handoutMasterIdLst>
    <p:handoutMasterId r:id="rId54"/>
  </p:handoutMasterIdLst>
  <p:sldIdLst>
    <p:sldId id="858" r:id="rId6"/>
    <p:sldId id="1796" r:id="rId7"/>
    <p:sldId id="1797" r:id="rId8"/>
    <p:sldId id="1871" r:id="rId9"/>
    <p:sldId id="1872" r:id="rId10"/>
    <p:sldId id="1891" r:id="rId11"/>
    <p:sldId id="1876" r:id="rId12"/>
    <p:sldId id="1873" r:id="rId13"/>
    <p:sldId id="1505" r:id="rId14"/>
    <p:sldId id="1875" r:id="rId15"/>
    <p:sldId id="1506" r:id="rId16"/>
    <p:sldId id="1874" r:id="rId17"/>
    <p:sldId id="1508" r:id="rId18"/>
    <p:sldId id="1853" r:id="rId19"/>
    <p:sldId id="1509" r:id="rId20"/>
    <p:sldId id="1510" r:id="rId21"/>
    <p:sldId id="1511" r:id="rId22"/>
    <p:sldId id="1512" r:id="rId23"/>
    <p:sldId id="1513" r:id="rId24"/>
    <p:sldId id="1514" r:id="rId25"/>
    <p:sldId id="1515" r:id="rId26"/>
    <p:sldId id="1516" r:id="rId27"/>
    <p:sldId id="1517" r:id="rId28"/>
    <p:sldId id="1518" r:id="rId29"/>
    <p:sldId id="1519" r:id="rId30"/>
    <p:sldId id="1525" r:id="rId31"/>
    <p:sldId id="1530" r:id="rId32"/>
    <p:sldId id="1531" r:id="rId33"/>
    <p:sldId id="1532" r:id="rId34"/>
    <p:sldId id="1534" r:id="rId35"/>
    <p:sldId id="1535" r:id="rId36"/>
    <p:sldId id="1536" r:id="rId37"/>
    <p:sldId id="1849" r:id="rId38"/>
    <p:sldId id="1537" r:id="rId39"/>
    <p:sldId id="1539" r:id="rId40"/>
    <p:sldId id="1540" r:id="rId41"/>
    <p:sldId id="1544" r:id="rId42"/>
    <p:sldId id="1541" r:id="rId43"/>
    <p:sldId id="1546" r:id="rId44"/>
    <p:sldId id="1547" r:id="rId45"/>
    <p:sldId id="1553" r:id="rId46"/>
    <p:sldId id="1877" r:id="rId47"/>
    <p:sldId id="1888" r:id="rId48"/>
    <p:sldId id="1889" r:id="rId49"/>
    <p:sldId id="1890" r:id="rId50"/>
    <p:sldId id="1845" r:id="rId51"/>
    <p:sldId id="1846" r:id="rId5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90CF"/>
    <a:srgbClr val="0000CC"/>
    <a:srgbClr val="CC0000"/>
    <a:srgbClr val="3333CC"/>
    <a:srgbClr val="00A700"/>
    <a:srgbClr val="33CC33"/>
    <a:srgbClr val="1FA714"/>
    <a:srgbClr val="99FF99"/>
    <a:srgbClr val="CC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84" autoAdjust="0"/>
  </p:normalViewPr>
  <p:slideViewPr>
    <p:cSldViewPr>
      <p:cViewPr varScale="1">
        <p:scale>
          <a:sx n="125" d="100"/>
          <a:sy n="125" d="100"/>
        </p:scale>
        <p:origin x="123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notesViewPr>
    <p:cSldViewPr>
      <p:cViewPr>
        <p:scale>
          <a:sx n="90" d="100"/>
          <a:sy n="90" d="100"/>
        </p:scale>
        <p:origin x="3654" y="-126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6A69F5-7880-48E0-8062-F4A3752CD124}" type="doc">
      <dgm:prSet loTypeId="urn:microsoft.com/office/officeart/2005/8/layout/chevron2" loCatId="process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BDBFE8E-8AC3-463D-A72C-5A62A5C584F4}" type="pres">
      <dgm:prSet presAssocID="{696A69F5-7880-48E0-8062-F4A3752CD124}" presName="linearFlow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C7B2D84D-12A6-4DB0-8062-756802669EC3}" type="presOf" srcId="{696A69F5-7880-48E0-8062-F4A3752CD124}" destId="{FBDBFE8E-8AC3-463D-A72C-5A62A5C584F4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29AC9C9-1AA1-4095-B529-CECBD25DC07E}" type="doc">
      <dgm:prSet loTypeId="urn:microsoft.com/office/officeart/2005/8/layout/chevron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2527F4E-BB0C-4B38-90DA-9AB822B59728}">
      <dgm:prSet phldrT="[Text]" custT="1"/>
      <dgm:spPr/>
      <dgm:t>
        <a:bodyPr/>
        <a:lstStyle/>
        <a:p>
          <a:endParaRPr lang="en-US" sz="2000" b="1" dirty="0"/>
        </a:p>
        <a:p>
          <a:r>
            <a:rPr lang="en-US" sz="2000" b="1" dirty="0"/>
            <a:t>Unit Phase I</a:t>
          </a:r>
        </a:p>
      </dgm:t>
    </dgm:pt>
    <dgm:pt modelId="{4551E6C7-9F99-4154-8C36-480782B117B6}" type="parTrans" cxnId="{723B72B8-EF9B-4E55-A0DA-88B1CEEC6CCD}">
      <dgm:prSet/>
      <dgm:spPr/>
      <dgm:t>
        <a:bodyPr/>
        <a:lstStyle/>
        <a:p>
          <a:endParaRPr lang="en-US" sz="900"/>
        </a:p>
      </dgm:t>
    </dgm:pt>
    <dgm:pt modelId="{39FD1B07-43F8-4112-A351-A9157695BFCE}" type="sibTrans" cxnId="{723B72B8-EF9B-4E55-A0DA-88B1CEEC6CCD}">
      <dgm:prSet/>
      <dgm:spPr/>
      <dgm:t>
        <a:bodyPr/>
        <a:lstStyle/>
        <a:p>
          <a:endParaRPr lang="en-US" sz="900"/>
        </a:p>
      </dgm:t>
    </dgm:pt>
    <dgm:pt modelId="{F21EFFF1-E521-4172-948F-525C5993E140}">
      <dgm:prSet phldrT="[Text]" custT="1"/>
      <dgm:spPr/>
      <dgm:t>
        <a:bodyPr/>
        <a:lstStyle/>
        <a:p>
          <a:r>
            <a:rPr lang="en-US" sz="1400" dirty="0">
              <a:solidFill>
                <a:srgbClr val="FF0000"/>
              </a:solidFill>
            </a:rPr>
            <a:t>Upon receipt of lab results, </a:t>
          </a:r>
          <a:r>
            <a:rPr lang="en-US" sz="1400" dirty="0"/>
            <a:t>FLAG Soldier (Personnel system) with Code U and change deployability code to LD. (DA Form 268)</a:t>
          </a:r>
        </a:p>
      </dgm:t>
    </dgm:pt>
    <dgm:pt modelId="{63FB8D61-2453-4CDA-82BF-1A0C4F2A9C96}" type="parTrans" cxnId="{F00FDAFF-0124-4F45-BA04-FBF4B48000FB}">
      <dgm:prSet/>
      <dgm:spPr/>
      <dgm:t>
        <a:bodyPr/>
        <a:lstStyle/>
        <a:p>
          <a:endParaRPr lang="en-US" sz="900"/>
        </a:p>
      </dgm:t>
    </dgm:pt>
    <dgm:pt modelId="{58990754-DD99-460D-AEA0-B8D7DC9B1D82}" type="sibTrans" cxnId="{F00FDAFF-0124-4F45-BA04-FBF4B48000FB}">
      <dgm:prSet/>
      <dgm:spPr/>
      <dgm:t>
        <a:bodyPr/>
        <a:lstStyle/>
        <a:p>
          <a:endParaRPr lang="en-US" sz="900"/>
        </a:p>
      </dgm:t>
    </dgm:pt>
    <dgm:pt modelId="{BD117578-8C28-4BFC-B353-2C38E7A36C38}">
      <dgm:prSet phldrT="[Text]" custT="1"/>
      <dgm:spPr/>
      <dgm:t>
        <a:bodyPr/>
        <a:lstStyle/>
        <a:p>
          <a:endParaRPr lang="en-US" sz="2000" b="1" dirty="0"/>
        </a:p>
        <a:p>
          <a:r>
            <a:rPr lang="en-US" sz="2000" b="1" dirty="0"/>
            <a:t>Unit Phase II</a:t>
          </a:r>
        </a:p>
      </dgm:t>
    </dgm:pt>
    <dgm:pt modelId="{5EFA6A3A-8C0D-460B-9EDC-CA321A9E6244}" type="parTrans" cxnId="{05316E69-F41F-4D1F-824A-A130CDC0B1ED}">
      <dgm:prSet/>
      <dgm:spPr/>
      <dgm:t>
        <a:bodyPr/>
        <a:lstStyle/>
        <a:p>
          <a:endParaRPr lang="en-US" sz="900"/>
        </a:p>
      </dgm:t>
    </dgm:pt>
    <dgm:pt modelId="{7F221136-1664-46FB-8BCC-0D841C3D4C73}" type="sibTrans" cxnId="{05316E69-F41F-4D1F-824A-A130CDC0B1ED}">
      <dgm:prSet/>
      <dgm:spPr/>
      <dgm:t>
        <a:bodyPr/>
        <a:lstStyle/>
        <a:p>
          <a:endParaRPr lang="en-US" sz="900"/>
        </a:p>
      </dgm:t>
    </dgm:pt>
    <dgm:pt modelId="{C94C057B-7A61-4F20-88FC-FC25E24A2111}">
      <dgm:prSet phldrT="[Text]" custT="1"/>
      <dgm:spPr/>
      <dgm:t>
        <a:bodyPr anchor="ctr"/>
        <a:lstStyle/>
        <a:p>
          <a:r>
            <a:rPr lang="en-US" sz="1400" dirty="0"/>
            <a:t>If Soldier responds within the given 30/45-day timeframe. Complete packet  with the Commander’s Report and all Enclosures.</a:t>
          </a:r>
        </a:p>
      </dgm:t>
    </dgm:pt>
    <dgm:pt modelId="{384D12BE-CBE2-4C90-A501-B9DC91A2A8CF}" type="parTrans" cxnId="{5D3CF750-4F8C-4E38-811F-F9C16B85CFC7}">
      <dgm:prSet/>
      <dgm:spPr/>
      <dgm:t>
        <a:bodyPr/>
        <a:lstStyle/>
        <a:p>
          <a:endParaRPr lang="en-US" sz="900"/>
        </a:p>
      </dgm:t>
    </dgm:pt>
    <dgm:pt modelId="{62DB2D03-D8BC-440B-B66B-7D4EAAC4113D}" type="sibTrans" cxnId="{5D3CF750-4F8C-4E38-811F-F9C16B85CFC7}">
      <dgm:prSet/>
      <dgm:spPr/>
      <dgm:t>
        <a:bodyPr/>
        <a:lstStyle/>
        <a:p>
          <a:endParaRPr lang="en-US" sz="900"/>
        </a:p>
      </dgm:t>
    </dgm:pt>
    <dgm:pt modelId="{2287D02B-FBA4-4C98-B38B-DAD6936A0792}">
      <dgm:prSet phldrT="[Text]" custT="1"/>
      <dgm:spPr/>
      <dgm:t>
        <a:bodyPr anchor="ctr"/>
        <a:lstStyle/>
        <a:p>
          <a:r>
            <a:rPr lang="en-US" sz="1400" dirty="0"/>
            <a:t>If Soldier do not respond within the 30/45 days, complete packet with the C. Report, all Enclosures and Lack of Response Memorandum.</a:t>
          </a:r>
        </a:p>
      </dgm:t>
    </dgm:pt>
    <dgm:pt modelId="{012A8BC5-C81F-46F4-AAEF-F4952CD7D7FD}" type="parTrans" cxnId="{ED29BABA-E5F1-4941-9BBD-CE0C89D699BD}">
      <dgm:prSet/>
      <dgm:spPr/>
      <dgm:t>
        <a:bodyPr/>
        <a:lstStyle/>
        <a:p>
          <a:endParaRPr lang="en-US" sz="900"/>
        </a:p>
      </dgm:t>
    </dgm:pt>
    <dgm:pt modelId="{896E9B47-7E1D-4247-9F69-E21AF833AEA4}" type="sibTrans" cxnId="{ED29BABA-E5F1-4941-9BBD-CE0C89D699BD}">
      <dgm:prSet/>
      <dgm:spPr/>
      <dgm:t>
        <a:bodyPr/>
        <a:lstStyle/>
        <a:p>
          <a:endParaRPr lang="en-US" sz="900"/>
        </a:p>
      </dgm:t>
    </dgm:pt>
    <dgm:pt modelId="{399895B6-CFE9-4263-A88E-6AAE25CE2CBA}">
      <dgm:prSet phldrT="[Text]" custT="1"/>
      <dgm:spPr/>
      <dgm:t>
        <a:bodyPr/>
        <a:lstStyle/>
        <a:p>
          <a:r>
            <a:rPr lang="en-US" sz="1400" dirty="0"/>
            <a:t>Initiate Packet in ePAT (using RCMS/ eAction system)</a:t>
          </a:r>
        </a:p>
      </dgm:t>
    </dgm:pt>
    <dgm:pt modelId="{62375812-1BD6-4A12-9E47-5BFF242FB8E4}" type="parTrans" cxnId="{EFE48E17-2511-4C11-BC25-8DFCF11923D4}">
      <dgm:prSet/>
      <dgm:spPr/>
      <dgm:t>
        <a:bodyPr/>
        <a:lstStyle/>
        <a:p>
          <a:endParaRPr lang="en-US" sz="900"/>
        </a:p>
      </dgm:t>
    </dgm:pt>
    <dgm:pt modelId="{3EB40D10-540F-4B0A-BF45-D24EEFDA92FA}" type="sibTrans" cxnId="{EFE48E17-2511-4C11-BC25-8DFCF11923D4}">
      <dgm:prSet/>
      <dgm:spPr/>
      <dgm:t>
        <a:bodyPr/>
        <a:lstStyle/>
        <a:p>
          <a:endParaRPr lang="en-US" sz="900"/>
        </a:p>
      </dgm:t>
    </dgm:pt>
    <dgm:pt modelId="{5589EEC3-5586-4FF8-98EA-03D40CB04D1B}">
      <dgm:prSet phldrT="[Text]" custT="1"/>
      <dgm:spPr/>
      <dgm:t>
        <a:bodyPr/>
        <a:lstStyle/>
        <a:p>
          <a:r>
            <a:rPr lang="en-US" sz="1400" dirty="0"/>
            <a:t>Create Packet following PAG Checklist T-3-A-1 Enlisted</a:t>
          </a:r>
        </a:p>
      </dgm:t>
    </dgm:pt>
    <dgm:pt modelId="{FCE4BBDB-A3B3-4C1F-BFD9-05B34C6FBAD4}" type="parTrans" cxnId="{97F7ABC6-3F28-4CDE-B3A1-F18FF7FFF7CC}">
      <dgm:prSet/>
      <dgm:spPr/>
      <dgm:t>
        <a:bodyPr/>
        <a:lstStyle/>
        <a:p>
          <a:endParaRPr lang="en-US" sz="900"/>
        </a:p>
      </dgm:t>
    </dgm:pt>
    <dgm:pt modelId="{6BE25415-FDC9-4B8E-8083-85A811B1C97D}" type="sibTrans" cxnId="{97F7ABC6-3F28-4CDE-B3A1-F18FF7FFF7CC}">
      <dgm:prSet/>
      <dgm:spPr/>
      <dgm:t>
        <a:bodyPr/>
        <a:lstStyle/>
        <a:p>
          <a:endParaRPr lang="en-US" sz="900"/>
        </a:p>
      </dgm:t>
    </dgm:pt>
    <dgm:pt modelId="{13C6BC0F-1F9B-4950-8E97-1C6B808C88A3}">
      <dgm:prSet phldrT="[Text]" custT="1"/>
      <dgm:spPr/>
      <dgm:t>
        <a:bodyPr/>
        <a:lstStyle/>
        <a:p>
          <a:r>
            <a:rPr lang="en-US" sz="1400" dirty="0"/>
            <a:t>Notarized Affidavit and add to packet.</a:t>
          </a:r>
        </a:p>
      </dgm:t>
    </dgm:pt>
    <dgm:pt modelId="{EBEF644C-06BA-427C-82FE-336DCD73C3C9}" type="parTrans" cxnId="{0236A6DC-4130-41BA-BCA5-D96D1E61D66C}">
      <dgm:prSet/>
      <dgm:spPr/>
      <dgm:t>
        <a:bodyPr/>
        <a:lstStyle/>
        <a:p>
          <a:endParaRPr lang="en-US" sz="900"/>
        </a:p>
      </dgm:t>
    </dgm:pt>
    <dgm:pt modelId="{4A63FE39-C4E4-43B4-9F98-6566E3929DC8}" type="sibTrans" cxnId="{0236A6DC-4130-41BA-BCA5-D96D1E61D66C}">
      <dgm:prSet/>
      <dgm:spPr/>
      <dgm:t>
        <a:bodyPr/>
        <a:lstStyle/>
        <a:p>
          <a:endParaRPr lang="en-US" sz="900"/>
        </a:p>
      </dgm:t>
    </dgm:pt>
    <dgm:pt modelId="{8AAE4BF1-5901-42D9-968D-4CBF1832744D}">
      <dgm:prSet phldrT="[Text]" custT="1"/>
      <dgm:spPr/>
      <dgm:t>
        <a:bodyPr/>
        <a:lstStyle/>
        <a:p>
          <a:r>
            <a:rPr lang="en-US" sz="1400" dirty="0"/>
            <a:t>Give Soldier 45 days to respond.</a:t>
          </a:r>
        </a:p>
      </dgm:t>
    </dgm:pt>
    <dgm:pt modelId="{0F56E3B5-0D15-4D46-8A1A-278AA268C3FE}" type="parTrans" cxnId="{4149A646-FE18-4366-B124-BD0BB6EDC3D0}">
      <dgm:prSet/>
      <dgm:spPr/>
      <dgm:t>
        <a:bodyPr/>
        <a:lstStyle/>
        <a:p>
          <a:endParaRPr lang="en-US" sz="900"/>
        </a:p>
      </dgm:t>
    </dgm:pt>
    <dgm:pt modelId="{5CCCCF87-D25B-4965-83F1-D2675644EFAD}" type="sibTrans" cxnId="{4149A646-FE18-4366-B124-BD0BB6EDC3D0}">
      <dgm:prSet/>
      <dgm:spPr/>
      <dgm:t>
        <a:bodyPr/>
        <a:lstStyle/>
        <a:p>
          <a:endParaRPr lang="en-US" sz="900"/>
        </a:p>
      </dgm:t>
    </dgm:pt>
    <dgm:pt modelId="{C974572C-2239-4840-9AB6-162C21E1C438}">
      <dgm:prSet phldrT="[Text]" custT="1"/>
      <dgm:spPr/>
      <dgm:t>
        <a:bodyPr anchor="ctr"/>
        <a:lstStyle/>
        <a:p>
          <a:r>
            <a:rPr lang="en-US" sz="1400" dirty="0"/>
            <a:t>Submit Completed packet to Battalion thru </a:t>
          </a:r>
          <a:r>
            <a:rPr lang="en-US" sz="1400" dirty="0" err="1"/>
            <a:t>ePAT</a:t>
          </a:r>
          <a:r>
            <a:rPr lang="en-US" sz="1400" dirty="0"/>
            <a:t> for Review and further process.</a:t>
          </a:r>
        </a:p>
      </dgm:t>
    </dgm:pt>
    <dgm:pt modelId="{0710B434-F980-467A-97DF-AF5788276330}" type="parTrans" cxnId="{A61CB31F-47A7-4A18-A1BA-4FF4FC5C1775}">
      <dgm:prSet/>
      <dgm:spPr/>
      <dgm:t>
        <a:bodyPr/>
        <a:lstStyle/>
        <a:p>
          <a:endParaRPr lang="en-US" sz="900"/>
        </a:p>
      </dgm:t>
    </dgm:pt>
    <dgm:pt modelId="{827DB1E3-81A7-493E-9598-C0F6D05BC82A}" type="sibTrans" cxnId="{A61CB31F-47A7-4A18-A1BA-4FF4FC5C1775}">
      <dgm:prSet/>
      <dgm:spPr/>
      <dgm:t>
        <a:bodyPr/>
        <a:lstStyle/>
        <a:p>
          <a:endParaRPr lang="en-US" sz="900"/>
        </a:p>
      </dgm:t>
    </dgm:pt>
    <dgm:pt modelId="{3DB15346-6B91-413B-BBB0-979F6CADD870}">
      <dgm:prSet phldrT="[Text]" custT="1"/>
      <dgm:spPr/>
      <dgm:t>
        <a:bodyPr anchor="ctr"/>
        <a:lstStyle/>
        <a:p>
          <a:r>
            <a:rPr lang="en-US" sz="1400" dirty="0"/>
            <a:t>Submit Action thru ePAT (RCMS/ eActions) to Battalion for tracking purpose.</a:t>
          </a:r>
        </a:p>
      </dgm:t>
    </dgm:pt>
    <dgm:pt modelId="{5A388909-7437-4CFB-8D7C-88A4474F5141}" type="parTrans" cxnId="{98B54278-0F52-428B-871D-317D6B1ED0CD}">
      <dgm:prSet/>
      <dgm:spPr/>
      <dgm:t>
        <a:bodyPr/>
        <a:lstStyle/>
        <a:p>
          <a:endParaRPr lang="en-US" sz="900"/>
        </a:p>
      </dgm:t>
    </dgm:pt>
    <dgm:pt modelId="{FDC714DC-EB1E-4BF1-9C6F-A3A6E4E6505F}" type="sibTrans" cxnId="{98B54278-0F52-428B-871D-317D6B1ED0CD}">
      <dgm:prSet/>
      <dgm:spPr/>
      <dgm:t>
        <a:bodyPr/>
        <a:lstStyle/>
        <a:p>
          <a:endParaRPr lang="en-US" sz="900"/>
        </a:p>
      </dgm:t>
    </dgm:pt>
    <dgm:pt modelId="{2D45F49A-09CF-4C52-8908-E62A0CA4DCA3}">
      <dgm:prSet phldrT="[Text]" custT="1"/>
      <dgm:spPr/>
      <dgm:t>
        <a:bodyPr/>
        <a:lstStyle/>
        <a:p>
          <a:r>
            <a:rPr lang="en-US" sz="1400" dirty="0"/>
            <a:t>Contact CID and Schedule an Appointment for Soldier and Commander.</a:t>
          </a:r>
        </a:p>
      </dgm:t>
    </dgm:pt>
    <dgm:pt modelId="{685657C0-E123-4BDE-86C2-B8C9D5943959}" type="parTrans" cxnId="{0742CEE3-5D87-4974-9DDE-1061ACCA2F44}">
      <dgm:prSet/>
      <dgm:spPr/>
      <dgm:t>
        <a:bodyPr/>
        <a:lstStyle/>
        <a:p>
          <a:endParaRPr lang="en-US" sz="900"/>
        </a:p>
      </dgm:t>
    </dgm:pt>
    <dgm:pt modelId="{AE9592FC-E739-4DD8-9193-C356B70719DA}" type="sibTrans" cxnId="{0742CEE3-5D87-4974-9DDE-1061ACCA2F44}">
      <dgm:prSet/>
      <dgm:spPr/>
      <dgm:t>
        <a:bodyPr/>
        <a:lstStyle/>
        <a:p>
          <a:endParaRPr lang="en-US" sz="900"/>
        </a:p>
      </dgm:t>
    </dgm:pt>
    <dgm:pt modelId="{4224E236-66F0-4A6F-BEAB-30DFF37F21C6}">
      <dgm:prSet phldrT="[Text]" custT="1"/>
      <dgm:spPr/>
      <dgm:t>
        <a:bodyPr/>
        <a:lstStyle/>
        <a:p>
          <a:r>
            <a:rPr lang="en-US" sz="1400" dirty="0"/>
            <a:t>Mail Notification of Separation with all Enclosures to address on Soldier’s DA Form 2A / PQR</a:t>
          </a:r>
        </a:p>
      </dgm:t>
    </dgm:pt>
    <dgm:pt modelId="{551CC211-23C8-44B7-8483-11257511FA0A}" type="parTrans" cxnId="{ADDE7B08-1996-4DA0-B8F0-8EB5004F6C5B}">
      <dgm:prSet/>
      <dgm:spPr/>
      <dgm:t>
        <a:bodyPr/>
        <a:lstStyle/>
        <a:p>
          <a:endParaRPr lang="en-US"/>
        </a:p>
      </dgm:t>
    </dgm:pt>
    <dgm:pt modelId="{7AD5A132-0371-44A7-AAA8-DD325CE1B557}" type="sibTrans" cxnId="{ADDE7B08-1996-4DA0-B8F0-8EB5004F6C5B}">
      <dgm:prSet/>
      <dgm:spPr/>
      <dgm:t>
        <a:bodyPr/>
        <a:lstStyle/>
        <a:p>
          <a:endParaRPr lang="en-US"/>
        </a:p>
      </dgm:t>
    </dgm:pt>
    <dgm:pt modelId="{DBB03C85-6DC2-42E5-9A80-1572AF2F83B3}" type="pres">
      <dgm:prSet presAssocID="{729AC9C9-1AA1-4095-B529-CECBD25DC07E}" presName="linearFlow" presStyleCnt="0">
        <dgm:presLayoutVars>
          <dgm:dir/>
          <dgm:animLvl val="lvl"/>
          <dgm:resizeHandles val="exact"/>
        </dgm:presLayoutVars>
      </dgm:prSet>
      <dgm:spPr/>
    </dgm:pt>
    <dgm:pt modelId="{0025D51E-B92F-4943-A283-F169C5B04EAF}" type="pres">
      <dgm:prSet presAssocID="{E2527F4E-BB0C-4B38-90DA-9AB822B59728}" presName="composite" presStyleCnt="0"/>
      <dgm:spPr/>
    </dgm:pt>
    <dgm:pt modelId="{ABED52DE-40F1-4C92-94CE-5499C00ECE2B}" type="pres">
      <dgm:prSet presAssocID="{E2527F4E-BB0C-4B38-90DA-9AB822B59728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35CB0DE1-BB80-4D54-B215-DDA445296F49}" type="pres">
      <dgm:prSet presAssocID="{E2527F4E-BB0C-4B38-90DA-9AB822B59728}" presName="descendantText" presStyleLbl="alignAcc1" presStyleIdx="0" presStyleCnt="2" custScaleY="128214">
        <dgm:presLayoutVars>
          <dgm:bulletEnabled val="1"/>
        </dgm:presLayoutVars>
      </dgm:prSet>
      <dgm:spPr/>
    </dgm:pt>
    <dgm:pt modelId="{668382DF-7133-4E65-87D2-C1B57BD9787D}" type="pres">
      <dgm:prSet presAssocID="{39FD1B07-43F8-4112-A351-A9157695BFCE}" presName="sp" presStyleCnt="0"/>
      <dgm:spPr/>
    </dgm:pt>
    <dgm:pt modelId="{1975CA90-96EE-4D2F-8957-06BB74301CD9}" type="pres">
      <dgm:prSet presAssocID="{BD117578-8C28-4BFC-B353-2C38E7A36C38}" presName="composite" presStyleCnt="0"/>
      <dgm:spPr/>
    </dgm:pt>
    <dgm:pt modelId="{5CB7A2A6-4C31-45D3-873B-CDF8A4480618}" type="pres">
      <dgm:prSet presAssocID="{BD117578-8C28-4BFC-B353-2C38E7A36C38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8C86233D-53A5-452F-B506-84EE5913E894}" type="pres">
      <dgm:prSet presAssocID="{BD117578-8C28-4BFC-B353-2C38E7A36C38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BE82E806-9ACA-4FA2-9FD9-AECD6911FA16}" type="presOf" srcId="{13C6BC0F-1F9B-4950-8E97-1C6B808C88A3}" destId="{35CB0DE1-BB80-4D54-B215-DDA445296F49}" srcOrd="0" destOrd="4" presId="urn:microsoft.com/office/officeart/2005/8/layout/chevron2"/>
    <dgm:cxn modelId="{ADDE7B08-1996-4DA0-B8F0-8EB5004F6C5B}" srcId="{E2527F4E-BB0C-4B38-90DA-9AB822B59728}" destId="{4224E236-66F0-4A6F-BEAB-30DFF37F21C6}" srcOrd="5" destOrd="0" parTransId="{551CC211-23C8-44B7-8483-11257511FA0A}" sibTransId="{7AD5A132-0371-44A7-AAA8-DD325CE1B557}"/>
    <dgm:cxn modelId="{EFE48E17-2511-4C11-BC25-8DFCF11923D4}" srcId="{E2527F4E-BB0C-4B38-90DA-9AB822B59728}" destId="{399895B6-CFE9-4263-A88E-6AAE25CE2CBA}" srcOrd="2" destOrd="0" parTransId="{62375812-1BD6-4A12-9E47-5BFF242FB8E4}" sibTransId="{3EB40D10-540F-4B0A-BF45-D24EEFDA92FA}"/>
    <dgm:cxn modelId="{97B47C1B-A71E-41E0-9A9B-88A5825C6868}" type="presOf" srcId="{5589EEC3-5586-4FF8-98EA-03D40CB04D1B}" destId="{35CB0DE1-BB80-4D54-B215-DDA445296F49}" srcOrd="0" destOrd="3" presId="urn:microsoft.com/office/officeart/2005/8/layout/chevron2"/>
    <dgm:cxn modelId="{4850D21B-3336-4AB3-96FF-48A60B0EC979}" type="presOf" srcId="{F21EFFF1-E521-4172-948F-525C5993E140}" destId="{35CB0DE1-BB80-4D54-B215-DDA445296F49}" srcOrd="0" destOrd="0" presId="urn:microsoft.com/office/officeart/2005/8/layout/chevron2"/>
    <dgm:cxn modelId="{A61CB31F-47A7-4A18-A1BA-4FF4FC5C1775}" srcId="{BD117578-8C28-4BFC-B353-2C38E7A36C38}" destId="{C974572C-2239-4840-9AB6-162C21E1C438}" srcOrd="3" destOrd="0" parTransId="{0710B434-F980-467A-97DF-AF5788276330}" sibTransId="{827DB1E3-81A7-493E-9598-C0F6D05BC82A}"/>
    <dgm:cxn modelId="{B3104235-0572-4D8F-94B5-77B9124E1A5C}" type="presOf" srcId="{C94C057B-7A61-4F20-88FC-FC25E24A2111}" destId="{8C86233D-53A5-452F-B506-84EE5913E894}" srcOrd="0" destOrd="0" presId="urn:microsoft.com/office/officeart/2005/8/layout/chevron2"/>
    <dgm:cxn modelId="{7EC36A42-DB19-4ACC-A7C2-7B0BA9D7960D}" type="presOf" srcId="{2D45F49A-09CF-4C52-8908-E62A0CA4DCA3}" destId="{35CB0DE1-BB80-4D54-B215-DDA445296F49}" srcOrd="0" destOrd="1" presId="urn:microsoft.com/office/officeart/2005/8/layout/chevron2"/>
    <dgm:cxn modelId="{F2607066-4A62-4E19-9271-60105CC78F7D}" type="presOf" srcId="{399895B6-CFE9-4263-A88E-6AAE25CE2CBA}" destId="{35CB0DE1-BB80-4D54-B215-DDA445296F49}" srcOrd="0" destOrd="2" presId="urn:microsoft.com/office/officeart/2005/8/layout/chevron2"/>
    <dgm:cxn modelId="{4149A646-FE18-4366-B124-BD0BB6EDC3D0}" srcId="{E2527F4E-BB0C-4B38-90DA-9AB822B59728}" destId="{8AAE4BF1-5901-42D9-968D-4CBF1832744D}" srcOrd="6" destOrd="0" parTransId="{0F56E3B5-0D15-4D46-8A1A-278AA268C3FE}" sibTransId="{5CCCCF87-D25B-4965-83F1-D2675644EFAD}"/>
    <dgm:cxn modelId="{05316E69-F41F-4D1F-824A-A130CDC0B1ED}" srcId="{729AC9C9-1AA1-4095-B529-CECBD25DC07E}" destId="{BD117578-8C28-4BFC-B353-2C38E7A36C38}" srcOrd="1" destOrd="0" parTransId="{5EFA6A3A-8C0D-460B-9EDC-CA321A9E6244}" sibTransId="{7F221136-1664-46FB-8BCC-0D841C3D4C73}"/>
    <dgm:cxn modelId="{5D3CF750-4F8C-4E38-811F-F9C16B85CFC7}" srcId="{BD117578-8C28-4BFC-B353-2C38E7A36C38}" destId="{C94C057B-7A61-4F20-88FC-FC25E24A2111}" srcOrd="0" destOrd="0" parTransId="{384D12BE-CBE2-4C90-A501-B9DC91A2A8CF}" sibTransId="{62DB2D03-D8BC-440B-B66B-7D4EAAC4113D}"/>
    <dgm:cxn modelId="{98B54278-0F52-428B-871D-317D6B1ED0CD}" srcId="{BD117578-8C28-4BFC-B353-2C38E7A36C38}" destId="{3DB15346-6B91-413B-BBB0-979F6CADD870}" srcOrd="2" destOrd="0" parTransId="{5A388909-7437-4CFB-8D7C-88A4474F5141}" sibTransId="{FDC714DC-EB1E-4BF1-9C6F-A3A6E4E6505F}"/>
    <dgm:cxn modelId="{6F9C3959-6675-4537-9B0A-91372C508C03}" type="presOf" srcId="{729AC9C9-1AA1-4095-B529-CECBD25DC07E}" destId="{DBB03C85-6DC2-42E5-9A80-1572AF2F83B3}" srcOrd="0" destOrd="0" presId="urn:microsoft.com/office/officeart/2005/8/layout/chevron2"/>
    <dgm:cxn modelId="{4AF2135A-9531-41DE-90D3-F9BDD04A203A}" type="presOf" srcId="{3DB15346-6B91-413B-BBB0-979F6CADD870}" destId="{8C86233D-53A5-452F-B506-84EE5913E894}" srcOrd="0" destOrd="2" presId="urn:microsoft.com/office/officeart/2005/8/layout/chevron2"/>
    <dgm:cxn modelId="{C1E56281-7B58-4F62-A7A1-F01DB53C2C93}" type="presOf" srcId="{4224E236-66F0-4A6F-BEAB-30DFF37F21C6}" destId="{35CB0DE1-BB80-4D54-B215-DDA445296F49}" srcOrd="0" destOrd="5" presId="urn:microsoft.com/office/officeart/2005/8/layout/chevron2"/>
    <dgm:cxn modelId="{E04FA88F-718D-4FED-A30B-373E0C10AD24}" type="presOf" srcId="{E2527F4E-BB0C-4B38-90DA-9AB822B59728}" destId="{ABED52DE-40F1-4C92-94CE-5499C00ECE2B}" srcOrd="0" destOrd="0" presId="urn:microsoft.com/office/officeart/2005/8/layout/chevron2"/>
    <dgm:cxn modelId="{723B72B8-EF9B-4E55-A0DA-88B1CEEC6CCD}" srcId="{729AC9C9-1AA1-4095-B529-CECBD25DC07E}" destId="{E2527F4E-BB0C-4B38-90DA-9AB822B59728}" srcOrd="0" destOrd="0" parTransId="{4551E6C7-9F99-4154-8C36-480782B117B6}" sibTransId="{39FD1B07-43F8-4112-A351-A9157695BFCE}"/>
    <dgm:cxn modelId="{92157EBA-5AEB-4506-8485-162D45CFD569}" type="presOf" srcId="{C974572C-2239-4840-9AB6-162C21E1C438}" destId="{8C86233D-53A5-452F-B506-84EE5913E894}" srcOrd="0" destOrd="3" presId="urn:microsoft.com/office/officeart/2005/8/layout/chevron2"/>
    <dgm:cxn modelId="{ED29BABA-E5F1-4941-9BBD-CE0C89D699BD}" srcId="{BD117578-8C28-4BFC-B353-2C38E7A36C38}" destId="{2287D02B-FBA4-4C98-B38B-DAD6936A0792}" srcOrd="1" destOrd="0" parTransId="{012A8BC5-C81F-46F4-AAEF-F4952CD7D7FD}" sibTransId="{896E9B47-7E1D-4247-9F69-E21AF833AEA4}"/>
    <dgm:cxn modelId="{97F7ABC6-3F28-4CDE-B3A1-F18FF7FFF7CC}" srcId="{E2527F4E-BB0C-4B38-90DA-9AB822B59728}" destId="{5589EEC3-5586-4FF8-98EA-03D40CB04D1B}" srcOrd="3" destOrd="0" parTransId="{FCE4BBDB-A3B3-4C1F-BFD9-05B34C6FBAD4}" sibTransId="{6BE25415-FDC9-4B8E-8083-85A811B1C97D}"/>
    <dgm:cxn modelId="{78A6E3C9-2FDA-4DC0-8655-B618DF304B3D}" type="presOf" srcId="{BD117578-8C28-4BFC-B353-2C38E7A36C38}" destId="{5CB7A2A6-4C31-45D3-873B-CDF8A4480618}" srcOrd="0" destOrd="0" presId="urn:microsoft.com/office/officeart/2005/8/layout/chevron2"/>
    <dgm:cxn modelId="{0236A6DC-4130-41BA-BCA5-D96D1E61D66C}" srcId="{E2527F4E-BB0C-4B38-90DA-9AB822B59728}" destId="{13C6BC0F-1F9B-4950-8E97-1C6B808C88A3}" srcOrd="4" destOrd="0" parTransId="{EBEF644C-06BA-427C-82FE-336DCD73C3C9}" sibTransId="{4A63FE39-C4E4-43B4-9F98-6566E3929DC8}"/>
    <dgm:cxn modelId="{0742CEE3-5D87-4974-9DDE-1061ACCA2F44}" srcId="{E2527F4E-BB0C-4B38-90DA-9AB822B59728}" destId="{2D45F49A-09CF-4C52-8908-E62A0CA4DCA3}" srcOrd="1" destOrd="0" parTransId="{685657C0-E123-4BDE-86C2-B8C9D5943959}" sibTransId="{AE9592FC-E739-4DD8-9193-C356B70719DA}"/>
    <dgm:cxn modelId="{B91570EA-7304-4C33-9FF0-9446CC8E8D62}" type="presOf" srcId="{2287D02B-FBA4-4C98-B38B-DAD6936A0792}" destId="{8C86233D-53A5-452F-B506-84EE5913E894}" srcOrd="0" destOrd="1" presId="urn:microsoft.com/office/officeart/2005/8/layout/chevron2"/>
    <dgm:cxn modelId="{13E5FDFB-EFF1-4EAF-8AE1-137131C3B63B}" type="presOf" srcId="{8AAE4BF1-5901-42D9-968D-4CBF1832744D}" destId="{35CB0DE1-BB80-4D54-B215-DDA445296F49}" srcOrd="0" destOrd="6" presId="urn:microsoft.com/office/officeart/2005/8/layout/chevron2"/>
    <dgm:cxn modelId="{F00FDAFF-0124-4F45-BA04-FBF4B48000FB}" srcId="{E2527F4E-BB0C-4B38-90DA-9AB822B59728}" destId="{F21EFFF1-E521-4172-948F-525C5993E140}" srcOrd="0" destOrd="0" parTransId="{63FB8D61-2453-4CDA-82BF-1A0C4F2A9C96}" sibTransId="{58990754-DD99-460D-AEA0-B8D7DC9B1D82}"/>
    <dgm:cxn modelId="{203FB21D-5714-4175-8D8D-15075737A363}" type="presParOf" srcId="{DBB03C85-6DC2-42E5-9A80-1572AF2F83B3}" destId="{0025D51E-B92F-4943-A283-F169C5B04EAF}" srcOrd="0" destOrd="0" presId="urn:microsoft.com/office/officeart/2005/8/layout/chevron2"/>
    <dgm:cxn modelId="{FE6977F5-5249-4F6E-A418-FB2575FF79A6}" type="presParOf" srcId="{0025D51E-B92F-4943-A283-F169C5B04EAF}" destId="{ABED52DE-40F1-4C92-94CE-5499C00ECE2B}" srcOrd="0" destOrd="0" presId="urn:microsoft.com/office/officeart/2005/8/layout/chevron2"/>
    <dgm:cxn modelId="{E0A481A4-745F-4FAD-B1BD-4D697706D2E9}" type="presParOf" srcId="{0025D51E-B92F-4943-A283-F169C5B04EAF}" destId="{35CB0DE1-BB80-4D54-B215-DDA445296F49}" srcOrd="1" destOrd="0" presId="urn:microsoft.com/office/officeart/2005/8/layout/chevron2"/>
    <dgm:cxn modelId="{DF12918D-6B51-490C-AB84-FECA9D039F37}" type="presParOf" srcId="{DBB03C85-6DC2-42E5-9A80-1572AF2F83B3}" destId="{668382DF-7133-4E65-87D2-C1B57BD9787D}" srcOrd="1" destOrd="0" presId="urn:microsoft.com/office/officeart/2005/8/layout/chevron2"/>
    <dgm:cxn modelId="{E88645DF-083F-4CF4-845E-2F139DA35AF4}" type="presParOf" srcId="{DBB03C85-6DC2-42E5-9A80-1572AF2F83B3}" destId="{1975CA90-96EE-4D2F-8957-06BB74301CD9}" srcOrd="2" destOrd="0" presId="urn:microsoft.com/office/officeart/2005/8/layout/chevron2"/>
    <dgm:cxn modelId="{9C7BB4F6-557A-4990-8F5E-7F56F09923A9}" type="presParOf" srcId="{1975CA90-96EE-4D2F-8957-06BB74301CD9}" destId="{5CB7A2A6-4C31-45D3-873B-CDF8A4480618}" srcOrd="0" destOrd="0" presId="urn:microsoft.com/office/officeart/2005/8/layout/chevron2"/>
    <dgm:cxn modelId="{4D0ECF14-A1DB-468F-97E3-C81855EE2A25}" type="presParOf" srcId="{1975CA90-96EE-4D2F-8957-06BB74301CD9}" destId="{8C86233D-53A5-452F-B506-84EE5913E89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96A69F5-7880-48E0-8062-F4A3752CD124}" type="doc">
      <dgm:prSet loTypeId="urn:microsoft.com/office/officeart/2005/8/layout/chevron2" loCatId="process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BDBFE8E-8AC3-463D-A72C-5A62A5C584F4}" type="pres">
      <dgm:prSet presAssocID="{696A69F5-7880-48E0-8062-F4A3752CD124}" presName="linearFlow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C7B2D84D-12A6-4DB0-8062-756802669EC3}" type="presOf" srcId="{696A69F5-7880-48E0-8062-F4A3752CD124}" destId="{FBDBFE8E-8AC3-463D-A72C-5A62A5C584F4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29AC9C9-1AA1-4095-B529-CECBD25DC07E}" type="doc">
      <dgm:prSet loTypeId="urn:microsoft.com/office/officeart/2005/8/layout/chevron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6AE2DE2-A80E-4088-B958-D622E3024DD6}">
      <dgm:prSet phldrT="[Text]" custT="1"/>
      <dgm:spPr/>
      <dgm:t>
        <a:bodyPr anchor="t"/>
        <a:lstStyle/>
        <a:p>
          <a:r>
            <a:rPr lang="en-US" sz="2000" b="1" dirty="0"/>
            <a:t>Battalion</a:t>
          </a:r>
        </a:p>
        <a:p>
          <a:r>
            <a:rPr lang="en-US" sz="2000" b="1" dirty="0"/>
            <a:t>&amp; </a:t>
          </a:r>
        </a:p>
        <a:p>
          <a:r>
            <a:rPr lang="en-US" sz="2000" b="1" dirty="0"/>
            <a:t>Brigade</a:t>
          </a:r>
        </a:p>
      </dgm:t>
    </dgm:pt>
    <dgm:pt modelId="{DF2D0915-3B60-44DA-9FF9-BAA3800519EA}" type="parTrans" cxnId="{E2BBBFE8-9E8B-448C-9172-760DC66C6290}">
      <dgm:prSet/>
      <dgm:spPr/>
      <dgm:t>
        <a:bodyPr/>
        <a:lstStyle/>
        <a:p>
          <a:endParaRPr lang="en-US" sz="900"/>
        </a:p>
      </dgm:t>
    </dgm:pt>
    <dgm:pt modelId="{CE6D9FFE-01DF-4DB9-977B-C33AD9E3132F}" type="sibTrans" cxnId="{E2BBBFE8-9E8B-448C-9172-760DC66C6290}">
      <dgm:prSet/>
      <dgm:spPr/>
      <dgm:t>
        <a:bodyPr/>
        <a:lstStyle/>
        <a:p>
          <a:endParaRPr lang="en-US" sz="900"/>
        </a:p>
      </dgm:t>
    </dgm:pt>
    <dgm:pt modelId="{246EF8DA-62EC-4108-BAC0-63E5111DB754}">
      <dgm:prSet phldrT="[Text]" custT="1"/>
      <dgm:spPr/>
      <dgm:t>
        <a:bodyPr anchor="ctr"/>
        <a:lstStyle/>
        <a:p>
          <a:r>
            <a:rPr lang="en-US" sz="1400" dirty="0"/>
            <a:t>Review and verify all documents for any discrepancy.</a:t>
          </a:r>
        </a:p>
      </dgm:t>
    </dgm:pt>
    <dgm:pt modelId="{62CA5CEC-6872-4246-A97E-F16016512A8F}" type="parTrans" cxnId="{41963B01-99E3-4176-B2EC-FC8D26385E25}">
      <dgm:prSet/>
      <dgm:spPr/>
      <dgm:t>
        <a:bodyPr/>
        <a:lstStyle/>
        <a:p>
          <a:endParaRPr lang="en-US" sz="900"/>
        </a:p>
      </dgm:t>
    </dgm:pt>
    <dgm:pt modelId="{1FF81DC8-D42D-41BF-966A-95E4204A3AA5}" type="sibTrans" cxnId="{41963B01-99E3-4176-B2EC-FC8D26385E25}">
      <dgm:prSet/>
      <dgm:spPr/>
      <dgm:t>
        <a:bodyPr/>
        <a:lstStyle/>
        <a:p>
          <a:endParaRPr lang="en-US" sz="900"/>
        </a:p>
      </dgm:t>
    </dgm:pt>
    <dgm:pt modelId="{AB39AF90-C1D0-4008-BDF7-CA2DD06B6FAD}">
      <dgm:prSet phldrT="[Text]" custT="1"/>
      <dgm:spPr/>
      <dgm:t>
        <a:bodyPr/>
        <a:lstStyle/>
        <a:p>
          <a:endParaRPr lang="en-US" sz="2000" b="1" dirty="0"/>
        </a:p>
        <a:p>
          <a:r>
            <a:rPr lang="en-US" sz="2000" b="1" dirty="0"/>
            <a:t>Final Process</a:t>
          </a:r>
        </a:p>
      </dgm:t>
    </dgm:pt>
    <dgm:pt modelId="{E5087A4F-911F-413C-B913-23CC822FCF57}" type="parTrans" cxnId="{3DF4D8B1-05FB-44B2-9651-7F59E1027B8B}">
      <dgm:prSet/>
      <dgm:spPr/>
      <dgm:t>
        <a:bodyPr/>
        <a:lstStyle/>
        <a:p>
          <a:endParaRPr lang="en-US" sz="900"/>
        </a:p>
      </dgm:t>
    </dgm:pt>
    <dgm:pt modelId="{E1ABFE24-4B71-44F0-8469-8FC1A308115F}" type="sibTrans" cxnId="{3DF4D8B1-05FB-44B2-9651-7F59E1027B8B}">
      <dgm:prSet/>
      <dgm:spPr/>
      <dgm:t>
        <a:bodyPr/>
        <a:lstStyle/>
        <a:p>
          <a:endParaRPr lang="en-US" sz="900"/>
        </a:p>
      </dgm:t>
    </dgm:pt>
    <dgm:pt modelId="{BD5AB0F6-B748-4A8A-8578-B3308077B190}">
      <dgm:prSet phldrT="[Text]" custT="1"/>
      <dgm:spPr/>
      <dgm:t>
        <a:bodyPr anchor="ctr"/>
        <a:lstStyle/>
        <a:p>
          <a:r>
            <a:rPr lang="en-US" sz="1400" dirty="0"/>
            <a:t>Complete Chain of Command Recommendation Memorandum.</a:t>
          </a:r>
        </a:p>
      </dgm:t>
    </dgm:pt>
    <dgm:pt modelId="{9F3FBF2E-2EA0-43B5-BA3E-5E958E2ED68F}" type="parTrans" cxnId="{E308F6B2-1A04-4168-B4D4-582A4041A650}">
      <dgm:prSet/>
      <dgm:spPr/>
      <dgm:t>
        <a:bodyPr/>
        <a:lstStyle/>
        <a:p>
          <a:endParaRPr lang="en-US" sz="900"/>
        </a:p>
      </dgm:t>
    </dgm:pt>
    <dgm:pt modelId="{0BEBE2A5-ED2A-4312-931A-731788CB4C78}" type="sibTrans" cxnId="{E308F6B2-1A04-4168-B4D4-582A4041A650}">
      <dgm:prSet/>
      <dgm:spPr/>
      <dgm:t>
        <a:bodyPr/>
        <a:lstStyle/>
        <a:p>
          <a:endParaRPr lang="en-US" sz="900"/>
        </a:p>
      </dgm:t>
    </dgm:pt>
    <dgm:pt modelId="{820D752A-399B-486B-B19D-ABE7D02606C5}">
      <dgm:prSet phldrT="[Text]" custT="1"/>
      <dgm:spPr/>
      <dgm:t>
        <a:bodyPr anchor="ctr"/>
        <a:lstStyle/>
        <a:p>
          <a:r>
            <a:rPr lang="en-US" sz="1400" dirty="0"/>
            <a:t>Submit Action thru ePAT (RCMS/ eActions) to Battalion for tracking purpose.</a:t>
          </a:r>
        </a:p>
      </dgm:t>
    </dgm:pt>
    <dgm:pt modelId="{0455571F-91AD-4668-B560-8FF2D6F7EE5F}" type="parTrans" cxnId="{79CBF35F-DEA1-4677-9F00-A3640C8C41AC}">
      <dgm:prSet/>
      <dgm:spPr/>
      <dgm:t>
        <a:bodyPr/>
        <a:lstStyle/>
        <a:p>
          <a:endParaRPr lang="en-US" sz="900"/>
        </a:p>
      </dgm:t>
    </dgm:pt>
    <dgm:pt modelId="{90BD4F6D-A8F0-4016-9E7E-E6D1CC65AA72}" type="sibTrans" cxnId="{79CBF35F-DEA1-4677-9F00-A3640C8C41AC}">
      <dgm:prSet/>
      <dgm:spPr/>
      <dgm:t>
        <a:bodyPr/>
        <a:lstStyle/>
        <a:p>
          <a:endParaRPr lang="en-US" sz="900"/>
        </a:p>
      </dgm:t>
    </dgm:pt>
    <dgm:pt modelId="{7C4E9E03-612B-4FC0-918D-C939C5876AB6}">
      <dgm:prSet custT="1"/>
      <dgm:spPr/>
      <dgm:t>
        <a:bodyPr anchor="ctr"/>
        <a:lstStyle/>
        <a:p>
          <a:r>
            <a:rPr lang="en-US" sz="1400" dirty="0"/>
            <a:t>Submit Completed packet to next Level thru </a:t>
          </a:r>
          <a:r>
            <a:rPr lang="en-US" sz="1400" dirty="0" err="1"/>
            <a:t>ePAT</a:t>
          </a:r>
          <a:r>
            <a:rPr lang="en-US" sz="1400" dirty="0"/>
            <a:t> for Review and further process. (Battalion will send to Brigade / Brigade will send to SJA at 1MSC Level for Review.)</a:t>
          </a:r>
        </a:p>
      </dgm:t>
    </dgm:pt>
    <dgm:pt modelId="{49496E64-225B-4E50-9D88-E62F969D8CDE}" type="parTrans" cxnId="{ABAABF0B-D59C-47F9-BC64-DD35DC5E4D01}">
      <dgm:prSet/>
      <dgm:spPr/>
      <dgm:t>
        <a:bodyPr/>
        <a:lstStyle/>
        <a:p>
          <a:endParaRPr lang="en-US" sz="900"/>
        </a:p>
      </dgm:t>
    </dgm:pt>
    <dgm:pt modelId="{276E7A4B-6263-46D4-8B4C-4CD4C5FABB30}" type="sibTrans" cxnId="{ABAABF0B-D59C-47F9-BC64-DD35DC5E4D01}">
      <dgm:prSet/>
      <dgm:spPr/>
      <dgm:t>
        <a:bodyPr/>
        <a:lstStyle/>
        <a:p>
          <a:endParaRPr lang="en-US" sz="900"/>
        </a:p>
      </dgm:t>
    </dgm:pt>
    <dgm:pt modelId="{71C3C83D-DB07-4B17-8DFA-58976604A88D}">
      <dgm:prSet custT="1"/>
      <dgm:spPr/>
      <dgm:t>
        <a:bodyPr anchor="ctr"/>
        <a:lstStyle/>
        <a:p>
          <a:endParaRPr lang="en-US" sz="900" dirty="0"/>
        </a:p>
      </dgm:t>
    </dgm:pt>
    <dgm:pt modelId="{AF91B016-9309-49E0-AFF4-09695CAB5698}" type="parTrans" cxnId="{03CA22A1-1A71-46D5-9C44-00B7E4A50031}">
      <dgm:prSet/>
      <dgm:spPr/>
      <dgm:t>
        <a:bodyPr/>
        <a:lstStyle/>
        <a:p>
          <a:endParaRPr lang="en-US" sz="900"/>
        </a:p>
      </dgm:t>
    </dgm:pt>
    <dgm:pt modelId="{BCEEBFE0-5325-40DA-99FD-C06AF3C9D725}" type="sibTrans" cxnId="{03CA22A1-1A71-46D5-9C44-00B7E4A50031}">
      <dgm:prSet/>
      <dgm:spPr/>
      <dgm:t>
        <a:bodyPr/>
        <a:lstStyle/>
        <a:p>
          <a:endParaRPr lang="en-US" sz="900"/>
        </a:p>
      </dgm:t>
    </dgm:pt>
    <dgm:pt modelId="{68E47D26-2253-437D-8EC0-9855DCFD3442}">
      <dgm:prSet custT="1"/>
      <dgm:spPr/>
      <dgm:t>
        <a:bodyPr anchor="ctr"/>
        <a:lstStyle/>
        <a:p>
          <a:r>
            <a:rPr lang="en-US" sz="1400" dirty="0"/>
            <a:t>CG Determinations: Separation, Suspended Separation or Board Referral </a:t>
          </a:r>
        </a:p>
      </dgm:t>
    </dgm:pt>
    <dgm:pt modelId="{E0F8A774-00AE-48F8-AB76-49D22FB18E21}" type="parTrans" cxnId="{E8633673-2082-41A6-831E-5A162D894334}">
      <dgm:prSet/>
      <dgm:spPr/>
      <dgm:t>
        <a:bodyPr/>
        <a:lstStyle/>
        <a:p>
          <a:endParaRPr lang="en-US"/>
        </a:p>
      </dgm:t>
    </dgm:pt>
    <dgm:pt modelId="{ECD983D6-FB8B-4DDC-9016-214A031BD3F1}" type="sibTrans" cxnId="{E8633673-2082-41A6-831E-5A162D894334}">
      <dgm:prSet/>
      <dgm:spPr/>
      <dgm:t>
        <a:bodyPr/>
        <a:lstStyle/>
        <a:p>
          <a:endParaRPr lang="en-US"/>
        </a:p>
      </dgm:t>
    </dgm:pt>
    <dgm:pt modelId="{DBAE50FF-55A2-4D0F-85FE-93F109A5A2DD}">
      <dgm:prSet custT="1"/>
      <dgm:spPr/>
      <dgm:t>
        <a:bodyPr anchor="ctr"/>
        <a:lstStyle/>
        <a:p>
          <a:r>
            <a:rPr lang="en-US" sz="1400" dirty="0"/>
            <a:t>Remove FLAG using code D after 12-month probation completion, discharge orders are published, or Retention Memorandum has been received.</a:t>
          </a:r>
        </a:p>
      </dgm:t>
    </dgm:pt>
    <dgm:pt modelId="{7945F50B-61E9-47CB-AB0A-1E31ACA933C1}" type="parTrans" cxnId="{27C06E2F-1FF8-4C9B-9752-47AA65B70AF0}">
      <dgm:prSet/>
      <dgm:spPr/>
      <dgm:t>
        <a:bodyPr/>
        <a:lstStyle/>
        <a:p>
          <a:endParaRPr lang="en-US"/>
        </a:p>
      </dgm:t>
    </dgm:pt>
    <dgm:pt modelId="{C5FE7E5C-48E1-44CD-907D-4D387A3C6CA6}" type="sibTrans" cxnId="{27C06E2F-1FF8-4C9B-9752-47AA65B70AF0}">
      <dgm:prSet/>
      <dgm:spPr/>
      <dgm:t>
        <a:bodyPr/>
        <a:lstStyle/>
        <a:p>
          <a:endParaRPr lang="en-US"/>
        </a:p>
      </dgm:t>
    </dgm:pt>
    <dgm:pt modelId="{F4727652-ADE9-4DB2-9B1A-AF204BAE13BF}">
      <dgm:prSet custT="1"/>
      <dgm:spPr/>
      <dgm:t>
        <a:bodyPr anchor="ctr"/>
        <a:lstStyle/>
        <a:p>
          <a:endParaRPr lang="en-US" sz="1400" dirty="0"/>
        </a:p>
      </dgm:t>
    </dgm:pt>
    <dgm:pt modelId="{6AA40470-D087-4899-909F-53264CF84B61}" type="parTrans" cxnId="{50C478CC-CFE2-4F8E-842F-73A9208A7EEB}">
      <dgm:prSet/>
      <dgm:spPr/>
      <dgm:t>
        <a:bodyPr/>
        <a:lstStyle/>
        <a:p>
          <a:endParaRPr lang="en-US"/>
        </a:p>
      </dgm:t>
    </dgm:pt>
    <dgm:pt modelId="{8DF9F504-7AE4-480A-B58F-A7B6EC0928AF}" type="sibTrans" cxnId="{50C478CC-CFE2-4F8E-842F-73A9208A7EEB}">
      <dgm:prSet/>
      <dgm:spPr/>
      <dgm:t>
        <a:bodyPr/>
        <a:lstStyle/>
        <a:p>
          <a:endParaRPr lang="en-US"/>
        </a:p>
      </dgm:t>
    </dgm:pt>
    <dgm:pt modelId="{D16ECC85-74A6-4282-9437-EE1E1EE4ED11}">
      <dgm:prSet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Suspended Separation - Once received 12-month probation Memorandum signed by Commanding General continue with a monthly collection using code RO</a:t>
          </a:r>
        </a:p>
      </dgm:t>
    </dgm:pt>
    <dgm:pt modelId="{C34AF807-4C4F-48A4-898B-50837D4A2504}" type="parTrans" cxnId="{37EDC819-02D2-4581-BDC6-D3A8A5672286}">
      <dgm:prSet/>
      <dgm:spPr/>
      <dgm:t>
        <a:bodyPr/>
        <a:lstStyle/>
        <a:p>
          <a:endParaRPr lang="en-US"/>
        </a:p>
      </dgm:t>
    </dgm:pt>
    <dgm:pt modelId="{3DB2C22B-1D28-4B26-AE4E-F535694C1B93}" type="sibTrans" cxnId="{37EDC819-02D2-4581-BDC6-D3A8A5672286}">
      <dgm:prSet/>
      <dgm:spPr/>
      <dgm:t>
        <a:bodyPr/>
        <a:lstStyle/>
        <a:p>
          <a:endParaRPr lang="en-US"/>
        </a:p>
      </dgm:t>
    </dgm:pt>
    <dgm:pt modelId="{29701871-0F71-49CE-9BC4-8EB381210EDE}">
      <dgm:prSet custT="1"/>
      <dgm:spPr/>
      <dgm:t>
        <a:bodyPr anchor="ctr"/>
        <a:lstStyle/>
        <a:p>
          <a:endParaRPr lang="en-US" sz="1400" dirty="0"/>
        </a:p>
      </dgm:t>
    </dgm:pt>
    <dgm:pt modelId="{DC7AC0C6-E3C0-4CE1-9173-69AC4D2A94E5}" type="parTrans" cxnId="{8921ADDE-39C1-4979-9A8D-0D262768B852}">
      <dgm:prSet/>
      <dgm:spPr/>
      <dgm:t>
        <a:bodyPr/>
        <a:lstStyle/>
        <a:p>
          <a:endParaRPr lang="en-US"/>
        </a:p>
      </dgm:t>
    </dgm:pt>
    <dgm:pt modelId="{2190530B-5EA4-4D43-9BE9-95296F3BCDC2}" type="sibTrans" cxnId="{8921ADDE-39C1-4979-9A8D-0D262768B852}">
      <dgm:prSet/>
      <dgm:spPr/>
      <dgm:t>
        <a:bodyPr/>
        <a:lstStyle/>
        <a:p>
          <a:endParaRPr lang="en-US"/>
        </a:p>
      </dgm:t>
    </dgm:pt>
    <dgm:pt modelId="{8BDB4C3D-A31D-4DDB-86CC-6A97813FF0E0}">
      <dgm:prSet phldrT="[Text]" custT="1"/>
      <dgm:spPr/>
      <dgm:t>
        <a:bodyPr anchor="ctr"/>
        <a:lstStyle/>
        <a:p>
          <a:endParaRPr lang="en-US" sz="1000" dirty="0"/>
        </a:p>
      </dgm:t>
    </dgm:pt>
    <dgm:pt modelId="{8D245C50-924D-4EC4-838C-DA0B3664153E}" type="parTrans" cxnId="{089084D4-5A5B-4E93-B30D-431A53766B12}">
      <dgm:prSet/>
      <dgm:spPr/>
      <dgm:t>
        <a:bodyPr/>
        <a:lstStyle/>
        <a:p>
          <a:endParaRPr lang="en-US"/>
        </a:p>
      </dgm:t>
    </dgm:pt>
    <dgm:pt modelId="{6E62FF3C-0652-44B3-AC14-D1DB365CB127}" type="sibTrans" cxnId="{089084D4-5A5B-4E93-B30D-431A53766B12}">
      <dgm:prSet/>
      <dgm:spPr/>
      <dgm:t>
        <a:bodyPr/>
        <a:lstStyle/>
        <a:p>
          <a:endParaRPr lang="en-US"/>
        </a:p>
      </dgm:t>
    </dgm:pt>
    <dgm:pt modelId="{DBB03C85-6DC2-42E5-9A80-1572AF2F83B3}" type="pres">
      <dgm:prSet presAssocID="{729AC9C9-1AA1-4095-B529-CECBD25DC07E}" presName="linearFlow" presStyleCnt="0">
        <dgm:presLayoutVars>
          <dgm:dir/>
          <dgm:animLvl val="lvl"/>
          <dgm:resizeHandles val="exact"/>
        </dgm:presLayoutVars>
      </dgm:prSet>
      <dgm:spPr/>
    </dgm:pt>
    <dgm:pt modelId="{ECE628B9-4DC2-4D1D-B64A-6746537173D2}" type="pres">
      <dgm:prSet presAssocID="{AB39AF90-C1D0-4008-BDF7-CA2DD06B6FAD}" presName="composite" presStyleCnt="0"/>
      <dgm:spPr/>
    </dgm:pt>
    <dgm:pt modelId="{FA453AE9-8BAA-42DD-A620-B01981AC8479}" type="pres">
      <dgm:prSet presAssocID="{AB39AF90-C1D0-4008-BDF7-CA2DD06B6FAD}" presName="parentText" presStyleLbl="alignNode1" presStyleIdx="0" presStyleCnt="2" custLinFactNeighborX="0" custLinFactNeighborY="92859">
        <dgm:presLayoutVars>
          <dgm:chMax val="1"/>
          <dgm:bulletEnabled val="1"/>
        </dgm:presLayoutVars>
      </dgm:prSet>
      <dgm:spPr/>
    </dgm:pt>
    <dgm:pt modelId="{77B5FEAF-9E36-49CC-A03A-43475A52DE3D}" type="pres">
      <dgm:prSet presAssocID="{AB39AF90-C1D0-4008-BDF7-CA2DD06B6FAD}" presName="descendantText" presStyleLbl="alignAcc1" presStyleIdx="0" presStyleCnt="2" custLinFactY="33302" custLinFactNeighborX="-365" custLinFactNeighborY="100000">
        <dgm:presLayoutVars>
          <dgm:bulletEnabled val="1"/>
        </dgm:presLayoutVars>
      </dgm:prSet>
      <dgm:spPr/>
    </dgm:pt>
    <dgm:pt modelId="{5DDDB86F-66EF-402C-A6AC-18DD7EEDA33D}" type="pres">
      <dgm:prSet presAssocID="{E1ABFE24-4B71-44F0-8469-8FC1A308115F}" presName="sp" presStyleCnt="0"/>
      <dgm:spPr/>
    </dgm:pt>
    <dgm:pt modelId="{1B6CDBFE-43AA-4B4A-AFD8-9D6A8ABDA549}" type="pres">
      <dgm:prSet presAssocID="{46AE2DE2-A80E-4088-B958-D622E3024DD6}" presName="composite" presStyleCnt="0"/>
      <dgm:spPr/>
    </dgm:pt>
    <dgm:pt modelId="{FE34B045-0C2B-43EA-835B-B8E2134463F5}" type="pres">
      <dgm:prSet presAssocID="{46AE2DE2-A80E-4088-B958-D622E3024DD6}" presName="parentText" presStyleLbl="alignNode1" presStyleIdx="1" presStyleCnt="2" custLinFactNeighborX="0" custLinFactNeighborY="-85907">
        <dgm:presLayoutVars>
          <dgm:chMax val="1"/>
          <dgm:bulletEnabled val="1"/>
        </dgm:presLayoutVars>
      </dgm:prSet>
      <dgm:spPr/>
    </dgm:pt>
    <dgm:pt modelId="{EF978C05-C0FB-496B-8DE6-55ADEC23BC26}" type="pres">
      <dgm:prSet presAssocID="{46AE2DE2-A80E-4088-B958-D622E3024DD6}" presName="descendantText" presStyleLbl="alignAcc1" presStyleIdx="1" presStyleCnt="2" custLinFactY="-30530" custLinFactNeighborX="-365" custLinFactNeighborY="-100000">
        <dgm:presLayoutVars>
          <dgm:bulletEnabled val="1"/>
        </dgm:presLayoutVars>
      </dgm:prSet>
      <dgm:spPr/>
    </dgm:pt>
  </dgm:ptLst>
  <dgm:cxnLst>
    <dgm:cxn modelId="{41963B01-99E3-4176-B2EC-FC8D26385E25}" srcId="{46AE2DE2-A80E-4088-B958-D622E3024DD6}" destId="{246EF8DA-62EC-4108-BAC0-63E5111DB754}" srcOrd="1" destOrd="0" parTransId="{62CA5CEC-6872-4246-A97E-F16016512A8F}" sibTransId="{1FF81DC8-D42D-41BF-966A-95E4204A3AA5}"/>
    <dgm:cxn modelId="{78EB0F05-7991-428B-BD0C-03D8629D7E42}" type="presOf" srcId="{DBAE50FF-55A2-4D0F-85FE-93F109A5A2DD}" destId="{77B5FEAF-9E36-49CC-A03A-43475A52DE3D}" srcOrd="0" destOrd="3" presId="urn:microsoft.com/office/officeart/2005/8/layout/chevron2"/>
    <dgm:cxn modelId="{ABAABF0B-D59C-47F9-BC64-DD35DC5E4D01}" srcId="{46AE2DE2-A80E-4088-B958-D622E3024DD6}" destId="{7C4E9E03-612B-4FC0-918D-C939C5876AB6}" srcOrd="4" destOrd="0" parTransId="{49496E64-225B-4E50-9D88-E62F969D8CDE}" sibTransId="{276E7A4B-6263-46D4-8B4C-4CD4C5FABB30}"/>
    <dgm:cxn modelId="{37EDC819-02D2-4581-BDC6-D3A8A5672286}" srcId="{AB39AF90-C1D0-4008-BDF7-CA2DD06B6FAD}" destId="{D16ECC85-74A6-4282-9437-EE1E1EE4ED11}" srcOrd="2" destOrd="0" parTransId="{C34AF807-4C4F-48A4-898B-50837D4A2504}" sibTransId="{3DB2C22B-1D28-4B26-AE4E-F535694C1B93}"/>
    <dgm:cxn modelId="{27C06E2F-1FF8-4C9B-9752-47AA65B70AF0}" srcId="{AB39AF90-C1D0-4008-BDF7-CA2DD06B6FAD}" destId="{DBAE50FF-55A2-4D0F-85FE-93F109A5A2DD}" srcOrd="3" destOrd="0" parTransId="{7945F50B-61E9-47CB-AB0A-1E31ACA933C1}" sibTransId="{C5FE7E5C-48E1-44CD-907D-4D387A3C6CA6}"/>
    <dgm:cxn modelId="{64ACC13A-320D-4843-B0C6-C7A4F6A55ADA}" type="presOf" srcId="{F4727652-ADE9-4DB2-9B1A-AF204BAE13BF}" destId="{77B5FEAF-9E36-49CC-A03A-43475A52DE3D}" srcOrd="0" destOrd="4" presId="urn:microsoft.com/office/officeart/2005/8/layout/chevron2"/>
    <dgm:cxn modelId="{79CBF35F-DEA1-4677-9F00-A3640C8C41AC}" srcId="{46AE2DE2-A80E-4088-B958-D622E3024DD6}" destId="{820D752A-399B-486B-B19D-ABE7D02606C5}" srcOrd="3" destOrd="0" parTransId="{0455571F-91AD-4668-B560-8FF2D6F7EE5F}" sibTransId="{90BD4F6D-A8F0-4016-9E7E-E6D1CC65AA72}"/>
    <dgm:cxn modelId="{31F1AD4A-FF8D-4902-9465-08DE8D68075A}" type="presOf" srcId="{8BDB4C3D-A31D-4DDB-86CC-6A97813FF0E0}" destId="{EF978C05-C0FB-496B-8DE6-55ADEC23BC26}" srcOrd="0" destOrd="0" presId="urn:microsoft.com/office/officeart/2005/8/layout/chevron2"/>
    <dgm:cxn modelId="{04F12771-F95E-4592-9456-D307B9916CD2}" type="presOf" srcId="{7C4E9E03-612B-4FC0-918D-C939C5876AB6}" destId="{EF978C05-C0FB-496B-8DE6-55ADEC23BC26}" srcOrd="0" destOrd="4" presId="urn:microsoft.com/office/officeart/2005/8/layout/chevron2"/>
    <dgm:cxn modelId="{E8633673-2082-41A6-831E-5A162D894334}" srcId="{AB39AF90-C1D0-4008-BDF7-CA2DD06B6FAD}" destId="{68E47D26-2253-437D-8EC0-9855DCFD3442}" srcOrd="1" destOrd="0" parTransId="{E0F8A774-00AE-48F8-AB76-49D22FB18E21}" sibTransId="{ECD983D6-FB8B-4DDC-9016-214A031BD3F1}"/>
    <dgm:cxn modelId="{6F9C3959-6675-4537-9B0A-91372C508C03}" type="presOf" srcId="{729AC9C9-1AA1-4095-B529-CECBD25DC07E}" destId="{DBB03C85-6DC2-42E5-9A80-1572AF2F83B3}" srcOrd="0" destOrd="0" presId="urn:microsoft.com/office/officeart/2005/8/layout/chevron2"/>
    <dgm:cxn modelId="{A188A08C-AB41-4343-A4E7-CB17FC5B0470}" type="presOf" srcId="{BD5AB0F6-B748-4A8A-8578-B3308077B190}" destId="{EF978C05-C0FB-496B-8DE6-55ADEC23BC26}" srcOrd="0" destOrd="2" presId="urn:microsoft.com/office/officeart/2005/8/layout/chevron2"/>
    <dgm:cxn modelId="{753A2695-A57C-4295-9602-B829608FF417}" type="presOf" srcId="{46AE2DE2-A80E-4088-B958-D622E3024DD6}" destId="{FE34B045-0C2B-43EA-835B-B8E2134463F5}" srcOrd="0" destOrd="0" presId="urn:microsoft.com/office/officeart/2005/8/layout/chevron2"/>
    <dgm:cxn modelId="{82C7FB97-3FB9-4509-9848-9F36ACF045B6}" type="presOf" srcId="{D16ECC85-74A6-4282-9437-EE1E1EE4ED11}" destId="{77B5FEAF-9E36-49CC-A03A-43475A52DE3D}" srcOrd="0" destOrd="2" presId="urn:microsoft.com/office/officeart/2005/8/layout/chevron2"/>
    <dgm:cxn modelId="{4337EE9F-2A27-4028-8224-03B566C5AA88}" type="presOf" srcId="{68E47D26-2253-437D-8EC0-9855DCFD3442}" destId="{77B5FEAF-9E36-49CC-A03A-43475A52DE3D}" srcOrd="0" destOrd="1" presId="urn:microsoft.com/office/officeart/2005/8/layout/chevron2"/>
    <dgm:cxn modelId="{03CA22A1-1A71-46D5-9C44-00B7E4A50031}" srcId="{46AE2DE2-A80E-4088-B958-D622E3024DD6}" destId="{71C3C83D-DB07-4B17-8DFA-58976604A88D}" srcOrd="5" destOrd="0" parTransId="{AF91B016-9309-49E0-AFF4-09695CAB5698}" sibTransId="{BCEEBFE0-5325-40DA-99FD-C06AF3C9D725}"/>
    <dgm:cxn modelId="{3DF4D8B1-05FB-44B2-9651-7F59E1027B8B}" srcId="{729AC9C9-1AA1-4095-B529-CECBD25DC07E}" destId="{AB39AF90-C1D0-4008-BDF7-CA2DD06B6FAD}" srcOrd="0" destOrd="0" parTransId="{E5087A4F-911F-413C-B913-23CC822FCF57}" sibTransId="{E1ABFE24-4B71-44F0-8469-8FC1A308115F}"/>
    <dgm:cxn modelId="{E308F6B2-1A04-4168-B4D4-582A4041A650}" srcId="{46AE2DE2-A80E-4088-B958-D622E3024DD6}" destId="{BD5AB0F6-B748-4A8A-8578-B3308077B190}" srcOrd="2" destOrd="0" parTransId="{9F3FBF2E-2EA0-43B5-BA3E-5E958E2ED68F}" sibTransId="{0BEBE2A5-ED2A-4312-931A-731788CB4C78}"/>
    <dgm:cxn modelId="{D2D224B6-F446-4A1B-A83F-D7DF9119A2AB}" type="presOf" srcId="{71C3C83D-DB07-4B17-8DFA-58976604A88D}" destId="{EF978C05-C0FB-496B-8DE6-55ADEC23BC26}" srcOrd="0" destOrd="5" presId="urn:microsoft.com/office/officeart/2005/8/layout/chevron2"/>
    <dgm:cxn modelId="{025978C1-4391-4285-9F89-7037E320DDB6}" type="presOf" srcId="{820D752A-399B-486B-B19D-ABE7D02606C5}" destId="{EF978C05-C0FB-496B-8DE6-55ADEC23BC26}" srcOrd="0" destOrd="3" presId="urn:microsoft.com/office/officeart/2005/8/layout/chevron2"/>
    <dgm:cxn modelId="{50C478CC-CFE2-4F8E-842F-73A9208A7EEB}" srcId="{AB39AF90-C1D0-4008-BDF7-CA2DD06B6FAD}" destId="{F4727652-ADE9-4DB2-9B1A-AF204BAE13BF}" srcOrd="4" destOrd="0" parTransId="{6AA40470-D087-4899-909F-53264CF84B61}" sibTransId="{8DF9F504-7AE4-480A-B58F-A7B6EC0928AF}"/>
    <dgm:cxn modelId="{089084D4-5A5B-4E93-B30D-431A53766B12}" srcId="{46AE2DE2-A80E-4088-B958-D622E3024DD6}" destId="{8BDB4C3D-A31D-4DDB-86CC-6A97813FF0E0}" srcOrd="0" destOrd="0" parTransId="{8D245C50-924D-4EC4-838C-DA0B3664153E}" sibTransId="{6E62FF3C-0652-44B3-AC14-D1DB365CB127}"/>
    <dgm:cxn modelId="{8921ADDE-39C1-4979-9A8D-0D262768B852}" srcId="{AB39AF90-C1D0-4008-BDF7-CA2DD06B6FAD}" destId="{29701871-0F71-49CE-9BC4-8EB381210EDE}" srcOrd="0" destOrd="0" parTransId="{DC7AC0C6-E3C0-4CE1-9173-69AC4D2A94E5}" sibTransId="{2190530B-5EA4-4D43-9BE9-95296F3BCDC2}"/>
    <dgm:cxn modelId="{E2BBBFE8-9E8B-448C-9172-760DC66C6290}" srcId="{729AC9C9-1AA1-4095-B529-CECBD25DC07E}" destId="{46AE2DE2-A80E-4088-B958-D622E3024DD6}" srcOrd="1" destOrd="0" parTransId="{DF2D0915-3B60-44DA-9FF9-BAA3800519EA}" sibTransId="{CE6D9FFE-01DF-4DB9-977B-C33AD9E3132F}"/>
    <dgm:cxn modelId="{0BE43EF2-DD14-4739-AFD0-BB63E383036D}" type="presOf" srcId="{246EF8DA-62EC-4108-BAC0-63E5111DB754}" destId="{EF978C05-C0FB-496B-8DE6-55ADEC23BC26}" srcOrd="0" destOrd="1" presId="urn:microsoft.com/office/officeart/2005/8/layout/chevron2"/>
    <dgm:cxn modelId="{B26CB7F5-2E33-4C35-8A54-FCCC4D2630AA}" type="presOf" srcId="{29701871-0F71-49CE-9BC4-8EB381210EDE}" destId="{77B5FEAF-9E36-49CC-A03A-43475A52DE3D}" srcOrd="0" destOrd="0" presId="urn:microsoft.com/office/officeart/2005/8/layout/chevron2"/>
    <dgm:cxn modelId="{C59C8EFE-6D3A-4D6A-B313-F980D700D354}" type="presOf" srcId="{AB39AF90-C1D0-4008-BDF7-CA2DD06B6FAD}" destId="{FA453AE9-8BAA-42DD-A620-B01981AC8479}" srcOrd="0" destOrd="0" presId="urn:microsoft.com/office/officeart/2005/8/layout/chevron2"/>
    <dgm:cxn modelId="{4DD91ACC-D9E8-4768-AB0C-EEF96412E7B9}" type="presParOf" srcId="{DBB03C85-6DC2-42E5-9A80-1572AF2F83B3}" destId="{ECE628B9-4DC2-4D1D-B64A-6746537173D2}" srcOrd="0" destOrd="0" presId="urn:microsoft.com/office/officeart/2005/8/layout/chevron2"/>
    <dgm:cxn modelId="{9AA987C7-A682-47EB-95A2-6623E7EF3186}" type="presParOf" srcId="{ECE628B9-4DC2-4D1D-B64A-6746537173D2}" destId="{FA453AE9-8BAA-42DD-A620-B01981AC8479}" srcOrd="0" destOrd="0" presId="urn:microsoft.com/office/officeart/2005/8/layout/chevron2"/>
    <dgm:cxn modelId="{197B926D-F12D-46B3-82C5-C916994DFCFE}" type="presParOf" srcId="{ECE628B9-4DC2-4D1D-B64A-6746537173D2}" destId="{77B5FEAF-9E36-49CC-A03A-43475A52DE3D}" srcOrd="1" destOrd="0" presId="urn:microsoft.com/office/officeart/2005/8/layout/chevron2"/>
    <dgm:cxn modelId="{84FCF239-70DF-4732-8CA3-608F6ACB8415}" type="presParOf" srcId="{DBB03C85-6DC2-42E5-9A80-1572AF2F83B3}" destId="{5DDDB86F-66EF-402C-A6AC-18DD7EEDA33D}" srcOrd="1" destOrd="0" presId="urn:microsoft.com/office/officeart/2005/8/layout/chevron2"/>
    <dgm:cxn modelId="{2D0E2823-4B71-412A-BA32-084D1A8E44BB}" type="presParOf" srcId="{DBB03C85-6DC2-42E5-9A80-1572AF2F83B3}" destId="{1B6CDBFE-43AA-4B4A-AFD8-9D6A8ABDA549}" srcOrd="2" destOrd="0" presId="urn:microsoft.com/office/officeart/2005/8/layout/chevron2"/>
    <dgm:cxn modelId="{D07F79B1-D439-4BD8-8611-658A22923C08}" type="presParOf" srcId="{1B6CDBFE-43AA-4B4A-AFD8-9D6A8ABDA549}" destId="{FE34B045-0C2B-43EA-835B-B8E2134463F5}" srcOrd="0" destOrd="0" presId="urn:microsoft.com/office/officeart/2005/8/layout/chevron2"/>
    <dgm:cxn modelId="{68EF528E-2987-459E-B9EF-72DBF1D825CE}" type="presParOf" srcId="{1B6CDBFE-43AA-4B4A-AFD8-9D6A8ABDA549}" destId="{EF978C05-C0FB-496B-8DE6-55ADEC23BC2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9AC9C9-1AA1-4095-B529-CECBD25DC07E}" type="doc">
      <dgm:prSet loTypeId="urn:microsoft.com/office/officeart/2005/8/layout/chevron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D117578-8C28-4BFC-B353-2C38E7A36C38}">
      <dgm:prSet phldrT="[Text]" custT="1"/>
      <dgm:spPr/>
      <dgm:t>
        <a:bodyPr/>
        <a:lstStyle/>
        <a:p>
          <a:endParaRPr lang="en-US" sz="2000" b="1" dirty="0"/>
        </a:p>
        <a:p>
          <a:r>
            <a:rPr lang="en-US" sz="2000" b="1" dirty="0"/>
            <a:t>OPITION 1</a:t>
          </a:r>
        </a:p>
      </dgm:t>
    </dgm:pt>
    <dgm:pt modelId="{5EFA6A3A-8C0D-460B-9EDC-CA321A9E6244}" type="parTrans" cxnId="{05316E69-F41F-4D1F-824A-A130CDC0B1ED}">
      <dgm:prSet/>
      <dgm:spPr/>
      <dgm:t>
        <a:bodyPr/>
        <a:lstStyle/>
        <a:p>
          <a:endParaRPr lang="en-US" sz="900"/>
        </a:p>
      </dgm:t>
    </dgm:pt>
    <dgm:pt modelId="{7F221136-1664-46FB-8BCC-0D841C3D4C73}" type="sibTrans" cxnId="{05316E69-F41F-4D1F-824A-A130CDC0B1ED}">
      <dgm:prSet/>
      <dgm:spPr/>
      <dgm:t>
        <a:bodyPr/>
        <a:lstStyle/>
        <a:p>
          <a:endParaRPr lang="en-US" sz="900"/>
        </a:p>
      </dgm:t>
    </dgm:pt>
    <dgm:pt modelId="{C94C057B-7A61-4F20-88FC-FC25E24A2111}">
      <dgm:prSet phldrT="[Text]" custT="1"/>
      <dgm:spPr/>
      <dgm:t>
        <a:bodyPr anchor="ctr"/>
        <a:lstStyle/>
        <a:p>
          <a:r>
            <a:rPr lang="en-US" sz="2800" b="1" dirty="0">
              <a:solidFill>
                <a:srgbClr val="000000"/>
              </a:solidFill>
            </a:rPr>
            <a:t>Face to Face Notification</a:t>
          </a:r>
          <a:endParaRPr lang="en-US" sz="2800" b="1" dirty="0"/>
        </a:p>
      </dgm:t>
    </dgm:pt>
    <dgm:pt modelId="{384D12BE-CBE2-4C90-A501-B9DC91A2A8CF}" type="parTrans" cxnId="{5D3CF750-4F8C-4E38-811F-F9C16B85CFC7}">
      <dgm:prSet/>
      <dgm:spPr/>
      <dgm:t>
        <a:bodyPr/>
        <a:lstStyle/>
        <a:p>
          <a:endParaRPr lang="en-US" sz="900"/>
        </a:p>
      </dgm:t>
    </dgm:pt>
    <dgm:pt modelId="{62DB2D03-D8BC-440B-B66B-7D4EAAC4113D}" type="sibTrans" cxnId="{5D3CF750-4F8C-4E38-811F-F9C16B85CFC7}">
      <dgm:prSet/>
      <dgm:spPr/>
      <dgm:t>
        <a:bodyPr/>
        <a:lstStyle/>
        <a:p>
          <a:endParaRPr lang="en-US" sz="900"/>
        </a:p>
      </dgm:t>
    </dgm:pt>
    <dgm:pt modelId="{DBB03C85-6DC2-42E5-9A80-1572AF2F83B3}" type="pres">
      <dgm:prSet presAssocID="{729AC9C9-1AA1-4095-B529-CECBD25DC07E}" presName="linearFlow" presStyleCnt="0">
        <dgm:presLayoutVars>
          <dgm:dir/>
          <dgm:animLvl val="lvl"/>
          <dgm:resizeHandles val="exact"/>
        </dgm:presLayoutVars>
      </dgm:prSet>
      <dgm:spPr/>
    </dgm:pt>
    <dgm:pt modelId="{1975CA90-96EE-4D2F-8957-06BB74301CD9}" type="pres">
      <dgm:prSet presAssocID="{BD117578-8C28-4BFC-B353-2C38E7A36C38}" presName="composite" presStyleCnt="0"/>
      <dgm:spPr/>
    </dgm:pt>
    <dgm:pt modelId="{5CB7A2A6-4C31-45D3-873B-CDF8A4480618}" type="pres">
      <dgm:prSet presAssocID="{BD117578-8C28-4BFC-B353-2C38E7A36C38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8C86233D-53A5-452F-B506-84EE5913E894}" type="pres">
      <dgm:prSet presAssocID="{BD117578-8C28-4BFC-B353-2C38E7A36C38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B3104235-0572-4D8F-94B5-77B9124E1A5C}" type="presOf" srcId="{C94C057B-7A61-4F20-88FC-FC25E24A2111}" destId="{8C86233D-53A5-452F-B506-84EE5913E894}" srcOrd="0" destOrd="0" presId="urn:microsoft.com/office/officeart/2005/8/layout/chevron2"/>
    <dgm:cxn modelId="{05316E69-F41F-4D1F-824A-A130CDC0B1ED}" srcId="{729AC9C9-1AA1-4095-B529-CECBD25DC07E}" destId="{BD117578-8C28-4BFC-B353-2C38E7A36C38}" srcOrd="0" destOrd="0" parTransId="{5EFA6A3A-8C0D-460B-9EDC-CA321A9E6244}" sibTransId="{7F221136-1664-46FB-8BCC-0D841C3D4C73}"/>
    <dgm:cxn modelId="{5D3CF750-4F8C-4E38-811F-F9C16B85CFC7}" srcId="{BD117578-8C28-4BFC-B353-2C38E7A36C38}" destId="{C94C057B-7A61-4F20-88FC-FC25E24A2111}" srcOrd="0" destOrd="0" parTransId="{384D12BE-CBE2-4C90-A501-B9DC91A2A8CF}" sibTransId="{62DB2D03-D8BC-440B-B66B-7D4EAAC4113D}"/>
    <dgm:cxn modelId="{6F9C3959-6675-4537-9B0A-91372C508C03}" type="presOf" srcId="{729AC9C9-1AA1-4095-B529-CECBD25DC07E}" destId="{DBB03C85-6DC2-42E5-9A80-1572AF2F83B3}" srcOrd="0" destOrd="0" presId="urn:microsoft.com/office/officeart/2005/8/layout/chevron2"/>
    <dgm:cxn modelId="{78A6E3C9-2FDA-4DC0-8655-B618DF304B3D}" type="presOf" srcId="{BD117578-8C28-4BFC-B353-2C38E7A36C38}" destId="{5CB7A2A6-4C31-45D3-873B-CDF8A4480618}" srcOrd="0" destOrd="0" presId="urn:microsoft.com/office/officeart/2005/8/layout/chevron2"/>
    <dgm:cxn modelId="{E88645DF-083F-4CF4-845E-2F139DA35AF4}" type="presParOf" srcId="{DBB03C85-6DC2-42E5-9A80-1572AF2F83B3}" destId="{1975CA90-96EE-4D2F-8957-06BB74301CD9}" srcOrd="0" destOrd="0" presId="urn:microsoft.com/office/officeart/2005/8/layout/chevron2"/>
    <dgm:cxn modelId="{9C7BB4F6-557A-4990-8F5E-7F56F09923A9}" type="presParOf" srcId="{1975CA90-96EE-4D2F-8957-06BB74301CD9}" destId="{5CB7A2A6-4C31-45D3-873B-CDF8A4480618}" srcOrd="0" destOrd="0" presId="urn:microsoft.com/office/officeart/2005/8/layout/chevron2"/>
    <dgm:cxn modelId="{4D0ECF14-A1DB-468F-97E3-C81855EE2A25}" type="presParOf" srcId="{1975CA90-96EE-4D2F-8957-06BB74301CD9}" destId="{8C86233D-53A5-452F-B506-84EE5913E89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6A69F5-7880-48E0-8062-F4A3752CD124}" type="doc">
      <dgm:prSet loTypeId="urn:microsoft.com/office/officeart/2005/8/layout/chevron2" loCatId="process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BDBFE8E-8AC3-463D-A72C-5A62A5C584F4}" type="pres">
      <dgm:prSet presAssocID="{696A69F5-7880-48E0-8062-F4A3752CD124}" presName="linearFlow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80773752-3B72-40E6-A655-596AB51C39A2}" type="presOf" srcId="{696A69F5-7880-48E0-8062-F4A3752CD124}" destId="{FBDBFE8E-8AC3-463D-A72C-5A62A5C584F4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9AC9C9-1AA1-4095-B529-CECBD25DC07E}" type="doc">
      <dgm:prSet loTypeId="urn:microsoft.com/office/officeart/2005/8/layout/chevron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2527F4E-BB0C-4B38-90DA-9AB822B59728}">
      <dgm:prSet phldrT="[Text]" custT="1"/>
      <dgm:spPr/>
      <dgm:t>
        <a:bodyPr/>
        <a:lstStyle/>
        <a:p>
          <a:endParaRPr lang="en-US" sz="2000" b="1" dirty="0"/>
        </a:p>
        <a:p>
          <a:r>
            <a:rPr lang="en-US" sz="2000" b="1" dirty="0"/>
            <a:t>Unit Phase I</a:t>
          </a:r>
        </a:p>
      </dgm:t>
    </dgm:pt>
    <dgm:pt modelId="{4551E6C7-9F99-4154-8C36-480782B117B6}" type="parTrans" cxnId="{723B72B8-EF9B-4E55-A0DA-88B1CEEC6CCD}">
      <dgm:prSet/>
      <dgm:spPr/>
      <dgm:t>
        <a:bodyPr/>
        <a:lstStyle/>
        <a:p>
          <a:endParaRPr lang="en-US" sz="900"/>
        </a:p>
      </dgm:t>
    </dgm:pt>
    <dgm:pt modelId="{39FD1B07-43F8-4112-A351-A9157695BFCE}" type="sibTrans" cxnId="{723B72B8-EF9B-4E55-A0DA-88B1CEEC6CCD}">
      <dgm:prSet/>
      <dgm:spPr/>
      <dgm:t>
        <a:bodyPr/>
        <a:lstStyle/>
        <a:p>
          <a:endParaRPr lang="en-US" sz="900"/>
        </a:p>
      </dgm:t>
    </dgm:pt>
    <dgm:pt modelId="{BD117578-8C28-4BFC-B353-2C38E7A36C38}">
      <dgm:prSet phldrT="[Text]" custT="1"/>
      <dgm:spPr/>
      <dgm:t>
        <a:bodyPr/>
        <a:lstStyle/>
        <a:p>
          <a:endParaRPr lang="en-US" sz="2000" b="1" dirty="0"/>
        </a:p>
        <a:p>
          <a:r>
            <a:rPr lang="en-US" sz="2000" b="1" dirty="0"/>
            <a:t>Unit Phase II</a:t>
          </a:r>
        </a:p>
      </dgm:t>
    </dgm:pt>
    <dgm:pt modelId="{5EFA6A3A-8C0D-460B-9EDC-CA321A9E6244}" type="parTrans" cxnId="{05316E69-F41F-4D1F-824A-A130CDC0B1ED}">
      <dgm:prSet/>
      <dgm:spPr/>
      <dgm:t>
        <a:bodyPr/>
        <a:lstStyle/>
        <a:p>
          <a:endParaRPr lang="en-US" sz="900"/>
        </a:p>
      </dgm:t>
    </dgm:pt>
    <dgm:pt modelId="{7F221136-1664-46FB-8BCC-0D841C3D4C73}" type="sibTrans" cxnId="{05316E69-F41F-4D1F-824A-A130CDC0B1ED}">
      <dgm:prSet/>
      <dgm:spPr/>
      <dgm:t>
        <a:bodyPr/>
        <a:lstStyle/>
        <a:p>
          <a:endParaRPr lang="en-US" sz="900"/>
        </a:p>
      </dgm:t>
    </dgm:pt>
    <dgm:pt modelId="{C94C057B-7A61-4F20-88FC-FC25E24A2111}">
      <dgm:prSet phldrT="[Text]" custT="1"/>
      <dgm:spPr/>
      <dgm:t>
        <a:bodyPr anchor="ctr"/>
        <a:lstStyle/>
        <a:p>
          <a:r>
            <a:rPr lang="en-US" sz="1400" dirty="0"/>
            <a:t>If Soldier responds within the given 30-day timeframe. Complete packet  with the Commander’s Report and all Enclosures.</a:t>
          </a:r>
        </a:p>
      </dgm:t>
    </dgm:pt>
    <dgm:pt modelId="{384D12BE-CBE2-4C90-A501-B9DC91A2A8CF}" type="parTrans" cxnId="{5D3CF750-4F8C-4E38-811F-F9C16B85CFC7}">
      <dgm:prSet/>
      <dgm:spPr/>
      <dgm:t>
        <a:bodyPr/>
        <a:lstStyle/>
        <a:p>
          <a:endParaRPr lang="en-US" sz="900"/>
        </a:p>
      </dgm:t>
    </dgm:pt>
    <dgm:pt modelId="{62DB2D03-D8BC-440B-B66B-7D4EAAC4113D}" type="sibTrans" cxnId="{5D3CF750-4F8C-4E38-811F-F9C16B85CFC7}">
      <dgm:prSet/>
      <dgm:spPr/>
      <dgm:t>
        <a:bodyPr/>
        <a:lstStyle/>
        <a:p>
          <a:endParaRPr lang="en-US" sz="900"/>
        </a:p>
      </dgm:t>
    </dgm:pt>
    <dgm:pt modelId="{2287D02B-FBA4-4C98-B38B-DAD6936A0792}">
      <dgm:prSet phldrT="[Text]" custT="1"/>
      <dgm:spPr/>
      <dgm:t>
        <a:bodyPr anchor="ctr"/>
        <a:lstStyle/>
        <a:p>
          <a:r>
            <a:rPr lang="en-US" sz="1400" dirty="0"/>
            <a:t>If Soldier do not respond within the given 30-day timeframe. Complete packet with the Commander’s Report, all Enclosures and Lack of Response Memorandum.</a:t>
          </a:r>
        </a:p>
      </dgm:t>
    </dgm:pt>
    <dgm:pt modelId="{012A8BC5-C81F-46F4-AAEF-F4952CD7D7FD}" type="parTrans" cxnId="{ED29BABA-E5F1-4941-9BBD-CE0C89D699BD}">
      <dgm:prSet/>
      <dgm:spPr/>
      <dgm:t>
        <a:bodyPr/>
        <a:lstStyle/>
        <a:p>
          <a:endParaRPr lang="en-US" sz="900"/>
        </a:p>
      </dgm:t>
    </dgm:pt>
    <dgm:pt modelId="{896E9B47-7E1D-4247-9F69-E21AF833AEA4}" type="sibTrans" cxnId="{ED29BABA-E5F1-4941-9BBD-CE0C89D699BD}">
      <dgm:prSet/>
      <dgm:spPr/>
      <dgm:t>
        <a:bodyPr/>
        <a:lstStyle/>
        <a:p>
          <a:endParaRPr lang="en-US" sz="900"/>
        </a:p>
      </dgm:t>
    </dgm:pt>
    <dgm:pt modelId="{399895B6-CFE9-4263-A88E-6AAE25CE2CBA}">
      <dgm:prSet phldrT="[Text]" custT="1"/>
      <dgm:spPr/>
      <dgm:t>
        <a:bodyPr/>
        <a:lstStyle/>
        <a:p>
          <a:r>
            <a:rPr lang="en-US" sz="1400" dirty="0"/>
            <a:t>Unit </a:t>
          </a:r>
          <a:r>
            <a:rPr lang="en-US" sz="1400" b="1" dirty="0"/>
            <a:t>Initiate Packet in ePAT </a:t>
          </a:r>
          <a:r>
            <a:rPr lang="en-US" sz="1400" dirty="0"/>
            <a:t>(using RCMS/ eAction system)</a:t>
          </a:r>
        </a:p>
      </dgm:t>
    </dgm:pt>
    <dgm:pt modelId="{62375812-1BD6-4A12-9E47-5BFF242FB8E4}" type="parTrans" cxnId="{EFE48E17-2511-4C11-BC25-8DFCF11923D4}">
      <dgm:prSet/>
      <dgm:spPr/>
      <dgm:t>
        <a:bodyPr/>
        <a:lstStyle/>
        <a:p>
          <a:endParaRPr lang="en-US" sz="900"/>
        </a:p>
      </dgm:t>
    </dgm:pt>
    <dgm:pt modelId="{3EB40D10-540F-4B0A-BF45-D24EEFDA92FA}" type="sibTrans" cxnId="{EFE48E17-2511-4C11-BC25-8DFCF11923D4}">
      <dgm:prSet/>
      <dgm:spPr/>
      <dgm:t>
        <a:bodyPr/>
        <a:lstStyle/>
        <a:p>
          <a:endParaRPr lang="en-US" sz="900"/>
        </a:p>
      </dgm:t>
    </dgm:pt>
    <dgm:pt modelId="{5589EEC3-5586-4FF8-98EA-03D40CB04D1B}">
      <dgm:prSet phldrT="[Text]" custT="1"/>
      <dgm:spPr/>
      <dgm:t>
        <a:bodyPr/>
        <a:lstStyle/>
        <a:p>
          <a:r>
            <a:rPr lang="en-US" sz="1400" dirty="0"/>
            <a:t>Create Packet following PAG Checklist T-3-A-1 Enlisted</a:t>
          </a:r>
        </a:p>
      </dgm:t>
    </dgm:pt>
    <dgm:pt modelId="{FCE4BBDB-A3B3-4C1F-BFD9-05B34C6FBAD4}" type="parTrans" cxnId="{97F7ABC6-3F28-4CDE-B3A1-F18FF7FFF7CC}">
      <dgm:prSet/>
      <dgm:spPr/>
      <dgm:t>
        <a:bodyPr/>
        <a:lstStyle/>
        <a:p>
          <a:endParaRPr lang="en-US" sz="900"/>
        </a:p>
      </dgm:t>
    </dgm:pt>
    <dgm:pt modelId="{6BE25415-FDC9-4B8E-8083-85A811B1C97D}" type="sibTrans" cxnId="{97F7ABC6-3F28-4CDE-B3A1-F18FF7FFF7CC}">
      <dgm:prSet/>
      <dgm:spPr/>
      <dgm:t>
        <a:bodyPr/>
        <a:lstStyle/>
        <a:p>
          <a:endParaRPr lang="en-US" sz="900"/>
        </a:p>
      </dgm:t>
    </dgm:pt>
    <dgm:pt modelId="{13C6BC0F-1F9B-4950-8E97-1C6B808C88A3}">
      <dgm:prSet phldrT="[Text]" custT="1"/>
      <dgm:spPr/>
      <dgm:t>
        <a:bodyPr/>
        <a:lstStyle/>
        <a:p>
          <a:r>
            <a:rPr lang="en-US" sz="1400" dirty="0"/>
            <a:t>Give Soldier Notification of Separation with all Enclosures and give Soldier 30 days to respond.</a:t>
          </a:r>
        </a:p>
      </dgm:t>
    </dgm:pt>
    <dgm:pt modelId="{EBEF644C-06BA-427C-82FE-336DCD73C3C9}" type="parTrans" cxnId="{0236A6DC-4130-41BA-BCA5-D96D1E61D66C}">
      <dgm:prSet/>
      <dgm:spPr/>
      <dgm:t>
        <a:bodyPr/>
        <a:lstStyle/>
        <a:p>
          <a:endParaRPr lang="en-US" sz="900"/>
        </a:p>
      </dgm:t>
    </dgm:pt>
    <dgm:pt modelId="{4A63FE39-C4E4-43B4-9F98-6566E3929DC8}" type="sibTrans" cxnId="{0236A6DC-4130-41BA-BCA5-D96D1E61D66C}">
      <dgm:prSet/>
      <dgm:spPr/>
      <dgm:t>
        <a:bodyPr/>
        <a:lstStyle/>
        <a:p>
          <a:endParaRPr lang="en-US" sz="900"/>
        </a:p>
      </dgm:t>
    </dgm:pt>
    <dgm:pt modelId="{C974572C-2239-4840-9AB6-162C21E1C438}">
      <dgm:prSet phldrT="[Text]" custT="1"/>
      <dgm:spPr/>
      <dgm:t>
        <a:bodyPr anchor="ctr"/>
        <a:lstStyle/>
        <a:p>
          <a:r>
            <a:rPr lang="en-US" sz="1400" dirty="0"/>
            <a:t>Submit Completed packet to Battalion thru </a:t>
          </a:r>
          <a:r>
            <a:rPr lang="en-US" sz="1400" dirty="0" err="1"/>
            <a:t>ePAT</a:t>
          </a:r>
          <a:r>
            <a:rPr lang="en-US" sz="1400" dirty="0"/>
            <a:t> for review and further process.</a:t>
          </a:r>
        </a:p>
      </dgm:t>
    </dgm:pt>
    <dgm:pt modelId="{0710B434-F980-467A-97DF-AF5788276330}" type="parTrans" cxnId="{A61CB31F-47A7-4A18-A1BA-4FF4FC5C1775}">
      <dgm:prSet/>
      <dgm:spPr/>
      <dgm:t>
        <a:bodyPr/>
        <a:lstStyle/>
        <a:p>
          <a:endParaRPr lang="en-US" sz="900"/>
        </a:p>
      </dgm:t>
    </dgm:pt>
    <dgm:pt modelId="{827DB1E3-81A7-493E-9598-C0F6D05BC82A}" type="sibTrans" cxnId="{A61CB31F-47A7-4A18-A1BA-4FF4FC5C1775}">
      <dgm:prSet/>
      <dgm:spPr/>
      <dgm:t>
        <a:bodyPr/>
        <a:lstStyle/>
        <a:p>
          <a:endParaRPr lang="en-US" sz="900"/>
        </a:p>
      </dgm:t>
    </dgm:pt>
    <dgm:pt modelId="{3DB15346-6B91-413B-BBB0-979F6CADD870}">
      <dgm:prSet phldrT="[Text]" custT="1"/>
      <dgm:spPr/>
      <dgm:t>
        <a:bodyPr anchor="ctr"/>
        <a:lstStyle/>
        <a:p>
          <a:r>
            <a:rPr lang="en-US" sz="1400" dirty="0"/>
            <a:t>Submit Action thru ePAT (RCMS/ eActions) to Battalion for tracking purpose.</a:t>
          </a:r>
        </a:p>
      </dgm:t>
    </dgm:pt>
    <dgm:pt modelId="{5A388909-7437-4CFB-8D7C-88A4474F5141}" type="parTrans" cxnId="{98B54278-0F52-428B-871D-317D6B1ED0CD}">
      <dgm:prSet/>
      <dgm:spPr/>
      <dgm:t>
        <a:bodyPr/>
        <a:lstStyle/>
        <a:p>
          <a:endParaRPr lang="en-US" sz="900"/>
        </a:p>
      </dgm:t>
    </dgm:pt>
    <dgm:pt modelId="{FDC714DC-EB1E-4BF1-9C6F-A3A6E4E6505F}" type="sibTrans" cxnId="{98B54278-0F52-428B-871D-317D6B1ED0CD}">
      <dgm:prSet/>
      <dgm:spPr/>
      <dgm:t>
        <a:bodyPr/>
        <a:lstStyle/>
        <a:p>
          <a:endParaRPr lang="en-US" sz="900"/>
        </a:p>
      </dgm:t>
    </dgm:pt>
    <dgm:pt modelId="{2D45F49A-09CF-4C52-8908-E62A0CA4DCA3}">
      <dgm:prSet phldrT="[Text]" custT="1"/>
      <dgm:spPr/>
      <dgm:t>
        <a:bodyPr/>
        <a:lstStyle/>
        <a:p>
          <a:r>
            <a:rPr lang="en-US" sz="1400" b="1" dirty="0"/>
            <a:t>Contact CID </a:t>
          </a:r>
          <a:r>
            <a:rPr lang="en-US" sz="1400" dirty="0"/>
            <a:t>and Schedule an Appointment for Soldier and Commander.</a:t>
          </a:r>
        </a:p>
      </dgm:t>
    </dgm:pt>
    <dgm:pt modelId="{685657C0-E123-4BDE-86C2-B8C9D5943959}" type="parTrans" cxnId="{0742CEE3-5D87-4974-9DDE-1061ACCA2F44}">
      <dgm:prSet/>
      <dgm:spPr/>
      <dgm:t>
        <a:bodyPr/>
        <a:lstStyle/>
        <a:p>
          <a:endParaRPr lang="en-US" sz="900"/>
        </a:p>
      </dgm:t>
    </dgm:pt>
    <dgm:pt modelId="{AE9592FC-E739-4DD8-9193-C356B70719DA}" type="sibTrans" cxnId="{0742CEE3-5D87-4974-9DDE-1061ACCA2F44}">
      <dgm:prSet/>
      <dgm:spPr/>
      <dgm:t>
        <a:bodyPr/>
        <a:lstStyle/>
        <a:p>
          <a:endParaRPr lang="en-US" sz="900"/>
        </a:p>
      </dgm:t>
    </dgm:pt>
    <dgm:pt modelId="{E08336F4-8F74-46EE-A191-9D5939B4C561}">
      <dgm:prSet phldrT="[Text]" custT="1"/>
      <dgm:spPr/>
      <dgm:t>
        <a:bodyPr/>
        <a:lstStyle/>
        <a:p>
          <a:r>
            <a:rPr lang="en-US" sz="1400" b="1" u="sng" dirty="0"/>
            <a:t>FLAG Soldier </a:t>
          </a:r>
          <a:r>
            <a:rPr lang="en-US" sz="1400" dirty="0"/>
            <a:t>(Personnel system) with Code U and change </a:t>
          </a:r>
          <a:r>
            <a:rPr lang="en-US" sz="1400" dirty="0" err="1"/>
            <a:t>deployability</a:t>
          </a:r>
          <a:r>
            <a:rPr lang="en-US" sz="1400" dirty="0"/>
            <a:t> code to LD. (DA Form 268)</a:t>
          </a:r>
        </a:p>
      </dgm:t>
    </dgm:pt>
    <dgm:pt modelId="{78D2571E-51A6-4F4E-A7CA-8A8BD7C2FB09}" type="parTrans" cxnId="{058C3E41-FF69-4AD3-9789-4E5CC6A26877}">
      <dgm:prSet/>
      <dgm:spPr/>
      <dgm:t>
        <a:bodyPr/>
        <a:lstStyle/>
        <a:p>
          <a:endParaRPr lang="en-US"/>
        </a:p>
      </dgm:t>
    </dgm:pt>
    <dgm:pt modelId="{38FA2940-B035-4C4B-B4FF-00F4B2417A45}" type="sibTrans" cxnId="{058C3E41-FF69-4AD3-9789-4E5CC6A26877}">
      <dgm:prSet/>
      <dgm:spPr/>
      <dgm:t>
        <a:bodyPr/>
        <a:lstStyle/>
        <a:p>
          <a:endParaRPr lang="en-US"/>
        </a:p>
      </dgm:t>
    </dgm:pt>
    <dgm:pt modelId="{DBB03C85-6DC2-42E5-9A80-1572AF2F83B3}" type="pres">
      <dgm:prSet presAssocID="{729AC9C9-1AA1-4095-B529-CECBD25DC07E}" presName="linearFlow" presStyleCnt="0">
        <dgm:presLayoutVars>
          <dgm:dir/>
          <dgm:animLvl val="lvl"/>
          <dgm:resizeHandles val="exact"/>
        </dgm:presLayoutVars>
      </dgm:prSet>
      <dgm:spPr/>
    </dgm:pt>
    <dgm:pt modelId="{0025D51E-B92F-4943-A283-F169C5B04EAF}" type="pres">
      <dgm:prSet presAssocID="{E2527F4E-BB0C-4B38-90DA-9AB822B59728}" presName="composite" presStyleCnt="0"/>
      <dgm:spPr/>
    </dgm:pt>
    <dgm:pt modelId="{ABED52DE-40F1-4C92-94CE-5499C00ECE2B}" type="pres">
      <dgm:prSet presAssocID="{E2527F4E-BB0C-4B38-90DA-9AB822B59728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35CB0DE1-BB80-4D54-B215-DDA445296F49}" type="pres">
      <dgm:prSet presAssocID="{E2527F4E-BB0C-4B38-90DA-9AB822B59728}" presName="descendantText" presStyleLbl="alignAcc1" presStyleIdx="0" presStyleCnt="2">
        <dgm:presLayoutVars>
          <dgm:bulletEnabled val="1"/>
        </dgm:presLayoutVars>
      </dgm:prSet>
      <dgm:spPr/>
    </dgm:pt>
    <dgm:pt modelId="{668382DF-7133-4E65-87D2-C1B57BD9787D}" type="pres">
      <dgm:prSet presAssocID="{39FD1B07-43F8-4112-A351-A9157695BFCE}" presName="sp" presStyleCnt="0"/>
      <dgm:spPr/>
    </dgm:pt>
    <dgm:pt modelId="{1975CA90-96EE-4D2F-8957-06BB74301CD9}" type="pres">
      <dgm:prSet presAssocID="{BD117578-8C28-4BFC-B353-2C38E7A36C38}" presName="composite" presStyleCnt="0"/>
      <dgm:spPr/>
    </dgm:pt>
    <dgm:pt modelId="{5CB7A2A6-4C31-45D3-873B-CDF8A4480618}" type="pres">
      <dgm:prSet presAssocID="{BD117578-8C28-4BFC-B353-2C38E7A36C38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8C86233D-53A5-452F-B506-84EE5913E894}" type="pres">
      <dgm:prSet presAssocID="{BD117578-8C28-4BFC-B353-2C38E7A36C38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30435F05-B06C-44F5-99B3-DF60D7EF08AD}" type="presOf" srcId="{E2527F4E-BB0C-4B38-90DA-9AB822B59728}" destId="{ABED52DE-40F1-4C92-94CE-5499C00ECE2B}" srcOrd="0" destOrd="0" presId="urn:microsoft.com/office/officeart/2005/8/layout/chevron2"/>
    <dgm:cxn modelId="{EFE48E17-2511-4C11-BC25-8DFCF11923D4}" srcId="{E2527F4E-BB0C-4B38-90DA-9AB822B59728}" destId="{399895B6-CFE9-4263-A88E-6AAE25CE2CBA}" srcOrd="2" destOrd="0" parTransId="{62375812-1BD6-4A12-9E47-5BFF242FB8E4}" sibTransId="{3EB40D10-540F-4B0A-BF45-D24EEFDA92FA}"/>
    <dgm:cxn modelId="{A61CB31F-47A7-4A18-A1BA-4FF4FC5C1775}" srcId="{BD117578-8C28-4BFC-B353-2C38E7A36C38}" destId="{C974572C-2239-4840-9AB6-162C21E1C438}" srcOrd="3" destOrd="0" parTransId="{0710B434-F980-467A-97DF-AF5788276330}" sibTransId="{827DB1E3-81A7-493E-9598-C0F6D05BC82A}"/>
    <dgm:cxn modelId="{E111A02C-227D-4E81-B1DD-911BFA64B66C}" type="presOf" srcId="{13C6BC0F-1F9B-4950-8E97-1C6B808C88A3}" destId="{35CB0DE1-BB80-4D54-B215-DDA445296F49}" srcOrd="0" destOrd="4" presId="urn:microsoft.com/office/officeart/2005/8/layout/chevron2"/>
    <dgm:cxn modelId="{058C3E41-FF69-4AD3-9789-4E5CC6A26877}" srcId="{E2527F4E-BB0C-4B38-90DA-9AB822B59728}" destId="{E08336F4-8F74-46EE-A191-9D5939B4C561}" srcOrd="0" destOrd="0" parTransId="{78D2571E-51A6-4F4E-A7CA-8A8BD7C2FB09}" sibTransId="{38FA2940-B035-4C4B-B4FF-00F4B2417A45}"/>
    <dgm:cxn modelId="{41B97C42-EFF4-48B9-A69F-6330F9E90F57}" type="presOf" srcId="{2287D02B-FBA4-4C98-B38B-DAD6936A0792}" destId="{8C86233D-53A5-452F-B506-84EE5913E894}" srcOrd="0" destOrd="1" presId="urn:microsoft.com/office/officeart/2005/8/layout/chevron2"/>
    <dgm:cxn modelId="{05316E69-F41F-4D1F-824A-A130CDC0B1ED}" srcId="{729AC9C9-1AA1-4095-B529-CECBD25DC07E}" destId="{BD117578-8C28-4BFC-B353-2C38E7A36C38}" srcOrd="1" destOrd="0" parTransId="{5EFA6A3A-8C0D-460B-9EDC-CA321A9E6244}" sibTransId="{7F221136-1664-46FB-8BCC-0D841C3D4C73}"/>
    <dgm:cxn modelId="{5D3CF750-4F8C-4E38-811F-F9C16B85CFC7}" srcId="{BD117578-8C28-4BFC-B353-2C38E7A36C38}" destId="{C94C057B-7A61-4F20-88FC-FC25E24A2111}" srcOrd="0" destOrd="0" parTransId="{384D12BE-CBE2-4C90-A501-B9DC91A2A8CF}" sibTransId="{62DB2D03-D8BC-440B-B66B-7D4EAAC4113D}"/>
    <dgm:cxn modelId="{B5FD2653-A662-4DCB-B782-185EDF87642D}" type="presOf" srcId="{E08336F4-8F74-46EE-A191-9D5939B4C561}" destId="{35CB0DE1-BB80-4D54-B215-DDA445296F49}" srcOrd="0" destOrd="0" presId="urn:microsoft.com/office/officeart/2005/8/layout/chevron2"/>
    <dgm:cxn modelId="{98B54278-0F52-428B-871D-317D6B1ED0CD}" srcId="{BD117578-8C28-4BFC-B353-2C38E7A36C38}" destId="{3DB15346-6B91-413B-BBB0-979F6CADD870}" srcOrd="2" destOrd="0" parTransId="{5A388909-7437-4CFB-8D7C-88A4474F5141}" sibTransId="{FDC714DC-EB1E-4BF1-9C6F-A3A6E4E6505F}"/>
    <dgm:cxn modelId="{F30F347C-40BC-43D6-9666-42F27C0A536D}" type="presOf" srcId="{729AC9C9-1AA1-4095-B529-CECBD25DC07E}" destId="{DBB03C85-6DC2-42E5-9A80-1572AF2F83B3}" srcOrd="0" destOrd="0" presId="urn:microsoft.com/office/officeart/2005/8/layout/chevron2"/>
    <dgm:cxn modelId="{D2900F82-415E-4280-9CDD-B73D09D83661}" type="presOf" srcId="{C94C057B-7A61-4F20-88FC-FC25E24A2111}" destId="{8C86233D-53A5-452F-B506-84EE5913E894}" srcOrd="0" destOrd="0" presId="urn:microsoft.com/office/officeart/2005/8/layout/chevron2"/>
    <dgm:cxn modelId="{2DCA4C95-8974-4D62-A2E9-1AFB4DF52EB8}" type="presOf" srcId="{BD117578-8C28-4BFC-B353-2C38E7A36C38}" destId="{5CB7A2A6-4C31-45D3-873B-CDF8A4480618}" srcOrd="0" destOrd="0" presId="urn:microsoft.com/office/officeart/2005/8/layout/chevron2"/>
    <dgm:cxn modelId="{3E59E1B0-C15E-481A-B092-6EEBC3E4552F}" type="presOf" srcId="{2D45F49A-09CF-4C52-8908-E62A0CA4DCA3}" destId="{35CB0DE1-BB80-4D54-B215-DDA445296F49}" srcOrd="0" destOrd="1" presId="urn:microsoft.com/office/officeart/2005/8/layout/chevron2"/>
    <dgm:cxn modelId="{723B72B8-EF9B-4E55-A0DA-88B1CEEC6CCD}" srcId="{729AC9C9-1AA1-4095-B529-CECBD25DC07E}" destId="{E2527F4E-BB0C-4B38-90DA-9AB822B59728}" srcOrd="0" destOrd="0" parTransId="{4551E6C7-9F99-4154-8C36-480782B117B6}" sibTransId="{39FD1B07-43F8-4112-A351-A9157695BFCE}"/>
    <dgm:cxn modelId="{ED29BABA-E5F1-4941-9BBD-CE0C89D699BD}" srcId="{BD117578-8C28-4BFC-B353-2C38E7A36C38}" destId="{2287D02B-FBA4-4C98-B38B-DAD6936A0792}" srcOrd="1" destOrd="0" parTransId="{012A8BC5-C81F-46F4-AAEF-F4952CD7D7FD}" sibTransId="{896E9B47-7E1D-4247-9F69-E21AF833AEA4}"/>
    <dgm:cxn modelId="{99EC23C3-950F-4603-8DD8-D38B85DB880D}" type="presOf" srcId="{3DB15346-6B91-413B-BBB0-979F6CADD870}" destId="{8C86233D-53A5-452F-B506-84EE5913E894}" srcOrd="0" destOrd="2" presId="urn:microsoft.com/office/officeart/2005/8/layout/chevron2"/>
    <dgm:cxn modelId="{97F7ABC6-3F28-4CDE-B3A1-F18FF7FFF7CC}" srcId="{E2527F4E-BB0C-4B38-90DA-9AB822B59728}" destId="{5589EEC3-5586-4FF8-98EA-03D40CB04D1B}" srcOrd="3" destOrd="0" parTransId="{FCE4BBDB-A3B3-4C1F-BFD9-05B34C6FBAD4}" sibTransId="{6BE25415-FDC9-4B8E-8083-85A811B1C97D}"/>
    <dgm:cxn modelId="{4855B8D3-52C0-48A9-8425-895B64EFDF41}" type="presOf" srcId="{C974572C-2239-4840-9AB6-162C21E1C438}" destId="{8C86233D-53A5-452F-B506-84EE5913E894}" srcOrd="0" destOrd="3" presId="urn:microsoft.com/office/officeart/2005/8/layout/chevron2"/>
    <dgm:cxn modelId="{0236A6DC-4130-41BA-BCA5-D96D1E61D66C}" srcId="{E2527F4E-BB0C-4B38-90DA-9AB822B59728}" destId="{13C6BC0F-1F9B-4950-8E97-1C6B808C88A3}" srcOrd="4" destOrd="0" parTransId="{EBEF644C-06BA-427C-82FE-336DCD73C3C9}" sibTransId="{4A63FE39-C4E4-43B4-9F98-6566E3929DC8}"/>
    <dgm:cxn modelId="{76B40BDD-6D46-4238-A82F-475663AED0A8}" type="presOf" srcId="{5589EEC3-5586-4FF8-98EA-03D40CB04D1B}" destId="{35CB0DE1-BB80-4D54-B215-DDA445296F49}" srcOrd="0" destOrd="3" presId="urn:microsoft.com/office/officeart/2005/8/layout/chevron2"/>
    <dgm:cxn modelId="{0742CEE3-5D87-4974-9DDE-1061ACCA2F44}" srcId="{E2527F4E-BB0C-4B38-90DA-9AB822B59728}" destId="{2D45F49A-09CF-4C52-8908-E62A0CA4DCA3}" srcOrd="1" destOrd="0" parTransId="{685657C0-E123-4BDE-86C2-B8C9D5943959}" sibTransId="{AE9592FC-E739-4DD8-9193-C356B70719DA}"/>
    <dgm:cxn modelId="{F584E1F5-FA98-4F87-997A-661024BDC9FA}" type="presOf" srcId="{399895B6-CFE9-4263-A88E-6AAE25CE2CBA}" destId="{35CB0DE1-BB80-4D54-B215-DDA445296F49}" srcOrd="0" destOrd="2" presId="urn:microsoft.com/office/officeart/2005/8/layout/chevron2"/>
    <dgm:cxn modelId="{1519F9DD-5B7F-41A9-A567-499F91553037}" type="presParOf" srcId="{DBB03C85-6DC2-42E5-9A80-1572AF2F83B3}" destId="{0025D51E-B92F-4943-A283-F169C5B04EAF}" srcOrd="0" destOrd="0" presId="urn:microsoft.com/office/officeart/2005/8/layout/chevron2"/>
    <dgm:cxn modelId="{8996322E-7864-4BEA-93E2-6AE278E23FD6}" type="presParOf" srcId="{0025D51E-B92F-4943-A283-F169C5B04EAF}" destId="{ABED52DE-40F1-4C92-94CE-5499C00ECE2B}" srcOrd="0" destOrd="0" presId="urn:microsoft.com/office/officeart/2005/8/layout/chevron2"/>
    <dgm:cxn modelId="{FA552D6F-6336-4440-9B5F-7F8189E15F2A}" type="presParOf" srcId="{0025D51E-B92F-4943-A283-F169C5B04EAF}" destId="{35CB0DE1-BB80-4D54-B215-DDA445296F49}" srcOrd="1" destOrd="0" presId="urn:microsoft.com/office/officeart/2005/8/layout/chevron2"/>
    <dgm:cxn modelId="{9D325B60-C121-4DE7-9825-C90411825565}" type="presParOf" srcId="{DBB03C85-6DC2-42E5-9A80-1572AF2F83B3}" destId="{668382DF-7133-4E65-87D2-C1B57BD9787D}" srcOrd="1" destOrd="0" presId="urn:microsoft.com/office/officeart/2005/8/layout/chevron2"/>
    <dgm:cxn modelId="{7E005EB1-00E3-470F-90DE-CC93C647F1BD}" type="presParOf" srcId="{DBB03C85-6DC2-42E5-9A80-1572AF2F83B3}" destId="{1975CA90-96EE-4D2F-8957-06BB74301CD9}" srcOrd="2" destOrd="0" presId="urn:microsoft.com/office/officeart/2005/8/layout/chevron2"/>
    <dgm:cxn modelId="{B68EE29F-6927-48CB-BE17-39610E6057CA}" type="presParOf" srcId="{1975CA90-96EE-4D2F-8957-06BB74301CD9}" destId="{5CB7A2A6-4C31-45D3-873B-CDF8A4480618}" srcOrd="0" destOrd="0" presId="urn:microsoft.com/office/officeart/2005/8/layout/chevron2"/>
    <dgm:cxn modelId="{80C9690F-5B29-42C0-99F2-C46F67F5E835}" type="presParOf" srcId="{1975CA90-96EE-4D2F-8957-06BB74301CD9}" destId="{8C86233D-53A5-452F-B506-84EE5913E89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6A69F5-7880-48E0-8062-F4A3752CD124}" type="doc">
      <dgm:prSet loTypeId="urn:microsoft.com/office/officeart/2005/8/layout/chevron2" loCatId="process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BDBFE8E-8AC3-463D-A72C-5A62A5C584F4}" type="pres">
      <dgm:prSet presAssocID="{696A69F5-7880-48E0-8062-F4A3752CD124}" presName="linearFlow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80773752-3B72-40E6-A655-596AB51C39A2}" type="presOf" srcId="{696A69F5-7880-48E0-8062-F4A3752CD124}" destId="{FBDBFE8E-8AC3-463D-A72C-5A62A5C584F4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29AC9C9-1AA1-4095-B529-CECBD25DC07E}" type="doc">
      <dgm:prSet loTypeId="urn:microsoft.com/office/officeart/2005/8/layout/chevron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6AE2DE2-A80E-4088-B958-D622E3024DD6}">
      <dgm:prSet phldrT="[Text]" custT="1"/>
      <dgm:spPr/>
      <dgm:t>
        <a:bodyPr anchor="t"/>
        <a:lstStyle/>
        <a:p>
          <a:r>
            <a:rPr lang="en-US" sz="2000" b="1" dirty="0"/>
            <a:t>Battalion</a:t>
          </a:r>
        </a:p>
        <a:p>
          <a:r>
            <a:rPr lang="en-US" sz="2000" b="1" dirty="0"/>
            <a:t>&amp; </a:t>
          </a:r>
        </a:p>
        <a:p>
          <a:r>
            <a:rPr lang="en-US" sz="2000" b="1" dirty="0"/>
            <a:t>Brigade</a:t>
          </a:r>
        </a:p>
      </dgm:t>
    </dgm:pt>
    <dgm:pt modelId="{DF2D0915-3B60-44DA-9FF9-BAA3800519EA}" type="parTrans" cxnId="{E2BBBFE8-9E8B-448C-9172-760DC66C6290}">
      <dgm:prSet/>
      <dgm:spPr/>
      <dgm:t>
        <a:bodyPr/>
        <a:lstStyle/>
        <a:p>
          <a:endParaRPr lang="en-US" sz="900"/>
        </a:p>
      </dgm:t>
    </dgm:pt>
    <dgm:pt modelId="{CE6D9FFE-01DF-4DB9-977B-C33AD9E3132F}" type="sibTrans" cxnId="{E2BBBFE8-9E8B-448C-9172-760DC66C6290}">
      <dgm:prSet/>
      <dgm:spPr/>
      <dgm:t>
        <a:bodyPr/>
        <a:lstStyle/>
        <a:p>
          <a:endParaRPr lang="en-US" sz="900"/>
        </a:p>
      </dgm:t>
    </dgm:pt>
    <dgm:pt modelId="{246EF8DA-62EC-4108-BAC0-63E5111DB754}">
      <dgm:prSet phldrT="[Text]" custT="1"/>
      <dgm:spPr/>
      <dgm:t>
        <a:bodyPr anchor="ctr"/>
        <a:lstStyle/>
        <a:p>
          <a:r>
            <a:rPr lang="en-US" sz="1600" dirty="0"/>
            <a:t>Review and verify all documents for any discrepancy.</a:t>
          </a:r>
        </a:p>
      </dgm:t>
    </dgm:pt>
    <dgm:pt modelId="{62CA5CEC-6872-4246-A97E-F16016512A8F}" type="parTrans" cxnId="{41963B01-99E3-4176-B2EC-FC8D26385E25}">
      <dgm:prSet/>
      <dgm:spPr/>
      <dgm:t>
        <a:bodyPr/>
        <a:lstStyle/>
        <a:p>
          <a:endParaRPr lang="en-US" sz="900"/>
        </a:p>
      </dgm:t>
    </dgm:pt>
    <dgm:pt modelId="{1FF81DC8-D42D-41BF-966A-95E4204A3AA5}" type="sibTrans" cxnId="{41963B01-99E3-4176-B2EC-FC8D26385E25}">
      <dgm:prSet/>
      <dgm:spPr/>
      <dgm:t>
        <a:bodyPr/>
        <a:lstStyle/>
        <a:p>
          <a:endParaRPr lang="en-US" sz="900"/>
        </a:p>
      </dgm:t>
    </dgm:pt>
    <dgm:pt modelId="{AB39AF90-C1D0-4008-BDF7-CA2DD06B6FAD}">
      <dgm:prSet phldrT="[Text]" custT="1"/>
      <dgm:spPr/>
      <dgm:t>
        <a:bodyPr/>
        <a:lstStyle/>
        <a:p>
          <a:endParaRPr lang="en-US" sz="2000" b="1" dirty="0"/>
        </a:p>
        <a:p>
          <a:r>
            <a:rPr lang="en-US" sz="2000" b="1" dirty="0"/>
            <a:t>Final Process</a:t>
          </a:r>
        </a:p>
      </dgm:t>
    </dgm:pt>
    <dgm:pt modelId="{E5087A4F-911F-413C-B913-23CC822FCF57}" type="parTrans" cxnId="{3DF4D8B1-05FB-44B2-9651-7F59E1027B8B}">
      <dgm:prSet/>
      <dgm:spPr/>
      <dgm:t>
        <a:bodyPr/>
        <a:lstStyle/>
        <a:p>
          <a:endParaRPr lang="en-US" sz="900"/>
        </a:p>
      </dgm:t>
    </dgm:pt>
    <dgm:pt modelId="{E1ABFE24-4B71-44F0-8469-8FC1A308115F}" type="sibTrans" cxnId="{3DF4D8B1-05FB-44B2-9651-7F59E1027B8B}">
      <dgm:prSet/>
      <dgm:spPr/>
      <dgm:t>
        <a:bodyPr/>
        <a:lstStyle/>
        <a:p>
          <a:endParaRPr lang="en-US" sz="900"/>
        </a:p>
      </dgm:t>
    </dgm:pt>
    <dgm:pt modelId="{BD5AB0F6-B748-4A8A-8578-B3308077B190}">
      <dgm:prSet phldrT="[Text]" custT="1"/>
      <dgm:spPr/>
      <dgm:t>
        <a:bodyPr anchor="ctr"/>
        <a:lstStyle/>
        <a:p>
          <a:r>
            <a:rPr lang="en-US" sz="1600" dirty="0"/>
            <a:t>Complete Chain of Command Recommendation Memorandum.</a:t>
          </a:r>
        </a:p>
      </dgm:t>
    </dgm:pt>
    <dgm:pt modelId="{9F3FBF2E-2EA0-43B5-BA3E-5E958E2ED68F}" type="parTrans" cxnId="{E308F6B2-1A04-4168-B4D4-582A4041A650}">
      <dgm:prSet/>
      <dgm:spPr/>
      <dgm:t>
        <a:bodyPr/>
        <a:lstStyle/>
        <a:p>
          <a:endParaRPr lang="en-US" sz="900"/>
        </a:p>
      </dgm:t>
    </dgm:pt>
    <dgm:pt modelId="{0BEBE2A5-ED2A-4312-931A-731788CB4C78}" type="sibTrans" cxnId="{E308F6B2-1A04-4168-B4D4-582A4041A650}">
      <dgm:prSet/>
      <dgm:spPr/>
      <dgm:t>
        <a:bodyPr/>
        <a:lstStyle/>
        <a:p>
          <a:endParaRPr lang="en-US" sz="900"/>
        </a:p>
      </dgm:t>
    </dgm:pt>
    <dgm:pt modelId="{820D752A-399B-486B-B19D-ABE7D02606C5}">
      <dgm:prSet phldrT="[Text]" custT="1"/>
      <dgm:spPr/>
      <dgm:t>
        <a:bodyPr anchor="ctr"/>
        <a:lstStyle/>
        <a:p>
          <a:r>
            <a:rPr lang="en-US" sz="1600" dirty="0"/>
            <a:t>Submit Action thru ePAT (RCMS/ eActions) to Battalion for tracking purpose.</a:t>
          </a:r>
        </a:p>
      </dgm:t>
    </dgm:pt>
    <dgm:pt modelId="{0455571F-91AD-4668-B560-8FF2D6F7EE5F}" type="parTrans" cxnId="{79CBF35F-DEA1-4677-9F00-A3640C8C41AC}">
      <dgm:prSet/>
      <dgm:spPr/>
      <dgm:t>
        <a:bodyPr/>
        <a:lstStyle/>
        <a:p>
          <a:endParaRPr lang="en-US" sz="900"/>
        </a:p>
      </dgm:t>
    </dgm:pt>
    <dgm:pt modelId="{90BD4F6D-A8F0-4016-9E7E-E6D1CC65AA72}" type="sibTrans" cxnId="{79CBF35F-DEA1-4677-9F00-A3640C8C41AC}">
      <dgm:prSet/>
      <dgm:spPr/>
      <dgm:t>
        <a:bodyPr/>
        <a:lstStyle/>
        <a:p>
          <a:endParaRPr lang="en-US" sz="900"/>
        </a:p>
      </dgm:t>
    </dgm:pt>
    <dgm:pt modelId="{7C4E9E03-612B-4FC0-918D-C939C5876AB6}">
      <dgm:prSet custT="1"/>
      <dgm:spPr/>
      <dgm:t>
        <a:bodyPr anchor="ctr"/>
        <a:lstStyle/>
        <a:p>
          <a:r>
            <a:rPr lang="en-US" sz="1600" dirty="0"/>
            <a:t>Submit Completed packet to next Level thru </a:t>
          </a:r>
          <a:r>
            <a:rPr lang="en-US" sz="1600" dirty="0" err="1"/>
            <a:t>ePAT</a:t>
          </a:r>
          <a:r>
            <a:rPr lang="en-US" sz="1600" dirty="0"/>
            <a:t> for Review and further process. (Battalion will send to Brigade / Brigade will send to SJA at 1MSC Level for Review.)</a:t>
          </a:r>
        </a:p>
      </dgm:t>
    </dgm:pt>
    <dgm:pt modelId="{49496E64-225B-4E50-9D88-E62F969D8CDE}" type="parTrans" cxnId="{ABAABF0B-D59C-47F9-BC64-DD35DC5E4D01}">
      <dgm:prSet/>
      <dgm:spPr/>
      <dgm:t>
        <a:bodyPr/>
        <a:lstStyle/>
        <a:p>
          <a:endParaRPr lang="en-US" sz="900"/>
        </a:p>
      </dgm:t>
    </dgm:pt>
    <dgm:pt modelId="{276E7A4B-6263-46D4-8B4C-4CD4C5FABB30}" type="sibTrans" cxnId="{ABAABF0B-D59C-47F9-BC64-DD35DC5E4D01}">
      <dgm:prSet/>
      <dgm:spPr/>
      <dgm:t>
        <a:bodyPr/>
        <a:lstStyle/>
        <a:p>
          <a:endParaRPr lang="en-US" sz="900"/>
        </a:p>
      </dgm:t>
    </dgm:pt>
    <dgm:pt modelId="{71C3C83D-DB07-4B17-8DFA-58976604A88D}">
      <dgm:prSet custT="1"/>
      <dgm:spPr/>
      <dgm:t>
        <a:bodyPr anchor="ctr"/>
        <a:lstStyle/>
        <a:p>
          <a:endParaRPr lang="en-US" sz="1400" dirty="0"/>
        </a:p>
      </dgm:t>
    </dgm:pt>
    <dgm:pt modelId="{AF91B016-9309-49E0-AFF4-09695CAB5698}" type="parTrans" cxnId="{03CA22A1-1A71-46D5-9C44-00B7E4A50031}">
      <dgm:prSet/>
      <dgm:spPr/>
      <dgm:t>
        <a:bodyPr/>
        <a:lstStyle/>
        <a:p>
          <a:endParaRPr lang="en-US" sz="900"/>
        </a:p>
      </dgm:t>
    </dgm:pt>
    <dgm:pt modelId="{BCEEBFE0-5325-40DA-99FD-C06AF3C9D725}" type="sibTrans" cxnId="{03CA22A1-1A71-46D5-9C44-00B7E4A50031}">
      <dgm:prSet/>
      <dgm:spPr/>
      <dgm:t>
        <a:bodyPr/>
        <a:lstStyle/>
        <a:p>
          <a:endParaRPr lang="en-US" sz="900"/>
        </a:p>
      </dgm:t>
    </dgm:pt>
    <dgm:pt modelId="{68E47D26-2253-437D-8EC0-9855DCFD3442}">
      <dgm:prSet custT="1"/>
      <dgm:spPr/>
      <dgm:t>
        <a:bodyPr anchor="ctr"/>
        <a:lstStyle/>
        <a:p>
          <a:r>
            <a:rPr lang="en-US" sz="1600" dirty="0"/>
            <a:t>CG Determinations: Separation, Suspended Separation or Board Referral </a:t>
          </a:r>
        </a:p>
      </dgm:t>
    </dgm:pt>
    <dgm:pt modelId="{E0F8A774-00AE-48F8-AB76-49D22FB18E21}" type="parTrans" cxnId="{E8633673-2082-41A6-831E-5A162D894334}">
      <dgm:prSet/>
      <dgm:spPr/>
      <dgm:t>
        <a:bodyPr/>
        <a:lstStyle/>
        <a:p>
          <a:endParaRPr lang="en-US"/>
        </a:p>
      </dgm:t>
    </dgm:pt>
    <dgm:pt modelId="{ECD983D6-FB8B-4DDC-9016-214A031BD3F1}" type="sibTrans" cxnId="{E8633673-2082-41A6-831E-5A162D894334}">
      <dgm:prSet/>
      <dgm:spPr/>
      <dgm:t>
        <a:bodyPr/>
        <a:lstStyle/>
        <a:p>
          <a:endParaRPr lang="en-US"/>
        </a:p>
      </dgm:t>
    </dgm:pt>
    <dgm:pt modelId="{FBBFFDE6-AD1D-4568-ADC2-D58604B95323}">
      <dgm:prSet custT="1"/>
      <dgm:spPr/>
      <dgm:t>
        <a:bodyPr anchor="ctr"/>
        <a:lstStyle/>
        <a:p>
          <a:r>
            <a:rPr lang="en-US" sz="1600" dirty="0"/>
            <a:t>Remove FLAG using code D after 12-month probation completion, discharge orders are published, or Retention Memorandum has been received.</a:t>
          </a:r>
        </a:p>
      </dgm:t>
    </dgm:pt>
    <dgm:pt modelId="{AD124FC7-5AAF-480D-82A0-E716646B1211}" type="parTrans" cxnId="{B058D65D-7BBD-4E76-AC16-7E3E295ED0A2}">
      <dgm:prSet/>
      <dgm:spPr/>
      <dgm:t>
        <a:bodyPr/>
        <a:lstStyle/>
        <a:p>
          <a:endParaRPr lang="en-US"/>
        </a:p>
      </dgm:t>
    </dgm:pt>
    <dgm:pt modelId="{6A1499CA-04F0-4FBE-8752-5EA0DD7C08AB}" type="sibTrans" cxnId="{B058D65D-7BBD-4E76-AC16-7E3E295ED0A2}">
      <dgm:prSet/>
      <dgm:spPr/>
      <dgm:t>
        <a:bodyPr/>
        <a:lstStyle/>
        <a:p>
          <a:endParaRPr lang="en-US"/>
        </a:p>
      </dgm:t>
    </dgm:pt>
    <dgm:pt modelId="{3BC8DB83-53F6-4C07-821E-5DD62A0B5AE1}">
      <dgm:prSet custT="1"/>
      <dgm:spPr/>
      <dgm:t>
        <a:bodyPr anchor="ctr"/>
        <a:lstStyle/>
        <a:p>
          <a:r>
            <a:rPr lang="en-US" sz="1600" dirty="0"/>
            <a:t>Suspended Separation - Once received 12-month probation Memorandum signed by Commanding General continue with a monthly collection using </a:t>
          </a:r>
          <a:r>
            <a:rPr lang="en-US" sz="1600" dirty="0">
              <a:solidFill>
                <a:schemeClr val="tx1"/>
              </a:solidFill>
            </a:rPr>
            <a:t>code RO.</a:t>
          </a:r>
        </a:p>
      </dgm:t>
    </dgm:pt>
    <dgm:pt modelId="{ADC3E9A1-50C5-4518-AE61-36394A52B15A}" type="parTrans" cxnId="{5FF6D100-5395-41E9-94F8-BFCCD6FEE094}">
      <dgm:prSet/>
      <dgm:spPr/>
      <dgm:t>
        <a:bodyPr/>
        <a:lstStyle/>
        <a:p>
          <a:endParaRPr lang="en-US"/>
        </a:p>
      </dgm:t>
    </dgm:pt>
    <dgm:pt modelId="{97915476-3D26-4187-AB27-A742F5DAA39A}" type="sibTrans" cxnId="{5FF6D100-5395-41E9-94F8-BFCCD6FEE094}">
      <dgm:prSet/>
      <dgm:spPr/>
      <dgm:t>
        <a:bodyPr/>
        <a:lstStyle/>
        <a:p>
          <a:endParaRPr lang="en-US"/>
        </a:p>
      </dgm:t>
    </dgm:pt>
    <dgm:pt modelId="{77DC7187-6D85-4ECF-9628-A8139DA014C6}">
      <dgm:prSet phldrT="[Text]" custT="1"/>
      <dgm:spPr/>
      <dgm:t>
        <a:bodyPr anchor="ctr"/>
        <a:lstStyle/>
        <a:p>
          <a:endParaRPr lang="en-US" sz="1600" dirty="0"/>
        </a:p>
      </dgm:t>
    </dgm:pt>
    <dgm:pt modelId="{FBE57BEE-5238-4F42-AB06-5CF92D982C21}" type="parTrans" cxnId="{E3C3E21B-794F-4A3A-9E44-567ED9CD01DB}">
      <dgm:prSet/>
      <dgm:spPr/>
      <dgm:t>
        <a:bodyPr/>
        <a:lstStyle/>
        <a:p>
          <a:endParaRPr lang="en-US"/>
        </a:p>
      </dgm:t>
    </dgm:pt>
    <dgm:pt modelId="{832185EB-7EFB-463A-A52C-5AC5DE2867EF}" type="sibTrans" cxnId="{E3C3E21B-794F-4A3A-9E44-567ED9CD01DB}">
      <dgm:prSet/>
      <dgm:spPr/>
      <dgm:t>
        <a:bodyPr/>
        <a:lstStyle/>
        <a:p>
          <a:endParaRPr lang="en-US"/>
        </a:p>
      </dgm:t>
    </dgm:pt>
    <dgm:pt modelId="{DBB03C85-6DC2-42E5-9A80-1572AF2F83B3}" type="pres">
      <dgm:prSet presAssocID="{729AC9C9-1AA1-4095-B529-CECBD25DC07E}" presName="linearFlow" presStyleCnt="0">
        <dgm:presLayoutVars>
          <dgm:dir/>
          <dgm:animLvl val="lvl"/>
          <dgm:resizeHandles val="exact"/>
        </dgm:presLayoutVars>
      </dgm:prSet>
      <dgm:spPr/>
    </dgm:pt>
    <dgm:pt modelId="{ECE628B9-4DC2-4D1D-B64A-6746537173D2}" type="pres">
      <dgm:prSet presAssocID="{AB39AF90-C1D0-4008-BDF7-CA2DD06B6FAD}" presName="composite" presStyleCnt="0"/>
      <dgm:spPr/>
    </dgm:pt>
    <dgm:pt modelId="{FA453AE9-8BAA-42DD-A620-B01981AC8479}" type="pres">
      <dgm:prSet presAssocID="{AB39AF90-C1D0-4008-BDF7-CA2DD06B6FAD}" presName="parentText" presStyleLbl="alignNode1" presStyleIdx="0" presStyleCnt="2" custLinFactNeighborY="84815">
        <dgm:presLayoutVars>
          <dgm:chMax val="1"/>
          <dgm:bulletEnabled val="1"/>
        </dgm:presLayoutVars>
      </dgm:prSet>
      <dgm:spPr/>
    </dgm:pt>
    <dgm:pt modelId="{77B5FEAF-9E36-49CC-A03A-43475A52DE3D}" type="pres">
      <dgm:prSet presAssocID="{AB39AF90-C1D0-4008-BDF7-CA2DD06B6FAD}" presName="descendantText" presStyleLbl="alignAcc1" presStyleIdx="0" presStyleCnt="2" custScaleY="106053" custLinFactY="32511" custLinFactNeighborX="-365" custLinFactNeighborY="100000">
        <dgm:presLayoutVars>
          <dgm:bulletEnabled val="1"/>
        </dgm:presLayoutVars>
      </dgm:prSet>
      <dgm:spPr/>
    </dgm:pt>
    <dgm:pt modelId="{5DDDB86F-66EF-402C-A6AC-18DD7EEDA33D}" type="pres">
      <dgm:prSet presAssocID="{E1ABFE24-4B71-44F0-8469-8FC1A308115F}" presName="sp" presStyleCnt="0"/>
      <dgm:spPr/>
    </dgm:pt>
    <dgm:pt modelId="{1B6CDBFE-43AA-4B4A-AFD8-9D6A8ABDA549}" type="pres">
      <dgm:prSet presAssocID="{46AE2DE2-A80E-4088-B958-D622E3024DD6}" presName="composite" presStyleCnt="0"/>
      <dgm:spPr/>
    </dgm:pt>
    <dgm:pt modelId="{FE34B045-0C2B-43EA-835B-B8E2134463F5}" type="pres">
      <dgm:prSet presAssocID="{46AE2DE2-A80E-4088-B958-D622E3024DD6}" presName="parentText" presStyleLbl="alignNode1" presStyleIdx="1" presStyleCnt="2" custLinFactNeighborX="0" custLinFactNeighborY="-85907">
        <dgm:presLayoutVars>
          <dgm:chMax val="1"/>
          <dgm:bulletEnabled val="1"/>
        </dgm:presLayoutVars>
      </dgm:prSet>
      <dgm:spPr/>
    </dgm:pt>
    <dgm:pt modelId="{EF978C05-C0FB-496B-8DE6-55ADEC23BC26}" type="pres">
      <dgm:prSet presAssocID="{46AE2DE2-A80E-4088-B958-D622E3024DD6}" presName="descendantText" presStyleLbl="alignAcc1" presStyleIdx="1" presStyleCnt="2" custLinFactY="-30530" custLinFactNeighborX="-365" custLinFactNeighborY="-100000">
        <dgm:presLayoutVars>
          <dgm:bulletEnabled val="1"/>
        </dgm:presLayoutVars>
      </dgm:prSet>
      <dgm:spPr/>
    </dgm:pt>
  </dgm:ptLst>
  <dgm:cxnLst>
    <dgm:cxn modelId="{53292A00-114A-494C-95F3-E81F4E00C878}" type="presOf" srcId="{46AE2DE2-A80E-4088-B958-D622E3024DD6}" destId="{FE34B045-0C2B-43EA-835B-B8E2134463F5}" srcOrd="0" destOrd="0" presId="urn:microsoft.com/office/officeart/2005/8/layout/chevron2"/>
    <dgm:cxn modelId="{5FF6D100-5395-41E9-94F8-BFCCD6FEE094}" srcId="{AB39AF90-C1D0-4008-BDF7-CA2DD06B6FAD}" destId="{3BC8DB83-53F6-4C07-821E-5DD62A0B5AE1}" srcOrd="1" destOrd="0" parTransId="{ADC3E9A1-50C5-4518-AE61-36394A52B15A}" sibTransId="{97915476-3D26-4187-AB27-A742F5DAA39A}"/>
    <dgm:cxn modelId="{41963B01-99E3-4176-B2EC-FC8D26385E25}" srcId="{46AE2DE2-A80E-4088-B958-D622E3024DD6}" destId="{246EF8DA-62EC-4108-BAC0-63E5111DB754}" srcOrd="1" destOrd="0" parTransId="{62CA5CEC-6872-4246-A97E-F16016512A8F}" sibTransId="{1FF81DC8-D42D-41BF-966A-95E4204A3AA5}"/>
    <dgm:cxn modelId="{22916E04-0C38-449F-8712-8C1AC130404A}" type="presOf" srcId="{7C4E9E03-612B-4FC0-918D-C939C5876AB6}" destId="{EF978C05-C0FB-496B-8DE6-55ADEC23BC26}" srcOrd="0" destOrd="4" presId="urn:microsoft.com/office/officeart/2005/8/layout/chevron2"/>
    <dgm:cxn modelId="{3313740A-A38E-472E-887D-74378A561662}" type="presOf" srcId="{71C3C83D-DB07-4B17-8DFA-58976604A88D}" destId="{EF978C05-C0FB-496B-8DE6-55ADEC23BC26}" srcOrd="0" destOrd="5" presId="urn:microsoft.com/office/officeart/2005/8/layout/chevron2"/>
    <dgm:cxn modelId="{ABAABF0B-D59C-47F9-BC64-DD35DC5E4D01}" srcId="{46AE2DE2-A80E-4088-B958-D622E3024DD6}" destId="{7C4E9E03-612B-4FC0-918D-C939C5876AB6}" srcOrd="4" destOrd="0" parTransId="{49496E64-225B-4E50-9D88-E62F969D8CDE}" sibTransId="{276E7A4B-6263-46D4-8B4C-4CD4C5FABB30}"/>
    <dgm:cxn modelId="{E3C3E21B-794F-4A3A-9E44-567ED9CD01DB}" srcId="{46AE2DE2-A80E-4088-B958-D622E3024DD6}" destId="{77DC7187-6D85-4ECF-9628-A8139DA014C6}" srcOrd="0" destOrd="0" parTransId="{FBE57BEE-5238-4F42-AB06-5CF92D982C21}" sibTransId="{832185EB-7EFB-463A-A52C-5AC5DE2867EF}"/>
    <dgm:cxn modelId="{A32F5824-7FAD-49E6-A3B2-370528D3CDDE}" type="presOf" srcId="{246EF8DA-62EC-4108-BAC0-63E5111DB754}" destId="{EF978C05-C0FB-496B-8DE6-55ADEC23BC26}" srcOrd="0" destOrd="1" presId="urn:microsoft.com/office/officeart/2005/8/layout/chevron2"/>
    <dgm:cxn modelId="{4FD68429-B629-4DD1-84D0-62FDB3774BD2}" type="presOf" srcId="{77DC7187-6D85-4ECF-9628-A8139DA014C6}" destId="{EF978C05-C0FB-496B-8DE6-55ADEC23BC26}" srcOrd="0" destOrd="0" presId="urn:microsoft.com/office/officeart/2005/8/layout/chevron2"/>
    <dgm:cxn modelId="{B058D65D-7BBD-4E76-AC16-7E3E295ED0A2}" srcId="{AB39AF90-C1D0-4008-BDF7-CA2DD06B6FAD}" destId="{FBBFFDE6-AD1D-4568-ADC2-D58604B95323}" srcOrd="2" destOrd="0" parTransId="{AD124FC7-5AAF-480D-82A0-E716646B1211}" sibTransId="{6A1499CA-04F0-4FBE-8752-5EA0DD7C08AB}"/>
    <dgm:cxn modelId="{79CBF35F-DEA1-4677-9F00-A3640C8C41AC}" srcId="{46AE2DE2-A80E-4088-B958-D622E3024DD6}" destId="{820D752A-399B-486B-B19D-ABE7D02606C5}" srcOrd="3" destOrd="0" parTransId="{0455571F-91AD-4668-B560-8FF2D6F7EE5F}" sibTransId="{90BD4F6D-A8F0-4016-9E7E-E6D1CC65AA72}"/>
    <dgm:cxn modelId="{FA5BBA4A-ED0E-44D8-8F3F-BAEAF4A311F6}" type="presOf" srcId="{68E47D26-2253-437D-8EC0-9855DCFD3442}" destId="{77B5FEAF-9E36-49CC-A03A-43475A52DE3D}" srcOrd="0" destOrd="0" presId="urn:microsoft.com/office/officeart/2005/8/layout/chevron2"/>
    <dgm:cxn modelId="{E8633673-2082-41A6-831E-5A162D894334}" srcId="{AB39AF90-C1D0-4008-BDF7-CA2DD06B6FAD}" destId="{68E47D26-2253-437D-8EC0-9855DCFD3442}" srcOrd="0" destOrd="0" parTransId="{E0F8A774-00AE-48F8-AB76-49D22FB18E21}" sibTransId="{ECD983D6-FB8B-4DDC-9016-214A031BD3F1}"/>
    <dgm:cxn modelId="{F30F347C-40BC-43D6-9666-42F27C0A536D}" type="presOf" srcId="{729AC9C9-1AA1-4095-B529-CECBD25DC07E}" destId="{DBB03C85-6DC2-42E5-9A80-1572AF2F83B3}" srcOrd="0" destOrd="0" presId="urn:microsoft.com/office/officeart/2005/8/layout/chevron2"/>
    <dgm:cxn modelId="{03CA22A1-1A71-46D5-9C44-00B7E4A50031}" srcId="{46AE2DE2-A80E-4088-B958-D622E3024DD6}" destId="{71C3C83D-DB07-4B17-8DFA-58976604A88D}" srcOrd="5" destOrd="0" parTransId="{AF91B016-9309-49E0-AFF4-09695CAB5698}" sibTransId="{BCEEBFE0-5325-40DA-99FD-C06AF3C9D725}"/>
    <dgm:cxn modelId="{DBD82AA2-081C-48AC-BE9A-E772FD7E2754}" type="presOf" srcId="{AB39AF90-C1D0-4008-BDF7-CA2DD06B6FAD}" destId="{FA453AE9-8BAA-42DD-A620-B01981AC8479}" srcOrd="0" destOrd="0" presId="urn:microsoft.com/office/officeart/2005/8/layout/chevron2"/>
    <dgm:cxn modelId="{3DF4D8B1-05FB-44B2-9651-7F59E1027B8B}" srcId="{729AC9C9-1AA1-4095-B529-CECBD25DC07E}" destId="{AB39AF90-C1D0-4008-BDF7-CA2DD06B6FAD}" srcOrd="0" destOrd="0" parTransId="{E5087A4F-911F-413C-B913-23CC822FCF57}" sibTransId="{E1ABFE24-4B71-44F0-8469-8FC1A308115F}"/>
    <dgm:cxn modelId="{E308F6B2-1A04-4168-B4D4-582A4041A650}" srcId="{46AE2DE2-A80E-4088-B958-D622E3024DD6}" destId="{BD5AB0F6-B748-4A8A-8578-B3308077B190}" srcOrd="2" destOrd="0" parTransId="{9F3FBF2E-2EA0-43B5-BA3E-5E958E2ED68F}" sibTransId="{0BEBE2A5-ED2A-4312-931A-731788CB4C78}"/>
    <dgm:cxn modelId="{D0B578BE-78E9-4857-BF2F-F4C43D07CA64}" type="presOf" srcId="{FBBFFDE6-AD1D-4568-ADC2-D58604B95323}" destId="{77B5FEAF-9E36-49CC-A03A-43475A52DE3D}" srcOrd="0" destOrd="2" presId="urn:microsoft.com/office/officeart/2005/8/layout/chevron2"/>
    <dgm:cxn modelId="{423CC3E1-03CA-4220-80AA-8B52FA3E84C8}" type="presOf" srcId="{3BC8DB83-53F6-4C07-821E-5DD62A0B5AE1}" destId="{77B5FEAF-9E36-49CC-A03A-43475A52DE3D}" srcOrd="0" destOrd="1" presId="urn:microsoft.com/office/officeart/2005/8/layout/chevron2"/>
    <dgm:cxn modelId="{3AB2DBE7-2BCE-4DD7-9C3D-6BA1A95C0BAB}" type="presOf" srcId="{820D752A-399B-486B-B19D-ABE7D02606C5}" destId="{EF978C05-C0FB-496B-8DE6-55ADEC23BC26}" srcOrd="0" destOrd="3" presId="urn:microsoft.com/office/officeart/2005/8/layout/chevron2"/>
    <dgm:cxn modelId="{E2BBBFE8-9E8B-448C-9172-760DC66C6290}" srcId="{729AC9C9-1AA1-4095-B529-CECBD25DC07E}" destId="{46AE2DE2-A80E-4088-B958-D622E3024DD6}" srcOrd="1" destOrd="0" parTransId="{DF2D0915-3B60-44DA-9FF9-BAA3800519EA}" sibTransId="{CE6D9FFE-01DF-4DB9-977B-C33AD9E3132F}"/>
    <dgm:cxn modelId="{464B91F5-E051-43B3-B1E4-16A065C555EB}" type="presOf" srcId="{BD5AB0F6-B748-4A8A-8578-B3308077B190}" destId="{EF978C05-C0FB-496B-8DE6-55ADEC23BC26}" srcOrd="0" destOrd="2" presId="urn:microsoft.com/office/officeart/2005/8/layout/chevron2"/>
    <dgm:cxn modelId="{1893B65A-2CA7-4CA3-B120-9C9FBED48956}" type="presParOf" srcId="{DBB03C85-6DC2-42E5-9A80-1572AF2F83B3}" destId="{ECE628B9-4DC2-4D1D-B64A-6746537173D2}" srcOrd="0" destOrd="0" presId="urn:microsoft.com/office/officeart/2005/8/layout/chevron2"/>
    <dgm:cxn modelId="{F578E9C0-EC30-457A-B01A-742AF3F5187B}" type="presParOf" srcId="{ECE628B9-4DC2-4D1D-B64A-6746537173D2}" destId="{FA453AE9-8BAA-42DD-A620-B01981AC8479}" srcOrd="0" destOrd="0" presId="urn:microsoft.com/office/officeart/2005/8/layout/chevron2"/>
    <dgm:cxn modelId="{5F95207A-4DA5-40D7-A2DB-9EA2FDE8DDAE}" type="presParOf" srcId="{ECE628B9-4DC2-4D1D-B64A-6746537173D2}" destId="{77B5FEAF-9E36-49CC-A03A-43475A52DE3D}" srcOrd="1" destOrd="0" presId="urn:microsoft.com/office/officeart/2005/8/layout/chevron2"/>
    <dgm:cxn modelId="{D1029202-4D59-4A89-ADED-49319CC409BB}" type="presParOf" srcId="{DBB03C85-6DC2-42E5-9A80-1572AF2F83B3}" destId="{5DDDB86F-66EF-402C-A6AC-18DD7EEDA33D}" srcOrd="1" destOrd="0" presId="urn:microsoft.com/office/officeart/2005/8/layout/chevron2"/>
    <dgm:cxn modelId="{8CA0C885-C8C7-4AA3-BE3D-8905DE6F7501}" type="presParOf" srcId="{DBB03C85-6DC2-42E5-9A80-1572AF2F83B3}" destId="{1B6CDBFE-43AA-4B4A-AFD8-9D6A8ABDA549}" srcOrd="2" destOrd="0" presId="urn:microsoft.com/office/officeart/2005/8/layout/chevron2"/>
    <dgm:cxn modelId="{B11CCCF1-784B-47D4-95CE-C7FC77CF230C}" type="presParOf" srcId="{1B6CDBFE-43AA-4B4A-AFD8-9D6A8ABDA549}" destId="{FE34B045-0C2B-43EA-835B-B8E2134463F5}" srcOrd="0" destOrd="0" presId="urn:microsoft.com/office/officeart/2005/8/layout/chevron2"/>
    <dgm:cxn modelId="{57094893-1E7A-42EF-A641-9E0996C26D9D}" type="presParOf" srcId="{1B6CDBFE-43AA-4B4A-AFD8-9D6A8ABDA549}" destId="{EF978C05-C0FB-496B-8DE6-55ADEC23BC2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96A69F5-7880-48E0-8062-F4A3752CD124}" type="doc">
      <dgm:prSet loTypeId="urn:microsoft.com/office/officeart/2005/8/layout/chevron2" loCatId="process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BDBFE8E-8AC3-463D-A72C-5A62A5C584F4}" type="pres">
      <dgm:prSet presAssocID="{696A69F5-7880-48E0-8062-F4A3752CD124}" presName="linearFlow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C7B2D84D-12A6-4DB0-8062-756802669EC3}" type="presOf" srcId="{696A69F5-7880-48E0-8062-F4A3752CD124}" destId="{FBDBFE8E-8AC3-463D-A72C-5A62A5C584F4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29AC9C9-1AA1-4095-B529-CECBD25DC07E}" type="doc">
      <dgm:prSet loTypeId="urn:microsoft.com/office/officeart/2005/8/layout/chevron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D117578-8C28-4BFC-B353-2C38E7A36C38}">
      <dgm:prSet phldrT="[Text]" custT="1"/>
      <dgm:spPr/>
      <dgm:t>
        <a:bodyPr/>
        <a:lstStyle/>
        <a:p>
          <a:endParaRPr lang="en-US" sz="2000" b="1" dirty="0"/>
        </a:p>
        <a:p>
          <a:r>
            <a:rPr lang="en-US" sz="2000" b="1" dirty="0"/>
            <a:t>OPITION 2</a:t>
          </a:r>
        </a:p>
      </dgm:t>
    </dgm:pt>
    <dgm:pt modelId="{5EFA6A3A-8C0D-460B-9EDC-CA321A9E6244}" type="parTrans" cxnId="{05316E69-F41F-4D1F-824A-A130CDC0B1ED}">
      <dgm:prSet/>
      <dgm:spPr/>
      <dgm:t>
        <a:bodyPr/>
        <a:lstStyle/>
        <a:p>
          <a:endParaRPr lang="en-US" sz="900"/>
        </a:p>
      </dgm:t>
    </dgm:pt>
    <dgm:pt modelId="{7F221136-1664-46FB-8BCC-0D841C3D4C73}" type="sibTrans" cxnId="{05316E69-F41F-4D1F-824A-A130CDC0B1ED}">
      <dgm:prSet/>
      <dgm:spPr/>
      <dgm:t>
        <a:bodyPr/>
        <a:lstStyle/>
        <a:p>
          <a:endParaRPr lang="en-US" sz="900"/>
        </a:p>
      </dgm:t>
    </dgm:pt>
    <dgm:pt modelId="{C94C057B-7A61-4F20-88FC-FC25E24A2111}">
      <dgm:prSet phldrT="[Text]" custT="1"/>
      <dgm:spPr/>
      <dgm:t>
        <a:bodyPr anchor="ctr"/>
        <a:lstStyle/>
        <a:p>
          <a:r>
            <a:rPr lang="en-US" sz="2800" b="1" dirty="0"/>
            <a:t>Mail Certified Return Receipt Notification</a:t>
          </a:r>
        </a:p>
      </dgm:t>
    </dgm:pt>
    <dgm:pt modelId="{384D12BE-CBE2-4C90-A501-B9DC91A2A8CF}" type="parTrans" cxnId="{5D3CF750-4F8C-4E38-811F-F9C16B85CFC7}">
      <dgm:prSet/>
      <dgm:spPr/>
      <dgm:t>
        <a:bodyPr/>
        <a:lstStyle/>
        <a:p>
          <a:endParaRPr lang="en-US" sz="900"/>
        </a:p>
      </dgm:t>
    </dgm:pt>
    <dgm:pt modelId="{62DB2D03-D8BC-440B-B66B-7D4EAAC4113D}" type="sibTrans" cxnId="{5D3CF750-4F8C-4E38-811F-F9C16B85CFC7}">
      <dgm:prSet/>
      <dgm:spPr/>
      <dgm:t>
        <a:bodyPr/>
        <a:lstStyle/>
        <a:p>
          <a:endParaRPr lang="en-US" sz="900"/>
        </a:p>
      </dgm:t>
    </dgm:pt>
    <dgm:pt modelId="{DBB03C85-6DC2-42E5-9A80-1572AF2F83B3}" type="pres">
      <dgm:prSet presAssocID="{729AC9C9-1AA1-4095-B529-CECBD25DC07E}" presName="linearFlow" presStyleCnt="0">
        <dgm:presLayoutVars>
          <dgm:dir/>
          <dgm:animLvl val="lvl"/>
          <dgm:resizeHandles val="exact"/>
        </dgm:presLayoutVars>
      </dgm:prSet>
      <dgm:spPr/>
    </dgm:pt>
    <dgm:pt modelId="{1975CA90-96EE-4D2F-8957-06BB74301CD9}" type="pres">
      <dgm:prSet presAssocID="{BD117578-8C28-4BFC-B353-2C38E7A36C38}" presName="composite" presStyleCnt="0"/>
      <dgm:spPr/>
    </dgm:pt>
    <dgm:pt modelId="{5CB7A2A6-4C31-45D3-873B-CDF8A4480618}" type="pres">
      <dgm:prSet presAssocID="{BD117578-8C28-4BFC-B353-2C38E7A36C38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8C86233D-53A5-452F-B506-84EE5913E894}" type="pres">
      <dgm:prSet presAssocID="{BD117578-8C28-4BFC-B353-2C38E7A36C38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B3104235-0572-4D8F-94B5-77B9124E1A5C}" type="presOf" srcId="{C94C057B-7A61-4F20-88FC-FC25E24A2111}" destId="{8C86233D-53A5-452F-B506-84EE5913E894}" srcOrd="0" destOrd="0" presId="urn:microsoft.com/office/officeart/2005/8/layout/chevron2"/>
    <dgm:cxn modelId="{05316E69-F41F-4D1F-824A-A130CDC0B1ED}" srcId="{729AC9C9-1AA1-4095-B529-CECBD25DC07E}" destId="{BD117578-8C28-4BFC-B353-2C38E7A36C38}" srcOrd="0" destOrd="0" parTransId="{5EFA6A3A-8C0D-460B-9EDC-CA321A9E6244}" sibTransId="{7F221136-1664-46FB-8BCC-0D841C3D4C73}"/>
    <dgm:cxn modelId="{5D3CF750-4F8C-4E38-811F-F9C16B85CFC7}" srcId="{BD117578-8C28-4BFC-B353-2C38E7A36C38}" destId="{C94C057B-7A61-4F20-88FC-FC25E24A2111}" srcOrd="0" destOrd="0" parTransId="{384D12BE-CBE2-4C90-A501-B9DC91A2A8CF}" sibTransId="{62DB2D03-D8BC-440B-B66B-7D4EAAC4113D}"/>
    <dgm:cxn modelId="{6F9C3959-6675-4537-9B0A-91372C508C03}" type="presOf" srcId="{729AC9C9-1AA1-4095-B529-CECBD25DC07E}" destId="{DBB03C85-6DC2-42E5-9A80-1572AF2F83B3}" srcOrd="0" destOrd="0" presId="urn:microsoft.com/office/officeart/2005/8/layout/chevron2"/>
    <dgm:cxn modelId="{78A6E3C9-2FDA-4DC0-8655-B618DF304B3D}" type="presOf" srcId="{BD117578-8C28-4BFC-B353-2C38E7A36C38}" destId="{5CB7A2A6-4C31-45D3-873B-CDF8A4480618}" srcOrd="0" destOrd="0" presId="urn:microsoft.com/office/officeart/2005/8/layout/chevron2"/>
    <dgm:cxn modelId="{E88645DF-083F-4CF4-845E-2F139DA35AF4}" type="presParOf" srcId="{DBB03C85-6DC2-42E5-9A80-1572AF2F83B3}" destId="{1975CA90-96EE-4D2F-8957-06BB74301CD9}" srcOrd="0" destOrd="0" presId="urn:microsoft.com/office/officeart/2005/8/layout/chevron2"/>
    <dgm:cxn modelId="{9C7BB4F6-557A-4990-8F5E-7F56F09923A9}" type="presParOf" srcId="{1975CA90-96EE-4D2F-8957-06BB74301CD9}" destId="{5CB7A2A6-4C31-45D3-873B-CDF8A4480618}" srcOrd="0" destOrd="0" presId="urn:microsoft.com/office/officeart/2005/8/layout/chevron2"/>
    <dgm:cxn modelId="{4D0ECF14-A1DB-468F-97E3-C81855EE2A25}" type="presParOf" srcId="{1975CA90-96EE-4D2F-8957-06BB74301CD9}" destId="{8C86233D-53A5-452F-B506-84EE5913E89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96A69F5-7880-48E0-8062-F4A3752CD124}" type="doc">
      <dgm:prSet loTypeId="urn:microsoft.com/office/officeart/2005/8/layout/chevron2" loCatId="process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BDBFE8E-8AC3-463D-A72C-5A62A5C584F4}" type="pres">
      <dgm:prSet presAssocID="{696A69F5-7880-48E0-8062-F4A3752CD124}" presName="linearFlow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C7B2D84D-12A6-4DB0-8062-756802669EC3}" type="presOf" srcId="{696A69F5-7880-48E0-8062-F4A3752CD124}" destId="{FBDBFE8E-8AC3-463D-A72C-5A62A5C584F4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D52DE-40F1-4C92-94CE-5499C00ECE2B}">
      <dsp:nvSpPr>
        <dsp:cNvPr id="0" name=""/>
        <dsp:cNvSpPr/>
      </dsp:nvSpPr>
      <dsp:spPr>
        <a:xfrm rot="5400000">
          <a:off x="-376513" y="609406"/>
          <a:ext cx="2510088" cy="1757062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Unit Phase I</a:t>
          </a:r>
        </a:p>
      </dsp:txBody>
      <dsp:txXfrm rot="-5400000">
        <a:off x="0" y="1111424"/>
        <a:ext cx="1757062" cy="753026"/>
      </dsp:txXfrm>
    </dsp:sp>
    <dsp:sp modelId="{35CB0DE1-BB80-4D54-B215-DDA445296F49}">
      <dsp:nvSpPr>
        <dsp:cNvPr id="0" name=""/>
        <dsp:cNvSpPr/>
      </dsp:nvSpPr>
      <dsp:spPr>
        <a:xfrm rot="5400000">
          <a:off x="4214088" y="-2454297"/>
          <a:ext cx="2091885" cy="70059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FF0000"/>
              </a:solidFill>
            </a:rPr>
            <a:t>Upon receipt of lab results, </a:t>
          </a:r>
          <a:r>
            <a:rPr lang="en-US" sz="1400" kern="1200" dirty="0"/>
            <a:t>FLAG Soldier (Personnel system) with Code U and change deployability code to LD. (DA Form 268)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Contact CID and Schedule an Appointment for Soldier and Commander.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Initiate Packet in ePAT (using RCMS/ eAction system)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Create Packet following PAG Checklist T-3-A-1 Enlisted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Notarized Affidavit and add to packet.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Mail Notification of Separation with all Enclosures to address on Soldier’s DA Form 2A / PQR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Give Soldier 45 days to respond.</a:t>
          </a:r>
        </a:p>
      </dsp:txBody>
      <dsp:txXfrm rot="-5400000">
        <a:off x="1757063" y="104845"/>
        <a:ext cx="6903820" cy="1887651"/>
      </dsp:txXfrm>
    </dsp:sp>
    <dsp:sp modelId="{5CB7A2A6-4C31-45D3-873B-CDF8A4480618}">
      <dsp:nvSpPr>
        <dsp:cNvPr id="0" name=""/>
        <dsp:cNvSpPr/>
      </dsp:nvSpPr>
      <dsp:spPr>
        <a:xfrm rot="5400000">
          <a:off x="-376513" y="2849826"/>
          <a:ext cx="2510088" cy="1757062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Unit Phase II</a:t>
          </a:r>
        </a:p>
      </dsp:txBody>
      <dsp:txXfrm rot="-5400000">
        <a:off x="0" y="3351844"/>
        <a:ext cx="1757062" cy="753026"/>
      </dsp:txXfrm>
    </dsp:sp>
    <dsp:sp modelId="{8C86233D-53A5-452F-B506-84EE5913E894}">
      <dsp:nvSpPr>
        <dsp:cNvPr id="0" name=""/>
        <dsp:cNvSpPr/>
      </dsp:nvSpPr>
      <dsp:spPr>
        <a:xfrm rot="5400000">
          <a:off x="4444252" y="-213876"/>
          <a:ext cx="1631557" cy="70059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If Soldier responds within the given 30/45-day timeframe. Complete packet  with the Commander’s Report and all Enclosures.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If Soldier do not respond within the 30/45 days, complete packet with the C. Report, all Enclosures and Lack of Response Memorandum.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Submit Action thru ePAT (RCMS/ eActions) to Battalion for tracking purpose.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Submit Completed packet to Battalion thru </a:t>
          </a:r>
          <a:r>
            <a:rPr lang="en-US" sz="1400" kern="1200" dirty="0" err="1"/>
            <a:t>ePAT</a:t>
          </a:r>
          <a:r>
            <a:rPr lang="en-US" sz="1400" kern="1200" dirty="0"/>
            <a:t> for Review and further process.</a:t>
          </a:r>
        </a:p>
      </dsp:txBody>
      <dsp:txXfrm rot="-5400000">
        <a:off x="1757062" y="2552960"/>
        <a:ext cx="6926291" cy="147226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3AE9-8BAA-42DD-A620-B01981AC8479}">
      <dsp:nvSpPr>
        <dsp:cNvPr id="0" name=""/>
        <dsp:cNvSpPr/>
      </dsp:nvSpPr>
      <dsp:spPr>
        <a:xfrm rot="5400000">
          <a:off x="-394755" y="2749184"/>
          <a:ext cx="2631701" cy="184219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Final Process</a:t>
          </a:r>
        </a:p>
      </dsp:txBody>
      <dsp:txXfrm rot="-5400000">
        <a:off x="1" y="3275525"/>
        <a:ext cx="1842191" cy="789510"/>
      </dsp:txXfrm>
    </dsp:sp>
    <dsp:sp modelId="{77B5FEAF-9E36-49CC-A03A-43475A52DE3D}">
      <dsp:nvSpPr>
        <dsp:cNvPr id="0" name=""/>
        <dsp:cNvSpPr/>
      </dsp:nvSpPr>
      <dsp:spPr>
        <a:xfrm rot="5400000">
          <a:off x="4422031" y="-322098"/>
          <a:ext cx="1710606" cy="69208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CG Determinations: Separation, Suspended Separation or Board Referral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tx1"/>
              </a:solidFill>
            </a:rPr>
            <a:t>Suspended Separation - Once received 12-month probation Memorandum signed by Commanding General continue with a monthly collection using code RO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Remove FLAG using code D after 12-month probation completion, discharge orders are published, or Retention Memorandum has been received.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 rot="-5400000">
        <a:off x="1816931" y="2366507"/>
        <a:ext cx="6837303" cy="1543596"/>
      </dsp:txXfrm>
    </dsp:sp>
    <dsp:sp modelId="{FE34B045-0C2B-43EA-835B-B8E2134463F5}">
      <dsp:nvSpPr>
        <dsp:cNvPr id="0" name=""/>
        <dsp:cNvSpPr/>
      </dsp:nvSpPr>
      <dsp:spPr>
        <a:xfrm rot="5400000">
          <a:off x="-394755" y="485637"/>
          <a:ext cx="2631701" cy="184219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Battalion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&amp;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Brigade</a:t>
          </a:r>
        </a:p>
      </dsp:txBody>
      <dsp:txXfrm rot="-5400000">
        <a:off x="1" y="1011978"/>
        <a:ext cx="1842191" cy="789510"/>
      </dsp:txXfrm>
    </dsp:sp>
    <dsp:sp modelId="{EF978C05-C0FB-496B-8DE6-55ADEC23BC26}">
      <dsp:nvSpPr>
        <dsp:cNvPr id="0" name=""/>
        <dsp:cNvSpPr/>
      </dsp:nvSpPr>
      <dsp:spPr>
        <a:xfrm rot="5400000">
          <a:off x="4421581" y="-2486981"/>
          <a:ext cx="1711505" cy="69208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Review and verify all documents for any discrepancy.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Complete Chain of Command Recommendation Memorandum.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Submit Action thru ePAT (RCMS/ eActions) to Battalion for tracking purpose.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Submit Completed packet to next Level thru </a:t>
          </a:r>
          <a:r>
            <a:rPr lang="en-US" sz="1400" kern="1200" dirty="0" err="1"/>
            <a:t>ePAT</a:t>
          </a:r>
          <a:r>
            <a:rPr lang="en-US" sz="1400" kern="1200" dirty="0"/>
            <a:t> for Review and further process. (Battalion will send to Brigade / Brigade will send to SJA at 1MSC Level for Review.)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dirty="0"/>
        </a:p>
      </dsp:txBody>
      <dsp:txXfrm rot="-5400000">
        <a:off x="1816930" y="201219"/>
        <a:ext cx="6837259" cy="15444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7A2A6-4C31-45D3-873B-CDF8A4480618}">
      <dsp:nvSpPr>
        <dsp:cNvPr id="0" name=""/>
        <dsp:cNvSpPr/>
      </dsp:nvSpPr>
      <dsp:spPr>
        <a:xfrm rot="5400000">
          <a:off x="-747919" y="747919"/>
          <a:ext cx="4986131" cy="349029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OPITION 1</a:t>
          </a:r>
        </a:p>
      </dsp:txBody>
      <dsp:txXfrm rot="-5400000">
        <a:off x="2" y="1745145"/>
        <a:ext cx="3490291" cy="1495840"/>
      </dsp:txXfrm>
    </dsp:sp>
    <dsp:sp modelId="{8C86233D-53A5-452F-B506-84EE5913E894}">
      <dsp:nvSpPr>
        <dsp:cNvPr id="0" name=""/>
        <dsp:cNvSpPr/>
      </dsp:nvSpPr>
      <dsp:spPr>
        <a:xfrm rot="5400000">
          <a:off x="4506153" y="-1015861"/>
          <a:ext cx="3240985" cy="5272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>
              <a:solidFill>
                <a:srgbClr val="000000"/>
              </a:solidFill>
            </a:rPr>
            <a:t>Face to Face Notification</a:t>
          </a:r>
          <a:endParaRPr lang="en-US" sz="2800" b="1" kern="1200" dirty="0"/>
        </a:p>
      </dsp:txBody>
      <dsp:txXfrm rot="-5400000">
        <a:off x="3490292" y="158212"/>
        <a:ext cx="5114496" cy="29245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D52DE-40F1-4C92-94CE-5499C00ECE2B}">
      <dsp:nvSpPr>
        <dsp:cNvPr id="0" name=""/>
        <dsp:cNvSpPr/>
      </dsp:nvSpPr>
      <dsp:spPr>
        <a:xfrm rot="5400000">
          <a:off x="-395141" y="395437"/>
          <a:ext cx="2634274" cy="1843992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Unit Phase I</a:t>
          </a:r>
        </a:p>
      </dsp:txBody>
      <dsp:txXfrm rot="-5400000">
        <a:off x="0" y="922292"/>
        <a:ext cx="1843992" cy="790282"/>
      </dsp:txXfrm>
    </dsp:sp>
    <dsp:sp modelId="{35CB0DE1-BB80-4D54-B215-DDA445296F49}">
      <dsp:nvSpPr>
        <dsp:cNvPr id="0" name=""/>
        <dsp:cNvSpPr/>
      </dsp:nvSpPr>
      <dsp:spPr>
        <a:xfrm rot="5400000">
          <a:off x="4447356" y="-2603068"/>
          <a:ext cx="1712278" cy="69190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u="sng" kern="1200" dirty="0"/>
            <a:t>FLAG Soldier </a:t>
          </a:r>
          <a:r>
            <a:rPr lang="en-US" sz="1400" kern="1200" dirty="0"/>
            <a:t>(Personnel system) with Code U and change </a:t>
          </a:r>
          <a:r>
            <a:rPr lang="en-US" sz="1400" kern="1200" dirty="0" err="1"/>
            <a:t>deployability</a:t>
          </a:r>
          <a:r>
            <a:rPr lang="en-US" sz="1400" kern="1200" dirty="0"/>
            <a:t> code to LD. (DA Form 268)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Contact CID </a:t>
          </a:r>
          <a:r>
            <a:rPr lang="en-US" sz="1400" kern="1200" dirty="0"/>
            <a:t>and Schedule an Appointment for Soldier and Commander.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Unit </a:t>
          </a:r>
          <a:r>
            <a:rPr lang="en-US" sz="1400" b="1" kern="1200" dirty="0"/>
            <a:t>Initiate Packet in ePAT </a:t>
          </a:r>
          <a:r>
            <a:rPr lang="en-US" sz="1400" kern="1200" dirty="0"/>
            <a:t>(using RCMS/ eAction system)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Create Packet following PAG Checklist T-3-A-1 Enlisted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Give Soldier Notification of Separation with all Enclosures and give Soldier 30 days to respond.</a:t>
          </a:r>
        </a:p>
      </dsp:txBody>
      <dsp:txXfrm rot="-5400000">
        <a:off x="1843992" y="83883"/>
        <a:ext cx="6835420" cy="1545104"/>
      </dsp:txXfrm>
    </dsp:sp>
    <dsp:sp modelId="{5CB7A2A6-4C31-45D3-873B-CDF8A4480618}">
      <dsp:nvSpPr>
        <dsp:cNvPr id="0" name=""/>
        <dsp:cNvSpPr/>
      </dsp:nvSpPr>
      <dsp:spPr>
        <a:xfrm rot="5400000">
          <a:off x="-395141" y="2746701"/>
          <a:ext cx="2634274" cy="1843992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Unit Phase II</a:t>
          </a:r>
        </a:p>
      </dsp:txBody>
      <dsp:txXfrm rot="-5400000">
        <a:off x="0" y="3273556"/>
        <a:ext cx="1843992" cy="790282"/>
      </dsp:txXfrm>
    </dsp:sp>
    <dsp:sp modelId="{8C86233D-53A5-452F-B506-84EE5913E894}">
      <dsp:nvSpPr>
        <dsp:cNvPr id="0" name=""/>
        <dsp:cNvSpPr/>
      </dsp:nvSpPr>
      <dsp:spPr>
        <a:xfrm rot="5400000">
          <a:off x="4447356" y="-251804"/>
          <a:ext cx="1712278" cy="69190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If Soldier responds within the given 30-day timeframe. Complete packet  with the Commander’s Report and all Enclosures.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If Soldier do not respond within the given 30-day timeframe. Complete packet with the Commander’s Report, all Enclosures and Lack of Response Memorandum.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Submit Action thru ePAT (RCMS/ eActions) to Battalion for tracking purpose.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Submit Completed packet to Battalion thru </a:t>
          </a:r>
          <a:r>
            <a:rPr lang="en-US" sz="1400" kern="1200" dirty="0" err="1"/>
            <a:t>ePAT</a:t>
          </a:r>
          <a:r>
            <a:rPr lang="en-US" sz="1400" kern="1200" dirty="0"/>
            <a:t> for review and further process.</a:t>
          </a:r>
        </a:p>
      </dsp:txBody>
      <dsp:txXfrm rot="-5400000">
        <a:off x="1843992" y="2435147"/>
        <a:ext cx="6835420" cy="15451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3AE9-8BAA-42DD-A620-B01981AC8479}">
      <dsp:nvSpPr>
        <dsp:cNvPr id="0" name=""/>
        <dsp:cNvSpPr/>
      </dsp:nvSpPr>
      <dsp:spPr>
        <a:xfrm rot="5400000">
          <a:off x="-390377" y="2653648"/>
          <a:ext cx="2602514" cy="182176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Final Process</a:t>
          </a:r>
        </a:p>
      </dsp:txBody>
      <dsp:txXfrm rot="-5400000">
        <a:off x="0" y="3174151"/>
        <a:ext cx="1821760" cy="780754"/>
      </dsp:txXfrm>
    </dsp:sp>
    <dsp:sp modelId="{77B5FEAF-9E36-49CC-A03A-43475A52DE3D}">
      <dsp:nvSpPr>
        <dsp:cNvPr id="0" name=""/>
        <dsp:cNvSpPr/>
      </dsp:nvSpPr>
      <dsp:spPr>
        <a:xfrm rot="5400000">
          <a:off x="4370030" y="-327251"/>
          <a:ext cx="1794029" cy="69412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CG Determinations: Separation, Suspended Separation or Board Referral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Suspended Separation - Once received 12-month probation Memorandum signed by Commanding General continue with a monthly collection using </a:t>
          </a:r>
          <a:r>
            <a:rPr lang="en-US" sz="1600" kern="1200" dirty="0">
              <a:solidFill>
                <a:schemeClr val="tx1"/>
              </a:solidFill>
            </a:rPr>
            <a:t>code RO.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Remove FLAG using code D after 12-month probation completion, discharge orders are published, or Retention Memorandum has been received.</a:t>
          </a:r>
        </a:p>
      </dsp:txBody>
      <dsp:txXfrm rot="-5400000">
        <a:off x="1796426" y="2333930"/>
        <a:ext cx="6853662" cy="1618875"/>
      </dsp:txXfrm>
    </dsp:sp>
    <dsp:sp modelId="{FE34B045-0C2B-43EA-835B-B8E2134463F5}">
      <dsp:nvSpPr>
        <dsp:cNvPr id="0" name=""/>
        <dsp:cNvSpPr/>
      </dsp:nvSpPr>
      <dsp:spPr>
        <a:xfrm rot="5400000">
          <a:off x="-390377" y="533499"/>
          <a:ext cx="2602514" cy="182176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Battalion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&amp;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Brigade</a:t>
          </a:r>
        </a:p>
      </dsp:txBody>
      <dsp:txXfrm rot="-5400000">
        <a:off x="0" y="1054002"/>
        <a:ext cx="1821760" cy="780754"/>
      </dsp:txXfrm>
    </dsp:sp>
    <dsp:sp modelId="{EF978C05-C0FB-496B-8DE6-55ADEC23BC26}">
      <dsp:nvSpPr>
        <dsp:cNvPr id="0" name=""/>
        <dsp:cNvSpPr/>
      </dsp:nvSpPr>
      <dsp:spPr>
        <a:xfrm rot="5400000">
          <a:off x="4420782" y="-2454744"/>
          <a:ext cx="1692524" cy="69412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Review and verify all documents for any discrepancy.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Complete Chain of Command Recommendation Memorandum.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Submit Action thru ePAT (RCMS/ eActions) to Battalion for tracking purpose.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Submit Completed packet to next Level thru </a:t>
          </a:r>
          <a:r>
            <a:rPr lang="en-US" sz="1600" kern="1200" dirty="0" err="1"/>
            <a:t>ePAT</a:t>
          </a:r>
          <a:r>
            <a:rPr lang="en-US" sz="1600" kern="1200" dirty="0"/>
            <a:t> for Review and further process. (Battalion will send to Brigade / Brigade will send to SJA at 1MSC Level for Review.)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 rot="-5400000">
        <a:off x="1796425" y="252235"/>
        <a:ext cx="6858617" cy="15272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7A2A6-4C31-45D3-873B-CDF8A4480618}">
      <dsp:nvSpPr>
        <dsp:cNvPr id="0" name=""/>
        <dsp:cNvSpPr/>
      </dsp:nvSpPr>
      <dsp:spPr>
        <a:xfrm rot="5400000">
          <a:off x="-747919" y="747919"/>
          <a:ext cx="4986131" cy="349029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OPITION 2</a:t>
          </a:r>
        </a:p>
      </dsp:txBody>
      <dsp:txXfrm rot="-5400000">
        <a:off x="2" y="1745145"/>
        <a:ext cx="3490291" cy="1495840"/>
      </dsp:txXfrm>
    </dsp:sp>
    <dsp:sp modelId="{8C86233D-53A5-452F-B506-84EE5913E894}">
      <dsp:nvSpPr>
        <dsp:cNvPr id="0" name=""/>
        <dsp:cNvSpPr/>
      </dsp:nvSpPr>
      <dsp:spPr>
        <a:xfrm rot="5400000">
          <a:off x="4506153" y="-1015861"/>
          <a:ext cx="3240985" cy="5272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Mail Certified Return Receipt Notification</a:t>
          </a:r>
        </a:p>
      </dsp:txBody>
      <dsp:txXfrm rot="-5400000">
        <a:off x="3490292" y="158212"/>
        <a:ext cx="5114496" cy="29245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1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t" anchorCtr="0" compatLnSpc="1">
            <a:prstTxWarp prst="textNoShape">
              <a:avLst/>
            </a:prstTxWarp>
          </a:bodyPr>
          <a:lstStyle>
            <a:lvl1pPr defTabSz="93164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41" y="1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t" anchorCtr="0" compatLnSpc="1">
            <a:prstTxWarp prst="textNoShape">
              <a:avLst/>
            </a:prstTxWarp>
          </a:bodyPr>
          <a:lstStyle>
            <a:lvl1pPr algn="r" defTabSz="93164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8829676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b" anchorCtr="0" compatLnSpc="1">
            <a:prstTxWarp prst="textNoShape">
              <a:avLst/>
            </a:prstTxWarp>
          </a:bodyPr>
          <a:lstStyle>
            <a:lvl1pPr defTabSz="93164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41" y="8829676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b" anchorCtr="0" compatLnSpc="1">
            <a:prstTxWarp prst="textNoShape">
              <a:avLst/>
            </a:prstTxWarp>
          </a:bodyPr>
          <a:lstStyle>
            <a:lvl1pPr algn="r" defTabSz="93164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EFCE3AF-4661-49B5-ABE3-C10323CFF7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99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1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t" anchorCtr="0" compatLnSpc="1">
            <a:prstTxWarp prst="textNoShape">
              <a:avLst/>
            </a:prstTxWarp>
          </a:bodyPr>
          <a:lstStyle>
            <a:lvl1pPr defTabSz="93164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41" y="1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t" anchorCtr="0" compatLnSpc="1">
            <a:prstTxWarp prst="textNoShape">
              <a:avLst/>
            </a:prstTxWarp>
          </a:bodyPr>
          <a:lstStyle>
            <a:lvl1pPr algn="r" defTabSz="93164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6" y="4416433"/>
            <a:ext cx="5607051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8829676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b" anchorCtr="0" compatLnSpc="1">
            <a:prstTxWarp prst="textNoShape">
              <a:avLst/>
            </a:prstTxWarp>
          </a:bodyPr>
          <a:lstStyle>
            <a:lvl1pPr defTabSz="93164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41" y="8829676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5" tIns="46578" rIns="93155" bIns="46578" numCol="1" anchor="b" anchorCtr="0" compatLnSpc="1">
            <a:prstTxWarp prst="textNoShape">
              <a:avLst/>
            </a:prstTxWarp>
          </a:bodyPr>
          <a:lstStyle>
            <a:lvl1pPr algn="r" defTabSz="931648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8FDA01C-2B8F-41C2-BA12-37A2ED62A7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93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FDA01C-2B8F-41C2-BA12-37A2ED62A77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17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994AA4-98EF-4C84-CEB1-A21C18B6BDEF}"/>
              </a:ext>
            </a:extLst>
          </p:cNvPr>
          <p:cNvSpPr txBox="1"/>
          <p:nvPr userDrawn="1"/>
        </p:nvSpPr>
        <p:spPr>
          <a:xfrm>
            <a:off x="7010400" y="6617120"/>
            <a:ext cx="2057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/>
              <a:t>SSG JASON SANCHEZ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4165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4165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416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522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522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7526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295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295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9609" y="1337893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/>
          <a:stretch/>
        </p:blipFill>
        <p:spPr bwMode="auto">
          <a:xfrm>
            <a:off x="0" y="6172199"/>
            <a:ext cx="9144000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43" y="1467826"/>
            <a:ext cx="4176713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3"/>
          <p:cNvCxnSpPr/>
          <p:nvPr/>
        </p:nvCxnSpPr>
        <p:spPr>
          <a:xfrm>
            <a:off x="1463626" y="3888922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"/>
          <p:cNvCxnSpPr/>
          <p:nvPr/>
        </p:nvCxnSpPr>
        <p:spPr>
          <a:xfrm>
            <a:off x="4708574" y="3888922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4540250" y="3863975"/>
            <a:ext cx="46038" cy="4603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  <a:effectLst>
            <a:outerShdw blurRad="63500" algn="tl" rotWithShape="0">
              <a:srgbClr val="000000">
                <a:alpha val="5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prstClr val="white"/>
              </a:solidFill>
              <a:latin typeface="Constantia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0" name="Picture 1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4175" y="163513"/>
            <a:ext cx="5715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4038600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kumimoji="0" lang="en-US" sz="3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25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8305800" cy="1905000"/>
          </a:xfrm>
          <a:prstGeom prst="rect">
            <a:avLst/>
          </a:prstGeo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25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457200" y="63246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SHARP Program:  </a:t>
            </a:r>
            <a:r>
              <a:rPr lang="en-US" b="1" i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 AM THE FORCE BEHIND THE FIGHT</a:t>
            </a:r>
            <a:endParaRPr lang="en-US" i="1" dirty="0">
              <a:solidFill>
                <a:prstClr val="white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79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350339" y="1206250"/>
            <a:ext cx="405993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2360" y="1206250"/>
            <a:ext cx="4221661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5400" y="-14288"/>
            <a:ext cx="4071938" cy="100488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5637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47472" y="1143000"/>
            <a:ext cx="8439912" cy="4953000"/>
          </a:xfrm>
        </p:spPr>
        <p:txBody>
          <a:bodyPr/>
          <a:lstStyle>
            <a:lvl1pPr marL="341313" indent="-341313">
              <a:tabLst>
                <a:tab pos="341313" algn="l"/>
              </a:tabLs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05400" y="-14288"/>
            <a:ext cx="4071938" cy="100488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9062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350339" y="971072"/>
            <a:ext cx="4147049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1"/>
          <p:cNvSpPr>
            <a:spLocks noGrp="1"/>
          </p:cNvSpPr>
          <p:nvPr>
            <p:ph sz="half" idx="2"/>
          </p:nvPr>
        </p:nvSpPr>
        <p:spPr>
          <a:xfrm>
            <a:off x="350339" y="1809272"/>
            <a:ext cx="4145461" cy="42867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1809272"/>
            <a:ext cx="4214233" cy="42867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971072"/>
            <a:ext cx="4215821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kumimoji="0" lang="en-US" sz="2400" b="1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105400" y="-14288"/>
            <a:ext cx="4071938" cy="92868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/>
          <a:stretch/>
        </p:blipFill>
        <p:spPr bwMode="auto">
          <a:xfrm>
            <a:off x="0" y="6172199"/>
            <a:ext cx="9177338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white">
          <a:xfrm>
            <a:off x="8510588" y="6508750"/>
            <a:ext cx="633412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fld id="{40B67756-FD0C-44F0-8819-64D5B9524524}" type="slidenum">
              <a:rPr lang="en-US" smtClean="0">
                <a:solidFill>
                  <a:prstClr val="white"/>
                </a:solidFill>
                <a:ea typeface="ＭＳ Ｐゴシック" pitchFamily="34" charset="-128"/>
              </a:rPr>
              <a:pPr algn="ctr">
                <a:defRPr/>
              </a:pPr>
              <a:t>‹#›</a:t>
            </a:fld>
            <a:endParaRPr lang="en-US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457200" y="63246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SHARP Program:  </a:t>
            </a:r>
            <a:r>
              <a:rPr lang="en-US" b="1" i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 AM THE FORCE BEHIND THE FIGHT</a:t>
            </a:r>
            <a:endParaRPr lang="en-US" i="1" dirty="0">
              <a:solidFill>
                <a:prstClr val="white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4" name="Picture 9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5027612" cy="787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4698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105400" y="-14288"/>
            <a:ext cx="4071938" cy="100488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4469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0838" y="1066800"/>
            <a:ext cx="8442325" cy="5029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05400" y="-14288"/>
            <a:ext cx="4071938" cy="100488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06270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5726" y="926980"/>
            <a:ext cx="5715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27"/>
          <p:cNvSpPr>
            <a:spLocks noGrp="1" noChangeArrowheads="1"/>
          </p:cNvSpPr>
          <p:nvPr>
            <p:ph type="ctrTitle" sz="quarter"/>
          </p:nvPr>
        </p:nvSpPr>
        <p:spPr>
          <a:xfrm>
            <a:off x="413371" y="3429000"/>
            <a:ext cx="7739711" cy="990600"/>
          </a:xfrm>
          <a:prstGeom prst="rect">
            <a:avLst/>
          </a:prstGeom>
          <a:ln w="12700"/>
        </p:spPr>
        <p:txBody>
          <a:bodyPr wrap="none" lIns="91440" tIns="45720" rIns="91440" bIns="45720"/>
          <a:lstStyle>
            <a:lvl1pPr algn="ctr">
              <a:defRPr kumimoji="0" lang="en-US" sz="3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/>
          <a:stretch/>
        </p:blipFill>
        <p:spPr bwMode="auto">
          <a:xfrm>
            <a:off x="0" y="6172199"/>
            <a:ext cx="9144000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0"/>
          <p:cNvSpPr txBox="1">
            <a:spLocks noChangeArrowheads="1"/>
          </p:cNvSpPr>
          <p:nvPr/>
        </p:nvSpPr>
        <p:spPr bwMode="white">
          <a:xfrm>
            <a:off x="8510588" y="6508750"/>
            <a:ext cx="633412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fld id="{40B67756-FD0C-44F0-8819-64D5B9524524}" type="slidenum">
              <a:rPr lang="en-US" smtClean="0">
                <a:solidFill>
                  <a:prstClr val="white"/>
                </a:solidFill>
                <a:ea typeface="ＭＳ Ｐゴシック" pitchFamily="34" charset="-128"/>
              </a:rPr>
              <a:pPr algn="ctr">
                <a:defRPr/>
              </a:pPr>
              <a:t>‹#›</a:t>
            </a:fld>
            <a:endParaRPr lang="en-US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457200" y="63246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SHARP Program:  </a:t>
            </a:r>
            <a:r>
              <a:rPr lang="en-US" b="1" i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 AM THE FORCE BEHIND THE FIGHT</a:t>
            </a:r>
            <a:endParaRPr lang="en-US" i="1" dirty="0">
              <a:solidFill>
                <a:prstClr val="white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174852" y="2819400"/>
            <a:ext cx="6216748" cy="46038"/>
            <a:chOff x="1463626" y="3863975"/>
            <a:chExt cx="6216748" cy="46038"/>
          </a:xfrm>
        </p:grpSpPr>
        <p:cxnSp>
          <p:nvCxnSpPr>
            <p:cNvPr id="26" name="Straight Connector 3"/>
            <p:cNvCxnSpPr/>
            <p:nvPr/>
          </p:nvCxnSpPr>
          <p:spPr>
            <a:xfrm>
              <a:off x="1463626" y="3888922"/>
              <a:ext cx="2971800" cy="1588"/>
            </a:xfrm>
            <a:prstGeom prst="line">
              <a:avLst/>
            </a:prstGeom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</a:ln>
            <a:effectLst>
              <a:outerShdw blurRad="31750" dir="2700000" algn="tl" rotWithShape="0">
                <a:srgbClr val="000000">
                  <a:alpha val="55000"/>
                </a:srgbClr>
              </a:outerShdw>
            </a:effectLst>
            <a:scene3d>
              <a:camera prst="orthographicFront"/>
              <a:lightRig rig="threePt" dir="t"/>
            </a:scene3d>
            <a:sp3d prstMaterial="dkEdge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4"/>
            <p:cNvCxnSpPr/>
            <p:nvPr/>
          </p:nvCxnSpPr>
          <p:spPr>
            <a:xfrm>
              <a:off x="4708574" y="3888922"/>
              <a:ext cx="2971800" cy="1588"/>
            </a:xfrm>
            <a:prstGeom prst="line">
              <a:avLst/>
            </a:prstGeom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</a:ln>
            <a:effectLst>
              <a:outerShdw blurRad="31750" dir="2700000" algn="tl" rotWithShape="0">
                <a:srgbClr val="000000">
                  <a:alpha val="55000"/>
                </a:srgbClr>
              </a:outerShdw>
            </a:effectLst>
            <a:scene3d>
              <a:camera prst="orthographicFront"/>
              <a:lightRig rig="threePt" dir="t"/>
            </a:scene3d>
            <a:sp3d prstMaterial="dkEdge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5"/>
            <p:cNvSpPr/>
            <p:nvPr/>
          </p:nvSpPr>
          <p:spPr>
            <a:xfrm>
              <a:off x="4540250" y="3863975"/>
              <a:ext cx="46038" cy="46038"/>
            </a:xfrm>
            <a:prstGeom prst="ellipse">
              <a:avLst/>
            </a:prstGeom>
            <a:effectLst>
              <a:outerShdw blurRad="31750" dir="2700000" algn="tl" rotWithShape="0">
                <a:srgbClr val="000000">
                  <a:alpha val="55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816120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1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267200" y="0"/>
            <a:ext cx="914400" cy="228600"/>
          </a:xfrm>
          <a:prstGeom prst="rect">
            <a:avLst/>
          </a:prstGeom>
          <a:solidFill>
            <a:srgbClr val="00B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051" b="1" dirty="0">
                <a:solidFill>
                  <a:schemeClr val="tx1"/>
                </a:solidFill>
                <a:cs typeface="+mn-cs"/>
              </a:rPr>
              <a:t>//FOUO//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267200" y="6324600"/>
            <a:ext cx="914400" cy="228600"/>
          </a:xfrm>
          <a:prstGeom prst="rect">
            <a:avLst/>
          </a:prstGeom>
          <a:solidFill>
            <a:srgbClr val="00B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051" b="1" dirty="0">
                <a:solidFill>
                  <a:schemeClr val="tx1"/>
                </a:solidFill>
                <a:cs typeface="+mn-cs"/>
              </a:rPr>
              <a:t>//FOUO//</a:t>
            </a:r>
          </a:p>
        </p:txBody>
      </p:sp>
      <p:sp>
        <p:nvSpPr>
          <p:cNvPr id="5" name="AutoShape 5"/>
          <p:cNvSpPr>
            <a:spLocks noChangeArrowheads="1"/>
          </p:cNvSpPr>
          <p:nvPr userDrawn="1"/>
        </p:nvSpPr>
        <p:spPr bwMode="auto">
          <a:xfrm>
            <a:off x="228600" y="6553200"/>
            <a:ext cx="2590800" cy="228600"/>
          </a:xfrm>
          <a:prstGeom prst="parallelogram">
            <a:avLst>
              <a:gd name="adj" fmla="val 2754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>
              <a:defRPr/>
            </a:pPr>
            <a:r>
              <a:rPr lang="en-US" sz="900" b="1" i="1" dirty="0">
                <a:cs typeface="+mn-cs"/>
              </a:rPr>
              <a:t>“Ready,</a:t>
            </a:r>
            <a:r>
              <a:rPr lang="en-US" sz="900" b="1" i="1" baseline="0" dirty="0">
                <a:cs typeface="+mn-cs"/>
              </a:rPr>
              <a:t> Resilient &amp; Relevant</a:t>
            </a:r>
            <a:r>
              <a:rPr lang="en-US" sz="900" b="1" i="1" dirty="0">
                <a:cs typeface="+mn-cs"/>
              </a:rPr>
              <a:t>”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1667E-E028-3B0A-A498-1A346097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25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3429000" y="6629400"/>
            <a:ext cx="22860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051" b="1" dirty="0">
                <a:solidFill>
                  <a:schemeClr val="bg1"/>
                </a:solidFill>
                <a:cs typeface="+mn-cs"/>
              </a:rPr>
              <a:t>//FOUO//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65228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71600" y="6705600"/>
            <a:ext cx="1371600" cy="20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51" b="1" i="1" kern="0" baseline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 January 2023</a:t>
            </a:r>
            <a:endParaRPr lang="en-US" sz="751" b="1" i="1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058952" y="6665408"/>
            <a:ext cx="10310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Garita</a:t>
            </a:r>
            <a:r>
              <a:rPr lang="en-US" sz="9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Warrior!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FF101-0CFD-8570-93E7-E2B2B7AFF92E}"/>
              </a:ext>
            </a:extLst>
          </p:cNvPr>
          <p:cNvSpPr txBox="1"/>
          <p:nvPr userDrawn="1"/>
        </p:nvSpPr>
        <p:spPr>
          <a:xfrm>
            <a:off x="7010400" y="6617120"/>
            <a:ext cx="2057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/>
              <a:t>SSG JASON SANCHEZ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90" r:id="rId7"/>
    <p:sldLayoutId id="2147483941" r:id="rId8"/>
    <p:sldLayoutId id="2147483942" r:id="rId9"/>
    <p:sldLayoutId id="2147483943" r:id="rId10"/>
    <p:sldLayoutId id="2147483944" r:id="rId11"/>
    <p:sldLayoutId id="2147483952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78" r:id="rId19"/>
    <p:sldLayoutId id="2147483979" r:id="rId20"/>
    <p:sldLayoutId id="2147483980" r:id="rId21"/>
    <p:sldLayoutId id="2147483981" r:id="rId22"/>
    <p:sldLayoutId id="2147483984" r:id="rId23"/>
    <p:sldLayoutId id="2147483985" r:id="rId24"/>
    <p:sldLayoutId id="2147483986" r:id="rId25"/>
    <p:sldLayoutId id="2147483987" r:id="rId26"/>
    <p:sldLayoutId id="2147483988" r:id="rId27"/>
    <p:sldLayoutId id="2147483989" r:id="rId2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baseline="30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 baseline="30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 baseline="30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 baseline="30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 baseline="30000">
          <a:solidFill>
            <a:schemeClr val="tx2"/>
          </a:solidFill>
          <a:latin typeface="Arial" charset="0"/>
        </a:defRPr>
      </a:lvl5pPr>
      <a:lvl6pPr marL="342891" algn="l" rtl="0" fontAlgn="base">
        <a:spcBef>
          <a:spcPct val="0"/>
        </a:spcBef>
        <a:spcAft>
          <a:spcPct val="0"/>
        </a:spcAft>
        <a:defRPr sz="2400" b="1" baseline="30000">
          <a:solidFill>
            <a:schemeClr val="tx2"/>
          </a:solidFill>
          <a:latin typeface="Arial" charset="0"/>
        </a:defRPr>
      </a:lvl6pPr>
      <a:lvl7pPr marL="685783" algn="l" rtl="0" fontAlgn="base">
        <a:spcBef>
          <a:spcPct val="0"/>
        </a:spcBef>
        <a:spcAft>
          <a:spcPct val="0"/>
        </a:spcAft>
        <a:defRPr sz="2400" b="1" baseline="30000">
          <a:solidFill>
            <a:schemeClr val="tx2"/>
          </a:solidFill>
          <a:latin typeface="Arial" charset="0"/>
        </a:defRPr>
      </a:lvl7pPr>
      <a:lvl8pPr marL="1028674" algn="l" rtl="0" fontAlgn="base">
        <a:spcBef>
          <a:spcPct val="0"/>
        </a:spcBef>
        <a:spcAft>
          <a:spcPct val="0"/>
        </a:spcAft>
        <a:defRPr sz="2400" b="1" baseline="30000">
          <a:solidFill>
            <a:schemeClr val="tx2"/>
          </a:solidFill>
          <a:latin typeface="Arial" charset="0"/>
        </a:defRPr>
      </a:lvl8pPr>
      <a:lvl9pPr marL="1371566" algn="l" rtl="0" fontAlgn="base">
        <a:spcBef>
          <a:spcPct val="0"/>
        </a:spcBef>
        <a:spcAft>
          <a:spcPct val="0"/>
        </a:spcAft>
        <a:defRPr sz="2400" b="1" baseline="30000">
          <a:solidFill>
            <a:schemeClr val="tx2"/>
          </a:solidFill>
          <a:latin typeface="Arial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q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Clr>
          <a:srgbClr val="7F9868"/>
        </a:buClr>
        <a:buFont typeface="Wingdings" pitchFamily="2" charset="2"/>
        <a:buChar char="ü"/>
        <a:defRPr sz="1500">
          <a:solidFill>
            <a:schemeClr val="tx1"/>
          </a:solidFill>
          <a:latin typeface="+mn-lt"/>
        </a:defRPr>
      </a:lvl2pPr>
      <a:lvl3pPr marL="857229" indent="-171446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21" indent="-171446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1885904" indent="-171446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2914578" indent="-171446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alpha val="6313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392113" y="1004888"/>
            <a:ext cx="84423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88" y="0"/>
            <a:ext cx="5027612" cy="787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/>
          <a:stretch/>
        </p:blipFill>
        <p:spPr bwMode="auto">
          <a:xfrm>
            <a:off x="0" y="6172199"/>
            <a:ext cx="9144000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20"/>
          <p:cNvSpPr txBox="1">
            <a:spLocks noChangeArrowheads="1"/>
          </p:cNvSpPr>
          <p:nvPr/>
        </p:nvSpPr>
        <p:spPr bwMode="white">
          <a:xfrm>
            <a:off x="8510588" y="6508750"/>
            <a:ext cx="633412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fld id="{40B67756-FD0C-44F0-8819-64D5B9524524}" type="slidenum">
              <a:rPr lang="en-US" smtClean="0">
                <a:solidFill>
                  <a:prstClr val="white"/>
                </a:solidFill>
                <a:ea typeface="ＭＳ Ｐゴシック" pitchFamily="34" charset="-128"/>
              </a:rPr>
              <a:pPr algn="ctr">
                <a:defRPr/>
              </a:pPr>
              <a:t>‹#›</a:t>
            </a:fld>
            <a:endParaRPr lang="en-US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63246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SHARP Program:  </a:t>
            </a:r>
            <a:r>
              <a:rPr lang="en-US" b="1" i="1" dirty="0">
                <a:solidFill>
                  <a:prstClr val="white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 AM THE FORCE BEHIND THE FIGHT</a:t>
            </a:r>
            <a:endParaRPr lang="en-US" i="1" dirty="0">
              <a:solidFill>
                <a:prstClr val="white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089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lang="en-US" sz="3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FD53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D53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D53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D53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D53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1313" indent="-341313" algn="l" rtl="0" eaLnBrk="0" fontAlgn="base" hangingPunct="0">
        <a:spcBef>
          <a:spcPts val="600"/>
        </a:spcBef>
        <a:spcAft>
          <a:spcPts val="1200"/>
        </a:spcAft>
        <a:buClr>
          <a:srgbClr val="2D2901"/>
        </a:buClr>
        <a:buSzPct val="85000"/>
        <a:buFont typeface="Wingdings" pitchFamily="2" charset="2"/>
        <a:buChar char="q"/>
        <a:tabLst>
          <a:tab pos="341313" algn="l"/>
        </a:tabLst>
        <a:defRPr sz="2600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639763" indent="-273050" algn="l" rtl="0" eaLnBrk="0" fontAlgn="base" hangingPunct="0">
        <a:spcBef>
          <a:spcPts val="300"/>
        </a:spcBef>
        <a:spcAft>
          <a:spcPts val="1200"/>
        </a:spcAft>
        <a:buClr>
          <a:srgbClr val="222613"/>
        </a:buClr>
        <a:buSzPct val="100000"/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2pPr>
      <a:lvl3pPr marL="1004888" indent="-228600" algn="l" rtl="0" eaLnBrk="0" fontAlgn="base" hangingPunct="0">
        <a:spcBef>
          <a:spcPts val="300"/>
        </a:spcBef>
        <a:spcAft>
          <a:spcPts val="1200"/>
        </a:spcAft>
        <a:buClr>
          <a:srgbClr val="222613"/>
        </a:buClr>
        <a:buSzPct val="85000"/>
        <a:buFont typeface="Wingdings" pitchFamily="2" charset="2"/>
        <a:buChar char="§"/>
        <a:defRPr sz="22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3pPr>
      <a:lvl4pPr marL="1279525" indent="-228600" algn="l" rtl="0" eaLnBrk="0" fontAlgn="base" hangingPunct="0">
        <a:spcBef>
          <a:spcPts val="300"/>
        </a:spcBef>
        <a:spcAft>
          <a:spcPts val="1200"/>
        </a:spcAft>
        <a:buClr>
          <a:srgbClr val="222613"/>
        </a:buClr>
        <a:buSzPct val="85000"/>
        <a:buFont typeface="Wingdings" pitchFamily="2" charset="2"/>
        <a:buChar char="Ø"/>
        <a:defRPr sz="20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4pPr>
      <a:lvl5pPr marL="1554163" indent="-228600" algn="l" rtl="0" eaLnBrk="0" fontAlgn="base" hangingPunct="0">
        <a:spcBef>
          <a:spcPts val="338"/>
        </a:spcBef>
        <a:spcAft>
          <a:spcPts val="1200"/>
        </a:spcAft>
        <a:buClr>
          <a:srgbClr val="222613"/>
        </a:buClr>
        <a:buSzPct val="85000"/>
        <a:buFont typeface="Arial" pitchFamily="34" charset="0"/>
        <a:buChar char="•"/>
        <a:defRPr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498" y="4953000"/>
            <a:ext cx="90678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ln w="0"/>
              </a:rPr>
              <a:t>SSG Jason Sanchez </a:t>
            </a:r>
          </a:p>
          <a:p>
            <a:pPr algn="ctr">
              <a:spcBef>
                <a:spcPts val="0"/>
              </a:spcBef>
            </a:pPr>
            <a:r>
              <a:rPr lang="en-US" sz="2000" dirty="0">
                <a:ln w="0"/>
              </a:rPr>
              <a:t>Paralegal </a:t>
            </a:r>
          </a:p>
          <a:p>
            <a:pPr algn="ctr">
              <a:spcBef>
                <a:spcPts val="0"/>
              </a:spcBef>
            </a:pPr>
            <a:r>
              <a:rPr lang="en-US" sz="2000" dirty="0">
                <a:ln w="0"/>
              </a:rPr>
              <a:t> Office of the Staff Judge Advocate (OSJA)</a:t>
            </a:r>
          </a:p>
          <a:p>
            <a:pPr algn="ctr">
              <a:spcBef>
                <a:spcPts val="0"/>
              </a:spcBef>
            </a:pPr>
            <a:r>
              <a:rPr lang="en-US" sz="2000" dirty="0">
                <a:ln w="0"/>
              </a:rPr>
              <a:t>(787) 707-2022 / 2150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A3ACB0-441B-955A-3AFA-A34AD960E02A}"/>
              </a:ext>
            </a:extLst>
          </p:cNvPr>
          <p:cNvSpPr txBox="1"/>
          <p:nvPr/>
        </p:nvSpPr>
        <p:spPr>
          <a:xfrm>
            <a:off x="217294" y="1066800"/>
            <a:ext cx="87248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6990CF"/>
                </a:solidFill>
              </a:rPr>
              <a:t>Drug Demand Reduction (DDR)</a:t>
            </a:r>
          </a:p>
          <a:p>
            <a:pPr algn="ctr"/>
            <a:r>
              <a:rPr lang="en-US" sz="3200" b="1" i="1" dirty="0">
                <a:solidFill>
                  <a:srgbClr val="6990CF"/>
                </a:solidFill>
              </a:rPr>
              <a:t>Administrative Process</a:t>
            </a:r>
          </a:p>
          <a:p>
            <a:pPr algn="ctr"/>
            <a:endParaRPr lang="en-US" sz="1800" dirty="0"/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3C5D5E30-6A6D-6B21-EBE5-4B176E3DE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6" y="2743200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266701" y="2057400"/>
          <a:ext cx="8618966" cy="4452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40057361"/>
              </p:ext>
            </p:extLst>
          </p:nvPr>
        </p:nvGraphicFramePr>
        <p:xfrm>
          <a:off x="194684" y="1524000"/>
          <a:ext cx="8763000" cy="4986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6782708-CEF6-ECA1-ACBD-9D395EC50C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" y="768096"/>
            <a:ext cx="9144000" cy="75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92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266701" y="2057400"/>
          <a:ext cx="8618966" cy="4452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4184" y="72887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Required Steps to prepare ASAP/DDR packet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Option 2 - Mail Certified Return Receipt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10324633"/>
              </p:ext>
            </p:extLst>
          </p:nvPr>
        </p:nvGraphicFramePr>
        <p:xfrm>
          <a:off x="194684" y="1524000"/>
          <a:ext cx="8763000" cy="4986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73557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266701" y="2057400"/>
          <a:ext cx="8618966" cy="4452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4184" y="72887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Required Steps to prepare ASAP/DDR packet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Option 2 - Mail Certified Return Receipt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36158929"/>
              </p:ext>
            </p:extLst>
          </p:nvPr>
        </p:nvGraphicFramePr>
        <p:xfrm>
          <a:off x="194684" y="1524000"/>
          <a:ext cx="8763000" cy="4986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69126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09601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Required DDR packet quality checks before and after the Soldier is counseled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" y="2286002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Carefully review the Notification of Separation Proceeding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under AR 135-178</a:t>
            </a:r>
          </a:p>
        </p:txBody>
      </p:sp>
      <p:sp>
        <p:nvSpPr>
          <p:cNvPr id="4" name="Down Arrow 3"/>
          <p:cNvSpPr/>
          <p:nvPr/>
        </p:nvSpPr>
        <p:spPr>
          <a:xfrm>
            <a:off x="3733801" y="3429002"/>
            <a:ext cx="1653988" cy="28418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98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93EBCE-F967-8255-A334-3BFB9EC27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9700"/>
            <a:ext cx="8229600" cy="4525963"/>
          </a:xfrm>
        </p:spPr>
        <p:txBody>
          <a:bodyPr/>
          <a:lstStyle/>
          <a:p>
            <a:r>
              <a:rPr lang="en-US" dirty="0"/>
              <a:t>1. USARC Delegation Memo to CG 81st RD</a:t>
            </a:r>
          </a:p>
          <a:p>
            <a:r>
              <a:rPr lang="en-US" dirty="0"/>
              <a:t>2. ARB, PQR, SHARP Memo</a:t>
            </a:r>
          </a:p>
          <a:p>
            <a:r>
              <a:rPr lang="en-US" dirty="0"/>
              <a:t>3. DA Form 268, DA Form 4856 (FLAG)</a:t>
            </a:r>
          </a:p>
          <a:p>
            <a:r>
              <a:rPr lang="en-US" dirty="0"/>
              <a:t>4. HQ, 1st MSC Recommendation</a:t>
            </a:r>
          </a:p>
          <a:p>
            <a:r>
              <a:rPr lang="en-US" dirty="0"/>
              <a:t>5. Battalion’s CDR Recommendation</a:t>
            </a:r>
          </a:p>
          <a:p>
            <a:r>
              <a:rPr lang="en-US" dirty="0"/>
              <a:t>6. BDE/RSG’s CDR Recommendation</a:t>
            </a:r>
          </a:p>
          <a:p>
            <a:r>
              <a:rPr lang="en-US" dirty="0"/>
              <a:t>7. Commander’s Report</a:t>
            </a:r>
          </a:p>
          <a:p>
            <a:r>
              <a:rPr lang="en-US" dirty="0"/>
              <a:t>8. Notice for Separation</a:t>
            </a:r>
          </a:p>
          <a:p>
            <a:r>
              <a:rPr lang="en-US" dirty="0"/>
              <a:t>9. Acknowledgment of Receipt, Election of Rights, C. Waiver</a:t>
            </a:r>
          </a:p>
          <a:p>
            <a:r>
              <a:rPr lang="en-US" dirty="0"/>
              <a:t>10. Soldier Written Statements and Letters of Recommendations</a:t>
            </a:r>
          </a:p>
          <a:p>
            <a:r>
              <a:rPr lang="en-US" dirty="0"/>
              <a:t>11. ADCO Notification for Commander Drug Positive Results</a:t>
            </a:r>
          </a:p>
          <a:p>
            <a:r>
              <a:rPr lang="en-US" dirty="0"/>
              <a:t>12. Law Enforcement Report</a:t>
            </a:r>
          </a:p>
          <a:p>
            <a:r>
              <a:rPr lang="en-US" dirty="0"/>
              <a:t>13. Admin Documents–Report of Unfavorable Information for Security Determination (DA Form 5248R), Chronological Statement of Retirement Points, (DA Form 5016), TL History, DD Form 214, Drug Results History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ECDB6B-773F-72E7-9C34-5A1F735CE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2500"/>
            <a:ext cx="8229600" cy="647700"/>
          </a:xfrm>
        </p:spPr>
        <p:txBody>
          <a:bodyPr/>
          <a:lstStyle/>
          <a:p>
            <a:r>
              <a:rPr lang="en-US" sz="4000" dirty="0">
                <a:solidFill>
                  <a:schemeClr val="accent2"/>
                </a:solidFill>
              </a:rPr>
              <a:t>1ST MSC OSJA - Separation Action DDR Packet</a:t>
            </a:r>
          </a:p>
        </p:txBody>
      </p:sp>
    </p:spTree>
    <p:extLst>
      <p:ext uri="{BB962C8B-B14F-4D97-AF65-F5344CB8AC3E}">
        <p14:creationId xmlns:p14="http://schemas.microsoft.com/office/powerpoint/2010/main" val="1689383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762000"/>
            <a:ext cx="8216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DA 268 Report to Suspend Favorable Personnel Actions (FLAG)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62110"/>
            <a:ext cx="5410199" cy="546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39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141" y="1200151"/>
            <a:ext cx="4760259" cy="25378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380" y="3737973"/>
            <a:ext cx="4745019" cy="26090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1800" y="2469060"/>
            <a:ext cx="2097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Forward this form to the Security Manger office Mrs. Burgos with copies of DA 4856; DA 268 and testing results.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85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DA 5248R-Initiate Security Clearance Suspension</a:t>
            </a:r>
          </a:p>
        </p:txBody>
      </p:sp>
    </p:spTree>
    <p:extLst>
      <p:ext uri="{BB962C8B-B14F-4D97-AF65-F5344CB8AC3E}">
        <p14:creationId xmlns:p14="http://schemas.microsoft.com/office/powerpoint/2010/main" val="105756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1" y="762000"/>
            <a:ext cx="6360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UPDATED</a:t>
            </a:r>
            <a:r>
              <a:rPr lang="en-US" sz="2800" b="1" dirty="0">
                <a:solidFill>
                  <a:srgbClr val="000000"/>
                </a:solidFill>
              </a:rPr>
              <a:t> Checklist Enlisted T-3-A-1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46324"/>
            <a:ext cx="8305800" cy="52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10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685800"/>
            <a:ext cx="6167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DA 4856 – Developmental Counseling Form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085910"/>
            <a:ext cx="3919982" cy="525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41" y="1081639"/>
            <a:ext cx="4005419" cy="52795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F38E1F-4938-9A8C-F0D9-B7B2D52ED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213" r="3805" b="13965"/>
          <a:stretch/>
        </p:blipFill>
        <p:spPr>
          <a:xfrm>
            <a:off x="678642" y="5257800"/>
            <a:ext cx="3860178" cy="518562"/>
          </a:xfrm>
          <a:prstGeom prst="rect">
            <a:avLst/>
          </a:prstGeom>
          <a:effectLst>
            <a:glow rad="13335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627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685800"/>
            <a:ext cx="6167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A- NOTIFICATION OF SEPARATION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219200"/>
            <a:ext cx="866775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4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93859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1268548"/>
            <a:ext cx="8229600" cy="4572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ROAD MAP: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1371600"/>
            <a:ext cx="8610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Required steps to prepare a DDR packet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Questions?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800" dirty="0"/>
          </a:p>
          <a:p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0810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685800"/>
            <a:ext cx="6167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A- NOTIFICATION OF SEPARATION (continued)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47800"/>
            <a:ext cx="3810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62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85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B- Acknowledgement of Notification of Separation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109101"/>
            <a:ext cx="4014966" cy="5362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48" y="1085910"/>
            <a:ext cx="4017612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67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875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B- Acknowledgement of Notification of Separation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(continued)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295400"/>
            <a:ext cx="3911600" cy="533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95400"/>
            <a:ext cx="3773751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64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8580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C- Conditional Waiver Memorandum</a:t>
            </a:r>
            <a:endParaRPr lang="en-US" sz="10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47800"/>
            <a:ext cx="7924800" cy="483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92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8580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D - Election of Rights Memorandum</a:t>
            </a:r>
            <a:endParaRPr lang="en-US" sz="1000" b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8077200" cy="50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00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8580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D - Election of Rights Memorandum (continued)</a:t>
            </a:r>
            <a:endParaRPr lang="en-US" sz="10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95400"/>
            <a:ext cx="386213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87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685800"/>
            <a:ext cx="6167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REVIEW</a:t>
            </a:r>
            <a:r>
              <a:rPr lang="en-US" sz="2000" b="1" dirty="0">
                <a:solidFill>
                  <a:srgbClr val="000000"/>
                </a:solidFill>
              </a:rPr>
              <a:t> NOTIFICATION OF SEPARATION (Encls)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109101"/>
            <a:ext cx="3896162" cy="529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38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85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NOTIFICATION OF SEPARATION (</a:t>
            </a:r>
            <a:r>
              <a:rPr lang="en-US" sz="2000" b="1" dirty="0" err="1">
                <a:solidFill>
                  <a:srgbClr val="000000"/>
                </a:solidFill>
              </a:rPr>
              <a:t>Encls</a:t>
            </a:r>
            <a:r>
              <a:rPr lang="en-US" sz="2000" b="1" dirty="0">
                <a:solidFill>
                  <a:srgbClr val="000000"/>
                </a:solidFill>
              </a:rPr>
              <a:t>) (continued)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219200"/>
            <a:ext cx="3733800" cy="5029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41" y="1219200"/>
            <a:ext cx="4096867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77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8580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E - Commander’s Report</a:t>
            </a:r>
            <a:endParaRPr lang="en-US" sz="10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8001000" cy="498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65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8580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E - Commander’s Report (continued)</a:t>
            </a:r>
            <a:endParaRPr lang="en-US" sz="1000" b="1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371600"/>
            <a:ext cx="7772400" cy="488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00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419600"/>
          </a:xfrm>
        </p:spPr>
        <p:txBody>
          <a:bodyPr/>
          <a:lstStyle/>
          <a:p>
            <a:r>
              <a:rPr lang="en-US" dirty="0"/>
              <a:t>AR 135-175 Separation of Officers</a:t>
            </a:r>
          </a:p>
          <a:p>
            <a:r>
              <a:rPr lang="en-US" dirty="0"/>
              <a:t>AR 135-178 Enlisted Administrative Separations</a:t>
            </a:r>
          </a:p>
          <a:p>
            <a:r>
              <a:rPr lang="en-US" dirty="0"/>
              <a:t>AR 600-85 The Army Substance Abuse Program</a:t>
            </a:r>
          </a:p>
          <a:p>
            <a:r>
              <a:rPr lang="en-US" dirty="0"/>
              <a:t>AR 635-200 Active Duty Enlisted Administrative Separations</a:t>
            </a:r>
          </a:p>
          <a:p>
            <a:r>
              <a:rPr lang="en-US" dirty="0"/>
              <a:t>AR 600-8-2 Suspension of Favorable Personnel Actions (Flag)</a:t>
            </a:r>
          </a:p>
          <a:p>
            <a:r>
              <a:rPr lang="en-US" dirty="0"/>
              <a:t>AR 635-8 Separations Processing and Documents</a:t>
            </a:r>
          </a:p>
          <a:p>
            <a:r>
              <a:rPr lang="en-US" dirty="0"/>
              <a:t>DA PAM 600-85 Federal Drug-Free Workplace Procedure Guidance</a:t>
            </a:r>
          </a:p>
          <a:p>
            <a:r>
              <a:rPr lang="en-US" dirty="0"/>
              <a:t>PM 22-18 – 1st MSC Alcohol and Drug Abuse Prevention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4152" y="914400"/>
            <a:ext cx="8229600" cy="457200"/>
          </a:xfrm>
        </p:spPr>
        <p:txBody>
          <a:bodyPr/>
          <a:lstStyle/>
          <a:p>
            <a:r>
              <a:rPr lang="en-US" sz="2800" baseline="0" dirty="0">
                <a:solidFill>
                  <a:schemeClr val="tx1"/>
                </a:solidFill>
              </a:rPr>
              <a:t>POLICIES AND REGULATIONS: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38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8580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E - Commander’s Report (</a:t>
            </a:r>
            <a:r>
              <a:rPr lang="en-US" sz="2000" b="1" dirty="0" err="1">
                <a:solidFill>
                  <a:srgbClr val="000000"/>
                </a:solidFill>
              </a:rPr>
              <a:t>Encls</a:t>
            </a:r>
            <a:r>
              <a:rPr lang="en-US" sz="2000" b="1" dirty="0">
                <a:solidFill>
                  <a:srgbClr val="000000"/>
                </a:solidFill>
              </a:rPr>
              <a:t>) (continued)</a:t>
            </a:r>
            <a:endParaRPr lang="en-US" sz="10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4" y="1447800"/>
            <a:ext cx="626745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25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71600"/>
            <a:ext cx="4981575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	</a:t>
            </a:r>
            <a:r>
              <a:rPr lang="en-US" sz="2000" b="1" dirty="0">
                <a:solidFill>
                  <a:srgbClr val="000000"/>
                </a:solidFill>
              </a:rPr>
              <a:t>Commander’s Statement / Lack of Response Memorandum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(If applicable)</a:t>
            </a:r>
            <a:endParaRPr lang="en-US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24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07943"/>
            <a:ext cx="4014788" cy="5126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70005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Affidavit of Service Mailing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(Use only for Mailed Certified Return Receipt Notification of Separation)</a:t>
            </a:r>
          </a:p>
        </p:txBody>
      </p:sp>
    </p:spTree>
    <p:extLst>
      <p:ext uri="{BB962C8B-B14F-4D97-AF65-F5344CB8AC3E}">
        <p14:creationId xmlns:p14="http://schemas.microsoft.com/office/powerpoint/2010/main" val="2968024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95394"/>
            <a:ext cx="7391400" cy="4956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62000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Example: Copy Certified Return Receipt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PS Form 3800 &amp; 3811 showing delivery/attempt delivery </a:t>
            </a:r>
          </a:p>
        </p:txBody>
      </p:sp>
    </p:spTree>
    <p:extLst>
      <p:ext uri="{BB962C8B-B14F-4D97-AF65-F5344CB8AC3E}">
        <p14:creationId xmlns:p14="http://schemas.microsoft.com/office/powerpoint/2010/main" val="651440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70005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Sexual Assault Statement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67" y="1128742"/>
            <a:ext cx="3902868" cy="45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66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599" y="853752"/>
            <a:ext cx="6844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DA From 2A Personnel Qualification Record (PQR)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371601"/>
            <a:ext cx="8636396" cy="497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17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71647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G - Chain of Command Recommendation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(Use same template for both Battalion and Brigade)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13" y="1600200"/>
            <a:ext cx="81181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50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620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Commander’s Official Notification Results for Urinalysis Testing</a:t>
            </a:r>
          </a:p>
          <a:p>
            <a:pPr algn="ctr"/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0"/>
            <a:ext cx="69881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38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Commander’s Official Notification Results for Urinalysis Testing</a:t>
            </a:r>
          </a:p>
          <a:p>
            <a:pPr algn="ctr"/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92143"/>
            <a:ext cx="6248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16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8239125" cy="5718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7620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Commander’s Official Notification Results for Urinalysis Testing</a:t>
            </a:r>
          </a:p>
          <a:p>
            <a:pPr algn="ctr"/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09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B82510-8C8B-0B85-74D5-D423AD83F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pPr marL="342891" lvl="1" indent="0">
              <a:buNone/>
            </a:pPr>
            <a:endParaRPr lang="en-US" dirty="0"/>
          </a:p>
          <a:p>
            <a:pPr marL="342891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D2F803-5651-1193-47A8-337A0F4E9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br>
              <a:rPr lang="en-US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Drug Demand Reduction (</a:t>
            </a:r>
            <a:r>
              <a:rPr lang="en-US" sz="4000" i="0" dirty="0">
                <a:solidFill>
                  <a:srgbClr val="FF0000"/>
                </a:solidFill>
                <a:effectLst/>
              </a:rPr>
              <a:t>DDR)</a:t>
            </a:r>
            <a:br>
              <a:rPr lang="en-US" sz="4000" i="0" dirty="0">
                <a:solidFill>
                  <a:srgbClr val="FF0000"/>
                </a:solidFill>
                <a:effectLst/>
              </a:rPr>
            </a:br>
            <a:r>
              <a:rPr lang="en-US" sz="4000" i="0" dirty="0">
                <a:solidFill>
                  <a:srgbClr val="FF0000"/>
                </a:solidFill>
                <a:effectLst/>
              </a:rPr>
              <a:t> Program Separation Actions Procedures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152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8315325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620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Commander’s Official Notification Results for Urinalysis Testing</a:t>
            </a:r>
          </a:p>
          <a:p>
            <a:pPr algn="ctr"/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83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05000" y="-381000"/>
            <a:ext cx="5257800" cy="845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620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Commander’s Official Notification Results for Urinalysis Testing</a:t>
            </a:r>
          </a:p>
          <a:p>
            <a:pPr algn="ctr"/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45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461427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Considerations as part of Commander’s Separation Recommendation : 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8D7C73C-9B7E-A371-99FE-8DA142DF1CDC}"/>
              </a:ext>
            </a:extLst>
          </p:cNvPr>
          <p:cNvSpPr txBox="1">
            <a:spLocks/>
          </p:cNvSpPr>
          <p:nvPr/>
        </p:nvSpPr>
        <p:spPr>
          <a:xfrm>
            <a:off x="457200" y="1524000"/>
            <a:ext cx="8458200" cy="4800600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q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9868"/>
              </a:buClr>
              <a:buFont typeface="Wingdings" pitchFamily="2" charset="2"/>
              <a:buChar char="ü"/>
              <a:defRPr sz="1500">
                <a:solidFill>
                  <a:schemeClr val="tx1"/>
                </a:solidFill>
                <a:latin typeface="+mn-lt"/>
              </a:defRPr>
            </a:lvl2pPr>
            <a:lvl3pPr marL="857229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200121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1885904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8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latin typeface="+mj-lt"/>
              </a:rPr>
              <a:t> Rank and Years of Services</a:t>
            </a:r>
          </a:p>
          <a:p>
            <a:r>
              <a:rPr lang="en-US" kern="0" dirty="0">
                <a:latin typeface="+mj-lt"/>
              </a:rPr>
              <a:t> SM’s Age  </a:t>
            </a:r>
          </a:p>
          <a:p>
            <a:r>
              <a:rPr lang="en-US" kern="0" dirty="0">
                <a:latin typeface="+mj-lt"/>
              </a:rPr>
              <a:t> Previous Deployments</a:t>
            </a:r>
          </a:p>
          <a:p>
            <a:r>
              <a:rPr lang="en-US" kern="0" dirty="0">
                <a:latin typeface="+mj-lt"/>
              </a:rPr>
              <a:t> Prior Negative Urinalysis</a:t>
            </a:r>
          </a:p>
          <a:p>
            <a:r>
              <a:rPr lang="en-US" kern="0" dirty="0">
                <a:latin typeface="+mj-lt"/>
              </a:rPr>
              <a:t> Post Negative Urinalysis</a:t>
            </a:r>
          </a:p>
          <a:p>
            <a:r>
              <a:rPr lang="en-US" kern="0" dirty="0">
                <a:latin typeface="+mj-lt"/>
              </a:rPr>
              <a:t> Acceptance of Responsibility (SM’s Matters)</a:t>
            </a:r>
          </a:p>
          <a:p>
            <a:r>
              <a:rPr lang="en-US" kern="0" dirty="0">
                <a:latin typeface="+mj-lt"/>
              </a:rPr>
              <a:t> Letters of Support</a:t>
            </a:r>
          </a:p>
          <a:p>
            <a:r>
              <a:rPr lang="en-US" kern="0" dirty="0">
                <a:latin typeface="+mj-lt"/>
              </a:rPr>
              <a:t> Type of Drug and Quantity</a:t>
            </a:r>
          </a:p>
          <a:p>
            <a:r>
              <a:rPr lang="en-US" kern="0" dirty="0">
                <a:latin typeface="+mj-lt"/>
              </a:rPr>
              <a:t> Previews Incidents of Misconduct</a:t>
            </a:r>
          </a:p>
          <a:p>
            <a:r>
              <a:rPr lang="en-US" kern="0" dirty="0">
                <a:latin typeface="+mj-lt"/>
              </a:rPr>
              <a:t> SM’s MOS</a:t>
            </a:r>
          </a:p>
          <a:p>
            <a:r>
              <a:rPr lang="en-US" kern="0" dirty="0">
                <a:latin typeface="+mj-lt"/>
              </a:rPr>
              <a:t> Findings of CID investigation</a:t>
            </a:r>
          </a:p>
          <a:p>
            <a:r>
              <a:rPr lang="en-US" kern="0" dirty="0">
                <a:latin typeface="+mj-lt"/>
              </a:rPr>
              <a:t> Whether SM is entitled to a Separation Board</a:t>
            </a:r>
          </a:p>
          <a:p>
            <a:pPr lvl="1"/>
            <a:r>
              <a:rPr lang="en-US" sz="1800" b="0" i="0" u="none" strike="noStrike" baseline="0" dirty="0">
                <a:latin typeface="+mj-lt"/>
              </a:rPr>
              <a:t>6 years of service or more includes AD, Reserve, IRR =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+mj-lt"/>
              </a:rPr>
              <a:t>Entitled to Board</a:t>
            </a:r>
          </a:p>
          <a:p>
            <a:pPr lvl="1"/>
            <a:r>
              <a:rPr lang="en-US" sz="1800" b="0" i="0" u="none" strike="noStrike" baseline="0" dirty="0">
                <a:latin typeface="+mj-lt"/>
              </a:rPr>
              <a:t>Soldier Notified for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+mj-lt"/>
              </a:rPr>
              <a:t>OTH is entitled to board</a:t>
            </a:r>
          </a:p>
          <a:p>
            <a:r>
              <a:rPr lang="en-US" b="1" kern="0" dirty="0">
                <a:solidFill>
                  <a:srgbClr val="FF0000"/>
                </a:solidFill>
                <a:latin typeface="+mj-lt"/>
              </a:rPr>
              <a:t>Suspended up to 12 months is an option for rehabilitation purposes.</a:t>
            </a:r>
          </a:p>
          <a:p>
            <a:endParaRPr lang="en-US" sz="2100" b="1" i="0" u="none" strike="noStrike" baseline="0" dirty="0">
              <a:solidFill>
                <a:srgbClr val="FF0000"/>
              </a:solidFill>
              <a:latin typeface="+mj-lt"/>
            </a:endParaRPr>
          </a:p>
          <a:p>
            <a:endParaRPr lang="en-US" sz="2100" b="0" i="0" u="none" strike="noStrike" baseline="0" dirty="0">
              <a:solidFill>
                <a:srgbClr val="FF0000"/>
              </a:solidFill>
              <a:latin typeface="+mj-lt"/>
            </a:endParaRPr>
          </a:p>
          <a:p>
            <a:pPr lvl="1"/>
            <a:endParaRPr lang="en-US" sz="1700" kern="0" dirty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509173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495" y="6096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CHARACTERIZATION OF SERVICE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8D7C73C-9B7E-A371-99FE-8DA142DF1CDC}"/>
              </a:ext>
            </a:extLst>
          </p:cNvPr>
          <p:cNvSpPr txBox="1">
            <a:spLocks/>
          </p:cNvSpPr>
          <p:nvPr/>
        </p:nvSpPr>
        <p:spPr>
          <a:xfrm>
            <a:off x="457200" y="1295400"/>
            <a:ext cx="8229600" cy="4800600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q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9868"/>
              </a:buClr>
              <a:buFont typeface="Wingdings" pitchFamily="2" charset="2"/>
              <a:buChar char="ü"/>
              <a:defRPr sz="1500">
                <a:solidFill>
                  <a:schemeClr val="tx1"/>
                </a:solidFill>
                <a:latin typeface="+mn-lt"/>
              </a:defRPr>
            </a:lvl2pPr>
            <a:lvl3pPr marL="857229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200121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1885904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8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dirty="0">
                <a:latin typeface="+mj-lt"/>
              </a:rPr>
              <a:t> </a:t>
            </a:r>
            <a:r>
              <a:rPr lang="en-US" b="0" i="0" u="none" strike="noStrike" baseline="0" dirty="0">
                <a:latin typeface="+mj-lt"/>
              </a:rPr>
              <a:t>Honorable</a:t>
            </a:r>
          </a:p>
          <a:p>
            <a:pPr marL="0" indent="0" algn="l">
              <a:buNone/>
            </a:pPr>
            <a:r>
              <a:rPr lang="en-US" b="0" i="0" u="none" strike="noStrike" baseline="0" dirty="0">
                <a:latin typeface="+mj-lt"/>
              </a:rPr>
              <a:t>• “[A]ppropriate when the quality of the Soldier’s service generally has met the standards of acceptable conduct and performance of duty for Army personnel…” 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+mj-lt"/>
              </a:rPr>
              <a:t>. . </a:t>
            </a:r>
          </a:p>
          <a:p>
            <a:pPr marL="0" indent="0" algn="l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 </a:t>
            </a:r>
            <a:r>
              <a:rPr lang="en-US" b="0" i="0" u="none" strike="noStrike" baseline="0" dirty="0">
                <a:latin typeface="+mj-lt"/>
              </a:rPr>
              <a:t>General Under Honorable Conditions</a:t>
            </a:r>
          </a:p>
          <a:p>
            <a:pPr marL="0" indent="0" algn="l">
              <a:buNone/>
            </a:pPr>
            <a:r>
              <a:rPr lang="en-US" b="0" i="0" u="none" strike="noStrike" baseline="0" dirty="0">
                <a:latin typeface="+mj-lt"/>
              </a:rPr>
              <a:t>• “[M]</a:t>
            </a:r>
            <a:r>
              <a:rPr lang="en-US" b="0" i="0" u="none" strike="noStrike" baseline="0" dirty="0" err="1">
                <a:latin typeface="+mj-lt"/>
              </a:rPr>
              <a:t>ilitary</a:t>
            </a:r>
            <a:r>
              <a:rPr lang="en-US" b="0" i="0" u="none" strike="noStrike" baseline="0" dirty="0">
                <a:latin typeface="+mj-lt"/>
              </a:rPr>
              <a:t> record is satisfactory but not sufficient to warrant an honorable discharge.”</a:t>
            </a:r>
          </a:p>
          <a:p>
            <a:pPr marL="0" indent="0" algn="l">
              <a:buNone/>
            </a:pPr>
            <a:r>
              <a:rPr lang="en-US" b="0" i="0" u="none" strike="noStrike" baseline="0" dirty="0">
                <a:latin typeface="+mj-lt"/>
              </a:rPr>
              <a:t>• “If an </a:t>
            </a:r>
            <a:r>
              <a:rPr lang="en-US" b="1" i="0" u="none" strike="noStrike" baseline="0" dirty="0">
                <a:solidFill>
                  <a:srgbClr val="FF0000"/>
                </a:solidFill>
                <a:latin typeface="+mj-lt"/>
              </a:rPr>
              <a:t>enlisted Service member’s service has been honest and faithful</a:t>
            </a:r>
            <a:r>
              <a:rPr lang="en-US" b="0" i="0" u="none" strike="noStrike" baseline="0" dirty="0">
                <a:latin typeface="+mj-lt"/>
              </a:rPr>
              <a:t>, it is appropriate to characterize that service as general (under honorable conditions). Characterization of service as general (under honorable conditions) is warranted when </a:t>
            </a:r>
            <a:r>
              <a:rPr lang="en-US" b="1" i="0" u="none" strike="noStrike" baseline="0" dirty="0">
                <a:solidFill>
                  <a:srgbClr val="FF0000"/>
                </a:solidFill>
                <a:latin typeface="+mj-lt"/>
              </a:rPr>
              <a:t>the positive aspects of the enlisted Service </a:t>
            </a:r>
            <a:r>
              <a:rPr lang="en-US" b="0" i="0" u="none" strike="noStrike" baseline="0" dirty="0">
                <a:latin typeface="+mj-lt"/>
              </a:rPr>
              <a:t>member’s conduct or performance of </a:t>
            </a:r>
            <a:r>
              <a:rPr lang="en-US" b="1" i="0" u="none" strike="noStrike" baseline="0" dirty="0">
                <a:solidFill>
                  <a:srgbClr val="FF0000"/>
                </a:solidFill>
                <a:latin typeface="+mj-lt"/>
              </a:rPr>
              <a:t>duty outweigh negative aspects of the enlisted Service</a:t>
            </a:r>
            <a:r>
              <a:rPr lang="en-US" b="0" i="0" u="none" strike="noStrike" baseline="0" dirty="0">
                <a:latin typeface="+mj-lt"/>
              </a:rPr>
              <a:t> member’s conduct or performance of duty as documented in their service record.”</a:t>
            </a:r>
          </a:p>
          <a:p>
            <a:pPr marL="0" indent="0" algn="l">
              <a:buNone/>
            </a:pPr>
            <a:endParaRPr lang="en-US" b="0" i="0" u="none" strike="noStrike" baseline="0" dirty="0">
              <a:latin typeface="+mj-lt"/>
            </a:endParaRPr>
          </a:p>
          <a:p>
            <a:pPr marL="0" indent="0" algn="l">
              <a:buNone/>
            </a:pPr>
            <a:r>
              <a:rPr lang="en-US" b="1" kern="0" dirty="0">
                <a:solidFill>
                  <a:srgbClr val="FF0000"/>
                </a:solidFill>
                <a:latin typeface="+mj-lt"/>
              </a:rPr>
              <a:t>Reminder:  Suspended up to 12 months is an option.</a:t>
            </a:r>
          </a:p>
          <a:p>
            <a:pPr marL="0" indent="0" algn="l">
              <a:buNone/>
            </a:pPr>
            <a:endParaRPr lang="en-US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8208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495" y="6096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CHARACTERIZATION OF SERVICE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8D7C73C-9B7E-A371-99FE-8DA142DF1CDC}"/>
              </a:ext>
            </a:extLst>
          </p:cNvPr>
          <p:cNvSpPr txBox="1">
            <a:spLocks/>
          </p:cNvSpPr>
          <p:nvPr/>
        </p:nvSpPr>
        <p:spPr>
          <a:xfrm>
            <a:off x="457200" y="1295400"/>
            <a:ext cx="8229600" cy="4800600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q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9868"/>
              </a:buClr>
              <a:buFont typeface="Wingdings" pitchFamily="2" charset="2"/>
              <a:buChar char="ü"/>
              <a:defRPr sz="1500">
                <a:solidFill>
                  <a:schemeClr val="tx1"/>
                </a:solidFill>
                <a:latin typeface="+mn-lt"/>
              </a:defRPr>
            </a:lvl2pPr>
            <a:lvl3pPr marL="857229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200121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1885904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8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1800" b="1" i="0" u="none" strike="noStrike" baseline="0" dirty="0">
                <a:latin typeface="+mj-lt"/>
              </a:rPr>
              <a:t>Under Other than Honorable Conditions (OTH):</a:t>
            </a:r>
          </a:p>
          <a:p>
            <a:pPr marL="0" indent="0" algn="l">
              <a:buNone/>
            </a:pPr>
            <a:endParaRPr lang="en-US" sz="1800" b="0" i="0" u="none" strike="noStrike" baseline="0" dirty="0">
              <a:latin typeface="+mj-lt"/>
            </a:endParaRPr>
          </a:p>
          <a:p>
            <a:pPr marL="0" indent="0" algn="l">
              <a:buNone/>
            </a:pPr>
            <a:r>
              <a:rPr lang="en-US" sz="1800" b="0" i="0" u="none" strike="noStrike" baseline="0" dirty="0">
                <a:latin typeface="+mj-lt"/>
              </a:rPr>
              <a:t>    • Authorized under certain chapters for a pattern of behavior or </a:t>
            </a:r>
            <a:r>
              <a:rPr lang="en-US" sz="1800" b="1" i="0" u="none" strike="noStrike" baseline="0" dirty="0">
                <a:latin typeface="+mj-lt"/>
              </a:rPr>
              <a:t>an act/omission constituting a significant departure</a:t>
            </a:r>
            <a:r>
              <a:rPr lang="en-US" sz="1800" b="0" i="0" u="none" strike="noStrike" baseline="0" dirty="0">
                <a:latin typeface="+mj-lt"/>
              </a:rPr>
              <a:t> from </a:t>
            </a:r>
            <a:r>
              <a:rPr lang="en-US" sz="1800" b="1" i="0" u="none" strike="noStrike" baseline="0" dirty="0">
                <a:latin typeface="+mj-lt"/>
              </a:rPr>
              <a:t>conduct expected of Soldier</a:t>
            </a:r>
          </a:p>
          <a:p>
            <a:pPr marL="0" indent="0" algn="l">
              <a:buNone/>
            </a:pPr>
            <a:r>
              <a:rPr lang="en-US" sz="1800" b="0" i="0" u="none" strike="noStrike" baseline="0" dirty="0">
                <a:latin typeface="+mj-lt"/>
              </a:rPr>
              <a:t>    </a:t>
            </a:r>
          </a:p>
          <a:p>
            <a:pPr marL="0" indent="0" algn="l">
              <a:buNone/>
            </a:pPr>
            <a:r>
              <a:rPr lang="en-US" dirty="0">
                <a:latin typeface="+mj-lt"/>
              </a:rPr>
              <a:t>    </a:t>
            </a:r>
            <a:r>
              <a:rPr lang="en-US" sz="1800" b="0" i="0" u="none" strike="noStrike" baseline="0" dirty="0">
                <a:latin typeface="+mj-lt"/>
              </a:rPr>
              <a:t>• OTH is “normally appropriate” for Misconduct &amp; Unsatisfactory Participation</a:t>
            </a:r>
          </a:p>
          <a:p>
            <a:pPr marL="0" indent="0" algn="l">
              <a:buNone/>
            </a:pPr>
            <a:endParaRPr lang="en-US" sz="1800" b="0" i="0" u="none" strike="noStrike" baseline="0" dirty="0">
              <a:latin typeface="+mj-lt"/>
            </a:endParaRPr>
          </a:p>
          <a:p>
            <a:pPr marL="0" indent="0" algn="l">
              <a:buNone/>
            </a:pPr>
            <a:r>
              <a:rPr lang="en-US" sz="1800" b="0" i="0" u="none" strike="noStrike" baseline="0" dirty="0">
                <a:latin typeface="+mj-lt"/>
              </a:rPr>
              <a:t>    • Soldier recommended for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+mj-lt"/>
              </a:rPr>
              <a:t>OTH is entitled to board</a:t>
            </a:r>
          </a:p>
          <a:p>
            <a:pPr marL="0" indent="0" algn="l">
              <a:buNone/>
            </a:pPr>
            <a:endParaRPr lang="en-US" sz="1800" b="1" i="0" u="none" strike="noStrike" baseline="0" dirty="0">
              <a:solidFill>
                <a:srgbClr val="FF0000"/>
              </a:solidFill>
              <a:latin typeface="+mj-lt"/>
            </a:endParaRPr>
          </a:p>
          <a:p>
            <a:pPr marL="0" indent="0" algn="l">
              <a:buNone/>
            </a:pPr>
            <a:r>
              <a:rPr lang="en-US" b="1" dirty="0">
                <a:latin typeface="+mj-lt"/>
              </a:rPr>
              <a:t>Note: </a:t>
            </a:r>
            <a:r>
              <a:rPr lang="en-US" sz="1800" b="1" i="0" u="none" strike="noStrike" baseline="0" dirty="0">
                <a:latin typeface="+mj-lt"/>
              </a:rPr>
              <a:t>Bad Conduct Discharges and Dishonorable Discharges are only available at  court-martial</a:t>
            </a:r>
          </a:p>
          <a:p>
            <a:pPr marL="0" indent="0" algn="l">
              <a:buNone/>
            </a:pPr>
            <a:endParaRPr lang="en-US" b="1" kern="0" dirty="0">
              <a:latin typeface="+mj-lt"/>
            </a:endParaRPr>
          </a:p>
          <a:p>
            <a:pPr marL="0" indent="0">
              <a:buNone/>
            </a:pPr>
            <a:r>
              <a:rPr lang="en-US" b="1" kern="0" dirty="0">
                <a:solidFill>
                  <a:srgbClr val="FF0000"/>
                </a:solidFill>
                <a:latin typeface="+mj-lt"/>
              </a:rPr>
              <a:t>Reminder:  Suspended up to 12 months is an option.</a:t>
            </a:r>
          </a:p>
          <a:p>
            <a:pPr marL="0" indent="0" algn="l">
              <a:buNone/>
            </a:pPr>
            <a:endParaRPr lang="en-US" b="1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7488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495" y="60960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Commander’s Considerations for Recommendation of Characterization of Service per Regulation: 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8D7C73C-9B7E-A371-99FE-8DA142DF1CDC}"/>
              </a:ext>
            </a:extLst>
          </p:cNvPr>
          <p:cNvSpPr txBox="1">
            <a:spLocks/>
          </p:cNvSpPr>
          <p:nvPr/>
        </p:nvSpPr>
        <p:spPr>
          <a:xfrm>
            <a:off x="533400" y="1828800"/>
            <a:ext cx="8458200" cy="4800600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q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9868"/>
              </a:buClr>
              <a:buFont typeface="Wingdings" pitchFamily="2" charset="2"/>
              <a:buChar char="ü"/>
              <a:defRPr sz="1500">
                <a:solidFill>
                  <a:schemeClr val="tx1"/>
                </a:solidFill>
                <a:latin typeface="+mn-lt"/>
              </a:defRPr>
            </a:lvl2pPr>
            <a:lvl3pPr marL="857229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200121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1885904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8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latin typeface="+mj-lt"/>
              </a:rPr>
              <a:t> Rank and Years of Services</a:t>
            </a:r>
          </a:p>
          <a:p>
            <a:r>
              <a:rPr lang="en-US" kern="0" dirty="0">
                <a:latin typeface="+mj-lt"/>
              </a:rPr>
              <a:t> SM’s Age  </a:t>
            </a:r>
          </a:p>
          <a:p>
            <a:r>
              <a:rPr lang="en-US" kern="0" dirty="0">
                <a:latin typeface="+mj-lt"/>
              </a:rPr>
              <a:t> Aptitude</a:t>
            </a:r>
          </a:p>
          <a:p>
            <a:r>
              <a:rPr lang="en-US" kern="0" dirty="0">
                <a:latin typeface="+mj-lt"/>
              </a:rPr>
              <a:t> Physical and Mental conditions</a:t>
            </a:r>
          </a:p>
          <a:p>
            <a:r>
              <a:rPr lang="en-US" kern="0" dirty="0">
                <a:latin typeface="+mj-lt"/>
              </a:rPr>
              <a:t> Standard of acceptable conduct</a:t>
            </a:r>
          </a:p>
          <a:p>
            <a:r>
              <a:rPr lang="en-US" kern="0" dirty="0">
                <a:latin typeface="+mj-lt"/>
              </a:rPr>
              <a:t> Performance of Duty</a:t>
            </a:r>
          </a:p>
          <a:p>
            <a:pPr marL="0" indent="0">
              <a:buNone/>
            </a:pPr>
            <a:endParaRPr lang="en-US" kern="0" dirty="0">
              <a:latin typeface="+mj-lt"/>
            </a:endParaRPr>
          </a:p>
          <a:p>
            <a:pPr marL="0" indent="0">
              <a:buNone/>
            </a:pPr>
            <a:r>
              <a:rPr lang="en-US" kern="0" dirty="0">
                <a:latin typeface="+mj-lt"/>
              </a:rPr>
              <a:t>Limitations on Characterization:  Characterization will be determined solely by the </a:t>
            </a:r>
            <a:r>
              <a:rPr lang="en-US" b="1" kern="0" dirty="0">
                <a:latin typeface="+mj-lt"/>
              </a:rPr>
              <a:t>SM’s military record, </a:t>
            </a:r>
            <a:r>
              <a:rPr lang="en-US" kern="0" dirty="0">
                <a:latin typeface="+mj-lt"/>
              </a:rPr>
              <a:t>which includes the </a:t>
            </a:r>
            <a:r>
              <a:rPr lang="en-US" b="1" kern="0" dirty="0">
                <a:latin typeface="+mj-lt"/>
              </a:rPr>
              <a:t>Soldier’s behavior and performance of duty</a:t>
            </a:r>
            <a:r>
              <a:rPr lang="en-US" kern="0" dirty="0">
                <a:latin typeface="+mj-lt"/>
              </a:rPr>
              <a:t> </a:t>
            </a:r>
            <a:r>
              <a:rPr lang="en-US" b="1" u="sng" kern="0" dirty="0">
                <a:latin typeface="+mj-lt"/>
              </a:rPr>
              <a:t>during the current enlistment or period of service </a:t>
            </a:r>
            <a:r>
              <a:rPr lang="en-US" kern="0" dirty="0">
                <a:latin typeface="+mj-lt"/>
              </a:rPr>
              <a:t>to which the separation pertains. </a:t>
            </a:r>
            <a:endParaRPr lang="en-US" b="1" kern="0" dirty="0">
              <a:latin typeface="+mj-lt"/>
            </a:endParaRPr>
          </a:p>
          <a:p>
            <a:pPr marL="0" indent="0">
              <a:buNone/>
            </a:pPr>
            <a:endParaRPr lang="en-US" kern="0" dirty="0">
              <a:latin typeface="+mj-lt"/>
            </a:endParaRPr>
          </a:p>
          <a:p>
            <a:pPr marL="0" indent="0">
              <a:buNone/>
            </a:pPr>
            <a:r>
              <a:rPr lang="en-US" kern="0" dirty="0">
                <a:latin typeface="+mj-lt"/>
              </a:rPr>
              <a:t>Note: The characterization of service is of great significance to the SM and must accurately reflect the nature of service </a:t>
            </a:r>
            <a:r>
              <a:rPr lang="en-US" b="1" kern="0" dirty="0">
                <a:solidFill>
                  <a:srgbClr val="FF0000"/>
                </a:solidFill>
                <a:latin typeface="+mj-lt"/>
              </a:rPr>
              <a:t>performed to preserve Veteran’s Benefits, Education, Civilian Employment, Reentry into the Military </a:t>
            </a:r>
            <a:endParaRPr lang="en-US" b="1" kern="0" dirty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2789089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/>
          <a:lstStyle/>
          <a:p>
            <a:r>
              <a:rPr lang="en-US" sz="2000" dirty="0"/>
              <a:t>Verify if the Soldier is undergoing an MEB Process</a:t>
            </a:r>
          </a:p>
          <a:p>
            <a:r>
              <a:rPr lang="en-US" sz="2000" dirty="0"/>
              <a:t>The Separation Process and MEB Process can go parallel but both packets need to be presented to the separation authority.</a:t>
            </a:r>
          </a:p>
          <a:p>
            <a:r>
              <a:rPr lang="en-US" sz="2000" dirty="0"/>
              <a:t>If the Soldier is undergoing an MEB process and he/she is referred to a separation board the proceedings will be place in suspense until the MEB process if finished.</a:t>
            </a:r>
          </a:p>
          <a:p>
            <a:r>
              <a:rPr lang="en-US" sz="2000" dirty="0"/>
              <a:t>When the Soldier has a Board, he needs to be in uniform and on a pay status.</a:t>
            </a:r>
          </a:p>
          <a:p>
            <a:r>
              <a:rPr lang="en-US" sz="2000" dirty="0"/>
              <a:t>If the Soldier acquires legal representation and request an extension to respond it will not probably delay the course of the process. </a:t>
            </a:r>
          </a:p>
          <a:p>
            <a:r>
              <a:rPr lang="en-US" sz="2000" dirty="0"/>
              <a:t>If the Soldier submits a Conditional Waiver different from the one provided on the packet, it must be added in order to reach the separation authority for his evaluation.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2600" y="732971"/>
            <a:ext cx="8229600" cy="457200"/>
          </a:xfrm>
        </p:spPr>
        <p:txBody>
          <a:bodyPr/>
          <a:lstStyle/>
          <a:p>
            <a:pPr algn="ctr"/>
            <a:r>
              <a:rPr lang="en-US" sz="2800" baseline="0" dirty="0">
                <a:solidFill>
                  <a:srgbClr val="FF0000"/>
                </a:solidFill>
              </a:rPr>
              <a:t>KEY NOTES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11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 of people's heads and raised hands at corporate presentation with speaker and whiteboard out of focus in background">
            <a:extLst>
              <a:ext uri="{FF2B5EF4-FFF2-40B4-BE49-F238E27FC236}">
                <a16:creationId xmlns:a16="http://schemas.microsoft.com/office/drawing/2014/main" id="{F52BC8FE-703D-CFF8-036D-6D94A257BC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48145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-228600"/>
            <a:ext cx="8229600" cy="4395789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56327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B82510-8C8B-0B85-74D5-D423AD83F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pPr marL="342891" lvl="1" indent="0">
              <a:buNone/>
            </a:pPr>
            <a:endParaRPr lang="en-US" dirty="0"/>
          </a:p>
          <a:p>
            <a:pPr marL="342891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D2F803-5651-1193-47A8-337A0F4E9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br>
              <a:rPr lang="en-US" dirty="0"/>
            </a:br>
            <a:br>
              <a:rPr lang="en-US" sz="3600" dirty="0"/>
            </a:br>
            <a:r>
              <a:rPr lang="en-US" sz="3600" i="0" dirty="0">
                <a:solidFill>
                  <a:schemeClr val="tx1"/>
                </a:solidFill>
                <a:effectLst/>
              </a:rPr>
              <a:t>Drug Demand Reduction (DDR) Program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B794DA5-A584-D0C5-6ABD-949DF7D55763}"/>
              </a:ext>
            </a:extLst>
          </p:cNvPr>
          <p:cNvSpPr txBox="1">
            <a:spLocks/>
          </p:cNvSpPr>
          <p:nvPr/>
        </p:nvSpPr>
        <p:spPr>
          <a:xfrm>
            <a:off x="424543" y="1030364"/>
            <a:ext cx="8458200" cy="4682123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q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9868"/>
              </a:buClr>
              <a:buFont typeface="Wingdings" pitchFamily="2" charset="2"/>
              <a:buChar char="ü"/>
              <a:defRPr sz="1500">
                <a:solidFill>
                  <a:schemeClr val="tx1"/>
                </a:solidFill>
                <a:latin typeface="+mn-lt"/>
              </a:defRPr>
            </a:lvl2pPr>
            <a:lvl3pPr marL="857229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200121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1885904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8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1" kern="0" dirty="0"/>
              <a:t>AR 135-178, Chapter 11</a:t>
            </a:r>
            <a:r>
              <a:rPr lang="en-US" sz="1600" b="1" dirty="0"/>
              <a:t> paragraph 11-1(d) – </a:t>
            </a:r>
            <a:r>
              <a:rPr lang="en-US" sz="1600" b="1" kern="0" dirty="0"/>
              <a:t> Misconduct:</a:t>
            </a:r>
          </a:p>
          <a:p>
            <a:pPr lvl="1"/>
            <a:r>
              <a:rPr lang="en-US" sz="1600" kern="0" dirty="0"/>
              <a:t>Abuse of illegal drugs or alcohol. Illegal drug use is </a:t>
            </a:r>
            <a:r>
              <a:rPr lang="en-US" sz="1600" b="1" u="sng" kern="0" dirty="0"/>
              <a:t>serious misconduct</a:t>
            </a:r>
            <a:r>
              <a:rPr lang="en-US" sz="1600" kern="0" dirty="0"/>
              <a:t>. Under </a:t>
            </a:r>
            <a:r>
              <a:rPr lang="en-US" sz="1600" kern="0" dirty="0">
                <a:solidFill>
                  <a:srgbClr val="FF0000"/>
                </a:solidFill>
              </a:rPr>
              <a:t>UCMJ</a:t>
            </a:r>
            <a:r>
              <a:rPr lang="en-US" sz="1600" kern="0" dirty="0"/>
              <a:t> wrongful use of Marihuana/THC imposes the following maximum punishment:</a:t>
            </a:r>
          </a:p>
          <a:p>
            <a:pPr lvl="2"/>
            <a:r>
              <a:rPr lang="en-US" sz="1600" b="1" kern="0" dirty="0">
                <a:solidFill>
                  <a:srgbClr val="CC0000"/>
                </a:solidFill>
              </a:rPr>
              <a:t>DD, BCD (Punitive Discharge) -  5-year confinement - Total Forfeiture</a:t>
            </a:r>
          </a:p>
          <a:p>
            <a:pPr lvl="1"/>
            <a:r>
              <a:rPr lang="en-US" sz="1600" b="1" u="sng" dirty="0"/>
              <a:t>Commanders will process </a:t>
            </a:r>
            <a:r>
              <a:rPr lang="en-US" sz="1600" dirty="0"/>
              <a:t>for separation all Soldiers who—</a:t>
            </a:r>
          </a:p>
          <a:p>
            <a:pPr marL="342891" lvl="1" indent="0">
              <a:buNone/>
            </a:pPr>
            <a:r>
              <a:rPr lang="en-US" sz="1600" dirty="0"/>
              <a:t>    (a) </a:t>
            </a:r>
            <a:r>
              <a:rPr lang="en-US" sz="1600" b="1" u="sng" dirty="0"/>
              <a:t>Test positive </a:t>
            </a:r>
            <a:r>
              <a:rPr lang="en-US" sz="1600" dirty="0"/>
              <a:t>for illegal drug use.</a:t>
            </a:r>
          </a:p>
          <a:p>
            <a:pPr marL="342891" lvl="1" indent="0">
              <a:buNone/>
            </a:pPr>
            <a:r>
              <a:rPr lang="en-US" sz="1600" dirty="0"/>
              <a:t>    (b) Are involved in </a:t>
            </a:r>
            <a:r>
              <a:rPr lang="en-US" sz="1600" b="1" u="sng" dirty="0"/>
              <a:t>two serious incidents of alcohol-related </a:t>
            </a:r>
            <a:r>
              <a:rPr lang="en-US" sz="1600" dirty="0"/>
              <a:t>misconduct within a 12-month period, in accordance with AR 600–85.</a:t>
            </a:r>
          </a:p>
          <a:p>
            <a:pPr marL="342891" lvl="1" indent="0">
              <a:buNone/>
            </a:pPr>
            <a:r>
              <a:rPr lang="en-US" sz="1600" dirty="0"/>
              <a:t>    (c) Are involved in </a:t>
            </a:r>
            <a:r>
              <a:rPr lang="en-US" sz="1600" b="1" u="sng" dirty="0"/>
              <a:t>illegal trafficking, distribution, possession</a:t>
            </a:r>
            <a:r>
              <a:rPr lang="en-US" sz="1600" dirty="0"/>
              <a:t>, use, or sale of illegal drugs.</a:t>
            </a:r>
          </a:p>
          <a:p>
            <a:pPr marL="342891" lvl="1" indent="0">
              <a:buNone/>
            </a:pPr>
            <a:r>
              <a:rPr lang="en-US" sz="1600" dirty="0"/>
              <a:t>    (d) Convicted of </a:t>
            </a:r>
            <a:r>
              <a:rPr lang="en-US" sz="1600" b="1" u="sng" dirty="0"/>
              <a:t>driving while intoxicated </a:t>
            </a:r>
            <a:r>
              <a:rPr lang="en-US" sz="1600" dirty="0"/>
              <a:t>or driving under the influence a </a:t>
            </a:r>
            <a:r>
              <a:rPr lang="en-US" sz="1600" b="1" u="sng" dirty="0"/>
              <a:t>second time during their career</a:t>
            </a:r>
            <a:r>
              <a:rPr lang="en-US" sz="1600" dirty="0"/>
              <a:t>.</a:t>
            </a:r>
          </a:p>
          <a:p>
            <a:pPr marL="342891" lvl="1" indent="0">
              <a:buNone/>
            </a:pPr>
            <a:r>
              <a:rPr lang="en-US" sz="1600" dirty="0"/>
              <a:t>    (e) </a:t>
            </a:r>
            <a:r>
              <a:rPr lang="en-US" sz="1600" b="1" dirty="0"/>
              <a:t>Have not been referred </a:t>
            </a:r>
            <a:r>
              <a:rPr lang="en-US" sz="1600" dirty="0"/>
              <a:t>to a court-martial </a:t>
            </a:r>
            <a:r>
              <a:rPr lang="en-US" sz="1600" b="1" u="sng" dirty="0"/>
              <a:t>authorized to impose a punitive discharge</a:t>
            </a:r>
            <a:r>
              <a:rPr lang="en-US" sz="1600" dirty="0"/>
              <a:t>.</a:t>
            </a:r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158188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071FAD-0750-7463-1E6F-2047CD339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MSC Table of Content for DDR Packets </a:t>
            </a:r>
          </a:p>
          <a:p>
            <a:pPr lvl="1"/>
            <a:r>
              <a:rPr lang="en-US" sz="2500" b="1" dirty="0"/>
              <a:t>Unit Level Required Documents</a:t>
            </a:r>
          </a:p>
          <a:p>
            <a:pPr lvl="2"/>
            <a:r>
              <a:rPr lang="en-US" sz="2400" dirty="0"/>
              <a:t>DA 268, DA 5248-R, ARB, PQR, DD214, TL History, DA 5016</a:t>
            </a:r>
          </a:p>
          <a:p>
            <a:pPr lvl="2"/>
            <a:r>
              <a:rPr lang="en-US" sz="2400" dirty="0"/>
              <a:t>Notification of Separation Packet </a:t>
            </a:r>
            <a:r>
              <a:rPr lang="en-US" sz="2400" b="1" dirty="0"/>
              <a:t>(S: 30/45 Days) </a:t>
            </a:r>
            <a:r>
              <a:rPr lang="en-US" sz="2400" dirty="0"/>
              <a:t>- Sharp Memo, DA 4856, Election of Rights, Conditional Waiver, Trial Defense Services Sheet, Acknowledgment of Receipt</a:t>
            </a:r>
          </a:p>
          <a:p>
            <a:pPr lvl="2"/>
            <a:r>
              <a:rPr lang="en-US" sz="2400" dirty="0"/>
              <a:t>Commander’s Report – After Suspense Date</a:t>
            </a:r>
          </a:p>
          <a:p>
            <a:pPr lvl="1"/>
            <a:r>
              <a:rPr lang="en-US" sz="2100" dirty="0"/>
              <a:t>BN Commander’s Recommendation</a:t>
            </a:r>
          </a:p>
          <a:p>
            <a:pPr lvl="1"/>
            <a:r>
              <a:rPr lang="en-US" sz="2100" dirty="0"/>
              <a:t>BDE Commander’s Recommendation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4F863-9FFE-5160-A01E-E690603C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300"/>
            <a:ext cx="8229600" cy="1143000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PREPARE ASAP/DDR PACKET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35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266701" y="2057400"/>
          <a:ext cx="8618966" cy="4452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78304831"/>
              </p:ext>
            </p:extLst>
          </p:nvPr>
        </p:nvGraphicFramePr>
        <p:xfrm>
          <a:off x="194684" y="1524000"/>
          <a:ext cx="8763000" cy="4986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16DC81D-2B63-5298-9043-7EDC98E29E6E}"/>
              </a:ext>
            </a:extLst>
          </p:cNvPr>
          <p:cNvSpPr/>
          <p:nvPr/>
        </p:nvSpPr>
        <p:spPr>
          <a:xfrm>
            <a:off x="4184" y="72887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PREPARE ASAP/DDR PACKET</a:t>
            </a:r>
          </a:p>
        </p:txBody>
      </p:sp>
    </p:spTree>
    <p:extLst>
      <p:ext uri="{BB962C8B-B14F-4D97-AF65-F5344CB8AC3E}">
        <p14:creationId xmlns:p14="http://schemas.microsoft.com/office/powerpoint/2010/main" val="385623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266701" y="2057400"/>
          <a:ext cx="8618966" cy="4452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4184" y="72887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Required Steps to prepare ASAP/DDR packet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Option 1 - Face to Face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88742456"/>
              </p:ext>
            </p:extLst>
          </p:nvPr>
        </p:nvGraphicFramePr>
        <p:xfrm>
          <a:off x="194684" y="1524000"/>
          <a:ext cx="8763000" cy="4986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88215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266701" y="2057400"/>
          <a:ext cx="8618966" cy="4452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4184" y="72887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Required Steps to prepare ASAP/DDR packet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Option 1 - Face to Face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71673786"/>
              </p:ext>
            </p:extLst>
          </p:nvPr>
        </p:nvGraphicFramePr>
        <p:xfrm>
          <a:off x="194684" y="1524000"/>
          <a:ext cx="8763000" cy="4986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3673860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Default Design">
  <a:themeElements>
    <a:clrScheme name="1_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000066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plate V 1-11">
  <a:themeElements>
    <a:clrScheme name="SHARP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CE8CAAB0C3064886C4828619AE65C4" ma:contentTypeVersion="0" ma:contentTypeDescription="Create a new document." ma:contentTypeScope="" ma:versionID="1e48030ee1ff8abf89aa02a88a44147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62A0F9-9F77-45B4-B87B-509EEAB1734D}">
  <ds:schemaRefs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B15B981-FD0E-457E-8E28-549BB936E2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84853DC-694C-4552-B6D3-9D18D3C354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33549</TotalTime>
  <Words>1977</Words>
  <Application>Microsoft Office PowerPoint</Application>
  <PresentationFormat>On-screen Show (4:3)</PresentationFormat>
  <Paragraphs>229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Constantia</vt:lpstr>
      <vt:lpstr>Wingdings</vt:lpstr>
      <vt:lpstr>Wingdings 2</vt:lpstr>
      <vt:lpstr>1_Default Design</vt:lpstr>
      <vt:lpstr>1_Template V 1-11</vt:lpstr>
      <vt:lpstr>PowerPoint Presentation</vt:lpstr>
      <vt:lpstr>ROAD MAP:</vt:lpstr>
      <vt:lpstr>POLICIES AND REGULATIONS:</vt:lpstr>
      <vt:lpstr>         Drug Demand Reduction (DDR)  Program Separation Actions Procedures</vt:lpstr>
      <vt:lpstr>  Drug Demand Reduction (DDR) Program</vt:lpstr>
      <vt:lpstr>PREPARE ASAP/DDR PACKET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1ST MSC OSJA - Separation Action DDR Packet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NOTES</vt:lpstr>
      <vt:lpstr>PowerPoint Presentation</vt:lpstr>
    </vt:vector>
  </TitlesOfParts>
  <Company>US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luis.pomales</dc:creator>
  <cp:lastModifiedBy>Ramirezsepulveda, Haniel R SPC MIL 1ST MSC S1</cp:lastModifiedBy>
  <cp:revision>1644</cp:revision>
  <cp:lastPrinted>2022-12-02T13:13:00Z</cp:lastPrinted>
  <dcterms:created xsi:type="dcterms:W3CDTF">2013-05-23T15:16:50Z</dcterms:created>
  <dcterms:modified xsi:type="dcterms:W3CDTF">2023-02-28T18:12:11Z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0x010100E3CE8CAAB0C3064886C4828619AE65C4</vt:lpwstr>
  </property>
</Properties>
</file>