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7"/>
  </p:notesMasterIdLst>
  <p:sldIdLst>
    <p:sldId id="530" r:id="rId5"/>
    <p:sldId id="526" r:id="rId6"/>
    <p:sldId id="257" r:id="rId7"/>
    <p:sldId id="260" r:id="rId8"/>
    <p:sldId id="258" r:id="rId9"/>
    <p:sldId id="528" r:id="rId10"/>
    <p:sldId id="529" r:id="rId11"/>
    <p:sldId id="256" r:id="rId12"/>
    <p:sldId id="525" r:id="rId13"/>
    <p:sldId id="523" r:id="rId14"/>
    <p:sldId id="304" r:id="rId15"/>
    <p:sldId id="307" r:id="rId16"/>
    <p:sldId id="305" r:id="rId17"/>
    <p:sldId id="306" r:id="rId18"/>
    <p:sldId id="497" r:id="rId19"/>
    <p:sldId id="479" r:id="rId20"/>
    <p:sldId id="521" r:id="rId21"/>
    <p:sldId id="500" r:id="rId22"/>
    <p:sldId id="499" r:id="rId23"/>
    <p:sldId id="522" r:id="rId24"/>
    <p:sldId id="524" r:id="rId25"/>
    <p:sldId id="263" r:id="rId26"/>
    <p:sldId id="262" r:id="rId27"/>
    <p:sldId id="302" r:id="rId28"/>
    <p:sldId id="264" r:id="rId29"/>
    <p:sldId id="294" r:id="rId30"/>
    <p:sldId id="295" r:id="rId31"/>
    <p:sldId id="297" r:id="rId32"/>
    <p:sldId id="266" r:id="rId33"/>
    <p:sldId id="265" r:id="rId34"/>
    <p:sldId id="267" r:id="rId35"/>
    <p:sldId id="270" r:id="rId36"/>
    <p:sldId id="271" r:id="rId37"/>
    <p:sldId id="272" r:id="rId38"/>
    <p:sldId id="298" r:id="rId39"/>
    <p:sldId id="299" r:id="rId40"/>
    <p:sldId id="273" r:id="rId41"/>
    <p:sldId id="274" r:id="rId42"/>
    <p:sldId id="301" r:id="rId43"/>
    <p:sldId id="261" r:id="rId44"/>
    <p:sldId id="300" r:id="rId45"/>
    <p:sldId id="275"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5159D1-77E4-4573-9DA9-2B932B3A54DD}" v="78" dt="2024-02-18T23:58:08.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92" autoAdjust="0"/>
    <p:restoredTop sz="95928" autoAdjust="0"/>
  </p:normalViewPr>
  <p:slideViewPr>
    <p:cSldViewPr snapToGrid="0">
      <p:cViewPr varScale="1">
        <p:scale>
          <a:sx n="110" d="100"/>
          <a:sy n="110" d="100"/>
        </p:scale>
        <p:origin x="1556" y="32"/>
      </p:cViewPr>
      <p:guideLst/>
    </p:cSldViewPr>
  </p:slideViewPr>
  <p:outlineViewPr>
    <p:cViewPr>
      <p:scale>
        <a:sx n="33" d="100"/>
        <a:sy n="33" d="100"/>
      </p:scale>
      <p:origin x="0" y="-6018"/>
    </p:cViewPr>
  </p:outlineViewPr>
  <p:notesTextViewPr>
    <p:cViewPr>
      <p:scale>
        <a:sx n="1" d="1"/>
        <a:sy n="1" d="1"/>
      </p:scale>
      <p:origin x="0" y="0"/>
    </p:cViewPr>
  </p:notesTextViewPr>
  <p:notesViewPr>
    <p:cSldViewPr snapToGrid="0">
      <p:cViewPr varScale="1">
        <p:scale>
          <a:sx n="86" d="100"/>
          <a:sy n="86" d="100"/>
        </p:scale>
        <p:origin x="386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233254-2E95-43D3-B8F4-544348BC2ECA}" type="datetimeFigureOut">
              <a:rPr lang="en-US" smtClean="0"/>
              <a:t>2/19/2024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84FCB9-AFD2-433C-9B58-55FCEE193EC0}" type="slidenum">
              <a:rPr lang="en-US" smtClean="0"/>
              <a:t>‹#›</a:t>
            </a:fld>
            <a:endParaRPr lang="en-US"/>
          </a:p>
        </p:txBody>
      </p:sp>
    </p:spTree>
    <p:extLst>
      <p:ext uri="{BB962C8B-B14F-4D97-AF65-F5344CB8AC3E}">
        <p14:creationId xmlns:p14="http://schemas.microsoft.com/office/powerpoint/2010/main" val="4270235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84FCB9-AFD2-433C-9B58-55FCEE193EC0}" type="slidenum">
              <a:rPr lang="en-US" smtClean="0"/>
              <a:t>8</a:t>
            </a:fld>
            <a:endParaRPr lang="en-US"/>
          </a:p>
        </p:txBody>
      </p:sp>
    </p:spTree>
    <p:extLst>
      <p:ext uri="{BB962C8B-B14F-4D97-AF65-F5344CB8AC3E}">
        <p14:creationId xmlns:p14="http://schemas.microsoft.com/office/powerpoint/2010/main" val="1013203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 Arial"/>
              </a:rPr>
              <a:t>Commanders have the full range of administrative actions available to them to deal with violators of the Army MEO and harassment policies.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 Arial"/>
              </a:rPr>
              <a:t>Violators of Army policies on MEO and harassment, whose conduct violates a punitive article of the UCMJ, may be charged and prosecuted.</a:t>
            </a:r>
          </a:p>
          <a:p>
            <a:endParaRPr lang="en-US" dirty="0"/>
          </a:p>
        </p:txBody>
      </p:sp>
      <p:sp>
        <p:nvSpPr>
          <p:cNvPr id="4" name="Slide Number Placeholder 3"/>
          <p:cNvSpPr>
            <a:spLocks noGrp="1"/>
          </p:cNvSpPr>
          <p:nvPr>
            <p:ph type="sldNum" sz="quarter" idx="5"/>
          </p:nvPr>
        </p:nvSpPr>
        <p:spPr/>
        <p:txBody>
          <a:bodyPr/>
          <a:lstStyle/>
          <a:p>
            <a:fld id="{CF84FCB9-AFD2-433C-9B58-55FCEE193EC0}" type="slidenum">
              <a:rPr lang="en-US" smtClean="0"/>
              <a:t>35</a:t>
            </a:fld>
            <a:endParaRPr lang="en-US"/>
          </a:p>
        </p:txBody>
      </p:sp>
    </p:spTree>
    <p:extLst>
      <p:ext uri="{BB962C8B-B14F-4D97-AF65-F5344CB8AC3E}">
        <p14:creationId xmlns:p14="http://schemas.microsoft.com/office/powerpoint/2010/main" val="1819752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84FCB9-AFD2-433C-9B58-55FCEE193EC0}" type="slidenum">
              <a:rPr lang="en-US" smtClean="0"/>
              <a:t>36</a:t>
            </a:fld>
            <a:endParaRPr lang="en-US"/>
          </a:p>
        </p:txBody>
      </p:sp>
    </p:spTree>
    <p:extLst>
      <p:ext uri="{BB962C8B-B14F-4D97-AF65-F5344CB8AC3E}">
        <p14:creationId xmlns:p14="http://schemas.microsoft.com/office/powerpoint/2010/main" val="2063423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 Arial"/>
              </a:rPr>
              <a:t>After the Commander informs the complainant and the subject of the complaint of their right to appeal, The Complainant and subject will sign and date the DA form 7279, Part III, to acknowledge receiving this information. </a:t>
            </a:r>
          </a:p>
          <a:p>
            <a:r>
              <a:rPr lang="en-US" sz="1200" dirty="0">
                <a:latin typeface=" Arial"/>
              </a:rPr>
              <a:t>Consistent with the limitations of the Privacy Act and other applicable statues, the Commander will provide both the complainant and subject with a memorandum that summaries the results of the investigation including whether the allegations were substantiated. </a:t>
            </a:r>
          </a:p>
          <a:p>
            <a:r>
              <a:rPr lang="en-US" sz="1200" dirty="0">
                <a:latin typeface=" Arial"/>
              </a:rPr>
              <a:t>If the complainant or subject perceives the investigation failed to reveal all relevant facts to substantiate the allegations, or that the actions taken by the command on their behalf were insufficient to resolve the complaint both the complainant and the subject have the right to submit an appeal. The complainant may not appeal the actions taken against the subject if any were taken. </a:t>
            </a:r>
            <a:endParaRPr lang="en-US" dirty="0"/>
          </a:p>
        </p:txBody>
      </p:sp>
      <p:sp>
        <p:nvSpPr>
          <p:cNvPr id="4" name="Slide Number Placeholder 3"/>
          <p:cNvSpPr>
            <a:spLocks noGrp="1"/>
          </p:cNvSpPr>
          <p:nvPr>
            <p:ph type="sldNum" sz="quarter" idx="5"/>
          </p:nvPr>
        </p:nvSpPr>
        <p:spPr/>
        <p:txBody>
          <a:bodyPr/>
          <a:lstStyle/>
          <a:p>
            <a:fld id="{CF84FCB9-AFD2-433C-9B58-55FCEE193EC0}" type="slidenum">
              <a:rPr lang="en-US" smtClean="0"/>
              <a:t>37</a:t>
            </a:fld>
            <a:endParaRPr lang="en-US"/>
          </a:p>
        </p:txBody>
      </p:sp>
    </p:spTree>
    <p:extLst>
      <p:ext uri="{BB962C8B-B14F-4D97-AF65-F5344CB8AC3E}">
        <p14:creationId xmlns:p14="http://schemas.microsoft.com/office/powerpoint/2010/main" val="3008571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 Arial"/>
              </a:rPr>
              <a:t>The complainant or subject must provide a brief statement that identifies the basis of the appeal on DA 7279. </a:t>
            </a:r>
          </a:p>
          <a:p>
            <a:endParaRPr lang="en-US" dirty="0"/>
          </a:p>
        </p:txBody>
      </p:sp>
      <p:sp>
        <p:nvSpPr>
          <p:cNvPr id="4" name="Slide Number Placeholder 3"/>
          <p:cNvSpPr>
            <a:spLocks noGrp="1"/>
          </p:cNvSpPr>
          <p:nvPr>
            <p:ph type="sldNum" sz="quarter" idx="5"/>
          </p:nvPr>
        </p:nvSpPr>
        <p:spPr/>
        <p:txBody>
          <a:bodyPr/>
          <a:lstStyle/>
          <a:p>
            <a:fld id="{CF84FCB9-AFD2-433C-9B58-55FCEE193EC0}" type="slidenum">
              <a:rPr lang="en-US" smtClean="0"/>
              <a:t>38</a:t>
            </a:fld>
            <a:endParaRPr lang="en-US"/>
          </a:p>
        </p:txBody>
      </p:sp>
    </p:spTree>
    <p:extLst>
      <p:ext uri="{BB962C8B-B14F-4D97-AF65-F5344CB8AC3E}">
        <p14:creationId xmlns:p14="http://schemas.microsoft.com/office/powerpoint/2010/main" val="1025901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356" y="4400550"/>
            <a:ext cx="5415844" cy="4133850"/>
          </a:xfrm>
        </p:spPr>
        <p:txBody>
          <a:bodyPr/>
          <a:lstStyle/>
          <a:p>
            <a:pPr marL="228600" indent="-228600">
              <a:buAutoNum type="arabicParenBoth"/>
            </a:pPr>
            <a:endParaRPr lang="en-US" sz="1100" dirty="0"/>
          </a:p>
        </p:txBody>
      </p:sp>
      <p:sp>
        <p:nvSpPr>
          <p:cNvPr id="4" name="Slide Number Placeholder 3"/>
          <p:cNvSpPr>
            <a:spLocks noGrp="1"/>
          </p:cNvSpPr>
          <p:nvPr>
            <p:ph type="sldNum" sz="quarter" idx="5"/>
          </p:nvPr>
        </p:nvSpPr>
        <p:spPr/>
        <p:txBody>
          <a:bodyPr/>
          <a:lstStyle/>
          <a:p>
            <a:fld id="{CF84FCB9-AFD2-433C-9B58-55FCEE193EC0}" type="slidenum">
              <a:rPr lang="en-US" smtClean="0"/>
              <a:t>40</a:t>
            </a:fld>
            <a:endParaRPr lang="en-US"/>
          </a:p>
        </p:txBody>
      </p:sp>
    </p:spTree>
    <p:extLst>
      <p:ext uri="{BB962C8B-B14F-4D97-AF65-F5344CB8AC3E}">
        <p14:creationId xmlns:p14="http://schemas.microsoft.com/office/powerpoint/2010/main" val="727390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Commanders or MEO professionals will prepare an MFR, which will include information indicating the nature of the complaint and identifying pertinent information to assist in the identification of the organization’s command climate</a:t>
            </a:r>
            <a:endParaRPr lang="en-US" dirty="0"/>
          </a:p>
        </p:txBody>
      </p:sp>
      <p:sp>
        <p:nvSpPr>
          <p:cNvPr id="4" name="Slide Number Placeholder 3"/>
          <p:cNvSpPr>
            <a:spLocks noGrp="1"/>
          </p:cNvSpPr>
          <p:nvPr>
            <p:ph type="sldNum" sz="quarter" idx="5"/>
          </p:nvPr>
        </p:nvSpPr>
        <p:spPr/>
        <p:txBody>
          <a:bodyPr/>
          <a:lstStyle/>
          <a:p>
            <a:fld id="{CF84FCB9-AFD2-433C-9B58-55FCEE193EC0}" type="slidenum">
              <a:rPr lang="en-US" smtClean="0"/>
              <a:t>41</a:t>
            </a:fld>
            <a:endParaRPr lang="en-US"/>
          </a:p>
        </p:txBody>
      </p:sp>
    </p:spTree>
    <p:extLst>
      <p:ext uri="{BB962C8B-B14F-4D97-AF65-F5344CB8AC3E}">
        <p14:creationId xmlns:p14="http://schemas.microsoft.com/office/powerpoint/2010/main" val="1479782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Inspectable Items</a:t>
            </a:r>
          </a:p>
        </p:txBody>
      </p:sp>
      <p:sp>
        <p:nvSpPr>
          <p:cNvPr id="4" name="Slide Number Placeholder 3"/>
          <p:cNvSpPr>
            <a:spLocks noGrp="1"/>
          </p:cNvSpPr>
          <p:nvPr>
            <p:ph type="sldNum" sz="quarter" idx="5"/>
          </p:nvPr>
        </p:nvSpPr>
        <p:spPr/>
        <p:txBody>
          <a:bodyPr/>
          <a:lstStyle/>
          <a:p>
            <a:fld id="{ECC20AF4-2D63-43C2-8EBB-2045A875038B}" type="slidenum">
              <a:rPr lang="en-US" smtClean="0"/>
              <a:t>17</a:t>
            </a:fld>
            <a:endParaRPr lang="en-US" dirty="0"/>
          </a:p>
        </p:txBody>
      </p:sp>
    </p:spTree>
    <p:extLst>
      <p:ext uri="{BB962C8B-B14F-4D97-AF65-F5344CB8AC3E}">
        <p14:creationId xmlns:p14="http://schemas.microsoft.com/office/powerpoint/2010/main" val="75687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84FCB9-AFD2-433C-9B58-55FCEE193EC0}" type="slidenum">
              <a:rPr lang="en-US" smtClean="0"/>
              <a:t>22</a:t>
            </a:fld>
            <a:endParaRPr lang="en-US"/>
          </a:p>
        </p:txBody>
      </p:sp>
    </p:spTree>
    <p:extLst>
      <p:ext uri="{BB962C8B-B14F-4D97-AF65-F5344CB8AC3E}">
        <p14:creationId xmlns:p14="http://schemas.microsoft.com/office/powerpoint/2010/main" val="420400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5"/>
          </p:nvPr>
        </p:nvSpPr>
        <p:spPr/>
        <p:txBody>
          <a:bodyPr/>
          <a:lstStyle/>
          <a:p>
            <a:fld id="{CF84FCB9-AFD2-433C-9B58-55FCEE193EC0}" type="slidenum">
              <a:rPr lang="en-US" smtClean="0"/>
              <a:t>23</a:t>
            </a:fld>
            <a:endParaRPr lang="en-US"/>
          </a:p>
        </p:txBody>
      </p:sp>
    </p:spTree>
    <p:extLst>
      <p:ext uri="{BB962C8B-B14F-4D97-AF65-F5344CB8AC3E}">
        <p14:creationId xmlns:p14="http://schemas.microsoft.com/office/powerpoint/2010/main" val="2417894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84FCB9-AFD2-433C-9B58-55FCEE193EC0}" type="slidenum">
              <a:rPr lang="en-US" smtClean="0"/>
              <a:t>24</a:t>
            </a:fld>
            <a:endParaRPr lang="en-US"/>
          </a:p>
        </p:txBody>
      </p:sp>
    </p:spTree>
    <p:extLst>
      <p:ext uri="{BB962C8B-B14F-4D97-AF65-F5344CB8AC3E}">
        <p14:creationId xmlns:p14="http://schemas.microsoft.com/office/powerpoint/2010/main" val="1612160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84FCB9-AFD2-433C-9B58-55FCEE193EC0}" type="slidenum">
              <a:rPr lang="en-US" smtClean="0"/>
              <a:t>25</a:t>
            </a:fld>
            <a:endParaRPr lang="en-US"/>
          </a:p>
        </p:txBody>
      </p:sp>
    </p:spTree>
    <p:extLst>
      <p:ext uri="{BB962C8B-B14F-4D97-AF65-F5344CB8AC3E}">
        <p14:creationId xmlns:p14="http://schemas.microsoft.com/office/powerpoint/2010/main" val="3530735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84FCB9-AFD2-433C-9B58-55FCEE193EC0}" type="slidenum">
              <a:rPr lang="en-US" smtClean="0"/>
              <a:t>29</a:t>
            </a:fld>
            <a:endParaRPr lang="en-US"/>
          </a:p>
        </p:txBody>
      </p:sp>
    </p:spTree>
    <p:extLst>
      <p:ext uri="{BB962C8B-B14F-4D97-AF65-F5344CB8AC3E}">
        <p14:creationId xmlns:p14="http://schemas.microsoft.com/office/powerpoint/2010/main" val="1514371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84FCB9-AFD2-433C-9B58-55FCEE193EC0}" type="slidenum">
              <a:rPr lang="en-US" smtClean="0"/>
              <a:t>30</a:t>
            </a:fld>
            <a:endParaRPr lang="en-US"/>
          </a:p>
        </p:txBody>
      </p:sp>
    </p:spTree>
    <p:extLst>
      <p:ext uri="{BB962C8B-B14F-4D97-AF65-F5344CB8AC3E}">
        <p14:creationId xmlns:p14="http://schemas.microsoft.com/office/powerpoint/2010/main" val="2963227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F84FCB9-AFD2-433C-9B58-55FCEE193EC0}" type="slidenum">
              <a:rPr lang="en-US" smtClean="0"/>
              <a:t>31</a:t>
            </a:fld>
            <a:endParaRPr lang="en-US"/>
          </a:p>
        </p:txBody>
      </p:sp>
    </p:spTree>
    <p:extLst>
      <p:ext uri="{BB962C8B-B14F-4D97-AF65-F5344CB8AC3E}">
        <p14:creationId xmlns:p14="http://schemas.microsoft.com/office/powerpoint/2010/main" val="338871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7267009-AE78-4BD2-8EA7-C5604FE97ED3}" type="datetimeFigureOut">
              <a:rPr lang="en-US" smtClean="0"/>
              <a:t>2/19/2024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010DE06-F661-4ADF-A35E-29BDB3BA459B}" type="slidenum">
              <a:rPr lang="en-US" smtClean="0"/>
              <a:t>‹#›</a:t>
            </a:fld>
            <a:endParaRPr lang="en-US"/>
          </a:p>
        </p:txBody>
      </p:sp>
    </p:spTree>
    <p:extLst>
      <p:ext uri="{BB962C8B-B14F-4D97-AF65-F5344CB8AC3E}">
        <p14:creationId xmlns:p14="http://schemas.microsoft.com/office/powerpoint/2010/main" val="174175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7267009-AE78-4BD2-8EA7-C5604FE97ED3}" type="datetimeFigureOut">
              <a:rPr lang="en-US" smtClean="0"/>
              <a:t>2/19/2024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010DE06-F661-4ADF-A35E-29BDB3BA459B}" type="slidenum">
              <a:rPr lang="en-US" smtClean="0"/>
              <a:t>‹#›</a:t>
            </a:fld>
            <a:endParaRPr lang="en-US"/>
          </a:p>
        </p:txBody>
      </p:sp>
    </p:spTree>
    <p:extLst>
      <p:ext uri="{BB962C8B-B14F-4D97-AF65-F5344CB8AC3E}">
        <p14:creationId xmlns:p14="http://schemas.microsoft.com/office/powerpoint/2010/main" val="430795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7267009-AE78-4BD2-8EA7-C5604FE97ED3}" type="datetimeFigureOut">
              <a:rPr lang="en-US" smtClean="0"/>
              <a:t>2/19/2024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010DE06-F661-4ADF-A35E-29BDB3BA459B}" type="slidenum">
              <a:rPr lang="en-US" smtClean="0"/>
              <a:t>‹#›</a:t>
            </a:fld>
            <a:endParaRPr lang="en-US"/>
          </a:p>
        </p:txBody>
      </p:sp>
    </p:spTree>
    <p:extLst>
      <p:ext uri="{BB962C8B-B14F-4D97-AF65-F5344CB8AC3E}">
        <p14:creationId xmlns:p14="http://schemas.microsoft.com/office/powerpoint/2010/main" val="780102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7267009-AE78-4BD2-8EA7-C5604FE97ED3}" type="datetimeFigureOut">
              <a:rPr lang="en-US" smtClean="0"/>
              <a:t>2/19/2024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010DE06-F661-4ADF-A35E-29BDB3BA459B}" type="slidenum">
              <a:rPr lang="en-US" smtClean="0"/>
              <a:t>‹#›</a:t>
            </a:fld>
            <a:endParaRPr lang="en-US"/>
          </a:p>
        </p:txBody>
      </p:sp>
    </p:spTree>
    <p:extLst>
      <p:ext uri="{BB962C8B-B14F-4D97-AF65-F5344CB8AC3E}">
        <p14:creationId xmlns:p14="http://schemas.microsoft.com/office/powerpoint/2010/main" val="1060770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7267009-AE78-4BD2-8EA7-C5604FE97ED3}" type="datetimeFigureOut">
              <a:rPr lang="en-US" smtClean="0"/>
              <a:t>2/19/2024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010DE06-F661-4ADF-A35E-29BDB3BA459B}" type="slidenum">
              <a:rPr lang="en-US" smtClean="0"/>
              <a:t>‹#›</a:t>
            </a:fld>
            <a:endParaRPr lang="en-US"/>
          </a:p>
        </p:txBody>
      </p:sp>
    </p:spTree>
    <p:extLst>
      <p:ext uri="{BB962C8B-B14F-4D97-AF65-F5344CB8AC3E}">
        <p14:creationId xmlns:p14="http://schemas.microsoft.com/office/powerpoint/2010/main" val="3695400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7267009-AE78-4BD2-8EA7-C5604FE97ED3}" type="datetimeFigureOut">
              <a:rPr lang="en-US" smtClean="0"/>
              <a:t>2/19/2024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010DE06-F661-4ADF-A35E-29BDB3BA459B}" type="slidenum">
              <a:rPr lang="en-US" smtClean="0"/>
              <a:t>‹#›</a:t>
            </a:fld>
            <a:endParaRPr lang="en-US"/>
          </a:p>
        </p:txBody>
      </p:sp>
    </p:spTree>
    <p:extLst>
      <p:ext uri="{BB962C8B-B14F-4D97-AF65-F5344CB8AC3E}">
        <p14:creationId xmlns:p14="http://schemas.microsoft.com/office/powerpoint/2010/main" val="258150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7267009-AE78-4BD2-8EA7-C5604FE97ED3}" type="datetimeFigureOut">
              <a:rPr lang="en-US" smtClean="0"/>
              <a:t>2/19/2024</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010DE06-F661-4ADF-A35E-29BDB3BA459B}" type="slidenum">
              <a:rPr lang="en-US" smtClean="0"/>
              <a:t>‹#›</a:t>
            </a:fld>
            <a:endParaRPr lang="en-US"/>
          </a:p>
        </p:txBody>
      </p:sp>
    </p:spTree>
    <p:extLst>
      <p:ext uri="{BB962C8B-B14F-4D97-AF65-F5344CB8AC3E}">
        <p14:creationId xmlns:p14="http://schemas.microsoft.com/office/powerpoint/2010/main" val="321706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47267009-AE78-4BD2-8EA7-C5604FE97ED3}" type="datetimeFigureOut">
              <a:rPr lang="en-US" smtClean="0"/>
              <a:t>2/19/2024</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010DE06-F661-4ADF-A35E-29BDB3BA459B}" type="slidenum">
              <a:rPr lang="en-US" smtClean="0"/>
              <a:t>‹#›</a:t>
            </a:fld>
            <a:endParaRPr lang="en-US"/>
          </a:p>
        </p:txBody>
      </p:sp>
    </p:spTree>
    <p:extLst>
      <p:ext uri="{BB962C8B-B14F-4D97-AF65-F5344CB8AC3E}">
        <p14:creationId xmlns:p14="http://schemas.microsoft.com/office/powerpoint/2010/main" val="2110470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47267009-AE78-4BD2-8EA7-C5604FE97ED3}" type="datetimeFigureOut">
              <a:rPr lang="en-US" smtClean="0"/>
              <a:t>2/19/2024</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010DE06-F661-4ADF-A35E-29BDB3BA459B}" type="slidenum">
              <a:rPr lang="en-US" smtClean="0"/>
              <a:t>‹#›</a:t>
            </a:fld>
            <a:endParaRPr lang="en-US"/>
          </a:p>
        </p:txBody>
      </p:sp>
    </p:spTree>
    <p:extLst>
      <p:ext uri="{BB962C8B-B14F-4D97-AF65-F5344CB8AC3E}">
        <p14:creationId xmlns:p14="http://schemas.microsoft.com/office/powerpoint/2010/main" val="480913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7267009-AE78-4BD2-8EA7-C5604FE97ED3}" type="datetimeFigureOut">
              <a:rPr lang="en-US" smtClean="0"/>
              <a:t>2/19/2024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010DE06-F661-4ADF-A35E-29BDB3BA459B}" type="slidenum">
              <a:rPr lang="en-US" smtClean="0"/>
              <a:t>‹#›</a:t>
            </a:fld>
            <a:endParaRPr lang="en-US"/>
          </a:p>
        </p:txBody>
      </p:sp>
    </p:spTree>
    <p:extLst>
      <p:ext uri="{BB962C8B-B14F-4D97-AF65-F5344CB8AC3E}">
        <p14:creationId xmlns:p14="http://schemas.microsoft.com/office/powerpoint/2010/main" val="850164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7267009-AE78-4BD2-8EA7-C5604FE97ED3}" type="datetimeFigureOut">
              <a:rPr lang="en-US" smtClean="0"/>
              <a:t>2/19/2024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010DE06-F661-4ADF-A35E-29BDB3BA459B}" type="slidenum">
              <a:rPr lang="en-US" smtClean="0"/>
              <a:t>‹#›</a:t>
            </a:fld>
            <a:endParaRPr lang="en-US"/>
          </a:p>
        </p:txBody>
      </p:sp>
    </p:spTree>
    <p:extLst>
      <p:ext uri="{BB962C8B-B14F-4D97-AF65-F5344CB8AC3E}">
        <p14:creationId xmlns:p14="http://schemas.microsoft.com/office/powerpoint/2010/main" val="3666389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6034211-7790-CF40-9F8C-FE12CA1EBAF6}"/>
              </a:ext>
            </a:extLst>
          </p:cNvPr>
          <p:cNvSpPr txBox="1">
            <a:spLocks/>
          </p:cNvSpPr>
          <p:nvPr userDrawn="1"/>
        </p:nvSpPr>
        <p:spPr>
          <a:xfrm>
            <a:off x="8483104" y="6645441"/>
            <a:ext cx="685800" cy="228600"/>
          </a:xfrm>
          <a:prstGeom prst="rect">
            <a:avLst/>
          </a:prstGeom>
        </p:spPr>
        <p:txBody>
          <a:bodyPr anchor="ctr"/>
          <a:lstStyle>
            <a:lvl1pPr algn="r">
              <a:defRPr sz="1000" b="1">
                <a:solidFill>
                  <a:schemeClr val="bg1">
                    <a:lumMod val="65000"/>
                  </a:schemeClr>
                </a:solidFill>
              </a:defRPr>
            </a:lvl1pPr>
          </a:lstStyle>
          <a:p>
            <a:pPr>
              <a:defRPr/>
            </a:pPr>
            <a:fld id="{D0F5AB1F-22C3-4F53-8C7A-77D05EADED2E}" type="slidenum">
              <a:rPr lang="en-US" i="1" smtClean="0">
                <a:solidFill>
                  <a:prstClr val="black"/>
                </a:solidFill>
                <a:latin typeface=" Arial"/>
              </a:rPr>
              <a:pPr>
                <a:defRPr/>
              </a:pPr>
              <a:t>‹#›</a:t>
            </a:fld>
            <a:endParaRPr lang="en-US" i="1" dirty="0">
              <a:solidFill>
                <a:prstClr val="black"/>
              </a:solidFill>
              <a:latin typeface=" Arial"/>
            </a:endParaRPr>
          </a:p>
        </p:txBody>
      </p:sp>
      <p:sp>
        <p:nvSpPr>
          <p:cNvPr id="8" name="Parallelogram 7">
            <a:extLst>
              <a:ext uri="{FF2B5EF4-FFF2-40B4-BE49-F238E27FC236}">
                <a16:creationId xmlns:a16="http://schemas.microsoft.com/office/drawing/2014/main" id="{FEA8744B-EC79-0401-9387-6576CA22AE35}"/>
              </a:ext>
            </a:extLst>
          </p:cNvPr>
          <p:cNvSpPr/>
          <p:nvPr userDrawn="1"/>
        </p:nvSpPr>
        <p:spPr>
          <a:xfrm>
            <a:off x="727164" y="649034"/>
            <a:ext cx="7055208" cy="45719"/>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Parallelogram 20">
            <a:extLst>
              <a:ext uri="{FF2B5EF4-FFF2-40B4-BE49-F238E27FC236}">
                <a16:creationId xmlns:a16="http://schemas.microsoft.com/office/drawing/2014/main" id="{699207B4-6E77-D72B-BF80-AD1B3E442753}"/>
              </a:ext>
            </a:extLst>
          </p:cNvPr>
          <p:cNvSpPr>
            <a:spLocks noChangeArrowheads="1"/>
          </p:cNvSpPr>
          <p:nvPr userDrawn="1"/>
        </p:nvSpPr>
        <p:spPr bwMode="auto">
          <a:xfrm>
            <a:off x="152400" y="6607043"/>
            <a:ext cx="8839200" cy="53976"/>
          </a:xfrm>
          <a:prstGeom prst="parallelogram">
            <a:avLst>
              <a:gd name="adj" fmla="val 25241"/>
            </a:avLst>
          </a:prstGeom>
          <a:solidFill>
            <a:srgbClr val="4A452A"/>
          </a:solidFill>
          <a:ln w="25400" algn="ctr">
            <a:solidFill>
              <a:srgbClr val="4A452A"/>
            </a:solidFill>
            <a:miter lim="800000"/>
            <a:headEnd/>
            <a:tailEnd/>
          </a:ln>
        </p:spPr>
        <p:txBody>
          <a:bodyPr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defRPr/>
            </a:pPr>
            <a:endParaRPr lang="en-US" altLang="en-US">
              <a:solidFill>
                <a:srgbClr val="FFFFFF"/>
              </a:solidFill>
              <a:latin typeface="Calibri" panose="020F0502020204030204" pitchFamily="34" charset="0"/>
            </a:endParaRPr>
          </a:p>
        </p:txBody>
      </p:sp>
      <p:pic>
        <p:nvPicPr>
          <p:cNvPr id="10" name="Picture 21" descr="army logo.jpg">
            <a:extLst>
              <a:ext uri="{FF2B5EF4-FFF2-40B4-BE49-F238E27FC236}">
                <a16:creationId xmlns:a16="http://schemas.microsoft.com/office/drawing/2014/main" id="{F8EF9BBB-F036-A0B1-59AF-D126CB008867}"/>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0325" y="63500"/>
            <a:ext cx="5969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5">
            <a:extLst>
              <a:ext uri="{FF2B5EF4-FFF2-40B4-BE49-F238E27FC236}">
                <a16:creationId xmlns:a16="http://schemas.microsoft.com/office/drawing/2014/main" id="{1D92502F-96BB-5610-1D9B-A2E0EDB05C77}"/>
              </a:ext>
            </a:extLst>
          </p:cNvPr>
          <p:cNvSpPr txBox="1">
            <a:spLocks noChangeArrowheads="1"/>
          </p:cNvSpPr>
          <p:nvPr userDrawn="1"/>
        </p:nvSpPr>
        <p:spPr bwMode="auto">
          <a:xfrm>
            <a:off x="485487" y="6642100"/>
            <a:ext cx="354584" cy="196400"/>
          </a:xfrm>
          <a:prstGeom prst="rect">
            <a:avLst/>
          </a:prstGeom>
          <a:solidFill>
            <a:srgbClr val="00B05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lnSpc>
                <a:spcPts val="800"/>
              </a:lnSpc>
              <a:defRPr/>
            </a:pPr>
            <a:r>
              <a:rPr lang="en-US" altLang="en-US" sz="800" b="1" i="1" dirty="0">
                <a:solidFill>
                  <a:srgbClr val="FFFFFF"/>
                </a:solidFill>
                <a:latin typeface="Calibri" panose="020F0502020204030204" pitchFamily="34" charset="0"/>
              </a:rPr>
              <a:t> CUI</a:t>
            </a:r>
          </a:p>
        </p:txBody>
      </p:sp>
      <p:sp>
        <p:nvSpPr>
          <p:cNvPr id="15" name="Rectangle 12">
            <a:extLst>
              <a:ext uri="{FF2B5EF4-FFF2-40B4-BE49-F238E27FC236}">
                <a16:creationId xmlns:a16="http://schemas.microsoft.com/office/drawing/2014/main" id="{07288D1C-7B18-32A5-0A2F-C934052A21D4}"/>
              </a:ext>
            </a:extLst>
          </p:cNvPr>
          <p:cNvSpPr>
            <a:spLocks noChangeArrowheads="1"/>
          </p:cNvSpPr>
          <p:nvPr userDrawn="1"/>
        </p:nvSpPr>
        <p:spPr bwMode="auto">
          <a:xfrm>
            <a:off x="3787175" y="6651625"/>
            <a:ext cx="15696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defRPr/>
            </a:pPr>
            <a:r>
              <a:rPr lang="en-US" altLang="en-US" sz="1000" b="1" i="1" dirty="0">
                <a:solidFill>
                  <a:srgbClr val="000000"/>
                </a:solidFill>
                <a:latin typeface="Arial" panose="020B0604020202020204" pitchFamily="34" charset="0"/>
              </a:rPr>
              <a:t>Junior Leader’s Forum</a:t>
            </a:r>
          </a:p>
        </p:txBody>
      </p:sp>
      <p:pic>
        <p:nvPicPr>
          <p:cNvPr id="4" name="Picture 3" descr="A red and yellow shield with a tower&#10;&#10;Description automatically generated">
            <a:extLst>
              <a:ext uri="{FF2B5EF4-FFF2-40B4-BE49-F238E27FC236}">
                <a16:creationId xmlns:a16="http://schemas.microsoft.com/office/drawing/2014/main" id="{7DDB2A70-C5F8-67D2-2484-3777F6D26DA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080425" y="0"/>
            <a:ext cx="911175" cy="1001167"/>
          </a:xfrm>
          <a:prstGeom prst="rect">
            <a:avLst/>
          </a:prstGeom>
        </p:spPr>
      </p:pic>
    </p:spTree>
    <p:extLst>
      <p:ext uri="{BB962C8B-B14F-4D97-AF65-F5344CB8AC3E}">
        <p14:creationId xmlns:p14="http://schemas.microsoft.com/office/powerpoint/2010/main" val="1058494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capl.army.mil/about.ph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juniorofficer.army.mil/#inspiring-target" TargetMode="External"/><Relationship Id="rId2" Type="http://schemas.openxmlformats.org/officeDocument/2006/relationships/hyperlink" Target="https://www.capl.army.mil/" TargetMode="External"/><Relationship Id="rId1" Type="http://schemas.openxmlformats.org/officeDocument/2006/relationships/slideLayout" Target="../slideLayouts/slideLayout1.xml"/><Relationship Id="rId4" Type="http://schemas.openxmlformats.org/officeDocument/2006/relationships/hyperlink" Target="https://www.army.mil/article/106872/Understanding_mission_command/"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226B0-55E4-78DF-19B7-5C0A83F2534F}"/>
              </a:ext>
            </a:extLst>
          </p:cNvPr>
          <p:cNvSpPr>
            <a:spLocks noGrp="1"/>
          </p:cNvSpPr>
          <p:nvPr>
            <p:ph type="ctrTitle"/>
          </p:nvPr>
        </p:nvSpPr>
        <p:spPr/>
        <p:txBody>
          <a:bodyPr/>
          <a:lstStyle/>
          <a:p>
            <a:r>
              <a:rPr lang="en-US" dirty="0"/>
              <a:t>Improving your Command Climate </a:t>
            </a:r>
          </a:p>
        </p:txBody>
      </p:sp>
      <p:sp>
        <p:nvSpPr>
          <p:cNvPr id="3" name="Subtitle 2">
            <a:extLst>
              <a:ext uri="{FF2B5EF4-FFF2-40B4-BE49-F238E27FC236}">
                <a16:creationId xmlns:a16="http://schemas.microsoft.com/office/drawing/2014/main" id="{5CE1E14E-D43A-0F28-6DD4-493EF3401E0F}"/>
              </a:ext>
            </a:extLst>
          </p:cNvPr>
          <p:cNvSpPr>
            <a:spLocks noGrp="1"/>
          </p:cNvSpPr>
          <p:nvPr>
            <p:ph type="subTitle" idx="1"/>
          </p:nvPr>
        </p:nvSpPr>
        <p:spPr/>
        <p:txBody>
          <a:bodyPr/>
          <a:lstStyle/>
          <a:p>
            <a:endParaRPr lang="en-US" dirty="0"/>
          </a:p>
          <a:p>
            <a:r>
              <a:rPr lang="en-US" dirty="0"/>
              <a:t>LTC Luis Santiago</a:t>
            </a:r>
          </a:p>
        </p:txBody>
      </p:sp>
    </p:spTree>
    <p:extLst>
      <p:ext uri="{BB962C8B-B14F-4D97-AF65-F5344CB8AC3E}">
        <p14:creationId xmlns:p14="http://schemas.microsoft.com/office/powerpoint/2010/main" val="922834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CC5982-AB1E-2625-0725-4E8D86016337}"/>
              </a:ext>
            </a:extLst>
          </p:cNvPr>
          <p:cNvSpPr>
            <a:spLocks noGrp="1"/>
          </p:cNvSpPr>
          <p:nvPr>
            <p:ph idx="1"/>
          </p:nvPr>
        </p:nvSpPr>
        <p:spPr>
          <a:xfrm>
            <a:off x="628650" y="1671247"/>
            <a:ext cx="7886700" cy="4351338"/>
          </a:xfrm>
        </p:spPr>
        <p:txBody>
          <a:bodyPr/>
          <a:lstStyle/>
          <a:p>
            <a:r>
              <a:rPr lang="en-US" dirty="0"/>
              <a:t>EO Program Overview</a:t>
            </a:r>
          </a:p>
          <a:p>
            <a:r>
              <a:rPr lang="en-US" dirty="0"/>
              <a:t>Commanders Responsibilities</a:t>
            </a:r>
          </a:p>
          <a:p>
            <a:r>
              <a:rPr lang="en-US" dirty="0"/>
              <a:t>Complaint Process</a:t>
            </a:r>
          </a:p>
          <a:p>
            <a:r>
              <a:rPr lang="en-US" dirty="0"/>
              <a:t>Complaint Timelines</a:t>
            </a:r>
          </a:p>
          <a:p>
            <a:r>
              <a:rPr lang="en-US" dirty="0"/>
              <a:t>Formal Complaints</a:t>
            </a:r>
          </a:p>
          <a:p>
            <a:r>
              <a:rPr lang="en-US" dirty="0"/>
              <a:t>Informal Complaints</a:t>
            </a:r>
          </a:p>
          <a:p>
            <a:endParaRPr lang="en-US" dirty="0"/>
          </a:p>
          <a:p>
            <a:endParaRPr lang="en-US" dirty="0"/>
          </a:p>
        </p:txBody>
      </p:sp>
      <p:sp>
        <p:nvSpPr>
          <p:cNvPr id="4" name="Title 3">
            <a:extLst>
              <a:ext uri="{FF2B5EF4-FFF2-40B4-BE49-F238E27FC236}">
                <a16:creationId xmlns:a16="http://schemas.microsoft.com/office/drawing/2014/main" id="{55A8AC9C-1CFD-618D-C7E6-3815BDF4AF1C}"/>
              </a:ext>
            </a:extLst>
          </p:cNvPr>
          <p:cNvSpPr>
            <a:spLocks noGrp="1"/>
          </p:cNvSpPr>
          <p:nvPr>
            <p:ph type="title"/>
          </p:nvPr>
        </p:nvSpPr>
        <p:spPr>
          <a:xfrm>
            <a:off x="3773544" y="123659"/>
            <a:ext cx="1596912" cy="535531"/>
          </a:xfrm>
          <a:prstGeom prst="rect">
            <a:avLst/>
          </a:prstGeom>
        </p:spPr>
        <p:txBody>
          <a:bodyPr wrap="none">
            <a:spAutoFit/>
          </a:bodyPr>
          <a:lstStyle/>
          <a:p>
            <a:pPr algn="ctr"/>
            <a:r>
              <a:rPr lang="en-US" sz="3200" dirty="0">
                <a:latin typeface=" Arial"/>
              </a:rPr>
              <a:t>Agenda</a:t>
            </a:r>
          </a:p>
        </p:txBody>
      </p:sp>
    </p:spTree>
    <p:extLst>
      <p:ext uri="{BB962C8B-B14F-4D97-AF65-F5344CB8AC3E}">
        <p14:creationId xmlns:p14="http://schemas.microsoft.com/office/powerpoint/2010/main" val="2301526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E9641-CB96-0D45-9707-A8944EF36322}"/>
              </a:ext>
            </a:extLst>
          </p:cNvPr>
          <p:cNvSpPr>
            <a:spLocks noGrp="1"/>
          </p:cNvSpPr>
          <p:nvPr>
            <p:ph type="title"/>
          </p:nvPr>
        </p:nvSpPr>
        <p:spPr>
          <a:xfrm>
            <a:off x="512903" y="-560848"/>
            <a:ext cx="7886700" cy="1325563"/>
          </a:xfrm>
        </p:spPr>
        <p:txBody>
          <a:bodyPr/>
          <a:lstStyle/>
          <a:p>
            <a:pPr algn="ctr"/>
            <a:br>
              <a:rPr lang="en-US" dirty="0"/>
            </a:br>
            <a:endParaRPr lang="en-US" dirty="0"/>
          </a:p>
        </p:txBody>
      </p:sp>
      <p:sp>
        <p:nvSpPr>
          <p:cNvPr id="3" name="Content Placeholder 2">
            <a:extLst>
              <a:ext uri="{FF2B5EF4-FFF2-40B4-BE49-F238E27FC236}">
                <a16:creationId xmlns:a16="http://schemas.microsoft.com/office/drawing/2014/main" id="{C668E1B9-C017-A76A-2350-3A379582079E}"/>
              </a:ext>
            </a:extLst>
          </p:cNvPr>
          <p:cNvSpPr>
            <a:spLocks noGrp="1"/>
          </p:cNvSpPr>
          <p:nvPr>
            <p:ph idx="1"/>
          </p:nvPr>
        </p:nvSpPr>
        <p:spPr>
          <a:xfrm>
            <a:off x="333496" y="903634"/>
            <a:ext cx="7886700" cy="1428214"/>
          </a:xfrm>
        </p:spPr>
        <p:txBody>
          <a:bodyPr/>
          <a:lstStyle/>
          <a:p>
            <a:pPr marL="0" indent="0">
              <a:buNone/>
            </a:pPr>
            <a:r>
              <a:rPr lang="en-US" sz="2000" dirty="0">
                <a:latin typeface=" Arial"/>
              </a:rPr>
              <a:t>Purpose: </a:t>
            </a:r>
          </a:p>
          <a:p>
            <a:pPr marL="0" indent="0">
              <a:buNone/>
            </a:pPr>
            <a:r>
              <a:rPr lang="en-US" sz="1600" dirty="0">
                <a:latin typeface=" Arial"/>
                <a:cs typeface="Arial" panose="020B0604020202020204" pitchFamily="34" charset="0"/>
              </a:rPr>
              <a:t>The MEO Program formulates, directs, and sustains a comprehensive effort to maximize human potential and to ensure fair treatment for all Soldiers based solely on merit, performance, and potential in support of readiness. MEO philosophy is based on fairness, justice, and equity. </a:t>
            </a:r>
          </a:p>
          <a:p>
            <a:pPr marL="0" indent="0">
              <a:buNone/>
            </a:pPr>
            <a:r>
              <a:rPr lang="en-US" sz="1600" dirty="0">
                <a:latin typeface="Arial" panose="020B0604020202020204" pitchFamily="34" charset="0"/>
                <a:cs typeface="Arial" panose="020B0604020202020204" pitchFamily="34" charset="0"/>
              </a:rPr>
              <a:t>Specifically, the goals of the MEO Program are to:</a:t>
            </a:r>
          </a:p>
        </p:txBody>
      </p:sp>
      <p:sp>
        <p:nvSpPr>
          <p:cNvPr id="4" name="TextBox 3">
            <a:extLst>
              <a:ext uri="{FF2B5EF4-FFF2-40B4-BE49-F238E27FC236}">
                <a16:creationId xmlns:a16="http://schemas.microsoft.com/office/drawing/2014/main" id="{CB2AB319-9CC1-4E40-BAAE-17D2BF04B3E7}"/>
              </a:ext>
            </a:extLst>
          </p:cNvPr>
          <p:cNvSpPr txBox="1"/>
          <p:nvPr/>
        </p:nvSpPr>
        <p:spPr>
          <a:xfrm>
            <a:off x="763193" y="2628191"/>
            <a:ext cx="7734795" cy="3539430"/>
          </a:xfrm>
          <a:prstGeom prst="rect">
            <a:avLst/>
          </a:prstGeom>
          <a:noFill/>
        </p:spPr>
        <p:txBody>
          <a:bodyPr wrap="square" rtlCol="0">
            <a:spAutoFit/>
          </a:bodyPr>
          <a:lstStyle/>
          <a:p>
            <a:pPr marL="17145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Build and maintain a cohesive, combat ready Army which is focused and determined to accomplish its mission</a:t>
            </a:r>
          </a:p>
          <a:p>
            <a:endParaRPr lang="en-US"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Provide support to Soldiers, both on and off-post, and within the limits of the laws of localities, states, and host nations.</a:t>
            </a:r>
          </a:p>
          <a:p>
            <a:pPr marL="171450" indent="-1714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Ensure MEO exists for all Soldiers</a:t>
            </a:r>
          </a:p>
          <a:p>
            <a:endParaRPr lang="en-US"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Ensure every Soldier is treated with dignity and respect</a:t>
            </a:r>
          </a:p>
          <a:p>
            <a:pPr marL="171450" indent="-1714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Support commanders at all levels and MEO professionals (EO PMs, EO SGMs, EO advisors; and EO specialists (RA/USAR)) and EO Leaders (EOLs) who are responsible for the execution of MEO policies in their units organizations, and agencies                           </a:t>
            </a:r>
          </a:p>
        </p:txBody>
      </p:sp>
      <p:sp>
        <p:nvSpPr>
          <p:cNvPr id="5" name="Title 1">
            <a:extLst>
              <a:ext uri="{FF2B5EF4-FFF2-40B4-BE49-F238E27FC236}">
                <a16:creationId xmlns:a16="http://schemas.microsoft.com/office/drawing/2014/main" id="{89F7D952-F6FB-615E-630C-FD1720E90F5A}"/>
              </a:ext>
            </a:extLst>
          </p:cNvPr>
          <p:cNvSpPr txBox="1">
            <a:spLocks/>
          </p:cNvSpPr>
          <p:nvPr/>
        </p:nvSpPr>
        <p:spPr>
          <a:xfrm>
            <a:off x="3229562" y="106207"/>
            <a:ext cx="3436454" cy="7279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 Arial"/>
              </a:rPr>
              <a:t>MEO Program  </a:t>
            </a:r>
            <a:br>
              <a:rPr lang="en-US" dirty="0"/>
            </a:br>
            <a:endParaRPr lang="en-US" dirty="0"/>
          </a:p>
        </p:txBody>
      </p:sp>
    </p:spTree>
    <p:extLst>
      <p:ext uri="{BB962C8B-B14F-4D97-AF65-F5344CB8AC3E}">
        <p14:creationId xmlns:p14="http://schemas.microsoft.com/office/powerpoint/2010/main" val="2874246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9143B2-98CD-0315-4E3A-54A92F093E27}"/>
              </a:ext>
            </a:extLst>
          </p:cNvPr>
          <p:cNvSpPr txBox="1"/>
          <p:nvPr/>
        </p:nvSpPr>
        <p:spPr>
          <a:xfrm>
            <a:off x="577649" y="1565376"/>
            <a:ext cx="7988702" cy="2616101"/>
          </a:xfrm>
          <a:prstGeom prst="rect">
            <a:avLst/>
          </a:prstGeom>
          <a:noFill/>
        </p:spPr>
        <p:txBody>
          <a:bodyPr wrap="square">
            <a:spAutoFit/>
          </a:bodyPr>
          <a:lstStyle/>
          <a:p>
            <a:r>
              <a:rPr lang="en-US" b="1" u="sng" dirty="0">
                <a:solidFill>
                  <a:schemeClr val="tx1"/>
                </a:solidFill>
                <a:latin typeface=" Arial"/>
              </a:rPr>
              <a:t>EO Mission</a:t>
            </a:r>
          </a:p>
          <a:p>
            <a:r>
              <a:rPr lang="en-US" dirty="0">
                <a:solidFill>
                  <a:schemeClr val="tx1"/>
                </a:solidFill>
                <a:latin typeface=" Arial"/>
              </a:rPr>
              <a:t>To assist the 1</a:t>
            </a:r>
            <a:r>
              <a:rPr lang="en-US" baseline="30000" dirty="0">
                <a:solidFill>
                  <a:schemeClr val="tx1"/>
                </a:solidFill>
                <a:latin typeface=" Arial"/>
              </a:rPr>
              <a:t>st</a:t>
            </a:r>
            <a:r>
              <a:rPr lang="en-US" dirty="0">
                <a:solidFill>
                  <a:schemeClr val="tx1"/>
                </a:solidFill>
                <a:latin typeface=" Arial"/>
              </a:rPr>
              <a:t> MSC  Commander in promoting a command climate of dignity, mutual respect and inclusion where there is fair treatment for Soldiers and family members without regard to race, color, sex, religion, national origin,  (gender identity) or sexual orientation.</a:t>
            </a:r>
          </a:p>
          <a:p>
            <a:endParaRPr lang="en-US" b="1" u="sng" dirty="0">
              <a:solidFill>
                <a:schemeClr val="tx1"/>
              </a:solidFill>
              <a:latin typeface=" Arial"/>
            </a:endParaRPr>
          </a:p>
          <a:p>
            <a:r>
              <a:rPr lang="en-US" b="1" u="sng" dirty="0">
                <a:solidFill>
                  <a:schemeClr val="tx1"/>
                </a:solidFill>
                <a:latin typeface=" Arial"/>
              </a:rPr>
              <a:t>EO Vision</a:t>
            </a:r>
          </a:p>
          <a:p>
            <a:r>
              <a:rPr lang="en-US" dirty="0">
                <a:solidFill>
                  <a:schemeClr val="tx1"/>
                </a:solidFill>
                <a:latin typeface=" Arial"/>
              </a:rPr>
              <a:t>To provide an environment free of unlawful discrimination and offensive behavior which impedes unit cohesiveness and overall mission readiness</a:t>
            </a:r>
            <a:r>
              <a:rPr lang="en-US" sz="2000" dirty="0">
                <a:solidFill>
                  <a:schemeClr val="tx1"/>
                </a:solidFill>
              </a:rPr>
              <a:t>.</a:t>
            </a:r>
          </a:p>
        </p:txBody>
      </p:sp>
      <p:sp>
        <p:nvSpPr>
          <p:cNvPr id="10" name="Title 1">
            <a:extLst>
              <a:ext uri="{FF2B5EF4-FFF2-40B4-BE49-F238E27FC236}">
                <a16:creationId xmlns:a16="http://schemas.microsoft.com/office/drawing/2014/main" id="{C9DB6EDC-BE00-264D-629A-CD78B7C2BCBA}"/>
              </a:ext>
            </a:extLst>
          </p:cNvPr>
          <p:cNvSpPr txBox="1">
            <a:spLocks/>
          </p:cNvSpPr>
          <p:nvPr/>
        </p:nvSpPr>
        <p:spPr>
          <a:xfrm>
            <a:off x="3229562" y="106207"/>
            <a:ext cx="3177026" cy="7279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 Arial"/>
              </a:rPr>
              <a:t>MEO Program </a:t>
            </a:r>
            <a:br>
              <a:rPr lang="en-US" dirty="0"/>
            </a:br>
            <a:endParaRPr lang="en-US" dirty="0"/>
          </a:p>
        </p:txBody>
      </p:sp>
    </p:spTree>
    <p:extLst>
      <p:ext uri="{BB962C8B-B14F-4D97-AF65-F5344CB8AC3E}">
        <p14:creationId xmlns:p14="http://schemas.microsoft.com/office/powerpoint/2010/main" val="2764500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7E0BC1-F39C-F079-08F5-1ED265FF1975}"/>
              </a:ext>
            </a:extLst>
          </p:cNvPr>
          <p:cNvSpPr>
            <a:spLocks noGrp="1"/>
          </p:cNvSpPr>
          <p:nvPr>
            <p:ph idx="1"/>
          </p:nvPr>
        </p:nvSpPr>
        <p:spPr>
          <a:xfrm>
            <a:off x="617075" y="1142719"/>
            <a:ext cx="8463264" cy="4841392"/>
          </a:xfrm>
        </p:spPr>
        <p:txBody>
          <a:bodyPr/>
          <a:lstStyle/>
          <a:p>
            <a:pPr marL="0" indent="0">
              <a:buNone/>
            </a:pPr>
            <a:r>
              <a:rPr lang="en-US" sz="2000" b="1" dirty="0">
                <a:latin typeface=" Arial"/>
              </a:rPr>
              <a:t>Commander’s Responsibilities</a:t>
            </a:r>
            <a:r>
              <a:rPr lang="en-US" sz="1800" dirty="0">
                <a:latin typeface=" Arial"/>
              </a:rPr>
              <a:t>:</a:t>
            </a:r>
          </a:p>
          <a:p>
            <a:pPr>
              <a:buFont typeface="Wingdings" panose="05000000000000000000" pitchFamily="2" charset="2"/>
              <a:buChar char="Ø"/>
            </a:pPr>
            <a:r>
              <a:rPr lang="en-US" sz="1800" dirty="0">
                <a:latin typeface=" Arial"/>
              </a:rPr>
              <a:t>Commanders are responsible for sustaining a positive EO climate within their units.</a:t>
            </a:r>
          </a:p>
          <a:p>
            <a:pPr>
              <a:buFont typeface="Wingdings" panose="05000000000000000000" pitchFamily="2" charset="2"/>
              <a:buChar char="Ø"/>
            </a:pPr>
            <a:r>
              <a:rPr lang="en-US" sz="1800" dirty="0">
                <a:latin typeface=" Arial"/>
              </a:rPr>
              <a:t>Commanders and organizational leaders will foster and maintain positive command climates.</a:t>
            </a:r>
          </a:p>
          <a:p>
            <a:pPr>
              <a:buFont typeface="Wingdings" panose="05000000000000000000" pitchFamily="2" charset="2"/>
              <a:buChar char="Ø"/>
            </a:pPr>
            <a:r>
              <a:rPr lang="en-US" sz="1800" dirty="0">
                <a:latin typeface=" Arial"/>
              </a:rPr>
              <a:t>Commanders are also responsible for the DA Civilian Equal Employment Opportunity (EEO) Program which provides equal opportunity in employment for all DA Civilians and prohibits discrimination in employment because of race, color, religion, sex, national origin, age, disability, genetic information, or reprisal.</a:t>
            </a:r>
          </a:p>
          <a:p>
            <a:pPr>
              <a:buFont typeface="Wingdings" panose="05000000000000000000" pitchFamily="2" charset="2"/>
              <a:buChar char="Ø"/>
            </a:pPr>
            <a:r>
              <a:rPr lang="en-US" sz="1800" dirty="0">
                <a:latin typeface=" Arial"/>
              </a:rPr>
              <a:t>Meet the timeframes for the complaint processes</a:t>
            </a:r>
          </a:p>
          <a:p>
            <a:pPr>
              <a:buFont typeface="Wingdings" panose="05000000000000000000" pitchFamily="2" charset="2"/>
              <a:buChar char="Ø"/>
            </a:pPr>
            <a:r>
              <a:rPr lang="en-US" sz="1800" dirty="0">
                <a:latin typeface=" Arial"/>
              </a:rPr>
              <a:t>Ensure your Soldiers receive the Mandatory EO Briefing</a:t>
            </a:r>
          </a:p>
          <a:p>
            <a:pPr>
              <a:buFont typeface="Wingdings" panose="05000000000000000000" pitchFamily="2" charset="2"/>
              <a:buChar char="Ø"/>
            </a:pPr>
            <a:r>
              <a:rPr lang="en-US" sz="1800" dirty="0">
                <a:latin typeface=" Arial"/>
              </a:rPr>
              <a:t>Ensure to request and Conduct Defense Organizational Climate Survey(DEOCS)  annually.</a:t>
            </a:r>
          </a:p>
          <a:p>
            <a:pPr marL="0" indent="0">
              <a:buNone/>
            </a:pPr>
            <a:endParaRPr lang="en-US" b="1" dirty="0">
              <a:latin typeface=" Arial"/>
            </a:endParaRPr>
          </a:p>
          <a:p>
            <a:pPr marL="0" indent="0">
              <a:buNone/>
            </a:pPr>
            <a:endParaRPr lang="en-US" b="1" dirty="0"/>
          </a:p>
        </p:txBody>
      </p:sp>
      <p:sp>
        <p:nvSpPr>
          <p:cNvPr id="5" name="Title 1">
            <a:extLst>
              <a:ext uri="{FF2B5EF4-FFF2-40B4-BE49-F238E27FC236}">
                <a16:creationId xmlns:a16="http://schemas.microsoft.com/office/drawing/2014/main" id="{F9186344-21B9-9F0E-3C2E-7B51DE9807CA}"/>
              </a:ext>
            </a:extLst>
          </p:cNvPr>
          <p:cNvSpPr txBox="1">
            <a:spLocks/>
          </p:cNvSpPr>
          <p:nvPr/>
        </p:nvSpPr>
        <p:spPr>
          <a:xfrm>
            <a:off x="397914" y="83254"/>
            <a:ext cx="7886700" cy="7867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 Arial"/>
              </a:rPr>
              <a:t>Commander’s Responsibility</a:t>
            </a:r>
            <a:br>
              <a:rPr lang="en-US" sz="1800" dirty="0"/>
            </a:br>
            <a:br>
              <a:rPr lang="en-US" sz="1800" dirty="0"/>
            </a:br>
            <a:endParaRPr lang="en-US" sz="1800" dirty="0"/>
          </a:p>
        </p:txBody>
      </p:sp>
    </p:spTree>
    <p:extLst>
      <p:ext uri="{BB962C8B-B14F-4D97-AF65-F5344CB8AC3E}">
        <p14:creationId xmlns:p14="http://schemas.microsoft.com/office/powerpoint/2010/main" val="1893703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2B125-45A4-5A4A-7CAE-C8AF4C47E6C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B7590C-672F-D3B5-24A1-FDA4B3317F8F}"/>
              </a:ext>
            </a:extLst>
          </p:cNvPr>
          <p:cNvSpPr>
            <a:spLocks noGrp="1"/>
          </p:cNvSpPr>
          <p:nvPr>
            <p:ph idx="1"/>
          </p:nvPr>
        </p:nvSpPr>
        <p:spPr>
          <a:xfrm>
            <a:off x="617075" y="1142719"/>
            <a:ext cx="8428540" cy="4351338"/>
          </a:xfrm>
        </p:spPr>
        <p:txBody>
          <a:bodyPr/>
          <a:lstStyle/>
          <a:p>
            <a:pPr marL="0" indent="0">
              <a:buNone/>
            </a:pPr>
            <a:r>
              <a:rPr lang="en-US" sz="1800" b="1" dirty="0">
                <a:latin typeface=" Arial"/>
              </a:rPr>
              <a:t>Commander’s Responsibilities</a:t>
            </a:r>
            <a:r>
              <a:rPr lang="en-US" sz="1600" dirty="0">
                <a:latin typeface=" Arial"/>
              </a:rPr>
              <a:t>:</a:t>
            </a:r>
          </a:p>
          <a:p>
            <a:pPr marL="0" indent="0">
              <a:buNone/>
            </a:pPr>
            <a:endParaRPr lang="en-US" sz="1600" dirty="0">
              <a:latin typeface=" Arial"/>
            </a:endParaRPr>
          </a:p>
          <a:p>
            <a:pPr>
              <a:buFont typeface="Wingdings" panose="05000000000000000000" pitchFamily="2" charset="2"/>
              <a:buChar char="Ø"/>
            </a:pPr>
            <a:r>
              <a:rPr lang="en-US" sz="1600" dirty="0">
                <a:latin typeface=" Arial"/>
              </a:rPr>
              <a:t>Per AR 600-20, all Commanders must have at least One Primary EOL and One Alternate EOL, for those unit with more than 25 Soldiers or more.</a:t>
            </a:r>
          </a:p>
          <a:p>
            <a:pPr>
              <a:buFont typeface="Wingdings" panose="05000000000000000000" pitchFamily="2" charset="2"/>
              <a:buChar char="Ø"/>
            </a:pPr>
            <a:endParaRPr lang="en-US" sz="1600" dirty="0">
              <a:latin typeface=" Arial"/>
            </a:endParaRPr>
          </a:p>
          <a:p>
            <a:pPr>
              <a:buFont typeface="Wingdings" panose="05000000000000000000" pitchFamily="2" charset="2"/>
              <a:buChar char="Ø"/>
            </a:pPr>
            <a:r>
              <a:rPr lang="en-US" sz="1600" dirty="0">
                <a:latin typeface=" Arial"/>
              </a:rPr>
              <a:t>All Soldiers assigned to a unit EOL position must attend the EOLC and successfully graduate from the course.</a:t>
            </a:r>
          </a:p>
          <a:p>
            <a:pPr>
              <a:buFont typeface="Wingdings" panose="05000000000000000000" pitchFamily="2" charset="2"/>
              <a:buChar char="Ø"/>
            </a:pPr>
            <a:endParaRPr lang="en-US" sz="1600" dirty="0">
              <a:latin typeface=" Arial"/>
            </a:endParaRPr>
          </a:p>
          <a:p>
            <a:pPr>
              <a:buFont typeface="Wingdings" panose="05000000000000000000" pitchFamily="2" charset="2"/>
              <a:buChar char="Ø"/>
            </a:pPr>
            <a:r>
              <a:rPr lang="en-US" sz="1600" dirty="0">
                <a:latin typeface=" Arial"/>
              </a:rPr>
              <a:t>Have all units comply with the DEOCS (those that are required) and assist the Commander in implementing the Plan of Action (POA).</a:t>
            </a:r>
          </a:p>
          <a:p>
            <a:pPr>
              <a:buFont typeface="Wingdings" panose="05000000000000000000" pitchFamily="2" charset="2"/>
              <a:buChar char="Ø"/>
            </a:pPr>
            <a:endParaRPr lang="en-US" sz="1600" dirty="0">
              <a:latin typeface=" Arial"/>
            </a:endParaRPr>
          </a:p>
          <a:p>
            <a:pPr>
              <a:buFont typeface="Wingdings" panose="05000000000000000000" pitchFamily="2" charset="2"/>
              <a:buChar char="Ø"/>
            </a:pPr>
            <a:r>
              <a:rPr lang="en-US" sz="1600" dirty="0">
                <a:latin typeface=" Arial"/>
              </a:rPr>
              <a:t>Provide EO mandatory training, at least once a year.</a:t>
            </a:r>
          </a:p>
          <a:p>
            <a:pPr>
              <a:buFont typeface="Wingdings" panose="05000000000000000000" pitchFamily="2" charset="2"/>
              <a:buChar char="Ø"/>
            </a:pPr>
            <a:endParaRPr lang="en-US" sz="1600" dirty="0">
              <a:latin typeface=" Arial"/>
            </a:endParaRPr>
          </a:p>
          <a:p>
            <a:pPr>
              <a:buFont typeface="Wingdings" panose="05000000000000000000" pitchFamily="2" charset="2"/>
              <a:buChar char="Ø"/>
            </a:pPr>
            <a:r>
              <a:rPr lang="en-US" sz="1600" dirty="0">
                <a:latin typeface=" Arial"/>
              </a:rPr>
              <a:t> EOL’s must attend the Quarterly EOL Community Meeting </a:t>
            </a:r>
          </a:p>
          <a:p>
            <a:pPr marL="342900" indent="-342900">
              <a:buFont typeface="Arial" panose="020B0604020202020204" pitchFamily="34" charset="0"/>
              <a:buChar char="•"/>
            </a:pPr>
            <a:endParaRPr lang="en-US" sz="1600" dirty="0">
              <a:latin typeface="Arial-BoldMT"/>
            </a:endParaRPr>
          </a:p>
          <a:p>
            <a:pPr marL="0" indent="0">
              <a:buNone/>
            </a:pPr>
            <a:endParaRPr lang="en-US" b="1" dirty="0"/>
          </a:p>
        </p:txBody>
      </p:sp>
      <p:sp>
        <p:nvSpPr>
          <p:cNvPr id="4" name="Title 1">
            <a:extLst>
              <a:ext uri="{FF2B5EF4-FFF2-40B4-BE49-F238E27FC236}">
                <a16:creationId xmlns:a16="http://schemas.microsoft.com/office/drawing/2014/main" id="{86DF7D7F-3093-BD88-5DCE-7F405579CF8D}"/>
              </a:ext>
            </a:extLst>
          </p:cNvPr>
          <p:cNvSpPr txBox="1">
            <a:spLocks/>
          </p:cNvSpPr>
          <p:nvPr/>
        </p:nvSpPr>
        <p:spPr>
          <a:xfrm>
            <a:off x="397914" y="83254"/>
            <a:ext cx="7886700" cy="7867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 Arial"/>
              </a:rPr>
              <a:t>Commander’s Responsibility</a:t>
            </a:r>
            <a:br>
              <a:rPr lang="en-US" sz="1800" dirty="0"/>
            </a:br>
            <a:br>
              <a:rPr lang="en-US" sz="1800" dirty="0"/>
            </a:br>
            <a:endParaRPr lang="en-US" sz="1800" dirty="0"/>
          </a:p>
        </p:txBody>
      </p:sp>
    </p:spTree>
    <p:extLst>
      <p:ext uri="{BB962C8B-B14F-4D97-AF65-F5344CB8AC3E}">
        <p14:creationId xmlns:p14="http://schemas.microsoft.com/office/powerpoint/2010/main" val="970910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1482" y="-10122"/>
            <a:ext cx="8285628" cy="1015663"/>
          </a:xfrm>
          <a:prstGeom prst="rect">
            <a:avLst/>
          </a:prstGeom>
          <a:noFill/>
        </p:spPr>
        <p:txBody>
          <a:bodyPr wrap="square" rtlCol="0">
            <a:spAutoFit/>
          </a:bodyPr>
          <a:lstStyle/>
          <a:p>
            <a:pPr algn="ctr"/>
            <a:r>
              <a:rPr lang="en-US" sz="3000" b="1" dirty="0"/>
              <a:t>Military Equal Opportunity  Bulletin Board</a:t>
            </a:r>
          </a:p>
          <a:p>
            <a:pPr marL="342900" indent="-342900">
              <a:buFont typeface="Arial" panose="020B0604020202020204" pitchFamily="34" charset="0"/>
              <a:buChar char="•"/>
            </a:pPr>
            <a:endParaRPr lang="en-US" sz="3000" dirty="0"/>
          </a:p>
        </p:txBody>
      </p:sp>
      <p:graphicFrame>
        <p:nvGraphicFramePr>
          <p:cNvPr id="6" name="Table 5"/>
          <p:cNvGraphicFramePr>
            <a:graphicFrameLocks noGrp="1"/>
          </p:cNvGraphicFramePr>
          <p:nvPr/>
        </p:nvGraphicFramePr>
        <p:xfrm>
          <a:off x="208428" y="766781"/>
          <a:ext cx="8686800" cy="5547360"/>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3973454303"/>
                    </a:ext>
                  </a:extLst>
                </a:gridCol>
                <a:gridCol w="1737360">
                  <a:extLst>
                    <a:ext uri="{9D8B030D-6E8A-4147-A177-3AD203B41FA5}">
                      <a16:colId xmlns:a16="http://schemas.microsoft.com/office/drawing/2014/main" val="550235329"/>
                    </a:ext>
                  </a:extLst>
                </a:gridCol>
                <a:gridCol w="2184252">
                  <a:extLst>
                    <a:ext uri="{9D8B030D-6E8A-4147-A177-3AD203B41FA5}">
                      <a16:colId xmlns:a16="http://schemas.microsoft.com/office/drawing/2014/main" val="2958465962"/>
                    </a:ext>
                  </a:extLst>
                </a:gridCol>
                <a:gridCol w="1290468">
                  <a:extLst>
                    <a:ext uri="{9D8B030D-6E8A-4147-A177-3AD203B41FA5}">
                      <a16:colId xmlns:a16="http://schemas.microsoft.com/office/drawing/2014/main" val="2040995833"/>
                    </a:ext>
                  </a:extLst>
                </a:gridCol>
                <a:gridCol w="1737360">
                  <a:extLst>
                    <a:ext uri="{9D8B030D-6E8A-4147-A177-3AD203B41FA5}">
                      <a16:colId xmlns:a16="http://schemas.microsoft.com/office/drawing/2014/main" val="1244901911"/>
                    </a:ext>
                  </a:extLst>
                </a:gridCol>
              </a:tblGrid>
              <a:tr h="2406801">
                <a:tc>
                  <a:txBody>
                    <a:bodyPr/>
                    <a:lstStyle/>
                    <a:p>
                      <a:pPr algn="ctr"/>
                      <a:r>
                        <a:rPr lang="en-US" sz="1600" dirty="0">
                          <a:solidFill>
                            <a:schemeClr val="tx1"/>
                          </a:solidFill>
                        </a:rPr>
                        <a:t>Company &amp; BN</a:t>
                      </a:r>
                    </a:p>
                    <a:p>
                      <a:pPr algn="ctr"/>
                      <a:r>
                        <a:rPr lang="en-US" sz="1600" dirty="0">
                          <a:solidFill>
                            <a:srgbClr val="0000FF"/>
                          </a:solidFill>
                        </a:rPr>
                        <a:t> Open Door</a:t>
                      </a:r>
                      <a:r>
                        <a:rPr lang="en-US" sz="1600" baseline="0" dirty="0">
                          <a:solidFill>
                            <a:srgbClr val="0000FF"/>
                          </a:solidFill>
                        </a:rPr>
                        <a:t> policy</a:t>
                      </a:r>
                      <a:endParaRPr lang="en-US" sz="1600" dirty="0">
                        <a:solidFill>
                          <a:srgbClr val="0000FF"/>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kern="1200" dirty="0">
                          <a:solidFill>
                            <a:schemeClr val="accent2"/>
                          </a:solidFill>
                          <a:latin typeface="+mn-lt"/>
                          <a:ea typeface="+mn-ea"/>
                          <a:cs typeface="+mn-cs"/>
                        </a:rPr>
                        <a:t>EOL/S1 to provide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1"/>
                          </a:solidFill>
                        </a:rPr>
                        <a:t>Company &amp; BN</a:t>
                      </a:r>
                    </a:p>
                    <a:p>
                      <a:pPr algn="ctr"/>
                      <a:r>
                        <a:rPr lang="en-US" sz="1600" dirty="0">
                          <a:solidFill>
                            <a:srgbClr val="0000FF"/>
                          </a:solidFill>
                        </a:rPr>
                        <a:t>EO </a:t>
                      </a:r>
                      <a:r>
                        <a:rPr lang="en-US" sz="1600" baseline="0" dirty="0">
                          <a:solidFill>
                            <a:srgbClr val="0000FF"/>
                          </a:solidFill>
                        </a:rPr>
                        <a:t>policy</a:t>
                      </a:r>
                      <a:endParaRPr lang="en-US" sz="1600" dirty="0">
                        <a:solidFill>
                          <a:srgbClr val="0000FF"/>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kern="1200" dirty="0">
                          <a:solidFill>
                            <a:schemeClr val="accent2"/>
                          </a:solidFill>
                          <a:latin typeface="+mn-lt"/>
                          <a:ea typeface="+mn-ea"/>
                          <a:cs typeface="+mn-cs"/>
                        </a:rPr>
                        <a:t>EOL/S1 to provide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EO  Command</a:t>
                      </a:r>
                      <a:r>
                        <a:rPr lang="en-US" sz="1200" baseline="0" dirty="0">
                          <a:solidFill>
                            <a:schemeClr val="tx1"/>
                          </a:solidFill>
                        </a:rPr>
                        <a:t> </a:t>
                      </a:r>
                      <a:r>
                        <a:rPr lang="en-US" sz="1200" dirty="0">
                          <a:solidFill>
                            <a:schemeClr val="tx1"/>
                          </a:solidFill>
                        </a:rPr>
                        <a:t>Team Poster</a:t>
                      </a:r>
                    </a:p>
                    <a:p>
                      <a:pPr algn="ctr"/>
                      <a:r>
                        <a:rPr lang="en-US" sz="1200" dirty="0">
                          <a:solidFill>
                            <a:schemeClr val="tx1"/>
                          </a:solidFill>
                        </a:rPr>
                        <a:t>EOA/EOL Poster</a:t>
                      </a:r>
                      <a:r>
                        <a:rPr lang="en-US" sz="1200" baseline="0" dirty="0">
                          <a:solidFill>
                            <a:schemeClr val="tx1"/>
                          </a:solidFill>
                        </a:rPr>
                        <a:t> w/ Hot Line</a:t>
                      </a:r>
                      <a:endParaRPr lang="en-US" sz="12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r>
                        <a:rPr lang="en-US" sz="1600" dirty="0">
                          <a:solidFill>
                            <a:srgbClr val="00B050"/>
                          </a:solidFill>
                        </a:rPr>
                        <a:t>EOA to provide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1600" b="1" kern="1200" baseline="0" dirty="0">
                          <a:solidFill>
                            <a:schemeClr val="tx1"/>
                          </a:solidFill>
                          <a:latin typeface="+mn-lt"/>
                          <a:ea typeface="+mn-ea"/>
                          <a:cs typeface="+mn-cs"/>
                        </a:rPr>
                        <a:t>EEO Program Policy</a:t>
                      </a:r>
                    </a:p>
                    <a:p>
                      <a:pPr algn="ctr"/>
                      <a:endParaRPr lang="en-US" baseline="0"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sz="1600" dirty="0">
                        <a:solidFill>
                          <a:schemeClr val="tx1"/>
                        </a:solidFill>
                      </a:endParaRPr>
                    </a:p>
                    <a:p>
                      <a:pPr marL="0" algn="ctr" rtl="0" eaLnBrk="1" latinLnBrk="0" hangingPunct="1"/>
                      <a:r>
                        <a:rPr kumimoji="0" lang="en-US" sz="1600" b="1" kern="1200" dirty="0">
                          <a:solidFill>
                            <a:srgbClr val="00B050"/>
                          </a:solidFill>
                          <a:latin typeface="+mn-lt"/>
                          <a:ea typeface="+mn-ea"/>
                          <a:cs typeface="+mn-cs"/>
                        </a:rPr>
                        <a:t>EOA to provide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a:solidFill>
                            <a:schemeClr val="tx1"/>
                          </a:solidFill>
                          <a:latin typeface="+mn-lt"/>
                          <a:ea typeface="+mn-ea"/>
                          <a:cs typeface="+mn-cs"/>
                        </a:rPr>
                        <a:t>DEOCS</a:t>
                      </a:r>
                    </a:p>
                    <a:p>
                      <a:pPr algn="ctr"/>
                      <a:endParaRPr lang="en-US" baseline="0" dirty="0">
                        <a:solidFill>
                          <a:schemeClr val="tx1"/>
                        </a:solidFill>
                      </a:endParaRPr>
                    </a:p>
                    <a:p>
                      <a:pPr algn="ctr"/>
                      <a:endParaRPr lang="en-US" baseline="0" dirty="0">
                        <a:solidFill>
                          <a:schemeClr val="tx1"/>
                        </a:solidFill>
                      </a:endParaRPr>
                    </a:p>
                    <a:p>
                      <a:pPr algn="ctr"/>
                      <a:endParaRPr lang="en-US" baseline="0" dirty="0">
                        <a:solidFill>
                          <a:schemeClr val="tx1"/>
                        </a:solidFill>
                      </a:endParaRPr>
                    </a:p>
                    <a:p>
                      <a:pPr algn="ctr"/>
                      <a:endParaRPr lang="en-US" baseline="0" dirty="0">
                        <a:solidFill>
                          <a:schemeClr val="tx1"/>
                        </a:solidFill>
                      </a:endParaRPr>
                    </a:p>
                    <a:p>
                      <a:pPr algn="ctr"/>
                      <a:endParaRPr lang="en-US" baseline="0" dirty="0">
                        <a:solidFill>
                          <a:schemeClr val="tx1"/>
                        </a:solidFill>
                      </a:endParaRPr>
                    </a:p>
                    <a:p>
                      <a:pPr algn="ctr"/>
                      <a:endParaRPr lang="en-US" baseline="0" dirty="0">
                        <a:solidFill>
                          <a:schemeClr val="tx1"/>
                        </a:solidFill>
                      </a:endParaRPr>
                    </a:p>
                    <a:p>
                      <a:pPr marL="0" algn="ctr" rtl="0" eaLnBrk="1" latinLnBrk="0" hangingPunct="1"/>
                      <a:endParaRPr kumimoji="0" lang="en-US" sz="1600" b="1" kern="1200" dirty="0">
                        <a:solidFill>
                          <a:schemeClr val="accent2"/>
                        </a:solidFill>
                        <a:latin typeface="+mn-lt"/>
                        <a:ea typeface="+mn-ea"/>
                        <a:cs typeface="+mn-cs"/>
                      </a:endParaRPr>
                    </a:p>
                    <a:p>
                      <a:pPr marL="0" algn="ctr" rtl="0" eaLnBrk="1" latinLnBrk="0" hangingPunct="1"/>
                      <a:r>
                        <a:rPr kumimoji="0" lang="en-US" sz="1600" b="1" kern="1200" dirty="0">
                          <a:solidFill>
                            <a:schemeClr val="accent2"/>
                          </a:solidFill>
                          <a:latin typeface="+mn-lt"/>
                          <a:ea typeface="+mn-ea"/>
                          <a:cs typeface="+mn-cs"/>
                        </a:rPr>
                        <a:t>Commander/S1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8454523"/>
                  </a:ext>
                </a:extLst>
              </a:tr>
              <a:tr h="27387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Story</a:t>
                      </a:r>
                      <a:r>
                        <a:rPr lang="en-US" sz="1800" b="1" baseline="0" dirty="0">
                          <a:solidFill>
                            <a:schemeClr val="tx1"/>
                          </a:solidFill>
                        </a:rPr>
                        <a:t> Board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kern="1200" baseline="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kern="1200" baseline="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kern="1200" baseline="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kern="1200" baseline="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kern="1200" baseline="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kern="1200" baseline="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kern="1200" baseline="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kern="1200" baseline="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kern="1200" baseline="0" dirty="0">
                        <a:solidFill>
                          <a:schemeClr val="tx1"/>
                        </a:solidFill>
                        <a:latin typeface="+mn-lt"/>
                        <a:ea typeface="+mn-ea"/>
                        <a:cs typeface="+mn-cs"/>
                      </a:endParaRPr>
                    </a:p>
                    <a:p>
                      <a:pPr algn="ctr"/>
                      <a:endParaRPr kumimoji="0" lang="en-US" sz="1600" b="1" kern="1200" baseline="0" dirty="0">
                        <a:solidFill>
                          <a:srgbClr val="00B050"/>
                        </a:solidFill>
                        <a:latin typeface="+mn-lt"/>
                        <a:ea typeface="+mn-ea"/>
                        <a:cs typeface="+mn-cs"/>
                      </a:endParaRPr>
                    </a:p>
                    <a:p>
                      <a:pPr algn="ctr"/>
                      <a:r>
                        <a:rPr kumimoji="0" lang="en-US" sz="1600" b="1" kern="1200" baseline="0" dirty="0">
                          <a:solidFill>
                            <a:srgbClr val="00B050"/>
                          </a:solidFill>
                          <a:latin typeface="+mn-lt"/>
                          <a:ea typeface="+mn-ea"/>
                          <a:cs typeface="+mn-cs"/>
                        </a:rPr>
                        <a:t>EOA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kern="1200" baseline="0" dirty="0">
                          <a:solidFill>
                            <a:schemeClr val="tx1"/>
                          </a:solidFill>
                          <a:latin typeface="+mn-lt"/>
                          <a:ea typeface="+mn-ea"/>
                          <a:cs typeface="+mn-cs"/>
                        </a:rPr>
                        <a:t> EO Complaints Poster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kern="1200" baseline="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kern="1200" baseline="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kern="1200" baseline="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kern="1200" baseline="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kern="1200" baseline="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kern="1200" baseline="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kern="1200" baseline="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kern="1200" baseline="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kern="1200" baseline="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rgbClr val="00B050"/>
                          </a:solidFill>
                          <a:latin typeface="+mn-lt"/>
                          <a:ea typeface="+mn-ea"/>
                          <a:cs typeface="+mn-cs"/>
                        </a:rPr>
                        <a:t>EOA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kern="1200" baseline="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kern="1200" baseline="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kern="1200" baseline="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kern="1200" baseline="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kern="1200" baseline="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kern="1200" baseline="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kern="1200" baseline="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kern="1200" baseline="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kern="1200" baseline="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kern="1200" baseline="0" dirty="0">
                          <a:solidFill>
                            <a:schemeClr val="tx1"/>
                          </a:solidFill>
                          <a:latin typeface="+mn-lt"/>
                          <a:ea typeface="+mn-ea"/>
                          <a:cs typeface="+mn-cs"/>
                        </a:rPr>
                        <a:t>Ethnic Observance Poster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kern="1200" baseline="0" dirty="0">
                          <a:solidFill>
                            <a:srgbClr val="3333FF"/>
                          </a:solidFill>
                          <a:latin typeface="+mn-lt"/>
                          <a:ea typeface="+mn-ea"/>
                          <a:cs typeface="+mn-cs"/>
                        </a:rPr>
                        <a:t>DEOMI.org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0" lang="en-US" sz="1600" b="1" kern="1200" baseline="0" dirty="0">
                        <a:solidFill>
                          <a:schemeClr val="tx1"/>
                        </a:solidFill>
                        <a:latin typeface="+mn-lt"/>
                        <a:ea typeface="+mn-ea"/>
                        <a:cs typeface="+mn-cs"/>
                      </a:endParaRPr>
                    </a:p>
                    <a:p>
                      <a:endParaRPr kumimoji="0" lang="en-US" sz="1600" b="1" kern="1200" baseline="0" dirty="0">
                        <a:solidFill>
                          <a:schemeClr val="tx1"/>
                        </a:solidFill>
                        <a:latin typeface="+mn-lt"/>
                        <a:ea typeface="+mn-ea"/>
                        <a:cs typeface="+mn-cs"/>
                      </a:endParaRPr>
                    </a:p>
                    <a:p>
                      <a:endParaRPr kumimoji="0" lang="en-US" sz="1600" b="1" kern="1200" baseline="0" dirty="0">
                        <a:solidFill>
                          <a:schemeClr val="tx1"/>
                        </a:solidFill>
                        <a:latin typeface="+mn-lt"/>
                        <a:ea typeface="+mn-ea"/>
                        <a:cs typeface="+mn-cs"/>
                      </a:endParaRPr>
                    </a:p>
                    <a:p>
                      <a:endParaRPr kumimoji="0" lang="en-US" sz="1600" b="1" kern="1200" baseline="0" dirty="0">
                        <a:solidFill>
                          <a:schemeClr val="tx1"/>
                        </a:solidFill>
                        <a:latin typeface="+mn-lt"/>
                        <a:ea typeface="+mn-ea"/>
                        <a:cs typeface="+mn-cs"/>
                      </a:endParaRPr>
                    </a:p>
                    <a:p>
                      <a:endParaRPr kumimoji="0" lang="en-US" sz="1600" b="1" kern="1200" baseline="0" dirty="0">
                        <a:solidFill>
                          <a:schemeClr val="tx1"/>
                        </a:solidFill>
                        <a:latin typeface="+mn-lt"/>
                        <a:ea typeface="+mn-ea"/>
                        <a:cs typeface="+mn-cs"/>
                      </a:endParaRPr>
                    </a:p>
                    <a:p>
                      <a:endParaRPr kumimoji="0" lang="en-US" sz="1600" b="1" kern="1200" baseline="0" dirty="0">
                        <a:solidFill>
                          <a:schemeClr val="tx1"/>
                        </a:solidFill>
                        <a:latin typeface="+mn-lt"/>
                        <a:ea typeface="+mn-ea"/>
                        <a:cs typeface="+mn-cs"/>
                      </a:endParaRPr>
                    </a:p>
                    <a:p>
                      <a:endParaRPr kumimoji="0" lang="en-US" sz="1600" b="1" kern="1200" baseline="0" dirty="0">
                        <a:solidFill>
                          <a:schemeClr val="tx1"/>
                        </a:solidFill>
                        <a:latin typeface="+mn-lt"/>
                        <a:ea typeface="+mn-ea"/>
                        <a:cs typeface="+mn-cs"/>
                      </a:endParaRPr>
                    </a:p>
                    <a:p>
                      <a:endParaRPr kumimoji="0" lang="en-US" sz="1600" b="1" kern="1200" baseline="0" dirty="0">
                        <a:solidFill>
                          <a:schemeClr val="tx1"/>
                        </a:solidFill>
                        <a:latin typeface="+mn-lt"/>
                        <a:ea typeface="+mn-ea"/>
                        <a:cs typeface="+mn-cs"/>
                      </a:endParaRPr>
                    </a:p>
                    <a:p>
                      <a:pPr algn="ctr"/>
                      <a:r>
                        <a:rPr kumimoji="0" lang="en-US" sz="1600" b="1" kern="1200" baseline="0" dirty="0">
                          <a:solidFill>
                            <a:schemeClr val="tx1"/>
                          </a:solidFill>
                          <a:latin typeface="+mn-lt"/>
                          <a:ea typeface="+mn-ea"/>
                          <a:cs typeface="+mn-cs"/>
                        </a:rPr>
                        <a:t>Presentation</a:t>
                      </a:r>
                    </a:p>
                    <a:p>
                      <a:pPr algn="ctr"/>
                      <a:r>
                        <a:rPr kumimoji="0" lang="en-US" sz="1600" b="1" kern="1200" baseline="0" dirty="0">
                          <a:solidFill>
                            <a:schemeClr val="tx1"/>
                          </a:solidFill>
                          <a:latin typeface="+mn-lt"/>
                          <a:ea typeface="+mn-ea"/>
                          <a:cs typeface="+mn-cs"/>
                        </a:rPr>
                        <a:t>For Current Observance</a:t>
                      </a:r>
                    </a:p>
                    <a:p>
                      <a:pPr algn="ctr"/>
                      <a:r>
                        <a:rPr kumimoji="0" lang="en-US" sz="1600" b="1" kern="1200" baseline="0" dirty="0">
                          <a:solidFill>
                            <a:srgbClr val="3333FF"/>
                          </a:solidFill>
                          <a:latin typeface="+mn-lt"/>
                          <a:ea typeface="+mn-ea"/>
                          <a:cs typeface="+mn-cs"/>
                        </a:rPr>
                        <a:t>DEOMI.org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kumimoji="0" lang="en-US" sz="1600" b="1" kern="1200" baseline="0" dirty="0">
                        <a:solidFill>
                          <a:schemeClr val="tx1"/>
                        </a:solidFill>
                        <a:latin typeface="+mn-lt"/>
                        <a:ea typeface="+mn-ea"/>
                        <a:cs typeface="+mn-cs"/>
                      </a:endParaRPr>
                    </a:p>
                    <a:p>
                      <a:pPr algn="ctr"/>
                      <a:r>
                        <a:rPr kumimoji="0" lang="en-US" sz="1600" b="1" kern="1200" baseline="0" dirty="0">
                          <a:solidFill>
                            <a:schemeClr val="tx1"/>
                          </a:solidFill>
                          <a:latin typeface="+mn-lt"/>
                          <a:ea typeface="+mn-ea"/>
                          <a:cs typeface="+mn-cs"/>
                        </a:rPr>
                        <a:t>Anti Hazing and Bullying Poster</a:t>
                      </a:r>
                    </a:p>
                    <a:p>
                      <a:pPr algn="ctr"/>
                      <a:r>
                        <a:rPr kumimoji="0" lang="en-US" sz="1600" b="1" kern="1200" baseline="0" dirty="0">
                          <a:solidFill>
                            <a:srgbClr val="3333FF"/>
                          </a:solidFill>
                          <a:latin typeface="+mn-lt"/>
                          <a:ea typeface="+mn-ea"/>
                          <a:cs typeface="+mn-cs"/>
                        </a:rPr>
                        <a:t>DEOMI.org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7893086"/>
                  </a:ext>
                </a:extLst>
              </a:tr>
            </a:tbl>
          </a:graphicData>
        </a:graphic>
      </p:graphicFrame>
      <p:pic>
        <p:nvPicPr>
          <p:cNvPr id="8" name="Picture 7"/>
          <p:cNvPicPr>
            <a:picLocks noChangeAspect="1"/>
          </p:cNvPicPr>
          <p:nvPr/>
        </p:nvPicPr>
        <p:blipFill>
          <a:blip r:embed="rId2"/>
          <a:stretch>
            <a:fillRect/>
          </a:stretch>
        </p:blipFill>
        <p:spPr>
          <a:xfrm>
            <a:off x="7297874" y="3540461"/>
            <a:ext cx="1418664" cy="1804894"/>
          </a:xfrm>
          <a:prstGeom prst="rect">
            <a:avLst/>
          </a:prstGeom>
        </p:spPr>
      </p:pic>
      <p:pic>
        <p:nvPicPr>
          <p:cNvPr id="9" name="Picture 8"/>
          <p:cNvPicPr>
            <a:picLocks noChangeAspect="1"/>
          </p:cNvPicPr>
          <p:nvPr/>
        </p:nvPicPr>
        <p:blipFill>
          <a:blip r:embed="rId3"/>
          <a:stretch>
            <a:fillRect/>
          </a:stretch>
        </p:blipFill>
        <p:spPr>
          <a:xfrm>
            <a:off x="719165" y="1498190"/>
            <a:ext cx="619125" cy="790575"/>
          </a:xfrm>
          <a:prstGeom prst="rect">
            <a:avLst/>
          </a:prstGeom>
        </p:spPr>
      </p:pic>
      <p:pic>
        <p:nvPicPr>
          <p:cNvPr id="10" name="Picture 9"/>
          <p:cNvPicPr>
            <a:picLocks noChangeAspect="1"/>
          </p:cNvPicPr>
          <p:nvPr/>
        </p:nvPicPr>
        <p:blipFill>
          <a:blip r:embed="rId3"/>
          <a:stretch>
            <a:fillRect/>
          </a:stretch>
        </p:blipFill>
        <p:spPr>
          <a:xfrm>
            <a:off x="2415950" y="1498190"/>
            <a:ext cx="619125" cy="790575"/>
          </a:xfrm>
          <a:prstGeom prst="rect">
            <a:avLst/>
          </a:prstGeom>
        </p:spPr>
      </p:pic>
      <p:pic>
        <p:nvPicPr>
          <p:cNvPr id="13" name="Picture 12"/>
          <p:cNvPicPr>
            <a:picLocks noChangeAspect="1"/>
          </p:cNvPicPr>
          <p:nvPr/>
        </p:nvPicPr>
        <p:blipFill>
          <a:blip r:embed="rId4"/>
          <a:stretch>
            <a:fillRect/>
          </a:stretch>
        </p:blipFill>
        <p:spPr>
          <a:xfrm>
            <a:off x="3695700" y="1403190"/>
            <a:ext cx="1108596" cy="1495574"/>
          </a:xfrm>
          <a:prstGeom prst="rect">
            <a:avLst/>
          </a:prstGeom>
        </p:spPr>
      </p:pic>
      <p:pic>
        <p:nvPicPr>
          <p:cNvPr id="14" name="Picture 13"/>
          <p:cNvPicPr>
            <a:picLocks noChangeAspect="1"/>
          </p:cNvPicPr>
          <p:nvPr/>
        </p:nvPicPr>
        <p:blipFill>
          <a:blip r:embed="rId5"/>
          <a:stretch>
            <a:fillRect/>
          </a:stretch>
        </p:blipFill>
        <p:spPr>
          <a:xfrm>
            <a:off x="4760396" y="1398427"/>
            <a:ext cx="1063104" cy="1495574"/>
          </a:xfrm>
          <a:prstGeom prst="rect">
            <a:avLst/>
          </a:prstGeom>
        </p:spPr>
      </p:pic>
      <p:pic>
        <p:nvPicPr>
          <p:cNvPr id="15" name="Picture 14"/>
          <p:cNvPicPr>
            <a:picLocks noChangeAspect="1"/>
          </p:cNvPicPr>
          <p:nvPr/>
        </p:nvPicPr>
        <p:blipFill>
          <a:blip r:embed="rId6"/>
          <a:stretch>
            <a:fillRect/>
          </a:stretch>
        </p:blipFill>
        <p:spPr>
          <a:xfrm>
            <a:off x="5908652" y="1405950"/>
            <a:ext cx="1249274" cy="1286980"/>
          </a:xfrm>
          <a:prstGeom prst="rect">
            <a:avLst/>
          </a:prstGeom>
        </p:spPr>
      </p:pic>
      <p:sp>
        <p:nvSpPr>
          <p:cNvPr id="18" name="TextBox 17"/>
          <p:cNvSpPr txBox="1"/>
          <p:nvPr/>
        </p:nvSpPr>
        <p:spPr>
          <a:xfrm>
            <a:off x="2553032" y="337088"/>
            <a:ext cx="4414727" cy="400110"/>
          </a:xfrm>
          <a:prstGeom prst="rect">
            <a:avLst/>
          </a:prstGeom>
          <a:noFill/>
        </p:spPr>
        <p:txBody>
          <a:bodyPr wrap="square" rtlCol="0">
            <a:spAutoFit/>
          </a:bodyPr>
          <a:lstStyle/>
          <a:p>
            <a:pPr algn="ctr"/>
            <a:r>
              <a:rPr lang="en-US" sz="2000" dirty="0">
                <a:solidFill>
                  <a:srgbClr val="0000FF"/>
                </a:solidFill>
              </a:rPr>
              <a:t>Unit’s policies plus 1 to 2 levels up</a:t>
            </a:r>
          </a:p>
        </p:txBody>
      </p:sp>
      <p:pic>
        <p:nvPicPr>
          <p:cNvPr id="3" name="Picture 2"/>
          <p:cNvPicPr>
            <a:picLocks noChangeAspect="1"/>
          </p:cNvPicPr>
          <p:nvPr/>
        </p:nvPicPr>
        <p:blipFill>
          <a:blip r:embed="rId7"/>
          <a:stretch>
            <a:fillRect/>
          </a:stretch>
        </p:blipFill>
        <p:spPr>
          <a:xfrm>
            <a:off x="2077002" y="3810749"/>
            <a:ext cx="1584120" cy="2027812"/>
          </a:xfrm>
          <a:prstGeom prst="rect">
            <a:avLst/>
          </a:prstGeom>
        </p:spPr>
      </p:pic>
      <p:pic>
        <p:nvPicPr>
          <p:cNvPr id="16" name="Picture 15"/>
          <p:cNvPicPr>
            <a:picLocks noChangeAspect="1"/>
          </p:cNvPicPr>
          <p:nvPr/>
        </p:nvPicPr>
        <p:blipFill>
          <a:blip r:embed="rId8"/>
          <a:stretch>
            <a:fillRect/>
          </a:stretch>
        </p:blipFill>
        <p:spPr>
          <a:xfrm>
            <a:off x="7297874" y="1227401"/>
            <a:ext cx="1489383" cy="1481859"/>
          </a:xfrm>
          <a:prstGeom prst="rect">
            <a:avLst/>
          </a:prstGeom>
        </p:spPr>
      </p:pic>
      <p:pic>
        <p:nvPicPr>
          <p:cNvPr id="4" name="Picture 3"/>
          <p:cNvPicPr>
            <a:picLocks noChangeAspect="1"/>
          </p:cNvPicPr>
          <p:nvPr/>
        </p:nvPicPr>
        <p:blipFill>
          <a:blip r:embed="rId9"/>
          <a:stretch>
            <a:fillRect/>
          </a:stretch>
        </p:blipFill>
        <p:spPr>
          <a:xfrm>
            <a:off x="4029864" y="3523373"/>
            <a:ext cx="1510046" cy="1993733"/>
          </a:xfrm>
          <a:prstGeom prst="rect">
            <a:avLst/>
          </a:prstGeom>
        </p:spPr>
      </p:pic>
      <p:pic>
        <p:nvPicPr>
          <p:cNvPr id="7" name="Picture 6"/>
          <p:cNvPicPr>
            <a:picLocks noChangeAspect="1"/>
          </p:cNvPicPr>
          <p:nvPr/>
        </p:nvPicPr>
        <p:blipFill>
          <a:blip r:embed="rId10"/>
          <a:stretch>
            <a:fillRect/>
          </a:stretch>
        </p:blipFill>
        <p:spPr>
          <a:xfrm>
            <a:off x="208428" y="3810749"/>
            <a:ext cx="1657300" cy="2079615"/>
          </a:xfrm>
          <a:prstGeom prst="rect">
            <a:avLst/>
          </a:prstGeom>
        </p:spPr>
      </p:pic>
      <p:pic>
        <p:nvPicPr>
          <p:cNvPr id="11" name="Picture 10">
            <a:extLst>
              <a:ext uri="{FF2B5EF4-FFF2-40B4-BE49-F238E27FC236}">
                <a16:creationId xmlns:a16="http://schemas.microsoft.com/office/drawing/2014/main" id="{33AB0384-A156-16DA-0C50-49EE5E04F36C}"/>
              </a:ext>
            </a:extLst>
          </p:cNvPr>
          <p:cNvPicPr>
            <a:picLocks noChangeAspect="1"/>
          </p:cNvPicPr>
          <p:nvPr/>
        </p:nvPicPr>
        <p:blipFill>
          <a:blip r:embed="rId11"/>
          <a:stretch>
            <a:fillRect/>
          </a:stretch>
        </p:blipFill>
        <p:spPr>
          <a:xfrm>
            <a:off x="156546" y="3984542"/>
            <a:ext cx="1709183" cy="1375268"/>
          </a:xfrm>
          <a:prstGeom prst="rect">
            <a:avLst/>
          </a:prstGeom>
        </p:spPr>
      </p:pic>
      <p:pic>
        <p:nvPicPr>
          <p:cNvPr id="12" name="Picture 11">
            <a:extLst>
              <a:ext uri="{FF2B5EF4-FFF2-40B4-BE49-F238E27FC236}">
                <a16:creationId xmlns:a16="http://schemas.microsoft.com/office/drawing/2014/main" id="{18C46B1A-5024-FE8C-6083-F4A30988F818}"/>
              </a:ext>
            </a:extLst>
          </p:cNvPr>
          <p:cNvPicPr>
            <a:picLocks noChangeAspect="1"/>
          </p:cNvPicPr>
          <p:nvPr/>
        </p:nvPicPr>
        <p:blipFill>
          <a:blip r:embed="rId12"/>
          <a:stretch>
            <a:fillRect/>
          </a:stretch>
        </p:blipFill>
        <p:spPr>
          <a:xfrm>
            <a:off x="4025037" y="3523372"/>
            <a:ext cx="1538490" cy="1993733"/>
          </a:xfrm>
          <a:prstGeom prst="rect">
            <a:avLst/>
          </a:prstGeom>
        </p:spPr>
      </p:pic>
      <p:pic>
        <p:nvPicPr>
          <p:cNvPr id="17" name="Picture 16">
            <a:extLst>
              <a:ext uri="{FF2B5EF4-FFF2-40B4-BE49-F238E27FC236}">
                <a16:creationId xmlns:a16="http://schemas.microsoft.com/office/drawing/2014/main" id="{3B48E6FB-DA4F-6853-2396-DE04474DBE36}"/>
              </a:ext>
            </a:extLst>
          </p:cNvPr>
          <p:cNvPicPr>
            <a:picLocks noChangeAspect="1"/>
          </p:cNvPicPr>
          <p:nvPr/>
        </p:nvPicPr>
        <p:blipFill>
          <a:blip r:embed="rId13"/>
          <a:stretch>
            <a:fillRect/>
          </a:stretch>
        </p:blipFill>
        <p:spPr>
          <a:xfrm>
            <a:off x="5876029" y="3843406"/>
            <a:ext cx="1281897" cy="1236827"/>
          </a:xfrm>
          <a:prstGeom prst="rect">
            <a:avLst/>
          </a:prstGeom>
        </p:spPr>
      </p:pic>
    </p:spTree>
    <p:extLst>
      <p:ext uri="{BB962C8B-B14F-4D97-AF65-F5344CB8AC3E}">
        <p14:creationId xmlns:p14="http://schemas.microsoft.com/office/powerpoint/2010/main" val="35063786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62000" y="0"/>
            <a:ext cx="7772400" cy="914400"/>
          </a:xfrm>
          <a:prstGeom prst="rect">
            <a:avLst/>
          </a:prstGeom>
        </p:spPr>
        <p:txBody>
          <a:bodyPr bIns="91440" anchor="ctr" anchorCtr="0">
            <a:normAutofit fontScale="92500"/>
          </a:bodyPr>
          <a:lstStyle>
            <a:lvl1pPr algn="ctr" rtl="0" eaLnBrk="1" latinLnBrk="0" hangingPunct="1">
              <a:spcBef>
                <a:spcPct val="0"/>
              </a:spcBef>
              <a:buNone/>
              <a:defRPr kumimoji="0" lang="en-US" sz="4000" kern="1200" dirty="0">
                <a:solidFill>
                  <a:srgbClr val="FFFFFF"/>
                </a:solidFill>
                <a:latin typeface="+mj-lt"/>
                <a:ea typeface="+mj-ea"/>
                <a:cs typeface="+mj-cs"/>
              </a:defRPr>
            </a:lvl1pPr>
          </a:lstStyle>
          <a:p>
            <a:pPr marL="0" indent="0">
              <a:buNone/>
            </a:pPr>
            <a:r>
              <a:rPr lang="en-US" sz="4000" b="1" dirty="0">
                <a:latin typeface=" Arial"/>
              </a:rPr>
              <a:t>Commander’s Respons6abilities</a:t>
            </a:r>
            <a:r>
              <a:rPr lang="en-US" sz="3600" dirty="0">
                <a:latin typeface=" Arial"/>
              </a:rPr>
              <a:t>:</a:t>
            </a:r>
          </a:p>
        </p:txBody>
      </p:sp>
      <p:sp>
        <p:nvSpPr>
          <p:cNvPr id="10" name="TextBox 9"/>
          <p:cNvSpPr txBox="1"/>
          <p:nvPr/>
        </p:nvSpPr>
        <p:spPr>
          <a:xfrm>
            <a:off x="381000" y="1447800"/>
            <a:ext cx="8534399" cy="4832092"/>
          </a:xfrm>
          <a:prstGeom prst="rect">
            <a:avLst/>
          </a:prstGeom>
          <a:noFill/>
        </p:spPr>
        <p:txBody>
          <a:bodyPr wrap="square" rtlCol="0">
            <a:spAutoFit/>
          </a:bodyPr>
          <a:lstStyle/>
          <a:p>
            <a:r>
              <a:rPr lang="en-US" sz="2200" dirty="0">
                <a:solidFill>
                  <a:srgbClr val="000000"/>
                </a:solidFill>
                <a:latin typeface="Arial" panose="020B0604020202020204" pitchFamily="34" charset="0"/>
              </a:rPr>
              <a:t>Basis for Discrimination:</a:t>
            </a:r>
          </a:p>
          <a:p>
            <a:endParaRPr lang="en-US" sz="2200" dirty="0">
              <a:solidFill>
                <a:srgbClr val="000000"/>
              </a:solidFill>
              <a:latin typeface="Arial" panose="020B0604020202020204" pitchFamily="34" charset="0"/>
            </a:endParaRPr>
          </a:p>
          <a:p>
            <a:r>
              <a:rPr lang="en-US" sz="2200" dirty="0">
                <a:solidFill>
                  <a:srgbClr val="000000"/>
                </a:solidFill>
                <a:latin typeface="Arial" panose="020B0604020202020204" pitchFamily="34" charset="0"/>
              </a:rPr>
              <a:t>The U.S. Army will provide </a:t>
            </a:r>
            <a:r>
              <a:rPr lang="en-US" sz="2200" b="1" i="1" dirty="0">
                <a:solidFill>
                  <a:srgbClr val="000000"/>
                </a:solidFill>
                <a:latin typeface="Arial" panose="020B0604020202020204" pitchFamily="34" charset="0"/>
              </a:rPr>
              <a:t>EO and fair treatment for military personnel and Family members without regard to </a:t>
            </a:r>
          </a:p>
          <a:p>
            <a:pPr marL="457200" indent="-457200">
              <a:buAutoNum type="arabicPeriod"/>
            </a:pPr>
            <a:r>
              <a:rPr lang="en-US" sz="2200" b="1" i="1" dirty="0">
                <a:solidFill>
                  <a:srgbClr val="0000FF"/>
                </a:solidFill>
                <a:latin typeface="Arial" panose="020B0604020202020204" pitchFamily="34" charset="0"/>
              </a:rPr>
              <a:t>Race </a:t>
            </a:r>
          </a:p>
          <a:p>
            <a:pPr marL="457200" indent="-457200">
              <a:buAutoNum type="arabicPeriod"/>
            </a:pPr>
            <a:r>
              <a:rPr lang="en-US" sz="2200" b="1" i="1" dirty="0">
                <a:solidFill>
                  <a:srgbClr val="0000FF"/>
                </a:solidFill>
                <a:latin typeface="Arial" panose="020B0604020202020204" pitchFamily="34" charset="0"/>
              </a:rPr>
              <a:t>Color </a:t>
            </a:r>
          </a:p>
          <a:p>
            <a:pPr marL="457200" indent="-457200">
              <a:buAutoNum type="arabicPeriod"/>
            </a:pPr>
            <a:r>
              <a:rPr lang="en-US" sz="2200" b="1" i="1" dirty="0">
                <a:solidFill>
                  <a:srgbClr val="0000FF"/>
                </a:solidFill>
                <a:latin typeface="Arial" panose="020B0604020202020204" pitchFamily="34" charset="0"/>
              </a:rPr>
              <a:t>Sex (including gender identity), </a:t>
            </a:r>
          </a:p>
          <a:p>
            <a:pPr marL="457200" indent="-457200">
              <a:buAutoNum type="arabicPeriod"/>
            </a:pPr>
            <a:r>
              <a:rPr lang="en-US" sz="2200" b="1" i="1" dirty="0">
                <a:solidFill>
                  <a:srgbClr val="0000FF"/>
                </a:solidFill>
                <a:latin typeface="Arial" panose="020B0604020202020204" pitchFamily="34" charset="0"/>
              </a:rPr>
              <a:t>Religion</a:t>
            </a:r>
          </a:p>
          <a:p>
            <a:pPr marL="457200" indent="-457200">
              <a:buAutoNum type="arabicPeriod"/>
            </a:pPr>
            <a:r>
              <a:rPr lang="en-US" sz="2200" b="1" i="1" dirty="0">
                <a:solidFill>
                  <a:srgbClr val="0000FF"/>
                </a:solidFill>
                <a:latin typeface="Arial" panose="020B0604020202020204" pitchFamily="34" charset="0"/>
              </a:rPr>
              <a:t>National Origin</a:t>
            </a:r>
          </a:p>
          <a:p>
            <a:pPr marL="457200" indent="-457200">
              <a:buAutoNum type="arabicPeriod"/>
            </a:pPr>
            <a:r>
              <a:rPr lang="en-US" sz="2200" b="1" i="1" dirty="0">
                <a:solidFill>
                  <a:srgbClr val="0000FF"/>
                </a:solidFill>
                <a:latin typeface="Arial" panose="020B0604020202020204" pitchFamily="34" charset="0"/>
              </a:rPr>
              <a:t>Sexual Orientation</a:t>
            </a:r>
            <a:endParaRPr lang="en-US" sz="2200" b="1" i="1" dirty="0">
              <a:solidFill>
                <a:srgbClr val="000000"/>
              </a:solidFill>
              <a:latin typeface="Arial" panose="020B0604020202020204" pitchFamily="34" charset="0"/>
            </a:endParaRPr>
          </a:p>
          <a:p>
            <a:pPr marL="457200" indent="-457200">
              <a:buAutoNum type="arabicPeriod"/>
            </a:pPr>
            <a:endParaRPr lang="en-US" sz="2200" b="1" i="1" dirty="0">
              <a:solidFill>
                <a:srgbClr val="000000"/>
              </a:solidFill>
              <a:latin typeface="Arial" panose="020B0604020202020204" pitchFamily="34" charset="0"/>
            </a:endParaRPr>
          </a:p>
          <a:p>
            <a:r>
              <a:rPr lang="en-US" sz="2200" b="1" i="1" dirty="0">
                <a:solidFill>
                  <a:srgbClr val="000000"/>
                </a:solidFill>
                <a:latin typeface="Arial" panose="020B0604020202020204" pitchFamily="34" charset="0"/>
              </a:rPr>
              <a:t>and provide an environment free of unlawful discrimination and offensive behavior. </a:t>
            </a:r>
          </a:p>
          <a:p>
            <a:endParaRPr lang="en-US" sz="2200" dirty="0">
              <a:solidFill>
                <a:srgbClr val="000000"/>
              </a:solidFill>
              <a:latin typeface="Arial" panose="020B0604020202020204" pitchFamily="34" charset="0"/>
            </a:endParaRPr>
          </a:p>
        </p:txBody>
      </p:sp>
      <p:sp>
        <p:nvSpPr>
          <p:cNvPr id="2" name="Title 1">
            <a:extLst>
              <a:ext uri="{FF2B5EF4-FFF2-40B4-BE49-F238E27FC236}">
                <a16:creationId xmlns:a16="http://schemas.microsoft.com/office/drawing/2014/main" id="{7A04E27D-AD44-A4EF-9383-436D4108434B}"/>
              </a:ext>
            </a:extLst>
          </p:cNvPr>
          <p:cNvSpPr txBox="1">
            <a:spLocks/>
          </p:cNvSpPr>
          <p:nvPr/>
        </p:nvSpPr>
        <p:spPr>
          <a:xfrm>
            <a:off x="3229561" y="106207"/>
            <a:ext cx="3408519" cy="7279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 Arial"/>
              </a:rPr>
              <a:t>AR 600-20 CH-6</a:t>
            </a:r>
            <a:br>
              <a:rPr lang="en-US" dirty="0"/>
            </a:br>
            <a:endParaRPr lang="en-US" dirty="0"/>
          </a:p>
        </p:txBody>
      </p:sp>
    </p:spTree>
    <p:extLst>
      <p:ext uri="{BB962C8B-B14F-4D97-AF65-F5344CB8AC3E}">
        <p14:creationId xmlns:p14="http://schemas.microsoft.com/office/powerpoint/2010/main" val="1744643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A1CCDF-B4C0-0BB2-81D3-C59A7D1DCD66}"/>
              </a:ext>
            </a:extLst>
          </p:cNvPr>
          <p:cNvSpPr txBox="1"/>
          <p:nvPr/>
        </p:nvSpPr>
        <p:spPr>
          <a:xfrm>
            <a:off x="609600" y="1371600"/>
            <a:ext cx="7924800" cy="4401205"/>
          </a:xfrm>
          <a:prstGeom prst="rect">
            <a:avLst/>
          </a:prstGeom>
          <a:noFill/>
        </p:spPr>
        <p:txBody>
          <a:bodyPr wrap="square">
            <a:spAutoFit/>
          </a:bodyPr>
          <a:lstStyle/>
          <a:p>
            <a:pPr marL="285750" indent="-285750" algn="l">
              <a:buFont typeface="Arial" panose="020B0604020202020204" pitchFamily="34" charset="0"/>
              <a:buChar char="•"/>
            </a:pPr>
            <a:r>
              <a:rPr lang="en-US" sz="2000" b="1" i="0" u="none" strike="noStrike" baseline="0" dirty="0">
                <a:latin typeface="ArialMT"/>
              </a:rPr>
              <a:t>Policy Memorandum 22-13 - 1st Mission Support Command, Command Climate Assessment</a:t>
            </a:r>
          </a:p>
          <a:p>
            <a:pPr algn="l"/>
            <a:endParaRPr lang="en-US" sz="2000" b="1" i="0" u="none" strike="noStrike" baseline="0" dirty="0">
              <a:latin typeface="ArialMT"/>
            </a:endParaRPr>
          </a:p>
          <a:p>
            <a:pPr marL="285750" indent="-285750" algn="l">
              <a:buFont typeface="Arial" panose="020B0604020202020204" pitchFamily="34" charset="0"/>
              <a:buChar char="•"/>
            </a:pPr>
            <a:r>
              <a:rPr lang="en-US" sz="2000" b="1" i="0" u="none" strike="noStrike" baseline="0" dirty="0">
                <a:latin typeface="ArialMT"/>
              </a:rPr>
              <a:t>Policy Memorandum 22-14 - 1st Mission Support Command Extremist Organizations and Activities</a:t>
            </a:r>
          </a:p>
          <a:p>
            <a:pPr algn="l"/>
            <a:endParaRPr lang="en-US" sz="2000" b="1" i="0" u="none" strike="noStrike" baseline="0" dirty="0">
              <a:latin typeface="ArialMT"/>
            </a:endParaRPr>
          </a:p>
          <a:p>
            <a:pPr marL="285750" indent="-285750" algn="l">
              <a:buFont typeface="Arial" panose="020B0604020202020204" pitchFamily="34" charset="0"/>
              <a:buChar char="•"/>
            </a:pPr>
            <a:r>
              <a:rPr lang="en-US" sz="2000" b="1" i="0" u="none" strike="noStrike" baseline="0" dirty="0">
                <a:latin typeface="ArialMT"/>
              </a:rPr>
              <a:t>Policy Memorandum 22-15 - Military Equal Opportunity Complaint Procedure</a:t>
            </a:r>
          </a:p>
          <a:p>
            <a:pPr marL="285750" indent="-285750" algn="l">
              <a:buFont typeface="Arial" panose="020B0604020202020204" pitchFamily="34" charset="0"/>
              <a:buChar char="•"/>
            </a:pPr>
            <a:endParaRPr lang="en-US" sz="2000" b="1" i="0" u="none" strike="noStrike" baseline="0" dirty="0">
              <a:latin typeface="ArialMT"/>
            </a:endParaRPr>
          </a:p>
          <a:p>
            <a:pPr marL="285750" indent="-285750" algn="l">
              <a:buFont typeface="Arial" panose="020B0604020202020204" pitchFamily="34" charset="0"/>
              <a:buChar char="•"/>
            </a:pPr>
            <a:r>
              <a:rPr lang="en-US" sz="2000" b="1" i="0" u="none" strike="noStrike" baseline="0" dirty="0">
                <a:latin typeface="ArialMT"/>
              </a:rPr>
              <a:t>Policy Memorandum 22-16 -  Hazing and Bullying</a:t>
            </a:r>
          </a:p>
          <a:p>
            <a:pPr marL="285750" indent="-285750" algn="l">
              <a:buFont typeface="Arial" panose="020B0604020202020204" pitchFamily="34" charset="0"/>
              <a:buChar char="•"/>
            </a:pPr>
            <a:endParaRPr lang="en-US" sz="2000" b="1" dirty="0">
              <a:latin typeface="ArialMT"/>
            </a:endParaRPr>
          </a:p>
          <a:p>
            <a:pPr marL="285750" indent="-285750" algn="l">
              <a:buFont typeface="Arial" panose="020B0604020202020204" pitchFamily="34" charset="0"/>
              <a:buChar char="•"/>
            </a:pPr>
            <a:r>
              <a:rPr lang="en-US" sz="2000" b="1" i="0" u="none" strike="noStrike" baseline="0" dirty="0">
                <a:latin typeface="ArialMT"/>
              </a:rPr>
              <a:t>Policy Memorandum 22-29 - 1st Mission Support Command Military Equal Opportunity Program</a:t>
            </a:r>
          </a:p>
          <a:p>
            <a:pPr marL="285750" indent="-285750" algn="l">
              <a:buFont typeface="Arial" panose="020B0604020202020204" pitchFamily="34" charset="0"/>
              <a:buChar char="•"/>
            </a:pPr>
            <a:endParaRPr lang="en-US" sz="2000" b="1" dirty="0">
              <a:latin typeface="Arial-BoldMT"/>
            </a:endParaRPr>
          </a:p>
        </p:txBody>
      </p:sp>
      <p:sp>
        <p:nvSpPr>
          <p:cNvPr id="2" name="Title 1">
            <a:extLst>
              <a:ext uri="{FF2B5EF4-FFF2-40B4-BE49-F238E27FC236}">
                <a16:creationId xmlns:a16="http://schemas.microsoft.com/office/drawing/2014/main" id="{3FE3D779-7E86-E471-0AF9-2F02ED9CD527}"/>
              </a:ext>
            </a:extLst>
          </p:cNvPr>
          <p:cNvSpPr txBox="1">
            <a:spLocks/>
          </p:cNvSpPr>
          <p:nvPr/>
        </p:nvSpPr>
        <p:spPr>
          <a:xfrm>
            <a:off x="3229562" y="106207"/>
            <a:ext cx="3177026" cy="7279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 Arial"/>
              </a:rPr>
              <a:t>1</a:t>
            </a:r>
            <a:r>
              <a:rPr lang="en-US" sz="3200" baseline="30000" dirty="0">
                <a:latin typeface=" Arial"/>
              </a:rPr>
              <a:t>st</a:t>
            </a:r>
            <a:r>
              <a:rPr lang="en-US" sz="3200" dirty="0">
                <a:latin typeface=" Arial"/>
              </a:rPr>
              <a:t> MSC Policies</a:t>
            </a:r>
            <a:br>
              <a:rPr lang="en-US" dirty="0"/>
            </a:br>
            <a:endParaRPr lang="en-US" dirty="0"/>
          </a:p>
        </p:txBody>
      </p:sp>
    </p:spTree>
    <p:extLst>
      <p:ext uri="{BB962C8B-B14F-4D97-AF65-F5344CB8AC3E}">
        <p14:creationId xmlns:p14="http://schemas.microsoft.com/office/powerpoint/2010/main" val="3381026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1137285"/>
          <a:ext cx="5105400" cy="5257800"/>
        </p:xfrm>
        <a:graphic>
          <a:graphicData uri="http://schemas.openxmlformats.org/drawingml/2006/table">
            <a:tbl>
              <a:tblPr firstRow="1" bandRow="1">
                <a:tableStyleId>{2D5ABB26-0587-4C30-8999-92F81FD0307C}</a:tableStyleId>
              </a:tblPr>
              <a:tblGrid>
                <a:gridCol w="5105400">
                  <a:extLst>
                    <a:ext uri="{9D8B030D-6E8A-4147-A177-3AD203B41FA5}">
                      <a16:colId xmlns:a16="http://schemas.microsoft.com/office/drawing/2014/main" val="3775969688"/>
                    </a:ext>
                  </a:extLst>
                </a:gridCol>
              </a:tblGrid>
              <a:tr h="3840480">
                <a:tc>
                  <a:txBody>
                    <a:bodyPr/>
                    <a:lstStyle/>
                    <a:p>
                      <a:endParaRPr kumimoji="0" lang="en-US" sz="1800" b="1" i="0" u="none" strike="noStrike" kern="1200" baseline="0" dirty="0">
                        <a:solidFill>
                          <a:schemeClr val="tx1"/>
                        </a:solidFill>
                        <a:latin typeface="+mn-lt"/>
                        <a:ea typeface="+mn-ea"/>
                        <a:cs typeface="+mn-cs"/>
                      </a:endParaRPr>
                    </a:p>
                    <a:p>
                      <a:r>
                        <a:rPr kumimoji="0" lang="en-US" sz="1800" b="1" i="1" u="none" strike="noStrike" kern="1200" baseline="0" dirty="0">
                          <a:solidFill>
                            <a:schemeClr val="tx1"/>
                          </a:solidFill>
                          <a:latin typeface="+mn-lt"/>
                          <a:ea typeface="+mn-ea"/>
                          <a:cs typeface="+mn-cs"/>
                        </a:rPr>
                        <a:t>1) </a:t>
                      </a:r>
                      <a:r>
                        <a:rPr kumimoji="0" lang="en-US" sz="2800" b="1" i="1" u="sng" strike="noStrike" kern="1200" baseline="0" dirty="0">
                          <a:solidFill>
                            <a:srgbClr val="0000FF"/>
                          </a:solidFill>
                          <a:latin typeface="+mn-lt"/>
                          <a:ea typeface="+mn-ea"/>
                          <a:cs typeface="+mn-cs"/>
                        </a:rPr>
                        <a:t>Advisor</a:t>
                      </a:r>
                      <a:r>
                        <a:rPr kumimoji="0" lang="en-US" sz="2800" b="1" i="1" u="none" strike="noStrike" kern="1200" baseline="0" dirty="0">
                          <a:solidFill>
                            <a:srgbClr val="0000FF"/>
                          </a:solidFill>
                          <a:latin typeface="+mn-lt"/>
                          <a:ea typeface="+mn-ea"/>
                          <a:cs typeface="+mn-cs"/>
                        </a:rPr>
                        <a:t>: </a:t>
                      </a:r>
                      <a:r>
                        <a:rPr kumimoji="0" lang="en-US" sz="1600" b="1" i="0" u="none" strike="noStrike" kern="1200" baseline="0" dirty="0">
                          <a:solidFill>
                            <a:schemeClr val="tx1"/>
                          </a:solidFill>
                          <a:latin typeface="+mn-lt"/>
                          <a:ea typeface="+mn-ea"/>
                          <a:cs typeface="+mn-cs"/>
                        </a:rPr>
                        <a:t>An EOA provides advice to commanders on the EO program, its policies, procedures, and issues that affect the EO climate of a unit. </a:t>
                      </a:r>
                    </a:p>
                    <a:p>
                      <a:endParaRPr kumimoji="0" lang="en-US" sz="500" b="1" i="0" u="none" strike="noStrike" kern="1200" baseline="0" dirty="0">
                        <a:solidFill>
                          <a:schemeClr val="tx1"/>
                        </a:solidFill>
                        <a:latin typeface="+mn-lt"/>
                        <a:ea typeface="+mn-ea"/>
                        <a:cs typeface="+mn-cs"/>
                      </a:endParaRPr>
                    </a:p>
                    <a:p>
                      <a:r>
                        <a:rPr kumimoji="0" lang="en-US" sz="1800" b="1" i="0" u="none" strike="noStrike" kern="1200" baseline="0" dirty="0">
                          <a:solidFill>
                            <a:schemeClr val="tx1"/>
                          </a:solidFill>
                          <a:latin typeface="+mn-lt"/>
                          <a:ea typeface="+mn-ea"/>
                          <a:cs typeface="+mn-cs"/>
                        </a:rPr>
                        <a:t>2) </a:t>
                      </a:r>
                      <a:r>
                        <a:rPr kumimoji="0" lang="en-US" sz="2800" b="1" i="1" u="sng" strike="noStrike" kern="1200" baseline="0" dirty="0">
                          <a:solidFill>
                            <a:srgbClr val="0000FF"/>
                          </a:solidFill>
                          <a:latin typeface="+mn-lt"/>
                          <a:ea typeface="+mn-ea"/>
                          <a:cs typeface="+mn-cs"/>
                        </a:rPr>
                        <a:t>Trainer and Educator</a:t>
                      </a:r>
                      <a:r>
                        <a:rPr kumimoji="0" lang="en-US" sz="2800" b="1" i="1" u="none" strike="noStrike" kern="1200" baseline="0" dirty="0">
                          <a:solidFill>
                            <a:srgbClr val="0000FF"/>
                          </a:solidFill>
                          <a:latin typeface="+mn-lt"/>
                          <a:ea typeface="+mn-ea"/>
                          <a:cs typeface="+mn-cs"/>
                        </a:rPr>
                        <a:t>:</a:t>
                      </a:r>
                      <a:r>
                        <a:rPr kumimoji="0" lang="en-US" sz="2400" b="1" i="1" u="none" strike="noStrike" kern="1200" baseline="0" dirty="0">
                          <a:solidFill>
                            <a:srgbClr val="0000FF"/>
                          </a:solidFill>
                          <a:latin typeface="+mn-lt"/>
                          <a:ea typeface="+mn-ea"/>
                          <a:cs typeface="+mn-cs"/>
                        </a:rPr>
                        <a:t> </a:t>
                      </a:r>
                      <a:r>
                        <a:rPr kumimoji="0" lang="en-US" sz="1600" b="1" i="0" u="none" strike="noStrike" kern="1200" baseline="0" dirty="0">
                          <a:solidFill>
                            <a:schemeClr val="tx1"/>
                          </a:solidFill>
                          <a:latin typeface="+mn-lt"/>
                          <a:ea typeface="+mn-ea"/>
                          <a:cs typeface="+mn-cs"/>
                        </a:rPr>
                        <a:t>An EOA trains and educates commanders, leaders, and service members on the EO program, policies, procedures, and issues that impact the EO climate and unit readiness. </a:t>
                      </a:r>
                    </a:p>
                    <a:p>
                      <a:endParaRPr kumimoji="0" lang="en-US" sz="500" b="1" i="0" u="none" strike="noStrike" kern="1200" baseline="0" dirty="0">
                        <a:solidFill>
                          <a:schemeClr val="tx1"/>
                        </a:solidFill>
                        <a:latin typeface="+mn-lt"/>
                        <a:ea typeface="+mn-ea"/>
                        <a:cs typeface="+mn-cs"/>
                      </a:endParaRPr>
                    </a:p>
                    <a:p>
                      <a:r>
                        <a:rPr kumimoji="0" lang="en-US" sz="1800" b="1" i="0" u="none" strike="noStrike" kern="1200" baseline="0" dirty="0">
                          <a:solidFill>
                            <a:schemeClr val="tx1"/>
                          </a:solidFill>
                          <a:latin typeface="+mn-lt"/>
                          <a:ea typeface="+mn-ea"/>
                          <a:cs typeface="+mn-cs"/>
                        </a:rPr>
                        <a:t>3) </a:t>
                      </a:r>
                      <a:r>
                        <a:rPr kumimoji="0" lang="en-US" sz="2800" b="1" i="1" u="sng" strike="noStrike" kern="1200" baseline="0" dirty="0">
                          <a:solidFill>
                            <a:srgbClr val="0000FF"/>
                          </a:solidFill>
                          <a:latin typeface="+mn-lt"/>
                          <a:ea typeface="+mn-ea"/>
                          <a:cs typeface="+mn-cs"/>
                        </a:rPr>
                        <a:t>Assessor</a:t>
                      </a:r>
                      <a:r>
                        <a:rPr kumimoji="0" lang="en-US" sz="2800" b="1" i="1" u="none" strike="noStrike" kern="1200" baseline="0" dirty="0">
                          <a:solidFill>
                            <a:srgbClr val="0000FF"/>
                          </a:solidFill>
                          <a:latin typeface="+mn-lt"/>
                          <a:ea typeface="+mn-ea"/>
                          <a:cs typeface="+mn-cs"/>
                        </a:rPr>
                        <a:t>: </a:t>
                      </a:r>
                      <a:r>
                        <a:rPr kumimoji="0" lang="en-US" sz="1600" b="1" i="0" u="none" strike="noStrike" kern="1200" baseline="0" dirty="0">
                          <a:solidFill>
                            <a:schemeClr val="tx1"/>
                          </a:solidFill>
                          <a:latin typeface="+mn-lt"/>
                          <a:ea typeface="+mn-ea"/>
                          <a:cs typeface="+mn-cs"/>
                        </a:rPr>
                        <a:t>An EOA assists commanders and other leaders on assessing the EO climate of a unit or organization including determining whether the climate is healthy and positive. </a:t>
                      </a:r>
                      <a:endParaRPr kumimoji="0" lang="en-US" sz="1800" b="1" i="0" u="none" strike="noStrike" kern="1200" baseline="0" dirty="0">
                        <a:solidFill>
                          <a:schemeClr val="tx1"/>
                        </a:solidFill>
                        <a:latin typeface="+mn-lt"/>
                        <a:ea typeface="+mn-ea"/>
                        <a:cs typeface="+mn-cs"/>
                      </a:endParaRPr>
                    </a:p>
                    <a:p>
                      <a:endParaRPr kumimoji="0" lang="en-US" sz="500" b="1" i="0" u="none" strike="noStrike" kern="1200" baseline="0" dirty="0">
                        <a:solidFill>
                          <a:schemeClr val="tx1"/>
                        </a:solidFill>
                        <a:latin typeface="+mn-lt"/>
                        <a:ea typeface="+mn-ea"/>
                        <a:cs typeface="+mn-cs"/>
                      </a:endParaRPr>
                    </a:p>
                    <a:p>
                      <a:r>
                        <a:rPr kumimoji="0" lang="en-US" sz="1800" b="1" i="0" u="none" strike="noStrike" kern="1200" baseline="0" dirty="0">
                          <a:solidFill>
                            <a:schemeClr val="tx1"/>
                          </a:solidFill>
                          <a:latin typeface="+mn-lt"/>
                          <a:ea typeface="+mn-ea"/>
                          <a:cs typeface="+mn-cs"/>
                        </a:rPr>
                        <a:t>4) </a:t>
                      </a:r>
                      <a:r>
                        <a:rPr kumimoji="0" lang="en-US" sz="2800" b="1" i="1" u="sng" strike="noStrike" kern="1200" baseline="0" dirty="0">
                          <a:solidFill>
                            <a:srgbClr val="0000FF"/>
                          </a:solidFill>
                          <a:latin typeface="+mn-lt"/>
                          <a:ea typeface="+mn-ea"/>
                          <a:cs typeface="+mn-cs"/>
                        </a:rPr>
                        <a:t>Change Agent</a:t>
                      </a:r>
                      <a:r>
                        <a:rPr kumimoji="0" lang="en-US" sz="2800" b="1" i="1" u="none" strike="noStrike" kern="1200" baseline="0" dirty="0">
                          <a:solidFill>
                            <a:srgbClr val="0000FF"/>
                          </a:solidFill>
                          <a:latin typeface="+mn-lt"/>
                          <a:ea typeface="+mn-ea"/>
                          <a:cs typeface="+mn-cs"/>
                        </a:rPr>
                        <a:t>: </a:t>
                      </a:r>
                      <a:r>
                        <a:rPr kumimoji="0" lang="en-US" sz="1600" b="1" i="0" u="none" strike="noStrike" kern="1200" baseline="0" dirty="0">
                          <a:solidFill>
                            <a:schemeClr val="tx1"/>
                          </a:solidFill>
                          <a:latin typeface="+mn-lt"/>
                          <a:ea typeface="+mn-ea"/>
                          <a:cs typeface="+mn-cs"/>
                        </a:rPr>
                        <a:t>An EOA is the commander's change agent for implementing changes to the EO program and other related areas that affect the command climate of the organization. </a:t>
                      </a:r>
                    </a:p>
                    <a:p>
                      <a:endParaRPr lang="en-US" b="1" dirty="0"/>
                    </a:p>
                  </a:txBody>
                  <a:tcPr/>
                </a:tc>
                <a:extLst>
                  <a:ext uri="{0D108BD9-81ED-4DB2-BD59-A6C34878D82A}">
                    <a16:rowId xmlns:a16="http://schemas.microsoft.com/office/drawing/2014/main" val="3929435612"/>
                  </a:ext>
                </a:extLst>
              </a:tr>
            </a:tbl>
          </a:graphicData>
        </a:graphic>
      </p:graphicFrame>
      <p:sp>
        <p:nvSpPr>
          <p:cNvPr id="7" name="TextBox 6"/>
          <p:cNvSpPr txBox="1"/>
          <p:nvPr/>
        </p:nvSpPr>
        <p:spPr>
          <a:xfrm>
            <a:off x="3200400" y="59819"/>
            <a:ext cx="3657600" cy="646331"/>
          </a:xfrm>
          <a:prstGeom prst="rect">
            <a:avLst/>
          </a:prstGeom>
          <a:noFill/>
          <a:ln w="76200">
            <a:noFill/>
          </a:ln>
        </p:spPr>
        <p:txBody>
          <a:bodyPr wrap="square" rtlCol="0">
            <a:spAutoFit/>
          </a:bodyPr>
          <a:lstStyle/>
          <a:p>
            <a:r>
              <a:rPr lang="en-US" sz="3600" dirty="0">
                <a:ea typeface="+mj-ea"/>
                <a:cs typeface="+mj-cs"/>
              </a:rPr>
              <a:t>EOA DUTIES</a:t>
            </a:r>
          </a:p>
        </p:txBody>
      </p:sp>
      <p:sp>
        <p:nvSpPr>
          <p:cNvPr id="9" name="Rectangle 8"/>
          <p:cNvSpPr/>
          <p:nvPr/>
        </p:nvSpPr>
        <p:spPr>
          <a:xfrm>
            <a:off x="233642" y="568979"/>
            <a:ext cx="8072718" cy="677108"/>
          </a:xfrm>
          <a:prstGeom prst="rect">
            <a:avLst/>
          </a:prstGeom>
        </p:spPr>
        <p:txBody>
          <a:bodyPr wrap="square">
            <a:spAutoFit/>
          </a:bodyPr>
          <a:lstStyle/>
          <a:p>
            <a:endParaRPr lang="en-US" sz="2000" dirty="0">
              <a:solidFill>
                <a:srgbClr val="000000"/>
              </a:solidFill>
              <a:latin typeface="Times New Roman" panose="02020603050405020304" pitchFamily="18" charset="0"/>
            </a:endParaRPr>
          </a:p>
          <a:p>
            <a:r>
              <a:rPr lang="en-US" b="1" i="1" dirty="0">
                <a:solidFill>
                  <a:srgbClr val="000000"/>
                </a:solidFill>
                <a:latin typeface="Times New Roman" panose="02020603050405020304" pitchFamily="18" charset="0"/>
              </a:rPr>
              <a:t>EOAs are proponents for change and act as the eyes and ears for the commander. </a:t>
            </a:r>
          </a:p>
        </p:txBody>
      </p:sp>
      <p:graphicFrame>
        <p:nvGraphicFramePr>
          <p:cNvPr id="11" name="Table 10"/>
          <p:cNvGraphicFramePr>
            <a:graphicFrameLocks noGrp="1"/>
          </p:cNvGraphicFramePr>
          <p:nvPr/>
        </p:nvGraphicFramePr>
        <p:xfrm>
          <a:off x="5668775" y="4797743"/>
          <a:ext cx="2438400" cy="1402080"/>
        </p:xfrm>
        <a:graphic>
          <a:graphicData uri="http://schemas.openxmlformats.org/drawingml/2006/table">
            <a:tbl>
              <a:tblPr firstRow="1" bandRow="1">
                <a:tableStyleId>{616DA210-FB5B-4158-B5E0-FEB733F419BA}</a:tableStyleId>
              </a:tblPr>
              <a:tblGrid>
                <a:gridCol w="1219200">
                  <a:extLst>
                    <a:ext uri="{9D8B030D-6E8A-4147-A177-3AD203B41FA5}">
                      <a16:colId xmlns:a16="http://schemas.microsoft.com/office/drawing/2014/main" val="3955161898"/>
                    </a:ext>
                  </a:extLst>
                </a:gridCol>
                <a:gridCol w="1219200">
                  <a:extLst>
                    <a:ext uri="{9D8B030D-6E8A-4147-A177-3AD203B41FA5}">
                      <a16:colId xmlns:a16="http://schemas.microsoft.com/office/drawing/2014/main" val="426770203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166</a:t>
                      </a:r>
                      <a:r>
                        <a:rPr lang="en-US" baseline="30000" dirty="0"/>
                        <a:t>th </a:t>
                      </a:r>
                      <a:r>
                        <a:rPr lang="en-US" dirty="0"/>
                        <a:t>RSG</a:t>
                      </a:r>
                    </a:p>
                    <a:p>
                      <a:pPr algn="ctr"/>
                      <a:r>
                        <a:rPr kumimoji="0" lang="en-US" b="1" kern="1200" dirty="0">
                          <a:solidFill>
                            <a:schemeClr val="tx1"/>
                          </a:solidFill>
                          <a:latin typeface="+mn-lt"/>
                          <a:ea typeface="+mn-ea"/>
                          <a:cs typeface="+mn-cs"/>
                        </a:rPr>
                        <a:t>MEOA</a:t>
                      </a:r>
                    </a:p>
                    <a:p>
                      <a:pPr algn="ctr"/>
                      <a:r>
                        <a:rPr kumimoji="0" lang="en-US" sz="1600" b="1" kern="1200" dirty="0">
                          <a:solidFill>
                            <a:srgbClr val="3333FF"/>
                          </a:solidFill>
                          <a:latin typeface="+mn-lt"/>
                          <a:ea typeface="+mn-ea"/>
                          <a:cs typeface="+mn-cs"/>
                        </a:rPr>
                        <a:t>MSG</a:t>
                      </a:r>
                    </a:p>
                    <a:p>
                      <a:pPr algn="ctr"/>
                      <a:r>
                        <a:rPr kumimoji="0" lang="en-US" sz="1600" b="1" kern="1200" dirty="0">
                          <a:solidFill>
                            <a:srgbClr val="3333FF"/>
                          </a:solidFill>
                          <a:latin typeface="+mn-lt"/>
                          <a:ea typeface="+mn-ea"/>
                          <a:cs typeface="+mn-cs"/>
                        </a:rPr>
                        <a:t>Rodriguez</a:t>
                      </a:r>
                    </a:p>
                    <a:p>
                      <a:pPr algn="ctr"/>
                      <a:endParaRPr lang="en-US" dirty="0"/>
                    </a:p>
                  </a:txBody>
                  <a:tcPr>
                    <a:lnL w="76200" cap="flat" cmpd="sng" algn="ctr">
                      <a:solidFill>
                        <a:srgbClr val="FF0000"/>
                      </a:solidFill>
                      <a:prstDash val="solid"/>
                      <a:round/>
                      <a:headEnd type="none" w="med" len="med"/>
                      <a:tailEnd type="none" w="med" len="med"/>
                    </a:lnL>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algn="ctr"/>
                      <a:r>
                        <a:rPr lang="en-US" dirty="0"/>
                        <a:t>210</a:t>
                      </a:r>
                      <a:r>
                        <a:rPr lang="en-US" baseline="30000" dirty="0"/>
                        <a:t>th</a:t>
                      </a:r>
                      <a:r>
                        <a:rPr lang="en-US" dirty="0"/>
                        <a:t> RSG</a:t>
                      </a:r>
                    </a:p>
                    <a:p>
                      <a:pPr marL="0" algn="ctr" rtl="0" eaLnBrk="1" latinLnBrk="0" hangingPunct="1"/>
                      <a:r>
                        <a:rPr kumimoji="0" lang="en-US" b="1" kern="1200" dirty="0">
                          <a:solidFill>
                            <a:schemeClr val="tx1"/>
                          </a:solidFill>
                          <a:latin typeface="+mn-lt"/>
                          <a:ea typeface="+mn-ea"/>
                          <a:cs typeface="+mn-cs"/>
                        </a:rPr>
                        <a:t>MEOA</a:t>
                      </a:r>
                    </a:p>
                    <a:p>
                      <a:pPr marL="0" algn="ctr" rtl="0" eaLnBrk="1" latinLnBrk="0" hangingPunct="1"/>
                      <a:r>
                        <a:rPr kumimoji="0" lang="en-US" sz="1600" b="1" kern="1200" dirty="0">
                          <a:solidFill>
                            <a:srgbClr val="3333FF"/>
                          </a:solidFill>
                          <a:latin typeface="+mn-lt"/>
                          <a:ea typeface="+mn-ea"/>
                          <a:cs typeface="+mn-cs"/>
                        </a:rPr>
                        <a:t>SFC Rivera</a:t>
                      </a:r>
                    </a:p>
                  </a:txBody>
                  <a:tcPr>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extLst>
                  <a:ext uri="{0D108BD9-81ED-4DB2-BD59-A6C34878D82A}">
                    <a16:rowId xmlns:a16="http://schemas.microsoft.com/office/drawing/2014/main" val="2203016373"/>
                  </a:ext>
                </a:extLst>
              </a:tr>
            </a:tbl>
          </a:graphicData>
        </a:graphic>
      </p:graphicFrame>
      <p:graphicFrame>
        <p:nvGraphicFramePr>
          <p:cNvPr id="13" name="Table 12"/>
          <p:cNvGraphicFramePr>
            <a:graphicFrameLocks noGrp="1"/>
          </p:cNvGraphicFramePr>
          <p:nvPr/>
        </p:nvGraphicFramePr>
        <p:xfrm>
          <a:off x="6109447" y="3233817"/>
          <a:ext cx="1497106" cy="869276"/>
        </p:xfrm>
        <a:graphic>
          <a:graphicData uri="http://schemas.openxmlformats.org/drawingml/2006/table">
            <a:tbl>
              <a:tblPr firstRow="1" bandRow="1">
                <a:tableStyleId>{616DA210-FB5B-4158-B5E0-FEB733F419BA}</a:tableStyleId>
              </a:tblPr>
              <a:tblGrid>
                <a:gridCol w="1497106">
                  <a:extLst>
                    <a:ext uri="{9D8B030D-6E8A-4147-A177-3AD203B41FA5}">
                      <a16:colId xmlns:a16="http://schemas.microsoft.com/office/drawing/2014/main" val="3955161898"/>
                    </a:ext>
                  </a:extLst>
                </a:gridCol>
              </a:tblGrid>
              <a:tr h="869276">
                <a:tc>
                  <a:txBody>
                    <a:bodyPr/>
                    <a:lstStyle/>
                    <a:p>
                      <a:pPr algn="ctr"/>
                      <a:r>
                        <a:rPr lang="en-US" b="1" dirty="0"/>
                        <a:t>1</a:t>
                      </a:r>
                      <a:r>
                        <a:rPr lang="en-US" b="1" baseline="30000" dirty="0"/>
                        <a:t>st</a:t>
                      </a:r>
                      <a:r>
                        <a:rPr lang="en-US" b="1" dirty="0"/>
                        <a:t> MSC</a:t>
                      </a:r>
                      <a:endParaRPr lang="en-US" b="1" baseline="30000" dirty="0"/>
                    </a:p>
                    <a:p>
                      <a:pPr algn="ctr"/>
                      <a:r>
                        <a:rPr kumimoji="0" lang="en-US" b="1" kern="1200" dirty="0">
                          <a:solidFill>
                            <a:schemeClr val="tx1"/>
                          </a:solidFill>
                          <a:latin typeface="+mn-lt"/>
                          <a:ea typeface="+mn-ea"/>
                          <a:cs typeface="+mn-cs"/>
                        </a:rPr>
                        <a:t>MEOA</a:t>
                      </a:r>
                    </a:p>
                    <a:p>
                      <a:pPr algn="ctr"/>
                      <a:r>
                        <a:rPr kumimoji="0" lang="en-US" sz="1200" b="1" kern="1200" dirty="0">
                          <a:solidFill>
                            <a:schemeClr val="tx1"/>
                          </a:solidFill>
                          <a:latin typeface="+mn-lt"/>
                          <a:ea typeface="+mn-ea"/>
                          <a:cs typeface="+mn-cs"/>
                        </a:rPr>
                        <a:t>SFC</a:t>
                      </a:r>
                      <a:r>
                        <a:rPr kumimoji="0" lang="en-US" sz="1200" b="1" kern="1200" baseline="0" dirty="0">
                          <a:solidFill>
                            <a:schemeClr val="tx1"/>
                          </a:solidFill>
                          <a:latin typeface="+mn-lt"/>
                          <a:ea typeface="+mn-ea"/>
                          <a:cs typeface="+mn-cs"/>
                        </a:rPr>
                        <a:t> PAGAN</a:t>
                      </a:r>
                      <a:endParaRPr lang="en-US" b="1" dirty="0"/>
                    </a:p>
                  </a:txBody>
                  <a:tcPr/>
                </a:tc>
                <a:extLst>
                  <a:ext uri="{0D108BD9-81ED-4DB2-BD59-A6C34878D82A}">
                    <a16:rowId xmlns:a16="http://schemas.microsoft.com/office/drawing/2014/main" val="2203016373"/>
                  </a:ext>
                </a:extLst>
              </a:tr>
            </a:tbl>
          </a:graphicData>
        </a:graphic>
      </p:graphicFrame>
      <p:graphicFrame>
        <p:nvGraphicFramePr>
          <p:cNvPr id="14" name="Table 13"/>
          <p:cNvGraphicFramePr>
            <a:graphicFrameLocks noGrp="1"/>
          </p:cNvGraphicFramePr>
          <p:nvPr/>
        </p:nvGraphicFramePr>
        <p:xfrm>
          <a:off x="6109447" y="1905000"/>
          <a:ext cx="1497106" cy="822960"/>
        </p:xfrm>
        <a:graphic>
          <a:graphicData uri="http://schemas.openxmlformats.org/drawingml/2006/table">
            <a:tbl>
              <a:tblPr firstRow="1" bandRow="1">
                <a:tableStyleId>{616DA210-FB5B-4158-B5E0-FEB733F419BA}</a:tableStyleId>
              </a:tblPr>
              <a:tblGrid>
                <a:gridCol w="1497106">
                  <a:extLst>
                    <a:ext uri="{9D8B030D-6E8A-4147-A177-3AD203B41FA5}">
                      <a16:colId xmlns:a16="http://schemas.microsoft.com/office/drawing/2014/main" val="485756993"/>
                    </a:ext>
                  </a:extLst>
                </a:gridCol>
              </a:tblGrid>
              <a:tr h="370840">
                <a:tc>
                  <a:txBody>
                    <a:bodyPr/>
                    <a:lstStyle/>
                    <a:p>
                      <a:pPr algn="ctr"/>
                      <a:r>
                        <a:rPr lang="en-US" dirty="0"/>
                        <a:t>EO Program</a:t>
                      </a:r>
                      <a:r>
                        <a:rPr lang="en-US" baseline="0" dirty="0"/>
                        <a:t> Manager</a:t>
                      </a:r>
                      <a:endParaRPr lang="en-US" dirty="0"/>
                    </a:p>
                    <a:p>
                      <a:pPr algn="ctr"/>
                      <a:r>
                        <a:rPr lang="en-US" sz="1200" dirty="0"/>
                        <a:t>LTC Santiago</a:t>
                      </a:r>
                      <a:endParaRPr kumimoji="0" lang="en-US" sz="1200" b="1" kern="1200" dirty="0">
                        <a:solidFill>
                          <a:schemeClr val="tx1"/>
                        </a:solidFill>
                        <a:latin typeface="+mn-lt"/>
                        <a:ea typeface="+mn-ea"/>
                        <a:cs typeface="+mn-cs"/>
                      </a:endParaRPr>
                    </a:p>
                  </a:txBody>
                  <a:tcPr/>
                </a:tc>
                <a:extLst>
                  <a:ext uri="{0D108BD9-81ED-4DB2-BD59-A6C34878D82A}">
                    <a16:rowId xmlns:a16="http://schemas.microsoft.com/office/drawing/2014/main" val="2203016373"/>
                  </a:ext>
                </a:extLst>
              </a:tr>
            </a:tbl>
          </a:graphicData>
        </a:graphic>
      </p:graphicFrame>
      <p:graphicFrame>
        <p:nvGraphicFramePr>
          <p:cNvPr id="15" name="Table 14"/>
          <p:cNvGraphicFramePr>
            <a:graphicFrameLocks noGrp="1"/>
          </p:cNvGraphicFramePr>
          <p:nvPr/>
        </p:nvGraphicFramePr>
        <p:xfrm>
          <a:off x="7737662" y="2773600"/>
          <a:ext cx="1288675" cy="1097280"/>
        </p:xfrm>
        <a:graphic>
          <a:graphicData uri="http://schemas.openxmlformats.org/drawingml/2006/table">
            <a:tbl>
              <a:tblPr firstRow="1" bandRow="1">
                <a:tableStyleId>{616DA210-FB5B-4158-B5E0-FEB733F419BA}</a:tableStyleId>
              </a:tblPr>
              <a:tblGrid>
                <a:gridCol w="1288675">
                  <a:extLst>
                    <a:ext uri="{9D8B030D-6E8A-4147-A177-3AD203B41FA5}">
                      <a16:colId xmlns:a16="http://schemas.microsoft.com/office/drawing/2014/main" val="3955161898"/>
                    </a:ext>
                  </a:extLst>
                </a:gridCol>
              </a:tblGrid>
              <a:tr h="914400">
                <a:tc>
                  <a:txBody>
                    <a:bodyPr/>
                    <a:lstStyle/>
                    <a:p>
                      <a:pPr algn="ctr"/>
                      <a:r>
                        <a:rPr lang="en-US" sz="1800" b="1" dirty="0"/>
                        <a:t>1</a:t>
                      </a:r>
                      <a:r>
                        <a:rPr lang="en-US" sz="1800" b="1" baseline="30000" dirty="0"/>
                        <a:t>st</a:t>
                      </a:r>
                      <a:r>
                        <a:rPr lang="en-US" sz="1800" b="1" dirty="0"/>
                        <a:t> MSC</a:t>
                      </a:r>
                      <a:endParaRPr lang="en-US" sz="1800" b="1" baseline="30000" dirty="0"/>
                    </a:p>
                    <a:p>
                      <a:pPr algn="ctr"/>
                      <a:r>
                        <a:rPr kumimoji="0" lang="en-US" sz="1800" b="1" kern="1200" dirty="0">
                          <a:solidFill>
                            <a:schemeClr val="tx1"/>
                          </a:solidFill>
                          <a:latin typeface="+mn-lt"/>
                          <a:ea typeface="+mn-ea"/>
                          <a:cs typeface="+mn-cs"/>
                        </a:rPr>
                        <a:t>MEO</a:t>
                      </a:r>
                    </a:p>
                    <a:p>
                      <a:pPr algn="ctr"/>
                      <a:r>
                        <a:rPr kumimoji="0" lang="en-US" sz="1800" b="1" kern="1200" dirty="0">
                          <a:solidFill>
                            <a:schemeClr val="tx1"/>
                          </a:solidFill>
                          <a:latin typeface="+mn-lt"/>
                          <a:ea typeface="+mn-ea"/>
                          <a:cs typeface="+mn-cs"/>
                        </a:rPr>
                        <a:t>Specialist</a:t>
                      </a:r>
                    </a:p>
                    <a:p>
                      <a:pPr algn="ctr"/>
                      <a:r>
                        <a:rPr kumimoji="0" lang="en-US" sz="1200" b="1" kern="1200" dirty="0">
                          <a:solidFill>
                            <a:schemeClr val="tx1"/>
                          </a:solidFill>
                          <a:latin typeface="+mn-lt"/>
                          <a:ea typeface="+mn-ea"/>
                          <a:cs typeface="+mn-cs"/>
                        </a:rPr>
                        <a:t>Mr. Ivan Lopez</a:t>
                      </a:r>
                      <a:endParaRPr lang="en-US" sz="1200" b="1" dirty="0"/>
                    </a:p>
                  </a:txBody>
                  <a:tcPr/>
                </a:tc>
                <a:extLst>
                  <a:ext uri="{0D108BD9-81ED-4DB2-BD59-A6C34878D82A}">
                    <a16:rowId xmlns:a16="http://schemas.microsoft.com/office/drawing/2014/main" val="2203016373"/>
                  </a:ext>
                </a:extLst>
              </a:tr>
            </a:tbl>
          </a:graphicData>
        </a:graphic>
      </p:graphicFrame>
      <p:cxnSp>
        <p:nvCxnSpPr>
          <p:cNvPr id="19" name="Straight Arrow Connector 18"/>
          <p:cNvCxnSpPr>
            <a:stCxn id="14" idx="2"/>
            <a:endCxn id="13" idx="0"/>
          </p:cNvCxnSpPr>
          <p:nvPr/>
        </p:nvCxnSpPr>
        <p:spPr>
          <a:xfrm>
            <a:off x="6858000" y="2727960"/>
            <a:ext cx="0" cy="505857"/>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3" idx="2"/>
          </p:cNvCxnSpPr>
          <p:nvPr/>
        </p:nvCxnSpPr>
        <p:spPr>
          <a:xfrm flipH="1">
            <a:off x="6248400" y="4103093"/>
            <a:ext cx="609600" cy="69465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858000" y="4099560"/>
            <a:ext cx="592371" cy="666909"/>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3"/>
          </p:cNvCxnSpPr>
          <p:nvPr/>
        </p:nvCxnSpPr>
        <p:spPr>
          <a:xfrm>
            <a:off x="7606553" y="2316480"/>
            <a:ext cx="699807" cy="397708"/>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105400" y="1305024"/>
            <a:ext cx="3796553" cy="461665"/>
          </a:xfrm>
          <a:prstGeom prst="rect">
            <a:avLst/>
          </a:prstGeom>
          <a:noFill/>
        </p:spPr>
        <p:txBody>
          <a:bodyPr wrap="square" rtlCol="0">
            <a:spAutoFit/>
          </a:bodyPr>
          <a:lstStyle/>
          <a:p>
            <a:pPr algn="ctr"/>
            <a:r>
              <a:rPr lang="en-US" sz="2400" b="1" dirty="0">
                <a:solidFill>
                  <a:srgbClr val="0000FF"/>
                </a:solidFill>
              </a:rPr>
              <a:t>Organizational Structure</a:t>
            </a:r>
          </a:p>
        </p:txBody>
      </p:sp>
    </p:spTree>
    <p:extLst>
      <p:ext uri="{BB962C8B-B14F-4D97-AF65-F5344CB8AC3E}">
        <p14:creationId xmlns:p14="http://schemas.microsoft.com/office/powerpoint/2010/main" val="139769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746" y="609600"/>
            <a:ext cx="4267200" cy="6247864"/>
          </a:xfrm>
          <a:prstGeom prst="rect">
            <a:avLst/>
          </a:prstGeom>
        </p:spPr>
        <p:txBody>
          <a:bodyPr wrap="square">
            <a:spAutoFit/>
          </a:bodyPr>
          <a:lstStyle/>
          <a:p>
            <a:pPr algn="ctr"/>
            <a:endParaRPr lang="en-US" b="1" dirty="0">
              <a:solidFill>
                <a:srgbClr val="000000"/>
              </a:solidFill>
              <a:latin typeface="Arial" panose="020B0604020202020204" pitchFamily="34" charset="0"/>
            </a:endParaRPr>
          </a:p>
          <a:p>
            <a:pPr marL="274320" indent="-274320">
              <a:spcBef>
                <a:spcPts val="580"/>
              </a:spcBef>
              <a:buClr>
                <a:schemeClr val="accent1"/>
              </a:buClr>
              <a:buSzPct val="85000"/>
              <a:buFont typeface="Wingdings 2"/>
              <a:buChar char=""/>
            </a:pPr>
            <a:r>
              <a:rPr lang="en-US" b="1" dirty="0"/>
              <a:t>Assist commanders in the recognition of detractors from a healthy unit EO climate. </a:t>
            </a:r>
          </a:p>
          <a:p>
            <a:pPr marL="274320" indent="-274320">
              <a:spcBef>
                <a:spcPts val="580"/>
              </a:spcBef>
              <a:buClr>
                <a:schemeClr val="accent1"/>
              </a:buClr>
              <a:buSzPct val="85000"/>
              <a:buFont typeface="Wingdings 2"/>
              <a:buChar char=""/>
            </a:pPr>
            <a:r>
              <a:rPr lang="en-US" b="1" dirty="0"/>
              <a:t>Prepare and assist the Commander in the conduct of EO training. </a:t>
            </a:r>
          </a:p>
          <a:p>
            <a:pPr marL="274320" indent="-274320">
              <a:spcBef>
                <a:spcPts val="580"/>
              </a:spcBef>
              <a:buClr>
                <a:schemeClr val="accent1"/>
              </a:buClr>
              <a:buSzPct val="85000"/>
              <a:buFont typeface="Wingdings 2"/>
              <a:buChar char=""/>
            </a:pPr>
            <a:r>
              <a:rPr lang="en-US" b="1" dirty="0"/>
              <a:t>Establish and maintain liaison with other EOLs and with your BDE EOA. </a:t>
            </a:r>
          </a:p>
          <a:p>
            <a:pPr marL="274320" indent="-274320">
              <a:spcBef>
                <a:spcPts val="580"/>
              </a:spcBef>
              <a:buClr>
                <a:schemeClr val="accent1"/>
              </a:buClr>
              <a:buSzPct val="85000"/>
              <a:buFont typeface="Wingdings 2"/>
              <a:buChar char=""/>
            </a:pPr>
            <a:r>
              <a:rPr lang="en-US" b="1" dirty="0"/>
              <a:t>Assist the Commander and assigned project officers in preparing and conducting  ethnic observances and special commemorations.</a:t>
            </a:r>
          </a:p>
          <a:p>
            <a:pPr marL="274320" indent="-274320">
              <a:spcBef>
                <a:spcPts val="580"/>
              </a:spcBef>
              <a:buClr>
                <a:schemeClr val="accent1"/>
              </a:buClr>
              <a:buSzPct val="85000"/>
              <a:buFont typeface="Wingdings 2"/>
              <a:buChar char=""/>
            </a:pPr>
            <a:r>
              <a:rPr lang="en-US" b="1" dirty="0"/>
              <a:t>Maintain an accurate EO Training roster and provide copy to EOA.</a:t>
            </a:r>
          </a:p>
          <a:p>
            <a:pPr marL="274320" indent="-274320">
              <a:spcBef>
                <a:spcPts val="580"/>
              </a:spcBef>
              <a:buClr>
                <a:schemeClr val="accent1"/>
              </a:buClr>
              <a:buSzPct val="85000"/>
              <a:buFont typeface="Wingdings 2"/>
              <a:buChar char=""/>
            </a:pPr>
            <a:r>
              <a:rPr lang="en-US" b="1" dirty="0"/>
              <a:t>Encourage Unit Soldiers to complete the DEOCS Survey.</a:t>
            </a:r>
          </a:p>
          <a:p>
            <a:pPr marL="274320" indent="-274320">
              <a:spcBef>
                <a:spcPts val="580"/>
              </a:spcBef>
              <a:buClr>
                <a:schemeClr val="accent1"/>
              </a:buClr>
              <a:buSzPct val="85000"/>
              <a:buFont typeface="Wingdings 2"/>
              <a:buChar char=""/>
            </a:pPr>
            <a:r>
              <a:rPr lang="en-US" b="1" dirty="0"/>
              <a:t>Preparation, and update of EO Bulletin Board.</a:t>
            </a:r>
          </a:p>
          <a:p>
            <a:pPr marL="274320" indent="-274320">
              <a:spcBef>
                <a:spcPts val="580"/>
              </a:spcBef>
              <a:buClr>
                <a:schemeClr val="accent1"/>
              </a:buClr>
              <a:buSzPct val="85000"/>
              <a:buFont typeface="Wingdings 2"/>
              <a:buChar char=""/>
            </a:pPr>
            <a:endParaRPr lang="en-US" b="1" dirty="0"/>
          </a:p>
          <a:p>
            <a:pPr marL="342900" indent="-342900">
              <a:buAutoNum type="arabicPeriod"/>
            </a:pPr>
            <a:endParaRPr lang="en-US" dirty="0">
              <a:solidFill>
                <a:srgbClr val="000000"/>
              </a:solidFill>
              <a:latin typeface="Arial" panose="020B0604020202020204" pitchFamily="34" charset="0"/>
            </a:endParaRPr>
          </a:p>
        </p:txBody>
      </p:sp>
      <p:graphicFrame>
        <p:nvGraphicFramePr>
          <p:cNvPr id="5" name="Table 4"/>
          <p:cNvGraphicFramePr>
            <a:graphicFrameLocks noGrp="1"/>
          </p:cNvGraphicFramePr>
          <p:nvPr/>
        </p:nvGraphicFramePr>
        <p:xfrm>
          <a:off x="5387620" y="1589452"/>
          <a:ext cx="2725605" cy="1280160"/>
        </p:xfrm>
        <a:graphic>
          <a:graphicData uri="http://schemas.openxmlformats.org/drawingml/2006/table">
            <a:tbl>
              <a:tblPr firstRow="1" bandRow="1">
                <a:tableStyleId>{616DA210-FB5B-4158-B5E0-FEB733F419BA}</a:tableStyleId>
              </a:tblPr>
              <a:tblGrid>
                <a:gridCol w="1301254">
                  <a:extLst>
                    <a:ext uri="{9D8B030D-6E8A-4147-A177-3AD203B41FA5}">
                      <a16:colId xmlns:a16="http://schemas.microsoft.com/office/drawing/2014/main" val="3955161898"/>
                    </a:ext>
                  </a:extLst>
                </a:gridCol>
                <a:gridCol w="1424351">
                  <a:extLst>
                    <a:ext uri="{9D8B030D-6E8A-4147-A177-3AD203B41FA5}">
                      <a16:colId xmlns:a16="http://schemas.microsoft.com/office/drawing/2014/main" val="4267702037"/>
                    </a:ext>
                  </a:extLst>
                </a:gridCol>
              </a:tblGrid>
              <a:tr h="370840">
                <a:tc>
                  <a:txBody>
                    <a:bodyPr/>
                    <a:lstStyle/>
                    <a:p>
                      <a:pPr algn="ctr"/>
                      <a:r>
                        <a:rPr lang="en-US" dirty="0"/>
                        <a:t>166</a:t>
                      </a:r>
                      <a:r>
                        <a:rPr lang="en-US" baseline="30000" dirty="0"/>
                        <a:t>th</a:t>
                      </a:r>
                    </a:p>
                    <a:p>
                      <a:pPr algn="ctr"/>
                      <a:r>
                        <a:rPr kumimoji="0" lang="en-US" b="1" kern="1200" dirty="0">
                          <a:solidFill>
                            <a:schemeClr val="tx1"/>
                          </a:solidFill>
                          <a:latin typeface="+mn-lt"/>
                          <a:ea typeface="+mn-ea"/>
                          <a:cs typeface="+mn-cs"/>
                        </a:rPr>
                        <a:t>EOA</a:t>
                      </a:r>
                    </a:p>
                    <a:p>
                      <a:pPr algn="ctr"/>
                      <a:r>
                        <a:rPr kumimoji="0" lang="en-US" sz="1200" b="1" kern="1200" dirty="0">
                          <a:solidFill>
                            <a:srgbClr val="0000FF"/>
                          </a:solidFill>
                          <a:latin typeface="+mn-lt"/>
                          <a:ea typeface="+mn-ea"/>
                          <a:cs typeface="+mn-cs"/>
                        </a:rPr>
                        <a:t>MSG</a:t>
                      </a:r>
                    </a:p>
                    <a:p>
                      <a:pPr algn="ctr"/>
                      <a:r>
                        <a:rPr kumimoji="0" lang="en-US" sz="1200" b="1" kern="1200" dirty="0">
                          <a:solidFill>
                            <a:srgbClr val="0000FF"/>
                          </a:solidFill>
                          <a:latin typeface="+mn-lt"/>
                          <a:ea typeface="+mn-ea"/>
                          <a:cs typeface="+mn-cs"/>
                        </a:rPr>
                        <a:t>Rodriguez</a:t>
                      </a:r>
                    </a:p>
                    <a:p>
                      <a:pPr algn="ctr"/>
                      <a:endParaRPr lang="en-US" dirty="0"/>
                    </a:p>
                  </a:txBody>
                  <a:tcPr/>
                </a:tc>
                <a:tc>
                  <a:txBody>
                    <a:bodyPr/>
                    <a:lstStyle/>
                    <a:p>
                      <a:pPr algn="ctr"/>
                      <a:r>
                        <a:rPr lang="en-US" dirty="0"/>
                        <a:t>210</a:t>
                      </a:r>
                      <a:r>
                        <a:rPr lang="en-US" baseline="30000" dirty="0"/>
                        <a:t>th</a:t>
                      </a:r>
                      <a:r>
                        <a:rPr lang="en-US" dirty="0"/>
                        <a:t> RSG</a:t>
                      </a:r>
                    </a:p>
                    <a:p>
                      <a:pPr marL="0" algn="ctr" rtl="0" eaLnBrk="1" latinLnBrk="0" hangingPunct="1"/>
                      <a:r>
                        <a:rPr kumimoji="0" lang="en-US" b="1" kern="1200" dirty="0">
                          <a:solidFill>
                            <a:schemeClr val="tx1"/>
                          </a:solidFill>
                          <a:latin typeface="+mn-lt"/>
                          <a:ea typeface="+mn-ea"/>
                          <a:cs typeface="+mn-cs"/>
                        </a:rPr>
                        <a:t>EOA</a:t>
                      </a:r>
                    </a:p>
                    <a:p>
                      <a:pPr marL="0" algn="ctr" rtl="0" eaLnBrk="1" latinLnBrk="0" hangingPunct="1"/>
                      <a:r>
                        <a:rPr kumimoji="0" lang="en-US" sz="1200" b="1" kern="1200" dirty="0">
                          <a:solidFill>
                            <a:srgbClr val="0000FF"/>
                          </a:solidFill>
                          <a:latin typeface="+mn-lt"/>
                          <a:ea typeface="+mn-ea"/>
                          <a:cs typeface="+mn-cs"/>
                        </a:rPr>
                        <a:t>SFC Rivera</a:t>
                      </a:r>
                    </a:p>
                  </a:txBody>
                  <a:tcPr/>
                </a:tc>
                <a:extLst>
                  <a:ext uri="{0D108BD9-81ED-4DB2-BD59-A6C34878D82A}">
                    <a16:rowId xmlns:a16="http://schemas.microsoft.com/office/drawing/2014/main" val="2203016373"/>
                  </a:ext>
                </a:extLst>
              </a:tr>
            </a:tbl>
          </a:graphicData>
        </a:graphic>
      </p:graphicFrame>
      <p:graphicFrame>
        <p:nvGraphicFramePr>
          <p:cNvPr id="6" name="Table 5"/>
          <p:cNvGraphicFramePr>
            <a:graphicFrameLocks noGrp="1"/>
          </p:cNvGraphicFramePr>
          <p:nvPr/>
        </p:nvGraphicFramePr>
        <p:xfrm>
          <a:off x="5387620" y="3470076"/>
          <a:ext cx="2801804" cy="1188720"/>
        </p:xfrm>
        <a:graphic>
          <a:graphicData uri="http://schemas.openxmlformats.org/drawingml/2006/table">
            <a:tbl>
              <a:tblPr firstRow="1" bandRow="1">
                <a:tableStyleId>{616DA210-FB5B-4158-B5E0-FEB733F419BA}</a:tableStyleId>
              </a:tblPr>
              <a:tblGrid>
                <a:gridCol w="1377453">
                  <a:extLst>
                    <a:ext uri="{9D8B030D-6E8A-4147-A177-3AD203B41FA5}">
                      <a16:colId xmlns:a16="http://schemas.microsoft.com/office/drawing/2014/main" val="3955161898"/>
                    </a:ext>
                  </a:extLst>
                </a:gridCol>
                <a:gridCol w="1424351">
                  <a:extLst>
                    <a:ext uri="{9D8B030D-6E8A-4147-A177-3AD203B41FA5}">
                      <a16:colId xmlns:a16="http://schemas.microsoft.com/office/drawing/2014/main" val="4267702037"/>
                    </a:ext>
                  </a:extLst>
                </a:gridCol>
              </a:tblGrid>
              <a:tr h="960120">
                <a:tc>
                  <a:txBody>
                    <a:bodyPr/>
                    <a:lstStyle/>
                    <a:p>
                      <a:pPr algn="ctr"/>
                      <a:r>
                        <a:rPr lang="en-US" dirty="0">
                          <a:solidFill>
                            <a:srgbClr val="0000FF"/>
                          </a:solidFill>
                        </a:rPr>
                        <a:t>166</a:t>
                      </a:r>
                      <a:r>
                        <a:rPr lang="en-US" baseline="30000" dirty="0">
                          <a:solidFill>
                            <a:srgbClr val="0000FF"/>
                          </a:solidFill>
                        </a:rPr>
                        <a:t>th</a:t>
                      </a:r>
                    </a:p>
                    <a:p>
                      <a:pPr algn="ctr"/>
                      <a:r>
                        <a:rPr kumimoji="0" lang="en-US" b="1" kern="1200" dirty="0">
                          <a:solidFill>
                            <a:srgbClr val="0000FF"/>
                          </a:solidFill>
                          <a:latin typeface="+mn-lt"/>
                          <a:ea typeface="+mn-ea"/>
                          <a:cs typeface="+mn-cs"/>
                        </a:rPr>
                        <a:t>EOL</a:t>
                      </a:r>
                    </a:p>
                    <a:p>
                      <a:pPr algn="ctr"/>
                      <a:r>
                        <a:rPr lang="en-US" sz="1600" dirty="0">
                          <a:solidFill>
                            <a:srgbClr val="0000FF"/>
                          </a:solidFill>
                        </a:rPr>
                        <a:t>(2) Per</a:t>
                      </a:r>
                      <a:r>
                        <a:rPr lang="en-US" sz="1600" baseline="0" dirty="0">
                          <a:solidFill>
                            <a:srgbClr val="0000FF"/>
                          </a:solidFill>
                        </a:rPr>
                        <a:t> Co.</a:t>
                      </a:r>
                      <a:endParaRPr lang="en-US" sz="1600" dirty="0">
                        <a:solidFill>
                          <a:srgbClr val="0000FF"/>
                        </a:solidFill>
                      </a:endParaRPr>
                    </a:p>
                  </a:txBody>
                  <a:tcPr>
                    <a:lnL w="76200" cap="flat" cmpd="sng" algn="ctr">
                      <a:solidFill>
                        <a:srgbClr val="FF0000"/>
                      </a:solidFill>
                      <a:prstDash val="solid"/>
                      <a:round/>
                      <a:headEnd type="none" w="med" len="med"/>
                      <a:tailEnd type="none" w="med" len="med"/>
                    </a:lnL>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tc>
                  <a:txBody>
                    <a:bodyPr/>
                    <a:lstStyle/>
                    <a:p>
                      <a:pPr algn="ctr"/>
                      <a:r>
                        <a:rPr lang="en-US" dirty="0">
                          <a:solidFill>
                            <a:srgbClr val="0000FF"/>
                          </a:solidFill>
                        </a:rPr>
                        <a:t>210</a:t>
                      </a:r>
                      <a:r>
                        <a:rPr lang="en-US" baseline="30000" dirty="0">
                          <a:solidFill>
                            <a:srgbClr val="0000FF"/>
                          </a:solidFill>
                        </a:rPr>
                        <a:t>th</a:t>
                      </a:r>
                      <a:r>
                        <a:rPr lang="en-US" dirty="0">
                          <a:solidFill>
                            <a:srgbClr val="0000FF"/>
                          </a:solidFill>
                        </a:rPr>
                        <a:t> RSG</a:t>
                      </a:r>
                    </a:p>
                    <a:p>
                      <a:pPr marL="0" algn="ctr" rtl="0" eaLnBrk="1" latinLnBrk="0" hangingPunct="1"/>
                      <a:r>
                        <a:rPr kumimoji="0" lang="en-US" b="1" kern="1200" dirty="0">
                          <a:solidFill>
                            <a:srgbClr val="0000FF"/>
                          </a:solidFill>
                          <a:latin typeface="+mn-lt"/>
                          <a:ea typeface="+mn-ea"/>
                          <a:cs typeface="+mn-cs"/>
                        </a:rPr>
                        <a:t>EOL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FF"/>
                          </a:solidFill>
                        </a:rPr>
                        <a:t>(2) Per</a:t>
                      </a:r>
                      <a:r>
                        <a:rPr lang="en-US" sz="1800" baseline="0" dirty="0">
                          <a:solidFill>
                            <a:srgbClr val="0000FF"/>
                          </a:solidFill>
                        </a:rPr>
                        <a:t> Co.</a:t>
                      </a:r>
                      <a:endParaRPr lang="en-US" sz="1800" dirty="0">
                        <a:solidFill>
                          <a:srgbClr val="0000FF"/>
                        </a:solidFill>
                      </a:endParaRPr>
                    </a:p>
                    <a:p>
                      <a:pPr marL="0" algn="ctr" rtl="0" eaLnBrk="1" latinLnBrk="0" hangingPunct="1"/>
                      <a:endParaRPr kumimoji="0" lang="en-US" b="1" kern="1200" dirty="0">
                        <a:solidFill>
                          <a:srgbClr val="0000FF"/>
                        </a:solidFill>
                        <a:latin typeface="+mn-lt"/>
                        <a:ea typeface="+mn-ea"/>
                        <a:cs typeface="+mn-cs"/>
                      </a:endParaRPr>
                    </a:p>
                  </a:txBody>
                  <a:tcPr>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rgbClr val="FFFF00"/>
                    </a:solidFill>
                  </a:tcPr>
                </a:tc>
                <a:extLst>
                  <a:ext uri="{0D108BD9-81ED-4DB2-BD59-A6C34878D82A}">
                    <a16:rowId xmlns:a16="http://schemas.microsoft.com/office/drawing/2014/main" val="2203016373"/>
                  </a:ext>
                </a:extLst>
              </a:tr>
            </a:tbl>
          </a:graphicData>
        </a:graphic>
      </p:graphicFrame>
      <p:cxnSp>
        <p:nvCxnSpPr>
          <p:cNvPr id="13" name="Straight Arrow Connector 12"/>
          <p:cNvCxnSpPr/>
          <p:nvPr/>
        </p:nvCxnSpPr>
        <p:spPr>
          <a:xfrm>
            <a:off x="7467600" y="2900362"/>
            <a:ext cx="0" cy="609600"/>
          </a:xfrm>
          <a:prstGeom prst="straightConnector1">
            <a:avLst/>
          </a:prstGeom>
          <a:ln w="5715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5351596" y="5102929"/>
          <a:ext cx="2801804" cy="640080"/>
        </p:xfrm>
        <a:graphic>
          <a:graphicData uri="http://schemas.openxmlformats.org/drawingml/2006/table">
            <a:tbl>
              <a:tblPr firstRow="1" bandRow="1">
                <a:tableStyleId>{616DA210-FB5B-4158-B5E0-FEB733F419BA}</a:tableStyleId>
              </a:tblPr>
              <a:tblGrid>
                <a:gridCol w="1377453">
                  <a:extLst>
                    <a:ext uri="{9D8B030D-6E8A-4147-A177-3AD203B41FA5}">
                      <a16:colId xmlns:a16="http://schemas.microsoft.com/office/drawing/2014/main" val="3955161898"/>
                    </a:ext>
                  </a:extLst>
                </a:gridCol>
                <a:gridCol w="1424351">
                  <a:extLst>
                    <a:ext uri="{9D8B030D-6E8A-4147-A177-3AD203B41FA5}">
                      <a16:colId xmlns:a16="http://schemas.microsoft.com/office/drawing/2014/main" val="4267702037"/>
                    </a:ext>
                  </a:extLst>
                </a:gridCol>
              </a:tblGrid>
              <a:tr h="631955">
                <a:tc>
                  <a:txBody>
                    <a:bodyPr/>
                    <a:lstStyle/>
                    <a:p>
                      <a:pPr algn="ctr"/>
                      <a:r>
                        <a:rPr lang="en-US" sz="1200" dirty="0"/>
                        <a:t>Company/</a:t>
                      </a:r>
                    </a:p>
                    <a:p>
                      <a:pPr algn="ctr"/>
                      <a:r>
                        <a:rPr lang="en-US" sz="1200" dirty="0"/>
                        <a:t>Detachment Level</a:t>
                      </a:r>
                      <a:endParaRPr lang="en-US" sz="1100" dirty="0"/>
                    </a:p>
                  </a:txBody>
                  <a:tcPr>
                    <a:noFill/>
                  </a:tcPr>
                </a:tc>
                <a:tc>
                  <a:txBody>
                    <a:bodyPr/>
                    <a:lstStyle/>
                    <a:p>
                      <a:pPr algn="ctr"/>
                      <a:r>
                        <a:rPr kumimoji="0" lang="en-US" sz="1200" b="1" kern="1200" dirty="0">
                          <a:solidFill>
                            <a:schemeClr val="tx1"/>
                          </a:solidFill>
                          <a:latin typeface="+mn-lt"/>
                          <a:ea typeface="+mn-ea"/>
                          <a:cs typeface="+mn-cs"/>
                        </a:rPr>
                        <a:t>Company/</a:t>
                      </a:r>
                    </a:p>
                    <a:p>
                      <a:pPr algn="ctr"/>
                      <a:r>
                        <a:rPr kumimoji="0" lang="en-US" sz="1200" b="1" kern="1200" dirty="0">
                          <a:solidFill>
                            <a:schemeClr val="tx1"/>
                          </a:solidFill>
                          <a:latin typeface="+mn-lt"/>
                          <a:ea typeface="+mn-ea"/>
                          <a:cs typeface="+mn-cs"/>
                        </a:rPr>
                        <a:t>Detachment Level</a:t>
                      </a:r>
                    </a:p>
                    <a:p>
                      <a:pPr marL="0" algn="ctr" rtl="0" eaLnBrk="1" latinLnBrk="0" hangingPunct="1"/>
                      <a:endParaRPr kumimoji="0" lang="en-US" sz="1200" b="1" kern="1200" dirty="0">
                        <a:solidFill>
                          <a:schemeClr val="tx1"/>
                        </a:solidFill>
                        <a:latin typeface="+mn-lt"/>
                        <a:ea typeface="+mn-ea"/>
                        <a:cs typeface="+mn-cs"/>
                      </a:endParaRPr>
                    </a:p>
                  </a:txBody>
                  <a:tcPr>
                    <a:noFill/>
                  </a:tcPr>
                </a:tc>
                <a:extLst>
                  <a:ext uri="{0D108BD9-81ED-4DB2-BD59-A6C34878D82A}">
                    <a16:rowId xmlns:a16="http://schemas.microsoft.com/office/drawing/2014/main" val="2203016373"/>
                  </a:ext>
                </a:extLst>
              </a:tr>
            </a:tbl>
          </a:graphicData>
        </a:graphic>
      </p:graphicFrame>
      <p:cxnSp>
        <p:nvCxnSpPr>
          <p:cNvPr id="15" name="Straight Arrow Connector 14"/>
          <p:cNvCxnSpPr/>
          <p:nvPr/>
        </p:nvCxnSpPr>
        <p:spPr>
          <a:xfrm>
            <a:off x="6084293" y="4713804"/>
            <a:ext cx="0" cy="389125"/>
          </a:xfrm>
          <a:prstGeom prst="straightConnector1">
            <a:avLst/>
          </a:prstGeom>
          <a:ln w="5715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462837" y="4713803"/>
            <a:ext cx="0" cy="389125"/>
          </a:xfrm>
          <a:prstGeom prst="straightConnector1">
            <a:avLst/>
          </a:prstGeom>
          <a:ln w="5715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256533" y="0"/>
            <a:ext cx="2466829" cy="646331"/>
          </a:xfrm>
          <a:prstGeom prst="rect">
            <a:avLst/>
          </a:prstGeom>
        </p:spPr>
        <p:txBody>
          <a:bodyPr wrap="none">
            <a:spAutoFit/>
          </a:bodyPr>
          <a:lstStyle/>
          <a:p>
            <a:pPr algn="ctr"/>
            <a:r>
              <a:rPr lang="en-US" sz="3600" dirty="0">
                <a:ea typeface="+mj-ea"/>
                <a:cs typeface="+mj-cs"/>
              </a:rPr>
              <a:t>EOL DUTIES </a:t>
            </a:r>
          </a:p>
        </p:txBody>
      </p:sp>
      <p:sp>
        <p:nvSpPr>
          <p:cNvPr id="20" name="TextBox 19"/>
          <p:cNvSpPr txBox="1"/>
          <p:nvPr/>
        </p:nvSpPr>
        <p:spPr>
          <a:xfrm>
            <a:off x="4852147" y="1020160"/>
            <a:ext cx="3796553" cy="461665"/>
          </a:xfrm>
          <a:prstGeom prst="rect">
            <a:avLst/>
          </a:prstGeom>
          <a:noFill/>
        </p:spPr>
        <p:txBody>
          <a:bodyPr wrap="square" rtlCol="0">
            <a:spAutoFit/>
          </a:bodyPr>
          <a:lstStyle/>
          <a:p>
            <a:pPr algn="ctr"/>
            <a:r>
              <a:rPr lang="en-US" sz="2400" b="1" dirty="0">
                <a:solidFill>
                  <a:srgbClr val="0000FF"/>
                </a:solidFill>
              </a:rPr>
              <a:t>Organizational Structure</a:t>
            </a:r>
          </a:p>
        </p:txBody>
      </p:sp>
      <p:cxnSp>
        <p:nvCxnSpPr>
          <p:cNvPr id="21" name="Straight Arrow Connector 20"/>
          <p:cNvCxnSpPr/>
          <p:nvPr/>
        </p:nvCxnSpPr>
        <p:spPr>
          <a:xfrm>
            <a:off x="6084293" y="2900362"/>
            <a:ext cx="0" cy="609600"/>
          </a:xfrm>
          <a:prstGeom prst="straightConnector1">
            <a:avLst/>
          </a:prstGeom>
          <a:ln w="5715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202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B82992E-7D82-3B5A-2B1C-180FA3A3C2FC}"/>
              </a:ext>
            </a:extLst>
          </p:cNvPr>
          <p:cNvSpPr>
            <a:spLocks noGrp="1"/>
          </p:cNvSpPr>
          <p:nvPr>
            <p:ph type="subTitle" idx="1"/>
          </p:nvPr>
        </p:nvSpPr>
        <p:spPr>
          <a:xfrm>
            <a:off x="4572000" y="1247601"/>
            <a:ext cx="4588003" cy="2757239"/>
          </a:xfrm>
        </p:spPr>
        <p:txBody>
          <a:bodyPr anchor="b">
            <a:normAutofit/>
          </a:bodyPr>
          <a:lstStyle/>
          <a:p>
            <a:pPr algn="l"/>
            <a:r>
              <a:rPr lang="en-US" sz="1200" b="1" dirty="0">
                <a:latin typeface=" Arial"/>
                <a:cs typeface="Arial" panose="020B0604020202020204" pitchFamily="34" charset="0"/>
              </a:rPr>
              <a:t>What Is Command  Climate &amp; Why Is It Important?</a:t>
            </a:r>
          </a:p>
          <a:p>
            <a:pPr algn="l"/>
            <a:br>
              <a:rPr lang="en-US" sz="1200" b="1" dirty="0">
                <a:latin typeface=" Arial"/>
              </a:rPr>
            </a:br>
            <a:r>
              <a:rPr lang="en-US" sz="1200" dirty="0">
                <a:latin typeface=" Arial"/>
                <a:cs typeface="Arial" panose="020B0604020202020204" pitchFamily="34" charset="0"/>
              </a:rPr>
              <a:t>Climate refers to how members think and feel about their organization on a </a:t>
            </a:r>
            <a:r>
              <a:rPr lang="en-US" sz="1200" b="1" dirty="0">
                <a:latin typeface=" Arial"/>
                <a:cs typeface="Arial" panose="020B0604020202020204" pitchFamily="34" charset="0"/>
              </a:rPr>
              <a:t>day-to-day basis</a:t>
            </a:r>
            <a:r>
              <a:rPr lang="en-US" sz="1200" dirty="0">
                <a:latin typeface=" Arial"/>
                <a:cs typeface="Arial" panose="020B0604020202020204" pitchFamily="34" charset="0"/>
              </a:rPr>
              <a:t>. Climate is based on shared </a:t>
            </a:r>
            <a:r>
              <a:rPr lang="en-US" sz="1200" b="1" dirty="0">
                <a:latin typeface=" Arial"/>
                <a:cs typeface="Arial" panose="020B0604020202020204" pitchFamily="34" charset="0"/>
              </a:rPr>
              <a:t>perceptions</a:t>
            </a:r>
            <a:r>
              <a:rPr lang="en-US" sz="1200" dirty="0">
                <a:latin typeface=" Arial"/>
                <a:cs typeface="Arial" panose="020B0604020202020204" pitchFamily="34" charset="0"/>
              </a:rPr>
              <a:t> and attitudes across an organization, with its current state demonstrated in the behaviors and performance of its members and units. As a leader, </a:t>
            </a:r>
            <a:r>
              <a:rPr lang="en-US" sz="1200" b="1" dirty="0">
                <a:latin typeface=" Arial"/>
                <a:cs typeface="Arial" panose="020B0604020202020204" pitchFamily="34" charset="0"/>
              </a:rPr>
              <a:t>you set the tone for the organization through the behaviors you demonstrate, those you encourage and reward, as well as </a:t>
            </a:r>
            <a:r>
              <a:rPr lang="en-US" sz="1200" b="1" dirty="0">
                <a:latin typeface="Arial" panose="020B0604020202020204" pitchFamily="34" charset="0"/>
                <a:cs typeface="Arial" panose="020B0604020202020204" pitchFamily="34" charset="0"/>
              </a:rPr>
              <a:t>those you ignore.</a:t>
            </a:r>
            <a:br>
              <a:rPr lang="en-US" sz="750" b="1" dirty="0">
                <a:latin typeface="Arial" panose="020B0604020202020204" pitchFamily="34" charset="0"/>
                <a:cs typeface="Arial" panose="020B0604020202020204" pitchFamily="34" charset="0"/>
              </a:rPr>
            </a:br>
            <a:endParaRPr lang="en-US" sz="750" b="1" dirty="0">
              <a:latin typeface="Arial" panose="020B0604020202020204" pitchFamily="34" charset="0"/>
              <a:cs typeface="Arial" panose="020B0604020202020204" pitchFamily="34" charset="0"/>
            </a:endParaRPr>
          </a:p>
        </p:txBody>
      </p:sp>
      <p:pic>
        <p:nvPicPr>
          <p:cNvPr id="2050" name="Picture 2" descr="Army to target sexual harassment, sexual assault in new command climate ...">
            <a:extLst>
              <a:ext uri="{FF2B5EF4-FFF2-40B4-BE49-F238E27FC236}">
                <a16:creationId xmlns:a16="http://schemas.microsoft.com/office/drawing/2014/main" id="{7C371FAE-8CC3-5A10-E14F-1AFF87D5B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700" y="1837911"/>
            <a:ext cx="3772338" cy="25744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3">
            <a:extLst>
              <a:ext uri="{FF2B5EF4-FFF2-40B4-BE49-F238E27FC236}">
                <a16:creationId xmlns:a16="http://schemas.microsoft.com/office/drawing/2014/main" id="{97298114-8DAE-18E2-32D6-60C75558EC15}"/>
              </a:ext>
            </a:extLst>
          </p:cNvPr>
          <p:cNvSpPr txBox="1">
            <a:spLocks/>
          </p:cNvSpPr>
          <p:nvPr/>
        </p:nvSpPr>
        <p:spPr>
          <a:xfrm>
            <a:off x="2782892" y="123659"/>
            <a:ext cx="3578224" cy="535531"/>
          </a:xfrm>
          <a:prstGeom prst="rect">
            <a:avLst/>
          </a:prstGeom>
        </p:spPr>
        <p:txBody>
          <a:bodyPr wrap="none"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 Arial"/>
              </a:rPr>
              <a:t>Command Climate</a:t>
            </a:r>
          </a:p>
        </p:txBody>
      </p:sp>
    </p:spTree>
    <p:extLst>
      <p:ext uri="{BB962C8B-B14F-4D97-AF65-F5344CB8AC3E}">
        <p14:creationId xmlns:p14="http://schemas.microsoft.com/office/powerpoint/2010/main" val="2352744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ABB4DF2-A71A-1E8A-E424-6D0F88D01FF1}"/>
              </a:ext>
            </a:extLst>
          </p:cNvPr>
          <p:cNvPicPr>
            <a:picLocks noGrp="1" noChangeAspect="1"/>
          </p:cNvPicPr>
          <p:nvPr>
            <p:ph idx="1"/>
          </p:nvPr>
        </p:nvPicPr>
        <p:blipFill>
          <a:blip r:embed="rId2"/>
          <a:stretch>
            <a:fillRect/>
          </a:stretch>
        </p:blipFill>
        <p:spPr>
          <a:xfrm>
            <a:off x="2232560" y="704603"/>
            <a:ext cx="4615543" cy="5870368"/>
          </a:xfrm>
        </p:spPr>
      </p:pic>
      <p:sp>
        <p:nvSpPr>
          <p:cNvPr id="8" name="Rectangle 7">
            <a:extLst>
              <a:ext uri="{FF2B5EF4-FFF2-40B4-BE49-F238E27FC236}">
                <a16:creationId xmlns:a16="http://schemas.microsoft.com/office/drawing/2014/main" id="{41EE5C91-5593-67FF-620F-57B0BA6674A5}"/>
              </a:ext>
            </a:extLst>
          </p:cNvPr>
          <p:cNvSpPr/>
          <p:nvPr/>
        </p:nvSpPr>
        <p:spPr>
          <a:xfrm>
            <a:off x="3581783" y="0"/>
            <a:ext cx="1816331" cy="646331"/>
          </a:xfrm>
          <a:prstGeom prst="rect">
            <a:avLst/>
          </a:prstGeom>
        </p:spPr>
        <p:txBody>
          <a:bodyPr wrap="none">
            <a:spAutoFit/>
          </a:bodyPr>
          <a:lstStyle/>
          <a:p>
            <a:pPr algn="ctr"/>
            <a:r>
              <a:rPr lang="en-US" sz="3600" dirty="0">
                <a:ea typeface="+mj-ea"/>
                <a:cs typeface="+mj-cs"/>
              </a:rPr>
              <a:t>EO Team</a:t>
            </a:r>
          </a:p>
        </p:txBody>
      </p:sp>
    </p:spTree>
    <p:extLst>
      <p:ext uri="{BB962C8B-B14F-4D97-AF65-F5344CB8AC3E}">
        <p14:creationId xmlns:p14="http://schemas.microsoft.com/office/powerpoint/2010/main" val="514542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7A5B2A-D602-9495-2AA4-17980894F586}"/>
              </a:ext>
            </a:extLst>
          </p:cNvPr>
          <p:cNvSpPr>
            <a:spLocks noGrp="1"/>
          </p:cNvSpPr>
          <p:nvPr>
            <p:ph idx="1"/>
          </p:nvPr>
        </p:nvSpPr>
        <p:spPr/>
        <p:txBody>
          <a:bodyPr/>
          <a:lstStyle/>
          <a:p>
            <a:endParaRPr lang="en-US" dirty="0"/>
          </a:p>
        </p:txBody>
      </p:sp>
      <p:sp>
        <p:nvSpPr>
          <p:cNvPr id="4" name="Title 1">
            <a:extLst>
              <a:ext uri="{FF2B5EF4-FFF2-40B4-BE49-F238E27FC236}">
                <a16:creationId xmlns:a16="http://schemas.microsoft.com/office/drawing/2014/main" id="{DB5418B8-05CE-2923-AA86-D661B18D0AC8}"/>
              </a:ext>
            </a:extLst>
          </p:cNvPr>
          <p:cNvSpPr txBox="1">
            <a:spLocks noGrp="1"/>
          </p:cNvSpPr>
          <p:nvPr>
            <p:ph type="title"/>
          </p:nvPr>
        </p:nvSpPr>
        <p:spPr>
          <a:xfrm>
            <a:off x="446562" y="34606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 Arial"/>
              </a:rPr>
              <a:t>Complaint Process</a:t>
            </a:r>
            <a:br>
              <a:rPr lang="en-US" sz="1800" dirty="0"/>
            </a:br>
            <a:br>
              <a:rPr lang="en-US" sz="1800" dirty="0"/>
            </a:br>
            <a:endParaRPr lang="en-US" sz="1800" dirty="0"/>
          </a:p>
        </p:txBody>
      </p:sp>
    </p:spTree>
    <p:extLst>
      <p:ext uri="{BB962C8B-B14F-4D97-AF65-F5344CB8AC3E}">
        <p14:creationId xmlns:p14="http://schemas.microsoft.com/office/powerpoint/2010/main" val="3148904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49854-DE41-7C63-89A2-F0C2C742EB72}"/>
              </a:ext>
            </a:extLst>
          </p:cNvPr>
          <p:cNvSpPr>
            <a:spLocks noGrp="1"/>
          </p:cNvSpPr>
          <p:nvPr>
            <p:ph type="title"/>
          </p:nvPr>
        </p:nvSpPr>
        <p:spPr>
          <a:xfrm>
            <a:off x="3420544" y="123941"/>
            <a:ext cx="2501691" cy="727968"/>
          </a:xfrm>
        </p:spPr>
        <p:txBody>
          <a:bodyPr/>
          <a:lstStyle/>
          <a:p>
            <a:r>
              <a:rPr lang="en-US" sz="3200" dirty="0">
                <a:latin typeface=" Arial"/>
              </a:rPr>
              <a:t>Intake Form</a:t>
            </a:r>
            <a:br>
              <a:rPr lang="en-US" sz="4400" dirty="0"/>
            </a:br>
            <a:endParaRPr lang="en-US" dirty="0"/>
          </a:p>
        </p:txBody>
      </p:sp>
      <p:sp>
        <p:nvSpPr>
          <p:cNvPr id="3" name="Content Placeholder 2">
            <a:extLst>
              <a:ext uri="{FF2B5EF4-FFF2-40B4-BE49-F238E27FC236}">
                <a16:creationId xmlns:a16="http://schemas.microsoft.com/office/drawing/2014/main" id="{4B983F25-A78C-99D2-4BF8-8EB0D8F6A5A1}"/>
              </a:ext>
            </a:extLst>
          </p:cNvPr>
          <p:cNvSpPr>
            <a:spLocks noGrp="1"/>
          </p:cNvSpPr>
          <p:nvPr>
            <p:ph idx="1"/>
          </p:nvPr>
        </p:nvSpPr>
        <p:spPr>
          <a:xfrm>
            <a:off x="623824" y="995851"/>
            <a:ext cx="8095129" cy="4803265"/>
          </a:xfrm>
        </p:spPr>
        <p:txBody>
          <a:bodyPr/>
          <a:lstStyle/>
          <a:p>
            <a:pPr marR="0">
              <a:lnSpc>
                <a:spcPct val="100000"/>
              </a:lnSpc>
              <a:spcBef>
                <a:spcPts val="0"/>
              </a:spcBef>
            </a:pPr>
            <a:r>
              <a:rPr lang="en-US" sz="2400" dirty="0">
                <a:solidFill>
                  <a:srgbClr val="000000"/>
                </a:solidFill>
                <a:latin typeface=" Arial"/>
                <a:ea typeface="Calibri" panose="020F0502020204030204" pitchFamily="34" charset="0"/>
                <a:cs typeface="Times New Roman" panose="02020603050405020304" pitchFamily="18" charset="0"/>
              </a:rPr>
              <a:t>Ensure complaint does not involve sexual assault or sexual harassment</a:t>
            </a:r>
          </a:p>
          <a:p>
            <a:pPr marR="0">
              <a:lnSpc>
                <a:spcPct val="100000"/>
              </a:lnSpc>
              <a:spcBef>
                <a:spcPts val="0"/>
              </a:spcBef>
            </a:pPr>
            <a:r>
              <a:rPr lang="en-US" sz="2400" dirty="0">
                <a:solidFill>
                  <a:srgbClr val="000000"/>
                </a:solidFill>
                <a:latin typeface=" Arial"/>
                <a:ea typeface="Calibri" panose="020F0502020204030204" pitchFamily="34" charset="0"/>
                <a:cs typeface="Times New Roman" panose="02020603050405020304" pitchFamily="18" charset="0"/>
              </a:rPr>
              <a:t>Complainant information</a:t>
            </a:r>
          </a:p>
          <a:p>
            <a:pPr marR="0">
              <a:lnSpc>
                <a:spcPct val="100000"/>
              </a:lnSpc>
              <a:spcBef>
                <a:spcPts val="0"/>
              </a:spcBef>
            </a:pPr>
            <a:r>
              <a:rPr lang="en-US" sz="2400" dirty="0">
                <a:solidFill>
                  <a:srgbClr val="000000"/>
                </a:solidFill>
                <a:latin typeface=" Arial"/>
                <a:ea typeface="Calibri" panose="020F0502020204030204" pitchFamily="34" charset="0"/>
                <a:cs typeface="Times New Roman" panose="02020603050405020304" pitchFamily="18" charset="0"/>
              </a:rPr>
              <a:t>Subject Information</a:t>
            </a:r>
          </a:p>
          <a:p>
            <a:pPr marR="0">
              <a:lnSpc>
                <a:spcPct val="100000"/>
              </a:lnSpc>
              <a:spcBef>
                <a:spcPts val="0"/>
              </a:spcBef>
            </a:pPr>
            <a:r>
              <a:rPr lang="en-US" sz="2400" dirty="0">
                <a:solidFill>
                  <a:srgbClr val="000000"/>
                </a:solidFill>
                <a:latin typeface=" Arial"/>
                <a:ea typeface="Calibri" panose="020F0502020204030204" pitchFamily="34" charset="0"/>
                <a:cs typeface="Times New Roman" panose="02020603050405020304" pitchFamily="18" charset="0"/>
              </a:rPr>
              <a:t>Confidentiality</a:t>
            </a:r>
          </a:p>
          <a:p>
            <a:pPr marR="0">
              <a:lnSpc>
                <a:spcPct val="100000"/>
              </a:lnSpc>
              <a:spcBef>
                <a:spcPts val="0"/>
              </a:spcBef>
            </a:pPr>
            <a:r>
              <a:rPr lang="en-US" sz="2400" dirty="0">
                <a:solidFill>
                  <a:srgbClr val="000000"/>
                </a:solidFill>
                <a:latin typeface=" Arial"/>
                <a:ea typeface="Calibri" panose="020F0502020204030204" pitchFamily="34" charset="0"/>
                <a:cs typeface="Times New Roman" panose="02020603050405020304" pitchFamily="18" charset="0"/>
              </a:rPr>
              <a:t>Basis of discrimination and/or harassment</a:t>
            </a:r>
          </a:p>
          <a:p>
            <a:pPr marR="0">
              <a:lnSpc>
                <a:spcPct val="100000"/>
              </a:lnSpc>
              <a:spcBef>
                <a:spcPts val="0"/>
              </a:spcBef>
            </a:pPr>
            <a:r>
              <a:rPr lang="en-US" sz="2400" dirty="0">
                <a:solidFill>
                  <a:srgbClr val="000000"/>
                </a:solidFill>
                <a:latin typeface=" Arial"/>
                <a:ea typeface="Calibri" panose="020F0502020204030204" pitchFamily="34" charset="0"/>
                <a:cs typeface="Times New Roman" panose="02020603050405020304" pitchFamily="18" charset="0"/>
              </a:rPr>
              <a:t>Date of most recent incident</a:t>
            </a:r>
          </a:p>
          <a:p>
            <a:pPr marR="0">
              <a:lnSpc>
                <a:spcPct val="100000"/>
              </a:lnSpc>
              <a:spcBef>
                <a:spcPts val="0"/>
              </a:spcBef>
            </a:pPr>
            <a:r>
              <a:rPr lang="en-US" sz="2400" dirty="0">
                <a:solidFill>
                  <a:srgbClr val="000000"/>
                </a:solidFill>
                <a:latin typeface=" Arial"/>
                <a:ea typeface="Calibri" panose="020F0502020204030204" pitchFamily="34" charset="0"/>
                <a:cs typeface="Times New Roman" panose="02020603050405020304" pitchFamily="18" charset="0"/>
              </a:rPr>
              <a:t>Summary of incident</a:t>
            </a:r>
          </a:p>
          <a:p>
            <a:pPr marR="0">
              <a:lnSpc>
                <a:spcPct val="100000"/>
              </a:lnSpc>
              <a:spcBef>
                <a:spcPts val="0"/>
              </a:spcBef>
            </a:pPr>
            <a:r>
              <a:rPr lang="en-US" sz="2400" dirty="0">
                <a:solidFill>
                  <a:srgbClr val="000000"/>
                </a:solidFill>
                <a:latin typeface=" Arial"/>
                <a:ea typeface="Calibri" panose="020F0502020204030204" pitchFamily="34" charset="0"/>
                <a:cs typeface="Times New Roman" panose="02020603050405020304" pitchFamily="18" charset="0"/>
              </a:rPr>
              <a:t>Identify witnesses</a:t>
            </a:r>
          </a:p>
          <a:p>
            <a:pPr marR="0">
              <a:lnSpc>
                <a:spcPct val="100000"/>
              </a:lnSpc>
              <a:spcBef>
                <a:spcPts val="0"/>
              </a:spcBef>
            </a:pPr>
            <a:r>
              <a:rPr lang="en-US" sz="2400" dirty="0">
                <a:solidFill>
                  <a:srgbClr val="000000"/>
                </a:solidFill>
                <a:latin typeface=" Arial"/>
                <a:ea typeface="Calibri" panose="020F0502020204030204" pitchFamily="34" charset="0"/>
                <a:cs typeface="Times New Roman" panose="02020603050405020304" pitchFamily="18" charset="0"/>
              </a:rPr>
              <a:t>Requested remedy</a:t>
            </a:r>
          </a:p>
          <a:p>
            <a:pPr marR="0">
              <a:lnSpc>
                <a:spcPct val="100000"/>
              </a:lnSpc>
              <a:spcBef>
                <a:spcPts val="0"/>
              </a:spcBef>
            </a:pPr>
            <a:r>
              <a:rPr lang="en-US" sz="2400" dirty="0">
                <a:solidFill>
                  <a:srgbClr val="000000"/>
                </a:solidFill>
                <a:latin typeface=" Arial"/>
                <a:ea typeface="Calibri" panose="020F0502020204030204" pitchFamily="34" charset="0"/>
                <a:cs typeface="Times New Roman" panose="02020603050405020304" pitchFamily="18" charset="0"/>
              </a:rPr>
              <a:t>Offer courses of action</a:t>
            </a:r>
          </a:p>
          <a:p>
            <a:pPr marR="0">
              <a:lnSpc>
                <a:spcPct val="100000"/>
              </a:lnSpc>
              <a:spcBef>
                <a:spcPts val="0"/>
              </a:spcBef>
            </a:pPr>
            <a:r>
              <a:rPr lang="en-US" sz="2400" dirty="0">
                <a:solidFill>
                  <a:srgbClr val="000000"/>
                </a:solidFill>
                <a:latin typeface=" Arial"/>
                <a:ea typeface="Calibri" panose="020F0502020204030204" pitchFamily="34" charset="0"/>
                <a:cs typeface="Times New Roman" panose="02020603050405020304" pitchFamily="18" charset="0"/>
              </a:rPr>
              <a:t>Differences with informal and formal complaints</a:t>
            </a:r>
          </a:p>
          <a:p>
            <a:pPr marR="0">
              <a:lnSpc>
                <a:spcPct val="100000"/>
              </a:lnSpc>
              <a:spcBef>
                <a:spcPts val="0"/>
              </a:spcBef>
            </a:pPr>
            <a:r>
              <a:rPr lang="en-US" sz="2400" dirty="0">
                <a:solidFill>
                  <a:srgbClr val="000000"/>
                </a:solidFill>
                <a:latin typeface=" Arial"/>
                <a:ea typeface="Calibri" panose="020F0502020204030204" pitchFamily="34" charset="0"/>
                <a:cs typeface="Times New Roman" panose="02020603050405020304" pitchFamily="18" charset="0"/>
              </a:rPr>
              <a:t>Explain reprisal</a:t>
            </a:r>
          </a:p>
        </p:txBody>
      </p:sp>
    </p:spTree>
    <p:extLst>
      <p:ext uri="{BB962C8B-B14F-4D97-AF65-F5344CB8AC3E}">
        <p14:creationId xmlns:p14="http://schemas.microsoft.com/office/powerpoint/2010/main" val="3922964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F35B2-7DF9-9508-E750-E810DB180BCF}"/>
              </a:ext>
            </a:extLst>
          </p:cNvPr>
          <p:cNvSpPr>
            <a:spLocks noGrp="1"/>
          </p:cNvSpPr>
          <p:nvPr>
            <p:ph type="title"/>
          </p:nvPr>
        </p:nvSpPr>
        <p:spPr>
          <a:xfrm>
            <a:off x="2385931" y="67207"/>
            <a:ext cx="4839995" cy="674702"/>
          </a:xfrm>
        </p:spPr>
        <p:txBody>
          <a:bodyPr/>
          <a:lstStyle/>
          <a:p>
            <a:r>
              <a:rPr lang="en-US" sz="3200" dirty="0">
                <a:latin typeface=" Arial"/>
              </a:rPr>
              <a:t>Types of Complaints</a:t>
            </a:r>
            <a:br>
              <a:rPr lang="en-US" dirty="0"/>
            </a:br>
            <a:endParaRPr lang="en-US" dirty="0"/>
          </a:p>
        </p:txBody>
      </p:sp>
      <p:sp>
        <p:nvSpPr>
          <p:cNvPr id="3" name="Content Placeholder 2">
            <a:extLst>
              <a:ext uri="{FF2B5EF4-FFF2-40B4-BE49-F238E27FC236}">
                <a16:creationId xmlns:a16="http://schemas.microsoft.com/office/drawing/2014/main" id="{17A1049D-E343-C2F6-1025-B828A376912E}"/>
              </a:ext>
            </a:extLst>
          </p:cNvPr>
          <p:cNvSpPr>
            <a:spLocks noGrp="1"/>
          </p:cNvSpPr>
          <p:nvPr>
            <p:ph idx="1"/>
          </p:nvPr>
        </p:nvSpPr>
        <p:spPr>
          <a:xfrm>
            <a:off x="363917" y="1122441"/>
            <a:ext cx="8416165" cy="4685754"/>
          </a:xfrm>
        </p:spPr>
        <p:txBody>
          <a:bodyPr/>
          <a:lstStyle/>
          <a:p>
            <a:pPr marL="285750" indent="-285750">
              <a:buFont typeface="Arial" panose="020B0604020202020204" pitchFamily="34" charset="0"/>
              <a:buChar char="•"/>
            </a:pPr>
            <a:r>
              <a:rPr lang="en-US" sz="2000" dirty="0">
                <a:latin typeface=" Arial"/>
              </a:rPr>
              <a:t>Not filed using DA Form 7279</a:t>
            </a:r>
          </a:p>
          <a:p>
            <a:pPr marL="285750" indent="-285750">
              <a:buFont typeface="Arial" panose="020B0604020202020204" pitchFamily="34" charset="0"/>
              <a:buChar char="•"/>
            </a:pPr>
            <a:r>
              <a:rPr lang="en-US" sz="2000" dirty="0">
                <a:latin typeface=" Arial"/>
              </a:rPr>
              <a:t>Should be filed within 60 days of alleged incident</a:t>
            </a:r>
          </a:p>
          <a:p>
            <a:pPr marL="285750" indent="-285750">
              <a:buFont typeface="Arial" panose="020B0604020202020204" pitchFamily="34" charset="0"/>
              <a:buChar char="•"/>
            </a:pPr>
            <a:r>
              <a:rPr lang="en-US" sz="2000" dirty="0">
                <a:latin typeface=" Arial"/>
              </a:rPr>
              <a:t>Should be resolved within 60 calendar days</a:t>
            </a:r>
          </a:p>
          <a:p>
            <a:pPr marL="285750" indent="-285750">
              <a:buFont typeface="Arial" panose="020B0604020202020204" pitchFamily="34" charset="0"/>
              <a:buChar char="•"/>
            </a:pPr>
            <a:r>
              <a:rPr lang="en-US" sz="2000" dirty="0">
                <a:latin typeface=" Arial"/>
              </a:rPr>
              <a:t>May be taken by the Equal Opportunity Leader, Commander or MEO professional</a:t>
            </a:r>
          </a:p>
          <a:p>
            <a:pPr marL="285750" indent="-285750"/>
            <a:r>
              <a:rPr lang="en-US" sz="2000" dirty="0">
                <a:latin typeface=" Arial"/>
              </a:rPr>
              <a:t>The commander will inform the MEO professional within three calendar days of the receipt of the informal complaint and subsequent resolution efforts</a:t>
            </a:r>
          </a:p>
          <a:p>
            <a:pPr marL="285750" indent="-285750"/>
            <a:r>
              <a:rPr lang="en-US" sz="2000" dirty="0">
                <a:latin typeface=" Arial"/>
              </a:rPr>
              <a:t>Prepare memorandum for record (MFR) and keep at the unit level for 15 years from date complaint receipt</a:t>
            </a:r>
          </a:p>
          <a:p>
            <a:pPr marL="285750" indent="-285750"/>
            <a:r>
              <a:rPr lang="en-US" sz="2000" dirty="0">
                <a:latin typeface=" Arial"/>
              </a:rPr>
              <a:t>Forward a copy to the full time EOS/EOA for visibility and accountability</a:t>
            </a:r>
          </a:p>
          <a:p>
            <a:pPr marL="285750" indent="-285750">
              <a:buFont typeface="Arial" panose="020B0604020202020204" pitchFamily="34" charset="0"/>
              <a:buChar char="•"/>
            </a:pPr>
            <a:r>
              <a:rPr lang="en-US" sz="2000" dirty="0">
                <a:latin typeface=" Arial"/>
              </a:rPr>
              <a:t>MEO professional will input information MEO database</a:t>
            </a:r>
          </a:p>
          <a:p>
            <a:pPr marL="285750" indent="-285750">
              <a:buFont typeface="Arial" panose="020B0604020202020204" pitchFamily="34" charset="0"/>
              <a:buChar char="•"/>
            </a:pPr>
            <a:r>
              <a:rPr lang="en-US" sz="2000" dirty="0">
                <a:latin typeface=" Arial"/>
              </a:rPr>
              <a:t>If the complaint is not or cannot be resolved or the complainant is not satisfied with the outcome, the complainant may file a formal complaint</a:t>
            </a:r>
          </a:p>
          <a:p>
            <a:pPr marL="285750" indent="-285750">
              <a:buFont typeface="Arial" panose="020B0604020202020204" pitchFamily="34" charset="0"/>
              <a:buChar char="•"/>
            </a:pPr>
            <a:endParaRPr lang="en-US" sz="1800" dirty="0"/>
          </a:p>
          <a:p>
            <a:endParaRPr lang="en-US" dirty="0"/>
          </a:p>
        </p:txBody>
      </p:sp>
      <p:sp>
        <p:nvSpPr>
          <p:cNvPr id="4" name="TextBox 3">
            <a:extLst>
              <a:ext uri="{FF2B5EF4-FFF2-40B4-BE49-F238E27FC236}">
                <a16:creationId xmlns:a16="http://schemas.microsoft.com/office/drawing/2014/main" id="{7A058C44-E707-6186-CDF8-824F1650FA38}"/>
              </a:ext>
            </a:extLst>
          </p:cNvPr>
          <p:cNvSpPr txBox="1"/>
          <p:nvPr/>
        </p:nvSpPr>
        <p:spPr>
          <a:xfrm>
            <a:off x="3516683" y="630814"/>
            <a:ext cx="1463520" cy="461665"/>
          </a:xfrm>
          <a:prstGeom prst="rect">
            <a:avLst/>
          </a:prstGeom>
          <a:noFill/>
        </p:spPr>
        <p:txBody>
          <a:bodyPr wrap="square" rtlCol="0">
            <a:spAutoFit/>
          </a:bodyPr>
          <a:lstStyle/>
          <a:p>
            <a:r>
              <a:rPr lang="en-US" sz="2400" b="1" dirty="0">
                <a:latin typeface=" Arial"/>
              </a:rPr>
              <a:t>Informal</a:t>
            </a:r>
          </a:p>
        </p:txBody>
      </p:sp>
    </p:spTree>
    <p:extLst>
      <p:ext uri="{BB962C8B-B14F-4D97-AF65-F5344CB8AC3E}">
        <p14:creationId xmlns:p14="http://schemas.microsoft.com/office/powerpoint/2010/main" val="3882710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49854-DE41-7C63-89A2-F0C2C742EB72}"/>
              </a:ext>
            </a:extLst>
          </p:cNvPr>
          <p:cNvSpPr>
            <a:spLocks noGrp="1"/>
          </p:cNvSpPr>
          <p:nvPr>
            <p:ph type="title"/>
          </p:nvPr>
        </p:nvSpPr>
        <p:spPr>
          <a:xfrm>
            <a:off x="1019175" y="98303"/>
            <a:ext cx="6581775" cy="727968"/>
          </a:xfrm>
        </p:spPr>
        <p:txBody>
          <a:bodyPr/>
          <a:lstStyle/>
          <a:p>
            <a:r>
              <a:rPr lang="en-US" sz="3200" dirty="0">
                <a:latin typeface=" Arial"/>
              </a:rPr>
              <a:t>Memorandum for Record- Informal</a:t>
            </a:r>
            <a:br>
              <a:rPr lang="en-US" sz="4400" dirty="0"/>
            </a:br>
            <a:endParaRPr lang="en-US" dirty="0"/>
          </a:p>
        </p:txBody>
      </p:sp>
      <p:sp>
        <p:nvSpPr>
          <p:cNvPr id="3" name="Content Placeholder 2">
            <a:extLst>
              <a:ext uri="{FF2B5EF4-FFF2-40B4-BE49-F238E27FC236}">
                <a16:creationId xmlns:a16="http://schemas.microsoft.com/office/drawing/2014/main" id="{4B983F25-A78C-99D2-4BF8-8EB0D8F6A5A1}"/>
              </a:ext>
            </a:extLst>
          </p:cNvPr>
          <p:cNvSpPr>
            <a:spLocks noGrp="1"/>
          </p:cNvSpPr>
          <p:nvPr>
            <p:ph idx="1"/>
          </p:nvPr>
        </p:nvSpPr>
        <p:spPr>
          <a:xfrm>
            <a:off x="628650" y="949911"/>
            <a:ext cx="7886700" cy="5227052"/>
          </a:xfrm>
        </p:spPr>
        <p:txBody>
          <a:bodyPr/>
          <a:lstStyle/>
          <a:p>
            <a:pPr marL="0" marR="0" indent="0">
              <a:lnSpc>
                <a:spcPct val="115000"/>
              </a:lnSpc>
              <a:spcBef>
                <a:spcPts val="0"/>
              </a:spcBef>
              <a:spcAft>
                <a:spcPts val="1000"/>
              </a:spcAft>
              <a:buNone/>
            </a:pPr>
            <a:r>
              <a:rPr lang="en-US" sz="2000" dirty="0">
                <a:solidFill>
                  <a:srgbClr val="000000"/>
                </a:solidFill>
                <a:effectLst/>
                <a:latin typeface=" Arial"/>
                <a:ea typeface="Calibri" panose="020F0502020204030204" pitchFamily="34" charset="0"/>
                <a:cs typeface="Times New Roman" panose="02020603050405020304" pitchFamily="18" charset="0"/>
              </a:rPr>
              <a:t>          (</a:t>
            </a:r>
            <a:r>
              <a:rPr lang="en-US" sz="2000" dirty="0">
                <a:solidFill>
                  <a:srgbClr val="000000"/>
                </a:solidFill>
                <a:effectLst/>
                <a:latin typeface=" Arial"/>
                <a:ea typeface="Calibri" panose="020F0502020204030204" pitchFamily="34" charset="0"/>
                <a:cs typeface="Arial" panose="020B0604020202020204" pitchFamily="34" charset="0"/>
              </a:rPr>
              <a:t>1) UIC</a:t>
            </a:r>
            <a:endParaRPr lang="en-US" sz="2000" dirty="0">
              <a:effectLst/>
              <a:latin typeface=" Arial"/>
              <a:ea typeface="Calibri" panose="020F0502020204030204" pitchFamily="34" charset="0"/>
              <a:cs typeface="Arial" panose="020B0604020202020204" pitchFamily="34" charset="0"/>
            </a:endParaRPr>
          </a:p>
          <a:p>
            <a:pPr marL="0" marR="0" indent="0">
              <a:lnSpc>
                <a:spcPct val="115000"/>
              </a:lnSpc>
              <a:spcBef>
                <a:spcPts val="0"/>
              </a:spcBef>
              <a:spcAft>
                <a:spcPts val="1000"/>
              </a:spcAft>
              <a:buNone/>
            </a:pPr>
            <a:r>
              <a:rPr lang="en-US" sz="2000" dirty="0">
                <a:solidFill>
                  <a:srgbClr val="000000"/>
                </a:solidFill>
                <a:effectLst/>
                <a:latin typeface=" Arial"/>
                <a:ea typeface="Calibri" panose="020F0502020204030204" pitchFamily="34" charset="0"/>
                <a:cs typeface="Arial" panose="020B0604020202020204" pitchFamily="34" charset="0"/>
              </a:rPr>
              <a:t>          (2) Name</a:t>
            </a:r>
            <a:endParaRPr lang="en-US" sz="2000" dirty="0">
              <a:effectLst/>
              <a:latin typeface=" Arial"/>
              <a:ea typeface="Calibri" panose="020F0502020204030204" pitchFamily="34" charset="0"/>
              <a:cs typeface="Arial" panose="020B0604020202020204" pitchFamily="34" charset="0"/>
            </a:endParaRPr>
          </a:p>
          <a:p>
            <a:pPr marL="0" marR="0" indent="0">
              <a:lnSpc>
                <a:spcPct val="115000"/>
              </a:lnSpc>
              <a:spcBef>
                <a:spcPts val="0"/>
              </a:spcBef>
              <a:spcAft>
                <a:spcPts val="1000"/>
              </a:spcAft>
              <a:buNone/>
            </a:pPr>
            <a:r>
              <a:rPr lang="en-US" sz="2000" dirty="0">
                <a:solidFill>
                  <a:srgbClr val="000000"/>
                </a:solidFill>
                <a:effectLst/>
                <a:latin typeface=" Arial"/>
                <a:ea typeface="Calibri" panose="020F0502020204030204" pitchFamily="34" charset="0"/>
                <a:cs typeface="Arial" panose="020B0604020202020204" pitchFamily="34" charset="0"/>
              </a:rPr>
              <a:t>          (3) Rank</a:t>
            </a:r>
            <a:endParaRPr lang="en-US" sz="2000" dirty="0">
              <a:effectLst/>
              <a:latin typeface=" Arial"/>
              <a:ea typeface="Calibri" panose="020F0502020204030204" pitchFamily="34" charset="0"/>
              <a:cs typeface="Arial" panose="020B0604020202020204" pitchFamily="34" charset="0"/>
            </a:endParaRPr>
          </a:p>
          <a:p>
            <a:pPr marL="0" marR="0" indent="0">
              <a:lnSpc>
                <a:spcPct val="115000"/>
              </a:lnSpc>
              <a:spcBef>
                <a:spcPts val="0"/>
              </a:spcBef>
              <a:spcAft>
                <a:spcPts val="1000"/>
              </a:spcAft>
              <a:buNone/>
            </a:pPr>
            <a:r>
              <a:rPr lang="en-US" sz="2000" dirty="0">
                <a:solidFill>
                  <a:srgbClr val="000000"/>
                </a:solidFill>
                <a:effectLst/>
                <a:latin typeface=" Arial"/>
                <a:ea typeface="Calibri" panose="020F0502020204030204" pitchFamily="34" charset="0"/>
                <a:cs typeface="Arial" panose="020B0604020202020204" pitchFamily="34" charset="0"/>
              </a:rPr>
              <a:t>          (4) REDCAT (Race/Ethnicity Category)</a:t>
            </a:r>
            <a:endParaRPr lang="en-US" sz="2000" dirty="0">
              <a:effectLst/>
              <a:latin typeface=" Arial"/>
              <a:ea typeface="Calibri" panose="020F0502020204030204" pitchFamily="34" charset="0"/>
              <a:cs typeface="Arial" panose="020B0604020202020204" pitchFamily="34" charset="0"/>
            </a:endParaRPr>
          </a:p>
          <a:p>
            <a:pPr marL="0" marR="0" indent="0">
              <a:lnSpc>
                <a:spcPct val="115000"/>
              </a:lnSpc>
              <a:spcBef>
                <a:spcPts val="0"/>
              </a:spcBef>
              <a:spcAft>
                <a:spcPts val="1000"/>
              </a:spcAft>
              <a:buNone/>
            </a:pPr>
            <a:r>
              <a:rPr lang="en-US" sz="2000" dirty="0">
                <a:solidFill>
                  <a:srgbClr val="000000"/>
                </a:solidFill>
                <a:effectLst/>
                <a:latin typeface=" Arial"/>
                <a:ea typeface="Calibri" panose="020F0502020204030204" pitchFamily="34" charset="0"/>
                <a:cs typeface="Arial" panose="020B0604020202020204" pitchFamily="34" charset="0"/>
              </a:rPr>
              <a:t>          (5) Sex</a:t>
            </a:r>
            <a:endParaRPr lang="en-US" sz="2000" dirty="0">
              <a:effectLst/>
              <a:latin typeface=" Arial"/>
              <a:ea typeface="Calibri" panose="020F0502020204030204" pitchFamily="34" charset="0"/>
              <a:cs typeface="Arial" panose="020B0604020202020204" pitchFamily="34" charset="0"/>
            </a:endParaRPr>
          </a:p>
          <a:p>
            <a:pPr marL="0" marR="0" indent="0">
              <a:lnSpc>
                <a:spcPct val="115000"/>
              </a:lnSpc>
              <a:spcBef>
                <a:spcPts val="0"/>
              </a:spcBef>
              <a:spcAft>
                <a:spcPts val="1000"/>
              </a:spcAft>
              <a:buNone/>
            </a:pPr>
            <a:r>
              <a:rPr lang="en-US" sz="2000" dirty="0">
                <a:solidFill>
                  <a:srgbClr val="000000"/>
                </a:solidFill>
                <a:effectLst/>
                <a:latin typeface=" Arial"/>
                <a:ea typeface="Calibri" panose="020F0502020204030204" pitchFamily="34" charset="0"/>
                <a:cs typeface="Arial" panose="020B0604020202020204" pitchFamily="34" charset="0"/>
              </a:rPr>
              <a:t>          (6) Position</a:t>
            </a:r>
            <a:endParaRPr lang="en-US" sz="2000" dirty="0">
              <a:effectLst/>
              <a:latin typeface=" Arial"/>
              <a:ea typeface="Calibri" panose="020F0502020204030204" pitchFamily="34" charset="0"/>
              <a:cs typeface="Arial" panose="020B0604020202020204" pitchFamily="34" charset="0"/>
            </a:endParaRPr>
          </a:p>
          <a:p>
            <a:pPr marL="0" marR="0" indent="0">
              <a:lnSpc>
                <a:spcPct val="115000"/>
              </a:lnSpc>
              <a:spcBef>
                <a:spcPts val="0"/>
              </a:spcBef>
              <a:spcAft>
                <a:spcPts val="1000"/>
              </a:spcAft>
              <a:buNone/>
            </a:pPr>
            <a:r>
              <a:rPr lang="en-US" sz="2000" dirty="0">
                <a:solidFill>
                  <a:srgbClr val="000000"/>
                </a:solidFill>
                <a:effectLst/>
                <a:latin typeface=" Arial"/>
                <a:ea typeface="Calibri" panose="020F0502020204030204" pitchFamily="34" charset="0"/>
                <a:cs typeface="Arial" panose="020B0604020202020204" pitchFamily="34" charset="0"/>
              </a:rPr>
              <a:t>          (7) Specific Allegation of Discrimination</a:t>
            </a:r>
            <a:endParaRPr lang="en-US" sz="2000" dirty="0">
              <a:effectLst/>
              <a:latin typeface=" Arial"/>
              <a:ea typeface="Calibri" panose="020F0502020204030204" pitchFamily="34" charset="0"/>
              <a:cs typeface="Arial" panose="020B0604020202020204" pitchFamily="34" charset="0"/>
            </a:endParaRPr>
          </a:p>
          <a:p>
            <a:pPr marL="0" marR="0" indent="0">
              <a:lnSpc>
                <a:spcPct val="115000"/>
              </a:lnSpc>
              <a:spcBef>
                <a:spcPts val="0"/>
              </a:spcBef>
              <a:spcAft>
                <a:spcPts val="1000"/>
              </a:spcAft>
              <a:buNone/>
            </a:pPr>
            <a:r>
              <a:rPr lang="en-US" sz="2000" dirty="0">
                <a:solidFill>
                  <a:srgbClr val="000000"/>
                </a:solidFill>
                <a:effectLst/>
                <a:latin typeface=" Arial"/>
                <a:ea typeface="Calibri" panose="020F0502020204030204" pitchFamily="34" charset="0"/>
                <a:cs typeface="Arial" panose="020B0604020202020204" pitchFamily="34" charset="0"/>
              </a:rPr>
              <a:t>          (8) Complaint Processing Actions</a:t>
            </a:r>
          </a:p>
          <a:p>
            <a:pPr marL="57150" marR="0" indent="-285750">
              <a:lnSpc>
                <a:spcPct val="115000"/>
              </a:lnSpc>
              <a:spcBef>
                <a:spcPts val="0"/>
              </a:spcBef>
              <a:spcAft>
                <a:spcPts val="1000"/>
              </a:spcAft>
            </a:pPr>
            <a:endParaRPr lang="en-US" sz="2000" dirty="0">
              <a:solidFill>
                <a:srgbClr val="000000"/>
              </a:solidFill>
              <a:latin typeface=" Arial"/>
              <a:ea typeface="Calibri" panose="020F0502020204030204" pitchFamily="34" charset="0"/>
              <a:cs typeface="Arial" panose="020B0604020202020204" pitchFamily="34" charset="0"/>
            </a:endParaRPr>
          </a:p>
          <a:p>
            <a:pPr marL="0" marR="0" indent="0" algn="ctr">
              <a:lnSpc>
                <a:spcPct val="115000"/>
              </a:lnSpc>
              <a:spcBef>
                <a:spcPts val="0"/>
              </a:spcBef>
              <a:spcAft>
                <a:spcPts val="1000"/>
              </a:spcAft>
              <a:buNone/>
            </a:pPr>
            <a:r>
              <a:rPr lang="en-US" sz="2000" dirty="0">
                <a:solidFill>
                  <a:srgbClr val="FF0000"/>
                </a:solidFill>
                <a:effectLst/>
                <a:latin typeface=" Arial"/>
                <a:ea typeface="Calibri" panose="020F0502020204030204" pitchFamily="34" charset="0"/>
                <a:cs typeface="Arial" panose="020B0604020202020204" pitchFamily="34" charset="0"/>
              </a:rPr>
              <a:t>*Keep for 15 years.  Ensure FTUS EOS/EOA has a copy</a:t>
            </a:r>
            <a:endParaRPr lang="en-US" sz="2000" dirty="0">
              <a:solidFill>
                <a:srgbClr val="FF0000"/>
              </a:solidFill>
              <a:latin typeface=" Arial"/>
              <a:cs typeface="Arial" panose="020B0604020202020204" pitchFamily="34" charset="0"/>
            </a:endParaRPr>
          </a:p>
        </p:txBody>
      </p:sp>
    </p:spTree>
    <p:extLst>
      <p:ext uri="{BB962C8B-B14F-4D97-AF65-F5344CB8AC3E}">
        <p14:creationId xmlns:p14="http://schemas.microsoft.com/office/powerpoint/2010/main" val="977123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EF2CD-1554-1521-9B69-8F28DB61DFA9}"/>
              </a:ext>
            </a:extLst>
          </p:cNvPr>
          <p:cNvSpPr>
            <a:spLocks noGrp="1"/>
          </p:cNvSpPr>
          <p:nvPr>
            <p:ph type="title"/>
          </p:nvPr>
        </p:nvSpPr>
        <p:spPr>
          <a:xfrm>
            <a:off x="2400300" y="107660"/>
            <a:ext cx="4067175" cy="790112"/>
          </a:xfrm>
        </p:spPr>
        <p:txBody>
          <a:bodyPr/>
          <a:lstStyle/>
          <a:p>
            <a:r>
              <a:rPr lang="en-US" sz="3200" dirty="0">
                <a:latin typeface=" Arial"/>
              </a:rPr>
              <a:t>Types of Complaints</a:t>
            </a:r>
            <a:br>
              <a:rPr lang="en-US" sz="4400" dirty="0"/>
            </a:br>
            <a:endParaRPr lang="en-US" dirty="0"/>
          </a:p>
        </p:txBody>
      </p:sp>
      <p:sp>
        <p:nvSpPr>
          <p:cNvPr id="3" name="Content Placeholder 2">
            <a:extLst>
              <a:ext uri="{FF2B5EF4-FFF2-40B4-BE49-F238E27FC236}">
                <a16:creationId xmlns:a16="http://schemas.microsoft.com/office/drawing/2014/main" id="{135CA4D6-0F19-C2E0-36AF-6F47A02C1830}"/>
              </a:ext>
            </a:extLst>
          </p:cNvPr>
          <p:cNvSpPr>
            <a:spLocks noGrp="1"/>
          </p:cNvSpPr>
          <p:nvPr>
            <p:ph idx="1"/>
          </p:nvPr>
        </p:nvSpPr>
        <p:spPr>
          <a:xfrm>
            <a:off x="657625" y="1261555"/>
            <a:ext cx="7640741" cy="3686238"/>
          </a:xfrm>
        </p:spPr>
        <p:txBody>
          <a:bodyPr/>
          <a:lstStyle/>
          <a:p>
            <a:pPr marL="285750" indent="-285750"/>
            <a:r>
              <a:rPr lang="en-US" sz="2000" dirty="0">
                <a:latin typeface=" Arial"/>
              </a:rPr>
              <a:t>Complainant files on a DA Form 7279 and swears to the accuracy of the information </a:t>
            </a:r>
          </a:p>
          <a:p>
            <a:pPr marL="285750" indent="-285750">
              <a:buFont typeface="Arial" panose="020B0604020202020204" pitchFamily="34" charset="0"/>
              <a:buChar char="•"/>
            </a:pPr>
            <a:r>
              <a:rPr lang="en-US" sz="2000" dirty="0">
                <a:latin typeface=" Arial"/>
              </a:rPr>
              <a:t>Complaint filed within 60 calendar days from date of the alleged incident</a:t>
            </a:r>
          </a:p>
          <a:p>
            <a:pPr marL="285750" indent="-285750">
              <a:buFont typeface="Arial" panose="020B0604020202020204" pitchFamily="34" charset="0"/>
              <a:buChar char="•"/>
            </a:pPr>
            <a:r>
              <a:rPr lang="en-US" sz="2000" dirty="0">
                <a:latin typeface=" Arial"/>
              </a:rPr>
              <a:t>Only taken by an MEO professional or commander</a:t>
            </a:r>
          </a:p>
          <a:p>
            <a:pPr marL="285750" indent="-285750">
              <a:buFont typeface="Arial" panose="020B0604020202020204" pitchFamily="34" charset="0"/>
              <a:buChar char="•"/>
            </a:pPr>
            <a:r>
              <a:rPr lang="en-US" sz="2000" dirty="0">
                <a:latin typeface=" Arial"/>
              </a:rPr>
              <a:t>Complaint should be filed at the lowest echelon of command</a:t>
            </a:r>
          </a:p>
          <a:p>
            <a:pPr marL="285750" indent="-285750">
              <a:buFont typeface="Arial" panose="020B0604020202020204" pitchFamily="34" charset="0"/>
              <a:buChar char="•"/>
            </a:pPr>
            <a:r>
              <a:rPr lang="en-US" sz="2000" dirty="0">
                <a:latin typeface=" Arial"/>
              </a:rPr>
              <a:t>Timelines:</a:t>
            </a:r>
          </a:p>
          <a:p>
            <a:pPr lvl="1">
              <a:buFont typeface="Wingdings" panose="05000000000000000000" pitchFamily="2" charset="2"/>
              <a:buChar char="Ø"/>
            </a:pPr>
            <a:r>
              <a:rPr lang="en-US" sz="2000" dirty="0">
                <a:latin typeface=" Arial"/>
              </a:rPr>
              <a:t>Army Reserve Soldiers on active duty are subject to the active-duty complaint timelines.</a:t>
            </a:r>
          </a:p>
          <a:p>
            <a:pPr marL="0" indent="0">
              <a:buNone/>
            </a:pPr>
            <a:endParaRPr lang="en-US" sz="2000" dirty="0">
              <a:latin typeface=" Arial"/>
            </a:endParaRPr>
          </a:p>
        </p:txBody>
      </p:sp>
      <p:sp>
        <p:nvSpPr>
          <p:cNvPr id="4" name="TextBox 3">
            <a:extLst>
              <a:ext uri="{FF2B5EF4-FFF2-40B4-BE49-F238E27FC236}">
                <a16:creationId xmlns:a16="http://schemas.microsoft.com/office/drawing/2014/main" id="{57AB313A-9695-35F9-4EA5-38547BA85FA7}"/>
              </a:ext>
            </a:extLst>
          </p:cNvPr>
          <p:cNvSpPr txBox="1"/>
          <p:nvPr/>
        </p:nvSpPr>
        <p:spPr>
          <a:xfrm>
            <a:off x="3543300" y="762000"/>
            <a:ext cx="1276350" cy="461665"/>
          </a:xfrm>
          <a:prstGeom prst="rect">
            <a:avLst/>
          </a:prstGeom>
          <a:noFill/>
        </p:spPr>
        <p:txBody>
          <a:bodyPr wrap="square" rtlCol="0">
            <a:spAutoFit/>
          </a:bodyPr>
          <a:lstStyle/>
          <a:p>
            <a:r>
              <a:rPr lang="en-US" sz="2400" b="1" dirty="0">
                <a:latin typeface=" Arial"/>
              </a:rPr>
              <a:t>Formal</a:t>
            </a:r>
          </a:p>
        </p:txBody>
      </p:sp>
    </p:spTree>
    <p:extLst>
      <p:ext uri="{BB962C8B-B14F-4D97-AF65-F5344CB8AC3E}">
        <p14:creationId xmlns:p14="http://schemas.microsoft.com/office/powerpoint/2010/main" val="3260427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AA9FBBC-4CF7-D3E0-1FE9-EAACBD11D2EE}"/>
              </a:ext>
            </a:extLst>
          </p:cNvPr>
          <p:cNvSpPr txBox="1"/>
          <p:nvPr/>
        </p:nvSpPr>
        <p:spPr>
          <a:xfrm>
            <a:off x="2495549" y="95250"/>
            <a:ext cx="4152900" cy="584775"/>
          </a:xfrm>
          <a:prstGeom prst="rect">
            <a:avLst/>
          </a:prstGeom>
          <a:noFill/>
        </p:spPr>
        <p:txBody>
          <a:bodyPr wrap="square" rtlCol="0">
            <a:spAutoFit/>
          </a:bodyPr>
          <a:lstStyle/>
          <a:p>
            <a:r>
              <a:rPr lang="en-US" sz="3200" dirty="0">
                <a:latin typeface=" Arial"/>
              </a:rPr>
              <a:t>Active-Duty Timelines</a:t>
            </a:r>
          </a:p>
        </p:txBody>
      </p:sp>
      <p:pic>
        <p:nvPicPr>
          <p:cNvPr id="9" name="Picture 8">
            <a:extLst>
              <a:ext uri="{FF2B5EF4-FFF2-40B4-BE49-F238E27FC236}">
                <a16:creationId xmlns:a16="http://schemas.microsoft.com/office/drawing/2014/main" id="{4E90ECDD-AAC3-0455-5935-62459488C035}"/>
              </a:ext>
            </a:extLst>
          </p:cNvPr>
          <p:cNvPicPr>
            <a:picLocks noChangeAspect="1"/>
          </p:cNvPicPr>
          <p:nvPr/>
        </p:nvPicPr>
        <p:blipFill rotWithShape="1">
          <a:blip r:embed="rId2"/>
          <a:srcRect t="-1" r="744" b="912"/>
          <a:stretch/>
        </p:blipFill>
        <p:spPr>
          <a:xfrm>
            <a:off x="330741" y="1002323"/>
            <a:ext cx="8373643" cy="4783016"/>
          </a:xfrm>
          <a:prstGeom prst="rect">
            <a:avLst/>
          </a:prstGeom>
        </p:spPr>
      </p:pic>
    </p:spTree>
    <p:extLst>
      <p:ext uri="{BB962C8B-B14F-4D97-AF65-F5344CB8AC3E}">
        <p14:creationId xmlns:p14="http://schemas.microsoft.com/office/powerpoint/2010/main" val="4148993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10EDA0-E202-981F-288E-5CA4ED619BFE}"/>
              </a:ext>
            </a:extLst>
          </p:cNvPr>
          <p:cNvPicPr>
            <a:picLocks noChangeAspect="1"/>
          </p:cNvPicPr>
          <p:nvPr/>
        </p:nvPicPr>
        <p:blipFill>
          <a:blip r:embed="rId2"/>
          <a:stretch>
            <a:fillRect/>
          </a:stretch>
        </p:blipFill>
        <p:spPr>
          <a:xfrm>
            <a:off x="244091" y="1030922"/>
            <a:ext cx="8490898" cy="4796156"/>
          </a:xfrm>
          <a:prstGeom prst="rect">
            <a:avLst/>
          </a:prstGeom>
        </p:spPr>
      </p:pic>
      <p:sp>
        <p:nvSpPr>
          <p:cNvPr id="8" name="TextBox 7">
            <a:extLst>
              <a:ext uri="{FF2B5EF4-FFF2-40B4-BE49-F238E27FC236}">
                <a16:creationId xmlns:a16="http://schemas.microsoft.com/office/drawing/2014/main" id="{925B6ED2-BA1B-AB6C-1897-0F733BE6CA2B}"/>
              </a:ext>
            </a:extLst>
          </p:cNvPr>
          <p:cNvSpPr txBox="1"/>
          <p:nvPr/>
        </p:nvSpPr>
        <p:spPr>
          <a:xfrm>
            <a:off x="2789327" y="123825"/>
            <a:ext cx="3400425" cy="584775"/>
          </a:xfrm>
          <a:prstGeom prst="rect">
            <a:avLst/>
          </a:prstGeom>
          <a:noFill/>
        </p:spPr>
        <p:txBody>
          <a:bodyPr wrap="square" rtlCol="0">
            <a:spAutoFit/>
          </a:bodyPr>
          <a:lstStyle/>
          <a:p>
            <a:r>
              <a:rPr lang="en-US" sz="3200" dirty="0">
                <a:latin typeface=" Arial"/>
              </a:rPr>
              <a:t>USAR Timelines</a:t>
            </a:r>
          </a:p>
        </p:txBody>
      </p:sp>
    </p:spTree>
    <p:extLst>
      <p:ext uri="{BB962C8B-B14F-4D97-AF65-F5344CB8AC3E}">
        <p14:creationId xmlns:p14="http://schemas.microsoft.com/office/powerpoint/2010/main" val="40807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3390968-4B49-0B6F-FA04-7ABAC0C14967}"/>
              </a:ext>
            </a:extLst>
          </p:cNvPr>
          <p:cNvSpPr txBox="1">
            <a:spLocks noGrp="1"/>
          </p:cNvSpPr>
          <p:nvPr>
            <p:ph idx="1"/>
          </p:nvPr>
        </p:nvSpPr>
        <p:spPr>
          <a:xfrm>
            <a:off x="628650" y="1289211"/>
            <a:ext cx="7886700" cy="4165243"/>
          </a:xfrm>
          <a:prstGeom prst="rect">
            <a:avLst/>
          </a:prstGeom>
          <a:noFill/>
        </p:spPr>
        <p:txBody>
          <a:bodyPr wrap="square" lIns="91440" tIns="45720" rIns="91440" bIns="45720" rtlCol="0" anchor="t">
            <a:spAutoFit/>
          </a:bodyPr>
          <a:lstStyle/>
          <a:p>
            <a:pPr marL="0" indent="0">
              <a:buNone/>
            </a:pPr>
            <a:r>
              <a:rPr lang="en-US" sz="2000" dirty="0">
                <a:latin typeface=" Arial"/>
              </a:rPr>
              <a:t>- complaint received</a:t>
            </a:r>
          </a:p>
          <a:p>
            <a:pPr marL="0" indent="0">
              <a:buNone/>
            </a:pPr>
            <a:r>
              <a:rPr lang="en-US" sz="2000" dirty="0">
                <a:latin typeface=" Arial"/>
              </a:rPr>
              <a:t>+3 days- notify commander</a:t>
            </a:r>
          </a:p>
          <a:p>
            <a:pPr marL="0" indent="0">
              <a:buNone/>
            </a:pPr>
            <a:r>
              <a:rPr lang="en-US" sz="2000" dirty="0">
                <a:latin typeface=" Arial"/>
              </a:rPr>
              <a:t>+5 days - commence investigation</a:t>
            </a:r>
          </a:p>
          <a:p>
            <a:pPr marL="0" indent="0">
              <a:buNone/>
            </a:pPr>
            <a:r>
              <a:rPr lang="en-US" sz="2000" dirty="0">
                <a:latin typeface=" Arial"/>
              </a:rPr>
              <a:t>+90 days- IO has three MUTAs to conduct investigation</a:t>
            </a:r>
          </a:p>
          <a:p>
            <a:pPr marL="0" indent="0">
              <a:buNone/>
            </a:pPr>
            <a:r>
              <a:rPr lang="en-US" sz="2000" dirty="0">
                <a:latin typeface=" Arial"/>
              </a:rPr>
              <a:t>+90 days- Extension request.  IO can’t complete investigation within three MUTAs (includes 14 days for legal review)</a:t>
            </a:r>
          </a:p>
          <a:p>
            <a:pPr marL="0" indent="0">
              <a:buNone/>
            </a:pPr>
            <a:r>
              <a:rPr lang="en-US" sz="2000" dirty="0">
                <a:latin typeface=" Arial"/>
              </a:rPr>
              <a:t>+90 days- Extension request. Extreme circumstances, investigation gets another three MUTAs (includes 14 days for legal review)</a:t>
            </a:r>
          </a:p>
          <a:p>
            <a:pPr marL="0" indent="0">
              <a:buNone/>
            </a:pPr>
            <a:r>
              <a:rPr lang="en-US" sz="2000" dirty="0">
                <a:latin typeface=" Arial"/>
              </a:rPr>
              <a:t>+10 days for rebuttal</a:t>
            </a:r>
          </a:p>
          <a:p>
            <a:pPr marL="0" indent="0">
              <a:buNone/>
            </a:pPr>
            <a:r>
              <a:rPr lang="en-US" sz="2000" dirty="0">
                <a:latin typeface=" Arial"/>
              </a:rPr>
              <a:t>+30 days to appeal</a:t>
            </a:r>
          </a:p>
          <a:p>
            <a:pPr marL="0" indent="0">
              <a:buNone/>
            </a:pPr>
            <a:r>
              <a:rPr lang="en-US" sz="2000">
                <a:latin typeface=" Arial"/>
              </a:rPr>
              <a:t>+ 14 days for appeal to be complete</a:t>
            </a:r>
          </a:p>
        </p:txBody>
      </p:sp>
      <p:cxnSp>
        <p:nvCxnSpPr>
          <p:cNvPr id="5" name="Straight Connector 4">
            <a:extLst>
              <a:ext uri="{FF2B5EF4-FFF2-40B4-BE49-F238E27FC236}">
                <a16:creationId xmlns:a16="http://schemas.microsoft.com/office/drawing/2014/main" id="{88F9FDA1-8869-8B00-4FE1-2B7D75D00742}"/>
              </a:ext>
            </a:extLst>
          </p:cNvPr>
          <p:cNvCxnSpPr>
            <a:cxnSpLocks/>
          </p:cNvCxnSpPr>
          <p:nvPr/>
        </p:nvCxnSpPr>
        <p:spPr>
          <a:xfrm flipV="1">
            <a:off x="562707" y="5368734"/>
            <a:ext cx="7680081" cy="351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33E8F36-BA4F-6785-56B7-2C1470E2294E}"/>
              </a:ext>
            </a:extLst>
          </p:cNvPr>
          <p:cNvSpPr txBox="1"/>
          <p:nvPr/>
        </p:nvSpPr>
        <p:spPr>
          <a:xfrm>
            <a:off x="742950" y="5415313"/>
            <a:ext cx="6561260" cy="400110"/>
          </a:xfrm>
          <a:prstGeom prst="rect">
            <a:avLst/>
          </a:prstGeom>
          <a:noFill/>
        </p:spPr>
        <p:txBody>
          <a:bodyPr wrap="square">
            <a:spAutoFit/>
          </a:bodyPr>
          <a:lstStyle/>
          <a:p>
            <a:r>
              <a:rPr lang="en-US" sz="2000" dirty="0">
                <a:latin typeface=" Arial"/>
              </a:rPr>
              <a:t>270 days or more- Subject is flagged</a:t>
            </a:r>
          </a:p>
        </p:txBody>
      </p:sp>
      <p:sp>
        <p:nvSpPr>
          <p:cNvPr id="9" name="Rectangle 8">
            <a:extLst>
              <a:ext uri="{FF2B5EF4-FFF2-40B4-BE49-F238E27FC236}">
                <a16:creationId xmlns:a16="http://schemas.microsoft.com/office/drawing/2014/main" id="{CDB1E1C8-9DF3-B3D6-7F4E-69EC0F7BE041}"/>
              </a:ext>
            </a:extLst>
          </p:cNvPr>
          <p:cNvSpPr/>
          <p:nvPr/>
        </p:nvSpPr>
        <p:spPr>
          <a:xfrm>
            <a:off x="628649" y="2470638"/>
            <a:ext cx="7952643" cy="177604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9627C67-99CD-DB77-FF32-5FD0D8F37A68}"/>
              </a:ext>
            </a:extLst>
          </p:cNvPr>
          <p:cNvSpPr txBox="1"/>
          <p:nvPr/>
        </p:nvSpPr>
        <p:spPr>
          <a:xfrm>
            <a:off x="2855301" y="113722"/>
            <a:ext cx="3226777" cy="584775"/>
          </a:xfrm>
          <a:prstGeom prst="rect">
            <a:avLst/>
          </a:prstGeom>
          <a:noFill/>
        </p:spPr>
        <p:txBody>
          <a:bodyPr wrap="square" rtlCol="0">
            <a:spAutoFit/>
          </a:bodyPr>
          <a:lstStyle/>
          <a:p>
            <a:r>
              <a:rPr lang="en-US" sz="3200" dirty="0">
                <a:latin typeface=" Arial"/>
              </a:rPr>
              <a:t>USAR Timelines</a:t>
            </a:r>
          </a:p>
        </p:txBody>
      </p:sp>
    </p:spTree>
    <p:extLst>
      <p:ext uri="{BB962C8B-B14F-4D97-AF65-F5344CB8AC3E}">
        <p14:creationId xmlns:p14="http://schemas.microsoft.com/office/powerpoint/2010/main" val="1272286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F50CA-1F55-1814-A258-0467158F0688}"/>
              </a:ext>
            </a:extLst>
          </p:cNvPr>
          <p:cNvSpPr>
            <a:spLocks noGrp="1"/>
          </p:cNvSpPr>
          <p:nvPr>
            <p:ph type="title"/>
          </p:nvPr>
        </p:nvSpPr>
        <p:spPr>
          <a:xfrm>
            <a:off x="2043112" y="84245"/>
            <a:ext cx="5057775" cy="710215"/>
          </a:xfrm>
        </p:spPr>
        <p:txBody>
          <a:bodyPr/>
          <a:lstStyle/>
          <a:p>
            <a:r>
              <a:rPr lang="en-US" sz="3200" dirty="0">
                <a:latin typeface=" Arial"/>
              </a:rPr>
              <a:t>Formal Complaint Process</a:t>
            </a:r>
            <a:endParaRPr lang="en-US" sz="2800" dirty="0"/>
          </a:p>
        </p:txBody>
      </p:sp>
      <p:sp>
        <p:nvSpPr>
          <p:cNvPr id="3" name="Content Placeholder 2">
            <a:extLst>
              <a:ext uri="{FF2B5EF4-FFF2-40B4-BE49-F238E27FC236}">
                <a16:creationId xmlns:a16="http://schemas.microsoft.com/office/drawing/2014/main" id="{40A72C4F-4333-174C-F71C-C2B0F50BBBB8}"/>
              </a:ext>
            </a:extLst>
          </p:cNvPr>
          <p:cNvSpPr>
            <a:spLocks noGrp="1"/>
          </p:cNvSpPr>
          <p:nvPr>
            <p:ph idx="1"/>
          </p:nvPr>
        </p:nvSpPr>
        <p:spPr>
          <a:xfrm>
            <a:off x="628649" y="1231435"/>
            <a:ext cx="8210627" cy="1968284"/>
          </a:xfrm>
        </p:spPr>
        <p:txBody>
          <a:bodyPr lIns="91440" tIns="45720" rIns="91440" bIns="45720" anchor="t"/>
          <a:lstStyle/>
          <a:p>
            <a:r>
              <a:rPr lang="en-US" sz="2000" dirty="0">
                <a:latin typeface=" Arial"/>
              </a:rPr>
              <a:t>Explain the investigation process to the complainant</a:t>
            </a:r>
          </a:p>
          <a:p>
            <a:r>
              <a:rPr lang="en-US" sz="2000" dirty="0">
                <a:latin typeface=" Arial"/>
              </a:rPr>
              <a:t>Ensure DA 7279 is clear and signed by the Soldier</a:t>
            </a:r>
          </a:p>
          <a:p>
            <a:r>
              <a:rPr lang="en-US" sz="2000" dirty="0">
                <a:latin typeface=" Arial"/>
              </a:rPr>
              <a:t>Assemble the complaint documentation for provision and briefing</a:t>
            </a:r>
          </a:p>
          <a:p>
            <a:r>
              <a:rPr lang="en-US" sz="2000" dirty="0">
                <a:latin typeface=" Arial"/>
              </a:rPr>
              <a:t>Within 3 calendar days of complaint receipt, refer complaint to the appropriate commander</a:t>
            </a:r>
          </a:p>
          <a:p>
            <a:r>
              <a:rPr lang="en-US" sz="2000" dirty="0">
                <a:latin typeface=" Arial"/>
              </a:rPr>
              <a:t>MEO professional taking complaint will notify commander at their level (complaint is referred to lowest level)</a:t>
            </a:r>
          </a:p>
          <a:p>
            <a:r>
              <a:rPr lang="en-US" sz="2000" dirty="0">
                <a:latin typeface=" Arial"/>
              </a:rPr>
              <a:t>Prepare the reprisal plan</a:t>
            </a:r>
          </a:p>
          <a:p>
            <a:r>
              <a:rPr lang="en-US" sz="2000" b="1" dirty="0">
                <a:latin typeface=" Arial"/>
              </a:rPr>
              <a:t>Draft recommended questions with the investigating officer (IO)</a:t>
            </a:r>
          </a:p>
          <a:p>
            <a:r>
              <a:rPr lang="en-US" sz="2000" dirty="0">
                <a:latin typeface=" Arial"/>
              </a:rPr>
              <a:t>Enter complaint information into the database</a:t>
            </a:r>
          </a:p>
          <a:p>
            <a:r>
              <a:rPr lang="en-US" sz="2000" dirty="0">
                <a:latin typeface=" Arial"/>
              </a:rPr>
              <a:t>Monitor the progress of the complaint</a:t>
            </a:r>
          </a:p>
          <a:p>
            <a:r>
              <a:rPr lang="en-US" sz="2000" dirty="0">
                <a:latin typeface=" Arial"/>
              </a:rPr>
              <a:t>Complete an MEO review</a:t>
            </a:r>
          </a:p>
          <a:p>
            <a:r>
              <a:rPr lang="en-US" sz="2000" dirty="0">
                <a:latin typeface=" Arial"/>
              </a:rPr>
              <a:t>Keep complaint for 15 years from date of initial filing</a:t>
            </a:r>
          </a:p>
          <a:p>
            <a:endParaRPr lang="en-US" sz="2000" dirty="0">
              <a:latin typeface=" Arial"/>
            </a:endParaRPr>
          </a:p>
          <a:p>
            <a:pPr marL="0" indent="0">
              <a:buNone/>
            </a:pPr>
            <a:endParaRPr lang="en-US" dirty="0"/>
          </a:p>
        </p:txBody>
      </p:sp>
      <p:sp>
        <p:nvSpPr>
          <p:cNvPr id="4" name="TextBox 3">
            <a:extLst>
              <a:ext uri="{FF2B5EF4-FFF2-40B4-BE49-F238E27FC236}">
                <a16:creationId xmlns:a16="http://schemas.microsoft.com/office/drawing/2014/main" id="{E68D40A8-BA48-B1D0-3074-117C634F0FCE}"/>
              </a:ext>
            </a:extLst>
          </p:cNvPr>
          <p:cNvSpPr txBox="1"/>
          <p:nvPr/>
        </p:nvSpPr>
        <p:spPr>
          <a:xfrm>
            <a:off x="2602995" y="692858"/>
            <a:ext cx="3476625" cy="461665"/>
          </a:xfrm>
          <a:prstGeom prst="rect">
            <a:avLst/>
          </a:prstGeom>
          <a:noFill/>
        </p:spPr>
        <p:txBody>
          <a:bodyPr wrap="square" rtlCol="0">
            <a:spAutoFit/>
          </a:bodyPr>
          <a:lstStyle/>
          <a:p>
            <a:r>
              <a:rPr lang="en-US" sz="2400" dirty="0">
                <a:latin typeface=" Arial"/>
              </a:rPr>
              <a:t>MEO Professional Role</a:t>
            </a:r>
          </a:p>
        </p:txBody>
      </p:sp>
    </p:spTree>
    <p:extLst>
      <p:ext uri="{BB962C8B-B14F-4D97-AF65-F5344CB8AC3E}">
        <p14:creationId xmlns:p14="http://schemas.microsoft.com/office/powerpoint/2010/main" val="1234342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33744A-2F9D-2926-1806-E0D7E3F17B2B}"/>
              </a:ext>
            </a:extLst>
          </p:cNvPr>
          <p:cNvSpPr txBox="1"/>
          <p:nvPr/>
        </p:nvSpPr>
        <p:spPr>
          <a:xfrm>
            <a:off x="4331735" y="2015974"/>
            <a:ext cx="4743969" cy="3482001"/>
          </a:xfrm>
          <a:prstGeom prst="rect">
            <a:avLst/>
          </a:prstGeom>
        </p:spPr>
        <p:txBody>
          <a:bodyPr vert="horz" lIns="68580" tIns="34290" rIns="68580" bIns="34290" rtlCol="0" anchor="ctr">
            <a:normAutofit fontScale="85000" lnSpcReduction="10000"/>
          </a:bodyPr>
          <a:lstStyle/>
          <a:p>
            <a:pPr indent="-171450">
              <a:lnSpc>
                <a:spcPct val="90000"/>
              </a:lnSpc>
              <a:spcAft>
                <a:spcPts val="450"/>
              </a:spcAft>
              <a:buFont typeface="Arial" panose="020B0604020202020204" pitchFamily="34" charset="0"/>
              <a:buChar char="•"/>
            </a:pPr>
            <a:r>
              <a:rPr lang="en-US" sz="1400" dirty="0">
                <a:latin typeface=" Arial"/>
              </a:rPr>
              <a:t> </a:t>
            </a:r>
            <a:r>
              <a:rPr lang="en-US" sz="1400" dirty="0">
                <a:latin typeface=" Arial"/>
                <a:cs typeface="Arial" panose="020B0604020202020204" pitchFamily="34" charset="0"/>
              </a:rPr>
              <a:t>As per AR 600-20 Commanders are responsible for sustaining a positive EO climate within their units.</a:t>
            </a:r>
          </a:p>
          <a:p>
            <a:pPr indent="-171450">
              <a:lnSpc>
                <a:spcPct val="90000"/>
              </a:lnSpc>
              <a:spcAft>
                <a:spcPts val="450"/>
              </a:spcAft>
              <a:buFont typeface="Arial" panose="020B0604020202020204" pitchFamily="34" charset="0"/>
              <a:buChar char="•"/>
            </a:pPr>
            <a:endParaRPr lang="en-US" sz="1400" dirty="0">
              <a:latin typeface=" Arial"/>
              <a:cs typeface="Arial" panose="020B0604020202020204" pitchFamily="34" charset="0"/>
            </a:endParaRPr>
          </a:p>
          <a:p>
            <a:pPr indent="-171450">
              <a:lnSpc>
                <a:spcPct val="90000"/>
              </a:lnSpc>
              <a:spcAft>
                <a:spcPts val="450"/>
              </a:spcAft>
              <a:buFont typeface="Arial" panose="020B0604020202020204" pitchFamily="34" charset="0"/>
              <a:buChar char="•"/>
            </a:pPr>
            <a:r>
              <a:rPr lang="en-US" sz="1400" dirty="0">
                <a:latin typeface=" Arial"/>
                <a:cs typeface="Arial" panose="020B0604020202020204" pitchFamily="34" charset="0"/>
              </a:rPr>
              <a:t>Commanders and organizational leaders will foster and maintain positive command climates.</a:t>
            </a:r>
          </a:p>
          <a:p>
            <a:pPr indent="-171450">
              <a:lnSpc>
                <a:spcPct val="90000"/>
              </a:lnSpc>
              <a:spcAft>
                <a:spcPts val="450"/>
              </a:spcAft>
              <a:buFont typeface="Arial" panose="020B0604020202020204" pitchFamily="34" charset="0"/>
              <a:buChar char="•"/>
            </a:pPr>
            <a:endParaRPr lang="en-US" sz="1400" dirty="0">
              <a:latin typeface=" Arial"/>
              <a:cs typeface="Arial" panose="020B0604020202020204" pitchFamily="34" charset="0"/>
            </a:endParaRPr>
          </a:p>
          <a:p>
            <a:pPr indent="-171450">
              <a:lnSpc>
                <a:spcPct val="90000"/>
              </a:lnSpc>
              <a:spcAft>
                <a:spcPts val="450"/>
              </a:spcAft>
              <a:buFont typeface="Arial" panose="020B0604020202020204" pitchFamily="34" charset="0"/>
              <a:buChar char="•"/>
            </a:pPr>
            <a:r>
              <a:rPr lang="en-US" sz="1400" dirty="0">
                <a:latin typeface=" Arial"/>
                <a:cs typeface="Arial" panose="020B0604020202020204" pitchFamily="34" charset="0"/>
              </a:rPr>
              <a:t>According to ADP 6-22 and AR 600-100, all members of an organization are responsible for contributing to a positive climate. </a:t>
            </a:r>
          </a:p>
          <a:p>
            <a:pPr indent="-171450">
              <a:lnSpc>
                <a:spcPct val="90000"/>
              </a:lnSpc>
              <a:spcAft>
                <a:spcPts val="450"/>
              </a:spcAft>
              <a:buFont typeface="Arial" panose="020B0604020202020204" pitchFamily="34" charset="0"/>
              <a:buChar char="•"/>
            </a:pPr>
            <a:endParaRPr lang="en-US" sz="1400" dirty="0">
              <a:latin typeface=" Arial"/>
              <a:cs typeface="Arial" panose="020B0604020202020204" pitchFamily="34" charset="0"/>
            </a:endParaRPr>
          </a:p>
          <a:p>
            <a:pPr indent="-171450">
              <a:lnSpc>
                <a:spcPct val="90000"/>
              </a:lnSpc>
              <a:spcAft>
                <a:spcPts val="450"/>
              </a:spcAft>
              <a:buFont typeface="Arial" panose="020B0604020202020204" pitchFamily="34" charset="0"/>
              <a:buChar char="•"/>
            </a:pPr>
            <a:r>
              <a:rPr lang="en-US" sz="1400" dirty="0">
                <a:latin typeface=" Arial"/>
                <a:cs typeface="Arial" panose="020B0604020202020204" pitchFamily="34" charset="0"/>
              </a:rPr>
              <a:t>As an Army leader, you are responsible and have specific requirements to assess, develop, and maintain a positive climate.</a:t>
            </a:r>
          </a:p>
          <a:p>
            <a:pPr indent="-171450">
              <a:lnSpc>
                <a:spcPct val="90000"/>
              </a:lnSpc>
              <a:spcAft>
                <a:spcPts val="450"/>
              </a:spcAft>
              <a:buFont typeface="Arial" panose="020B0604020202020204" pitchFamily="34" charset="0"/>
              <a:buChar char="•"/>
            </a:pPr>
            <a:endParaRPr lang="en-US" sz="1400" dirty="0">
              <a:latin typeface=" Arial"/>
              <a:cs typeface="Arial" panose="020B0604020202020204" pitchFamily="34" charset="0"/>
            </a:endParaRPr>
          </a:p>
          <a:p>
            <a:pPr indent="-171450">
              <a:lnSpc>
                <a:spcPct val="90000"/>
              </a:lnSpc>
              <a:spcAft>
                <a:spcPts val="450"/>
              </a:spcAft>
              <a:buFont typeface="Arial" panose="020B0604020202020204" pitchFamily="34" charset="0"/>
              <a:buChar char="•"/>
            </a:pPr>
            <a:r>
              <a:rPr lang="en-US" sz="1400" dirty="0">
                <a:latin typeface=" Arial"/>
                <a:cs typeface="Arial" panose="020B0604020202020204" pitchFamily="34" charset="0"/>
              </a:rPr>
              <a:t> You can use this tool to better understand feedback you’ve received from other climate assessments (e.g., DEOCS, pulse surveys, etc.) or to be proactive and take a preventative approach to create an environment where members perform at a high level, trust and support one another, treat each other with respect, do the right things the right way, and prevent harmful </a:t>
            </a:r>
            <a:r>
              <a:rPr lang="en-US" sz="1200" dirty="0">
                <a:latin typeface="Arial" panose="020B0604020202020204" pitchFamily="34" charset="0"/>
                <a:cs typeface="Arial" panose="020B0604020202020204" pitchFamily="34" charset="0"/>
              </a:rPr>
              <a:t>behaviors.</a:t>
            </a:r>
          </a:p>
        </p:txBody>
      </p:sp>
      <p:pic>
        <p:nvPicPr>
          <p:cNvPr id="5124" name="Picture 4" descr="Many soldiers want to stop fighting. Let’s build a movement that ...">
            <a:extLst>
              <a:ext uri="{FF2B5EF4-FFF2-40B4-BE49-F238E27FC236}">
                <a16:creationId xmlns:a16="http://schemas.microsoft.com/office/drawing/2014/main" id="{C6B09704-7737-41D3-E683-79A7F89E5A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69" y="2195381"/>
            <a:ext cx="4214366" cy="291311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43F91B-B59E-63BA-5AB4-E41760088800}"/>
              </a:ext>
            </a:extLst>
          </p:cNvPr>
          <p:cNvSpPr txBox="1"/>
          <p:nvPr/>
        </p:nvSpPr>
        <p:spPr>
          <a:xfrm>
            <a:off x="5158606" y="1485101"/>
            <a:ext cx="2800767"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Commander’s Responsibilities</a:t>
            </a:r>
          </a:p>
        </p:txBody>
      </p:sp>
      <p:sp>
        <p:nvSpPr>
          <p:cNvPr id="2" name="Title 3">
            <a:extLst>
              <a:ext uri="{FF2B5EF4-FFF2-40B4-BE49-F238E27FC236}">
                <a16:creationId xmlns:a16="http://schemas.microsoft.com/office/drawing/2014/main" id="{190C3747-D1A9-0B6B-EFC0-66E06D630059}"/>
              </a:ext>
            </a:extLst>
          </p:cNvPr>
          <p:cNvSpPr>
            <a:spLocks noGrp="1"/>
          </p:cNvSpPr>
          <p:nvPr>
            <p:ph type="title"/>
          </p:nvPr>
        </p:nvSpPr>
        <p:spPr>
          <a:xfrm>
            <a:off x="2737205" y="123659"/>
            <a:ext cx="3669595" cy="535531"/>
          </a:xfrm>
          <a:prstGeom prst="rect">
            <a:avLst/>
          </a:prstGeom>
        </p:spPr>
        <p:txBody>
          <a:bodyPr wrap="none">
            <a:spAutoFit/>
          </a:bodyPr>
          <a:lstStyle/>
          <a:p>
            <a:pPr algn="ctr"/>
            <a:r>
              <a:rPr lang="en-US" sz="3200" dirty="0">
                <a:latin typeface=" Arial"/>
              </a:rPr>
              <a:t>My responsibilities</a:t>
            </a:r>
          </a:p>
        </p:txBody>
      </p:sp>
    </p:spTree>
    <p:extLst>
      <p:ext uri="{BB962C8B-B14F-4D97-AF65-F5344CB8AC3E}">
        <p14:creationId xmlns:p14="http://schemas.microsoft.com/office/powerpoint/2010/main" val="1048387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16721-EC3F-06F6-4028-830E3B89908C}"/>
              </a:ext>
            </a:extLst>
          </p:cNvPr>
          <p:cNvSpPr>
            <a:spLocks noGrp="1"/>
          </p:cNvSpPr>
          <p:nvPr>
            <p:ph type="title"/>
          </p:nvPr>
        </p:nvSpPr>
        <p:spPr>
          <a:xfrm>
            <a:off x="2491288" y="679037"/>
            <a:ext cx="4317369" cy="719093"/>
          </a:xfrm>
        </p:spPr>
        <p:txBody>
          <a:bodyPr/>
          <a:lstStyle/>
          <a:p>
            <a:r>
              <a:rPr lang="en-US" sz="2400" dirty="0">
                <a:latin typeface=" Arial"/>
              </a:rPr>
              <a:t>7a and 7b of the 7279</a:t>
            </a:r>
            <a:br>
              <a:rPr lang="en-US" sz="4000" dirty="0"/>
            </a:br>
            <a:endParaRPr lang="en-US" sz="4000" dirty="0"/>
          </a:p>
        </p:txBody>
      </p:sp>
      <p:pic>
        <p:nvPicPr>
          <p:cNvPr id="9" name="Content Placeholder 8">
            <a:extLst>
              <a:ext uri="{FF2B5EF4-FFF2-40B4-BE49-F238E27FC236}">
                <a16:creationId xmlns:a16="http://schemas.microsoft.com/office/drawing/2014/main" id="{7CE12EB7-47CF-7134-DE1B-7F6316723D0A}"/>
              </a:ext>
            </a:extLst>
          </p:cNvPr>
          <p:cNvPicPr>
            <a:picLocks noGrp="1" noChangeAspect="1"/>
          </p:cNvPicPr>
          <p:nvPr>
            <p:ph idx="1"/>
          </p:nvPr>
        </p:nvPicPr>
        <p:blipFill>
          <a:blip r:embed="rId3"/>
          <a:stretch>
            <a:fillRect/>
          </a:stretch>
        </p:blipFill>
        <p:spPr>
          <a:xfrm>
            <a:off x="266698" y="1450328"/>
            <a:ext cx="8443588" cy="2750694"/>
          </a:xfrm>
        </p:spPr>
      </p:pic>
      <p:sp>
        <p:nvSpPr>
          <p:cNvPr id="3" name="TextBox 2">
            <a:extLst>
              <a:ext uri="{FF2B5EF4-FFF2-40B4-BE49-F238E27FC236}">
                <a16:creationId xmlns:a16="http://schemas.microsoft.com/office/drawing/2014/main" id="{AD46451F-BE94-7AAB-7112-FB09A9B6F4B1}"/>
              </a:ext>
            </a:extLst>
          </p:cNvPr>
          <p:cNvSpPr txBox="1"/>
          <p:nvPr/>
        </p:nvSpPr>
        <p:spPr>
          <a:xfrm>
            <a:off x="347931" y="4407969"/>
            <a:ext cx="8281122" cy="707886"/>
          </a:xfrm>
          <a:prstGeom prst="rect">
            <a:avLst/>
          </a:prstGeom>
          <a:noFill/>
        </p:spPr>
        <p:txBody>
          <a:bodyPr wrap="square" rtlCol="0">
            <a:spAutoFit/>
          </a:bodyPr>
          <a:lstStyle/>
          <a:p>
            <a:r>
              <a:rPr lang="en-US" sz="2000" dirty="0">
                <a:latin typeface=" Arial"/>
              </a:rPr>
              <a:t>*Ensure block 7a clearly states the basis of the complaint and who the complaint is against</a:t>
            </a:r>
          </a:p>
        </p:txBody>
      </p:sp>
      <p:sp>
        <p:nvSpPr>
          <p:cNvPr id="4" name="TextBox 3">
            <a:extLst>
              <a:ext uri="{FF2B5EF4-FFF2-40B4-BE49-F238E27FC236}">
                <a16:creationId xmlns:a16="http://schemas.microsoft.com/office/drawing/2014/main" id="{AA795293-D164-F3CB-0203-5E313390724C}"/>
              </a:ext>
            </a:extLst>
          </p:cNvPr>
          <p:cNvSpPr txBox="1"/>
          <p:nvPr/>
        </p:nvSpPr>
        <p:spPr>
          <a:xfrm flipH="1">
            <a:off x="572568" y="221942"/>
            <a:ext cx="8137718" cy="523220"/>
          </a:xfrm>
          <a:prstGeom prst="rect">
            <a:avLst/>
          </a:prstGeom>
          <a:noFill/>
        </p:spPr>
        <p:txBody>
          <a:bodyPr wrap="square" rtlCol="0">
            <a:spAutoFit/>
          </a:bodyPr>
          <a:lstStyle/>
          <a:p>
            <a:r>
              <a:rPr lang="en-US" sz="2800" dirty="0">
                <a:latin typeface=" Arial"/>
              </a:rPr>
              <a:t>Equal Opportunity and Harassment Complaint</a:t>
            </a:r>
          </a:p>
        </p:txBody>
      </p:sp>
    </p:spTree>
    <p:extLst>
      <p:ext uri="{BB962C8B-B14F-4D97-AF65-F5344CB8AC3E}">
        <p14:creationId xmlns:p14="http://schemas.microsoft.com/office/powerpoint/2010/main" val="837366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FBCEF-3ABF-4461-5DAD-9A7E7C95C93E}"/>
              </a:ext>
            </a:extLst>
          </p:cNvPr>
          <p:cNvSpPr>
            <a:spLocks noGrp="1"/>
          </p:cNvSpPr>
          <p:nvPr>
            <p:ph type="title"/>
          </p:nvPr>
        </p:nvSpPr>
        <p:spPr>
          <a:xfrm>
            <a:off x="1866900" y="143608"/>
            <a:ext cx="5276850" cy="747347"/>
          </a:xfrm>
        </p:spPr>
        <p:txBody>
          <a:bodyPr/>
          <a:lstStyle/>
          <a:p>
            <a:r>
              <a:rPr lang="en-US" sz="3200" dirty="0">
                <a:latin typeface=" Arial"/>
              </a:rPr>
              <a:t>Formal Complaint Process</a:t>
            </a:r>
          </a:p>
        </p:txBody>
      </p:sp>
      <p:sp>
        <p:nvSpPr>
          <p:cNvPr id="3" name="Content Placeholder 2">
            <a:extLst>
              <a:ext uri="{FF2B5EF4-FFF2-40B4-BE49-F238E27FC236}">
                <a16:creationId xmlns:a16="http://schemas.microsoft.com/office/drawing/2014/main" id="{27A96BFE-481E-10FA-61AD-5CB831C80770}"/>
              </a:ext>
            </a:extLst>
          </p:cNvPr>
          <p:cNvSpPr>
            <a:spLocks noGrp="1"/>
          </p:cNvSpPr>
          <p:nvPr>
            <p:ph idx="1"/>
          </p:nvPr>
        </p:nvSpPr>
        <p:spPr>
          <a:xfrm>
            <a:off x="167054" y="1163515"/>
            <a:ext cx="8634046" cy="4323431"/>
          </a:xfrm>
        </p:spPr>
        <p:txBody>
          <a:bodyPr lIns="91440" tIns="45720" rIns="91440" bIns="45720" anchor="t"/>
          <a:lstStyle/>
          <a:p>
            <a:pPr marL="342900" indent="-342900">
              <a:buFont typeface="Arial" panose="020B0604020202020204" pitchFamily="34" charset="0"/>
              <a:buChar char="•"/>
            </a:pPr>
            <a:r>
              <a:rPr lang="en-US" sz="2000" dirty="0">
                <a:latin typeface=" Arial"/>
              </a:rPr>
              <a:t>Ensure that the complainant has been sworn to the complaint (DA 7279)</a:t>
            </a:r>
          </a:p>
          <a:p>
            <a:pPr marL="342900" indent="-342900">
              <a:buFont typeface="Arial" panose="020B0604020202020204" pitchFamily="34" charset="0"/>
              <a:buChar char="•"/>
            </a:pPr>
            <a:r>
              <a:rPr lang="en-US" sz="2000" dirty="0">
                <a:latin typeface=" Arial"/>
              </a:rPr>
              <a:t>Complete and acknowledge receipt of DA Form 7279</a:t>
            </a:r>
          </a:p>
          <a:p>
            <a:pPr marL="342900" indent="-342900">
              <a:buFont typeface="Arial" panose="020B0604020202020204" pitchFamily="34" charset="0"/>
              <a:buChar char="•"/>
            </a:pPr>
            <a:r>
              <a:rPr lang="en-US" sz="2000" dirty="0">
                <a:latin typeface=" Arial"/>
              </a:rPr>
              <a:t>Commence, or cause the commencement of the investigation of the complaint within 5 calendar days of receipt</a:t>
            </a:r>
          </a:p>
          <a:p>
            <a:pPr marL="342900" indent="-342900">
              <a:buFont typeface="Arial" panose="020B0604020202020204" pitchFamily="34" charset="0"/>
              <a:buChar char="•"/>
            </a:pPr>
            <a:r>
              <a:rPr lang="en-US" sz="2000" dirty="0">
                <a:latin typeface=" Arial"/>
              </a:rPr>
              <a:t>Inform the complainant and subject of the commencement of the investigation</a:t>
            </a:r>
          </a:p>
          <a:p>
            <a:pPr marL="342900" indent="-342900"/>
            <a:r>
              <a:rPr lang="en-US" sz="2000" dirty="0">
                <a:latin typeface=" Arial"/>
              </a:rPr>
              <a:t>Conduct the investigation within prescribed timelines</a:t>
            </a:r>
          </a:p>
          <a:p>
            <a:pPr marL="342900" indent="-342900"/>
            <a:r>
              <a:rPr lang="en-US" sz="2000" dirty="0">
                <a:latin typeface=" Arial"/>
              </a:rPr>
              <a:t>Provide a progress report to the complainant and subject every 14 days</a:t>
            </a:r>
          </a:p>
          <a:p>
            <a:pPr marL="342900" indent="-342900"/>
            <a:r>
              <a:rPr lang="en-US" sz="2000" dirty="0">
                <a:latin typeface=" Arial"/>
              </a:rPr>
              <a:t>The entire complaint process will be completed within 60 days</a:t>
            </a:r>
          </a:p>
          <a:p>
            <a:pPr marL="342900" indent="-342900"/>
            <a:r>
              <a:rPr lang="en-US" sz="2000" dirty="0">
                <a:latin typeface=" Arial"/>
              </a:rPr>
              <a:t>Advise complainant and subject (in writing) of outcome and appeal process.</a:t>
            </a:r>
          </a:p>
          <a:p>
            <a:pPr marL="342900" indent="-342900">
              <a:buFont typeface="Arial" panose="020B0604020202020204" pitchFamily="34" charset="0"/>
              <a:buChar char="•"/>
            </a:pPr>
            <a:endParaRPr lang="en-US" sz="2000" dirty="0">
              <a:latin typeface=" Arial"/>
            </a:endParaRPr>
          </a:p>
          <a:p>
            <a:pPr marL="342900" indent="-342900">
              <a:buFont typeface="Arial" panose="020B0604020202020204" pitchFamily="34" charset="0"/>
              <a:buChar char="•"/>
            </a:pPr>
            <a:endParaRPr lang="en-US" sz="1800" dirty="0"/>
          </a:p>
        </p:txBody>
      </p:sp>
      <p:sp>
        <p:nvSpPr>
          <p:cNvPr id="4" name="TextBox 3">
            <a:extLst>
              <a:ext uri="{FF2B5EF4-FFF2-40B4-BE49-F238E27FC236}">
                <a16:creationId xmlns:a16="http://schemas.microsoft.com/office/drawing/2014/main" id="{FB3A27EB-3257-CCD7-1F4B-E368701B73AB}"/>
              </a:ext>
            </a:extLst>
          </p:cNvPr>
          <p:cNvSpPr txBox="1"/>
          <p:nvPr/>
        </p:nvSpPr>
        <p:spPr>
          <a:xfrm>
            <a:off x="2847976" y="704781"/>
            <a:ext cx="2838450" cy="461665"/>
          </a:xfrm>
          <a:prstGeom prst="rect">
            <a:avLst/>
          </a:prstGeom>
          <a:noFill/>
        </p:spPr>
        <p:txBody>
          <a:bodyPr wrap="square" rtlCol="0">
            <a:spAutoFit/>
          </a:bodyPr>
          <a:lstStyle/>
          <a:p>
            <a:r>
              <a:rPr lang="en-US" sz="2400" dirty="0">
                <a:latin typeface=" Arial"/>
              </a:rPr>
              <a:t>Commander’s Role</a:t>
            </a:r>
          </a:p>
        </p:txBody>
      </p:sp>
    </p:spTree>
    <p:extLst>
      <p:ext uri="{BB962C8B-B14F-4D97-AF65-F5344CB8AC3E}">
        <p14:creationId xmlns:p14="http://schemas.microsoft.com/office/powerpoint/2010/main" val="3695421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58387-55D9-3AE2-A0B1-B0BFE7778D3C}"/>
              </a:ext>
            </a:extLst>
          </p:cNvPr>
          <p:cNvSpPr>
            <a:spLocks noGrp="1"/>
          </p:cNvSpPr>
          <p:nvPr>
            <p:ph type="title"/>
          </p:nvPr>
        </p:nvSpPr>
        <p:spPr>
          <a:xfrm>
            <a:off x="3150870" y="56784"/>
            <a:ext cx="2274570" cy="615460"/>
          </a:xfrm>
        </p:spPr>
        <p:txBody>
          <a:bodyPr/>
          <a:lstStyle/>
          <a:p>
            <a:r>
              <a:rPr lang="en-US" sz="3200" dirty="0">
                <a:latin typeface=" Arial"/>
              </a:rPr>
              <a:t>Extensions</a:t>
            </a:r>
          </a:p>
        </p:txBody>
      </p:sp>
      <p:sp>
        <p:nvSpPr>
          <p:cNvPr id="3" name="Content Placeholder 2">
            <a:extLst>
              <a:ext uri="{FF2B5EF4-FFF2-40B4-BE49-F238E27FC236}">
                <a16:creationId xmlns:a16="http://schemas.microsoft.com/office/drawing/2014/main" id="{9E7BB7FE-FBCA-01F0-1121-9038FED1C44D}"/>
              </a:ext>
            </a:extLst>
          </p:cNvPr>
          <p:cNvSpPr>
            <a:spLocks noGrp="1"/>
          </p:cNvSpPr>
          <p:nvPr>
            <p:ph idx="1"/>
          </p:nvPr>
        </p:nvSpPr>
        <p:spPr>
          <a:xfrm>
            <a:off x="455135" y="737403"/>
            <a:ext cx="8458200" cy="5183433"/>
          </a:xfrm>
        </p:spPr>
        <p:txBody>
          <a:bodyPr/>
          <a:lstStyle/>
          <a:p>
            <a:pPr marL="285750" indent="-285750">
              <a:buFont typeface="Arial" panose="020B0604020202020204" pitchFamily="34" charset="0"/>
              <a:buChar char="•"/>
            </a:pPr>
            <a:r>
              <a:rPr lang="en-US" sz="2000" dirty="0">
                <a:latin typeface=" Arial"/>
              </a:rPr>
              <a:t>If, due to extenuating circumstances, it becomes impossible to conduct a complete investigation within the prescribed timelines, that </a:t>
            </a:r>
            <a:r>
              <a:rPr lang="en-US" sz="2000" b="1" dirty="0">
                <a:latin typeface=" Arial"/>
              </a:rPr>
              <a:t>commander may obtain an extension in writing from the next higher commander for usually not more than 30 calendar days (three MUTA (90 days) for USAR)</a:t>
            </a:r>
            <a:r>
              <a:rPr lang="en-US" sz="2000" dirty="0">
                <a:latin typeface=" Arial"/>
              </a:rPr>
              <a:t>. </a:t>
            </a:r>
          </a:p>
          <a:p>
            <a:pPr marL="285750" indent="-285750">
              <a:buFont typeface="Arial" panose="020B0604020202020204" pitchFamily="34" charset="0"/>
              <a:buChar char="•"/>
            </a:pPr>
            <a:r>
              <a:rPr lang="en-US" sz="2000" dirty="0">
                <a:latin typeface=" Arial"/>
              </a:rPr>
              <a:t>Under </a:t>
            </a:r>
            <a:r>
              <a:rPr lang="en-US" sz="2000" b="1" dirty="0">
                <a:latin typeface=" Arial"/>
              </a:rPr>
              <a:t>extreme circumstances </a:t>
            </a:r>
            <a:r>
              <a:rPr lang="en-US" sz="2000" dirty="0">
                <a:latin typeface=" Arial"/>
              </a:rPr>
              <a:t>a commander may obtain an additional extension in writing from the GCMCA not to exceed 30 calendar days (three MUTA (90 days) - for USAR).</a:t>
            </a:r>
          </a:p>
          <a:p>
            <a:pPr marL="285750" indent="-285750">
              <a:buFont typeface="Arial" panose="020B0604020202020204" pitchFamily="34" charset="0"/>
              <a:buChar char="•"/>
            </a:pPr>
            <a:r>
              <a:rPr lang="en-US" sz="2000" dirty="0">
                <a:latin typeface=" Arial"/>
              </a:rPr>
              <a:t>Commanders of Army Command’s (ACOM’s), Army Service Component Command (ASCC), or Direct Reporting Unit’s (DRU’s) (only) </a:t>
            </a:r>
            <a:r>
              <a:rPr lang="en-US" sz="2000" b="1" dirty="0">
                <a:latin typeface=" Arial"/>
              </a:rPr>
              <a:t>may delegate extension approval authority </a:t>
            </a:r>
            <a:r>
              <a:rPr lang="en-US" sz="2000" dirty="0">
                <a:latin typeface=" Arial"/>
              </a:rPr>
              <a:t>to ACOM, ASCC, DRU Deputy Commanding General, Chief of Staff, or subordinate general officer.</a:t>
            </a:r>
          </a:p>
          <a:p>
            <a:pPr marL="285750" indent="-285750">
              <a:buFont typeface="Arial" panose="020B0604020202020204" pitchFamily="34" charset="0"/>
              <a:buChar char="•"/>
            </a:pPr>
            <a:r>
              <a:rPr lang="en-US" sz="2000" dirty="0">
                <a:latin typeface=" Arial"/>
              </a:rPr>
              <a:t>Upon receipt of an approved extension, the commander must inform the complainant and subject of the extension, its duration, and the reasons for which it was requested.</a:t>
            </a:r>
          </a:p>
          <a:p>
            <a:pPr marL="285750" indent="-285750">
              <a:buFont typeface="Arial" panose="020B0604020202020204" pitchFamily="34" charset="0"/>
              <a:buChar char="•"/>
            </a:pPr>
            <a:r>
              <a:rPr lang="en-US" sz="2000" dirty="0">
                <a:solidFill>
                  <a:srgbClr val="FF0000"/>
                </a:solidFill>
                <a:latin typeface=" Arial"/>
              </a:rPr>
              <a:t>Failure to adhere to prescribed timelines will result in automatic referral of the complaint to the next higher echelon commander for investigation and resolution.</a:t>
            </a:r>
          </a:p>
          <a:p>
            <a:endParaRPr lang="en-US" dirty="0"/>
          </a:p>
        </p:txBody>
      </p:sp>
    </p:spTree>
    <p:extLst>
      <p:ext uri="{BB962C8B-B14F-4D97-AF65-F5344CB8AC3E}">
        <p14:creationId xmlns:p14="http://schemas.microsoft.com/office/powerpoint/2010/main" val="2476876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8A3D3-F389-0A75-5099-498817B00803}"/>
              </a:ext>
            </a:extLst>
          </p:cNvPr>
          <p:cNvSpPr>
            <a:spLocks noGrp="1"/>
          </p:cNvSpPr>
          <p:nvPr>
            <p:ph type="title"/>
          </p:nvPr>
        </p:nvSpPr>
        <p:spPr>
          <a:xfrm>
            <a:off x="3266347" y="87922"/>
            <a:ext cx="2686050" cy="593114"/>
          </a:xfrm>
        </p:spPr>
        <p:txBody>
          <a:bodyPr/>
          <a:lstStyle/>
          <a:p>
            <a:r>
              <a:rPr lang="en-US" sz="3200" dirty="0">
                <a:latin typeface=" Arial"/>
              </a:rPr>
              <a:t>MEO Review</a:t>
            </a:r>
            <a:br>
              <a:rPr lang="en-US" sz="4400" dirty="0"/>
            </a:br>
            <a:endParaRPr lang="en-US" dirty="0"/>
          </a:p>
        </p:txBody>
      </p:sp>
      <p:sp>
        <p:nvSpPr>
          <p:cNvPr id="3" name="Content Placeholder 2">
            <a:extLst>
              <a:ext uri="{FF2B5EF4-FFF2-40B4-BE49-F238E27FC236}">
                <a16:creationId xmlns:a16="http://schemas.microsoft.com/office/drawing/2014/main" id="{69F5FD6C-30C5-E663-CFBD-37C955B12E0E}"/>
              </a:ext>
            </a:extLst>
          </p:cNvPr>
          <p:cNvSpPr>
            <a:spLocks noGrp="1"/>
          </p:cNvSpPr>
          <p:nvPr>
            <p:ph idx="1"/>
          </p:nvPr>
        </p:nvSpPr>
        <p:spPr>
          <a:xfrm>
            <a:off x="375876" y="931985"/>
            <a:ext cx="8195556" cy="5350486"/>
          </a:xfrm>
        </p:spPr>
        <p:txBody>
          <a:bodyPr/>
          <a:lstStyle/>
          <a:p>
            <a:r>
              <a:rPr lang="en-US" sz="2000" dirty="0">
                <a:latin typeface=" Arial"/>
              </a:rPr>
              <a:t>Prior to submission of the report the legal advisor, the investigative officer and the MEO professional will meet and conduct an </a:t>
            </a:r>
            <a:r>
              <a:rPr lang="en-US" sz="2000" b="1" dirty="0">
                <a:latin typeface=" Arial"/>
              </a:rPr>
              <a:t>administrative review </a:t>
            </a:r>
            <a:r>
              <a:rPr lang="en-US" sz="2000" dirty="0">
                <a:latin typeface=" Arial"/>
              </a:rPr>
              <a:t>of the report. </a:t>
            </a:r>
          </a:p>
          <a:p>
            <a:r>
              <a:rPr lang="en-US" sz="2000" dirty="0">
                <a:latin typeface=" Arial"/>
              </a:rPr>
              <a:t>Conduct MEO review on an MFR:</a:t>
            </a:r>
          </a:p>
          <a:p>
            <a:pPr lvl="1"/>
            <a:r>
              <a:rPr lang="en-US" sz="2000" dirty="0">
                <a:latin typeface=" Arial"/>
              </a:rPr>
              <a:t>Use unit letterhead (include office symbol and date)</a:t>
            </a:r>
          </a:p>
          <a:p>
            <a:pPr lvl="1"/>
            <a:r>
              <a:rPr lang="en-US" sz="2000" dirty="0">
                <a:latin typeface=" Arial"/>
              </a:rPr>
              <a:t>State the purpose of the investigation</a:t>
            </a:r>
          </a:p>
          <a:p>
            <a:pPr lvl="1"/>
            <a:r>
              <a:rPr lang="en-US" sz="2000" dirty="0">
                <a:latin typeface=" Arial"/>
              </a:rPr>
              <a:t>Give background (names, dates, allegations of discrimination/harassment)</a:t>
            </a:r>
          </a:p>
          <a:p>
            <a:pPr lvl="1"/>
            <a:r>
              <a:rPr lang="en-US" sz="2000" dirty="0">
                <a:latin typeface=" Arial"/>
              </a:rPr>
              <a:t>Provide an analysis</a:t>
            </a:r>
          </a:p>
          <a:p>
            <a:pPr lvl="2"/>
            <a:r>
              <a:rPr lang="en-US" dirty="0">
                <a:latin typeface=" Arial"/>
              </a:rPr>
              <a:t>Review the entire report (use the checklist) </a:t>
            </a:r>
          </a:p>
          <a:p>
            <a:pPr lvl="2"/>
            <a:r>
              <a:rPr lang="en-US" dirty="0">
                <a:latin typeface=" Arial"/>
              </a:rPr>
              <a:t>Provide references</a:t>
            </a:r>
          </a:p>
          <a:p>
            <a:pPr lvl="2"/>
            <a:r>
              <a:rPr lang="en-US" dirty="0">
                <a:latin typeface=" Arial"/>
              </a:rPr>
              <a:t>Note any missing information, ask the IO to provide it.  If the IO doesn’t have it, have the IO document the reason why</a:t>
            </a:r>
            <a:endParaRPr lang="en-US" sz="2000" dirty="0">
              <a:latin typeface=" Arial"/>
            </a:endParaRPr>
          </a:p>
          <a:p>
            <a:pPr lvl="2"/>
            <a:endParaRPr lang="en-US" sz="1000" dirty="0"/>
          </a:p>
        </p:txBody>
      </p:sp>
    </p:spTree>
    <p:extLst>
      <p:ext uri="{BB962C8B-B14F-4D97-AF65-F5344CB8AC3E}">
        <p14:creationId xmlns:p14="http://schemas.microsoft.com/office/powerpoint/2010/main" val="607367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08FE4-CC2E-74BE-0C2A-604F12CC5271}"/>
              </a:ext>
            </a:extLst>
          </p:cNvPr>
          <p:cNvSpPr>
            <a:spLocks noGrp="1"/>
          </p:cNvSpPr>
          <p:nvPr>
            <p:ph type="title"/>
          </p:nvPr>
        </p:nvSpPr>
        <p:spPr>
          <a:xfrm>
            <a:off x="2600325" y="87923"/>
            <a:ext cx="3943350" cy="593114"/>
          </a:xfrm>
        </p:spPr>
        <p:txBody>
          <a:bodyPr/>
          <a:lstStyle/>
          <a:p>
            <a:r>
              <a:rPr lang="en-US" sz="3200" dirty="0">
                <a:latin typeface=" Arial"/>
              </a:rPr>
              <a:t>Investigative Report</a:t>
            </a:r>
          </a:p>
        </p:txBody>
      </p:sp>
      <p:sp>
        <p:nvSpPr>
          <p:cNvPr id="3" name="Content Placeholder 2">
            <a:extLst>
              <a:ext uri="{FF2B5EF4-FFF2-40B4-BE49-F238E27FC236}">
                <a16:creationId xmlns:a16="http://schemas.microsoft.com/office/drawing/2014/main" id="{3D3B0923-87C2-0959-9986-36BF212E467B}"/>
              </a:ext>
            </a:extLst>
          </p:cNvPr>
          <p:cNvSpPr>
            <a:spLocks noGrp="1"/>
          </p:cNvSpPr>
          <p:nvPr>
            <p:ph idx="1"/>
          </p:nvPr>
        </p:nvSpPr>
        <p:spPr>
          <a:xfrm>
            <a:off x="351691" y="940777"/>
            <a:ext cx="8651631" cy="5157055"/>
          </a:xfrm>
        </p:spPr>
        <p:txBody>
          <a:bodyPr/>
          <a:lstStyle/>
          <a:p>
            <a:pPr marL="0" indent="0">
              <a:buNone/>
            </a:pPr>
            <a:r>
              <a:rPr lang="en-US" sz="1800" dirty="0">
                <a:latin typeface=" Arial"/>
              </a:rPr>
              <a:t>(a) DA Form 1574–1 (Report of Proceedings by Investigating Officer). </a:t>
            </a:r>
          </a:p>
          <a:p>
            <a:pPr marL="0" indent="0">
              <a:buNone/>
            </a:pPr>
            <a:r>
              <a:rPr lang="en-US" sz="1800" dirty="0">
                <a:latin typeface=" Arial"/>
              </a:rPr>
              <a:t>(b) Appointing order. </a:t>
            </a:r>
          </a:p>
          <a:p>
            <a:pPr marL="0" indent="0">
              <a:buNone/>
            </a:pPr>
            <a:r>
              <a:rPr lang="en-US" sz="1800" dirty="0">
                <a:latin typeface=" Arial"/>
              </a:rPr>
              <a:t>(c) Copy of the DA Form 7279 with attached continuation sheets.</a:t>
            </a:r>
          </a:p>
          <a:p>
            <a:pPr marL="0" indent="0">
              <a:buNone/>
            </a:pPr>
            <a:r>
              <a:rPr lang="en-US" sz="1800" dirty="0">
                <a:latin typeface=" Arial"/>
              </a:rPr>
              <a:t>(d) List of questions developed with MEO professional.</a:t>
            </a:r>
          </a:p>
          <a:p>
            <a:pPr marL="0" indent="0">
              <a:buNone/>
            </a:pPr>
            <a:r>
              <a:rPr lang="en-US" sz="1800" dirty="0">
                <a:latin typeface=" Arial"/>
              </a:rPr>
              <a:t>(e) Copy of the completed/initialed commander's reprisal plan. </a:t>
            </a:r>
          </a:p>
          <a:p>
            <a:pPr marL="0" indent="0">
              <a:buNone/>
            </a:pPr>
            <a:r>
              <a:rPr lang="en-US" sz="1800" dirty="0">
                <a:latin typeface=" Arial"/>
              </a:rPr>
              <a:t>(f) Exhibits (with an index) of statements/synopses of interviews with complainant, subject, named witnesses (with DA </a:t>
            </a:r>
            <a:r>
              <a:rPr lang="en-US" sz="1800" dirty="0" err="1">
                <a:latin typeface=" Arial"/>
              </a:rPr>
              <a:t>DA</a:t>
            </a:r>
            <a:r>
              <a:rPr lang="en-US" sz="1800" dirty="0">
                <a:latin typeface=" Arial"/>
              </a:rPr>
              <a:t> 3881, if necessary), chain of command, and third-party personnel.  </a:t>
            </a:r>
          </a:p>
          <a:p>
            <a:pPr marL="0" indent="0">
              <a:buNone/>
            </a:pPr>
            <a:r>
              <a:rPr lang="en-US" sz="1800" dirty="0">
                <a:latin typeface=" Arial"/>
              </a:rPr>
              <a:t>(g) Description/assessment of unit policies </a:t>
            </a:r>
          </a:p>
          <a:p>
            <a:pPr marL="0" indent="0">
              <a:buNone/>
            </a:pPr>
            <a:r>
              <a:rPr lang="en-US" sz="1800" dirty="0">
                <a:latin typeface=" Arial"/>
              </a:rPr>
              <a:t>(h) Written approval from the appointing authority for any approved extensions</a:t>
            </a:r>
          </a:p>
          <a:p>
            <a:pPr marL="400050" indent="-400050">
              <a:buAutoNum type="romanLcParenBoth"/>
            </a:pPr>
            <a:r>
              <a:rPr lang="en-US" sz="1800" dirty="0">
                <a:latin typeface=" Arial"/>
              </a:rPr>
              <a:t>Written explanation of extenuating circumstances that prevented the investigating officer from interviewing any complaints, subjects, named witnesses, chain of command, or third-party personnel. </a:t>
            </a:r>
          </a:p>
          <a:p>
            <a:pPr marL="0" indent="0">
              <a:buNone/>
            </a:pPr>
            <a:r>
              <a:rPr lang="en-US" sz="1800" dirty="0">
                <a:latin typeface=" Arial"/>
              </a:rPr>
              <a:t>(j) Written review by the MEO professional </a:t>
            </a:r>
          </a:p>
          <a:p>
            <a:pPr marL="0" indent="0">
              <a:buNone/>
            </a:pPr>
            <a:r>
              <a:rPr lang="en-US" sz="1800" dirty="0">
                <a:latin typeface=" Arial"/>
              </a:rPr>
              <a:t>The investigating officer will submit the completed investigation to the servicing SJA or legal advisor for legal review. Once the legal review is complete the IO will submit the final investigation to the command for final disposition </a:t>
            </a:r>
          </a:p>
          <a:p>
            <a:pPr marL="0" indent="0">
              <a:buNone/>
            </a:pPr>
            <a:endParaRPr lang="en-US" sz="1800" dirty="0"/>
          </a:p>
        </p:txBody>
      </p:sp>
    </p:spTree>
    <p:extLst>
      <p:ext uri="{BB962C8B-B14F-4D97-AF65-F5344CB8AC3E}">
        <p14:creationId xmlns:p14="http://schemas.microsoft.com/office/powerpoint/2010/main" val="2980822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64B38-E3A0-76B8-63B9-67586F5AFD18}"/>
              </a:ext>
            </a:extLst>
          </p:cNvPr>
          <p:cNvSpPr>
            <a:spLocks noGrp="1"/>
          </p:cNvSpPr>
          <p:nvPr>
            <p:ph type="title"/>
          </p:nvPr>
        </p:nvSpPr>
        <p:spPr>
          <a:xfrm>
            <a:off x="1991458" y="92565"/>
            <a:ext cx="4690696" cy="487728"/>
          </a:xfrm>
        </p:spPr>
        <p:txBody>
          <a:bodyPr/>
          <a:lstStyle/>
          <a:p>
            <a:r>
              <a:rPr lang="en-US" sz="3200" dirty="0">
                <a:latin typeface=" Arial"/>
              </a:rPr>
              <a:t>Substantiated Complaint</a:t>
            </a:r>
          </a:p>
        </p:txBody>
      </p:sp>
      <p:sp>
        <p:nvSpPr>
          <p:cNvPr id="3" name="Content Placeholder 2">
            <a:extLst>
              <a:ext uri="{FF2B5EF4-FFF2-40B4-BE49-F238E27FC236}">
                <a16:creationId xmlns:a16="http://schemas.microsoft.com/office/drawing/2014/main" id="{78A78C19-39AC-772D-95D6-28A97B5DAEB5}"/>
              </a:ext>
            </a:extLst>
          </p:cNvPr>
          <p:cNvSpPr>
            <a:spLocks noGrp="1"/>
          </p:cNvSpPr>
          <p:nvPr>
            <p:ph idx="1"/>
          </p:nvPr>
        </p:nvSpPr>
        <p:spPr>
          <a:xfrm>
            <a:off x="672611" y="1253331"/>
            <a:ext cx="7798777" cy="4351338"/>
          </a:xfrm>
        </p:spPr>
        <p:txBody>
          <a:bodyPr/>
          <a:lstStyle/>
          <a:p>
            <a:r>
              <a:rPr lang="en-US" sz="2000" dirty="0">
                <a:latin typeface=" Arial"/>
              </a:rPr>
              <a:t>The finding is annotated on DA 7279 and documented on an MFR advising the Soldiers of their appeal rights.</a:t>
            </a:r>
          </a:p>
          <a:p>
            <a:r>
              <a:rPr lang="en-US" sz="2000" dirty="0">
                <a:latin typeface=" Arial"/>
              </a:rPr>
              <a:t>The commander must decide what corrective action to take, whether administrative of punitive.</a:t>
            </a:r>
          </a:p>
          <a:p>
            <a:r>
              <a:rPr lang="en-US" sz="2000" dirty="0">
                <a:latin typeface=" Arial"/>
              </a:rPr>
              <a:t>Subjects of a substantiated complaint, will, as a minimum, undergo counseling by a member of the chain of command.</a:t>
            </a:r>
          </a:p>
          <a:p>
            <a:r>
              <a:rPr lang="en-US" sz="2000" dirty="0">
                <a:latin typeface=" Arial"/>
              </a:rPr>
              <a:t>Commanders have the full range of administrative actions available to them to deal with violators of the Army MEO and harassment policies.</a:t>
            </a:r>
          </a:p>
          <a:p>
            <a:endParaRPr lang="en-US" sz="2000" dirty="0">
              <a:latin typeface=" Arial"/>
            </a:endParaRPr>
          </a:p>
          <a:p>
            <a:pPr marL="0" indent="0">
              <a:buNone/>
            </a:pPr>
            <a:r>
              <a:rPr lang="en-US" sz="2000" dirty="0">
                <a:solidFill>
                  <a:srgbClr val="FF0000"/>
                </a:solidFill>
                <a:latin typeface=" Arial"/>
              </a:rPr>
              <a:t>* Substantiated issues or incidents regarding Army performance of objectives and/or command special interest items during the rating period will include such information on evaluation reports (AR 623-3, Evaluation Reporting System, Chapter 3-5)</a:t>
            </a:r>
          </a:p>
        </p:txBody>
      </p:sp>
    </p:spTree>
    <p:extLst>
      <p:ext uri="{BB962C8B-B14F-4D97-AF65-F5344CB8AC3E}">
        <p14:creationId xmlns:p14="http://schemas.microsoft.com/office/powerpoint/2010/main" val="1696355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64B38-E3A0-76B8-63B9-67586F5AFD18}"/>
              </a:ext>
            </a:extLst>
          </p:cNvPr>
          <p:cNvSpPr>
            <a:spLocks noGrp="1"/>
          </p:cNvSpPr>
          <p:nvPr>
            <p:ph type="title"/>
          </p:nvPr>
        </p:nvSpPr>
        <p:spPr>
          <a:xfrm>
            <a:off x="1789235" y="92565"/>
            <a:ext cx="5139104" cy="487728"/>
          </a:xfrm>
        </p:spPr>
        <p:txBody>
          <a:bodyPr/>
          <a:lstStyle/>
          <a:p>
            <a:r>
              <a:rPr lang="en-US" sz="3200" dirty="0">
                <a:latin typeface=" Arial"/>
              </a:rPr>
              <a:t>Unsubstantiated Complaint</a:t>
            </a:r>
          </a:p>
        </p:txBody>
      </p:sp>
      <p:sp>
        <p:nvSpPr>
          <p:cNvPr id="3" name="Content Placeholder 2">
            <a:extLst>
              <a:ext uri="{FF2B5EF4-FFF2-40B4-BE49-F238E27FC236}">
                <a16:creationId xmlns:a16="http://schemas.microsoft.com/office/drawing/2014/main" id="{78A78C19-39AC-772D-95D6-28A97B5DAEB5}"/>
              </a:ext>
            </a:extLst>
          </p:cNvPr>
          <p:cNvSpPr>
            <a:spLocks noGrp="1"/>
          </p:cNvSpPr>
          <p:nvPr>
            <p:ph idx="1"/>
          </p:nvPr>
        </p:nvSpPr>
        <p:spPr>
          <a:xfrm>
            <a:off x="672611" y="1253331"/>
            <a:ext cx="7798777" cy="4351338"/>
          </a:xfrm>
        </p:spPr>
        <p:txBody>
          <a:bodyPr/>
          <a:lstStyle/>
          <a:p>
            <a:r>
              <a:rPr lang="en-US" sz="2000" dirty="0">
                <a:latin typeface=" Arial"/>
              </a:rPr>
              <a:t>The commander will notify the complainant and subject in writing (DA 7279).</a:t>
            </a:r>
          </a:p>
          <a:p>
            <a:r>
              <a:rPr lang="en-US" sz="2000" dirty="0">
                <a:latin typeface=" Arial"/>
              </a:rPr>
              <a:t>Commanders will inform complainants and subjects of the availability of a final investigative report and their right to request a copy of the final investigative report.</a:t>
            </a:r>
          </a:p>
        </p:txBody>
      </p:sp>
    </p:spTree>
    <p:extLst>
      <p:ext uri="{BB962C8B-B14F-4D97-AF65-F5344CB8AC3E}">
        <p14:creationId xmlns:p14="http://schemas.microsoft.com/office/powerpoint/2010/main" val="3831357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A49E7-2549-3E00-9455-0B0BA0A97399}"/>
              </a:ext>
            </a:extLst>
          </p:cNvPr>
          <p:cNvSpPr>
            <a:spLocks noGrp="1"/>
          </p:cNvSpPr>
          <p:nvPr>
            <p:ph type="title"/>
          </p:nvPr>
        </p:nvSpPr>
        <p:spPr>
          <a:xfrm>
            <a:off x="3028950" y="131885"/>
            <a:ext cx="3248758" cy="549152"/>
          </a:xfrm>
        </p:spPr>
        <p:txBody>
          <a:bodyPr/>
          <a:lstStyle/>
          <a:p>
            <a:r>
              <a:rPr lang="en-US" sz="3200" dirty="0">
                <a:latin typeface=" Arial"/>
              </a:rPr>
              <a:t>Appeals Process </a:t>
            </a:r>
          </a:p>
        </p:txBody>
      </p:sp>
      <p:sp>
        <p:nvSpPr>
          <p:cNvPr id="3" name="Content Placeholder 2">
            <a:extLst>
              <a:ext uri="{FF2B5EF4-FFF2-40B4-BE49-F238E27FC236}">
                <a16:creationId xmlns:a16="http://schemas.microsoft.com/office/drawing/2014/main" id="{6EE120D8-5DC9-D41B-4B2B-A320CFBBAD53}"/>
              </a:ext>
            </a:extLst>
          </p:cNvPr>
          <p:cNvSpPr>
            <a:spLocks noGrp="1"/>
          </p:cNvSpPr>
          <p:nvPr>
            <p:ph idx="1"/>
          </p:nvPr>
        </p:nvSpPr>
        <p:spPr>
          <a:xfrm>
            <a:off x="581114" y="1144891"/>
            <a:ext cx="7819402" cy="5271355"/>
          </a:xfrm>
        </p:spPr>
        <p:txBody>
          <a:bodyPr/>
          <a:lstStyle/>
          <a:p>
            <a:r>
              <a:rPr lang="en-US" sz="2000" dirty="0">
                <a:latin typeface=" Arial"/>
              </a:rPr>
              <a:t>The Commander will provide both the complainant and subject with a </a:t>
            </a:r>
            <a:r>
              <a:rPr lang="en-US" sz="2000" b="1" dirty="0">
                <a:latin typeface=" Arial"/>
              </a:rPr>
              <a:t>memorandum</a:t>
            </a:r>
            <a:r>
              <a:rPr lang="en-US" sz="2000" dirty="0">
                <a:latin typeface=" Arial"/>
              </a:rPr>
              <a:t> that summarizes the results of the investigation. Subjects and complainants will annotate receipt by signing DA 7279.</a:t>
            </a:r>
          </a:p>
          <a:p>
            <a:r>
              <a:rPr lang="en-US" sz="2000" dirty="0">
                <a:latin typeface=" Arial"/>
              </a:rPr>
              <a:t>The complainant and subject had the </a:t>
            </a:r>
            <a:r>
              <a:rPr lang="en-US" sz="2000" b="1" dirty="0">
                <a:latin typeface=" Arial"/>
              </a:rPr>
              <a:t>right to file an appeal </a:t>
            </a:r>
            <a:r>
              <a:rPr lang="en-US" sz="2000" dirty="0">
                <a:latin typeface=" Arial"/>
              </a:rPr>
              <a:t>if the complainant or subject perceives the investigation failed to reveal all relevant facts to substantiate the allegations. </a:t>
            </a:r>
          </a:p>
          <a:p>
            <a:r>
              <a:rPr lang="en-US" sz="2000" dirty="0">
                <a:latin typeface=" Arial"/>
              </a:rPr>
              <a:t>The first level of appeal will be </a:t>
            </a:r>
            <a:r>
              <a:rPr lang="en-US" sz="2000" dirty="0">
                <a:solidFill>
                  <a:srgbClr val="FF0000"/>
                </a:solidFill>
                <a:latin typeface=" Arial"/>
              </a:rPr>
              <a:t>at least two organizational levels above </a:t>
            </a:r>
            <a:r>
              <a:rPr lang="en-US" sz="2000" dirty="0">
                <a:latin typeface=" Arial"/>
              </a:rPr>
              <a:t>the level at which the appellant is assigned, when applicable (DODI 1350.02).</a:t>
            </a:r>
          </a:p>
          <a:p>
            <a:r>
              <a:rPr lang="en-US" sz="2000" dirty="0">
                <a:latin typeface=" Arial"/>
              </a:rPr>
              <a:t>The second and final appeal will be forwarded to the Army Command (ACOM), Army Service Component Command (ASCC), or Direct Reporting Unit (DRU) commander with GCMCA (AR 600-20).</a:t>
            </a:r>
          </a:p>
          <a:p>
            <a:endParaRPr lang="en-US" dirty="0"/>
          </a:p>
        </p:txBody>
      </p:sp>
    </p:spTree>
    <p:extLst>
      <p:ext uri="{BB962C8B-B14F-4D97-AF65-F5344CB8AC3E}">
        <p14:creationId xmlns:p14="http://schemas.microsoft.com/office/powerpoint/2010/main" val="1927024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47F39-F1D5-6E29-E373-98B3DC89579C}"/>
              </a:ext>
            </a:extLst>
          </p:cNvPr>
          <p:cNvSpPr>
            <a:spLocks noGrp="1"/>
          </p:cNvSpPr>
          <p:nvPr>
            <p:ph type="title"/>
          </p:nvPr>
        </p:nvSpPr>
        <p:spPr>
          <a:xfrm>
            <a:off x="1657350" y="87923"/>
            <a:ext cx="5517173" cy="593114"/>
          </a:xfrm>
        </p:spPr>
        <p:txBody>
          <a:bodyPr/>
          <a:lstStyle/>
          <a:p>
            <a:r>
              <a:rPr lang="en-US" sz="3200" dirty="0">
                <a:latin typeface=" Arial"/>
              </a:rPr>
              <a:t>Appeals Process (Continued)</a:t>
            </a:r>
            <a:br>
              <a:rPr lang="en-US" sz="4400" dirty="0"/>
            </a:br>
            <a:endParaRPr lang="en-US" dirty="0"/>
          </a:p>
        </p:txBody>
      </p:sp>
      <p:sp>
        <p:nvSpPr>
          <p:cNvPr id="3" name="Content Placeholder 2">
            <a:extLst>
              <a:ext uri="{FF2B5EF4-FFF2-40B4-BE49-F238E27FC236}">
                <a16:creationId xmlns:a16="http://schemas.microsoft.com/office/drawing/2014/main" id="{75FBE0ED-BF10-F458-19C0-0495683A3DC0}"/>
              </a:ext>
            </a:extLst>
          </p:cNvPr>
          <p:cNvSpPr>
            <a:spLocks noGrp="1"/>
          </p:cNvSpPr>
          <p:nvPr>
            <p:ph idx="1"/>
          </p:nvPr>
        </p:nvSpPr>
        <p:spPr>
          <a:xfrm>
            <a:off x="628650" y="835269"/>
            <a:ext cx="7886700" cy="5341694"/>
          </a:xfrm>
        </p:spPr>
        <p:txBody>
          <a:bodyPr/>
          <a:lstStyle/>
          <a:p>
            <a:r>
              <a:rPr lang="en-US" sz="2000" dirty="0">
                <a:latin typeface=" Arial"/>
              </a:rPr>
              <a:t>The first and second appeal request must be presented within </a:t>
            </a:r>
            <a:r>
              <a:rPr lang="en-US" sz="2000" b="1" dirty="0">
                <a:latin typeface=" Arial"/>
              </a:rPr>
              <a:t>30 calendar days</a:t>
            </a:r>
            <a:r>
              <a:rPr lang="en-US" sz="2000" dirty="0">
                <a:latin typeface=" Arial"/>
              </a:rPr>
              <a:t> (DODI 1350.02). </a:t>
            </a:r>
          </a:p>
          <a:p>
            <a:r>
              <a:rPr lang="en-US" sz="2000" dirty="0">
                <a:latin typeface=" Arial"/>
              </a:rPr>
              <a:t>Once the first or second appeal is initiated by the complainant /or and subject, the commander has 3 calendar days to refer the appeal to the appellate authority. </a:t>
            </a:r>
          </a:p>
          <a:p>
            <a:r>
              <a:rPr lang="en-US" sz="2000" dirty="0">
                <a:latin typeface=" Arial"/>
              </a:rPr>
              <a:t>The first and second appellate authorities have 14 calendar days (two MUTA (60 days)–4 for USAR) to review the case, act on the appeal and provide written feedback, consistent with Privacy Act and FOIA limitations, to the complainant or subject on the results of the appeal. The final appellate authority decision is final.</a:t>
            </a:r>
          </a:p>
          <a:p>
            <a:pPr marL="0" indent="0">
              <a:buNone/>
            </a:pPr>
            <a:endParaRPr lang="en-US" dirty="0"/>
          </a:p>
        </p:txBody>
      </p:sp>
    </p:spTree>
    <p:extLst>
      <p:ext uri="{BB962C8B-B14F-4D97-AF65-F5344CB8AC3E}">
        <p14:creationId xmlns:p14="http://schemas.microsoft.com/office/powerpoint/2010/main" val="3376040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E89E10-3848-7C49-3CAD-ACD53CC4199D}"/>
              </a:ext>
            </a:extLst>
          </p:cNvPr>
          <p:cNvSpPr>
            <a:spLocks noGrp="1"/>
          </p:cNvSpPr>
          <p:nvPr>
            <p:ph idx="1"/>
          </p:nvPr>
        </p:nvSpPr>
        <p:spPr>
          <a:xfrm>
            <a:off x="459974" y="1055291"/>
            <a:ext cx="7886700" cy="4351338"/>
          </a:xfrm>
        </p:spPr>
        <p:txBody>
          <a:bodyPr/>
          <a:lstStyle/>
          <a:p>
            <a:r>
              <a:rPr lang="en-US" sz="2000" dirty="0">
                <a:latin typeface=" Arial"/>
              </a:rPr>
              <a:t>Uses DA 7279-1, Equal Opportunity and Harassment Complaint Resolution Assessment Form.</a:t>
            </a:r>
          </a:p>
          <a:p>
            <a:r>
              <a:rPr lang="en-US" sz="2000" dirty="0">
                <a:latin typeface=" Arial"/>
              </a:rPr>
              <a:t>Complainants and subjects should be contacted, not to exceed 30 days (two MUTA for USAR (60 days)) after the commander’s final decision on the complaint.</a:t>
            </a:r>
          </a:p>
          <a:p>
            <a:r>
              <a:rPr lang="en-US" sz="2000" dirty="0">
                <a:latin typeface=" Arial"/>
              </a:rPr>
              <a:t>MEO professional will file the entire complaint packet by the MEO database case number.</a:t>
            </a:r>
          </a:p>
          <a:p>
            <a:r>
              <a:rPr lang="en-US" sz="2000" dirty="0">
                <a:latin typeface=" Arial"/>
              </a:rPr>
              <a:t>Retain file for 15 years from the date of the commander signing the DA 7279-1.</a:t>
            </a:r>
          </a:p>
          <a:p>
            <a:r>
              <a:rPr lang="en-US" sz="2000" dirty="0">
                <a:latin typeface=" Arial"/>
              </a:rPr>
              <a:t>Will retain in addition:</a:t>
            </a:r>
          </a:p>
          <a:p>
            <a:pPr lvl="1"/>
            <a:r>
              <a:rPr lang="en-US" sz="2000" dirty="0">
                <a:latin typeface=" Arial"/>
              </a:rPr>
              <a:t>Complete report of investigation</a:t>
            </a:r>
          </a:p>
          <a:p>
            <a:pPr lvl="1"/>
            <a:r>
              <a:rPr lang="en-US" sz="2000" dirty="0">
                <a:latin typeface=" Arial"/>
              </a:rPr>
              <a:t>Status or results of any judicial action, nonjudicial punishment or other actions taken to resolve the case.</a:t>
            </a:r>
          </a:p>
          <a:p>
            <a:pPr lvl="1"/>
            <a:r>
              <a:rPr lang="en-US" sz="2000" dirty="0">
                <a:latin typeface=" Arial"/>
              </a:rPr>
              <a:t>Send information to USARC EO directorate within 30 days of final action taken by commander.</a:t>
            </a:r>
          </a:p>
        </p:txBody>
      </p:sp>
      <p:sp>
        <p:nvSpPr>
          <p:cNvPr id="6" name="TextBox 5">
            <a:extLst>
              <a:ext uri="{FF2B5EF4-FFF2-40B4-BE49-F238E27FC236}">
                <a16:creationId xmlns:a16="http://schemas.microsoft.com/office/drawing/2014/main" id="{456D56CF-42F0-DDDF-8316-938A0033F554}"/>
              </a:ext>
            </a:extLst>
          </p:cNvPr>
          <p:cNvSpPr txBox="1"/>
          <p:nvPr/>
        </p:nvSpPr>
        <p:spPr>
          <a:xfrm>
            <a:off x="1393794" y="168676"/>
            <a:ext cx="6019060" cy="584775"/>
          </a:xfrm>
          <a:prstGeom prst="rect">
            <a:avLst/>
          </a:prstGeom>
          <a:noFill/>
        </p:spPr>
        <p:txBody>
          <a:bodyPr wrap="square" rtlCol="0">
            <a:spAutoFit/>
          </a:bodyPr>
          <a:lstStyle/>
          <a:p>
            <a:r>
              <a:rPr lang="en-US" sz="3200" dirty="0">
                <a:latin typeface=" Arial"/>
              </a:rPr>
              <a:t>Closing Out a Formal Complaint</a:t>
            </a:r>
          </a:p>
        </p:txBody>
      </p:sp>
    </p:spTree>
    <p:extLst>
      <p:ext uri="{BB962C8B-B14F-4D97-AF65-F5344CB8AC3E}">
        <p14:creationId xmlns:p14="http://schemas.microsoft.com/office/powerpoint/2010/main" val="1398659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33744A-2F9D-2926-1806-E0D7E3F17B2B}"/>
              </a:ext>
            </a:extLst>
          </p:cNvPr>
          <p:cNvSpPr txBox="1"/>
          <p:nvPr/>
        </p:nvSpPr>
        <p:spPr>
          <a:xfrm>
            <a:off x="5429259" y="2380576"/>
            <a:ext cx="3212238" cy="2633957"/>
          </a:xfrm>
          <a:prstGeom prst="rect">
            <a:avLst/>
          </a:prstGeom>
        </p:spPr>
        <p:txBody>
          <a:bodyPr vert="horz" lIns="68580" tIns="34290" rIns="68580" bIns="34290" rtlCol="0" anchor="ctr">
            <a:normAutofit/>
          </a:bodyPr>
          <a:lstStyle/>
          <a:p>
            <a:pPr indent="-171450">
              <a:lnSpc>
                <a:spcPct val="90000"/>
              </a:lnSpc>
              <a:spcAft>
                <a:spcPts val="450"/>
              </a:spcAft>
              <a:buFont typeface="Arial" panose="020B0604020202020204" pitchFamily="34" charset="0"/>
              <a:buChar char="•"/>
            </a:pPr>
            <a:endParaRPr lang="en-US" sz="825" dirty="0">
              <a:latin typeface="Arial" panose="020B0604020202020204" pitchFamily="34" charset="0"/>
              <a:cs typeface="Arial" panose="020B0604020202020204" pitchFamily="34" charset="0"/>
            </a:endParaRPr>
          </a:p>
        </p:txBody>
      </p:sp>
      <p:pic>
        <p:nvPicPr>
          <p:cNvPr id="4098" name="Picture 2">
            <a:extLst>
              <a:ext uri="{FF2B5EF4-FFF2-40B4-BE49-F238E27FC236}">
                <a16:creationId xmlns:a16="http://schemas.microsoft.com/office/drawing/2014/main" id="{628B2708-C93E-43F7-C2EE-D6C720E9B6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432" y="1285402"/>
            <a:ext cx="4328320" cy="43283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C187F75-C298-E737-65B0-A98AE3D8E3A8}"/>
              </a:ext>
            </a:extLst>
          </p:cNvPr>
          <p:cNvSpPr txBox="1"/>
          <p:nvPr/>
        </p:nvSpPr>
        <p:spPr>
          <a:xfrm>
            <a:off x="4944395" y="2159968"/>
            <a:ext cx="2898640" cy="307777"/>
          </a:xfrm>
          <a:prstGeom prst="rect">
            <a:avLst/>
          </a:prstGeom>
          <a:noFill/>
        </p:spPr>
        <p:txBody>
          <a:bodyPr wrap="square">
            <a:spAutoFit/>
          </a:bodyPr>
          <a:lstStyle/>
          <a:p>
            <a:r>
              <a:rPr lang="en-US" sz="1400" b="1" dirty="0">
                <a:latin typeface=" Arial"/>
              </a:rPr>
              <a:t>What do I bring  to my Troops?</a:t>
            </a:r>
          </a:p>
        </p:txBody>
      </p:sp>
      <p:sp>
        <p:nvSpPr>
          <p:cNvPr id="7" name="TextBox 6">
            <a:extLst>
              <a:ext uri="{FF2B5EF4-FFF2-40B4-BE49-F238E27FC236}">
                <a16:creationId xmlns:a16="http://schemas.microsoft.com/office/drawing/2014/main" id="{1B5106C8-E030-6A73-9A2E-E160CDE424C7}"/>
              </a:ext>
            </a:extLst>
          </p:cNvPr>
          <p:cNvSpPr txBox="1"/>
          <p:nvPr/>
        </p:nvSpPr>
        <p:spPr>
          <a:xfrm>
            <a:off x="4966812" y="2554915"/>
            <a:ext cx="4137131" cy="2862322"/>
          </a:xfrm>
          <a:prstGeom prst="rect">
            <a:avLst/>
          </a:prstGeom>
          <a:noFill/>
        </p:spPr>
        <p:txBody>
          <a:bodyPr wrap="square">
            <a:spAutoFit/>
          </a:bodyPr>
          <a:lstStyle/>
          <a:p>
            <a:pPr marL="171450" indent="-171450">
              <a:buFont typeface="Arial" panose="020B0604020202020204" pitchFamily="34" charset="0"/>
              <a:buChar char="•"/>
            </a:pPr>
            <a:r>
              <a:rPr lang="en-US" sz="1200" dirty="0">
                <a:latin typeface=" Arial"/>
              </a:rPr>
              <a:t>Clear intent( Counseling's, Mission Orders, Policies Verbal etc.)</a:t>
            </a:r>
          </a:p>
          <a:p>
            <a:pPr marL="171450" indent="-171450">
              <a:buFont typeface="Arial" panose="020B0604020202020204" pitchFamily="34" charset="0"/>
              <a:buChar char="•"/>
            </a:pPr>
            <a:r>
              <a:rPr lang="en-US" sz="1200" dirty="0">
                <a:latin typeface=" Arial"/>
              </a:rPr>
              <a:t>Awareness( Self and your unit’s)</a:t>
            </a:r>
          </a:p>
          <a:p>
            <a:pPr marL="171450" indent="-171450">
              <a:buFont typeface="Arial" panose="020B0604020202020204" pitchFamily="34" charset="0"/>
              <a:buChar char="•"/>
            </a:pPr>
            <a:r>
              <a:rPr lang="en-US" sz="1200" dirty="0">
                <a:latin typeface=" Arial"/>
              </a:rPr>
              <a:t>Camaraderie</a:t>
            </a:r>
          </a:p>
          <a:p>
            <a:pPr marL="171450" indent="-171450">
              <a:buFont typeface="Arial" panose="020B0604020202020204" pitchFamily="34" charset="0"/>
              <a:buChar char="•"/>
            </a:pPr>
            <a:r>
              <a:rPr lang="en-US" sz="1200" dirty="0">
                <a:latin typeface=" Arial"/>
              </a:rPr>
              <a:t>Energy</a:t>
            </a:r>
          </a:p>
          <a:p>
            <a:pPr marL="171450" indent="-171450">
              <a:buFont typeface="Arial" panose="020B0604020202020204" pitchFamily="34" charset="0"/>
              <a:buChar char="•"/>
            </a:pPr>
            <a:r>
              <a:rPr lang="en-US" sz="1200" dirty="0">
                <a:latin typeface=" Arial"/>
              </a:rPr>
              <a:t>Innovation</a:t>
            </a:r>
          </a:p>
          <a:p>
            <a:pPr marL="171450" indent="-171450">
              <a:buFont typeface="Arial" panose="020B0604020202020204" pitchFamily="34" charset="0"/>
              <a:buChar char="•"/>
            </a:pPr>
            <a:r>
              <a:rPr lang="en-US" sz="1200" dirty="0">
                <a:latin typeface=" Arial"/>
              </a:rPr>
              <a:t>Care</a:t>
            </a:r>
          </a:p>
          <a:p>
            <a:pPr marL="171450" indent="-171450">
              <a:buFont typeface="Arial" panose="020B0604020202020204" pitchFamily="34" charset="0"/>
              <a:buChar char="•"/>
            </a:pPr>
            <a:r>
              <a:rPr lang="en-US" sz="1200" dirty="0">
                <a:latin typeface=" Arial"/>
              </a:rPr>
              <a:t>Communication</a:t>
            </a:r>
          </a:p>
          <a:p>
            <a:pPr marL="171450" indent="-171450">
              <a:buFont typeface="Arial" panose="020B0604020202020204" pitchFamily="34" charset="0"/>
              <a:buChar char="•"/>
            </a:pPr>
            <a:r>
              <a:rPr lang="en-US" sz="1200" dirty="0">
                <a:latin typeface=" Arial"/>
              </a:rPr>
              <a:t>Trust</a:t>
            </a:r>
          </a:p>
          <a:p>
            <a:pPr marL="171450" indent="-171450">
              <a:buFont typeface="Arial" panose="020B0604020202020204" pitchFamily="34" charset="0"/>
              <a:buChar char="•"/>
            </a:pPr>
            <a:r>
              <a:rPr lang="en-US" sz="1200" dirty="0">
                <a:latin typeface=" Arial"/>
              </a:rPr>
              <a:t>Delegate tasks – not responsibility</a:t>
            </a:r>
          </a:p>
          <a:p>
            <a:pPr marL="171450" indent="-171450">
              <a:buFont typeface="Arial" panose="020B0604020202020204" pitchFamily="34" charset="0"/>
              <a:buChar char="•"/>
            </a:pPr>
            <a:r>
              <a:rPr lang="en-US" sz="1200" dirty="0">
                <a:latin typeface=" Arial"/>
              </a:rPr>
              <a:t>Creativity</a:t>
            </a:r>
          </a:p>
          <a:p>
            <a:pPr marL="171450" indent="-171450">
              <a:buFont typeface="Arial" panose="020B0604020202020204" pitchFamily="34" charset="0"/>
              <a:buChar char="•"/>
            </a:pPr>
            <a:r>
              <a:rPr lang="en-US" sz="1200" dirty="0">
                <a:latin typeface=" Arial"/>
              </a:rPr>
              <a:t>Cohesion</a:t>
            </a:r>
          </a:p>
          <a:p>
            <a:pPr marL="171450" indent="-171450">
              <a:buFont typeface="Arial" panose="020B0604020202020204" pitchFamily="34" charset="0"/>
              <a:buChar char="•"/>
            </a:pPr>
            <a:r>
              <a:rPr lang="en-US" sz="1200" dirty="0">
                <a:latin typeface=" Arial"/>
              </a:rPr>
              <a:t>Emotional intelligence</a:t>
            </a:r>
          </a:p>
          <a:p>
            <a:pPr marL="171450" indent="-171450">
              <a:buFont typeface="Arial" panose="020B0604020202020204" pitchFamily="34" charset="0"/>
              <a:buChar char="•"/>
            </a:pPr>
            <a:r>
              <a:rPr lang="en-US" sz="1200" dirty="0">
                <a:latin typeface=" Arial"/>
              </a:rPr>
              <a:t>Make honest mistakes and learn</a:t>
            </a:r>
          </a:p>
          <a:p>
            <a:pPr marL="171450" indent="-171450">
              <a:buFont typeface="Arial" panose="020B0604020202020204" pitchFamily="34" charset="0"/>
              <a:buChar char="•"/>
            </a:pPr>
            <a:r>
              <a:rPr lang="en-US" sz="1200" dirty="0">
                <a:latin typeface=" Arial"/>
              </a:rPr>
              <a:t>Candor</a:t>
            </a:r>
          </a:p>
        </p:txBody>
      </p:sp>
      <p:sp>
        <p:nvSpPr>
          <p:cNvPr id="6" name="Title 3">
            <a:extLst>
              <a:ext uri="{FF2B5EF4-FFF2-40B4-BE49-F238E27FC236}">
                <a16:creationId xmlns:a16="http://schemas.microsoft.com/office/drawing/2014/main" id="{01240229-B1C3-05A6-CD5E-E8B51F5810E7}"/>
              </a:ext>
            </a:extLst>
          </p:cNvPr>
          <p:cNvSpPr>
            <a:spLocks noGrp="1"/>
          </p:cNvSpPr>
          <p:nvPr>
            <p:ph type="title"/>
          </p:nvPr>
        </p:nvSpPr>
        <p:spPr>
          <a:xfrm>
            <a:off x="2407792" y="123659"/>
            <a:ext cx="4328429" cy="535531"/>
          </a:xfrm>
          <a:prstGeom prst="rect">
            <a:avLst/>
          </a:prstGeom>
        </p:spPr>
        <p:txBody>
          <a:bodyPr wrap="none">
            <a:spAutoFit/>
          </a:bodyPr>
          <a:lstStyle/>
          <a:p>
            <a:pPr algn="ctr"/>
            <a:r>
              <a:rPr lang="en-US" sz="3200" dirty="0">
                <a:latin typeface=" Arial"/>
              </a:rPr>
              <a:t>Leaders Requirements</a:t>
            </a:r>
          </a:p>
        </p:txBody>
      </p:sp>
    </p:spTree>
    <p:extLst>
      <p:ext uri="{BB962C8B-B14F-4D97-AF65-F5344CB8AC3E}">
        <p14:creationId xmlns:p14="http://schemas.microsoft.com/office/powerpoint/2010/main" val="2453896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A064-3DF7-C0E1-514C-4E55B1BF139E}"/>
              </a:ext>
            </a:extLst>
          </p:cNvPr>
          <p:cNvSpPr>
            <a:spLocks noGrp="1"/>
          </p:cNvSpPr>
          <p:nvPr>
            <p:ph type="title"/>
          </p:nvPr>
        </p:nvSpPr>
        <p:spPr>
          <a:xfrm>
            <a:off x="3301513" y="774746"/>
            <a:ext cx="2264018" cy="429799"/>
          </a:xfrm>
        </p:spPr>
        <p:txBody>
          <a:bodyPr/>
          <a:lstStyle/>
          <a:p>
            <a:r>
              <a:rPr lang="en-US" sz="2400" b="1" dirty="0">
                <a:latin typeface=" Arial"/>
              </a:rPr>
              <a:t>Anonymous</a:t>
            </a:r>
          </a:p>
        </p:txBody>
      </p:sp>
      <p:sp>
        <p:nvSpPr>
          <p:cNvPr id="3" name="Content Placeholder 2">
            <a:extLst>
              <a:ext uri="{FF2B5EF4-FFF2-40B4-BE49-F238E27FC236}">
                <a16:creationId xmlns:a16="http://schemas.microsoft.com/office/drawing/2014/main" id="{A153E879-BC88-F91B-45DB-62892C19B19A}"/>
              </a:ext>
            </a:extLst>
          </p:cNvPr>
          <p:cNvSpPr>
            <a:spLocks noGrp="1"/>
          </p:cNvSpPr>
          <p:nvPr>
            <p:ph idx="1"/>
          </p:nvPr>
        </p:nvSpPr>
        <p:spPr>
          <a:xfrm>
            <a:off x="401276" y="1434195"/>
            <a:ext cx="8064492" cy="3332135"/>
          </a:xfrm>
        </p:spPr>
        <p:txBody>
          <a:bodyPr/>
          <a:lstStyle/>
          <a:p>
            <a:pPr marL="285750" indent="-285750"/>
            <a:r>
              <a:rPr lang="en-US" sz="2000" dirty="0">
                <a:latin typeface=" Arial"/>
              </a:rPr>
              <a:t>Commander determines if sufficient information is provided by the complainant to proceed as either an informal or formal complaint.</a:t>
            </a:r>
          </a:p>
          <a:p>
            <a:pPr marL="285750" indent="-285750"/>
            <a:r>
              <a:rPr lang="en-US" sz="2000" dirty="0">
                <a:latin typeface=" Arial"/>
              </a:rPr>
              <a:t>If the complaint is processed as an informal complaint, the commander will determine if informing the entire command or part of the organization of the actions taken is appropriate.</a:t>
            </a:r>
          </a:p>
          <a:p>
            <a:pPr marL="285750" indent="-285750"/>
            <a:r>
              <a:rPr lang="en-US" sz="2000" dirty="0">
                <a:latin typeface=" Arial"/>
              </a:rPr>
              <a:t>If the complaint is processed as formal, the Commander will be identified as the complainant </a:t>
            </a:r>
          </a:p>
          <a:p>
            <a:pPr marL="342900" indent="-342900">
              <a:buFont typeface="Arial" panose="020B0604020202020204" pitchFamily="34" charset="0"/>
              <a:buChar char="•"/>
            </a:pPr>
            <a:r>
              <a:rPr lang="en-US" sz="2000" dirty="0">
                <a:latin typeface=" Arial"/>
              </a:rPr>
              <a:t>If at any time, the identity of the actual complainant is revealed, the complainant’s name will be edited in the MEO database, and the actual complainant will be provided the requisite follow- up actions.</a:t>
            </a:r>
          </a:p>
          <a:p>
            <a:pPr marL="285750" indent="-285750"/>
            <a:endParaRPr lang="en-US" sz="2000" dirty="0">
              <a:latin typeface=" Arial"/>
            </a:endParaRPr>
          </a:p>
          <a:p>
            <a:pPr marL="0" indent="0">
              <a:buNone/>
            </a:pPr>
            <a:endParaRPr lang="en-US" dirty="0"/>
          </a:p>
        </p:txBody>
      </p:sp>
      <p:sp>
        <p:nvSpPr>
          <p:cNvPr id="4" name="TextBox 3">
            <a:extLst>
              <a:ext uri="{FF2B5EF4-FFF2-40B4-BE49-F238E27FC236}">
                <a16:creationId xmlns:a16="http://schemas.microsoft.com/office/drawing/2014/main" id="{40610917-E52C-6BD9-898E-DB5E8A9E6917}"/>
              </a:ext>
            </a:extLst>
          </p:cNvPr>
          <p:cNvSpPr txBox="1"/>
          <p:nvPr/>
        </p:nvSpPr>
        <p:spPr>
          <a:xfrm>
            <a:off x="2321170" y="87965"/>
            <a:ext cx="4035669" cy="584775"/>
          </a:xfrm>
          <a:prstGeom prst="rect">
            <a:avLst/>
          </a:prstGeom>
          <a:noFill/>
        </p:spPr>
        <p:txBody>
          <a:bodyPr wrap="square" rtlCol="0">
            <a:spAutoFit/>
          </a:bodyPr>
          <a:lstStyle/>
          <a:p>
            <a:r>
              <a:rPr lang="en-US" sz="3200" dirty="0">
                <a:latin typeface=" Arial"/>
              </a:rPr>
              <a:t>Types of Complaints </a:t>
            </a:r>
          </a:p>
        </p:txBody>
      </p:sp>
    </p:spTree>
    <p:extLst>
      <p:ext uri="{BB962C8B-B14F-4D97-AF65-F5344CB8AC3E}">
        <p14:creationId xmlns:p14="http://schemas.microsoft.com/office/powerpoint/2010/main" val="4003271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49854-DE41-7C63-89A2-F0C2C742EB72}"/>
              </a:ext>
            </a:extLst>
          </p:cNvPr>
          <p:cNvSpPr>
            <a:spLocks noGrp="1"/>
          </p:cNvSpPr>
          <p:nvPr>
            <p:ph type="title"/>
          </p:nvPr>
        </p:nvSpPr>
        <p:spPr>
          <a:xfrm>
            <a:off x="754602" y="98303"/>
            <a:ext cx="7760747" cy="727968"/>
          </a:xfrm>
        </p:spPr>
        <p:txBody>
          <a:bodyPr/>
          <a:lstStyle/>
          <a:p>
            <a:r>
              <a:rPr lang="en-US" sz="3200" dirty="0">
                <a:latin typeface=" Arial"/>
              </a:rPr>
              <a:t>Memorandum for Record- Anonymous</a:t>
            </a:r>
            <a:br>
              <a:rPr lang="en-US" sz="4400" dirty="0"/>
            </a:br>
            <a:endParaRPr lang="en-US" dirty="0"/>
          </a:p>
        </p:txBody>
      </p:sp>
      <p:sp>
        <p:nvSpPr>
          <p:cNvPr id="3" name="Content Placeholder 2">
            <a:extLst>
              <a:ext uri="{FF2B5EF4-FFF2-40B4-BE49-F238E27FC236}">
                <a16:creationId xmlns:a16="http://schemas.microsoft.com/office/drawing/2014/main" id="{4B983F25-A78C-99D2-4BF8-8EB0D8F6A5A1}"/>
              </a:ext>
            </a:extLst>
          </p:cNvPr>
          <p:cNvSpPr>
            <a:spLocks noGrp="1"/>
          </p:cNvSpPr>
          <p:nvPr>
            <p:ph idx="1"/>
          </p:nvPr>
        </p:nvSpPr>
        <p:spPr>
          <a:xfrm>
            <a:off x="825622" y="1260629"/>
            <a:ext cx="7689727" cy="5227052"/>
          </a:xfrm>
        </p:spPr>
        <p:txBody>
          <a:bodyPr/>
          <a:lstStyle/>
          <a:p>
            <a:pPr marL="0" indent="0">
              <a:buNone/>
            </a:pPr>
            <a:r>
              <a:rPr lang="en-US" sz="2000" dirty="0">
                <a:latin typeface=" Arial"/>
              </a:rPr>
              <a:t>(a) Date and time the information was received</a:t>
            </a:r>
          </a:p>
          <a:p>
            <a:pPr marL="0" indent="0">
              <a:buNone/>
            </a:pPr>
            <a:r>
              <a:rPr lang="en-US" sz="2000" dirty="0">
                <a:latin typeface=" Arial"/>
              </a:rPr>
              <a:t>(b) A detailed description of the facts and circumstances included in the complaint </a:t>
            </a:r>
          </a:p>
          <a:p>
            <a:pPr marL="0" indent="0">
              <a:buNone/>
            </a:pPr>
            <a:r>
              <a:rPr lang="en-US" sz="2000" dirty="0">
                <a:latin typeface=" Arial"/>
              </a:rPr>
              <a:t>(c) Date the complaint was closed and by whom </a:t>
            </a:r>
          </a:p>
          <a:p>
            <a:pPr marL="0" indent="0">
              <a:buNone/>
            </a:pPr>
            <a:r>
              <a:rPr lang="en-US" sz="2000" dirty="0">
                <a:latin typeface=" Arial"/>
              </a:rPr>
              <a:t>(d) Any other pertinent information </a:t>
            </a:r>
          </a:p>
        </p:txBody>
      </p:sp>
    </p:spTree>
    <p:extLst>
      <p:ext uri="{BB962C8B-B14F-4D97-AF65-F5344CB8AC3E}">
        <p14:creationId xmlns:p14="http://schemas.microsoft.com/office/powerpoint/2010/main" val="3178827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E0976-5499-1437-49CF-24968E09D25D}"/>
              </a:ext>
            </a:extLst>
          </p:cNvPr>
          <p:cNvSpPr>
            <a:spLocks noGrp="1"/>
          </p:cNvSpPr>
          <p:nvPr>
            <p:ph type="title"/>
          </p:nvPr>
        </p:nvSpPr>
        <p:spPr>
          <a:xfrm>
            <a:off x="3185419" y="114300"/>
            <a:ext cx="2593944" cy="566737"/>
          </a:xfrm>
        </p:spPr>
        <p:txBody>
          <a:bodyPr/>
          <a:lstStyle/>
          <a:p>
            <a:r>
              <a:rPr lang="en-US" sz="3200" dirty="0">
                <a:latin typeface=" Arial"/>
              </a:rPr>
              <a:t>References</a:t>
            </a:r>
          </a:p>
        </p:txBody>
      </p:sp>
      <p:sp>
        <p:nvSpPr>
          <p:cNvPr id="3" name="Content Placeholder 2">
            <a:extLst>
              <a:ext uri="{FF2B5EF4-FFF2-40B4-BE49-F238E27FC236}">
                <a16:creationId xmlns:a16="http://schemas.microsoft.com/office/drawing/2014/main" id="{5C1B31E0-4C0E-47E2-5981-DB7B6E8C2A36}"/>
              </a:ext>
            </a:extLst>
          </p:cNvPr>
          <p:cNvSpPr>
            <a:spLocks noGrp="1"/>
          </p:cNvSpPr>
          <p:nvPr>
            <p:ph idx="1"/>
          </p:nvPr>
        </p:nvSpPr>
        <p:spPr>
          <a:xfrm>
            <a:off x="907099" y="1035274"/>
            <a:ext cx="7329801" cy="5218601"/>
          </a:xfrm>
        </p:spPr>
        <p:txBody>
          <a:bodyPr/>
          <a:lstStyle/>
          <a:p>
            <a:r>
              <a:rPr lang="en-US" sz="2000" dirty="0">
                <a:latin typeface=" Arial"/>
              </a:rPr>
              <a:t>AR 600-20 Army Command Policy, dated 24 July 2020</a:t>
            </a:r>
          </a:p>
          <a:p>
            <a:endParaRPr lang="en-US" sz="2000" dirty="0">
              <a:latin typeface=" Arial"/>
            </a:endParaRPr>
          </a:p>
          <a:p>
            <a:r>
              <a:rPr lang="en-US" sz="2000" dirty="0">
                <a:latin typeface=" Arial"/>
              </a:rPr>
              <a:t>DoD Instruction 1350.02, Department of Defense Military Equal Opportunity (MEO) Program</a:t>
            </a:r>
          </a:p>
          <a:p>
            <a:endParaRPr lang="en-US" sz="2000" dirty="0">
              <a:latin typeface=" Arial"/>
            </a:endParaRPr>
          </a:p>
          <a:p>
            <a:r>
              <a:rPr lang="en-US" sz="2000" dirty="0">
                <a:latin typeface=" Arial"/>
              </a:rPr>
              <a:t>DoD Instruction 1020.03 w/change 2, Department of Defense Harassment Prevention and Response in the Armed Forces</a:t>
            </a:r>
          </a:p>
        </p:txBody>
      </p:sp>
    </p:spTree>
    <p:extLst>
      <p:ext uri="{BB962C8B-B14F-4D97-AF65-F5344CB8AC3E}">
        <p14:creationId xmlns:p14="http://schemas.microsoft.com/office/powerpoint/2010/main" val="2584317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A45EF-0926-E613-0FBF-82798B79A2B5}"/>
              </a:ext>
            </a:extLst>
          </p:cNvPr>
          <p:cNvSpPr>
            <a:spLocks noGrp="1"/>
          </p:cNvSpPr>
          <p:nvPr>
            <p:ph type="title"/>
          </p:nvPr>
        </p:nvSpPr>
        <p:spPr>
          <a:xfrm>
            <a:off x="3494215" y="1062980"/>
            <a:ext cx="5224670" cy="1228783"/>
          </a:xfrm>
        </p:spPr>
        <p:txBody>
          <a:bodyPr anchor="b">
            <a:normAutofit/>
          </a:bodyPr>
          <a:lstStyle/>
          <a:p>
            <a:pPr algn="ctr"/>
            <a:r>
              <a:rPr lang="en-US" sz="1800" dirty="0">
                <a:latin typeface="Arial" panose="020B0604020202020204" pitchFamily="34" charset="0"/>
                <a:cs typeface="Arial" panose="020B0604020202020204" pitchFamily="34" charset="0"/>
              </a:rPr>
              <a:t>Command Climate Navigator</a:t>
            </a:r>
          </a:p>
        </p:txBody>
      </p:sp>
      <p:pic>
        <p:nvPicPr>
          <p:cNvPr id="5" name="Picture 4">
            <a:extLst>
              <a:ext uri="{FF2B5EF4-FFF2-40B4-BE49-F238E27FC236}">
                <a16:creationId xmlns:a16="http://schemas.microsoft.com/office/drawing/2014/main" id="{94E743C2-19FB-9A88-E541-ABE6538A2F40}"/>
              </a:ext>
            </a:extLst>
          </p:cNvPr>
          <p:cNvPicPr>
            <a:picLocks noChangeAspect="1"/>
          </p:cNvPicPr>
          <p:nvPr/>
        </p:nvPicPr>
        <p:blipFill rotWithShape="1">
          <a:blip r:embed="rId2"/>
          <a:srcRect t="2362" r="-1" b="-1"/>
          <a:stretch/>
        </p:blipFill>
        <p:spPr>
          <a:xfrm>
            <a:off x="0" y="936029"/>
            <a:ext cx="3911158" cy="4985941"/>
          </a:xfrm>
          <a:prstGeom prst="rect">
            <a:avLst/>
          </a:prstGeom>
        </p:spPr>
      </p:pic>
      <p:pic>
        <p:nvPicPr>
          <p:cNvPr id="8" name="Content Placeholder 7">
            <a:extLst>
              <a:ext uri="{FF2B5EF4-FFF2-40B4-BE49-F238E27FC236}">
                <a16:creationId xmlns:a16="http://schemas.microsoft.com/office/drawing/2014/main" id="{A8A3ADC1-ED6B-32C7-27D5-71A287821FC6}"/>
              </a:ext>
            </a:extLst>
          </p:cNvPr>
          <p:cNvPicPr>
            <a:picLocks noGrp="1" noChangeAspect="1"/>
          </p:cNvPicPr>
          <p:nvPr>
            <p:ph idx="1"/>
          </p:nvPr>
        </p:nvPicPr>
        <p:blipFill>
          <a:blip r:embed="rId3"/>
          <a:stretch>
            <a:fillRect/>
          </a:stretch>
        </p:blipFill>
        <p:spPr>
          <a:xfrm>
            <a:off x="5411587" y="2564146"/>
            <a:ext cx="2283205" cy="2283205"/>
          </a:xfrm>
        </p:spPr>
      </p:pic>
      <p:sp>
        <p:nvSpPr>
          <p:cNvPr id="11" name="TextBox 10">
            <a:extLst>
              <a:ext uri="{FF2B5EF4-FFF2-40B4-BE49-F238E27FC236}">
                <a16:creationId xmlns:a16="http://schemas.microsoft.com/office/drawing/2014/main" id="{BEE0A63B-5B14-02E5-25BD-DCB824590C54}"/>
              </a:ext>
            </a:extLst>
          </p:cNvPr>
          <p:cNvSpPr txBox="1"/>
          <p:nvPr/>
        </p:nvSpPr>
        <p:spPr>
          <a:xfrm>
            <a:off x="5408792" y="4944105"/>
            <a:ext cx="4572000" cy="300082"/>
          </a:xfrm>
          <a:prstGeom prst="rect">
            <a:avLst/>
          </a:prstGeom>
          <a:noFill/>
        </p:spPr>
        <p:txBody>
          <a:bodyPr wrap="square">
            <a:spAutoFit/>
          </a:bodyPr>
          <a:lstStyle/>
          <a:p>
            <a:r>
              <a:rPr lang="en-US" sz="1350" dirty="0">
                <a:hlinkClick r:id="rId4"/>
              </a:rPr>
              <a:t>https://www.capl.army.mil</a:t>
            </a:r>
            <a:endParaRPr lang="en-US" sz="1350" dirty="0"/>
          </a:p>
        </p:txBody>
      </p:sp>
      <p:pic>
        <p:nvPicPr>
          <p:cNvPr id="3076" name="Picture 4" descr="trifold">
            <a:extLst>
              <a:ext uri="{FF2B5EF4-FFF2-40B4-BE49-F238E27FC236}">
                <a16:creationId xmlns:a16="http://schemas.microsoft.com/office/drawing/2014/main" id="{B683D420-E5B8-8EA3-711D-90B627D8DA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1724" y="2711827"/>
            <a:ext cx="1327068" cy="1987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225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753B1E-B99C-02DC-9074-BE42039335DF}"/>
              </a:ext>
            </a:extLst>
          </p:cNvPr>
          <p:cNvSpPr txBox="1"/>
          <p:nvPr/>
        </p:nvSpPr>
        <p:spPr>
          <a:xfrm>
            <a:off x="243068" y="1164354"/>
            <a:ext cx="8218026" cy="4564839"/>
          </a:xfrm>
          <a:prstGeom prst="rect">
            <a:avLst/>
          </a:prstGeom>
          <a:noFill/>
        </p:spPr>
        <p:txBody>
          <a:bodyPr wrap="square">
            <a:spAutoFit/>
          </a:bodyPr>
          <a:lstStyle/>
          <a:p>
            <a:pPr>
              <a:lnSpc>
                <a:spcPct val="90000"/>
              </a:lnSpc>
              <a:spcAft>
                <a:spcPts val="450"/>
              </a:spcAft>
            </a:pPr>
            <a:endParaRPr lang="en-US" sz="1400" b="1" dirty="0">
              <a:latin typeface=" Arial"/>
              <a:cs typeface="Arial" panose="020B0604020202020204" pitchFamily="34" charset="0"/>
            </a:endParaRPr>
          </a:p>
          <a:p>
            <a:pPr>
              <a:lnSpc>
                <a:spcPct val="90000"/>
              </a:lnSpc>
              <a:spcAft>
                <a:spcPts val="450"/>
              </a:spcAft>
            </a:pPr>
            <a:r>
              <a:rPr lang="en-US" sz="1400" b="1" dirty="0">
                <a:latin typeface=" Arial"/>
                <a:cs typeface="Arial" panose="020B0604020202020204" pitchFamily="34" charset="0"/>
              </a:rPr>
              <a:t>  </a:t>
            </a:r>
            <a:r>
              <a:rPr lang="en-US" sz="1400" b="1" i="0" dirty="0">
                <a:solidFill>
                  <a:srgbClr val="221F20"/>
                </a:solidFill>
                <a:effectLst/>
                <a:latin typeface=" Arial"/>
              </a:rPr>
              <a:t>"Mission command is the exercise of authority and direction by the commander using mission orders to enable disciplined initiative within the commander's intent to empower agile and adaptive leaders in the conduct of unified land operations."</a:t>
            </a:r>
            <a:endParaRPr lang="en-US" sz="1400" b="1" dirty="0">
              <a:latin typeface=" Arial"/>
              <a:cs typeface="Arial" panose="020B0604020202020204" pitchFamily="34" charset="0"/>
            </a:endParaRPr>
          </a:p>
          <a:p>
            <a:pPr>
              <a:lnSpc>
                <a:spcPct val="90000"/>
              </a:lnSpc>
              <a:spcAft>
                <a:spcPts val="450"/>
              </a:spcAft>
            </a:pPr>
            <a:endParaRPr lang="en-US" sz="1200" dirty="0">
              <a:latin typeface="Arial" panose="020B0604020202020204" pitchFamily="34" charset="0"/>
              <a:cs typeface="Arial" panose="020B0604020202020204" pitchFamily="34" charset="0"/>
            </a:endParaRPr>
          </a:p>
          <a:p>
            <a:pPr>
              <a:lnSpc>
                <a:spcPct val="90000"/>
              </a:lnSpc>
              <a:spcAft>
                <a:spcPts val="450"/>
              </a:spcAft>
            </a:pPr>
            <a:r>
              <a:rPr lang="en-US" sz="1200" dirty="0">
                <a:latin typeface="Arial" panose="020B0604020202020204" pitchFamily="34" charset="0"/>
                <a:cs typeface="Arial" panose="020B0604020202020204" pitchFamily="34" charset="0"/>
              </a:rPr>
              <a:t>  Effective commanders understand that their leadership guides the development of teams and helps to establish mutual trust and shared understanding throughout the force. Commanders allocate resources and provide a clear intent that guides subordinates’ actions while promoting freedom of action and initiative. Subordinates, by understanding the commander’s intent and the overall common objective, are then able to adapt to rapidly changing situations and exploit fleeting opportunities. When given sufficient latitude, they can accomplish assigned tasks in a manner that fits the situation. Subordinates understand that they have an obligation to act and synchronize their actions with the rest of the force. Likewise, commanders influence the situation and provide direction, guidance, and resources while synchronizing operations. They encourage subordinates to take bold action, and they accept prudent risks to create opportunity and to seize the initiative.</a:t>
            </a:r>
          </a:p>
          <a:p>
            <a:pPr>
              <a:lnSpc>
                <a:spcPct val="90000"/>
              </a:lnSpc>
              <a:spcAft>
                <a:spcPts val="450"/>
              </a:spcAft>
            </a:pPr>
            <a:r>
              <a:rPr lang="en-US" sz="1200" b="1" dirty="0">
                <a:latin typeface="Arial" panose="020B0604020202020204" pitchFamily="34" charset="0"/>
                <a:cs typeface="Arial" panose="020B0604020202020204" pitchFamily="34" charset="0"/>
              </a:rPr>
              <a:t> </a:t>
            </a:r>
          </a:p>
          <a:p>
            <a:pPr>
              <a:lnSpc>
                <a:spcPct val="90000"/>
              </a:lnSpc>
              <a:spcAft>
                <a:spcPts val="450"/>
              </a:spcAft>
            </a:pPr>
            <a:r>
              <a:rPr lang="en-US" sz="1200" b="1" dirty="0">
                <a:latin typeface="Arial" panose="020B0604020202020204" pitchFamily="34" charset="0"/>
                <a:cs typeface="Arial" panose="020B0604020202020204" pitchFamily="34" charset="0"/>
              </a:rPr>
              <a:t>The six principles of mission command are:</a:t>
            </a:r>
          </a:p>
          <a:p>
            <a:pPr marL="214313" indent="-171450">
              <a:lnSpc>
                <a:spcPct val="90000"/>
              </a:lnSpc>
              <a:spcAft>
                <a:spcPts val="450"/>
              </a:spcAft>
              <a:buFont typeface="Arial" panose="020B0604020202020204" pitchFamily="34" charset="0"/>
              <a:buChar char="•"/>
            </a:pPr>
            <a:r>
              <a:rPr lang="en-US" sz="1200" dirty="0">
                <a:latin typeface="Arial" panose="020B0604020202020204" pitchFamily="34" charset="0"/>
                <a:cs typeface="Arial" panose="020B0604020202020204" pitchFamily="34" charset="0"/>
              </a:rPr>
              <a:t>  Build cohesive teams through mutual trust</a:t>
            </a:r>
          </a:p>
          <a:p>
            <a:pPr marL="214313" indent="-171450">
              <a:lnSpc>
                <a:spcPct val="90000"/>
              </a:lnSpc>
              <a:spcAft>
                <a:spcPts val="450"/>
              </a:spcAft>
              <a:buFont typeface="Arial" panose="020B0604020202020204" pitchFamily="34" charset="0"/>
              <a:buChar char="•"/>
            </a:pPr>
            <a:r>
              <a:rPr lang="en-US" sz="1200" dirty="0">
                <a:latin typeface="Arial" panose="020B0604020202020204" pitchFamily="34" charset="0"/>
                <a:cs typeface="Arial" panose="020B0604020202020204" pitchFamily="34" charset="0"/>
              </a:rPr>
              <a:t>  Create shared understanding</a:t>
            </a:r>
          </a:p>
          <a:p>
            <a:pPr marL="214313" indent="-171450">
              <a:lnSpc>
                <a:spcPct val="90000"/>
              </a:lnSpc>
              <a:spcAft>
                <a:spcPts val="450"/>
              </a:spcAft>
              <a:buFont typeface="Arial" panose="020B0604020202020204" pitchFamily="34" charset="0"/>
              <a:buChar char="•"/>
            </a:pPr>
            <a:r>
              <a:rPr lang="en-US" sz="1200" dirty="0">
                <a:latin typeface="Arial" panose="020B0604020202020204" pitchFamily="34" charset="0"/>
                <a:cs typeface="Arial" panose="020B0604020202020204" pitchFamily="34" charset="0"/>
              </a:rPr>
              <a:t>  Provide a clear commander’s intent.</a:t>
            </a:r>
          </a:p>
          <a:p>
            <a:pPr marL="214313" indent="-171450">
              <a:lnSpc>
                <a:spcPct val="90000"/>
              </a:lnSpc>
              <a:spcAft>
                <a:spcPts val="450"/>
              </a:spcAft>
              <a:buFont typeface="Arial" panose="020B0604020202020204" pitchFamily="34" charset="0"/>
              <a:buChar char="•"/>
            </a:pPr>
            <a:r>
              <a:rPr lang="en-US" sz="1200" dirty="0">
                <a:latin typeface="Arial" panose="020B0604020202020204" pitchFamily="34" charset="0"/>
                <a:cs typeface="Arial" panose="020B0604020202020204" pitchFamily="34" charset="0"/>
              </a:rPr>
              <a:t>  Exercise disciplined initiative</a:t>
            </a:r>
          </a:p>
          <a:p>
            <a:pPr marL="214313" indent="-171450">
              <a:lnSpc>
                <a:spcPct val="90000"/>
              </a:lnSpc>
              <a:spcAft>
                <a:spcPts val="450"/>
              </a:spcAft>
              <a:buFont typeface="Arial" panose="020B0604020202020204" pitchFamily="34" charset="0"/>
              <a:buChar char="•"/>
            </a:pPr>
            <a:r>
              <a:rPr lang="en-US" sz="1200" dirty="0">
                <a:latin typeface="Arial" panose="020B0604020202020204" pitchFamily="34" charset="0"/>
                <a:cs typeface="Arial" panose="020B0604020202020204" pitchFamily="34" charset="0"/>
              </a:rPr>
              <a:t>  Use mission orders</a:t>
            </a:r>
          </a:p>
          <a:p>
            <a:pPr marL="214313" indent="-171450">
              <a:lnSpc>
                <a:spcPct val="90000"/>
              </a:lnSpc>
              <a:spcAft>
                <a:spcPts val="450"/>
              </a:spcAft>
              <a:buFont typeface="Arial" panose="020B0604020202020204" pitchFamily="34" charset="0"/>
              <a:buChar char="•"/>
            </a:pPr>
            <a:r>
              <a:rPr lang="en-US" sz="1200" dirty="0">
                <a:latin typeface="Arial" panose="020B0604020202020204" pitchFamily="34" charset="0"/>
                <a:cs typeface="Arial" panose="020B0604020202020204" pitchFamily="34" charset="0"/>
              </a:rPr>
              <a:t>  Accept prudent risk</a:t>
            </a:r>
          </a:p>
        </p:txBody>
      </p:sp>
      <p:sp>
        <p:nvSpPr>
          <p:cNvPr id="2" name="Title 1">
            <a:extLst>
              <a:ext uri="{FF2B5EF4-FFF2-40B4-BE49-F238E27FC236}">
                <a16:creationId xmlns:a16="http://schemas.microsoft.com/office/drawing/2014/main" id="{D083EA3F-AE9D-0954-9515-411FF0712DC7}"/>
              </a:ext>
            </a:extLst>
          </p:cNvPr>
          <p:cNvSpPr txBox="1">
            <a:spLocks/>
          </p:cNvSpPr>
          <p:nvPr/>
        </p:nvSpPr>
        <p:spPr>
          <a:xfrm>
            <a:off x="1394749" y="164080"/>
            <a:ext cx="5902087" cy="7279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 Arial"/>
              </a:rPr>
              <a:t>Implement Mission Command</a:t>
            </a:r>
            <a:br>
              <a:rPr lang="en-US" dirty="0"/>
            </a:br>
            <a:endParaRPr lang="en-US" dirty="0"/>
          </a:p>
        </p:txBody>
      </p:sp>
    </p:spTree>
    <p:extLst>
      <p:ext uri="{BB962C8B-B14F-4D97-AF65-F5344CB8AC3E}">
        <p14:creationId xmlns:p14="http://schemas.microsoft.com/office/powerpoint/2010/main" val="2983325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AF8905-8DC6-0ED5-6B77-810ED18DAADD}"/>
              </a:ext>
            </a:extLst>
          </p:cNvPr>
          <p:cNvSpPr txBox="1"/>
          <p:nvPr/>
        </p:nvSpPr>
        <p:spPr>
          <a:xfrm>
            <a:off x="748715" y="2198619"/>
            <a:ext cx="4572000" cy="2223942"/>
          </a:xfrm>
          <a:prstGeom prst="rect">
            <a:avLst/>
          </a:prstGeom>
          <a:noFill/>
        </p:spPr>
        <p:txBody>
          <a:bodyPr wrap="square">
            <a:spAutoFit/>
          </a:bodyPr>
          <a:lstStyle/>
          <a:p>
            <a:pPr>
              <a:lnSpc>
                <a:spcPct val="90000"/>
              </a:lnSpc>
              <a:spcAft>
                <a:spcPts val="450"/>
              </a:spcAft>
            </a:pPr>
            <a:endParaRPr lang="en-US" sz="1350" dirty="0">
              <a:latin typeface="Arial" panose="020B0604020202020204" pitchFamily="34" charset="0"/>
              <a:cs typeface="Arial" panose="020B0604020202020204" pitchFamily="34" charset="0"/>
            </a:endParaRPr>
          </a:p>
          <a:p>
            <a:pPr marL="214313" indent="-214313">
              <a:lnSpc>
                <a:spcPct val="90000"/>
              </a:lnSpc>
              <a:spcAft>
                <a:spcPts val="450"/>
              </a:spcAft>
              <a:buFont typeface="Arial" panose="020B0604020202020204" pitchFamily="34" charset="0"/>
              <a:buChar char="•"/>
            </a:pPr>
            <a:r>
              <a:rPr lang="en-US" sz="1350" dirty="0">
                <a:hlinkClick r:id="rId2"/>
              </a:rPr>
              <a:t>https://www.capl.army.mil</a:t>
            </a:r>
            <a:endParaRPr lang="en-US" sz="1350" dirty="0"/>
          </a:p>
          <a:p>
            <a:pPr marL="214313" indent="-214313">
              <a:lnSpc>
                <a:spcPct val="90000"/>
              </a:lnSpc>
              <a:spcAft>
                <a:spcPts val="450"/>
              </a:spcAft>
              <a:buFont typeface="Arial" panose="020B0604020202020204" pitchFamily="34" charset="0"/>
              <a:buChar char="•"/>
            </a:pPr>
            <a:r>
              <a:rPr lang="en-US" sz="1350" dirty="0">
                <a:hlinkClick r:id="rId3"/>
              </a:rPr>
              <a:t>CJO Home - The Center for Junior Officers (army.mil)</a:t>
            </a:r>
            <a:endParaRPr lang="en-US" sz="1350" dirty="0"/>
          </a:p>
          <a:p>
            <a:pPr marL="214313" indent="-214313">
              <a:lnSpc>
                <a:spcPct val="90000"/>
              </a:lnSpc>
              <a:spcAft>
                <a:spcPts val="450"/>
              </a:spcAft>
              <a:buFont typeface="Arial" panose="020B0604020202020204" pitchFamily="34" charset="0"/>
              <a:buChar char="•"/>
            </a:pPr>
            <a:r>
              <a:rPr lang="en-US" sz="1350" dirty="0">
                <a:hlinkClick r:id="rId4"/>
              </a:rPr>
              <a:t>Understanding mission command | Article | The United States Army</a:t>
            </a:r>
            <a:endParaRPr lang="en-US" sz="1350" dirty="0"/>
          </a:p>
          <a:p>
            <a:pPr marL="214313" indent="-214313">
              <a:lnSpc>
                <a:spcPct val="90000"/>
              </a:lnSpc>
              <a:spcAft>
                <a:spcPts val="450"/>
              </a:spcAft>
              <a:buFont typeface="Arial" panose="020B0604020202020204" pitchFamily="34" charset="0"/>
              <a:buChar char="•"/>
            </a:pPr>
            <a:r>
              <a:rPr lang="en-US" sz="1350" dirty="0"/>
              <a:t> </a:t>
            </a:r>
            <a:r>
              <a:rPr lang="en-US" sz="1350" dirty="0">
                <a:solidFill>
                  <a:srgbClr val="4B4B4B"/>
                </a:solidFill>
                <a:latin typeface="Open Sans" panose="020B0606030504020204" pitchFamily="34" charset="0"/>
              </a:rPr>
              <a:t>ADP 6-22</a:t>
            </a:r>
          </a:p>
          <a:p>
            <a:pPr marL="214313" indent="-214313">
              <a:lnSpc>
                <a:spcPct val="90000"/>
              </a:lnSpc>
              <a:spcAft>
                <a:spcPts val="450"/>
              </a:spcAft>
              <a:buFont typeface="Arial" panose="020B0604020202020204" pitchFamily="34" charset="0"/>
              <a:buChar char="•"/>
            </a:pPr>
            <a:r>
              <a:rPr lang="en-US" sz="1350" dirty="0">
                <a:solidFill>
                  <a:srgbClr val="4B4B4B"/>
                </a:solidFill>
                <a:latin typeface="Open Sans" panose="020B0606030504020204" pitchFamily="34" charset="0"/>
              </a:rPr>
              <a:t> ADP 6-0</a:t>
            </a:r>
          </a:p>
          <a:p>
            <a:pPr marL="214313" indent="-214313">
              <a:lnSpc>
                <a:spcPct val="90000"/>
              </a:lnSpc>
              <a:spcAft>
                <a:spcPts val="450"/>
              </a:spcAft>
              <a:buFont typeface="Arial" panose="020B0604020202020204" pitchFamily="34" charset="0"/>
              <a:buChar char="•"/>
            </a:pPr>
            <a:r>
              <a:rPr lang="en-US" sz="1350" dirty="0">
                <a:solidFill>
                  <a:srgbClr val="4B4B4B"/>
                </a:solidFill>
                <a:latin typeface="Open Sans" panose="020B0606030504020204" pitchFamily="34" charset="0"/>
              </a:rPr>
              <a:t> FM-6-0</a:t>
            </a:r>
          </a:p>
          <a:p>
            <a:pPr marL="214313" indent="-214313">
              <a:lnSpc>
                <a:spcPct val="90000"/>
              </a:lnSpc>
              <a:spcAft>
                <a:spcPts val="450"/>
              </a:spcAft>
              <a:buFont typeface="Arial" panose="020B0604020202020204" pitchFamily="34" charset="0"/>
              <a:buChar char="•"/>
            </a:pPr>
            <a:r>
              <a:rPr lang="en-US" sz="1350" dirty="0">
                <a:solidFill>
                  <a:srgbClr val="4B4B4B"/>
                </a:solidFill>
                <a:latin typeface="Open Sans" panose="020B0606030504020204" pitchFamily="34" charset="0"/>
              </a:rPr>
              <a:t>AR 600-20</a:t>
            </a:r>
            <a:endParaRPr lang="en-US" sz="1350" dirty="0"/>
          </a:p>
        </p:txBody>
      </p:sp>
      <p:sp>
        <p:nvSpPr>
          <p:cNvPr id="2" name="Title 1">
            <a:extLst>
              <a:ext uri="{FF2B5EF4-FFF2-40B4-BE49-F238E27FC236}">
                <a16:creationId xmlns:a16="http://schemas.microsoft.com/office/drawing/2014/main" id="{08691AFB-8BF9-FADC-CCB8-A7C1C7F646DC}"/>
              </a:ext>
            </a:extLst>
          </p:cNvPr>
          <p:cNvSpPr txBox="1">
            <a:spLocks/>
          </p:cNvSpPr>
          <p:nvPr/>
        </p:nvSpPr>
        <p:spPr>
          <a:xfrm>
            <a:off x="3229562" y="106207"/>
            <a:ext cx="3436454" cy="7279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 Arial"/>
              </a:rPr>
              <a:t>Sources</a:t>
            </a:r>
            <a:br>
              <a:rPr lang="en-US" dirty="0"/>
            </a:br>
            <a:endParaRPr lang="en-US" dirty="0"/>
          </a:p>
        </p:txBody>
      </p:sp>
    </p:spTree>
    <p:extLst>
      <p:ext uri="{BB962C8B-B14F-4D97-AF65-F5344CB8AC3E}">
        <p14:creationId xmlns:p14="http://schemas.microsoft.com/office/powerpoint/2010/main" val="49553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49B1-E868-D710-5338-53DB8D28C44F}"/>
              </a:ext>
            </a:extLst>
          </p:cNvPr>
          <p:cNvSpPr>
            <a:spLocks noGrp="1"/>
          </p:cNvSpPr>
          <p:nvPr>
            <p:ph type="ctrTitle"/>
          </p:nvPr>
        </p:nvSpPr>
        <p:spPr>
          <a:xfrm>
            <a:off x="621145" y="0"/>
            <a:ext cx="7772400" cy="678873"/>
          </a:xfrm>
        </p:spPr>
        <p:txBody>
          <a:bodyPr/>
          <a:lstStyle/>
          <a:p>
            <a:r>
              <a:rPr lang="en-US" sz="3200" dirty="0">
                <a:latin typeface=" Arial"/>
              </a:rPr>
              <a:t>FY24  Junior Leaders Forum</a:t>
            </a:r>
          </a:p>
        </p:txBody>
      </p:sp>
      <p:sp>
        <p:nvSpPr>
          <p:cNvPr id="3" name="Subtitle 2">
            <a:extLst>
              <a:ext uri="{FF2B5EF4-FFF2-40B4-BE49-F238E27FC236}">
                <a16:creationId xmlns:a16="http://schemas.microsoft.com/office/drawing/2014/main" id="{73B0CF69-6BA3-E39E-BF18-EFABBEF991EE}"/>
              </a:ext>
            </a:extLst>
          </p:cNvPr>
          <p:cNvSpPr>
            <a:spLocks noGrp="1"/>
          </p:cNvSpPr>
          <p:nvPr>
            <p:ph type="subTitle" idx="1"/>
          </p:nvPr>
        </p:nvSpPr>
        <p:spPr>
          <a:xfrm>
            <a:off x="957129" y="2093720"/>
            <a:ext cx="6872955" cy="2119357"/>
          </a:xfrm>
        </p:spPr>
        <p:txBody>
          <a:bodyPr/>
          <a:lstStyle/>
          <a:p>
            <a:pPr algn="ctr"/>
            <a:r>
              <a:rPr lang="en-US" sz="4000" dirty="0">
                <a:latin typeface=" Arial"/>
              </a:rPr>
              <a:t>Military Equal Opportunity (MEO) Overview for Company Commanders</a:t>
            </a:r>
          </a:p>
          <a:p>
            <a:pPr algn="ctr"/>
            <a:endParaRPr lang="en-US" sz="3200" dirty="0"/>
          </a:p>
          <a:p>
            <a:pPr algn="ctr"/>
            <a:endParaRPr lang="en-US" sz="4000" dirty="0"/>
          </a:p>
          <a:p>
            <a:pPr algn="ctr"/>
            <a:r>
              <a:rPr lang="en-US" sz="2000" dirty="0">
                <a:latin typeface=" Arial"/>
              </a:rPr>
              <a:t>LTC Luis Santiago</a:t>
            </a:r>
          </a:p>
        </p:txBody>
      </p:sp>
    </p:spTree>
    <p:extLst>
      <p:ext uri="{BB962C8B-B14F-4D97-AF65-F5344CB8AC3E}">
        <p14:creationId xmlns:p14="http://schemas.microsoft.com/office/powerpoint/2010/main" val="3946914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8F8F8"/>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ED9D24-9E93-6B0E-0D85-4E6676E02A42}"/>
              </a:ext>
            </a:extLst>
          </p:cNvPr>
          <p:cNvPicPr>
            <a:picLocks noGrp="1" noChangeAspect="1"/>
          </p:cNvPicPr>
          <p:nvPr>
            <p:ph idx="1"/>
          </p:nvPr>
        </p:nvPicPr>
        <p:blipFill>
          <a:blip r:embed="rId2"/>
          <a:stretch>
            <a:fillRect/>
          </a:stretch>
        </p:blipFill>
        <p:spPr>
          <a:xfrm>
            <a:off x="3205721" y="799725"/>
            <a:ext cx="2969373" cy="5571067"/>
          </a:xfrm>
          <a:prstGeom prst="rect">
            <a:avLst/>
          </a:prstGeom>
        </p:spPr>
      </p:pic>
    </p:spTree>
    <p:extLst>
      <p:ext uri="{BB962C8B-B14F-4D97-AF65-F5344CB8AC3E}">
        <p14:creationId xmlns:p14="http://schemas.microsoft.com/office/powerpoint/2010/main" val="23327365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3484BFE3DCDB4BA427A66D38CEEC23" ma:contentTypeVersion="15" ma:contentTypeDescription="Create a new document." ma:contentTypeScope="" ma:versionID="5c87ea13eae39ac7af28f1db16978a3d">
  <xsd:schema xmlns:xsd="http://www.w3.org/2001/XMLSchema" xmlns:xs="http://www.w3.org/2001/XMLSchema" xmlns:p="http://schemas.microsoft.com/office/2006/metadata/properties" xmlns:ns2="b64cafff-c396-4a51-a1fa-3df54977008a" xmlns:ns3="a0c548b0-37fd-4460-bef3-7208290021c1" targetNamespace="http://schemas.microsoft.com/office/2006/metadata/properties" ma:root="true" ma:fieldsID="05fd1b52c5e6471fa3bbef0f5c7b0ff5" ns2:_="" ns3:_="">
    <xsd:import namespace="b64cafff-c396-4a51-a1fa-3df54977008a"/>
    <xsd:import namespace="a0c548b0-37fd-4460-bef3-7208290021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cafff-c396-4a51-a1fa-3df5497700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c548b0-37fd-4460-bef3-7208290021c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d96a7340-aa1e-4e63-aa71-c645b0bd7b3f}" ma:internalName="TaxCatchAll" ma:showField="CatchAllData" ma:web="a0c548b0-37fd-4460-bef3-7208290021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64cafff-c396-4a51-a1fa-3df54977008a">
      <Terms xmlns="http://schemas.microsoft.com/office/infopath/2007/PartnerControls"/>
    </lcf76f155ced4ddcb4097134ff3c332f>
    <TaxCatchAll xmlns="a0c548b0-37fd-4460-bef3-7208290021c1" xsi:nil="true"/>
  </documentManagement>
</p:properties>
</file>

<file path=customXml/itemProps1.xml><?xml version="1.0" encoding="utf-8"?>
<ds:datastoreItem xmlns:ds="http://schemas.openxmlformats.org/officeDocument/2006/customXml" ds:itemID="{CECD3E4F-EC22-4EC6-BCA4-1720B3249A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4cafff-c396-4a51-a1fa-3df54977008a"/>
    <ds:schemaRef ds:uri="a0c548b0-37fd-4460-bef3-7208290021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00946C-BB3A-4538-8EC0-E416841AF6E8}">
  <ds:schemaRefs>
    <ds:schemaRef ds:uri="http://schemas.microsoft.com/sharepoint/v3/contenttype/forms"/>
  </ds:schemaRefs>
</ds:datastoreItem>
</file>

<file path=customXml/itemProps3.xml><?xml version="1.0" encoding="utf-8"?>
<ds:datastoreItem xmlns:ds="http://schemas.openxmlformats.org/officeDocument/2006/customXml" ds:itemID="{B8EBC78E-76BB-41EE-AD86-619B824A2936}">
  <ds:schemaRefs>
    <ds:schemaRef ds:uri="http://schemas.microsoft.com/office/2006/metadata/properties"/>
    <ds:schemaRef ds:uri="http://schemas.microsoft.com/office/infopath/2007/PartnerControls"/>
    <ds:schemaRef ds:uri="b64cafff-c396-4a51-a1fa-3df54977008a"/>
    <ds:schemaRef ds:uri="a0c548b0-37fd-4460-bef3-7208290021c1"/>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2550</TotalTime>
  <Words>3725</Words>
  <Application>Microsoft Office PowerPoint</Application>
  <PresentationFormat>On-screen Show (4:3)</PresentationFormat>
  <Paragraphs>467</Paragraphs>
  <Slides>42</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 Arial</vt:lpstr>
      <vt:lpstr>Arial</vt:lpstr>
      <vt:lpstr>Arial-BoldMT</vt:lpstr>
      <vt:lpstr>ArialMT</vt:lpstr>
      <vt:lpstr>Calibri</vt:lpstr>
      <vt:lpstr>Open Sans</vt:lpstr>
      <vt:lpstr>Times New Roman</vt:lpstr>
      <vt:lpstr>Wingdings</vt:lpstr>
      <vt:lpstr>Wingdings 2</vt:lpstr>
      <vt:lpstr>Office Theme</vt:lpstr>
      <vt:lpstr>Improving your Command Climate </vt:lpstr>
      <vt:lpstr>PowerPoint Presentation</vt:lpstr>
      <vt:lpstr>My responsibilities</vt:lpstr>
      <vt:lpstr>Leaders Requirements</vt:lpstr>
      <vt:lpstr>Command Climate Navigator</vt:lpstr>
      <vt:lpstr>PowerPoint Presentation</vt:lpstr>
      <vt:lpstr>PowerPoint Presentation</vt:lpstr>
      <vt:lpstr>FY24  Junior Leaders Forum</vt:lpstr>
      <vt:lpstr>PowerPoint Presentation</vt:lpstr>
      <vt:lpstr>Agenda</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Complaint Process  </vt:lpstr>
      <vt:lpstr>Intake Form </vt:lpstr>
      <vt:lpstr>Types of Complaints </vt:lpstr>
      <vt:lpstr>Memorandum for Record- Informal </vt:lpstr>
      <vt:lpstr>Types of Complaints </vt:lpstr>
      <vt:lpstr>PowerPoint Presentation</vt:lpstr>
      <vt:lpstr>PowerPoint Presentation</vt:lpstr>
      <vt:lpstr>PowerPoint Presentation</vt:lpstr>
      <vt:lpstr>Formal Complaint Process</vt:lpstr>
      <vt:lpstr>7a and 7b of the 7279 </vt:lpstr>
      <vt:lpstr>Formal Complaint Process</vt:lpstr>
      <vt:lpstr>Extensions</vt:lpstr>
      <vt:lpstr>MEO Review </vt:lpstr>
      <vt:lpstr>Investigative Report</vt:lpstr>
      <vt:lpstr>Substantiated Complaint</vt:lpstr>
      <vt:lpstr>Unsubstantiated Complaint</vt:lpstr>
      <vt:lpstr>Appeals Process </vt:lpstr>
      <vt:lpstr>Appeals Process (Continued) </vt:lpstr>
      <vt:lpstr>PowerPoint Presentation</vt:lpstr>
      <vt:lpstr>Anonymous</vt:lpstr>
      <vt:lpstr>Memorandum for Record- Anonymous </vt:lpstr>
      <vt:lpstr>References</vt:lpstr>
    </vt:vector>
  </TitlesOfParts>
  <Company>Army Golden Master Program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FY23  USARC MEO Symposium</dc:title>
  <dc:creator>Villegas, Jennifer T MSG USARMY 420 ENG BDE (USA)</dc:creator>
  <cp:lastModifiedBy>luis santiago</cp:lastModifiedBy>
  <cp:revision>116</cp:revision>
  <dcterms:created xsi:type="dcterms:W3CDTF">2023-05-01T14:49:20Z</dcterms:created>
  <dcterms:modified xsi:type="dcterms:W3CDTF">2024-02-20T02:41:43Z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0x0101007D3484BFE3DCDB4BA427A66D38CEEC23</vt:lpwstr>
  </property>
  <property fmtid="{D5CDD505-2E9C-101B-9397-08002B2CF9AE}" pid="3" name="MediaServiceImageTags">
    <vt:lpwstr/>
  </property>
</Properties>
</file>