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handoutMasterIdLst>
    <p:handoutMasterId r:id="rId41"/>
  </p:handoutMasterIdLst>
  <p:sldIdLst>
    <p:sldId id="332" r:id="rId5"/>
    <p:sldId id="419" r:id="rId6"/>
    <p:sldId id="427" r:id="rId7"/>
    <p:sldId id="401" r:id="rId8"/>
    <p:sldId id="403" r:id="rId9"/>
    <p:sldId id="426" r:id="rId10"/>
    <p:sldId id="629" r:id="rId11"/>
    <p:sldId id="428" r:id="rId12"/>
    <p:sldId id="424" r:id="rId13"/>
    <p:sldId id="392" r:id="rId14"/>
    <p:sldId id="437" r:id="rId15"/>
    <p:sldId id="405" r:id="rId16"/>
    <p:sldId id="385" r:id="rId17"/>
    <p:sldId id="433" r:id="rId18"/>
    <p:sldId id="439" r:id="rId19"/>
    <p:sldId id="432" r:id="rId20"/>
    <p:sldId id="293" r:id="rId21"/>
    <p:sldId id="445" r:id="rId22"/>
    <p:sldId id="295" r:id="rId23"/>
    <p:sldId id="291" r:id="rId24"/>
    <p:sldId id="436" r:id="rId25"/>
    <p:sldId id="438" r:id="rId26"/>
    <p:sldId id="425" r:id="rId27"/>
    <p:sldId id="406" r:id="rId28"/>
    <p:sldId id="410" r:id="rId29"/>
    <p:sldId id="409" r:id="rId30"/>
    <p:sldId id="373" r:id="rId31"/>
    <p:sldId id="444" r:id="rId32"/>
    <p:sldId id="374" r:id="rId33"/>
    <p:sldId id="626" r:id="rId34"/>
    <p:sldId id="627" r:id="rId35"/>
    <p:sldId id="628" r:id="rId36"/>
    <p:sldId id="435" r:id="rId37"/>
    <p:sldId id="440" r:id="rId38"/>
    <p:sldId id="443" r:id="rId3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0F0"/>
    <a:srgbClr val="1F497D"/>
    <a:srgbClr val="FFCC33"/>
    <a:srgbClr val="FEF1F8"/>
    <a:srgbClr val="B8E0F0"/>
    <a:srgbClr val="DBE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0" autoAdjust="0"/>
    <p:restoredTop sz="94571" autoAdjust="0"/>
  </p:normalViewPr>
  <p:slideViewPr>
    <p:cSldViewPr>
      <p:cViewPr varScale="1">
        <p:scale>
          <a:sx n="65" d="100"/>
          <a:sy n="65" d="100"/>
        </p:scale>
        <p:origin x="1122"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6750"/>
    </p:cViewPr>
  </p:sorterViewPr>
  <p:notesViewPr>
    <p:cSldViewPr>
      <p:cViewPr varScale="1">
        <p:scale>
          <a:sx n="46" d="100"/>
          <a:sy n="46" d="100"/>
        </p:scale>
        <p:origin x="2248"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85000"/>
                    <a:lumOff val="15000"/>
                  </a:schemeClr>
                </a:solidFill>
                <a:latin typeface="+mn-lt"/>
                <a:ea typeface="+mn-ea"/>
                <a:cs typeface="+mn-cs"/>
              </a:defRPr>
            </a:pPr>
            <a:r>
              <a:rPr lang="en-US" dirty="0">
                <a:solidFill>
                  <a:schemeClr val="tx1">
                    <a:lumMod val="85000"/>
                    <a:lumOff val="15000"/>
                  </a:schemeClr>
                </a:solidFill>
              </a:rPr>
              <a:t>Formal vs. Informal</a:t>
            </a:r>
            <a:r>
              <a:rPr lang="en-US" baseline="0" dirty="0">
                <a:solidFill>
                  <a:schemeClr val="tx1">
                    <a:lumMod val="85000"/>
                    <a:lumOff val="15000"/>
                  </a:schemeClr>
                </a:solidFill>
              </a:rPr>
              <a:t> Sexual Harassment Complaints</a:t>
            </a:r>
            <a:endParaRPr lang="en-US" dirty="0">
              <a:solidFill>
                <a:schemeClr val="tx1">
                  <a:lumMod val="85000"/>
                  <a:lumOff val="1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Formal</c:v>
                </c:pt>
              </c:strCache>
            </c:strRef>
          </c:tx>
          <c:spPr>
            <a:solidFill>
              <a:schemeClr val="accent6"/>
            </a:solidFill>
            <a:ln>
              <a:noFill/>
            </a:ln>
            <a:effectLst/>
          </c:spPr>
          <c:invertIfNegative val="0"/>
          <c:cat>
            <c:strRef>
              <c:f>Sheet1!$A$2:$A$5</c:f>
              <c:strCache>
                <c:ptCount val="4"/>
                <c:pt idx="0">
                  <c:v>FY20</c:v>
                </c:pt>
                <c:pt idx="1">
                  <c:v>FY21</c:v>
                </c:pt>
                <c:pt idx="2">
                  <c:v>FY22</c:v>
                </c:pt>
                <c:pt idx="3">
                  <c:v>FY23</c:v>
                </c:pt>
              </c:strCache>
            </c:strRef>
          </c:cat>
          <c:val>
            <c:numRef>
              <c:f>Sheet1!$B$2:$B$5</c:f>
              <c:numCache>
                <c:formatCode>General</c:formatCode>
                <c:ptCount val="4"/>
                <c:pt idx="0">
                  <c:v>3</c:v>
                </c:pt>
                <c:pt idx="1">
                  <c:v>2</c:v>
                </c:pt>
                <c:pt idx="2">
                  <c:v>4</c:v>
                </c:pt>
                <c:pt idx="3">
                  <c:v>3</c:v>
                </c:pt>
              </c:numCache>
            </c:numRef>
          </c:val>
          <c:extLst>
            <c:ext xmlns:c16="http://schemas.microsoft.com/office/drawing/2014/chart" uri="{C3380CC4-5D6E-409C-BE32-E72D297353CC}">
              <c16:uniqueId val="{00000000-62CC-418E-9746-022E0A430CAE}"/>
            </c:ext>
          </c:extLst>
        </c:ser>
        <c:ser>
          <c:idx val="1"/>
          <c:order val="1"/>
          <c:tx>
            <c:strRef>
              <c:f>Sheet1!$C$1</c:f>
              <c:strCache>
                <c:ptCount val="1"/>
                <c:pt idx="0">
                  <c:v>Informal</c:v>
                </c:pt>
              </c:strCache>
            </c:strRef>
          </c:tx>
          <c:spPr>
            <a:solidFill>
              <a:schemeClr val="accent5"/>
            </a:solidFill>
            <a:ln>
              <a:noFill/>
            </a:ln>
            <a:effectLst/>
          </c:spPr>
          <c:invertIfNegative val="0"/>
          <c:cat>
            <c:strRef>
              <c:f>Sheet1!$A$2:$A$5</c:f>
              <c:strCache>
                <c:ptCount val="4"/>
                <c:pt idx="0">
                  <c:v>FY20</c:v>
                </c:pt>
                <c:pt idx="1">
                  <c:v>FY21</c:v>
                </c:pt>
                <c:pt idx="2">
                  <c:v>FY22</c:v>
                </c:pt>
                <c:pt idx="3">
                  <c:v>FY23</c:v>
                </c:pt>
              </c:strCache>
            </c:strRef>
          </c:cat>
          <c:val>
            <c:numRef>
              <c:f>Sheet1!$C$2:$C$5</c:f>
              <c:numCache>
                <c:formatCode>General</c:formatCode>
                <c:ptCount val="4"/>
                <c:pt idx="0">
                  <c:v>2</c:v>
                </c:pt>
                <c:pt idx="1">
                  <c:v>2</c:v>
                </c:pt>
                <c:pt idx="2">
                  <c:v>4</c:v>
                </c:pt>
                <c:pt idx="3">
                  <c:v>3</c:v>
                </c:pt>
              </c:numCache>
            </c:numRef>
          </c:val>
          <c:extLst>
            <c:ext xmlns:c16="http://schemas.microsoft.com/office/drawing/2014/chart" uri="{C3380CC4-5D6E-409C-BE32-E72D297353CC}">
              <c16:uniqueId val="{00000001-62CC-418E-9746-022E0A430CAE}"/>
            </c:ext>
          </c:extLst>
        </c:ser>
        <c:ser>
          <c:idx val="2"/>
          <c:order val="2"/>
          <c:tx>
            <c:strRef>
              <c:f>Sheet1!$D$1</c:f>
              <c:strCache>
                <c:ptCount val="1"/>
                <c:pt idx="0">
                  <c:v>Column1</c:v>
                </c:pt>
              </c:strCache>
            </c:strRef>
          </c:tx>
          <c:spPr>
            <a:solidFill>
              <a:schemeClr val="accent4"/>
            </a:solidFill>
            <a:ln>
              <a:noFill/>
            </a:ln>
            <a:effectLst/>
          </c:spPr>
          <c:invertIfNegative val="0"/>
          <c:cat>
            <c:strRef>
              <c:f>Sheet1!$A$2:$A$5</c:f>
              <c:strCache>
                <c:ptCount val="4"/>
                <c:pt idx="0">
                  <c:v>FY20</c:v>
                </c:pt>
                <c:pt idx="1">
                  <c:v>FY21</c:v>
                </c:pt>
                <c:pt idx="2">
                  <c:v>FY22</c:v>
                </c:pt>
                <c:pt idx="3">
                  <c:v>FY23</c:v>
                </c:pt>
              </c:strCache>
            </c:strRef>
          </c:cat>
          <c:val>
            <c:numRef>
              <c:f>Sheet1!$D$2:$D$5</c:f>
              <c:numCache>
                <c:formatCode>General</c:formatCode>
                <c:ptCount val="4"/>
              </c:numCache>
            </c:numRef>
          </c:val>
          <c:extLst>
            <c:ext xmlns:c16="http://schemas.microsoft.com/office/drawing/2014/chart" uri="{C3380CC4-5D6E-409C-BE32-E72D297353CC}">
              <c16:uniqueId val="{00000002-62CC-418E-9746-022E0A430CAE}"/>
            </c:ext>
          </c:extLst>
        </c:ser>
        <c:dLbls>
          <c:showLegendKey val="0"/>
          <c:showVal val="0"/>
          <c:showCatName val="0"/>
          <c:showSerName val="0"/>
          <c:showPercent val="0"/>
          <c:showBubbleSize val="0"/>
        </c:dLbls>
        <c:gapWidth val="219"/>
        <c:overlap val="-27"/>
        <c:axId val="740289856"/>
        <c:axId val="740290184"/>
      </c:barChart>
      <c:catAx>
        <c:axId val="74028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0290184"/>
        <c:crosses val="autoZero"/>
        <c:auto val="1"/>
        <c:lblAlgn val="ctr"/>
        <c:lblOffset val="100"/>
        <c:noMultiLvlLbl val="0"/>
      </c:catAx>
      <c:valAx>
        <c:axId val="740290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0289856"/>
        <c:crosses val="autoZero"/>
        <c:crossBetween val="between"/>
        <c:majorUnit val="1"/>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85000"/>
                    <a:lumOff val="15000"/>
                  </a:schemeClr>
                </a:solidFill>
                <a:latin typeface="+mn-lt"/>
                <a:ea typeface="+mn-ea"/>
                <a:cs typeface="+mn-cs"/>
              </a:defRPr>
            </a:pPr>
            <a:r>
              <a:rPr lang="en-US" sz="1862" b="0" i="0" u="none" strike="noStrike" baseline="0" dirty="0">
                <a:solidFill>
                  <a:schemeClr val="tx1">
                    <a:lumMod val="85000"/>
                    <a:lumOff val="15000"/>
                  </a:schemeClr>
                </a:solidFill>
                <a:effectLst/>
              </a:rPr>
              <a:t>Restricted vs. Unrestricted Reporting</a:t>
            </a:r>
            <a:endParaRPr lang="en-US" dirty="0">
              <a:solidFill>
                <a:schemeClr val="tx1">
                  <a:lumMod val="85000"/>
                  <a:lumOff val="1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Unrestricted</c:v>
                </c:pt>
              </c:strCache>
            </c:strRef>
          </c:tx>
          <c:spPr>
            <a:solidFill>
              <a:schemeClr val="accent6"/>
            </a:solidFill>
            <a:ln>
              <a:noFill/>
            </a:ln>
            <a:effectLst/>
          </c:spPr>
          <c:invertIfNegative val="0"/>
          <c:cat>
            <c:strRef>
              <c:f>Sheet1!$A$2:$A$5</c:f>
              <c:strCache>
                <c:ptCount val="4"/>
                <c:pt idx="0">
                  <c:v>FY20</c:v>
                </c:pt>
                <c:pt idx="1">
                  <c:v>FY21</c:v>
                </c:pt>
                <c:pt idx="2">
                  <c:v>FY22</c:v>
                </c:pt>
                <c:pt idx="3">
                  <c:v>FY23</c:v>
                </c:pt>
              </c:strCache>
            </c:strRef>
          </c:cat>
          <c:val>
            <c:numRef>
              <c:f>Sheet1!$B$2:$B$5</c:f>
              <c:numCache>
                <c:formatCode>General</c:formatCode>
                <c:ptCount val="4"/>
                <c:pt idx="0">
                  <c:v>3</c:v>
                </c:pt>
                <c:pt idx="1">
                  <c:v>3</c:v>
                </c:pt>
                <c:pt idx="2">
                  <c:v>3</c:v>
                </c:pt>
                <c:pt idx="3">
                  <c:v>4</c:v>
                </c:pt>
              </c:numCache>
            </c:numRef>
          </c:val>
          <c:extLst>
            <c:ext xmlns:c16="http://schemas.microsoft.com/office/drawing/2014/chart" uri="{C3380CC4-5D6E-409C-BE32-E72D297353CC}">
              <c16:uniqueId val="{00000000-5783-41AF-9B8B-A58117F9B2A1}"/>
            </c:ext>
          </c:extLst>
        </c:ser>
        <c:ser>
          <c:idx val="1"/>
          <c:order val="1"/>
          <c:tx>
            <c:strRef>
              <c:f>Sheet1!$C$1</c:f>
              <c:strCache>
                <c:ptCount val="1"/>
                <c:pt idx="0">
                  <c:v>Restricted</c:v>
                </c:pt>
              </c:strCache>
            </c:strRef>
          </c:tx>
          <c:spPr>
            <a:solidFill>
              <a:schemeClr val="accent5"/>
            </a:solidFill>
            <a:ln>
              <a:noFill/>
            </a:ln>
            <a:effectLst/>
          </c:spPr>
          <c:invertIfNegative val="0"/>
          <c:cat>
            <c:strRef>
              <c:f>Sheet1!$A$2:$A$5</c:f>
              <c:strCache>
                <c:ptCount val="4"/>
                <c:pt idx="0">
                  <c:v>FY20</c:v>
                </c:pt>
                <c:pt idx="1">
                  <c:v>FY21</c:v>
                </c:pt>
                <c:pt idx="2">
                  <c:v>FY22</c:v>
                </c:pt>
                <c:pt idx="3">
                  <c:v>FY23</c:v>
                </c:pt>
              </c:strCache>
            </c:strRef>
          </c:cat>
          <c:val>
            <c:numRef>
              <c:f>Sheet1!$C$2:$C$5</c:f>
              <c:numCache>
                <c:formatCode>General</c:formatCode>
                <c:ptCount val="4"/>
                <c:pt idx="0">
                  <c:v>2</c:v>
                </c:pt>
                <c:pt idx="1">
                  <c:v>1</c:v>
                </c:pt>
                <c:pt idx="2">
                  <c:v>1</c:v>
                </c:pt>
                <c:pt idx="3">
                  <c:v>5</c:v>
                </c:pt>
              </c:numCache>
            </c:numRef>
          </c:val>
          <c:extLst>
            <c:ext xmlns:c16="http://schemas.microsoft.com/office/drawing/2014/chart" uri="{C3380CC4-5D6E-409C-BE32-E72D297353CC}">
              <c16:uniqueId val="{00000001-5783-41AF-9B8B-A58117F9B2A1}"/>
            </c:ext>
          </c:extLst>
        </c:ser>
        <c:ser>
          <c:idx val="2"/>
          <c:order val="2"/>
          <c:tx>
            <c:strRef>
              <c:f>Sheet1!$D$1</c:f>
              <c:strCache>
                <c:ptCount val="1"/>
                <c:pt idx="0">
                  <c:v>Column1</c:v>
                </c:pt>
              </c:strCache>
            </c:strRef>
          </c:tx>
          <c:spPr>
            <a:solidFill>
              <a:schemeClr val="accent4"/>
            </a:solidFill>
            <a:ln>
              <a:noFill/>
            </a:ln>
            <a:effectLst/>
          </c:spPr>
          <c:invertIfNegative val="0"/>
          <c:cat>
            <c:strRef>
              <c:f>Sheet1!$A$2:$A$5</c:f>
              <c:strCache>
                <c:ptCount val="4"/>
                <c:pt idx="0">
                  <c:v>FY20</c:v>
                </c:pt>
                <c:pt idx="1">
                  <c:v>FY21</c:v>
                </c:pt>
                <c:pt idx="2">
                  <c:v>FY22</c:v>
                </c:pt>
                <c:pt idx="3">
                  <c:v>FY23</c:v>
                </c:pt>
              </c:strCache>
            </c:strRef>
          </c:cat>
          <c:val>
            <c:numRef>
              <c:f>Sheet1!$D$2:$D$5</c:f>
              <c:numCache>
                <c:formatCode>General</c:formatCode>
                <c:ptCount val="4"/>
              </c:numCache>
            </c:numRef>
          </c:val>
          <c:extLst>
            <c:ext xmlns:c16="http://schemas.microsoft.com/office/drawing/2014/chart" uri="{C3380CC4-5D6E-409C-BE32-E72D297353CC}">
              <c16:uniqueId val="{00000002-5783-41AF-9B8B-A58117F9B2A1}"/>
            </c:ext>
          </c:extLst>
        </c:ser>
        <c:dLbls>
          <c:showLegendKey val="0"/>
          <c:showVal val="0"/>
          <c:showCatName val="0"/>
          <c:showSerName val="0"/>
          <c:showPercent val="0"/>
          <c:showBubbleSize val="0"/>
        </c:dLbls>
        <c:gapWidth val="219"/>
        <c:overlap val="-27"/>
        <c:axId val="740289856"/>
        <c:axId val="740290184"/>
      </c:barChart>
      <c:catAx>
        <c:axId val="74028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0290184"/>
        <c:crosses val="autoZero"/>
        <c:auto val="1"/>
        <c:lblAlgn val="ctr"/>
        <c:lblOffset val="100"/>
        <c:noMultiLvlLbl val="0"/>
      </c:catAx>
      <c:valAx>
        <c:axId val="740290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0289856"/>
        <c:crosses val="autoZero"/>
        <c:crossBetween val="between"/>
        <c:majorUnit val="1"/>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85000"/>
                    <a:lumOff val="15000"/>
                  </a:schemeClr>
                </a:solidFill>
                <a:latin typeface="+mn-lt"/>
                <a:ea typeface="+mn-ea"/>
                <a:cs typeface="+mn-cs"/>
              </a:defRPr>
            </a:pPr>
            <a:r>
              <a:rPr lang="en-US" dirty="0">
                <a:solidFill>
                  <a:schemeClr val="tx1">
                    <a:lumMod val="85000"/>
                    <a:lumOff val="15000"/>
                  </a:schemeClr>
                </a:solidFill>
              </a:rPr>
              <a:t>Number of</a:t>
            </a:r>
            <a:r>
              <a:rPr lang="en-US" baseline="0" dirty="0">
                <a:solidFill>
                  <a:schemeClr val="tx1">
                    <a:lumMod val="85000"/>
                    <a:lumOff val="15000"/>
                  </a:schemeClr>
                </a:solidFill>
              </a:rPr>
              <a:t> SHARP Related Incident by Fiscal Year </a:t>
            </a:r>
            <a:endParaRPr lang="en-US" dirty="0">
              <a:solidFill>
                <a:schemeClr val="tx1">
                  <a:lumMod val="85000"/>
                  <a:lumOff val="1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Reports/Complaints</c:v>
                </c:pt>
              </c:strCache>
            </c:strRef>
          </c:tx>
          <c:spPr>
            <a:ln w="34925" cap="rnd">
              <a:solidFill>
                <a:schemeClr val="accent6"/>
              </a:solidFill>
              <a:round/>
            </a:ln>
            <a:effectLst/>
          </c:spPr>
          <c:marker>
            <c:symbol val="none"/>
          </c:marker>
          <c:cat>
            <c:strRef>
              <c:f>Sheet1!$A$2:$A$5</c:f>
              <c:strCache>
                <c:ptCount val="4"/>
                <c:pt idx="0">
                  <c:v>FY20</c:v>
                </c:pt>
                <c:pt idx="1">
                  <c:v>FY21</c:v>
                </c:pt>
                <c:pt idx="2">
                  <c:v>FY22</c:v>
                </c:pt>
                <c:pt idx="3">
                  <c:v>FY23</c:v>
                </c:pt>
              </c:strCache>
            </c:strRef>
          </c:cat>
          <c:val>
            <c:numRef>
              <c:f>Sheet1!$B$2:$B$5</c:f>
              <c:numCache>
                <c:formatCode>General</c:formatCode>
                <c:ptCount val="4"/>
                <c:pt idx="0">
                  <c:v>10</c:v>
                </c:pt>
                <c:pt idx="1">
                  <c:v>8</c:v>
                </c:pt>
                <c:pt idx="2">
                  <c:v>12</c:v>
                </c:pt>
                <c:pt idx="3">
                  <c:v>15</c:v>
                </c:pt>
              </c:numCache>
            </c:numRef>
          </c:val>
          <c:smooth val="0"/>
          <c:extLst>
            <c:ext xmlns:c16="http://schemas.microsoft.com/office/drawing/2014/chart" uri="{C3380CC4-5D6E-409C-BE32-E72D297353CC}">
              <c16:uniqueId val="{00000000-3988-48AD-94FA-9897FCC8736F}"/>
            </c:ext>
          </c:extLst>
        </c:ser>
        <c:dLbls>
          <c:showLegendKey val="0"/>
          <c:showVal val="0"/>
          <c:showCatName val="0"/>
          <c:showSerName val="0"/>
          <c:showPercent val="0"/>
          <c:showBubbleSize val="0"/>
        </c:dLbls>
        <c:smooth val="0"/>
        <c:axId val="186799040"/>
        <c:axId val="186799456"/>
      </c:lineChart>
      <c:catAx>
        <c:axId val="1867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99456"/>
        <c:crosses val="autoZero"/>
        <c:auto val="1"/>
        <c:lblAlgn val="ctr"/>
        <c:lblOffset val="100"/>
        <c:noMultiLvlLbl val="0"/>
      </c:catAx>
      <c:valAx>
        <c:axId val="186799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9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6434"/>
          </a:xfrm>
          <a:prstGeom prst="rect">
            <a:avLst/>
          </a:prstGeom>
        </p:spPr>
        <p:txBody>
          <a:bodyPr vert="horz" lIns="93177" tIns="46589" rIns="93177" bIns="46589" rtlCol="0"/>
          <a:lstStyle>
            <a:lvl1pPr algn="r">
              <a:defRPr sz="1200"/>
            </a:lvl1pPr>
          </a:lstStyle>
          <a:p>
            <a:fld id="{FBB2E89F-7D34-4248-8DE8-87B4F3942898}" type="datetimeFigureOut">
              <a:rPr lang="en-US" smtClean="0"/>
              <a:t>2024/02/16</a:t>
            </a:fld>
            <a:endParaRPr lang="en-US"/>
          </a:p>
        </p:txBody>
      </p:sp>
      <p:sp>
        <p:nvSpPr>
          <p:cNvPr id="4" name="Footer Placeholder 3"/>
          <p:cNvSpPr>
            <a:spLocks noGrp="1"/>
          </p:cNvSpPr>
          <p:nvPr>
            <p:ph type="ftr" sz="quarter" idx="2"/>
          </p:nvPr>
        </p:nvSpPr>
        <p:spPr>
          <a:xfrm>
            <a:off x="1" y="8829970"/>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70"/>
            <a:ext cx="2982119" cy="466433"/>
          </a:xfrm>
          <a:prstGeom prst="rect">
            <a:avLst/>
          </a:prstGeom>
        </p:spPr>
        <p:txBody>
          <a:bodyPr vert="horz" lIns="93177" tIns="46589" rIns="93177" bIns="46589" rtlCol="0" anchor="b"/>
          <a:lstStyle>
            <a:lvl1pPr algn="r">
              <a:defRPr sz="1200"/>
            </a:lvl1pPr>
          </a:lstStyle>
          <a:p>
            <a:fld id="{ACB40022-F117-4D1E-94DF-28637E39B972}" type="slidenum">
              <a:rPr lang="en-US" smtClean="0"/>
              <a:t>‹#›</a:t>
            </a:fld>
            <a:endParaRPr lang="en-US"/>
          </a:p>
        </p:txBody>
      </p:sp>
    </p:spTree>
    <p:extLst>
      <p:ext uri="{BB962C8B-B14F-4D97-AF65-F5344CB8AC3E}">
        <p14:creationId xmlns:p14="http://schemas.microsoft.com/office/powerpoint/2010/main" val="2028970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3177" tIns="46589" rIns="93177" bIns="46589" rtlCol="0"/>
          <a:lstStyle>
            <a:lvl1pPr algn="r">
              <a:defRPr sz="1200"/>
            </a:lvl1pPr>
          </a:lstStyle>
          <a:p>
            <a:fld id="{5ABFA734-0B4D-4CED-82B6-233FECB9E267}" type="datetimeFigureOut">
              <a:rPr lang="en-US" smtClean="0"/>
              <a:pPr/>
              <a:t>2024/02/16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77" tIns="46589" rIns="93177" bIns="46589" rtlCol="0" anchor="b"/>
          <a:lstStyle>
            <a:lvl1pPr algn="r">
              <a:defRPr sz="1200"/>
            </a:lvl1pPr>
          </a:lstStyle>
          <a:p>
            <a:fld id="{1CE72886-0A7E-45C5-BE13-97003A87E8AF}" type="slidenum">
              <a:rPr lang="en-US" smtClean="0"/>
              <a:pPr/>
              <a:t>‹#›</a:t>
            </a:fld>
            <a:endParaRPr lang="en-US"/>
          </a:p>
        </p:txBody>
      </p:sp>
    </p:spTree>
    <p:extLst>
      <p:ext uri="{BB962C8B-B14F-4D97-AF65-F5344CB8AC3E}">
        <p14:creationId xmlns:p14="http://schemas.microsoft.com/office/powerpoint/2010/main" val="69098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07301B-626B-4116-917F-C8A2EBFA3499}" type="slidenum">
              <a:rPr lang="en-US" smtClean="0"/>
              <a:pPr/>
              <a:t>1</a:t>
            </a:fld>
            <a:endParaRPr lang="en-US" dirty="0"/>
          </a:p>
        </p:txBody>
      </p:sp>
    </p:spTree>
    <p:extLst>
      <p:ext uri="{BB962C8B-B14F-4D97-AF65-F5344CB8AC3E}">
        <p14:creationId xmlns:p14="http://schemas.microsoft.com/office/powerpoint/2010/main" val="97883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Appendix J on AR 600-20</a:t>
            </a:r>
          </a:p>
          <a:p>
            <a:r>
              <a:rPr lang="en-US" b="1" dirty="0"/>
              <a:t>1 - Any Sexual Assault or Sexual Harassment incident that meets the following criteria:</a:t>
            </a:r>
          </a:p>
          <a:p>
            <a:r>
              <a:rPr lang="en-US" b="1" dirty="0"/>
              <a:t>Category 1 – Commanders O-5(P) and above, E-9 CSMs, or Senior Civilian Supervisors (GS-15 / SES).</a:t>
            </a:r>
          </a:p>
          <a:p>
            <a:r>
              <a:rPr lang="en-US" b="1" dirty="0"/>
              <a:t>Category 2 – Subject falls within one of the following categories:</a:t>
            </a:r>
          </a:p>
          <a:p>
            <a:r>
              <a:rPr lang="en-US" dirty="0"/>
              <a:t>•</a:t>
            </a:r>
            <a:r>
              <a:rPr lang="en-US" baseline="0" dirty="0"/>
              <a:t> </a:t>
            </a:r>
            <a:r>
              <a:rPr lang="en-US" dirty="0"/>
              <a:t>SHARP Professionals (Sexual Assault Response Coordinators (SARC), Victim Advocates (VA), or Victim Representatives (VR) currently serving or with an active D-SAACP certification, regardless if currently serving in the position)</a:t>
            </a:r>
          </a:p>
          <a:p>
            <a:r>
              <a:rPr lang="en-US" dirty="0"/>
              <a:t>•</a:t>
            </a:r>
            <a:r>
              <a:rPr lang="en-US" baseline="0" dirty="0"/>
              <a:t> </a:t>
            </a:r>
            <a:r>
              <a:rPr lang="en-US" dirty="0"/>
              <a:t>SHARP Staff Members (Program Managers (PM), SHARP Trainers, members of the HQDA or Command SHARP Offices currently serving or with an active D-SAACP certification, regardless if currently serving in the position)</a:t>
            </a:r>
          </a:p>
          <a:p>
            <a:r>
              <a:rPr lang="en-US" dirty="0"/>
              <a:t>•</a:t>
            </a:r>
            <a:r>
              <a:rPr lang="en-US" baseline="0" dirty="0"/>
              <a:t> </a:t>
            </a:r>
            <a:r>
              <a:rPr lang="en-US" dirty="0"/>
              <a:t>Special Victims Counsel, Special Victims Prosecutor, CID Sexual Assault Investigators, or Special Victims Witness Liaison</a:t>
            </a:r>
          </a:p>
          <a:p>
            <a:r>
              <a:rPr lang="en-US" dirty="0"/>
              <a:t>•</a:t>
            </a:r>
            <a:r>
              <a:rPr lang="en-US" baseline="0" dirty="0"/>
              <a:t> </a:t>
            </a:r>
            <a:r>
              <a:rPr lang="en-US" dirty="0"/>
              <a:t>Drill Sergeants, Advanced Individual Training (AIT) Platoon Sergeants, or Recruiters</a:t>
            </a:r>
          </a:p>
          <a:p>
            <a:r>
              <a:rPr lang="en-US" dirty="0"/>
              <a:t>•</a:t>
            </a:r>
            <a:r>
              <a:rPr lang="en-US" baseline="0" dirty="0"/>
              <a:t> </a:t>
            </a:r>
            <a:r>
              <a:rPr lang="en-US" dirty="0"/>
              <a:t>Chaplains</a:t>
            </a:r>
          </a:p>
          <a:p>
            <a:r>
              <a:rPr lang="en-US" dirty="0"/>
              <a:t>•</a:t>
            </a:r>
            <a:r>
              <a:rPr lang="en-US" baseline="0" dirty="0"/>
              <a:t> </a:t>
            </a:r>
            <a:r>
              <a:rPr lang="en-US" dirty="0"/>
              <a:t>Sexual Assault Nurse Examiners and Sexual Assault Medical Forensic Examiners</a:t>
            </a:r>
          </a:p>
          <a:p>
            <a:r>
              <a:rPr lang="en-US" b="1" dirty="0"/>
              <a:t>Category 3 – Curious Cases.  Including, but not limited to the following:</a:t>
            </a:r>
          </a:p>
          <a:p>
            <a:r>
              <a:rPr lang="en-US" dirty="0"/>
              <a:t>•</a:t>
            </a:r>
            <a:r>
              <a:rPr lang="en-US" baseline="0" dirty="0"/>
              <a:t> </a:t>
            </a:r>
            <a:r>
              <a:rPr lang="en-US" dirty="0"/>
              <a:t>Multiple reports originating from a single unit or organization within a time period defined by a Lead SARC or PM that would warrant informing the Army G-1 and/or Army Senior Leaders </a:t>
            </a:r>
          </a:p>
          <a:p>
            <a:r>
              <a:rPr lang="en-US" dirty="0"/>
              <a:t>•</a:t>
            </a:r>
            <a:r>
              <a:rPr lang="en-US" baseline="0" dirty="0"/>
              <a:t> </a:t>
            </a:r>
            <a:r>
              <a:rPr lang="en-US" dirty="0"/>
              <a:t>A pattern of reports recognized by a Lead SARC or Program Manager that suggests a serial offender and would warrant informing the Army G-1 and/or Army Senior Leaders</a:t>
            </a:r>
          </a:p>
          <a:p>
            <a:r>
              <a:rPr lang="en-US" dirty="0"/>
              <a:t>•</a:t>
            </a:r>
            <a:r>
              <a:rPr lang="en-US" baseline="0" dirty="0"/>
              <a:t> </a:t>
            </a:r>
            <a:r>
              <a:rPr lang="en-US" dirty="0"/>
              <a:t>Extreme violence (victim requires hospitalization, robbery, murder, etc.)</a:t>
            </a:r>
          </a:p>
          <a:p>
            <a:r>
              <a:rPr lang="en-US" dirty="0"/>
              <a:t>• Other abnormal situations that may warrant informing the Army G-1 and/or Army Senior Leaders</a:t>
            </a:r>
          </a:p>
          <a:p>
            <a:r>
              <a:rPr lang="en-US" b="1" dirty="0"/>
              <a:t>Category 4 – Cases expected to attract high media or Congressional attention. </a:t>
            </a:r>
          </a:p>
        </p:txBody>
      </p:sp>
      <p:sp>
        <p:nvSpPr>
          <p:cNvPr id="4" name="Slide Number Placeholder 3"/>
          <p:cNvSpPr>
            <a:spLocks noGrp="1"/>
          </p:cNvSpPr>
          <p:nvPr>
            <p:ph type="sldNum" sz="quarter" idx="10"/>
          </p:nvPr>
        </p:nvSpPr>
        <p:spPr/>
        <p:txBody>
          <a:bodyPr/>
          <a:lstStyle/>
          <a:p>
            <a:fld id="{C9B9F538-4313-48CF-A288-743B126AA557}" type="slidenum">
              <a:rPr lang="en-US" smtClean="0"/>
              <a:pPr/>
              <a:t>30</a:t>
            </a:fld>
            <a:endParaRPr lang="en-US" dirty="0"/>
          </a:p>
        </p:txBody>
      </p:sp>
    </p:spTree>
    <p:extLst>
      <p:ext uri="{BB962C8B-B14F-4D97-AF65-F5344CB8AC3E}">
        <p14:creationId xmlns:p14="http://schemas.microsoft.com/office/powerpoint/2010/main" val="130045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 600-20 Appendix</a:t>
            </a:r>
            <a:r>
              <a:rPr lang="en-US" baseline="0" dirty="0"/>
              <a:t> K</a:t>
            </a:r>
            <a:endParaRPr lang="en-US" dirty="0"/>
          </a:p>
        </p:txBody>
      </p:sp>
      <p:sp>
        <p:nvSpPr>
          <p:cNvPr id="4" name="Slide Number Placeholder 3"/>
          <p:cNvSpPr>
            <a:spLocks noGrp="1"/>
          </p:cNvSpPr>
          <p:nvPr>
            <p:ph type="sldNum" sz="quarter" idx="10"/>
          </p:nvPr>
        </p:nvSpPr>
        <p:spPr/>
        <p:txBody>
          <a:bodyPr/>
          <a:lstStyle/>
          <a:p>
            <a:fld id="{C9B9F538-4313-48CF-A288-743B126AA557}" type="slidenum">
              <a:rPr lang="en-US" smtClean="0"/>
              <a:pPr/>
              <a:t>31</a:t>
            </a:fld>
            <a:endParaRPr lang="en-US" dirty="0"/>
          </a:p>
        </p:txBody>
      </p:sp>
    </p:spTree>
    <p:extLst>
      <p:ext uri="{BB962C8B-B14F-4D97-AF65-F5344CB8AC3E}">
        <p14:creationId xmlns:p14="http://schemas.microsoft.com/office/powerpoint/2010/main" val="245961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9F538-4313-48CF-A288-743B126AA557}" type="slidenum">
              <a:rPr lang="en-US" smtClean="0"/>
              <a:pPr/>
              <a:t>32</a:t>
            </a:fld>
            <a:endParaRPr lang="en-US" dirty="0"/>
          </a:p>
        </p:txBody>
      </p:sp>
    </p:spTree>
    <p:extLst>
      <p:ext uri="{BB962C8B-B14F-4D97-AF65-F5344CB8AC3E}">
        <p14:creationId xmlns:p14="http://schemas.microsoft.com/office/powerpoint/2010/main" val="194403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a:prstGeom prst="rect">
            <a:avLst/>
          </a:prstGeom>
        </p:spPr>
        <p:txBody>
          <a:bodyPr/>
          <a:lstStyle>
            <a:lvl1pPr marL="0" indent="0" algn="ctr">
              <a:buNone/>
              <a:defRPr>
                <a:solidFill>
                  <a:schemeClr val="tx1">
                    <a:tint val="75000"/>
                  </a:schemeClr>
                </a:solidFill>
              </a:defRPr>
            </a:lvl1pPr>
            <a:lvl2pPr marL="443869" indent="0" algn="ctr">
              <a:buNone/>
              <a:defRPr>
                <a:solidFill>
                  <a:schemeClr val="tx1">
                    <a:tint val="75000"/>
                  </a:schemeClr>
                </a:solidFill>
              </a:defRPr>
            </a:lvl2pPr>
            <a:lvl3pPr marL="887737" indent="0" algn="ctr">
              <a:buNone/>
              <a:defRPr>
                <a:solidFill>
                  <a:schemeClr val="tx1">
                    <a:tint val="75000"/>
                  </a:schemeClr>
                </a:solidFill>
              </a:defRPr>
            </a:lvl3pPr>
            <a:lvl4pPr marL="1331606" indent="0" algn="ctr">
              <a:buNone/>
              <a:defRPr>
                <a:solidFill>
                  <a:schemeClr val="tx1">
                    <a:tint val="75000"/>
                  </a:schemeClr>
                </a:solidFill>
              </a:defRPr>
            </a:lvl4pPr>
            <a:lvl5pPr marL="1775474" indent="0" algn="ctr">
              <a:buNone/>
              <a:defRPr>
                <a:solidFill>
                  <a:schemeClr val="tx1">
                    <a:tint val="75000"/>
                  </a:schemeClr>
                </a:solidFill>
              </a:defRPr>
            </a:lvl5pPr>
            <a:lvl6pPr marL="2219342" indent="0" algn="ctr">
              <a:buNone/>
              <a:defRPr>
                <a:solidFill>
                  <a:schemeClr val="tx1">
                    <a:tint val="75000"/>
                  </a:schemeClr>
                </a:solidFill>
              </a:defRPr>
            </a:lvl6pPr>
            <a:lvl7pPr marL="2663210" indent="0" algn="ctr">
              <a:buNone/>
              <a:defRPr>
                <a:solidFill>
                  <a:schemeClr val="tx1">
                    <a:tint val="75000"/>
                  </a:schemeClr>
                </a:solidFill>
              </a:defRPr>
            </a:lvl7pPr>
            <a:lvl8pPr marL="3107079" indent="0" algn="ctr">
              <a:buNone/>
              <a:defRPr>
                <a:solidFill>
                  <a:schemeClr val="tx1">
                    <a:tint val="75000"/>
                  </a:schemeClr>
                </a:solidFill>
              </a:defRPr>
            </a:lvl8pPr>
            <a:lvl9pPr marL="3550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BFB2F0-6CEC-4091-A9EB-910F7CF4492B}" type="datetime1">
              <a:rPr lang="en-US" smtClean="0">
                <a:solidFill>
                  <a:prstClr val="black">
                    <a:tint val="75000"/>
                  </a:prstClr>
                </a:solidFill>
              </a:rPr>
              <a:t>2024/02/16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99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1"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D854D-BC07-4A33-BACB-6DC3542D6CFC}" type="datetime1">
              <a:rPr lang="en-US" smtClean="0">
                <a:solidFill>
                  <a:prstClr val="black">
                    <a:tint val="75000"/>
                  </a:prstClr>
                </a:solidFill>
              </a:rPr>
              <a:t>2024/02/16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08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04F0C-28FB-4B13-BCD0-FC680AE3011C}" type="datetime1">
              <a:rPr lang="en-US" smtClean="0">
                <a:solidFill>
                  <a:prstClr val="black">
                    <a:tint val="75000"/>
                  </a:prstClr>
                </a:solidFill>
              </a:rPr>
              <a:t>2024/02/16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54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Tree>
    <p:extLst>
      <p:ext uri="{BB962C8B-B14F-4D97-AF65-F5344CB8AC3E}">
        <p14:creationId xmlns:p14="http://schemas.microsoft.com/office/powerpoint/2010/main" val="232205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5225"/>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628650" y="91440"/>
            <a:ext cx="7886700" cy="502920"/>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10"/>
          <p:cNvSpPr>
            <a:spLocks noGrp="1"/>
          </p:cNvSpPr>
          <p:nvPr>
            <p:ph type="body" sz="quarter" idx="10" hasCustomPrompt="1"/>
          </p:nvPr>
        </p:nvSpPr>
        <p:spPr>
          <a:xfrm>
            <a:off x="6080760" y="6446520"/>
            <a:ext cx="2925762" cy="320675"/>
          </a:xfrm>
          <a:prstGeom prst="rect">
            <a:avLst/>
          </a:prstGeom>
        </p:spPr>
        <p:txBody>
          <a:bodyPr/>
          <a:lstStyle>
            <a:lvl1pPr marL="0" indent="0" algn="r">
              <a:buFontTx/>
              <a:buNone/>
              <a:defRPr sz="1200" baseline="0">
                <a:solidFill>
                  <a:schemeClr val="bg1"/>
                </a:solidFill>
                <a:latin typeface="Arial" panose="020B0604020202020204" pitchFamily="34" charset="0"/>
                <a:cs typeface="Arial" panose="020B0604020202020204" pitchFamily="34" charset="0"/>
              </a:defRPr>
            </a:lvl1pPr>
            <a:lvl2pPr marL="457200" indent="0">
              <a:buFontTx/>
              <a:buNone/>
              <a:defRPr sz="1200">
                <a:latin typeface="Arial" panose="020B0604020202020204" pitchFamily="34" charset="0"/>
                <a:cs typeface="Arial" panose="020B0604020202020204" pitchFamily="34" charset="0"/>
              </a:defRPr>
            </a:lvl2pPr>
            <a:lvl3pPr marL="914400" indent="0">
              <a:buFontTx/>
              <a:buNone/>
              <a:defRPr sz="12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sz="1200">
                <a:latin typeface="Arial" panose="020B0604020202020204" pitchFamily="34" charset="0"/>
                <a:cs typeface="Arial" panose="020B0604020202020204" pitchFamily="34" charset="0"/>
              </a:defRPr>
            </a:lvl5pPr>
          </a:lstStyle>
          <a:p>
            <a:r>
              <a:rPr lang="en-US" dirty="0"/>
              <a:t>Mr. Sammie McCall / 571-260-3106</a:t>
            </a:r>
          </a:p>
        </p:txBody>
      </p:sp>
    </p:spTree>
    <p:extLst>
      <p:ext uri="{BB962C8B-B14F-4D97-AF65-F5344CB8AC3E}">
        <p14:creationId xmlns:p14="http://schemas.microsoft.com/office/powerpoint/2010/main" val="783237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37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1"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A7FC8-FBA9-4264-83A0-98932D00B13F}" type="datetime1">
              <a:rPr lang="en-US" smtClean="0">
                <a:solidFill>
                  <a:prstClr val="black">
                    <a:tint val="75000"/>
                  </a:prstClr>
                </a:solidFill>
              </a:rPr>
              <a:t>2024/02/16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82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884"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942">
                <a:solidFill>
                  <a:schemeClr val="tx1">
                    <a:tint val="75000"/>
                  </a:schemeClr>
                </a:solidFill>
              </a:defRPr>
            </a:lvl1pPr>
            <a:lvl2pPr marL="443869" indent="0">
              <a:buNone/>
              <a:defRPr sz="1747">
                <a:solidFill>
                  <a:schemeClr val="tx1">
                    <a:tint val="75000"/>
                  </a:schemeClr>
                </a:solidFill>
              </a:defRPr>
            </a:lvl2pPr>
            <a:lvl3pPr marL="887737" indent="0">
              <a:buNone/>
              <a:defRPr sz="1554">
                <a:solidFill>
                  <a:schemeClr val="tx1">
                    <a:tint val="75000"/>
                  </a:schemeClr>
                </a:solidFill>
              </a:defRPr>
            </a:lvl3pPr>
            <a:lvl4pPr marL="1331606" indent="0">
              <a:buNone/>
              <a:defRPr sz="1359">
                <a:solidFill>
                  <a:schemeClr val="tx1">
                    <a:tint val="75000"/>
                  </a:schemeClr>
                </a:solidFill>
              </a:defRPr>
            </a:lvl4pPr>
            <a:lvl5pPr marL="1775474" indent="0">
              <a:buNone/>
              <a:defRPr sz="1359">
                <a:solidFill>
                  <a:schemeClr val="tx1">
                    <a:tint val="75000"/>
                  </a:schemeClr>
                </a:solidFill>
              </a:defRPr>
            </a:lvl5pPr>
            <a:lvl6pPr marL="2219342" indent="0">
              <a:buNone/>
              <a:defRPr sz="1359">
                <a:solidFill>
                  <a:schemeClr val="tx1">
                    <a:tint val="75000"/>
                  </a:schemeClr>
                </a:solidFill>
              </a:defRPr>
            </a:lvl6pPr>
            <a:lvl7pPr marL="2663210" indent="0">
              <a:buNone/>
              <a:defRPr sz="1359">
                <a:solidFill>
                  <a:schemeClr val="tx1">
                    <a:tint val="75000"/>
                  </a:schemeClr>
                </a:solidFill>
              </a:defRPr>
            </a:lvl7pPr>
            <a:lvl8pPr marL="3107079" indent="0">
              <a:buNone/>
              <a:defRPr sz="1359">
                <a:solidFill>
                  <a:schemeClr val="tx1">
                    <a:tint val="75000"/>
                  </a:schemeClr>
                </a:solidFill>
              </a:defRPr>
            </a:lvl8pPr>
            <a:lvl9pPr marL="3550947" indent="0">
              <a:buNone/>
              <a:defRPr sz="13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1345B-35CE-44E3-9127-21C480C36AF6}" type="datetime1">
              <a:rPr lang="en-US" smtClean="0">
                <a:solidFill>
                  <a:prstClr val="black">
                    <a:tint val="75000"/>
                  </a:prstClr>
                </a:solidFill>
              </a:rPr>
              <a:t>2024/02/16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2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1" y="1600201"/>
            <a:ext cx="4038600" cy="4525963"/>
          </a:xfrm>
          <a:prstGeom prst="rect">
            <a:avLst/>
          </a:prstGeom>
        </p:spPr>
        <p:txBody>
          <a:bodyPr/>
          <a:lstStyle>
            <a:lvl1pPr>
              <a:defRPr sz="2718"/>
            </a:lvl1pPr>
            <a:lvl2pPr>
              <a:defRPr sz="2330"/>
            </a:lvl2pPr>
            <a:lvl3pPr>
              <a:defRPr sz="1942"/>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718"/>
            </a:lvl1pPr>
            <a:lvl2pPr>
              <a:defRPr sz="2330"/>
            </a:lvl2pPr>
            <a:lvl3pPr>
              <a:defRPr sz="1942"/>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61D553-296A-42B5-98FF-C3D166457286}" type="datetime1">
              <a:rPr lang="en-US" smtClean="0">
                <a:solidFill>
                  <a:prstClr val="black">
                    <a:tint val="75000"/>
                  </a:prstClr>
                </a:solidFill>
              </a:rPr>
              <a:t>2024/02/16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83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2330" b="1"/>
            </a:lvl1pPr>
            <a:lvl2pPr marL="443869" indent="0">
              <a:buNone/>
              <a:defRPr sz="1942" b="1"/>
            </a:lvl2pPr>
            <a:lvl3pPr marL="887737" indent="0">
              <a:buNone/>
              <a:defRPr sz="1747" b="1"/>
            </a:lvl3pPr>
            <a:lvl4pPr marL="1331606" indent="0">
              <a:buNone/>
              <a:defRPr sz="1554" b="1"/>
            </a:lvl4pPr>
            <a:lvl5pPr marL="1775474" indent="0">
              <a:buNone/>
              <a:defRPr sz="1554" b="1"/>
            </a:lvl5pPr>
            <a:lvl6pPr marL="2219342" indent="0">
              <a:buNone/>
              <a:defRPr sz="1554" b="1"/>
            </a:lvl6pPr>
            <a:lvl7pPr marL="2663210" indent="0">
              <a:buNone/>
              <a:defRPr sz="1554" b="1"/>
            </a:lvl7pPr>
            <a:lvl8pPr marL="3107079" indent="0">
              <a:buNone/>
              <a:defRPr sz="1554" b="1"/>
            </a:lvl8pPr>
            <a:lvl9pPr marL="3550947" indent="0">
              <a:buNone/>
              <a:defRPr sz="1554"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330"/>
            </a:lvl1pPr>
            <a:lvl2pPr>
              <a:defRPr sz="1942"/>
            </a:lvl2pPr>
            <a:lvl3pPr>
              <a:defRPr sz="1747"/>
            </a:lvl3pPr>
            <a:lvl4pPr>
              <a:defRPr sz="1554"/>
            </a:lvl4pPr>
            <a:lvl5pPr>
              <a:defRPr sz="1554"/>
            </a:lvl5pPr>
            <a:lvl6pPr>
              <a:defRPr sz="1554"/>
            </a:lvl6pPr>
            <a:lvl7pPr>
              <a:defRPr sz="1554"/>
            </a:lvl7pPr>
            <a:lvl8pPr>
              <a:defRPr sz="1554"/>
            </a:lvl8pPr>
            <a:lvl9pPr>
              <a:defRPr sz="15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a:prstGeom prst="rect">
            <a:avLst/>
          </a:prstGeom>
        </p:spPr>
        <p:txBody>
          <a:bodyPr anchor="b"/>
          <a:lstStyle>
            <a:lvl1pPr marL="0" indent="0">
              <a:buNone/>
              <a:defRPr sz="2330" b="1"/>
            </a:lvl1pPr>
            <a:lvl2pPr marL="443869" indent="0">
              <a:buNone/>
              <a:defRPr sz="1942" b="1"/>
            </a:lvl2pPr>
            <a:lvl3pPr marL="887737" indent="0">
              <a:buNone/>
              <a:defRPr sz="1747" b="1"/>
            </a:lvl3pPr>
            <a:lvl4pPr marL="1331606" indent="0">
              <a:buNone/>
              <a:defRPr sz="1554" b="1"/>
            </a:lvl4pPr>
            <a:lvl5pPr marL="1775474" indent="0">
              <a:buNone/>
              <a:defRPr sz="1554" b="1"/>
            </a:lvl5pPr>
            <a:lvl6pPr marL="2219342" indent="0">
              <a:buNone/>
              <a:defRPr sz="1554" b="1"/>
            </a:lvl6pPr>
            <a:lvl7pPr marL="2663210" indent="0">
              <a:buNone/>
              <a:defRPr sz="1554" b="1"/>
            </a:lvl7pPr>
            <a:lvl8pPr marL="3107079" indent="0">
              <a:buNone/>
              <a:defRPr sz="1554" b="1"/>
            </a:lvl8pPr>
            <a:lvl9pPr marL="3550947" indent="0">
              <a:buNone/>
              <a:defRPr sz="1554"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330"/>
            </a:lvl1pPr>
            <a:lvl2pPr>
              <a:defRPr sz="1942"/>
            </a:lvl2pPr>
            <a:lvl3pPr>
              <a:defRPr sz="1747"/>
            </a:lvl3pPr>
            <a:lvl4pPr>
              <a:defRPr sz="1554"/>
            </a:lvl4pPr>
            <a:lvl5pPr>
              <a:defRPr sz="1554"/>
            </a:lvl5pPr>
            <a:lvl6pPr>
              <a:defRPr sz="1554"/>
            </a:lvl6pPr>
            <a:lvl7pPr>
              <a:defRPr sz="1554"/>
            </a:lvl7pPr>
            <a:lvl8pPr>
              <a:defRPr sz="1554"/>
            </a:lvl8pPr>
            <a:lvl9pPr>
              <a:defRPr sz="15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1D6DFB-5013-49B0-BEE5-E223DF26C631}" type="datetime1">
              <a:rPr lang="en-US" smtClean="0">
                <a:solidFill>
                  <a:prstClr val="black">
                    <a:tint val="75000"/>
                  </a:prstClr>
                </a:solidFill>
              </a:rPr>
              <a:t>2024/02/16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58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2F0F537-7858-41AF-952E-7C3FF329358D}" type="datetime1">
              <a:rPr lang="en-US" smtClean="0">
                <a:solidFill>
                  <a:prstClr val="black">
                    <a:tint val="75000"/>
                  </a:prstClr>
                </a:solidFill>
              </a:rPr>
              <a:t>2024/02/16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05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BBD99-0BF8-4269-BE87-582223839C81}" type="datetime1">
              <a:rPr lang="en-US" smtClean="0">
                <a:solidFill>
                  <a:prstClr val="black">
                    <a:tint val="75000"/>
                  </a:prstClr>
                </a:solidFill>
              </a:rPr>
              <a:t>2024/02/16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0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a:prstGeom prst="rect">
            <a:avLst/>
          </a:prstGeom>
        </p:spPr>
        <p:txBody>
          <a:bodyPr anchor="b"/>
          <a:lstStyle>
            <a:lvl1pPr algn="l">
              <a:defRPr sz="1942" b="1"/>
            </a:lvl1pPr>
          </a:lstStyle>
          <a:p>
            <a:r>
              <a:rPr lang="en-US"/>
              <a:t>Click to edit Master title style</a:t>
            </a: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106"/>
            </a:lvl1pPr>
            <a:lvl2pPr>
              <a:defRPr sz="2718"/>
            </a:lvl2pPr>
            <a:lvl3pPr>
              <a:defRPr sz="2330"/>
            </a:lvl3pPr>
            <a:lvl4pPr>
              <a:defRPr sz="1942"/>
            </a:lvl4pPr>
            <a:lvl5pPr>
              <a:defRPr sz="1942"/>
            </a:lvl5pPr>
            <a:lvl6pPr>
              <a:defRPr sz="1942"/>
            </a:lvl6pPr>
            <a:lvl7pPr>
              <a:defRPr sz="1942"/>
            </a:lvl7pPr>
            <a:lvl8pPr>
              <a:defRPr sz="1942"/>
            </a:lvl8pPr>
            <a:lvl9pPr>
              <a:defRPr sz="19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691063"/>
          </a:xfrm>
          <a:prstGeom prst="rect">
            <a:avLst/>
          </a:prstGeom>
        </p:spPr>
        <p:txBody>
          <a:bodyPr/>
          <a:lstStyle>
            <a:lvl1pPr marL="0" indent="0">
              <a:buNone/>
              <a:defRPr sz="1359"/>
            </a:lvl1pPr>
            <a:lvl2pPr marL="443869" indent="0">
              <a:buNone/>
              <a:defRPr sz="1165"/>
            </a:lvl2pPr>
            <a:lvl3pPr marL="887737" indent="0">
              <a:buNone/>
              <a:defRPr sz="971"/>
            </a:lvl3pPr>
            <a:lvl4pPr marL="1331606" indent="0">
              <a:buNone/>
              <a:defRPr sz="874"/>
            </a:lvl4pPr>
            <a:lvl5pPr marL="1775474" indent="0">
              <a:buNone/>
              <a:defRPr sz="874"/>
            </a:lvl5pPr>
            <a:lvl6pPr marL="2219342" indent="0">
              <a:buNone/>
              <a:defRPr sz="874"/>
            </a:lvl6pPr>
            <a:lvl7pPr marL="2663210" indent="0">
              <a:buNone/>
              <a:defRPr sz="874"/>
            </a:lvl7pPr>
            <a:lvl8pPr marL="3107079" indent="0">
              <a:buNone/>
              <a:defRPr sz="874"/>
            </a:lvl8pPr>
            <a:lvl9pPr marL="3550947" indent="0">
              <a:buNone/>
              <a:defRPr sz="874"/>
            </a:lvl9pPr>
          </a:lstStyle>
          <a:p>
            <a:pPr lvl="0"/>
            <a:r>
              <a:rPr lang="en-US"/>
              <a:t>Click to edit Master text styles</a:t>
            </a:r>
          </a:p>
        </p:txBody>
      </p:sp>
      <p:sp>
        <p:nvSpPr>
          <p:cNvPr id="5" name="Date Placeholder 4"/>
          <p:cNvSpPr>
            <a:spLocks noGrp="1"/>
          </p:cNvSpPr>
          <p:nvPr>
            <p:ph type="dt" sz="half" idx="10"/>
          </p:nvPr>
        </p:nvSpPr>
        <p:spPr/>
        <p:txBody>
          <a:bodyPr/>
          <a:lstStyle/>
          <a:p>
            <a:fld id="{7FB20BFC-2605-4986-A4E1-9604576BE7F2}" type="datetime1">
              <a:rPr lang="en-US" smtClean="0">
                <a:solidFill>
                  <a:prstClr val="black">
                    <a:tint val="75000"/>
                  </a:prstClr>
                </a:solidFill>
              </a:rPr>
              <a:t>2024/02/16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25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942"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106"/>
            </a:lvl1pPr>
            <a:lvl2pPr marL="443869" indent="0">
              <a:buNone/>
              <a:defRPr sz="2718"/>
            </a:lvl2pPr>
            <a:lvl3pPr marL="887737" indent="0">
              <a:buNone/>
              <a:defRPr sz="2330"/>
            </a:lvl3pPr>
            <a:lvl4pPr marL="1331606" indent="0">
              <a:buNone/>
              <a:defRPr sz="1942"/>
            </a:lvl4pPr>
            <a:lvl5pPr marL="1775474" indent="0">
              <a:buNone/>
              <a:defRPr sz="1942"/>
            </a:lvl5pPr>
            <a:lvl6pPr marL="2219342" indent="0">
              <a:buNone/>
              <a:defRPr sz="1942"/>
            </a:lvl6pPr>
            <a:lvl7pPr marL="2663210" indent="0">
              <a:buNone/>
              <a:defRPr sz="1942"/>
            </a:lvl7pPr>
            <a:lvl8pPr marL="3107079" indent="0">
              <a:buNone/>
              <a:defRPr sz="1942"/>
            </a:lvl8pPr>
            <a:lvl9pPr marL="3550947" indent="0">
              <a:buNone/>
              <a:defRPr sz="1942"/>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359"/>
            </a:lvl1pPr>
            <a:lvl2pPr marL="443869" indent="0">
              <a:buNone/>
              <a:defRPr sz="1165"/>
            </a:lvl2pPr>
            <a:lvl3pPr marL="887737" indent="0">
              <a:buNone/>
              <a:defRPr sz="971"/>
            </a:lvl3pPr>
            <a:lvl4pPr marL="1331606" indent="0">
              <a:buNone/>
              <a:defRPr sz="874"/>
            </a:lvl4pPr>
            <a:lvl5pPr marL="1775474" indent="0">
              <a:buNone/>
              <a:defRPr sz="874"/>
            </a:lvl5pPr>
            <a:lvl6pPr marL="2219342" indent="0">
              <a:buNone/>
              <a:defRPr sz="874"/>
            </a:lvl6pPr>
            <a:lvl7pPr marL="2663210" indent="0">
              <a:buNone/>
              <a:defRPr sz="874"/>
            </a:lvl7pPr>
            <a:lvl8pPr marL="3107079" indent="0">
              <a:buNone/>
              <a:defRPr sz="874"/>
            </a:lvl8pPr>
            <a:lvl9pPr marL="3550947" indent="0">
              <a:buNone/>
              <a:defRPr sz="874"/>
            </a:lvl9pPr>
          </a:lstStyle>
          <a:p>
            <a:pPr lvl="0"/>
            <a:r>
              <a:rPr lang="en-US"/>
              <a:t>Click to edit Master text styles</a:t>
            </a:r>
          </a:p>
        </p:txBody>
      </p:sp>
      <p:sp>
        <p:nvSpPr>
          <p:cNvPr id="5" name="Date Placeholder 4"/>
          <p:cNvSpPr>
            <a:spLocks noGrp="1"/>
          </p:cNvSpPr>
          <p:nvPr>
            <p:ph type="dt" sz="half" idx="10"/>
          </p:nvPr>
        </p:nvSpPr>
        <p:spPr/>
        <p:txBody>
          <a:bodyPr/>
          <a:lstStyle/>
          <a:p>
            <a:fld id="{ABC07438-AFAE-4596-A91D-9EDEB8F17B37}" type="datetime1">
              <a:rPr lang="en-US" smtClean="0">
                <a:solidFill>
                  <a:prstClr val="black">
                    <a:tint val="75000"/>
                  </a:prstClr>
                </a:solidFill>
              </a:rPr>
              <a:t>2024/02/16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60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1" y="6356351"/>
            <a:ext cx="21336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D01212B9-A773-4643-A3C1-CEB9C875EDDF}" type="datetime1">
              <a:rPr lang="en-US" smtClean="0">
                <a:solidFill>
                  <a:prstClr val="black">
                    <a:tint val="75000"/>
                  </a:prstClr>
                </a:solidFill>
              </a:rPr>
              <a:t>2024/02/16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B85BD700-A9AC-4517-9BE0-156080E62D93}" type="slidenum">
              <a:rPr lang="en-US" smtClean="0">
                <a:solidFill>
                  <a:prstClr val="black">
                    <a:tint val="75000"/>
                  </a:prstClr>
                </a:solidFill>
              </a:rPr>
              <a:pPr/>
              <a:t>‹#›</a:t>
            </a:fld>
            <a:endParaRPr lang="en-US">
              <a:solidFill>
                <a:prstClr val="black">
                  <a:tint val="75000"/>
                </a:prstClr>
              </a:solidFill>
            </a:endParaRPr>
          </a:p>
        </p:txBody>
      </p:sp>
      <p:sp>
        <p:nvSpPr>
          <p:cNvPr id="17" name="Parallelogram 16"/>
          <p:cNvSpPr/>
          <p:nvPr userDrawn="1"/>
        </p:nvSpPr>
        <p:spPr>
          <a:xfrm>
            <a:off x="152401" y="6617157"/>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solidFill>
                <a:prstClr val="white"/>
              </a:solidFill>
            </a:endParaRPr>
          </a:p>
        </p:txBody>
      </p:sp>
      <p:sp>
        <p:nvSpPr>
          <p:cNvPr id="19" name="Text Box 5"/>
          <p:cNvSpPr txBox="1">
            <a:spLocks noChangeArrowheads="1"/>
          </p:cNvSpPr>
          <p:nvPr userDrawn="1"/>
        </p:nvSpPr>
        <p:spPr bwMode="auto">
          <a:xfrm>
            <a:off x="486289" y="6605794"/>
            <a:ext cx="352982" cy="211725"/>
          </a:xfrm>
          <a:prstGeom prst="rect">
            <a:avLst/>
          </a:prstGeom>
          <a:solidFill>
            <a:schemeClr val="accent4">
              <a:lumMod val="75000"/>
            </a:schemeClr>
          </a:solidFill>
          <a:ln w="9525" algn="ctr">
            <a:noFill/>
            <a:miter lim="800000"/>
            <a:headEnd/>
            <a:tailEnd/>
          </a:ln>
          <a:effectLst/>
        </p:spPr>
        <p:txBody>
          <a:bodyPr wrap="none">
            <a:spAutoFit/>
          </a:bodyPr>
          <a:lstStyle/>
          <a:p>
            <a:pPr algn="ctr" eaLnBrk="0" hangingPunct="0">
              <a:defRPr/>
            </a:pPr>
            <a:r>
              <a:rPr lang="en-US" sz="776" b="1" dirty="0">
                <a:solidFill>
                  <a:srgbClr val="FFFFFF"/>
                </a:solidFill>
              </a:rPr>
              <a:t> CUI</a:t>
            </a:r>
          </a:p>
        </p:txBody>
      </p:sp>
      <p:sp>
        <p:nvSpPr>
          <p:cNvPr id="22" name="Parallelogram 21"/>
          <p:cNvSpPr/>
          <p:nvPr userDrawn="1"/>
        </p:nvSpPr>
        <p:spPr>
          <a:xfrm>
            <a:off x="1371601" y="550819"/>
            <a:ext cx="70104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solidFill>
                <a:prstClr val="white"/>
              </a:solidFill>
            </a:endParaRPr>
          </a:p>
        </p:txBody>
      </p:sp>
      <p:grpSp>
        <p:nvGrpSpPr>
          <p:cNvPr id="8" name="Group 7"/>
          <p:cNvGrpSpPr/>
          <p:nvPr userDrawn="1"/>
        </p:nvGrpSpPr>
        <p:grpSpPr>
          <a:xfrm>
            <a:off x="76200" y="76640"/>
            <a:ext cx="1339104" cy="762000"/>
            <a:chOff x="7652496" y="76640"/>
            <a:chExt cx="1339104" cy="762000"/>
          </a:xfrm>
        </p:grpSpPr>
        <p:pic>
          <p:nvPicPr>
            <p:cNvPr id="10" name="Picture 9" descr="http://upload.wikimedia.org/wikipedia/commons/8/8e/US_Army_Reserve_Command_SSI.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8283678" y="101253"/>
              <a:ext cx="707922" cy="716299"/>
            </a:xfrm>
            <a:prstGeom prst="rect">
              <a:avLst/>
            </a:prstGeom>
            <a:noFill/>
            <a:ln w="9525">
              <a:noFill/>
              <a:miter lim="800000"/>
              <a:headEnd/>
              <a:tailEnd/>
            </a:ln>
          </p:spPr>
        </p:pic>
        <p:pic>
          <p:nvPicPr>
            <p:cNvPr id="11" name="Picture 13" descr="C:\Users\angela.f.sutton\AppData\Local\Microsoft\Windows\Temporary Internet Files\Content.Outlook\MUZLF0Q1\armyreserve_seal_ (2).gif"/>
            <p:cNvPicPr>
              <a:picLocks noChangeAspect="1" noChangeArrowheads="1"/>
            </p:cNvPicPr>
            <p:nvPr userDrawn="1"/>
          </p:nvPicPr>
          <p:blipFill>
            <a:blip r:embed="rId17" cstate="print"/>
            <a:srcRect/>
            <a:stretch>
              <a:fillRect/>
            </a:stretch>
          </p:blipFill>
          <p:spPr bwMode="auto">
            <a:xfrm>
              <a:off x="7652496" y="76640"/>
              <a:ext cx="770142" cy="762000"/>
            </a:xfrm>
            <a:prstGeom prst="rect">
              <a:avLst/>
            </a:prstGeom>
            <a:noFill/>
            <a:ln w="9525">
              <a:noFill/>
              <a:miter lim="800000"/>
              <a:headEnd/>
              <a:tailEnd/>
            </a:ln>
          </p:spPr>
        </p:pic>
      </p:grpSp>
      <p:pic>
        <p:nvPicPr>
          <p:cNvPr id="2" name="Pictur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31201" y="76640"/>
            <a:ext cx="711200" cy="762000"/>
          </a:xfrm>
          <a:prstGeom prst="rect">
            <a:avLst/>
          </a:prstGeom>
        </p:spPr>
      </p:pic>
    </p:spTree>
    <p:extLst>
      <p:ext uri="{BB962C8B-B14F-4D97-AF65-F5344CB8AC3E}">
        <p14:creationId xmlns:p14="http://schemas.microsoft.com/office/powerpoint/2010/main" val="2175751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 id="2147483688" r:id="rId14"/>
  </p:sldLayoutIdLst>
  <p:hf sldNum="0" hdr="0" ftr="0"/>
  <p:txStyles>
    <p:titleStyle>
      <a:lvl1pPr algn="ctr" defTabSz="887737" rtl="0" eaLnBrk="1" latinLnBrk="0" hangingPunct="1">
        <a:spcBef>
          <a:spcPct val="0"/>
        </a:spcBef>
        <a:buNone/>
        <a:defRPr sz="4272" kern="1200">
          <a:solidFill>
            <a:schemeClr val="tx1"/>
          </a:solidFill>
          <a:latin typeface="+mj-lt"/>
          <a:ea typeface="+mj-ea"/>
          <a:cs typeface="+mj-cs"/>
        </a:defRPr>
      </a:lvl1pPr>
    </p:titleStyle>
    <p:bodyStyle>
      <a:lvl1pPr marL="332901" indent="-332901" algn="l" defTabSz="887737"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286" indent="-277418" algn="l" defTabSz="887737"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671" indent="-221934" algn="l" defTabSz="887737" rtl="0" eaLnBrk="1" latinLnBrk="0" hangingPunct="1">
        <a:spcBef>
          <a:spcPct val="20000"/>
        </a:spcBef>
        <a:buFont typeface="Arial" pitchFamily="34" charset="0"/>
        <a:buChar char="•"/>
        <a:defRPr sz="2330" kern="1200">
          <a:solidFill>
            <a:schemeClr val="tx1"/>
          </a:solidFill>
          <a:latin typeface="+mn-lt"/>
          <a:ea typeface="+mn-ea"/>
          <a:cs typeface="+mn-cs"/>
        </a:defRPr>
      </a:lvl3pPr>
      <a:lvl4pPr marL="1553540"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4pPr>
      <a:lvl5pPr marL="1997408"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5pPr>
      <a:lvl6pPr marL="2441276"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6pPr>
      <a:lvl7pPr marL="2885145"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7pPr>
      <a:lvl8pPr marL="3329013"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8pPr>
      <a:lvl9pPr marL="3772882"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9pPr>
    </p:bodyStyle>
    <p:otherStyle>
      <a:defPPr>
        <a:defRPr lang="en-US"/>
      </a:defPPr>
      <a:lvl1pPr marL="0" algn="l" defTabSz="887737" rtl="0" eaLnBrk="1" latinLnBrk="0" hangingPunct="1">
        <a:defRPr sz="1747" kern="1200">
          <a:solidFill>
            <a:schemeClr val="tx1"/>
          </a:solidFill>
          <a:latin typeface="+mn-lt"/>
          <a:ea typeface="+mn-ea"/>
          <a:cs typeface="+mn-cs"/>
        </a:defRPr>
      </a:lvl1pPr>
      <a:lvl2pPr marL="443869" algn="l" defTabSz="887737" rtl="0" eaLnBrk="1" latinLnBrk="0" hangingPunct="1">
        <a:defRPr sz="1747" kern="1200">
          <a:solidFill>
            <a:schemeClr val="tx1"/>
          </a:solidFill>
          <a:latin typeface="+mn-lt"/>
          <a:ea typeface="+mn-ea"/>
          <a:cs typeface="+mn-cs"/>
        </a:defRPr>
      </a:lvl2pPr>
      <a:lvl3pPr marL="887737" algn="l" defTabSz="887737" rtl="0" eaLnBrk="1" latinLnBrk="0" hangingPunct="1">
        <a:defRPr sz="1747" kern="1200">
          <a:solidFill>
            <a:schemeClr val="tx1"/>
          </a:solidFill>
          <a:latin typeface="+mn-lt"/>
          <a:ea typeface="+mn-ea"/>
          <a:cs typeface="+mn-cs"/>
        </a:defRPr>
      </a:lvl3pPr>
      <a:lvl4pPr marL="1331606" algn="l" defTabSz="887737" rtl="0" eaLnBrk="1" latinLnBrk="0" hangingPunct="1">
        <a:defRPr sz="1747" kern="1200">
          <a:solidFill>
            <a:schemeClr val="tx1"/>
          </a:solidFill>
          <a:latin typeface="+mn-lt"/>
          <a:ea typeface="+mn-ea"/>
          <a:cs typeface="+mn-cs"/>
        </a:defRPr>
      </a:lvl4pPr>
      <a:lvl5pPr marL="1775474" algn="l" defTabSz="887737" rtl="0" eaLnBrk="1" latinLnBrk="0" hangingPunct="1">
        <a:defRPr sz="1747" kern="1200">
          <a:solidFill>
            <a:schemeClr val="tx1"/>
          </a:solidFill>
          <a:latin typeface="+mn-lt"/>
          <a:ea typeface="+mn-ea"/>
          <a:cs typeface="+mn-cs"/>
        </a:defRPr>
      </a:lvl5pPr>
      <a:lvl6pPr marL="2219342" algn="l" defTabSz="887737" rtl="0" eaLnBrk="1" latinLnBrk="0" hangingPunct="1">
        <a:defRPr sz="1747" kern="1200">
          <a:solidFill>
            <a:schemeClr val="tx1"/>
          </a:solidFill>
          <a:latin typeface="+mn-lt"/>
          <a:ea typeface="+mn-ea"/>
          <a:cs typeface="+mn-cs"/>
        </a:defRPr>
      </a:lvl6pPr>
      <a:lvl7pPr marL="2663210" algn="l" defTabSz="887737" rtl="0" eaLnBrk="1" latinLnBrk="0" hangingPunct="1">
        <a:defRPr sz="1747" kern="1200">
          <a:solidFill>
            <a:schemeClr val="tx1"/>
          </a:solidFill>
          <a:latin typeface="+mn-lt"/>
          <a:ea typeface="+mn-ea"/>
          <a:cs typeface="+mn-cs"/>
        </a:defRPr>
      </a:lvl7pPr>
      <a:lvl8pPr marL="3107079" algn="l" defTabSz="887737" rtl="0" eaLnBrk="1" latinLnBrk="0" hangingPunct="1">
        <a:defRPr sz="1747" kern="1200">
          <a:solidFill>
            <a:schemeClr val="tx1"/>
          </a:solidFill>
          <a:latin typeface="+mn-lt"/>
          <a:ea typeface="+mn-ea"/>
          <a:cs typeface="+mn-cs"/>
        </a:defRPr>
      </a:lvl8pPr>
      <a:lvl9pPr marL="3550947" algn="l" defTabSz="887737"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harplearningportal.army.mi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sapr.mil/command-toolkit"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bwMode="auto">
          <a:xfrm>
            <a:off x="381000" y="304800"/>
            <a:ext cx="8382000" cy="4876800"/>
          </a:xfrm>
          <a:noFill/>
          <a:ln>
            <a:miter lim="800000"/>
            <a:headEnd/>
            <a:tailEnd/>
          </a:ln>
        </p:spPr>
        <p:txBody>
          <a:bodyPr wrap="square" lIns="91440" tIns="45720" rIns="91440" bIns="45720" numCol="1" anchor="t" anchorCtr="0" compatLnSpc="1">
            <a:prstTxWarp prst="textNoShape">
              <a:avLst/>
            </a:prstTxWarp>
            <a:normAutofit/>
          </a:bodyPr>
          <a:lstStyle/>
          <a:p>
            <a:pPr eaLnBrk="1" hangingPunct="1">
              <a:lnSpc>
                <a:spcPct val="90000"/>
              </a:lnSpc>
            </a:pPr>
            <a:endParaRPr lang="en-US" sz="2800" b="1" dirty="0"/>
          </a:p>
          <a:p>
            <a:pPr eaLnBrk="1" hangingPunct="1">
              <a:lnSpc>
                <a:spcPct val="90000"/>
              </a:lnSpc>
            </a:pPr>
            <a:endParaRPr lang="en-US" sz="2800" b="1" dirty="0"/>
          </a:p>
          <a:p>
            <a:pPr eaLnBrk="1" hangingPunct="1">
              <a:lnSpc>
                <a:spcPct val="90000"/>
              </a:lnSpc>
            </a:pPr>
            <a:r>
              <a:rPr lang="en-US" sz="6000" b="1" i="1" dirty="0">
                <a:solidFill>
                  <a:schemeClr val="tx1"/>
                </a:solidFill>
                <a:latin typeface="+mj-lt"/>
              </a:rPr>
              <a:t>In brief for Commanders</a:t>
            </a:r>
            <a:r>
              <a:rPr lang="en-US" sz="3600" b="1" dirty="0">
                <a:latin typeface="+mj-lt"/>
                <a:ea typeface="ＭＳ Ｐゴシック" pitchFamily="34" charset="-128"/>
              </a:rPr>
              <a:t> </a:t>
            </a:r>
          </a:p>
          <a:p>
            <a:pPr algn="l" eaLnBrk="1" hangingPunct="1">
              <a:lnSpc>
                <a:spcPct val="90000"/>
              </a:lnSpc>
            </a:pPr>
            <a:r>
              <a:rPr lang="en-US" sz="2800" dirty="0">
                <a:ea typeface="ＭＳ Ｐゴシック" pitchFamily="34" charset="-128"/>
              </a:rPr>
              <a:t> </a:t>
            </a:r>
          </a:p>
          <a:p>
            <a:pPr algn="l" eaLnBrk="1" hangingPunct="1">
              <a:lnSpc>
                <a:spcPct val="90000"/>
              </a:lnSpc>
            </a:pPr>
            <a:r>
              <a:rPr lang="en-US" sz="2800" dirty="0">
                <a:ea typeface="ＭＳ Ｐゴシック" pitchFamily="34" charset="-128"/>
              </a:rPr>
              <a:t> </a:t>
            </a:r>
          </a:p>
          <a:p>
            <a:pPr algn="l" eaLnBrk="1" hangingPunct="1">
              <a:lnSpc>
                <a:spcPct val="90000"/>
              </a:lnSpc>
              <a:buFont typeface="Wingdings" pitchFamily="2" charset="2"/>
              <a:buChar char="Ø"/>
            </a:pPr>
            <a:endParaRPr lang="en-US" sz="2800" dirty="0">
              <a:ea typeface="ＭＳ Ｐゴシック" pitchFamily="34" charset="-128"/>
            </a:endParaRPr>
          </a:p>
          <a:p>
            <a:pPr algn="l" eaLnBrk="1" hangingPunct="1">
              <a:lnSpc>
                <a:spcPct val="90000"/>
              </a:lnSpc>
              <a:buFont typeface="Wingdings" pitchFamily="2" charset="2"/>
              <a:buChar char="Ø"/>
            </a:pPr>
            <a:endParaRPr lang="en-US" sz="2800" dirty="0">
              <a:ea typeface="ＭＳ Ｐゴシック" pitchFamily="34" charset="-128"/>
            </a:endParaRPr>
          </a:p>
          <a:p>
            <a:pPr algn="l" eaLnBrk="1" hangingPunct="1">
              <a:lnSpc>
                <a:spcPct val="90000"/>
              </a:lnSpc>
            </a:pPr>
            <a:endParaRPr lang="en-US" sz="2800" dirty="0">
              <a:ea typeface="ＭＳ Ｐゴシック" pitchFamily="34" charset="-128"/>
            </a:endParaRPr>
          </a:p>
          <a:p>
            <a:pPr algn="l" eaLnBrk="1" hangingPunct="1">
              <a:lnSpc>
                <a:spcPct val="90000"/>
              </a:lnSpc>
            </a:pPr>
            <a:endParaRPr lang="en-US" sz="2800" dirty="0">
              <a:ea typeface="ＭＳ Ｐゴシック" pitchFamily="34" charset="-128"/>
            </a:endParaRPr>
          </a:p>
          <a:p>
            <a:pPr algn="l" eaLnBrk="1" hangingPunct="1">
              <a:lnSpc>
                <a:spcPct val="90000"/>
              </a:lnSpc>
            </a:pPr>
            <a:endParaRPr lang="en-US" sz="2800" dirty="0">
              <a:ea typeface="ＭＳ Ｐゴシック" pitchFamily="34" charset="-128"/>
            </a:endParaRPr>
          </a:p>
        </p:txBody>
      </p:sp>
      <p:pic>
        <p:nvPicPr>
          <p:cNvPr id="3" name="Picture 2" descr="Logo, company name">
            <a:extLst>
              <a:ext uri="{FF2B5EF4-FFF2-40B4-BE49-F238E27FC236}">
                <a16:creationId xmlns:a16="http://schemas.microsoft.com/office/drawing/2014/main" id="{1156F45C-9781-0DF5-0ED9-F42C0E0EB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86000"/>
            <a:ext cx="8001000" cy="4391025"/>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p:cNvSpPr txBox="1">
            <a:spLocks/>
          </p:cNvSpPr>
          <p:nvPr/>
        </p:nvSpPr>
        <p:spPr bwMode="auto">
          <a:xfrm>
            <a:off x="533400" y="0"/>
            <a:ext cx="85344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kern="1200" cap="none" spc="-100" normalizeH="0" baseline="0" noProof="0">
                <a:ln w="3200">
                  <a:solidFill>
                    <a:schemeClr val="bg2">
                      <a:shade val="75000"/>
                      <a:alpha val="25000"/>
                    </a:schemeClr>
                  </a:solidFill>
                  <a:prstDash val="solid"/>
                  <a:round/>
                </a:ln>
                <a:solidFill>
                  <a:srgbClr val="FFD531"/>
                </a:solidFill>
                <a:effectLst/>
                <a:uLnTx/>
                <a:uFillTx/>
                <a:latin typeface="Impact" pitchFamily="34" charset="0"/>
                <a:ea typeface="ＭＳ Ｐゴシック" pitchFamily="-72" charset="-128"/>
                <a:cs typeface="Arial" pitchFamily="34" charset="0"/>
              </a:defRPr>
            </a:lvl1pPr>
            <a:lvl2pPr marL="639763" indent="-273050" algn="l" rtl="0" eaLnBrk="1" fontAlgn="base" hangingPunct="1">
              <a:spcBef>
                <a:spcPts val="300"/>
              </a:spcBef>
              <a:spcAft>
                <a:spcPts val="1200"/>
              </a:spcAft>
              <a:buClr>
                <a:srgbClr val="222613"/>
              </a:buClr>
              <a:buSzPct val="100000"/>
              <a:buFont typeface="Arial" pitchFamily="-72" charset="0"/>
              <a:buChar char="•"/>
              <a:defRPr sz="2400" kern="1200">
                <a:solidFill>
                  <a:schemeClr val="bg1"/>
                </a:solidFill>
                <a:latin typeface="Arial" pitchFamily="34" charset="0"/>
                <a:ea typeface="ＭＳ Ｐゴシック" pitchFamily="-72" charset="-128"/>
                <a:cs typeface="ＭＳ Ｐゴシック" pitchFamily="-72" charset="-128"/>
              </a:defRPr>
            </a:lvl2pPr>
            <a:lvl3pPr marL="1004888" indent="-228600" algn="l" rtl="0" eaLnBrk="1" fontAlgn="base" hangingPunct="1">
              <a:spcBef>
                <a:spcPts val="300"/>
              </a:spcBef>
              <a:spcAft>
                <a:spcPts val="1200"/>
              </a:spcAft>
              <a:buClr>
                <a:srgbClr val="222613"/>
              </a:buClr>
              <a:buSzPct val="85000"/>
              <a:buFont typeface="Wingdings" pitchFamily="-72" charset="2"/>
              <a:buChar char="§"/>
              <a:defRPr sz="2200" kern="1200">
                <a:solidFill>
                  <a:schemeClr val="bg1"/>
                </a:solidFill>
                <a:latin typeface="Arial" pitchFamily="34" charset="0"/>
                <a:ea typeface="ＭＳ Ｐゴシック" pitchFamily="-72" charset="-128"/>
                <a:cs typeface="ＭＳ Ｐゴシック" pitchFamily="-72" charset="-128"/>
              </a:defRPr>
            </a:lvl3pPr>
            <a:lvl4pPr marL="1279525" indent="-228600" algn="l" rtl="0" eaLnBrk="1" fontAlgn="base" hangingPunct="1">
              <a:spcBef>
                <a:spcPts val="300"/>
              </a:spcBef>
              <a:spcAft>
                <a:spcPts val="1200"/>
              </a:spcAft>
              <a:buClr>
                <a:srgbClr val="222613"/>
              </a:buClr>
              <a:buSzPct val="85000"/>
              <a:buFont typeface="Wingdings" pitchFamily="-72" charset="2"/>
              <a:buChar char="Ø"/>
              <a:defRPr sz="2000" kern="1200">
                <a:solidFill>
                  <a:schemeClr val="bg1"/>
                </a:solidFill>
                <a:latin typeface="Arial" pitchFamily="34" charset="0"/>
                <a:ea typeface="ＭＳ Ｐゴシック" pitchFamily="-72" charset="-128"/>
                <a:cs typeface="ＭＳ Ｐゴシック" pitchFamily="-72" charset="-128"/>
              </a:defRPr>
            </a:lvl4pPr>
            <a:lvl5pPr marL="1554163" indent="-228600" algn="l" rtl="0" eaLnBrk="1" fontAlgn="base" hangingPunct="1">
              <a:spcBef>
                <a:spcPts val="338"/>
              </a:spcBef>
              <a:spcAft>
                <a:spcPts val="1200"/>
              </a:spcAft>
              <a:buClr>
                <a:srgbClr val="222613"/>
              </a:buClr>
              <a:buSzPct val="85000"/>
              <a:buFont typeface="Arial" pitchFamily="-72" charset="0"/>
              <a:buChar char="•"/>
              <a:defRPr kern="1200">
                <a:solidFill>
                  <a:schemeClr val="bg1"/>
                </a:solidFill>
                <a:latin typeface="Arial" pitchFamily="34" charset="0"/>
                <a:ea typeface="ＭＳ Ｐゴシック" pitchFamily="-72" charset="-128"/>
                <a:cs typeface="ＭＳ Ｐゴシック" pitchFamily="-72" charset="-12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dirty="0">
                <a:ln w="3200">
                  <a:solidFill>
                    <a:srgbClr val="808080">
                      <a:shade val="75000"/>
                      <a:alpha val="25000"/>
                    </a:srgbClr>
                  </a:solidFill>
                  <a:prstDash val="solid"/>
                  <a:round/>
                </a:ln>
                <a:solidFill>
                  <a:srgbClr val="000000"/>
                </a:solidFill>
                <a:uLnTx/>
                <a:uFillTx/>
                <a:latin typeface="+mj-lt"/>
              </a:rPr>
              <a:t>Commander’s Roles in Prevention </a:t>
            </a:r>
          </a:p>
        </p:txBody>
      </p:sp>
      <p:pic>
        <p:nvPicPr>
          <p:cNvPr id="6" name="Picture 5" descr="DODI 649502p (28 Mar 13)_Page_01.jpg"/>
          <p:cNvPicPr>
            <a:picLocks noChangeAspect="1"/>
          </p:cNvPicPr>
          <p:nvPr/>
        </p:nvPicPr>
        <p:blipFill>
          <a:blip r:embed="rId3" cstate="print"/>
          <a:stretch>
            <a:fillRect/>
          </a:stretch>
        </p:blipFill>
        <p:spPr>
          <a:xfrm>
            <a:off x="381000" y="1856789"/>
            <a:ext cx="1905000" cy="2334252"/>
          </a:xfrm>
          <a:prstGeom prst="rect">
            <a:avLst/>
          </a:prstGeom>
          <a:ln>
            <a:solidFill>
              <a:schemeClr val="tx1">
                <a:lumMod val="65000"/>
              </a:schemeClr>
            </a:solidFill>
          </a:ln>
        </p:spPr>
      </p:pic>
      <p:pic>
        <p:nvPicPr>
          <p:cNvPr id="7" name="Picture 6" descr="AR 600-20.PNG"/>
          <p:cNvPicPr>
            <a:picLocks noChangeAspect="1"/>
          </p:cNvPicPr>
          <p:nvPr>
            <p:custDataLst>
              <p:tags r:id="rId1"/>
            </p:custDataLst>
          </p:nvPr>
        </p:nvPicPr>
        <p:blipFill>
          <a:blip r:embed="rId4" cstate="print"/>
          <a:stretch>
            <a:fillRect/>
          </a:stretch>
        </p:blipFill>
        <p:spPr>
          <a:xfrm>
            <a:off x="678975" y="2779934"/>
            <a:ext cx="1828800" cy="2226365"/>
          </a:xfrm>
          <a:prstGeom prst="rect">
            <a:avLst/>
          </a:prstGeom>
          <a:ln>
            <a:solidFill>
              <a:schemeClr val="tx1">
                <a:lumMod val="65000"/>
              </a:schemeClr>
            </a:solidFill>
          </a:ln>
          <a:effectLst>
            <a:outerShdw blurRad="292100" dist="139700" dir="2700000" algn="tl" rotWithShape="0">
              <a:srgbClr val="333333">
                <a:alpha val="65000"/>
              </a:srgbClr>
            </a:outerShdw>
          </a:effectLst>
        </p:spPr>
      </p:pic>
      <p:sp>
        <p:nvSpPr>
          <p:cNvPr id="9" name="Content Placeholder 2"/>
          <p:cNvSpPr txBox="1">
            <a:spLocks/>
          </p:cNvSpPr>
          <p:nvPr/>
        </p:nvSpPr>
        <p:spPr bwMode="auto">
          <a:xfrm>
            <a:off x="2583975" y="914400"/>
            <a:ext cx="6407625" cy="4647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85750" marR="0" lvl="0" indent="-285750" algn="l" defTabSz="914400" rtl="0" eaLnBrk="1" fontAlgn="base" latinLnBrk="0" hangingPunct="1">
              <a:lnSpc>
                <a:spcPct val="100000"/>
              </a:lnSpc>
              <a:spcBef>
                <a:spcPts val="600"/>
              </a:spcBef>
              <a:spcAft>
                <a:spcPts val="600"/>
              </a:spcAft>
              <a:buClr>
                <a:srgbClr val="2D2901"/>
              </a:buClr>
              <a:buSzPct val="85000"/>
              <a:buFont typeface="Wingdings" pitchFamily="-72" charset="2"/>
              <a:buChar char="q"/>
              <a:tabLst>
                <a:tab pos="341313" algn="l"/>
              </a:tabLst>
              <a:defRPr/>
            </a:pPr>
            <a:r>
              <a:rPr kumimoji="0" lang="en-US" sz="2000" b="1" i="0" u="none" strike="noStrike" kern="1200" cap="none" spc="0" normalizeH="0" baseline="0" noProof="0" dirty="0">
                <a:ln>
                  <a:noFill/>
                </a:ln>
                <a:solidFill>
                  <a:prstClr val="black"/>
                </a:solidFill>
                <a:effectLst/>
                <a:uLnTx/>
                <a:uFillTx/>
                <a:ea typeface="ＭＳ Ｐゴシック" pitchFamily="-72" charset="-128"/>
                <a:cs typeface="ＭＳ Ｐゴシック" pitchFamily="-72" charset="-128"/>
              </a:rPr>
              <a:t>Commanders must  promote a climate where Soldiers</a:t>
            </a:r>
          </a:p>
          <a:p>
            <a:pPr marL="652463" marR="0" lvl="1" indent="-285750" algn="l" defTabSz="914400" rtl="0" eaLnBrk="1" fontAlgn="base" latinLnBrk="0" hangingPunct="1">
              <a:lnSpc>
                <a:spcPct val="100000"/>
              </a:lnSpc>
              <a:spcBef>
                <a:spcPts val="0"/>
              </a:spcBef>
              <a:spcAft>
                <a:spcPts val="0"/>
              </a:spcAft>
              <a:buClr>
                <a:srgbClr val="222613"/>
              </a:buClr>
              <a:buSzPct val="100000"/>
              <a:buFont typeface="Wingdings" panose="05000000000000000000" pitchFamily="2" charset="2"/>
              <a:buChar char="q"/>
              <a:tabLst/>
              <a:defRPr/>
            </a:pPr>
            <a:r>
              <a:rPr kumimoji="0" lang="en-US" i="0" u="none" strike="noStrike" kern="1200" cap="none" spc="0" normalizeH="0" baseline="0" noProof="0" dirty="0">
                <a:ln>
                  <a:noFill/>
                </a:ln>
                <a:solidFill>
                  <a:prstClr val="black"/>
                </a:solidFill>
                <a:effectLst/>
                <a:uLnTx/>
                <a:uFillTx/>
                <a:ea typeface="ＭＳ Ｐゴシック" pitchFamily="-72" charset="-128"/>
                <a:cs typeface="ＭＳ Ｐゴシック" pitchFamily="-72" charset="-128"/>
              </a:rPr>
              <a:t>Treat one another with dignity and respect</a:t>
            </a:r>
          </a:p>
          <a:p>
            <a:pPr marL="652463" marR="0" lvl="1" indent="-285750" algn="l" defTabSz="914400" rtl="0" eaLnBrk="1" fontAlgn="base" latinLnBrk="0" hangingPunct="1">
              <a:lnSpc>
                <a:spcPct val="100000"/>
              </a:lnSpc>
              <a:spcBef>
                <a:spcPts val="0"/>
              </a:spcBef>
              <a:spcAft>
                <a:spcPts val="0"/>
              </a:spcAft>
              <a:buClr>
                <a:srgbClr val="222613"/>
              </a:buClr>
              <a:buSzPct val="100000"/>
              <a:buFont typeface="Wingdings" panose="05000000000000000000" pitchFamily="2" charset="2"/>
              <a:buChar char="q"/>
              <a:tabLst/>
              <a:defRPr/>
            </a:pPr>
            <a:r>
              <a:rPr kumimoji="0" lang="en-US" i="0" u="none" strike="noStrike" kern="1200" cap="none" spc="0" normalizeH="0" baseline="0" noProof="0" dirty="0">
                <a:ln>
                  <a:noFill/>
                </a:ln>
                <a:solidFill>
                  <a:prstClr val="black"/>
                </a:solidFill>
                <a:effectLst/>
                <a:uLnTx/>
                <a:uFillTx/>
                <a:ea typeface="ＭＳ Ｐゴシック" pitchFamily="-72" charset="-128"/>
                <a:cs typeface="ＭＳ Ｐゴシック" pitchFamily="-72" charset="-128"/>
              </a:rPr>
              <a:t>Are empowered to intervene, act, and motivate </a:t>
            </a:r>
          </a:p>
          <a:p>
            <a:pPr marL="652463" marR="0" lvl="1" indent="-285750" algn="l" defTabSz="914400" rtl="0" eaLnBrk="1" fontAlgn="base" latinLnBrk="0" hangingPunct="1">
              <a:lnSpc>
                <a:spcPct val="100000"/>
              </a:lnSpc>
              <a:spcBef>
                <a:spcPts val="0"/>
              </a:spcBef>
              <a:spcAft>
                <a:spcPts val="0"/>
              </a:spcAft>
              <a:buClr>
                <a:srgbClr val="222613"/>
              </a:buClr>
              <a:buSzPct val="100000"/>
              <a:buFont typeface="Wingdings" panose="05000000000000000000" pitchFamily="2" charset="2"/>
              <a:buChar char="q"/>
              <a:tabLst/>
              <a:defRPr/>
            </a:pPr>
            <a:r>
              <a:rPr kumimoji="0" lang="en-US" i="0" u="none" strike="noStrike" kern="1200" cap="none" spc="0" normalizeH="0" baseline="0" noProof="0" dirty="0">
                <a:ln>
                  <a:noFill/>
                </a:ln>
                <a:solidFill>
                  <a:prstClr val="black"/>
                </a:solidFill>
                <a:effectLst/>
                <a:uLnTx/>
                <a:uFillTx/>
                <a:ea typeface="ＭＳ Ｐゴシック" pitchFamily="-72" charset="-128"/>
                <a:cs typeface="ＭＳ Ｐゴシック" pitchFamily="-72" charset="-128"/>
              </a:rPr>
              <a:t>Soldiers, Family members, and Civilians feel comfortable reporting sexual harassment and sexual assault incidents</a:t>
            </a:r>
          </a:p>
          <a:p>
            <a:pPr marL="366713" marR="0" lvl="1" indent="0" algn="l" defTabSz="914400" rtl="0" eaLnBrk="1" fontAlgn="base" latinLnBrk="0" hangingPunct="1">
              <a:lnSpc>
                <a:spcPct val="100000"/>
              </a:lnSpc>
              <a:spcBef>
                <a:spcPts val="0"/>
              </a:spcBef>
              <a:spcAft>
                <a:spcPts val="0"/>
              </a:spcAft>
              <a:buClr>
                <a:srgbClr val="222613"/>
              </a:buClr>
              <a:buSzPct val="100000"/>
              <a:buFontTx/>
              <a:buNone/>
              <a:tabLst/>
              <a:defRPr/>
            </a:pPr>
            <a:endParaRPr kumimoji="0" lang="en-US" i="0" u="none" strike="noStrike" kern="1200" cap="none" spc="0" normalizeH="0" baseline="0" noProof="0" dirty="0">
              <a:ln>
                <a:noFill/>
              </a:ln>
              <a:solidFill>
                <a:prstClr val="black"/>
              </a:solidFill>
              <a:effectLst/>
              <a:uLnTx/>
              <a:uFillTx/>
              <a:ea typeface="ＭＳ Ｐゴシック" pitchFamily="-72" charset="-128"/>
              <a:cs typeface="ＭＳ Ｐゴシック" pitchFamily="-72" charset="-128"/>
            </a:endParaRPr>
          </a:p>
          <a:p>
            <a:pPr marL="285750" marR="0" lvl="0" indent="-285750" algn="l" defTabSz="914400" rtl="0" eaLnBrk="1" fontAlgn="base" latinLnBrk="0" hangingPunct="1">
              <a:lnSpc>
                <a:spcPct val="100000"/>
              </a:lnSpc>
              <a:spcBef>
                <a:spcPts val="600"/>
              </a:spcBef>
              <a:spcAft>
                <a:spcPts val="600"/>
              </a:spcAft>
              <a:buClr>
                <a:srgbClr val="2D2901"/>
              </a:buClr>
              <a:buSzPct val="85000"/>
              <a:buFont typeface="Wingdings" pitchFamily="-72" charset="2"/>
              <a:buChar char="q"/>
              <a:tabLst>
                <a:tab pos="341313" algn="l"/>
              </a:tabLst>
              <a:defRPr/>
            </a:pPr>
            <a:r>
              <a:rPr kumimoji="0" lang="en-US" sz="2000" b="1" i="0" u="none" strike="noStrike" kern="1200" cap="none" spc="0" normalizeH="0" baseline="0" noProof="0" dirty="0">
                <a:ln>
                  <a:noFill/>
                </a:ln>
                <a:solidFill>
                  <a:prstClr val="black"/>
                </a:solidFill>
                <a:effectLst/>
                <a:uLnTx/>
                <a:uFillTx/>
                <a:ea typeface="ＭＳ Ｐゴシック" pitchFamily="-72" charset="-128"/>
                <a:cs typeface="ＭＳ Ｐゴシック" pitchFamily="-72" charset="-128"/>
              </a:rPr>
              <a:t>Commanders must maintain a quality SHARP Program </a:t>
            </a:r>
          </a:p>
          <a:p>
            <a:pPr marL="742950" marR="0" lvl="1" indent="-285750" algn="l" defTabSz="914400" rtl="0" eaLnBrk="1" fontAlgn="base" latinLnBrk="0" hangingPunct="1">
              <a:lnSpc>
                <a:spcPct val="100000"/>
              </a:lnSpc>
              <a:spcBef>
                <a:spcPts val="600"/>
              </a:spcBef>
              <a:spcAft>
                <a:spcPts val="600"/>
              </a:spcAft>
              <a:buClr>
                <a:srgbClr val="2D2901"/>
              </a:buClr>
              <a:buSzPct val="85000"/>
              <a:buFont typeface="Wingdings" panose="05000000000000000000" pitchFamily="2" charset="2"/>
              <a:buChar char="q"/>
              <a:tabLst>
                <a:tab pos="341313" algn="l"/>
              </a:tabLst>
              <a:defRPr/>
            </a:pPr>
            <a:r>
              <a:rPr kumimoji="0" lang="en-US" i="0" u="none" strike="noStrike" kern="1200" cap="none" spc="0" normalizeH="0" baseline="0" noProof="0" dirty="0">
                <a:ln>
                  <a:noFill/>
                </a:ln>
                <a:effectLst/>
                <a:uLnTx/>
                <a:uFillTx/>
                <a:ea typeface="ＭＳ Ｐゴシック" pitchFamily="-72" charset="-128"/>
                <a:cs typeface="ＭＳ Ｐゴシック" pitchFamily="-72" charset="-128"/>
              </a:rPr>
              <a:t>Ensure selection of highly qualified SARC/VA SHARP Professionals </a:t>
            </a:r>
            <a:r>
              <a:rPr lang="en-US" dirty="0">
                <a:ea typeface="ＭＳ Ｐゴシック" pitchFamily="-72" charset="-128"/>
                <a:cs typeface="ＭＳ Ｐゴシック" pitchFamily="-72" charset="-128"/>
              </a:rPr>
              <a:t>and</a:t>
            </a:r>
            <a:r>
              <a:rPr kumimoji="0" lang="en-US" i="0" u="none" strike="noStrike" kern="1200" cap="none" spc="0" normalizeH="0" baseline="0" noProof="0" dirty="0">
                <a:ln>
                  <a:noFill/>
                </a:ln>
                <a:effectLst/>
                <a:uLnTx/>
                <a:uFillTx/>
                <a:ea typeface="ＭＳ Ｐゴシック" pitchFamily="-72" charset="-128"/>
                <a:cs typeface="ＭＳ Ｐゴシック" pitchFamily="-72" charset="-128"/>
              </a:rPr>
              <a:t> appoint by appropriate approving official  (VA-COL/SARC-GO) after D-SAACP approval </a:t>
            </a:r>
          </a:p>
          <a:p>
            <a:pPr marL="742950" marR="0" lvl="1" indent="-285750" algn="l" defTabSz="914400" rtl="0" eaLnBrk="1" fontAlgn="base" latinLnBrk="0" hangingPunct="1">
              <a:lnSpc>
                <a:spcPct val="100000"/>
              </a:lnSpc>
              <a:spcBef>
                <a:spcPts val="600"/>
              </a:spcBef>
              <a:spcAft>
                <a:spcPts val="600"/>
              </a:spcAft>
              <a:buClr>
                <a:srgbClr val="2D2901"/>
              </a:buClr>
              <a:buSzPct val="85000"/>
              <a:buFont typeface="Wingdings" panose="05000000000000000000" pitchFamily="2" charset="2"/>
              <a:buChar char="q"/>
              <a:tabLst>
                <a:tab pos="341313" algn="l"/>
              </a:tabLst>
              <a:defRPr/>
            </a:pPr>
            <a:r>
              <a:rPr kumimoji="0" lang="en-US" i="0" u="none" strike="noStrike" kern="1200" cap="none" spc="0" normalizeH="0" baseline="0" noProof="0" dirty="0">
                <a:ln>
                  <a:noFill/>
                </a:ln>
                <a:solidFill>
                  <a:prstClr val="black"/>
                </a:solidFill>
                <a:effectLst/>
                <a:uLnTx/>
                <a:uFillTx/>
                <a:ea typeface="ＭＳ Ｐゴシック" pitchFamily="-72" charset="-128"/>
                <a:cs typeface="ＭＳ Ｐゴシック" pitchFamily="-72" charset="-128"/>
              </a:rPr>
              <a:t>Support Sexual Assault Awareness/Prevention events</a:t>
            </a:r>
          </a:p>
          <a:p>
            <a:pPr marL="742950" lvl="1" indent="-285750" fontAlgn="base">
              <a:spcBef>
                <a:spcPts val="600"/>
              </a:spcBef>
              <a:spcAft>
                <a:spcPts val="600"/>
              </a:spcAft>
              <a:buClr>
                <a:srgbClr val="2D2901"/>
              </a:buClr>
              <a:buSzPct val="85000"/>
              <a:buFont typeface="Wingdings" panose="05000000000000000000" pitchFamily="2" charset="2"/>
              <a:buChar char="q"/>
              <a:tabLst>
                <a:tab pos="341313" algn="l"/>
              </a:tabLst>
              <a:defRPr/>
            </a:pPr>
            <a:r>
              <a:rPr lang="en-US" dirty="0">
                <a:solidFill>
                  <a:prstClr val="black"/>
                </a:solidFill>
                <a:ea typeface="ＭＳ Ｐゴシック" pitchFamily="-72" charset="-128"/>
                <a:cs typeface="ＭＳ Ｐゴシック" pitchFamily="-72" charset="-128"/>
              </a:rPr>
              <a:t>Be present and ensure unit leaders provide the training with the assistance of a credentialed SARC or VA; set the standard</a:t>
            </a:r>
            <a:endParaRPr kumimoji="0" lang="en-US" i="0" u="none" strike="noStrike" kern="1200" cap="none" spc="0" normalizeH="0" baseline="0" noProof="0" dirty="0">
              <a:ln>
                <a:noFill/>
              </a:ln>
              <a:solidFill>
                <a:prstClr val="black"/>
              </a:solidFill>
              <a:effectLst/>
              <a:uLnTx/>
              <a:uFillTx/>
              <a:ea typeface="ＭＳ Ｐゴシック" pitchFamily="-72" charset="-128"/>
              <a:cs typeface="ＭＳ Ｐゴシック" pitchFamily="-72" charset="-128"/>
            </a:endParaRPr>
          </a:p>
        </p:txBody>
      </p:sp>
    </p:spTree>
    <p:extLst>
      <p:ext uri="{BB962C8B-B14F-4D97-AF65-F5344CB8AC3E}">
        <p14:creationId xmlns:p14="http://schemas.microsoft.com/office/powerpoint/2010/main" val="245505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2B71-2EC5-48CD-F99D-BD758F7EDE99}"/>
              </a:ext>
            </a:extLst>
          </p:cNvPr>
          <p:cNvSpPr>
            <a:spLocks noGrp="1"/>
          </p:cNvSpPr>
          <p:nvPr>
            <p:ph type="title"/>
          </p:nvPr>
        </p:nvSpPr>
        <p:spPr>
          <a:xfrm>
            <a:off x="2739211" y="42787"/>
            <a:ext cx="3657601" cy="731836"/>
          </a:xfrm>
        </p:spPr>
        <p:txBody>
          <a:bodyPr/>
          <a:lstStyle/>
          <a:p>
            <a:r>
              <a:rPr lang="en-US" sz="3200" dirty="0"/>
              <a:t>Leaders at all levels</a:t>
            </a:r>
          </a:p>
        </p:txBody>
      </p:sp>
      <p:sp>
        <p:nvSpPr>
          <p:cNvPr id="4" name="Date Placeholder 3">
            <a:extLst>
              <a:ext uri="{FF2B5EF4-FFF2-40B4-BE49-F238E27FC236}">
                <a16:creationId xmlns:a16="http://schemas.microsoft.com/office/drawing/2014/main" id="{8D022BAD-4068-4C19-97D4-CF8407D7843B}"/>
              </a:ext>
            </a:extLst>
          </p:cNvPr>
          <p:cNvSpPr>
            <a:spLocks noGrp="1"/>
          </p:cNvSpPr>
          <p:nvPr>
            <p:ph type="dt" sz="half" idx="10"/>
          </p:nvPr>
        </p:nvSpPr>
        <p:spPr/>
        <p:txBody>
          <a:bodyPr/>
          <a:lstStyle/>
          <a:p>
            <a:fld id="{68CA7FC8-FBA9-4264-83A0-98932D00B13F}" type="datetime1">
              <a:rPr lang="en-US" smtClean="0">
                <a:solidFill>
                  <a:prstClr val="black">
                    <a:tint val="75000"/>
                  </a:prstClr>
                </a:solidFill>
              </a:rPr>
              <a:t>2024/02/16</a:t>
            </a:fld>
            <a:endParaRPr lang="en-US">
              <a:solidFill>
                <a:prstClr val="black">
                  <a:tint val="75000"/>
                </a:prstClr>
              </a:solidFill>
            </a:endParaRPr>
          </a:p>
        </p:txBody>
      </p:sp>
      <p:sp>
        <p:nvSpPr>
          <p:cNvPr id="5" name="Text Placeholder 4">
            <a:extLst>
              <a:ext uri="{FF2B5EF4-FFF2-40B4-BE49-F238E27FC236}">
                <a16:creationId xmlns:a16="http://schemas.microsoft.com/office/drawing/2014/main" id="{44F00A58-34DA-428B-F894-C97BE49817A9}"/>
              </a:ext>
            </a:extLst>
          </p:cNvPr>
          <p:cNvSpPr txBox="1">
            <a:spLocks/>
          </p:cNvSpPr>
          <p:nvPr/>
        </p:nvSpPr>
        <p:spPr>
          <a:xfrm>
            <a:off x="342900" y="847344"/>
            <a:ext cx="4216440" cy="676655"/>
          </a:xfrm>
          <a:prstGeom prst="rect">
            <a:avLst/>
          </a:prstGeom>
          <a:solidFill>
            <a:schemeClr val="bg1">
              <a:lumMod val="85000"/>
            </a:schemeClr>
          </a:solidFill>
        </p:spPr>
        <p:txBody>
          <a:bodyPr/>
          <a:lstStyle>
            <a:lvl1pPr marL="332901" indent="-332901" algn="l" defTabSz="887737"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286" indent="-277418" algn="l" defTabSz="887737"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671" indent="-221934" algn="l" defTabSz="887737" rtl="0" eaLnBrk="1" latinLnBrk="0" hangingPunct="1">
              <a:spcBef>
                <a:spcPct val="20000"/>
              </a:spcBef>
              <a:buFont typeface="Arial" pitchFamily="34" charset="0"/>
              <a:buChar char="•"/>
              <a:defRPr sz="2330" kern="1200">
                <a:solidFill>
                  <a:schemeClr val="tx1"/>
                </a:solidFill>
                <a:latin typeface="+mn-lt"/>
                <a:ea typeface="+mn-ea"/>
                <a:cs typeface="+mn-cs"/>
              </a:defRPr>
            </a:lvl3pPr>
            <a:lvl4pPr marL="1553540"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4pPr>
            <a:lvl5pPr marL="1997408"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5pPr>
            <a:lvl6pPr marL="2441276"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6pPr>
            <a:lvl7pPr marL="2885145"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7pPr>
            <a:lvl8pPr marL="3329013"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8pPr>
            <a:lvl9pPr marL="3772882"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9pPr>
          </a:lstStyle>
          <a:p>
            <a:pPr marL="0" indent="0" algn="ctr">
              <a:buNone/>
            </a:pPr>
            <a:r>
              <a:rPr lang="en-US" dirty="0"/>
              <a:t>Don't</a:t>
            </a:r>
          </a:p>
        </p:txBody>
      </p:sp>
      <p:sp>
        <p:nvSpPr>
          <p:cNvPr id="6" name="Content Placeholder 5">
            <a:extLst>
              <a:ext uri="{FF2B5EF4-FFF2-40B4-BE49-F238E27FC236}">
                <a16:creationId xmlns:a16="http://schemas.microsoft.com/office/drawing/2014/main" id="{D503083E-23FF-91A6-48DC-864611307628}"/>
              </a:ext>
            </a:extLst>
          </p:cNvPr>
          <p:cNvSpPr txBox="1">
            <a:spLocks/>
          </p:cNvSpPr>
          <p:nvPr/>
        </p:nvSpPr>
        <p:spPr>
          <a:xfrm>
            <a:off x="338912" y="1530528"/>
            <a:ext cx="4229100" cy="4883737"/>
          </a:xfrm>
          <a:prstGeom prst="rect">
            <a:avLst/>
          </a:prstGeom>
        </p:spPr>
        <p:txBody>
          <a:bodyPr/>
          <a:lstStyle>
            <a:lvl1pPr marL="332901" indent="-332901" algn="l" defTabSz="887737"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286" indent="-277418" algn="l" defTabSz="887737"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671" indent="-221934" algn="l" defTabSz="887737" rtl="0" eaLnBrk="1" latinLnBrk="0" hangingPunct="1">
              <a:spcBef>
                <a:spcPct val="20000"/>
              </a:spcBef>
              <a:buFont typeface="Arial" pitchFamily="34" charset="0"/>
              <a:buChar char="•"/>
              <a:defRPr sz="2330" kern="1200">
                <a:solidFill>
                  <a:schemeClr val="tx1"/>
                </a:solidFill>
                <a:latin typeface="+mn-lt"/>
                <a:ea typeface="+mn-ea"/>
                <a:cs typeface="+mn-cs"/>
              </a:defRPr>
            </a:lvl3pPr>
            <a:lvl4pPr marL="1553540"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4pPr>
            <a:lvl5pPr marL="1997408"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5pPr>
            <a:lvl6pPr marL="2441276"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6pPr>
            <a:lvl7pPr marL="2885145"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7pPr>
            <a:lvl8pPr marL="3329013"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8pPr>
            <a:lvl9pPr marL="3772882"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9pPr>
          </a:lstStyle>
          <a:p>
            <a:pPr marL="169863" indent="-169863"/>
            <a:r>
              <a:rPr lang="en-US" sz="1350" dirty="0">
                <a:solidFill>
                  <a:prstClr val="black"/>
                </a:solidFill>
              </a:rPr>
              <a:t>Give SHARP Training to “check the block”</a:t>
            </a:r>
          </a:p>
          <a:p>
            <a:endParaRPr lang="en-US" sz="100" dirty="0">
              <a:solidFill>
                <a:prstClr val="black"/>
              </a:solidFill>
            </a:endParaRPr>
          </a:p>
          <a:p>
            <a:endParaRPr lang="en-US" sz="100" dirty="0">
              <a:solidFill>
                <a:prstClr val="black"/>
              </a:solidFill>
            </a:endParaRPr>
          </a:p>
          <a:p>
            <a:r>
              <a:rPr lang="en-US" sz="1350" dirty="0">
                <a:solidFill>
                  <a:prstClr val="black"/>
                </a:solidFill>
              </a:rPr>
              <a:t>Be part of the “problem” (alcohol, hostile environment, quid pro quo, </a:t>
            </a:r>
            <a:r>
              <a:rPr lang="en-US" sz="1350" b="1" dirty="0">
                <a:solidFill>
                  <a:prstClr val="black"/>
                </a:solidFill>
              </a:rPr>
              <a:t>retaliation</a:t>
            </a:r>
            <a:r>
              <a:rPr lang="en-US" sz="1350" dirty="0">
                <a:solidFill>
                  <a:prstClr val="black"/>
                </a:solidFill>
              </a:rPr>
              <a:t>, online chats, jokes, sexting)</a:t>
            </a:r>
          </a:p>
          <a:p>
            <a:endParaRPr lang="en-US" sz="200" dirty="0">
              <a:solidFill>
                <a:prstClr val="black"/>
              </a:solidFill>
            </a:endParaRPr>
          </a:p>
          <a:p>
            <a:r>
              <a:rPr lang="en-US" sz="1350" dirty="0">
                <a:solidFill>
                  <a:prstClr val="black"/>
                </a:solidFill>
              </a:rPr>
              <a:t>Justify the situation (</a:t>
            </a:r>
            <a:r>
              <a:rPr lang="en-US" sz="1350" dirty="0" err="1">
                <a:solidFill>
                  <a:prstClr val="black"/>
                </a:solidFill>
              </a:rPr>
              <a:t>He/She</a:t>
            </a:r>
            <a:r>
              <a:rPr lang="en-US" sz="1350" dirty="0">
                <a:solidFill>
                  <a:prstClr val="black"/>
                </a:solidFill>
              </a:rPr>
              <a:t> is like that.., he/she was wearing…)</a:t>
            </a:r>
          </a:p>
          <a:p>
            <a:endParaRPr lang="en-US" sz="100" dirty="0">
              <a:solidFill>
                <a:prstClr val="black"/>
              </a:solidFill>
            </a:endParaRPr>
          </a:p>
          <a:p>
            <a:r>
              <a:rPr lang="en-US" sz="1350" dirty="0">
                <a:solidFill>
                  <a:prstClr val="black"/>
                </a:solidFill>
              </a:rPr>
              <a:t>Make assumptions</a:t>
            </a:r>
          </a:p>
          <a:p>
            <a:endParaRPr lang="en-US" sz="200" dirty="0">
              <a:solidFill>
                <a:prstClr val="black"/>
              </a:solidFill>
            </a:endParaRPr>
          </a:p>
          <a:p>
            <a:endParaRPr lang="en-US" sz="100" dirty="0">
              <a:solidFill>
                <a:prstClr val="black"/>
              </a:solidFill>
            </a:endParaRPr>
          </a:p>
          <a:p>
            <a:r>
              <a:rPr lang="en-US" sz="1350" dirty="0">
                <a:solidFill>
                  <a:prstClr val="black"/>
                </a:solidFill>
              </a:rPr>
              <a:t>Blame victim (crush reputation/credibility, judge)</a:t>
            </a:r>
          </a:p>
          <a:p>
            <a:endParaRPr lang="en-US" sz="200" dirty="0">
              <a:solidFill>
                <a:prstClr val="black"/>
              </a:solidFill>
            </a:endParaRPr>
          </a:p>
          <a:p>
            <a:r>
              <a:rPr lang="en-US" sz="1350" dirty="0">
                <a:solidFill>
                  <a:prstClr val="black"/>
                </a:solidFill>
              </a:rPr>
              <a:t>Hide or  “cover” the situation (You will also be investigated for omission)</a:t>
            </a:r>
          </a:p>
          <a:p>
            <a:endParaRPr lang="en-US" sz="200" dirty="0">
              <a:solidFill>
                <a:prstClr val="black"/>
              </a:solidFill>
            </a:endParaRPr>
          </a:p>
          <a:p>
            <a:r>
              <a:rPr lang="en-US" sz="1350" dirty="0">
                <a:solidFill>
                  <a:prstClr val="black"/>
                </a:solidFill>
              </a:rPr>
              <a:t>Make a transfer without consulting the victim</a:t>
            </a:r>
          </a:p>
          <a:p>
            <a:endParaRPr lang="en-US" sz="200" dirty="0">
              <a:solidFill>
                <a:prstClr val="black"/>
              </a:solidFill>
            </a:endParaRPr>
          </a:p>
          <a:p>
            <a:r>
              <a:rPr lang="en-US" sz="1350" dirty="0">
                <a:solidFill>
                  <a:prstClr val="black"/>
                </a:solidFill>
              </a:rPr>
              <a:t>Put Victim automatically on Split (Re-victimization)</a:t>
            </a:r>
          </a:p>
          <a:p>
            <a:endParaRPr lang="en-US" sz="200" dirty="0">
              <a:solidFill>
                <a:prstClr val="black"/>
              </a:solidFill>
            </a:endParaRPr>
          </a:p>
          <a:p>
            <a:r>
              <a:rPr lang="en-US" sz="1350" dirty="0">
                <a:solidFill>
                  <a:prstClr val="black"/>
                </a:solidFill>
              </a:rPr>
              <a:t>Talk about situation to personnel who don't have a “Need to Know”</a:t>
            </a:r>
          </a:p>
          <a:p>
            <a:endParaRPr lang="en-US" sz="200" dirty="0">
              <a:solidFill>
                <a:prstClr val="black"/>
              </a:solidFill>
            </a:endParaRPr>
          </a:p>
          <a:p>
            <a:r>
              <a:rPr lang="en-US" sz="1350" dirty="0">
                <a:solidFill>
                  <a:prstClr val="black"/>
                </a:solidFill>
              </a:rPr>
              <a:t>See SHARP Program/Personnel as the enemy, WE ARE YOUR ALLY</a:t>
            </a:r>
          </a:p>
          <a:p>
            <a:endParaRPr lang="en-US" sz="1200" dirty="0"/>
          </a:p>
          <a:p>
            <a:endParaRPr lang="en-US" sz="1200" dirty="0"/>
          </a:p>
          <a:p>
            <a:endParaRPr lang="en-US" sz="1200" dirty="0"/>
          </a:p>
          <a:p>
            <a:endParaRPr lang="en-US" sz="1200" dirty="0"/>
          </a:p>
          <a:p>
            <a:endParaRPr lang="en-US" dirty="0"/>
          </a:p>
        </p:txBody>
      </p:sp>
      <p:sp>
        <p:nvSpPr>
          <p:cNvPr id="7" name="Content Placeholder 7">
            <a:extLst>
              <a:ext uri="{FF2B5EF4-FFF2-40B4-BE49-F238E27FC236}">
                <a16:creationId xmlns:a16="http://schemas.microsoft.com/office/drawing/2014/main" id="{202746E3-F035-2976-B72B-0FED46BAD977}"/>
              </a:ext>
            </a:extLst>
          </p:cNvPr>
          <p:cNvSpPr txBox="1">
            <a:spLocks/>
          </p:cNvSpPr>
          <p:nvPr/>
        </p:nvSpPr>
        <p:spPr>
          <a:xfrm>
            <a:off x="4559338" y="1547954"/>
            <a:ext cx="4229100" cy="4866311"/>
          </a:xfrm>
          <a:prstGeom prst="rect">
            <a:avLst/>
          </a:prstGeom>
        </p:spPr>
        <p:txBody>
          <a:bodyPr/>
          <a:lstStyle>
            <a:lvl1pPr marL="332901" indent="-332901" algn="l" defTabSz="887737"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286" indent="-277418" algn="l" defTabSz="887737"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671" indent="-221934" algn="l" defTabSz="887737" rtl="0" eaLnBrk="1" latinLnBrk="0" hangingPunct="1">
              <a:spcBef>
                <a:spcPct val="20000"/>
              </a:spcBef>
              <a:buFont typeface="Arial" pitchFamily="34" charset="0"/>
              <a:buChar char="•"/>
              <a:defRPr sz="2330" kern="1200">
                <a:solidFill>
                  <a:schemeClr val="tx1"/>
                </a:solidFill>
                <a:latin typeface="+mn-lt"/>
                <a:ea typeface="+mn-ea"/>
                <a:cs typeface="+mn-cs"/>
              </a:defRPr>
            </a:lvl3pPr>
            <a:lvl4pPr marL="1553540"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4pPr>
            <a:lvl5pPr marL="1997408"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5pPr>
            <a:lvl6pPr marL="2441276"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6pPr>
            <a:lvl7pPr marL="2885145"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7pPr>
            <a:lvl8pPr marL="3329013"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8pPr>
            <a:lvl9pPr marL="3772882"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9pPr>
          </a:lstStyle>
          <a:p>
            <a:r>
              <a:rPr lang="en-US" sz="1350" dirty="0">
                <a:solidFill>
                  <a:prstClr val="black"/>
                </a:solidFill>
              </a:rPr>
              <a:t>Coordinate training with SHARP Program</a:t>
            </a:r>
          </a:p>
          <a:p>
            <a:endParaRPr lang="en-US" sz="200" dirty="0">
              <a:solidFill>
                <a:prstClr val="black"/>
              </a:solidFill>
            </a:endParaRPr>
          </a:p>
          <a:p>
            <a:r>
              <a:rPr lang="en-US" sz="1350" dirty="0">
                <a:solidFill>
                  <a:prstClr val="black"/>
                </a:solidFill>
              </a:rPr>
              <a:t>Assess Hostile Environment and intervene </a:t>
            </a:r>
          </a:p>
          <a:p>
            <a:endParaRPr lang="en-US" sz="200" dirty="0">
              <a:solidFill>
                <a:prstClr val="black"/>
              </a:solidFill>
            </a:endParaRPr>
          </a:p>
          <a:p>
            <a:r>
              <a:rPr lang="en-US" sz="1350" dirty="0">
                <a:solidFill>
                  <a:prstClr val="black"/>
                </a:solidFill>
              </a:rPr>
              <a:t>Schedule remedial training as soon as a situation rises up</a:t>
            </a:r>
          </a:p>
          <a:p>
            <a:endParaRPr lang="en-US" sz="200" dirty="0">
              <a:solidFill>
                <a:prstClr val="black"/>
              </a:solidFill>
            </a:endParaRPr>
          </a:p>
          <a:p>
            <a:r>
              <a:rPr lang="en-US" sz="1350" dirty="0">
                <a:solidFill>
                  <a:prstClr val="black"/>
                </a:solidFill>
              </a:rPr>
              <a:t>Be present / Active Listening / Connect</a:t>
            </a:r>
          </a:p>
          <a:p>
            <a:endParaRPr lang="en-US" sz="200" dirty="0">
              <a:solidFill>
                <a:prstClr val="black"/>
              </a:solidFill>
            </a:endParaRPr>
          </a:p>
          <a:p>
            <a:r>
              <a:rPr lang="en-US" sz="1350" dirty="0">
                <a:solidFill>
                  <a:prstClr val="black"/>
                </a:solidFill>
              </a:rPr>
              <a:t>Believe the Victim (Not alleged)</a:t>
            </a:r>
          </a:p>
          <a:p>
            <a:endParaRPr lang="en-US" sz="200" dirty="0">
              <a:solidFill>
                <a:prstClr val="black"/>
              </a:solidFill>
            </a:endParaRPr>
          </a:p>
          <a:p>
            <a:r>
              <a:rPr lang="en-US" sz="1350" dirty="0">
                <a:solidFill>
                  <a:prstClr val="black"/>
                </a:solidFill>
              </a:rPr>
              <a:t>Have policy and SHARP POC updated and available to SMs</a:t>
            </a:r>
          </a:p>
          <a:p>
            <a:endParaRPr lang="en-US" sz="200" dirty="0">
              <a:solidFill>
                <a:prstClr val="black"/>
              </a:solidFill>
            </a:endParaRPr>
          </a:p>
          <a:p>
            <a:r>
              <a:rPr lang="en-US" sz="1350" dirty="0">
                <a:solidFill>
                  <a:prstClr val="black"/>
                </a:solidFill>
              </a:rPr>
              <a:t>Execute Expedited Transfers immediately</a:t>
            </a:r>
          </a:p>
          <a:p>
            <a:endParaRPr lang="en-US" sz="200" dirty="0">
              <a:solidFill>
                <a:prstClr val="black"/>
              </a:solidFill>
            </a:endParaRPr>
          </a:p>
          <a:p>
            <a:r>
              <a:rPr lang="en-US" sz="1350" dirty="0">
                <a:solidFill>
                  <a:prstClr val="black"/>
                </a:solidFill>
              </a:rPr>
              <a:t>Let SM continue with training and/or career progression</a:t>
            </a:r>
          </a:p>
          <a:p>
            <a:endParaRPr lang="en-US" sz="200" dirty="0">
              <a:solidFill>
                <a:prstClr val="black"/>
              </a:solidFill>
            </a:endParaRPr>
          </a:p>
          <a:p>
            <a:r>
              <a:rPr lang="en-US" sz="1350" dirty="0">
                <a:solidFill>
                  <a:prstClr val="black"/>
                </a:solidFill>
              </a:rPr>
              <a:t>Keep Confidentiality </a:t>
            </a:r>
          </a:p>
          <a:p>
            <a:endParaRPr lang="en-US" sz="200" dirty="0">
              <a:solidFill>
                <a:prstClr val="black"/>
              </a:solidFill>
            </a:endParaRPr>
          </a:p>
          <a:p>
            <a:r>
              <a:rPr lang="en-US" sz="1350" dirty="0">
                <a:solidFill>
                  <a:prstClr val="black"/>
                </a:solidFill>
              </a:rPr>
              <a:t>Allow Soldier Member to visit the SHARP Program without retaliation</a:t>
            </a:r>
          </a:p>
          <a:p>
            <a:endParaRPr lang="en-US" sz="1200" dirty="0"/>
          </a:p>
          <a:p>
            <a:endParaRPr lang="en-US" sz="1200" dirty="0"/>
          </a:p>
          <a:p>
            <a:endParaRPr lang="en-US" dirty="0"/>
          </a:p>
          <a:p>
            <a:endParaRPr lang="en-US" dirty="0"/>
          </a:p>
        </p:txBody>
      </p:sp>
      <p:sp>
        <p:nvSpPr>
          <p:cNvPr id="8" name="Text Placeholder 6">
            <a:extLst>
              <a:ext uri="{FF2B5EF4-FFF2-40B4-BE49-F238E27FC236}">
                <a16:creationId xmlns:a16="http://schemas.microsoft.com/office/drawing/2014/main" id="{5E605081-2D40-2B2B-B539-5A72F1437DBC}"/>
              </a:ext>
            </a:extLst>
          </p:cNvPr>
          <p:cNvSpPr txBox="1">
            <a:spLocks/>
          </p:cNvSpPr>
          <p:nvPr/>
        </p:nvSpPr>
        <p:spPr>
          <a:xfrm>
            <a:off x="4571998" y="859536"/>
            <a:ext cx="4216440" cy="664462"/>
          </a:xfrm>
          <a:prstGeom prst="rect">
            <a:avLst/>
          </a:prstGeom>
          <a:solidFill>
            <a:schemeClr val="bg1">
              <a:lumMod val="85000"/>
            </a:schemeClr>
          </a:solidFill>
        </p:spPr>
        <p:txBody>
          <a:bodyPr/>
          <a:lstStyle>
            <a:lvl1pPr marL="332901" indent="-332901" algn="l" defTabSz="887737"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286" indent="-277418" algn="l" defTabSz="887737"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671" indent="-221934" algn="l" defTabSz="887737" rtl="0" eaLnBrk="1" latinLnBrk="0" hangingPunct="1">
              <a:spcBef>
                <a:spcPct val="20000"/>
              </a:spcBef>
              <a:buFont typeface="Arial" pitchFamily="34" charset="0"/>
              <a:buChar char="•"/>
              <a:defRPr sz="2330" kern="1200">
                <a:solidFill>
                  <a:schemeClr val="tx1"/>
                </a:solidFill>
                <a:latin typeface="+mn-lt"/>
                <a:ea typeface="+mn-ea"/>
                <a:cs typeface="+mn-cs"/>
              </a:defRPr>
            </a:lvl3pPr>
            <a:lvl4pPr marL="1553540"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4pPr>
            <a:lvl5pPr marL="1997408"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5pPr>
            <a:lvl6pPr marL="2441276"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6pPr>
            <a:lvl7pPr marL="2885145"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7pPr>
            <a:lvl8pPr marL="3329013"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8pPr>
            <a:lvl9pPr marL="3772882" indent="-221934" algn="l" defTabSz="887737" rtl="0" eaLnBrk="1" latinLnBrk="0" hangingPunct="1">
              <a:spcBef>
                <a:spcPct val="20000"/>
              </a:spcBef>
              <a:buFont typeface="Arial" pitchFamily="34" charset="0"/>
              <a:buChar char="•"/>
              <a:defRPr sz="1942" kern="1200">
                <a:solidFill>
                  <a:schemeClr val="tx1"/>
                </a:solidFill>
                <a:latin typeface="+mn-lt"/>
                <a:ea typeface="+mn-ea"/>
                <a:cs typeface="+mn-cs"/>
              </a:defRPr>
            </a:lvl9pPr>
          </a:lstStyle>
          <a:p>
            <a:pPr marL="0" indent="0" algn="ctr">
              <a:buNone/>
            </a:pPr>
            <a:r>
              <a:rPr lang="en-US" dirty="0"/>
              <a:t>Do</a:t>
            </a:r>
          </a:p>
        </p:txBody>
      </p:sp>
      <p:sp>
        <p:nvSpPr>
          <p:cNvPr id="10" name="Rectangle 9">
            <a:extLst>
              <a:ext uri="{FF2B5EF4-FFF2-40B4-BE49-F238E27FC236}">
                <a16:creationId xmlns:a16="http://schemas.microsoft.com/office/drawing/2014/main" id="{25167371-00C2-9EF8-E818-20065160BF9C}"/>
              </a:ext>
            </a:extLst>
          </p:cNvPr>
          <p:cNvSpPr/>
          <p:nvPr/>
        </p:nvSpPr>
        <p:spPr>
          <a:xfrm>
            <a:off x="342899" y="853440"/>
            <a:ext cx="8458200" cy="55608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3F01831-2F2D-80BC-41A0-5B391A913FDD}"/>
              </a:ext>
            </a:extLst>
          </p:cNvPr>
          <p:cNvCxnSpPr>
            <a:cxnSpLocks/>
            <a:stCxn id="10" idx="0"/>
            <a:endCxn id="10" idx="2"/>
          </p:cNvCxnSpPr>
          <p:nvPr/>
        </p:nvCxnSpPr>
        <p:spPr>
          <a:xfrm>
            <a:off x="4571999" y="853440"/>
            <a:ext cx="0" cy="55608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51E374-16BE-CDD9-BF16-C4CC3EC0F3A5}"/>
              </a:ext>
            </a:extLst>
          </p:cNvPr>
          <p:cNvCxnSpPr>
            <a:cxnSpLocks/>
          </p:cNvCxnSpPr>
          <p:nvPr/>
        </p:nvCxnSpPr>
        <p:spPr>
          <a:xfrm>
            <a:off x="330239" y="1524000"/>
            <a:ext cx="8470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47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p:cNvSpPr txBox="1">
            <a:spLocks/>
          </p:cNvSpPr>
          <p:nvPr/>
        </p:nvSpPr>
        <p:spPr bwMode="auto">
          <a:xfrm>
            <a:off x="304800" y="0"/>
            <a:ext cx="85344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kern="1200" cap="none" spc="-100" normalizeH="0" baseline="0" noProof="0">
                <a:ln w="3200">
                  <a:solidFill>
                    <a:schemeClr val="bg2">
                      <a:shade val="75000"/>
                      <a:alpha val="25000"/>
                    </a:schemeClr>
                  </a:solidFill>
                  <a:prstDash val="solid"/>
                  <a:round/>
                </a:ln>
                <a:solidFill>
                  <a:srgbClr val="FFD531"/>
                </a:solidFill>
                <a:effectLst/>
                <a:uLnTx/>
                <a:uFillTx/>
                <a:latin typeface="Impact" pitchFamily="34" charset="0"/>
                <a:ea typeface="ＭＳ Ｐゴシック" pitchFamily="-72" charset="-128"/>
                <a:cs typeface="Arial" pitchFamily="34" charset="0"/>
              </a:defRPr>
            </a:lvl1pPr>
            <a:lvl2pPr marL="639763" indent="-273050" algn="l" rtl="0" eaLnBrk="1" fontAlgn="base" hangingPunct="1">
              <a:spcBef>
                <a:spcPts val="300"/>
              </a:spcBef>
              <a:spcAft>
                <a:spcPts val="1200"/>
              </a:spcAft>
              <a:buClr>
                <a:srgbClr val="222613"/>
              </a:buClr>
              <a:buSzPct val="100000"/>
              <a:buFont typeface="Arial" pitchFamily="-72" charset="0"/>
              <a:buChar char="•"/>
              <a:defRPr sz="2400" kern="1200">
                <a:solidFill>
                  <a:schemeClr val="bg1"/>
                </a:solidFill>
                <a:latin typeface="Arial" pitchFamily="34" charset="0"/>
                <a:ea typeface="ＭＳ Ｐゴシック" pitchFamily="-72" charset="-128"/>
                <a:cs typeface="ＭＳ Ｐゴシック" pitchFamily="-72" charset="-128"/>
              </a:defRPr>
            </a:lvl2pPr>
            <a:lvl3pPr marL="1004888" indent="-228600" algn="l" rtl="0" eaLnBrk="1" fontAlgn="base" hangingPunct="1">
              <a:spcBef>
                <a:spcPts val="300"/>
              </a:spcBef>
              <a:spcAft>
                <a:spcPts val="1200"/>
              </a:spcAft>
              <a:buClr>
                <a:srgbClr val="222613"/>
              </a:buClr>
              <a:buSzPct val="85000"/>
              <a:buFont typeface="Wingdings" pitchFamily="-72" charset="2"/>
              <a:buChar char="§"/>
              <a:defRPr sz="2200" kern="1200">
                <a:solidFill>
                  <a:schemeClr val="bg1"/>
                </a:solidFill>
                <a:latin typeface="Arial" pitchFamily="34" charset="0"/>
                <a:ea typeface="ＭＳ Ｐゴシック" pitchFamily="-72" charset="-128"/>
                <a:cs typeface="ＭＳ Ｐゴシック" pitchFamily="-72" charset="-128"/>
              </a:defRPr>
            </a:lvl3pPr>
            <a:lvl4pPr marL="1279525" indent="-228600" algn="l" rtl="0" eaLnBrk="1" fontAlgn="base" hangingPunct="1">
              <a:spcBef>
                <a:spcPts val="300"/>
              </a:spcBef>
              <a:spcAft>
                <a:spcPts val="1200"/>
              </a:spcAft>
              <a:buClr>
                <a:srgbClr val="222613"/>
              </a:buClr>
              <a:buSzPct val="85000"/>
              <a:buFont typeface="Wingdings" pitchFamily="-72" charset="2"/>
              <a:buChar char="Ø"/>
              <a:defRPr sz="2000" kern="1200">
                <a:solidFill>
                  <a:schemeClr val="bg1"/>
                </a:solidFill>
                <a:latin typeface="Arial" pitchFamily="34" charset="0"/>
                <a:ea typeface="ＭＳ Ｐゴシック" pitchFamily="-72" charset="-128"/>
                <a:cs typeface="ＭＳ Ｐゴシック" pitchFamily="-72" charset="-128"/>
              </a:defRPr>
            </a:lvl4pPr>
            <a:lvl5pPr marL="1554163" indent="-228600" algn="l" rtl="0" eaLnBrk="1" fontAlgn="base" hangingPunct="1">
              <a:spcBef>
                <a:spcPts val="338"/>
              </a:spcBef>
              <a:spcAft>
                <a:spcPts val="1200"/>
              </a:spcAft>
              <a:buClr>
                <a:srgbClr val="222613"/>
              </a:buClr>
              <a:buSzPct val="85000"/>
              <a:buFont typeface="Arial" pitchFamily="-72" charset="0"/>
              <a:buChar char="•"/>
              <a:defRPr kern="1200">
                <a:solidFill>
                  <a:schemeClr val="bg1"/>
                </a:solidFill>
                <a:latin typeface="Arial" pitchFamily="34" charset="0"/>
                <a:ea typeface="ＭＳ Ｐゴシック" pitchFamily="-72" charset="-128"/>
                <a:cs typeface="ＭＳ Ｐゴシック" pitchFamily="-72" charset="-12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100" normalizeH="0" baseline="0" noProof="0" dirty="0">
                <a:ln w="3200">
                  <a:solidFill>
                    <a:srgbClr val="808080">
                      <a:shade val="75000"/>
                      <a:alpha val="25000"/>
                    </a:srgbClr>
                  </a:solidFill>
                  <a:prstDash val="solid"/>
                  <a:round/>
                </a:ln>
                <a:solidFill>
                  <a:srgbClr val="000000"/>
                </a:solidFill>
                <a:uLnTx/>
                <a:uFillTx/>
                <a:latin typeface="+mj-lt"/>
                <a:ea typeface="ＭＳ Ｐゴシック" pitchFamily="-72" charset="-128"/>
                <a:cs typeface="Arial" pitchFamily="34" charset="0"/>
              </a:rPr>
              <a:t>Unit Mandatory Training (UMT)</a:t>
            </a:r>
          </a:p>
        </p:txBody>
      </p:sp>
      <p:sp>
        <p:nvSpPr>
          <p:cNvPr id="4" name="Content Placeholder 2"/>
          <p:cNvSpPr txBox="1">
            <a:spLocks/>
          </p:cNvSpPr>
          <p:nvPr/>
        </p:nvSpPr>
        <p:spPr bwMode="auto">
          <a:xfrm>
            <a:off x="228600" y="1143000"/>
            <a:ext cx="8686800" cy="5247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1313" indent="-341313" algn="l" rtl="0" eaLnBrk="1" fontAlgn="base" hangingPunct="1">
              <a:spcBef>
                <a:spcPts val="600"/>
              </a:spcBef>
              <a:spcAft>
                <a:spcPts val="1200"/>
              </a:spcAft>
              <a:buClr>
                <a:srgbClr val="2D2901"/>
              </a:buClr>
              <a:buSzPct val="85000"/>
              <a:buFont typeface="Wingdings" pitchFamily="-72" charset="2"/>
              <a:buChar char="q"/>
              <a:tabLst>
                <a:tab pos="341313" algn="l"/>
              </a:tabLst>
              <a:defRPr sz="2400" b="1" kern="1200">
                <a:solidFill>
                  <a:schemeClr val="bg1"/>
                </a:solidFill>
                <a:latin typeface="Arial" pitchFamily="34" charset="0"/>
                <a:ea typeface="ＭＳ Ｐゴシック" pitchFamily="-72" charset="-128"/>
                <a:cs typeface="ＭＳ Ｐゴシック" pitchFamily="-72" charset="-128"/>
              </a:defRPr>
            </a:lvl1pPr>
            <a:lvl2pPr marL="639763" indent="-273050" algn="l" rtl="0" eaLnBrk="1" fontAlgn="base" hangingPunct="1">
              <a:spcBef>
                <a:spcPts val="300"/>
              </a:spcBef>
              <a:spcAft>
                <a:spcPts val="1200"/>
              </a:spcAft>
              <a:buClr>
                <a:srgbClr val="222613"/>
              </a:buClr>
              <a:buSzPct val="100000"/>
              <a:buFont typeface="Arial" pitchFamily="-72" charset="0"/>
              <a:buChar char="•"/>
              <a:defRPr sz="2000" b="1" kern="1200">
                <a:solidFill>
                  <a:schemeClr val="bg1"/>
                </a:solidFill>
                <a:latin typeface="Arial" pitchFamily="34" charset="0"/>
                <a:ea typeface="ＭＳ Ｐゴシック" pitchFamily="-72" charset="-128"/>
                <a:cs typeface="ＭＳ Ｐゴシック" pitchFamily="-72" charset="-128"/>
              </a:defRPr>
            </a:lvl2pPr>
            <a:lvl3pPr marL="1004888" indent="-228600" algn="l" rtl="0" eaLnBrk="1" fontAlgn="base" hangingPunct="1">
              <a:spcBef>
                <a:spcPts val="300"/>
              </a:spcBef>
              <a:spcAft>
                <a:spcPts val="1200"/>
              </a:spcAft>
              <a:buClr>
                <a:srgbClr val="222613"/>
              </a:buClr>
              <a:buSzPct val="85000"/>
              <a:buFont typeface="Wingdings" pitchFamily="-72" charset="2"/>
              <a:buChar char="§"/>
              <a:defRPr sz="1800" b="1" kern="1200">
                <a:solidFill>
                  <a:schemeClr val="bg1"/>
                </a:solidFill>
                <a:latin typeface="Arial" pitchFamily="34" charset="0"/>
                <a:ea typeface="ＭＳ Ｐゴシック" pitchFamily="-72" charset="-128"/>
                <a:cs typeface="ＭＳ Ｐゴシック" pitchFamily="-72" charset="-128"/>
              </a:defRPr>
            </a:lvl3pPr>
            <a:lvl4pPr marL="1279525" indent="-228600" algn="l" rtl="0" eaLnBrk="1" fontAlgn="base" hangingPunct="1">
              <a:spcBef>
                <a:spcPts val="300"/>
              </a:spcBef>
              <a:spcAft>
                <a:spcPts val="1200"/>
              </a:spcAft>
              <a:buClr>
                <a:srgbClr val="222613"/>
              </a:buClr>
              <a:buSzPct val="85000"/>
              <a:buFont typeface="Wingdings" pitchFamily="-72" charset="2"/>
              <a:buChar char="Ø"/>
              <a:defRPr sz="2000" b="1" kern="1200">
                <a:solidFill>
                  <a:schemeClr val="bg1"/>
                </a:solidFill>
                <a:latin typeface="Arial" pitchFamily="34" charset="0"/>
                <a:ea typeface="ＭＳ Ｐゴシック" pitchFamily="-72" charset="-128"/>
                <a:cs typeface="ＭＳ Ｐゴシック" pitchFamily="-72" charset="-128"/>
              </a:defRPr>
            </a:lvl4pPr>
            <a:lvl5pPr marL="1554163" indent="-228600" algn="l" rtl="0" eaLnBrk="1" fontAlgn="base" hangingPunct="1">
              <a:spcBef>
                <a:spcPts val="338"/>
              </a:spcBef>
              <a:spcAft>
                <a:spcPts val="1200"/>
              </a:spcAft>
              <a:buClr>
                <a:srgbClr val="222613"/>
              </a:buClr>
              <a:buSzPct val="85000"/>
              <a:buFont typeface="Arial" pitchFamily="-72" charset="0"/>
              <a:buChar char="•"/>
              <a:defRPr b="1" kern="1200">
                <a:solidFill>
                  <a:schemeClr val="bg1"/>
                </a:solidFill>
                <a:latin typeface="Arial" pitchFamily="34" charset="0"/>
                <a:ea typeface="ＭＳ Ｐゴシック" pitchFamily="-72" charset="-128"/>
                <a:cs typeface="ＭＳ Ｐゴシック" pitchFamily="-72" charset="-12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285750" lvl="0" indent="-285750">
              <a:spcAft>
                <a:spcPts val="600"/>
              </a:spcAft>
              <a:defRPr/>
            </a:pPr>
            <a:r>
              <a:rPr lang="en-US" sz="1800" b="0" dirty="0">
                <a:solidFill>
                  <a:sysClr val="windowText" lastClr="000000"/>
                </a:solidFill>
                <a:latin typeface="+mn-lt"/>
              </a:rPr>
              <a:t>Army Directive 2018-23 remains applicable regarding training delivery that is “leader led with the assistance of a credentialed SHARP professional.”</a:t>
            </a:r>
          </a:p>
          <a:p>
            <a:pPr marL="285750" lvl="0" indent="-285750">
              <a:spcAft>
                <a:spcPts val="600"/>
              </a:spcAft>
              <a:defRPr/>
            </a:pPr>
            <a:r>
              <a:rPr lang="en-US" sz="1800" b="0" dirty="0">
                <a:solidFill>
                  <a:sysClr val="windowText" lastClr="000000"/>
                </a:solidFill>
                <a:latin typeface="+mn-lt"/>
              </a:rPr>
              <a:t>There are five (5) training modules (prevention, bystander intervention, sexual harassment, sexual assault, and retaliation) that is needed to complete the annual training requirement and can be found at </a:t>
            </a:r>
            <a:r>
              <a:rPr lang="en-US" sz="1800" b="0" dirty="0">
                <a:solidFill>
                  <a:sysClr val="windowText" lastClr="000000"/>
                </a:solidFill>
                <a:latin typeface="+mn-lt"/>
                <a:hlinkClick r:id="rId2"/>
              </a:rPr>
              <a:t>https://www.sharplearningportal.army.mil/</a:t>
            </a:r>
            <a:r>
              <a:rPr lang="en-US" sz="1800" b="0" dirty="0">
                <a:solidFill>
                  <a:sysClr val="windowText" lastClr="000000"/>
                </a:solidFill>
                <a:latin typeface="+mn-lt"/>
              </a:rPr>
              <a:t>.</a:t>
            </a:r>
          </a:p>
          <a:p>
            <a:pPr marL="285750" lvl="0" indent="-285750">
              <a:spcAft>
                <a:spcPts val="600"/>
              </a:spcAft>
              <a:defRPr/>
            </a:pPr>
            <a:r>
              <a:rPr lang="en-US" sz="1800" b="0" dirty="0">
                <a:solidFill>
                  <a:sysClr val="windowText" lastClr="000000"/>
                </a:solidFill>
                <a:latin typeface="+mn-lt"/>
              </a:rPr>
              <a:t>Commanders must ensure training is properly capture in Digital Training Management System (DTMS) task id: 328081 (150S-SHA-0100)</a:t>
            </a:r>
          </a:p>
          <a:p>
            <a:pPr marL="285750" lvl="0" indent="-285750">
              <a:spcAft>
                <a:spcPts val="600"/>
              </a:spcAft>
              <a:defRPr/>
            </a:pPr>
            <a:r>
              <a:rPr kumimoji="0" lang="en-US" sz="1800" b="0" i="0" u="none" strike="noStrike" kern="1200" cap="none" spc="0" normalizeH="0" baseline="0" noProof="0" dirty="0">
                <a:ln>
                  <a:noFill/>
                </a:ln>
                <a:solidFill>
                  <a:sysClr val="windowText" lastClr="000000"/>
                </a:solidFill>
                <a:effectLst/>
                <a:uLnTx/>
                <a:uFillTx/>
                <a:latin typeface="+mn-lt"/>
              </a:rPr>
              <a:t>FY24 training milestones to achieve:</a:t>
            </a:r>
          </a:p>
          <a:p>
            <a:pPr marL="584200" lvl="1" indent="-285750">
              <a:spcAft>
                <a:spcPts val="600"/>
              </a:spcAft>
              <a:defRPr/>
            </a:pPr>
            <a:r>
              <a:rPr lang="en-US" b="0" dirty="0">
                <a:solidFill>
                  <a:sysClr val="windowText" lastClr="000000"/>
                </a:solidFill>
                <a:latin typeface="+mn-lt"/>
              </a:rPr>
              <a:t>1</a:t>
            </a:r>
            <a:r>
              <a:rPr lang="en-US" b="0" baseline="30000" dirty="0">
                <a:solidFill>
                  <a:sysClr val="windowText" lastClr="000000"/>
                </a:solidFill>
                <a:latin typeface="+mn-lt"/>
              </a:rPr>
              <a:t>st</a:t>
            </a:r>
            <a:r>
              <a:rPr lang="en-US" b="0" dirty="0">
                <a:solidFill>
                  <a:sysClr val="windowText" lastClr="000000"/>
                </a:solidFill>
                <a:latin typeface="+mn-lt"/>
              </a:rPr>
              <a:t> QTR – 40%</a:t>
            </a:r>
          </a:p>
          <a:p>
            <a:pPr marL="584200" lvl="1" indent="-285750">
              <a:spcAft>
                <a:spcPts val="600"/>
              </a:spcAft>
              <a:defRPr/>
            </a:pPr>
            <a:r>
              <a:rPr kumimoji="0" lang="en-US" b="0" i="0" u="none" strike="noStrike" kern="1200" cap="none" spc="0" normalizeH="0" baseline="0" noProof="0" dirty="0">
                <a:ln>
                  <a:noFill/>
                </a:ln>
                <a:solidFill>
                  <a:sysClr val="windowText" lastClr="000000"/>
                </a:solidFill>
                <a:effectLst/>
                <a:uLnTx/>
                <a:uFillTx/>
                <a:latin typeface="+mn-lt"/>
              </a:rPr>
              <a:t>2</a:t>
            </a:r>
            <a:r>
              <a:rPr kumimoji="0" lang="en-US" b="0" i="0" u="none" strike="noStrike" kern="1200" cap="none" spc="0" normalizeH="0" baseline="30000" noProof="0" dirty="0">
                <a:ln>
                  <a:noFill/>
                </a:ln>
                <a:solidFill>
                  <a:sysClr val="windowText" lastClr="000000"/>
                </a:solidFill>
                <a:effectLst/>
                <a:uLnTx/>
                <a:uFillTx/>
                <a:latin typeface="+mn-lt"/>
              </a:rPr>
              <a:t>nd</a:t>
            </a:r>
            <a:r>
              <a:rPr kumimoji="0" lang="en-US" b="0" i="0" u="none" strike="noStrike" kern="1200" cap="none" spc="0" normalizeH="0" baseline="0" noProof="0" dirty="0">
                <a:ln>
                  <a:noFill/>
                </a:ln>
                <a:solidFill>
                  <a:sysClr val="windowText" lastClr="000000"/>
                </a:solidFill>
                <a:effectLst/>
                <a:uLnTx/>
                <a:uFillTx/>
                <a:latin typeface="+mn-lt"/>
              </a:rPr>
              <a:t> QTR – 70%</a:t>
            </a:r>
          </a:p>
          <a:p>
            <a:pPr marL="584200" lvl="1" indent="-285750">
              <a:spcAft>
                <a:spcPts val="600"/>
              </a:spcAft>
              <a:defRPr/>
            </a:pPr>
            <a:r>
              <a:rPr lang="en-US" b="0" dirty="0">
                <a:solidFill>
                  <a:sysClr val="windowText" lastClr="000000"/>
                </a:solidFill>
                <a:latin typeface="+mn-lt"/>
              </a:rPr>
              <a:t>3</a:t>
            </a:r>
            <a:r>
              <a:rPr lang="en-US" b="0" baseline="30000" dirty="0">
                <a:solidFill>
                  <a:sysClr val="windowText" lastClr="000000"/>
                </a:solidFill>
                <a:latin typeface="+mn-lt"/>
              </a:rPr>
              <a:t>rd</a:t>
            </a:r>
            <a:r>
              <a:rPr lang="en-US" b="0" dirty="0">
                <a:solidFill>
                  <a:sysClr val="windowText" lastClr="000000"/>
                </a:solidFill>
                <a:latin typeface="+mn-lt"/>
              </a:rPr>
              <a:t> QTR – 90-100% (Ideally)</a:t>
            </a:r>
          </a:p>
          <a:p>
            <a:pPr marL="584200" lvl="1" indent="-285750">
              <a:spcAft>
                <a:spcPts val="600"/>
              </a:spcAft>
              <a:defRPr/>
            </a:pPr>
            <a:r>
              <a:rPr kumimoji="0" lang="en-US" b="0" i="0" u="none" strike="noStrike" kern="1200" cap="none" spc="0" normalizeH="0" baseline="0" noProof="0" dirty="0">
                <a:ln>
                  <a:noFill/>
                </a:ln>
                <a:solidFill>
                  <a:sysClr val="windowText" lastClr="000000"/>
                </a:solidFill>
                <a:effectLst/>
                <a:uLnTx/>
                <a:uFillTx/>
                <a:latin typeface="+mn-lt"/>
              </a:rPr>
              <a:t>4</a:t>
            </a:r>
            <a:r>
              <a:rPr kumimoji="0" lang="en-US" b="0" i="0" u="none" strike="noStrike" kern="1200" cap="none" spc="0" normalizeH="0" baseline="30000" noProof="0" dirty="0">
                <a:ln>
                  <a:noFill/>
                </a:ln>
                <a:solidFill>
                  <a:sysClr val="windowText" lastClr="000000"/>
                </a:solidFill>
                <a:effectLst/>
                <a:uLnTx/>
                <a:uFillTx/>
                <a:latin typeface="+mn-lt"/>
              </a:rPr>
              <a:t>th</a:t>
            </a:r>
            <a:r>
              <a:rPr kumimoji="0" lang="en-US" b="0" i="0" u="none" strike="noStrike" kern="1200" cap="none" spc="0" normalizeH="0" baseline="0" noProof="0" dirty="0">
                <a:ln>
                  <a:noFill/>
                </a:ln>
                <a:solidFill>
                  <a:sysClr val="windowText" lastClr="000000"/>
                </a:solidFill>
                <a:effectLst/>
                <a:uLnTx/>
                <a:uFillTx/>
                <a:latin typeface="+mn-lt"/>
              </a:rPr>
              <a:t> QTR – Alibis</a:t>
            </a:r>
          </a:p>
          <a:p>
            <a:pPr marL="584200" lvl="1" indent="-285750">
              <a:spcAft>
                <a:spcPts val="600"/>
              </a:spcAft>
              <a:defRPr/>
            </a:pPr>
            <a:endParaRPr kumimoji="0" lang="en-US" b="0" i="0" u="none" strike="noStrike" kern="1200" cap="none" spc="0" normalizeH="0" baseline="0" noProof="0" dirty="0">
              <a:ln>
                <a:noFill/>
              </a:ln>
              <a:solidFill>
                <a:sysClr val="windowText" lastClr="000000"/>
              </a:solidFill>
              <a:effectLst/>
              <a:uLnTx/>
              <a:uFillTx/>
              <a:latin typeface="+mn-lt"/>
            </a:endParaRPr>
          </a:p>
          <a:p>
            <a:pPr marL="298450" lvl="1" indent="0" algn="ctr">
              <a:spcAft>
                <a:spcPts val="600"/>
              </a:spcAft>
              <a:buNone/>
              <a:defRPr/>
            </a:pPr>
            <a:r>
              <a:rPr kumimoji="0" lang="en-US" sz="1400" b="0" i="0" u="none" strike="noStrike" kern="1200" cap="none" spc="0" normalizeH="0" baseline="0" noProof="0" dirty="0">
                <a:ln>
                  <a:noFill/>
                </a:ln>
                <a:solidFill>
                  <a:sysClr val="windowText" lastClr="000000"/>
                </a:solidFill>
                <a:effectLst/>
                <a:uLnTx/>
                <a:uFillTx/>
                <a:latin typeface="+mn-lt"/>
              </a:rPr>
              <a:t>	</a:t>
            </a:r>
            <a:r>
              <a:rPr lang="en-US" sz="1600" b="1" dirty="0">
                <a:highlight>
                  <a:srgbClr val="000000"/>
                </a:highlight>
                <a:latin typeface="+mn-lt"/>
                <a:cs typeface="Arial" pitchFamily="34" charset="0"/>
              </a:rPr>
              <a:t>SHARP Annual Training Matrix:</a:t>
            </a:r>
            <a:r>
              <a:rPr lang="en-US" sz="1600" b="1" dirty="0">
                <a:solidFill>
                  <a:srgbClr val="FF0000"/>
                </a:solidFill>
                <a:highlight>
                  <a:srgbClr val="000000"/>
                </a:highlight>
                <a:latin typeface="+mn-lt"/>
                <a:cs typeface="Arial" pitchFamily="34" charset="0"/>
              </a:rPr>
              <a:t> </a:t>
            </a:r>
            <a:r>
              <a:rPr lang="en-US" sz="1600" dirty="0">
                <a:highlight>
                  <a:srgbClr val="000000"/>
                </a:highlight>
                <a:latin typeface="+mn-lt"/>
              </a:rPr>
              <a:t>(</a:t>
            </a:r>
            <a:r>
              <a:rPr lang="en-US" sz="1600" dirty="0">
                <a:highlight>
                  <a:srgbClr val="000000"/>
                </a:highlight>
                <a:latin typeface="+mn-lt"/>
                <a:cs typeface="Arial" pitchFamily="34" charset="0"/>
              </a:rPr>
              <a:t>Green - </a:t>
            </a:r>
            <a:r>
              <a:rPr lang="en-US" sz="1600" dirty="0">
                <a:solidFill>
                  <a:srgbClr val="00B050"/>
                </a:solidFill>
                <a:highlight>
                  <a:srgbClr val="000000"/>
                </a:highlight>
                <a:latin typeface="+mn-lt"/>
                <a:cs typeface="Arial" pitchFamily="34" charset="0"/>
              </a:rPr>
              <a:t>100%</a:t>
            </a:r>
            <a:r>
              <a:rPr lang="en-US" sz="1600" dirty="0">
                <a:highlight>
                  <a:srgbClr val="000000"/>
                </a:highlight>
                <a:latin typeface="+mn-lt"/>
                <a:cs typeface="Arial" pitchFamily="34" charset="0"/>
              </a:rPr>
              <a:t>) (Amber – </a:t>
            </a:r>
            <a:r>
              <a:rPr lang="en-US" sz="1600" dirty="0">
                <a:solidFill>
                  <a:schemeClr val="accent6">
                    <a:lumMod val="75000"/>
                  </a:schemeClr>
                </a:solidFill>
                <a:highlight>
                  <a:srgbClr val="000000"/>
                </a:highlight>
                <a:latin typeface="+mn-lt"/>
                <a:cs typeface="Arial" pitchFamily="34" charset="0"/>
              </a:rPr>
              <a:t>85%-99%</a:t>
            </a:r>
            <a:r>
              <a:rPr lang="en-US" sz="1600" dirty="0">
                <a:highlight>
                  <a:srgbClr val="000000"/>
                </a:highlight>
                <a:latin typeface="+mn-lt"/>
                <a:cs typeface="Arial" pitchFamily="34" charset="0"/>
              </a:rPr>
              <a:t>) (Red - </a:t>
            </a:r>
            <a:r>
              <a:rPr lang="en-US" sz="1600" dirty="0">
                <a:solidFill>
                  <a:srgbClr val="FF0000"/>
                </a:solidFill>
                <a:highlight>
                  <a:srgbClr val="000000"/>
                </a:highlight>
                <a:latin typeface="+mn-lt"/>
                <a:cs typeface="Arial" pitchFamily="34" charset="0"/>
              </a:rPr>
              <a:t>&lt;85%</a:t>
            </a:r>
            <a:r>
              <a:rPr lang="en-US" sz="1600" dirty="0">
                <a:highlight>
                  <a:srgbClr val="000000"/>
                </a:highlight>
                <a:latin typeface="+mn-lt"/>
                <a:cs typeface="Arial" pitchFamily="34" charset="0"/>
              </a:rPr>
              <a:t>)</a:t>
            </a:r>
            <a:endParaRPr kumimoji="0" lang="en-US" sz="1400" b="0" i="0" u="none" strike="noStrike" kern="120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341411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0580" y="24825"/>
            <a:ext cx="77724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Sexual Harassment Complaints</a:t>
            </a:r>
          </a:p>
        </p:txBody>
      </p:sp>
      <p:sp>
        <p:nvSpPr>
          <p:cNvPr id="11" name="Rectangle 10"/>
          <p:cNvSpPr/>
          <p:nvPr/>
        </p:nvSpPr>
        <p:spPr>
          <a:xfrm>
            <a:off x="685800" y="1255484"/>
            <a:ext cx="7962106" cy="923330"/>
          </a:xfrm>
          <a:prstGeom prst="rect">
            <a:avLst/>
          </a:prstGeom>
        </p:spPr>
        <p:txBody>
          <a:bodyPr wrap="square">
            <a:spAutoFit/>
          </a:bodyPr>
          <a:lstStyle/>
          <a:p>
            <a:pPr marL="288925" indent="-288925" eaLnBrk="0" fontAlgn="base" hangingPunct="0">
              <a:spcBef>
                <a:spcPct val="0"/>
              </a:spcBef>
              <a:spcAft>
                <a:spcPct val="0"/>
              </a:spcAft>
              <a:buFont typeface="Wingdings" panose="05000000000000000000" pitchFamily="2" charset="2"/>
              <a:buChar char="q"/>
              <a:tabLst>
                <a:tab pos="2243138" algn="l"/>
              </a:tabLst>
            </a:pPr>
            <a:r>
              <a:rPr lang="en-US" kern="0" dirty="0">
                <a:solidFill>
                  <a:prstClr val="black"/>
                </a:solidFill>
                <a:ea typeface="Times New Roman" pitchFamily="18" charset="0"/>
                <a:cs typeface="Arial" panose="020B0604020202020204" pitchFamily="34" charset="0"/>
              </a:rPr>
              <a:t>Commanders should be familiar with the complaint process</a:t>
            </a:r>
          </a:p>
          <a:p>
            <a:pPr marL="288925" indent="-288925" eaLnBrk="0" fontAlgn="base" hangingPunct="0">
              <a:spcBef>
                <a:spcPct val="0"/>
              </a:spcBef>
              <a:spcAft>
                <a:spcPct val="0"/>
              </a:spcAft>
              <a:buFont typeface="Wingdings" panose="05000000000000000000" pitchFamily="2" charset="2"/>
              <a:buChar char="q"/>
              <a:tabLst>
                <a:tab pos="2243138" algn="l"/>
              </a:tabLst>
            </a:pPr>
            <a:r>
              <a:rPr lang="en-US" kern="0" dirty="0">
                <a:solidFill>
                  <a:prstClr val="black"/>
                </a:solidFill>
                <a:ea typeface="Times New Roman" pitchFamily="18" charset="0"/>
                <a:cs typeface="Arial" panose="020B0604020202020204" pitchFamily="34" charset="0"/>
              </a:rPr>
              <a:t>Accurate and timely response builds trust in the command and SHARP Program</a:t>
            </a:r>
          </a:p>
          <a:p>
            <a:pPr marL="288925" indent="-288925" eaLnBrk="0" fontAlgn="base" hangingPunct="0">
              <a:spcBef>
                <a:spcPct val="0"/>
              </a:spcBef>
              <a:spcAft>
                <a:spcPct val="0"/>
              </a:spcAft>
              <a:buFont typeface="Wingdings" panose="05000000000000000000" pitchFamily="2" charset="2"/>
              <a:buChar char="q"/>
              <a:tabLst>
                <a:tab pos="2243138" algn="l"/>
              </a:tabLst>
            </a:pPr>
            <a:r>
              <a:rPr lang="en-US" kern="0" dirty="0">
                <a:solidFill>
                  <a:prstClr val="black"/>
                </a:solidFill>
                <a:ea typeface="Times New Roman" pitchFamily="18" charset="0"/>
                <a:cs typeface="Arial" panose="020B0604020202020204" pitchFamily="34" charset="0"/>
              </a:rPr>
              <a:t>Soldiers, Family members, and DA Civilian employees have the following:</a:t>
            </a:r>
          </a:p>
        </p:txBody>
      </p:sp>
      <p:sp>
        <p:nvSpPr>
          <p:cNvPr id="12" name="Rounded Rectangle 11"/>
          <p:cNvSpPr/>
          <p:nvPr/>
        </p:nvSpPr>
        <p:spPr>
          <a:xfrm>
            <a:off x="533400" y="2819400"/>
            <a:ext cx="3657600" cy="2838710"/>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w="25400" cap="flat" cmpd="sng" algn="ctr">
            <a:solidFill>
              <a:schemeClr val="tx2"/>
            </a:solidFill>
            <a:prstDash val="solid"/>
          </a:ln>
          <a:effectLst/>
        </p:spPr>
        <p:txBody>
          <a:bodyPr rIns="91440"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ea typeface="+mn-ea"/>
                <a:cs typeface="Arial" panose="020B0604020202020204" pitchFamily="34" charset="0"/>
              </a:rPr>
              <a:t>RIGHTS</a:t>
            </a:r>
            <a:endParaRPr kumimoji="0" lang="en-US" sz="1800" b="1" i="0" u="none" strike="noStrike" kern="0" cap="none" spc="0" normalizeH="0" baseline="0" noProof="0" dirty="0">
              <a:ln>
                <a:noFill/>
              </a:ln>
              <a:solidFill>
                <a:prstClr val="black"/>
              </a:solidFill>
              <a:effectLst/>
              <a:uLnTx/>
              <a:uFillTx/>
              <a:ea typeface="+mn-ea"/>
              <a:cs typeface="Arial" panose="020B0604020202020204" pitchFamily="34" charset="0"/>
            </a:endParaRPr>
          </a:p>
          <a:p>
            <a:pPr marL="287338" marR="0" lvl="1" indent="-287338" defTabSz="91440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prstClr val="black"/>
                </a:solidFill>
                <a:effectLst/>
                <a:uLnTx/>
                <a:uFillTx/>
                <a:ea typeface="+mn-ea"/>
                <a:cs typeface="Arial" panose="020B0604020202020204" pitchFamily="34" charset="0"/>
              </a:rPr>
              <a:t>Present complaint without fear of intimidation, reprisal, or harassment</a:t>
            </a:r>
          </a:p>
          <a:p>
            <a:pPr marL="287338" marR="0" lvl="1" indent="-287338" defTabSz="91440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prstClr val="black"/>
                </a:solidFill>
                <a:effectLst/>
                <a:uLnTx/>
                <a:uFillTx/>
                <a:ea typeface="+mn-ea"/>
                <a:cs typeface="Arial" panose="020B0604020202020204" pitchFamily="34" charset="0"/>
              </a:rPr>
              <a:t>Communicate with commander concerning complaints</a:t>
            </a:r>
          </a:p>
          <a:p>
            <a:pPr marL="287338" marR="0" lvl="1" indent="-287338" defTabSz="91440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prstClr val="black"/>
                </a:solidFill>
                <a:effectLst/>
                <a:uLnTx/>
                <a:uFillTx/>
                <a:ea typeface="+mn-ea"/>
                <a:cs typeface="Arial" panose="020B0604020202020204" pitchFamily="34" charset="0"/>
              </a:rPr>
              <a:t>Receive assistance with complaints</a:t>
            </a:r>
          </a:p>
          <a:p>
            <a:pPr marL="287338" marR="0" lvl="1" indent="-287338" defTabSz="91440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prstClr val="black"/>
                </a:solidFill>
                <a:effectLst/>
                <a:uLnTx/>
                <a:uFillTx/>
                <a:ea typeface="+mn-ea"/>
                <a:cs typeface="Arial" panose="020B0604020202020204" pitchFamily="34" charset="0"/>
              </a:rPr>
              <a:t>Receive training on complaint and appeals process</a:t>
            </a:r>
          </a:p>
        </p:txBody>
      </p:sp>
      <p:sp>
        <p:nvSpPr>
          <p:cNvPr id="13" name="Rounded Rectangle 12"/>
          <p:cNvSpPr/>
          <p:nvPr/>
        </p:nvSpPr>
        <p:spPr>
          <a:xfrm>
            <a:off x="4990306" y="2819400"/>
            <a:ext cx="3657600" cy="2838710"/>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w="25400" cap="flat" cmpd="sng" algn="ctr">
            <a:solidFill>
              <a:schemeClr val="tx2"/>
            </a:solidFill>
            <a:prstDash val="solid"/>
          </a:ln>
          <a:effectLst/>
        </p:spPr>
        <p:txBody>
          <a:bodyPr rIns="91440"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all" spc="0" normalizeH="0" baseline="0" noProof="0" dirty="0">
                <a:ln>
                  <a:noFill/>
                </a:ln>
                <a:solidFill>
                  <a:prstClr val="black"/>
                </a:solidFill>
                <a:effectLst/>
                <a:uLnTx/>
                <a:uFillTx/>
                <a:ea typeface="+mn-ea"/>
                <a:cs typeface="Arial" panose="020B0604020202020204" pitchFamily="34" charset="0"/>
              </a:rPr>
              <a:t>Responsibilities</a:t>
            </a:r>
            <a:endParaRPr kumimoji="0" lang="en-US" sz="1800" b="1" i="0" u="none" strike="noStrike" kern="0" cap="all" spc="0" normalizeH="0" baseline="0" noProof="0" dirty="0">
              <a:ln>
                <a:noFill/>
              </a:ln>
              <a:solidFill>
                <a:prstClr val="black"/>
              </a:solidFill>
              <a:effectLst/>
              <a:uLnTx/>
              <a:uFillTx/>
              <a:ea typeface="+mn-ea"/>
              <a:cs typeface="Arial" panose="020B0604020202020204" pitchFamily="34" charset="0"/>
            </a:endParaRPr>
          </a:p>
          <a:p>
            <a:pPr marL="287338" marR="0" lvl="1" indent="-287338" defTabSz="914400" eaLnBrk="0" fontAlgn="base" latinLnBrk="0" hangingPunct="0">
              <a:lnSpc>
                <a:spcPct val="100000"/>
              </a:lnSpc>
              <a:spcBef>
                <a:spcPct val="0"/>
              </a:spcBef>
              <a:spcAft>
                <a:spcPct val="0"/>
              </a:spcAft>
              <a:buClr>
                <a:srgbClr val="222613"/>
              </a:buClr>
              <a:buSzPct val="100000"/>
              <a:buFont typeface="Wingdings" panose="05000000000000000000" pitchFamily="2" charset="2"/>
              <a:buChar char="q"/>
              <a:tabLst/>
              <a:defRPr/>
            </a:pPr>
            <a:r>
              <a:rPr kumimoji="0" lang="en-US" sz="1600" b="0" i="0" u="none" strike="noStrike" kern="0" cap="none" spc="0" normalizeH="0" baseline="0" noProof="0" dirty="0">
                <a:ln>
                  <a:noFill/>
                </a:ln>
                <a:solidFill>
                  <a:prstClr val="black"/>
                </a:solidFill>
                <a:effectLst/>
                <a:uLnTx/>
                <a:uFillTx/>
                <a:ea typeface="+mn-ea"/>
                <a:cs typeface="Arial" panose="020B0604020202020204" pitchFamily="34" charset="0"/>
              </a:rPr>
              <a:t>Advise command of sexual harassment incidents</a:t>
            </a:r>
          </a:p>
          <a:p>
            <a:pPr marL="287338" marR="0" lvl="1" indent="-287338" defTabSz="914400" eaLnBrk="0" fontAlgn="base" latinLnBrk="0" hangingPunct="0">
              <a:lnSpc>
                <a:spcPct val="100000"/>
              </a:lnSpc>
              <a:spcBef>
                <a:spcPct val="0"/>
              </a:spcBef>
              <a:spcAft>
                <a:spcPct val="0"/>
              </a:spcAft>
              <a:buClr>
                <a:srgbClr val="222613"/>
              </a:buClr>
              <a:buSzPct val="100000"/>
              <a:buFont typeface="Wingdings" panose="05000000000000000000" pitchFamily="2" charset="2"/>
              <a:buChar char="q"/>
              <a:tabLst/>
              <a:defRPr/>
            </a:pPr>
            <a:r>
              <a:rPr kumimoji="0" lang="en-US" sz="1600" b="0" i="0" u="none" strike="noStrike" kern="0" cap="none" spc="0" normalizeH="0" baseline="0" noProof="0" dirty="0">
                <a:ln>
                  <a:noFill/>
                </a:ln>
                <a:solidFill>
                  <a:prstClr val="black"/>
                </a:solidFill>
                <a:effectLst/>
                <a:uLnTx/>
                <a:uFillTx/>
                <a:ea typeface="+mn-ea"/>
                <a:cs typeface="Arial" panose="020B0604020202020204" pitchFamily="34" charset="0"/>
              </a:rPr>
              <a:t>Provide command with opportunity to take action/ resolve issue</a:t>
            </a:r>
          </a:p>
          <a:p>
            <a:pPr marL="287338" marR="0" lvl="1" indent="-287338" defTabSz="914400" eaLnBrk="0" fontAlgn="base" latinLnBrk="0" hangingPunct="0">
              <a:lnSpc>
                <a:spcPct val="100000"/>
              </a:lnSpc>
              <a:spcBef>
                <a:spcPct val="0"/>
              </a:spcBef>
              <a:spcAft>
                <a:spcPct val="0"/>
              </a:spcAft>
              <a:buClr>
                <a:srgbClr val="222613"/>
              </a:buClr>
              <a:buSzPct val="100000"/>
              <a:buFont typeface="Wingdings" panose="05000000000000000000" pitchFamily="2" charset="2"/>
              <a:buChar char="q"/>
              <a:tabLst/>
              <a:defRPr/>
            </a:pPr>
            <a:r>
              <a:rPr kumimoji="0" lang="en-US" sz="1600" b="0" i="0" u="none" strike="noStrike" kern="0" cap="none" spc="0" normalizeH="0" baseline="0" noProof="0" dirty="0">
                <a:ln>
                  <a:noFill/>
                </a:ln>
                <a:solidFill>
                  <a:prstClr val="black"/>
                </a:solidFill>
                <a:effectLst/>
                <a:uLnTx/>
                <a:uFillTx/>
                <a:ea typeface="+mn-ea"/>
                <a:cs typeface="Arial" panose="020B0604020202020204" pitchFamily="34" charset="0"/>
              </a:rPr>
              <a:t>Submit only legitimate complaints</a:t>
            </a:r>
          </a:p>
          <a:p>
            <a:pPr marL="287338" marR="0" lvl="1" indent="-287338" defTabSz="914400" eaLnBrk="0" fontAlgn="base" latinLnBrk="0" hangingPunct="0">
              <a:lnSpc>
                <a:spcPct val="100000"/>
              </a:lnSpc>
              <a:spcBef>
                <a:spcPct val="0"/>
              </a:spcBef>
              <a:spcAft>
                <a:spcPct val="0"/>
              </a:spcAft>
              <a:buClr>
                <a:srgbClr val="222613"/>
              </a:buClr>
              <a:buSzPct val="100000"/>
              <a:buFont typeface="Wingdings" panose="05000000000000000000" pitchFamily="2" charset="2"/>
              <a:buChar char="q"/>
              <a:tabLst/>
              <a:defRPr/>
            </a:pPr>
            <a:r>
              <a:rPr kumimoji="0" lang="en-US" sz="1600" b="0" i="0" u="none" strike="noStrike" kern="0" cap="none" spc="0" normalizeH="0" baseline="0" noProof="0" dirty="0">
                <a:ln>
                  <a:noFill/>
                </a:ln>
                <a:solidFill>
                  <a:prstClr val="black"/>
                </a:solidFill>
                <a:effectLst/>
                <a:uLnTx/>
                <a:uFillTx/>
                <a:ea typeface="+mn-ea"/>
                <a:cs typeface="Arial" panose="020B0604020202020204" pitchFamily="34" charset="0"/>
              </a:rPr>
              <a:t>Exercise caution against unfounded/ reckless charges</a:t>
            </a:r>
            <a:endParaRPr kumimoji="0" lang="en-US" sz="1600" b="0" i="0" u="none" strike="noStrike" kern="0" cap="none" spc="0" normalizeH="0" baseline="0" noProof="0" dirty="0">
              <a:ln>
                <a:noFill/>
              </a:ln>
              <a:solidFill>
                <a:prstClr val="white"/>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80012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06769-F673-9384-20C6-6F73454E4577}"/>
              </a:ext>
            </a:extLst>
          </p:cNvPr>
          <p:cNvSpPr>
            <a:spLocks noGrp="1"/>
          </p:cNvSpPr>
          <p:nvPr>
            <p:ph idx="1"/>
          </p:nvPr>
        </p:nvSpPr>
        <p:spPr>
          <a:xfrm>
            <a:off x="76201" y="806737"/>
            <a:ext cx="8991600" cy="5732176"/>
          </a:xfrm>
        </p:spPr>
        <p:txBody>
          <a:bodyPr/>
          <a:lstStyle/>
          <a:p>
            <a:pPr marL="0" indent="0" algn="just">
              <a:buNone/>
            </a:pPr>
            <a:r>
              <a:rPr lang="en-US" sz="2000" dirty="0"/>
              <a:t>Reforms To Counter Sexual Harassment/Sexual Assault in the Army: </a:t>
            </a:r>
          </a:p>
          <a:p>
            <a:pPr marL="0" indent="0" algn="just">
              <a:buNone/>
            </a:pPr>
            <a:endParaRPr lang="en-US" sz="900" dirty="0"/>
          </a:p>
          <a:p>
            <a:pPr marL="0" indent="0" algn="just">
              <a:buFont typeface="Wingdings" panose="05000000000000000000" pitchFamily="2" charset="2"/>
              <a:buChar char="q"/>
            </a:pPr>
            <a:r>
              <a:rPr lang="en-US" sz="1800" b="1" i="1" dirty="0"/>
              <a:t>  Sexual harassment complaint investigations</a:t>
            </a:r>
            <a:r>
              <a:rPr lang="en-US" sz="1800" dirty="0"/>
              <a:t>. Effective immediately, if sufficient information exists to permit the initiation of an investigation, </a:t>
            </a:r>
            <a:r>
              <a:rPr lang="en-US" sz="1800" u="sng" dirty="0"/>
              <a:t>commanders will</a:t>
            </a:r>
            <a:r>
              <a:rPr lang="en-US" sz="1800" dirty="0"/>
              <a:t> appoint investigating officers (IOs) from outside the subject’s assigned brigade-sized element to </a:t>
            </a:r>
            <a:r>
              <a:rPr lang="en-US" sz="1800" u="sng" dirty="0"/>
              <a:t>conduct sexual harassment complaint investigations</a:t>
            </a:r>
            <a:r>
              <a:rPr lang="en-US" sz="1800" dirty="0"/>
              <a:t> under Army Regulation (AR) 600–20, chapter 7.</a:t>
            </a:r>
          </a:p>
          <a:p>
            <a:pPr marL="0" indent="0" algn="just">
              <a:buNone/>
            </a:pPr>
            <a:endParaRPr lang="en-US" sz="900" dirty="0"/>
          </a:p>
          <a:p>
            <a:pPr marL="0" indent="0" algn="just">
              <a:buFont typeface="Wingdings" panose="05000000000000000000" pitchFamily="2" charset="2"/>
              <a:buChar char="q"/>
            </a:pPr>
            <a:r>
              <a:rPr lang="en-US" sz="1800" b="1" i="1" dirty="0"/>
              <a:t>  Involuntary Separation Policy</a:t>
            </a:r>
            <a:r>
              <a:rPr lang="en-US" sz="1800" dirty="0"/>
              <a:t>. </a:t>
            </a:r>
            <a:r>
              <a:rPr lang="en-US" sz="1800" u="sng" dirty="0"/>
              <a:t>Commanders will initiate involuntary administrative separation</a:t>
            </a:r>
            <a:r>
              <a:rPr lang="en-US" sz="1800" dirty="0"/>
              <a:t> proceedings for all Soldiers against whom there is a </a:t>
            </a:r>
            <a:r>
              <a:rPr lang="en-US" sz="1800" u="sng" dirty="0"/>
              <a:t>substantiated complaint of sexual harassment</a:t>
            </a:r>
            <a:r>
              <a:rPr lang="en-US" sz="1800" dirty="0"/>
              <a:t> unless the Soldier is otherwise punitively discharged or dismissed from the Army as part of a court-martial sentence. Separation proceedings will be processed through the chain of command to the separation authority for appropriate action.</a:t>
            </a:r>
          </a:p>
          <a:p>
            <a:pPr marL="0" indent="0" algn="just">
              <a:buNone/>
            </a:pPr>
            <a:endParaRPr lang="en-US" sz="900" dirty="0"/>
          </a:p>
          <a:p>
            <a:pPr marL="0" indent="0" algn="just">
              <a:buFont typeface="Wingdings" panose="05000000000000000000" pitchFamily="2" charset="2"/>
              <a:buChar char="q"/>
            </a:pPr>
            <a:r>
              <a:rPr lang="en-US" sz="1800" b="1" i="1" dirty="0"/>
              <a:t>  Military Protective Orders (MPOs). </a:t>
            </a:r>
            <a:r>
              <a:rPr lang="en-US" sz="1800" u="sng" dirty="0"/>
              <a:t>Effective immediately for all sexual harassment and sexual assault complaints</a:t>
            </a:r>
            <a:r>
              <a:rPr lang="en-US" sz="1800" dirty="0"/>
              <a:t>, the first O-6 in the subject’s chain of command will implement mechanisms to protect complainants of sexual harassment and victims of sexual assault. As soon as possible, but </a:t>
            </a:r>
            <a:r>
              <a:rPr lang="en-US" sz="1800" u="sng" dirty="0"/>
              <a:t>no later than 6 hours</a:t>
            </a:r>
            <a:r>
              <a:rPr lang="en-US" sz="1800" dirty="0"/>
              <a:t> after determining an MPO is warranted.</a:t>
            </a:r>
          </a:p>
          <a:p>
            <a:pPr marL="0" indent="0" algn="just">
              <a:buNone/>
            </a:pPr>
            <a:endParaRPr lang="en-US" sz="2000" dirty="0"/>
          </a:p>
        </p:txBody>
      </p:sp>
      <p:sp>
        <p:nvSpPr>
          <p:cNvPr id="5" name="TextBox 4">
            <a:extLst>
              <a:ext uri="{FF2B5EF4-FFF2-40B4-BE49-F238E27FC236}">
                <a16:creationId xmlns:a16="http://schemas.microsoft.com/office/drawing/2014/main" id="{68E2E225-C5BF-3750-1AF6-435654222F23}"/>
              </a:ext>
            </a:extLst>
          </p:cNvPr>
          <p:cNvSpPr txBox="1"/>
          <p:nvPr/>
        </p:nvSpPr>
        <p:spPr>
          <a:xfrm>
            <a:off x="914400" y="0"/>
            <a:ext cx="77724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Sexual Harassment Complaints Update</a:t>
            </a:r>
          </a:p>
        </p:txBody>
      </p:sp>
      <p:sp>
        <p:nvSpPr>
          <p:cNvPr id="8" name="TextBox 7">
            <a:extLst>
              <a:ext uri="{FF2B5EF4-FFF2-40B4-BE49-F238E27FC236}">
                <a16:creationId xmlns:a16="http://schemas.microsoft.com/office/drawing/2014/main" id="{60DC11A7-69AC-6B18-78AF-0B28CBDF0AFB}"/>
              </a:ext>
            </a:extLst>
          </p:cNvPr>
          <p:cNvSpPr txBox="1"/>
          <p:nvPr/>
        </p:nvSpPr>
        <p:spPr>
          <a:xfrm>
            <a:off x="5181600" y="6215748"/>
            <a:ext cx="3700693" cy="323165"/>
          </a:xfrm>
          <a:prstGeom prst="rect">
            <a:avLst/>
          </a:prstGeom>
          <a:noFill/>
        </p:spPr>
        <p:txBody>
          <a:bodyPr wrap="none" rtlCol="0">
            <a:spAutoFit/>
          </a:bodyPr>
          <a:lstStyle/>
          <a:p>
            <a:r>
              <a:rPr lang="en-US" sz="1500" b="1" dirty="0"/>
              <a:t>Army Directive 2022-13, 20 September 2022</a:t>
            </a:r>
          </a:p>
        </p:txBody>
      </p:sp>
    </p:spTree>
    <p:extLst>
      <p:ext uri="{BB962C8B-B14F-4D97-AF65-F5344CB8AC3E}">
        <p14:creationId xmlns:p14="http://schemas.microsoft.com/office/powerpoint/2010/main" val="412869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21123D-E74B-B70F-0878-F9F2BF72185F}"/>
              </a:ext>
            </a:extLst>
          </p:cNvPr>
          <p:cNvSpPr>
            <a:spLocks noGrp="1"/>
          </p:cNvSpPr>
          <p:nvPr>
            <p:ph type="dt" sz="half" idx="10"/>
          </p:nvPr>
        </p:nvSpPr>
        <p:spPr/>
        <p:txBody>
          <a:bodyPr/>
          <a:lstStyle/>
          <a:p>
            <a:fld id="{68CA7FC8-FBA9-4264-83A0-98932D00B13F}" type="datetime1">
              <a:rPr lang="en-US" smtClean="0">
                <a:solidFill>
                  <a:prstClr val="black">
                    <a:tint val="75000"/>
                  </a:prstClr>
                </a:solidFill>
              </a:rPr>
              <a:t>2024/02/16</a:t>
            </a:fld>
            <a:endParaRPr lang="en-US">
              <a:solidFill>
                <a:prstClr val="black">
                  <a:tint val="75000"/>
                </a:prstClr>
              </a:solidFill>
            </a:endParaRPr>
          </a:p>
        </p:txBody>
      </p:sp>
      <p:sp>
        <p:nvSpPr>
          <p:cNvPr id="5" name="Title 1">
            <a:extLst>
              <a:ext uri="{FF2B5EF4-FFF2-40B4-BE49-F238E27FC236}">
                <a16:creationId xmlns:a16="http://schemas.microsoft.com/office/drawing/2014/main" id="{1DBE03BE-8FA0-BDD9-C1B4-640240DB2A0E}"/>
              </a:ext>
            </a:extLst>
          </p:cNvPr>
          <p:cNvSpPr txBox="1">
            <a:spLocks/>
          </p:cNvSpPr>
          <p:nvPr/>
        </p:nvSpPr>
        <p:spPr>
          <a:xfrm>
            <a:off x="1319312" y="1143000"/>
            <a:ext cx="6629400" cy="548773"/>
          </a:xfrm>
          <a:prstGeom prst="rect">
            <a:avLst/>
          </a:prstGeom>
          <a:solidFill>
            <a:srgbClr val="1F497D"/>
          </a:solid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softRound"/>
          </a:sp3d>
        </p:spPr>
        <p:txBody>
          <a:bodyPr vert="horz" lIns="91440" tIns="0" rIns="91440" bIns="0" rtlCol="0" anchor="t" anchorCtr="0">
            <a:noAutofit/>
          </a:bodyPr>
          <a:lstStyle>
            <a:lvl1pPr algn="r" rtl="0" eaLnBrk="0" fontAlgn="base" hangingPunct="0">
              <a:spcBef>
                <a:spcPct val="0"/>
              </a:spcBef>
              <a:spcAft>
                <a:spcPct val="0"/>
              </a:spcAft>
              <a:defRPr lang="en-US" sz="3200" b="0" i="0" kern="1200" spc="0">
                <a:ln w="3200">
                  <a:noFill/>
                  <a:prstDash val="solid"/>
                  <a:round/>
                </a:ln>
                <a:solidFill>
                  <a:srgbClr val="141313"/>
                </a:solidFill>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algn="l" defTabSz="914377">
              <a:defRPr/>
            </a:pPr>
            <a:r>
              <a:rPr lang="en-US" dirty="0">
                <a:solidFill>
                  <a:srgbClr val="FFCC33"/>
                </a:solidFill>
              </a:rPr>
              <a:t>Key Questions:</a:t>
            </a:r>
          </a:p>
        </p:txBody>
      </p:sp>
      <p:sp>
        <p:nvSpPr>
          <p:cNvPr id="6" name="Rectangle 5">
            <a:extLst>
              <a:ext uri="{FF2B5EF4-FFF2-40B4-BE49-F238E27FC236}">
                <a16:creationId xmlns:a16="http://schemas.microsoft.com/office/drawing/2014/main" id="{DAF88043-E702-30D7-8F70-C3CD0270BD0A}"/>
              </a:ext>
            </a:extLst>
          </p:cNvPr>
          <p:cNvSpPr/>
          <p:nvPr/>
        </p:nvSpPr>
        <p:spPr>
          <a:xfrm>
            <a:off x="2572928" y="5538286"/>
            <a:ext cx="4610099" cy="581025"/>
          </a:xfrm>
          <a:prstGeom prst="rect">
            <a:avLst/>
          </a:prstGeom>
          <a:solidFill>
            <a:srgbClr val="B8E0F0"/>
          </a:solid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defTabSz="914377" fontAlgn="base">
              <a:spcBef>
                <a:spcPct val="0"/>
              </a:spcBef>
              <a:spcAft>
                <a:spcPct val="0"/>
              </a:spcAft>
              <a:defRPr/>
            </a:pPr>
            <a:r>
              <a:rPr lang="en-US" sz="1600" b="1" kern="0" dirty="0">
                <a:solidFill>
                  <a:prstClr val="black"/>
                </a:solidFill>
                <a:latin typeface="Verdana" panose="020B0604030504040204" pitchFamily="34" charset="0"/>
                <a:ea typeface="Verdana" panose="020B0604030504040204" pitchFamily="34" charset="0"/>
                <a:cs typeface="Verdana" panose="020B0604030504040204" pitchFamily="34" charset="0"/>
              </a:rPr>
              <a:t>Hostile or offensive environment</a:t>
            </a:r>
          </a:p>
        </p:txBody>
      </p:sp>
      <p:sp>
        <p:nvSpPr>
          <p:cNvPr id="7" name="Rectangle 6">
            <a:extLst>
              <a:ext uri="{FF2B5EF4-FFF2-40B4-BE49-F238E27FC236}">
                <a16:creationId xmlns:a16="http://schemas.microsoft.com/office/drawing/2014/main" id="{EA74E089-BECB-1609-B7B7-58CE74542082}"/>
              </a:ext>
            </a:extLst>
          </p:cNvPr>
          <p:cNvSpPr/>
          <p:nvPr/>
        </p:nvSpPr>
        <p:spPr>
          <a:xfrm>
            <a:off x="1319314" y="1750510"/>
            <a:ext cx="5867399" cy="581025"/>
          </a:xfrm>
          <a:prstGeom prst="rect">
            <a:avLst/>
          </a:prstGeom>
          <a:solidFill>
            <a:srgbClr val="B8E0F0"/>
          </a:solid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defTabSz="914377" fontAlgn="base">
              <a:spcBef>
                <a:spcPct val="0"/>
              </a:spcBef>
              <a:spcAft>
                <a:spcPct val="0"/>
              </a:spcAft>
              <a:defRPr/>
            </a:pPr>
            <a:r>
              <a:rPr lang="en-US" sz="1600" b="1" kern="0" dirty="0">
                <a:solidFill>
                  <a:prstClr val="black"/>
                </a:solidFill>
                <a:latin typeface="Verdana" panose="020B0604030504040204" pitchFamily="34" charset="0"/>
                <a:ea typeface="Verdana" panose="020B0604030504040204" pitchFamily="34" charset="0"/>
                <a:cs typeface="Verdana" panose="020B0604030504040204" pitchFamily="34" charset="0"/>
              </a:rPr>
              <a:t>Is the behavior sexual in nature?</a:t>
            </a:r>
          </a:p>
        </p:txBody>
      </p:sp>
      <p:sp>
        <p:nvSpPr>
          <p:cNvPr id="8" name="Rectangle 7">
            <a:extLst>
              <a:ext uri="{FF2B5EF4-FFF2-40B4-BE49-F238E27FC236}">
                <a16:creationId xmlns:a16="http://schemas.microsoft.com/office/drawing/2014/main" id="{CD63EE9A-2FA6-2066-3A58-57D6BA521E16}"/>
              </a:ext>
            </a:extLst>
          </p:cNvPr>
          <p:cNvSpPr/>
          <p:nvPr/>
        </p:nvSpPr>
        <p:spPr>
          <a:xfrm>
            <a:off x="1319314" y="2514097"/>
            <a:ext cx="5867399" cy="581025"/>
          </a:xfrm>
          <a:prstGeom prst="rect">
            <a:avLst/>
          </a:prstGeom>
          <a:solidFill>
            <a:srgbClr val="B8E0F0"/>
          </a:solid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defTabSz="914377" fontAlgn="base">
              <a:spcBef>
                <a:spcPct val="0"/>
              </a:spcBef>
              <a:spcAft>
                <a:spcPct val="0"/>
              </a:spcAft>
              <a:defRPr/>
            </a:pPr>
            <a:r>
              <a:rPr lang="en-US" sz="1600" b="1" kern="0" dirty="0">
                <a:solidFill>
                  <a:prstClr val="black"/>
                </a:solidFill>
                <a:latin typeface="Verdana" panose="020B0604030504040204" pitchFamily="34" charset="0"/>
                <a:ea typeface="Verdana" panose="020B0604030504040204" pitchFamily="34" charset="0"/>
                <a:cs typeface="Verdana" panose="020B0604030504040204" pitchFamily="34" charset="0"/>
              </a:rPr>
              <a:t>Is the behavior unwelcomed?</a:t>
            </a:r>
          </a:p>
        </p:txBody>
      </p:sp>
      <p:sp>
        <p:nvSpPr>
          <p:cNvPr id="9" name="Rectangle 8">
            <a:extLst>
              <a:ext uri="{FF2B5EF4-FFF2-40B4-BE49-F238E27FC236}">
                <a16:creationId xmlns:a16="http://schemas.microsoft.com/office/drawing/2014/main" id="{401A27FE-2289-52E6-6737-961AABB618A5}"/>
              </a:ext>
            </a:extLst>
          </p:cNvPr>
          <p:cNvSpPr/>
          <p:nvPr/>
        </p:nvSpPr>
        <p:spPr>
          <a:xfrm>
            <a:off x="1319314" y="3296736"/>
            <a:ext cx="5867399" cy="581025"/>
          </a:xfrm>
          <a:prstGeom prst="rect">
            <a:avLst/>
          </a:prstGeom>
          <a:solidFill>
            <a:srgbClr val="B8E0F0"/>
          </a:solid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defTabSz="914377" fontAlgn="base">
              <a:spcBef>
                <a:spcPct val="0"/>
              </a:spcBef>
              <a:spcAft>
                <a:spcPct val="0"/>
              </a:spcAft>
              <a:defRPr/>
            </a:pPr>
            <a:r>
              <a:rPr lang="en-US" sz="1600" b="1" kern="0" dirty="0">
                <a:solidFill>
                  <a:prstClr val="black"/>
                </a:solidFill>
                <a:latin typeface="Verdana" panose="020B0604030504040204" pitchFamily="34" charset="0"/>
                <a:ea typeface="Verdana" panose="020B0604030504040204" pitchFamily="34" charset="0"/>
                <a:cs typeface="Verdana" panose="020B0604030504040204" pitchFamily="34" charset="0"/>
              </a:rPr>
              <a:t>Would a reasonable person find the behavior inappropriate?</a:t>
            </a:r>
          </a:p>
        </p:txBody>
      </p:sp>
      <p:sp>
        <p:nvSpPr>
          <p:cNvPr id="10" name="Rectangle 9">
            <a:extLst>
              <a:ext uri="{FF2B5EF4-FFF2-40B4-BE49-F238E27FC236}">
                <a16:creationId xmlns:a16="http://schemas.microsoft.com/office/drawing/2014/main" id="{FB444F31-DA7F-A445-EBE8-A9731209D9DC}"/>
              </a:ext>
            </a:extLst>
          </p:cNvPr>
          <p:cNvSpPr/>
          <p:nvPr/>
        </p:nvSpPr>
        <p:spPr>
          <a:xfrm>
            <a:off x="1319314" y="4069849"/>
            <a:ext cx="5867399" cy="581025"/>
          </a:xfrm>
          <a:prstGeom prst="rect">
            <a:avLst/>
          </a:prstGeom>
          <a:solidFill>
            <a:srgbClr val="B8E0F0"/>
          </a:solid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defTabSz="914377" fontAlgn="base">
              <a:spcBef>
                <a:spcPct val="0"/>
              </a:spcBef>
              <a:spcAft>
                <a:spcPct val="0"/>
              </a:spcAft>
              <a:defRPr/>
            </a:pPr>
            <a:r>
              <a:rPr lang="en-US" sz="1600" b="1" kern="0" dirty="0">
                <a:solidFill>
                  <a:prstClr val="black"/>
                </a:solidFill>
                <a:latin typeface="Verdana" panose="020B0604030504040204" pitchFamily="34" charset="0"/>
                <a:ea typeface="Verdana" panose="020B0604030504040204" pitchFamily="34" charset="0"/>
                <a:cs typeface="Verdana" panose="020B0604030504040204" pitchFamily="34" charset="0"/>
              </a:rPr>
              <a:t>Does one or more of the following exist?</a:t>
            </a:r>
          </a:p>
        </p:txBody>
      </p:sp>
      <p:sp>
        <p:nvSpPr>
          <p:cNvPr id="11" name="Rectangle 10">
            <a:extLst>
              <a:ext uri="{FF2B5EF4-FFF2-40B4-BE49-F238E27FC236}">
                <a16:creationId xmlns:a16="http://schemas.microsoft.com/office/drawing/2014/main" id="{08AEA49B-B77F-B9A5-373A-E2CD8B7D899A}"/>
              </a:ext>
            </a:extLst>
          </p:cNvPr>
          <p:cNvSpPr/>
          <p:nvPr/>
        </p:nvSpPr>
        <p:spPr>
          <a:xfrm>
            <a:off x="2563402" y="4804861"/>
            <a:ext cx="4623311" cy="581025"/>
          </a:xfrm>
          <a:prstGeom prst="rect">
            <a:avLst/>
          </a:prstGeom>
          <a:solidFill>
            <a:srgbClr val="B8E0F0"/>
          </a:solid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defTabSz="914377" fontAlgn="base">
              <a:spcBef>
                <a:spcPct val="0"/>
              </a:spcBef>
              <a:spcAft>
                <a:spcPct val="0"/>
              </a:spcAft>
              <a:defRPr/>
            </a:pPr>
            <a:r>
              <a:rPr lang="en-US" sz="1600" b="1" kern="0" dirty="0">
                <a:solidFill>
                  <a:prstClr val="black"/>
                </a:solidFill>
                <a:latin typeface="Verdana" panose="020B0604030504040204" pitchFamily="34" charset="0"/>
                <a:ea typeface="Verdana" panose="020B0604030504040204" pitchFamily="34" charset="0"/>
                <a:cs typeface="Verdana" panose="020B0604030504040204" pitchFamily="34" charset="0"/>
              </a:rPr>
              <a:t>Power, control, or influence</a:t>
            </a:r>
          </a:p>
        </p:txBody>
      </p:sp>
      <p:sp>
        <p:nvSpPr>
          <p:cNvPr id="12" name="Rectangle 11">
            <a:extLst>
              <a:ext uri="{FF2B5EF4-FFF2-40B4-BE49-F238E27FC236}">
                <a16:creationId xmlns:a16="http://schemas.microsoft.com/office/drawing/2014/main" id="{100574FC-0DDF-906A-CE30-CF2E09830C5D}"/>
              </a:ext>
            </a:extLst>
          </p:cNvPr>
          <p:cNvSpPr/>
          <p:nvPr/>
        </p:nvSpPr>
        <p:spPr>
          <a:xfrm>
            <a:off x="7298900" y="1817978"/>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ctr" defTabSz="914377" fontAlgn="base">
              <a:spcBef>
                <a:spcPct val="0"/>
              </a:spcBef>
              <a:spcAft>
                <a:spcPct val="0"/>
              </a:spcAft>
              <a:defRPr/>
            </a:pPr>
            <a:endParaRPr lang="en-US" sz="1200" kern="0" dirty="0">
              <a:solidFill>
                <a:prstClr val="black"/>
              </a:solidFill>
              <a:latin typeface="Constantia"/>
            </a:endParaRPr>
          </a:p>
        </p:txBody>
      </p:sp>
      <p:sp>
        <p:nvSpPr>
          <p:cNvPr id="13" name="Rectangle 12">
            <a:extLst>
              <a:ext uri="{FF2B5EF4-FFF2-40B4-BE49-F238E27FC236}">
                <a16:creationId xmlns:a16="http://schemas.microsoft.com/office/drawing/2014/main" id="{4D3B51BD-1F14-1F27-FA36-65BEFF2C4279}"/>
              </a:ext>
            </a:extLst>
          </p:cNvPr>
          <p:cNvSpPr/>
          <p:nvPr/>
        </p:nvSpPr>
        <p:spPr>
          <a:xfrm>
            <a:off x="7298900" y="2562515"/>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ctr" defTabSz="914377" fontAlgn="base">
              <a:spcBef>
                <a:spcPct val="0"/>
              </a:spcBef>
              <a:spcAft>
                <a:spcPct val="0"/>
              </a:spcAft>
              <a:defRPr/>
            </a:pPr>
            <a:endParaRPr lang="en-US" sz="1200" kern="0" dirty="0">
              <a:solidFill>
                <a:prstClr val="black"/>
              </a:solidFill>
              <a:latin typeface="Constantia"/>
            </a:endParaRPr>
          </a:p>
        </p:txBody>
      </p:sp>
      <p:sp>
        <p:nvSpPr>
          <p:cNvPr id="14" name="Rectangle 13">
            <a:extLst>
              <a:ext uri="{FF2B5EF4-FFF2-40B4-BE49-F238E27FC236}">
                <a16:creationId xmlns:a16="http://schemas.microsoft.com/office/drawing/2014/main" id="{6C1F02DB-8E89-FDBA-C750-E8098355B54D}"/>
              </a:ext>
            </a:extLst>
          </p:cNvPr>
          <p:cNvSpPr/>
          <p:nvPr/>
        </p:nvSpPr>
        <p:spPr>
          <a:xfrm>
            <a:off x="7298900" y="3345153"/>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ctr" defTabSz="914377" fontAlgn="base">
              <a:spcBef>
                <a:spcPct val="0"/>
              </a:spcBef>
              <a:spcAft>
                <a:spcPct val="0"/>
              </a:spcAft>
              <a:defRPr/>
            </a:pPr>
            <a:endParaRPr lang="en-US" sz="1200" kern="0" dirty="0">
              <a:solidFill>
                <a:prstClr val="black"/>
              </a:solidFill>
              <a:latin typeface="Constantia"/>
            </a:endParaRPr>
          </a:p>
        </p:txBody>
      </p:sp>
      <p:sp>
        <p:nvSpPr>
          <p:cNvPr id="15" name="Rectangle 14">
            <a:extLst>
              <a:ext uri="{FF2B5EF4-FFF2-40B4-BE49-F238E27FC236}">
                <a16:creationId xmlns:a16="http://schemas.microsoft.com/office/drawing/2014/main" id="{80ABF42F-EBB2-5AAD-1A50-5BDB91898266}"/>
              </a:ext>
            </a:extLst>
          </p:cNvPr>
          <p:cNvSpPr/>
          <p:nvPr/>
        </p:nvSpPr>
        <p:spPr>
          <a:xfrm>
            <a:off x="7298900" y="4156366"/>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algn="ctr" defTabSz="914377" fontAlgn="base">
              <a:spcBef>
                <a:spcPct val="0"/>
              </a:spcBef>
              <a:spcAft>
                <a:spcPct val="0"/>
              </a:spcAft>
              <a:defRPr/>
            </a:pPr>
            <a:endParaRPr lang="en-US" sz="1200" kern="0" dirty="0">
              <a:solidFill>
                <a:prstClr val="black"/>
              </a:solidFill>
              <a:latin typeface="Constantia"/>
            </a:endParaRPr>
          </a:p>
        </p:txBody>
      </p:sp>
      <p:pic>
        <p:nvPicPr>
          <p:cNvPr id="16" name="Picture 6" descr="C:\Users\Gloria.Henry\AppData\Local\Microsoft\Windows\Temporary Internet Files\Content.IE5\X7J0MO6U\MC900434713[1].wmf">
            <a:extLst>
              <a:ext uri="{FF2B5EF4-FFF2-40B4-BE49-F238E27FC236}">
                <a16:creationId xmlns:a16="http://schemas.microsoft.com/office/drawing/2014/main" id="{74E3EAD8-FBC5-5FF8-3D93-07D5A03EC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8061" y="2406623"/>
            <a:ext cx="610651" cy="640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Gloria.Henry\AppData\Local\Microsoft\Windows\Temporary Internet Files\Content.IE5\X7J0MO6U\MC900434713[1].wmf">
            <a:extLst>
              <a:ext uri="{FF2B5EF4-FFF2-40B4-BE49-F238E27FC236}">
                <a16:creationId xmlns:a16="http://schemas.microsoft.com/office/drawing/2014/main" id="{ABF224A0-FE3C-5321-116D-227C722D09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8061" y="3183703"/>
            <a:ext cx="610651" cy="640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Gloria.Henry\AppData\Local\Microsoft\Windows\Temporary Internet Files\Content.IE5\X7J0MO6U\MC900434713[1].wmf">
            <a:extLst>
              <a:ext uri="{FF2B5EF4-FFF2-40B4-BE49-F238E27FC236}">
                <a16:creationId xmlns:a16="http://schemas.microsoft.com/office/drawing/2014/main" id="{F52A744D-649A-45DD-00E0-EE2DCF2590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537" y="3983011"/>
            <a:ext cx="610651" cy="6400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Gloria.Henry\AppData\Local\Microsoft\Windows\Temporary Internet Files\Content.IE5\X7J0MO6U\MC900434713[1].wmf">
            <a:extLst>
              <a:ext uri="{FF2B5EF4-FFF2-40B4-BE49-F238E27FC236}">
                <a16:creationId xmlns:a16="http://schemas.microsoft.com/office/drawing/2014/main" id="{053CB937-9AE8-C118-2D2B-6E960E8C7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8061" y="1684309"/>
            <a:ext cx="610651" cy="640080"/>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93BDC9B5-7ACD-00D3-54F2-AB227F124571}"/>
              </a:ext>
            </a:extLst>
          </p:cNvPr>
          <p:cNvSpPr txBox="1">
            <a:spLocks/>
          </p:cNvSpPr>
          <p:nvPr/>
        </p:nvSpPr>
        <p:spPr>
          <a:xfrm>
            <a:off x="2034296" y="61987"/>
            <a:ext cx="5199432" cy="529959"/>
          </a:xfrm>
          <a:prstGeom prst="rect">
            <a:avLst/>
          </a:prstGeom>
        </p:spPr>
        <p:txBody>
          <a:bodyPr vert="horz" lIns="91440" tIns="45720" rIns="91440" bIns="45720" rtlCol="0" anchor="ctr">
            <a:noAutofit/>
          </a:bodyPr>
          <a:lstStyle>
            <a:lvl1pPr algn="r" defTabSz="914354"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pPr algn="ctr"/>
            <a:r>
              <a:rPr lang="en-US" sz="3200" b="0" dirty="0">
                <a:solidFill>
                  <a:schemeClr val="tx1"/>
                </a:solidFill>
                <a:latin typeface="+mj-lt"/>
              </a:rPr>
              <a:t>Sexual Harassment Checklist</a:t>
            </a:r>
          </a:p>
        </p:txBody>
      </p:sp>
    </p:spTree>
    <p:extLst>
      <p:ext uri="{BB962C8B-B14F-4D97-AF65-F5344CB8AC3E}">
        <p14:creationId xmlns:p14="http://schemas.microsoft.com/office/powerpoint/2010/main" val="69693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513630D3-F810-7353-5B46-6D15F87C4EB8}"/>
              </a:ext>
            </a:extLst>
          </p:cNvPr>
          <p:cNvSpPr txBox="1">
            <a:spLocks noChangeArrowheads="1"/>
          </p:cNvSpPr>
          <p:nvPr/>
        </p:nvSpPr>
        <p:spPr bwMode="auto">
          <a:xfrm>
            <a:off x="152400" y="838200"/>
            <a:ext cx="8991600" cy="5693866"/>
          </a:xfrm>
          <a:prstGeom prst="rect">
            <a:avLst/>
          </a:prstGeom>
          <a:noFill/>
          <a:ln w="9525">
            <a:noFill/>
            <a:miter lim="800000"/>
            <a:headEnd/>
            <a:tailEnd/>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cs typeface="Arial" panose="020B0604020202020204" pitchFamily="34" charset="0"/>
              </a:rPr>
              <a:t>Anonymous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cs typeface="Arial" panose="020B0604020202020204" pitchFamily="34" charset="0"/>
              </a:rPr>
              <a:t>DA 7746 (Full time SARC)</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400" dirty="0">
                <a:solidFill>
                  <a:prstClr val="black"/>
                </a:solidFill>
                <a:cs typeface="Arial" panose="020B0604020202020204" pitchFamily="34" charset="0"/>
              </a:rPr>
              <a:t> If there is enough information conduct a 15-6</a:t>
            </a:r>
            <a:endParaRPr kumimoji="0" lang="en-US" sz="2400" b="0" i="0" u="none" strike="noStrike" kern="1200" cap="none" spc="0" normalizeH="0" baseline="0" noProof="0" dirty="0">
              <a:ln>
                <a:noFill/>
              </a:ln>
              <a:solidFill>
                <a:prstClr val="black"/>
              </a:solidFill>
              <a:effectLst/>
              <a:uLnTx/>
              <a:uFillTx/>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cs typeface="Arial" panose="020B0604020202020204" pitchFamily="34" charset="0"/>
              </a:rPr>
              <a:t>MFR </a:t>
            </a:r>
          </a:p>
          <a:p>
            <a:pPr marL="742950" lvl="1" indent="-285750">
              <a:buFont typeface="Wingdings" panose="05000000000000000000" pitchFamily="2" charset="2"/>
              <a:buChar char="q"/>
              <a:defRPr/>
            </a:pPr>
            <a:r>
              <a:rPr lang="en-US" sz="2400" dirty="0">
                <a:solidFill>
                  <a:prstClr val="black"/>
                </a:solidFill>
                <a:cs typeface="Arial" panose="020B0604020202020204" pitchFamily="34" charset="0"/>
              </a:rPr>
              <a:t>Input into ICRS</a:t>
            </a:r>
            <a:endParaRPr kumimoji="0" lang="en-US" sz="2400" b="0" i="0" u="none" strike="noStrike" kern="1200" cap="none" spc="0" normalizeH="0" baseline="0" noProof="0" dirty="0">
              <a:ln>
                <a:noFill/>
              </a:ln>
              <a:solidFill>
                <a:prstClr val="black"/>
              </a:solidFill>
              <a:effectLst/>
              <a:uLnTx/>
              <a:uFillTx/>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cs typeface="Arial" panose="020B0604020202020204" pitchFamily="34" charset="0"/>
              </a:rPr>
              <a:t>Formal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400" dirty="0">
                <a:solidFill>
                  <a:prstClr val="black"/>
                </a:solidFill>
                <a:cs typeface="Arial" panose="020B0604020202020204" pitchFamily="34" charset="0"/>
              </a:rPr>
              <a:t>DA 7746 </a:t>
            </a:r>
            <a:r>
              <a:rPr kumimoji="0" lang="en-US" sz="2400" b="0" i="0" u="none" strike="noStrike" kern="1200" cap="none" spc="0" normalizeH="0" baseline="0" noProof="0" dirty="0">
                <a:ln>
                  <a:noFill/>
                </a:ln>
                <a:solidFill>
                  <a:prstClr val="black"/>
                </a:solidFill>
                <a:effectLst/>
                <a:uLnTx/>
                <a:uFillTx/>
                <a:cs typeface="Arial" panose="020B0604020202020204" pitchFamily="34" charset="0"/>
              </a:rPr>
              <a:t>(Full time SARC)</a:t>
            </a:r>
            <a:endParaRPr lang="en-US" sz="2400" dirty="0">
              <a:solidFill>
                <a:prstClr val="black"/>
              </a:solidFill>
              <a:cs typeface="Arial" panose="020B0604020202020204" pitchFamily="34" charset="0"/>
            </a:endParaRPr>
          </a:p>
          <a:p>
            <a:pPr marL="742950" lvl="1" indent="-285750">
              <a:buFont typeface="Wingdings" panose="05000000000000000000" pitchFamily="2" charset="2"/>
              <a:buChar char="q"/>
              <a:defRPr/>
            </a:pPr>
            <a:r>
              <a:rPr kumimoji="0" lang="en-US" sz="2400" b="0" i="0" u="none" strike="noStrike" kern="1200" cap="none" spc="0" normalizeH="0" baseline="0" noProof="0" dirty="0">
                <a:ln>
                  <a:noFill/>
                </a:ln>
                <a:solidFill>
                  <a:prstClr val="black"/>
                </a:solidFill>
                <a:effectLst/>
                <a:uLnTx/>
                <a:uFillTx/>
                <a:cs typeface="Arial" panose="020B0604020202020204" pitchFamily="34" charset="0"/>
              </a:rPr>
              <a:t>Notify the CDR on the complaint and the processes </a:t>
            </a:r>
          </a:p>
          <a:p>
            <a:pPr marL="742950" lvl="1" indent="-285750">
              <a:buFont typeface="Wingdings" panose="05000000000000000000" pitchFamily="2" charset="2"/>
              <a:buChar char="q"/>
              <a:defRPr/>
            </a:pPr>
            <a:r>
              <a:rPr lang="en-US" sz="2400" dirty="0">
                <a:solidFill>
                  <a:prstClr val="black"/>
                </a:solidFill>
                <a:cs typeface="Arial" panose="020B0604020202020204" pitchFamily="34" charset="0"/>
              </a:rPr>
              <a:t>Input into ICRS</a:t>
            </a:r>
            <a:endParaRPr kumimoji="0" lang="en-US" sz="2400" b="0" i="0" u="none" strike="noStrike" kern="1200" cap="none" spc="0" normalizeH="0" baseline="0" noProof="0" dirty="0">
              <a:ln>
                <a:noFill/>
              </a:ln>
              <a:solidFill>
                <a:prstClr val="black"/>
              </a:solidFill>
              <a:effectLst/>
              <a:uLnTx/>
              <a:uFillTx/>
              <a:cs typeface="Arial"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cs typeface="Arial" panose="020B0604020202020204" pitchFamily="34" charset="0"/>
              </a:rPr>
              <a:t>Informal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cs typeface="Arial" panose="020B0604020202020204" pitchFamily="34" charset="0"/>
              </a:rPr>
              <a:t>Handled at the Lowest level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cs typeface="Arial" panose="020B0604020202020204" pitchFamily="34" charset="0"/>
              </a:rPr>
              <a:t>If Full time SARC is aware, must document on MFR and input into ICRS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400" dirty="0">
                <a:solidFill>
                  <a:prstClr val="black"/>
                </a:solidFill>
                <a:cs typeface="Arial" panose="020B0604020202020204" pitchFamily="34" charset="0"/>
              </a:rPr>
              <a:t>MFR</a:t>
            </a:r>
            <a:endParaRPr kumimoji="0" lang="en-US" sz="2000" b="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7" name="TextBox 6">
            <a:extLst>
              <a:ext uri="{FF2B5EF4-FFF2-40B4-BE49-F238E27FC236}">
                <a16:creationId xmlns:a16="http://schemas.microsoft.com/office/drawing/2014/main" id="{3E9C4775-001B-E95E-0670-735AC39954FF}"/>
              </a:ext>
            </a:extLst>
          </p:cNvPr>
          <p:cNvSpPr txBox="1"/>
          <p:nvPr/>
        </p:nvSpPr>
        <p:spPr>
          <a:xfrm>
            <a:off x="860580" y="24825"/>
            <a:ext cx="77724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Sexual Harassment Complaints</a:t>
            </a:r>
          </a:p>
        </p:txBody>
      </p:sp>
    </p:spTree>
    <p:extLst>
      <p:ext uri="{BB962C8B-B14F-4D97-AF65-F5344CB8AC3E}">
        <p14:creationId xmlns:p14="http://schemas.microsoft.com/office/powerpoint/2010/main" val="52291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4670823" y="923351"/>
            <a:ext cx="4473178" cy="355295"/>
          </a:xfrm>
          <a:prstGeom prst="rect">
            <a:avLst/>
          </a:prstGeom>
          <a:ln>
            <a:noFill/>
          </a:ln>
          <a:effectLst/>
        </p:spPr>
        <p:txBody>
          <a:bodyPr vert="horz" lIns="68580" tIns="0" rIns="68580" bIns="0" rtlCol="0" anchor="t" anchorCtr="0">
            <a:noAutofit/>
          </a:bodyPr>
          <a:lstStyle>
            <a:lvl1pPr algn="ctr"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defTabSz="685800"/>
            <a:endParaRPr lang="en-US" sz="2400" dirty="0">
              <a:solidFill>
                <a:prstClr val="black"/>
              </a:solidFill>
            </a:endParaRPr>
          </a:p>
        </p:txBody>
      </p:sp>
      <p:sp>
        <p:nvSpPr>
          <p:cNvPr id="4" name="TextBox 3">
            <a:extLst>
              <a:ext uri="{FF2B5EF4-FFF2-40B4-BE49-F238E27FC236}">
                <a16:creationId xmlns:a16="http://schemas.microsoft.com/office/drawing/2014/main" id="{EE0DC98A-6301-C031-2A0B-4AD8781801F5}"/>
              </a:ext>
            </a:extLst>
          </p:cNvPr>
          <p:cNvSpPr txBox="1"/>
          <p:nvPr/>
        </p:nvSpPr>
        <p:spPr>
          <a:xfrm>
            <a:off x="-97119" y="923351"/>
            <a:ext cx="9140594" cy="4632037"/>
          </a:xfrm>
          <a:prstGeom prst="rect">
            <a:avLst/>
          </a:prstGeom>
          <a:noFill/>
        </p:spPr>
        <p:txBody>
          <a:bodyPr wrap="square" rtlCol="0">
            <a:spAutoFit/>
          </a:bodyPr>
          <a:lstStyle/>
          <a:p>
            <a:pPr marL="257175" defTabSz="685800"/>
            <a:r>
              <a:rPr lang="en-US" sz="1900" dirty="0">
                <a:solidFill>
                  <a:prstClr val="black"/>
                </a:solidFill>
              </a:rPr>
              <a:t>Actions taken regarding anonymous complaints will depend upon the extent of information provided by complainants. </a:t>
            </a:r>
            <a:r>
              <a:rPr lang="en-US" sz="1900" b="1" dirty="0">
                <a:solidFill>
                  <a:prstClr val="black"/>
                </a:solidFill>
              </a:rPr>
              <a:t>If</a:t>
            </a:r>
            <a:r>
              <a:rPr lang="en-US" sz="1900" dirty="0">
                <a:solidFill>
                  <a:prstClr val="black"/>
                </a:solidFill>
              </a:rPr>
              <a:t> an anonymous complaint </a:t>
            </a:r>
            <a:r>
              <a:rPr lang="en-US" sz="1900" b="1" dirty="0">
                <a:solidFill>
                  <a:prstClr val="black"/>
                </a:solidFill>
              </a:rPr>
              <a:t>contains sufficient information</a:t>
            </a:r>
            <a:r>
              <a:rPr lang="en-US" sz="1900" dirty="0">
                <a:solidFill>
                  <a:prstClr val="black"/>
                </a:solidFill>
              </a:rPr>
              <a:t> to permit the initiation of an investigation, the </a:t>
            </a:r>
            <a:r>
              <a:rPr lang="en-US" sz="1900" b="1" dirty="0">
                <a:solidFill>
                  <a:prstClr val="black"/>
                </a:solidFill>
              </a:rPr>
              <a:t>investigation will be initiated </a:t>
            </a:r>
            <a:r>
              <a:rPr lang="en-US" sz="1900" dirty="0">
                <a:solidFill>
                  <a:prstClr val="black"/>
                </a:solidFill>
              </a:rPr>
              <a:t>by the commanding officer or supervisor. If an anonymous complaint does not contain sufficient information to permit the initiation of an investigation, the information should be documented in a Memorandum for Record (MFR) and maintained on file in accordance with disposition instructions and the SARC is responsible for processing harassment complaints. The MFR should contain the following information, if available:</a:t>
            </a:r>
          </a:p>
          <a:p>
            <a:pPr marL="257175" defTabSz="685800"/>
            <a:endParaRPr lang="en-US" sz="1000" dirty="0">
              <a:solidFill>
                <a:prstClr val="black"/>
              </a:solidFill>
            </a:endParaRPr>
          </a:p>
          <a:p>
            <a:pPr marL="514350" indent="-257175" defTabSz="685800">
              <a:buFontTx/>
              <a:buAutoNum type="alphaLcPeriod"/>
            </a:pPr>
            <a:r>
              <a:rPr lang="en-US" sz="1900" dirty="0">
                <a:solidFill>
                  <a:prstClr val="black"/>
                </a:solidFill>
              </a:rPr>
              <a:t>Date and time the information was received</a:t>
            </a:r>
          </a:p>
          <a:p>
            <a:pPr marL="514350" indent="-257175" defTabSz="685800">
              <a:buFontTx/>
              <a:buAutoNum type="alphaLcPeriod"/>
            </a:pPr>
            <a:r>
              <a:rPr lang="en-US" sz="1900" dirty="0">
                <a:solidFill>
                  <a:prstClr val="black"/>
                </a:solidFill>
              </a:rPr>
              <a:t>A detailed description of the facts and circumstances included in the complaint;</a:t>
            </a:r>
          </a:p>
          <a:p>
            <a:pPr marL="514350" indent="-257175" defTabSz="685800">
              <a:buFontTx/>
              <a:buAutoNum type="alphaLcPeriod"/>
            </a:pPr>
            <a:r>
              <a:rPr lang="en-US" sz="1900" dirty="0">
                <a:solidFill>
                  <a:prstClr val="black"/>
                </a:solidFill>
              </a:rPr>
              <a:t>Date and time the complaint was resolved and by whom; and</a:t>
            </a:r>
          </a:p>
          <a:p>
            <a:pPr marL="514350" indent="-257175" defTabSz="685800">
              <a:buFontTx/>
              <a:buAutoNum type="alphaLcPeriod"/>
            </a:pPr>
            <a:r>
              <a:rPr lang="en-US" sz="1900" dirty="0">
                <a:solidFill>
                  <a:prstClr val="black"/>
                </a:solidFill>
              </a:rPr>
              <a:t>Any other pertinent information</a:t>
            </a:r>
          </a:p>
          <a:p>
            <a:pPr marL="257175" defTabSz="685800"/>
            <a:endParaRPr lang="en-US" sz="1000" dirty="0">
              <a:solidFill>
                <a:prstClr val="black"/>
              </a:solidFill>
            </a:endParaRPr>
          </a:p>
          <a:p>
            <a:pPr marL="257175" defTabSz="685800"/>
            <a:r>
              <a:rPr lang="en-US" sz="1900" dirty="0">
                <a:solidFill>
                  <a:prstClr val="black"/>
                </a:solidFill>
              </a:rPr>
              <a:t>The anonymous complaint will also be entered into the Integrated Case Reporting System (ICRS) as an anonymous complaint. </a:t>
            </a:r>
          </a:p>
        </p:txBody>
      </p:sp>
      <p:sp>
        <p:nvSpPr>
          <p:cNvPr id="2" name="TextBox 1">
            <a:extLst>
              <a:ext uri="{FF2B5EF4-FFF2-40B4-BE49-F238E27FC236}">
                <a16:creationId xmlns:a16="http://schemas.microsoft.com/office/drawing/2014/main" id="{12D48B6C-080E-3F0E-158E-900EF69CB512}"/>
              </a:ext>
            </a:extLst>
          </p:cNvPr>
          <p:cNvSpPr txBox="1"/>
          <p:nvPr/>
        </p:nvSpPr>
        <p:spPr>
          <a:xfrm>
            <a:off x="3657600" y="5791200"/>
            <a:ext cx="5638800" cy="738664"/>
          </a:xfrm>
          <a:prstGeom prst="rect">
            <a:avLst/>
          </a:prstGeom>
          <a:noFill/>
        </p:spPr>
        <p:txBody>
          <a:bodyPr wrap="square" rtlCol="0">
            <a:spAutoFit/>
          </a:bodyPr>
          <a:lstStyle/>
          <a:p>
            <a:pPr defTabSz="685800"/>
            <a:r>
              <a:rPr lang="en-US" sz="1400" b="1" dirty="0">
                <a:solidFill>
                  <a:prstClr val="black"/>
                </a:solidFill>
              </a:rPr>
              <a:t>References AR 600-20 Army Command Policy 24 July 2020</a:t>
            </a:r>
          </a:p>
          <a:p>
            <a:pPr defTabSz="685800"/>
            <a:r>
              <a:rPr lang="en-US" sz="1400" b="1" dirty="0">
                <a:solidFill>
                  <a:prstClr val="black"/>
                </a:solidFill>
              </a:rPr>
              <a:t>DoDI 1020.03. Harassment Prevention and Response in the Armed Forces</a:t>
            </a:r>
          </a:p>
          <a:p>
            <a:pPr defTabSz="685800"/>
            <a:r>
              <a:rPr lang="en-US" sz="1400" b="1" dirty="0">
                <a:solidFill>
                  <a:prstClr val="black"/>
                </a:solidFill>
              </a:rPr>
              <a:t>Change 1 Effective 29 December 2020</a:t>
            </a:r>
          </a:p>
        </p:txBody>
      </p:sp>
      <p:sp>
        <p:nvSpPr>
          <p:cNvPr id="5" name="TextBox 4">
            <a:extLst>
              <a:ext uri="{FF2B5EF4-FFF2-40B4-BE49-F238E27FC236}">
                <a16:creationId xmlns:a16="http://schemas.microsoft.com/office/drawing/2014/main" id="{891E793E-18AD-0C37-6D47-7CA02AB7DF45}"/>
              </a:ext>
            </a:extLst>
          </p:cNvPr>
          <p:cNvSpPr txBox="1"/>
          <p:nvPr/>
        </p:nvSpPr>
        <p:spPr>
          <a:xfrm>
            <a:off x="2419768" y="-9427"/>
            <a:ext cx="4506498" cy="584775"/>
          </a:xfrm>
          <a:prstGeom prst="rect">
            <a:avLst/>
          </a:prstGeom>
          <a:noFill/>
        </p:spPr>
        <p:txBody>
          <a:bodyPr wrap="square" rtlCol="0">
            <a:spAutoFit/>
          </a:bodyPr>
          <a:lstStyle/>
          <a:p>
            <a:r>
              <a:rPr lang="en-US" sz="3200" dirty="0">
                <a:latin typeface="+mj-lt"/>
              </a:rPr>
              <a:t>Anonymous Complaints</a:t>
            </a:r>
          </a:p>
        </p:txBody>
      </p:sp>
    </p:spTree>
    <p:extLst>
      <p:ext uri="{BB962C8B-B14F-4D97-AF65-F5344CB8AC3E}">
        <p14:creationId xmlns:p14="http://schemas.microsoft.com/office/powerpoint/2010/main" val="225474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83832-D2D0-9065-DC68-F67B69E24CBC}"/>
              </a:ext>
            </a:extLst>
          </p:cNvPr>
          <p:cNvSpPr txBox="1"/>
          <p:nvPr/>
        </p:nvSpPr>
        <p:spPr>
          <a:xfrm>
            <a:off x="2914225" y="0"/>
            <a:ext cx="3315549" cy="584775"/>
          </a:xfrm>
          <a:prstGeom prst="rect">
            <a:avLst/>
          </a:prstGeom>
          <a:noFill/>
        </p:spPr>
        <p:txBody>
          <a:bodyPr wrap="square" rtlCol="0">
            <a:spAutoFit/>
          </a:bodyPr>
          <a:lstStyle/>
          <a:p>
            <a:r>
              <a:rPr lang="en-US" sz="3200">
                <a:latin typeface="+mj-lt"/>
              </a:rPr>
              <a:t>Formal Complaints</a:t>
            </a:r>
            <a:endParaRPr lang="en-US" sz="3200" dirty="0">
              <a:latin typeface="+mj-lt"/>
            </a:endParaRPr>
          </a:p>
        </p:txBody>
      </p:sp>
      <p:sp>
        <p:nvSpPr>
          <p:cNvPr id="4" name="TextBox 3">
            <a:extLst>
              <a:ext uri="{FF2B5EF4-FFF2-40B4-BE49-F238E27FC236}">
                <a16:creationId xmlns:a16="http://schemas.microsoft.com/office/drawing/2014/main" id="{DDFCAC4D-2FFA-5639-3764-4A0119EA2D4B}"/>
              </a:ext>
            </a:extLst>
          </p:cNvPr>
          <p:cNvSpPr txBox="1"/>
          <p:nvPr/>
        </p:nvSpPr>
        <p:spPr>
          <a:xfrm>
            <a:off x="76200" y="911323"/>
            <a:ext cx="8839200" cy="5450851"/>
          </a:xfrm>
          <a:prstGeom prst="rect">
            <a:avLst/>
          </a:prstGeom>
          <a:noFill/>
        </p:spPr>
        <p:txBody>
          <a:bodyPr wrap="square" rtlCol="0">
            <a:spAutoFit/>
          </a:bodyPr>
          <a:lstStyle/>
          <a:p>
            <a:pPr>
              <a:lnSpc>
                <a:spcPct val="150000"/>
              </a:lnSpc>
            </a:pPr>
            <a:r>
              <a:rPr lang="en-US" b="1" kern="0" dirty="0">
                <a:solidFill>
                  <a:sysClr val="windowText" lastClr="000000"/>
                </a:solidFill>
                <a:ea typeface="+mj-ea"/>
                <a:cs typeface="Arial" panose="020B0604020202020204" pitchFamily="34" charset="0"/>
              </a:rPr>
              <a:t>Brigade Commander’s Responsibilities</a:t>
            </a:r>
            <a:r>
              <a:rPr lang="en-US" b="1" dirty="0"/>
              <a:t>—</a:t>
            </a:r>
            <a:endParaRPr lang="en-US" sz="900" dirty="0"/>
          </a:p>
          <a:p>
            <a:pPr marL="285750" indent="-285750">
              <a:lnSpc>
                <a:spcPct val="150000"/>
              </a:lnSpc>
              <a:buFont typeface="Wingdings" panose="05000000000000000000" pitchFamily="2" charset="2"/>
              <a:buChar char="q"/>
            </a:pPr>
            <a:r>
              <a:rPr lang="en-US" dirty="0"/>
              <a:t>Acknowledge receipt of complaint </a:t>
            </a:r>
            <a:r>
              <a:rPr lang="en-US" dirty="0">
                <a:solidFill>
                  <a:prstClr val="black"/>
                </a:solidFill>
                <a:cs typeface="Arial" pitchFamily="34" charset="0"/>
              </a:rPr>
              <a:t>using DA Form 7746 </a:t>
            </a:r>
            <a:endParaRPr lang="en-US" dirty="0"/>
          </a:p>
          <a:p>
            <a:pPr marL="285750" indent="-285750">
              <a:lnSpc>
                <a:spcPct val="150000"/>
              </a:lnSpc>
              <a:buFont typeface="Wingdings" panose="05000000000000000000" pitchFamily="2" charset="2"/>
              <a:buChar char="q"/>
            </a:pPr>
            <a:r>
              <a:rPr lang="en-US" dirty="0"/>
              <a:t>Notify the GCMCA IAW timelines</a:t>
            </a:r>
          </a:p>
          <a:p>
            <a:pPr marL="285750" indent="-285750">
              <a:lnSpc>
                <a:spcPct val="150000"/>
              </a:lnSpc>
              <a:buFont typeface="Wingdings" panose="05000000000000000000" pitchFamily="2" charset="2"/>
              <a:buChar char="q"/>
            </a:pPr>
            <a:r>
              <a:rPr lang="en-US" dirty="0"/>
              <a:t>Establish a retaliation/reprisal plan for all parties</a:t>
            </a:r>
          </a:p>
          <a:p>
            <a:pPr marL="285750" indent="-285750">
              <a:lnSpc>
                <a:spcPct val="150000"/>
              </a:lnSpc>
              <a:buFont typeface="Wingdings" panose="05000000000000000000" pitchFamily="2" charset="2"/>
              <a:buChar char="q"/>
            </a:pPr>
            <a:r>
              <a:rPr lang="en-US" dirty="0"/>
              <a:t>If warranted, ensure MPO is issued within 6 hours</a:t>
            </a:r>
          </a:p>
          <a:p>
            <a:pPr marL="285750" indent="-285750">
              <a:lnSpc>
                <a:spcPct val="150000"/>
              </a:lnSpc>
              <a:buFont typeface="Wingdings" panose="05000000000000000000" pitchFamily="2" charset="2"/>
              <a:buChar char="q"/>
            </a:pPr>
            <a:r>
              <a:rPr lang="en-US" dirty="0">
                <a:solidFill>
                  <a:prstClr val="black"/>
                </a:solidFill>
                <a:cs typeface="Arial" pitchFamily="34" charset="0"/>
              </a:rPr>
              <a:t>Appoint an Investigation Officer (IO) from outside the subject’s assigned brigade</a:t>
            </a:r>
          </a:p>
          <a:p>
            <a:pPr marL="285750" indent="-285750">
              <a:lnSpc>
                <a:spcPct val="150000"/>
              </a:lnSpc>
              <a:buFont typeface="Wingdings" panose="05000000000000000000" pitchFamily="2" charset="2"/>
              <a:buChar char="q"/>
            </a:pPr>
            <a:r>
              <a:rPr lang="en-US" dirty="0">
                <a:solidFill>
                  <a:prstClr val="black"/>
                </a:solidFill>
                <a:cs typeface="Arial" pitchFamily="34" charset="0"/>
              </a:rPr>
              <a:t>Ensure IO receives briefing and assistance from SARC and Legal thru the process</a:t>
            </a:r>
          </a:p>
          <a:p>
            <a:pPr marL="285750" indent="-285750">
              <a:lnSpc>
                <a:spcPct val="150000"/>
              </a:lnSpc>
              <a:buFont typeface="Wingdings" panose="05000000000000000000" pitchFamily="2" charset="2"/>
              <a:buChar char="q"/>
            </a:pPr>
            <a:r>
              <a:rPr lang="en-US" dirty="0">
                <a:solidFill>
                  <a:prstClr val="black"/>
                </a:solidFill>
                <a:cs typeface="Arial" pitchFamily="34" charset="0"/>
              </a:rPr>
              <a:t>Ensure the complaint is resolved within 14 calendar days of receipt of complaint IAW AR600-20</a:t>
            </a:r>
            <a:endParaRPr lang="en-US" dirty="0"/>
          </a:p>
          <a:p>
            <a:pPr marL="285750" indent="-285750">
              <a:lnSpc>
                <a:spcPct val="150000"/>
              </a:lnSpc>
              <a:buFont typeface="Wingdings" panose="05000000000000000000" pitchFamily="2" charset="2"/>
              <a:buChar char="q"/>
            </a:pPr>
            <a:r>
              <a:rPr lang="en-US" dirty="0"/>
              <a:t>update complainant(s)on the progress of the investigation every 14 days from the date of complaint receipt until the case is closed</a:t>
            </a:r>
          </a:p>
          <a:p>
            <a:pPr marL="285750" indent="-285750">
              <a:lnSpc>
                <a:spcPct val="150000"/>
              </a:lnSpc>
              <a:buFont typeface="Wingdings" panose="05000000000000000000" pitchFamily="2" charset="2"/>
              <a:buChar char="q"/>
            </a:pPr>
            <a:r>
              <a:rPr lang="en-US" dirty="0">
                <a:solidFill>
                  <a:prstClr val="black"/>
                </a:solidFill>
                <a:cs typeface="Arial" pitchFamily="34" charset="0"/>
              </a:rPr>
              <a:t>Provides outcome of the investigation (substantiated or unsubstantiated investigation)</a:t>
            </a:r>
          </a:p>
          <a:p>
            <a:pPr marL="285750" indent="-285750">
              <a:lnSpc>
                <a:spcPct val="150000"/>
              </a:lnSpc>
              <a:buFont typeface="Wingdings" panose="05000000000000000000" pitchFamily="2" charset="2"/>
              <a:buChar char="q"/>
            </a:pPr>
            <a:r>
              <a:rPr lang="en-US" dirty="0">
                <a:solidFill>
                  <a:prstClr val="black"/>
                </a:solidFill>
                <a:cs typeface="Arial" pitchFamily="34" charset="0"/>
              </a:rPr>
              <a:t>Inform the right to appeal the process (Complainant or Subject)</a:t>
            </a:r>
          </a:p>
        </p:txBody>
      </p:sp>
    </p:spTree>
    <p:extLst>
      <p:ext uri="{BB962C8B-B14F-4D97-AF65-F5344CB8AC3E}">
        <p14:creationId xmlns:p14="http://schemas.microsoft.com/office/powerpoint/2010/main" val="344984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385A41D6-4440-1371-0D2F-B9BD7F8E1289}"/>
              </a:ext>
            </a:extLst>
          </p:cNvPr>
          <p:cNvGraphicFramePr>
            <a:graphicFrameLocks noGrp="1"/>
          </p:cNvGraphicFramePr>
          <p:nvPr>
            <p:extLst>
              <p:ext uri="{D42A27DB-BD31-4B8C-83A1-F6EECF244321}">
                <p14:modId xmlns:p14="http://schemas.microsoft.com/office/powerpoint/2010/main" val="1198319080"/>
              </p:ext>
            </p:extLst>
          </p:nvPr>
        </p:nvGraphicFramePr>
        <p:xfrm>
          <a:off x="1902627" y="2780756"/>
          <a:ext cx="6422494" cy="601980"/>
        </p:xfrm>
        <a:graphic>
          <a:graphicData uri="http://schemas.openxmlformats.org/drawingml/2006/table">
            <a:tbl>
              <a:tblPr firstRow="1" bandRow="1">
                <a:tableStyleId>{5C22544A-7EE6-4342-B048-85BDC9FD1C3A}</a:tableStyleId>
              </a:tblPr>
              <a:tblGrid>
                <a:gridCol w="721091">
                  <a:extLst>
                    <a:ext uri="{9D8B030D-6E8A-4147-A177-3AD203B41FA5}">
                      <a16:colId xmlns:a16="http://schemas.microsoft.com/office/drawing/2014/main" val="4189141739"/>
                    </a:ext>
                  </a:extLst>
                </a:gridCol>
                <a:gridCol w="941880">
                  <a:extLst>
                    <a:ext uri="{9D8B030D-6E8A-4147-A177-3AD203B41FA5}">
                      <a16:colId xmlns:a16="http://schemas.microsoft.com/office/drawing/2014/main" val="3181148194"/>
                    </a:ext>
                  </a:extLst>
                </a:gridCol>
                <a:gridCol w="941880">
                  <a:extLst>
                    <a:ext uri="{9D8B030D-6E8A-4147-A177-3AD203B41FA5}">
                      <a16:colId xmlns:a16="http://schemas.microsoft.com/office/drawing/2014/main" val="2304077758"/>
                    </a:ext>
                  </a:extLst>
                </a:gridCol>
                <a:gridCol w="998506">
                  <a:extLst>
                    <a:ext uri="{9D8B030D-6E8A-4147-A177-3AD203B41FA5}">
                      <a16:colId xmlns:a16="http://schemas.microsoft.com/office/drawing/2014/main" val="3760406416"/>
                    </a:ext>
                  </a:extLst>
                </a:gridCol>
                <a:gridCol w="806529">
                  <a:extLst>
                    <a:ext uri="{9D8B030D-6E8A-4147-A177-3AD203B41FA5}">
                      <a16:colId xmlns:a16="http://schemas.microsoft.com/office/drawing/2014/main" val="2719842650"/>
                    </a:ext>
                  </a:extLst>
                </a:gridCol>
                <a:gridCol w="900208">
                  <a:extLst>
                    <a:ext uri="{9D8B030D-6E8A-4147-A177-3AD203B41FA5}">
                      <a16:colId xmlns:a16="http://schemas.microsoft.com/office/drawing/2014/main" val="3944470945"/>
                    </a:ext>
                  </a:extLst>
                </a:gridCol>
                <a:gridCol w="1112400">
                  <a:extLst>
                    <a:ext uri="{9D8B030D-6E8A-4147-A177-3AD203B41FA5}">
                      <a16:colId xmlns:a16="http://schemas.microsoft.com/office/drawing/2014/main" val="4158404287"/>
                    </a:ext>
                  </a:extLst>
                </a:gridCol>
              </a:tblGrid>
              <a:tr h="519487">
                <a:tc>
                  <a:txBody>
                    <a:bodyPr/>
                    <a:lstStyle/>
                    <a:p>
                      <a:pPr algn="ctr"/>
                      <a:r>
                        <a:rPr lang="en-US" sz="1200" dirty="0"/>
                        <a:t>72 hours</a:t>
                      </a:r>
                    </a:p>
                  </a:txBody>
                  <a:tcPr marL="68580" marR="68580" marT="34290" marB="34290" anchor="ctr">
                    <a:solidFill>
                      <a:srgbClr val="FFC000"/>
                    </a:solidFill>
                  </a:tcPr>
                </a:tc>
                <a:tc>
                  <a:txBody>
                    <a:bodyPr/>
                    <a:lstStyle/>
                    <a:p>
                      <a:pPr algn="ctr"/>
                      <a:r>
                        <a:rPr lang="en-US" sz="1200" dirty="0"/>
                        <a:t>14 C**-Days</a:t>
                      </a:r>
                    </a:p>
                  </a:txBody>
                  <a:tcPr marL="68580" marR="68580" marT="34290" marB="34290" anchor="ctr"/>
                </a:tc>
                <a:tc>
                  <a:txBody>
                    <a:bodyPr/>
                    <a:lstStyle/>
                    <a:p>
                      <a:pPr algn="ctr"/>
                      <a:r>
                        <a:rPr lang="en-US" sz="1200" dirty="0"/>
                        <a:t>20 C**-Days</a:t>
                      </a:r>
                    </a:p>
                  </a:txBody>
                  <a:tcPr marL="68580" marR="68580" marT="34290" marB="34290" anchor="ctr"/>
                </a:tc>
                <a:tc>
                  <a:txBody>
                    <a:bodyPr/>
                    <a:lstStyle/>
                    <a:p>
                      <a:pPr algn="ctr"/>
                      <a:r>
                        <a:rPr lang="en-US" sz="1200" dirty="0"/>
                        <a:t>7 C*-Days </a:t>
                      </a:r>
                    </a:p>
                    <a:p>
                      <a:pPr algn="ctr"/>
                      <a:r>
                        <a:rPr lang="en-US" sz="1100" dirty="0"/>
                        <a:t>(Next MUTA-4</a:t>
                      </a:r>
                      <a:r>
                        <a:rPr lang="en-US" sz="1200" dirty="0"/>
                        <a:t>)</a:t>
                      </a:r>
                    </a:p>
                  </a:txBody>
                  <a:tcPr marL="68580" marR="68580" marT="34290" marB="34290" anchor="ctr"/>
                </a:tc>
                <a:tc>
                  <a:txBody>
                    <a:bodyPr/>
                    <a:lstStyle/>
                    <a:p>
                      <a:pPr algn="ctr"/>
                      <a:r>
                        <a:rPr lang="en-US" sz="1200" dirty="0"/>
                        <a:t>3 C*-Days</a:t>
                      </a:r>
                    </a:p>
                    <a:p>
                      <a:pPr algn="ctr"/>
                      <a:r>
                        <a:rPr lang="en-US" sz="1100" dirty="0"/>
                        <a:t>(1 MUTA-4</a:t>
                      </a:r>
                      <a:r>
                        <a:rPr lang="en-US" sz="1200" dirty="0"/>
                        <a:t>)</a:t>
                      </a:r>
                    </a:p>
                  </a:txBody>
                  <a:tcPr marL="68580" marR="68580" marT="34290" marB="34290" anchor="ctr"/>
                </a:tc>
                <a:tc>
                  <a:txBody>
                    <a:bodyPr/>
                    <a:lstStyle/>
                    <a:p>
                      <a:pPr algn="ctr"/>
                      <a:r>
                        <a:rPr lang="en-US" sz="1200" dirty="0"/>
                        <a:t>14 C*-Days </a:t>
                      </a:r>
                    </a:p>
                    <a:p>
                      <a:pPr algn="ctr"/>
                      <a:r>
                        <a:rPr lang="en-US" sz="1200" dirty="0"/>
                        <a:t>(</a:t>
                      </a:r>
                      <a:r>
                        <a:rPr lang="en-US" sz="1100" dirty="0"/>
                        <a:t>2MUTA-4)</a:t>
                      </a:r>
                      <a:endParaRPr lang="en-US" sz="1200" dirty="0"/>
                    </a:p>
                  </a:txBody>
                  <a:tcPr marL="68580" marR="68580" marT="34290" marB="34290" anchor="ctr"/>
                </a:tc>
                <a:tc>
                  <a:txBody>
                    <a:bodyPr/>
                    <a:lstStyle/>
                    <a:p>
                      <a:pPr algn="ctr"/>
                      <a:r>
                        <a:rPr lang="en-US" sz="1200" dirty="0"/>
                        <a:t>30-45 C*-Days</a:t>
                      </a:r>
                    </a:p>
                  </a:txBody>
                  <a:tcPr marL="68580" marR="68580" marT="34290" marB="34290" anchor="ctr"/>
                </a:tc>
                <a:extLst>
                  <a:ext uri="{0D108BD9-81ED-4DB2-BD59-A6C34878D82A}">
                    <a16:rowId xmlns:a16="http://schemas.microsoft.com/office/drawing/2014/main" val="3903176006"/>
                  </a:ext>
                </a:extLst>
              </a:tr>
            </a:tbl>
          </a:graphicData>
        </a:graphic>
      </p:graphicFrame>
      <p:sp>
        <p:nvSpPr>
          <p:cNvPr id="6" name="Star: 16 Points 5">
            <a:extLst>
              <a:ext uri="{FF2B5EF4-FFF2-40B4-BE49-F238E27FC236}">
                <a16:creationId xmlns:a16="http://schemas.microsoft.com/office/drawing/2014/main" id="{A1C32FAC-7983-8F18-BFE5-2DE374F157CC}"/>
              </a:ext>
            </a:extLst>
          </p:cNvPr>
          <p:cNvSpPr/>
          <p:nvPr/>
        </p:nvSpPr>
        <p:spPr>
          <a:xfrm>
            <a:off x="392163" y="2455757"/>
            <a:ext cx="1497302" cy="962598"/>
          </a:xfrm>
          <a:prstGeom prst="star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20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E1BE8929-A577-01F3-27C7-BF8C76508277}"/>
              </a:ext>
            </a:extLst>
          </p:cNvPr>
          <p:cNvSpPr txBox="1"/>
          <p:nvPr/>
        </p:nvSpPr>
        <p:spPr>
          <a:xfrm>
            <a:off x="705911" y="2793311"/>
            <a:ext cx="972403" cy="369332"/>
          </a:xfrm>
          <a:prstGeom prst="rect">
            <a:avLst/>
          </a:prstGeom>
          <a:noFill/>
        </p:spPr>
        <p:txBody>
          <a:bodyPr wrap="square" rtlCol="0">
            <a:spAutoFit/>
          </a:bodyPr>
          <a:lstStyle/>
          <a:p>
            <a:pPr algn="ctr" defTabSz="685800"/>
            <a:r>
              <a:rPr lang="en-US" b="1" dirty="0">
                <a:solidFill>
                  <a:prstClr val="white"/>
                </a:solidFill>
                <a:latin typeface="Calibri" panose="020F0502020204030204"/>
              </a:rPr>
              <a:t>Incident</a:t>
            </a:r>
          </a:p>
        </p:txBody>
      </p:sp>
      <p:sp>
        <p:nvSpPr>
          <p:cNvPr id="9" name="TextBox 8">
            <a:extLst>
              <a:ext uri="{FF2B5EF4-FFF2-40B4-BE49-F238E27FC236}">
                <a16:creationId xmlns:a16="http://schemas.microsoft.com/office/drawing/2014/main" id="{C843353C-DB3B-5D5C-9519-E6C79F5011FD}"/>
              </a:ext>
            </a:extLst>
          </p:cNvPr>
          <p:cNvSpPr txBox="1"/>
          <p:nvPr/>
        </p:nvSpPr>
        <p:spPr>
          <a:xfrm>
            <a:off x="1997367" y="1600986"/>
            <a:ext cx="1249799" cy="830997"/>
          </a:xfrm>
          <a:prstGeom prst="rect">
            <a:avLst/>
          </a:prstGeom>
          <a:solidFill>
            <a:schemeClr val="bg2">
              <a:lumMod val="90000"/>
            </a:schemeClr>
          </a:solidFill>
          <a:ln w="19050">
            <a:solidFill>
              <a:schemeClr val="tx1"/>
            </a:solidFill>
          </a:ln>
        </p:spPr>
        <p:txBody>
          <a:bodyPr wrap="square" rtlCol="0">
            <a:spAutoFit/>
          </a:bodyPr>
          <a:lstStyle/>
          <a:p>
            <a:pPr algn="ctr" defTabSz="685800"/>
            <a:r>
              <a:rPr lang="en-US" sz="1200" dirty="0">
                <a:solidFill>
                  <a:prstClr val="black"/>
                </a:solidFill>
                <a:latin typeface="Calibri" panose="020F0502020204030204"/>
              </a:rPr>
              <a:t>Commander initiates an investigation &amp; notifies GCMCA</a:t>
            </a:r>
          </a:p>
        </p:txBody>
      </p:sp>
      <p:sp>
        <p:nvSpPr>
          <p:cNvPr id="10" name="TextBox 9">
            <a:extLst>
              <a:ext uri="{FF2B5EF4-FFF2-40B4-BE49-F238E27FC236}">
                <a16:creationId xmlns:a16="http://schemas.microsoft.com/office/drawing/2014/main" id="{CDD40AAB-C0F5-FEB0-F102-BAB23BE8238F}"/>
              </a:ext>
            </a:extLst>
          </p:cNvPr>
          <p:cNvSpPr txBox="1"/>
          <p:nvPr/>
        </p:nvSpPr>
        <p:spPr>
          <a:xfrm>
            <a:off x="673792" y="3680812"/>
            <a:ext cx="1113544" cy="1015663"/>
          </a:xfrm>
          <a:prstGeom prst="rect">
            <a:avLst/>
          </a:prstGeom>
          <a:solidFill>
            <a:schemeClr val="bg2">
              <a:lumMod val="90000"/>
            </a:schemeClr>
          </a:solidFill>
        </p:spPr>
        <p:txBody>
          <a:bodyPr wrap="square" rtlCol="0">
            <a:spAutoFit/>
          </a:bodyPr>
          <a:lstStyle/>
          <a:p>
            <a:pPr algn="ctr" defTabSz="685800"/>
            <a:r>
              <a:rPr lang="en-US" sz="1200" dirty="0">
                <a:solidFill>
                  <a:prstClr val="black"/>
                </a:solidFill>
                <a:latin typeface="Calibri" panose="020F0502020204030204"/>
              </a:rPr>
              <a:t>Complainant encouraged to file complaint within 60 C*-days</a:t>
            </a:r>
          </a:p>
        </p:txBody>
      </p:sp>
      <p:sp>
        <p:nvSpPr>
          <p:cNvPr id="11" name="TextBox 10">
            <a:extLst>
              <a:ext uri="{FF2B5EF4-FFF2-40B4-BE49-F238E27FC236}">
                <a16:creationId xmlns:a16="http://schemas.microsoft.com/office/drawing/2014/main" id="{2E497735-C8FD-F238-8725-DF3A21E57673}"/>
              </a:ext>
            </a:extLst>
          </p:cNvPr>
          <p:cNvSpPr txBox="1"/>
          <p:nvPr/>
        </p:nvSpPr>
        <p:spPr>
          <a:xfrm>
            <a:off x="2957058" y="3632825"/>
            <a:ext cx="1254683" cy="830997"/>
          </a:xfrm>
          <a:prstGeom prst="rect">
            <a:avLst/>
          </a:prstGeom>
          <a:solidFill>
            <a:schemeClr val="bg2">
              <a:lumMod val="90000"/>
            </a:schemeClr>
          </a:solidFill>
        </p:spPr>
        <p:txBody>
          <a:bodyPr wrap="square" rtlCol="0">
            <a:spAutoFit/>
          </a:bodyPr>
          <a:lstStyle/>
          <a:p>
            <a:pPr algn="ctr" defTabSz="685800"/>
            <a:r>
              <a:rPr lang="en-US" sz="1200" dirty="0">
                <a:solidFill>
                  <a:prstClr val="black"/>
                </a:solidFill>
                <a:latin typeface="Calibri" panose="020F0502020204030204"/>
              </a:rPr>
              <a:t>Investigation Complete and Commander makes decision</a:t>
            </a:r>
          </a:p>
        </p:txBody>
      </p:sp>
      <p:sp>
        <p:nvSpPr>
          <p:cNvPr id="12" name="TextBox 11">
            <a:extLst>
              <a:ext uri="{FF2B5EF4-FFF2-40B4-BE49-F238E27FC236}">
                <a16:creationId xmlns:a16="http://schemas.microsoft.com/office/drawing/2014/main" id="{1FF2DAD4-9253-06FB-EC70-5E4799938F91}"/>
              </a:ext>
            </a:extLst>
          </p:cNvPr>
          <p:cNvSpPr txBox="1"/>
          <p:nvPr/>
        </p:nvSpPr>
        <p:spPr>
          <a:xfrm>
            <a:off x="3581400" y="838200"/>
            <a:ext cx="1922691" cy="1569660"/>
          </a:xfrm>
          <a:prstGeom prst="rect">
            <a:avLst/>
          </a:prstGeom>
          <a:solidFill>
            <a:schemeClr val="bg2">
              <a:lumMod val="90000"/>
            </a:schemeClr>
          </a:solidFill>
        </p:spPr>
        <p:txBody>
          <a:bodyPr wrap="square" rtlCol="0">
            <a:spAutoFit/>
          </a:bodyPr>
          <a:lstStyle/>
          <a:p>
            <a:pPr algn="ctr" defTabSz="685800"/>
            <a:r>
              <a:rPr lang="en-US" sz="1200" dirty="0">
                <a:solidFill>
                  <a:prstClr val="black"/>
                </a:solidFill>
                <a:latin typeface="Calibri" panose="020F0502020204030204"/>
              </a:rPr>
              <a:t>Commander submits final or progress report of the investigation to GCMCA Commander. If investigation not complete within 20 C-days, must submit progress report to GCMCA every 14 </a:t>
            </a:r>
            <a:r>
              <a:rPr lang="en-US" sz="1200" u="sng" dirty="0">
                <a:solidFill>
                  <a:prstClr val="black"/>
                </a:solidFill>
                <a:latin typeface="Calibri" panose="020F0502020204030204"/>
              </a:rPr>
              <a:t>days until complete</a:t>
            </a:r>
          </a:p>
        </p:txBody>
      </p:sp>
      <p:sp>
        <p:nvSpPr>
          <p:cNvPr id="13" name="TextBox 12">
            <a:extLst>
              <a:ext uri="{FF2B5EF4-FFF2-40B4-BE49-F238E27FC236}">
                <a16:creationId xmlns:a16="http://schemas.microsoft.com/office/drawing/2014/main" id="{61AA275D-5A72-6C46-6495-A418CE185C66}"/>
              </a:ext>
            </a:extLst>
          </p:cNvPr>
          <p:cNvSpPr txBox="1"/>
          <p:nvPr/>
        </p:nvSpPr>
        <p:spPr>
          <a:xfrm>
            <a:off x="4980671" y="3635803"/>
            <a:ext cx="1052839" cy="1200329"/>
          </a:xfrm>
          <a:prstGeom prst="rect">
            <a:avLst/>
          </a:prstGeom>
          <a:solidFill>
            <a:schemeClr val="bg2">
              <a:lumMod val="90000"/>
            </a:schemeClr>
          </a:solidFill>
        </p:spPr>
        <p:txBody>
          <a:bodyPr wrap="square" rtlCol="0">
            <a:spAutoFit/>
          </a:bodyPr>
          <a:lstStyle/>
          <a:p>
            <a:pPr algn="ctr" defTabSz="685800"/>
            <a:r>
              <a:rPr lang="en-US" sz="1200" dirty="0">
                <a:solidFill>
                  <a:prstClr val="black"/>
                </a:solidFill>
                <a:latin typeface="Calibri" panose="020F0502020204030204"/>
              </a:rPr>
              <a:t>Complainant and/or Subject appeals after notification of finding</a:t>
            </a:r>
          </a:p>
        </p:txBody>
      </p:sp>
      <p:sp>
        <p:nvSpPr>
          <p:cNvPr id="14" name="TextBox 13">
            <a:extLst>
              <a:ext uri="{FF2B5EF4-FFF2-40B4-BE49-F238E27FC236}">
                <a16:creationId xmlns:a16="http://schemas.microsoft.com/office/drawing/2014/main" id="{1B884E19-2BBA-B082-9009-4B06E488A59F}"/>
              </a:ext>
            </a:extLst>
          </p:cNvPr>
          <p:cNvSpPr txBox="1"/>
          <p:nvPr/>
        </p:nvSpPr>
        <p:spPr>
          <a:xfrm>
            <a:off x="5823247" y="1429407"/>
            <a:ext cx="1052839" cy="1015663"/>
          </a:xfrm>
          <a:prstGeom prst="rect">
            <a:avLst/>
          </a:prstGeom>
          <a:solidFill>
            <a:schemeClr val="bg2">
              <a:lumMod val="90000"/>
            </a:schemeClr>
          </a:solidFill>
        </p:spPr>
        <p:txBody>
          <a:bodyPr wrap="square" rtlCol="0">
            <a:spAutoFit/>
          </a:bodyPr>
          <a:lstStyle/>
          <a:p>
            <a:pPr algn="ctr" defTabSz="685800"/>
            <a:r>
              <a:rPr lang="en-US" sz="1200" dirty="0">
                <a:solidFill>
                  <a:prstClr val="black"/>
                </a:solidFill>
                <a:latin typeface="Calibri" panose="020F0502020204030204"/>
              </a:rPr>
              <a:t>Appeal referred to higher Commander with GCMCA</a:t>
            </a:r>
          </a:p>
        </p:txBody>
      </p:sp>
      <p:sp>
        <p:nvSpPr>
          <p:cNvPr id="15" name="TextBox 14">
            <a:extLst>
              <a:ext uri="{FF2B5EF4-FFF2-40B4-BE49-F238E27FC236}">
                <a16:creationId xmlns:a16="http://schemas.microsoft.com/office/drawing/2014/main" id="{72E474AD-A956-CE62-4774-CE5AA50CEC16}"/>
              </a:ext>
            </a:extLst>
          </p:cNvPr>
          <p:cNvSpPr txBox="1"/>
          <p:nvPr/>
        </p:nvSpPr>
        <p:spPr>
          <a:xfrm>
            <a:off x="7215142" y="1999584"/>
            <a:ext cx="1175750" cy="461665"/>
          </a:xfrm>
          <a:prstGeom prst="rect">
            <a:avLst/>
          </a:prstGeom>
          <a:solidFill>
            <a:schemeClr val="bg2">
              <a:lumMod val="90000"/>
            </a:schemeClr>
          </a:solidFill>
        </p:spPr>
        <p:txBody>
          <a:bodyPr wrap="square" rtlCol="0">
            <a:spAutoFit/>
          </a:bodyPr>
          <a:lstStyle/>
          <a:p>
            <a:pPr algn="ctr" defTabSz="685800"/>
            <a:r>
              <a:rPr lang="en-US" sz="1200" dirty="0">
                <a:solidFill>
                  <a:prstClr val="black"/>
                </a:solidFill>
                <a:latin typeface="Calibri" panose="020F0502020204030204"/>
              </a:rPr>
              <a:t>SARC follow-up assessment</a:t>
            </a:r>
          </a:p>
        </p:txBody>
      </p:sp>
      <p:sp>
        <p:nvSpPr>
          <p:cNvPr id="16" name="TextBox 15">
            <a:extLst>
              <a:ext uri="{FF2B5EF4-FFF2-40B4-BE49-F238E27FC236}">
                <a16:creationId xmlns:a16="http://schemas.microsoft.com/office/drawing/2014/main" id="{C5439EB8-00B9-5823-EB8B-46F39AA260DC}"/>
              </a:ext>
            </a:extLst>
          </p:cNvPr>
          <p:cNvSpPr txBox="1"/>
          <p:nvPr/>
        </p:nvSpPr>
        <p:spPr>
          <a:xfrm>
            <a:off x="6451430" y="3671602"/>
            <a:ext cx="1527423" cy="1200329"/>
          </a:xfrm>
          <a:prstGeom prst="rect">
            <a:avLst/>
          </a:prstGeom>
          <a:solidFill>
            <a:schemeClr val="bg2">
              <a:lumMod val="90000"/>
            </a:schemeClr>
          </a:solidFill>
          <a:ln>
            <a:solidFill>
              <a:schemeClr val="tx1"/>
            </a:solidFill>
          </a:ln>
        </p:spPr>
        <p:txBody>
          <a:bodyPr wrap="square" rtlCol="0">
            <a:spAutoFit/>
          </a:bodyPr>
          <a:lstStyle/>
          <a:p>
            <a:pPr algn="ctr" defTabSz="685800"/>
            <a:r>
              <a:rPr lang="en-US" sz="1200" dirty="0">
                <a:solidFill>
                  <a:prstClr val="black"/>
                </a:solidFill>
                <a:latin typeface="Calibri" panose="020F0502020204030204"/>
              </a:rPr>
              <a:t>GCMCA approves appeal, or disapproves, appeal, or conducts additional investigation</a:t>
            </a:r>
          </a:p>
        </p:txBody>
      </p:sp>
      <p:sp>
        <p:nvSpPr>
          <p:cNvPr id="17" name="TextBox 16">
            <a:extLst>
              <a:ext uri="{FF2B5EF4-FFF2-40B4-BE49-F238E27FC236}">
                <a16:creationId xmlns:a16="http://schemas.microsoft.com/office/drawing/2014/main" id="{82A8A494-B100-C2C4-CDD8-12D3C03A221D}"/>
              </a:ext>
            </a:extLst>
          </p:cNvPr>
          <p:cNvSpPr txBox="1"/>
          <p:nvPr/>
        </p:nvSpPr>
        <p:spPr>
          <a:xfrm>
            <a:off x="533400" y="5405735"/>
            <a:ext cx="7986829" cy="461665"/>
          </a:xfrm>
          <a:prstGeom prst="rect">
            <a:avLst/>
          </a:prstGeom>
          <a:solidFill>
            <a:schemeClr val="tx1">
              <a:lumMod val="75000"/>
              <a:lumOff val="25000"/>
            </a:schemeClr>
          </a:solidFill>
        </p:spPr>
        <p:txBody>
          <a:bodyPr wrap="square" rtlCol="0">
            <a:spAutoFit/>
          </a:bodyPr>
          <a:lstStyle/>
          <a:p>
            <a:pPr algn="ctr" defTabSz="685800"/>
            <a:r>
              <a:rPr lang="en-US" sz="1200" b="1" dirty="0">
                <a:solidFill>
                  <a:prstClr val="white"/>
                </a:solidFill>
                <a:latin typeface="Calibri" panose="020F0502020204030204"/>
              </a:rPr>
              <a:t>Note: </a:t>
            </a:r>
            <a:r>
              <a:rPr lang="en-US" sz="1200" b="1" dirty="0">
                <a:solidFill>
                  <a:schemeClr val="bg1"/>
                </a:solidFill>
                <a:latin typeface="Calibri" panose="020F0502020204030204"/>
              </a:rPr>
              <a:t>The BDE CDR will provide written feedback to the complainant and subject on the progress of the investigation every 14 days from the date of complaint receipt until the case is closed.</a:t>
            </a:r>
          </a:p>
        </p:txBody>
      </p:sp>
      <p:sp>
        <p:nvSpPr>
          <p:cNvPr id="18" name="Arrow: Up 17">
            <a:extLst>
              <a:ext uri="{FF2B5EF4-FFF2-40B4-BE49-F238E27FC236}">
                <a16:creationId xmlns:a16="http://schemas.microsoft.com/office/drawing/2014/main" id="{0A579D7D-BB65-150E-89F8-1A4643FA936D}"/>
              </a:ext>
            </a:extLst>
          </p:cNvPr>
          <p:cNvSpPr/>
          <p:nvPr/>
        </p:nvSpPr>
        <p:spPr>
          <a:xfrm>
            <a:off x="3494650" y="3300242"/>
            <a:ext cx="179501" cy="32772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600">
              <a:solidFill>
                <a:prstClr val="white"/>
              </a:solidFill>
              <a:latin typeface="Calibri" panose="020F0502020204030204"/>
            </a:endParaRPr>
          </a:p>
        </p:txBody>
      </p:sp>
      <p:sp>
        <p:nvSpPr>
          <p:cNvPr id="19" name="Arrow: Up 18">
            <a:extLst>
              <a:ext uri="{FF2B5EF4-FFF2-40B4-BE49-F238E27FC236}">
                <a16:creationId xmlns:a16="http://schemas.microsoft.com/office/drawing/2014/main" id="{3EE812E2-F81F-7251-BFFE-383636BD5AAA}"/>
              </a:ext>
            </a:extLst>
          </p:cNvPr>
          <p:cNvSpPr/>
          <p:nvPr/>
        </p:nvSpPr>
        <p:spPr>
          <a:xfrm>
            <a:off x="1140814" y="3287629"/>
            <a:ext cx="179501" cy="36998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600">
              <a:solidFill>
                <a:prstClr val="white"/>
              </a:solidFill>
              <a:latin typeface="Calibri" panose="020F0502020204030204"/>
            </a:endParaRPr>
          </a:p>
        </p:txBody>
      </p:sp>
      <p:sp>
        <p:nvSpPr>
          <p:cNvPr id="20" name="Arrow: Up 19">
            <a:extLst>
              <a:ext uri="{FF2B5EF4-FFF2-40B4-BE49-F238E27FC236}">
                <a16:creationId xmlns:a16="http://schemas.microsoft.com/office/drawing/2014/main" id="{D918307A-8ABB-51D6-8211-A891CD8E8BCA}"/>
              </a:ext>
            </a:extLst>
          </p:cNvPr>
          <p:cNvSpPr/>
          <p:nvPr/>
        </p:nvSpPr>
        <p:spPr>
          <a:xfrm>
            <a:off x="5417341" y="3279198"/>
            <a:ext cx="179501" cy="34877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600">
              <a:solidFill>
                <a:prstClr val="white"/>
              </a:solidFill>
              <a:latin typeface="Calibri" panose="020F0502020204030204"/>
            </a:endParaRPr>
          </a:p>
        </p:txBody>
      </p:sp>
      <p:sp>
        <p:nvSpPr>
          <p:cNvPr id="21" name="Arrow: Up 20">
            <a:extLst>
              <a:ext uri="{FF2B5EF4-FFF2-40B4-BE49-F238E27FC236}">
                <a16:creationId xmlns:a16="http://schemas.microsoft.com/office/drawing/2014/main" id="{435926DF-F622-2650-6C4A-5145581213F6}"/>
              </a:ext>
            </a:extLst>
          </p:cNvPr>
          <p:cNvSpPr/>
          <p:nvPr/>
        </p:nvSpPr>
        <p:spPr>
          <a:xfrm>
            <a:off x="7125393" y="3308845"/>
            <a:ext cx="179501" cy="34877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600">
              <a:solidFill>
                <a:prstClr val="white"/>
              </a:solidFill>
              <a:latin typeface="Calibri" panose="020F0502020204030204"/>
            </a:endParaRPr>
          </a:p>
        </p:txBody>
      </p:sp>
      <p:sp>
        <p:nvSpPr>
          <p:cNvPr id="22" name="Arrow: Up 21">
            <a:extLst>
              <a:ext uri="{FF2B5EF4-FFF2-40B4-BE49-F238E27FC236}">
                <a16:creationId xmlns:a16="http://schemas.microsoft.com/office/drawing/2014/main" id="{33A3CB7A-AA48-704F-464F-656EB9E98B5A}"/>
              </a:ext>
            </a:extLst>
          </p:cNvPr>
          <p:cNvSpPr/>
          <p:nvPr/>
        </p:nvSpPr>
        <p:spPr>
          <a:xfrm rot="10800000">
            <a:off x="4411089" y="2431983"/>
            <a:ext cx="179501" cy="34877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600">
              <a:solidFill>
                <a:prstClr val="white"/>
              </a:solidFill>
              <a:latin typeface="Calibri" panose="020F0502020204030204"/>
            </a:endParaRPr>
          </a:p>
        </p:txBody>
      </p:sp>
      <p:sp>
        <p:nvSpPr>
          <p:cNvPr id="23" name="Arrow: Up 22">
            <a:extLst>
              <a:ext uri="{FF2B5EF4-FFF2-40B4-BE49-F238E27FC236}">
                <a16:creationId xmlns:a16="http://schemas.microsoft.com/office/drawing/2014/main" id="{199003F7-99C6-6793-07FD-6F20AE4FAFE8}"/>
              </a:ext>
            </a:extLst>
          </p:cNvPr>
          <p:cNvSpPr/>
          <p:nvPr/>
        </p:nvSpPr>
        <p:spPr>
          <a:xfrm rot="10800000">
            <a:off x="2511075" y="2462619"/>
            <a:ext cx="179501" cy="34877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600">
              <a:solidFill>
                <a:prstClr val="white"/>
              </a:solidFill>
              <a:latin typeface="Calibri" panose="020F0502020204030204"/>
            </a:endParaRPr>
          </a:p>
        </p:txBody>
      </p:sp>
      <p:sp>
        <p:nvSpPr>
          <p:cNvPr id="24" name="Arrow: Up 23">
            <a:extLst>
              <a:ext uri="{FF2B5EF4-FFF2-40B4-BE49-F238E27FC236}">
                <a16:creationId xmlns:a16="http://schemas.microsoft.com/office/drawing/2014/main" id="{28C5F55B-2182-B7A4-5FF4-D786D13D7A84}"/>
              </a:ext>
            </a:extLst>
          </p:cNvPr>
          <p:cNvSpPr/>
          <p:nvPr/>
        </p:nvSpPr>
        <p:spPr>
          <a:xfrm rot="10800000">
            <a:off x="6221352" y="2455757"/>
            <a:ext cx="179501" cy="34877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600">
              <a:solidFill>
                <a:prstClr val="white"/>
              </a:solidFill>
              <a:latin typeface="Calibri" panose="020F0502020204030204"/>
            </a:endParaRPr>
          </a:p>
        </p:txBody>
      </p:sp>
      <p:sp>
        <p:nvSpPr>
          <p:cNvPr id="25" name="Arrow: Up 24">
            <a:extLst>
              <a:ext uri="{FF2B5EF4-FFF2-40B4-BE49-F238E27FC236}">
                <a16:creationId xmlns:a16="http://schemas.microsoft.com/office/drawing/2014/main" id="{12CB9FC2-EAB1-1387-D5FA-9183A8BA9B4C}"/>
              </a:ext>
            </a:extLst>
          </p:cNvPr>
          <p:cNvSpPr/>
          <p:nvPr/>
        </p:nvSpPr>
        <p:spPr>
          <a:xfrm rot="10800000">
            <a:off x="7697947" y="2475652"/>
            <a:ext cx="179501" cy="34877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600">
              <a:solidFill>
                <a:prstClr val="white"/>
              </a:solidFill>
              <a:latin typeface="Calibri" panose="020F0502020204030204"/>
            </a:endParaRPr>
          </a:p>
        </p:txBody>
      </p:sp>
      <p:sp>
        <p:nvSpPr>
          <p:cNvPr id="26" name="TextBox 25">
            <a:extLst>
              <a:ext uri="{FF2B5EF4-FFF2-40B4-BE49-F238E27FC236}">
                <a16:creationId xmlns:a16="http://schemas.microsoft.com/office/drawing/2014/main" id="{AF5F3969-FDBA-0E02-FF72-DCD2815870B5}"/>
              </a:ext>
            </a:extLst>
          </p:cNvPr>
          <p:cNvSpPr txBox="1"/>
          <p:nvPr/>
        </p:nvSpPr>
        <p:spPr>
          <a:xfrm>
            <a:off x="5597368" y="6161272"/>
            <a:ext cx="3416969" cy="461665"/>
          </a:xfrm>
          <a:prstGeom prst="rect">
            <a:avLst/>
          </a:prstGeom>
          <a:noFill/>
        </p:spPr>
        <p:txBody>
          <a:bodyPr wrap="square" rtlCol="0">
            <a:spAutoFit/>
          </a:bodyPr>
          <a:lstStyle/>
          <a:p>
            <a:pPr defTabSz="685800"/>
            <a:r>
              <a:rPr lang="en-US" sz="1200" dirty="0">
                <a:solidFill>
                  <a:prstClr val="black"/>
                </a:solidFill>
                <a:latin typeface="Calibri" panose="020F0502020204030204"/>
              </a:rPr>
              <a:t>Reference AR 600-20, Army Command Policy, 24 July 2020</a:t>
            </a:r>
          </a:p>
        </p:txBody>
      </p:sp>
      <p:sp>
        <p:nvSpPr>
          <p:cNvPr id="27" name="TextBox 26">
            <a:extLst>
              <a:ext uri="{FF2B5EF4-FFF2-40B4-BE49-F238E27FC236}">
                <a16:creationId xmlns:a16="http://schemas.microsoft.com/office/drawing/2014/main" id="{F5DA66C9-B699-5F25-79B3-87B9433E9214}"/>
              </a:ext>
            </a:extLst>
          </p:cNvPr>
          <p:cNvSpPr txBox="1"/>
          <p:nvPr/>
        </p:nvSpPr>
        <p:spPr>
          <a:xfrm>
            <a:off x="286182" y="6122313"/>
            <a:ext cx="2533218" cy="430887"/>
          </a:xfrm>
          <a:prstGeom prst="rect">
            <a:avLst/>
          </a:prstGeom>
          <a:noFill/>
        </p:spPr>
        <p:txBody>
          <a:bodyPr wrap="square" rtlCol="0">
            <a:spAutoFit/>
          </a:bodyPr>
          <a:lstStyle/>
          <a:p>
            <a:pPr defTabSz="685800"/>
            <a:r>
              <a:rPr lang="en-US" sz="1100" b="1" dirty="0">
                <a:solidFill>
                  <a:srgbClr val="FF0000"/>
                </a:solidFill>
                <a:latin typeface="Calibri" panose="020F0502020204030204"/>
              </a:rPr>
              <a:t>C*- Calendar</a:t>
            </a:r>
          </a:p>
          <a:p>
            <a:pPr defTabSz="685800"/>
            <a:r>
              <a:rPr lang="en-US" sz="1100" b="1" dirty="0">
                <a:solidFill>
                  <a:srgbClr val="FF0000"/>
                </a:solidFill>
                <a:latin typeface="Calibri" panose="020F0502020204030204"/>
              </a:rPr>
              <a:t>C**- Calendar days from initiation</a:t>
            </a:r>
          </a:p>
        </p:txBody>
      </p:sp>
      <p:sp>
        <p:nvSpPr>
          <p:cNvPr id="4" name="TextBox 3">
            <a:extLst>
              <a:ext uri="{FF2B5EF4-FFF2-40B4-BE49-F238E27FC236}">
                <a16:creationId xmlns:a16="http://schemas.microsoft.com/office/drawing/2014/main" id="{BC08FC59-82CD-995E-04D3-7EC0D2C08F9A}"/>
              </a:ext>
            </a:extLst>
          </p:cNvPr>
          <p:cNvSpPr txBox="1"/>
          <p:nvPr/>
        </p:nvSpPr>
        <p:spPr>
          <a:xfrm>
            <a:off x="1452187" y="26271"/>
            <a:ext cx="6547783" cy="584775"/>
          </a:xfrm>
          <a:prstGeom prst="rect">
            <a:avLst/>
          </a:prstGeom>
          <a:noFill/>
        </p:spPr>
        <p:txBody>
          <a:bodyPr wrap="square" rtlCol="0">
            <a:spAutoFit/>
          </a:bodyPr>
          <a:lstStyle/>
          <a:p>
            <a:pPr algn="ctr"/>
            <a:r>
              <a:rPr lang="en-US" sz="3200" spc="-150" dirty="0">
                <a:latin typeface="+mj-lt"/>
              </a:rPr>
              <a:t>Sexual Harassment Filing Process Timeline</a:t>
            </a:r>
          </a:p>
        </p:txBody>
      </p:sp>
    </p:spTree>
    <p:extLst>
      <p:ext uri="{BB962C8B-B14F-4D97-AF65-F5344CB8AC3E}">
        <p14:creationId xmlns:p14="http://schemas.microsoft.com/office/powerpoint/2010/main" val="131650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498" y="0"/>
            <a:ext cx="26670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Disclaimer</a:t>
            </a:r>
          </a:p>
        </p:txBody>
      </p:sp>
      <p:sp>
        <p:nvSpPr>
          <p:cNvPr id="6" name="Content Placeholder 2"/>
          <p:cNvSpPr txBox="1">
            <a:spLocks/>
          </p:cNvSpPr>
          <p:nvPr/>
        </p:nvSpPr>
        <p:spPr>
          <a:xfrm>
            <a:off x="350836" y="1752600"/>
            <a:ext cx="8442325" cy="2750820"/>
          </a:xfrm>
          <a:prstGeom prst="rect">
            <a:avLst/>
          </a:prstGeom>
        </p:spPr>
        <p:txBody>
          <a:bodyPr vert="horz">
            <a:normAutofit/>
          </a:bodyPr>
          <a:lstStyle>
            <a:lvl1pPr marL="205740" indent="-205740" algn="l" rtl="0" eaLnBrk="1" latinLnBrk="0" hangingPunct="1">
              <a:spcBef>
                <a:spcPts val="435"/>
              </a:spcBef>
              <a:buClr>
                <a:schemeClr val="accent1"/>
              </a:buClr>
              <a:buSzPct val="85000"/>
              <a:buFont typeface="Wingdings 2"/>
              <a:buChar char=""/>
              <a:defRPr kumimoji="0" sz="1950" kern="1200">
                <a:solidFill>
                  <a:schemeClr val="tx1"/>
                </a:solidFill>
                <a:latin typeface="Arial"/>
                <a:ea typeface="+mn-ea"/>
                <a:cs typeface="Arial"/>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Arial"/>
                <a:ea typeface="+mn-ea"/>
                <a:cs typeface="Arial"/>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Arial"/>
                <a:ea typeface="+mn-ea"/>
                <a:cs typeface="Arial"/>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ts val="435"/>
              </a:spcBef>
              <a:spcAft>
                <a:spcPct val="0"/>
              </a:spcAft>
              <a:buClr>
                <a:srgbClr val="D34817"/>
              </a:buClr>
              <a:buSzPct val="85000"/>
              <a:buFont typeface="Wingdings 2"/>
              <a:buNone/>
              <a:tabLst/>
              <a:defRPr/>
            </a:pPr>
            <a:r>
              <a:rPr kumimoji="0" lang="en-US" sz="2800" i="0" u="none" strike="noStrike" kern="1200" cap="none" spc="0" normalizeH="0" baseline="0" noProof="0" dirty="0">
                <a:ln>
                  <a:noFill/>
                </a:ln>
                <a:solidFill>
                  <a:sysClr val="windowText" lastClr="000000"/>
                </a:solidFill>
                <a:effectLst/>
                <a:uLnTx/>
                <a:uFillTx/>
                <a:latin typeface="+mn-lt"/>
                <a:ea typeface="+mn-ea"/>
                <a:cs typeface="Arial"/>
              </a:rPr>
              <a:t>We will discuss sexual harassment and sexual assault using language, themes, and scenarios that could invoke strong emotions.</a:t>
            </a:r>
          </a:p>
          <a:p>
            <a:pPr marL="0" marR="0" lvl="0" indent="0" algn="ctr" defTabSz="914377" rtl="0" eaLnBrk="1" fontAlgn="base" latinLnBrk="0" hangingPunct="1">
              <a:lnSpc>
                <a:spcPct val="100000"/>
              </a:lnSpc>
              <a:spcBef>
                <a:spcPts val="435"/>
              </a:spcBef>
              <a:spcAft>
                <a:spcPct val="0"/>
              </a:spcAft>
              <a:buClr>
                <a:srgbClr val="D34817"/>
              </a:buClr>
              <a:buSzPct val="85000"/>
              <a:buFont typeface="Wingdings 2"/>
              <a:buNone/>
              <a:tabLst/>
              <a:defRPr/>
            </a:pPr>
            <a:endParaRPr kumimoji="0" lang="en-US" sz="2800" i="0" u="none" strike="noStrike" kern="1200" cap="none" spc="0" normalizeH="0" baseline="0" noProof="0" dirty="0">
              <a:ln>
                <a:noFill/>
              </a:ln>
              <a:solidFill>
                <a:sysClr val="windowText" lastClr="000000"/>
              </a:solidFill>
              <a:effectLst/>
              <a:uLnTx/>
              <a:uFillTx/>
              <a:latin typeface="+mn-lt"/>
              <a:ea typeface="+mn-ea"/>
              <a:cs typeface="Arial"/>
            </a:endParaRPr>
          </a:p>
          <a:p>
            <a:pPr marL="0" marR="0" lvl="0" indent="0" algn="ctr" defTabSz="914377" rtl="0" eaLnBrk="1" fontAlgn="base" latinLnBrk="0" hangingPunct="1">
              <a:lnSpc>
                <a:spcPct val="100000"/>
              </a:lnSpc>
              <a:spcBef>
                <a:spcPts val="435"/>
              </a:spcBef>
              <a:spcAft>
                <a:spcPct val="0"/>
              </a:spcAft>
              <a:buClr>
                <a:srgbClr val="D34817"/>
              </a:buClr>
              <a:buSzPct val="85000"/>
              <a:buFont typeface="Wingdings 2"/>
              <a:buNone/>
              <a:tabLst/>
              <a:defRPr/>
            </a:pPr>
            <a:r>
              <a:rPr kumimoji="0" lang="en-US" sz="2800" i="0" u="none" strike="noStrike" kern="1200" cap="none" spc="0" normalizeH="0" baseline="0" noProof="0" dirty="0">
                <a:ln>
                  <a:noFill/>
                </a:ln>
                <a:solidFill>
                  <a:sysClr val="windowText" lastClr="000000"/>
                </a:solidFill>
                <a:effectLst/>
                <a:uLnTx/>
                <a:uFillTx/>
                <a:latin typeface="+mn-lt"/>
                <a:ea typeface="+mn-ea"/>
                <a:cs typeface="Arial"/>
              </a:rPr>
              <a:t>DoD Safe Helpline: 877-995-5247</a:t>
            </a:r>
          </a:p>
          <a:p>
            <a:pPr marL="0" marR="0" lvl="0" indent="0" algn="ctr" defTabSz="914377" rtl="0" eaLnBrk="1" fontAlgn="base" latinLnBrk="0" hangingPunct="1">
              <a:lnSpc>
                <a:spcPct val="100000"/>
              </a:lnSpc>
              <a:spcBef>
                <a:spcPts val="435"/>
              </a:spcBef>
              <a:spcAft>
                <a:spcPct val="0"/>
              </a:spcAft>
              <a:buClr>
                <a:srgbClr val="D34817"/>
              </a:buClr>
              <a:buSzPct val="85000"/>
              <a:buFont typeface="Wingdings 2"/>
              <a:buNone/>
              <a:tabLst/>
              <a:defRPr/>
            </a:pPr>
            <a:endParaRPr kumimoji="0" lang="en-US" sz="3600" b="1" i="0" u="none" strike="noStrike" kern="1200" cap="none" spc="0" normalizeH="0" baseline="0" noProof="0" dirty="0">
              <a:ln>
                <a:noFill/>
              </a:ln>
              <a:solidFill>
                <a:sysClr val="windowText" lastClr="000000"/>
              </a:solidFill>
              <a:effectLst/>
              <a:uLnTx/>
              <a:uFillTx/>
              <a:latin typeface="+mn-lt"/>
              <a:ea typeface="+mn-ea"/>
              <a:cs typeface="Arial"/>
            </a:endParaRPr>
          </a:p>
        </p:txBody>
      </p:sp>
    </p:spTree>
    <p:extLst>
      <p:ext uri="{BB962C8B-B14F-4D97-AF65-F5344CB8AC3E}">
        <p14:creationId xmlns:p14="http://schemas.microsoft.com/office/powerpoint/2010/main" val="344447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DC98A-6301-C031-2A0B-4AD8781801F5}"/>
              </a:ext>
            </a:extLst>
          </p:cNvPr>
          <p:cNvSpPr txBox="1"/>
          <p:nvPr/>
        </p:nvSpPr>
        <p:spPr>
          <a:xfrm>
            <a:off x="228600" y="1041007"/>
            <a:ext cx="7443681" cy="589072"/>
          </a:xfrm>
          <a:prstGeom prst="rect">
            <a:avLst/>
          </a:prstGeom>
          <a:noFill/>
        </p:spPr>
        <p:txBody>
          <a:bodyPr wrap="square" rtlCol="0">
            <a:spAutoFit/>
          </a:bodyPr>
          <a:lstStyle/>
          <a:p>
            <a:pPr marL="257175" defTabSz="685800">
              <a:lnSpc>
                <a:spcPct val="150000"/>
              </a:lnSpc>
            </a:pPr>
            <a:r>
              <a:rPr lang="en-US" sz="2300" dirty="0">
                <a:solidFill>
                  <a:prstClr val="black"/>
                </a:solidFill>
                <a:latin typeface="+mj-lt"/>
              </a:rPr>
              <a:t>The MFR is used in </a:t>
            </a:r>
            <a:r>
              <a:rPr lang="en-US" sz="2400" dirty="0">
                <a:solidFill>
                  <a:prstClr val="black"/>
                </a:solidFill>
                <a:latin typeface="+mj-lt"/>
              </a:rPr>
              <a:t>multiple</a:t>
            </a:r>
            <a:r>
              <a:rPr lang="en-US" sz="2300" dirty="0">
                <a:solidFill>
                  <a:prstClr val="black"/>
                </a:solidFill>
                <a:latin typeface="+mj-lt"/>
              </a:rPr>
              <a:t> areas for different purposes:</a:t>
            </a:r>
          </a:p>
        </p:txBody>
      </p:sp>
      <p:sp>
        <p:nvSpPr>
          <p:cNvPr id="2" name="TextBox 1">
            <a:extLst>
              <a:ext uri="{FF2B5EF4-FFF2-40B4-BE49-F238E27FC236}">
                <a16:creationId xmlns:a16="http://schemas.microsoft.com/office/drawing/2014/main" id="{7A95852E-5A97-219C-EC43-7C9235CB8E54}"/>
              </a:ext>
            </a:extLst>
          </p:cNvPr>
          <p:cNvSpPr txBox="1"/>
          <p:nvPr/>
        </p:nvSpPr>
        <p:spPr>
          <a:xfrm>
            <a:off x="3152041" y="2067457"/>
            <a:ext cx="5991959" cy="3693319"/>
          </a:xfrm>
          <a:prstGeom prst="rect">
            <a:avLst/>
          </a:prstGeom>
          <a:noFill/>
        </p:spPr>
        <p:txBody>
          <a:bodyPr wrap="square" rtlCol="0">
            <a:spAutoFit/>
          </a:bodyPr>
          <a:lstStyle/>
          <a:p>
            <a:pPr marL="600075" indent="-342900" defTabSz="685800">
              <a:buFont typeface="Wingdings" panose="05000000000000000000" pitchFamily="2" charset="2"/>
              <a:buChar char="q"/>
            </a:pPr>
            <a:r>
              <a:rPr lang="en-US" sz="2400" b="1" dirty="0">
                <a:solidFill>
                  <a:prstClr val="black"/>
                </a:solidFill>
              </a:rPr>
              <a:t>Program management</a:t>
            </a:r>
          </a:p>
          <a:p>
            <a:pPr marL="714375" lvl="1" defTabSz="685800"/>
            <a:r>
              <a:rPr lang="en-US" dirty="0">
                <a:solidFill>
                  <a:prstClr val="black"/>
                </a:solidFill>
              </a:rPr>
              <a:t>To evaluate complaint resolution and effectiveness</a:t>
            </a:r>
          </a:p>
          <a:p>
            <a:pPr marL="714375" lvl="1" defTabSz="685800"/>
            <a:endParaRPr lang="en-US" sz="800" b="1" dirty="0">
              <a:solidFill>
                <a:prstClr val="black"/>
              </a:solidFill>
            </a:endParaRPr>
          </a:p>
          <a:p>
            <a:pPr marL="600075" indent="-342900" defTabSz="685800">
              <a:buFont typeface="Wingdings" panose="05000000000000000000" pitchFamily="2" charset="2"/>
              <a:buChar char="q"/>
            </a:pPr>
            <a:r>
              <a:rPr lang="en-US" sz="2400" dirty="0">
                <a:solidFill>
                  <a:prstClr val="black"/>
                </a:solidFill>
              </a:rPr>
              <a:t> </a:t>
            </a:r>
            <a:r>
              <a:rPr lang="en-US" sz="2400" b="1" dirty="0">
                <a:solidFill>
                  <a:prstClr val="black"/>
                </a:solidFill>
              </a:rPr>
              <a:t>Prevention</a:t>
            </a:r>
            <a:endParaRPr lang="en-US" sz="2400" dirty="0">
              <a:solidFill>
                <a:prstClr val="black"/>
              </a:solidFill>
            </a:endParaRPr>
          </a:p>
          <a:p>
            <a:pPr marL="257175" defTabSz="685800"/>
            <a:r>
              <a:rPr lang="en-US" sz="2400" dirty="0">
                <a:solidFill>
                  <a:prstClr val="black"/>
                </a:solidFill>
              </a:rPr>
              <a:t> 	</a:t>
            </a:r>
            <a:r>
              <a:rPr lang="en-US" dirty="0">
                <a:solidFill>
                  <a:prstClr val="black"/>
                </a:solidFill>
              </a:rPr>
              <a:t>To identify trends and design outreach events</a:t>
            </a:r>
          </a:p>
          <a:p>
            <a:pPr marL="257175" defTabSz="685800"/>
            <a:endParaRPr lang="en-US" sz="800" dirty="0">
              <a:solidFill>
                <a:prstClr val="black"/>
              </a:solidFill>
            </a:endParaRPr>
          </a:p>
          <a:p>
            <a:pPr marL="600075" indent="-342900" defTabSz="685800">
              <a:buFont typeface="Wingdings" panose="05000000000000000000" pitchFamily="2" charset="2"/>
              <a:buChar char="q"/>
            </a:pPr>
            <a:r>
              <a:rPr lang="en-US" sz="2400" dirty="0">
                <a:solidFill>
                  <a:prstClr val="black"/>
                </a:solidFill>
              </a:rPr>
              <a:t> </a:t>
            </a:r>
            <a:r>
              <a:rPr lang="en-US" sz="2400" b="1" dirty="0">
                <a:solidFill>
                  <a:prstClr val="black"/>
                </a:solidFill>
              </a:rPr>
              <a:t>Response</a:t>
            </a:r>
          </a:p>
          <a:p>
            <a:pPr marL="257175" defTabSz="685800"/>
            <a:r>
              <a:rPr lang="en-US" sz="2400" b="1" dirty="0">
                <a:solidFill>
                  <a:prstClr val="black"/>
                </a:solidFill>
              </a:rPr>
              <a:t>	</a:t>
            </a:r>
            <a:r>
              <a:rPr lang="en-US" dirty="0">
                <a:solidFill>
                  <a:prstClr val="black"/>
                </a:solidFill>
              </a:rPr>
              <a:t>To document the complaint</a:t>
            </a:r>
          </a:p>
          <a:p>
            <a:pPr marL="257175" defTabSz="685800"/>
            <a:endParaRPr lang="en-US" sz="800" dirty="0">
              <a:solidFill>
                <a:prstClr val="black"/>
              </a:solidFill>
            </a:endParaRPr>
          </a:p>
          <a:p>
            <a:pPr marL="600075" indent="-342900" defTabSz="685800">
              <a:buFont typeface="Wingdings" panose="05000000000000000000" pitchFamily="2" charset="2"/>
              <a:buChar char="q"/>
            </a:pPr>
            <a:r>
              <a:rPr lang="en-US" sz="2400" dirty="0">
                <a:solidFill>
                  <a:prstClr val="black"/>
                </a:solidFill>
              </a:rPr>
              <a:t> </a:t>
            </a:r>
            <a:r>
              <a:rPr lang="en-US" sz="2400" b="1" dirty="0">
                <a:solidFill>
                  <a:prstClr val="black"/>
                </a:solidFill>
              </a:rPr>
              <a:t>Training</a:t>
            </a:r>
          </a:p>
          <a:p>
            <a:pPr marL="257175" defTabSz="685800"/>
            <a:r>
              <a:rPr lang="en-US" sz="2400" b="1" dirty="0">
                <a:solidFill>
                  <a:prstClr val="black"/>
                </a:solidFill>
              </a:rPr>
              <a:t>	</a:t>
            </a:r>
            <a:r>
              <a:rPr lang="en-US" dirty="0">
                <a:solidFill>
                  <a:prstClr val="black"/>
                </a:solidFill>
              </a:rPr>
              <a:t>To identify potential training areas</a:t>
            </a:r>
          </a:p>
          <a:p>
            <a:pPr defTabSz="685800"/>
            <a:endParaRPr lang="en-US" sz="2400" dirty="0">
              <a:solidFill>
                <a:prstClr val="black"/>
              </a:solidFill>
            </a:endParaRPr>
          </a:p>
        </p:txBody>
      </p:sp>
      <p:pic>
        <p:nvPicPr>
          <p:cNvPr id="10" name="Picture 9" descr="A picture containing text, person, military uniform&#10;&#10;Description automatically generated">
            <a:extLst>
              <a:ext uri="{FF2B5EF4-FFF2-40B4-BE49-F238E27FC236}">
                <a16:creationId xmlns:a16="http://schemas.microsoft.com/office/drawing/2014/main" id="{219F3BAC-50BC-E31C-EA1F-391874C89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307991"/>
            <a:ext cx="3075841" cy="2795003"/>
          </a:xfrm>
          <a:prstGeom prst="rect">
            <a:avLst/>
          </a:prstGeom>
        </p:spPr>
      </p:pic>
      <p:sp>
        <p:nvSpPr>
          <p:cNvPr id="5" name="TextBox 4">
            <a:extLst>
              <a:ext uri="{FF2B5EF4-FFF2-40B4-BE49-F238E27FC236}">
                <a16:creationId xmlns:a16="http://schemas.microsoft.com/office/drawing/2014/main" id="{1B190947-1296-CE17-18E4-C5CEE32A0A7F}"/>
              </a:ext>
            </a:extLst>
          </p:cNvPr>
          <p:cNvSpPr txBox="1"/>
          <p:nvPr/>
        </p:nvSpPr>
        <p:spPr>
          <a:xfrm>
            <a:off x="1968751" y="18854"/>
            <a:ext cx="5703530" cy="584775"/>
          </a:xfrm>
          <a:prstGeom prst="rect">
            <a:avLst/>
          </a:prstGeom>
          <a:noFill/>
        </p:spPr>
        <p:txBody>
          <a:bodyPr wrap="square" rtlCol="0">
            <a:spAutoFit/>
          </a:bodyPr>
          <a:lstStyle/>
          <a:p>
            <a:r>
              <a:rPr lang="en-US" sz="3200" dirty="0">
                <a:latin typeface="+mj-lt"/>
              </a:rPr>
              <a:t>Informal Complaint and the MFR</a:t>
            </a:r>
          </a:p>
        </p:txBody>
      </p:sp>
    </p:spTree>
    <p:extLst>
      <p:ext uri="{BB962C8B-B14F-4D97-AF65-F5344CB8AC3E}">
        <p14:creationId xmlns:p14="http://schemas.microsoft.com/office/powerpoint/2010/main" val="370513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703D9-F96E-5C68-F01F-04D6D0D0F940}"/>
              </a:ext>
            </a:extLst>
          </p:cNvPr>
          <p:cNvSpPr>
            <a:spLocks noGrp="1"/>
          </p:cNvSpPr>
          <p:nvPr>
            <p:ph idx="1"/>
          </p:nvPr>
        </p:nvSpPr>
        <p:spPr>
          <a:xfrm>
            <a:off x="114300" y="964009"/>
            <a:ext cx="8915400" cy="5392342"/>
          </a:xfrm>
        </p:spPr>
        <p:txBody>
          <a:bodyPr/>
          <a:lstStyle/>
          <a:p>
            <a:pPr marL="0" indent="0" algn="just">
              <a:buNone/>
            </a:pPr>
            <a:r>
              <a:rPr lang="en-US" sz="1800" dirty="0"/>
              <a:t>Commanders have significant leadership responsibility for actions after a report of sexual assault. The </a:t>
            </a:r>
            <a:r>
              <a:rPr lang="en-US" sz="1800" b="1" dirty="0"/>
              <a:t>victim’s commander </a:t>
            </a:r>
            <a:r>
              <a:rPr lang="en-US" sz="1800" dirty="0"/>
              <a:t>will ensure the following actions are taken in response to an </a:t>
            </a:r>
            <a:r>
              <a:rPr lang="en-US" sz="1800" b="1" dirty="0"/>
              <a:t>un</a:t>
            </a:r>
            <a:r>
              <a:rPr lang="en-US" sz="1800" dirty="0"/>
              <a:t>restricted report of sexual assault—</a:t>
            </a:r>
          </a:p>
          <a:p>
            <a:pPr marL="0" indent="0" algn="just">
              <a:buNone/>
            </a:pPr>
            <a:endParaRPr lang="en-US" sz="1050" dirty="0"/>
          </a:p>
          <a:p>
            <a:pPr algn="just">
              <a:buFont typeface="Wingdings" panose="05000000000000000000" pitchFamily="2" charset="2"/>
              <a:buChar char="q"/>
            </a:pPr>
            <a:r>
              <a:rPr lang="en-US" sz="1800" dirty="0"/>
              <a:t>Ensure the physical safety of the victim—determine if the subject is still nearby and if the victim needs protection.</a:t>
            </a:r>
          </a:p>
          <a:p>
            <a:pPr algn="just">
              <a:buFont typeface="Wingdings" panose="05000000000000000000" pitchFamily="2" charset="2"/>
              <a:buChar char="q"/>
            </a:pPr>
            <a:r>
              <a:rPr lang="en-US" sz="1800" dirty="0"/>
              <a:t>Determine if the victim needs or desires emergency medical care.</a:t>
            </a:r>
          </a:p>
          <a:p>
            <a:pPr algn="just">
              <a:buFont typeface="Wingdings" panose="05000000000000000000" pitchFamily="2" charset="2"/>
              <a:buChar char="q"/>
            </a:pPr>
            <a:r>
              <a:rPr lang="en-US" sz="1800" dirty="0"/>
              <a:t>Notify the </a:t>
            </a:r>
            <a:r>
              <a:rPr lang="en-US" sz="1800" b="1" dirty="0"/>
              <a:t>SARC </a:t>
            </a:r>
            <a:r>
              <a:rPr lang="en-US" sz="1800" dirty="0"/>
              <a:t>and </a:t>
            </a:r>
            <a:r>
              <a:rPr lang="en-US" sz="1800" b="1" dirty="0"/>
              <a:t>USACIDC </a:t>
            </a:r>
            <a:r>
              <a:rPr lang="en-US" sz="1800" dirty="0"/>
              <a:t>as soon as the victim’s immediate safety is ensured.</a:t>
            </a:r>
          </a:p>
          <a:p>
            <a:pPr algn="just">
              <a:buFont typeface="Wingdings" panose="05000000000000000000" pitchFamily="2" charset="2"/>
              <a:buChar char="q"/>
            </a:pPr>
            <a:r>
              <a:rPr lang="en-US" sz="1800" dirty="0"/>
              <a:t>Advise the victim of the need to preserve evidence (for example, by not bathing, showering, or washing clothing).</a:t>
            </a:r>
          </a:p>
          <a:p>
            <a:pPr algn="just">
              <a:buFont typeface="Wingdings" panose="05000000000000000000" pitchFamily="2" charset="2"/>
              <a:buChar char="q"/>
            </a:pPr>
            <a:r>
              <a:rPr lang="en-US" sz="1800" dirty="0"/>
              <a:t>Make appropriate administrative and logistical coordination for movement of victim to receive care. (Involve the minimum number of personnel possible and only on a need-to-know basis.) If needed, assist with or provide immediate </a:t>
            </a:r>
            <a:r>
              <a:rPr lang="en-US" sz="1800" b="1" u="sng" dirty="0"/>
              <a:t>military transportation </a:t>
            </a:r>
            <a:r>
              <a:rPr lang="en-US" sz="1800" dirty="0"/>
              <a:t>for the victim to the hospital or other appropriate treatment facility.</a:t>
            </a:r>
          </a:p>
          <a:p>
            <a:pPr algn="just">
              <a:buFont typeface="Wingdings" panose="05000000000000000000" pitchFamily="2" charset="2"/>
              <a:buChar char="q"/>
            </a:pPr>
            <a:r>
              <a:rPr lang="en-US" sz="1800" dirty="0"/>
              <a:t>Ask if the victim needs a support person (for example, a personal friend or Family member, SHARP VA, chaplain) to immediately join the victim. Ensure the victim understands the availability of victim advocacy and the benefits of accepting advocacy and support.</a:t>
            </a:r>
            <a:endParaRPr lang="en-US" sz="1400" dirty="0"/>
          </a:p>
        </p:txBody>
      </p:sp>
      <p:sp>
        <p:nvSpPr>
          <p:cNvPr id="6" name="TextBox 5">
            <a:extLst>
              <a:ext uri="{FF2B5EF4-FFF2-40B4-BE49-F238E27FC236}">
                <a16:creationId xmlns:a16="http://schemas.microsoft.com/office/drawing/2014/main" id="{3ED434F9-14FA-BA16-C339-F6A8E353F751}"/>
              </a:ext>
            </a:extLst>
          </p:cNvPr>
          <p:cNvSpPr txBox="1"/>
          <p:nvPr/>
        </p:nvSpPr>
        <p:spPr>
          <a:xfrm>
            <a:off x="1388364" y="0"/>
            <a:ext cx="6367272" cy="56938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100" i="0" u="none" strike="noStrike" kern="1200" cap="none" spc="-100" normalizeH="0" baseline="0" noProof="0" dirty="0">
                <a:ln w="3200">
                  <a:solidFill>
                    <a:srgbClr val="808080">
                      <a:shade val="75000"/>
                      <a:alpha val="25000"/>
                    </a:srgbClr>
                  </a:solidFill>
                  <a:prstDash val="solid"/>
                  <a:round/>
                </a:ln>
                <a:solidFill>
                  <a:srgbClr val="000000"/>
                </a:solidFill>
                <a:effectLst/>
                <a:uLnTx/>
                <a:uFillTx/>
                <a:latin typeface="+mj-lt"/>
                <a:ea typeface="ＭＳ Ｐゴシック" pitchFamily="-72" charset="-128"/>
                <a:cs typeface="Arial" pitchFamily="34" charset="0"/>
              </a:rPr>
              <a:t>Commander’s Response to Sexual Assault</a:t>
            </a:r>
          </a:p>
        </p:txBody>
      </p:sp>
      <p:sp>
        <p:nvSpPr>
          <p:cNvPr id="7" name="TextBox 6">
            <a:extLst>
              <a:ext uri="{FF2B5EF4-FFF2-40B4-BE49-F238E27FC236}">
                <a16:creationId xmlns:a16="http://schemas.microsoft.com/office/drawing/2014/main" id="{4CC50CF3-7B1E-98AF-CB65-C974C1A61D49}"/>
              </a:ext>
            </a:extLst>
          </p:cNvPr>
          <p:cNvSpPr txBox="1"/>
          <p:nvPr/>
        </p:nvSpPr>
        <p:spPr>
          <a:xfrm>
            <a:off x="5415762" y="6248400"/>
            <a:ext cx="3613938" cy="353943"/>
          </a:xfrm>
          <a:prstGeom prst="rect">
            <a:avLst/>
          </a:prstGeom>
          <a:noFill/>
        </p:spPr>
        <p:txBody>
          <a:bodyPr wrap="none" rtlCol="0">
            <a:spAutoFit/>
          </a:bodyPr>
          <a:lstStyle/>
          <a:p>
            <a:r>
              <a:rPr lang="en-US" sz="1700" b="1" dirty="0"/>
              <a:t>Army Regulation 600–20, 24 July 2020</a:t>
            </a:r>
          </a:p>
        </p:txBody>
      </p:sp>
    </p:spTree>
    <p:extLst>
      <p:ext uri="{BB962C8B-B14F-4D97-AF65-F5344CB8AC3E}">
        <p14:creationId xmlns:p14="http://schemas.microsoft.com/office/powerpoint/2010/main" val="422258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CA3BA-D502-C72E-CC11-A901B67BBF71}"/>
              </a:ext>
            </a:extLst>
          </p:cNvPr>
          <p:cNvSpPr>
            <a:spLocks noGrp="1"/>
          </p:cNvSpPr>
          <p:nvPr>
            <p:ph idx="1"/>
          </p:nvPr>
        </p:nvSpPr>
        <p:spPr>
          <a:xfrm>
            <a:off x="152400" y="1066800"/>
            <a:ext cx="8686800" cy="5289551"/>
          </a:xfrm>
        </p:spPr>
        <p:txBody>
          <a:bodyPr/>
          <a:lstStyle/>
          <a:p>
            <a:pPr>
              <a:buFont typeface="Wingdings" panose="05000000000000000000" pitchFamily="2" charset="2"/>
              <a:buChar char="q"/>
            </a:pPr>
            <a:r>
              <a:rPr lang="en-US" sz="1800" dirty="0"/>
              <a:t>Notify the chaplain if the victim requests pastoral counseling or assistance.</a:t>
            </a:r>
          </a:p>
          <a:p>
            <a:pPr marL="0" indent="0">
              <a:buNone/>
            </a:pPr>
            <a:endParaRPr lang="en-US" sz="1000" dirty="0"/>
          </a:p>
          <a:p>
            <a:pPr>
              <a:buFont typeface="Wingdings" panose="05000000000000000000" pitchFamily="2" charset="2"/>
              <a:buChar char="q"/>
            </a:pPr>
            <a:r>
              <a:rPr lang="en-US" sz="1800" dirty="0"/>
              <a:t>Advise the victim that he or she may be eligible for a Special Victim Counsel(SVC).</a:t>
            </a:r>
          </a:p>
          <a:p>
            <a:pPr marL="0" indent="0">
              <a:buNone/>
            </a:pPr>
            <a:endParaRPr lang="en-US" sz="1000" dirty="0"/>
          </a:p>
          <a:p>
            <a:pPr>
              <a:buFont typeface="Wingdings" panose="05000000000000000000" pitchFamily="2" charset="2"/>
              <a:buChar char="q"/>
            </a:pPr>
            <a:r>
              <a:rPr lang="en-US" sz="1800" dirty="0"/>
              <a:t>Notify military police, installation provost marshal (see AR 195 – 2), the servicing legal office, and commanders </a:t>
            </a:r>
          </a:p>
          <a:p>
            <a:pPr marL="0" indent="0">
              <a:buNone/>
            </a:pPr>
            <a:endParaRPr lang="en-US" sz="1000" dirty="0"/>
          </a:p>
          <a:p>
            <a:pPr>
              <a:buFont typeface="Wingdings" panose="05000000000000000000" pitchFamily="2" charset="2"/>
              <a:buChar char="q"/>
            </a:pPr>
            <a:r>
              <a:rPr lang="en-US" sz="1800" dirty="0"/>
              <a:t>Ensure the victim is made aware of, and encouraged to exercise, their options during each phase of the medical, investigative, and legal processes.</a:t>
            </a:r>
          </a:p>
          <a:p>
            <a:pPr>
              <a:buFont typeface="Wingdings" panose="05000000000000000000" pitchFamily="2" charset="2"/>
              <a:buChar char="q"/>
            </a:pPr>
            <a:endParaRPr lang="en-US" sz="1000" dirty="0"/>
          </a:p>
          <a:p>
            <a:pPr>
              <a:buFont typeface="Wingdings" panose="05000000000000000000" pitchFamily="2" charset="2"/>
              <a:buChar char="q"/>
            </a:pPr>
            <a:r>
              <a:rPr lang="en-US" sz="1800" dirty="0"/>
              <a:t>Ensure USACIDC notifies victims and witnesses of their rights through a completed DD Form 2701. (See AR27 – 10).</a:t>
            </a:r>
          </a:p>
          <a:p>
            <a:pPr>
              <a:buFont typeface="Wingdings" panose="05000000000000000000" pitchFamily="2" charset="2"/>
              <a:buChar char="q"/>
            </a:pPr>
            <a:endParaRPr lang="en-US" sz="1000" dirty="0"/>
          </a:p>
          <a:p>
            <a:pPr>
              <a:buFont typeface="Wingdings" panose="05000000000000000000" pitchFamily="2" charset="2"/>
              <a:buChar char="q"/>
            </a:pPr>
            <a:r>
              <a:rPr lang="en-US" sz="1800" dirty="0"/>
              <a:t>Provide emotional support to the victim</a:t>
            </a:r>
          </a:p>
          <a:p>
            <a:pPr>
              <a:buFont typeface="Wingdings" panose="05000000000000000000" pitchFamily="2" charset="2"/>
              <a:buChar char="q"/>
            </a:pPr>
            <a:endParaRPr lang="en-US" sz="1000" dirty="0"/>
          </a:p>
          <a:p>
            <a:pPr>
              <a:buFont typeface="Wingdings" panose="05000000000000000000" pitchFamily="2" charset="2"/>
              <a:buChar char="q"/>
            </a:pPr>
            <a:r>
              <a:rPr lang="en-US" sz="1800" dirty="0"/>
              <a:t>Protect the victim’s legal rights.</a:t>
            </a:r>
          </a:p>
        </p:txBody>
      </p:sp>
      <p:sp>
        <p:nvSpPr>
          <p:cNvPr id="7" name="TextBox 6">
            <a:extLst>
              <a:ext uri="{FF2B5EF4-FFF2-40B4-BE49-F238E27FC236}">
                <a16:creationId xmlns:a16="http://schemas.microsoft.com/office/drawing/2014/main" id="{BCB6BE83-B280-117E-AFE5-F27E40D5FBD9}"/>
              </a:ext>
            </a:extLst>
          </p:cNvPr>
          <p:cNvSpPr txBox="1"/>
          <p:nvPr/>
        </p:nvSpPr>
        <p:spPr>
          <a:xfrm>
            <a:off x="5415762" y="6248400"/>
            <a:ext cx="3613938" cy="353943"/>
          </a:xfrm>
          <a:prstGeom prst="rect">
            <a:avLst/>
          </a:prstGeom>
          <a:noFill/>
        </p:spPr>
        <p:txBody>
          <a:bodyPr wrap="none" rtlCol="0">
            <a:spAutoFit/>
          </a:bodyPr>
          <a:lstStyle/>
          <a:p>
            <a:r>
              <a:rPr lang="en-US" sz="1700" b="1" dirty="0"/>
              <a:t>Army Regulation 600–20, 24 July 2020</a:t>
            </a:r>
          </a:p>
        </p:txBody>
      </p:sp>
      <p:sp>
        <p:nvSpPr>
          <p:cNvPr id="2" name="TextBox 1">
            <a:extLst>
              <a:ext uri="{FF2B5EF4-FFF2-40B4-BE49-F238E27FC236}">
                <a16:creationId xmlns:a16="http://schemas.microsoft.com/office/drawing/2014/main" id="{C53DB762-8549-AE38-DD55-AC312C6CE275}"/>
              </a:ext>
            </a:extLst>
          </p:cNvPr>
          <p:cNvSpPr txBox="1"/>
          <p:nvPr/>
        </p:nvSpPr>
        <p:spPr>
          <a:xfrm>
            <a:off x="1295400" y="0"/>
            <a:ext cx="7222236" cy="569387"/>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100" i="0" u="none" strike="noStrike" kern="1200" cap="none" spc="-100" normalizeH="0" baseline="0" noProof="0" dirty="0">
                <a:ln w="3200">
                  <a:solidFill>
                    <a:srgbClr val="808080">
                      <a:shade val="75000"/>
                      <a:alpha val="25000"/>
                    </a:srgbClr>
                  </a:solidFill>
                  <a:prstDash val="solid"/>
                  <a:round/>
                </a:ln>
                <a:solidFill>
                  <a:srgbClr val="000000"/>
                </a:solidFill>
                <a:effectLst/>
                <a:uLnTx/>
                <a:uFillTx/>
                <a:latin typeface="+mj-lt"/>
                <a:ea typeface="ＭＳ Ｐゴシック" pitchFamily="-72" charset="-128"/>
                <a:cs typeface="Arial" pitchFamily="34" charset="0"/>
              </a:rPr>
              <a:t>Cont. </a:t>
            </a:r>
            <a:r>
              <a:rPr kumimoji="0" lang="en-US" sz="3050" i="0" u="none" strike="noStrike" kern="1200" cap="none" spc="-100" normalizeH="0" baseline="0" noProof="0" dirty="0">
                <a:ln w="3200">
                  <a:solidFill>
                    <a:srgbClr val="808080">
                      <a:shade val="75000"/>
                      <a:alpha val="25000"/>
                    </a:srgbClr>
                  </a:solidFill>
                  <a:prstDash val="solid"/>
                  <a:round/>
                </a:ln>
                <a:solidFill>
                  <a:srgbClr val="000000"/>
                </a:solidFill>
                <a:effectLst/>
                <a:uLnTx/>
                <a:uFillTx/>
                <a:latin typeface="+mj-lt"/>
                <a:ea typeface="ＭＳ Ｐゴシック" pitchFamily="-72" charset="-128"/>
                <a:cs typeface="Arial" pitchFamily="34" charset="0"/>
              </a:rPr>
              <a:t>Commander’s Response to Sexual Assault</a:t>
            </a:r>
          </a:p>
        </p:txBody>
      </p:sp>
    </p:spTree>
    <p:extLst>
      <p:ext uri="{BB962C8B-B14F-4D97-AF65-F5344CB8AC3E}">
        <p14:creationId xmlns:p14="http://schemas.microsoft.com/office/powerpoint/2010/main" val="1454863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79463-E7C7-F9C6-26CF-987E1A892738}"/>
              </a:ext>
            </a:extLst>
          </p:cNvPr>
          <p:cNvPicPr>
            <a:picLocks noChangeAspect="1"/>
          </p:cNvPicPr>
          <p:nvPr/>
        </p:nvPicPr>
        <p:blipFill rotWithShape="1">
          <a:blip r:embed="rId2"/>
          <a:srcRect t="902"/>
          <a:stretch/>
        </p:blipFill>
        <p:spPr>
          <a:xfrm>
            <a:off x="204900" y="1061884"/>
            <a:ext cx="8734199" cy="5338916"/>
          </a:xfrm>
          <a:prstGeom prst="rect">
            <a:avLst/>
          </a:prstGeom>
        </p:spPr>
      </p:pic>
      <p:sp>
        <p:nvSpPr>
          <p:cNvPr id="5" name="TextBox 4">
            <a:extLst>
              <a:ext uri="{FF2B5EF4-FFF2-40B4-BE49-F238E27FC236}">
                <a16:creationId xmlns:a16="http://schemas.microsoft.com/office/drawing/2014/main" id="{3622AB0C-BAFA-4655-1928-564D4309AA81}"/>
              </a:ext>
            </a:extLst>
          </p:cNvPr>
          <p:cNvSpPr txBox="1"/>
          <p:nvPr/>
        </p:nvSpPr>
        <p:spPr>
          <a:xfrm>
            <a:off x="914400" y="786"/>
            <a:ext cx="77724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Sexual Assault Reports Update</a:t>
            </a:r>
          </a:p>
        </p:txBody>
      </p:sp>
    </p:spTree>
    <p:extLst>
      <p:ext uri="{BB962C8B-B14F-4D97-AF65-F5344CB8AC3E}">
        <p14:creationId xmlns:p14="http://schemas.microsoft.com/office/powerpoint/2010/main" val="58674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0"/>
            <a:ext cx="77724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Sexual Assault Reports</a:t>
            </a:r>
          </a:p>
        </p:txBody>
      </p:sp>
      <p:graphicFrame>
        <p:nvGraphicFramePr>
          <p:cNvPr id="5" name="Table 4"/>
          <p:cNvGraphicFramePr>
            <a:graphicFrameLocks noGrp="1"/>
          </p:cNvGraphicFramePr>
          <p:nvPr>
            <p:extLst>
              <p:ext uri="{D42A27DB-BD31-4B8C-83A1-F6EECF244321}">
                <p14:modId xmlns:p14="http://schemas.microsoft.com/office/powerpoint/2010/main" val="2560134462"/>
              </p:ext>
            </p:extLst>
          </p:nvPr>
        </p:nvGraphicFramePr>
        <p:xfrm>
          <a:off x="266700" y="1219200"/>
          <a:ext cx="8610600" cy="4709265"/>
        </p:xfrm>
        <a:graphic>
          <a:graphicData uri="http://schemas.openxmlformats.org/drawingml/2006/table">
            <a:tbl>
              <a:tblPr firstRow="1" bandRow="1"/>
              <a:tblGrid>
                <a:gridCol w="42291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381125">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1800" b="1" dirty="0">
                          <a:solidFill>
                            <a:schemeClr val="tx1"/>
                          </a:solidFill>
                          <a:latin typeface="+mn-lt"/>
                          <a:cs typeface="Arial" pitchFamily="34" charset="0"/>
                        </a:rPr>
                        <a:t>Restricted Report</a:t>
                      </a: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1800" b="1" dirty="0">
                          <a:solidFill>
                            <a:schemeClr val="tx1"/>
                          </a:solidFill>
                          <a:latin typeface="+mn-lt"/>
                          <a:cs typeface="Arial" pitchFamily="34" charset="0"/>
                        </a:rPr>
                        <a:t>Unrestricted</a:t>
                      </a:r>
                      <a:r>
                        <a:rPr lang="en-US" sz="1800" b="1" baseline="0" dirty="0">
                          <a:solidFill>
                            <a:schemeClr val="tx1"/>
                          </a:solidFill>
                          <a:latin typeface="+mn-lt"/>
                          <a:cs typeface="Arial" pitchFamily="34" charset="0"/>
                        </a:rPr>
                        <a:t> Report</a:t>
                      </a:r>
                      <a:endParaRPr lang="en-US" sz="1800" b="1" dirty="0">
                        <a:solidFill>
                          <a:schemeClr val="tx1"/>
                        </a:solidFill>
                        <a:latin typeface="+mn-lt"/>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1933555">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1600" b="1" dirty="0">
                          <a:solidFill>
                            <a:schemeClr val="tx1"/>
                          </a:solidFill>
                          <a:latin typeface="+mn-lt"/>
                          <a:cs typeface="Arial" pitchFamily="34" charset="0"/>
                        </a:rPr>
                        <a:t>Benefits</a:t>
                      </a:r>
                    </a:p>
                    <a:p>
                      <a:pPr marL="285750" indent="-285750">
                        <a:buFont typeface="Arial" pitchFamily="34" charset="0"/>
                        <a:buChar char="•"/>
                      </a:pPr>
                      <a:r>
                        <a:rPr lang="en-US" sz="1600" b="0" dirty="0">
                          <a:solidFill>
                            <a:schemeClr val="tx1"/>
                          </a:solidFill>
                          <a:latin typeface="+mn-lt"/>
                          <a:cs typeface="Arial" pitchFamily="34" charset="0"/>
                        </a:rPr>
                        <a:t>Access to medical,</a:t>
                      </a:r>
                      <a:r>
                        <a:rPr lang="en-US" sz="1600" b="0" baseline="0" dirty="0">
                          <a:solidFill>
                            <a:schemeClr val="tx1"/>
                          </a:solidFill>
                          <a:latin typeface="+mn-lt"/>
                          <a:cs typeface="Arial" pitchFamily="34" charset="0"/>
                        </a:rPr>
                        <a:t> advocacy, legal, and counseling services</a:t>
                      </a:r>
                    </a:p>
                    <a:p>
                      <a:pPr marL="285750" indent="-285750">
                        <a:buFont typeface="Arial" pitchFamily="34" charset="0"/>
                        <a:buChar char="•"/>
                      </a:pPr>
                      <a:r>
                        <a:rPr lang="en-US" sz="1600" b="0" baseline="0" dirty="0">
                          <a:solidFill>
                            <a:schemeClr val="tx1"/>
                          </a:solidFill>
                          <a:latin typeface="+mn-lt"/>
                          <a:cs typeface="Arial" pitchFamily="34" charset="0"/>
                        </a:rPr>
                        <a:t>Receive the Sexual Assault Forensic Examination (SAFE)</a:t>
                      </a:r>
                    </a:p>
                    <a:p>
                      <a:pPr marL="285750" indent="-285750">
                        <a:buFont typeface="Arial" pitchFamily="34" charset="0"/>
                        <a:buChar char="•"/>
                      </a:pPr>
                      <a:r>
                        <a:rPr lang="en-US" sz="1600" b="0" baseline="0" dirty="0">
                          <a:solidFill>
                            <a:schemeClr val="tx1"/>
                          </a:solidFill>
                          <a:latin typeface="+mn-lt"/>
                          <a:cs typeface="Arial" pitchFamily="34" charset="0"/>
                        </a:rPr>
                        <a:t>Control the release of personal information </a:t>
                      </a:r>
                    </a:p>
                    <a:p>
                      <a:pPr marL="285750" indent="-285750">
                        <a:buFont typeface="Arial" pitchFamily="34" charset="0"/>
                        <a:buChar char="•"/>
                      </a:pPr>
                      <a:r>
                        <a:rPr lang="en-US" sz="1600" b="0" baseline="0" dirty="0">
                          <a:solidFill>
                            <a:schemeClr val="tx1"/>
                          </a:solidFill>
                          <a:latin typeface="+mn-lt"/>
                          <a:cs typeface="Arial" pitchFamily="34" charset="0"/>
                        </a:rPr>
                        <a:t>Can change to Unrestricted Report at any time</a:t>
                      </a:r>
                    </a:p>
                    <a:p>
                      <a:pPr marL="285750" indent="-285750">
                        <a:buFont typeface="Arial" pitchFamily="34" charset="0"/>
                        <a:buChar char="•"/>
                      </a:pPr>
                      <a:r>
                        <a:rPr lang="en-US" sz="1600" b="0" baseline="0" dirty="0">
                          <a:solidFill>
                            <a:schemeClr val="tx1"/>
                          </a:solidFill>
                          <a:latin typeface="+mn-lt"/>
                          <a:cs typeface="Arial" pitchFamily="34" charset="0"/>
                        </a:rPr>
                        <a:t>Special Victims’ Counsel</a:t>
                      </a:r>
                    </a:p>
                    <a:p>
                      <a:pPr marL="0" indent="0">
                        <a:buFont typeface="Arial" pitchFamily="34" charset="0"/>
                        <a:buNone/>
                      </a:pPr>
                      <a:endParaRPr lang="en-US" sz="1600" b="0" baseline="0" dirty="0">
                        <a:solidFill>
                          <a:schemeClr val="tx1"/>
                        </a:solidFill>
                        <a:latin typeface="+mn-lt"/>
                        <a:cs typeface="Arial" pitchFamily="34" charset="0"/>
                      </a:endParaRP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1600" b="1" dirty="0">
                          <a:solidFill>
                            <a:schemeClr val="tx1"/>
                          </a:solidFill>
                          <a:latin typeface="+mn-lt"/>
                          <a:cs typeface="Arial" pitchFamily="34" charset="0"/>
                        </a:rPr>
                        <a:t>Benefits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a:solidFill>
                            <a:schemeClr val="tx1"/>
                          </a:solidFill>
                          <a:latin typeface="+mn-lt"/>
                          <a:cs typeface="Arial" pitchFamily="34" charset="0"/>
                        </a:rPr>
                        <a:t>Access to medical,</a:t>
                      </a:r>
                      <a:r>
                        <a:rPr lang="en-US" sz="1600" b="0" baseline="0" dirty="0">
                          <a:solidFill>
                            <a:schemeClr val="tx1"/>
                          </a:solidFill>
                          <a:latin typeface="+mn-lt"/>
                          <a:cs typeface="Arial" pitchFamily="34" charset="0"/>
                        </a:rPr>
                        <a:t> advocacy, legal, and counseling services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a:solidFill>
                            <a:schemeClr val="tx1"/>
                          </a:solidFill>
                          <a:latin typeface="+mn-lt"/>
                          <a:cs typeface="Arial" pitchFamily="34" charset="0"/>
                        </a:rPr>
                        <a:t>Receive the SAFE</a:t>
                      </a:r>
                    </a:p>
                    <a:p>
                      <a:pPr marL="285750" indent="-285750">
                        <a:buFont typeface="Arial" pitchFamily="34" charset="0"/>
                        <a:buChar char="•"/>
                      </a:pPr>
                      <a:r>
                        <a:rPr lang="en-US" sz="1600" b="0" dirty="0">
                          <a:solidFill>
                            <a:schemeClr val="tx1"/>
                          </a:solidFill>
                          <a:latin typeface="+mn-lt"/>
                          <a:cs typeface="Arial" pitchFamily="34" charset="0"/>
                        </a:rPr>
                        <a:t>Alleged offender </a:t>
                      </a:r>
                      <a:r>
                        <a:rPr lang="en-US" sz="1600" b="0" i="1" dirty="0">
                          <a:solidFill>
                            <a:schemeClr val="tx1"/>
                          </a:solidFill>
                          <a:latin typeface="+mn-lt"/>
                          <a:cs typeface="Arial" pitchFamily="34" charset="0"/>
                        </a:rPr>
                        <a:t>may</a:t>
                      </a:r>
                      <a:r>
                        <a:rPr lang="en-US" sz="1600" b="0" i="0" dirty="0">
                          <a:solidFill>
                            <a:schemeClr val="tx1"/>
                          </a:solidFill>
                          <a:latin typeface="+mn-lt"/>
                          <a:cs typeface="Arial" pitchFamily="34" charset="0"/>
                        </a:rPr>
                        <a:t> be held</a:t>
                      </a:r>
                      <a:r>
                        <a:rPr lang="en-US" sz="1600" b="0" i="0" baseline="0" dirty="0">
                          <a:solidFill>
                            <a:schemeClr val="tx1"/>
                          </a:solidFill>
                          <a:latin typeface="+mn-lt"/>
                          <a:cs typeface="Arial" pitchFamily="34" charset="0"/>
                        </a:rPr>
                        <a:t> accountable</a:t>
                      </a:r>
                    </a:p>
                    <a:p>
                      <a:pPr marL="285750" indent="-285750">
                        <a:buFont typeface="Arial" pitchFamily="34" charset="0"/>
                        <a:buChar char="•"/>
                      </a:pPr>
                      <a:r>
                        <a:rPr lang="en-US" sz="1600" b="0" i="0" baseline="0" dirty="0">
                          <a:solidFill>
                            <a:schemeClr val="tx1"/>
                          </a:solidFill>
                          <a:latin typeface="+mn-lt"/>
                          <a:cs typeface="Arial" pitchFamily="34" charset="0"/>
                        </a:rPr>
                        <a:t>Command support</a:t>
                      </a:r>
                    </a:p>
                    <a:p>
                      <a:pPr marL="285750" indent="-285750">
                        <a:buFont typeface="Arial" pitchFamily="34" charset="0"/>
                        <a:buChar char="•"/>
                      </a:pPr>
                      <a:r>
                        <a:rPr lang="en-US" sz="1600" b="0" i="0" baseline="0" dirty="0">
                          <a:solidFill>
                            <a:schemeClr val="tx1"/>
                          </a:solidFill>
                          <a:latin typeface="+mn-lt"/>
                          <a:cs typeface="Arial" pitchFamily="34" charset="0"/>
                        </a:rPr>
                        <a:t>Can receive protective order (Military Protective Order [MPO] or Civilian Protective Order [CPO])</a:t>
                      </a:r>
                    </a:p>
                    <a:p>
                      <a:pPr marL="285750" marR="0" lvl="0" indent="-285750" algn="l" defTabSz="914377"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a:solidFill>
                            <a:schemeClr val="tx1"/>
                          </a:solidFill>
                          <a:latin typeface="+mn-lt"/>
                          <a:cs typeface="Arial" pitchFamily="34" charset="0"/>
                        </a:rPr>
                        <a:t>Special Victims’ Counsel</a:t>
                      </a:r>
                      <a:endParaRPr lang="en-US" sz="1600" b="0" dirty="0">
                        <a:solidFill>
                          <a:schemeClr val="tx1"/>
                        </a:solidFill>
                        <a:latin typeface="+mn-lt"/>
                        <a:cs typeface="Arial" pitchFamily="34" charset="0"/>
                      </a:endParaRP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extLst>
                  <a:ext uri="{0D108BD9-81ED-4DB2-BD59-A6C34878D82A}">
                    <a16:rowId xmlns:a16="http://schemas.microsoft.com/office/drawing/2014/main" val="10001"/>
                  </a:ext>
                </a:extLst>
              </a:tr>
              <a:tr h="1730740">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1600" b="1" dirty="0">
                          <a:solidFill>
                            <a:schemeClr val="tx1"/>
                          </a:solidFill>
                          <a:latin typeface="+mn-lt"/>
                          <a:cs typeface="Arial" pitchFamily="34" charset="0"/>
                        </a:rPr>
                        <a:t>Limitations</a:t>
                      </a:r>
                    </a:p>
                    <a:p>
                      <a:pPr marL="285750" indent="-285750">
                        <a:buFont typeface="Arial" pitchFamily="34" charset="0"/>
                        <a:buChar char="•"/>
                      </a:pPr>
                      <a:r>
                        <a:rPr lang="en-US" sz="1600" b="0" dirty="0">
                          <a:solidFill>
                            <a:schemeClr val="tx1"/>
                          </a:solidFill>
                          <a:latin typeface="+mn-lt"/>
                          <a:cs typeface="Arial" pitchFamily="34" charset="0"/>
                        </a:rPr>
                        <a:t>The alleged offender will not be held accountable </a:t>
                      </a:r>
                    </a:p>
                    <a:p>
                      <a:pPr marL="285750" indent="-285750">
                        <a:buFont typeface="Arial" pitchFamily="34" charset="0"/>
                        <a:buChar char="•"/>
                      </a:pPr>
                      <a:r>
                        <a:rPr lang="en-US" sz="1600" b="0" dirty="0">
                          <a:solidFill>
                            <a:schemeClr val="tx1"/>
                          </a:solidFill>
                          <a:latin typeface="+mn-lt"/>
                          <a:cs typeface="Arial" pitchFamily="34" charset="0"/>
                        </a:rPr>
                        <a:t>Ineligible for expedited transfer or reassignment</a:t>
                      </a:r>
                    </a:p>
                    <a:p>
                      <a:pPr marL="285750" indent="-285750">
                        <a:buFont typeface="Arial" pitchFamily="34" charset="0"/>
                        <a:buChar char="•"/>
                      </a:pPr>
                      <a:r>
                        <a:rPr lang="en-US" sz="1600" b="0" dirty="0">
                          <a:solidFill>
                            <a:schemeClr val="tx1"/>
                          </a:solidFill>
                          <a:latin typeface="+mn-lt"/>
                          <a:cs typeface="Arial" pitchFamily="34" charset="0"/>
                        </a:rPr>
                        <a:t>No command support</a:t>
                      </a:r>
                    </a:p>
                    <a:p>
                      <a:pPr marL="285750" indent="-285750">
                        <a:buFont typeface="Arial" pitchFamily="34" charset="0"/>
                        <a:buChar char="•"/>
                      </a:pPr>
                      <a:r>
                        <a:rPr lang="en-US" sz="1600" b="0" dirty="0">
                          <a:solidFill>
                            <a:schemeClr val="tx1"/>
                          </a:solidFill>
                          <a:latin typeface="+mn-lt"/>
                          <a:cs typeface="Arial" pitchFamily="34" charset="0"/>
                        </a:rPr>
                        <a:t>Cannot</a:t>
                      </a:r>
                      <a:r>
                        <a:rPr lang="en-US" sz="1600" b="0" baseline="0" dirty="0">
                          <a:solidFill>
                            <a:schemeClr val="tx1"/>
                          </a:solidFill>
                          <a:latin typeface="+mn-lt"/>
                          <a:cs typeface="Arial" pitchFamily="34" charset="0"/>
                        </a:rPr>
                        <a:t> </a:t>
                      </a:r>
                      <a:r>
                        <a:rPr lang="en-US" sz="1600" b="0" dirty="0">
                          <a:solidFill>
                            <a:schemeClr val="tx1"/>
                          </a:solidFill>
                          <a:latin typeface="+mn-lt"/>
                          <a:cs typeface="Arial" pitchFamily="34" charset="0"/>
                        </a:rPr>
                        <a:t>receive a protective</a:t>
                      </a:r>
                      <a:r>
                        <a:rPr lang="en-US" sz="1600" b="0" baseline="0" dirty="0">
                          <a:solidFill>
                            <a:schemeClr val="tx1"/>
                          </a:solidFill>
                          <a:latin typeface="+mn-lt"/>
                          <a:cs typeface="Arial" pitchFamily="34" charset="0"/>
                        </a:rPr>
                        <a:t> order</a:t>
                      </a:r>
                      <a:endParaRPr lang="en-US" sz="1600" b="0" dirty="0">
                        <a:solidFill>
                          <a:schemeClr val="tx1"/>
                        </a:solidFill>
                        <a:latin typeface="+mn-lt"/>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1600" b="1" dirty="0">
                          <a:solidFill>
                            <a:schemeClr val="tx1"/>
                          </a:solidFill>
                          <a:latin typeface="+mn-lt"/>
                          <a:cs typeface="Arial" pitchFamily="34" charset="0"/>
                        </a:rPr>
                        <a:t>Limitations</a:t>
                      </a:r>
                    </a:p>
                    <a:p>
                      <a:pPr marL="285750" indent="-285750">
                        <a:buFont typeface="Arial" pitchFamily="34" charset="0"/>
                        <a:buChar char="•"/>
                      </a:pPr>
                      <a:r>
                        <a:rPr lang="en-US" sz="1600" b="0" dirty="0">
                          <a:solidFill>
                            <a:schemeClr val="tx1"/>
                          </a:solidFill>
                          <a:latin typeface="+mn-lt"/>
                          <a:cs typeface="Arial" pitchFamily="34" charset="0"/>
                        </a:rPr>
                        <a:t>More people will know about the sexual</a:t>
                      </a:r>
                      <a:r>
                        <a:rPr lang="en-US" sz="1600" b="0" baseline="0" dirty="0">
                          <a:solidFill>
                            <a:schemeClr val="tx1"/>
                          </a:solidFill>
                          <a:latin typeface="+mn-lt"/>
                          <a:cs typeface="Arial" pitchFamily="34" charset="0"/>
                        </a:rPr>
                        <a:t> assault</a:t>
                      </a:r>
                    </a:p>
                    <a:p>
                      <a:pPr marL="285750" indent="-285750">
                        <a:buFont typeface="Arial" pitchFamily="34" charset="0"/>
                        <a:buChar char="•"/>
                      </a:pPr>
                      <a:r>
                        <a:rPr lang="en-US" sz="1600" b="0" baseline="0" dirty="0">
                          <a:solidFill>
                            <a:schemeClr val="tx1"/>
                          </a:solidFill>
                          <a:latin typeface="+mn-lt"/>
                          <a:cs typeface="Arial" pitchFamily="34" charset="0"/>
                        </a:rPr>
                        <a:t>Investigation may require discussion of personal matters</a:t>
                      </a:r>
                    </a:p>
                    <a:p>
                      <a:pPr marL="285750" indent="-285750">
                        <a:buFont typeface="Arial" pitchFamily="34" charset="0"/>
                        <a:buChar char="•"/>
                      </a:pPr>
                      <a:r>
                        <a:rPr lang="en-US" sz="1600" b="0" baseline="0" dirty="0">
                          <a:solidFill>
                            <a:schemeClr val="tx1"/>
                          </a:solidFill>
                          <a:latin typeface="+mn-lt"/>
                          <a:cs typeface="Arial" pitchFamily="34" charset="0"/>
                        </a:rPr>
                        <a:t>Cannot change to Restricted Report</a:t>
                      </a:r>
                      <a:endParaRPr lang="en-US" sz="1600" b="0" dirty="0">
                        <a:solidFill>
                          <a:schemeClr val="tx1"/>
                        </a:solidFill>
                        <a:latin typeface="+mn-lt"/>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902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8309"/>
            <a:ext cx="77724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Sexual Assault Reports  Cont.</a:t>
            </a:r>
          </a:p>
        </p:txBody>
      </p:sp>
      <p:graphicFrame>
        <p:nvGraphicFramePr>
          <p:cNvPr id="5" name="Table 4"/>
          <p:cNvGraphicFramePr>
            <a:graphicFrameLocks noGrp="1"/>
          </p:cNvGraphicFramePr>
          <p:nvPr>
            <p:extLst>
              <p:ext uri="{D42A27DB-BD31-4B8C-83A1-F6EECF244321}">
                <p14:modId xmlns:p14="http://schemas.microsoft.com/office/powerpoint/2010/main" val="2470274562"/>
              </p:ext>
            </p:extLst>
          </p:nvPr>
        </p:nvGraphicFramePr>
        <p:xfrm>
          <a:off x="266700" y="1253698"/>
          <a:ext cx="8610600" cy="4080302"/>
        </p:xfrm>
        <a:graphic>
          <a:graphicData uri="http://schemas.openxmlformats.org/drawingml/2006/table">
            <a:tbl>
              <a:tblPr firstRow="1" bandRow="1"/>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67822">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1800" b="1" dirty="0">
                          <a:solidFill>
                            <a:schemeClr val="tx1"/>
                          </a:solidFill>
                          <a:latin typeface="+mn-lt"/>
                          <a:cs typeface="Arial" pitchFamily="34" charset="0"/>
                        </a:rPr>
                        <a:t>Restricted Report</a:t>
                      </a: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1800" b="1" dirty="0">
                          <a:solidFill>
                            <a:schemeClr val="tx1"/>
                          </a:solidFill>
                          <a:latin typeface="+mn-lt"/>
                          <a:cs typeface="Arial" pitchFamily="34" charset="0"/>
                        </a:rPr>
                        <a:t>Unrestricted</a:t>
                      </a:r>
                      <a:r>
                        <a:rPr lang="en-US" sz="1800" b="1" baseline="0" dirty="0">
                          <a:solidFill>
                            <a:schemeClr val="tx1"/>
                          </a:solidFill>
                          <a:latin typeface="+mn-lt"/>
                          <a:cs typeface="Arial" pitchFamily="34" charset="0"/>
                        </a:rPr>
                        <a:t> Report</a:t>
                      </a:r>
                      <a:endParaRPr lang="en-US" sz="1800" b="1" dirty="0">
                        <a:solidFill>
                          <a:schemeClr val="tx1"/>
                        </a:solidFill>
                        <a:latin typeface="+mn-lt"/>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1926746">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1600" b="1" dirty="0">
                          <a:solidFill>
                            <a:schemeClr val="tx1"/>
                          </a:solidFill>
                          <a:latin typeface="+mn-lt"/>
                          <a:cs typeface="Arial" pitchFamily="34" charset="0"/>
                        </a:rPr>
                        <a:t>Who can accept a report:</a:t>
                      </a:r>
                    </a:p>
                    <a:p>
                      <a:pPr marL="285750" indent="-285750">
                        <a:spcBef>
                          <a:spcPts val="600"/>
                        </a:spcBef>
                        <a:spcAft>
                          <a:spcPts val="600"/>
                        </a:spcAft>
                        <a:buFont typeface="Arial" pitchFamily="34" charset="0"/>
                        <a:buChar char="•"/>
                      </a:pPr>
                      <a:r>
                        <a:rPr lang="en-US" sz="1600" b="0" dirty="0">
                          <a:solidFill>
                            <a:schemeClr val="tx1"/>
                          </a:solidFill>
                          <a:latin typeface="+mn-lt"/>
                          <a:cs typeface="Arial" pitchFamily="34" charset="0"/>
                        </a:rPr>
                        <a:t>Sexual Assault Response Coordinator (SARC)</a:t>
                      </a:r>
                    </a:p>
                    <a:p>
                      <a:pPr marL="285750" indent="-285750">
                        <a:spcBef>
                          <a:spcPts val="600"/>
                        </a:spcBef>
                        <a:spcAft>
                          <a:spcPts val="600"/>
                        </a:spcAft>
                        <a:buFont typeface="Arial" pitchFamily="34" charset="0"/>
                        <a:buChar char="•"/>
                      </a:pPr>
                      <a:r>
                        <a:rPr lang="en-US" sz="1600" b="0" dirty="0">
                          <a:solidFill>
                            <a:schemeClr val="tx1"/>
                          </a:solidFill>
                          <a:latin typeface="+mn-lt"/>
                          <a:cs typeface="Arial" pitchFamily="34" charset="0"/>
                        </a:rPr>
                        <a:t>SHARP Victim Advocate (VA)</a:t>
                      </a:r>
                      <a:endParaRPr lang="en-US" sz="1600" b="0" baseline="0" dirty="0">
                        <a:solidFill>
                          <a:schemeClr val="tx1"/>
                        </a:solidFill>
                        <a:latin typeface="+mn-lt"/>
                        <a:cs typeface="Arial" pitchFamily="34" charset="0"/>
                      </a:endParaRPr>
                    </a:p>
                    <a:p>
                      <a:pPr marL="285750" indent="-285750">
                        <a:spcBef>
                          <a:spcPts val="600"/>
                        </a:spcBef>
                        <a:spcAft>
                          <a:spcPts val="600"/>
                        </a:spcAft>
                        <a:buFont typeface="Arial" pitchFamily="34" charset="0"/>
                        <a:buChar char="•"/>
                      </a:pPr>
                      <a:r>
                        <a:rPr lang="en-US" sz="1600" b="0" baseline="0" dirty="0">
                          <a:solidFill>
                            <a:schemeClr val="tx1"/>
                          </a:solidFill>
                          <a:latin typeface="+mn-lt"/>
                          <a:cs typeface="Arial" pitchFamily="34" charset="0"/>
                        </a:rPr>
                        <a:t>Healthcare Personnel</a:t>
                      </a: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itchFamily="34" charset="0"/>
                        </a:rPr>
                        <a:t>Who can accept a report: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u="sng" baseline="0" dirty="0">
                          <a:solidFill>
                            <a:schemeClr val="tx1"/>
                          </a:solidFill>
                          <a:latin typeface="+mn-lt"/>
                          <a:cs typeface="Arial" pitchFamily="34" charset="0"/>
                        </a:rPr>
                        <a:t>Commander</a:t>
                      </a:r>
                    </a:p>
                    <a:p>
                      <a:pPr marL="285750" indent="-285750">
                        <a:buFont typeface="Arial" pitchFamily="34" charset="0"/>
                        <a:buChar char="•"/>
                      </a:pPr>
                      <a:r>
                        <a:rPr lang="en-US" sz="1600" b="0" baseline="0" dirty="0">
                          <a:solidFill>
                            <a:schemeClr val="tx1"/>
                          </a:solidFill>
                          <a:latin typeface="+mn-lt"/>
                          <a:cs typeface="Arial" pitchFamily="34" charset="0"/>
                        </a:rPr>
                        <a:t>CID</a:t>
                      </a:r>
                    </a:p>
                    <a:p>
                      <a:pPr marL="285750" indent="-285750">
                        <a:buFont typeface="Arial" pitchFamily="34" charset="0"/>
                        <a:buChar char="•"/>
                      </a:pPr>
                      <a:r>
                        <a:rPr lang="en-US" sz="1600" b="0" baseline="0" dirty="0">
                          <a:solidFill>
                            <a:schemeClr val="tx1"/>
                          </a:solidFill>
                          <a:latin typeface="+mn-lt"/>
                          <a:cs typeface="Arial" pitchFamily="34" charset="0"/>
                        </a:rPr>
                        <a:t>JAG</a:t>
                      </a:r>
                    </a:p>
                    <a:p>
                      <a:pPr marL="285750" indent="-285750">
                        <a:buFont typeface="Arial" pitchFamily="34" charset="0"/>
                        <a:buChar char="•"/>
                      </a:pPr>
                      <a:r>
                        <a:rPr lang="en-US" sz="1600" b="0" baseline="0" dirty="0">
                          <a:solidFill>
                            <a:schemeClr val="tx1"/>
                          </a:solidFill>
                          <a:latin typeface="+mn-lt"/>
                          <a:cs typeface="Arial" pitchFamily="34" charset="0"/>
                        </a:rPr>
                        <a:t>IG</a:t>
                      </a:r>
                      <a:endParaRPr lang="en-US" sz="1600" b="0" dirty="0">
                        <a:solidFill>
                          <a:schemeClr val="tx1"/>
                        </a:solidFill>
                        <a:latin typeface="+mn-lt"/>
                        <a:cs typeface="Arial" pitchFamily="34" charset="0"/>
                      </a:endParaRPr>
                    </a:p>
                    <a:p>
                      <a:pPr marL="285750" indent="-285750">
                        <a:buFont typeface="Arial" pitchFamily="34" charset="0"/>
                        <a:buChar char="•"/>
                      </a:pPr>
                      <a:r>
                        <a:rPr lang="en-US" sz="1600" b="0" dirty="0">
                          <a:solidFill>
                            <a:schemeClr val="tx1"/>
                          </a:solidFill>
                          <a:latin typeface="+mn-lt"/>
                          <a:cs typeface="Arial" pitchFamily="34" charset="0"/>
                        </a:rPr>
                        <a:t>SARC</a:t>
                      </a:r>
                    </a:p>
                    <a:p>
                      <a:pPr marL="285750" indent="-285750">
                        <a:buFont typeface="Arial" pitchFamily="34" charset="0"/>
                        <a:buChar char="•"/>
                      </a:pPr>
                      <a:r>
                        <a:rPr lang="en-US" sz="1600" b="0" dirty="0">
                          <a:solidFill>
                            <a:schemeClr val="tx1"/>
                          </a:solidFill>
                          <a:latin typeface="+mn-lt"/>
                          <a:cs typeface="Arial" pitchFamily="34" charset="0"/>
                        </a:rPr>
                        <a:t>VA</a:t>
                      </a:r>
                      <a:endParaRPr lang="en-US" sz="1600" b="0" baseline="0" dirty="0">
                        <a:solidFill>
                          <a:schemeClr val="tx1"/>
                        </a:solidFill>
                        <a:latin typeface="+mn-lt"/>
                        <a:cs typeface="Arial" pitchFamily="34" charset="0"/>
                      </a:endParaRPr>
                    </a:p>
                    <a:p>
                      <a:pPr marL="285750" indent="-285750">
                        <a:buFont typeface="Arial" pitchFamily="34" charset="0"/>
                        <a:buChar char="•"/>
                      </a:pPr>
                      <a:r>
                        <a:rPr lang="en-US" sz="1600" b="0" baseline="0" dirty="0">
                          <a:solidFill>
                            <a:schemeClr val="tx1"/>
                          </a:solidFill>
                          <a:latin typeface="+mn-lt"/>
                          <a:cs typeface="Arial" pitchFamily="34" charset="0"/>
                        </a:rPr>
                        <a:t>Healthcare Personnel</a:t>
                      </a: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extLst>
                  <a:ext uri="{0D108BD9-81ED-4DB2-BD59-A6C34878D82A}">
                    <a16:rowId xmlns:a16="http://schemas.microsoft.com/office/drawing/2014/main" val="10001"/>
                  </a:ext>
                </a:extLst>
              </a:tr>
              <a:tr h="1670330">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1600" b="1" dirty="0">
                          <a:solidFill>
                            <a:schemeClr val="tx1"/>
                          </a:solidFill>
                          <a:latin typeface="+mn-lt"/>
                          <a:cs typeface="Arial" pitchFamily="34" charset="0"/>
                        </a:rPr>
                        <a:t>Limitations</a:t>
                      </a:r>
                    </a:p>
                    <a:p>
                      <a:pPr marL="0" indent="0">
                        <a:buFont typeface="Arial" pitchFamily="34" charset="0"/>
                        <a:buNone/>
                      </a:pPr>
                      <a:r>
                        <a:rPr lang="en-US" sz="1600" b="0" dirty="0">
                          <a:solidFill>
                            <a:schemeClr val="tx1"/>
                          </a:solidFill>
                          <a:latin typeface="+mn-lt"/>
                          <a:cs typeface="Arial" pitchFamily="34" charset="0"/>
                        </a:rPr>
                        <a:t>Chaplains and Special Victim Counsel – can</a:t>
                      </a:r>
                      <a:r>
                        <a:rPr lang="en-US" sz="1600" b="0" baseline="0" dirty="0">
                          <a:solidFill>
                            <a:schemeClr val="tx1"/>
                          </a:solidFill>
                          <a:latin typeface="+mn-lt"/>
                          <a:cs typeface="Arial" pitchFamily="34" charset="0"/>
                        </a:rPr>
                        <a:t>not take a report, but information shared remains confidential</a:t>
                      </a:r>
                      <a:endParaRPr lang="en-US" sz="1600" b="0" dirty="0">
                        <a:solidFill>
                          <a:schemeClr val="tx1"/>
                        </a:solidFill>
                        <a:latin typeface="+mn-lt"/>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1600" b="1" dirty="0">
                          <a:solidFill>
                            <a:schemeClr val="tx1"/>
                          </a:solidFill>
                          <a:latin typeface="+mn-lt"/>
                          <a:cs typeface="Arial" pitchFamily="34" charset="0"/>
                        </a:rPr>
                        <a:t>Limitations</a:t>
                      </a:r>
                    </a:p>
                    <a:p>
                      <a:pPr marL="285750" indent="-285750">
                        <a:buFont typeface="Arial" pitchFamily="34" charset="0"/>
                        <a:buChar char="•"/>
                      </a:pPr>
                      <a:r>
                        <a:rPr lang="en-US" sz="1600" b="0" dirty="0">
                          <a:solidFill>
                            <a:schemeClr val="tx1"/>
                          </a:solidFill>
                          <a:latin typeface="+mn-lt"/>
                          <a:cs typeface="Arial" pitchFamily="34" charset="0"/>
                        </a:rPr>
                        <a:t>More people will know about the sexual</a:t>
                      </a:r>
                      <a:r>
                        <a:rPr lang="en-US" sz="1600" b="0" baseline="0" dirty="0">
                          <a:solidFill>
                            <a:schemeClr val="tx1"/>
                          </a:solidFill>
                          <a:latin typeface="+mn-lt"/>
                          <a:cs typeface="Arial" pitchFamily="34" charset="0"/>
                        </a:rPr>
                        <a:t> assault</a:t>
                      </a:r>
                    </a:p>
                    <a:p>
                      <a:pPr marL="285750" indent="-285750">
                        <a:buFont typeface="Arial" pitchFamily="34" charset="0"/>
                        <a:buChar char="•"/>
                      </a:pPr>
                      <a:r>
                        <a:rPr lang="en-US" sz="1600" b="0" baseline="0" dirty="0">
                          <a:solidFill>
                            <a:schemeClr val="tx1"/>
                          </a:solidFill>
                          <a:latin typeface="+mn-lt"/>
                          <a:cs typeface="Arial" pitchFamily="34" charset="0"/>
                        </a:rPr>
                        <a:t>Investigation may require discussion of personal matters</a:t>
                      </a:r>
                    </a:p>
                    <a:p>
                      <a:pPr marL="285750" indent="-285750">
                        <a:buFont typeface="Arial" pitchFamily="34" charset="0"/>
                        <a:buChar char="•"/>
                      </a:pPr>
                      <a:r>
                        <a:rPr lang="en-US" sz="1600" b="1" u="sng" baseline="0" dirty="0">
                          <a:solidFill>
                            <a:schemeClr val="tx1"/>
                          </a:solidFill>
                          <a:latin typeface="+mn-lt"/>
                          <a:cs typeface="Arial" pitchFamily="34" charset="0"/>
                        </a:rPr>
                        <a:t>Cannot change to Restricted Report</a:t>
                      </a:r>
                      <a:endParaRPr lang="en-US" sz="1600" b="1" u="sng" dirty="0">
                        <a:solidFill>
                          <a:schemeClr val="tx1"/>
                        </a:solidFill>
                        <a:latin typeface="+mn-lt"/>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133202" y="5663625"/>
            <a:ext cx="9005299" cy="584775"/>
          </a:xfrm>
          <a:prstGeom prst="rect">
            <a:avLst/>
          </a:prstGeom>
          <a:noFill/>
        </p:spPr>
        <p:txBody>
          <a:bodyPr wrap="square" rtlCol="0">
            <a:spAutoFit/>
          </a:bodyPr>
          <a:lstStyle/>
          <a:p>
            <a:pPr eaLnBrk="0" fontAlgn="base" hangingPunct="0">
              <a:spcBef>
                <a:spcPct val="0"/>
              </a:spcBef>
              <a:spcAft>
                <a:spcPct val="0"/>
              </a:spcAft>
              <a:defRPr/>
            </a:pPr>
            <a:r>
              <a:rPr lang="en-US" sz="1600" b="1" i="1" dirty="0">
                <a:solidFill>
                  <a:srgbClr val="FF0000"/>
                </a:solidFill>
                <a:ea typeface="ＭＳ Ｐゴシック" panose="020B0600070205080204" pitchFamily="34" charset="-128"/>
              </a:rPr>
              <a:t>*If a sexual assault is reported to the CDR, he/she will call the 1</a:t>
            </a:r>
            <a:r>
              <a:rPr lang="en-US" sz="1600" b="1" i="1" baseline="30000" dirty="0">
                <a:solidFill>
                  <a:srgbClr val="FF0000"/>
                </a:solidFill>
                <a:ea typeface="ＭＳ Ｐゴシック" panose="020B0600070205080204" pitchFamily="34" charset="-128"/>
              </a:rPr>
              <a:t>st</a:t>
            </a:r>
            <a:r>
              <a:rPr lang="en-US" sz="1600" b="1" i="1" dirty="0">
                <a:solidFill>
                  <a:srgbClr val="FF0000"/>
                </a:solidFill>
                <a:ea typeface="ＭＳ Ｐゴシック" panose="020B0600070205080204" pitchFamily="34" charset="-128"/>
              </a:rPr>
              <a:t> MSC SARC, SJA, and CID as required, but the victim may still be eligible to file a restricted report if they do not give a statement to CID </a:t>
            </a:r>
          </a:p>
        </p:txBody>
      </p:sp>
    </p:spTree>
    <p:extLst>
      <p:ext uri="{BB962C8B-B14F-4D97-AF65-F5344CB8AC3E}">
        <p14:creationId xmlns:p14="http://schemas.microsoft.com/office/powerpoint/2010/main" val="65502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0425"/>
            <a:ext cx="77724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Commander’s 30-day checklist</a:t>
            </a:r>
          </a:p>
        </p:txBody>
      </p:sp>
      <p:sp>
        <p:nvSpPr>
          <p:cNvPr id="3" name="Rectangle 2"/>
          <p:cNvSpPr/>
          <p:nvPr/>
        </p:nvSpPr>
        <p:spPr>
          <a:xfrm>
            <a:off x="342900" y="1371600"/>
            <a:ext cx="8610600" cy="3170099"/>
          </a:xfrm>
          <a:prstGeom prst="rect">
            <a:avLst/>
          </a:prstGeom>
        </p:spPr>
        <p:txBody>
          <a:bodyPr wrap="square">
            <a:spAutoFit/>
          </a:bodyPr>
          <a:lstStyle/>
          <a:p>
            <a:r>
              <a:rPr lang="en-US" sz="2000" dirty="0"/>
              <a:t>The sexual assault response checklist is intended to serve as a baseline for the first 30 days for the commander’s response to adult sexual assault victim(s), alleged offender(s), and unit in the event of an Unrestricted Report of sexual assault. The checklist may be expanded to meet Military Service specific requirements and procedures. These checklist items do not represent all of the responsibilities assigned to commanders for the entire Sexual Assault Prevention and Response (SAPR) program. </a:t>
            </a:r>
          </a:p>
          <a:p>
            <a:endParaRPr lang="en-US" sz="2000" dirty="0"/>
          </a:p>
          <a:p>
            <a:pPr algn="ctr"/>
            <a:r>
              <a:rPr lang="en-US" sz="2000" dirty="0"/>
              <a:t>SAPR Policy Toolkit available for Command Teams at: </a:t>
            </a:r>
          </a:p>
          <a:p>
            <a:pPr algn="ctr"/>
            <a:r>
              <a:rPr lang="en-US" sz="2000" dirty="0">
                <a:hlinkClick r:id="rId2"/>
              </a:rPr>
              <a:t>SAPR Policy Toolkit for Command Teams | SAPR</a:t>
            </a:r>
            <a:endParaRPr lang="en-US" sz="2000" dirty="0"/>
          </a:p>
        </p:txBody>
      </p:sp>
    </p:spTree>
    <p:extLst>
      <p:ext uri="{BB962C8B-B14F-4D97-AF65-F5344CB8AC3E}">
        <p14:creationId xmlns:p14="http://schemas.microsoft.com/office/powerpoint/2010/main" val="148906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p:cNvSpPr txBox="1">
            <a:spLocks/>
          </p:cNvSpPr>
          <p:nvPr/>
        </p:nvSpPr>
        <p:spPr bwMode="auto">
          <a:xfrm>
            <a:off x="335756" y="17425"/>
            <a:ext cx="85344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kern="1200" cap="none" spc="-100" normalizeH="0" baseline="0" noProof="0">
                <a:ln w="3200">
                  <a:solidFill>
                    <a:schemeClr val="bg2">
                      <a:shade val="75000"/>
                      <a:alpha val="25000"/>
                    </a:schemeClr>
                  </a:solidFill>
                  <a:prstDash val="solid"/>
                  <a:round/>
                </a:ln>
                <a:solidFill>
                  <a:srgbClr val="FFD531"/>
                </a:solidFill>
                <a:effectLst/>
                <a:uLnTx/>
                <a:uFillTx/>
                <a:latin typeface="Impact" pitchFamily="34" charset="0"/>
                <a:ea typeface="ＭＳ Ｐゴシック" pitchFamily="-72" charset="-128"/>
                <a:cs typeface="Arial" pitchFamily="34" charset="0"/>
              </a:defRPr>
            </a:lvl1pPr>
            <a:lvl2pPr marL="639763" indent="-273050" algn="l" rtl="0" eaLnBrk="1" fontAlgn="base" hangingPunct="1">
              <a:spcBef>
                <a:spcPts val="300"/>
              </a:spcBef>
              <a:spcAft>
                <a:spcPts val="1200"/>
              </a:spcAft>
              <a:buClr>
                <a:srgbClr val="222613"/>
              </a:buClr>
              <a:buSzPct val="100000"/>
              <a:buFont typeface="Arial" pitchFamily="-72" charset="0"/>
              <a:buChar char="•"/>
              <a:defRPr sz="2400" kern="1200">
                <a:solidFill>
                  <a:schemeClr val="bg1"/>
                </a:solidFill>
                <a:latin typeface="Arial" pitchFamily="34" charset="0"/>
                <a:ea typeface="ＭＳ Ｐゴシック" pitchFamily="-72" charset="-128"/>
                <a:cs typeface="ＭＳ Ｐゴシック" pitchFamily="-72" charset="-128"/>
              </a:defRPr>
            </a:lvl2pPr>
            <a:lvl3pPr marL="1004888" indent="-228600" algn="l" rtl="0" eaLnBrk="1" fontAlgn="base" hangingPunct="1">
              <a:spcBef>
                <a:spcPts val="300"/>
              </a:spcBef>
              <a:spcAft>
                <a:spcPts val="1200"/>
              </a:spcAft>
              <a:buClr>
                <a:srgbClr val="222613"/>
              </a:buClr>
              <a:buSzPct val="85000"/>
              <a:buFont typeface="Wingdings" pitchFamily="-72" charset="2"/>
              <a:buChar char="§"/>
              <a:defRPr sz="2200" kern="1200">
                <a:solidFill>
                  <a:schemeClr val="bg1"/>
                </a:solidFill>
                <a:latin typeface="Arial" pitchFamily="34" charset="0"/>
                <a:ea typeface="ＭＳ Ｐゴシック" pitchFamily="-72" charset="-128"/>
                <a:cs typeface="ＭＳ Ｐゴシック" pitchFamily="-72" charset="-128"/>
              </a:defRPr>
            </a:lvl3pPr>
            <a:lvl4pPr marL="1279525" indent="-228600" algn="l" rtl="0" eaLnBrk="1" fontAlgn="base" hangingPunct="1">
              <a:spcBef>
                <a:spcPts val="300"/>
              </a:spcBef>
              <a:spcAft>
                <a:spcPts val="1200"/>
              </a:spcAft>
              <a:buClr>
                <a:srgbClr val="222613"/>
              </a:buClr>
              <a:buSzPct val="85000"/>
              <a:buFont typeface="Wingdings" pitchFamily="-72" charset="2"/>
              <a:buChar char="Ø"/>
              <a:defRPr sz="2000" kern="1200">
                <a:solidFill>
                  <a:schemeClr val="bg1"/>
                </a:solidFill>
                <a:latin typeface="Arial" pitchFamily="34" charset="0"/>
                <a:ea typeface="ＭＳ Ｐゴシック" pitchFamily="-72" charset="-128"/>
                <a:cs typeface="ＭＳ Ｐゴシック" pitchFamily="-72" charset="-128"/>
              </a:defRPr>
            </a:lvl4pPr>
            <a:lvl5pPr marL="1554163" indent="-228600" algn="l" rtl="0" eaLnBrk="1" fontAlgn="base" hangingPunct="1">
              <a:spcBef>
                <a:spcPts val="338"/>
              </a:spcBef>
              <a:spcAft>
                <a:spcPts val="1200"/>
              </a:spcAft>
              <a:buClr>
                <a:srgbClr val="222613"/>
              </a:buClr>
              <a:buSzPct val="85000"/>
              <a:buFont typeface="Arial" pitchFamily="-72" charset="0"/>
              <a:buChar char="•"/>
              <a:defRPr kern="1200">
                <a:solidFill>
                  <a:schemeClr val="bg1"/>
                </a:solidFill>
                <a:latin typeface="Arial" pitchFamily="34" charset="0"/>
                <a:ea typeface="ＭＳ Ｐゴシック" pitchFamily="-72" charset="-128"/>
                <a:cs typeface="ＭＳ Ｐゴシック" pitchFamily="-72" charset="-12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ctr"/>
            <a:r>
              <a:rPr lang="en-US" sz="3200" dirty="0">
                <a:solidFill>
                  <a:schemeClr val="tx1"/>
                </a:solidFill>
                <a:latin typeface="+mj-lt"/>
              </a:rPr>
              <a:t>MRE 514</a:t>
            </a:r>
          </a:p>
        </p:txBody>
      </p:sp>
      <p:sp>
        <p:nvSpPr>
          <p:cNvPr id="7" name="Text Placeholder 2"/>
          <p:cNvSpPr txBox="1">
            <a:spLocks/>
          </p:cNvSpPr>
          <p:nvPr/>
        </p:nvSpPr>
        <p:spPr bwMode="auto">
          <a:xfrm>
            <a:off x="152400" y="1066801"/>
            <a:ext cx="8782716" cy="548937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7013" indent="-227013" algn="l" rtl="0" eaLnBrk="0" fontAlgn="base" hangingPunct="0">
              <a:lnSpc>
                <a:spcPct val="114000"/>
              </a:lnSpc>
              <a:spcBef>
                <a:spcPct val="0"/>
              </a:spcBef>
              <a:spcAft>
                <a:spcPts val="600"/>
              </a:spcAft>
              <a:buClr>
                <a:srgbClr val="2D2901"/>
              </a:buClr>
              <a:buSzPct val="85000"/>
              <a:buFont typeface="Arial"/>
              <a:buChar char="•"/>
              <a:tabLst>
                <a:tab pos="230188" algn="l"/>
              </a:tabLst>
              <a:defRPr sz="2400" b="1" i="0" kern="1200">
                <a:solidFill>
                  <a:schemeClr val="bg1"/>
                </a:solidFill>
                <a:latin typeface="Arial"/>
                <a:ea typeface="ＭＳ Ｐゴシック" pitchFamily="34" charset="-128"/>
                <a:cs typeface="Arial"/>
              </a:defRPr>
            </a:lvl1pPr>
            <a:lvl2pPr marL="457200" indent="-227013" algn="l" rtl="0" eaLnBrk="0" fontAlgn="base" hangingPunct="0">
              <a:lnSpc>
                <a:spcPct val="114000"/>
              </a:lnSpc>
              <a:spcBef>
                <a:spcPct val="0"/>
              </a:spcBef>
              <a:spcAft>
                <a:spcPts val="600"/>
              </a:spcAft>
              <a:buClr>
                <a:srgbClr val="222613"/>
              </a:buClr>
              <a:buSzPct val="100000"/>
              <a:buFont typeface="Lucida Grande"/>
              <a:buChar char="–"/>
              <a:defRPr sz="2000" b="1" kern="1200">
                <a:solidFill>
                  <a:schemeClr val="bg1"/>
                </a:solidFill>
                <a:latin typeface="Arial"/>
                <a:ea typeface="Arial" charset="0"/>
                <a:cs typeface="Arial"/>
              </a:defRPr>
            </a:lvl2pPr>
            <a:lvl3pPr marL="685800" indent="-231775" algn="l" rtl="0" eaLnBrk="0" fontAlgn="base" hangingPunct="0">
              <a:lnSpc>
                <a:spcPct val="114000"/>
              </a:lnSpc>
              <a:spcBef>
                <a:spcPct val="0"/>
              </a:spcBef>
              <a:spcAft>
                <a:spcPts val="600"/>
              </a:spcAft>
              <a:buClr>
                <a:srgbClr val="222613"/>
              </a:buClr>
              <a:buSzPct val="85000"/>
              <a:buFont typeface="Arial"/>
              <a:buChar char="•"/>
              <a:defRPr sz="1600" b="1" kern="1200">
                <a:solidFill>
                  <a:schemeClr val="bg1"/>
                </a:solidFill>
                <a:latin typeface="Arial"/>
                <a:ea typeface="Arial" charset="0"/>
                <a:cs typeface="Arial"/>
              </a:defRPr>
            </a:lvl3pPr>
            <a:lvl4pPr marL="1279525" indent="-228600" algn="l" rtl="0" eaLnBrk="0" fontAlgn="base" hangingPunct="0">
              <a:lnSpc>
                <a:spcPct val="114000"/>
              </a:lnSpc>
              <a:spcBef>
                <a:spcPct val="0"/>
              </a:spcBef>
              <a:spcAft>
                <a:spcPts val="600"/>
              </a:spcAft>
              <a:buClr>
                <a:srgbClr val="222613"/>
              </a:buClr>
              <a:buSzPct val="75000"/>
              <a:buFont typeface="Courier New" pitchFamily="49" charset="0"/>
              <a:buChar char="o"/>
              <a:defRPr sz="1600" b="1" kern="1200">
                <a:solidFill>
                  <a:schemeClr val="bg1"/>
                </a:solidFill>
                <a:latin typeface="Arial"/>
                <a:ea typeface="Arial" charset="0"/>
                <a:cs typeface="Arial"/>
              </a:defRPr>
            </a:lvl4pPr>
            <a:lvl5pPr marL="1554163" indent="-228600" algn="l" rtl="0" eaLnBrk="0" fontAlgn="base" hangingPunct="0">
              <a:lnSpc>
                <a:spcPct val="114000"/>
              </a:lnSpc>
              <a:spcBef>
                <a:spcPct val="0"/>
              </a:spcBef>
              <a:spcAft>
                <a:spcPts val="600"/>
              </a:spcAft>
              <a:buClr>
                <a:srgbClr val="222613"/>
              </a:buClr>
              <a:buSzPct val="85000"/>
              <a:buFont typeface="Arial" pitchFamily="34" charset="0"/>
              <a:buChar char="•"/>
              <a:defRPr sz="1400" b="1" kern="1200">
                <a:solidFill>
                  <a:schemeClr val="bg1"/>
                </a:solidFill>
                <a:latin typeface="Arial"/>
                <a:ea typeface="Arial" charset="0"/>
                <a:cs typeface="Arial"/>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spcAft>
                <a:spcPts val="900"/>
              </a:spcAft>
              <a:buSzPct val="100000"/>
              <a:buFont typeface="Wingdings" panose="05000000000000000000" pitchFamily="2" charset="2"/>
              <a:buChar char="q"/>
            </a:pPr>
            <a:r>
              <a:rPr lang="en-US" sz="2000" b="0" dirty="0">
                <a:solidFill>
                  <a:schemeClr val="tx1"/>
                </a:solidFill>
                <a:latin typeface="+mn-lt"/>
                <a:cs typeface="Arial" pitchFamily="34" charset="0"/>
              </a:rPr>
              <a:t>A victim has a privilege to refuse to disclose and to prevent any other person from disclosing a confidential communication made between the victim and a victim advocate, in a case arising under the UCMJ, if such communication was made for the purpose of facilitating advice or supportive assistance to the victim.</a:t>
            </a:r>
          </a:p>
          <a:p>
            <a:pPr>
              <a:spcAft>
                <a:spcPts val="900"/>
              </a:spcAft>
              <a:buSzPct val="100000"/>
              <a:buFont typeface="Wingdings" panose="05000000000000000000" pitchFamily="2" charset="2"/>
              <a:buChar char="q"/>
            </a:pPr>
            <a:endParaRPr lang="en-US" sz="2000" b="0" dirty="0">
              <a:solidFill>
                <a:schemeClr val="tx1"/>
              </a:solidFill>
              <a:latin typeface="+mn-lt"/>
              <a:cs typeface="Arial" pitchFamily="34" charset="0"/>
            </a:endParaRPr>
          </a:p>
          <a:p>
            <a:pPr>
              <a:spcAft>
                <a:spcPts val="900"/>
              </a:spcAft>
              <a:buSzPct val="100000"/>
              <a:buFont typeface="Wingdings" panose="05000000000000000000" pitchFamily="2" charset="2"/>
              <a:buChar char="q"/>
            </a:pPr>
            <a:r>
              <a:rPr lang="en-US" altLang="en-US" sz="2000" b="0" dirty="0">
                <a:solidFill>
                  <a:schemeClr val="tx1"/>
                </a:solidFill>
                <a:latin typeface="+mn-lt"/>
                <a:cs typeface="Arial" pitchFamily="34" charset="0"/>
              </a:rPr>
              <a:t>“</a:t>
            </a:r>
            <a:r>
              <a:rPr lang="en-US" sz="2000" b="0" dirty="0">
                <a:solidFill>
                  <a:schemeClr val="tx1"/>
                </a:solidFill>
                <a:latin typeface="+mn-lt"/>
                <a:cs typeface="Arial" pitchFamily="34" charset="0"/>
              </a:rPr>
              <a:t>Confidential communication</a:t>
            </a:r>
            <a:r>
              <a:rPr lang="en-US" altLang="en-US" sz="2000" b="0" dirty="0">
                <a:solidFill>
                  <a:schemeClr val="tx1"/>
                </a:solidFill>
                <a:latin typeface="+mn-lt"/>
                <a:cs typeface="Arial" pitchFamily="34" charset="0"/>
              </a:rPr>
              <a:t>”</a:t>
            </a:r>
            <a:r>
              <a:rPr lang="en-US" sz="2000" b="0" dirty="0">
                <a:solidFill>
                  <a:schemeClr val="tx1"/>
                </a:solidFill>
                <a:latin typeface="+mn-lt"/>
                <a:cs typeface="Arial" pitchFamily="34" charset="0"/>
              </a:rPr>
              <a:t> also applies to records the Sexual Assault Response Coordinator (SARC)/SHARP and Victim Advocate (VA)/SHARP Specialists maintain pertaining to communications with the victim.  These communications with SARC/SHARP and VA/SHARP Specialists and their associated records are considered privileged and </a:t>
            </a:r>
            <a:r>
              <a:rPr lang="en-US" sz="2000" dirty="0">
                <a:solidFill>
                  <a:schemeClr val="tx1"/>
                </a:solidFill>
                <a:latin typeface="+mn-lt"/>
                <a:cs typeface="Arial" pitchFamily="34" charset="0"/>
              </a:rPr>
              <a:t>are not </a:t>
            </a:r>
            <a:r>
              <a:rPr lang="en-US" sz="2000" b="0" dirty="0">
                <a:solidFill>
                  <a:schemeClr val="tx1"/>
                </a:solidFill>
                <a:latin typeface="+mn-lt"/>
                <a:cs typeface="Arial" pitchFamily="34" charset="0"/>
              </a:rPr>
              <a:t>to be released to others, </a:t>
            </a:r>
            <a:r>
              <a:rPr lang="en-US" sz="2000" b="0" u="sng" dirty="0">
                <a:solidFill>
                  <a:schemeClr val="tx1"/>
                </a:solidFill>
                <a:latin typeface="+mn-lt"/>
                <a:cs typeface="Arial" pitchFamily="34" charset="0"/>
              </a:rPr>
              <a:t>including to commanders or law enforcement personnel</a:t>
            </a:r>
            <a:r>
              <a:rPr lang="en-US" sz="2000" b="0" dirty="0">
                <a:solidFill>
                  <a:schemeClr val="tx1"/>
                </a:solidFill>
                <a:latin typeface="+mn-lt"/>
                <a:cs typeface="Arial" pitchFamily="34" charset="0"/>
              </a:rPr>
              <a:t>.</a:t>
            </a:r>
          </a:p>
          <a:p>
            <a:pPr>
              <a:spcAft>
                <a:spcPts val="900"/>
              </a:spcAft>
              <a:buFont typeface="Arial" pitchFamily="34" charset="0"/>
              <a:buChar char="•"/>
            </a:pPr>
            <a:endParaRPr lang="en-US" sz="2000" dirty="0">
              <a:latin typeface="+mn-lt"/>
              <a:cs typeface="Arial" pitchFamily="34" charset="0"/>
            </a:endParaRPr>
          </a:p>
        </p:txBody>
      </p:sp>
      <p:sp>
        <p:nvSpPr>
          <p:cNvPr id="6" name="TextBox 4"/>
          <p:cNvSpPr txBox="1">
            <a:spLocks noChangeArrowheads="1"/>
          </p:cNvSpPr>
          <p:nvPr/>
        </p:nvSpPr>
        <p:spPr bwMode="auto">
          <a:xfrm>
            <a:off x="2590800" y="6248400"/>
            <a:ext cx="6913021" cy="307777"/>
          </a:xfrm>
          <a:prstGeom prst="rect">
            <a:avLst/>
          </a:prstGeom>
          <a:noFill/>
          <a:ln w="9525">
            <a:noFill/>
            <a:miter lim="800000"/>
            <a:headEnd/>
            <a:tailEnd/>
          </a:ln>
        </p:spPr>
        <p:txBody>
          <a:bodyPr wrap="square">
            <a:spAutoFit/>
          </a:bodyPr>
          <a:lstStyle/>
          <a:p>
            <a:pPr eaLnBrk="0" fontAlgn="base" hangingPunct="0">
              <a:spcBef>
                <a:spcPct val="0"/>
              </a:spcBef>
              <a:spcAft>
                <a:spcPct val="0"/>
              </a:spcAft>
              <a:defRPr/>
            </a:pPr>
            <a:r>
              <a:rPr lang="en-US" sz="1400" b="1" dirty="0">
                <a:solidFill>
                  <a:prstClr val="black"/>
                </a:solidFill>
                <a:ea typeface="ＭＳ Ｐゴシック" pitchFamily="34" charset="-128"/>
                <a:cs typeface="Arial" pitchFamily="34" charset="0"/>
              </a:rPr>
              <a:t>Reference: MRE 514, Manual for Courts-Martial (MCM), United States (2019 Edition)</a:t>
            </a:r>
          </a:p>
        </p:txBody>
      </p:sp>
    </p:spTree>
    <p:extLst>
      <p:ext uri="{BB962C8B-B14F-4D97-AF65-F5344CB8AC3E}">
        <p14:creationId xmlns:p14="http://schemas.microsoft.com/office/powerpoint/2010/main" val="233947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BBA6-9AF1-801E-8BD0-AB53A2F1C8B9}"/>
              </a:ext>
            </a:extLst>
          </p:cNvPr>
          <p:cNvSpPr>
            <a:spLocks noGrp="1"/>
          </p:cNvSpPr>
          <p:nvPr>
            <p:ph type="title"/>
          </p:nvPr>
        </p:nvSpPr>
        <p:spPr>
          <a:xfrm>
            <a:off x="3200400" y="76200"/>
            <a:ext cx="2743200" cy="533400"/>
          </a:xfrm>
        </p:spPr>
        <p:txBody>
          <a:bodyPr/>
          <a:lstStyle/>
          <a:p>
            <a:r>
              <a:rPr lang="en-US" sz="3200" dirty="0"/>
              <a:t>Confidentiality</a:t>
            </a:r>
          </a:p>
        </p:txBody>
      </p:sp>
      <p:sp>
        <p:nvSpPr>
          <p:cNvPr id="4" name="Date Placeholder 3">
            <a:extLst>
              <a:ext uri="{FF2B5EF4-FFF2-40B4-BE49-F238E27FC236}">
                <a16:creationId xmlns:a16="http://schemas.microsoft.com/office/drawing/2014/main" id="{461F2282-5BB1-CF6A-3B0F-0EA177842135}"/>
              </a:ext>
            </a:extLst>
          </p:cNvPr>
          <p:cNvSpPr>
            <a:spLocks noGrp="1"/>
          </p:cNvSpPr>
          <p:nvPr>
            <p:ph type="dt" sz="half" idx="10"/>
          </p:nvPr>
        </p:nvSpPr>
        <p:spPr/>
        <p:txBody>
          <a:bodyPr/>
          <a:lstStyle/>
          <a:p>
            <a:fld id="{68CA7FC8-FBA9-4264-83A0-98932D00B13F}" type="datetime1">
              <a:rPr lang="en-US" smtClean="0">
                <a:solidFill>
                  <a:prstClr val="black">
                    <a:tint val="75000"/>
                  </a:prstClr>
                </a:solidFill>
              </a:rPr>
              <a:t>2024/02/16</a:t>
            </a:fld>
            <a:endParaRPr lang="en-US">
              <a:solidFill>
                <a:prstClr val="black">
                  <a:tint val="75000"/>
                </a:prstClr>
              </a:solidFill>
            </a:endParaRPr>
          </a:p>
        </p:txBody>
      </p:sp>
      <p:sp>
        <p:nvSpPr>
          <p:cNvPr id="5" name="TextBox 4">
            <a:extLst>
              <a:ext uri="{FF2B5EF4-FFF2-40B4-BE49-F238E27FC236}">
                <a16:creationId xmlns:a16="http://schemas.microsoft.com/office/drawing/2014/main" id="{CA559985-978A-A7DE-4B01-09A99E928B71}"/>
              </a:ext>
            </a:extLst>
          </p:cNvPr>
          <p:cNvSpPr txBox="1"/>
          <p:nvPr/>
        </p:nvSpPr>
        <p:spPr>
          <a:xfrm>
            <a:off x="228600" y="1295400"/>
            <a:ext cx="8534400" cy="4093428"/>
          </a:xfrm>
          <a:prstGeom prst="rect">
            <a:avLst/>
          </a:prstGeom>
          <a:noFill/>
        </p:spPr>
        <p:txBody>
          <a:bodyPr wrap="square" rtlCol="0">
            <a:spAutoFit/>
          </a:bodyPr>
          <a:lstStyle/>
          <a:p>
            <a:r>
              <a:rPr lang="en-US" sz="2000" b="1" dirty="0"/>
              <a:t>Commander’s responsibility </a:t>
            </a:r>
          </a:p>
          <a:p>
            <a:pPr algn="just"/>
            <a:endParaRPr lang="en-US" sz="2000" b="1" dirty="0"/>
          </a:p>
          <a:p>
            <a:pPr algn="just"/>
            <a:r>
              <a:rPr lang="en-US" sz="2000" dirty="0"/>
              <a:t>Assuring privacy and providing a confidential disclosure option for sexual assault victims is critical to discharging our commitment. Sexual assault is the most under reported violent crime in both our society and the military. Although the victim’s decision to report is a crucial step following a sexual assault, reporting is often precluded by the victim’s desire for no one to know what happened.</a:t>
            </a:r>
          </a:p>
          <a:p>
            <a:pPr algn="just"/>
            <a:endParaRPr lang="en-US" sz="2000" dirty="0"/>
          </a:p>
          <a:p>
            <a:pPr algn="just"/>
            <a:r>
              <a:rPr lang="en-US" sz="2000" dirty="0"/>
              <a:t>Commanders have a responsibility to ensure community safety and due process of law, but they will also recognize the importance of protecting the privacy of victims under their command. Subject matter experts agree that a system that promotes privacy/confidentiality can have a positive impact in bringing victims forward to provide information about being assaulted.</a:t>
            </a:r>
          </a:p>
        </p:txBody>
      </p:sp>
    </p:spTree>
    <p:extLst>
      <p:ext uri="{BB962C8B-B14F-4D97-AF65-F5344CB8AC3E}">
        <p14:creationId xmlns:p14="http://schemas.microsoft.com/office/powerpoint/2010/main" val="51694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p:cNvSpPr txBox="1">
            <a:spLocks/>
          </p:cNvSpPr>
          <p:nvPr/>
        </p:nvSpPr>
        <p:spPr bwMode="auto">
          <a:xfrm>
            <a:off x="332874" y="13976"/>
            <a:ext cx="85344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kern="1200" cap="none" spc="-100" normalizeH="0" baseline="0" noProof="0">
                <a:ln w="3200">
                  <a:solidFill>
                    <a:schemeClr val="bg2">
                      <a:shade val="75000"/>
                      <a:alpha val="25000"/>
                    </a:schemeClr>
                  </a:solidFill>
                  <a:prstDash val="solid"/>
                  <a:round/>
                </a:ln>
                <a:solidFill>
                  <a:srgbClr val="FFD531"/>
                </a:solidFill>
                <a:effectLst/>
                <a:uLnTx/>
                <a:uFillTx/>
                <a:latin typeface="Impact" pitchFamily="34" charset="0"/>
                <a:ea typeface="ＭＳ Ｐゴシック" pitchFamily="-72" charset="-128"/>
                <a:cs typeface="Arial" pitchFamily="34" charset="0"/>
              </a:defRPr>
            </a:lvl1pPr>
            <a:lvl2pPr marL="639763" indent="-273050" algn="l" rtl="0" eaLnBrk="1" fontAlgn="base" hangingPunct="1">
              <a:spcBef>
                <a:spcPts val="300"/>
              </a:spcBef>
              <a:spcAft>
                <a:spcPts val="1200"/>
              </a:spcAft>
              <a:buClr>
                <a:srgbClr val="222613"/>
              </a:buClr>
              <a:buSzPct val="100000"/>
              <a:buFont typeface="Arial" pitchFamily="-72" charset="0"/>
              <a:buChar char="•"/>
              <a:defRPr sz="2400" kern="1200">
                <a:solidFill>
                  <a:schemeClr val="bg1"/>
                </a:solidFill>
                <a:latin typeface="Arial" pitchFamily="34" charset="0"/>
                <a:ea typeface="ＭＳ Ｐゴシック" pitchFamily="-72" charset="-128"/>
                <a:cs typeface="ＭＳ Ｐゴシック" pitchFamily="-72" charset="-128"/>
              </a:defRPr>
            </a:lvl2pPr>
            <a:lvl3pPr marL="1004888" indent="-228600" algn="l" rtl="0" eaLnBrk="1" fontAlgn="base" hangingPunct="1">
              <a:spcBef>
                <a:spcPts val="300"/>
              </a:spcBef>
              <a:spcAft>
                <a:spcPts val="1200"/>
              </a:spcAft>
              <a:buClr>
                <a:srgbClr val="222613"/>
              </a:buClr>
              <a:buSzPct val="85000"/>
              <a:buFont typeface="Wingdings" pitchFamily="-72" charset="2"/>
              <a:buChar char="§"/>
              <a:defRPr sz="2200" kern="1200">
                <a:solidFill>
                  <a:schemeClr val="bg1"/>
                </a:solidFill>
                <a:latin typeface="Arial" pitchFamily="34" charset="0"/>
                <a:ea typeface="ＭＳ Ｐゴシック" pitchFamily="-72" charset="-128"/>
                <a:cs typeface="ＭＳ Ｐゴシック" pitchFamily="-72" charset="-128"/>
              </a:defRPr>
            </a:lvl3pPr>
            <a:lvl4pPr marL="1279525" indent="-228600" algn="l" rtl="0" eaLnBrk="1" fontAlgn="base" hangingPunct="1">
              <a:spcBef>
                <a:spcPts val="300"/>
              </a:spcBef>
              <a:spcAft>
                <a:spcPts val="1200"/>
              </a:spcAft>
              <a:buClr>
                <a:srgbClr val="222613"/>
              </a:buClr>
              <a:buSzPct val="85000"/>
              <a:buFont typeface="Wingdings" pitchFamily="-72" charset="2"/>
              <a:buChar char="Ø"/>
              <a:defRPr sz="2000" kern="1200">
                <a:solidFill>
                  <a:schemeClr val="bg1"/>
                </a:solidFill>
                <a:latin typeface="Arial" pitchFamily="34" charset="0"/>
                <a:ea typeface="ＭＳ Ｐゴシック" pitchFamily="-72" charset="-128"/>
                <a:cs typeface="ＭＳ Ｐゴシック" pitchFamily="-72" charset="-128"/>
              </a:defRPr>
            </a:lvl4pPr>
            <a:lvl5pPr marL="1554163" indent="-228600" algn="l" rtl="0" eaLnBrk="1" fontAlgn="base" hangingPunct="1">
              <a:spcBef>
                <a:spcPts val="338"/>
              </a:spcBef>
              <a:spcAft>
                <a:spcPts val="1200"/>
              </a:spcAft>
              <a:buClr>
                <a:srgbClr val="222613"/>
              </a:buClr>
              <a:buSzPct val="85000"/>
              <a:buFont typeface="Arial" pitchFamily="-72" charset="0"/>
              <a:buChar char="•"/>
              <a:defRPr kern="1200">
                <a:solidFill>
                  <a:schemeClr val="bg1"/>
                </a:solidFill>
                <a:latin typeface="Arial" pitchFamily="34" charset="0"/>
                <a:ea typeface="ＭＳ Ｐゴシック" pitchFamily="-72" charset="-128"/>
                <a:cs typeface="ＭＳ Ｐゴシック" pitchFamily="-72" charset="-12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ctr"/>
            <a:r>
              <a:rPr lang="en-US" sz="3200" dirty="0">
                <a:solidFill>
                  <a:schemeClr val="tx1"/>
                </a:solidFill>
                <a:latin typeface="+mj-lt"/>
              </a:rPr>
              <a:t>Expedited Transfers</a:t>
            </a:r>
          </a:p>
        </p:txBody>
      </p:sp>
      <p:sp>
        <p:nvSpPr>
          <p:cNvPr id="5" name="Text Placeholder 2"/>
          <p:cNvSpPr txBox="1">
            <a:spLocks/>
          </p:cNvSpPr>
          <p:nvPr/>
        </p:nvSpPr>
        <p:spPr bwMode="auto">
          <a:xfrm>
            <a:off x="0" y="974724"/>
            <a:ext cx="9067800" cy="550227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7013" indent="-227013" algn="l" rtl="0" eaLnBrk="0" fontAlgn="base" hangingPunct="0">
              <a:lnSpc>
                <a:spcPct val="114000"/>
              </a:lnSpc>
              <a:spcBef>
                <a:spcPct val="0"/>
              </a:spcBef>
              <a:spcAft>
                <a:spcPts val="600"/>
              </a:spcAft>
              <a:buClr>
                <a:srgbClr val="2D2901"/>
              </a:buClr>
              <a:buSzPct val="85000"/>
              <a:buFont typeface="Arial"/>
              <a:buChar char="•"/>
              <a:tabLst>
                <a:tab pos="230188" algn="l"/>
              </a:tabLst>
              <a:defRPr sz="2400" b="1" i="0" kern="1200">
                <a:solidFill>
                  <a:schemeClr val="bg1"/>
                </a:solidFill>
                <a:latin typeface="Arial"/>
                <a:ea typeface="ＭＳ Ｐゴシック" pitchFamily="34" charset="-128"/>
                <a:cs typeface="Arial"/>
              </a:defRPr>
            </a:lvl1pPr>
            <a:lvl2pPr marL="457200" indent="-227013" algn="l" rtl="0" eaLnBrk="0" fontAlgn="base" hangingPunct="0">
              <a:lnSpc>
                <a:spcPct val="114000"/>
              </a:lnSpc>
              <a:spcBef>
                <a:spcPct val="0"/>
              </a:spcBef>
              <a:spcAft>
                <a:spcPts val="600"/>
              </a:spcAft>
              <a:buClr>
                <a:srgbClr val="222613"/>
              </a:buClr>
              <a:buSzPct val="100000"/>
              <a:buFont typeface="Lucida Grande"/>
              <a:buChar char="–"/>
              <a:defRPr sz="2000" b="1" kern="1200">
                <a:solidFill>
                  <a:schemeClr val="bg1"/>
                </a:solidFill>
                <a:latin typeface="Arial"/>
                <a:ea typeface="Arial" charset="0"/>
                <a:cs typeface="Arial"/>
              </a:defRPr>
            </a:lvl2pPr>
            <a:lvl3pPr marL="685800" indent="-231775" algn="l" rtl="0" eaLnBrk="0" fontAlgn="base" hangingPunct="0">
              <a:lnSpc>
                <a:spcPct val="114000"/>
              </a:lnSpc>
              <a:spcBef>
                <a:spcPct val="0"/>
              </a:spcBef>
              <a:spcAft>
                <a:spcPts val="600"/>
              </a:spcAft>
              <a:buClr>
                <a:srgbClr val="222613"/>
              </a:buClr>
              <a:buSzPct val="85000"/>
              <a:buFont typeface="Arial"/>
              <a:buChar char="•"/>
              <a:defRPr sz="1600" b="1" kern="1200">
                <a:solidFill>
                  <a:schemeClr val="bg1"/>
                </a:solidFill>
                <a:latin typeface="Arial"/>
                <a:ea typeface="Arial" charset="0"/>
                <a:cs typeface="Arial"/>
              </a:defRPr>
            </a:lvl3pPr>
            <a:lvl4pPr marL="1279525" indent="-228600" algn="l" rtl="0" eaLnBrk="0" fontAlgn="base" hangingPunct="0">
              <a:lnSpc>
                <a:spcPct val="114000"/>
              </a:lnSpc>
              <a:spcBef>
                <a:spcPct val="0"/>
              </a:spcBef>
              <a:spcAft>
                <a:spcPts val="600"/>
              </a:spcAft>
              <a:buClr>
                <a:srgbClr val="222613"/>
              </a:buClr>
              <a:buSzPct val="75000"/>
              <a:buFont typeface="Courier New" pitchFamily="49" charset="0"/>
              <a:buChar char="o"/>
              <a:defRPr sz="1600" b="1" kern="1200">
                <a:solidFill>
                  <a:schemeClr val="bg1"/>
                </a:solidFill>
                <a:latin typeface="Arial"/>
                <a:ea typeface="Arial" charset="0"/>
                <a:cs typeface="Arial"/>
              </a:defRPr>
            </a:lvl4pPr>
            <a:lvl5pPr marL="1554163" indent="-228600" algn="l" rtl="0" eaLnBrk="0" fontAlgn="base" hangingPunct="0">
              <a:lnSpc>
                <a:spcPct val="114000"/>
              </a:lnSpc>
              <a:spcBef>
                <a:spcPct val="0"/>
              </a:spcBef>
              <a:spcAft>
                <a:spcPts val="600"/>
              </a:spcAft>
              <a:buClr>
                <a:srgbClr val="222613"/>
              </a:buClr>
              <a:buSzPct val="85000"/>
              <a:buFont typeface="Arial" pitchFamily="34" charset="0"/>
              <a:buChar char="•"/>
              <a:defRPr sz="1400" b="1" kern="1200">
                <a:solidFill>
                  <a:schemeClr val="bg1"/>
                </a:solidFill>
                <a:latin typeface="Arial"/>
                <a:ea typeface="Arial" charset="0"/>
                <a:cs typeface="Arial"/>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spcAft>
                <a:spcPts val="900"/>
              </a:spcAft>
              <a:buSzPct val="100000"/>
              <a:buFont typeface="Wingdings" panose="05000000000000000000" pitchFamily="2" charset="2"/>
              <a:buChar char="q"/>
            </a:pPr>
            <a:r>
              <a:rPr lang="en-US" sz="2000" b="0" dirty="0">
                <a:solidFill>
                  <a:schemeClr val="tx1"/>
                </a:solidFill>
                <a:latin typeface="+mn-lt"/>
                <a:cs typeface="Arial" pitchFamily="34" charset="0"/>
              </a:rPr>
              <a:t> Sexual assault victims who file an unrestricted report can request an expedited transfer/reassignment from their current unit</a:t>
            </a:r>
          </a:p>
          <a:p>
            <a:pPr>
              <a:spcAft>
                <a:spcPts val="900"/>
              </a:spcAft>
              <a:buSzPct val="100000"/>
              <a:buFont typeface="Wingdings" panose="05000000000000000000" pitchFamily="2" charset="2"/>
              <a:buChar char="q"/>
            </a:pPr>
            <a:r>
              <a:rPr lang="en-US" sz="2000" b="0" dirty="0">
                <a:solidFill>
                  <a:schemeClr val="tx1"/>
                </a:solidFill>
                <a:latin typeface="+mn-lt"/>
                <a:cs typeface="Arial" pitchFamily="34" charset="0"/>
              </a:rPr>
              <a:t> The request must be submitted in writing using DA Form 4187</a:t>
            </a:r>
          </a:p>
          <a:p>
            <a:pPr>
              <a:spcAft>
                <a:spcPts val="900"/>
              </a:spcAft>
              <a:buSzPct val="100000"/>
              <a:buFont typeface="Wingdings" panose="05000000000000000000" pitchFamily="2" charset="2"/>
              <a:buChar char="q"/>
            </a:pPr>
            <a:r>
              <a:rPr lang="en-US" sz="2000" b="0" dirty="0">
                <a:solidFill>
                  <a:schemeClr val="tx1"/>
                </a:solidFill>
                <a:latin typeface="+mn-lt"/>
                <a:cs typeface="Arial" pitchFamily="34" charset="0"/>
              </a:rPr>
              <a:t> Commander (battalion or above) has 72 hours to recommend approval or disapproval of the request if he or she cannot otherwise approve the request</a:t>
            </a:r>
          </a:p>
          <a:p>
            <a:pPr>
              <a:spcAft>
                <a:spcPts val="900"/>
              </a:spcAft>
              <a:buSzPct val="100000"/>
              <a:buFont typeface="Wingdings" panose="05000000000000000000" pitchFamily="2" charset="2"/>
              <a:buChar char="q"/>
            </a:pPr>
            <a:r>
              <a:rPr lang="en-US" sz="2000" b="0" dirty="0">
                <a:solidFill>
                  <a:schemeClr val="tx1"/>
                </a:solidFill>
                <a:latin typeface="+mn-lt"/>
                <a:cs typeface="Arial" pitchFamily="34" charset="0"/>
              </a:rPr>
              <a:t> Do not stop the progress of an expedited transfer request</a:t>
            </a:r>
          </a:p>
          <a:p>
            <a:pPr>
              <a:spcAft>
                <a:spcPts val="900"/>
              </a:spcAft>
              <a:buSzPct val="100000"/>
              <a:buFont typeface="Wingdings" panose="05000000000000000000" pitchFamily="2" charset="2"/>
              <a:buChar char="q"/>
            </a:pPr>
            <a:r>
              <a:rPr lang="en-US" sz="2000" b="0" dirty="0">
                <a:solidFill>
                  <a:schemeClr val="tx1"/>
                </a:solidFill>
                <a:latin typeface="+mn-lt"/>
                <a:cs typeface="Arial" pitchFamily="34" charset="0"/>
              </a:rPr>
              <a:t> The transfer or reassignment may be:</a:t>
            </a:r>
          </a:p>
          <a:p>
            <a:pPr lvl="1">
              <a:spcAft>
                <a:spcPts val="900"/>
              </a:spcAft>
              <a:buFont typeface="Wingdings" panose="05000000000000000000" pitchFamily="2" charset="2"/>
              <a:buChar char="q"/>
              <a:tabLst>
                <a:tab pos="230188" algn="l"/>
              </a:tabLst>
            </a:pPr>
            <a:r>
              <a:rPr lang="en-US" sz="1800" b="0" dirty="0">
                <a:solidFill>
                  <a:schemeClr val="tx1"/>
                </a:solidFill>
                <a:latin typeface="+mn-lt"/>
                <a:ea typeface="Arial" pitchFamily="34" charset="0"/>
                <a:cs typeface="Arial" pitchFamily="34" charset="0"/>
              </a:rPr>
              <a:t>Another unit at a different location </a:t>
            </a:r>
          </a:p>
          <a:p>
            <a:pPr lvl="1">
              <a:spcAft>
                <a:spcPts val="900"/>
              </a:spcAft>
              <a:buFont typeface="Wingdings" panose="05000000000000000000" pitchFamily="2" charset="2"/>
              <a:buChar char="q"/>
              <a:tabLst>
                <a:tab pos="230188" algn="l"/>
              </a:tabLst>
            </a:pPr>
            <a:r>
              <a:rPr lang="en-US" sz="1800" b="0" dirty="0">
                <a:solidFill>
                  <a:schemeClr val="tx1"/>
                </a:solidFill>
                <a:latin typeface="+mn-lt"/>
                <a:ea typeface="Arial" pitchFamily="34" charset="0"/>
                <a:cs typeface="Arial" pitchFamily="34" charset="0"/>
              </a:rPr>
              <a:t>Another company within the same battalion / Another battalion within the same brigade </a:t>
            </a:r>
          </a:p>
          <a:p>
            <a:pPr lvl="1">
              <a:spcAft>
                <a:spcPts val="900"/>
              </a:spcAft>
              <a:buFont typeface="Wingdings" panose="05000000000000000000" pitchFamily="2" charset="2"/>
              <a:buChar char="q"/>
              <a:tabLst>
                <a:tab pos="230188" algn="l"/>
              </a:tabLst>
            </a:pPr>
            <a:r>
              <a:rPr lang="en-US" sz="1800" b="0" dirty="0">
                <a:solidFill>
                  <a:schemeClr val="tx1"/>
                </a:solidFill>
                <a:latin typeface="+mn-lt"/>
                <a:ea typeface="Arial" pitchFamily="34" charset="0"/>
                <a:cs typeface="Arial" pitchFamily="34" charset="0"/>
              </a:rPr>
              <a:t>Another brigade within the same division / Another division within the same command</a:t>
            </a:r>
          </a:p>
          <a:p>
            <a:pPr lvl="1">
              <a:spcAft>
                <a:spcPts val="900"/>
              </a:spcAft>
              <a:buFont typeface="Wingdings" panose="05000000000000000000" pitchFamily="2" charset="2"/>
              <a:buChar char="q"/>
              <a:tabLst>
                <a:tab pos="230188" algn="l"/>
              </a:tabLst>
            </a:pPr>
            <a:r>
              <a:rPr lang="en-US" sz="1800" b="0" dirty="0">
                <a:solidFill>
                  <a:schemeClr val="tx1"/>
                </a:solidFill>
                <a:latin typeface="+mn-lt"/>
                <a:ea typeface="Arial" pitchFamily="34" charset="0"/>
                <a:cs typeface="Arial" pitchFamily="34" charset="0"/>
              </a:rPr>
              <a:t>RST / consider transferring the subject</a:t>
            </a:r>
            <a:endParaRPr lang="en-US" sz="2000" dirty="0">
              <a:latin typeface="+mn-lt"/>
              <a:cs typeface="Arial" pitchFamily="34" charset="0"/>
            </a:endParaRPr>
          </a:p>
        </p:txBody>
      </p:sp>
      <p:sp>
        <p:nvSpPr>
          <p:cNvPr id="2" name="Slide Number Placeholder 1"/>
          <p:cNvSpPr>
            <a:spLocks noGrp="1"/>
          </p:cNvSpPr>
          <p:nvPr>
            <p:ph type="sldNum" sz="quarter" idx="12"/>
          </p:nvPr>
        </p:nvSpPr>
        <p:spPr/>
        <p:txBody>
          <a:bodyPr/>
          <a:lstStyle/>
          <a:p>
            <a:pPr>
              <a:defRPr/>
            </a:pPr>
            <a:fld id="{84AE9545-D4A7-45B6-BA08-D0CD7634E777}" type="slidenum">
              <a:rPr lang="en-US" smtClean="0"/>
              <a:pPr>
                <a:defRPr/>
              </a:pPr>
              <a:t>29</a:t>
            </a:fld>
            <a:endParaRPr lang="en-US" dirty="0"/>
          </a:p>
        </p:txBody>
      </p:sp>
    </p:spTree>
    <p:extLst>
      <p:ext uri="{BB962C8B-B14F-4D97-AF65-F5344CB8AC3E}">
        <p14:creationId xmlns:p14="http://schemas.microsoft.com/office/powerpoint/2010/main" val="63690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C93AD-A4F6-D0D0-3AFD-7D2B26B9EB00}"/>
              </a:ext>
            </a:extLst>
          </p:cNvPr>
          <p:cNvSpPr>
            <a:spLocks noGrp="1"/>
          </p:cNvSpPr>
          <p:nvPr>
            <p:ph idx="1"/>
          </p:nvPr>
        </p:nvSpPr>
        <p:spPr>
          <a:xfrm>
            <a:off x="304800" y="1066800"/>
            <a:ext cx="8534400" cy="4525963"/>
          </a:xfrm>
        </p:spPr>
        <p:txBody>
          <a:bodyPr/>
          <a:lstStyle/>
          <a:p>
            <a:pPr algn="l"/>
            <a:endParaRPr lang="en-US" sz="2400" i="0" u="none" strike="noStrike" baseline="0" dirty="0">
              <a:solidFill>
                <a:srgbClr val="000000"/>
              </a:solidFill>
            </a:endParaRPr>
          </a:p>
          <a:p>
            <a:pPr marL="0" indent="0">
              <a:buNone/>
            </a:pPr>
            <a:r>
              <a:rPr lang="en-US" sz="2400" i="0" u="none" strike="noStrike" baseline="0" dirty="0">
                <a:solidFill>
                  <a:srgbClr val="000000"/>
                </a:solidFill>
              </a:rPr>
              <a:t> “When it comes to sexual harassment and sexual assault, our primary focus is prevention. But in the unfortunate event someone is harmed in this way, we owe it to our victims that the response is quick, compassionate, and comprehensive.” </a:t>
            </a:r>
          </a:p>
          <a:p>
            <a:pPr marL="0" indent="0">
              <a:buNone/>
            </a:pPr>
            <a:r>
              <a:rPr lang="en-US" sz="2400" i="0" u="none" strike="noStrike" baseline="0" dirty="0">
                <a:solidFill>
                  <a:srgbClr val="000000"/>
                </a:solidFill>
              </a:rPr>
              <a:t>– Secretary Christine E. Wormuth </a:t>
            </a:r>
          </a:p>
          <a:p>
            <a:pPr marL="0" indent="0">
              <a:buNone/>
            </a:pPr>
            <a:endParaRPr lang="en-US" sz="2400" dirty="0">
              <a:solidFill>
                <a:srgbClr val="000000"/>
              </a:solidFill>
            </a:endParaRPr>
          </a:p>
          <a:p>
            <a:pPr marL="0" indent="0">
              <a:buNone/>
            </a:pPr>
            <a:r>
              <a:rPr lang="en-US" sz="2400" b="1" i="0" u="none" strike="noStrike" baseline="0" dirty="0">
                <a:solidFill>
                  <a:srgbClr val="000000"/>
                </a:solidFill>
              </a:rPr>
              <a:t>The Army holds Commanders accountable for their unit climates, for protecting their people from sexual harassment and sexual assault, and for protecting survivors from retaliatory actions. </a:t>
            </a:r>
            <a:endParaRPr lang="en-US" sz="2400" dirty="0">
              <a:solidFill>
                <a:srgbClr val="000000"/>
              </a:solidFill>
            </a:endParaRPr>
          </a:p>
          <a:p>
            <a:pPr marL="0" indent="0">
              <a:buNone/>
            </a:pPr>
            <a:endParaRPr lang="en-US" sz="3600" dirty="0"/>
          </a:p>
        </p:txBody>
      </p:sp>
    </p:spTree>
    <p:extLst>
      <p:ext uri="{BB962C8B-B14F-4D97-AF65-F5344CB8AC3E}">
        <p14:creationId xmlns:p14="http://schemas.microsoft.com/office/powerpoint/2010/main" val="336037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54049" y="12067"/>
            <a:ext cx="7886700" cy="502920"/>
          </a:xfrm>
        </p:spPr>
        <p:txBody>
          <a:bodyPr/>
          <a:lstStyle/>
          <a:p>
            <a:r>
              <a:rPr lang="en-US" sz="3200" b="0" dirty="0">
                <a:latin typeface="+mn-lt"/>
                <a:cs typeface="Arial" panose="020B0604020202020204" pitchFamily="34" charset="0"/>
              </a:rPr>
              <a:t>SHARP CCIR Criteria</a:t>
            </a:r>
          </a:p>
        </p:txBody>
      </p:sp>
      <p:sp>
        <p:nvSpPr>
          <p:cNvPr id="13" name="Rectangle 12"/>
          <p:cNvSpPr/>
          <p:nvPr/>
        </p:nvSpPr>
        <p:spPr>
          <a:xfrm>
            <a:off x="838200" y="914400"/>
            <a:ext cx="7543800" cy="1015663"/>
          </a:xfrm>
          <a:prstGeom prst="rect">
            <a:avLst/>
          </a:prstGeom>
        </p:spPr>
        <p:txBody>
          <a:bodyPr wrap="square">
            <a:spAutoFit/>
          </a:bodyPr>
          <a:lstStyle/>
          <a:p>
            <a:pPr eaLnBrk="0" hangingPunct="0">
              <a:tabLst>
                <a:tab pos="2243138" algn="l"/>
              </a:tabLst>
            </a:pPr>
            <a:r>
              <a:rPr lang="en-US" sz="2000" kern="0" dirty="0">
                <a:ea typeface="Times New Roman" pitchFamily="18" charset="0"/>
                <a:cs typeface="Arial" panose="020B0604020202020204" pitchFamily="34" charset="0"/>
              </a:rPr>
              <a:t>Any sexual </a:t>
            </a:r>
            <a:r>
              <a:rPr lang="en-US" sz="2000" b="1" kern="0" dirty="0">
                <a:ea typeface="Times New Roman" pitchFamily="18" charset="0"/>
                <a:cs typeface="Arial" panose="020B0604020202020204" pitchFamily="34" charset="0"/>
              </a:rPr>
              <a:t>assault </a:t>
            </a:r>
            <a:r>
              <a:rPr lang="en-US" sz="2000" kern="0" dirty="0">
                <a:ea typeface="Times New Roman" pitchFamily="18" charset="0"/>
                <a:cs typeface="Arial" panose="020B0604020202020204" pitchFamily="34" charset="0"/>
              </a:rPr>
              <a:t>/ sexual </a:t>
            </a:r>
            <a:r>
              <a:rPr lang="en-US" sz="2000" b="1" kern="0" dirty="0">
                <a:ea typeface="Times New Roman" pitchFamily="18" charset="0"/>
                <a:cs typeface="Arial" panose="020B0604020202020204" pitchFamily="34" charset="0"/>
              </a:rPr>
              <a:t>harassment </a:t>
            </a:r>
            <a:r>
              <a:rPr lang="en-US" sz="2000" kern="0" dirty="0">
                <a:ea typeface="Times New Roman" pitchFamily="18" charset="0"/>
                <a:cs typeface="Arial" panose="020B0604020202020204" pitchFamily="34" charset="0"/>
              </a:rPr>
              <a:t>incidents that meet the below listed criteria must be reported through SHARP Channels ONLY within </a:t>
            </a:r>
            <a:r>
              <a:rPr lang="en-US" sz="2000" b="1" kern="0" dirty="0">
                <a:ea typeface="Times New Roman" pitchFamily="18" charset="0"/>
                <a:cs typeface="Arial" panose="020B0604020202020204" pitchFamily="34" charset="0"/>
              </a:rPr>
              <a:t>18 hours or less:</a:t>
            </a:r>
            <a:r>
              <a:rPr lang="en-US" sz="2000" kern="0" dirty="0">
                <a:ea typeface="Times New Roman" pitchFamily="18" charset="0"/>
                <a:cs typeface="Arial" panose="020B0604020202020204" pitchFamily="34" charset="0"/>
              </a:rPr>
              <a:t> </a:t>
            </a:r>
          </a:p>
        </p:txBody>
      </p:sp>
      <p:sp>
        <p:nvSpPr>
          <p:cNvPr id="16" name="Rectangle 15"/>
          <p:cNvSpPr/>
          <p:nvPr/>
        </p:nvSpPr>
        <p:spPr>
          <a:xfrm>
            <a:off x="19050" y="3507436"/>
            <a:ext cx="2130046" cy="1815882"/>
          </a:xfrm>
          <a:prstGeom prst="rect">
            <a:avLst/>
          </a:prstGeom>
        </p:spPr>
        <p:txBody>
          <a:bodyPr wrap="square">
            <a:spAutoFit/>
          </a:bodyPr>
          <a:lstStyle/>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Commanders O-5(P)    or higher</a:t>
            </a:r>
          </a:p>
          <a:p>
            <a:pPr eaLnBrk="0" hangingPunct="0">
              <a:tabLst>
                <a:tab pos="170216" algn="l"/>
                <a:tab pos="2243966" algn="l"/>
              </a:tabLst>
            </a:pPr>
            <a:endParaRPr lang="en-US" sz="1400" kern="0" dirty="0">
              <a:ea typeface="Times New Roman" pitchFamily="18" charset="0"/>
              <a:cs typeface="Arial" panose="020B0604020202020204" pitchFamily="34" charset="0"/>
            </a:endParaRP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E-9 / CSMs</a:t>
            </a:r>
          </a:p>
          <a:p>
            <a:pPr eaLnBrk="0" hangingPunct="0">
              <a:tabLst>
                <a:tab pos="170216" algn="l"/>
                <a:tab pos="2243966" algn="l"/>
              </a:tabLst>
            </a:pPr>
            <a:endParaRPr lang="en-US" sz="1400" kern="0" dirty="0">
              <a:ea typeface="Times New Roman" pitchFamily="18" charset="0"/>
              <a:cs typeface="Arial" panose="020B0604020202020204" pitchFamily="34" charset="0"/>
            </a:endParaRP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Senior Civilian Supervisors (GS-15 / SES)</a:t>
            </a:r>
          </a:p>
        </p:txBody>
      </p:sp>
      <p:sp>
        <p:nvSpPr>
          <p:cNvPr id="17" name="Rounded Rectangle 16"/>
          <p:cNvSpPr/>
          <p:nvPr/>
        </p:nvSpPr>
        <p:spPr>
          <a:xfrm>
            <a:off x="383286" y="2133600"/>
            <a:ext cx="1409700" cy="892288"/>
          </a:xfrm>
          <a:prstGeom prst="roundRect">
            <a:avLst/>
          </a:prstGeom>
          <a:solidFill>
            <a:srgbClr val="B7E0F0"/>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Arial" panose="020B0604020202020204" pitchFamily="34" charset="0"/>
              </a:rPr>
              <a:t>Category 1</a:t>
            </a:r>
          </a:p>
        </p:txBody>
      </p:sp>
      <p:cxnSp>
        <p:nvCxnSpPr>
          <p:cNvPr id="18" name="Straight Connector 17"/>
          <p:cNvCxnSpPr>
            <a:cxnSpLocks/>
            <a:stCxn id="17" idx="2"/>
            <a:endCxn id="16" idx="0"/>
          </p:cNvCxnSpPr>
          <p:nvPr/>
        </p:nvCxnSpPr>
        <p:spPr>
          <a:xfrm flipH="1">
            <a:off x="1084073" y="3025888"/>
            <a:ext cx="4063" cy="481548"/>
          </a:xfrm>
          <a:prstGeom prst="line">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149096" y="3547230"/>
            <a:ext cx="2610606" cy="3108543"/>
          </a:xfrm>
          <a:prstGeom prst="rect">
            <a:avLst/>
          </a:prstGeom>
        </p:spPr>
        <p:txBody>
          <a:bodyPr wrap="square">
            <a:spAutoFit/>
          </a:bodyPr>
          <a:lstStyle/>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Appointed SHARP Professionals (SARC, VA)</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SHARP Staff members</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Special Victims Counsel (SVC), Special Victim’s Prosecutor(SVP), USACIDC Sexual Assault Investigator, or Special Victim Witness Liaison(SVW)</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Drill Sergeant</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Chaplains</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Sexual Assault Nurse Examiners and Sexual Assault Medical Forensic Examiners.</a:t>
            </a:r>
          </a:p>
        </p:txBody>
      </p:sp>
      <p:sp>
        <p:nvSpPr>
          <p:cNvPr id="30" name="Rounded Rectangle 29"/>
          <p:cNvSpPr/>
          <p:nvPr/>
        </p:nvSpPr>
        <p:spPr>
          <a:xfrm>
            <a:off x="2750692" y="2167138"/>
            <a:ext cx="1409700" cy="892288"/>
          </a:xfrm>
          <a:prstGeom prst="roundRect">
            <a:avLst/>
          </a:prstGeom>
          <a:solidFill>
            <a:srgbClr val="B7E0F0"/>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Arial" panose="020B0604020202020204" pitchFamily="34" charset="0"/>
              </a:rPr>
              <a:t>Category 2</a:t>
            </a:r>
          </a:p>
        </p:txBody>
      </p:sp>
      <p:cxnSp>
        <p:nvCxnSpPr>
          <p:cNvPr id="31" name="Straight Connector 30"/>
          <p:cNvCxnSpPr>
            <a:cxnSpLocks/>
            <a:stCxn id="30" idx="2"/>
            <a:endCxn id="29" idx="0"/>
          </p:cNvCxnSpPr>
          <p:nvPr/>
        </p:nvCxnSpPr>
        <p:spPr>
          <a:xfrm flipH="1">
            <a:off x="3454399" y="3059426"/>
            <a:ext cx="1143" cy="487804"/>
          </a:xfrm>
          <a:prstGeom prst="line">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759702" y="3506804"/>
            <a:ext cx="2133601" cy="2677656"/>
          </a:xfrm>
          <a:prstGeom prst="rect">
            <a:avLst/>
          </a:prstGeom>
        </p:spPr>
        <p:txBody>
          <a:bodyPr wrap="square">
            <a:spAutoFit/>
          </a:bodyPr>
          <a:lstStyle/>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Multiple reports originating from single unit or organization</a:t>
            </a:r>
          </a:p>
          <a:p>
            <a:pPr eaLnBrk="0" hangingPunct="0">
              <a:tabLst>
                <a:tab pos="170216" algn="l"/>
                <a:tab pos="2243966" algn="l"/>
              </a:tabLst>
            </a:pPr>
            <a:endParaRPr lang="en-US" sz="1400" kern="0" dirty="0">
              <a:ea typeface="Times New Roman" pitchFamily="18" charset="0"/>
              <a:cs typeface="Arial" panose="020B0604020202020204" pitchFamily="34" charset="0"/>
            </a:endParaRP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Pattern of reports that suggests a serial offender</a:t>
            </a:r>
          </a:p>
          <a:p>
            <a:pPr eaLnBrk="0" hangingPunct="0">
              <a:tabLst>
                <a:tab pos="170216" algn="l"/>
                <a:tab pos="2243966" algn="l"/>
              </a:tabLst>
            </a:pPr>
            <a:endParaRPr lang="en-US" sz="1400" kern="0" dirty="0">
              <a:ea typeface="Times New Roman" pitchFamily="18" charset="0"/>
              <a:cs typeface="Arial" panose="020B0604020202020204" pitchFamily="34" charset="0"/>
            </a:endParaRP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Extreme violence</a:t>
            </a:r>
          </a:p>
          <a:p>
            <a:pPr eaLnBrk="0" hangingPunct="0">
              <a:tabLst>
                <a:tab pos="170216" algn="l"/>
                <a:tab pos="2243966" algn="l"/>
              </a:tabLst>
            </a:pPr>
            <a:endParaRPr lang="en-US" sz="1400" kern="0" dirty="0">
              <a:ea typeface="Times New Roman" pitchFamily="18" charset="0"/>
              <a:cs typeface="Arial" panose="020B0604020202020204" pitchFamily="34" charset="0"/>
            </a:endParaRP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Other abnormal situations</a:t>
            </a:r>
          </a:p>
        </p:txBody>
      </p:sp>
      <p:sp>
        <p:nvSpPr>
          <p:cNvPr id="33" name="Rounded Rectangle 32"/>
          <p:cNvSpPr/>
          <p:nvPr/>
        </p:nvSpPr>
        <p:spPr>
          <a:xfrm>
            <a:off x="5118098" y="2134233"/>
            <a:ext cx="1409700" cy="892288"/>
          </a:xfrm>
          <a:prstGeom prst="roundRect">
            <a:avLst/>
          </a:prstGeom>
          <a:solidFill>
            <a:srgbClr val="B7E0F0"/>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Arial" panose="020B0604020202020204" pitchFamily="34" charset="0"/>
              </a:rPr>
              <a:t>Category 3</a:t>
            </a:r>
          </a:p>
        </p:txBody>
      </p:sp>
      <p:cxnSp>
        <p:nvCxnSpPr>
          <p:cNvPr id="34" name="Straight Connector 33"/>
          <p:cNvCxnSpPr>
            <a:stCxn id="33" idx="2"/>
            <a:endCxn id="32" idx="0"/>
          </p:cNvCxnSpPr>
          <p:nvPr/>
        </p:nvCxnSpPr>
        <p:spPr>
          <a:xfrm>
            <a:off x="5822948" y="3026521"/>
            <a:ext cx="3555" cy="480283"/>
          </a:xfrm>
          <a:prstGeom prst="line">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048498" y="3507436"/>
            <a:ext cx="2095502" cy="738664"/>
          </a:xfrm>
          <a:prstGeom prst="rect">
            <a:avLst/>
          </a:prstGeom>
        </p:spPr>
        <p:txBody>
          <a:bodyPr wrap="square">
            <a:spAutoFit/>
          </a:bodyPr>
          <a:lstStyle/>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Cases expected to attract high media or Congressional attention</a:t>
            </a:r>
          </a:p>
        </p:txBody>
      </p:sp>
      <p:sp>
        <p:nvSpPr>
          <p:cNvPr id="38" name="Rounded Rectangle 37"/>
          <p:cNvSpPr/>
          <p:nvPr/>
        </p:nvSpPr>
        <p:spPr>
          <a:xfrm>
            <a:off x="7391399" y="2215735"/>
            <a:ext cx="1409700" cy="892288"/>
          </a:xfrm>
          <a:prstGeom prst="roundRect">
            <a:avLst/>
          </a:prstGeom>
          <a:solidFill>
            <a:srgbClr val="B7E0F0"/>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Arial" panose="020B0604020202020204" pitchFamily="34" charset="0"/>
              </a:rPr>
              <a:t>Category 4</a:t>
            </a:r>
          </a:p>
        </p:txBody>
      </p:sp>
      <p:cxnSp>
        <p:nvCxnSpPr>
          <p:cNvPr id="39" name="Straight Connector 38"/>
          <p:cNvCxnSpPr>
            <a:stCxn id="38" idx="2"/>
            <a:endCxn id="37" idx="0"/>
          </p:cNvCxnSpPr>
          <p:nvPr/>
        </p:nvCxnSpPr>
        <p:spPr>
          <a:xfrm>
            <a:off x="8096249" y="3108023"/>
            <a:ext cx="0" cy="399413"/>
          </a:xfrm>
          <a:prstGeom prst="line">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72200" y="6322713"/>
            <a:ext cx="2862130" cy="307777"/>
          </a:xfrm>
          <a:prstGeom prst="rect">
            <a:avLst/>
          </a:prstGeom>
          <a:noFill/>
        </p:spPr>
        <p:txBody>
          <a:bodyPr wrap="none" rtlCol="0">
            <a:spAutoFit/>
          </a:bodyPr>
          <a:lstStyle/>
          <a:p>
            <a:r>
              <a:rPr lang="en-US" sz="1400" b="1" dirty="0"/>
              <a:t>Army Regulation 600–20 </a:t>
            </a:r>
            <a:r>
              <a:rPr lang="en-US" sz="1400" b="1" dirty="0">
                <a:cs typeface="Arial" panose="020B0604020202020204" pitchFamily="34" charset="0"/>
              </a:rPr>
              <a:t>Appendix J</a:t>
            </a:r>
            <a:endParaRPr lang="es-PR" sz="1400" dirty="0"/>
          </a:p>
        </p:txBody>
      </p:sp>
    </p:spTree>
    <p:extLst>
      <p:ext uri="{BB962C8B-B14F-4D97-AF65-F5344CB8AC3E}">
        <p14:creationId xmlns:p14="http://schemas.microsoft.com/office/powerpoint/2010/main" val="3196051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1"/>
          <p:cNvSpPr>
            <a:spLocks noGrp="1"/>
          </p:cNvSpPr>
          <p:nvPr>
            <p:ph idx="1"/>
          </p:nvPr>
        </p:nvSpPr>
        <p:spPr>
          <a:xfrm>
            <a:off x="4343402" y="1066800"/>
            <a:ext cx="4645024" cy="5410200"/>
          </a:xfrm>
        </p:spPr>
        <p:txBody>
          <a:bodyPr/>
          <a:lstStyle/>
          <a:p>
            <a:pPr>
              <a:spcAft>
                <a:spcPct val="0"/>
              </a:spcAft>
              <a:buFont typeface="Wingdings" panose="05000000000000000000" pitchFamily="2" charset="2"/>
              <a:buChar char="q"/>
            </a:pPr>
            <a:r>
              <a:rPr lang="en-US" sz="1900" dirty="0">
                <a:latin typeface="+mn-lt"/>
              </a:rPr>
              <a:t>SAIRO report is not prepared for restricted reports or those perpetrated by a spouse or intimate partner Family Advocacy Program Manager (FAPM)</a:t>
            </a:r>
          </a:p>
          <a:p>
            <a:pPr>
              <a:spcAft>
                <a:spcPct val="0"/>
              </a:spcAft>
              <a:buFont typeface="Wingdings" panose="05000000000000000000" pitchFamily="2" charset="2"/>
              <a:buChar char="q"/>
            </a:pPr>
            <a:r>
              <a:rPr lang="en-US" sz="1900" dirty="0">
                <a:latin typeface="+mn-lt"/>
              </a:rPr>
              <a:t>Must be submitted to 1</a:t>
            </a:r>
            <a:r>
              <a:rPr lang="en-US" sz="1900" baseline="30000" dirty="0">
                <a:latin typeface="+mn-lt"/>
              </a:rPr>
              <a:t>st</a:t>
            </a:r>
            <a:r>
              <a:rPr lang="en-US" sz="1900" dirty="0">
                <a:latin typeface="+mn-lt"/>
              </a:rPr>
              <a:t> GO within </a:t>
            </a:r>
            <a:r>
              <a:rPr lang="en-US" sz="1900" u="sng" dirty="0">
                <a:latin typeface="+mn-lt"/>
              </a:rPr>
              <a:t>8 calendar days</a:t>
            </a:r>
          </a:p>
          <a:p>
            <a:pPr>
              <a:spcAft>
                <a:spcPct val="0"/>
              </a:spcAft>
              <a:buFont typeface="Wingdings" panose="05000000000000000000" pitchFamily="2" charset="2"/>
              <a:buChar char="q"/>
            </a:pPr>
            <a:r>
              <a:rPr lang="en-US" sz="1900" dirty="0">
                <a:latin typeface="+mn-lt"/>
              </a:rPr>
              <a:t>SAIRO report will not delay immediate reporting of the incident to Military Criminal Investigation Organization (MCIO)</a:t>
            </a:r>
          </a:p>
          <a:p>
            <a:pPr>
              <a:spcAft>
                <a:spcPct val="0"/>
              </a:spcAft>
              <a:buFont typeface="Wingdings" panose="05000000000000000000" pitchFamily="2" charset="2"/>
              <a:buChar char="q"/>
            </a:pPr>
            <a:r>
              <a:rPr lang="en-US" sz="1900" dirty="0">
                <a:latin typeface="+mn-lt"/>
              </a:rPr>
              <a:t>Only identify the victim as “PI” for Protected Identity</a:t>
            </a:r>
          </a:p>
          <a:p>
            <a:pPr>
              <a:spcAft>
                <a:spcPct val="0"/>
              </a:spcAft>
              <a:buFont typeface="Wingdings" panose="05000000000000000000" pitchFamily="2" charset="2"/>
              <a:buChar char="q"/>
            </a:pPr>
            <a:r>
              <a:rPr lang="en-US" sz="1900" dirty="0">
                <a:latin typeface="+mn-lt"/>
              </a:rPr>
              <a:t>Only released to personnel with an official need to know</a:t>
            </a:r>
          </a:p>
          <a:p>
            <a:pPr>
              <a:spcAft>
                <a:spcPct val="0"/>
              </a:spcAft>
              <a:buFont typeface="Wingdings" panose="05000000000000000000" pitchFamily="2" charset="2"/>
              <a:buChar char="q"/>
            </a:pPr>
            <a:r>
              <a:rPr lang="en-US" sz="1900" dirty="0">
                <a:latin typeface="+mn-lt"/>
              </a:rPr>
              <a:t>Input information assistance from SJA, SARC, and MCIO or law enforcement</a:t>
            </a:r>
          </a:p>
          <a:p>
            <a:pPr>
              <a:spcAft>
                <a:spcPct val="0"/>
              </a:spcAft>
            </a:pPr>
            <a:endParaRPr lang="en-US" sz="2000" b="1" dirty="0">
              <a:latin typeface="+mn-lt"/>
            </a:endParaRPr>
          </a:p>
          <a:p>
            <a:pPr marL="0" indent="0">
              <a:spcAft>
                <a:spcPct val="0"/>
              </a:spcAft>
              <a:buNone/>
            </a:pPr>
            <a:endParaRPr lang="en-US" sz="1900" dirty="0">
              <a:latin typeface="+mn-lt"/>
            </a:endParaRPr>
          </a:p>
        </p:txBody>
      </p:sp>
      <p:sp>
        <p:nvSpPr>
          <p:cNvPr id="3" name="Title 2"/>
          <p:cNvSpPr>
            <a:spLocks noGrp="1"/>
          </p:cNvSpPr>
          <p:nvPr>
            <p:ph type="title"/>
          </p:nvPr>
        </p:nvSpPr>
        <p:spPr>
          <a:xfrm>
            <a:off x="628650" y="0"/>
            <a:ext cx="7886700" cy="502920"/>
          </a:xfrm>
        </p:spPr>
        <p:txBody>
          <a:bodyPr/>
          <a:lstStyle/>
          <a:p>
            <a:r>
              <a:rPr lang="en-US" sz="3200" b="0" dirty="0">
                <a:latin typeface="+mj-lt"/>
              </a:rPr>
              <a:t>(SAIRO) Overview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990600"/>
            <a:ext cx="4114800" cy="5334000"/>
          </a:xfrm>
          <a:prstGeom prst="rect">
            <a:avLst/>
          </a:prstGeom>
        </p:spPr>
      </p:pic>
      <p:sp>
        <p:nvSpPr>
          <p:cNvPr id="2" name="TextBox 1">
            <a:extLst>
              <a:ext uri="{FF2B5EF4-FFF2-40B4-BE49-F238E27FC236}">
                <a16:creationId xmlns:a16="http://schemas.microsoft.com/office/drawing/2014/main" id="{A9FDD5E9-302E-299C-6E70-C3148783ACD0}"/>
              </a:ext>
            </a:extLst>
          </p:cNvPr>
          <p:cNvSpPr txBox="1"/>
          <p:nvPr/>
        </p:nvSpPr>
        <p:spPr>
          <a:xfrm>
            <a:off x="6172200" y="6322713"/>
            <a:ext cx="2900602" cy="307777"/>
          </a:xfrm>
          <a:prstGeom prst="rect">
            <a:avLst/>
          </a:prstGeom>
          <a:noFill/>
        </p:spPr>
        <p:txBody>
          <a:bodyPr wrap="none" rtlCol="0">
            <a:spAutoFit/>
          </a:bodyPr>
          <a:lstStyle/>
          <a:p>
            <a:r>
              <a:rPr lang="en-US" sz="1400" b="1" dirty="0"/>
              <a:t>Army Regulation 600–20 </a:t>
            </a:r>
            <a:r>
              <a:rPr lang="en-US" sz="1400" b="1" dirty="0">
                <a:cs typeface="Arial" panose="020B0604020202020204" pitchFamily="34" charset="0"/>
              </a:rPr>
              <a:t>Appendix K</a:t>
            </a:r>
            <a:endParaRPr lang="es-PR" sz="1400" dirty="0"/>
          </a:p>
        </p:txBody>
      </p:sp>
    </p:spTree>
    <p:extLst>
      <p:ext uri="{BB962C8B-B14F-4D97-AF65-F5344CB8AC3E}">
        <p14:creationId xmlns:p14="http://schemas.microsoft.com/office/powerpoint/2010/main" val="3444344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48672"/>
            <a:ext cx="1905000" cy="2246769"/>
          </a:xfrm>
          <a:prstGeom prst="rect">
            <a:avLst/>
          </a:prstGeom>
        </p:spPr>
        <p:txBody>
          <a:bodyPr wrap="square">
            <a:spAutoFit/>
          </a:bodyPr>
          <a:lstStyle/>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Incident Data</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Advocacy Services Offered</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Victim’s Commanders Input</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Healthcare</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Investigation</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Safety</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Expedited Transfer</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Legal Services</a:t>
            </a:r>
          </a:p>
        </p:txBody>
      </p:sp>
      <p:sp>
        <p:nvSpPr>
          <p:cNvPr id="3" name="Rounded Rectangle 2"/>
          <p:cNvSpPr/>
          <p:nvPr/>
        </p:nvSpPr>
        <p:spPr>
          <a:xfrm>
            <a:off x="216710" y="1046302"/>
            <a:ext cx="1395379" cy="1050428"/>
          </a:xfrm>
          <a:prstGeom prst="roundRect">
            <a:avLst/>
          </a:prstGeom>
          <a:solidFill>
            <a:srgbClr val="B7E0F0"/>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What is included:</a:t>
            </a:r>
          </a:p>
        </p:txBody>
      </p:sp>
      <p:cxnSp>
        <p:nvCxnSpPr>
          <p:cNvPr id="4" name="Straight Connector 3"/>
          <p:cNvCxnSpPr>
            <a:cxnSpLocks/>
            <a:stCxn id="3" idx="2"/>
            <a:endCxn id="2" idx="0"/>
          </p:cNvCxnSpPr>
          <p:nvPr/>
        </p:nvCxnSpPr>
        <p:spPr>
          <a:xfrm>
            <a:off x="914400" y="2096730"/>
            <a:ext cx="38100" cy="451942"/>
          </a:xfrm>
          <a:prstGeom prst="line">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itle 2"/>
          <p:cNvSpPr txBox="1">
            <a:spLocks/>
          </p:cNvSpPr>
          <p:nvPr/>
        </p:nvSpPr>
        <p:spPr>
          <a:xfrm>
            <a:off x="628650" y="-7054"/>
            <a:ext cx="7886700" cy="502920"/>
          </a:xfrm>
          <a:prstGeom prst="rect">
            <a:avLst/>
          </a:prstGeom>
        </p:spPr>
        <p:txBody>
          <a:bodyPr/>
          <a:lstStyle>
            <a:lvl1pPr algn="ctr">
              <a:spcBef>
                <a:spcPct val="0"/>
              </a:spcBef>
              <a:buNone/>
              <a:defRPr sz="2800" b="1">
                <a:latin typeface="Arial" panose="020B0604020202020204" pitchFamily="34" charset="0"/>
                <a:ea typeface="+mj-ea"/>
                <a:cs typeface="Arial" panose="020B0604020202020204" pitchFamily="34" charset="0"/>
              </a:defRPr>
            </a:lvl1pPr>
          </a:lstStyle>
          <a:p>
            <a:r>
              <a:rPr lang="en-US" sz="3200" b="0" dirty="0">
                <a:latin typeface="+mj-lt"/>
              </a:rPr>
              <a:t>Preparing a SAIRO Report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841" y="1393587"/>
            <a:ext cx="2748516" cy="3581400"/>
          </a:xfrm>
          <a:prstGeom prst="rect">
            <a:avLst/>
          </a:prstGeom>
        </p:spPr>
      </p:pic>
      <p:sp>
        <p:nvSpPr>
          <p:cNvPr id="5" name="Rectangle 4"/>
          <p:cNvSpPr/>
          <p:nvPr/>
        </p:nvSpPr>
        <p:spPr>
          <a:xfrm>
            <a:off x="6926179" y="2548672"/>
            <a:ext cx="2209800" cy="3108543"/>
          </a:xfrm>
          <a:prstGeom prst="rect">
            <a:avLst/>
          </a:prstGeom>
        </p:spPr>
        <p:txBody>
          <a:bodyPr wrap="square">
            <a:spAutoFit/>
          </a:bodyPr>
          <a:lstStyle/>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Personally Identifiable Information (PII)</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Victim photographs</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Health information protected under DoDI 6025.18-R</a:t>
            </a:r>
          </a:p>
          <a:p>
            <a:pPr marL="177800" indent="-177800" eaLnBrk="0" hangingPunct="0">
              <a:buFont typeface="Wingdings" panose="05000000000000000000" pitchFamily="2" charset="2"/>
              <a:buChar char="q"/>
              <a:tabLst>
                <a:tab pos="170216" algn="l"/>
                <a:tab pos="2243966" algn="l"/>
              </a:tabLst>
            </a:pPr>
            <a:r>
              <a:rPr lang="en-US" sz="1400" kern="0" dirty="0">
                <a:ea typeface="Times New Roman" pitchFamily="18" charset="0"/>
                <a:cs typeface="Arial" panose="020B0604020202020204" pitchFamily="34" charset="0"/>
              </a:rPr>
              <a:t>Any demographic or incident information that could reasonably lead to personal identification of the victim or the subject for both unrestricted reports and independent investigations</a:t>
            </a:r>
          </a:p>
        </p:txBody>
      </p:sp>
      <p:sp>
        <p:nvSpPr>
          <p:cNvPr id="6" name="Rounded Rectangle 5"/>
          <p:cNvSpPr/>
          <p:nvPr/>
        </p:nvSpPr>
        <p:spPr>
          <a:xfrm>
            <a:off x="7331563" y="1046302"/>
            <a:ext cx="1399032" cy="1050428"/>
          </a:xfrm>
          <a:prstGeom prst="roundRect">
            <a:avLst/>
          </a:prstGeom>
          <a:solidFill>
            <a:srgbClr val="B7E0F0"/>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What’s NOT included:</a:t>
            </a:r>
          </a:p>
        </p:txBody>
      </p:sp>
      <p:cxnSp>
        <p:nvCxnSpPr>
          <p:cNvPr id="7" name="Straight Connector 6"/>
          <p:cNvCxnSpPr>
            <a:stCxn id="6" idx="2"/>
            <a:endCxn id="5" idx="0"/>
          </p:cNvCxnSpPr>
          <p:nvPr/>
        </p:nvCxnSpPr>
        <p:spPr>
          <a:xfrm>
            <a:off x="8031079" y="2096730"/>
            <a:ext cx="0" cy="451942"/>
          </a:xfrm>
          <a:prstGeom prst="line">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622" y="1447800"/>
            <a:ext cx="2744185" cy="3591355"/>
          </a:xfrm>
          <a:prstGeom prst="rect">
            <a:avLst/>
          </a:prstGeom>
        </p:spPr>
      </p:pic>
    </p:spTree>
    <p:extLst>
      <p:ext uri="{BB962C8B-B14F-4D97-AF65-F5344CB8AC3E}">
        <p14:creationId xmlns:p14="http://schemas.microsoft.com/office/powerpoint/2010/main" val="325134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93085-2DDA-60C1-AA45-F38F60A5D33D}"/>
              </a:ext>
            </a:extLst>
          </p:cNvPr>
          <p:cNvSpPr>
            <a:spLocks noGrp="1"/>
          </p:cNvSpPr>
          <p:nvPr>
            <p:ph idx="1"/>
          </p:nvPr>
        </p:nvSpPr>
        <p:spPr>
          <a:xfrm>
            <a:off x="177926" y="1143000"/>
            <a:ext cx="8692897" cy="4953000"/>
          </a:xfrm>
        </p:spPr>
        <p:txBody>
          <a:bodyPr/>
          <a:lstStyle/>
          <a:p>
            <a:pPr marL="0" indent="0" algn="just">
              <a:buNone/>
            </a:pPr>
            <a:r>
              <a:rPr lang="en-US" sz="2000" b="1" dirty="0"/>
              <a:t>No Soldier may retaliate against a victim, an alleged victim, or another member of the Armed Forces based on that individual’s reporting or planning to report a criminal offense or discourage the individual from reporting a criminal offense.</a:t>
            </a:r>
          </a:p>
          <a:p>
            <a:pPr marL="0" indent="0" algn="just">
              <a:buNone/>
            </a:pPr>
            <a:endParaRPr lang="en-US" sz="1000" b="1" dirty="0"/>
          </a:p>
          <a:p>
            <a:pPr>
              <a:buFont typeface="Wingdings" panose="05000000000000000000" pitchFamily="2" charset="2"/>
              <a:buChar char="q"/>
            </a:pPr>
            <a:r>
              <a:rPr lang="en-US" sz="2000" dirty="0"/>
              <a:t>“Retaliation” is defined as:  (a) Any person subject to the UCMJ who wrongfully takes or threatens to take an adverse personnel action, or wrongfully withholds or threatens to withhold a favorable personnel action with the intent to discourage or retaliate against any person for reporting or planning to report a criminal offense, or making, or planning to make a protected communication. (See Article 132, UCMJ (2019).)</a:t>
            </a:r>
          </a:p>
          <a:p>
            <a:pPr marL="0" indent="0">
              <a:buNone/>
            </a:pPr>
            <a:endParaRPr lang="en-US" sz="900" dirty="0"/>
          </a:p>
          <a:p>
            <a:pPr>
              <a:buFont typeface="Wingdings" panose="05000000000000000000" pitchFamily="2" charset="2"/>
              <a:buChar char="q"/>
            </a:pPr>
            <a:r>
              <a:rPr lang="en-US" sz="2000" dirty="0"/>
              <a:t>(b) Acts of cruelty, oppression or maltreatment (as these terms are described in UCMJ, Art. 93) committed against a victim, an alleged victim or another member of the Armed Forces by peers or other persons, because the individual reported a criminal offense or was believed to have reported a criminal offense.</a:t>
            </a:r>
          </a:p>
          <a:p>
            <a:endParaRPr lang="en-US" sz="2000" dirty="0"/>
          </a:p>
        </p:txBody>
      </p:sp>
      <p:sp>
        <p:nvSpPr>
          <p:cNvPr id="4" name="Date Placeholder 3">
            <a:extLst>
              <a:ext uri="{FF2B5EF4-FFF2-40B4-BE49-F238E27FC236}">
                <a16:creationId xmlns:a16="http://schemas.microsoft.com/office/drawing/2014/main" id="{ACE04EEA-67DC-422B-F71D-5FCE5C332BFA}"/>
              </a:ext>
            </a:extLst>
          </p:cNvPr>
          <p:cNvSpPr>
            <a:spLocks noGrp="1"/>
          </p:cNvSpPr>
          <p:nvPr>
            <p:ph type="dt" sz="half" idx="10"/>
          </p:nvPr>
        </p:nvSpPr>
        <p:spPr/>
        <p:txBody>
          <a:bodyPr/>
          <a:lstStyle/>
          <a:p>
            <a:fld id="{68CA7FC8-FBA9-4264-83A0-98932D00B13F}" type="datetime1">
              <a:rPr lang="en-US" smtClean="0">
                <a:solidFill>
                  <a:prstClr val="black">
                    <a:tint val="75000"/>
                  </a:prstClr>
                </a:solidFill>
              </a:rPr>
              <a:t>2024/02/16</a:t>
            </a:fld>
            <a:endParaRPr lang="en-US">
              <a:solidFill>
                <a:prstClr val="black">
                  <a:tint val="75000"/>
                </a:prstClr>
              </a:solidFill>
            </a:endParaRPr>
          </a:p>
        </p:txBody>
      </p:sp>
      <p:sp>
        <p:nvSpPr>
          <p:cNvPr id="5" name="Text Placeholder 6">
            <a:extLst>
              <a:ext uri="{FF2B5EF4-FFF2-40B4-BE49-F238E27FC236}">
                <a16:creationId xmlns:a16="http://schemas.microsoft.com/office/drawing/2014/main" id="{7450D07F-ECA3-D69B-7709-C79684FBBBEC}"/>
              </a:ext>
            </a:extLst>
          </p:cNvPr>
          <p:cNvSpPr txBox="1">
            <a:spLocks/>
          </p:cNvSpPr>
          <p:nvPr/>
        </p:nvSpPr>
        <p:spPr bwMode="auto">
          <a:xfrm>
            <a:off x="257175" y="-9114"/>
            <a:ext cx="85344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kern="1200" cap="none" spc="-100" normalizeH="0" baseline="0" noProof="0">
                <a:ln w="3200">
                  <a:solidFill>
                    <a:schemeClr val="bg2">
                      <a:shade val="75000"/>
                      <a:alpha val="25000"/>
                    </a:schemeClr>
                  </a:solidFill>
                  <a:prstDash val="solid"/>
                  <a:round/>
                </a:ln>
                <a:solidFill>
                  <a:srgbClr val="FFD531"/>
                </a:solidFill>
                <a:effectLst/>
                <a:uLnTx/>
                <a:uFillTx/>
                <a:latin typeface="Impact" pitchFamily="34" charset="0"/>
                <a:ea typeface="ＭＳ Ｐゴシック" pitchFamily="-72" charset="-128"/>
                <a:cs typeface="Arial" pitchFamily="34" charset="0"/>
              </a:defRPr>
            </a:lvl1pPr>
            <a:lvl2pPr marL="639763" indent="-273050" algn="l" rtl="0" eaLnBrk="1" fontAlgn="base" hangingPunct="1">
              <a:spcBef>
                <a:spcPts val="300"/>
              </a:spcBef>
              <a:spcAft>
                <a:spcPts val="1200"/>
              </a:spcAft>
              <a:buClr>
                <a:srgbClr val="222613"/>
              </a:buClr>
              <a:buSzPct val="100000"/>
              <a:buFont typeface="Arial" pitchFamily="-72" charset="0"/>
              <a:buChar char="•"/>
              <a:defRPr sz="2400" kern="1200">
                <a:solidFill>
                  <a:schemeClr val="bg1"/>
                </a:solidFill>
                <a:latin typeface="Arial" pitchFamily="34" charset="0"/>
                <a:ea typeface="ＭＳ Ｐゴシック" pitchFamily="-72" charset="-128"/>
                <a:cs typeface="ＭＳ Ｐゴシック" pitchFamily="-72" charset="-128"/>
              </a:defRPr>
            </a:lvl2pPr>
            <a:lvl3pPr marL="1004888" indent="-228600" algn="l" rtl="0" eaLnBrk="1" fontAlgn="base" hangingPunct="1">
              <a:spcBef>
                <a:spcPts val="300"/>
              </a:spcBef>
              <a:spcAft>
                <a:spcPts val="1200"/>
              </a:spcAft>
              <a:buClr>
                <a:srgbClr val="222613"/>
              </a:buClr>
              <a:buSzPct val="85000"/>
              <a:buFont typeface="Wingdings" pitchFamily="-72" charset="2"/>
              <a:buChar char="§"/>
              <a:defRPr sz="2200" kern="1200">
                <a:solidFill>
                  <a:schemeClr val="bg1"/>
                </a:solidFill>
                <a:latin typeface="Arial" pitchFamily="34" charset="0"/>
                <a:ea typeface="ＭＳ Ｐゴシック" pitchFamily="-72" charset="-128"/>
                <a:cs typeface="ＭＳ Ｐゴシック" pitchFamily="-72" charset="-128"/>
              </a:defRPr>
            </a:lvl3pPr>
            <a:lvl4pPr marL="1279525" indent="-228600" algn="l" rtl="0" eaLnBrk="1" fontAlgn="base" hangingPunct="1">
              <a:spcBef>
                <a:spcPts val="300"/>
              </a:spcBef>
              <a:spcAft>
                <a:spcPts val="1200"/>
              </a:spcAft>
              <a:buClr>
                <a:srgbClr val="222613"/>
              </a:buClr>
              <a:buSzPct val="85000"/>
              <a:buFont typeface="Wingdings" pitchFamily="-72" charset="2"/>
              <a:buChar char="Ø"/>
              <a:defRPr sz="2000" kern="1200">
                <a:solidFill>
                  <a:schemeClr val="bg1"/>
                </a:solidFill>
                <a:latin typeface="Arial" pitchFamily="34" charset="0"/>
                <a:ea typeface="ＭＳ Ｐゴシック" pitchFamily="-72" charset="-128"/>
                <a:cs typeface="ＭＳ Ｐゴシック" pitchFamily="-72" charset="-128"/>
              </a:defRPr>
            </a:lvl4pPr>
            <a:lvl5pPr marL="1554163" indent="-228600" algn="l" rtl="0" eaLnBrk="1" fontAlgn="base" hangingPunct="1">
              <a:spcBef>
                <a:spcPts val="338"/>
              </a:spcBef>
              <a:spcAft>
                <a:spcPts val="1200"/>
              </a:spcAft>
              <a:buClr>
                <a:srgbClr val="222613"/>
              </a:buClr>
              <a:buSzPct val="85000"/>
              <a:buFont typeface="Arial" pitchFamily="-72" charset="0"/>
              <a:buChar char="•"/>
              <a:defRPr kern="1200">
                <a:solidFill>
                  <a:schemeClr val="bg1"/>
                </a:solidFill>
                <a:latin typeface="Arial" pitchFamily="34" charset="0"/>
                <a:ea typeface="ＭＳ Ｐゴシック" pitchFamily="-72" charset="-128"/>
                <a:cs typeface="ＭＳ Ｐゴシック" pitchFamily="-72" charset="-12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ctr"/>
            <a:r>
              <a:rPr lang="en-US" sz="3200" dirty="0">
                <a:solidFill>
                  <a:schemeClr val="tx1"/>
                </a:solidFill>
                <a:latin typeface="+mj-lt"/>
              </a:rPr>
              <a:t>Retaliation</a:t>
            </a:r>
          </a:p>
        </p:txBody>
      </p:sp>
    </p:spTree>
    <p:extLst>
      <p:ext uri="{BB962C8B-B14F-4D97-AF65-F5344CB8AC3E}">
        <p14:creationId xmlns:p14="http://schemas.microsoft.com/office/powerpoint/2010/main" val="3978133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FB05B-9B4C-A0F4-45F0-513172A7A466}"/>
              </a:ext>
            </a:extLst>
          </p:cNvPr>
          <p:cNvSpPr>
            <a:spLocks noGrp="1"/>
          </p:cNvSpPr>
          <p:nvPr>
            <p:ph idx="1"/>
          </p:nvPr>
        </p:nvSpPr>
        <p:spPr>
          <a:xfrm>
            <a:off x="135636" y="862771"/>
            <a:ext cx="8915400" cy="5562600"/>
          </a:xfrm>
        </p:spPr>
        <p:txBody>
          <a:bodyPr/>
          <a:lstStyle/>
          <a:p>
            <a:pPr marL="0" indent="0" algn="just">
              <a:buNone/>
            </a:pPr>
            <a:r>
              <a:rPr lang="en-US" sz="1800" dirty="0"/>
              <a:t>If a victim comes to a SARC to speak about retaliatory behavior, the SARC will —</a:t>
            </a:r>
            <a:endParaRPr lang="en-US" sz="500" dirty="0"/>
          </a:p>
          <a:p>
            <a:pPr algn="just">
              <a:buFont typeface="Wingdings" panose="05000000000000000000" pitchFamily="2" charset="2"/>
              <a:buChar char="q"/>
            </a:pPr>
            <a:r>
              <a:rPr lang="en-US" sz="1700" dirty="0"/>
              <a:t>Discuss what the individual is experiencing in regards to retaliatory behavior.</a:t>
            </a:r>
          </a:p>
          <a:p>
            <a:pPr algn="just">
              <a:buFont typeface="Wingdings" panose="05000000000000000000" pitchFamily="2" charset="2"/>
              <a:buChar char="q"/>
            </a:pPr>
            <a:r>
              <a:rPr lang="en-US" sz="1700" dirty="0"/>
              <a:t>Explain the different types of retaliatory behavior and the investigative entities (IG, law enforcement, USACIDC, and commanders) by providing an informational sheet.</a:t>
            </a:r>
          </a:p>
          <a:p>
            <a:pPr algn="just">
              <a:buFont typeface="Wingdings" panose="05000000000000000000" pitchFamily="2" charset="2"/>
              <a:buChar char="q"/>
            </a:pPr>
            <a:r>
              <a:rPr lang="en-US" sz="1700" dirty="0"/>
              <a:t>Explain that the victim can go to an IG at any time during the process. Visits to the IG may range from consultation to filing a complaint.</a:t>
            </a:r>
          </a:p>
          <a:p>
            <a:pPr algn="just">
              <a:buFont typeface="Wingdings" panose="05000000000000000000" pitchFamily="2" charset="2"/>
              <a:buChar char="q"/>
            </a:pPr>
            <a:r>
              <a:rPr lang="en-US" sz="1700" dirty="0"/>
              <a:t>Offer support throughout the process, to include providing referrals (for example, SVC or legal assistance for legal advice) and accompanying the victim to meetings with command, investigators, and other first responder personnel, if requested.</a:t>
            </a:r>
          </a:p>
          <a:p>
            <a:pPr algn="just">
              <a:buFont typeface="Wingdings" panose="05000000000000000000" pitchFamily="2" charset="2"/>
              <a:buChar char="q"/>
            </a:pPr>
            <a:r>
              <a:rPr lang="en-US" sz="1700"/>
              <a:t>Write an </a:t>
            </a:r>
            <a:r>
              <a:rPr lang="en-US" sz="1700" dirty="0"/>
              <a:t>MFR to record date of discussion, any referrals given, and the point of contact associated with the referrals. These referrals will be documented in DSAID.</a:t>
            </a:r>
          </a:p>
          <a:p>
            <a:pPr algn="just">
              <a:buFont typeface="Wingdings" panose="05000000000000000000" pitchFamily="2" charset="2"/>
              <a:buChar char="q"/>
            </a:pPr>
            <a:r>
              <a:rPr lang="en-US" sz="1700" dirty="0"/>
              <a:t>Prior to engaging an investigative entity or seeking alternative means for resolving the retaliatory behavior, discuss with the victim the options to consult with an IG, SVC, or a legal assistance attorney concerning retaliatory behavior, reporting options, and the investigative and military justice processes, as appropriate.</a:t>
            </a:r>
          </a:p>
          <a:p>
            <a:pPr algn="just">
              <a:buFont typeface="Wingdings" panose="05000000000000000000" pitchFamily="2" charset="2"/>
              <a:buChar char="q"/>
            </a:pPr>
            <a:r>
              <a:rPr lang="en-US" sz="1700" dirty="0"/>
              <a:t>Follow-up with the victim to ask if the individual proceeded with making a retaliation report after speaking with the SVC or legal assistance attorney (if the individual elected to speak with an SVC or legal assistance attorney) or if the victim wants the retaliatory behavior to be discussed at SARB instead of going directly to an investigative </a:t>
            </a:r>
          </a:p>
          <a:p>
            <a:pPr algn="just">
              <a:buFont typeface="Wingdings" panose="05000000000000000000" pitchFamily="2" charset="2"/>
              <a:buChar char="q"/>
            </a:pPr>
            <a:endParaRPr lang="en-US" sz="1700" dirty="0"/>
          </a:p>
          <a:p>
            <a:pPr algn="just">
              <a:buFont typeface="Wingdings" panose="05000000000000000000" pitchFamily="2" charset="2"/>
              <a:buChar char="q"/>
            </a:pPr>
            <a:endParaRPr lang="en-US" sz="1700" dirty="0"/>
          </a:p>
          <a:p>
            <a:pPr algn="just">
              <a:buFont typeface="Wingdings" panose="05000000000000000000" pitchFamily="2" charset="2"/>
              <a:buChar char="q"/>
            </a:pPr>
            <a:endParaRPr lang="en-US" sz="1700" dirty="0"/>
          </a:p>
        </p:txBody>
      </p:sp>
      <p:sp>
        <p:nvSpPr>
          <p:cNvPr id="4" name="Date Placeholder 3">
            <a:extLst>
              <a:ext uri="{FF2B5EF4-FFF2-40B4-BE49-F238E27FC236}">
                <a16:creationId xmlns:a16="http://schemas.microsoft.com/office/drawing/2014/main" id="{453E10E8-FBED-4E4B-7250-F4A1A531D50E}"/>
              </a:ext>
            </a:extLst>
          </p:cNvPr>
          <p:cNvSpPr>
            <a:spLocks noGrp="1"/>
          </p:cNvSpPr>
          <p:nvPr>
            <p:ph type="dt" sz="half" idx="10"/>
          </p:nvPr>
        </p:nvSpPr>
        <p:spPr/>
        <p:txBody>
          <a:bodyPr/>
          <a:lstStyle/>
          <a:p>
            <a:fld id="{68CA7FC8-FBA9-4264-83A0-98932D00B13F}" type="datetime1">
              <a:rPr lang="en-US" smtClean="0">
                <a:solidFill>
                  <a:prstClr val="black">
                    <a:tint val="75000"/>
                  </a:prstClr>
                </a:solidFill>
              </a:rPr>
              <a:t>2024/02/16</a:t>
            </a:fld>
            <a:endParaRPr lang="en-US">
              <a:solidFill>
                <a:prstClr val="black">
                  <a:tint val="75000"/>
                </a:prstClr>
              </a:solidFill>
            </a:endParaRPr>
          </a:p>
        </p:txBody>
      </p:sp>
      <p:sp>
        <p:nvSpPr>
          <p:cNvPr id="5" name="Text Placeholder 6">
            <a:extLst>
              <a:ext uri="{FF2B5EF4-FFF2-40B4-BE49-F238E27FC236}">
                <a16:creationId xmlns:a16="http://schemas.microsoft.com/office/drawing/2014/main" id="{F10CE321-059B-EEDD-27A5-2C2F2099E5E1}"/>
              </a:ext>
            </a:extLst>
          </p:cNvPr>
          <p:cNvSpPr txBox="1">
            <a:spLocks/>
          </p:cNvSpPr>
          <p:nvPr/>
        </p:nvSpPr>
        <p:spPr bwMode="auto">
          <a:xfrm>
            <a:off x="257175" y="-9114"/>
            <a:ext cx="85344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kern="1200" cap="none" spc="-100" normalizeH="0" baseline="0" noProof="0">
                <a:ln w="3200">
                  <a:solidFill>
                    <a:schemeClr val="bg2">
                      <a:shade val="75000"/>
                      <a:alpha val="25000"/>
                    </a:schemeClr>
                  </a:solidFill>
                  <a:prstDash val="solid"/>
                  <a:round/>
                </a:ln>
                <a:solidFill>
                  <a:srgbClr val="FFD531"/>
                </a:solidFill>
                <a:effectLst/>
                <a:uLnTx/>
                <a:uFillTx/>
                <a:latin typeface="Impact" pitchFamily="34" charset="0"/>
                <a:ea typeface="ＭＳ Ｐゴシック" pitchFamily="-72" charset="-128"/>
                <a:cs typeface="Arial" pitchFamily="34" charset="0"/>
              </a:defRPr>
            </a:lvl1pPr>
            <a:lvl2pPr marL="639763" indent="-273050" algn="l" rtl="0" eaLnBrk="1" fontAlgn="base" hangingPunct="1">
              <a:spcBef>
                <a:spcPts val="300"/>
              </a:spcBef>
              <a:spcAft>
                <a:spcPts val="1200"/>
              </a:spcAft>
              <a:buClr>
                <a:srgbClr val="222613"/>
              </a:buClr>
              <a:buSzPct val="100000"/>
              <a:buFont typeface="Arial" pitchFamily="-72" charset="0"/>
              <a:buChar char="•"/>
              <a:defRPr sz="2400" kern="1200">
                <a:solidFill>
                  <a:schemeClr val="bg1"/>
                </a:solidFill>
                <a:latin typeface="Arial" pitchFamily="34" charset="0"/>
                <a:ea typeface="ＭＳ Ｐゴシック" pitchFamily="-72" charset="-128"/>
                <a:cs typeface="ＭＳ Ｐゴシック" pitchFamily="-72" charset="-128"/>
              </a:defRPr>
            </a:lvl2pPr>
            <a:lvl3pPr marL="1004888" indent="-228600" algn="l" rtl="0" eaLnBrk="1" fontAlgn="base" hangingPunct="1">
              <a:spcBef>
                <a:spcPts val="300"/>
              </a:spcBef>
              <a:spcAft>
                <a:spcPts val="1200"/>
              </a:spcAft>
              <a:buClr>
                <a:srgbClr val="222613"/>
              </a:buClr>
              <a:buSzPct val="85000"/>
              <a:buFont typeface="Wingdings" pitchFamily="-72" charset="2"/>
              <a:buChar char="§"/>
              <a:defRPr sz="2200" kern="1200">
                <a:solidFill>
                  <a:schemeClr val="bg1"/>
                </a:solidFill>
                <a:latin typeface="Arial" pitchFamily="34" charset="0"/>
                <a:ea typeface="ＭＳ Ｐゴシック" pitchFamily="-72" charset="-128"/>
                <a:cs typeface="ＭＳ Ｐゴシック" pitchFamily="-72" charset="-128"/>
              </a:defRPr>
            </a:lvl3pPr>
            <a:lvl4pPr marL="1279525" indent="-228600" algn="l" rtl="0" eaLnBrk="1" fontAlgn="base" hangingPunct="1">
              <a:spcBef>
                <a:spcPts val="300"/>
              </a:spcBef>
              <a:spcAft>
                <a:spcPts val="1200"/>
              </a:spcAft>
              <a:buClr>
                <a:srgbClr val="222613"/>
              </a:buClr>
              <a:buSzPct val="85000"/>
              <a:buFont typeface="Wingdings" pitchFamily="-72" charset="2"/>
              <a:buChar char="Ø"/>
              <a:defRPr sz="2000" kern="1200">
                <a:solidFill>
                  <a:schemeClr val="bg1"/>
                </a:solidFill>
                <a:latin typeface="Arial" pitchFamily="34" charset="0"/>
                <a:ea typeface="ＭＳ Ｐゴシック" pitchFamily="-72" charset="-128"/>
                <a:cs typeface="ＭＳ Ｐゴシック" pitchFamily="-72" charset="-128"/>
              </a:defRPr>
            </a:lvl4pPr>
            <a:lvl5pPr marL="1554163" indent="-228600" algn="l" rtl="0" eaLnBrk="1" fontAlgn="base" hangingPunct="1">
              <a:spcBef>
                <a:spcPts val="338"/>
              </a:spcBef>
              <a:spcAft>
                <a:spcPts val="1200"/>
              </a:spcAft>
              <a:buClr>
                <a:srgbClr val="222613"/>
              </a:buClr>
              <a:buSzPct val="85000"/>
              <a:buFont typeface="Arial" pitchFamily="-72" charset="0"/>
              <a:buChar char="•"/>
              <a:defRPr kern="1200">
                <a:solidFill>
                  <a:schemeClr val="bg1"/>
                </a:solidFill>
                <a:latin typeface="Arial" pitchFamily="34" charset="0"/>
                <a:ea typeface="ＭＳ Ｐゴシック" pitchFamily="-72" charset="-128"/>
                <a:cs typeface="ＭＳ Ｐゴシック" pitchFamily="-72" charset="-12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ctr"/>
            <a:r>
              <a:rPr lang="en-US" sz="3200" dirty="0">
                <a:solidFill>
                  <a:schemeClr val="tx1"/>
                </a:solidFill>
                <a:latin typeface="+mj-lt"/>
              </a:rPr>
              <a:t>Response to Retaliation</a:t>
            </a:r>
          </a:p>
        </p:txBody>
      </p:sp>
      <p:sp>
        <p:nvSpPr>
          <p:cNvPr id="6" name="TextBox 5">
            <a:extLst>
              <a:ext uri="{FF2B5EF4-FFF2-40B4-BE49-F238E27FC236}">
                <a16:creationId xmlns:a16="http://schemas.microsoft.com/office/drawing/2014/main" id="{2CB551D6-612D-6826-109A-0C9629282E5C}"/>
              </a:ext>
            </a:extLst>
          </p:cNvPr>
          <p:cNvSpPr txBox="1"/>
          <p:nvPr/>
        </p:nvSpPr>
        <p:spPr>
          <a:xfrm>
            <a:off x="5415762" y="6248400"/>
            <a:ext cx="3613938" cy="353943"/>
          </a:xfrm>
          <a:prstGeom prst="rect">
            <a:avLst/>
          </a:prstGeom>
          <a:noFill/>
        </p:spPr>
        <p:txBody>
          <a:bodyPr wrap="none" rtlCol="0">
            <a:spAutoFit/>
          </a:bodyPr>
          <a:lstStyle/>
          <a:p>
            <a:r>
              <a:rPr lang="en-US" sz="1700" b="1" dirty="0"/>
              <a:t>Army Regulation 600–20, 24 July 2020</a:t>
            </a:r>
          </a:p>
        </p:txBody>
      </p:sp>
    </p:spTree>
    <p:extLst>
      <p:ext uri="{BB962C8B-B14F-4D97-AF65-F5344CB8AC3E}">
        <p14:creationId xmlns:p14="http://schemas.microsoft.com/office/powerpoint/2010/main" val="1214602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9B0A6E-ECC0-8E6C-2474-B8E7FDAA58D1}"/>
              </a:ext>
            </a:extLst>
          </p:cNvPr>
          <p:cNvSpPr>
            <a:spLocks noGrp="1"/>
          </p:cNvSpPr>
          <p:nvPr>
            <p:ph type="dt" sz="half" idx="10"/>
          </p:nvPr>
        </p:nvSpPr>
        <p:spPr/>
        <p:txBody>
          <a:bodyPr/>
          <a:lstStyle/>
          <a:p>
            <a:fld id="{68CA7FC8-FBA9-4264-83A0-98932D00B13F}" type="datetime1">
              <a:rPr lang="en-US" smtClean="0">
                <a:solidFill>
                  <a:prstClr val="black">
                    <a:tint val="75000"/>
                  </a:prstClr>
                </a:solidFill>
              </a:rPr>
              <a:t>2024/02/16</a:t>
            </a:fld>
            <a:endParaRPr lang="en-US">
              <a:solidFill>
                <a:prstClr val="black">
                  <a:tint val="75000"/>
                </a:prstClr>
              </a:solidFill>
            </a:endParaRPr>
          </a:p>
        </p:txBody>
      </p:sp>
      <p:sp>
        <p:nvSpPr>
          <p:cNvPr id="6" name="TextBox 5">
            <a:extLst>
              <a:ext uri="{FF2B5EF4-FFF2-40B4-BE49-F238E27FC236}">
                <a16:creationId xmlns:a16="http://schemas.microsoft.com/office/drawing/2014/main" id="{19419688-F633-A60C-C8C8-8093D01E9EAA}"/>
              </a:ext>
            </a:extLst>
          </p:cNvPr>
          <p:cNvSpPr txBox="1"/>
          <p:nvPr/>
        </p:nvSpPr>
        <p:spPr>
          <a:xfrm>
            <a:off x="571500" y="1151453"/>
            <a:ext cx="8001000" cy="4555093"/>
          </a:xfrm>
          <a:prstGeom prst="rect">
            <a:avLst/>
          </a:prstGeom>
          <a:noFill/>
        </p:spPr>
        <p:txBody>
          <a:bodyPr wrap="square">
            <a:spAutoFit/>
          </a:bodyPr>
          <a:lstStyle/>
          <a:p>
            <a:pPr algn="ctr">
              <a:spcAft>
                <a:spcPts val="1200"/>
              </a:spcAft>
              <a:defRPr/>
            </a:pPr>
            <a:r>
              <a:rPr lang="en-US" sz="4000" b="1" dirty="0">
                <a:solidFill>
                  <a:srgbClr val="00B050"/>
                </a:solidFill>
                <a:ea typeface="ＭＳ Ｐゴシック" charset="0"/>
              </a:rPr>
              <a:t>Reminder: If You Need Help</a:t>
            </a:r>
          </a:p>
          <a:p>
            <a:pPr algn="ctr">
              <a:spcAft>
                <a:spcPts val="1200"/>
              </a:spcAft>
              <a:defRPr/>
            </a:pPr>
            <a:r>
              <a:rPr lang="en-US" sz="4000" b="1" dirty="0">
                <a:solidFill>
                  <a:prstClr val="black"/>
                </a:solidFill>
                <a:ea typeface="ＭＳ Ｐゴシック" charset="0"/>
              </a:rPr>
              <a:t>DoD Safe Helpline:  </a:t>
            </a:r>
            <a:r>
              <a:rPr lang="en-US" sz="4000" b="1" dirty="0">
                <a:solidFill>
                  <a:srgbClr val="FFCC33"/>
                </a:solidFill>
                <a:ea typeface="ＭＳ Ｐゴシック" charset="0"/>
              </a:rPr>
              <a:t>(877) 995-5247</a:t>
            </a:r>
          </a:p>
          <a:p>
            <a:pPr algn="ctr">
              <a:spcAft>
                <a:spcPts val="1200"/>
              </a:spcAft>
              <a:defRPr/>
            </a:pPr>
            <a:r>
              <a:rPr lang="en-US" sz="4000" b="1" dirty="0">
                <a:solidFill>
                  <a:prstClr val="black"/>
                </a:solidFill>
                <a:ea typeface="ＭＳ Ｐゴシック" charset="0"/>
              </a:rPr>
              <a:t>1st MSC SARC, Ms. Evelyn Franco:</a:t>
            </a:r>
          </a:p>
          <a:p>
            <a:pPr algn="ctr">
              <a:spcAft>
                <a:spcPts val="1200"/>
              </a:spcAft>
              <a:defRPr/>
            </a:pPr>
            <a:r>
              <a:rPr lang="en-US" sz="4000" b="1" dirty="0">
                <a:solidFill>
                  <a:srgbClr val="FFCC33"/>
                </a:solidFill>
                <a:ea typeface="ＭＳ Ｐゴシック" charset="0"/>
              </a:rPr>
              <a:t>(939) 227-6802</a:t>
            </a:r>
          </a:p>
          <a:p>
            <a:pPr algn="ctr">
              <a:spcAft>
                <a:spcPts val="1200"/>
              </a:spcAft>
              <a:defRPr/>
            </a:pPr>
            <a:r>
              <a:rPr lang="en-US" sz="4000" b="1" dirty="0">
                <a:solidFill>
                  <a:schemeClr val="tx1"/>
                </a:solidFill>
                <a:ea typeface="ＭＳ Ｐゴシック" charset="0"/>
              </a:rPr>
              <a:t>1</a:t>
            </a:r>
            <a:r>
              <a:rPr lang="en-US" sz="4000" b="1" baseline="30000" dirty="0">
                <a:solidFill>
                  <a:schemeClr val="tx1"/>
                </a:solidFill>
                <a:ea typeface="ＭＳ Ｐゴシック" charset="0"/>
              </a:rPr>
              <a:t>st</a:t>
            </a:r>
            <a:r>
              <a:rPr lang="en-US" sz="4000" b="1" dirty="0">
                <a:solidFill>
                  <a:schemeClr val="tx1"/>
                </a:solidFill>
                <a:ea typeface="ＭＳ Ｐゴシック" charset="0"/>
              </a:rPr>
              <a:t> MSC VA, MAJ Amy Flores</a:t>
            </a:r>
          </a:p>
          <a:p>
            <a:pPr algn="ctr">
              <a:spcAft>
                <a:spcPts val="1200"/>
              </a:spcAft>
              <a:defRPr/>
            </a:pPr>
            <a:r>
              <a:rPr lang="en-US" sz="4000" b="1" dirty="0">
                <a:solidFill>
                  <a:srgbClr val="FFCC33"/>
                </a:solidFill>
                <a:ea typeface="ＭＳ Ｐゴシック" charset="0"/>
              </a:rPr>
              <a:t>(939) 227-6774</a:t>
            </a:r>
          </a:p>
        </p:txBody>
      </p:sp>
    </p:spTree>
    <p:extLst>
      <p:ext uri="{BB962C8B-B14F-4D97-AF65-F5344CB8AC3E}">
        <p14:creationId xmlns:p14="http://schemas.microsoft.com/office/powerpoint/2010/main" val="324070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0"/>
            <a:ext cx="7772400" cy="584775"/>
          </a:xfrm>
          <a:prstGeom prst="rect">
            <a:avLst/>
          </a:prstGeom>
          <a:noFill/>
        </p:spPr>
        <p:txBody>
          <a:bodyPr wrap="square" rtlCol="0">
            <a:spAutoFit/>
          </a:bodyPr>
          <a:lstStyle/>
          <a:p>
            <a:pPr algn="ctr"/>
            <a:r>
              <a:rPr lang="en-US" sz="3200" dirty="0">
                <a:solidFill>
                  <a:prstClr val="black"/>
                </a:solidFill>
                <a:latin typeface="+mj-lt"/>
                <a:cs typeface="Arial" pitchFamily="34" charset="0"/>
              </a:rPr>
              <a:t>Agenda</a:t>
            </a:r>
          </a:p>
        </p:txBody>
      </p:sp>
      <p:sp>
        <p:nvSpPr>
          <p:cNvPr id="6" name="Rectangle 5"/>
          <p:cNvSpPr/>
          <p:nvPr/>
        </p:nvSpPr>
        <p:spPr>
          <a:xfrm>
            <a:off x="381000" y="780157"/>
            <a:ext cx="8382000" cy="6001643"/>
          </a:xfrm>
          <a:prstGeom prst="rect">
            <a:avLst/>
          </a:prstGeom>
        </p:spPr>
        <p:txBody>
          <a:bodyPr wrap="square">
            <a:spAutoFit/>
          </a:bodyPr>
          <a:lstStyle/>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Staffing </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Trends &amp; Metrics</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SH/SA Continuum of Harm</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Commander’s Initial Responsibilities</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Commander’s Roles in Prevention</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Leaders at all levels</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Training</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Sexual Harassment Complaints</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Commander’s Response to Sexual Assault</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Sexual Assault Reports</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MRE 514</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Confidentiality</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Expedited Transfers</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CCIR</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SAIRO</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2350" kern="0" dirty="0">
                <a:solidFill>
                  <a:prstClr val="black"/>
                </a:solidFill>
                <a:latin typeface="+mj-lt"/>
                <a:ea typeface="Times New Roman" pitchFamily="18" charset="0"/>
                <a:cs typeface="Arial" panose="020B0604020202020204" pitchFamily="34" charset="0"/>
              </a:rPr>
              <a:t> Retaliation</a:t>
            </a:r>
          </a:p>
        </p:txBody>
      </p:sp>
    </p:spTree>
    <p:extLst>
      <p:ext uri="{BB962C8B-B14F-4D97-AF65-F5344CB8AC3E}">
        <p14:creationId xmlns:p14="http://schemas.microsoft.com/office/powerpoint/2010/main" val="416677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0251" y="0"/>
            <a:ext cx="2843498" cy="584775"/>
          </a:xfrm>
          <a:prstGeom prst="rect">
            <a:avLst/>
          </a:prstGeom>
          <a:noFill/>
        </p:spPr>
        <p:txBody>
          <a:bodyPr wrap="square" rtlCol="0">
            <a:spAutoFit/>
          </a:bodyPr>
          <a:lstStyle/>
          <a:p>
            <a:pPr algn="ctr"/>
            <a:r>
              <a:rPr lang="en-US" sz="3200" dirty="0">
                <a:solidFill>
                  <a:prstClr val="black"/>
                </a:solidFill>
                <a:cs typeface="Arial" pitchFamily="34" charset="0"/>
              </a:rPr>
              <a:t>Staffing</a:t>
            </a:r>
          </a:p>
        </p:txBody>
      </p:sp>
      <p:sp>
        <p:nvSpPr>
          <p:cNvPr id="5" name="Rounded Rectangle 4"/>
          <p:cNvSpPr/>
          <p:nvPr/>
        </p:nvSpPr>
        <p:spPr>
          <a:xfrm>
            <a:off x="274177" y="2984884"/>
            <a:ext cx="4245721" cy="1991313"/>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SARCs: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One (1) Per BDE/BN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solidFill>
              <a:effectLst/>
              <a:uLnTx/>
              <a:uFillTx/>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Full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solidFill>
              <a:effectLst/>
              <a:uLnTx/>
              <a:uFillTx/>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SFC or Higher, MAJ/CW3 or Higher,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GS-11 or Higher</a:t>
            </a:r>
          </a:p>
        </p:txBody>
      </p:sp>
      <p:sp>
        <p:nvSpPr>
          <p:cNvPr id="7" name="Rounded Rectangle 6"/>
          <p:cNvSpPr/>
          <p:nvPr/>
        </p:nvSpPr>
        <p:spPr>
          <a:xfrm>
            <a:off x="4724400" y="2984884"/>
            <a:ext cx="4242816" cy="1991313"/>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chemeClr val="tx1"/>
              </a:solidFill>
              <a:effectLst/>
              <a:uLnTx/>
              <a:uFillTx/>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VAs: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One (1) Per BDE/BN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solidFill>
              <a:effectLst/>
              <a:uLnTx/>
              <a:uFillTx/>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Full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Arial" pitchFamily="34" charset="0"/>
              </a:rPr>
              <a:t>SSG or Higher, 1LT/CW2 or Higher,           GS-9 or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chemeClr val="tx1"/>
              </a:solidFill>
              <a:effectLst/>
              <a:uLnTx/>
              <a:uFillTx/>
              <a:ea typeface="+mn-ea"/>
              <a:cs typeface="Arial" pitchFamily="34" charset="0"/>
            </a:endParaRPr>
          </a:p>
        </p:txBody>
      </p:sp>
      <p:sp>
        <p:nvSpPr>
          <p:cNvPr id="10" name="Rounded Rectangle 10">
            <a:extLst>
              <a:ext uri="{FF2B5EF4-FFF2-40B4-BE49-F238E27FC236}">
                <a16:creationId xmlns:a16="http://schemas.microsoft.com/office/drawing/2014/main" id="{BCD05FD9-7035-4348-B653-D66BDF152C2E}"/>
              </a:ext>
            </a:extLst>
          </p:cNvPr>
          <p:cNvSpPr/>
          <p:nvPr/>
        </p:nvSpPr>
        <p:spPr>
          <a:xfrm>
            <a:off x="2278874" y="762000"/>
            <a:ext cx="4482047" cy="1991313"/>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cs typeface="Arial" pitchFamily="34" charset="0"/>
            </a:endParaRPr>
          </a:p>
          <a:p>
            <a:pPr lvl="0" algn="ctr">
              <a:defRPr/>
            </a:pPr>
            <a:r>
              <a:rPr lang="en-US" sz="2000" b="1" dirty="0">
                <a:solidFill>
                  <a:schemeClr val="tx1"/>
                </a:solidFill>
                <a:cs typeface="Arial" pitchFamily="34" charset="0"/>
              </a:rPr>
              <a:t>1</a:t>
            </a:r>
            <a:r>
              <a:rPr lang="en-US" sz="2000" b="1" baseline="30000" dirty="0">
                <a:solidFill>
                  <a:schemeClr val="tx1"/>
                </a:solidFill>
                <a:cs typeface="Arial" pitchFamily="34" charset="0"/>
              </a:rPr>
              <a:t>st</a:t>
            </a:r>
            <a:r>
              <a:rPr lang="en-US" sz="2000" b="1" dirty="0">
                <a:solidFill>
                  <a:schemeClr val="tx1"/>
                </a:solidFill>
                <a:cs typeface="Arial" pitchFamily="34" charset="0"/>
              </a:rPr>
              <a:t> MSC </a:t>
            </a:r>
            <a:r>
              <a:rPr lang="en-US" sz="2000" b="1" u="sng" dirty="0">
                <a:solidFill>
                  <a:schemeClr val="tx1"/>
                </a:solidFill>
                <a:cs typeface="Arial" pitchFamily="34" charset="0"/>
              </a:rPr>
              <a:t>Full Time </a:t>
            </a:r>
            <a:r>
              <a:rPr lang="en-US" sz="2000" b="1" dirty="0">
                <a:solidFill>
                  <a:schemeClr val="tx1"/>
                </a:solidFill>
                <a:cs typeface="Arial" pitchFamily="34" charset="0"/>
              </a:rPr>
              <a:t>Staff</a:t>
            </a:r>
          </a:p>
          <a:p>
            <a:pPr algn="ctr">
              <a:defRPr/>
            </a:pPr>
            <a:endParaRPr lang="en-US" sz="500" b="1" dirty="0">
              <a:solidFill>
                <a:schemeClr val="tx1"/>
              </a:solidFill>
              <a:cs typeface="Arial" pitchFamily="34" charset="0"/>
            </a:endParaRPr>
          </a:p>
          <a:p>
            <a:pPr algn="ctr">
              <a:defRPr/>
            </a:pPr>
            <a:r>
              <a:rPr lang="en-US" sz="2000" b="1" dirty="0">
                <a:solidFill>
                  <a:schemeClr val="tx1"/>
                </a:solidFill>
                <a:cs typeface="Arial" pitchFamily="34" charset="0"/>
              </a:rPr>
              <a:t>CMD SHARP Program Manager/SARC</a:t>
            </a:r>
          </a:p>
          <a:p>
            <a:pPr algn="ctr">
              <a:defRPr/>
            </a:pPr>
            <a:r>
              <a:rPr lang="en-US" sz="2000" b="1" dirty="0">
                <a:solidFill>
                  <a:schemeClr val="tx1"/>
                </a:solidFill>
                <a:cs typeface="Arial" pitchFamily="34" charset="0"/>
              </a:rPr>
              <a:t>Ms. Evelyn M. </a:t>
            </a:r>
            <a:r>
              <a:rPr lang="en-US" sz="2000" b="1" dirty="0" err="1">
                <a:solidFill>
                  <a:schemeClr val="tx1"/>
                </a:solidFill>
                <a:cs typeface="Arial" pitchFamily="34" charset="0"/>
              </a:rPr>
              <a:t>FrancoMarrero</a:t>
            </a:r>
            <a:endParaRPr lang="en-US" sz="2000" b="1" dirty="0">
              <a:solidFill>
                <a:schemeClr val="tx1"/>
              </a:solidFill>
              <a:cs typeface="Arial" pitchFamily="34" charset="0"/>
            </a:endParaRPr>
          </a:p>
          <a:p>
            <a:pPr algn="ctr">
              <a:defRPr/>
            </a:pPr>
            <a:endParaRPr lang="en-US" sz="500" b="1" dirty="0">
              <a:solidFill>
                <a:schemeClr val="tx1"/>
              </a:solidFill>
              <a:cs typeface="Arial" pitchFamily="34" charset="0"/>
            </a:endParaRPr>
          </a:p>
          <a:p>
            <a:pPr algn="ctr">
              <a:defRPr/>
            </a:pPr>
            <a:r>
              <a:rPr lang="en-US" sz="2000" b="1" dirty="0">
                <a:solidFill>
                  <a:schemeClr val="tx1"/>
                </a:solidFill>
                <a:cs typeface="Arial" pitchFamily="34" charset="0"/>
              </a:rPr>
              <a:t>CMD </a:t>
            </a:r>
            <a:r>
              <a:rPr lang="en-US" sz="2000" b="1">
                <a:solidFill>
                  <a:schemeClr val="tx1"/>
                </a:solidFill>
                <a:cs typeface="Arial" pitchFamily="34" charset="0"/>
              </a:rPr>
              <a:t>SHARP (CD) SARC </a:t>
            </a:r>
            <a:r>
              <a:rPr lang="en-US" sz="2000" b="1" dirty="0">
                <a:solidFill>
                  <a:schemeClr val="tx1"/>
                </a:solidFill>
                <a:cs typeface="Arial" pitchFamily="34" charset="0"/>
              </a:rPr>
              <a:t>(ADOS)</a:t>
            </a:r>
          </a:p>
          <a:p>
            <a:pPr algn="ctr">
              <a:defRPr/>
            </a:pPr>
            <a:r>
              <a:rPr lang="en-US" sz="2000" b="1" dirty="0">
                <a:solidFill>
                  <a:schemeClr val="tx1"/>
                </a:solidFill>
                <a:cs typeface="Arial" pitchFamily="34" charset="0"/>
              </a:rPr>
              <a:t>MAJ Amy B. Flores</a:t>
            </a:r>
          </a:p>
          <a:p>
            <a:pPr algn="ctr">
              <a:defRPr/>
            </a:pPr>
            <a:endParaRPr lang="en-US" sz="2000" b="1" dirty="0">
              <a:solidFill>
                <a:schemeClr val="tx1"/>
              </a:solidFill>
              <a:cs typeface="Arial" pitchFamily="34" charset="0"/>
            </a:endParaRPr>
          </a:p>
        </p:txBody>
      </p:sp>
      <p:sp>
        <p:nvSpPr>
          <p:cNvPr id="3" name="TextBox 2">
            <a:extLst>
              <a:ext uri="{FF2B5EF4-FFF2-40B4-BE49-F238E27FC236}">
                <a16:creationId xmlns:a16="http://schemas.microsoft.com/office/drawing/2014/main" id="{5BDDAF3B-7541-DB3B-6A0B-B936E0A1F616}"/>
              </a:ext>
            </a:extLst>
          </p:cNvPr>
          <p:cNvSpPr txBox="1"/>
          <p:nvPr/>
        </p:nvSpPr>
        <p:spPr>
          <a:xfrm>
            <a:off x="274177" y="5048071"/>
            <a:ext cx="7959522" cy="1323439"/>
          </a:xfrm>
          <a:prstGeom prst="rect">
            <a:avLst/>
          </a:prstGeom>
          <a:noFill/>
        </p:spPr>
        <p:txBody>
          <a:bodyPr wrap="square">
            <a:spAutoFit/>
          </a:bodyPr>
          <a:lstStyle/>
          <a:p>
            <a:pPr marL="285750" indent="-285750">
              <a:buFont typeface="Arial" panose="020B0604020202020204" pitchFamily="34" charset="0"/>
              <a:buChar char="•"/>
            </a:pPr>
            <a:r>
              <a:rPr lang="en-US" sz="2000" dirty="0">
                <a:ea typeface="Calibri" panose="020F0502020204030204" pitchFamily="34" charset="0"/>
                <a:cs typeface="Times New Roman" panose="02020603050405020304" pitchFamily="18" charset="0"/>
              </a:rPr>
              <a:t>P</a:t>
            </a:r>
            <a:r>
              <a:rPr lang="en-US" sz="2000" dirty="0">
                <a:effectLst/>
                <a:ea typeface="Calibri" panose="020F0502020204030204" pitchFamily="34" charset="0"/>
                <a:cs typeface="Times New Roman" panose="02020603050405020304" pitchFamily="18" charset="0"/>
              </a:rPr>
              <a:t>roposed changes from the HQDA EXORD 269-22 do away with all Collateral Duty SHARP positions &amp; 1</a:t>
            </a:r>
            <a:r>
              <a:rPr lang="en-US" sz="2000" baseline="30000" dirty="0">
                <a:effectLst/>
                <a:ea typeface="Calibri" panose="020F0502020204030204" pitchFamily="34" charset="0"/>
                <a:cs typeface="Times New Roman" panose="02020603050405020304" pitchFamily="18" charset="0"/>
              </a:rPr>
              <a:t>st</a:t>
            </a:r>
            <a:r>
              <a:rPr lang="en-US" sz="2000" dirty="0">
                <a:effectLst/>
                <a:ea typeface="Calibri" panose="020F0502020204030204" pitchFamily="34" charset="0"/>
                <a:cs typeface="Times New Roman" panose="02020603050405020304" pitchFamily="18" charset="0"/>
              </a:rPr>
              <a:t> MSC SARC will report to the 81</a:t>
            </a:r>
            <a:r>
              <a:rPr lang="en-US" sz="2000" baseline="30000" dirty="0">
                <a:effectLst/>
                <a:ea typeface="Calibri" panose="020F0502020204030204" pitchFamily="34" charset="0"/>
                <a:cs typeface="Times New Roman" panose="02020603050405020304" pitchFamily="18" charset="0"/>
              </a:rPr>
              <a:t>st</a:t>
            </a:r>
            <a:r>
              <a:rPr lang="en-US" sz="2000" dirty="0">
                <a:effectLst/>
                <a:ea typeface="Calibri" panose="020F0502020204030204" pitchFamily="34" charset="0"/>
                <a:cs typeface="Times New Roman" panose="02020603050405020304" pitchFamily="18" charset="0"/>
              </a:rPr>
              <a:t> Lead SARC.</a:t>
            </a:r>
          </a:p>
          <a:p>
            <a:pPr marL="285750" indent="-285750">
              <a:buFont typeface="Arial" panose="020B0604020202020204" pitchFamily="34" charset="0"/>
              <a:buChar char="•"/>
            </a:pPr>
            <a:r>
              <a:rPr lang="en-US" sz="2000" dirty="0">
                <a:cs typeface="Times New Roman" panose="02020603050405020304" pitchFamily="18" charset="0"/>
              </a:rPr>
              <a:t>Prior staffing authorizations were never generated nor funded. </a:t>
            </a:r>
            <a:endParaRPr lang="en-US" sz="2000" dirty="0"/>
          </a:p>
        </p:txBody>
      </p:sp>
    </p:spTree>
    <p:extLst>
      <p:ext uri="{BB962C8B-B14F-4D97-AF65-F5344CB8AC3E}">
        <p14:creationId xmlns:p14="http://schemas.microsoft.com/office/powerpoint/2010/main" val="206078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C6E2FC-CF65-8472-3F2B-75150BB75361}"/>
              </a:ext>
            </a:extLst>
          </p:cNvPr>
          <p:cNvSpPr txBox="1"/>
          <p:nvPr/>
        </p:nvSpPr>
        <p:spPr>
          <a:xfrm>
            <a:off x="1371600" y="99312"/>
            <a:ext cx="6705600" cy="535531"/>
          </a:xfrm>
          <a:prstGeom prst="rect">
            <a:avLst/>
          </a:prstGeom>
          <a:noFill/>
        </p:spPr>
        <p:txBody>
          <a:bodyPr wrap="square" rtlCol="0">
            <a:spAutoFit/>
          </a:bodyPr>
          <a:lstStyle/>
          <a:p>
            <a:pPr marL="0" marR="0" algn="ctr">
              <a:lnSpc>
                <a:spcPct val="90000"/>
              </a:lnSpc>
              <a:spcBef>
                <a:spcPts val="0"/>
              </a:spcBef>
              <a:spcAft>
                <a:spcPts val="0"/>
              </a:spcAft>
            </a:pPr>
            <a:r>
              <a:rPr lang="en-US" sz="3200" kern="1200" dirty="0">
                <a:solidFill>
                  <a:srgbClr val="000000"/>
                </a:solidFill>
                <a:effectLst/>
                <a:latin typeface="+mj-lt"/>
                <a:ea typeface="Times New Roman" panose="02020603050405020304" pitchFamily="18" charset="0"/>
                <a:cs typeface="Arial" panose="020B0604020202020204" pitchFamily="34" charset="0"/>
              </a:rPr>
              <a:t>1</a:t>
            </a:r>
            <a:r>
              <a:rPr lang="en-US" sz="3200" kern="1200" baseline="30000" dirty="0">
                <a:solidFill>
                  <a:srgbClr val="000000"/>
                </a:solidFill>
                <a:effectLst/>
                <a:latin typeface="+mj-lt"/>
                <a:ea typeface="Times New Roman" panose="02020603050405020304" pitchFamily="18" charset="0"/>
                <a:cs typeface="Arial" panose="020B0604020202020204" pitchFamily="34" charset="0"/>
              </a:rPr>
              <a:t>st</a:t>
            </a:r>
            <a:r>
              <a:rPr lang="en-US" sz="3200" kern="1200" dirty="0">
                <a:solidFill>
                  <a:srgbClr val="000000"/>
                </a:solidFill>
                <a:effectLst/>
                <a:latin typeface="+mj-lt"/>
                <a:ea typeface="Times New Roman" panose="02020603050405020304" pitchFamily="18" charset="0"/>
                <a:cs typeface="Arial" panose="020B0604020202020204" pitchFamily="34" charset="0"/>
              </a:rPr>
              <a:t> MSC </a:t>
            </a:r>
            <a:r>
              <a:rPr lang="en-US" sz="3200" kern="1200" dirty="0">
                <a:effectLst/>
                <a:latin typeface="+mj-lt"/>
                <a:ea typeface="Times New Roman" panose="02020603050405020304" pitchFamily="18" charset="0"/>
                <a:cs typeface="Arial" panose="020B0604020202020204" pitchFamily="34" charset="0"/>
              </a:rPr>
              <a:t>Credentialed</a:t>
            </a:r>
            <a:r>
              <a:rPr lang="en-US" sz="3200" kern="1200" dirty="0">
                <a:solidFill>
                  <a:srgbClr val="000000"/>
                </a:solidFill>
                <a:effectLst/>
                <a:latin typeface="+mj-lt"/>
                <a:ea typeface="Times New Roman" panose="02020603050405020304" pitchFamily="18" charset="0"/>
                <a:cs typeface="Arial" panose="020B0604020202020204" pitchFamily="34" charset="0"/>
              </a:rPr>
              <a:t> Victim Advocates</a:t>
            </a:r>
            <a:endParaRPr lang="en-US" sz="3200" dirty="0">
              <a:effectLst/>
              <a:latin typeface="+mj-lt"/>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0F567FC2-FAB1-2F48-6114-756AB6E3E124}"/>
              </a:ext>
            </a:extLst>
          </p:cNvPr>
          <p:cNvPicPr>
            <a:picLocks noChangeAspect="1"/>
          </p:cNvPicPr>
          <p:nvPr/>
        </p:nvPicPr>
        <p:blipFill>
          <a:blip r:embed="rId2"/>
          <a:stretch>
            <a:fillRect/>
          </a:stretch>
        </p:blipFill>
        <p:spPr>
          <a:xfrm>
            <a:off x="777923" y="928048"/>
            <a:ext cx="7383438" cy="5200466"/>
          </a:xfrm>
          <a:prstGeom prst="rect">
            <a:avLst/>
          </a:prstGeom>
        </p:spPr>
      </p:pic>
    </p:spTree>
    <p:extLst>
      <p:ext uri="{BB962C8B-B14F-4D97-AF65-F5344CB8AC3E}">
        <p14:creationId xmlns:p14="http://schemas.microsoft.com/office/powerpoint/2010/main" val="29556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619D50-614C-E7AB-8E65-FD75ADCF5C6A}"/>
              </a:ext>
            </a:extLst>
          </p:cNvPr>
          <p:cNvSpPr>
            <a:spLocks noGrp="1"/>
          </p:cNvSpPr>
          <p:nvPr>
            <p:ph type="dt" sz="half" idx="10"/>
          </p:nvPr>
        </p:nvSpPr>
        <p:spPr/>
        <p:txBody>
          <a:bodyPr/>
          <a:lstStyle/>
          <a:p>
            <a:fld id="{68CA7FC8-FBA9-4264-83A0-98932D00B13F}" type="datetime1">
              <a:rPr lang="en-US" smtClean="0">
                <a:solidFill>
                  <a:prstClr val="black">
                    <a:tint val="75000"/>
                  </a:prstClr>
                </a:solidFill>
                <a:latin typeface="Arial" panose="020B0604020202020204" pitchFamily="34" charset="0"/>
                <a:cs typeface="Arial" panose="020B0604020202020204" pitchFamily="34" charset="0"/>
              </a:rPr>
              <a:t>2024/02/16</a:t>
            </a:fld>
            <a:endParaRPr lang="en-US">
              <a:solidFill>
                <a:prstClr val="black">
                  <a:tint val="75000"/>
                </a:prstClr>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D6DD9697-22E4-531C-37BE-D6C5E1CDB70B}"/>
              </a:ext>
            </a:extLst>
          </p:cNvPr>
          <p:cNvGraphicFramePr/>
          <p:nvPr>
            <p:extLst>
              <p:ext uri="{D42A27DB-BD31-4B8C-83A1-F6EECF244321}">
                <p14:modId xmlns:p14="http://schemas.microsoft.com/office/powerpoint/2010/main" val="4221156483"/>
              </p:ext>
            </p:extLst>
          </p:nvPr>
        </p:nvGraphicFramePr>
        <p:xfrm>
          <a:off x="4572000" y="3592173"/>
          <a:ext cx="4035162" cy="26396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4A6B2AE-600F-FAEA-7434-C109DBC66EB6}"/>
              </a:ext>
            </a:extLst>
          </p:cNvPr>
          <p:cNvGraphicFramePr/>
          <p:nvPr>
            <p:extLst>
              <p:ext uri="{D42A27DB-BD31-4B8C-83A1-F6EECF244321}">
                <p14:modId xmlns:p14="http://schemas.microsoft.com/office/powerpoint/2010/main" val="2522910433"/>
              </p:ext>
            </p:extLst>
          </p:nvPr>
        </p:nvGraphicFramePr>
        <p:xfrm>
          <a:off x="4571999" y="1011429"/>
          <a:ext cx="4035163" cy="2561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7F96FAA-E4D9-A603-81DC-FAAC2971F31A}"/>
              </a:ext>
            </a:extLst>
          </p:cNvPr>
          <p:cNvGraphicFramePr/>
          <p:nvPr>
            <p:extLst>
              <p:ext uri="{D42A27DB-BD31-4B8C-83A1-F6EECF244321}">
                <p14:modId xmlns:p14="http://schemas.microsoft.com/office/powerpoint/2010/main" val="4111386322"/>
              </p:ext>
            </p:extLst>
          </p:nvPr>
        </p:nvGraphicFramePr>
        <p:xfrm>
          <a:off x="495302" y="2457449"/>
          <a:ext cx="4074411" cy="3696401"/>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CB8934D6-F1D8-F175-7B3A-013C5EF07819}"/>
              </a:ext>
            </a:extLst>
          </p:cNvPr>
          <p:cNvSpPr/>
          <p:nvPr/>
        </p:nvSpPr>
        <p:spPr>
          <a:xfrm>
            <a:off x="533401" y="914400"/>
            <a:ext cx="8153398" cy="54419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9D16D60D-EE71-3FD1-7CBA-9789D1D51933}"/>
              </a:ext>
            </a:extLst>
          </p:cNvPr>
          <p:cNvSpPr txBox="1"/>
          <p:nvPr/>
        </p:nvSpPr>
        <p:spPr>
          <a:xfrm>
            <a:off x="533400" y="1011429"/>
            <a:ext cx="4152899" cy="1384995"/>
          </a:xfrm>
          <a:prstGeom prst="rect">
            <a:avLst/>
          </a:prstGeom>
          <a:noFill/>
        </p:spPr>
        <p:txBody>
          <a:bodyPr wrap="square" rtlCol="0">
            <a:spAutoFit/>
          </a:bodyPr>
          <a:lstStyle/>
          <a:p>
            <a:r>
              <a:rPr lang="en-US" sz="1400" b="1" dirty="0">
                <a:cs typeface="Arial" panose="020B0604020202020204" pitchFamily="34" charset="0"/>
              </a:rPr>
              <a:t>Providing ongoing support for 13 Sexual Harassment Complainants and Sexual Assault Victims</a:t>
            </a:r>
          </a:p>
          <a:p>
            <a:pPr marL="214313" indent="-214313">
              <a:buFont typeface="Arial" panose="020B0604020202020204" pitchFamily="34" charset="0"/>
              <a:buChar char="•"/>
            </a:pPr>
            <a:r>
              <a:rPr lang="en-US" sz="1400" dirty="0">
                <a:cs typeface="Arial" panose="020B0604020202020204" pitchFamily="34" charset="0"/>
              </a:rPr>
              <a:t>For FY 23: 9 SA Case Reported / 6 SH Reports </a:t>
            </a:r>
          </a:p>
          <a:p>
            <a:pPr marL="214313" indent="-214313">
              <a:buFont typeface="Arial" panose="020B0604020202020204" pitchFamily="34" charset="0"/>
              <a:buChar char="•"/>
            </a:pPr>
            <a:r>
              <a:rPr lang="en-US" sz="1400" dirty="0">
                <a:cs typeface="Arial" panose="020B0604020202020204" pitchFamily="34" charset="0"/>
              </a:rPr>
              <a:t>5 Restricted / 4 Unrestricted </a:t>
            </a:r>
          </a:p>
          <a:p>
            <a:pPr marL="214313" indent="-214313">
              <a:buFont typeface="Arial" panose="020B0604020202020204" pitchFamily="34" charset="0"/>
              <a:buChar char="•"/>
            </a:pPr>
            <a:r>
              <a:rPr lang="en-US" sz="1400" dirty="0">
                <a:cs typeface="Arial" panose="020B0604020202020204" pitchFamily="34" charset="0"/>
              </a:rPr>
              <a:t>For FY 24: 2 SA Cases Reported </a:t>
            </a:r>
          </a:p>
          <a:p>
            <a:pPr marL="214313" indent="-214313">
              <a:buFont typeface="Arial" panose="020B0604020202020204" pitchFamily="34" charset="0"/>
              <a:buChar char="•"/>
            </a:pPr>
            <a:r>
              <a:rPr lang="en-US" sz="1400" dirty="0">
                <a:cs typeface="Arial" panose="020B0604020202020204" pitchFamily="34" charset="0"/>
              </a:rPr>
              <a:t>3 Restricted / 1 Unrestricted</a:t>
            </a:r>
          </a:p>
        </p:txBody>
      </p:sp>
      <p:cxnSp>
        <p:nvCxnSpPr>
          <p:cNvPr id="14" name="Straight Connector 13">
            <a:extLst>
              <a:ext uri="{FF2B5EF4-FFF2-40B4-BE49-F238E27FC236}">
                <a16:creationId xmlns:a16="http://schemas.microsoft.com/office/drawing/2014/main" id="{46C3A981-4F14-4BC5-2038-A4332E61BCD5}"/>
              </a:ext>
            </a:extLst>
          </p:cNvPr>
          <p:cNvCxnSpPr>
            <a:cxnSpLocks/>
          </p:cNvCxnSpPr>
          <p:nvPr/>
        </p:nvCxnSpPr>
        <p:spPr>
          <a:xfrm>
            <a:off x="533401" y="2457450"/>
            <a:ext cx="403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334EE5-AA99-6F2F-D2C5-3C80FE91A3DD}"/>
              </a:ext>
            </a:extLst>
          </p:cNvPr>
          <p:cNvCxnSpPr>
            <a:cxnSpLocks/>
            <a:stCxn id="11" idx="0"/>
            <a:endCxn id="11" idx="2"/>
          </p:cNvCxnSpPr>
          <p:nvPr/>
        </p:nvCxnSpPr>
        <p:spPr>
          <a:xfrm>
            <a:off x="4610100" y="914400"/>
            <a:ext cx="0" cy="5441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29BCD3-5600-E17B-3F50-5C071B00C17D}"/>
              </a:ext>
            </a:extLst>
          </p:cNvPr>
          <p:cNvCxnSpPr>
            <a:cxnSpLocks/>
          </p:cNvCxnSpPr>
          <p:nvPr/>
        </p:nvCxnSpPr>
        <p:spPr>
          <a:xfrm>
            <a:off x="4651630" y="3573106"/>
            <a:ext cx="4035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23FDD76-382D-780E-D3D6-ADDC7DC6DF72}"/>
              </a:ext>
            </a:extLst>
          </p:cNvPr>
          <p:cNvSpPr txBox="1">
            <a:spLocks/>
          </p:cNvSpPr>
          <p:nvPr/>
        </p:nvSpPr>
        <p:spPr>
          <a:xfrm>
            <a:off x="1847087" y="61110"/>
            <a:ext cx="5602225" cy="650812"/>
          </a:xfrm>
          <a:prstGeom prst="rect">
            <a:avLst/>
          </a:prstGeom>
        </p:spPr>
        <p:txBody>
          <a:bodyPr/>
          <a:lstStyle>
            <a:lvl1pPr algn="ctr" defTabSz="887737" rtl="0" eaLnBrk="1" latinLnBrk="0" hangingPunct="1">
              <a:spcBef>
                <a:spcPct val="0"/>
              </a:spcBef>
              <a:buNone/>
              <a:defRPr sz="4272" kern="1200">
                <a:solidFill>
                  <a:schemeClr val="tx1"/>
                </a:solidFill>
                <a:latin typeface="+mj-lt"/>
                <a:ea typeface="+mj-ea"/>
                <a:cs typeface="+mj-cs"/>
              </a:defRPr>
            </a:lvl1pPr>
          </a:lstStyle>
          <a:p>
            <a:r>
              <a:rPr lang="en-US" sz="3200">
                <a:cs typeface="Arial" panose="020B0604020202020204" pitchFamily="34" charset="0"/>
              </a:rPr>
              <a:t>Command </a:t>
            </a:r>
            <a:r>
              <a:rPr lang="en-US" sz="3200">
                <a:solidFill>
                  <a:prstClr val="black"/>
                </a:solidFill>
                <a:cs typeface="Arial" panose="020B0604020202020204" pitchFamily="34" charset="0"/>
              </a:rPr>
              <a:t>Trends &amp; Metrics</a:t>
            </a:r>
            <a:endParaRPr lang="en-US" sz="3200" dirty="0">
              <a:cs typeface="Arial" panose="020B0604020202020204" pitchFamily="34" charset="0"/>
            </a:endParaRPr>
          </a:p>
        </p:txBody>
      </p:sp>
    </p:spTree>
    <p:extLst>
      <p:ext uri="{BB962C8B-B14F-4D97-AF65-F5344CB8AC3E}">
        <p14:creationId xmlns:p14="http://schemas.microsoft.com/office/powerpoint/2010/main" val="313516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E7CD17-05B3-D051-898B-728514B35EA2}"/>
              </a:ext>
            </a:extLst>
          </p:cNvPr>
          <p:cNvSpPr>
            <a:spLocks noGrp="1"/>
          </p:cNvSpPr>
          <p:nvPr>
            <p:ph type="dt" sz="half" idx="10"/>
          </p:nvPr>
        </p:nvSpPr>
        <p:spPr/>
        <p:txBody>
          <a:bodyPr/>
          <a:lstStyle/>
          <a:p>
            <a:fld id="{68CA7FC8-FBA9-4264-83A0-98932D00B13F}" type="datetime1">
              <a:rPr lang="en-US" smtClean="0">
                <a:solidFill>
                  <a:prstClr val="black">
                    <a:tint val="75000"/>
                  </a:prstClr>
                </a:solidFill>
              </a:rPr>
              <a:t>2024/02/16</a:t>
            </a:fld>
            <a:endParaRPr lang="en-US">
              <a:solidFill>
                <a:prstClr val="black">
                  <a:tint val="75000"/>
                </a:prstClr>
              </a:solidFill>
            </a:endParaRPr>
          </a:p>
        </p:txBody>
      </p:sp>
      <p:sp>
        <p:nvSpPr>
          <p:cNvPr id="5" name="Text Placeholder 6">
            <a:extLst>
              <a:ext uri="{FF2B5EF4-FFF2-40B4-BE49-F238E27FC236}">
                <a16:creationId xmlns:a16="http://schemas.microsoft.com/office/drawing/2014/main" id="{585447FA-CB79-1848-434E-07D1153B5CAF}"/>
              </a:ext>
            </a:extLst>
          </p:cNvPr>
          <p:cNvSpPr txBox="1">
            <a:spLocks/>
          </p:cNvSpPr>
          <p:nvPr/>
        </p:nvSpPr>
        <p:spPr bwMode="auto">
          <a:xfrm>
            <a:off x="377950" y="-19494"/>
            <a:ext cx="85344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kern="1200" cap="none" spc="-100" normalizeH="0" baseline="0" noProof="0">
                <a:ln w="3200">
                  <a:solidFill>
                    <a:schemeClr val="bg2">
                      <a:shade val="75000"/>
                      <a:alpha val="25000"/>
                    </a:schemeClr>
                  </a:solidFill>
                  <a:prstDash val="solid"/>
                  <a:round/>
                </a:ln>
                <a:solidFill>
                  <a:srgbClr val="FFD531"/>
                </a:solidFill>
                <a:effectLst/>
                <a:uLnTx/>
                <a:uFillTx/>
                <a:latin typeface="Impact" pitchFamily="34" charset="0"/>
                <a:ea typeface="ＭＳ Ｐゴシック" pitchFamily="-72" charset="-128"/>
                <a:cs typeface="Arial" pitchFamily="34" charset="0"/>
              </a:defRPr>
            </a:lvl1pPr>
            <a:lvl2pPr marL="639763" indent="-273050" algn="l" rtl="0" eaLnBrk="1" fontAlgn="base" hangingPunct="1">
              <a:spcBef>
                <a:spcPts val="300"/>
              </a:spcBef>
              <a:spcAft>
                <a:spcPts val="1200"/>
              </a:spcAft>
              <a:buClr>
                <a:srgbClr val="222613"/>
              </a:buClr>
              <a:buSzPct val="100000"/>
              <a:buFont typeface="Arial" pitchFamily="-72" charset="0"/>
              <a:buChar char="•"/>
              <a:defRPr sz="2400" kern="1200">
                <a:solidFill>
                  <a:schemeClr val="bg1"/>
                </a:solidFill>
                <a:latin typeface="Arial" pitchFamily="34" charset="0"/>
                <a:ea typeface="ＭＳ Ｐゴシック" pitchFamily="-72" charset="-128"/>
                <a:cs typeface="ＭＳ Ｐゴシック" pitchFamily="-72" charset="-128"/>
              </a:defRPr>
            </a:lvl2pPr>
            <a:lvl3pPr marL="1004888" indent="-228600" algn="l" rtl="0" eaLnBrk="1" fontAlgn="base" hangingPunct="1">
              <a:spcBef>
                <a:spcPts val="300"/>
              </a:spcBef>
              <a:spcAft>
                <a:spcPts val="1200"/>
              </a:spcAft>
              <a:buClr>
                <a:srgbClr val="222613"/>
              </a:buClr>
              <a:buSzPct val="85000"/>
              <a:buFont typeface="Wingdings" pitchFamily="-72" charset="2"/>
              <a:buChar char="§"/>
              <a:defRPr sz="2200" kern="1200">
                <a:solidFill>
                  <a:schemeClr val="bg1"/>
                </a:solidFill>
                <a:latin typeface="Arial" pitchFamily="34" charset="0"/>
                <a:ea typeface="ＭＳ Ｐゴシック" pitchFamily="-72" charset="-128"/>
                <a:cs typeface="ＭＳ Ｐゴシック" pitchFamily="-72" charset="-128"/>
              </a:defRPr>
            </a:lvl3pPr>
            <a:lvl4pPr marL="1279525" indent="-228600" algn="l" rtl="0" eaLnBrk="1" fontAlgn="base" hangingPunct="1">
              <a:spcBef>
                <a:spcPts val="300"/>
              </a:spcBef>
              <a:spcAft>
                <a:spcPts val="1200"/>
              </a:spcAft>
              <a:buClr>
                <a:srgbClr val="222613"/>
              </a:buClr>
              <a:buSzPct val="85000"/>
              <a:buFont typeface="Wingdings" pitchFamily="-72" charset="2"/>
              <a:buChar char="Ø"/>
              <a:defRPr sz="2000" kern="1200">
                <a:solidFill>
                  <a:schemeClr val="bg1"/>
                </a:solidFill>
                <a:latin typeface="Arial" pitchFamily="34" charset="0"/>
                <a:ea typeface="ＭＳ Ｐゴシック" pitchFamily="-72" charset="-128"/>
                <a:cs typeface="ＭＳ Ｐゴシック" pitchFamily="-72" charset="-128"/>
              </a:defRPr>
            </a:lvl4pPr>
            <a:lvl5pPr marL="1554163" indent="-228600" algn="l" rtl="0" eaLnBrk="1" fontAlgn="base" hangingPunct="1">
              <a:spcBef>
                <a:spcPts val="338"/>
              </a:spcBef>
              <a:spcAft>
                <a:spcPts val="1200"/>
              </a:spcAft>
              <a:buClr>
                <a:srgbClr val="222613"/>
              </a:buClr>
              <a:buSzPct val="85000"/>
              <a:buFont typeface="Arial" pitchFamily="-72" charset="0"/>
              <a:buChar char="•"/>
              <a:defRPr kern="1200">
                <a:solidFill>
                  <a:schemeClr val="bg1"/>
                </a:solidFill>
                <a:latin typeface="Arial" pitchFamily="34" charset="0"/>
                <a:ea typeface="ＭＳ Ｐゴシック" pitchFamily="-72" charset="-128"/>
                <a:cs typeface="ＭＳ Ｐゴシック" pitchFamily="-72" charset="-128"/>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100" normalizeH="0" baseline="0" noProof="0" dirty="0">
                <a:ln w="3200">
                  <a:solidFill>
                    <a:srgbClr val="808080">
                      <a:shade val="75000"/>
                      <a:alpha val="25000"/>
                    </a:srgbClr>
                  </a:solidFill>
                  <a:prstDash val="solid"/>
                  <a:round/>
                </a:ln>
                <a:solidFill>
                  <a:srgbClr val="000000"/>
                </a:solidFill>
                <a:effectLst/>
                <a:uLnTx/>
                <a:uFillTx/>
                <a:latin typeface="+mj-lt"/>
                <a:ea typeface="ＭＳ Ｐゴシック" pitchFamily="-72" charset="-128"/>
                <a:cs typeface="Arial" pitchFamily="34" charset="0"/>
              </a:rPr>
              <a:t>    SH/</a:t>
            </a:r>
            <a:r>
              <a:rPr lang="en-US" sz="3200" dirty="0">
                <a:ln w="3200">
                  <a:solidFill>
                    <a:srgbClr val="808080">
                      <a:shade val="75000"/>
                      <a:alpha val="25000"/>
                    </a:srgbClr>
                  </a:solidFill>
                  <a:prstDash val="solid"/>
                  <a:round/>
                </a:ln>
                <a:solidFill>
                  <a:srgbClr val="000000"/>
                </a:solidFill>
                <a:latin typeface="+mj-lt"/>
              </a:rPr>
              <a:t>SA </a:t>
            </a:r>
            <a:r>
              <a:rPr kumimoji="0" lang="en-US" sz="3200" i="0" u="none" strike="noStrike" kern="1200" cap="none" spc="-100" normalizeH="0" baseline="0" noProof="0" dirty="0">
                <a:ln w="3200">
                  <a:solidFill>
                    <a:srgbClr val="808080">
                      <a:shade val="75000"/>
                      <a:alpha val="25000"/>
                    </a:srgbClr>
                  </a:solidFill>
                  <a:prstDash val="solid"/>
                  <a:round/>
                </a:ln>
                <a:solidFill>
                  <a:srgbClr val="000000"/>
                </a:solidFill>
                <a:effectLst/>
                <a:uLnTx/>
                <a:uFillTx/>
                <a:latin typeface="+mj-lt"/>
                <a:ea typeface="ＭＳ Ｐゴシック" pitchFamily="-72" charset="-128"/>
                <a:cs typeface="Arial" pitchFamily="34" charset="0"/>
              </a:rPr>
              <a:t>Continuum of Harm</a:t>
            </a:r>
          </a:p>
        </p:txBody>
      </p:sp>
      <p:sp>
        <p:nvSpPr>
          <p:cNvPr id="6" name="Rectangle 5">
            <a:extLst>
              <a:ext uri="{FF2B5EF4-FFF2-40B4-BE49-F238E27FC236}">
                <a16:creationId xmlns:a16="http://schemas.microsoft.com/office/drawing/2014/main" id="{811AF231-2CEA-D160-74F1-65DA7B9F38D0}"/>
              </a:ext>
            </a:extLst>
          </p:cNvPr>
          <p:cNvSpPr/>
          <p:nvPr/>
        </p:nvSpPr>
        <p:spPr>
          <a:xfrm>
            <a:off x="120273" y="5887017"/>
            <a:ext cx="8903369" cy="721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430A164-3B2F-9F5E-C1D2-DB30C65AD88A}"/>
              </a:ext>
            </a:extLst>
          </p:cNvPr>
          <p:cNvGrpSpPr/>
          <p:nvPr/>
        </p:nvGrpSpPr>
        <p:grpSpPr>
          <a:xfrm>
            <a:off x="217061" y="6016519"/>
            <a:ext cx="8706489" cy="592393"/>
            <a:chOff x="1735989" y="5929560"/>
            <a:chExt cx="8931471" cy="627783"/>
          </a:xfrm>
        </p:grpSpPr>
        <p:sp>
          <p:nvSpPr>
            <p:cNvPr id="9" name="Snip Diagonal Corner Rectangle 5">
              <a:extLst>
                <a:ext uri="{FF2B5EF4-FFF2-40B4-BE49-F238E27FC236}">
                  <a16:creationId xmlns:a16="http://schemas.microsoft.com/office/drawing/2014/main" id="{2AACCF47-967E-7D10-699D-1380F5A9FB1C}"/>
                </a:ext>
              </a:extLst>
            </p:cNvPr>
            <p:cNvSpPr/>
            <p:nvPr/>
          </p:nvSpPr>
          <p:spPr>
            <a:xfrm>
              <a:off x="1735989" y="6102607"/>
              <a:ext cx="8931471" cy="454736"/>
            </a:xfrm>
            <a:prstGeom prst="snip2Diag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Leader Engagements &amp; Intervention Opportunities Occur Throughout the Continuum</a:t>
              </a:r>
            </a:p>
            <a:p>
              <a:pPr algn="ctr"/>
              <a:r>
                <a:rPr lang="en-US" sz="1400" b="1" dirty="0">
                  <a:solidFill>
                    <a:prstClr val="white"/>
                  </a:solidFill>
                </a:rPr>
                <a:t>Report Incidents of Sexual Harassment/Assault to a SARC / VA </a:t>
              </a:r>
            </a:p>
          </p:txBody>
        </p:sp>
        <p:sp>
          <p:nvSpPr>
            <p:cNvPr id="10" name="Up Arrow 6">
              <a:extLst>
                <a:ext uri="{FF2B5EF4-FFF2-40B4-BE49-F238E27FC236}">
                  <a16:creationId xmlns:a16="http://schemas.microsoft.com/office/drawing/2014/main" id="{68BB3470-6AB8-A9F3-5499-66B83AF5BA18}"/>
                </a:ext>
              </a:extLst>
            </p:cNvPr>
            <p:cNvSpPr/>
            <p:nvPr/>
          </p:nvSpPr>
          <p:spPr>
            <a:xfrm>
              <a:off x="1885594"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1" name="Up Arrow 7">
              <a:extLst>
                <a:ext uri="{FF2B5EF4-FFF2-40B4-BE49-F238E27FC236}">
                  <a16:creationId xmlns:a16="http://schemas.microsoft.com/office/drawing/2014/main" id="{69DC7865-365A-E062-0EBF-A1C8258EFC21}"/>
                </a:ext>
              </a:extLst>
            </p:cNvPr>
            <p:cNvSpPr/>
            <p:nvPr/>
          </p:nvSpPr>
          <p:spPr>
            <a:xfrm>
              <a:off x="2718080"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2" name="Up Arrow 8">
              <a:extLst>
                <a:ext uri="{FF2B5EF4-FFF2-40B4-BE49-F238E27FC236}">
                  <a16:creationId xmlns:a16="http://schemas.microsoft.com/office/drawing/2014/main" id="{7ACF15A1-B985-B6CA-4B82-D1ADFBF75C46}"/>
                </a:ext>
              </a:extLst>
            </p:cNvPr>
            <p:cNvSpPr/>
            <p:nvPr/>
          </p:nvSpPr>
          <p:spPr>
            <a:xfrm>
              <a:off x="3550566"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3" name="Up Arrow 9">
              <a:extLst>
                <a:ext uri="{FF2B5EF4-FFF2-40B4-BE49-F238E27FC236}">
                  <a16:creationId xmlns:a16="http://schemas.microsoft.com/office/drawing/2014/main" id="{8CE377F6-BDB5-D712-BCD4-969BC022F4B7}"/>
                </a:ext>
              </a:extLst>
            </p:cNvPr>
            <p:cNvSpPr/>
            <p:nvPr/>
          </p:nvSpPr>
          <p:spPr>
            <a:xfrm>
              <a:off x="4383052"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4" name="Up Arrow 10">
              <a:extLst>
                <a:ext uri="{FF2B5EF4-FFF2-40B4-BE49-F238E27FC236}">
                  <a16:creationId xmlns:a16="http://schemas.microsoft.com/office/drawing/2014/main" id="{B5A35ACE-4E9C-14FB-4314-5C6853C42BE3}"/>
                </a:ext>
              </a:extLst>
            </p:cNvPr>
            <p:cNvSpPr/>
            <p:nvPr/>
          </p:nvSpPr>
          <p:spPr>
            <a:xfrm>
              <a:off x="5215538"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 name="Up Arrow 11">
              <a:extLst>
                <a:ext uri="{FF2B5EF4-FFF2-40B4-BE49-F238E27FC236}">
                  <a16:creationId xmlns:a16="http://schemas.microsoft.com/office/drawing/2014/main" id="{C2266700-3012-29B5-A9F7-BE18DE59D341}"/>
                </a:ext>
              </a:extLst>
            </p:cNvPr>
            <p:cNvSpPr/>
            <p:nvPr/>
          </p:nvSpPr>
          <p:spPr>
            <a:xfrm>
              <a:off x="6048024"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6" name="Up Arrow 12">
              <a:extLst>
                <a:ext uri="{FF2B5EF4-FFF2-40B4-BE49-F238E27FC236}">
                  <a16:creationId xmlns:a16="http://schemas.microsoft.com/office/drawing/2014/main" id="{ED5143DD-FFB1-520F-F146-D8CD8EA672EE}"/>
                </a:ext>
              </a:extLst>
            </p:cNvPr>
            <p:cNvSpPr/>
            <p:nvPr/>
          </p:nvSpPr>
          <p:spPr>
            <a:xfrm>
              <a:off x="6880510"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7" name="Up Arrow 13">
              <a:extLst>
                <a:ext uri="{FF2B5EF4-FFF2-40B4-BE49-F238E27FC236}">
                  <a16:creationId xmlns:a16="http://schemas.microsoft.com/office/drawing/2014/main" id="{DB7CF42E-E587-2B99-6FA3-14619CE0326A}"/>
                </a:ext>
              </a:extLst>
            </p:cNvPr>
            <p:cNvSpPr/>
            <p:nvPr/>
          </p:nvSpPr>
          <p:spPr>
            <a:xfrm>
              <a:off x="7712996"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8" name="Up Arrow 14">
              <a:extLst>
                <a:ext uri="{FF2B5EF4-FFF2-40B4-BE49-F238E27FC236}">
                  <a16:creationId xmlns:a16="http://schemas.microsoft.com/office/drawing/2014/main" id="{8C1723E1-1F9B-896B-16BB-E6A641CAD0FD}"/>
                </a:ext>
              </a:extLst>
            </p:cNvPr>
            <p:cNvSpPr/>
            <p:nvPr/>
          </p:nvSpPr>
          <p:spPr>
            <a:xfrm>
              <a:off x="8545482"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9" name="Up Arrow 15">
              <a:extLst>
                <a:ext uri="{FF2B5EF4-FFF2-40B4-BE49-F238E27FC236}">
                  <a16:creationId xmlns:a16="http://schemas.microsoft.com/office/drawing/2014/main" id="{25BCEF5E-DC4F-4DC3-5151-C3A8CD278EA1}"/>
                </a:ext>
              </a:extLst>
            </p:cNvPr>
            <p:cNvSpPr/>
            <p:nvPr/>
          </p:nvSpPr>
          <p:spPr>
            <a:xfrm>
              <a:off x="9377968"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0" name="Up Arrow 16">
              <a:extLst>
                <a:ext uri="{FF2B5EF4-FFF2-40B4-BE49-F238E27FC236}">
                  <a16:creationId xmlns:a16="http://schemas.microsoft.com/office/drawing/2014/main" id="{E9A7975D-85BA-AB6A-0102-83FAC5241DA3}"/>
                </a:ext>
              </a:extLst>
            </p:cNvPr>
            <p:cNvSpPr/>
            <p:nvPr/>
          </p:nvSpPr>
          <p:spPr>
            <a:xfrm>
              <a:off x="10210455" y="5929560"/>
              <a:ext cx="251855" cy="173755"/>
            </a:xfrm>
            <a:prstGeom prst="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nvGrpSpPr>
          <p:cNvPr id="21" name="Group 20">
            <a:extLst>
              <a:ext uri="{FF2B5EF4-FFF2-40B4-BE49-F238E27FC236}">
                <a16:creationId xmlns:a16="http://schemas.microsoft.com/office/drawing/2014/main" id="{4235F9C6-8E9C-A83E-3982-FCA7BED3C705}"/>
              </a:ext>
            </a:extLst>
          </p:cNvPr>
          <p:cNvGrpSpPr/>
          <p:nvPr/>
        </p:nvGrpSpPr>
        <p:grpSpPr>
          <a:xfrm>
            <a:off x="2108953" y="1364436"/>
            <a:ext cx="6814599" cy="517932"/>
            <a:chOff x="2493351" y="1763974"/>
            <a:chExt cx="5287651" cy="517932"/>
          </a:xfrm>
        </p:grpSpPr>
        <p:sp>
          <p:nvSpPr>
            <p:cNvPr id="22" name="Right Bracket 21">
              <a:extLst>
                <a:ext uri="{FF2B5EF4-FFF2-40B4-BE49-F238E27FC236}">
                  <a16:creationId xmlns:a16="http://schemas.microsoft.com/office/drawing/2014/main" id="{BA2DFA12-A46A-FAE3-687A-C05DBA363AFF}"/>
                </a:ext>
              </a:extLst>
            </p:cNvPr>
            <p:cNvSpPr/>
            <p:nvPr/>
          </p:nvSpPr>
          <p:spPr>
            <a:xfrm rot="16200000">
              <a:off x="5004102" y="-494994"/>
              <a:ext cx="266149" cy="5287651"/>
            </a:xfrm>
            <a:prstGeom prst="righ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37F0FC8-C4ED-9D70-0BF0-B9BC758A0734}"/>
                </a:ext>
              </a:extLst>
            </p:cNvPr>
            <p:cNvSpPr/>
            <p:nvPr/>
          </p:nvSpPr>
          <p:spPr>
            <a:xfrm>
              <a:off x="5013525" y="1763974"/>
              <a:ext cx="271511" cy="25748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1487F884-092C-6C56-CBDC-58D3616F3C27}"/>
              </a:ext>
            </a:extLst>
          </p:cNvPr>
          <p:cNvPicPr>
            <a:picLocks noChangeAspect="1"/>
          </p:cNvPicPr>
          <p:nvPr/>
        </p:nvPicPr>
        <p:blipFill>
          <a:blip r:embed="rId2"/>
          <a:stretch>
            <a:fillRect/>
          </a:stretch>
        </p:blipFill>
        <p:spPr>
          <a:xfrm>
            <a:off x="648429" y="1563832"/>
            <a:ext cx="239012" cy="365760"/>
          </a:xfrm>
          <a:prstGeom prst="rect">
            <a:avLst/>
          </a:prstGeom>
        </p:spPr>
      </p:pic>
      <p:pic>
        <p:nvPicPr>
          <p:cNvPr id="25" name="Picture 24">
            <a:extLst>
              <a:ext uri="{FF2B5EF4-FFF2-40B4-BE49-F238E27FC236}">
                <a16:creationId xmlns:a16="http://schemas.microsoft.com/office/drawing/2014/main" id="{B5170A3B-CD0C-3C9D-B9B7-947BFDC822B9}"/>
              </a:ext>
            </a:extLst>
          </p:cNvPr>
          <p:cNvPicPr>
            <a:picLocks noChangeAspect="1"/>
          </p:cNvPicPr>
          <p:nvPr/>
        </p:nvPicPr>
        <p:blipFill>
          <a:blip r:embed="rId2"/>
          <a:stretch>
            <a:fillRect/>
          </a:stretch>
        </p:blipFill>
        <p:spPr>
          <a:xfrm>
            <a:off x="1052505" y="1563832"/>
            <a:ext cx="239012" cy="365760"/>
          </a:xfrm>
          <a:prstGeom prst="rect">
            <a:avLst/>
          </a:prstGeom>
        </p:spPr>
      </p:pic>
      <p:pic>
        <p:nvPicPr>
          <p:cNvPr id="26" name="Picture 25">
            <a:extLst>
              <a:ext uri="{FF2B5EF4-FFF2-40B4-BE49-F238E27FC236}">
                <a16:creationId xmlns:a16="http://schemas.microsoft.com/office/drawing/2014/main" id="{D7904ADE-B468-D853-B619-DE61FDFD1025}"/>
              </a:ext>
            </a:extLst>
          </p:cNvPr>
          <p:cNvPicPr>
            <a:picLocks noChangeAspect="1"/>
          </p:cNvPicPr>
          <p:nvPr/>
        </p:nvPicPr>
        <p:blipFill>
          <a:blip r:embed="rId2"/>
          <a:stretch>
            <a:fillRect/>
          </a:stretch>
        </p:blipFill>
        <p:spPr>
          <a:xfrm>
            <a:off x="1456333" y="1563832"/>
            <a:ext cx="239012" cy="365760"/>
          </a:xfrm>
          <a:prstGeom prst="rect">
            <a:avLst/>
          </a:prstGeom>
        </p:spPr>
      </p:pic>
      <p:pic>
        <p:nvPicPr>
          <p:cNvPr id="27" name="Picture 26">
            <a:extLst>
              <a:ext uri="{FF2B5EF4-FFF2-40B4-BE49-F238E27FC236}">
                <a16:creationId xmlns:a16="http://schemas.microsoft.com/office/drawing/2014/main" id="{D0398417-2BE1-9A63-AF58-34B5602461B6}"/>
              </a:ext>
            </a:extLst>
          </p:cNvPr>
          <p:cNvPicPr>
            <a:picLocks noChangeAspect="1"/>
          </p:cNvPicPr>
          <p:nvPr/>
        </p:nvPicPr>
        <p:blipFill>
          <a:blip r:embed="rId2"/>
          <a:stretch>
            <a:fillRect/>
          </a:stretch>
        </p:blipFill>
        <p:spPr>
          <a:xfrm>
            <a:off x="757118" y="1217111"/>
            <a:ext cx="239012" cy="365760"/>
          </a:xfrm>
          <a:prstGeom prst="rect">
            <a:avLst/>
          </a:prstGeom>
        </p:spPr>
      </p:pic>
      <p:sp>
        <p:nvSpPr>
          <p:cNvPr id="28" name="TextBox 27">
            <a:extLst>
              <a:ext uri="{FF2B5EF4-FFF2-40B4-BE49-F238E27FC236}">
                <a16:creationId xmlns:a16="http://schemas.microsoft.com/office/drawing/2014/main" id="{BA36AD8D-0456-7C60-95A9-00A8E10FF5D7}"/>
              </a:ext>
            </a:extLst>
          </p:cNvPr>
          <p:cNvSpPr txBox="1"/>
          <p:nvPr/>
        </p:nvSpPr>
        <p:spPr>
          <a:xfrm>
            <a:off x="2070317" y="615200"/>
            <a:ext cx="6859079" cy="67710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lIns="91440" tIns="91440" rIns="91440" bIns="91440" rtlCol="0">
            <a:spAutoFit/>
          </a:bodyPr>
          <a:lstStyle/>
          <a:p>
            <a:pPr algn="ctr"/>
            <a:r>
              <a:rPr lang="en-US" sz="1600" b="1" i="1" dirty="0">
                <a:solidFill>
                  <a:schemeClr val="bg1"/>
                </a:solidFill>
                <a:latin typeface="Calibri" panose="020F0502020204030204"/>
              </a:rPr>
              <a:t>Sexual harassment/assault reduces a unit’s overall mission readiness by destroying trust, teams, and unit cohesion</a:t>
            </a:r>
          </a:p>
        </p:txBody>
      </p:sp>
      <p:pic>
        <p:nvPicPr>
          <p:cNvPr id="29" name="Picture 28">
            <a:extLst>
              <a:ext uri="{FF2B5EF4-FFF2-40B4-BE49-F238E27FC236}">
                <a16:creationId xmlns:a16="http://schemas.microsoft.com/office/drawing/2014/main" id="{EFACF78E-350C-784A-77C5-A14F9FC3A184}"/>
              </a:ext>
            </a:extLst>
          </p:cNvPr>
          <p:cNvPicPr>
            <a:picLocks noChangeAspect="1"/>
          </p:cNvPicPr>
          <p:nvPr/>
        </p:nvPicPr>
        <p:blipFill>
          <a:blip r:embed="rId3"/>
          <a:stretch>
            <a:fillRect/>
          </a:stretch>
        </p:blipFill>
        <p:spPr>
          <a:xfrm>
            <a:off x="4149752" y="1961862"/>
            <a:ext cx="236387" cy="365760"/>
          </a:xfrm>
          <a:prstGeom prst="rect">
            <a:avLst/>
          </a:prstGeom>
        </p:spPr>
      </p:pic>
      <p:pic>
        <p:nvPicPr>
          <p:cNvPr id="30" name="Picture 29">
            <a:extLst>
              <a:ext uri="{FF2B5EF4-FFF2-40B4-BE49-F238E27FC236}">
                <a16:creationId xmlns:a16="http://schemas.microsoft.com/office/drawing/2014/main" id="{CC37B287-A9A1-54DA-D8E8-7DB3715516D0}"/>
              </a:ext>
            </a:extLst>
          </p:cNvPr>
          <p:cNvPicPr>
            <a:picLocks noChangeAspect="1"/>
          </p:cNvPicPr>
          <p:nvPr/>
        </p:nvPicPr>
        <p:blipFill>
          <a:blip r:embed="rId3"/>
          <a:stretch>
            <a:fillRect/>
          </a:stretch>
        </p:blipFill>
        <p:spPr>
          <a:xfrm>
            <a:off x="7941505" y="3018742"/>
            <a:ext cx="236387" cy="365760"/>
          </a:xfrm>
          <a:prstGeom prst="rect">
            <a:avLst/>
          </a:prstGeom>
        </p:spPr>
      </p:pic>
      <p:pic>
        <p:nvPicPr>
          <p:cNvPr id="31" name="Picture 30">
            <a:extLst>
              <a:ext uri="{FF2B5EF4-FFF2-40B4-BE49-F238E27FC236}">
                <a16:creationId xmlns:a16="http://schemas.microsoft.com/office/drawing/2014/main" id="{BEF17890-3486-F4CB-F4D9-E67F32E1E81E}"/>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009087" y="1217111"/>
            <a:ext cx="150083" cy="365760"/>
          </a:xfrm>
          <a:prstGeom prst="rect">
            <a:avLst/>
          </a:prstGeom>
        </p:spPr>
      </p:pic>
      <p:pic>
        <p:nvPicPr>
          <p:cNvPr id="32" name="Picture 31">
            <a:extLst>
              <a:ext uri="{FF2B5EF4-FFF2-40B4-BE49-F238E27FC236}">
                <a16:creationId xmlns:a16="http://schemas.microsoft.com/office/drawing/2014/main" id="{5CA58C5B-7895-8FC1-9B50-350B9EC09B70}"/>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904986" y="1563832"/>
            <a:ext cx="150407" cy="365760"/>
          </a:xfrm>
          <a:prstGeom prst="rect">
            <a:avLst/>
          </a:prstGeom>
          <a:noFill/>
        </p:spPr>
      </p:pic>
      <p:pic>
        <p:nvPicPr>
          <p:cNvPr id="33" name="Picture 32">
            <a:extLst>
              <a:ext uri="{FF2B5EF4-FFF2-40B4-BE49-F238E27FC236}">
                <a16:creationId xmlns:a16="http://schemas.microsoft.com/office/drawing/2014/main" id="{53090D6F-60ED-33A1-6AAB-FB7B43E8990B}"/>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1309136" y="1563832"/>
            <a:ext cx="150083" cy="365760"/>
          </a:xfrm>
          <a:prstGeom prst="rect">
            <a:avLst/>
          </a:prstGeom>
        </p:spPr>
      </p:pic>
      <p:pic>
        <p:nvPicPr>
          <p:cNvPr id="34" name="Picture 33">
            <a:extLst>
              <a:ext uri="{FF2B5EF4-FFF2-40B4-BE49-F238E27FC236}">
                <a16:creationId xmlns:a16="http://schemas.microsoft.com/office/drawing/2014/main" id="{527158EA-AB81-1E20-E650-D4498B6B44FA}"/>
              </a:ext>
            </a:extLst>
          </p:cNvPr>
          <p:cNvPicPr>
            <a:picLocks noChangeAspect="1"/>
          </p:cNvPicPr>
          <p:nvPr/>
        </p:nvPicPr>
        <p:blipFill>
          <a:blip r:embed="rId2"/>
          <a:stretch>
            <a:fillRect/>
          </a:stretch>
        </p:blipFill>
        <p:spPr>
          <a:xfrm>
            <a:off x="1151621" y="1217111"/>
            <a:ext cx="239012" cy="365760"/>
          </a:xfrm>
          <a:prstGeom prst="rect">
            <a:avLst/>
          </a:prstGeom>
        </p:spPr>
      </p:pic>
      <p:pic>
        <p:nvPicPr>
          <p:cNvPr id="35" name="Picture 34">
            <a:extLst>
              <a:ext uri="{FF2B5EF4-FFF2-40B4-BE49-F238E27FC236}">
                <a16:creationId xmlns:a16="http://schemas.microsoft.com/office/drawing/2014/main" id="{1EAE918E-50B0-A368-F890-46F14D12DB93}"/>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402571" y="1217111"/>
            <a:ext cx="154504" cy="365760"/>
          </a:xfrm>
          <a:prstGeom prst="rect">
            <a:avLst/>
          </a:prstGeom>
          <a:noFill/>
        </p:spPr>
      </p:pic>
      <p:pic>
        <p:nvPicPr>
          <p:cNvPr id="36" name="Picture 35">
            <a:extLst>
              <a:ext uri="{FF2B5EF4-FFF2-40B4-BE49-F238E27FC236}">
                <a16:creationId xmlns:a16="http://schemas.microsoft.com/office/drawing/2014/main" id="{34AF3920-C4D0-90E5-78D2-2BED9869D895}"/>
              </a:ext>
            </a:extLst>
          </p:cNvPr>
          <p:cNvPicPr>
            <a:picLocks noChangeAspect="1"/>
          </p:cNvPicPr>
          <p:nvPr/>
        </p:nvPicPr>
        <p:blipFill>
          <a:blip r:embed="rId2"/>
          <a:stretch>
            <a:fillRect/>
          </a:stretch>
        </p:blipFill>
        <p:spPr>
          <a:xfrm>
            <a:off x="4436482" y="2328463"/>
            <a:ext cx="239012" cy="365760"/>
          </a:xfrm>
          <a:prstGeom prst="rect">
            <a:avLst/>
          </a:prstGeom>
        </p:spPr>
      </p:pic>
      <p:pic>
        <p:nvPicPr>
          <p:cNvPr id="37" name="Picture 36">
            <a:extLst>
              <a:ext uri="{FF2B5EF4-FFF2-40B4-BE49-F238E27FC236}">
                <a16:creationId xmlns:a16="http://schemas.microsoft.com/office/drawing/2014/main" id="{0B2AF218-816E-F4FD-18C1-45C9E10133DC}"/>
              </a:ext>
            </a:extLst>
          </p:cNvPr>
          <p:cNvPicPr>
            <a:picLocks noChangeAspect="1"/>
          </p:cNvPicPr>
          <p:nvPr/>
        </p:nvPicPr>
        <p:blipFill>
          <a:blip r:embed="rId2"/>
          <a:stretch>
            <a:fillRect/>
          </a:stretch>
        </p:blipFill>
        <p:spPr>
          <a:xfrm>
            <a:off x="4840310" y="2328463"/>
            <a:ext cx="239012" cy="365760"/>
          </a:xfrm>
          <a:prstGeom prst="rect">
            <a:avLst/>
          </a:prstGeom>
        </p:spPr>
      </p:pic>
      <p:pic>
        <p:nvPicPr>
          <p:cNvPr id="38" name="Picture 37">
            <a:extLst>
              <a:ext uri="{FF2B5EF4-FFF2-40B4-BE49-F238E27FC236}">
                <a16:creationId xmlns:a16="http://schemas.microsoft.com/office/drawing/2014/main" id="{FBFCCBDB-5D53-3F28-5757-B044D52384A2}"/>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393064" y="1961862"/>
            <a:ext cx="150083" cy="365760"/>
          </a:xfrm>
          <a:prstGeom prst="rect">
            <a:avLst/>
          </a:prstGeom>
        </p:spPr>
      </p:pic>
      <p:pic>
        <p:nvPicPr>
          <p:cNvPr id="39" name="Picture 38">
            <a:extLst>
              <a:ext uri="{FF2B5EF4-FFF2-40B4-BE49-F238E27FC236}">
                <a16:creationId xmlns:a16="http://schemas.microsoft.com/office/drawing/2014/main" id="{A14330FC-5C2B-3AF0-6E42-4F1E20B1BE4E}"/>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4693113" y="2328463"/>
            <a:ext cx="150083" cy="365760"/>
          </a:xfrm>
          <a:prstGeom prst="rect">
            <a:avLst/>
          </a:prstGeom>
        </p:spPr>
      </p:pic>
      <p:pic>
        <p:nvPicPr>
          <p:cNvPr id="40" name="Picture 39">
            <a:extLst>
              <a:ext uri="{FF2B5EF4-FFF2-40B4-BE49-F238E27FC236}">
                <a16:creationId xmlns:a16="http://schemas.microsoft.com/office/drawing/2014/main" id="{585F3948-E4CE-D3C2-9272-B56ADF2FC9A3}"/>
              </a:ext>
            </a:extLst>
          </p:cNvPr>
          <p:cNvPicPr>
            <a:picLocks noChangeAspect="1"/>
          </p:cNvPicPr>
          <p:nvPr/>
        </p:nvPicPr>
        <p:blipFill>
          <a:blip r:embed="rId2"/>
          <a:stretch>
            <a:fillRect/>
          </a:stretch>
        </p:blipFill>
        <p:spPr>
          <a:xfrm>
            <a:off x="4535598" y="1961862"/>
            <a:ext cx="239012" cy="365760"/>
          </a:xfrm>
          <a:prstGeom prst="rect">
            <a:avLst/>
          </a:prstGeom>
        </p:spPr>
      </p:pic>
      <p:pic>
        <p:nvPicPr>
          <p:cNvPr id="41" name="Picture 40">
            <a:extLst>
              <a:ext uri="{FF2B5EF4-FFF2-40B4-BE49-F238E27FC236}">
                <a16:creationId xmlns:a16="http://schemas.microsoft.com/office/drawing/2014/main" id="{3DE3AFA7-AA43-298B-2B92-A3E4C44C6BEB}"/>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786548" y="1961862"/>
            <a:ext cx="154504" cy="365760"/>
          </a:xfrm>
          <a:prstGeom prst="rect">
            <a:avLst/>
          </a:prstGeom>
          <a:noFill/>
        </p:spPr>
      </p:pic>
      <p:pic>
        <p:nvPicPr>
          <p:cNvPr id="42" name="Picture 41">
            <a:extLst>
              <a:ext uri="{FF2B5EF4-FFF2-40B4-BE49-F238E27FC236}">
                <a16:creationId xmlns:a16="http://schemas.microsoft.com/office/drawing/2014/main" id="{1B86E7D6-6145-27F0-BAF6-B729379DC935}"/>
              </a:ext>
            </a:extLst>
          </p:cNvPr>
          <p:cNvPicPr preferRelativeResize="0">
            <a:picLocks/>
          </p:cNvPicPr>
          <p:nvPr/>
        </p:nvPicPr>
        <p:blipFill>
          <a:blip r:embed="rId7"/>
          <a:stretch>
            <a:fillRect/>
          </a:stretch>
        </p:blipFill>
        <p:spPr>
          <a:xfrm>
            <a:off x="4296487" y="2328463"/>
            <a:ext cx="154504" cy="365760"/>
          </a:xfrm>
          <a:prstGeom prst="rect">
            <a:avLst/>
          </a:prstGeom>
        </p:spPr>
      </p:pic>
      <p:pic>
        <p:nvPicPr>
          <p:cNvPr id="43" name="Picture 42">
            <a:extLst>
              <a:ext uri="{FF2B5EF4-FFF2-40B4-BE49-F238E27FC236}">
                <a16:creationId xmlns:a16="http://schemas.microsoft.com/office/drawing/2014/main" id="{BA53B21D-89F2-B1C3-82AB-4C4EFC791F79}"/>
              </a:ext>
            </a:extLst>
          </p:cNvPr>
          <p:cNvPicPr>
            <a:picLocks noChangeAspect="1"/>
          </p:cNvPicPr>
          <p:nvPr/>
        </p:nvPicPr>
        <p:blipFill>
          <a:blip r:embed="rId3"/>
          <a:stretch>
            <a:fillRect/>
          </a:stretch>
        </p:blipFill>
        <p:spPr>
          <a:xfrm>
            <a:off x="4047953" y="2328463"/>
            <a:ext cx="236387" cy="365760"/>
          </a:xfrm>
          <a:prstGeom prst="rect">
            <a:avLst/>
          </a:prstGeom>
        </p:spPr>
      </p:pic>
      <p:pic>
        <p:nvPicPr>
          <p:cNvPr id="44" name="Picture 43">
            <a:extLst>
              <a:ext uri="{FF2B5EF4-FFF2-40B4-BE49-F238E27FC236}">
                <a16:creationId xmlns:a16="http://schemas.microsoft.com/office/drawing/2014/main" id="{78A106ED-736B-9EAE-7089-78183944DD21}"/>
              </a:ext>
            </a:extLst>
          </p:cNvPr>
          <p:cNvPicPr>
            <a:picLocks noChangeAspect="1"/>
          </p:cNvPicPr>
          <p:nvPr/>
        </p:nvPicPr>
        <p:blipFill>
          <a:blip r:embed="rId3"/>
          <a:stretch>
            <a:fillRect/>
          </a:stretch>
        </p:blipFill>
        <p:spPr>
          <a:xfrm>
            <a:off x="7645123" y="2661286"/>
            <a:ext cx="236387" cy="365760"/>
          </a:xfrm>
          <a:prstGeom prst="rect">
            <a:avLst/>
          </a:prstGeom>
        </p:spPr>
      </p:pic>
      <p:pic>
        <p:nvPicPr>
          <p:cNvPr id="45" name="Picture 44">
            <a:extLst>
              <a:ext uri="{FF2B5EF4-FFF2-40B4-BE49-F238E27FC236}">
                <a16:creationId xmlns:a16="http://schemas.microsoft.com/office/drawing/2014/main" id="{08B13288-EB03-E6F7-7F8B-8FB1B7341AB0}"/>
              </a:ext>
            </a:extLst>
          </p:cNvPr>
          <p:cNvPicPr>
            <a:picLocks noChangeAspect="1"/>
          </p:cNvPicPr>
          <p:nvPr/>
        </p:nvPicPr>
        <p:blipFill>
          <a:blip r:embed="rId2"/>
          <a:stretch>
            <a:fillRect/>
          </a:stretch>
        </p:blipFill>
        <p:spPr>
          <a:xfrm>
            <a:off x="8335681" y="3018742"/>
            <a:ext cx="239012" cy="365760"/>
          </a:xfrm>
          <a:prstGeom prst="rect">
            <a:avLst/>
          </a:prstGeom>
        </p:spPr>
      </p:pic>
      <p:pic>
        <p:nvPicPr>
          <p:cNvPr id="46" name="Picture 45">
            <a:extLst>
              <a:ext uri="{FF2B5EF4-FFF2-40B4-BE49-F238E27FC236}">
                <a16:creationId xmlns:a16="http://schemas.microsoft.com/office/drawing/2014/main" id="{9837CDBA-0542-AC4F-722D-737911BCBE26}"/>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191997" y="3018742"/>
            <a:ext cx="150083" cy="365760"/>
          </a:xfrm>
          <a:prstGeom prst="rect">
            <a:avLst/>
          </a:prstGeom>
        </p:spPr>
      </p:pic>
      <p:pic>
        <p:nvPicPr>
          <p:cNvPr id="47" name="Picture 46">
            <a:extLst>
              <a:ext uri="{FF2B5EF4-FFF2-40B4-BE49-F238E27FC236}">
                <a16:creationId xmlns:a16="http://schemas.microsoft.com/office/drawing/2014/main" id="{23E27CB7-4AFC-D47C-EE5B-FBB6EF54245C}"/>
              </a:ext>
            </a:extLst>
          </p:cNvPr>
          <p:cNvPicPr>
            <a:picLocks noChangeAspect="1"/>
          </p:cNvPicPr>
          <p:nvPr/>
        </p:nvPicPr>
        <p:blipFill>
          <a:blip r:embed="rId2"/>
          <a:stretch>
            <a:fillRect/>
          </a:stretch>
        </p:blipFill>
        <p:spPr>
          <a:xfrm>
            <a:off x="8034115" y="2661286"/>
            <a:ext cx="239012" cy="365760"/>
          </a:xfrm>
          <a:prstGeom prst="rect">
            <a:avLst/>
          </a:prstGeom>
        </p:spPr>
      </p:pic>
      <p:pic>
        <p:nvPicPr>
          <p:cNvPr id="48" name="Picture 47">
            <a:extLst>
              <a:ext uri="{FF2B5EF4-FFF2-40B4-BE49-F238E27FC236}">
                <a16:creationId xmlns:a16="http://schemas.microsoft.com/office/drawing/2014/main" id="{DA06B310-6AC8-E27E-CB93-341F628FBBC7}"/>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8281919" y="2661286"/>
            <a:ext cx="154504" cy="365760"/>
          </a:xfrm>
          <a:prstGeom prst="rect">
            <a:avLst/>
          </a:prstGeom>
          <a:noFill/>
        </p:spPr>
      </p:pic>
      <p:pic>
        <p:nvPicPr>
          <p:cNvPr id="49" name="Picture 48">
            <a:extLst>
              <a:ext uri="{FF2B5EF4-FFF2-40B4-BE49-F238E27FC236}">
                <a16:creationId xmlns:a16="http://schemas.microsoft.com/office/drawing/2014/main" id="{D0DA7F98-A785-3E10-1AB7-FBF229459E47}"/>
              </a:ext>
            </a:extLst>
          </p:cNvPr>
          <p:cNvPicPr preferRelativeResize="0">
            <a:picLocks/>
          </p:cNvPicPr>
          <p:nvPr/>
        </p:nvPicPr>
        <p:blipFill>
          <a:blip r:embed="rId7"/>
          <a:stretch>
            <a:fillRect/>
          </a:stretch>
        </p:blipFill>
        <p:spPr>
          <a:xfrm>
            <a:off x="7792797" y="3018742"/>
            <a:ext cx="154504" cy="365760"/>
          </a:xfrm>
          <a:prstGeom prst="rect">
            <a:avLst/>
          </a:prstGeom>
        </p:spPr>
      </p:pic>
      <p:pic>
        <p:nvPicPr>
          <p:cNvPr id="50" name="Picture 49">
            <a:extLst>
              <a:ext uri="{FF2B5EF4-FFF2-40B4-BE49-F238E27FC236}">
                <a16:creationId xmlns:a16="http://schemas.microsoft.com/office/drawing/2014/main" id="{FB191A1F-5A81-CA3D-3742-4BF32CB57513}"/>
              </a:ext>
            </a:extLst>
          </p:cNvPr>
          <p:cNvPicPr>
            <a:picLocks noChangeAspect="1"/>
          </p:cNvPicPr>
          <p:nvPr/>
        </p:nvPicPr>
        <p:blipFill>
          <a:blip r:embed="rId3"/>
          <a:stretch>
            <a:fillRect/>
          </a:stretch>
        </p:blipFill>
        <p:spPr>
          <a:xfrm>
            <a:off x="7543325" y="3018742"/>
            <a:ext cx="236387" cy="365760"/>
          </a:xfrm>
          <a:prstGeom prst="rect">
            <a:avLst/>
          </a:prstGeom>
        </p:spPr>
      </p:pic>
      <p:pic>
        <p:nvPicPr>
          <p:cNvPr id="51" name="Picture 50">
            <a:extLst>
              <a:ext uri="{FF2B5EF4-FFF2-40B4-BE49-F238E27FC236}">
                <a16:creationId xmlns:a16="http://schemas.microsoft.com/office/drawing/2014/main" id="{0B9BA2E6-FF3D-6D4E-6696-BE58F5D52D53}"/>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890303" y="2642998"/>
            <a:ext cx="154504" cy="384048"/>
          </a:xfrm>
          <a:prstGeom prst="rect">
            <a:avLst/>
          </a:prstGeom>
        </p:spPr>
      </p:pic>
      <p:grpSp>
        <p:nvGrpSpPr>
          <p:cNvPr id="52" name="Group 51">
            <a:extLst>
              <a:ext uri="{FF2B5EF4-FFF2-40B4-BE49-F238E27FC236}">
                <a16:creationId xmlns:a16="http://schemas.microsoft.com/office/drawing/2014/main" id="{CB8FB482-2C14-514E-8114-EB33586B85D2}"/>
              </a:ext>
            </a:extLst>
          </p:cNvPr>
          <p:cNvGrpSpPr/>
          <p:nvPr/>
        </p:nvGrpSpPr>
        <p:grpSpPr>
          <a:xfrm>
            <a:off x="209740" y="1968643"/>
            <a:ext cx="8736785" cy="4016265"/>
            <a:chOff x="2542311" y="2149333"/>
            <a:chExt cx="5476258" cy="3306891"/>
          </a:xfrm>
        </p:grpSpPr>
        <p:sp>
          <p:nvSpPr>
            <p:cNvPr id="53" name="Rectangle 52">
              <a:extLst>
                <a:ext uri="{FF2B5EF4-FFF2-40B4-BE49-F238E27FC236}">
                  <a16:creationId xmlns:a16="http://schemas.microsoft.com/office/drawing/2014/main" id="{1F115F08-5D1D-0F81-7B0D-0BBE372CC611}"/>
                </a:ext>
              </a:extLst>
            </p:cNvPr>
            <p:cNvSpPr/>
            <p:nvPr/>
          </p:nvSpPr>
          <p:spPr>
            <a:xfrm>
              <a:off x="3637396" y="2471615"/>
              <a:ext cx="1090301" cy="2981109"/>
            </a:xfrm>
            <a:prstGeom prst="rect">
              <a:avLst/>
            </a:prstGeom>
            <a:gradFill>
              <a:gsLst>
                <a:gs pos="100000">
                  <a:srgbClr val="FFFF66">
                    <a:lumMod val="97000"/>
                  </a:srgbClr>
                </a:gs>
                <a:gs pos="8000">
                  <a:srgbClr val="FFFF6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solidFill>
                  <a:prstClr val="white"/>
                </a:solidFill>
              </a:endParaRPr>
            </a:p>
          </p:txBody>
        </p:sp>
        <p:sp>
          <p:nvSpPr>
            <p:cNvPr id="54" name="Rectangle 53">
              <a:extLst>
                <a:ext uri="{FF2B5EF4-FFF2-40B4-BE49-F238E27FC236}">
                  <a16:creationId xmlns:a16="http://schemas.microsoft.com/office/drawing/2014/main" id="{F1DDE7CD-D08E-DB27-F168-04FFE350B8D9}"/>
                </a:ext>
              </a:extLst>
            </p:cNvPr>
            <p:cNvSpPr/>
            <p:nvPr/>
          </p:nvSpPr>
          <p:spPr>
            <a:xfrm>
              <a:off x="4722548" y="2793898"/>
              <a:ext cx="1090301" cy="2658827"/>
            </a:xfrm>
            <a:prstGeom prst="rect">
              <a:avLst/>
            </a:prstGeom>
            <a:gradFill>
              <a:gsLst>
                <a:gs pos="85000">
                  <a:srgbClr val="FD9203"/>
                </a:gs>
                <a:gs pos="22000">
                  <a:srgbClr val="FFFF6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solidFill>
                  <a:prstClr val="white"/>
                </a:solidFill>
              </a:endParaRPr>
            </a:p>
          </p:txBody>
        </p:sp>
        <p:sp>
          <p:nvSpPr>
            <p:cNvPr id="55" name="Rectangle 54">
              <a:extLst>
                <a:ext uri="{FF2B5EF4-FFF2-40B4-BE49-F238E27FC236}">
                  <a16:creationId xmlns:a16="http://schemas.microsoft.com/office/drawing/2014/main" id="{01BFC4F3-BF30-1EE7-BF4C-6EAC65D16660}"/>
                </a:ext>
              </a:extLst>
            </p:cNvPr>
            <p:cNvSpPr/>
            <p:nvPr/>
          </p:nvSpPr>
          <p:spPr>
            <a:xfrm>
              <a:off x="5812666" y="3116179"/>
              <a:ext cx="1090301" cy="2336545"/>
            </a:xfrm>
            <a:prstGeom prst="rect">
              <a:avLst/>
            </a:prstGeom>
            <a:gradFill>
              <a:gsLst>
                <a:gs pos="100000">
                  <a:srgbClr val="FF0000">
                    <a:alpha val="75000"/>
                  </a:srgbClr>
                </a:gs>
                <a:gs pos="27000">
                  <a:srgbClr val="FD920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solidFill>
                  <a:prstClr val="white"/>
                </a:solidFill>
              </a:endParaRPr>
            </a:p>
          </p:txBody>
        </p:sp>
        <p:sp>
          <p:nvSpPr>
            <p:cNvPr id="56" name="Rectangle 55">
              <a:extLst>
                <a:ext uri="{FF2B5EF4-FFF2-40B4-BE49-F238E27FC236}">
                  <a16:creationId xmlns:a16="http://schemas.microsoft.com/office/drawing/2014/main" id="{4711E7BE-23AE-7857-7988-7FE377338533}"/>
                </a:ext>
              </a:extLst>
            </p:cNvPr>
            <p:cNvSpPr/>
            <p:nvPr/>
          </p:nvSpPr>
          <p:spPr>
            <a:xfrm>
              <a:off x="6902785" y="3357891"/>
              <a:ext cx="1090301" cy="2094833"/>
            </a:xfrm>
            <a:prstGeom prst="rect">
              <a:avLst/>
            </a:pr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600" dirty="0">
                <a:solidFill>
                  <a:prstClr val="black"/>
                </a:solidFill>
              </a:endParaRPr>
            </a:p>
          </p:txBody>
        </p:sp>
        <p:sp>
          <p:nvSpPr>
            <p:cNvPr id="57" name="Rectangle 56">
              <a:extLst>
                <a:ext uri="{FF2B5EF4-FFF2-40B4-BE49-F238E27FC236}">
                  <a16:creationId xmlns:a16="http://schemas.microsoft.com/office/drawing/2014/main" id="{F2EC246B-93D6-62BB-CF15-44D138DD8D84}"/>
                </a:ext>
              </a:extLst>
            </p:cNvPr>
            <p:cNvSpPr/>
            <p:nvPr/>
          </p:nvSpPr>
          <p:spPr>
            <a:xfrm>
              <a:off x="4760132" y="4897988"/>
              <a:ext cx="1069276" cy="253416"/>
            </a:xfrm>
            <a:prstGeom prst="rect">
              <a:avLst/>
            </a:prstGeom>
          </p:spPr>
          <p:txBody>
            <a:bodyPr wrap="none">
              <a:spAutoFit/>
            </a:bodyPr>
            <a:lstStyle/>
            <a:p>
              <a:pPr algn="ctr"/>
              <a:r>
                <a:rPr lang="en-US" sz="1400" b="1" dirty="0">
                  <a:solidFill>
                    <a:prstClr val="black"/>
                  </a:solidFill>
                </a:rPr>
                <a:t>Cornering    Blocking</a:t>
              </a:r>
            </a:p>
          </p:txBody>
        </p:sp>
        <p:sp>
          <p:nvSpPr>
            <p:cNvPr id="58" name="Rectangle 57">
              <a:extLst>
                <a:ext uri="{FF2B5EF4-FFF2-40B4-BE49-F238E27FC236}">
                  <a16:creationId xmlns:a16="http://schemas.microsoft.com/office/drawing/2014/main" id="{57F5B101-323F-536D-4957-68580B3AC46A}"/>
                </a:ext>
              </a:extLst>
            </p:cNvPr>
            <p:cNvSpPr/>
            <p:nvPr/>
          </p:nvSpPr>
          <p:spPr>
            <a:xfrm>
              <a:off x="5971924" y="4306854"/>
              <a:ext cx="987528" cy="253416"/>
            </a:xfrm>
            <a:prstGeom prst="rect">
              <a:avLst/>
            </a:prstGeom>
          </p:spPr>
          <p:txBody>
            <a:bodyPr wrap="none">
              <a:spAutoFit/>
            </a:bodyPr>
            <a:lstStyle/>
            <a:p>
              <a:pPr algn="ctr"/>
              <a:r>
                <a:rPr lang="en-US" sz="1400" b="1" dirty="0"/>
                <a:t>Unsolicited Kissing</a:t>
              </a:r>
            </a:p>
          </p:txBody>
        </p:sp>
        <p:sp>
          <p:nvSpPr>
            <p:cNvPr id="59" name="Rectangle 58">
              <a:extLst>
                <a:ext uri="{FF2B5EF4-FFF2-40B4-BE49-F238E27FC236}">
                  <a16:creationId xmlns:a16="http://schemas.microsoft.com/office/drawing/2014/main" id="{1CFE2B81-D56A-D84A-BD10-6E7A1483B712}"/>
                </a:ext>
              </a:extLst>
            </p:cNvPr>
            <p:cNvSpPr/>
            <p:nvPr/>
          </p:nvSpPr>
          <p:spPr>
            <a:xfrm>
              <a:off x="4625558" y="5041470"/>
              <a:ext cx="1358408" cy="253416"/>
            </a:xfrm>
            <a:prstGeom prst="rect">
              <a:avLst/>
            </a:prstGeom>
          </p:spPr>
          <p:txBody>
            <a:bodyPr wrap="none">
              <a:spAutoFit/>
            </a:bodyPr>
            <a:lstStyle/>
            <a:p>
              <a:pPr algn="ctr"/>
              <a:r>
                <a:rPr lang="en-US" sz="1400" b="1" dirty="0">
                  <a:solidFill>
                    <a:prstClr val="black"/>
                  </a:solidFill>
                </a:rPr>
                <a:t>Sexually Oriented Cadence</a:t>
              </a:r>
            </a:p>
          </p:txBody>
        </p:sp>
        <p:sp>
          <p:nvSpPr>
            <p:cNvPr id="60" name="Rectangle 59">
              <a:extLst>
                <a:ext uri="{FF2B5EF4-FFF2-40B4-BE49-F238E27FC236}">
                  <a16:creationId xmlns:a16="http://schemas.microsoft.com/office/drawing/2014/main" id="{54728255-8859-D7CB-9309-9E28492372F2}"/>
                </a:ext>
              </a:extLst>
            </p:cNvPr>
            <p:cNvSpPr/>
            <p:nvPr/>
          </p:nvSpPr>
          <p:spPr>
            <a:xfrm>
              <a:off x="5539581" y="3993458"/>
              <a:ext cx="1760879" cy="253416"/>
            </a:xfrm>
            <a:prstGeom prst="rect">
              <a:avLst/>
            </a:prstGeom>
          </p:spPr>
          <p:txBody>
            <a:bodyPr wrap="none">
              <a:spAutoFit/>
            </a:bodyPr>
            <a:lstStyle/>
            <a:p>
              <a:pPr algn="ctr"/>
              <a:r>
                <a:rPr lang="en-US" sz="1400" b="1" dirty="0">
                  <a:solidFill>
                    <a:prstClr val="black"/>
                  </a:solidFill>
                </a:rPr>
                <a:t>Sending Unsolicited Naked Pictures</a:t>
              </a:r>
            </a:p>
          </p:txBody>
        </p:sp>
        <p:sp>
          <p:nvSpPr>
            <p:cNvPr id="61" name="Rectangle 60">
              <a:extLst>
                <a:ext uri="{FF2B5EF4-FFF2-40B4-BE49-F238E27FC236}">
                  <a16:creationId xmlns:a16="http://schemas.microsoft.com/office/drawing/2014/main" id="{F52077B9-5178-7581-BE44-A5C89AF8D99F}"/>
                </a:ext>
              </a:extLst>
            </p:cNvPr>
            <p:cNvSpPr/>
            <p:nvPr/>
          </p:nvSpPr>
          <p:spPr>
            <a:xfrm>
              <a:off x="5065550" y="4446041"/>
              <a:ext cx="455603" cy="253416"/>
            </a:xfrm>
            <a:prstGeom prst="rect">
              <a:avLst/>
            </a:prstGeom>
          </p:spPr>
          <p:txBody>
            <a:bodyPr wrap="none">
              <a:spAutoFit/>
            </a:bodyPr>
            <a:lstStyle/>
            <a:p>
              <a:pPr algn="ctr"/>
              <a:r>
                <a:rPr lang="en-US" sz="1400" b="1" dirty="0">
                  <a:solidFill>
                    <a:prstClr val="black"/>
                  </a:solidFill>
                </a:rPr>
                <a:t>Sexting</a:t>
              </a:r>
            </a:p>
          </p:txBody>
        </p:sp>
        <p:sp>
          <p:nvSpPr>
            <p:cNvPr id="62" name="Rectangle 61">
              <a:extLst>
                <a:ext uri="{FF2B5EF4-FFF2-40B4-BE49-F238E27FC236}">
                  <a16:creationId xmlns:a16="http://schemas.microsoft.com/office/drawing/2014/main" id="{CC857BC9-9E2F-56BD-8412-F522E8138D35}"/>
                </a:ext>
              </a:extLst>
            </p:cNvPr>
            <p:cNvSpPr/>
            <p:nvPr/>
          </p:nvSpPr>
          <p:spPr>
            <a:xfrm>
              <a:off x="4326969" y="5188781"/>
              <a:ext cx="1933740" cy="253416"/>
            </a:xfrm>
            <a:prstGeom prst="rect">
              <a:avLst/>
            </a:prstGeom>
          </p:spPr>
          <p:txBody>
            <a:bodyPr wrap="none">
              <a:spAutoFit/>
            </a:bodyPr>
            <a:lstStyle/>
            <a:p>
              <a:pPr algn="ctr"/>
              <a:r>
                <a:rPr lang="en-US" sz="1400" b="1" dirty="0">
                  <a:solidFill>
                    <a:prstClr val="black"/>
                  </a:solidFill>
                </a:rPr>
                <a:t>Unsolicited Sexually Explicit Text/Email</a:t>
              </a:r>
            </a:p>
          </p:txBody>
        </p:sp>
        <p:sp>
          <p:nvSpPr>
            <p:cNvPr id="63" name="Rectangle 62">
              <a:extLst>
                <a:ext uri="{FF2B5EF4-FFF2-40B4-BE49-F238E27FC236}">
                  <a16:creationId xmlns:a16="http://schemas.microsoft.com/office/drawing/2014/main" id="{4B0CF75F-20E7-7F3C-E183-E065AE4C5D5C}"/>
                </a:ext>
              </a:extLst>
            </p:cNvPr>
            <p:cNvSpPr/>
            <p:nvPr/>
          </p:nvSpPr>
          <p:spPr>
            <a:xfrm>
              <a:off x="5917041" y="4150575"/>
              <a:ext cx="1081293" cy="253416"/>
            </a:xfrm>
            <a:prstGeom prst="rect">
              <a:avLst/>
            </a:prstGeom>
          </p:spPr>
          <p:txBody>
            <a:bodyPr wrap="none">
              <a:spAutoFit/>
            </a:bodyPr>
            <a:lstStyle/>
            <a:p>
              <a:pPr algn="ctr"/>
              <a:r>
                <a:rPr lang="en-US" sz="1400" b="1" dirty="0"/>
                <a:t>Unsolicited Touching</a:t>
              </a:r>
            </a:p>
          </p:txBody>
        </p:sp>
        <p:sp>
          <p:nvSpPr>
            <p:cNvPr id="64" name="Rectangle 63">
              <a:extLst>
                <a:ext uri="{FF2B5EF4-FFF2-40B4-BE49-F238E27FC236}">
                  <a16:creationId xmlns:a16="http://schemas.microsoft.com/office/drawing/2014/main" id="{15C85C0A-F0C6-0436-4F65-46A065D31EF7}"/>
                </a:ext>
              </a:extLst>
            </p:cNvPr>
            <p:cNvSpPr/>
            <p:nvPr/>
          </p:nvSpPr>
          <p:spPr>
            <a:xfrm>
              <a:off x="5043966" y="4598354"/>
              <a:ext cx="509579" cy="253416"/>
            </a:xfrm>
            <a:prstGeom prst="rect">
              <a:avLst/>
            </a:prstGeom>
          </p:spPr>
          <p:txBody>
            <a:bodyPr wrap="none">
              <a:spAutoFit/>
            </a:bodyPr>
            <a:lstStyle/>
            <a:p>
              <a:pPr algn="ctr"/>
              <a:r>
                <a:rPr lang="en-US" sz="1400" b="1" dirty="0">
                  <a:solidFill>
                    <a:prstClr val="black"/>
                  </a:solidFill>
                </a:rPr>
                <a:t>Cat Calls</a:t>
              </a:r>
            </a:p>
          </p:txBody>
        </p:sp>
        <p:cxnSp>
          <p:nvCxnSpPr>
            <p:cNvPr id="65" name="Straight Connector 64">
              <a:extLst>
                <a:ext uri="{FF2B5EF4-FFF2-40B4-BE49-F238E27FC236}">
                  <a16:creationId xmlns:a16="http://schemas.microsoft.com/office/drawing/2014/main" id="{551917DA-04CD-E1C3-ED8D-1B62F4060062}"/>
                </a:ext>
              </a:extLst>
            </p:cNvPr>
            <p:cNvCxnSpPr/>
            <p:nvPr/>
          </p:nvCxnSpPr>
          <p:spPr>
            <a:xfrm>
              <a:off x="3773306" y="2224509"/>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087C24E-C6F5-DE30-356E-A45F18790D33}"/>
                </a:ext>
              </a:extLst>
            </p:cNvPr>
            <p:cNvSpPr txBox="1"/>
            <p:nvPr/>
          </p:nvSpPr>
          <p:spPr>
            <a:xfrm>
              <a:off x="5113365" y="3176665"/>
              <a:ext cx="922970" cy="481489"/>
            </a:xfrm>
            <a:prstGeom prst="rect">
              <a:avLst/>
            </a:prstGeom>
            <a:noFill/>
            <a:ln w="28575">
              <a:solidFill>
                <a:schemeClr val="tx1"/>
              </a:solidFill>
            </a:ln>
          </p:spPr>
          <p:txBody>
            <a:bodyPr wrap="square" rtlCol="0">
              <a:spAutoFit/>
            </a:bodyPr>
            <a:lstStyle/>
            <a:p>
              <a:pPr algn="ctr"/>
              <a:r>
                <a:rPr lang="en-US" sz="1600" b="1" i="1" dirty="0">
                  <a:solidFill>
                    <a:prstClr val="black"/>
                  </a:solidFill>
                </a:rPr>
                <a:t>Sexual </a:t>
              </a:r>
            </a:p>
            <a:p>
              <a:pPr algn="ctr"/>
              <a:r>
                <a:rPr lang="en-US" sz="1600" b="1" i="1" dirty="0">
                  <a:solidFill>
                    <a:prstClr val="black"/>
                  </a:solidFill>
                </a:rPr>
                <a:t>Harassment</a:t>
              </a:r>
            </a:p>
          </p:txBody>
        </p:sp>
        <p:sp>
          <p:nvSpPr>
            <p:cNvPr id="67" name="TextBox 66">
              <a:extLst>
                <a:ext uri="{FF2B5EF4-FFF2-40B4-BE49-F238E27FC236}">
                  <a16:creationId xmlns:a16="http://schemas.microsoft.com/office/drawing/2014/main" id="{CA6E9192-DDAF-6E8A-FD48-29E5F7430B95}"/>
                </a:ext>
              </a:extLst>
            </p:cNvPr>
            <p:cNvSpPr txBox="1"/>
            <p:nvPr/>
          </p:nvSpPr>
          <p:spPr>
            <a:xfrm>
              <a:off x="6995312" y="3463145"/>
              <a:ext cx="920813" cy="481489"/>
            </a:xfrm>
            <a:prstGeom prst="rect">
              <a:avLst/>
            </a:prstGeom>
            <a:noFill/>
            <a:ln w="28575">
              <a:solidFill>
                <a:schemeClr val="tx1"/>
              </a:solidFill>
            </a:ln>
            <a:effectLst/>
            <a:scene3d>
              <a:camera prst="orthographicFront"/>
              <a:lightRig rig="threePt" dir="t"/>
            </a:scene3d>
            <a:sp3d>
              <a:bevelT/>
            </a:sp3d>
          </p:spPr>
          <p:txBody>
            <a:bodyPr wrap="square" rtlCol="0">
              <a:spAutoFit/>
            </a:bodyPr>
            <a:lstStyle/>
            <a:p>
              <a:pPr algn="ctr"/>
              <a:r>
                <a:rPr lang="en-US" sz="1600" b="1" i="1" dirty="0">
                  <a:solidFill>
                    <a:prstClr val="black"/>
                  </a:solidFill>
                </a:rPr>
                <a:t>Sexual </a:t>
              </a:r>
            </a:p>
            <a:p>
              <a:pPr algn="ctr"/>
              <a:r>
                <a:rPr lang="en-US" sz="1600" b="1" i="1" dirty="0">
                  <a:solidFill>
                    <a:prstClr val="black"/>
                  </a:solidFill>
                </a:rPr>
                <a:t>Assault</a:t>
              </a:r>
            </a:p>
          </p:txBody>
        </p:sp>
        <p:sp>
          <p:nvSpPr>
            <p:cNvPr id="68" name="Rectangle 67">
              <a:extLst>
                <a:ext uri="{FF2B5EF4-FFF2-40B4-BE49-F238E27FC236}">
                  <a16:creationId xmlns:a16="http://schemas.microsoft.com/office/drawing/2014/main" id="{A5698855-C639-B4A3-6CED-984DD98529CA}"/>
                </a:ext>
              </a:extLst>
            </p:cNvPr>
            <p:cNvSpPr/>
            <p:nvPr/>
          </p:nvSpPr>
          <p:spPr>
            <a:xfrm>
              <a:off x="5978254" y="4465604"/>
              <a:ext cx="977560" cy="253416"/>
            </a:xfrm>
            <a:prstGeom prst="rect">
              <a:avLst/>
            </a:prstGeom>
          </p:spPr>
          <p:txBody>
            <a:bodyPr wrap="none">
              <a:spAutoFit/>
            </a:bodyPr>
            <a:lstStyle/>
            <a:p>
              <a:pPr algn="ctr"/>
              <a:r>
                <a:rPr lang="en-US" sz="1400" b="1" dirty="0"/>
                <a:t>Indecent Exposure</a:t>
              </a:r>
            </a:p>
          </p:txBody>
        </p:sp>
        <p:sp>
          <p:nvSpPr>
            <p:cNvPr id="69" name="Rectangle 68">
              <a:extLst>
                <a:ext uri="{FF2B5EF4-FFF2-40B4-BE49-F238E27FC236}">
                  <a16:creationId xmlns:a16="http://schemas.microsoft.com/office/drawing/2014/main" id="{85EFCF66-0E49-BCEE-5B06-5B3072532F5D}"/>
                </a:ext>
              </a:extLst>
            </p:cNvPr>
            <p:cNvSpPr/>
            <p:nvPr/>
          </p:nvSpPr>
          <p:spPr>
            <a:xfrm>
              <a:off x="6001382" y="4612916"/>
              <a:ext cx="924991" cy="253416"/>
            </a:xfrm>
            <a:prstGeom prst="rect">
              <a:avLst/>
            </a:prstGeom>
          </p:spPr>
          <p:txBody>
            <a:bodyPr wrap="none">
              <a:spAutoFit/>
            </a:bodyPr>
            <a:lstStyle/>
            <a:p>
              <a:pPr algn="ctr"/>
              <a:r>
                <a:rPr lang="en-US" sz="1400" b="1" dirty="0"/>
                <a:t>Indecent Viewing</a:t>
              </a:r>
            </a:p>
          </p:txBody>
        </p:sp>
        <p:sp>
          <p:nvSpPr>
            <p:cNvPr id="70" name="Rectangle 69">
              <a:extLst>
                <a:ext uri="{FF2B5EF4-FFF2-40B4-BE49-F238E27FC236}">
                  <a16:creationId xmlns:a16="http://schemas.microsoft.com/office/drawing/2014/main" id="{A17338D3-6B0E-A5E3-5C9F-4A64FF77FA7B}"/>
                </a:ext>
              </a:extLst>
            </p:cNvPr>
            <p:cNvSpPr/>
            <p:nvPr/>
          </p:nvSpPr>
          <p:spPr>
            <a:xfrm>
              <a:off x="7653303" y="4612177"/>
              <a:ext cx="350866" cy="253416"/>
            </a:xfrm>
            <a:prstGeom prst="rect">
              <a:avLst/>
            </a:prstGeom>
          </p:spPr>
          <p:txBody>
            <a:bodyPr wrap="none">
              <a:spAutoFit/>
            </a:bodyPr>
            <a:lstStyle/>
            <a:p>
              <a:pPr algn="ctr"/>
              <a:r>
                <a:rPr lang="en-US" sz="1400" b="1" dirty="0"/>
                <a:t>Rape</a:t>
              </a:r>
            </a:p>
          </p:txBody>
        </p:sp>
        <p:sp>
          <p:nvSpPr>
            <p:cNvPr id="71" name="Rectangle 70">
              <a:extLst>
                <a:ext uri="{FF2B5EF4-FFF2-40B4-BE49-F238E27FC236}">
                  <a16:creationId xmlns:a16="http://schemas.microsoft.com/office/drawing/2014/main" id="{DF94EEC8-2A17-806B-2F81-B013BEBEE4DA}"/>
                </a:ext>
              </a:extLst>
            </p:cNvPr>
            <p:cNvSpPr/>
            <p:nvPr/>
          </p:nvSpPr>
          <p:spPr>
            <a:xfrm>
              <a:off x="6812888" y="5000043"/>
              <a:ext cx="1196882" cy="253416"/>
            </a:xfrm>
            <a:prstGeom prst="rect">
              <a:avLst/>
            </a:prstGeom>
          </p:spPr>
          <p:txBody>
            <a:bodyPr wrap="none">
              <a:spAutoFit/>
            </a:bodyPr>
            <a:lstStyle/>
            <a:p>
              <a:pPr algn="ctr"/>
              <a:r>
                <a:rPr lang="en-US" sz="1400" b="1" dirty="0"/>
                <a:t>Abusive Sexual Contact</a:t>
              </a:r>
            </a:p>
          </p:txBody>
        </p:sp>
        <p:sp>
          <p:nvSpPr>
            <p:cNvPr id="72" name="Rectangle 71">
              <a:extLst>
                <a:ext uri="{FF2B5EF4-FFF2-40B4-BE49-F238E27FC236}">
                  <a16:creationId xmlns:a16="http://schemas.microsoft.com/office/drawing/2014/main" id="{443BE589-2BF8-69CA-FDDF-236A2970CCD9}"/>
                </a:ext>
              </a:extLst>
            </p:cNvPr>
            <p:cNvSpPr/>
            <p:nvPr/>
          </p:nvSpPr>
          <p:spPr>
            <a:xfrm>
              <a:off x="6660688" y="5180183"/>
              <a:ext cx="1353465" cy="253416"/>
            </a:xfrm>
            <a:prstGeom prst="rect">
              <a:avLst/>
            </a:prstGeom>
          </p:spPr>
          <p:txBody>
            <a:bodyPr wrap="none">
              <a:spAutoFit/>
            </a:bodyPr>
            <a:lstStyle/>
            <a:p>
              <a:pPr algn="ctr"/>
              <a:r>
                <a:rPr lang="en-US" sz="1400" b="1" dirty="0"/>
                <a:t>Aggravated Sexual Contact</a:t>
              </a:r>
            </a:p>
          </p:txBody>
        </p:sp>
        <p:sp>
          <p:nvSpPr>
            <p:cNvPr id="73" name="Rectangle 72">
              <a:extLst>
                <a:ext uri="{FF2B5EF4-FFF2-40B4-BE49-F238E27FC236}">
                  <a16:creationId xmlns:a16="http://schemas.microsoft.com/office/drawing/2014/main" id="{782482A0-EBE1-CC6D-13D5-87DAB93D6E19}"/>
                </a:ext>
              </a:extLst>
            </p:cNvPr>
            <p:cNvSpPr/>
            <p:nvPr/>
          </p:nvSpPr>
          <p:spPr>
            <a:xfrm>
              <a:off x="7132161" y="4804604"/>
              <a:ext cx="886408" cy="253416"/>
            </a:xfrm>
            <a:prstGeom prst="rect">
              <a:avLst/>
            </a:prstGeom>
          </p:spPr>
          <p:txBody>
            <a:bodyPr wrap="none">
              <a:spAutoFit/>
            </a:bodyPr>
            <a:lstStyle/>
            <a:p>
              <a:pPr algn="ctr"/>
              <a:r>
                <a:rPr lang="en-US" sz="1400" b="1" dirty="0"/>
                <a:t>Forcible Sodomy</a:t>
              </a:r>
            </a:p>
          </p:txBody>
        </p:sp>
        <p:sp>
          <p:nvSpPr>
            <p:cNvPr id="74" name="Rectangle 73">
              <a:extLst>
                <a:ext uri="{FF2B5EF4-FFF2-40B4-BE49-F238E27FC236}">
                  <a16:creationId xmlns:a16="http://schemas.microsoft.com/office/drawing/2014/main" id="{EE3E7FFB-E7E8-0894-E98B-29EA8D8AE99D}"/>
                </a:ext>
              </a:extLst>
            </p:cNvPr>
            <p:cNvSpPr/>
            <p:nvPr/>
          </p:nvSpPr>
          <p:spPr>
            <a:xfrm>
              <a:off x="2543308" y="2149333"/>
              <a:ext cx="1174170" cy="3303392"/>
            </a:xfrm>
            <a:prstGeom prst="rect">
              <a:avLst/>
            </a:prstGeom>
            <a:gradFill flip="none" rotWithShape="1">
              <a:gsLst>
                <a:gs pos="0">
                  <a:srgbClr val="66FF33">
                    <a:alpha val="70000"/>
                  </a:srgbClr>
                </a:gs>
                <a:gs pos="86000">
                  <a:srgbClr val="66FF33"/>
                </a:gs>
                <a:gs pos="100000">
                  <a:srgbClr val="FFFF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solidFill>
                  <a:prstClr val="white"/>
                </a:solidFill>
              </a:endParaRPr>
            </a:p>
          </p:txBody>
        </p:sp>
        <p:sp>
          <p:nvSpPr>
            <p:cNvPr id="75" name="TextBox 74">
              <a:extLst>
                <a:ext uri="{FF2B5EF4-FFF2-40B4-BE49-F238E27FC236}">
                  <a16:creationId xmlns:a16="http://schemas.microsoft.com/office/drawing/2014/main" id="{997B2312-BCEA-BD86-25A0-2CF35FA10614}"/>
                </a:ext>
              </a:extLst>
            </p:cNvPr>
            <p:cNvSpPr txBox="1"/>
            <p:nvPr/>
          </p:nvSpPr>
          <p:spPr>
            <a:xfrm>
              <a:off x="2614133" y="2226946"/>
              <a:ext cx="949607" cy="481489"/>
            </a:xfrm>
            <a:prstGeom prst="rect">
              <a:avLst/>
            </a:prstGeom>
            <a:noFill/>
            <a:ln w="28575">
              <a:solidFill>
                <a:schemeClr val="tx1"/>
              </a:solidFill>
            </a:ln>
          </p:spPr>
          <p:txBody>
            <a:bodyPr wrap="square" rtlCol="0">
              <a:spAutoFit/>
            </a:bodyPr>
            <a:lstStyle/>
            <a:p>
              <a:pPr algn="ctr"/>
              <a:r>
                <a:rPr lang="en-US" sz="1600" b="1" i="1" dirty="0">
                  <a:solidFill>
                    <a:prstClr val="black"/>
                  </a:solidFill>
                </a:rPr>
                <a:t>Healthy Work Environment</a:t>
              </a:r>
            </a:p>
          </p:txBody>
        </p:sp>
        <p:sp>
          <p:nvSpPr>
            <p:cNvPr id="76" name="TextBox 75">
              <a:extLst>
                <a:ext uri="{FF2B5EF4-FFF2-40B4-BE49-F238E27FC236}">
                  <a16:creationId xmlns:a16="http://schemas.microsoft.com/office/drawing/2014/main" id="{C30F0078-8B97-C42F-E16E-457D3AE60308}"/>
                </a:ext>
              </a:extLst>
            </p:cNvPr>
            <p:cNvSpPr txBox="1"/>
            <p:nvPr/>
          </p:nvSpPr>
          <p:spPr>
            <a:xfrm>
              <a:off x="2586585" y="3400494"/>
              <a:ext cx="1063509" cy="430806"/>
            </a:xfrm>
            <a:prstGeom prst="rect">
              <a:avLst/>
            </a:prstGeom>
            <a:noFill/>
          </p:spPr>
          <p:txBody>
            <a:bodyPr wrap="square" rtlCol="0">
              <a:spAutoFit/>
            </a:bodyPr>
            <a:lstStyle/>
            <a:p>
              <a:pPr algn="ctr"/>
              <a:r>
                <a:rPr lang="en-US" sz="1400" b="1" dirty="0">
                  <a:solidFill>
                    <a:prstClr val="black"/>
                  </a:solidFill>
                </a:rPr>
                <a:t>Good Order &amp; Discipline</a:t>
              </a:r>
            </a:p>
          </p:txBody>
        </p:sp>
        <p:sp>
          <p:nvSpPr>
            <p:cNvPr id="77" name="TextBox 76">
              <a:extLst>
                <a:ext uri="{FF2B5EF4-FFF2-40B4-BE49-F238E27FC236}">
                  <a16:creationId xmlns:a16="http://schemas.microsoft.com/office/drawing/2014/main" id="{D6C6F830-561F-64F6-20D0-EDE5FF54AE5D}"/>
                </a:ext>
              </a:extLst>
            </p:cNvPr>
            <p:cNvSpPr txBox="1"/>
            <p:nvPr/>
          </p:nvSpPr>
          <p:spPr>
            <a:xfrm>
              <a:off x="2630296" y="4084784"/>
              <a:ext cx="918842" cy="253416"/>
            </a:xfrm>
            <a:prstGeom prst="rect">
              <a:avLst/>
            </a:prstGeom>
            <a:noFill/>
          </p:spPr>
          <p:txBody>
            <a:bodyPr wrap="none" rtlCol="0">
              <a:spAutoFit/>
            </a:bodyPr>
            <a:lstStyle/>
            <a:p>
              <a:pPr algn="ctr"/>
              <a:r>
                <a:rPr lang="en-US" sz="1400" b="1" dirty="0">
                  <a:solidFill>
                    <a:prstClr val="black"/>
                  </a:solidFill>
                </a:rPr>
                <a:t>Ethical Standards</a:t>
              </a:r>
            </a:p>
          </p:txBody>
        </p:sp>
        <p:sp>
          <p:nvSpPr>
            <p:cNvPr id="78" name="TextBox 77">
              <a:extLst>
                <a:ext uri="{FF2B5EF4-FFF2-40B4-BE49-F238E27FC236}">
                  <a16:creationId xmlns:a16="http://schemas.microsoft.com/office/drawing/2014/main" id="{A4A93D65-DE59-D7A4-CC35-1BEC153DFF33}"/>
                </a:ext>
              </a:extLst>
            </p:cNvPr>
            <p:cNvSpPr txBox="1"/>
            <p:nvPr/>
          </p:nvSpPr>
          <p:spPr>
            <a:xfrm>
              <a:off x="2701727" y="3123942"/>
              <a:ext cx="697310" cy="253416"/>
            </a:xfrm>
            <a:prstGeom prst="rect">
              <a:avLst/>
            </a:prstGeom>
            <a:noFill/>
          </p:spPr>
          <p:txBody>
            <a:bodyPr wrap="none" rtlCol="0">
              <a:spAutoFit/>
            </a:bodyPr>
            <a:lstStyle/>
            <a:p>
              <a:pPr algn="ctr"/>
              <a:r>
                <a:rPr lang="en-US" sz="1400" b="1" dirty="0">
                  <a:solidFill>
                    <a:prstClr val="black"/>
                  </a:solidFill>
                </a:rPr>
                <a:t>Army Values</a:t>
              </a:r>
            </a:p>
          </p:txBody>
        </p:sp>
        <p:sp>
          <p:nvSpPr>
            <p:cNvPr id="79" name="TextBox 78">
              <a:extLst>
                <a:ext uri="{FF2B5EF4-FFF2-40B4-BE49-F238E27FC236}">
                  <a16:creationId xmlns:a16="http://schemas.microsoft.com/office/drawing/2014/main" id="{003D77C0-086F-E164-1CDD-C7E803D24AA4}"/>
                </a:ext>
              </a:extLst>
            </p:cNvPr>
            <p:cNvSpPr txBox="1"/>
            <p:nvPr/>
          </p:nvSpPr>
          <p:spPr>
            <a:xfrm>
              <a:off x="2617875" y="3806200"/>
              <a:ext cx="945046" cy="253416"/>
            </a:xfrm>
            <a:prstGeom prst="rect">
              <a:avLst/>
            </a:prstGeom>
            <a:noFill/>
          </p:spPr>
          <p:txBody>
            <a:bodyPr wrap="none" rtlCol="0">
              <a:spAutoFit/>
            </a:bodyPr>
            <a:lstStyle/>
            <a:p>
              <a:pPr algn="ctr"/>
              <a:r>
                <a:rPr lang="en-US" sz="1400" b="1" dirty="0">
                  <a:solidFill>
                    <a:prstClr val="black"/>
                  </a:solidFill>
                </a:rPr>
                <a:t>Dignity &amp; Respect</a:t>
              </a:r>
            </a:p>
          </p:txBody>
        </p:sp>
        <p:sp>
          <p:nvSpPr>
            <p:cNvPr id="80" name="TextBox 79">
              <a:extLst>
                <a:ext uri="{FF2B5EF4-FFF2-40B4-BE49-F238E27FC236}">
                  <a16:creationId xmlns:a16="http://schemas.microsoft.com/office/drawing/2014/main" id="{15A71C74-9445-0623-3560-748C30853987}"/>
                </a:ext>
              </a:extLst>
            </p:cNvPr>
            <p:cNvSpPr txBox="1"/>
            <p:nvPr/>
          </p:nvSpPr>
          <p:spPr>
            <a:xfrm>
              <a:off x="2660780" y="4631526"/>
              <a:ext cx="939098" cy="253416"/>
            </a:xfrm>
            <a:prstGeom prst="rect">
              <a:avLst/>
            </a:prstGeom>
            <a:noFill/>
          </p:spPr>
          <p:txBody>
            <a:bodyPr wrap="none" rtlCol="0">
              <a:spAutoFit/>
            </a:bodyPr>
            <a:lstStyle/>
            <a:p>
              <a:pPr algn="ctr"/>
              <a:r>
                <a:rPr lang="en-US" sz="1400" b="1" dirty="0">
                  <a:solidFill>
                    <a:prstClr val="black"/>
                  </a:solidFill>
                </a:rPr>
                <a:t>Safe Environment</a:t>
              </a:r>
            </a:p>
          </p:txBody>
        </p:sp>
        <p:sp>
          <p:nvSpPr>
            <p:cNvPr id="81" name="TextBox 80">
              <a:extLst>
                <a:ext uri="{FF2B5EF4-FFF2-40B4-BE49-F238E27FC236}">
                  <a16:creationId xmlns:a16="http://schemas.microsoft.com/office/drawing/2014/main" id="{AAC20445-D0F8-F8B6-D5D9-C03A53377DB6}"/>
                </a:ext>
              </a:extLst>
            </p:cNvPr>
            <p:cNvSpPr txBox="1"/>
            <p:nvPr/>
          </p:nvSpPr>
          <p:spPr>
            <a:xfrm>
              <a:off x="2683163" y="4361503"/>
              <a:ext cx="813381" cy="253416"/>
            </a:xfrm>
            <a:prstGeom prst="rect">
              <a:avLst/>
            </a:prstGeom>
            <a:noFill/>
          </p:spPr>
          <p:txBody>
            <a:bodyPr wrap="none" rtlCol="0">
              <a:spAutoFit/>
            </a:bodyPr>
            <a:lstStyle/>
            <a:p>
              <a:pPr algn="ctr"/>
              <a:r>
                <a:rPr lang="en-US" sz="1400" b="1" dirty="0">
                  <a:solidFill>
                    <a:prstClr val="black"/>
                  </a:solidFill>
                </a:rPr>
                <a:t>Accountability </a:t>
              </a:r>
            </a:p>
          </p:txBody>
        </p:sp>
        <p:sp>
          <p:nvSpPr>
            <p:cNvPr id="82" name="TextBox 81">
              <a:extLst>
                <a:ext uri="{FF2B5EF4-FFF2-40B4-BE49-F238E27FC236}">
                  <a16:creationId xmlns:a16="http://schemas.microsoft.com/office/drawing/2014/main" id="{12A8E780-D3D1-5E68-3423-E8DEFCAAB3F2}"/>
                </a:ext>
              </a:extLst>
            </p:cNvPr>
            <p:cNvSpPr txBox="1"/>
            <p:nvPr/>
          </p:nvSpPr>
          <p:spPr>
            <a:xfrm>
              <a:off x="2710211" y="4901549"/>
              <a:ext cx="762137" cy="253416"/>
            </a:xfrm>
            <a:prstGeom prst="rect">
              <a:avLst/>
            </a:prstGeom>
            <a:noFill/>
          </p:spPr>
          <p:txBody>
            <a:bodyPr wrap="none" rtlCol="0">
              <a:spAutoFit/>
            </a:bodyPr>
            <a:lstStyle/>
            <a:p>
              <a:pPr algn="ctr"/>
              <a:r>
                <a:rPr lang="en-US" sz="1400" b="1" dirty="0">
                  <a:solidFill>
                    <a:prstClr val="black"/>
                  </a:solidFill>
                </a:rPr>
                <a:t>Warrior Ethos</a:t>
              </a:r>
            </a:p>
          </p:txBody>
        </p:sp>
        <p:cxnSp>
          <p:nvCxnSpPr>
            <p:cNvPr id="83" name="Straight Connector 82">
              <a:extLst>
                <a:ext uri="{FF2B5EF4-FFF2-40B4-BE49-F238E27FC236}">
                  <a16:creationId xmlns:a16="http://schemas.microsoft.com/office/drawing/2014/main" id="{445AF3B0-EDC8-EE40-6100-BE8D13822591}"/>
                </a:ext>
              </a:extLst>
            </p:cNvPr>
            <p:cNvCxnSpPr/>
            <p:nvPr/>
          </p:nvCxnSpPr>
          <p:spPr>
            <a:xfrm>
              <a:off x="3717479" y="2466353"/>
              <a:ext cx="10050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30C89E-E3C9-159D-1283-8CAA25344DA7}"/>
                </a:ext>
              </a:extLst>
            </p:cNvPr>
            <p:cNvCxnSpPr/>
            <p:nvPr/>
          </p:nvCxnSpPr>
          <p:spPr>
            <a:xfrm>
              <a:off x="4722548" y="2466353"/>
              <a:ext cx="0" cy="3222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4EDA3F2-2F49-CB6D-29CA-5652F68BDEFC}"/>
                </a:ext>
              </a:extLst>
            </p:cNvPr>
            <p:cNvCxnSpPr/>
            <p:nvPr/>
          </p:nvCxnSpPr>
          <p:spPr>
            <a:xfrm>
              <a:off x="4719818" y="2788635"/>
              <a:ext cx="1090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EE15D4A-3EB6-986F-AA3C-63DA563CAA13}"/>
                </a:ext>
              </a:extLst>
            </p:cNvPr>
            <p:cNvCxnSpPr/>
            <p:nvPr/>
          </p:nvCxnSpPr>
          <p:spPr>
            <a:xfrm>
              <a:off x="5812667" y="2788635"/>
              <a:ext cx="0" cy="3205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04B901-C656-1CB5-F1C1-0AA87D5364E1}"/>
                </a:ext>
              </a:extLst>
            </p:cNvPr>
            <p:cNvCxnSpPr/>
            <p:nvPr/>
          </p:nvCxnSpPr>
          <p:spPr>
            <a:xfrm>
              <a:off x="5812667" y="3111023"/>
              <a:ext cx="10901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6B137EE-BB83-CBB4-2B70-4E737A2D8119}"/>
                </a:ext>
              </a:extLst>
            </p:cNvPr>
            <p:cNvCxnSpPr/>
            <p:nvPr/>
          </p:nvCxnSpPr>
          <p:spPr>
            <a:xfrm>
              <a:off x="6902786" y="3109167"/>
              <a:ext cx="0" cy="252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8AB4AC-28E7-F8A7-AFB1-75C96B0858DC}"/>
                </a:ext>
              </a:extLst>
            </p:cNvPr>
            <p:cNvCxnSpPr/>
            <p:nvPr/>
          </p:nvCxnSpPr>
          <p:spPr>
            <a:xfrm>
              <a:off x="6902785" y="3361391"/>
              <a:ext cx="10903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1279235-37EE-5494-794C-DBEE1ACDF1A8}"/>
                </a:ext>
              </a:extLst>
            </p:cNvPr>
            <p:cNvCxnSpPr/>
            <p:nvPr/>
          </p:nvCxnSpPr>
          <p:spPr>
            <a:xfrm>
              <a:off x="7993086" y="3361391"/>
              <a:ext cx="0" cy="2094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7D7CC0D-E795-1BC4-3FF2-73B5A99D1ADD}"/>
                </a:ext>
              </a:extLst>
            </p:cNvPr>
            <p:cNvCxnSpPr/>
            <p:nvPr/>
          </p:nvCxnSpPr>
          <p:spPr>
            <a:xfrm flipH="1">
              <a:off x="2543308" y="5452724"/>
              <a:ext cx="5449778" cy="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29DEEB3-4850-E56D-5BC4-DAF2868B4F2F}"/>
                </a:ext>
              </a:extLst>
            </p:cNvPr>
            <p:cNvCxnSpPr/>
            <p:nvPr/>
          </p:nvCxnSpPr>
          <p:spPr>
            <a:xfrm>
              <a:off x="2543308" y="2149333"/>
              <a:ext cx="11741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7726CAA-04B8-0F2A-C84B-A1A5905E1244}"/>
                </a:ext>
              </a:extLst>
            </p:cNvPr>
            <p:cNvCxnSpPr/>
            <p:nvPr/>
          </p:nvCxnSpPr>
          <p:spPr>
            <a:xfrm>
              <a:off x="3717478" y="2149333"/>
              <a:ext cx="0" cy="317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9BBB2CB4-75FD-F656-1511-1C841017519D}"/>
                </a:ext>
              </a:extLst>
            </p:cNvPr>
            <p:cNvSpPr/>
            <p:nvPr/>
          </p:nvSpPr>
          <p:spPr>
            <a:xfrm>
              <a:off x="6242452" y="5067900"/>
              <a:ext cx="429238" cy="253416"/>
            </a:xfrm>
            <a:prstGeom prst="rect">
              <a:avLst/>
            </a:prstGeom>
          </p:spPr>
          <p:txBody>
            <a:bodyPr wrap="none">
              <a:spAutoFit/>
            </a:bodyPr>
            <a:lstStyle/>
            <a:p>
              <a:pPr algn="ctr"/>
              <a:r>
                <a:rPr lang="en-US" sz="1400" b="1" dirty="0"/>
                <a:t>Hazing</a:t>
              </a:r>
            </a:p>
          </p:txBody>
        </p:sp>
        <p:sp>
          <p:nvSpPr>
            <p:cNvPr id="95" name="Rectangle 94">
              <a:extLst>
                <a:ext uri="{FF2B5EF4-FFF2-40B4-BE49-F238E27FC236}">
                  <a16:creationId xmlns:a16="http://schemas.microsoft.com/office/drawing/2014/main" id="{A411D31E-4763-AB49-8605-4A22D3FC0050}"/>
                </a:ext>
              </a:extLst>
            </p:cNvPr>
            <p:cNvSpPr/>
            <p:nvPr/>
          </p:nvSpPr>
          <p:spPr>
            <a:xfrm>
              <a:off x="6211806" y="4756886"/>
              <a:ext cx="490529" cy="253416"/>
            </a:xfrm>
            <a:prstGeom prst="rect">
              <a:avLst/>
            </a:prstGeom>
          </p:spPr>
          <p:txBody>
            <a:bodyPr wrap="none">
              <a:spAutoFit/>
            </a:bodyPr>
            <a:lstStyle/>
            <a:p>
              <a:pPr algn="ctr"/>
              <a:r>
                <a:rPr lang="en-US" sz="1400" b="1" dirty="0"/>
                <a:t>Bullying</a:t>
              </a:r>
            </a:p>
          </p:txBody>
        </p:sp>
        <p:sp>
          <p:nvSpPr>
            <p:cNvPr id="96" name="Rectangle 95">
              <a:extLst>
                <a:ext uri="{FF2B5EF4-FFF2-40B4-BE49-F238E27FC236}">
                  <a16:creationId xmlns:a16="http://schemas.microsoft.com/office/drawing/2014/main" id="{A826D4E2-270F-3FF3-F2B5-74D6A9AA7DB9}"/>
                </a:ext>
              </a:extLst>
            </p:cNvPr>
            <p:cNvSpPr/>
            <p:nvPr/>
          </p:nvSpPr>
          <p:spPr>
            <a:xfrm>
              <a:off x="3631102" y="3337636"/>
              <a:ext cx="903891" cy="253416"/>
            </a:xfrm>
            <a:prstGeom prst="rect">
              <a:avLst/>
            </a:prstGeom>
          </p:spPr>
          <p:txBody>
            <a:bodyPr wrap="none">
              <a:spAutoFit/>
            </a:bodyPr>
            <a:lstStyle/>
            <a:p>
              <a:r>
                <a:rPr lang="en-US" sz="1400" b="1" dirty="0"/>
                <a:t>Excessive Flirting</a:t>
              </a:r>
            </a:p>
          </p:txBody>
        </p:sp>
        <p:sp>
          <p:nvSpPr>
            <p:cNvPr id="97" name="Rectangle 96">
              <a:extLst>
                <a:ext uri="{FF2B5EF4-FFF2-40B4-BE49-F238E27FC236}">
                  <a16:creationId xmlns:a16="http://schemas.microsoft.com/office/drawing/2014/main" id="{155CAE85-2208-BB38-D7E3-04B2D1723454}"/>
                </a:ext>
              </a:extLst>
            </p:cNvPr>
            <p:cNvSpPr/>
            <p:nvPr/>
          </p:nvSpPr>
          <p:spPr>
            <a:xfrm>
              <a:off x="3631589" y="3496713"/>
              <a:ext cx="944082" cy="253416"/>
            </a:xfrm>
            <a:prstGeom prst="rect">
              <a:avLst/>
            </a:prstGeom>
          </p:spPr>
          <p:txBody>
            <a:bodyPr wrap="none">
              <a:spAutoFit/>
            </a:bodyPr>
            <a:lstStyle/>
            <a:p>
              <a:r>
                <a:rPr lang="en-US" sz="1400" b="1" dirty="0"/>
                <a:t>Toxic Atmosphere</a:t>
              </a:r>
            </a:p>
          </p:txBody>
        </p:sp>
        <p:sp>
          <p:nvSpPr>
            <p:cNvPr id="98" name="Rectangle 97">
              <a:extLst>
                <a:ext uri="{FF2B5EF4-FFF2-40B4-BE49-F238E27FC236}">
                  <a16:creationId xmlns:a16="http://schemas.microsoft.com/office/drawing/2014/main" id="{0C49D80F-C1B0-7C5D-08D7-C00847856213}"/>
                </a:ext>
              </a:extLst>
            </p:cNvPr>
            <p:cNvSpPr/>
            <p:nvPr/>
          </p:nvSpPr>
          <p:spPr>
            <a:xfrm>
              <a:off x="4773901" y="4741836"/>
              <a:ext cx="890588" cy="253416"/>
            </a:xfrm>
            <a:prstGeom prst="rect">
              <a:avLst/>
            </a:prstGeom>
          </p:spPr>
          <p:txBody>
            <a:bodyPr wrap="none">
              <a:spAutoFit/>
            </a:bodyPr>
            <a:lstStyle/>
            <a:p>
              <a:r>
                <a:rPr lang="en-US" sz="1400" b="1" dirty="0"/>
                <a:t>Sexual Innuendo</a:t>
              </a:r>
            </a:p>
          </p:txBody>
        </p:sp>
        <p:sp>
          <p:nvSpPr>
            <p:cNvPr id="99" name="Rectangle 98">
              <a:extLst>
                <a:ext uri="{FF2B5EF4-FFF2-40B4-BE49-F238E27FC236}">
                  <a16:creationId xmlns:a16="http://schemas.microsoft.com/office/drawing/2014/main" id="{79340D33-B0CF-122C-0E9E-D3B759EB897F}"/>
                </a:ext>
              </a:extLst>
            </p:cNvPr>
            <p:cNvSpPr/>
            <p:nvPr/>
          </p:nvSpPr>
          <p:spPr>
            <a:xfrm>
              <a:off x="3631029" y="3987950"/>
              <a:ext cx="1687852" cy="253416"/>
            </a:xfrm>
            <a:prstGeom prst="rect">
              <a:avLst/>
            </a:prstGeom>
          </p:spPr>
          <p:txBody>
            <a:bodyPr wrap="none">
              <a:spAutoFit/>
            </a:bodyPr>
            <a:lstStyle/>
            <a:p>
              <a:r>
                <a:rPr lang="en-US" sz="1400" b="1" dirty="0"/>
                <a:t>Inappropriate Work Relationships</a:t>
              </a:r>
            </a:p>
          </p:txBody>
        </p:sp>
        <p:sp>
          <p:nvSpPr>
            <p:cNvPr id="100" name="TextBox 99">
              <a:extLst>
                <a:ext uri="{FF2B5EF4-FFF2-40B4-BE49-F238E27FC236}">
                  <a16:creationId xmlns:a16="http://schemas.microsoft.com/office/drawing/2014/main" id="{E6520930-1738-B866-1746-FA1068A0567A}"/>
                </a:ext>
              </a:extLst>
            </p:cNvPr>
            <p:cNvSpPr txBox="1"/>
            <p:nvPr/>
          </p:nvSpPr>
          <p:spPr>
            <a:xfrm>
              <a:off x="2599561" y="2846428"/>
              <a:ext cx="1039655" cy="253416"/>
            </a:xfrm>
            <a:prstGeom prst="rect">
              <a:avLst/>
            </a:prstGeom>
            <a:noFill/>
          </p:spPr>
          <p:txBody>
            <a:bodyPr wrap="none" rtlCol="0">
              <a:spAutoFit/>
            </a:bodyPr>
            <a:lstStyle/>
            <a:p>
              <a:pPr algn="ctr"/>
              <a:r>
                <a:rPr lang="en-US" sz="1400" b="1" dirty="0">
                  <a:solidFill>
                    <a:prstClr val="black"/>
                  </a:solidFill>
                </a:rPr>
                <a:t>Engaged Leadership</a:t>
              </a:r>
            </a:p>
          </p:txBody>
        </p:sp>
        <p:sp>
          <p:nvSpPr>
            <p:cNvPr id="101" name="TextBox 100">
              <a:extLst>
                <a:ext uri="{FF2B5EF4-FFF2-40B4-BE49-F238E27FC236}">
                  <a16:creationId xmlns:a16="http://schemas.microsoft.com/office/drawing/2014/main" id="{B8BE4F3B-814B-745B-8518-1E6D419414F5}"/>
                </a:ext>
              </a:extLst>
            </p:cNvPr>
            <p:cNvSpPr txBox="1"/>
            <p:nvPr/>
          </p:nvSpPr>
          <p:spPr>
            <a:xfrm>
              <a:off x="3708531" y="2644557"/>
              <a:ext cx="971859" cy="481489"/>
            </a:xfrm>
            <a:prstGeom prst="rect">
              <a:avLst/>
            </a:prstGeom>
            <a:noFill/>
            <a:ln w="28575">
              <a:solidFill>
                <a:schemeClr val="tx1"/>
              </a:solidFill>
            </a:ln>
          </p:spPr>
          <p:txBody>
            <a:bodyPr wrap="square" rtlCol="0">
              <a:spAutoFit/>
            </a:bodyPr>
            <a:lstStyle/>
            <a:p>
              <a:pPr algn="ctr"/>
              <a:r>
                <a:rPr lang="en-US" sz="1600" b="1" i="1" dirty="0">
                  <a:solidFill>
                    <a:prstClr val="black"/>
                  </a:solidFill>
                </a:rPr>
                <a:t>Early</a:t>
              </a:r>
            </a:p>
            <a:p>
              <a:pPr algn="ctr"/>
              <a:r>
                <a:rPr lang="en-US" sz="1600" b="1" i="1" dirty="0">
                  <a:solidFill>
                    <a:prstClr val="black"/>
                  </a:solidFill>
                </a:rPr>
                <a:t>Warning Signs</a:t>
              </a:r>
            </a:p>
          </p:txBody>
        </p:sp>
        <p:sp>
          <p:nvSpPr>
            <p:cNvPr id="102" name="Rectangle 101">
              <a:extLst>
                <a:ext uri="{FF2B5EF4-FFF2-40B4-BE49-F238E27FC236}">
                  <a16:creationId xmlns:a16="http://schemas.microsoft.com/office/drawing/2014/main" id="{E914877F-9DB1-C10F-D336-8EDCECB6EC35}"/>
                </a:ext>
              </a:extLst>
            </p:cNvPr>
            <p:cNvSpPr/>
            <p:nvPr/>
          </p:nvSpPr>
          <p:spPr>
            <a:xfrm>
              <a:off x="3632219" y="3662793"/>
              <a:ext cx="1634077" cy="253416"/>
            </a:xfrm>
            <a:prstGeom prst="rect">
              <a:avLst/>
            </a:prstGeom>
          </p:spPr>
          <p:txBody>
            <a:bodyPr wrap="none">
              <a:spAutoFit/>
            </a:bodyPr>
            <a:lstStyle/>
            <a:p>
              <a:pPr algn="ctr"/>
              <a:r>
                <a:rPr lang="en-US" sz="1400" b="1" dirty="0">
                  <a:solidFill>
                    <a:prstClr val="black"/>
                  </a:solidFill>
                </a:rPr>
                <a:t>Inappropriate Jokes / Comments</a:t>
              </a:r>
            </a:p>
          </p:txBody>
        </p:sp>
        <p:cxnSp>
          <p:nvCxnSpPr>
            <p:cNvPr id="103" name="Straight Connector 102">
              <a:extLst>
                <a:ext uri="{FF2B5EF4-FFF2-40B4-BE49-F238E27FC236}">
                  <a16:creationId xmlns:a16="http://schemas.microsoft.com/office/drawing/2014/main" id="{5BD2FDB1-A144-E27D-8A18-4D327B0CBA4A}"/>
                </a:ext>
              </a:extLst>
            </p:cNvPr>
            <p:cNvCxnSpPr/>
            <p:nvPr/>
          </p:nvCxnSpPr>
          <p:spPr>
            <a:xfrm flipH="1">
              <a:off x="2542311" y="2149333"/>
              <a:ext cx="998" cy="330339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4" name="Rectangle 103">
              <a:extLst>
                <a:ext uri="{FF2B5EF4-FFF2-40B4-BE49-F238E27FC236}">
                  <a16:creationId xmlns:a16="http://schemas.microsoft.com/office/drawing/2014/main" id="{1AD0E921-7E7C-3D05-6A04-20EFF1158280}"/>
                </a:ext>
              </a:extLst>
            </p:cNvPr>
            <p:cNvSpPr/>
            <p:nvPr/>
          </p:nvSpPr>
          <p:spPr>
            <a:xfrm>
              <a:off x="3631354" y="3829564"/>
              <a:ext cx="1957975" cy="253416"/>
            </a:xfrm>
            <a:prstGeom prst="rect">
              <a:avLst/>
            </a:prstGeom>
          </p:spPr>
          <p:txBody>
            <a:bodyPr wrap="none">
              <a:spAutoFit/>
            </a:bodyPr>
            <a:lstStyle/>
            <a:p>
              <a:r>
                <a:rPr lang="en-US" sz="1400" b="1" dirty="0"/>
                <a:t>Disparaging Comments on Social Media</a:t>
              </a:r>
            </a:p>
          </p:txBody>
        </p:sp>
        <p:sp>
          <p:nvSpPr>
            <p:cNvPr id="105" name="Rectangle 104">
              <a:extLst>
                <a:ext uri="{FF2B5EF4-FFF2-40B4-BE49-F238E27FC236}">
                  <a16:creationId xmlns:a16="http://schemas.microsoft.com/office/drawing/2014/main" id="{506D2C83-33C9-C55D-277F-FAE06108794D}"/>
                </a:ext>
              </a:extLst>
            </p:cNvPr>
            <p:cNvSpPr/>
            <p:nvPr/>
          </p:nvSpPr>
          <p:spPr>
            <a:xfrm>
              <a:off x="6218101" y="4909576"/>
              <a:ext cx="486429" cy="253416"/>
            </a:xfrm>
            <a:prstGeom prst="rect">
              <a:avLst/>
            </a:prstGeom>
          </p:spPr>
          <p:txBody>
            <a:bodyPr wrap="none">
              <a:spAutoFit/>
            </a:bodyPr>
            <a:lstStyle/>
            <a:p>
              <a:pPr algn="ctr"/>
              <a:r>
                <a:rPr lang="en-US" sz="1400" b="1" dirty="0"/>
                <a:t>Stalking</a:t>
              </a:r>
            </a:p>
          </p:txBody>
        </p:sp>
      </p:grpSp>
      <p:sp>
        <p:nvSpPr>
          <p:cNvPr id="106" name="TextBox 105">
            <a:extLst>
              <a:ext uri="{FF2B5EF4-FFF2-40B4-BE49-F238E27FC236}">
                <a16:creationId xmlns:a16="http://schemas.microsoft.com/office/drawing/2014/main" id="{7E95325C-A8E9-044D-7815-4FAAFB9FE8BF}"/>
              </a:ext>
            </a:extLst>
          </p:cNvPr>
          <p:cNvSpPr txBox="1"/>
          <p:nvPr/>
        </p:nvSpPr>
        <p:spPr>
          <a:xfrm>
            <a:off x="497649" y="5602144"/>
            <a:ext cx="1200585" cy="307777"/>
          </a:xfrm>
          <a:prstGeom prst="rect">
            <a:avLst/>
          </a:prstGeom>
          <a:noFill/>
        </p:spPr>
        <p:txBody>
          <a:bodyPr wrap="none" rtlCol="0">
            <a:spAutoFit/>
          </a:bodyPr>
          <a:lstStyle/>
          <a:p>
            <a:pPr algn="ctr"/>
            <a:r>
              <a:rPr lang="en-US" sz="1400" b="1" dirty="0">
                <a:solidFill>
                  <a:prstClr val="black"/>
                </a:solidFill>
              </a:rPr>
              <a:t>Civilian Creed</a:t>
            </a:r>
          </a:p>
        </p:txBody>
      </p:sp>
    </p:spTree>
    <p:extLst>
      <p:ext uri="{BB962C8B-B14F-4D97-AF65-F5344CB8AC3E}">
        <p14:creationId xmlns:p14="http://schemas.microsoft.com/office/powerpoint/2010/main" val="87373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998"/>
            <a:ext cx="7772400" cy="584775"/>
          </a:xfrm>
          <a:prstGeom prst="rect">
            <a:avLst/>
          </a:prstGeom>
          <a:noFill/>
        </p:spPr>
        <p:txBody>
          <a:bodyPr wrap="square" rtlCol="0">
            <a:spAutoFit/>
          </a:bodyPr>
          <a:lstStyle/>
          <a:p>
            <a:pPr algn="ctr"/>
            <a:r>
              <a:rPr lang="en-US" sz="3200" kern="0" dirty="0">
                <a:solidFill>
                  <a:sysClr val="windowText" lastClr="000000"/>
                </a:solidFill>
                <a:ea typeface="+mj-ea"/>
                <a:cs typeface="Arial" panose="020B0604020202020204" pitchFamily="34" charset="0"/>
              </a:rPr>
              <a:t>Commander’s Initial Responsibilities</a:t>
            </a:r>
            <a:endParaRPr lang="en-US" sz="3200" dirty="0">
              <a:solidFill>
                <a:prstClr val="black"/>
              </a:solidFill>
              <a:cs typeface="Arial" pitchFamily="34" charset="0"/>
            </a:endParaRPr>
          </a:p>
        </p:txBody>
      </p:sp>
      <p:sp>
        <p:nvSpPr>
          <p:cNvPr id="5" name="Rounded Rectangle 4"/>
          <p:cNvSpPr/>
          <p:nvPr/>
        </p:nvSpPr>
        <p:spPr>
          <a:xfrm>
            <a:off x="228600" y="1213104"/>
            <a:ext cx="3200400" cy="1143000"/>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w="25400" cap="flat" cmpd="sng" algn="ctr">
            <a:solidFill>
              <a:schemeClr val="tx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mn-ea"/>
                <a:cs typeface="Arial" panose="020B0604020202020204" pitchFamily="34" charset="0"/>
              </a:rPr>
              <a:t>Publish SHARP Policy Letter</a:t>
            </a:r>
          </a:p>
        </p:txBody>
      </p:sp>
      <p:sp>
        <p:nvSpPr>
          <p:cNvPr id="6" name="Rectangle 5"/>
          <p:cNvSpPr/>
          <p:nvPr/>
        </p:nvSpPr>
        <p:spPr>
          <a:xfrm>
            <a:off x="228600" y="2412966"/>
            <a:ext cx="3200400" cy="4031873"/>
          </a:xfrm>
          <a:prstGeom prst="rect">
            <a:avLst/>
          </a:prstGeom>
        </p:spPr>
        <p:txBody>
          <a:bodyPr wrap="square">
            <a:spAutoFit/>
          </a:bodyPr>
          <a:lstStyle/>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1600" kern="0" dirty="0">
                <a:solidFill>
                  <a:prstClr val="black"/>
                </a:solidFill>
                <a:ea typeface="Times New Roman" pitchFamily="18" charset="0"/>
                <a:cs typeface="Arial" panose="020B0604020202020204" pitchFamily="34" charset="0"/>
              </a:rPr>
              <a:t>Commitment to SHARP Program</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1600" kern="0" dirty="0">
                <a:solidFill>
                  <a:prstClr val="black"/>
                </a:solidFill>
                <a:ea typeface="Times New Roman" pitchFamily="18" charset="0"/>
                <a:cs typeface="Arial" panose="020B0604020202020204" pitchFamily="34" charset="0"/>
              </a:rPr>
              <a:t>Victim rights</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1600" kern="0" dirty="0">
                <a:solidFill>
                  <a:prstClr val="black"/>
                </a:solidFill>
                <a:ea typeface="Times New Roman" pitchFamily="18" charset="0"/>
                <a:cs typeface="Arial" panose="020B0604020202020204" pitchFamily="34" charset="0"/>
              </a:rPr>
              <a:t>Definition of sexual harassment and sexual assault</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1600" kern="0" dirty="0">
                <a:solidFill>
                  <a:prstClr val="black"/>
                </a:solidFill>
                <a:ea typeface="Times New Roman" pitchFamily="18" charset="0"/>
                <a:cs typeface="Arial" panose="020B0604020202020204" pitchFamily="34" charset="0"/>
              </a:rPr>
              <a:t>Sexual harassment and sexual assault are not tolerated in the Army</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1600" kern="0" dirty="0">
                <a:solidFill>
                  <a:prstClr val="black"/>
                </a:solidFill>
                <a:ea typeface="Times New Roman" pitchFamily="18" charset="0"/>
                <a:cs typeface="Arial" panose="020B0604020202020204" pitchFamily="34" charset="0"/>
              </a:rPr>
              <a:t>Addresses retaliation and reprisal to include definition</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1600" kern="0" dirty="0">
                <a:solidFill>
                  <a:prstClr val="black"/>
                </a:solidFill>
                <a:ea typeface="Times New Roman" pitchFamily="18" charset="0"/>
                <a:cs typeface="Arial" panose="020B0604020202020204" pitchFamily="34" charset="0"/>
              </a:rPr>
              <a:t>Sexual assault and sexual harassment are punishable under UCMJ, other federal and local civilian laws and are incompatible with Army Values</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defRPr/>
            </a:pPr>
            <a:r>
              <a:rPr lang="en-US" sz="1600" kern="0" dirty="0">
                <a:solidFill>
                  <a:prstClr val="black"/>
                </a:solidFill>
                <a:ea typeface="Times New Roman" pitchFamily="18" charset="0"/>
                <a:cs typeface="Arial" panose="020B0604020202020204" pitchFamily="34" charset="0"/>
              </a:rPr>
              <a:t>SARC and VA contact information to support victims</a:t>
            </a:r>
          </a:p>
        </p:txBody>
      </p:sp>
      <p:sp>
        <p:nvSpPr>
          <p:cNvPr id="7" name="Rounded Rectangle 6"/>
          <p:cNvSpPr/>
          <p:nvPr/>
        </p:nvSpPr>
        <p:spPr>
          <a:xfrm>
            <a:off x="3688841" y="1213104"/>
            <a:ext cx="2868447" cy="1143000"/>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w="25400" cap="flat" cmpd="sng" algn="ctr">
            <a:solidFill>
              <a:schemeClr val="tx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mn-ea"/>
                <a:cs typeface="Arial" panose="020B0604020202020204" pitchFamily="34" charset="0"/>
              </a:rPr>
              <a:t>In-Brief with  SARC/VA within</a:t>
            </a:r>
            <a:r>
              <a:rPr kumimoji="0" lang="en-US" sz="1800" b="1" i="0" u="none" strike="noStrike" kern="0" cap="none" spc="0" normalizeH="0" noProof="0" dirty="0">
                <a:ln>
                  <a:noFill/>
                </a:ln>
                <a:solidFill>
                  <a:prstClr val="black"/>
                </a:solidFill>
                <a:effectLst/>
                <a:uLnTx/>
                <a:uFillTx/>
                <a:ea typeface="+mn-ea"/>
                <a:cs typeface="Arial" panose="020B0604020202020204" pitchFamily="34" charset="0"/>
              </a:rPr>
              <a:t> 30 days of taking command</a:t>
            </a:r>
            <a:endParaRPr kumimoji="0" lang="en-US" sz="1800" b="1" i="0" u="none" strike="noStrike" kern="0" cap="none" spc="0" normalizeH="0" baseline="0" noProof="0" dirty="0">
              <a:ln>
                <a:noFill/>
              </a:ln>
              <a:solidFill>
                <a:prstClr val="black"/>
              </a:solidFill>
              <a:effectLst/>
              <a:uLnTx/>
              <a:uFillTx/>
              <a:ea typeface="+mn-ea"/>
              <a:cs typeface="Arial" panose="020B0604020202020204" pitchFamily="34" charset="0"/>
            </a:endParaRPr>
          </a:p>
        </p:txBody>
      </p:sp>
      <p:sp>
        <p:nvSpPr>
          <p:cNvPr id="8" name="Rectangle 7"/>
          <p:cNvSpPr/>
          <p:nvPr/>
        </p:nvSpPr>
        <p:spPr>
          <a:xfrm>
            <a:off x="3688841" y="2412966"/>
            <a:ext cx="3000444" cy="3293209"/>
          </a:xfrm>
          <a:prstGeom prst="rect">
            <a:avLst/>
          </a:prstGeom>
        </p:spPr>
        <p:txBody>
          <a:bodyPr wrap="square">
            <a:spAutoFit/>
          </a:bodyPr>
          <a:lstStyle/>
          <a:p>
            <a:pPr marL="177800" indent="-177800" eaLnBrk="0" fontAlgn="base" hangingPunct="0">
              <a:spcBef>
                <a:spcPct val="0"/>
              </a:spcBef>
              <a:spcAft>
                <a:spcPct val="0"/>
              </a:spcAft>
              <a:buFont typeface="Wingdings" panose="05000000000000000000" pitchFamily="2" charset="2"/>
              <a:buChar char="q"/>
              <a:tabLst>
                <a:tab pos="170216" algn="l"/>
                <a:tab pos="2243966" algn="l"/>
              </a:tabLst>
            </a:pPr>
            <a:r>
              <a:rPr lang="en-US" sz="1600" kern="0" dirty="0">
                <a:solidFill>
                  <a:prstClr val="black"/>
                </a:solidFill>
                <a:ea typeface="Times New Roman" pitchFamily="18" charset="0"/>
                <a:cs typeface="Arial" panose="020B0604020202020204" pitchFamily="34" charset="0"/>
              </a:rPr>
              <a:t>Training statistics</a:t>
            </a:r>
          </a:p>
          <a:p>
            <a:pPr eaLnBrk="0" fontAlgn="base" hangingPunct="0">
              <a:spcBef>
                <a:spcPct val="0"/>
              </a:spcBef>
              <a:spcAft>
                <a:spcPct val="0"/>
              </a:spcAft>
              <a:tabLst>
                <a:tab pos="170216" algn="l"/>
                <a:tab pos="2243966" algn="l"/>
              </a:tabLst>
            </a:pPr>
            <a:endParaRPr lang="en-US" sz="1600" kern="0" dirty="0">
              <a:solidFill>
                <a:prstClr val="black"/>
              </a:solidFill>
              <a:ea typeface="Times New Roman" pitchFamily="18" charset="0"/>
              <a:cs typeface="Arial" panose="020B0604020202020204" pitchFamily="34" charset="0"/>
            </a:endParaRP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pPr>
            <a:r>
              <a:rPr lang="en-US" sz="1600" kern="0" dirty="0">
                <a:solidFill>
                  <a:prstClr val="black"/>
                </a:solidFill>
                <a:ea typeface="Times New Roman" pitchFamily="18" charset="0"/>
                <a:cs typeface="Arial" panose="020B0604020202020204" pitchFamily="34" charset="0"/>
              </a:rPr>
              <a:t>Reporting process and requirements</a:t>
            </a:r>
          </a:p>
          <a:p>
            <a:pPr eaLnBrk="0" fontAlgn="base" hangingPunct="0">
              <a:spcBef>
                <a:spcPct val="0"/>
              </a:spcBef>
              <a:spcAft>
                <a:spcPct val="0"/>
              </a:spcAft>
              <a:tabLst>
                <a:tab pos="170216" algn="l"/>
                <a:tab pos="2243966" algn="l"/>
              </a:tabLst>
            </a:pPr>
            <a:endParaRPr lang="en-US" sz="1600" kern="0" dirty="0">
              <a:solidFill>
                <a:prstClr val="black"/>
              </a:solidFill>
              <a:ea typeface="Times New Roman" pitchFamily="18" charset="0"/>
              <a:cs typeface="Arial" panose="020B0604020202020204" pitchFamily="34" charset="0"/>
            </a:endParaRP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pPr>
            <a:r>
              <a:rPr lang="en-US" sz="1600" kern="0" dirty="0">
                <a:solidFill>
                  <a:prstClr val="black"/>
                </a:solidFill>
                <a:ea typeface="Times New Roman" pitchFamily="18" charset="0"/>
                <a:cs typeface="Arial" panose="020B0604020202020204" pitchFamily="34" charset="0"/>
              </a:rPr>
              <a:t>SARC/VA duties and responsibilities</a:t>
            </a:r>
          </a:p>
          <a:p>
            <a:pPr eaLnBrk="0" fontAlgn="base" hangingPunct="0">
              <a:spcBef>
                <a:spcPct val="0"/>
              </a:spcBef>
              <a:spcAft>
                <a:spcPct val="0"/>
              </a:spcAft>
              <a:tabLst>
                <a:tab pos="170216" algn="l"/>
                <a:tab pos="2243966" algn="l"/>
              </a:tabLst>
            </a:pPr>
            <a:endParaRPr lang="en-US" sz="1600" kern="0" dirty="0">
              <a:solidFill>
                <a:prstClr val="black"/>
              </a:solidFill>
              <a:ea typeface="Times New Roman" pitchFamily="18" charset="0"/>
              <a:cs typeface="Arial" panose="020B0604020202020204" pitchFamily="34" charset="0"/>
            </a:endParaRP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pPr>
            <a:r>
              <a:rPr lang="en-US" sz="1600" kern="0" dirty="0">
                <a:solidFill>
                  <a:prstClr val="black"/>
                </a:solidFill>
                <a:ea typeface="Times New Roman" pitchFamily="18" charset="0"/>
                <a:cs typeface="Arial" panose="020B0604020202020204" pitchFamily="34" charset="0"/>
              </a:rPr>
              <a:t>SARC and VA manning status</a:t>
            </a:r>
          </a:p>
          <a:p>
            <a:pPr eaLnBrk="0" fontAlgn="base" hangingPunct="0">
              <a:spcBef>
                <a:spcPct val="0"/>
              </a:spcBef>
              <a:spcAft>
                <a:spcPct val="0"/>
              </a:spcAft>
              <a:tabLst>
                <a:tab pos="170216" algn="l"/>
                <a:tab pos="2243966" algn="l"/>
              </a:tabLst>
            </a:pPr>
            <a:endParaRPr lang="en-US" sz="1600" kern="0" dirty="0">
              <a:solidFill>
                <a:prstClr val="black"/>
              </a:solidFill>
              <a:ea typeface="Times New Roman" pitchFamily="18" charset="0"/>
              <a:cs typeface="Arial" panose="020B0604020202020204" pitchFamily="34" charset="0"/>
            </a:endParaRP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pPr>
            <a:r>
              <a:rPr lang="en-US" sz="1600" kern="0" dirty="0">
                <a:solidFill>
                  <a:prstClr val="black"/>
                </a:solidFill>
                <a:ea typeface="Times New Roman" pitchFamily="18" charset="0"/>
                <a:cs typeface="Arial" panose="020B0604020202020204" pitchFamily="34" charset="0"/>
              </a:rPr>
              <a:t>SHARP Program assessment</a:t>
            </a:r>
          </a:p>
          <a:p>
            <a:pPr eaLnBrk="0" fontAlgn="base" hangingPunct="0">
              <a:spcBef>
                <a:spcPct val="0"/>
              </a:spcBef>
              <a:spcAft>
                <a:spcPct val="0"/>
              </a:spcAft>
              <a:tabLst>
                <a:tab pos="170216" algn="l"/>
                <a:tab pos="2243966" algn="l"/>
              </a:tabLst>
            </a:pPr>
            <a:r>
              <a:rPr lang="en-US" sz="1600" kern="0" dirty="0">
                <a:solidFill>
                  <a:prstClr val="black"/>
                </a:solidFill>
                <a:ea typeface="Times New Roman" pitchFamily="18" charset="0"/>
                <a:cs typeface="Arial" panose="020B0604020202020204" pitchFamily="34" charset="0"/>
              </a:rPr>
              <a:t> </a:t>
            </a:r>
          </a:p>
          <a:p>
            <a:pPr marL="177800" indent="-177800" eaLnBrk="0" fontAlgn="base" hangingPunct="0">
              <a:spcBef>
                <a:spcPct val="0"/>
              </a:spcBef>
              <a:spcAft>
                <a:spcPct val="0"/>
              </a:spcAft>
              <a:buFont typeface="Wingdings" panose="05000000000000000000" pitchFamily="2" charset="2"/>
              <a:buChar char="q"/>
              <a:tabLst>
                <a:tab pos="170216" algn="l"/>
                <a:tab pos="2243966" algn="l"/>
              </a:tabLst>
            </a:pPr>
            <a:r>
              <a:rPr lang="en-US" sz="1600" kern="0" dirty="0">
                <a:solidFill>
                  <a:prstClr val="black"/>
                </a:solidFill>
                <a:ea typeface="Times New Roman" pitchFamily="18" charset="0"/>
                <a:cs typeface="Arial" panose="020B0604020202020204" pitchFamily="34" charset="0"/>
              </a:rPr>
              <a:t>SHARP Resources</a:t>
            </a:r>
            <a:endParaRPr lang="en-US" sz="1400" kern="0" dirty="0">
              <a:solidFill>
                <a:prstClr val="black"/>
              </a:solidFill>
              <a:ea typeface="Times New Roman" pitchFamily="18" charset="0"/>
              <a:cs typeface="Arial" panose="020B0604020202020204" pitchFamily="34" charset="0"/>
            </a:endParaRPr>
          </a:p>
        </p:txBody>
      </p:sp>
      <p:sp>
        <p:nvSpPr>
          <p:cNvPr id="9" name="Rounded Rectangle 8"/>
          <p:cNvSpPr/>
          <p:nvPr/>
        </p:nvSpPr>
        <p:spPr>
          <a:xfrm>
            <a:off x="6819897" y="1212054"/>
            <a:ext cx="1905000" cy="1143000"/>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w="25400" cap="flat" cmpd="sng" algn="ctr">
            <a:solidFill>
              <a:schemeClr val="tx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mn-ea"/>
                <a:cs typeface="Arial" panose="020B0604020202020204" pitchFamily="34" charset="0"/>
              </a:rPr>
              <a:t>SHARP Board/Area</a:t>
            </a:r>
          </a:p>
        </p:txBody>
      </p:sp>
      <p:sp>
        <p:nvSpPr>
          <p:cNvPr id="10" name="Rectangle 9"/>
          <p:cNvSpPr/>
          <p:nvPr/>
        </p:nvSpPr>
        <p:spPr>
          <a:xfrm>
            <a:off x="6689285" y="2386559"/>
            <a:ext cx="2324103" cy="1569660"/>
          </a:xfrm>
          <a:prstGeom prst="rect">
            <a:avLst/>
          </a:prstGeom>
        </p:spPr>
        <p:txBody>
          <a:bodyPr wrap="square">
            <a:spAutoFit/>
          </a:bodyPr>
          <a:lstStyle/>
          <a:p>
            <a:pPr marL="177800" indent="-177800" eaLnBrk="0" fontAlgn="base" hangingPunct="0">
              <a:spcBef>
                <a:spcPct val="0"/>
              </a:spcBef>
              <a:spcAft>
                <a:spcPct val="0"/>
              </a:spcAft>
              <a:buFont typeface="Wingdings" panose="05000000000000000000" pitchFamily="2" charset="2"/>
              <a:buChar char="q"/>
              <a:tabLst>
                <a:tab pos="170216" algn="l"/>
                <a:tab pos="2243966" algn="l"/>
              </a:tabLst>
            </a:pPr>
            <a:r>
              <a:rPr lang="en-US" sz="1600" kern="0" dirty="0">
                <a:solidFill>
                  <a:prstClr val="black"/>
                </a:solidFill>
                <a:ea typeface="Times New Roman" pitchFamily="18" charset="0"/>
                <a:cs typeface="Arial" panose="020B0604020202020204" pitchFamily="34" charset="0"/>
              </a:rPr>
              <a:t>Ensure SHARP Board/Area established and maintained with updated SHARP information and resources</a:t>
            </a:r>
          </a:p>
        </p:txBody>
      </p:sp>
    </p:spTree>
    <p:extLst>
      <p:ext uri="{BB962C8B-B14F-4D97-AF65-F5344CB8AC3E}">
        <p14:creationId xmlns:p14="http://schemas.microsoft.com/office/powerpoint/2010/main" val="2864727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149816-2c4c-412a-9c4d-9d7ad27455dc">
      <Terms xmlns="http://schemas.microsoft.com/office/infopath/2007/PartnerControls"/>
    </lcf76f155ced4ddcb4097134ff3c332f>
    <DueDate xmlns="0c149816-2c4c-412a-9c4d-9d7ad27455dc" xsi:nil="true"/>
    <Attachments xmlns="0c149816-2c4c-412a-9c4d-9d7ad27455dc">
      <Url xsi:nil="true"/>
      <Description xsi:nil="true"/>
    </Attachments>
    <TaxCatchAll xmlns="cbeb5296-ba48-4a21-a920-36e6616e6192" xsi:nil="true"/>
    <Hasthe1stMSCbeenAssigned_x003f__x003f__x003f_ xmlns="0c149816-2c4c-412a-9c4d-9d7ad27455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F566528559B14CAFA1E2EC8F037D2E" ma:contentTypeVersion="17" ma:contentTypeDescription="Create a new document." ma:contentTypeScope="" ma:versionID="26194d62a8dd9985b784346d3f627966">
  <xsd:schema xmlns:xsd="http://www.w3.org/2001/XMLSchema" xmlns:xs="http://www.w3.org/2001/XMLSchema" xmlns:p="http://schemas.microsoft.com/office/2006/metadata/properties" xmlns:ns2="0c149816-2c4c-412a-9c4d-9d7ad27455dc" xmlns:ns3="cbeb5296-ba48-4a21-a920-36e6616e6192" targetNamespace="http://schemas.microsoft.com/office/2006/metadata/properties" ma:root="true" ma:fieldsID="0551a6dd5fd8aaf7d625a14fef106a76" ns2:_="" ns3:_="">
    <xsd:import namespace="0c149816-2c4c-412a-9c4d-9d7ad27455dc"/>
    <xsd:import namespace="cbeb5296-ba48-4a21-a920-36e6616e6192"/>
    <xsd:element name="properties">
      <xsd:complexType>
        <xsd:sequence>
          <xsd:element name="documentManagement">
            <xsd:complexType>
              <xsd:all>
                <xsd:element ref="ns2:Attachments" minOccurs="0"/>
                <xsd:element ref="ns2:Due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Hasthe1stMSCbeenAssigned_x003f__x003f__x003f_"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49816-2c4c-412a-9c4d-9d7ad27455dc" elementFormDefault="qualified">
    <xsd:import namespace="http://schemas.microsoft.com/office/2006/documentManagement/types"/>
    <xsd:import namespace="http://schemas.microsoft.com/office/infopath/2007/PartnerControls"/>
    <xsd:element name="Attachments" ma:index="8" nillable="true" ma:displayName="Attachments " ma:description="All Documents Pertaining to this Tasker " ma:format="Hyperlink" ma:internalName="Attachments">
      <xsd:complexType>
        <xsd:complexContent>
          <xsd:extension base="dms:URL">
            <xsd:sequence>
              <xsd:element name="Url" type="dms:ValidUrl" minOccurs="0" nillable="true"/>
              <xsd:element name="Description" type="xsd:string" nillable="true"/>
            </xsd:sequence>
          </xsd:extension>
        </xsd:complexContent>
      </xsd:complexType>
    </xsd:element>
    <xsd:element name="DueDate" ma:index="9" nillable="true" ma:displayName="Due Date" ma:description="Tasker Due Dates" ma:format="Dropdown" ma:internalName="DueDat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Hasthe1stMSCbeenAssigned_x003f__x003f__x003f_" ma:index="18" nillable="true" ma:displayName="Has the 1st MSC been Assigned???" ma:format="Dropdown" ma:internalName="Hasthe1stMSCbeenAssigned_x003f__x003f__x003f_">
      <xsd:simpleType>
        <xsd:restriction base="dms:Choice">
          <xsd:enumeration value="YES"/>
          <xsd:enumeration value="NO"/>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eb5296-ba48-4a21-a920-36e6616e61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45f224-4f22-4141-97f8-9654a5d3b21a}" ma:internalName="TaxCatchAll" ma:showField="CatchAllData" ma:web="cbeb5296-ba48-4a21-a920-36e6616e6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018C2E-3131-4B80-A119-6CE41CEDCF55}">
  <ds:schemaRefs>
    <ds:schemaRef ds:uri="http://purl.org/dc/dcmitype/"/>
    <ds:schemaRef ds:uri="http://schemas.microsoft.com/office/2006/metadata/properties"/>
    <ds:schemaRef ds:uri="0c149816-2c4c-412a-9c4d-9d7ad27455dc"/>
    <ds:schemaRef ds:uri="http://schemas.microsoft.com/office/2006/documentManagement/types"/>
    <ds:schemaRef ds:uri="http://purl.org/dc/terms/"/>
    <ds:schemaRef ds:uri="http://schemas.openxmlformats.org/package/2006/metadata/core-properties"/>
    <ds:schemaRef ds:uri="http://www.w3.org/XML/1998/namespace"/>
    <ds:schemaRef ds:uri="cbeb5296-ba48-4a21-a920-36e6616e6192"/>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FB259DE7-3D52-420C-A207-C6A578236DAC}">
  <ds:schemaRefs>
    <ds:schemaRef ds:uri="http://schemas.microsoft.com/sharepoint/v3/contenttype/forms"/>
  </ds:schemaRefs>
</ds:datastoreItem>
</file>

<file path=customXml/itemProps3.xml><?xml version="1.0" encoding="utf-8"?>
<ds:datastoreItem xmlns:ds="http://schemas.openxmlformats.org/officeDocument/2006/customXml" ds:itemID="{864E9D26-D481-41E5-8614-652891072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149816-2c4c-412a-9c4d-9d7ad27455dc"/>
    <ds:schemaRef ds:uri="cbeb5296-ba48-4a21-a920-36e6616e6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15155</TotalTime>
  <Words>4249</Words>
  <Application>Microsoft Office PowerPoint</Application>
  <PresentationFormat>On-screen Show (4:3)</PresentationFormat>
  <Paragraphs>513</Paragraphs>
  <Slides>35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Constantia</vt:lpstr>
      <vt:lpstr>Verdana</vt:lpstr>
      <vt:lpstr>Wingdings</vt:lpstr>
      <vt:lpstr>Wingdings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 at all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Confidentiality</vt:lpstr>
      <vt:lpstr>PowerPoint Presentation</vt:lpstr>
      <vt:lpstr>SHARP CCIR Criteria</vt:lpstr>
      <vt:lpstr>(SAIRO) Overview</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and Staff 25 AUG 15</dc:title>
  <dc:creator>christine.n.adams</dc:creator>
  <cp:lastModifiedBy>Flores, Amy B MAJ USARMY 1 MSN SPT CMD (USA)</cp:lastModifiedBy>
  <cp:revision>372</cp:revision>
  <cp:lastPrinted>2018-09-27T20:58:58Z</cp:lastPrinted>
  <dcterms:created xsi:type="dcterms:W3CDTF">2015-08-24T12:55:25Z</dcterms:created>
  <dcterms:modified xsi:type="dcterms:W3CDTF">2024-02-16T19:46:47Z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0x0101004FF566528559B14CAFA1E2EC8F037D2E</vt:lpwstr>
  </property>
</Properties>
</file>