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omments/modernComment_17B_B573DBE3.xml" ContentType="application/vnd.ms-powerpoint.comments+xml"/>
  <Override PartName="/ppt/notesSlides/notesSlide111.xml" ContentType="application/vnd.openxmlformats-officedocument.presentationml.notesSlide+xml"/>
  <Override PartName="/ppt/comments/modernComment_17C_CAF30D20.xml" ContentType="application/vnd.ms-powerpoint.comment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omments/modernComment_1A5_C23C0B33.xml" ContentType="application/vnd.ms-powerpoint.comments+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8" r:id="rId4"/>
  </p:sldMasterIdLst>
  <p:notesMasterIdLst>
    <p:notesMasterId r:id="rId160"/>
  </p:notesMasterIdLst>
  <p:sldIdLst>
    <p:sldId id="256" r:id="rId5"/>
    <p:sldId id="258" r:id="rId6"/>
    <p:sldId id="565" r:id="rId7"/>
    <p:sldId id="564" r:id="rId8"/>
    <p:sldId id="594" r:id="rId9"/>
    <p:sldId id="288" r:id="rId10"/>
    <p:sldId id="259" r:id="rId11"/>
    <p:sldId id="261" r:id="rId12"/>
    <p:sldId id="290" r:id="rId13"/>
    <p:sldId id="291" r:id="rId14"/>
    <p:sldId id="292" r:id="rId15"/>
    <p:sldId id="298" r:id="rId16"/>
    <p:sldId id="299" r:id="rId17"/>
    <p:sldId id="293" r:id="rId18"/>
    <p:sldId id="294" r:id="rId19"/>
    <p:sldId id="295" r:id="rId20"/>
    <p:sldId id="296" r:id="rId21"/>
    <p:sldId id="297" r:id="rId22"/>
    <p:sldId id="566" r:id="rId23"/>
    <p:sldId id="300" r:id="rId24"/>
    <p:sldId id="303" r:id="rId25"/>
    <p:sldId id="302" r:id="rId26"/>
    <p:sldId id="307" r:id="rId27"/>
    <p:sldId id="304" r:id="rId28"/>
    <p:sldId id="308" r:id="rId29"/>
    <p:sldId id="305" r:id="rId30"/>
    <p:sldId id="306"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4" r:id="rId46"/>
    <p:sldId id="325" r:id="rId47"/>
    <p:sldId id="326" r:id="rId48"/>
    <p:sldId id="327" r:id="rId49"/>
    <p:sldId id="328" r:id="rId50"/>
    <p:sldId id="329" r:id="rId51"/>
    <p:sldId id="330" r:id="rId52"/>
    <p:sldId id="567" r:id="rId53"/>
    <p:sldId id="331" r:id="rId54"/>
    <p:sldId id="332" r:id="rId55"/>
    <p:sldId id="333" r:id="rId56"/>
    <p:sldId id="334" r:id="rId57"/>
    <p:sldId id="335" r:id="rId58"/>
    <p:sldId id="336" r:id="rId59"/>
    <p:sldId id="337" r:id="rId60"/>
    <p:sldId id="338" r:id="rId61"/>
    <p:sldId id="339" r:id="rId62"/>
    <p:sldId id="340" r:id="rId63"/>
    <p:sldId id="341" r:id="rId64"/>
    <p:sldId id="568" r:id="rId65"/>
    <p:sldId id="342" r:id="rId66"/>
    <p:sldId id="343" r:id="rId67"/>
    <p:sldId id="344" r:id="rId68"/>
    <p:sldId id="345" r:id="rId69"/>
    <p:sldId id="627" r:id="rId70"/>
    <p:sldId id="346" r:id="rId71"/>
    <p:sldId id="347" r:id="rId72"/>
    <p:sldId id="628" r:id="rId73"/>
    <p:sldId id="348" r:id="rId74"/>
    <p:sldId id="349" r:id="rId75"/>
    <p:sldId id="350" r:id="rId76"/>
    <p:sldId id="351" r:id="rId77"/>
    <p:sldId id="352" r:id="rId78"/>
    <p:sldId id="353" r:id="rId79"/>
    <p:sldId id="354" r:id="rId80"/>
    <p:sldId id="355" r:id="rId81"/>
    <p:sldId id="476" r:id="rId82"/>
    <p:sldId id="477" r:id="rId83"/>
    <p:sldId id="479" r:id="rId84"/>
    <p:sldId id="480" r:id="rId85"/>
    <p:sldId id="481" r:id="rId86"/>
    <p:sldId id="482" r:id="rId87"/>
    <p:sldId id="483" r:id="rId88"/>
    <p:sldId id="475" r:id="rId89"/>
    <p:sldId id="356" r:id="rId90"/>
    <p:sldId id="357" r:id="rId91"/>
    <p:sldId id="358" r:id="rId92"/>
    <p:sldId id="359" r:id="rId93"/>
    <p:sldId id="360" r:id="rId94"/>
    <p:sldId id="361" r:id="rId95"/>
    <p:sldId id="362" r:id="rId96"/>
    <p:sldId id="363" r:id="rId97"/>
    <p:sldId id="629" r:id="rId98"/>
    <p:sldId id="364" r:id="rId99"/>
    <p:sldId id="365" r:id="rId100"/>
    <p:sldId id="366" r:id="rId101"/>
    <p:sldId id="367" r:id="rId102"/>
    <p:sldId id="368" r:id="rId103"/>
    <p:sldId id="369" r:id="rId104"/>
    <p:sldId id="370" r:id="rId105"/>
    <p:sldId id="371" r:id="rId106"/>
    <p:sldId id="373" r:id="rId107"/>
    <p:sldId id="374" r:id="rId108"/>
    <p:sldId id="572" r:id="rId109"/>
    <p:sldId id="375" r:id="rId110"/>
    <p:sldId id="573" r:id="rId111"/>
    <p:sldId id="376" r:id="rId112"/>
    <p:sldId id="378" r:id="rId113"/>
    <p:sldId id="379" r:id="rId114"/>
    <p:sldId id="380" r:id="rId115"/>
    <p:sldId id="596" r:id="rId116"/>
    <p:sldId id="599" r:id="rId117"/>
    <p:sldId id="600" r:id="rId118"/>
    <p:sldId id="597" r:id="rId119"/>
    <p:sldId id="601" r:id="rId120"/>
    <p:sldId id="602" r:id="rId121"/>
    <p:sldId id="603" r:id="rId122"/>
    <p:sldId id="604" r:id="rId123"/>
    <p:sldId id="605" r:id="rId124"/>
    <p:sldId id="606" r:id="rId125"/>
    <p:sldId id="608" r:id="rId126"/>
    <p:sldId id="609" r:id="rId127"/>
    <p:sldId id="610" r:id="rId128"/>
    <p:sldId id="611" r:id="rId129"/>
    <p:sldId id="612" r:id="rId130"/>
    <p:sldId id="615" r:id="rId131"/>
    <p:sldId id="383" r:id="rId132"/>
    <p:sldId id="613" r:id="rId133"/>
    <p:sldId id="614" r:id="rId134"/>
    <p:sldId id="616" r:id="rId135"/>
    <p:sldId id="617" r:id="rId136"/>
    <p:sldId id="391" r:id="rId137"/>
    <p:sldId id="618" r:id="rId138"/>
    <p:sldId id="619" r:id="rId139"/>
    <p:sldId id="620" r:id="rId140"/>
    <p:sldId id="621" r:id="rId141"/>
    <p:sldId id="622" r:id="rId142"/>
    <p:sldId id="623" r:id="rId143"/>
    <p:sldId id="624" r:id="rId144"/>
    <p:sldId id="625" r:id="rId145"/>
    <p:sldId id="626" r:id="rId146"/>
    <p:sldId id="393" r:id="rId147"/>
    <p:sldId id="421" r:id="rId148"/>
    <p:sldId id="422" r:id="rId149"/>
    <p:sldId id="485" r:id="rId150"/>
    <p:sldId id="484" r:id="rId151"/>
    <p:sldId id="486" r:id="rId152"/>
    <p:sldId id="423" r:id="rId153"/>
    <p:sldId id="424" r:id="rId154"/>
    <p:sldId id="462" r:id="rId155"/>
    <p:sldId id="463" r:id="rId156"/>
    <p:sldId id="464" r:id="rId157"/>
    <p:sldId id="415" r:id="rId158"/>
    <p:sldId id="469" r:id="rId159"/>
  </p:sldIdLst>
  <p:sldSz cx="9144000" cy="5143500" type="screen16x9"/>
  <p:notesSz cx="6858000" cy="9144000"/>
  <p:embeddedFontLst>
    <p:embeddedFont>
      <p:font typeface="Lato" panose="020F0502020204030203" pitchFamily="34" charset="0"/>
      <p:regular r:id="rId161"/>
      <p:bold r:id="rId162"/>
      <p:italic r:id="rId163"/>
      <p:boldItalic r:id="rId164"/>
    </p:embeddedFont>
    <p:embeddedFont>
      <p:font typeface="Lora" pitchFamily="2" charset="0"/>
      <p:regular r:id="rId165"/>
      <p:bold r:id="rId166"/>
      <p:italic r:id="rId167"/>
      <p:boldItalic r:id="rId168"/>
    </p:embeddedFont>
    <p:embeddedFont>
      <p:font typeface="Quattrocento Sans" panose="020B0502050000020003" pitchFamily="34" charset="0"/>
      <p:regular r:id="rId169"/>
      <p:bold r:id="rId170"/>
      <p:italic r:id="rId171"/>
      <p:boldItalic r:id="rId1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 INTRO" id="{9C649776-316C-4441-9DE6-A78E10A016D0}">
          <p14:sldIdLst>
            <p14:sldId id="256"/>
            <p14:sldId id="258"/>
            <p14:sldId id="565"/>
            <p14:sldId id="564"/>
            <p14:sldId id="594"/>
            <p14:sldId id="288"/>
          </p14:sldIdLst>
        </p14:section>
        <p14:section name="COMMAND INFORMATION" id="{00213B6E-2D6E-4FD7-BB77-9C625991E832}">
          <p14:sldIdLst>
            <p14:sldId id="259"/>
            <p14:sldId id="261"/>
            <p14:sldId id="290"/>
            <p14:sldId id="291"/>
            <p14:sldId id="292"/>
            <p14:sldId id="298"/>
            <p14:sldId id="299"/>
            <p14:sldId id="293"/>
            <p14:sldId id="294"/>
            <p14:sldId id="295"/>
            <p14:sldId id="296"/>
            <p14:sldId id="297"/>
            <p14:sldId id="566"/>
            <p14:sldId id="300"/>
          </p14:sldIdLst>
        </p14:section>
        <p14:section name="POLICY" id="{F36320D0-6340-479B-A2FB-90C07832E362}">
          <p14:sldIdLst>
            <p14:sldId id="303"/>
            <p14:sldId id="302"/>
            <p14:sldId id="307"/>
            <p14:sldId id="304"/>
            <p14:sldId id="308"/>
            <p14:sldId id="305"/>
            <p14:sldId id="306"/>
            <p14:sldId id="309"/>
            <p14:sldId id="310"/>
            <p14:sldId id="311"/>
            <p14:sldId id="312"/>
            <p14:sldId id="313"/>
            <p14:sldId id="314"/>
            <p14:sldId id="315"/>
            <p14:sldId id="316"/>
            <p14:sldId id="317"/>
            <p14:sldId id="318"/>
            <p14:sldId id="319"/>
            <p14:sldId id="320"/>
            <p14:sldId id="321"/>
            <p14:sldId id="322"/>
            <p14:sldId id="324"/>
            <p14:sldId id="325"/>
            <p14:sldId id="326"/>
            <p14:sldId id="327"/>
            <p14:sldId id="328"/>
            <p14:sldId id="329"/>
            <p14:sldId id="330"/>
            <p14:sldId id="567"/>
            <p14:sldId id="331"/>
            <p14:sldId id="332"/>
            <p14:sldId id="333"/>
            <p14:sldId id="334"/>
            <p14:sldId id="335"/>
            <p14:sldId id="336"/>
            <p14:sldId id="337"/>
            <p14:sldId id="338"/>
            <p14:sldId id="339"/>
            <p14:sldId id="340"/>
            <p14:sldId id="341"/>
            <p14:sldId id="568"/>
            <p14:sldId id="342"/>
            <p14:sldId id="343"/>
            <p14:sldId id="344"/>
            <p14:sldId id="345"/>
            <p14:sldId id="627"/>
            <p14:sldId id="346"/>
            <p14:sldId id="347"/>
            <p14:sldId id="628"/>
            <p14:sldId id="348"/>
            <p14:sldId id="349"/>
            <p14:sldId id="350"/>
            <p14:sldId id="351"/>
            <p14:sldId id="352"/>
            <p14:sldId id="353"/>
            <p14:sldId id="354"/>
          </p14:sldIdLst>
        </p14:section>
        <p14:section name="DEFENSE PUBLIC AFFAIRS" id="{C26658CB-D62B-42E4-979B-95C88279F34C}">
          <p14:sldIdLst>
            <p14:sldId id="355"/>
            <p14:sldId id="476"/>
            <p14:sldId id="477"/>
            <p14:sldId id="479"/>
            <p14:sldId id="480"/>
            <p14:sldId id="481"/>
            <p14:sldId id="482"/>
            <p14:sldId id="483"/>
          </p14:sldIdLst>
        </p14:section>
        <p14:section name="PRINCIPLES OF INFORMATION" id="{C1D05D18-071A-41A6-BDB2-EEE5C6A0BCD3}">
          <p14:sldIdLst>
            <p14:sldId id="475"/>
            <p14:sldId id="356"/>
            <p14:sldId id="357"/>
            <p14:sldId id="358"/>
            <p14:sldId id="359"/>
            <p14:sldId id="360"/>
            <p14:sldId id="361"/>
            <p14:sldId id="362"/>
            <p14:sldId id="363"/>
            <p14:sldId id="629"/>
          </p14:sldIdLst>
        </p14:section>
        <p14:section name="GUIDELINES FOR RELEASE" id="{10E275DE-8F0E-4AF4-A79D-7FB93FAF7AEE}">
          <p14:sldIdLst>
            <p14:sldId id="364"/>
            <p14:sldId id="365"/>
            <p14:sldId id="366"/>
            <p14:sldId id="367"/>
            <p14:sldId id="368"/>
            <p14:sldId id="369"/>
            <p14:sldId id="370"/>
            <p14:sldId id="371"/>
            <p14:sldId id="373"/>
            <p14:sldId id="374"/>
            <p14:sldId id="572"/>
            <p14:sldId id="375"/>
            <p14:sldId id="573"/>
            <p14:sldId id="376"/>
            <p14:sldId id="378"/>
          </p14:sldIdLst>
        </p14:section>
        <p14:section name="PHOTO / CAPTION WRITING" id="{58D13D8A-563A-442D-B974-D45848EF8140}">
          <p14:sldIdLst>
            <p14:sldId id="379"/>
            <p14:sldId id="380"/>
            <p14:sldId id="596"/>
            <p14:sldId id="599"/>
            <p14:sldId id="600"/>
            <p14:sldId id="597"/>
            <p14:sldId id="601"/>
            <p14:sldId id="602"/>
            <p14:sldId id="603"/>
            <p14:sldId id="604"/>
            <p14:sldId id="605"/>
            <p14:sldId id="606"/>
            <p14:sldId id="608"/>
            <p14:sldId id="609"/>
            <p14:sldId id="610"/>
            <p14:sldId id="611"/>
            <p14:sldId id="612"/>
            <p14:sldId id="615"/>
            <p14:sldId id="383"/>
            <p14:sldId id="613"/>
            <p14:sldId id="614"/>
            <p14:sldId id="616"/>
            <p14:sldId id="617"/>
            <p14:sldId id="391"/>
            <p14:sldId id="618"/>
            <p14:sldId id="619"/>
            <p14:sldId id="620"/>
            <p14:sldId id="621"/>
            <p14:sldId id="622"/>
            <p14:sldId id="623"/>
            <p14:sldId id="624"/>
            <p14:sldId id="625"/>
            <p14:sldId id="626"/>
            <p14:sldId id="393"/>
          </p14:sldIdLst>
        </p14:section>
        <p14:section name="DVIDS" id="{D7A97167-3B22-4839-804A-30D3A003E89E}">
          <p14:sldIdLst>
            <p14:sldId id="421"/>
            <p14:sldId id="422"/>
            <p14:sldId id="485"/>
            <p14:sldId id="484"/>
            <p14:sldId id="486"/>
          </p14:sldIdLst>
        </p14:section>
        <p14:section name="INTRO TO SOCIAL MEDIA" id="{9280B563-FFEC-4E1B-A2ED-94EE0040AE08}">
          <p14:sldIdLst>
            <p14:sldId id="423"/>
            <p14:sldId id="424"/>
            <p14:sldId id="462"/>
            <p14:sldId id="463"/>
            <p14:sldId id="464"/>
            <p14:sldId id="415"/>
            <p14:sldId id="4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547ED4-57B1-F4B1-9267-4240646B949F}" name="Bednarek, Brandon A SFC USARMY HQDA OCPA (USA)" initials="B(" userId="S::brandon.a.bednarek.mil@army.mil::7292719d-2e50-4ee2-9bc9-68f48d930c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9C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DCA79-17D2-4B92-A083-4C93A341C8AA}" v="1" dt="2024-01-30T17:44:47.845"/>
  </p1510:revLst>
</p1510:revInfo>
</file>

<file path=ppt/tableStyles.xml><?xml version="1.0" encoding="utf-8"?>
<a:tblStyleLst xmlns:a="http://schemas.openxmlformats.org/drawingml/2006/main" def="{27A13DAE-27F1-4EA5-8CA6-B0D5C3176B4E}">
  <a:tblStyle styleId="{27A13DAE-27F1-4EA5-8CA6-B0D5C3176B4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260" autoAdjust="0"/>
  </p:normalViewPr>
  <p:slideViewPr>
    <p:cSldViewPr snapToGrid="0">
      <p:cViewPr varScale="1">
        <p:scale>
          <a:sx n="133" d="100"/>
          <a:sy n="133" d="100"/>
        </p:scale>
        <p:origin x="278"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font" Target="fonts/font10.fntdata"/><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font" Target="fonts/font11.fntdata"/><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font" Target="fonts/font1.fntdata"/><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microsoft.com/office/2016/11/relationships/changesInfo" Target="changesInfos/changesInfo1.xml"/><Relationship Id="rId172" Type="http://schemas.openxmlformats.org/officeDocument/2006/relationships/font" Target="fonts/font12.fntdata"/><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font" Target="fonts/font3.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viewProps" Target="viewProps.xml"/><Relationship Id="rId179"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font" Target="fonts/font4.fntdata"/><Relationship Id="rId16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theme" Target="theme/theme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font" Target="fonts/font5.fntdata"/><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tableStyles" Target="tableStyle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font" Target="fonts/font6.fntdata"/><Relationship Id="rId1"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pcho, Cara Jean LTC USARMY USAMC (USA)" userId="S::cara.j.reinhart.mil@army.mil::bc4fe75c-606e-4cd7-940c-d2a4d458d9f2" providerId="AD" clId="Web-{144A7A58-6112-4EF3-9580-9B95BB556645}"/>
    <pc:docChg chg="sldOrd">
      <pc:chgData name="Kupcho, Cara Jean LTC USARMY USAMC (USA)" userId="S::cara.j.reinhart.mil@army.mil::bc4fe75c-606e-4cd7-940c-d2a4d458d9f2" providerId="AD" clId="Web-{144A7A58-6112-4EF3-9580-9B95BB556645}" dt="2023-09-20T21:28:56.386" v="1"/>
      <pc:docMkLst>
        <pc:docMk/>
      </pc:docMkLst>
      <pc:sldChg chg="ord">
        <pc:chgData name="Kupcho, Cara Jean LTC USARMY USAMC (USA)" userId="S::cara.j.reinhart.mil@army.mil::bc4fe75c-606e-4cd7-940c-d2a4d458d9f2" providerId="AD" clId="Web-{144A7A58-6112-4EF3-9580-9B95BB556645}" dt="2023-09-20T21:28:45.276" v="0"/>
        <pc:sldMkLst>
          <pc:docMk/>
          <pc:sldMk cId="4193305436" sldId="464"/>
        </pc:sldMkLst>
      </pc:sldChg>
      <pc:sldChg chg="ord">
        <pc:chgData name="Kupcho, Cara Jean LTC USARMY USAMC (USA)" userId="S::cara.j.reinhart.mil@army.mil::bc4fe75c-606e-4cd7-940c-d2a4d458d9f2" providerId="AD" clId="Web-{144A7A58-6112-4EF3-9580-9B95BB556645}" dt="2023-09-20T21:28:56.386" v="1"/>
        <pc:sldMkLst>
          <pc:docMk/>
          <pc:sldMk cId="3906035404" sldId="469"/>
        </pc:sldMkLst>
      </pc:sldChg>
    </pc:docChg>
  </pc:docChgLst>
  <pc:docChgLst>
    <pc:chgData name="Vargas Robledo, Francisco J LTC USARMY 1 MSN SPT CMD (USA)" userId="S::francisco.j.vargasrobledo.mil@army.mil::8a20737e-207e-4cee-b35a-8ca9ff910d21" providerId="AD" clId="Web-{3A1DCA79-17D2-4B92-A083-4C93A341C8AA}"/>
    <pc:docChg chg="sldOrd">
      <pc:chgData name="Vargas Robledo, Francisco J LTC USARMY 1 MSN SPT CMD (USA)" userId="S::francisco.j.vargasrobledo.mil@army.mil::8a20737e-207e-4cee-b35a-8ca9ff910d21" providerId="AD" clId="Web-{3A1DCA79-17D2-4B92-A083-4C93A341C8AA}" dt="2024-01-30T17:44:47.845" v="0"/>
      <pc:docMkLst>
        <pc:docMk/>
      </pc:docMkLst>
      <pc:sldChg chg="ord">
        <pc:chgData name="Vargas Robledo, Francisco J LTC USARMY 1 MSN SPT CMD (USA)" userId="S::francisco.j.vargasrobledo.mil@army.mil::8a20737e-207e-4cee-b35a-8ca9ff910d21" providerId="AD" clId="Web-{3A1DCA79-17D2-4B92-A083-4C93A341C8AA}" dt="2024-01-30T17:44:47.845" v="0"/>
        <pc:sldMkLst>
          <pc:docMk/>
          <pc:sldMk cId="2359048906" sldId="304"/>
        </pc:sldMkLst>
      </pc:sldChg>
    </pc:docChg>
  </pc:docChgLst>
</pc:chgInfo>
</file>

<file path=ppt/comments/modernComment_17B_B573DBE3.xml><?xml version="1.0" encoding="utf-8"?>
<p188:cmLst xmlns:a="http://schemas.openxmlformats.org/drawingml/2006/main" xmlns:r="http://schemas.openxmlformats.org/officeDocument/2006/relationships" xmlns:p188="http://schemas.microsoft.com/office/powerpoint/2018/8/main">
  <p188:cm id="{65D7B77E-9B6D-4C6B-92FA-958BEC7B87F5}" authorId="{A2547ED4-57B1-F4B1-9267-4240646B949F}" created="2022-03-31T13:23:42.900">
    <pc:sldMkLst xmlns:pc="http://schemas.microsoft.com/office/powerpoint/2013/main/command">
      <pc:docMk/>
      <pc:sldMk cId="3044269027" sldId="379"/>
    </pc:sldMkLst>
    <p188:txBody>
      <a:bodyPr/>
      <a:lstStyle/>
      <a:p>
        <a:r>
          <a:rPr lang="en-US"/>
          <a:t>UPDATED</a:t>
        </a:r>
      </a:p>
    </p188:txBody>
  </p188:cm>
</p188:cmLst>
</file>

<file path=ppt/comments/modernComment_17C_CAF30D20.xml><?xml version="1.0" encoding="utf-8"?>
<p188:cmLst xmlns:a="http://schemas.openxmlformats.org/drawingml/2006/main" xmlns:r="http://schemas.openxmlformats.org/officeDocument/2006/relationships" xmlns:p188="http://schemas.microsoft.com/office/powerpoint/2018/8/main">
  <p188:cm id="{00031CD9-3BC8-4370-9D05-1CD9583596E4}" authorId="{A2547ED4-57B1-F4B1-9267-4240646B949F}" created="2022-03-31T13:24:39.573">
    <pc:sldMkLst xmlns:pc="http://schemas.microsoft.com/office/powerpoint/2013/main/command">
      <pc:docMk/>
      <pc:sldMk cId="3404926240" sldId="380"/>
    </pc:sldMkLst>
    <p188:txBody>
      <a:bodyPr/>
      <a:lstStyle/>
      <a:p>
        <a:r>
          <a:rPr lang="en-US"/>
          <a:t>UPDATED / 30 MAR 22</a:t>
        </a:r>
      </a:p>
    </p188:txBody>
  </p188:cm>
</p188:cmLst>
</file>

<file path=ppt/comments/modernComment_1A5_C23C0B33.xml><?xml version="1.0" encoding="utf-8"?>
<p188:cmLst xmlns:a="http://schemas.openxmlformats.org/drawingml/2006/main" xmlns:r="http://schemas.openxmlformats.org/officeDocument/2006/relationships" xmlns:p188="http://schemas.microsoft.com/office/powerpoint/2018/8/main">
  <p188:cm id="{6F0883CC-E7CB-4538-87DE-535733A4C944}" authorId="{A2547ED4-57B1-F4B1-9267-4240646B949F}" created="2022-03-31T18:03:40.605">
    <pc:sldMkLst xmlns:pc="http://schemas.microsoft.com/office/powerpoint/2013/main/command">
      <pc:docMk/>
      <pc:sldMk cId="3258714931" sldId="421"/>
    </pc:sldMkLst>
    <p188:txBody>
      <a:bodyPr/>
      <a:lstStyle/>
      <a:p>
        <a:r>
          <a:rPr lang="en-US"/>
          <a:t>CHANGE / Distribution System to Distribution Service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147250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874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42733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48085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**something to change subject to OPSEC/ deployment</a:t>
            </a:r>
            <a:r>
              <a:rPr lang="en-US" baseline="0" dirty="0"/>
              <a:t> status</a:t>
            </a:r>
            <a:endParaRPr dirty="0"/>
          </a:p>
        </p:txBody>
      </p:sp>
    </p:spTree>
    <p:extLst>
      <p:ext uri="{BB962C8B-B14F-4D97-AF65-F5344CB8AC3E}">
        <p14:creationId xmlns:p14="http://schemas.microsoft.com/office/powerpoint/2010/main" val="1133196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42817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better</a:t>
            </a:r>
            <a:r>
              <a:rPr lang="en-US" baseline="0" dirty="0"/>
              <a:t> example</a:t>
            </a:r>
            <a:endParaRPr dirty="0"/>
          </a:p>
        </p:txBody>
      </p:sp>
    </p:spTree>
    <p:extLst>
      <p:ext uri="{BB962C8B-B14F-4D97-AF65-F5344CB8AC3E}">
        <p14:creationId xmlns:p14="http://schemas.microsoft.com/office/powerpoint/2010/main" val="22096691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69958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3114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a:t>
            </a:r>
            <a:r>
              <a:rPr lang="en-US" baseline="0" dirty="0"/>
              <a:t> a bridge?</a:t>
            </a:r>
            <a:endParaRPr dirty="0"/>
          </a:p>
        </p:txBody>
      </p:sp>
    </p:spTree>
    <p:extLst>
      <p:ext uri="{BB962C8B-B14F-4D97-AF65-F5344CB8AC3E}">
        <p14:creationId xmlns:p14="http://schemas.microsoft.com/office/powerpoint/2010/main" val="14317274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a:t>
            </a:r>
            <a:r>
              <a:rPr lang="en-US" baseline="0" dirty="0"/>
              <a:t> a bridge?</a:t>
            </a:r>
            <a:endParaRPr dirty="0"/>
          </a:p>
        </p:txBody>
      </p:sp>
    </p:spTree>
    <p:extLst>
      <p:ext uri="{BB962C8B-B14F-4D97-AF65-F5344CB8AC3E}">
        <p14:creationId xmlns:p14="http://schemas.microsoft.com/office/powerpoint/2010/main" val="15642255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78150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Answer key</a:t>
            </a:r>
            <a:endParaRPr dirty="0"/>
          </a:p>
        </p:txBody>
      </p:sp>
    </p:spTree>
    <p:extLst>
      <p:ext uri="{BB962C8B-B14F-4D97-AF65-F5344CB8AC3E}">
        <p14:creationId xmlns:p14="http://schemas.microsoft.com/office/powerpoint/2010/main" val="1770685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36888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37231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61189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53246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36209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44852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58801232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40030641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266863621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6037320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358270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20226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4422127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292687131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135701505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208100035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252230307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26454076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75</a:t>
            </a:r>
            <a:r>
              <a:rPr lang="en-US" baseline="30000" dirty="0"/>
              <a:t>th</a:t>
            </a:r>
            <a:r>
              <a:rPr lang="en-US" dirty="0"/>
              <a:t> Anniversary of D-Day/</a:t>
            </a:r>
            <a:endParaRPr dirty="0"/>
          </a:p>
        </p:txBody>
      </p:sp>
    </p:spTree>
    <p:extLst>
      <p:ext uri="{BB962C8B-B14F-4D97-AF65-F5344CB8AC3E}">
        <p14:creationId xmlns:p14="http://schemas.microsoft.com/office/powerpoint/2010/main" val="426087438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531063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92462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070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651278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989341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673580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003415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780790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23113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72150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410647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306665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703913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770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668130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460699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443620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024392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647483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Rearrange slides</a:t>
            </a:r>
            <a:endParaRPr dirty="0"/>
          </a:p>
        </p:txBody>
      </p:sp>
    </p:spTree>
    <p:extLst>
      <p:ext uri="{BB962C8B-B14F-4D97-AF65-F5344CB8AC3E}">
        <p14:creationId xmlns:p14="http://schemas.microsoft.com/office/powerpoint/2010/main" val="406633452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365598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866335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707169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644478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units below brigade level want social media presence, it must be a closed GROUP</a:t>
            </a:r>
            <a:r>
              <a:rPr lang="en-US" baseline="0" dirty="0"/>
              <a:t> (not page)</a:t>
            </a:r>
            <a:r>
              <a:rPr lang="en-US" dirty="0"/>
              <a:t>.</a:t>
            </a:r>
            <a:endParaRPr dirty="0"/>
          </a:p>
        </p:txBody>
      </p:sp>
    </p:spTree>
    <p:extLst>
      <p:ext uri="{BB962C8B-B14F-4D97-AF65-F5344CB8AC3E}">
        <p14:creationId xmlns:p14="http://schemas.microsoft.com/office/powerpoint/2010/main" val="1573370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8092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699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1425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6487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326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023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3705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105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2236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105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2091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117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6593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0732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9657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634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2801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1134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4657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5485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2174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0942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6212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2259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0694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9842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056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514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2919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836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1950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3321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2832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4248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80786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8168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16221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336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1151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00156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4960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5250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20926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99623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0128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8844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6241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72989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9699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5839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11841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83612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7995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61766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36791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3376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21340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16266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41947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010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85081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56425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84057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48789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26819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07714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73878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93786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67244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1313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924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83977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40564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87086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Shorten bullets in consistent information</a:t>
            </a:r>
            <a:endParaRPr dirty="0"/>
          </a:p>
        </p:txBody>
      </p:sp>
    </p:spTree>
    <p:extLst>
      <p:ext uri="{BB962C8B-B14F-4D97-AF65-F5344CB8AC3E}">
        <p14:creationId xmlns:p14="http://schemas.microsoft.com/office/powerpoint/2010/main" val="15561060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01343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45530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02965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95623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08903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5964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98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02958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to do, what not to do… give examples of what would be copyright vs fair</a:t>
            </a:r>
            <a:r>
              <a:rPr lang="en-US" baseline="0" dirty="0"/>
              <a:t> use</a:t>
            </a:r>
            <a:endParaRPr dirty="0"/>
          </a:p>
        </p:txBody>
      </p:sp>
    </p:spTree>
    <p:extLst>
      <p:ext uri="{BB962C8B-B14F-4D97-AF65-F5344CB8AC3E}">
        <p14:creationId xmlns:p14="http://schemas.microsoft.com/office/powerpoint/2010/main" val="31615383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a:t>
            </a:r>
            <a:r>
              <a:rPr lang="en-US" baseline="0" dirty="0"/>
              <a:t> in regulation statement</a:t>
            </a:r>
            <a:endParaRPr dirty="0"/>
          </a:p>
        </p:txBody>
      </p:sp>
    </p:spTree>
    <p:extLst>
      <p:ext uri="{BB962C8B-B14F-4D97-AF65-F5344CB8AC3E}">
        <p14:creationId xmlns:p14="http://schemas.microsoft.com/office/powerpoint/2010/main" val="2977868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53970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Put in answer slide</a:t>
            </a:r>
            <a:endParaRPr dirty="0"/>
          </a:p>
        </p:txBody>
      </p:sp>
    </p:spTree>
    <p:extLst>
      <p:ext uri="{BB962C8B-B14F-4D97-AF65-F5344CB8AC3E}">
        <p14:creationId xmlns:p14="http://schemas.microsoft.com/office/powerpoint/2010/main" val="13648878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Put in answer slide</a:t>
            </a:r>
            <a:endParaRPr dirty="0"/>
          </a:p>
        </p:txBody>
      </p:sp>
    </p:spTree>
    <p:extLst>
      <p:ext uri="{BB962C8B-B14F-4D97-AF65-F5344CB8AC3E}">
        <p14:creationId xmlns:p14="http://schemas.microsoft.com/office/powerpoint/2010/main" val="7986725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45780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45641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 battalion pages are not authorized, so if a</a:t>
            </a:r>
            <a:r>
              <a:rPr lang="en-US" baseline="0" dirty="0"/>
              <a:t> UPAR wants to submit an event on a BN page, those are not authorized</a:t>
            </a:r>
            <a:endParaRPr dirty="0"/>
          </a:p>
        </p:txBody>
      </p:sp>
    </p:spTree>
    <p:extLst>
      <p:ext uri="{BB962C8B-B14F-4D97-AF65-F5344CB8AC3E}">
        <p14:creationId xmlns:p14="http://schemas.microsoft.com/office/powerpoint/2010/main" val="10397939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83295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9715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Rectangle 9">
            <a:extLst>
              <a:ext uri="{FF2B5EF4-FFF2-40B4-BE49-F238E27FC236}">
                <a16:creationId xmlns:a16="http://schemas.microsoft.com/office/drawing/2014/main" id="{4F0DAA70-3D90-F846-B137-3F191E1A0CC6}"/>
              </a:ext>
            </a:extLst>
          </p:cNvPr>
          <p:cNvSpPr>
            <a:spLocks noChangeArrowheads="1"/>
          </p:cNvSpPr>
          <p:nvPr userDrawn="1"/>
        </p:nvSpPr>
        <p:spPr bwMode="auto">
          <a:xfrm>
            <a:off x="2010" y="632852"/>
            <a:ext cx="9144000" cy="81048"/>
          </a:xfrm>
          <a:prstGeom prst="rect">
            <a:avLst/>
          </a:prstGeom>
          <a:solidFill>
            <a:srgbClr val="F9C300"/>
          </a:solidFill>
          <a:ln w="9525">
            <a:solidFill>
              <a:srgbClr val="000000"/>
            </a:solidFill>
            <a:miter lim="800000"/>
            <a:headEnd/>
            <a:tailEnd/>
          </a:ln>
        </p:spPr>
        <p:txBody>
          <a:bodyPr wrap="none" anchor="ctr"/>
          <a:lstStyle/>
          <a:p>
            <a:pPr>
              <a:defRPr/>
            </a:pPr>
            <a:endParaRPr lang="en-US" dirty="0">
              <a:cs typeface="+mn-cs"/>
            </a:endParaRPr>
          </a:p>
        </p:txBody>
      </p:sp>
      <p:sp>
        <p:nvSpPr>
          <p:cNvPr id="7" name="Rectangle 10">
            <a:extLst>
              <a:ext uri="{FF2B5EF4-FFF2-40B4-BE49-F238E27FC236}">
                <a16:creationId xmlns:a16="http://schemas.microsoft.com/office/drawing/2014/main" id="{328D4A64-19E3-2049-AD6D-4029A1695A9C}"/>
              </a:ext>
            </a:extLst>
          </p:cNvPr>
          <p:cNvSpPr>
            <a:spLocks noChangeArrowheads="1"/>
          </p:cNvSpPr>
          <p:nvPr userDrawn="1"/>
        </p:nvSpPr>
        <p:spPr bwMode="auto">
          <a:xfrm>
            <a:off x="2010" y="707159"/>
            <a:ext cx="9144000" cy="106476"/>
          </a:xfrm>
          <a:prstGeom prst="rect">
            <a:avLst/>
          </a:prstGeom>
          <a:solidFill>
            <a:srgbClr val="000000"/>
          </a:solidFill>
          <a:ln w="9525">
            <a:solidFill>
              <a:srgbClr val="000000"/>
            </a:solidFill>
            <a:miter lim="800000"/>
            <a:headEnd/>
            <a:tailEnd/>
          </a:ln>
        </p:spPr>
        <p:txBody>
          <a:bodyPr wrap="none" anchor="ctr"/>
          <a:lstStyle/>
          <a:p>
            <a:pPr>
              <a:defRPr/>
            </a:pPr>
            <a:endParaRPr lang="en-US" dirty="0">
              <a:cs typeface="+mn-cs"/>
            </a:endParaRPr>
          </a:p>
        </p:txBody>
      </p:sp>
      <p:sp>
        <p:nvSpPr>
          <p:cNvPr id="14" name="Rectangle 16">
            <a:extLst>
              <a:ext uri="{FF2B5EF4-FFF2-40B4-BE49-F238E27FC236}">
                <a16:creationId xmlns:a16="http://schemas.microsoft.com/office/drawing/2014/main" id="{60D0BB4D-2721-D840-9E8F-01421F94613B}"/>
              </a:ext>
            </a:extLst>
          </p:cNvPr>
          <p:cNvSpPr>
            <a:spLocks noChangeArrowheads="1"/>
          </p:cNvSpPr>
          <p:nvPr/>
        </p:nvSpPr>
        <p:spPr bwMode="auto">
          <a:xfrm>
            <a:off x="3067001" y="-4763"/>
            <a:ext cx="6080125" cy="639761"/>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cs typeface="+mn-cs"/>
            </a:endParaRPr>
          </a:p>
        </p:txBody>
      </p:sp>
      <p:sp>
        <p:nvSpPr>
          <p:cNvPr id="15" name="Rectangle 18">
            <a:extLst>
              <a:ext uri="{FF2B5EF4-FFF2-40B4-BE49-F238E27FC236}">
                <a16:creationId xmlns:a16="http://schemas.microsoft.com/office/drawing/2014/main" id="{2252EAEB-292A-7445-9C36-9CE540CFE864}"/>
              </a:ext>
            </a:extLst>
          </p:cNvPr>
          <p:cNvSpPr>
            <a:spLocks noChangeArrowheads="1"/>
          </p:cNvSpPr>
          <p:nvPr/>
        </p:nvSpPr>
        <p:spPr bwMode="auto">
          <a:xfrm>
            <a:off x="-2703" y="-6910"/>
            <a:ext cx="3763963" cy="639762"/>
          </a:xfrm>
          <a:prstGeom prst="rect">
            <a:avLst/>
          </a:prstGeom>
          <a:solidFill>
            <a:schemeClr val="tx1"/>
          </a:solidFill>
          <a:ln w="9525">
            <a:noFill/>
            <a:miter lim="800000"/>
            <a:headEnd/>
            <a:tailEnd/>
          </a:ln>
        </p:spPr>
        <p:txBody>
          <a:bodyPr wrap="none" lIns="91432" tIns="45716" rIns="91432" bIns="45716" anchor="ctr"/>
          <a:lstStyle/>
          <a:p>
            <a:pPr>
              <a:defRPr/>
            </a:pPr>
            <a:endParaRPr lang="en-US" sz="1700" b="1" dirty="0">
              <a:solidFill>
                <a:srgbClr val="969696"/>
              </a:solidFill>
              <a:cs typeface="+mn-cs"/>
            </a:endParaRPr>
          </a:p>
        </p:txBody>
      </p:sp>
      <p:pic>
        <p:nvPicPr>
          <p:cNvPr id="21" name="Picture 20" descr="A close up of a logo&#10;&#10;Description automatically generated">
            <a:extLst>
              <a:ext uri="{FF2B5EF4-FFF2-40B4-BE49-F238E27FC236}">
                <a16:creationId xmlns:a16="http://schemas.microsoft.com/office/drawing/2014/main" id="{B5729815-8283-7946-BE20-7DDA558A8471}"/>
              </a:ext>
            </a:extLst>
          </p:cNvPr>
          <p:cNvPicPr>
            <a:picLocks noChangeAspect="1"/>
          </p:cNvPicPr>
          <p:nvPr userDrawn="1"/>
        </p:nvPicPr>
        <p:blipFill>
          <a:blip r:embed="rId2"/>
          <a:stretch>
            <a:fillRect/>
          </a:stretch>
        </p:blipFill>
        <p:spPr>
          <a:xfrm>
            <a:off x="894" y="-22262"/>
            <a:ext cx="1684056" cy="168405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8" name="Rectangle 9">
            <a:extLst>
              <a:ext uri="{FF2B5EF4-FFF2-40B4-BE49-F238E27FC236}">
                <a16:creationId xmlns:a16="http://schemas.microsoft.com/office/drawing/2014/main" id="{14B377D5-0398-374D-9BA8-D2EBF89185F1}"/>
              </a:ext>
            </a:extLst>
          </p:cNvPr>
          <p:cNvSpPr>
            <a:spLocks noChangeArrowheads="1"/>
          </p:cNvSpPr>
          <p:nvPr userDrawn="1"/>
        </p:nvSpPr>
        <p:spPr bwMode="auto">
          <a:xfrm>
            <a:off x="2010" y="632852"/>
            <a:ext cx="9144000" cy="81048"/>
          </a:xfrm>
          <a:prstGeom prst="rect">
            <a:avLst/>
          </a:prstGeom>
          <a:solidFill>
            <a:srgbClr val="F9C300"/>
          </a:solidFill>
          <a:ln w="9525">
            <a:solidFill>
              <a:srgbClr val="000000"/>
            </a:solidFill>
            <a:miter lim="800000"/>
            <a:headEnd/>
            <a:tailEnd/>
          </a:ln>
        </p:spPr>
        <p:txBody>
          <a:bodyPr wrap="none" anchor="ctr"/>
          <a:lstStyle/>
          <a:p>
            <a:pPr>
              <a:defRPr/>
            </a:pPr>
            <a:endParaRPr lang="en-US" dirty="0">
              <a:cs typeface="+mn-cs"/>
            </a:endParaRPr>
          </a:p>
        </p:txBody>
      </p:sp>
      <p:sp>
        <p:nvSpPr>
          <p:cNvPr id="9" name="Rectangle 10">
            <a:extLst>
              <a:ext uri="{FF2B5EF4-FFF2-40B4-BE49-F238E27FC236}">
                <a16:creationId xmlns:a16="http://schemas.microsoft.com/office/drawing/2014/main" id="{59FBEDE5-78DD-9B47-8FC4-AB5DB824016F}"/>
              </a:ext>
            </a:extLst>
          </p:cNvPr>
          <p:cNvSpPr>
            <a:spLocks noChangeArrowheads="1"/>
          </p:cNvSpPr>
          <p:nvPr userDrawn="1"/>
        </p:nvSpPr>
        <p:spPr bwMode="auto">
          <a:xfrm>
            <a:off x="2010" y="707159"/>
            <a:ext cx="9144000" cy="106476"/>
          </a:xfrm>
          <a:prstGeom prst="rect">
            <a:avLst/>
          </a:prstGeom>
          <a:solidFill>
            <a:srgbClr val="000000"/>
          </a:solidFill>
          <a:ln w="9525">
            <a:solidFill>
              <a:srgbClr val="000000"/>
            </a:solidFill>
            <a:miter lim="800000"/>
            <a:headEnd/>
            <a:tailEnd/>
          </a:ln>
        </p:spPr>
        <p:txBody>
          <a:bodyPr wrap="none" anchor="ctr"/>
          <a:lstStyle/>
          <a:p>
            <a:pPr>
              <a:defRPr/>
            </a:pPr>
            <a:endParaRPr lang="en-US" dirty="0">
              <a:cs typeface="+mn-cs"/>
            </a:endParaRPr>
          </a:p>
        </p:txBody>
      </p:sp>
      <p:sp>
        <p:nvSpPr>
          <p:cNvPr id="10" name="Rectangle 16">
            <a:extLst>
              <a:ext uri="{FF2B5EF4-FFF2-40B4-BE49-F238E27FC236}">
                <a16:creationId xmlns:a16="http://schemas.microsoft.com/office/drawing/2014/main" id="{1345D4BD-78C5-F04E-9CC5-7187DCB52E7A}"/>
              </a:ext>
            </a:extLst>
          </p:cNvPr>
          <p:cNvSpPr>
            <a:spLocks noChangeArrowheads="1"/>
          </p:cNvSpPr>
          <p:nvPr userDrawn="1"/>
        </p:nvSpPr>
        <p:spPr bwMode="auto">
          <a:xfrm>
            <a:off x="3067001" y="-4763"/>
            <a:ext cx="6080125" cy="639761"/>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cs typeface="+mn-cs"/>
            </a:endParaRPr>
          </a:p>
        </p:txBody>
      </p:sp>
      <p:sp>
        <p:nvSpPr>
          <p:cNvPr id="11" name="Rectangle 18">
            <a:extLst>
              <a:ext uri="{FF2B5EF4-FFF2-40B4-BE49-F238E27FC236}">
                <a16:creationId xmlns:a16="http://schemas.microsoft.com/office/drawing/2014/main" id="{D22A810B-5306-A240-B628-6C2A056827BE}"/>
              </a:ext>
            </a:extLst>
          </p:cNvPr>
          <p:cNvSpPr>
            <a:spLocks noChangeArrowheads="1"/>
          </p:cNvSpPr>
          <p:nvPr userDrawn="1"/>
        </p:nvSpPr>
        <p:spPr bwMode="auto">
          <a:xfrm>
            <a:off x="-2703" y="-6910"/>
            <a:ext cx="3763963" cy="639762"/>
          </a:xfrm>
          <a:prstGeom prst="rect">
            <a:avLst/>
          </a:prstGeom>
          <a:solidFill>
            <a:schemeClr val="tx1"/>
          </a:solidFill>
          <a:ln w="9525">
            <a:noFill/>
            <a:miter lim="800000"/>
            <a:headEnd/>
            <a:tailEnd/>
          </a:ln>
        </p:spPr>
        <p:txBody>
          <a:bodyPr wrap="none" lIns="91432" tIns="45716" rIns="91432" bIns="45716" anchor="ctr"/>
          <a:lstStyle/>
          <a:p>
            <a:pPr>
              <a:defRPr/>
            </a:pPr>
            <a:endParaRPr lang="en-US" sz="1700" b="1" dirty="0">
              <a:solidFill>
                <a:srgbClr val="969696"/>
              </a:solidFill>
              <a:cs typeface="+mn-cs"/>
            </a:endParaRPr>
          </a:p>
        </p:txBody>
      </p:sp>
      <p:pic>
        <p:nvPicPr>
          <p:cNvPr id="13" name="Picture 12" descr="A close up of a logo&#10;&#10;Description automatically generated">
            <a:extLst>
              <a:ext uri="{FF2B5EF4-FFF2-40B4-BE49-F238E27FC236}">
                <a16:creationId xmlns:a16="http://schemas.microsoft.com/office/drawing/2014/main" id="{3931433A-EBFD-2841-8AF5-D3F6D3570AB0}"/>
              </a:ext>
            </a:extLst>
          </p:cNvPr>
          <p:cNvPicPr>
            <a:picLocks noChangeAspect="1"/>
          </p:cNvPicPr>
          <p:nvPr userDrawn="1"/>
        </p:nvPicPr>
        <p:blipFill>
          <a:blip r:embed="rId2"/>
          <a:stretch>
            <a:fillRect/>
          </a:stretch>
        </p:blipFill>
        <p:spPr>
          <a:xfrm>
            <a:off x="894" y="-22262"/>
            <a:ext cx="1684056" cy="16840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userDrawn="1">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4"/>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Lora"/>
                <a:ea typeface="Lora"/>
                <a:cs typeface="Lora"/>
                <a:sym typeface="Lora"/>
              </a:rPr>
              <a:t>“</a:t>
            </a:r>
            <a:endParaRPr sz="3600" b="1" dirty="0">
              <a:latin typeface="Lora"/>
              <a:ea typeface="Lora"/>
              <a:cs typeface="Lora"/>
              <a:sym typeface="Lora"/>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dirty="0"/>
          </a:p>
        </p:txBody>
      </p:sp>
      <p:sp>
        <p:nvSpPr>
          <p:cNvPr id="8" name="Rectangle 10">
            <a:extLst>
              <a:ext uri="{FF2B5EF4-FFF2-40B4-BE49-F238E27FC236}">
                <a16:creationId xmlns:a16="http://schemas.microsoft.com/office/drawing/2014/main" id="{FCDF5264-8B19-3843-8976-6914BF976FD7}"/>
              </a:ext>
            </a:extLst>
          </p:cNvPr>
          <p:cNvSpPr>
            <a:spLocks noChangeArrowheads="1"/>
          </p:cNvSpPr>
          <p:nvPr userDrawn="1"/>
        </p:nvSpPr>
        <p:spPr bwMode="auto">
          <a:xfrm>
            <a:off x="2010" y="707159"/>
            <a:ext cx="9144000" cy="106476"/>
          </a:xfrm>
          <a:prstGeom prst="rect">
            <a:avLst/>
          </a:prstGeom>
          <a:solidFill>
            <a:srgbClr val="000000"/>
          </a:solidFill>
          <a:ln w="9525">
            <a:solidFill>
              <a:srgbClr val="000000"/>
            </a:solidFill>
            <a:miter lim="800000"/>
            <a:headEnd/>
            <a:tailEnd/>
          </a:ln>
        </p:spPr>
        <p:txBody>
          <a:bodyPr wrap="none" anchor="ctr"/>
          <a:lstStyle/>
          <a:p>
            <a:pPr>
              <a:defRPr/>
            </a:pPr>
            <a:endParaRPr lang="en-US" dirty="0">
              <a:cs typeface="+mn-cs"/>
            </a:endParaRPr>
          </a:p>
        </p:txBody>
      </p:sp>
      <p:sp>
        <p:nvSpPr>
          <p:cNvPr id="9" name="Rectangle 16">
            <a:extLst>
              <a:ext uri="{FF2B5EF4-FFF2-40B4-BE49-F238E27FC236}">
                <a16:creationId xmlns:a16="http://schemas.microsoft.com/office/drawing/2014/main" id="{0FA9F4BA-77E6-3E44-B5C7-373C2CFFAF67}"/>
              </a:ext>
            </a:extLst>
          </p:cNvPr>
          <p:cNvSpPr>
            <a:spLocks noChangeArrowheads="1"/>
          </p:cNvSpPr>
          <p:nvPr userDrawn="1"/>
        </p:nvSpPr>
        <p:spPr bwMode="auto">
          <a:xfrm>
            <a:off x="3067001" y="-4763"/>
            <a:ext cx="6080125" cy="639761"/>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cs typeface="+mn-cs"/>
            </a:endParaRPr>
          </a:p>
        </p:txBody>
      </p:sp>
      <p:sp>
        <p:nvSpPr>
          <p:cNvPr id="10" name="Rectangle 18">
            <a:extLst>
              <a:ext uri="{FF2B5EF4-FFF2-40B4-BE49-F238E27FC236}">
                <a16:creationId xmlns:a16="http://schemas.microsoft.com/office/drawing/2014/main" id="{A0A83150-1678-F046-8A9B-5CCC77D714DE}"/>
              </a:ext>
            </a:extLst>
          </p:cNvPr>
          <p:cNvSpPr>
            <a:spLocks noChangeArrowheads="1"/>
          </p:cNvSpPr>
          <p:nvPr userDrawn="1"/>
        </p:nvSpPr>
        <p:spPr bwMode="auto">
          <a:xfrm>
            <a:off x="-2703" y="-6910"/>
            <a:ext cx="3763963" cy="714068"/>
          </a:xfrm>
          <a:prstGeom prst="rect">
            <a:avLst/>
          </a:prstGeom>
          <a:solidFill>
            <a:schemeClr val="tx1"/>
          </a:solidFill>
          <a:ln w="9525">
            <a:noFill/>
            <a:miter lim="800000"/>
            <a:headEnd/>
            <a:tailEnd/>
          </a:ln>
        </p:spPr>
        <p:txBody>
          <a:bodyPr wrap="none" lIns="91432" tIns="45716" rIns="91432" bIns="45716" anchor="ctr"/>
          <a:lstStyle/>
          <a:p>
            <a:pPr>
              <a:defRPr/>
            </a:pPr>
            <a:endParaRPr lang="en-US" sz="1700" b="1" dirty="0">
              <a:solidFill>
                <a:srgbClr val="969696"/>
              </a:solidFill>
              <a:cs typeface="+mn-cs"/>
            </a:endParaRPr>
          </a:p>
        </p:txBody>
      </p:sp>
      <p:sp>
        <p:nvSpPr>
          <p:cNvPr id="7" name="Rectangle 9">
            <a:extLst>
              <a:ext uri="{FF2B5EF4-FFF2-40B4-BE49-F238E27FC236}">
                <a16:creationId xmlns:a16="http://schemas.microsoft.com/office/drawing/2014/main" id="{B30C348A-809C-624A-AA71-F3E32BB2AC1B}"/>
              </a:ext>
            </a:extLst>
          </p:cNvPr>
          <p:cNvSpPr>
            <a:spLocks noChangeArrowheads="1"/>
          </p:cNvSpPr>
          <p:nvPr userDrawn="1"/>
        </p:nvSpPr>
        <p:spPr bwMode="auto">
          <a:xfrm>
            <a:off x="206188" y="632851"/>
            <a:ext cx="8939822" cy="115501"/>
          </a:xfrm>
          <a:prstGeom prst="rect">
            <a:avLst/>
          </a:prstGeom>
          <a:solidFill>
            <a:srgbClr val="F9C300"/>
          </a:solidFill>
          <a:ln w="9525">
            <a:solidFill>
              <a:srgbClr val="000000"/>
            </a:solidFill>
            <a:miter lim="800000"/>
            <a:headEnd/>
            <a:tailEnd/>
          </a:ln>
        </p:spPr>
        <p:txBody>
          <a:bodyPr wrap="none" anchor="ctr"/>
          <a:lstStyle/>
          <a:p>
            <a:pPr>
              <a:defRPr/>
            </a:pPr>
            <a:endParaRPr lang="en-US" dirty="0">
              <a:cs typeface="+mn-cs"/>
            </a:endParaRPr>
          </a:p>
        </p:txBody>
      </p:sp>
      <p:pic>
        <p:nvPicPr>
          <p:cNvPr id="11" name="Picture 10" descr="A close up of a sign&#10;&#10;Description automatically generated">
            <a:extLst>
              <a:ext uri="{FF2B5EF4-FFF2-40B4-BE49-F238E27FC236}">
                <a16:creationId xmlns:a16="http://schemas.microsoft.com/office/drawing/2014/main" id="{AC5BE4BB-307A-D44C-AEF8-5B1161091823}"/>
              </a:ext>
            </a:extLst>
          </p:cNvPr>
          <p:cNvPicPr>
            <a:picLocks noChangeAspect="1"/>
          </p:cNvPicPr>
          <p:nvPr userDrawn="1"/>
        </p:nvPicPr>
        <p:blipFill>
          <a:blip r:embed="rId2"/>
          <a:stretch>
            <a:fillRect/>
          </a:stretch>
        </p:blipFill>
        <p:spPr>
          <a:xfrm>
            <a:off x="6889" y="22666"/>
            <a:ext cx="790970" cy="790970"/>
          </a:xfrm>
          <a:prstGeom prst="rect">
            <a:avLst/>
          </a:prstGeom>
        </p:spPr>
      </p:pic>
      <p:sp>
        <p:nvSpPr>
          <p:cNvPr id="12" name="Rectangle 10">
            <a:extLst>
              <a:ext uri="{FF2B5EF4-FFF2-40B4-BE49-F238E27FC236}">
                <a16:creationId xmlns:a16="http://schemas.microsoft.com/office/drawing/2014/main" id="{EF75CEC8-DD19-944F-B7C5-D81E19152198}"/>
              </a:ext>
            </a:extLst>
          </p:cNvPr>
          <p:cNvSpPr>
            <a:spLocks noChangeArrowheads="1"/>
          </p:cNvSpPr>
          <p:nvPr userDrawn="1"/>
        </p:nvSpPr>
        <p:spPr bwMode="auto">
          <a:xfrm>
            <a:off x="2010" y="707159"/>
            <a:ext cx="9144000" cy="106476"/>
          </a:xfrm>
          <a:prstGeom prst="rect">
            <a:avLst/>
          </a:prstGeom>
          <a:solidFill>
            <a:srgbClr val="000000"/>
          </a:solidFill>
          <a:ln w="9525">
            <a:solidFill>
              <a:srgbClr val="000000"/>
            </a:solidFill>
            <a:miter lim="800000"/>
            <a:headEnd/>
            <a:tailEnd/>
          </a:ln>
        </p:spPr>
        <p:txBody>
          <a:bodyPr wrap="none" anchor="ctr"/>
          <a:lstStyle/>
          <a:p>
            <a:pPr>
              <a:defRPr/>
            </a:pPr>
            <a:endParaRPr lang="en-US" dirty="0">
              <a:cs typeface="+mn-cs"/>
            </a:endParaRPr>
          </a:p>
        </p:txBody>
      </p:sp>
      <p:sp>
        <p:nvSpPr>
          <p:cNvPr id="13" name="Rectangle 18">
            <a:extLst>
              <a:ext uri="{FF2B5EF4-FFF2-40B4-BE49-F238E27FC236}">
                <a16:creationId xmlns:a16="http://schemas.microsoft.com/office/drawing/2014/main" id="{C9FF0599-6052-0E4E-BBCC-DE789A758BDA}"/>
              </a:ext>
            </a:extLst>
          </p:cNvPr>
          <p:cNvSpPr>
            <a:spLocks noChangeArrowheads="1"/>
          </p:cNvSpPr>
          <p:nvPr userDrawn="1"/>
        </p:nvSpPr>
        <p:spPr bwMode="auto">
          <a:xfrm>
            <a:off x="-2703" y="-6910"/>
            <a:ext cx="3763963" cy="714068"/>
          </a:xfrm>
          <a:prstGeom prst="rect">
            <a:avLst/>
          </a:prstGeom>
          <a:solidFill>
            <a:schemeClr val="tx1"/>
          </a:solidFill>
          <a:ln w="9525">
            <a:noFill/>
            <a:miter lim="800000"/>
            <a:headEnd/>
            <a:tailEnd/>
          </a:ln>
        </p:spPr>
        <p:txBody>
          <a:bodyPr wrap="none" lIns="91432" tIns="45716" rIns="91432" bIns="45716" anchor="ctr"/>
          <a:lstStyle/>
          <a:p>
            <a:pPr>
              <a:defRPr/>
            </a:pPr>
            <a:endParaRPr lang="en-US" sz="1700" b="1" dirty="0">
              <a:solidFill>
                <a:srgbClr val="969696"/>
              </a:solidFill>
              <a:cs typeface="+mn-cs"/>
            </a:endParaRPr>
          </a:p>
        </p:txBody>
      </p:sp>
      <p:sp>
        <p:nvSpPr>
          <p:cNvPr id="14" name="Rectangle 9">
            <a:extLst>
              <a:ext uri="{FF2B5EF4-FFF2-40B4-BE49-F238E27FC236}">
                <a16:creationId xmlns:a16="http://schemas.microsoft.com/office/drawing/2014/main" id="{401D5E7E-16C5-DB4C-B5FD-8A128F200571}"/>
              </a:ext>
            </a:extLst>
          </p:cNvPr>
          <p:cNvSpPr>
            <a:spLocks noChangeArrowheads="1"/>
          </p:cNvSpPr>
          <p:nvPr userDrawn="1"/>
        </p:nvSpPr>
        <p:spPr bwMode="auto">
          <a:xfrm>
            <a:off x="206188" y="629676"/>
            <a:ext cx="8939822" cy="115501"/>
          </a:xfrm>
          <a:prstGeom prst="rect">
            <a:avLst/>
          </a:prstGeom>
          <a:solidFill>
            <a:srgbClr val="F9C300"/>
          </a:solidFill>
          <a:ln w="9525">
            <a:solidFill>
              <a:srgbClr val="000000"/>
            </a:solidFill>
            <a:miter lim="800000"/>
            <a:headEnd/>
            <a:tailEnd/>
          </a:ln>
        </p:spPr>
        <p:txBody>
          <a:bodyPr wrap="none" anchor="ctr"/>
          <a:lstStyle/>
          <a:p>
            <a:pPr>
              <a:defRPr/>
            </a:pPr>
            <a:endParaRPr lang="en-US" dirty="0">
              <a:cs typeface="+mn-cs"/>
            </a:endParaRPr>
          </a:p>
        </p:txBody>
      </p:sp>
      <p:sp>
        <p:nvSpPr>
          <p:cNvPr id="16" name="Google Shape;29;p5">
            <a:extLst>
              <a:ext uri="{FF2B5EF4-FFF2-40B4-BE49-F238E27FC236}">
                <a16:creationId xmlns:a16="http://schemas.microsoft.com/office/drawing/2014/main" id="{9B80E66A-5149-E847-8D95-3D2DAFC76238}"/>
              </a:ext>
            </a:extLst>
          </p:cNvPr>
          <p:cNvSpPr txBox="1">
            <a:spLocks noGrp="1"/>
          </p:cNvSpPr>
          <p:nvPr>
            <p:ph type="title"/>
          </p:nvPr>
        </p:nvSpPr>
        <p:spPr>
          <a:xfrm>
            <a:off x="3836819" y="86358"/>
            <a:ext cx="5255107"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solidFill>
                  <a:srgbClr val="F9C300"/>
                </a:solidFill>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17" name="Pie 16">
            <a:extLst>
              <a:ext uri="{FF2B5EF4-FFF2-40B4-BE49-F238E27FC236}">
                <a16:creationId xmlns:a16="http://schemas.microsoft.com/office/drawing/2014/main" id="{500CD3B1-55E3-BC4C-BADB-91C1939F99AD}"/>
              </a:ext>
            </a:extLst>
          </p:cNvPr>
          <p:cNvSpPr/>
          <p:nvPr userDrawn="1"/>
        </p:nvSpPr>
        <p:spPr>
          <a:xfrm>
            <a:off x="8964295" y="507721"/>
            <a:ext cx="365760" cy="365760"/>
          </a:xfrm>
          <a:prstGeom prst="pie">
            <a:avLst>
              <a:gd name="adj1" fmla="val 5373877"/>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 name="Picture 17" descr="A close up of a logo&#10;&#10;Description automatically generated">
            <a:extLst>
              <a:ext uri="{FF2B5EF4-FFF2-40B4-BE49-F238E27FC236}">
                <a16:creationId xmlns:a16="http://schemas.microsoft.com/office/drawing/2014/main" id="{3DC2A0BF-308C-F941-8235-772F4E4B82B5}"/>
              </a:ext>
            </a:extLst>
          </p:cNvPr>
          <p:cNvPicPr>
            <a:picLocks noChangeAspect="1"/>
          </p:cNvPicPr>
          <p:nvPr userDrawn="1"/>
        </p:nvPicPr>
        <p:blipFill>
          <a:blip r:embed="rId3"/>
          <a:stretch>
            <a:fillRect/>
          </a:stretch>
        </p:blipFill>
        <p:spPr>
          <a:xfrm>
            <a:off x="894" y="-22262"/>
            <a:ext cx="835897" cy="8358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9" name="Rectangle 10">
            <a:extLst>
              <a:ext uri="{FF2B5EF4-FFF2-40B4-BE49-F238E27FC236}">
                <a16:creationId xmlns:a16="http://schemas.microsoft.com/office/drawing/2014/main" id="{24F354C0-907E-4E46-B711-B11046CE5629}"/>
              </a:ext>
            </a:extLst>
          </p:cNvPr>
          <p:cNvSpPr>
            <a:spLocks noChangeArrowheads="1"/>
          </p:cNvSpPr>
          <p:nvPr userDrawn="1"/>
        </p:nvSpPr>
        <p:spPr bwMode="auto">
          <a:xfrm>
            <a:off x="2010" y="707159"/>
            <a:ext cx="9144000" cy="106476"/>
          </a:xfrm>
          <a:prstGeom prst="rect">
            <a:avLst/>
          </a:prstGeom>
          <a:solidFill>
            <a:srgbClr val="000000"/>
          </a:solidFill>
          <a:ln w="9525">
            <a:solidFill>
              <a:srgbClr val="000000"/>
            </a:solidFill>
            <a:miter lim="800000"/>
            <a:headEnd/>
            <a:tailEnd/>
          </a:ln>
        </p:spPr>
        <p:txBody>
          <a:bodyPr wrap="none" anchor="ctr"/>
          <a:lstStyle/>
          <a:p>
            <a:pPr>
              <a:defRPr/>
            </a:pPr>
            <a:endParaRPr lang="en-US" dirty="0">
              <a:cs typeface="+mn-cs"/>
            </a:endParaRPr>
          </a:p>
        </p:txBody>
      </p:sp>
      <p:sp>
        <p:nvSpPr>
          <p:cNvPr id="11" name="Rectangle 18">
            <a:extLst>
              <a:ext uri="{FF2B5EF4-FFF2-40B4-BE49-F238E27FC236}">
                <a16:creationId xmlns:a16="http://schemas.microsoft.com/office/drawing/2014/main" id="{9DAACE2F-39F4-A04B-8F0D-29EE3B209BD9}"/>
              </a:ext>
            </a:extLst>
          </p:cNvPr>
          <p:cNvSpPr>
            <a:spLocks noChangeArrowheads="1"/>
          </p:cNvSpPr>
          <p:nvPr userDrawn="1"/>
        </p:nvSpPr>
        <p:spPr bwMode="auto">
          <a:xfrm>
            <a:off x="-2703" y="-6910"/>
            <a:ext cx="3763963" cy="714068"/>
          </a:xfrm>
          <a:prstGeom prst="rect">
            <a:avLst/>
          </a:prstGeom>
          <a:solidFill>
            <a:schemeClr val="tx1"/>
          </a:solidFill>
          <a:ln w="9525">
            <a:noFill/>
            <a:miter lim="800000"/>
            <a:headEnd/>
            <a:tailEnd/>
          </a:ln>
        </p:spPr>
        <p:txBody>
          <a:bodyPr wrap="none" lIns="91432" tIns="45716" rIns="91432" bIns="45716" anchor="ctr"/>
          <a:lstStyle/>
          <a:p>
            <a:pPr>
              <a:defRPr/>
            </a:pPr>
            <a:endParaRPr lang="en-US" sz="1700" b="1" dirty="0">
              <a:solidFill>
                <a:srgbClr val="969696"/>
              </a:solidFill>
              <a:cs typeface="+mn-cs"/>
            </a:endParaRPr>
          </a:p>
        </p:txBody>
      </p:sp>
      <p:sp>
        <p:nvSpPr>
          <p:cNvPr id="12" name="Rectangle 9">
            <a:extLst>
              <a:ext uri="{FF2B5EF4-FFF2-40B4-BE49-F238E27FC236}">
                <a16:creationId xmlns:a16="http://schemas.microsoft.com/office/drawing/2014/main" id="{32DE3891-2254-F341-B2DF-0C61929877B5}"/>
              </a:ext>
            </a:extLst>
          </p:cNvPr>
          <p:cNvSpPr>
            <a:spLocks noChangeArrowheads="1"/>
          </p:cNvSpPr>
          <p:nvPr userDrawn="1"/>
        </p:nvSpPr>
        <p:spPr bwMode="auto">
          <a:xfrm>
            <a:off x="206188" y="629676"/>
            <a:ext cx="8939822" cy="115501"/>
          </a:xfrm>
          <a:prstGeom prst="rect">
            <a:avLst/>
          </a:prstGeom>
          <a:solidFill>
            <a:srgbClr val="F9C300"/>
          </a:solidFill>
          <a:ln w="9525">
            <a:solidFill>
              <a:srgbClr val="000000"/>
            </a:solidFill>
            <a:miter lim="800000"/>
            <a:headEnd/>
            <a:tailEnd/>
          </a:ln>
        </p:spPr>
        <p:txBody>
          <a:bodyPr wrap="none" anchor="ctr"/>
          <a:lstStyle/>
          <a:p>
            <a:pPr>
              <a:defRPr/>
            </a:pPr>
            <a:endParaRPr lang="en-US" dirty="0">
              <a:cs typeface="+mn-cs"/>
            </a:endParaRPr>
          </a:p>
        </p:txBody>
      </p:sp>
      <p:sp>
        <p:nvSpPr>
          <p:cNvPr id="29" name="Google Shape;29;p5"/>
          <p:cNvSpPr txBox="1">
            <a:spLocks noGrp="1"/>
          </p:cNvSpPr>
          <p:nvPr>
            <p:ph type="title"/>
          </p:nvPr>
        </p:nvSpPr>
        <p:spPr>
          <a:xfrm>
            <a:off x="3836819" y="86358"/>
            <a:ext cx="5255107"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solidFill>
                  <a:srgbClr val="F9C300"/>
                </a:solidFill>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4" name="Pie 3">
            <a:extLst>
              <a:ext uri="{FF2B5EF4-FFF2-40B4-BE49-F238E27FC236}">
                <a16:creationId xmlns:a16="http://schemas.microsoft.com/office/drawing/2014/main" id="{CB8EACDF-6796-E441-9732-0B42101A305F}"/>
              </a:ext>
            </a:extLst>
          </p:cNvPr>
          <p:cNvSpPr/>
          <p:nvPr userDrawn="1"/>
        </p:nvSpPr>
        <p:spPr>
          <a:xfrm>
            <a:off x="8964295" y="507721"/>
            <a:ext cx="365760" cy="365760"/>
          </a:xfrm>
          <a:prstGeom prst="pie">
            <a:avLst>
              <a:gd name="adj1" fmla="val 5373877"/>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7" name="Picture 16" descr="A close up of a logo&#10;&#10;Description automatically generated">
            <a:extLst>
              <a:ext uri="{FF2B5EF4-FFF2-40B4-BE49-F238E27FC236}">
                <a16:creationId xmlns:a16="http://schemas.microsoft.com/office/drawing/2014/main" id="{ADE581C2-B493-7E4B-9F9F-78C574D2D223}"/>
              </a:ext>
            </a:extLst>
          </p:cNvPr>
          <p:cNvPicPr>
            <a:picLocks noChangeAspect="1"/>
          </p:cNvPicPr>
          <p:nvPr userDrawn="1"/>
        </p:nvPicPr>
        <p:blipFill>
          <a:blip r:embed="rId2"/>
          <a:stretch>
            <a:fillRect/>
          </a:stretch>
        </p:blipFill>
        <p:spPr>
          <a:xfrm>
            <a:off x="894" y="-22262"/>
            <a:ext cx="835897" cy="83589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letely blank" userDrawn="1">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9" name="Rectangle 9">
            <a:extLst>
              <a:ext uri="{FF2B5EF4-FFF2-40B4-BE49-F238E27FC236}">
                <a16:creationId xmlns:a16="http://schemas.microsoft.com/office/drawing/2014/main" id="{94C765F3-3A38-D94A-85BF-24005294AC96}"/>
              </a:ext>
            </a:extLst>
          </p:cNvPr>
          <p:cNvSpPr>
            <a:spLocks noChangeArrowheads="1"/>
          </p:cNvSpPr>
          <p:nvPr userDrawn="1"/>
        </p:nvSpPr>
        <p:spPr bwMode="auto">
          <a:xfrm>
            <a:off x="2010" y="632852"/>
            <a:ext cx="9144000" cy="81048"/>
          </a:xfrm>
          <a:prstGeom prst="rect">
            <a:avLst/>
          </a:prstGeom>
          <a:solidFill>
            <a:srgbClr val="F9C300"/>
          </a:solidFill>
          <a:ln w="9525">
            <a:solidFill>
              <a:srgbClr val="000000"/>
            </a:solidFill>
            <a:miter lim="800000"/>
            <a:headEnd/>
            <a:tailEnd/>
          </a:ln>
        </p:spPr>
        <p:txBody>
          <a:bodyPr wrap="none" anchor="ctr"/>
          <a:lstStyle/>
          <a:p>
            <a:pPr>
              <a:defRPr/>
            </a:pPr>
            <a:endParaRPr lang="en-US" dirty="0">
              <a:cs typeface="+mn-cs"/>
            </a:endParaRPr>
          </a:p>
        </p:txBody>
      </p:sp>
      <p:sp>
        <p:nvSpPr>
          <p:cNvPr id="10" name="Rectangle 10">
            <a:extLst>
              <a:ext uri="{FF2B5EF4-FFF2-40B4-BE49-F238E27FC236}">
                <a16:creationId xmlns:a16="http://schemas.microsoft.com/office/drawing/2014/main" id="{7F901F11-7C11-FA4C-B4C6-E2463534D1FA}"/>
              </a:ext>
            </a:extLst>
          </p:cNvPr>
          <p:cNvSpPr>
            <a:spLocks noChangeArrowheads="1"/>
          </p:cNvSpPr>
          <p:nvPr userDrawn="1"/>
        </p:nvSpPr>
        <p:spPr bwMode="auto">
          <a:xfrm>
            <a:off x="2010" y="707159"/>
            <a:ext cx="9144000" cy="106476"/>
          </a:xfrm>
          <a:prstGeom prst="rect">
            <a:avLst/>
          </a:prstGeom>
          <a:solidFill>
            <a:srgbClr val="000000"/>
          </a:solidFill>
          <a:ln w="9525">
            <a:solidFill>
              <a:srgbClr val="000000"/>
            </a:solidFill>
            <a:miter lim="800000"/>
            <a:headEnd/>
            <a:tailEnd/>
          </a:ln>
        </p:spPr>
        <p:txBody>
          <a:bodyPr wrap="none" anchor="ctr"/>
          <a:lstStyle/>
          <a:p>
            <a:pPr>
              <a:defRPr/>
            </a:pPr>
            <a:endParaRPr lang="en-US" dirty="0">
              <a:cs typeface="+mn-cs"/>
            </a:endParaRPr>
          </a:p>
        </p:txBody>
      </p:sp>
      <p:sp>
        <p:nvSpPr>
          <p:cNvPr id="11" name="Rectangle 16">
            <a:extLst>
              <a:ext uri="{FF2B5EF4-FFF2-40B4-BE49-F238E27FC236}">
                <a16:creationId xmlns:a16="http://schemas.microsoft.com/office/drawing/2014/main" id="{7146965B-066A-C845-9F79-376A03FAB4FA}"/>
              </a:ext>
            </a:extLst>
          </p:cNvPr>
          <p:cNvSpPr>
            <a:spLocks noChangeArrowheads="1"/>
          </p:cNvSpPr>
          <p:nvPr userDrawn="1"/>
        </p:nvSpPr>
        <p:spPr bwMode="auto">
          <a:xfrm>
            <a:off x="3067001" y="-4763"/>
            <a:ext cx="6080125" cy="639761"/>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cs typeface="+mn-cs"/>
            </a:endParaRPr>
          </a:p>
        </p:txBody>
      </p:sp>
      <p:sp>
        <p:nvSpPr>
          <p:cNvPr id="12" name="Rectangle 18">
            <a:extLst>
              <a:ext uri="{FF2B5EF4-FFF2-40B4-BE49-F238E27FC236}">
                <a16:creationId xmlns:a16="http://schemas.microsoft.com/office/drawing/2014/main" id="{BE5241C4-CF5B-F64A-8BB3-CDE7337F7E99}"/>
              </a:ext>
            </a:extLst>
          </p:cNvPr>
          <p:cNvSpPr>
            <a:spLocks noChangeArrowheads="1"/>
          </p:cNvSpPr>
          <p:nvPr userDrawn="1"/>
        </p:nvSpPr>
        <p:spPr bwMode="auto">
          <a:xfrm>
            <a:off x="-2703" y="-6910"/>
            <a:ext cx="3763963" cy="639762"/>
          </a:xfrm>
          <a:prstGeom prst="rect">
            <a:avLst/>
          </a:prstGeom>
          <a:solidFill>
            <a:schemeClr val="tx1"/>
          </a:solidFill>
          <a:ln w="9525">
            <a:noFill/>
            <a:miter lim="800000"/>
            <a:headEnd/>
            <a:tailEnd/>
          </a:ln>
        </p:spPr>
        <p:txBody>
          <a:bodyPr wrap="none" lIns="91432" tIns="45716" rIns="91432" bIns="45716" anchor="ctr"/>
          <a:lstStyle/>
          <a:p>
            <a:pPr>
              <a:defRPr/>
            </a:pPr>
            <a:endParaRPr lang="en-US" sz="1700" b="1" dirty="0">
              <a:solidFill>
                <a:srgbClr val="969696"/>
              </a:solidFill>
              <a:cs typeface="+mn-cs"/>
            </a:endParaRPr>
          </a:p>
        </p:txBody>
      </p:sp>
      <p:sp>
        <p:nvSpPr>
          <p:cNvPr id="15" name="Google Shape;29;p5">
            <a:extLst>
              <a:ext uri="{FF2B5EF4-FFF2-40B4-BE49-F238E27FC236}">
                <a16:creationId xmlns:a16="http://schemas.microsoft.com/office/drawing/2014/main" id="{B03FEC5A-C0BC-5841-B0B5-DBD81579C1F8}"/>
              </a:ext>
            </a:extLst>
          </p:cNvPr>
          <p:cNvSpPr txBox="1">
            <a:spLocks noGrp="1"/>
          </p:cNvSpPr>
          <p:nvPr>
            <p:ph type="title"/>
          </p:nvPr>
        </p:nvSpPr>
        <p:spPr>
          <a:xfrm>
            <a:off x="3836819" y="86358"/>
            <a:ext cx="5255107"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solidFill>
                  <a:srgbClr val="F9C300"/>
                </a:solidFill>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16" name="Pie 15">
            <a:extLst>
              <a:ext uri="{FF2B5EF4-FFF2-40B4-BE49-F238E27FC236}">
                <a16:creationId xmlns:a16="http://schemas.microsoft.com/office/drawing/2014/main" id="{26AF6159-6DCC-AB40-A822-46741342CCAF}"/>
              </a:ext>
            </a:extLst>
          </p:cNvPr>
          <p:cNvSpPr/>
          <p:nvPr userDrawn="1"/>
        </p:nvSpPr>
        <p:spPr>
          <a:xfrm>
            <a:off x="8964295" y="507721"/>
            <a:ext cx="365760" cy="365760"/>
          </a:xfrm>
          <a:prstGeom prst="pie">
            <a:avLst>
              <a:gd name="adj1" fmla="val 5373877"/>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7" name="Picture 16" descr="A close up of a logo&#10;&#10;Description automatically generated">
            <a:extLst>
              <a:ext uri="{FF2B5EF4-FFF2-40B4-BE49-F238E27FC236}">
                <a16:creationId xmlns:a16="http://schemas.microsoft.com/office/drawing/2014/main" id="{A06A386D-680A-7248-A245-4FE9206B84D2}"/>
              </a:ext>
            </a:extLst>
          </p:cNvPr>
          <p:cNvPicPr>
            <a:picLocks noChangeAspect="1"/>
          </p:cNvPicPr>
          <p:nvPr userDrawn="1"/>
        </p:nvPicPr>
        <p:blipFill>
          <a:blip r:embed="rId2"/>
          <a:stretch>
            <a:fillRect/>
          </a:stretch>
        </p:blipFill>
        <p:spPr>
          <a:xfrm>
            <a:off x="894" y="-22262"/>
            <a:ext cx="1684056" cy="16840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dirty="0"/>
          </a:p>
        </p:txBody>
      </p:sp>
      <p:sp>
        <p:nvSpPr>
          <p:cNvPr id="13" name="Google Shape;25;p4">
            <a:extLst>
              <a:ext uri="{FF2B5EF4-FFF2-40B4-BE49-F238E27FC236}">
                <a16:creationId xmlns:a16="http://schemas.microsoft.com/office/drawing/2014/main" id="{3DB05E6A-7E91-AC48-9027-C8F9785B990E}"/>
              </a:ext>
            </a:extLst>
          </p:cNvPr>
          <p:cNvSpPr txBox="1">
            <a:spLocks/>
          </p:cNvSpPr>
          <p:nvPr userDrawn="1"/>
        </p:nvSpPr>
        <p:spPr>
          <a:xfrm>
            <a:off x="4297650" y="1"/>
            <a:ext cx="548700" cy="39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400" b="0" i="0" u="none" strike="noStrike" cap="none">
                <a:solidFill>
                  <a:srgbClr val="000000"/>
                </a:solidFill>
                <a:latin typeface="Lora"/>
                <a:ea typeface="Lora"/>
                <a:cs typeface="Lora"/>
                <a:sym typeface="Lora"/>
              </a:defRPr>
            </a:lvl1pPr>
            <a:lvl2pPr marR="0" lvl="1" algn="ctr" rtl="0">
              <a:lnSpc>
                <a:spcPct val="100000"/>
              </a:lnSpc>
              <a:spcBef>
                <a:spcPts val="0"/>
              </a:spcBef>
              <a:spcAft>
                <a:spcPts val="0"/>
              </a:spcAft>
              <a:buClr>
                <a:srgbClr val="000000"/>
              </a:buClr>
              <a:buFont typeface="Arial"/>
              <a:buNone/>
              <a:defRPr sz="1400" b="0" i="0" u="none" strike="noStrike" cap="none">
                <a:solidFill>
                  <a:srgbClr val="000000"/>
                </a:solidFill>
                <a:latin typeface="Lora"/>
                <a:ea typeface="Lora"/>
                <a:cs typeface="Lora"/>
                <a:sym typeface="Lora"/>
              </a:defRPr>
            </a:lvl2pPr>
            <a:lvl3pPr marR="0" lvl="2" algn="ctr" rtl="0">
              <a:lnSpc>
                <a:spcPct val="100000"/>
              </a:lnSpc>
              <a:spcBef>
                <a:spcPts val="0"/>
              </a:spcBef>
              <a:spcAft>
                <a:spcPts val="0"/>
              </a:spcAft>
              <a:buClr>
                <a:srgbClr val="000000"/>
              </a:buClr>
              <a:buFont typeface="Arial"/>
              <a:buNone/>
              <a:defRPr sz="1400" b="0" i="0" u="none" strike="noStrike" cap="none">
                <a:solidFill>
                  <a:srgbClr val="000000"/>
                </a:solidFill>
                <a:latin typeface="Lora"/>
                <a:ea typeface="Lora"/>
                <a:cs typeface="Lora"/>
                <a:sym typeface="Lora"/>
              </a:defRPr>
            </a:lvl3pPr>
            <a:lvl4pPr marR="0" lvl="3" algn="ctr" rtl="0">
              <a:lnSpc>
                <a:spcPct val="100000"/>
              </a:lnSpc>
              <a:spcBef>
                <a:spcPts val="0"/>
              </a:spcBef>
              <a:spcAft>
                <a:spcPts val="0"/>
              </a:spcAft>
              <a:buClr>
                <a:srgbClr val="000000"/>
              </a:buClr>
              <a:buFont typeface="Arial"/>
              <a:buNone/>
              <a:defRPr sz="1400" b="0" i="0" u="none" strike="noStrike" cap="none">
                <a:solidFill>
                  <a:srgbClr val="000000"/>
                </a:solidFill>
                <a:latin typeface="Lora"/>
                <a:ea typeface="Lora"/>
                <a:cs typeface="Lora"/>
                <a:sym typeface="Lora"/>
              </a:defRPr>
            </a:lvl4pPr>
            <a:lvl5pPr marR="0" lvl="4" algn="ctr" rtl="0">
              <a:lnSpc>
                <a:spcPct val="100000"/>
              </a:lnSpc>
              <a:spcBef>
                <a:spcPts val="0"/>
              </a:spcBef>
              <a:spcAft>
                <a:spcPts val="0"/>
              </a:spcAft>
              <a:buClr>
                <a:srgbClr val="000000"/>
              </a:buClr>
              <a:buFont typeface="Arial"/>
              <a:buNone/>
              <a:defRPr sz="1400" b="0" i="0" u="none" strike="noStrike" cap="none">
                <a:solidFill>
                  <a:srgbClr val="000000"/>
                </a:solidFill>
                <a:latin typeface="Lora"/>
                <a:ea typeface="Lora"/>
                <a:cs typeface="Lora"/>
                <a:sym typeface="Lora"/>
              </a:defRPr>
            </a:lvl5pPr>
            <a:lvl6pPr marR="0" lvl="5" algn="ctr" rtl="0">
              <a:lnSpc>
                <a:spcPct val="100000"/>
              </a:lnSpc>
              <a:spcBef>
                <a:spcPts val="0"/>
              </a:spcBef>
              <a:spcAft>
                <a:spcPts val="0"/>
              </a:spcAft>
              <a:buClr>
                <a:srgbClr val="000000"/>
              </a:buClr>
              <a:buFont typeface="Arial"/>
              <a:buNone/>
              <a:defRPr sz="1400" b="0" i="0" u="none" strike="noStrike" cap="none">
                <a:solidFill>
                  <a:srgbClr val="000000"/>
                </a:solidFill>
                <a:latin typeface="Lora"/>
                <a:ea typeface="Lora"/>
                <a:cs typeface="Lora"/>
                <a:sym typeface="Lora"/>
              </a:defRPr>
            </a:lvl6pPr>
            <a:lvl7pPr marR="0" lvl="6" algn="ctr" rtl="0">
              <a:lnSpc>
                <a:spcPct val="100000"/>
              </a:lnSpc>
              <a:spcBef>
                <a:spcPts val="0"/>
              </a:spcBef>
              <a:spcAft>
                <a:spcPts val="0"/>
              </a:spcAft>
              <a:buClr>
                <a:srgbClr val="000000"/>
              </a:buClr>
              <a:buFont typeface="Arial"/>
              <a:buNone/>
              <a:defRPr sz="1400" b="0" i="0" u="none" strike="noStrike" cap="none">
                <a:solidFill>
                  <a:srgbClr val="000000"/>
                </a:solidFill>
                <a:latin typeface="Lora"/>
                <a:ea typeface="Lora"/>
                <a:cs typeface="Lora"/>
                <a:sym typeface="Lora"/>
              </a:defRPr>
            </a:lvl7pPr>
            <a:lvl8pPr marR="0" lvl="7" algn="ctr" rtl="0">
              <a:lnSpc>
                <a:spcPct val="100000"/>
              </a:lnSpc>
              <a:spcBef>
                <a:spcPts val="0"/>
              </a:spcBef>
              <a:spcAft>
                <a:spcPts val="0"/>
              </a:spcAft>
              <a:buClr>
                <a:srgbClr val="000000"/>
              </a:buClr>
              <a:buFont typeface="Arial"/>
              <a:buNone/>
              <a:defRPr sz="1400" b="0" i="0" u="none" strike="noStrike" cap="none">
                <a:solidFill>
                  <a:srgbClr val="000000"/>
                </a:solidFill>
                <a:latin typeface="Lora"/>
                <a:ea typeface="Lora"/>
                <a:cs typeface="Lora"/>
                <a:sym typeface="Lora"/>
              </a:defRPr>
            </a:lvl8pPr>
            <a:lvl9pPr marR="0" lvl="8" algn="ctr" rtl="0">
              <a:lnSpc>
                <a:spcPct val="100000"/>
              </a:lnSpc>
              <a:spcBef>
                <a:spcPts val="0"/>
              </a:spcBef>
              <a:spcAft>
                <a:spcPts val="0"/>
              </a:spcAft>
              <a:buClr>
                <a:srgbClr val="000000"/>
              </a:buClr>
              <a:buFont typeface="Arial"/>
              <a:buNone/>
              <a:defRPr sz="1400" b="0" i="0" u="none" strike="noStrike" cap="none">
                <a:solidFill>
                  <a:srgbClr val="000000"/>
                </a:solidFill>
                <a:latin typeface="Lora"/>
                <a:ea typeface="Lora"/>
                <a:cs typeface="Lora"/>
                <a:sym typeface="Lora"/>
              </a:defRPr>
            </a:lvl9pPr>
          </a:lstStyle>
          <a:p>
            <a:fld id="{00000000-1234-1234-1234-123412341234}" type="slidenum">
              <a:rPr lang="en" smtClean="0"/>
              <a:pPr/>
              <a:t>‹#›</a:t>
            </a:fld>
            <a:endParaRPr lang="en"/>
          </a:p>
        </p:txBody>
      </p:sp>
      <p:sp>
        <p:nvSpPr>
          <p:cNvPr id="14" name="Rectangle 10">
            <a:extLst>
              <a:ext uri="{FF2B5EF4-FFF2-40B4-BE49-F238E27FC236}">
                <a16:creationId xmlns:a16="http://schemas.microsoft.com/office/drawing/2014/main" id="{6C9EE602-BDB3-8849-BE1E-0473ADA65D4C}"/>
              </a:ext>
            </a:extLst>
          </p:cNvPr>
          <p:cNvSpPr>
            <a:spLocks noChangeArrowheads="1"/>
          </p:cNvSpPr>
          <p:nvPr userDrawn="1"/>
        </p:nvSpPr>
        <p:spPr bwMode="auto">
          <a:xfrm>
            <a:off x="2010" y="707159"/>
            <a:ext cx="9144000" cy="106476"/>
          </a:xfrm>
          <a:prstGeom prst="rect">
            <a:avLst/>
          </a:prstGeom>
          <a:solidFill>
            <a:srgbClr val="000000"/>
          </a:solidFill>
          <a:ln w="9525">
            <a:solidFill>
              <a:srgbClr val="000000"/>
            </a:solidFill>
            <a:miter lim="800000"/>
            <a:headEnd/>
            <a:tailEnd/>
          </a:ln>
        </p:spPr>
        <p:txBody>
          <a:bodyPr wrap="none" anchor="ctr"/>
          <a:lstStyle/>
          <a:p>
            <a:pPr>
              <a:defRPr/>
            </a:pPr>
            <a:endParaRPr lang="en-US" dirty="0">
              <a:cs typeface="+mn-cs"/>
            </a:endParaRPr>
          </a:p>
        </p:txBody>
      </p:sp>
      <p:sp>
        <p:nvSpPr>
          <p:cNvPr id="15" name="Rectangle 16">
            <a:extLst>
              <a:ext uri="{FF2B5EF4-FFF2-40B4-BE49-F238E27FC236}">
                <a16:creationId xmlns:a16="http://schemas.microsoft.com/office/drawing/2014/main" id="{577DE791-53F6-BB4A-A3D9-2C6F9924631D}"/>
              </a:ext>
            </a:extLst>
          </p:cNvPr>
          <p:cNvSpPr>
            <a:spLocks noChangeArrowheads="1"/>
          </p:cNvSpPr>
          <p:nvPr userDrawn="1"/>
        </p:nvSpPr>
        <p:spPr bwMode="auto">
          <a:xfrm>
            <a:off x="3067001" y="-4763"/>
            <a:ext cx="6080125" cy="639761"/>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dirty="0">
              <a:cs typeface="+mn-cs"/>
            </a:endParaRPr>
          </a:p>
        </p:txBody>
      </p:sp>
      <p:sp>
        <p:nvSpPr>
          <p:cNvPr id="16" name="Rectangle 18">
            <a:extLst>
              <a:ext uri="{FF2B5EF4-FFF2-40B4-BE49-F238E27FC236}">
                <a16:creationId xmlns:a16="http://schemas.microsoft.com/office/drawing/2014/main" id="{F8801480-B0AC-0841-B976-61E37A8C64B8}"/>
              </a:ext>
            </a:extLst>
          </p:cNvPr>
          <p:cNvSpPr>
            <a:spLocks noChangeArrowheads="1"/>
          </p:cNvSpPr>
          <p:nvPr userDrawn="1"/>
        </p:nvSpPr>
        <p:spPr bwMode="auto">
          <a:xfrm>
            <a:off x="-2703" y="-6910"/>
            <a:ext cx="3763963" cy="714068"/>
          </a:xfrm>
          <a:prstGeom prst="rect">
            <a:avLst/>
          </a:prstGeom>
          <a:solidFill>
            <a:schemeClr val="tx1"/>
          </a:solidFill>
          <a:ln w="9525">
            <a:noFill/>
            <a:miter lim="800000"/>
            <a:headEnd/>
            <a:tailEnd/>
          </a:ln>
        </p:spPr>
        <p:txBody>
          <a:bodyPr wrap="none" lIns="91432" tIns="45716" rIns="91432" bIns="45716" anchor="ctr"/>
          <a:lstStyle/>
          <a:p>
            <a:pPr>
              <a:defRPr/>
            </a:pPr>
            <a:endParaRPr lang="en-US" sz="1700" b="1" dirty="0">
              <a:solidFill>
                <a:srgbClr val="969696"/>
              </a:solidFill>
              <a:cs typeface="+mn-cs"/>
            </a:endParaRPr>
          </a:p>
        </p:txBody>
      </p:sp>
      <p:sp>
        <p:nvSpPr>
          <p:cNvPr id="17" name="Rectangle 9">
            <a:extLst>
              <a:ext uri="{FF2B5EF4-FFF2-40B4-BE49-F238E27FC236}">
                <a16:creationId xmlns:a16="http://schemas.microsoft.com/office/drawing/2014/main" id="{2862DE5C-34DC-9146-AC29-32A81B3F096A}"/>
              </a:ext>
            </a:extLst>
          </p:cNvPr>
          <p:cNvSpPr>
            <a:spLocks noChangeArrowheads="1"/>
          </p:cNvSpPr>
          <p:nvPr userDrawn="1"/>
        </p:nvSpPr>
        <p:spPr bwMode="auto">
          <a:xfrm>
            <a:off x="206188" y="632851"/>
            <a:ext cx="8939822" cy="115501"/>
          </a:xfrm>
          <a:prstGeom prst="rect">
            <a:avLst/>
          </a:prstGeom>
          <a:solidFill>
            <a:srgbClr val="F9C300"/>
          </a:solidFill>
          <a:ln w="9525">
            <a:solidFill>
              <a:srgbClr val="000000"/>
            </a:solidFill>
            <a:miter lim="800000"/>
            <a:headEnd/>
            <a:tailEnd/>
          </a:ln>
        </p:spPr>
        <p:txBody>
          <a:bodyPr wrap="none" anchor="ctr"/>
          <a:lstStyle/>
          <a:p>
            <a:pPr>
              <a:defRPr/>
            </a:pPr>
            <a:endParaRPr lang="en-US" dirty="0">
              <a:cs typeface="+mn-cs"/>
            </a:endParaRPr>
          </a:p>
        </p:txBody>
      </p:sp>
      <p:pic>
        <p:nvPicPr>
          <p:cNvPr id="19" name="Picture 18" descr="A close up of a logo&#10;&#10;Description automatically generated">
            <a:extLst>
              <a:ext uri="{FF2B5EF4-FFF2-40B4-BE49-F238E27FC236}">
                <a16:creationId xmlns:a16="http://schemas.microsoft.com/office/drawing/2014/main" id="{1D9C2E59-E6AD-594E-B0A4-1AFBF71C204C}"/>
              </a:ext>
            </a:extLst>
          </p:cNvPr>
          <p:cNvPicPr>
            <a:picLocks noChangeAspect="1"/>
          </p:cNvPicPr>
          <p:nvPr userDrawn="1"/>
        </p:nvPicPr>
        <p:blipFill>
          <a:blip r:embed="rId7"/>
          <a:stretch>
            <a:fillRect/>
          </a:stretch>
        </p:blipFill>
        <p:spPr>
          <a:xfrm>
            <a:off x="894" y="-22262"/>
            <a:ext cx="835897" cy="835897"/>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hyperlink" Target="https://media.defense.gov/2021/Apr/16/2002622876/-1/-1/1/MEMORANDUM-FOR-FORCE-HEALTH-PROTECTION-GUIDANCE-SUPPLEMENT%2020-DEPARTMENT-OF-DEFENSE-GUIDANCE-FOR-PERSONNEL-TRAVELING-DURING-THE-CORONAVIRUS-DISEASE-2019-PANDEMIC.PDF"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microsoft.com/office/2018/10/relationships/comments" Target="../comments/modernComment_17B_B573DBE3.xml"/><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microsoft.com/office/2018/10/relationships/comments" Target="../comments/modernComment_17C_CAF30D20.xml"/><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hyperlink" Target="https://www.dimoc.mil/References/DoD-Instruction-504002/" TargetMode="External"/><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hyperlink" Target="https://www.dimoc.mil/VI-Training/DoD-VI-Style-Guide/" TargetMode="External"/><Relationship Id="rId7" Type="http://schemas.openxmlformats.org/officeDocument/2006/relationships/hyperlink" Target="https://pavilion.dinfos.edu/" TargetMode="External"/><Relationship Id="rId2" Type="http://schemas.openxmlformats.org/officeDocument/2006/relationships/notesSlide" Target="../notesSlides/notesSlide137.xml"/><Relationship Id="rId1" Type="http://schemas.openxmlformats.org/officeDocument/2006/relationships/slideLayout" Target="../slideLayouts/slideLayout4.xml"/><Relationship Id="rId6" Type="http://schemas.openxmlformats.org/officeDocument/2006/relationships/hyperlink" Target="https://www.dimoc.mil/Submit-DoD-VI/Digital-VI-Toolkit-read-first/Create-a-VIRIN/" TargetMode="External"/><Relationship Id="rId5" Type="http://schemas.openxmlformats.org/officeDocument/2006/relationships/hyperlink" Target="https://www.dimoc.mil/Submit-DoD-VI/Digital-VI-Toolkit-read-first/VISION-ID/" TargetMode="External"/><Relationship Id="rId4" Type="http://schemas.openxmlformats.org/officeDocument/2006/relationships/hyperlink" Target="https://www.dimoc.mil/References/DoD-Instruction-504002/" TargetMode="External"/></Relationships>
</file>

<file path=ppt/slides/_rels/slide144.xml.rels><?xml version="1.0" encoding="UTF-8" standalone="yes"?>
<Relationships xmlns="http://schemas.openxmlformats.org/package/2006/relationships"><Relationship Id="rId3" Type="http://schemas.microsoft.com/office/2018/10/relationships/comments" Target="../comments/modernComment_1A5_C23C0B33.xml"/><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hyperlink" Target="https://www.dvidshub.net/" TargetMode="External"/><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88910" y="1738930"/>
            <a:ext cx="5346128" cy="16852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Unit Public Affairs Representative (UPAR)</a:t>
            </a:r>
            <a:endParaRPr dirty="0"/>
          </a:p>
        </p:txBody>
      </p:sp>
      <p:pic>
        <p:nvPicPr>
          <p:cNvPr id="3" name="Picture 2" descr="A person holding a gun&#10;&#10;Description automatically generated">
            <a:extLst>
              <a:ext uri="{FF2B5EF4-FFF2-40B4-BE49-F238E27FC236}">
                <a16:creationId xmlns:a16="http://schemas.microsoft.com/office/drawing/2014/main" id="{397BE39D-49C0-054D-A3C4-3F7EB717968E}"/>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300757" y="774236"/>
            <a:ext cx="5858341" cy="4393756"/>
          </a:xfrm>
          <a:prstGeom prst="rect">
            <a:avLst/>
          </a:prstGeom>
        </p:spPr>
      </p:pic>
      <p:sp>
        <p:nvSpPr>
          <p:cNvPr id="2" name="Rounded Rectangle 1"/>
          <p:cNvSpPr/>
          <p:nvPr/>
        </p:nvSpPr>
        <p:spPr>
          <a:xfrm>
            <a:off x="7221758" y="4963290"/>
            <a:ext cx="1922242" cy="18021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6600"/>
                </a:solidFill>
              </a:rPr>
              <a:t>UNCLASSIFIED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3115526" y="1018096"/>
            <a:ext cx="2705736" cy="620417"/>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n-US" dirty="0"/>
              <a:t>Who produces it?</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dirty="0"/>
          </a:p>
        </p:txBody>
      </p:sp>
      <p:sp>
        <p:nvSpPr>
          <p:cNvPr id="2" name="Title 1"/>
          <p:cNvSpPr>
            <a:spLocks noGrp="1"/>
          </p:cNvSpPr>
          <p:nvPr>
            <p:ph type="title"/>
          </p:nvPr>
        </p:nvSpPr>
        <p:spPr/>
        <p:txBody>
          <a:bodyPr/>
          <a:lstStyle/>
          <a:p>
            <a:r>
              <a:rPr lang="en-US" dirty="0"/>
              <a:t>Command Information</a:t>
            </a:r>
          </a:p>
        </p:txBody>
      </p:sp>
      <p:pic>
        <p:nvPicPr>
          <p:cNvPr id="10" name="Google Shape;92;p6"/>
          <p:cNvPicPr preferRelativeResize="0">
            <a:picLocks/>
          </p:cNvPicPr>
          <p:nvPr/>
        </p:nvPicPr>
        <p:blipFill rotWithShape="1">
          <a:blip r:embed="rId3">
            <a:alphaModFix/>
          </a:blip>
          <a:srcRect/>
          <a:stretch/>
        </p:blipFill>
        <p:spPr>
          <a:xfrm>
            <a:off x="3518997" y="1638513"/>
            <a:ext cx="2476102" cy="3160452"/>
          </a:xfrm>
          <a:prstGeom prst="rect">
            <a:avLst/>
          </a:prstGeom>
          <a:noFill/>
          <a:ln>
            <a:noFill/>
          </a:ln>
        </p:spPr>
      </p:pic>
    </p:spTree>
    <p:extLst>
      <p:ext uri="{BB962C8B-B14F-4D97-AF65-F5344CB8AC3E}">
        <p14:creationId xmlns:p14="http://schemas.microsoft.com/office/powerpoint/2010/main" val="16166096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6665"/>
            <a:ext cx="8201633" cy="4208748"/>
          </a:xfrm>
          <a:prstGeom prst="rect">
            <a:avLst/>
          </a:prstGeom>
        </p:spPr>
        <p:txBody>
          <a:bodyPr spcFirstLastPara="1" wrap="square" lIns="91425" tIns="91425" rIns="91425" bIns="91425" anchor="t" anchorCtr="0">
            <a:normAutofit/>
          </a:bodyPr>
          <a:lstStyle/>
          <a:p>
            <a:r>
              <a:rPr lang="en-US" dirty="0"/>
              <a:t>Gives public notice of events that directly impact them</a:t>
            </a:r>
            <a:br>
              <a:rPr lang="en-US" dirty="0"/>
            </a:br>
            <a:endParaRPr lang="en-US" dirty="0"/>
          </a:p>
          <a:p>
            <a:r>
              <a:rPr lang="en-US" dirty="0"/>
              <a:t>Good way to promote activities </a:t>
            </a:r>
            <a:br>
              <a:rPr lang="en-US" dirty="0"/>
            </a:br>
            <a:endParaRPr lang="en-US" dirty="0"/>
          </a:p>
          <a:p>
            <a:pPr lvl="1"/>
            <a:r>
              <a:rPr lang="en-US" dirty="0"/>
              <a:t>Armed Forces Day, parades…</a:t>
            </a:r>
            <a:br>
              <a:rPr lang="en-US" dirty="0"/>
            </a:br>
            <a:endParaRPr lang="en-US" dirty="0"/>
          </a:p>
          <a:p>
            <a:r>
              <a:rPr lang="en-US" dirty="0">
                <a:solidFill>
                  <a:srgbClr val="0070C0"/>
                </a:solidFill>
              </a:rPr>
              <a:t>Could include important information about road moves, convoys, training exercises…</a:t>
            </a:r>
            <a:br>
              <a:rPr lang="en-US" dirty="0">
                <a:solidFill>
                  <a:srgbClr val="0070C0"/>
                </a:solidFill>
              </a:rPr>
            </a:br>
            <a:endParaRPr lang="en-US" dirty="0">
              <a:solidFill>
                <a:srgbClr val="0070C0"/>
              </a:solidFill>
            </a:endParaRPr>
          </a:p>
          <a:p>
            <a:r>
              <a:rPr lang="en-US" dirty="0"/>
              <a:t>Must be sent out about two weeks in advance</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100</a:t>
            </a:fld>
            <a:endParaRPr dirty="0"/>
          </a:p>
        </p:txBody>
      </p:sp>
      <p:sp>
        <p:nvSpPr>
          <p:cNvPr id="2" name="Title 1"/>
          <p:cNvSpPr>
            <a:spLocks noGrp="1"/>
          </p:cNvSpPr>
          <p:nvPr>
            <p:ph type="title"/>
          </p:nvPr>
        </p:nvSpPr>
        <p:spPr/>
        <p:txBody>
          <a:bodyPr/>
          <a:lstStyle/>
          <a:p>
            <a:r>
              <a:rPr lang="en-US" dirty="0"/>
              <a:t>Public Service Announcements</a:t>
            </a:r>
          </a:p>
        </p:txBody>
      </p:sp>
    </p:spTree>
    <p:extLst>
      <p:ext uri="{BB962C8B-B14F-4D97-AF65-F5344CB8AC3E}">
        <p14:creationId xmlns:p14="http://schemas.microsoft.com/office/powerpoint/2010/main" val="7789978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4"/>
            <a:ext cx="8208118" cy="4182807"/>
          </a:xfrm>
          <a:prstGeom prst="rect">
            <a:avLst/>
          </a:prstGeom>
        </p:spPr>
        <p:txBody>
          <a:bodyPr spcFirstLastPara="1" wrap="square" lIns="91425" tIns="91425" rIns="91425" bIns="91425" anchor="t" anchorCtr="0">
            <a:normAutofit/>
          </a:bodyPr>
          <a:lstStyle/>
          <a:p>
            <a:r>
              <a:rPr lang="en-US" dirty="0"/>
              <a:t>Media products should include the following:</a:t>
            </a:r>
          </a:p>
          <a:p>
            <a:pPr lvl="1"/>
            <a:r>
              <a:rPr lang="en-US" dirty="0"/>
              <a:t>Who- number of Soldiers, units, duties</a:t>
            </a:r>
          </a:p>
          <a:p>
            <a:pPr lvl="1"/>
            <a:r>
              <a:rPr lang="en-US" dirty="0"/>
              <a:t>What- what the activity is and its significance</a:t>
            </a:r>
          </a:p>
          <a:p>
            <a:pPr lvl="1"/>
            <a:r>
              <a:rPr lang="en-US" dirty="0"/>
              <a:t>When- date, time</a:t>
            </a:r>
          </a:p>
          <a:p>
            <a:pPr lvl="1"/>
            <a:r>
              <a:rPr lang="en-US" dirty="0"/>
              <a:t>Where- address, directions</a:t>
            </a:r>
          </a:p>
          <a:p>
            <a:pPr lvl="1"/>
            <a:r>
              <a:rPr lang="en-US" dirty="0"/>
              <a:t>Why- reason for the training/event</a:t>
            </a:r>
          </a:p>
          <a:p>
            <a:pPr lvl="1"/>
            <a:r>
              <a:rPr lang="en-US" dirty="0"/>
              <a:t>How- method of completing the mission</a:t>
            </a:r>
            <a:br>
              <a:rPr lang="en-US" dirty="0"/>
            </a:br>
            <a:endParaRPr lang="en-US" dirty="0"/>
          </a:p>
          <a:p>
            <a:r>
              <a:rPr lang="en-US" dirty="0"/>
              <a:t>Provide contact information for the PAO, UPAR and unit</a:t>
            </a:r>
            <a:br>
              <a:rPr lang="en-US" dirty="0"/>
            </a:br>
            <a:endParaRPr lang="en-US" dirty="0"/>
          </a:p>
          <a:p>
            <a:r>
              <a:rPr lang="en-US" dirty="0"/>
              <a:t>Provide website if available</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101</a:t>
            </a:fld>
            <a:endParaRPr dirty="0"/>
          </a:p>
        </p:txBody>
      </p:sp>
      <p:sp>
        <p:nvSpPr>
          <p:cNvPr id="2" name="Title 1"/>
          <p:cNvSpPr>
            <a:spLocks noGrp="1"/>
          </p:cNvSpPr>
          <p:nvPr>
            <p:ph type="title"/>
          </p:nvPr>
        </p:nvSpPr>
        <p:spPr/>
        <p:txBody>
          <a:bodyPr/>
          <a:lstStyle/>
          <a:p>
            <a:r>
              <a:rPr lang="en-US" dirty="0"/>
              <a:t>Key Information</a:t>
            </a:r>
          </a:p>
        </p:txBody>
      </p:sp>
    </p:spTree>
    <p:extLst>
      <p:ext uri="{BB962C8B-B14F-4D97-AF65-F5344CB8AC3E}">
        <p14:creationId xmlns:p14="http://schemas.microsoft.com/office/powerpoint/2010/main" val="7752889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0987" y="836664"/>
            <a:ext cx="8188663" cy="4215233"/>
          </a:xfrm>
          <a:prstGeom prst="rect">
            <a:avLst/>
          </a:prstGeom>
        </p:spPr>
        <p:txBody>
          <a:bodyPr spcFirstLastPara="1" wrap="square" lIns="91425" tIns="91425" rIns="91425" bIns="91425" anchor="t" anchorCtr="0">
            <a:normAutofit fontScale="92500" lnSpcReduction="20000"/>
          </a:bodyPr>
          <a:lstStyle/>
          <a:p>
            <a:r>
              <a:rPr lang="en-US" dirty="0"/>
              <a:t>Who will you send the news advisory/release to?</a:t>
            </a:r>
            <a:br>
              <a:rPr lang="en-US" dirty="0"/>
            </a:br>
            <a:endParaRPr lang="en-US" dirty="0"/>
          </a:p>
          <a:p>
            <a:r>
              <a:rPr lang="en-US" dirty="0"/>
              <a:t>Is the subject newsworthy?</a:t>
            </a:r>
            <a:br>
              <a:rPr lang="en-US" dirty="0"/>
            </a:br>
            <a:endParaRPr lang="en-US" dirty="0"/>
          </a:p>
          <a:p>
            <a:r>
              <a:rPr lang="en-US" dirty="0"/>
              <a:t>Does the release conform to the Associated Press Stylebook?</a:t>
            </a:r>
            <a:br>
              <a:rPr lang="en-US" dirty="0"/>
            </a:br>
            <a:endParaRPr lang="en-US" dirty="0"/>
          </a:p>
          <a:p>
            <a:r>
              <a:rPr lang="en-US" dirty="0"/>
              <a:t>Does it answer the 5 Ws and provide a ‘so what’ to the reader?</a:t>
            </a:r>
            <a:br>
              <a:rPr lang="en-US" dirty="0"/>
            </a:br>
            <a:endParaRPr lang="en-US" dirty="0"/>
          </a:p>
          <a:p>
            <a:r>
              <a:rPr lang="en-US" dirty="0"/>
              <a:t>Is it concise?</a:t>
            </a:r>
            <a:br>
              <a:rPr lang="en-US" dirty="0"/>
            </a:br>
            <a:endParaRPr lang="en-US" dirty="0"/>
          </a:p>
          <a:p>
            <a:r>
              <a:rPr lang="en-US" dirty="0"/>
              <a:t>Is the information presented in a descending order of importance?</a:t>
            </a:r>
          </a:p>
          <a:p>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102</a:t>
            </a:fld>
            <a:endParaRPr dirty="0"/>
          </a:p>
        </p:txBody>
      </p:sp>
      <p:sp>
        <p:nvSpPr>
          <p:cNvPr id="2" name="Title 1"/>
          <p:cNvSpPr>
            <a:spLocks noGrp="1"/>
          </p:cNvSpPr>
          <p:nvPr>
            <p:ph type="title"/>
          </p:nvPr>
        </p:nvSpPr>
        <p:spPr/>
        <p:txBody>
          <a:bodyPr/>
          <a:lstStyle/>
          <a:p>
            <a:r>
              <a:rPr lang="en-US" dirty="0"/>
              <a:t>Checklist</a:t>
            </a:r>
          </a:p>
        </p:txBody>
      </p:sp>
    </p:spTree>
    <p:extLst>
      <p:ext uri="{BB962C8B-B14F-4D97-AF65-F5344CB8AC3E}">
        <p14:creationId xmlns:p14="http://schemas.microsoft.com/office/powerpoint/2010/main" val="25849530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Shape 123"/>
        <p:cNvGrpSpPr/>
        <p:nvPr/>
      </p:nvGrpSpPr>
      <p:grpSpPr>
        <a:xfrm>
          <a:off x="0" y="0"/>
          <a:ext cx="0" cy="0"/>
          <a:chOff x="0" y="0"/>
          <a:chExt cx="0" cy="0"/>
        </a:xfrm>
      </p:grpSpPr>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103</a:t>
            </a:fld>
            <a:endParaRPr dirty="0"/>
          </a:p>
        </p:txBody>
      </p:sp>
      <p:sp>
        <p:nvSpPr>
          <p:cNvPr id="2" name="Title 1"/>
          <p:cNvSpPr>
            <a:spLocks noGrp="1"/>
          </p:cNvSpPr>
          <p:nvPr>
            <p:ph type="title"/>
          </p:nvPr>
        </p:nvSpPr>
        <p:spPr/>
        <p:txBody>
          <a:bodyPr/>
          <a:lstStyle/>
          <a:p>
            <a:r>
              <a:rPr lang="en-US" dirty="0"/>
              <a:t>Key Information</a:t>
            </a:r>
          </a:p>
        </p:txBody>
      </p:sp>
      <p:pic>
        <p:nvPicPr>
          <p:cNvPr id="2059" name="Picture 11" descr="U.S. DEPARTMENT OF DEF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23" y="939943"/>
            <a:ext cx="2929596" cy="8699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57239" y="956869"/>
            <a:ext cx="4572000" cy="1169551"/>
          </a:xfrm>
          <a:prstGeom prst="rect">
            <a:avLst/>
          </a:prstGeom>
        </p:spPr>
        <p:txBody>
          <a:bodyPr>
            <a:spAutoFit/>
          </a:bodyPr>
          <a:lstStyle/>
          <a:p>
            <a:pPr algn="ctr" fontAlgn="base"/>
            <a:r>
              <a:rPr lang="en-US" b="1" cap="all" dirty="0">
                <a:solidFill>
                  <a:srgbClr val="717171"/>
                </a:solidFill>
                <a:latin typeface="Lato"/>
              </a:rPr>
              <a:t>IMMEDIATE RELEASE</a:t>
            </a:r>
          </a:p>
          <a:p>
            <a:pPr algn="ctr" fontAlgn="base"/>
            <a:r>
              <a:rPr lang="en-US" b="1" dirty="0">
                <a:solidFill>
                  <a:srgbClr val="333333"/>
                </a:solidFill>
                <a:latin typeface="Crimson Text"/>
              </a:rPr>
              <a:t>Force Health Protection Guidance (Supplement 20) – Department of Defense Guidance for Personnel Traveling During the Coronavirus Disease 2019 Pandemic</a:t>
            </a:r>
          </a:p>
        </p:txBody>
      </p:sp>
      <p:sp>
        <p:nvSpPr>
          <p:cNvPr id="11" name="Rectangle 10"/>
          <p:cNvSpPr/>
          <p:nvPr/>
        </p:nvSpPr>
        <p:spPr>
          <a:xfrm>
            <a:off x="11151" y="1989570"/>
            <a:ext cx="9132849" cy="3108543"/>
          </a:xfrm>
          <a:prstGeom prst="rect">
            <a:avLst/>
          </a:prstGeom>
        </p:spPr>
        <p:txBody>
          <a:bodyPr wrap="square">
            <a:spAutoFit/>
          </a:bodyPr>
          <a:lstStyle/>
          <a:p>
            <a:pPr fontAlgn="base"/>
            <a:r>
              <a:rPr lang="en-US" dirty="0">
                <a:solidFill>
                  <a:srgbClr val="333333"/>
                </a:solidFill>
                <a:latin typeface="Lato"/>
              </a:rPr>
              <a:t>Today, the Department of Defense released the memorandum for Force Health Protection Guidance (Supplement 20) – Department of Defense Guidance for Personnel Traveling During the Coronavirus Disease 2019 Pandemic. This memorandum supplements requirements in references (a) through (c) and rescinds and replaces Under Secretary of Defense for Personnel and Readiness Memorandum “Force Health Protection Guidance (Supplement 14) – Department of Defense Guidance for Personnel Traveling During the Coronavirus Disease 2019 Pandemic, December 29, 2020.</a:t>
            </a:r>
          </a:p>
          <a:p>
            <a:pPr fontAlgn="base"/>
            <a:r>
              <a:rPr lang="en-US" dirty="0">
                <a:solidFill>
                  <a:srgbClr val="333333"/>
                </a:solidFill>
                <a:latin typeface="Lato"/>
              </a:rPr>
              <a:t>This memorandum applies to official and unofficial travel and proves updated pre- and post-travel guidance for purposes of force health protection (FHP) for Service members, DoD family members, DoD civilian employees, and DoD contractor personnel, as well as fully vaccinated individuals.</a:t>
            </a:r>
          </a:p>
          <a:p>
            <a:pPr fontAlgn="base"/>
            <a:r>
              <a:rPr lang="en-US" dirty="0">
                <a:solidFill>
                  <a:srgbClr val="333333"/>
                </a:solidFill>
                <a:latin typeface="Lato"/>
              </a:rPr>
              <a:t>The Secretaries of the Military Departments, heads of OSD Components, and Commanders of the Geographic Combatant Commands may implement more restrictive guidance and additional FHP measures based on mission requirements and local risk assessments, in consultation with their medical staffs and public health authorities.</a:t>
            </a:r>
          </a:p>
          <a:p>
            <a:pPr fontAlgn="base"/>
            <a:r>
              <a:rPr lang="en-US" dirty="0">
                <a:solidFill>
                  <a:srgbClr val="333333"/>
                </a:solidFill>
                <a:latin typeface="Lato"/>
              </a:rPr>
              <a:t>The memo for Force Health Protection Guidance (Supplement 20) – Department of Defense Guidance for Personnel Traveling During the Coronavirus Disease 2019 Pandemic </a:t>
            </a:r>
            <a:r>
              <a:rPr lang="en-US" dirty="0">
                <a:latin typeface="Lato"/>
                <a:hlinkClick r:id="rId4"/>
              </a:rPr>
              <a:t>can be found here</a:t>
            </a:r>
            <a:r>
              <a:rPr lang="en-US" dirty="0">
                <a:solidFill>
                  <a:srgbClr val="333333"/>
                </a:solidFill>
                <a:latin typeface="Lato"/>
              </a:rPr>
              <a:t>.</a:t>
            </a:r>
          </a:p>
        </p:txBody>
      </p:sp>
    </p:spTree>
    <p:extLst>
      <p:ext uri="{BB962C8B-B14F-4D97-AF65-F5344CB8AC3E}">
        <p14:creationId xmlns:p14="http://schemas.microsoft.com/office/powerpoint/2010/main" val="1446139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8210"/>
            <a:ext cx="7838467" cy="3421663"/>
          </a:xfrm>
          <a:prstGeom prst="rect">
            <a:avLst/>
          </a:prstGeom>
        </p:spPr>
        <p:txBody>
          <a:bodyPr spcFirstLastPara="1" wrap="square" lIns="91425" tIns="91425" rIns="91425" bIns="91425" anchor="t" anchorCtr="0">
            <a:noAutofit/>
          </a:bodyPr>
          <a:lstStyle/>
          <a:p>
            <a:r>
              <a:rPr lang="en-US" dirty="0"/>
              <a:t>Lead</a:t>
            </a:r>
            <a:br>
              <a:rPr lang="en-US" dirty="0"/>
            </a:br>
            <a:endParaRPr lang="en-US" dirty="0"/>
          </a:p>
          <a:p>
            <a:pPr lvl="1"/>
            <a:r>
              <a:rPr lang="en-US" dirty="0"/>
              <a:t>Opening paragraph</a:t>
            </a:r>
            <a:br>
              <a:rPr lang="en-US" dirty="0"/>
            </a:br>
            <a:endParaRPr lang="en-US" dirty="0"/>
          </a:p>
          <a:p>
            <a:pPr lvl="1"/>
            <a:r>
              <a:rPr lang="en-US" dirty="0"/>
              <a:t>Most important part of a news story</a:t>
            </a:r>
            <a:br>
              <a:rPr lang="en-US" dirty="0"/>
            </a:br>
            <a:endParaRPr lang="en-US" dirty="0"/>
          </a:p>
          <a:p>
            <a:pPr lvl="1"/>
            <a:r>
              <a:rPr lang="en-US" dirty="0"/>
              <a:t>Attention-grabber for those who need interest</a:t>
            </a:r>
            <a:br>
              <a:rPr lang="en-US" dirty="0"/>
            </a:br>
            <a:endParaRPr lang="en-US" dirty="0"/>
          </a:p>
          <a:p>
            <a:pPr lvl="1"/>
            <a:r>
              <a:rPr lang="en-US" dirty="0"/>
              <a:t>Includes who, what, where, when, why, how</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104</a:t>
            </a:fld>
            <a:endParaRPr dirty="0"/>
          </a:p>
        </p:txBody>
      </p:sp>
      <p:sp>
        <p:nvSpPr>
          <p:cNvPr id="2" name="Title 1"/>
          <p:cNvSpPr>
            <a:spLocks noGrp="1"/>
          </p:cNvSpPr>
          <p:nvPr>
            <p:ph type="title"/>
          </p:nvPr>
        </p:nvSpPr>
        <p:spPr/>
        <p:txBody>
          <a:bodyPr/>
          <a:lstStyle/>
          <a:p>
            <a:r>
              <a:rPr lang="en-US" dirty="0"/>
              <a:t>Lead</a:t>
            </a:r>
          </a:p>
        </p:txBody>
      </p:sp>
    </p:spTree>
    <p:extLst>
      <p:ext uri="{BB962C8B-B14F-4D97-AF65-F5344CB8AC3E}">
        <p14:creationId xmlns:p14="http://schemas.microsoft.com/office/powerpoint/2010/main" val="42688281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8210"/>
            <a:ext cx="7831982" cy="3421663"/>
          </a:xfrm>
          <a:prstGeom prst="rect">
            <a:avLst/>
          </a:prstGeom>
        </p:spPr>
        <p:txBody>
          <a:bodyPr spcFirstLastPara="1" wrap="square" lIns="91425" tIns="91425" rIns="91425" bIns="91425" anchor="t" anchorCtr="0">
            <a:noAutofit/>
          </a:bodyPr>
          <a:lstStyle/>
          <a:p>
            <a:r>
              <a:rPr lang="en-US" dirty="0"/>
              <a:t>Write a lead:</a:t>
            </a:r>
            <a:br>
              <a:rPr lang="en-US" dirty="0"/>
            </a:br>
            <a:endParaRPr lang="en-US" dirty="0"/>
          </a:p>
          <a:p>
            <a:pPr lvl="1"/>
            <a:r>
              <a:rPr lang="en-US" dirty="0"/>
              <a:t>An MWR concert</a:t>
            </a:r>
          </a:p>
          <a:p>
            <a:pPr lvl="1"/>
            <a:r>
              <a:rPr lang="en-US" dirty="0"/>
              <a:t>9 p.m.</a:t>
            </a:r>
          </a:p>
          <a:p>
            <a:pPr lvl="1"/>
            <a:r>
              <a:rPr lang="en-US" dirty="0"/>
              <a:t>Tonight</a:t>
            </a:r>
          </a:p>
          <a:p>
            <a:pPr lvl="1"/>
            <a:r>
              <a:rPr lang="en-US" dirty="0"/>
              <a:t>Free and open to the public</a:t>
            </a:r>
          </a:p>
          <a:p>
            <a:pPr lvl="1"/>
            <a:r>
              <a:rPr lang="en-US" dirty="0"/>
              <a:t>Free hotdogs and popcorn</a:t>
            </a:r>
          </a:p>
          <a:p>
            <a:pPr lvl="1"/>
            <a:r>
              <a:rPr lang="en-US" dirty="0"/>
              <a:t>Fort George G. Meade, Maryland, parade field</a:t>
            </a:r>
          </a:p>
          <a:p>
            <a:pPr lvl="1"/>
            <a:r>
              <a:rPr lang="en-US" dirty="0"/>
              <a:t>Metallica, Pantera and Phil Collins will perform</a:t>
            </a:r>
          </a:p>
          <a:p>
            <a:pPr lvl="1"/>
            <a:r>
              <a:rPr lang="en-US" dirty="0"/>
              <a:t>Master Sgt. Ernie Bilko will introduce the acts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105</a:t>
            </a:fld>
            <a:endParaRPr dirty="0"/>
          </a:p>
        </p:txBody>
      </p:sp>
      <p:sp>
        <p:nvSpPr>
          <p:cNvPr id="2" name="Title 1"/>
          <p:cNvSpPr>
            <a:spLocks noGrp="1"/>
          </p:cNvSpPr>
          <p:nvPr>
            <p:ph type="title"/>
          </p:nvPr>
        </p:nvSpPr>
        <p:spPr/>
        <p:txBody>
          <a:bodyPr/>
          <a:lstStyle/>
          <a:p>
            <a:r>
              <a:rPr lang="en-US" dirty="0"/>
              <a:t>Exercise- Scenarios</a:t>
            </a:r>
          </a:p>
        </p:txBody>
      </p:sp>
    </p:spTree>
    <p:extLst>
      <p:ext uri="{BB962C8B-B14F-4D97-AF65-F5344CB8AC3E}">
        <p14:creationId xmlns:p14="http://schemas.microsoft.com/office/powerpoint/2010/main" val="32499743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0987" y="839729"/>
            <a:ext cx="7819012" cy="3421663"/>
          </a:xfrm>
          <a:prstGeom prst="rect">
            <a:avLst/>
          </a:prstGeom>
        </p:spPr>
        <p:txBody>
          <a:bodyPr spcFirstLastPara="1" wrap="square" lIns="91425" tIns="91425" rIns="91425" bIns="91425" anchor="t" anchorCtr="0">
            <a:noAutofit/>
          </a:bodyPr>
          <a:lstStyle/>
          <a:p>
            <a:r>
              <a:rPr lang="en-US" dirty="0"/>
              <a:t>Bridge</a:t>
            </a:r>
            <a:br>
              <a:rPr lang="en-US" dirty="0"/>
            </a:br>
            <a:endParaRPr lang="en-US" dirty="0"/>
          </a:p>
          <a:p>
            <a:pPr lvl="1"/>
            <a:r>
              <a:rPr lang="en-US" dirty="0"/>
              <a:t>Links one idea to another</a:t>
            </a:r>
            <a:br>
              <a:rPr lang="en-US" dirty="0"/>
            </a:br>
            <a:endParaRPr lang="en-US" dirty="0"/>
          </a:p>
          <a:p>
            <a:pPr lvl="1"/>
            <a:r>
              <a:rPr lang="en-US" dirty="0"/>
              <a:t>Create a smooth transition between ideas</a:t>
            </a:r>
            <a:br>
              <a:rPr lang="en-US" dirty="0"/>
            </a:br>
            <a:endParaRPr lang="en-US" dirty="0"/>
          </a:p>
          <a:p>
            <a:pPr lvl="1"/>
            <a:r>
              <a:rPr lang="en-US" dirty="0"/>
              <a:t>Topic sentence that coveys reader from old paragraph to new paragraph</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106</a:t>
            </a:fld>
            <a:endParaRPr dirty="0"/>
          </a:p>
        </p:txBody>
      </p:sp>
      <p:sp>
        <p:nvSpPr>
          <p:cNvPr id="2" name="Title 1"/>
          <p:cNvSpPr>
            <a:spLocks noGrp="1"/>
          </p:cNvSpPr>
          <p:nvPr>
            <p:ph type="title"/>
          </p:nvPr>
        </p:nvSpPr>
        <p:spPr/>
        <p:txBody>
          <a:bodyPr/>
          <a:lstStyle/>
          <a:p>
            <a:r>
              <a:rPr lang="en-US" dirty="0"/>
              <a:t>Bridge</a:t>
            </a:r>
          </a:p>
        </p:txBody>
      </p:sp>
    </p:spTree>
    <p:extLst>
      <p:ext uri="{BB962C8B-B14F-4D97-AF65-F5344CB8AC3E}">
        <p14:creationId xmlns:p14="http://schemas.microsoft.com/office/powerpoint/2010/main" val="27649321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9729"/>
            <a:ext cx="7838467" cy="3421663"/>
          </a:xfrm>
          <a:prstGeom prst="rect">
            <a:avLst/>
          </a:prstGeom>
        </p:spPr>
        <p:txBody>
          <a:bodyPr spcFirstLastPara="1" wrap="square" lIns="91425" tIns="91425" rIns="91425" bIns="91425" anchor="t" anchorCtr="0">
            <a:noAutofit/>
          </a:bodyPr>
          <a:lstStyle/>
          <a:p>
            <a:r>
              <a:rPr lang="en-US" dirty="0"/>
              <a:t>Write a lead and bridge:</a:t>
            </a:r>
            <a:br>
              <a:rPr lang="en-US" dirty="0"/>
            </a:br>
            <a:endParaRPr lang="en-US" dirty="0"/>
          </a:p>
          <a:p>
            <a:pPr lvl="1"/>
            <a:r>
              <a:rPr lang="en-US" dirty="0"/>
              <a:t>All are welcome</a:t>
            </a:r>
          </a:p>
          <a:p>
            <a:pPr lvl="1"/>
            <a:r>
              <a:rPr lang="en-US" dirty="0"/>
              <a:t>Free</a:t>
            </a:r>
          </a:p>
          <a:p>
            <a:pPr lvl="1"/>
            <a:r>
              <a:rPr lang="en-US" dirty="0"/>
              <a:t>Eight World Wrestling Federation members</a:t>
            </a:r>
          </a:p>
          <a:p>
            <a:pPr lvl="1"/>
            <a:r>
              <a:rPr lang="en-US" dirty="0"/>
              <a:t>Post fitness center from 7-9 p.m.</a:t>
            </a:r>
          </a:p>
          <a:p>
            <a:pPr lvl="1"/>
            <a:r>
              <a:rPr lang="en-US" dirty="0"/>
              <a:t>Autographs</a:t>
            </a:r>
          </a:p>
          <a:p>
            <a:pPr lvl="1"/>
            <a:r>
              <a:rPr lang="en-US" dirty="0"/>
              <a:t>Hulk Hogan will attend</a:t>
            </a:r>
          </a:p>
          <a:p>
            <a:pPr lvl="1"/>
            <a:r>
              <a:rPr lang="en-US" dirty="0"/>
              <a:t>WWF are on a tour of Baltimore schools to discuss drugs</a:t>
            </a:r>
          </a:p>
          <a:p>
            <a:pPr lvl="1"/>
            <a:r>
              <a:rPr lang="en-US" dirty="0"/>
              <a:t>Friday</a:t>
            </a:r>
          </a:p>
          <a:p>
            <a:pPr lvl="1"/>
            <a:r>
              <a:rPr lang="en-US" dirty="0"/>
              <a:t>Open to the public</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107</a:t>
            </a:fld>
            <a:endParaRPr dirty="0"/>
          </a:p>
        </p:txBody>
      </p:sp>
      <p:sp>
        <p:nvSpPr>
          <p:cNvPr id="2" name="Title 1"/>
          <p:cNvSpPr>
            <a:spLocks noGrp="1"/>
          </p:cNvSpPr>
          <p:nvPr>
            <p:ph type="title"/>
          </p:nvPr>
        </p:nvSpPr>
        <p:spPr/>
        <p:txBody>
          <a:bodyPr/>
          <a:lstStyle/>
          <a:p>
            <a:r>
              <a:rPr lang="en-US" dirty="0"/>
              <a:t>Exercise- Scenarios</a:t>
            </a:r>
          </a:p>
        </p:txBody>
      </p:sp>
    </p:spTree>
    <p:extLst>
      <p:ext uri="{BB962C8B-B14F-4D97-AF65-F5344CB8AC3E}">
        <p14:creationId xmlns:p14="http://schemas.microsoft.com/office/powerpoint/2010/main" val="19633204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9729"/>
            <a:ext cx="7831982" cy="3421663"/>
          </a:xfrm>
          <a:prstGeom prst="rect">
            <a:avLst/>
          </a:prstGeom>
        </p:spPr>
        <p:txBody>
          <a:bodyPr spcFirstLastPara="1" wrap="square" lIns="91425" tIns="91425" rIns="91425" bIns="91425" anchor="t" anchorCtr="0">
            <a:noAutofit/>
          </a:bodyPr>
          <a:lstStyle/>
          <a:p>
            <a:r>
              <a:rPr lang="en-US" dirty="0"/>
              <a:t>Write a PSA:</a:t>
            </a:r>
            <a:br>
              <a:rPr lang="en-US" dirty="0"/>
            </a:br>
            <a:endParaRPr lang="en-US" dirty="0"/>
          </a:p>
          <a:p>
            <a:pPr indent="0">
              <a:buNone/>
            </a:pPr>
            <a:r>
              <a:rPr lang="en-US" sz="1600" dirty="0"/>
              <a:t>The sixth annual Fort Bragg Community Fair runs from July 1 to July 5 this year at the Main Post Parade Field. The fair is free and open to the public. Gates open at 2 p.m. and close at midnight each day. </a:t>
            </a:r>
          </a:p>
          <a:p>
            <a:pPr indent="0">
              <a:buNone/>
            </a:pPr>
            <a:endParaRPr lang="en-US" sz="1600" dirty="0"/>
          </a:p>
          <a:p>
            <a:pPr indent="0">
              <a:buNone/>
            </a:pPr>
            <a:r>
              <a:rPr lang="en-US" sz="1600" dirty="0"/>
              <a:t>The Golden Knights parachute demonstration team will do a pair of shows on Independence Day at 2 p.m. and 5 p.m.</a:t>
            </a:r>
            <a:endParaRPr lang="en-US" dirty="0"/>
          </a:p>
          <a:p>
            <a:pPr indent="0">
              <a:buNone/>
            </a:pPr>
            <a:endParaRPr lang="en-US" sz="1600" dirty="0"/>
          </a:p>
          <a:p>
            <a:pPr indent="0">
              <a:buNone/>
            </a:pPr>
            <a:r>
              <a:rPr lang="en-US" sz="1600" dirty="0"/>
              <a:t>Daily musical acts include the U.S. Army Field Band, country and western act The Mudslingers and local rockers Nobody’s Dog. Schedules for each act are available on Ft. Bragg’s website. More than 30 rides, including pony rides for the kids, along with 40 food and game booths will be on site.</a:t>
            </a:r>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108</a:t>
            </a:fld>
            <a:endParaRPr dirty="0"/>
          </a:p>
        </p:txBody>
      </p:sp>
      <p:sp>
        <p:nvSpPr>
          <p:cNvPr id="2" name="Title 1"/>
          <p:cNvSpPr>
            <a:spLocks noGrp="1"/>
          </p:cNvSpPr>
          <p:nvPr>
            <p:ph type="title"/>
          </p:nvPr>
        </p:nvSpPr>
        <p:spPr/>
        <p:txBody>
          <a:bodyPr/>
          <a:lstStyle/>
          <a:p>
            <a:r>
              <a:rPr lang="en-US" dirty="0"/>
              <a:t>Scenarios</a:t>
            </a:r>
          </a:p>
        </p:txBody>
      </p:sp>
    </p:spTree>
    <p:extLst>
      <p:ext uri="{BB962C8B-B14F-4D97-AF65-F5344CB8AC3E}">
        <p14:creationId xmlns:p14="http://schemas.microsoft.com/office/powerpoint/2010/main" val="2771636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9729"/>
            <a:ext cx="7844952" cy="3421663"/>
          </a:xfrm>
          <a:prstGeom prst="rect">
            <a:avLst/>
          </a:prstGeom>
        </p:spPr>
        <p:txBody>
          <a:bodyPr spcFirstLastPara="1" wrap="square" lIns="91425" tIns="91425" rIns="91425" bIns="91425" anchor="t" anchorCtr="0">
            <a:noAutofit/>
          </a:bodyPr>
          <a:lstStyle/>
          <a:p>
            <a:r>
              <a:rPr lang="en-US" dirty="0"/>
              <a:t>What are the 5 W’s that are critical to the story?</a:t>
            </a:r>
            <a:br>
              <a:rPr lang="en-US" dirty="0"/>
            </a:br>
            <a:endParaRPr lang="en-US" dirty="0"/>
          </a:p>
          <a:p>
            <a:r>
              <a:rPr lang="en-US" dirty="0"/>
              <a:t>Where do they belong in a story?</a:t>
            </a:r>
            <a:br>
              <a:rPr lang="en-US" dirty="0"/>
            </a:br>
            <a:endParaRPr lang="en-US" dirty="0"/>
          </a:p>
          <a:p>
            <a:r>
              <a:rPr lang="en-US" dirty="0"/>
              <a:t>Who should you coordinate with prior to sending media advisories or press releases?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109</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155907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0868" y="907189"/>
            <a:ext cx="7834835" cy="3445246"/>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CI is one of the most important PA functions</a:t>
            </a:r>
          </a:p>
          <a:p>
            <a:pPr marL="457200" lvl="0" indent="-381000" algn="l" rtl="0">
              <a:spcBef>
                <a:spcPts val="600"/>
              </a:spcBef>
              <a:spcAft>
                <a:spcPts val="0"/>
              </a:spcAft>
              <a:buSzPts val="2400"/>
              <a:buChar char="◉"/>
            </a:pPr>
            <a:r>
              <a:rPr lang="en-US" dirty="0"/>
              <a:t>Helps build a sense of teamwork and respect</a:t>
            </a:r>
          </a:p>
          <a:p>
            <a:pPr marL="457200" lvl="0" indent="-381000" algn="l" rtl="0">
              <a:spcBef>
                <a:spcPts val="600"/>
              </a:spcBef>
              <a:spcAft>
                <a:spcPts val="0"/>
              </a:spcAft>
              <a:buSzPts val="2400"/>
              <a:buChar char="◉"/>
            </a:pPr>
            <a:r>
              <a:rPr lang="en-US" dirty="0"/>
              <a:t>Tells our Soldiers’ story</a:t>
            </a:r>
          </a:p>
          <a:p>
            <a:pPr marL="457200" lvl="0" indent="-381000" algn="l" rtl="0">
              <a:spcBef>
                <a:spcPts val="600"/>
              </a:spcBef>
              <a:spcAft>
                <a:spcPts val="0"/>
              </a:spcAft>
              <a:buSzPts val="2400"/>
              <a:buChar char="◉"/>
            </a:pPr>
            <a:r>
              <a:rPr lang="en-US" dirty="0"/>
              <a:t>Well-informed teams result in good spokespersons and advocates</a:t>
            </a:r>
          </a:p>
          <a:p>
            <a:pPr marL="457200" lvl="0" indent="-381000" algn="l" rtl="0">
              <a:spcBef>
                <a:spcPts val="600"/>
              </a:spcBef>
              <a:spcAft>
                <a:spcPts val="0"/>
              </a:spcAft>
              <a:buSzPts val="2400"/>
              <a:buChar char="◉"/>
            </a:pPr>
            <a:r>
              <a:rPr lang="en-US" dirty="0"/>
              <a:t>Quells ‘rumor mill’</a:t>
            </a:r>
          </a:p>
          <a:p>
            <a:pPr marL="457200" lvl="0" indent="-381000" algn="l" rtl="0">
              <a:spcBef>
                <a:spcPts val="600"/>
              </a:spcBef>
              <a:spcAft>
                <a:spcPts val="0"/>
              </a:spcAft>
              <a:buSzPts val="2400"/>
              <a:buChar char="◉"/>
            </a:pPr>
            <a:r>
              <a:rPr lang="en-US" dirty="0"/>
              <a:t>Garners family and community support</a:t>
            </a:r>
          </a:p>
          <a:p>
            <a:pPr marL="457200" lvl="0" indent="-381000" algn="l" rtl="0">
              <a:spcBef>
                <a:spcPts val="600"/>
              </a:spcBef>
              <a:spcAft>
                <a:spcPts val="0"/>
              </a:spcAft>
              <a:buSzPts val="2400"/>
              <a:buChar char="◉"/>
            </a:pPr>
            <a:r>
              <a:rPr lang="en-US" dirty="0"/>
              <a:t>Addresses key topics based on CG’s guidance</a:t>
            </a:r>
          </a:p>
          <a:p>
            <a:pPr marL="457200" lvl="0" indent="-381000" algn="l" rtl="0">
              <a:spcBef>
                <a:spcPts val="600"/>
              </a:spcBef>
              <a:spcAft>
                <a:spcPts val="0"/>
              </a:spcAft>
              <a:buSzPts val="2400"/>
              <a:buChar char="◉"/>
            </a:pPr>
            <a:r>
              <a:rPr lang="en-US" dirty="0"/>
              <a:t>Situational awareness</a:t>
            </a:r>
          </a:p>
          <a:p>
            <a:pPr marL="76200" lvl="0" indent="0" algn="l" rtl="0">
              <a:spcBef>
                <a:spcPts val="600"/>
              </a:spcBef>
              <a:spcAft>
                <a:spcPts val="0"/>
              </a:spcAft>
              <a:buSzPts val="2400"/>
              <a:buNone/>
            </a:pPr>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dirty="0"/>
          </a:p>
        </p:txBody>
      </p:sp>
      <p:sp>
        <p:nvSpPr>
          <p:cNvPr id="2" name="Title 1"/>
          <p:cNvSpPr>
            <a:spLocks noGrp="1"/>
          </p:cNvSpPr>
          <p:nvPr>
            <p:ph type="title"/>
          </p:nvPr>
        </p:nvSpPr>
        <p:spPr/>
        <p:txBody>
          <a:bodyPr/>
          <a:lstStyle/>
          <a:p>
            <a:r>
              <a:rPr lang="en-US" dirty="0"/>
              <a:t>Command Information</a:t>
            </a:r>
          </a:p>
        </p:txBody>
      </p:sp>
    </p:spTree>
    <p:extLst>
      <p:ext uri="{BB962C8B-B14F-4D97-AF65-F5344CB8AC3E}">
        <p14:creationId xmlns:p14="http://schemas.microsoft.com/office/powerpoint/2010/main" val="9901959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177868" y="1992350"/>
            <a:ext cx="3787800" cy="1159800"/>
          </a:xfrm>
          <a:prstGeom prst="rect">
            <a:avLst/>
          </a:prstGeom>
        </p:spPr>
        <p:txBody>
          <a:bodyPr spcFirstLastPara="1" wrap="square" lIns="91425" tIns="91425" rIns="91425" bIns="91425" anchor="b" anchorCtr="0">
            <a:noAutofit/>
          </a:bodyPr>
          <a:lstStyle/>
          <a:p>
            <a:r>
              <a:rPr lang="en-US" dirty="0"/>
              <a:t>Photography and Caption Writing</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Lora"/>
                <a:ea typeface="Lora"/>
                <a:cs typeface="Lora"/>
                <a:sym typeface="Lora"/>
              </a:rPr>
              <a:t>6</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110</a:t>
            </a:fld>
            <a:endParaRPr dirty="0"/>
          </a:p>
        </p:txBody>
      </p:sp>
    </p:spTree>
    <p:extLst>
      <p:ext uri="{BB962C8B-B14F-4D97-AF65-F5344CB8AC3E}">
        <p14:creationId xmlns:p14="http://schemas.microsoft.com/office/powerpoint/2010/main" val="3044269027"/>
      </p:ext>
    </p:extLst>
  </p:cSld>
  <p:clrMapOvr>
    <a:masterClrMapping/>
  </p:clrMapOvr>
  <p:extLst>
    <p:ext uri="{6950BFC3-D8DA-4A85-94F7-54DA5524770B}">
      <p188:commentRel xmlns:p188="http://schemas.microsoft.com/office/powerpoint/2018/8/main" r:id="rId3"/>
    </p:ext>
  </p:extLs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111</a:t>
            </a:fld>
            <a:endParaRPr dirty="0"/>
          </a:p>
        </p:txBody>
      </p:sp>
      <p:sp>
        <p:nvSpPr>
          <p:cNvPr id="2" name="Title 1"/>
          <p:cNvSpPr>
            <a:spLocks noGrp="1"/>
          </p:cNvSpPr>
          <p:nvPr>
            <p:ph type="title"/>
          </p:nvPr>
        </p:nvSpPr>
        <p:spPr>
          <a:xfrm>
            <a:off x="3767847" y="86358"/>
            <a:ext cx="5324079" cy="435600"/>
          </a:xfrm>
        </p:spPr>
        <p:txBody>
          <a:bodyPr/>
          <a:lstStyle/>
          <a:p>
            <a:r>
              <a:rPr lang="en-US" dirty="0"/>
              <a:t>Agenda</a:t>
            </a:r>
          </a:p>
        </p:txBody>
      </p:sp>
      <p:sp>
        <p:nvSpPr>
          <p:cNvPr id="3" name="Google Shape;125;p17">
            <a:extLst>
              <a:ext uri="{FF2B5EF4-FFF2-40B4-BE49-F238E27FC236}">
                <a16:creationId xmlns:a16="http://schemas.microsoft.com/office/drawing/2014/main" id="{E7807B4D-1DB6-EA62-0F86-8B4549601A51}"/>
              </a:ext>
            </a:extLst>
          </p:cNvPr>
          <p:cNvSpPr txBox="1">
            <a:spLocks/>
          </p:cNvSpPr>
          <p:nvPr/>
        </p:nvSpPr>
        <p:spPr>
          <a:xfrm>
            <a:off x="407728" y="837159"/>
            <a:ext cx="5223787" cy="430629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r>
              <a:rPr lang="en-US" dirty="0">
                <a:solidFill>
                  <a:schemeClr val="tx1">
                    <a:lumMod val="95000"/>
                    <a:lumOff val="5000"/>
                  </a:schemeClr>
                </a:solidFill>
              </a:rPr>
              <a:t>Fundamentals of Photography</a:t>
            </a:r>
            <a:br>
              <a:rPr lang="en-US" dirty="0">
                <a:solidFill>
                  <a:schemeClr val="tx1">
                    <a:lumMod val="95000"/>
                    <a:lumOff val="5000"/>
                  </a:schemeClr>
                </a:solidFill>
              </a:rPr>
            </a:br>
            <a:endParaRPr lang="en-US" dirty="0">
              <a:solidFill>
                <a:schemeClr val="tx1">
                  <a:lumMod val="95000"/>
                  <a:lumOff val="5000"/>
                </a:schemeClr>
              </a:solidFill>
            </a:endParaRPr>
          </a:p>
          <a:p>
            <a:r>
              <a:rPr lang="en-US" dirty="0">
                <a:solidFill>
                  <a:schemeClr val="tx1">
                    <a:lumMod val="95000"/>
                    <a:lumOff val="5000"/>
                  </a:schemeClr>
                </a:solidFill>
              </a:rPr>
              <a:t>Basic Compositional Techniques</a:t>
            </a:r>
            <a:br>
              <a:rPr lang="en-US" dirty="0">
                <a:solidFill>
                  <a:schemeClr val="tx1">
                    <a:lumMod val="95000"/>
                    <a:lumOff val="5000"/>
                  </a:schemeClr>
                </a:solidFill>
              </a:rPr>
            </a:br>
            <a:endParaRPr lang="en-US" dirty="0">
              <a:solidFill>
                <a:schemeClr val="tx1">
                  <a:lumMod val="95000"/>
                  <a:lumOff val="5000"/>
                </a:schemeClr>
              </a:solidFill>
            </a:endParaRPr>
          </a:p>
          <a:p>
            <a:r>
              <a:rPr lang="en-US" dirty="0">
                <a:solidFill>
                  <a:schemeClr val="tx1">
                    <a:lumMod val="95000"/>
                    <a:lumOff val="5000"/>
                  </a:schemeClr>
                </a:solidFill>
              </a:rPr>
              <a:t>SAPP</a:t>
            </a:r>
            <a:br>
              <a:rPr lang="en-US" dirty="0">
                <a:solidFill>
                  <a:schemeClr val="tx1">
                    <a:lumMod val="95000"/>
                    <a:lumOff val="5000"/>
                  </a:schemeClr>
                </a:solidFill>
              </a:rPr>
            </a:br>
            <a:endParaRPr lang="en-US" dirty="0">
              <a:solidFill>
                <a:schemeClr val="tx1">
                  <a:lumMod val="95000"/>
                  <a:lumOff val="5000"/>
                </a:schemeClr>
              </a:solidFill>
            </a:endParaRPr>
          </a:p>
          <a:p>
            <a:r>
              <a:rPr lang="en-US" dirty="0">
                <a:solidFill>
                  <a:schemeClr val="tx1">
                    <a:lumMod val="95000"/>
                    <a:lumOff val="5000"/>
                  </a:schemeClr>
                </a:solidFill>
              </a:rPr>
              <a:t>Image Requirements</a:t>
            </a:r>
            <a:br>
              <a:rPr lang="en-US" dirty="0">
                <a:solidFill>
                  <a:schemeClr val="tx1">
                    <a:lumMod val="95000"/>
                    <a:lumOff val="5000"/>
                  </a:schemeClr>
                </a:solidFill>
              </a:rPr>
            </a:br>
            <a:endParaRPr lang="en-US" dirty="0">
              <a:solidFill>
                <a:schemeClr val="tx1">
                  <a:lumMod val="95000"/>
                  <a:lumOff val="5000"/>
                </a:schemeClr>
              </a:solidFill>
            </a:endParaRPr>
          </a:p>
          <a:p>
            <a:r>
              <a:rPr lang="en-US" dirty="0">
                <a:solidFill>
                  <a:schemeClr val="tx1">
                    <a:lumMod val="95000"/>
                    <a:lumOff val="5000"/>
                  </a:schemeClr>
                </a:solidFill>
              </a:rPr>
              <a:t>Tips for Success</a:t>
            </a:r>
            <a:br>
              <a:rPr lang="en-US" dirty="0">
                <a:solidFill>
                  <a:schemeClr val="tx1">
                    <a:lumMod val="95000"/>
                    <a:lumOff val="5000"/>
                  </a:schemeClr>
                </a:solidFill>
              </a:rPr>
            </a:br>
            <a:endParaRPr lang="en-US" dirty="0">
              <a:solidFill>
                <a:schemeClr val="tx1">
                  <a:lumMod val="95000"/>
                  <a:lumOff val="5000"/>
                </a:schemeClr>
              </a:solidFill>
            </a:endParaRPr>
          </a:p>
          <a:p>
            <a:r>
              <a:rPr lang="en-US" dirty="0">
                <a:solidFill>
                  <a:schemeClr val="tx1">
                    <a:lumMod val="95000"/>
                    <a:lumOff val="5000"/>
                  </a:schemeClr>
                </a:solidFill>
              </a:rPr>
              <a:t>Caption Writing </a:t>
            </a:r>
            <a:br>
              <a:rPr lang="en-US" dirty="0">
                <a:solidFill>
                  <a:schemeClr val="tx1">
                    <a:lumMod val="95000"/>
                    <a:lumOff val="5000"/>
                  </a:schemeClr>
                </a:solidFill>
              </a:rPr>
            </a:br>
            <a:endParaRPr lang="en-US" dirty="0">
              <a:solidFill>
                <a:schemeClr val="tx1">
                  <a:lumMod val="95000"/>
                  <a:lumOff val="5000"/>
                </a:schemeClr>
              </a:solidFill>
            </a:endParaRPr>
          </a:p>
          <a:p>
            <a:r>
              <a:rPr lang="en-US" dirty="0">
                <a:solidFill>
                  <a:schemeClr val="tx1">
                    <a:lumMod val="95000"/>
                    <a:lumOff val="5000"/>
                  </a:schemeClr>
                </a:solidFill>
              </a:rPr>
              <a:t>Resources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404926240"/>
      </p:ext>
    </p:extLst>
  </p:cSld>
  <p:clrMapOvr>
    <a:masterClrMapping/>
  </p:clrMapOvr>
  <p:extLst>
    <p:ext uri="{6950BFC3-D8DA-4A85-94F7-54DA5524770B}">
      <p188:commentRel xmlns:p188="http://schemas.microsoft.com/office/powerpoint/2018/8/main" r:id="rId3"/>
    </p:ext>
  </p:extLs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DE419-A597-A6C0-6372-CF1B80AB582B}"/>
              </a:ext>
            </a:extLst>
          </p:cNvPr>
          <p:cNvSpPr>
            <a:spLocks noGrp="1"/>
          </p:cNvSpPr>
          <p:nvPr>
            <p:ph type="body" idx="1"/>
          </p:nvPr>
        </p:nvSpPr>
        <p:spPr>
          <a:xfrm>
            <a:off x="426919" y="928999"/>
            <a:ext cx="3938047" cy="3112200"/>
          </a:xfrm>
        </p:spPr>
        <p:txBody>
          <a:bodyPr/>
          <a:lstStyle/>
          <a:p>
            <a:pPr marL="76200" indent="0">
              <a:buNone/>
            </a:pPr>
            <a:r>
              <a:rPr lang="en-US" b="1" dirty="0">
                <a:solidFill>
                  <a:schemeClr val="tx1"/>
                </a:solidFill>
              </a:rPr>
              <a:t>1.  Fill the Frame</a:t>
            </a:r>
            <a:br>
              <a:rPr lang="en-US" b="1" dirty="0"/>
            </a:br>
            <a:endParaRPr lang="en-US" b="1" dirty="0"/>
          </a:p>
          <a:p>
            <a:pPr marL="990600" lvl="1" indent="-457200">
              <a:buFont typeface="Courier New"/>
              <a:buChar char="o"/>
            </a:pPr>
            <a:r>
              <a:rPr lang="en-US" dirty="0"/>
              <a:t>You are responsible for everything that is or is not in the image</a:t>
            </a:r>
            <a:br>
              <a:rPr lang="en-US" dirty="0"/>
            </a:br>
            <a:endParaRPr lang="en-US" dirty="0"/>
          </a:p>
          <a:p>
            <a:pPr marL="990600" lvl="1" indent="-457200">
              <a:buFont typeface="Courier New"/>
              <a:buChar char="o"/>
            </a:pPr>
            <a:r>
              <a:rPr lang="en-US" dirty="0"/>
              <a:t>Helps draw attention/place emphasis on subject(s)</a:t>
            </a:r>
            <a:br>
              <a:rPr lang="en-US" dirty="0"/>
            </a:br>
            <a:endParaRPr lang="en-US" dirty="0"/>
          </a:p>
          <a:p>
            <a:pPr marL="990600" lvl="1" indent="-457200">
              <a:buFont typeface="Courier New"/>
              <a:buChar char="o"/>
            </a:pPr>
            <a:r>
              <a:rPr lang="en-US" dirty="0"/>
              <a:t>Avoid wasted or dead space</a:t>
            </a:r>
          </a:p>
        </p:txBody>
      </p:sp>
      <p:sp>
        <p:nvSpPr>
          <p:cNvPr id="3" name="Slide Number Placeholder 2">
            <a:extLst>
              <a:ext uri="{FF2B5EF4-FFF2-40B4-BE49-F238E27FC236}">
                <a16:creationId xmlns:a16="http://schemas.microsoft.com/office/drawing/2014/main" id="{7EBE6551-9615-05B7-CE6D-29DFF8D006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112</a:t>
            </a:fld>
            <a:endParaRPr lang="en"/>
          </a:p>
        </p:txBody>
      </p:sp>
      <p:sp>
        <p:nvSpPr>
          <p:cNvPr id="4" name="Title 3">
            <a:extLst>
              <a:ext uri="{FF2B5EF4-FFF2-40B4-BE49-F238E27FC236}">
                <a16:creationId xmlns:a16="http://schemas.microsoft.com/office/drawing/2014/main" id="{B4078169-F70A-53A3-A992-C80D0E22C4E6}"/>
              </a:ext>
            </a:extLst>
          </p:cNvPr>
          <p:cNvSpPr>
            <a:spLocks noGrp="1"/>
          </p:cNvSpPr>
          <p:nvPr>
            <p:ph type="title"/>
          </p:nvPr>
        </p:nvSpPr>
        <p:spPr>
          <a:xfrm>
            <a:off x="3767846" y="86358"/>
            <a:ext cx="5324079" cy="435600"/>
          </a:xfrm>
        </p:spPr>
        <p:txBody>
          <a:bodyPr/>
          <a:lstStyle/>
          <a:p>
            <a:r>
              <a:rPr lang="en-US" dirty="0"/>
              <a:t>Fundamentals of Photography</a:t>
            </a:r>
          </a:p>
        </p:txBody>
      </p:sp>
      <p:pic>
        <p:nvPicPr>
          <p:cNvPr id="12" name="Picture 2" descr="https://cdn.dvidshub.net/media/thumbs/photos/2203/7090323/600x375_q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563" y="1304784"/>
            <a:ext cx="3794760" cy="2371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73768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DE419-A597-A6C0-6372-CF1B80AB582B}"/>
              </a:ext>
            </a:extLst>
          </p:cNvPr>
          <p:cNvSpPr>
            <a:spLocks noGrp="1"/>
          </p:cNvSpPr>
          <p:nvPr>
            <p:ph type="body" idx="1"/>
          </p:nvPr>
        </p:nvSpPr>
        <p:spPr>
          <a:xfrm>
            <a:off x="426919" y="948455"/>
            <a:ext cx="4415375" cy="4194996"/>
          </a:xfrm>
        </p:spPr>
        <p:txBody>
          <a:bodyPr>
            <a:normAutofit lnSpcReduction="10000"/>
          </a:bodyPr>
          <a:lstStyle/>
          <a:p>
            <a:pPr marL="76200" indent="0">
              <a:buNone/>
            </a:pPr>
            <a:r>
              <a:rPr lang="en-US" b="1" dirty="0"/>
              <a:t>2.  Control the Background</a:t>
            </a:r>
            <a:br>
              <a:rPr lang="en-US" b="1" dirty="0"/>
            </a:br>
            <a:endParaRPr lang="en-US" b="1" dirty="0"/>
          </a:p>
          <a:p>
            <a:pPr marL="990600" lvl="1" indent="-457200">
              <a:buFont typeface="Courier New"/>
              <a:buChar char="o"/>
            </a:pPr>
            <a:r>
              <a:rPr lang="en-US" sz="1800" dirty="0"/>
              <a:t>If background elements don't add anything to the image then don't include it</a:t>
            </a:r>
            <a:br>
              <a:rPr lang="en-US" sz="1800" dirty="0"/>
            </a:br>
            <a:endParaRPr lang="en-US" sz="1800" dirty="0"/>
          </a:p>
          <a:p>
            <a:pPr marL="990600" lvl="1" indent="-457200">
              <a:buFont typeface="Courier New"/>
              <a:buChar char="o"/>
            </a:pPr>
            <a:r>
              <a:rPr lang="en-US" sz="1800" dirty="0"/>
              <a:t>Avoid distracting elements:</a:t>
            </a:r>
          </a:p>
          <a:p>
            <a:pPr marL="1447800" lvl="2">
              <a:buFont typeface="Wingdings" panose="05000000000000000000" pitchFamily="2" charset="2"/>
              <a:buChar char="§"/>
            </a:pPr>
            <a:r>
              <a:rPr lang="en-US" sz="1800" dirty="0"/>
              <a:t>Signs, poles, trash, porta-johns, etc.</a:t>
            </a:r>
            <a:br>
              <a:rPr lang="en-US" sz="1800" dirty="0"/>
            </a:br>
            <a:endParaRPr lang="en-US" sz="1800" dirty="0"/>
          </a:p>
          <a:p>
            <a:pPr marL="990600" lvl="1" indent="-457200">
              <a:buFont typeface="Courier New"/>
              <a:buChar char="o"/>
            </a:pPr>
            <a:r>
              <a:rPr lang="en-US" sz="1800" dirty="0"/>
              <a:t>Control by changing your angle, position, or depth of field (if using DSLR or mirrorless system</a:t>
            </a:r>
            <a:r>
              <a:rPr lang="en-US" dirty="0"/>
              <a:t>)</a:t>
            </a:r>
          </a:p>
        </p:txBody>
      </p:sp>
      <p:sp>
        <p:nvSpPr>
          <p:cNvPr id="3" name="Slide Number Placeholder 2">
            <a:extLst>
              <a:ext uri="{FF2B5EF4-FFF2-40B4-BE49-F238E27FC236}">
                <a16:creationId xmlns:a16="http://schemas.microsoft.com/office/drawing/2014/main" id="{7EBE6551-9615-05B7-CE6D-29DFF8D006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113</a:t>
            </a:fld>
            <a:endParaRPr lang="en"/>
          </a:p>
        </p:txBody>
      </p:sp>
      <p:sp>
        <p:nvSpPr>
          <p:cNvPr id="4" name="Title 3">
            <a:extLst>
              <a:ext uri="{FF2B5EF4-FFF2-40B4-BE49-F238E27FC236}">
                <a16:creationId xmlns:a16="http://schemas.microsoft.com/office/drawing/2014/main" id="{B4078169-F70A-53A3-A992-C80D0E22C4E6}"/>
              </a:ext>
            </a:extLst>
          </p:cNvPr>
          <p:cNvSpPr>
            <a:spLocks noGrp="1"/>
          </p:cNvSpPr>
          <p:nvPr>
            <p:ph type="title"/>
          </p:nvPr>
        </p:nvSpPr>
        <p:spPr>
          <a:xfrm>
            <a:off x="3774332" y="86358"/>
            <a:ext cx="5317594" cy="435600"/>
          </a:xfrm>
        </p:spPr>
        <p:txBody>
          <a:bodyPr/>
          <a:lstStyle/>
          <a:p>
            <a:r>
              <a:rPr lang="en-US" dirty="0"/>
              <a:t>Fundamentals of Photography</a:t>
            </a:r>
          </a:p>
        </p:txBody>
      </p:sp>
      <p:pic>
        <p:nvPicPr>
          <p:cNvPr id="13" name="Picture 2" descr="https://cdn.dvidshub.net/media/thumbs/photos/2204/7122773/600x375_q75.jpg"/>
          <p:cNvPicPr>
            <a:picLocks noChangeAspect="1" noChangeArrowheads="1"/>
          </p:cNvPicPr>
          <p:nvPr/>
        </p:nvPicPr>
        <p:blipFill rotWithShape="1">
          <a:blip r:embed="rId2">
            <a:extLst>
              <a:ext uri="{28A0092B-C50C-407E-A947-70E740481C1C}">
                <a14:useLocalDpi xmlns:a14="http://schemas.microsoft.com/office/drawing/2010/main" val="0"/>
              </a:ext>
            </a:extLst>
          </a:blip>
          <a:srcRect r="4379"/>
          <a:stretch/>
        </p:blipFill>
        <p:spPr bwMode="auto">
          <a:xfrm>
            <a:off x="5078329" y="1318692"/>
            <a:ext cx="3628599" cy="2371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35974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DE419-A597-A6C0-6372-CF1B80AB582B}"/>
              </a:ext>
            </a:extLst>
          </p:cNvPr>
          <p:cNvSpPr>
            <a:spLocks noGrp="1"/>
          </p:cNvSpPr>
          <p:nvPr>
            <p:ph type="body" idx="1"/>
          </p:nvPr>
        </p:nvSpPr>
        <p:spPr>
          <a:xfrm>
            <a:off x="426919" y="941969"/>
            <a:ext cx="4274783" cy="3112200"/>
          </a:xfrm>
        </p:spPr>
        <p:txBody>
          <a:bodyPr/>
          <a:lstStyle/>
          <a:p>
            <a:pPr marL="76200" indent="0">
              <a:buNone/>
            </a:pPr>
            <a:r>
              <a:rPr lang="en-US" b="1" dirty="0"/>
              <a:t>3.  Wait for the Moment</a:t>
            </a:r>
            <a:br>
              <a:rPr lang="en-US" b="1" dirty="0"/>
            </a:br>
            <a:endParaRPr lang="en-US" b="1" dirty="0"/>
          </a:p>
          <a:p>
            <a:pPr marL="990600" lvl="1" indent="-457200">
              <a:buFont typeface="Courier New"/>
              <a:buChar char="o"/>
            </a:pPr>
            <a:r>
              <a:rPr lang="en-US" dirty="0"/>
              <a:t>Good imagery doesn't "just happen" by accident</a:t>
            </a:r>
            <a:br>
              <a:rPr lang="en-US" dirty="0"/>
            </a:br>
            <a:endParaRPr lang="en-US" dirty="0"/>
          </a:p>
          <a:p>
            <a:pPr marL="990600" lvl="1" indent="-457200">
              <a:buFont typeface="Courier New"/>
              <a:buChar char="o"/>
            </a:pPr>
            <a:r>
              <a:rPr lang="en-US" dirty="0"/>
              <a:t>Exercise patience and wait for the action to develop</a:t>
            </a:r>
            <a:br>
              <a:rPr lang="en-US" dirty="0"/>
            </a:br>
            <a:endParaRPr lang="en-US" dirty="0"/>
          </a:p>
          <a:p>
            <a:pPr marL="1447800" lvl="2">
              <a:buFont typeface="Wingdings" panose="05000000000000000000" pitchFamily="2" charset="2"/>
              <a:buChar char="§"/>
            </a:pPr>
            <a:r>
              <a:rPr lang="en-US" dirty="0"/>
              <a:t>This often requires you to anticipate what is going to happen – be prepared!</a:t>
            </a:r>
          </a:p>
        </p:txBody>
      </p:sp>
      <p:sp>
        <p:nvSpPr>
          <p:cNvPr id="3" name="Slide Number Placeholder 2">
            <a:extLst>
              <a:ext uri="{FF2B5EF4-FFF2-40B4-BE49-F238E27FC236}">
                <a16:creationId xmlns:a16="http://schemas.microsoft.com/office/drawing/2014/main" id="{7EBE6551-9615-05B7-CE6D-29DFF8D006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114</a:t>
            </a:fld>
            <a:endParaRPr lang="en"/>
          </a:p>
        </p:txBody>
      </p:sp>
      <p:sp>
        <p:nvSpPr>
          <p:cNvPr id="4" name="Title 3">
            <a:extLst>
              <a:ext uri="{FF2B5EF4-FFF2-40B4-BE49-F238E27FC236}">
                <a16:creationId xmlns:a16="http://schemas.microsoft.com/office/drawing/2014/main" id="{B4078169-F70A-53A3-A992-C80D0E22C4E6}"/>
              </a:ext>
            </a:extLst>
          </p:cNvPr>
          <p:cNvSpPr>
            <a:spLocks noGrp="1"/>
          </p:cNvSpPr>
          <p:nvPr>
            <p:ph type="title"/>
          </p:nvPr>
        </p:nvSpPr>
        <p:spPr>
          <a:xfrm>
            <a:off x="3767848" y="86358"/>
            <a:ext cx="5324078" cy="435600"/>
          </a:xfrm>
        </p:spPr>
        <p:txBody>
          <a:bodyPr/>
          <a:lstStyle/>
          <a:p>
            <a:r>
              <a:rPr lang="en-US" dirty="0"/>
              <a:t>Fundamentals of Photography</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18289" y="1304783"/>
            <a:ext cx="3553146" cy="2371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42673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https://d1ldvf68ux039x.cloudfront.net/thumbs/photos/2105/6634466/600x375_q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309" y="1258738"/>
            <a:ext cx="3883268" cy="2467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7EBE6551-9615-05B7-CE6D-29DFF8D006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115</a:t>
            </a:fld>
            <a:endParaRPr lang="en"/>
          </a:p>
        </p:txBody>
      </p:sp>
      <p:sp>
        <p:nvSpPr>
          <p:cNvPr id="4" name="Title 3">
            <a:extLst>
              <a:ext uri="{FF2B5EF4-FFF2-40B4-BE49-F238E27FC236}">
                <a16:creationId xmlns:a16="http://schemas.microsoft.com/office/drawing/2014/main" id="{B4078169-F70A-53A3-A992-C80D0E22C4E6}"/>
              </a:ext>
            </a:extLst>
          </p:cNvPr>
          <p:cNvSpPr>
            <a:spLocks noGrp="1"/>
          </p:cNvSpPr>
          <p:nvPr>
            <p:ph type="title"/>
          </p:nvPr>
        </p:nvSpPr>
        <p:spPr>
          <a:xfrm>
            <a:off x="3761362" y="86358"/>
            <a:ext cx="5330564" cy="435600"/>
          </a:xfrm>
        </p:spPr>
        <p:txBody>
          <a:bodyPr/>
          <a:lstStyle/>
          <a:p>
            <a:r>
              <a:rPr lang="en-US" dirty="0"/>
              <a:t>Basic Compositional Techniques</a:t>
            </a:r>
          </a:p>
        </p:txBody>
      </p:sp>
      <p:sp>
        <p:nvSpPr>
          <p:cNvPr id="6" name="Text Placeholder 5">
            <a:extLst>
              <a:ext uri="{FF2B5EF4-FFF2-40B4-BE49-F238E27FC236}">
                <a16:creationId xmlns:a16="http://schemas.microsoft.com/office/drawing/2014/main" id="{5D04CBDB-22B0-8073-8317-AE1D3808EEA1}"/>
              </a:ext>
            </a:extLst>
          </p:cNvPr>
          <p:cNvSpPr>
            <a:spLocks noGrp="1"/>
          </p:cNvSpPr>
          <p:nvPr>
            <p:ph type="body" idx="1"/>
          </p:nvPr>
        </p:nvSpPr>
        <p:spPr>
          <a:xfrm>
            <a:off x="435135" y="930975"/>
            <a:ext cx="4545428" cy="3119343"/>
          </a:xfrm>
        </p:spPr>
        <p:txBody>
          <a:bodyPr/>
          <a:lstStyle/>
          <a:p>
            <a:r>
              <a:rPr lang="en-US" b="1" dirty="0"/>
              <a:t>Center of Interest</a:t>
            </a:r>
            <a:br>
              <a:rPr lang="en-US" b="1" dirty="0"/>
            </a:br>
            <a:endParaRPr lang="en-US" b="1" dirty="0"/>
          </a:p>
          <a:p>
            <a:pPr lvl="1"/>
            <a:r>
              <a:rPr lang="en-US" dirty="0"/>
              <a:t>This is what your image is about (subject)</a:t>
            </a:r>
            <a:br>
              <a:rPr lang="en-US" dirty="0"/>
            </a:br>
            <a:endParaRPr lang="en-US" dirty="0"/>
          </a:p>
          <a:p>
            <a:pPr lvl="1"/>
            <a:r>
              <a:rPr lang="en-US" dirty="0"/>
              <a:t>Strongest images have a </a:t>
            </a:r>
            <a:r>
              <a:rPr lang="en-US" i="1" u="sng" dirty="0"/>
              <a:t>CLEAR</a:t>
            </a:r>
            <a:r>
              <a:rPr lang="en-US" dirty="0"/>
              <a:t> center of interest</a:t>
            </a:r>
            <a:br>
              <a:rPr lang="en-US" dirty="0"/>
            </a:br>
            <a:endParaRPr lang="en-US" dirty="0"/>
          </a:p>
          <a:p>
            <a:pPr lvl="1"/>
            <a:r>
              <a:rPr lang="en-US" dirty="0"/>
              <a:t>Remember: you're capturing imagery for more than a military audience</a:t>
            </a:r>
          </a:p>
        </p:txBody>
      </p:sp>
    </p:spTree>
    <p:extLst>
      <p:ext uri="{BB962C8B-B14F-4D97-AF65-F5344CB8AC3E}">
        <p14:creationId xmlns:p14="http://schemas.microsoft.com/office/powerpoint/2010/main" val="42726214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BE6551-9615-05B7-CE6D-29DFF8D006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116</a:t>
            </a:fld>
            <a:endParaRPr lang="en"/>
          </a:p>
        </p:txBody>
      </p:sp>
      <p:sp>
        <p:nvSpPr>
          <p:cNvPr id="4" name="Title 3">
            <a:extLst>
              <a:ext uri="{FF2B5EF4-FFF2-40B4-BE49-F238E27FC236}">
                <a16:creationId xmlns:a16="http://schemas.microsoft.com/office/drawing/2014/main" id="{B4078169-F70A-53A3-A992-C80D0E22C4E6}"/>
              </a:ext>
            </a:extLst>
          </p:cNvPr>
          <p:cNvSpPr>
            <a:spLocks noGrp="1"/>
          </p:cNvSpPr>
          <p:nvPr>
            <p:ph type="title"/>
          </p:nvPr>
        </p:nvSpPr>
        <p:spPr>
          <a:xfrm>
            <a:off x="3761362" y="86358"/>
            <a:ext cx="5330564" cy="435600"/>
          </a:xfrm>
        </p:spPr>
        <p:txBody>
          <a:bodyPr/>
          <a:lstStyle/>
          <a:p>
            <a:r>
              <a:rPr lang="en-US" dirty="0"/>
              <a:t>Basic Compositional Techniques</a:t>
            </a:r>
          </a:p>
        </p:txBody>
      </p:sp>
      <p:sp>
        <p:nvSpPr>
          <p:cNvPr id="6" name="Text Placeholder 5">
            <a:extLst>
              <a:ext uri="{FF2B5EF4-FFF2-40B4-BE49-F238E27FC236}">
                <a16:creationId xmlns:a16="http://schemas.microsoft.com/office/drawing/2014/main" id="{5D04CBDB-22B0-8073-8317-AE1D3808EEA1}"/>
              </a:ext>
            </a:extLst>
          </p:cNvPr>
          <p:cNvSpPr>
            <a:spLocks noGrp="1"/>
          </p:cNvSpPr>
          <p:nvPr>
            <p:ph type="body" idx="1"/>
          </p:nvPr>
        </p:nvSpPr>
        <p:spPr>
          <a:xfrm>
            <a:off x="421049" y="880086"/>
            <a:ext cx="4437401" cy="3112200"/>
          </a:xfrm>
        </p:spPr>
        <p:txBody>
          <a:bodyPr/>
          <a:lstStyle/>
          <a:p>
            <a:r>
              <a:rPr lang="en-US" b="1" dirty="0"/>
              <a:t>Rule of Thirds</a:t>
            </a:r>
            <a:br>
              <a:rPr lang="en-US" b="1" dirty="0"/>
            </a:br>
            <a:endParaRPr lang="en-US" b="1" dirty="0"/>
          </a:p>
          <a:p>
            <a:pPr lvl="1"/>
            <a:r>
              <a:rPr lang="en-US" dirty="0"/>
              <a:t>Created by dividing image into thirds horizontally and vertically</a:t>
            </a:r>
            <a:br>
              <a:rPr lang="en-US" dirty="0"/>
            </a:br>
            <a:endParaRPr lang="en-US" dirty="0"/>
          </a:p>
          <a:p>
            <a:pPr lvl="1"/>
            <a:r>
              <a:rPr lang="en-US" dirty="0"/>
              <a:t>Important elements should fall along these lines OR on the intersections</a:t>
            </a:r>
            <a:br>
              <a:rPr lang="en-US" dirty="0"/>
            </a:br>
            <a:endParaRPr lang="en-US" dirty="0"/>
          </a:p>
          <a:p>
            <a:pPr lvl="1"/>
            <a:r>
              <a:rPr lang="en-US" dirty="0"/>
              <a:t>Works with horizontal and vertical images</a:t>
            </a:r>
          </a:p>
        </p:txBody>
      </p:sp>
      <p:pic>
        <p:nvPicPr>
          <p:cNvPr id="5" name="Picture 4">
            <a:extLst>
              <a:ext uri="{FF2B5EF4-FFF2-40B4-BE49-F238E27FC236}">
                <a16:creationId xmlns:a16="http://schemas.microsoft.com/office/drawing/2014/main" id="{38992BA6-A6A4-2E1E-46F3-6610AA391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869" y="1155621"/>
            <a:ext cx="3585582" cy="2561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1" name="Group 10">
            <a:extLst>
              <a:ext uri="{FF2B5EF4-FFF2-40B4-BE49-F238E27FC236}">
                <a16:creationId xmlns:a16="http://schemas.microsoft.com/office/drawing/2014/main" id="{B4D20542-9CB9-6C12-2CD7-B5CEDF547AAC}"/>
              </a:ext>
            </a:extLst>
          </p:cNvPr>
          <p:cNvGrpSpPr/>
          <p:nvPr/>
        </p:nvGrpSpPr>
        <p:grpSpPr>
          <a:xfrm>
            <a:off x="5181600" y="1193800"/>
            <a:ext cx="3492500" cy="2472267"/>
            <a:chOff x="3631406" y="1215231"/>
            <a:chExt cx="3492500" cy="2472267"/>
          </a:xfrm>
        </p:grpSpPr>
        <p:cxnSp>
          <p:nvCxnSpPr>
            <p:cNvPr id="7" name="Straight Connector 6">
              <a:extLst>
                <a:ext uri="{FF2B5EF4-FFF2-40B4-BE49-F238E27FC236}">
                  <a16:creationId xmlns:a16="http://schemas.microsoft.com/office/drawing/2014/main" id="{3CD1759E-9109-8090-619A-8B7922A8D090}"/>
                </a:ext>
              </a:extLst>
            </p:cNvPr>
            <p:cNvCxnSpPr/>
            <p:nvPr/>
          </p:nvCxnSpPr>
          <p:spPr>
            <a:xfrm>
              <a:off x="3631406" y="2007046"/>
              <a:ext cx="3492500"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87795E-4B5E-F7C5-4CEA-2BB7923ADC74}"/>
                </a:ext>
              </a:extLst>
            </p:cNvPr>
            <p:cNvCxnSpPr/>
            <p:nvPr/>
          </p:nvCxnSpPr>
          <p:spPr>
            <a:xfrm>
              <a:off x="3631406" y="2932596"/>
              <a:ext cx="3492500"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318BD4-69E5-0A27-C1B8-126720A4DFEB}"/>
                </a:ext>
              </a:extLst>
            </p:cNvPr>
            <p:cNvCxnSpPr/>
            <p:nvPr/>
          </p:nvCxnSpPr>
          <p:spPr>
            <a:xfrm>
              <a:off x="4679854" y="1223698"/>
              <a:ext cx="0" cy="245956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42101E-BA05-EC12-9D2B-38D28625D07B}"/>
                </a:ext>
              </a:extLst>
            </p:cNvPr>
            <p:cNvCxnSpPr/>
            <p:nvPr/>
          </p:nvCxnSpPr>
          <p:spPr>
            <a:xfrm>
              <a:off x="6051453" y="1215231"/>
              <a:ext cx="0" cy="247226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94875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BE6551-9615-05B7-CE6D-29DFF8D006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117</a:t>
            </a:fld>
            <a:endParaRPr lang="en"/>
          </a:p>
        </p:txBody>
      </p:sp>
      <p:sp>
        <p:nvSpPr>
          <p:cNvPr id="4" name="Title 3">
            <a:extLst>
              <a:ext uri="{FF2B5EF4-FFF2-40B4-BE49-F238E27FC236}">
                <a16:creationId xmlns:a16="http://schemas.microsoft.com/office/drawing/2014/main" id="{B4078169-F70A-53A3-A992-C80D0E22C4E6}"/>
              </a:ext>
            </a:extLst>
          </p:cNvPr>
          <p:cNvSpPr>
            <a:spLocks noGrp="1"/>
          </p:cNvSpPr>
          <p:nvPr>
            <p:ph type="title"/>
          </p:nvPr>
        </p:nvSpPr>
        <p:spPr>
          <a:xfrm>
            <a:off x="3767846" y="86358"/>
            <a:ext cx="5324079" cy="435600"/>
          </a:xfrm>
        </p:spPr>
        <p:txBody>
          <a:bodyPr/>
          <a:lstStyle/>
          <a:p>
            <a:r>
              <a:rPr lang="en-US" dirty="0"/>
              <a:t>Basic Compositional Techniques</a:t>
            </a:r>
          </a:p>
        </p:txBody>
      </p:sp>
      <p:sp>
        <p:nvSpPr>
          <p:cNvPr id="6" name="Text Placeholder 5">
            <a:extLst>
              <a:ext uri="{FF2B5EF4-FFF2-40B4-BE49-F238E27FC236}">
                <a16:creationId xmlns:a16="http://schemas.microsoft.com/office/drawing/2014/main" id="{5D04CBDB-22B0-8073-8317-AE1D3808EEA1}"/>
              </a:ext>
            </a:extLst>
          </p:cNvPr>
          <p:cNvSpPr>
            <a:spLocks noGrp="1"/>
          </p:cNvSpPr>
          <p:nvPr>
            <p:ph type="body" idx="1"/>
          </p:nvPr>
        </p:nvSpPr>
        <p:spPr>
          <a:xfrm>
            <a:off x="414564" y="938116"/>
            <a:ext cx="4514117" cy="4139722"/>
          </a:xfrm>
        </p:spPr>
        <p:txBody>
          <a:bodyPr>
            <a:normAutofit lnSpcReduction="10000"/>
          </a:bodyPr>
          <a:lstStyle/>
          <a:p>
            <a:r>
              <a:rPr lang="en-US" b="1" dirty="0"/>
              <a:t>Motion</a:t>
            </a:r>
            <a:br>
              <a:rPr lang="en-US" b="1" dirty="0"/>
            </a:br>
            <a:endParaRPr lang="en-US" b="1" dirty="0"/>
          </a:p>
          <a:p>
            <a:pPr lvl="1"/>
            <a:r>
              <a:rPr lang="en-US" dirty="0"/>
              <a:t>When showing motion, leave room for subject to move into the frame (not out of)</a:t>
            </a:r>
            <a:br>
              <a:rPr lang="en-US" dirty="0"/>
            </a:br>
            <a:endParaRPr lang="en-US" dirty="0"/>
          </a:p>
          <a:p>
            <a:pPr lvl="1"/>
            <a:r>
              <a:rPr lang="en-US" dirty="0"/>
              <a:t>The direction a person is looking is considered an implied movement</a:t>
            </a:r>
            <a:br>
              <a:rPr lang="en-US" dirty="0"/>
            </a:br>
            <a:endParaRPr lang="en-US" dirty="0"/>
          </a:p>
          <a:p>
            <a:pPr lvl="2"/>
            <a:r>
              <a:rPr lang="en-US" dirty="0"/>
              <a:t>Viewers tend to follow the direction the subject is looking</a:t>
            </a:r>
          </a:p>
        </p:txBody>
      </p:sp>
      <p:pic>
        <p:nvPicPr>
          <p:cNvPr id="5" name="Picture 4">
            <a:extLst>
              <a:ext uri="{FF2B5EF4-FFF2-40B4-BE49-F238E27FC236}">
                <a16:creationId xmlns:a16="http://schemas.microsoft.com/office/drawing/2014/main" id="{38992BA6-A6A4-2E1E-46F3-6610AA391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869" y="1155621"/>
            <a:ext cx="3585582" cy="2561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Connector 6">
            <a:extLst>
              <a:ext uri="{FF2B5EF4-FFF2-40B4-BE49-F238E27FC236}">
                <a16:creationId xmlns:a16="http://schemas.microsoft.com/office/drawing/2014/main" id="{3CD1759E-9109-8090-619A-8B7922A8D090}"/>
              </a:ext>
            </a:extLst>
          </p:cNvPr>
          <p:cNvCxnSpPr/>
          <p:nvPr/>
        </p:nvCxnSpPr>
        <p:spPr>
          <a:xfrm>
            <a:off x="5292027" y="1785590"/>
            <a:ext cx="2078254" cy="7143"/>
          </a:xfrm>
          <a:prstGeom prst="line">
            <a:avLst/>
          </a:prstGeom>
          <a:ln w="28575">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7840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925454"/>
            <a:ext cx="7409893" cy="3919301"/>
          </a:xfrm>
          <a:prstGeom prst="rect">
            <a:avLst/>
          </a:prstGeom>
        </p:spPr>
        <p:txBody>
          <a:bodyPr spcFirstLastPara="1" wrap="square" lIns="91425" tIns="91425" rIns="91425" bIns="91425" anchor="t" anchorCtr="0">
            <a:noAutofit/>
          </a:bodyPr>
          <a:lstStyle/>
          <a:p>
            <a:r>
              <a:rPr lang="en-US" b="1" dirty="0"/>
              <a:t>Security</a:t>
            </a:r>
          </a:p>
          <a:p>
            <a:pPr lvl="1"/>
            <a:r>
              <a:rPr lang="en-US" dirty="0"/>
              <a:t>Is there classified materials?</a:t>
            </a:r>
          </a:p>
          <a:p>
            <a:pPr lvl="1"/>
            <a:r>
              <a:rPr lang="en-US" dirty="0"/>
              <a:t>OPSEC (maps, documents, certain equipment, etc.)</a:t>
            </a:r>
          </a:p>
          <a:p>
            <a:pPr lvl="1"/>
            <a:r>
              <a:rPr lang="en-US" dirty="0"/>
              <a:t>Flight lines, ECPs, controlled areas, etc..</a:t>
            </a:r>
          </a:p>
          <a:p>
            <a:pPr lvl="1"/>
            <a:endParaRPr lang="en-US" dirty="0"/>
          </a:p>
          <a:p>
            <a:r>
              <a:rPr lang="en-US" b="1" dirty="0"/>
              <a:t>Accuracy</a:t>
            </a:r>
          </a:p>
          <a:p>
            <a:pPr lvl="1"/>
            <a:r>
              <a:rPr lang="en-US" dirty="0"/>
              <a:t>Have you misled the viewer? </a:t>
            </a:r>
          </a:p>
          <a:p>
            <a:pPr lvl="1"/>
            <a:r>
              <a:rPr lang="en-US" dirty="0"/>
              <a:t>Are you accurately conveying the nature of the subject, environment, and action?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118</a:t>
            </a:fld>
            <a:endParaRPr dirty="0"/>
          </a:p>
        </p:txBody>
      </p:sp>
      <p:sp>
        <p:nvSpPr>
          <p:cNvPr id="2" name="Title 1"/>
          <p:cNvSpPr>
            <a:spLocks noGrp="1"/>
          </p:cNvSpPr>
          <p:nvPr>
            <p:ph type="title"/>
          </p:nvPr>
        </p:nvSpPr>
        <p:spPr>
          <a:xfrm>
            <a:off x="72063" y="86358"/>
            <a:ext cx="9019863" cy="435600"/>
          </a:xfrm>
        </p:spPr>
        <p:txBody>
          <a:bodyPr/>
          <a:lstStyle/>
          <a:p>
            <a:pPr algn="ctr"/>
            <a:r>
              <a:rPr lang="en-US" dirty="0"/>
              <a:t>SAPP</a:t>
            </a:r>
          </a:p>
        </p:txBody>
      </p:sp>
      <p:pic>
        <p:nvPicPr>
          <p:cNvPr id="13" name="Google Shape;837;p125"/>
          <p:cNvPicPr preferRelativeResize="0"/>
          <p:nvPr/>
        </p:nvPicPr>
        <p:blipFill rotWithShape="1">
          <a:blip r:embed="rId3">
            <a:alphaModFix/>
          </a:blip>
          <a:srcRect/>
          <a:stretch/>
        </p:blipFill>
        <p:spPr>
          <a:xfrm>
            <a:off x="9438323" y="1232254"/>
            <a:ext cx="3872786" cy="2582665"/>
          </a:xfrm>
          <a:prstGeom prst="rect">
            <a:avLst/>
          </a:prstGeom>
          <a:noFill/>
          <a:ln>
            <a:noFill/>
          </a:ln>
        </p:spPr>
      </p:pic>
    </p:spTree>
    <p:extLst>
      <p:ext uri="{BB962C8B-B14F-4D97-AF65-F5344CB8AC3E}">
        <p14:creationId xmlns:p14="http://schemas.microsoft.com/office/powerpoint/2010/main" val="41177767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73413" y="925454"/>
            <a:ext cx="7364497" cy="3919301"/>
          </a:xfrm>
          <a:prstGeom prst="rect">
            <a:avLst/>
          </a:prstGeom>
        </p:spPr>
        <p:txBody>
          <a:bodyPr spcFirstLastPara="1" wrap="square" lIns="91425" tIns="91425" rIns="91425" bIns="91425" anchor="t" anchorCtr="0">
            <a:noAutofit/>
          </a:bodyPr>
          <a:lstStyle/>
          <a:p>
            <a:r>
              <a:rPr lang="en-US" b="1" dirty="0"/>
              <a:t>Propriety</a:t>
            </a:r>
          </a:p>
          <a:p>
            <a:pPr lvl="1"/>
            <a:r>
              <a:rPr lang="en-US" dirty="0"/>
              <a:t>Is it in good taste?</a:t>
            </a:r>
            <a:br>
              <a:rPr lang="en-US" dirty="0"/>
            </a:br>
            <a:endParaRPr lang="en-US" dirty="0"/>
          </a:p>
          <a:p>
            <a:pPr lvl="1"/>
            <a:r>
              <a:rPr lang="en-US" dirty="0"/>
              <a:t>Can anything in the image be taken out of context? </a:t>
            </a:r>
            <a:br>
              <a:rPr lang="en-US" dirty="0"/>
            </a:br>
            <a:endParaRPr lang="en-US" dirty="0"/>
          </a:p>
          <a:p>
            <a:pPr lvl="1"/>
            <a:r>
              <a:rPr lang="en-US" dirty="0"/>
              <a:t>Do not take photos that put your unit or the Army in an unfavorable light:</a:t>
            </a:r>
          </a:p>
          <a:p>
            <a:pPr lvl="3"/>
            <a:r>
              <a:rPr lang="en-US" dirty="0"/>
              <a:t>Smoking</a:t>
            </a:r>
          </a:p>
          <a:p>
            <a:pPr lvl="3"/>
            <a:r>
              <a:rPr lang="en-US" dirty="0"/>
              <a:t>Drinking Alcohol</a:t>
            </a:r>
          </a:p>
          <a:p>
            <a:pPr lvl="3"/>
            <a:r>
              <a:rPr lang="en-US" dirty="0"/>
              <a:t>Spitting/Dipping</a:t>
            </a:r>
          </a:p>
          <a:p>
            <a:pPr lvl="3"/>
            <a:r>
              <a:rPr lang="en-US" dirty="0"/>
              <a:t>Compromising positions / facial expressions, hand gestures or hand signs, etc.</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119</a:t>
            </a:fld>
            <a:endParaRPr dirty="0"/>
          </a:p>
        </p:txBody>
      </p:sp>
      <p:sp>
        <p:nvSpPr>
          <p:cNvPr id="2" name="Title 1"/>
          <p:cNvSpPr>
            <a:spLocks noGrp="1"/>
          </p:cNvSpPr>
          <p:nvPr>
            <p:ph type="title"/>
          </p:nvPr>
        </p:nvSpPr>
        <p:spPr>
          <a:xfrm>
            <a:off x="72063" y="86358"/>
            <a:ext cx="9019863" cy="435600"/>
          </a:xfrm>
        </p:spPr>
        <p:txBody>
          <a:bodyPr/>
          <a:lstStyle/>
          <a:p>
            <a:pPr algn="ctr"/>
            <a:r>
              <a:rPr lang="en-US" dirty="0"/>
              <a:t>SAPP</a:t>
            </a:r>
          </a:p>
        </p:txBody>
      </p:sp>
      <p:pic>
        <p:nvPicPr>
          <p:cNvPr id="13" name="Google Shape;837;p125"/>
          <p:cNvPicPr preferRelativeResize="0"/>
          <p:nvPr/>
        </p:nvPicPr>
        <p:blipFill rotWithShape="1">
          <a:blip r:embed="rId3">
            <a:alphaModFix/>
          </a:blip>
          <a:srcRect/>
          <a:stretch/>
        </p:blipFill>
        <p:spPr>
          <a:xfrm>
            <a:off x="9438323" y="1232254"/>
            <a:ext cx="3872786" cy="2582665"/>
          </a:xfrm>
          <a:prstGeom prst="rect">
            <a:avLst/>
          </a:prstGeom>
          <a:noFill/>
          <a:ln>
            <a:noFill/>
          </a:ln>
        </p:spPr>
      </p:pic>
    </p:spTree>
    <p:extLst>
      <p:ext uri="{BB962C8B-B14F-4D97-AF65-F5344CB8AC3E}">
        <p14:creationId xmlns:p14="http://schemas.microsoft.com/office/powerpoint/2010/main" val="425754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4741" y="931834"/>
            <a:ext cx="8098486" cy="3445246"/>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sz="2000" dirty="0"/>
              <a:t>The commander’s primary method for communicating important information to the command and family members; promotes esprit de corps and retention</a:t>
            </a:r>
          </a:p>
          <a:p>
            <a:endParaRPr lang="en-US" sz="2000" dirty="0"/>
          </a:p>
          <a:p>
            <a:r>
              <a:rPr lang="en-US" sz="2000" dirty="0"/>
              <a:t>Social media is a popular platform to distribute CI</a:t>
            </a:r>
          </a:p>
          <a:p>
            <a:endParaRPr lang="en-US" sz="2000" dirty="0"/>
          </a:p>
          <a:p>
            <a:r>
              <a:rPr lang="en-US" sz="2000" dirty="0"/>
              <a:t>Provides information about organizational goals, operations and significant developments in unit</a:t>
            </a:r>
          </a:p>
          <a:p>
            <a:pPr marL="457200" lvl="0" indent="-381000" algn="l">
              <a:spcBef>
                <a:spcPts val="600"/>
              </a:spcBef>
              <a:spcAft>
                <a:spcPts val="0"/>
              </a:spcAft>
              <a:buSzPts val="2400"/>
              <a:buChar char="◉"/>
            </a:pPr>
            <a:endParaRPr lang="en-US" sz="2000" dirty="0"/>
          </a:p>
          <a:p>
            <a:pPr marL="457200" lvl="0" indent="-381000" algn="l" rtl="0">
              <a:spcBef>
                <a:spcPts val="600"/>
              </a:spcBef>
              <a:spcAft>
                <a:spcPts val="0"/>
              </a:spcAft>
              <a:buSzPts val="2400"/>
              <a:buChar char="◉"/>
            </a:pPr>
            <a:r>
              <a:rPr lang="en-US" sz="2000" dirty="0"/>
              <a:t>Used for internal command coordination and counters misinformation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dirty="0"/>
          </a:p>
        </p:txBody>
      </p:sp>
      <p:sp>
        <p:nvSpPr>
          <p:cNvPr id="2" name="Title 1"/>
          <p:cNvSpPr>
            <a:spLocks noGrp="1"/>
          </p:cNvSpPr>
          <p:nvPr>
            <p:ph type="title"/>
          </p:nvPr>
        </p:nvSpPr>
        <p:spPr/>
        <p:txBody>
          <a:bodyPr/>
          <a:lstStyle/>
          <a:p>
            <a:r>
              <a:rPr lang="en-US" dirty="0"/>
              <a:t>Command Information</a:t>
            </a:r>
          </a:p>
        </p:txBody>
      </p:sp>
    </p:spTree>
    <p:extLst>
      <p:ext uri="{BB962C8B-B14F-4D97-AF65-F5344CB8AC3E}">
        <p14:creationId xmlns:p14="http://schemas.microsoft.com/office/powerpoint/2010/main" val="25185526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905998"/>
            <a:ext cx="7409893" cy="3919301"/>
          </a:xfrm>
          <a:prstGeom prst="rect">
            <a:avLst/>
          </a:prstGeom>
        </p:spPr>
        <p:txBody>
          <a:bodyPr spcFirstLastPara="1" wrap="square" lIns="91425" tIns="91425" rIns="91425" bIns="91425" anchor="t" anchorCtr="0">
            <a:noAutofit/>
          </a:bodyPr>
          <a:lstStyle/>
          <a:p>
            <a:r>
              <a:rPr lang="en-US" b="1" dirty="0"/>
              <a:t>Policy</a:t>
            </a:r>
          </a:p>
          <a:p>
            <a:pPr lvl="1"/>
            <a:r>
              <a:rPr lang="en-US" dirty="0"/>
              <a:t>Does anything in the image violate Army policy?</a:t>
            </a:r>
            <a:br>
              <a:rPr lang="en-US" dirty="0"/>
            </a:br>
            <a:endParaRPr lang="en-US" dirty="0"/>
          </a:p>
          <a:p>
            <a:pPr lvl="2"/>
            <a:r>
              <a:rPr lang="en-US" dirty="0"/>
              <a:t>AR 670-1 is the biggest violation in images</a:t>
            </a:r>
          </a:p>
          <a:p>
            <a:pPr lvl="3"/>
            <a:r>
              <a:rPr lang="en-US" dirty="0"/>
              <a:t>Make sure Soldiers are in proper uniform and wearing proper PPE</a:t>
            </a:r>
          </a:p>
          <a:p>
            <a:pPr lvl="3"/>
            <a:endParaRPr lang="en-US" dirty="0"/>
          </a:p>
          <a:p>
            <a:pPr lvl="2"/>
            <a:r>
              <a:rPr lang="en-US" dirty="0"/>
              <a:t>Includes all Army policies and regulations</a:t>
            </a:r>
          </a:p>
          <a:p>
            <a:pPr lvl="3"/>
            <a:r>
              <a:rPr lang="en-US" dirty="0"/>
              <a:t>You may have to inquire with PAO or appropriate staff offices to clarify things outside of your knowledge</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120</a:t>
            </a:fld>
            <a:endParaRPr dirty="0"/>
          </a:p>
        </p:txBody>
      </p:sp>
      <p:sp>
        <p:nvSpPr>
          <p:cNvPr id="2" name="Title 1"/>
          <p:cNvSpPr>
            <a:spLocks noGrp="1"/>
          </p:cNvSpPr>
          <p:nvPr>
            <p:ph type="title"/>
          </p:nvPr>
        </p:nvSpPr>
        <p:spPr>
          <a:xfrm>
            <a:off x="72063" y="86358"/>
            <a:ext cx="9019863" cy="435600"/>
          </a:xfrm>
        </p:spPr>
        <p:txBody>
          <a:bodyPr/>
          <a:lstStyle/>
          <a:p>
            <a:pPr algn="ctr"/>
            <a:r>
              <a:rPr lang="en-US" dirty="0"/>
              <a:t>SAPP</a:t>
            </a:r>
          </a:p>
        </p:txBody>
      </p:sp>
      <p:pic>
        <p:nvPicPr>
          <p:cNvPr id="13" name="Google Shape;837;p125"/>
          <p:cNvPicPr preferRelativeResize="0"/>
          <p:nvPr/>
        </p:nvPicPr>
        <p:blipFill rotWithShape="1">
          <a:blip r:embed="rId3">
            <a:alphaModFix/>
          </a:blip>
          <a:srcRect/>
          <a:stretch/>
        </p:blipFill>
        <p:spPr>
          <a:xfrm>
            <a:off x="9438323" y="1232254"/>
            <a:ext cx="3872786" cy="2582665"/>
          </a:xfrm>
          <a:prstGeom prst="rect">
            <a:avLst/>
          </a:prstGeom>
          <a:noFill/>
          <a:ln>
            <a:noFill/>
          </a:ln>
        </p:spPr>
      </p:pic>
    </p:spTree>
    <p:extLst>
      <p:ext uri="{BB962C8B-B14F-4D97-AF65-F5344CB8AC3E}">
        <p14:creationId xmlns:p14="http://schemas.microsoft.com/office/powerpoint/2010/main" val="31825315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9729"/>
            <a:ext cx="8115210" cy="3421663"/>
          </a:xfrm>
          <a:prstGeom prst="rect">
            <a:avLst/>
          </a:prstGeom>
        </p:spPr>
        <p:txBody>
          <a:bodyPr spcFirstLastPara="1" wrap="square" lIns="91425" tIns="91425" rIns="91425" bIns="91425" anchor="t" anchorCtr="0">
            <a:noAutofit/>
          </a:bodyPr>
          <a:lstStyle/>
          <a:p>
            <a:r>
              <a:rPr lang="en-US" b="1" dirty="0"/>
              <a:t>VISION ID</a:t>
            </a:r>
          </a:p>
          <a:p>
            <a:pPr lvl="1"/>
            <a:r>
              <a:rPr lang="en-US" i="1" dirty="0"/>
              <a:t>"...all photographers, videographers, graphic artists, photojournalists, broadcasters, public affairs, and </a:t>
            </a:r>
            <a:r>
              <a:rPr lang="en-US" i="1" u="sng" dirty="0"/>
              <a:t>other personnel</a:t>
            </a:r>
            <a:r>
              <a:rPr lang="en-US" i="1" dirty="0"/>
              <a:t> involved in the creation of official DoD imagery shall be assigned a VISION ID."  -  </a:t>
            </a:r>
            <a:r>
              <a:rPr lang="en-US" i="1" u="sng" dirty="0">
                <a:solidFill>
                  <a:srgbClr val="0070C0"/>
                </a:solidFill>
                <a:hlinkClick r:id="rId3">
                  <a:extLst>
                    <a:ext uri="{A12FA001-AC4F-418D-AE19-62706E023703}">
                      <ahyp:hlinkClr xmlns:ahyp="http://schemas.microsoft.com/office/drawing/2018/hyperlinkcolor" val="tx"/>
                    </a:ext>
                  </a:extLst>
                </a:hlinkClick>
              </a:rPr>
              <a:t>DoDI 5040.02, Enclosure 7</a:t>
            </a:r>
          </a:p>
          <a:p>
            <a:pPr lvl="1"/>
            <a:endParaRPr lang="en-US" dirty="0">
              <a:solidFill>
                <a:srgbClr val="0070C0"/>
              </a:solidFill>
            </a:endParaRPr>
          </a:p>
          <a:p>
            <a:pPr lvl="1"/>
            <a:r>
              <a:rPr lang="en-US" dirty="0"/>
              <a:t>Do not make up a VISION ID if you do not have one, nor shall one person’s unique VISION ID be used for another person’s work.</a:t>
            </a:r>
          </a:p>
          <a:p>
            <a:pPr lvl="2"/>
            <a:r>
              <a:rPr lang="en-US" b="1" dirty="0">
                <a:solidFill>
                  <a:srgbClr val="000000"/>
                </a:solidFill>
              </a:rPr>
              <a:t>BLUF:</a:t>
            </a:r>
            <a:r>
              <a:rPr lang="en-US" dirty="0">
                <a:solidFill>
                  <a:srgbClr val="000000"/>
                </a:solidFill>
              </a:rPr>
              <a:t> Your HHQ PAO should not be using their VISION IDs to label and upload your imagery</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121</a:t>
            </a:fld>
            <a:endParaRPr dirty="0"/>
          </a:p>
        </p:txBody>
      </p:sp>
      <p:sp>
        <p:nvSpPr>
          <p:cNvPr id="2" name="Title 1"/>
          <p:cNvSpPr>
            <a:spLocks noGrp="1"/>
          </p:cNvSpPr>
          <p:nvPr>
            <p:ph type="title"/>
          </p:nvPr>
        </p:nvSpPr>
        <p:spPr/>
        <p:txBody>
          <a:bodyPr/>
          <a:lstStyle/>
          <a:p>
            <a:r>
              <a:rPr lang="en-US" dirty="0"/>
              <a:t>Image Requirements</a:t>
            </a:r>
          </a:p>
        </p:txBody>
      </p:sp>
    </p:spTree>
    <p:extLst>
      <p:ext uri="{BB962C8B-B14F-4D97-AF65-F5344CB8AC3E}">
        <p14:creationId xmlns:p14="http://schemas.microsoft.com/office/powerpoint/2010/main" val="4075733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3" y="839729"/>
            <a:ext cx="8121694" cy="3421663"/>
          </a:xfrm>
          <a:prstGeom prst="rect">
            <a:avLst/>
          </a:prstGeom>
        </p:spPr>
        <p:txBody>
          <a:bodyPr spcFirstLastPara="1" wrap="square" lIns="91425" tIns="91425" rIns="91425" bIns="91425" anchor="t" anchorCtr="0">
            <a:noAutofit/>
          </a:bodyPr>
          <a:lstStyle/>
          <a:p>
            <a:r>
              <a:rPr lang="en-US" b="1" dirty="0"/>
              <a:t>VIRIN</a:t>
            </a:r>
            <a:endParaRPr lang="en-US" dirty="0"/>
          </a:p>
          <a:p>
            <a:pPr lvl="1"/>
            <a:r>
              <a:rPr lang="en-US" dirty="0"/>
              <a:t>The Visual Information Record Identification Number (VIRIN) uniquely identifies every piece of Visual Information created by DoD photographers and is a crucial component of the DoD Visual Information archiving system.</a:t>
            </a:r>
            <a:br>
              <a:rPr lang="en-US" dirty="0"/>
            </a:br>
            <a:endParaRPr lang="en-US" dirty="0"/>
          </a:p>
          <a:p>
            <a:pPr lvl="2"/>
            <a:r>
              <a:rPr lang="en-US" dirty="0"/>
              <a:t>VIRINs will be how you name your image files</a:t>
            </a:r>
            <a:br>
              <a:rPr lang="en-US" dirty="0"/>
            </a:br>
            <a:endParaRPr lang="en-US" dirty="0"/>
          </a:p>
          <a:p>
            <a:pPr lvl="2"/>
            <a:r>
              <a:rPr lang="en-US" dirty="0"/>
              <a:t>A VIRIN consists of 16 alphanumeric characters </a:t>
            </a:r>
            <a:r>
              <a:rPr lang="en-US" u="sng" dirty="0"/>
              <a:t>separated by hyphens</a:t>
            </a:r>
            <a:r>
              <a:rPr lang="en-US" dirty="0"/>
              <a:t> into four fields organized in the alpha numeric format.</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122</a:t>
            </a:fld>
            <a:endParaRPr dirty="0"/>
          </a:p>
        </p:txBody>
      </p:sp>
      <p:sp>
        <p:nvSpPr>
          <p:cNvPr id="2" name="Title 1"/>
          <p:cNvSpPr>
            <a:spLocks noGrp="1"/>
          </p:cNvSpPr>
          <p:nvPr>
            <p:ph type="title"/>
          </p:nvPr>
        </p:nvSpPr>
        <p:spPr/>
        <p:txBody>
          <a:bodyPr/>
          <a:lstStyle/>
          <a:p>
            <a:r>
              <a:rPr lang="en-US" dirty="0"/>
              <a:t>Image Requirements</a:t>
            </a:r>
          </a:p>
        </p:txBody>
      </p:sp>
    </p:spTree>
    <p:extLst>
      <p:ext uri="{BB962C8B-B14F-4D97-AF65-F5344CB8AC3E}">
        <p14:creationId xmlns:p14="http://schemas.microsoft.com/office/powerpoint/2010/main" val="1145619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6" name="Picture 6">
            <a:extLst>
              <a:ext uri="{FF2B5EF4-FFF2-40B4-BE49-F238E27FC236}">
                <a16:creationId xmlns:a16="http://schemas.microsoft.com/office/drawing/2014/main" id="{B76166E8-46D4-485E-B8BC-DA0092FC6830}"/>
              </a:ext>
            </a:extLst>
          </p:cNvPr>
          <p:cNvPicPr>
            <a:picLocks noChangeAspect="1"/>
          </p:cNvPicPr>
          <p:nvPr/>
        </p:nvPicPr>
        <p:blipFill>
          <a:blip r:embed="rId3"/>
          <a:stretch>
            <a:fillRect/>
          </a:stretch>
        </p:blipFill>
        <p:spPr>
          <a:xfrm>
            <a:off x="1914525" y="945152"/>
            <a:ext cx="4993481" cy="1560127"/>
          </a:xfrm>
          <a:prstGeom prst="rect">
            <a:avLst/>
          </a:prstGeom>
        </p:spPr>
      </p:pic>
      <p:sp>
        <p:nvSpPr>
          <p:cNvPr id="125" name="Google Shape;125;p17"/>
          <p:cNvSpPr txBox="1">
            <a:spLocks noGrp="1"/>
          </p:cNvSpPr>
          <p:nvPr>
            <p:ph type="body" idx="1"/>
          </p:nvPr>
        </p:nvSpPr>
        <p:spPr>
          <a:xfrm>
            <a:off x="425433" y="2711392"/>
            <a:ext cx="6612984" cy="3421663"/>
          </a:xfrm>
          <a:prstGeom prst="rect">
            <a:avLst/>
          </a:prstGeom>
        </p:spPr>
        <p:txBody>
          <a:bodyPr spcFirstLastPara="1" wrap="square" lIns="91425" tIns="91425" rIns="91425" bIns="91425" anchor="t" anchorCtr="0">
            <a:noAutofit/>
          </a:bodyPr>
          <a:lstStyle/>
          <a:p>
            <a:pPr>
              <a:buSzPts val="2400"/>
            </a:pPr>
            <a:r>
              <a:rPr lang="en-US" b="1" dirty="0"/>
              <a:t>Field 1</a:t>
            </a:r>
          </a:p>
          <a:p>
            <a:pPr lvl="1">
              <a:buSzPts val="2400"/>
            </a:pPr>
            <a:r>
              <a:rPr lang="en-US" dirty="0"/>
              <a:t>Date the image was </a:t>
            </a:r>
            <a:r>
              <a:rPr lang="en-US" i="1" u="sng" dirty="0"/>
              <a:t>taken</a:t>
            </a:r>
            <a:r>
              <a:rPr lang="en-US" dirty="0"/>
              <a:t>, not when it was downloaded</a:t>
            </a:r>
            <a:br>
              <a:rPr lang="en-US" dirty="0"/>
            </a:br>
            <a:endParaRPr lang="en-US" dirty="0"/>
          </a:p>
          <a:p>
            <a:pPr lvl="1">
              <a:buSzPts val="2400"/>
            </a:pPr>
            <a:r>
              <a:rPr lang="en-US" dirty="0"/>
              <a:t>YYMMDD Format</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123</a:t>
            </a:fld>
            <a:endParaRPr dirty="0"/>
          </a:p>
        </p:txBody>
      </p:sp>
      <p:sp>
        <p:nvSpPr>
          <p:cNvPr id="2" name="Title 1"/>
          <p:cNvSpPr>
            <a:spLocks noGrp="1"/>
          </p:cNvSpPr>
          <p:nvPr>
            <p:ph type="title"/>
          </p:nvPr>
        </p:nvSpPr>
        <p:spPr/>
        <p:txBody>
          <a:bodyPr/>
          <a:lstStyle/>
          <a:p>
            <a:r>
              <a:rPr lang="en-US" dirty="0"/>
              <a:t>Image Requirements</a:t>
            </a:r>
          </a:p>
        </p:txBody>
      </p:sp>
      <p:sp>
        <p:nvSpPr>
          <p:cNvPr id="4" name="Rectangle 3">
            <a:extLst>
              <a:ext uri="{FF2B5EF4-FFF2-40B4-BE49-F238E27FC236}">
                <a16:creationId xmlns:a16="http://schemas.microsoft.com/office/drawing/2014/main" id="{F00A9BB2-83D9-CF7E-40E2-F454B3920DF2}"/>
              </a:ext>
            </a:extLst>
          </p:cNvPr>
          <p:cNvSpPr/>
          <p:nvPr/>
        </p:nvSpPr>
        <p:spPr>
          <a:xfrm>
            <a:off x="3328988" y="1635920"/>
            <a:ext cx="1057274" cy="350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91779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6" name="Picture 6">
            <a:extLst>
              <a:ext uri="{FF2B5EF4-FFF2-40B4-BE49-F238E27FC236}">
                <a16:creationId xmlns:a16="http://schemas.microsoft.com/office/drawing/2014/main" id="{B76166E8-46D4-485E-B8BC-DA0092FC6830}"/>
              </a:ext>
            </a:extLst>
          </p:cNvPr>
          <p:cNvPicPr>
            <a:picLocks noChangeAspect="1"/>
          </p:cNvPicPr>
          <p:nvPr/>
        </p:nvPicPr>
        <p:blipFill>
          <a:blip r:embed="rId3"/>
          <a:stretch>
            <a:fillRect/>
          </a:stretch>
        </p:blipFill>
        <p:spPr>
          <a:xfrm>
            <a:off x="1914525" y="945152"/>
            <a:ext cx="4993481" cy="1560127"/>
          </a:xfrm>
          <a:prstGeom prst="rect">
            <a:avLst/>
          </a:prstGeom>
        </p:spPr>
      </p:pic>
      <p:sp>
        <p:nvSpPr>
          <p:cNvPr id="125" name="Google Shape;125;p17"/>
          <p:cNvSpPr txBox="1">
            <a:spLocks noGrp="1"/>
          </p:cNvSpPr>
          <p:nvPr>
            <p:ph type="body" idx="1"/>
          </p:nvPr>
        </p:nvSpPr>
        <p:spPr>
          <a:xfrm>
            <a:off x="425433" y="2711392"/>
            <a:ext cx="8256046" cy="3421663"/>
          </a:xfrm>
          <a:prstGeom prst="rect">
            <a:avLst/>
          </a:prstGeom>
        </p:spPr>
        <p:txBody>
          <a:bodyPr spcFirstLastPara="1" wrap="square" lIns="91425" tIns="91425" rIns="91425" bIns="91425" anchor="t" anchorCtr="0">
            <a:noAutofit/>
          </a:bodyPr>
          <a:lstStyle/>
          <a:p>
            <a:pPr>
              <a:buSzPts val="2400"/>
            </a:pPr>
            <a:r>
              <a:rPr lang="en-US" b="1" dirty="0"/>
              <a:t>Field 2</a:t>
            </a:r>
          </a:p>
          <a:p>
            <a:pPr lvl="1">
              <a:buSzPts val="2400"/>
            </a:pPr>
            <a:r>
              <a:rPr lang="en-US" dirty="0"/>
              <a:t>The Service affiliation or status of the acquirer or originator</a:t>
            </a:r>
            <a:br>
              <a:rPr lang="en-US" dirty="0"/>
            </a:br>
            <a:endParaRPr lang="en-US" dirty="0"/>
          </a:p>
          <a:p>
            <a:pPr lvl="1">
              <a:buSzPts val="2400"/>
            </a:pPr>
            <a:r>
              <a:rPr lang="en-US" dirty="0"/>
              <a:t>All UPARs will use "A" for Army affiliation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124</a:t>
            </a:fld>
            <a:endParaRPr dirty="0"/>
          </a:p>
        </p:txBody>
      </p:sp>
      <p:sp>
        <p:nvSpPr>
          <p:cNvPr id="2" name="Title 1"/>
          <p:cNvSpPr>
            <a:spLocks noGrp="1"/>
          </p:cNvSpPr>
          <p:nvPr>
            <p:ph type="title"/>
          </p:nvPr>
        </p:nvSpPr>
        <p:spPr/>
        <p:txBody>
          <a:bodyPr/>
          <a:lstStyle/>
          <a:p>
            <a:r>
              <a:rPr lang="en-US" dirty="0"/>
              <a:t>Image Requirements</a:t>
            </a:r>
          </a:p>
        </p:txBody>
      </p:sp>
      <p:sp>
        <p:nvSpPr>
          <p:cNvPr id="4" name="Rectangle 3">
            <a:extLst>
              <a:ext uri="{FF2B5EF4-FFF2-40B4-BE49-F238E27FC236}">
                <a16:creationId xmlns:a16="http://schemas.microsoft.com/office/drawing/2014/main" id="{F00A9BB2-83D9-CF7E-40E2-F454B3920DF2}"/>
              </a:ext>
            </a:extLst>
          </p:cNvPr>
          <p:cNvSpPr/>
          <p:nvPr/>
        </p:nvSpPr>
        <p:spPr>
          <a:xfrm>
            <a:off x="4521994" y="1657351"/>
            <a:ext cx="271462" cy="350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35626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6" name="Picture 6">
            <a:extLst>
              <a:ext uri="{FF2B5EF4-FFF2-40B4-BE49-F238E27FC236}">
                <a16:creationId xmlns:a16="http://schemas.microsoft.com/office/drawing/2014/main" id="{B76166E8-46D4-485E-B8BC-DA0092FC6830}"/>
              </a:ext>
            </a:extLst>
          </p:cNvPr>
          <p:cNvPicPr>
            <a:picLocks noChangeAspect="1"/>
          </p:cNvPicPr>
          <p:nvPr/>
        </p:nvPicPr>
        <p:blipFill>
          <a:blip r:embed="rId3"/>
          <a:stretch>
            <a:fillRect/>
          </a:stretch>
        </p:blipFill>
        <p:spPr>
          <a:xfrm>
            <a:off x="1914525" y="945152"/>
            <a:ext cx="4993481" cy="1560127"/>
          </a:xfrm>
          <a:prstGeom prst="rect">
            <a:avLst/>
          </a:prstGeom>
        </p:spPr>
      </p:pic>
      <p:sp>
        <p:nvSpPr>
          <p:cNvPr id="125" name="Google Shape;125;p17"/>
          <p:cNvSpPr txBox="1">
            <a:spLocks noGrp="1"/>
          </p:cNvSpPr>
          <p:nvPr>
            <p:ph type="body" idx="1"/>
          </p:nvPr>
        </p:nvSpPr>
        <p:spPr>
          <a:xfrm>
            <a:off x="425433" y="2711392"/>
            <a:ext cx="8256046" cy="3421663"/>
          </a:xfrm>
          <a:prstGeom prst="rect">
            <a:avLst/>
          </a:prstGeom>
        </p:spPr>
        <p:txBody>
          <a:bodyPr spcFirstLastPara="1" wrap="square" lIns="91425" tIns="91425" rIns="91425" bIns="91425" anchor="t" anchorCtr="0">
            <a:noAutofit/>
          </a:bodyPr>
          <a:lstStyle/>
          <a:p>
            <a:pPr>
              <a:buSzPts val="2400"/>
            </a:pPr>
            <a:r>
              <a:rPr lang="en-US" b="1" dirty="0"/>
              <a:t>Field 3</a:t>
            </a:r>
          </a:p>
          <a:p>
            <a:pPr lvl="1">
              <a:buSzPts val="2400"/>
            </a:pPr>
            <a:r>
              <a:rPr lang="en-US" dirty="0"/>
              <a:t>Photographer’s VISION ID, which provides official attribution to the individual who created the unique imagery</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125</a:t>
            </a:fld>
            <a:endParaRPr dirty="0"/>
          </a:p>
        </p:txBody>
      </p:sp>
      <p:sp>
        <p:nvSpPr>
          <p:cNvPr id="2" name="Title 1"/>
          <p:cNvSpPr>
            <a:spLocks noGrp="1"/>
          </p:cNvSpPr>
          <p:nvPr>
            <p:ph type="title"/>
          </p:nvPr>
        </p:nvSpPr>
        <p:spPr/>
        <p:txBody>
          <a:bodyPr/>
          <a:lstStyle/>
          <a:p>
            <a:r>
              <a:rPr lang="en-US" dirty="0"/>
              <a:t>Image Requirements</a:t>
            </a:r>
          </a:p>
        </p:txBody>
      </p:sp>
      <p:sp>
        <p:nvSpPr>
          <p:cNvPr id="4" name="Rectangle 3">
            <a:extLst>
              <a:ext uri="{FF2B5EF4-FFF2-40B4-BE49-F238E27FC236}">
                <a16:creationId xmlns:a16="http://schemas.microsoft.com/office/drawing/2014/main" id="{F00A9BB2-83D9-CF7E-40E2-F454B3920DF2}"/>
              </a:ext>
            </a:extLst>
          </p:cNvPr>
          <p:cNvSpPr/>
          <p:nvPr/>
        </p:nvSpPr>
        <p:spPr>
          <a:xfrm>
            <a:off x="4943475" y="1635920"/>
            <a:ext cx="907255" cy="350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53452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6" name="Picture 6">
            <a:extLst>
              <a:ext uri="{FF2B5EF4-FFF2-40B4-BE49-F238E27FC236}">
                <a16:creationId xmlns:a16="http://schemas.microsoft.com/office/drawing/2014/main" id="{B76166E8-46D4-485E-B8BC-DA0092FC6830}"/>
              </a:ext>
            </a:extLst>
          </p:cNvPr>
          <p:cNvPicPr>
            <a:picLocks noChangeAspect="1"/>
          </p:cNvPicPr>
          <p:nvPr/>
        </p:nvPicPr>
        <p:blipFill>
          <a:blip r:embed="rId3"/>
          <a:stretch>
            <a:fillRect/>
          </a:stretch>
        </p:blipFill>
        <p:spPr>
          <a:xfrm>
            <a:off x="1914525" y="945152"/>
            <a:ext cx="4993481" cy="1560127"/>
          </a:xfrm>
          <a:prstGeom prst="rect">
            <a:avLst/>
          </a:prstGeom>
        </p:spPr>
      </p:pic>
      <p:sp>
        <p:nvSpPr>
          <p:cNvPr id="125" name="Google Shape;125;p17"/>
          <p:cNvSpPr txBox="1">
            <a:spLocks noGrp="1"/>
          </p:cNvSpPr>
          <p:nvPr>
            <p:ph type="body" idx="1"/>
          </p:nvPr>
        </p:nvSpPr>
        <p:spPr>
          <a:xfrm>
            <a:off x="446864" y="2924318"/>
            <a:ext cx="8256046" cy="1407126"/>
          </a:xfrm>
          <a:prstGeom prst="rect">
            <a:avLst/>
          </a:prstGeom>
        </p:spPr>
        <p:txBody>
          <a:bodyPr spcFirstLastPara="1" wrap="square" lIns="91425" tIns="91425" rIns="91425" bIns="91425" anchor="t" anchorCtr="0">
            <a:noAutofit/>
          </a:bodyPr>
          <a:lstStyle/>
          <a:p>
            <a:pPr>
              <a:buSzPts val="2400"/>
            </a:pPr>
            <a:r>
              <a:rPr lang="en-US" b="1" dirty="0"/>
              <a:t>Field 4</a:t>
            </a:r>
          </a:p>
          <a:p>
            <a:pPr lvl="1">
              <a:buSzPts val="2400"/>
            </a:pPr>
            <a:r>
              <a:rPr lang="en-US" dirty="0"/>
              <a:t>The final four digits are used to create a unique VIRIN for each photo or video file uploaded. </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126</a:t>
            </a:fld>
            <a:endParaRPr dirty="0"/>
          </a:p>
        </p:txBody>
      </p:sp>
      <p:sp>
        <p:nvSpPr>
          <p:cNvPr id="2" name="Title 1"/>
          <p:cNvSpPr>
            <a:spLocks noGrp="1"/>
          </p:cNvSpPr>
          <p:nvPr>
            <p:ph type="title"/>
          </p:nvPr>
        </p:nvSpPr>
        <p:spPr/>
        <p:txBody>
          <a:bodyPr/>
          <a:lstStyle/>
          <a:p>
            <a:r>
              <a:rPr lang="en-US" dirty="0"/>
              <a:t>Image Requirements</a:t>
            </a:r>
          </a:p>
        </p:txBody>
      </p:sp>
      <p:sp>
        <p:nvSpPr>
          <p:cNvPr id="4" name="Rectangle 3">
            <a:extLst>
              <a:ext uri="{FF2B5EF4-FFF2-40B4-BE49-F238E27FC236}">
                <a16:creationId xmlns:a16="http://schemas.microsoft.com/office/drawing/2014/main" id="{F00A9BB2-83D9-CF7E-40E2-F454B3920DF2}"/>
              </a:ext>
            </a:extLst>
          </p:cNvPr>
          <p:cNvSpPr/>
          <p:nvPr/>
        </p:nvSpPr>
        <p:spPr>
          <a:xfrm>
            <a:off x="6072188" y="1657351"/>
            <a:ext cx="607218" cy="350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18883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6864" y="2924318"/>
            <a:ext cx="8256046" cy="1407126"/>
          </a:xfrm>
          <a:prstGeom prst="rect">
            <a:avLst/>
          </a:prstGeom>
        </p:spPr>
        <p:txBody>
          <a:bodyPr spcFirstLastPara="1" wrap="square" lIns="91425" tIns="91425" rIns="91425" bIns="91425" anchor="t" anchorCtr="0">
            <a:noAutofit/>
          </a:bodyPr>
          <a:lstStyle/>
          <a:p>
            <a:pPr>
              <a:buSzPts val="2400"/>
            </a:pPr>
            <a:r>
              <a:rPr lang="en-US" b="1" dirty="0"/>
              <a:t>Field 4</a:t>
            </a:r>
          </a:p>
          <a:p>
            <a:pPr lvl="1">
              <a:buSzPts val="2400"/>
            </a:pPr>
            <a:r>
              <a:rPr lang="en-US" dirty="0"/>
              <a:t>The final four digits are used to create a unique VIRIN for each photo or video file uploaded. </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127</a:t>
            </a:fld>
            <a:endParaRPr dirty="0"/>
          </a:p>
        </p:txBody>
      </p:sp>
      <p:sp>
        <p:nvSpPr>
          <p:cNvPr id="2" name="Title 1"/>
          <p:cNvSpPr>
            <a:spLocks noGrp="1"/>
          </p:cNvSpPr>
          <p:nvPr>
            <p:ph type="title"/>
          </p:nvPr>
        </p:nvSpPr>
        <p:spPr/>
        <p:txBody>
          <a:bodyPr/>
          <a:lstStyle/>
          <a:p>
            <a:r>
              <a:rPr lang="en-US" dirty="0"/>
              <a:t>Image Requirements</a:t>
            </a:r>
          </a:p>
        </p:txBody>
      </p:sp>
      <p:grpSp>
        <p:nvGrpSpPr>
          <p:cNvPr id="7" name="Group 6">
            <a:extLst>
              <a:ext uri="{FF2B5EF4-FFF2-40B4-BE49-F238E27FC236}">
                <a16:creationId xmlns:a16="http://schemas.microsoft.com/office/drawing/2014/main" id="{B45155DE-4896-D64B-F7F4-9B19C358B75D}"/>
              </a:ext>
            </a:extLst>
          </p:cNvPr>
          <p:cNvGrpSpPr/>
          <p:nvPr/>
        </p:nvGrpSpPr>
        <p:grpSpPr>
          <a:xfrm>
            <a:off x="595597" y="1512129"/>
            <a:ext cx="7908131" cy="544652"/>
            <a:chOff x="271463" y="2757487"/>
            <a:chExt cx="7908131" cy="544652"/>
          </a:xfrm>
        </p:grpSpPr>
        <p:sp>
          <p:nvSpPr>
            <p:cNvPr id="8" name="TextBox 2">
              <a:extLst>
                <a:ext uri="{FF2B5EF4-FFF2-40B4-BE49-F238E27FC236}">
                  <a16:creationId xmlns:a16="http://schemas.microsoft.com/office/drawing/2014/main" id="{A0360E78-607F-F1F1-E55F-33F0A153A4A9}"/>
                </a:ext>
              </a:extLst>
            </p:cNvPr>
            <p:cNvSpPr txBox="1"/>
            <p:nvPr/>
          </p:nvSpPr>
          <p:spPr>
            <a:xfrm>
              <a:off x="2843213" y="2778919"/>
              <a:ext cx="2743200" cy="523220"/>
            </a:xfrm>
            <a:prstGeom prst="rect">
              <a:avLst/>
            </a:prstGeom>
            <a:solidFill>
              <a:schemeClr val="bg1">
                <a:lumMod val="65000"/>
              </a:schemeClr>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t>-1 0 0 1</a:t>
              </a:r>
            </a:p>
          </p:txBody>
        </p:sp>
        <p:sp>
          <p:nvSpPr>
            <p:cNvPr id="9" name="Rectangle 8">
              <a:extLst>
                <a:ext uri="{FF2B5EF4-FFF2-40B4-BE49-F238E27FC236}">
                  <a16:creationId xmlns:a16="http://schemas.microsoft.com/office/drawing/2014/main" id="{186F6EDD-551C-C9A8-6E7D-01F3D5285DF1}"/>
                </a:ext>
              </a:extLst>
            </p:cNvPr>
            <p:cNvSpPr/>
            <p:nvPr/>
          </p:nvSpPr>
          <p:spPr>
            <a:xfrm>
              <a:off x="3571876" y="2843213"/>
              <a:ext cx="392906" cy="350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p>
          </p:txBody>
        </p:sp>
        <p:sp>
          <p:nvSpPr>
            <p:cNvPr id="10" name="Rectangle 9">
              <a:extLst>
                <a:ext uri="{FF2B5EF4-FFF2-40B4-BE49-F238E27FC236}">
                  <a16:creationId xmlns:a16="http://schemas.microsoft.com/office/drawing/2014/main" id="{9CA4EFE1-0BB1-F60C-4A70-1ECC93A37AFE}"/>
                </a:ext>
              </a:extLst>
            </p:cNvPr>
            <p:cNvSpPr/>
            <p:nvPr/>
          </p:nvSpPr>
          <p:spPr>
            <a:xfrm>
              <a:off x="4014789" y="2843213"/>
              <a:ext cx="800099" cy="3500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p>
          </p:txBody>
        </p:sp>
        <p:cxnSp>
          <p:nvCxnSpPr>
            <p:cNvPr id="11" name="Straight Arrow Connector 10">
              <a:extLst>
                <a:ext uri="{FF2B5EF4-FFF2-40B4-BE49-F238E27FC236}">
                  <a16:creationId xmlns:a16="http://schemas.microsoft.com/office/drawing/2014/main" id="{1AF8F8E5-A6D8-2D1A-B519-5197B04144E6}"/>
                </a:ext>
              </a:extLst>
            </p:cNvPr>
            <p:cNvCxnSpPr/>
            <p:nvPr/>
          </p:nvCxnSpPr>
          <p:spPr>
            <a:xfrm flipH="1" flipV="1">
              <a:off x="2264572" y="3014663"/>
              <a:ext cx="1321590" cy="7143"/>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FD79A83-55AD-17D4-96A3-0F77411756E6}"/>
                </a:ext>
              </a:extLst>
            </p:cNvPr>
            <p:cNvCxnSpPr>
              <a:cxnSpLocks/>
            </p:cNvCxnSpPr>
            <p:nvPr/>
          </p:nvCxnSpPr>
          <p:spPr>
            <a:xfrm flipH="1">
              <a:off x="4814891" y="3014662"/>
              <a:ext cx="1364453" cy="7145"/>
            </a:xfrm>
            <a:prstGeom prst="straightConnector1">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7">
              <a:extLst>
                <a:ext uri="{FF2B5EF4-FFF2-40B4-BE49-F238E27FC236}">
                  <a16:creationId xmlns:a16="http://schemas.microsoft.com/office/drawing/2014/main" id="{19DD409D-85C1-FA73-EDC6-D07CC786D3AE}"/>
                </a:ext>
              </a:extLst>
            </p:cNvPr>
            <p:cNvSpPr txBox="1"/>
            <p:nvPr/>
          </p:nvSpPr>
          <p:spPr>
            <a:xfrm>
              <a:off x="271463" y="2757487"/>
              <a:ext cx="2000250" cy="523220"/>
            </a:xfrm>
            <a:prstGeom prst="rect">
              <a:avLst/>
            </a:prstGeom>
            <a:noFill/>
            <a:ln>
              <a:solidFill>
                <a:srgbClr val="FF0000"/>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solidFill>
                    <a:srgbClr val="FF0000"/>
                  </a:solidFill>
                </a:rPr>
                <a:t>Assignment/Event # </a:t>
              </a:r>
            </a:p>
            <a:p>
              <a:pPr algn="ctr"/>
              <a:r>
                <a:rPr lang="en-US" b="1" dirty="0">
                  <a:solidFill>
                    <a:srgbClr val="FF0000"/>
                  </a:solidFill>
                </a:rPr>
                <a:t>(For the Day)</a:t>
              </a:r>
            </a:p>
          </p:txBody>
        </p:sp>
        <p:sp>
          <p:nvSpPr>
            <p:cNvPr id="14" name="TextBox 8">
              <a:extLst>
                <a:ext uri="{FF2B5EF4-FFF2-40B4-BE49-F238E27FC236}">
                  <a16:creationId xmlns:a16="http://schemas.microsoft.com/office/drawing/2014/main" id="{A0EE0B4A-2B34-F70A-52A7-86838A606F97}"/>
                </a:ext>
              </a:extLst>
            </p:cNvPr>
            <p:cNvSpPr txBox="1"/>
            <p:nvPr/>
          </p:nvSpPr>
          <p:spPr>
            <a:xfrm>
              <a:off x="6179344" y="2757487"/>
              <a:ext cx="2000250" cy="523220"/>
            </a:xfrm>
            <a:prstGeom prst="rect">
              <a:avLst/>
            </a:prstGeom>
            <a:noFill/>
            <a:ln>
              <a:solidFill>
                <a:srgbClr val="FFC000"/>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solidFill>
                    <a:schemeClr val="accent1">
                      <a:lumMod val="75000"/>
                    </a:schemeClr>
                  </a:solidFill>
                </a:rPr>
                <a:t>Image Sequence #</a:t>
              </a:r>
            </a:p>
            <a:p>
              <a:pPr algn="ctr"/>
              <a:r>
                <a:rPr lang="en-US" b="1" dirty="0">
                  <a:solidFill>
                    <a:schemeClr val="accent1">
                      <a:lumMod val="75000"/>
                    </a:schemeClr>
                  </a:solidFill>
                </a:rPr>
                <a:t>001-999</a:t>
              </a:r>
            </a:p>
          </p:txBody>
        </p:sp>
      </p:grpSp>
    </p:spTree>
    <p:extLst>
      <p:ext uri="{BB962C8B-B14F-4D97-AF65-F5344CB8AC3E}">
        <p14:creationId xmlns:p14="http://schemas.microsoft.com/office/powerpoint/2010/main" val="32106294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1" y="839729"/>
            <a:ext cx="7838467" cy="3421663"/>
          </a:xfrm>
          <a:prstGeom prst="rect">
            <a:avLst/>
          </a:prstGeom>
        </p:spPr>
        <p:txBody>
          <a:bodyPr spcFirstLastPara="1" wrap="square" lIns="91425" tIns="91425" rIns="91425" bIns="91425" anchor="t" anchorCtr="0">
            <a:noAutofit/>
          </a:bodyPr>
          <a:lstStyle/>
          <a:p>
            <a:r>
              <a:rPr lang="en-US" b="1" dirty="0"/>
              <a:t>Image Quality</a:t>
            </a:r>
            <a:br>
              <a:rPr lang="en-US" b="1" dirty="0"/>
            </a:br>
            <a:endParaRPr lang="en-US" b="1" dirty="0"/>
          </a:p>
          <a:p>
            <a:pPr lvl="1"/>
            <a:r>
              <a:rPr lang="en-US" dirty="0"/>
              <a:t>UPAR access to DSLR or mirrorless camera systems is usually few and far between</a:t>
            </a:r>
          </a:p>
          <a:p>
            <a:pPr lvl="1"/>
            <a:endParaRPr lang="en-US" dirty="0"/>
          </a:p>
          <a:p>
            <a:pPr lvl="1"/>
            <a:r>
              <a:rPr lang="en-US" dirty="0"/>
              <a:t>Ensure you are capturing imagery at the </a:t>
            </a:r>
            <a:r>
              <a:rPr lang="en-US" u="sng" dirty="0"/>
              <a:t>highest quality</a:t>
            </a:r>
            <a:r>
              <a:rPr lang="en-US" dirty="0"/>
              <a:t> your specific equipment is capable of shooting</a:t>
            </a:r>
          </a:p>
          <a:p>
            <a:pPr lvl="1"/>
            <a:endParaRPr lang="en-US" dirty="0"/>
          </a:p>
          <a:p>
            <a:pPr lvl="1"/>
            <a:r>
              <a:rPr lang="en-US" dirty="0"/>
              <a:t>Don't send images in a Word document or PowerPoint slide</a:t>
            </a:r>
            <a:br>
              <a:rPr lang="en-US" dirty="0"/>
            </a:br>
            <a:endParaRPr lang="en-US" dirty="0"/>
          </a:p>
          <a:p>
            <a:pPr lvl="2"/>
            <a:r>
              <a:rPr lang="en-US" dirty="0"/>
              <a:t>Make sure you're using or sending a </a:t>
            </a:r>
            <a:r>
              <a:rPr lang="en-US" u="sng" dirty="0"/>
              <a:t>copy</a:t>
            </a:r>
            <a:r>
              <a:rPr lang="en-US" dirty="0"/>
              <a:t> of the original image</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128</a:t>
            </a:fld>
            <a:endParaRPr dirty="0"/>
          </a:p>
        </p:txBody>
      </p:sp>
      <p:sp>
        <p:nvSpPr>
          <p:cNvPr id="2" name="Title 1"/>
          <p:cNvSpPr>
            <a:spLocks noGrp="1"/>
          </p:cNvSpPr>
          <p:nvPr>
            <p:ph type="title"/>
          </p:nvPr>
        </p:nvSpPr>
        <p:spPr/>
        <p:txBody>
          <a:bodyPr/>
          <a:lstStyle/>
          <a:p>
            <a:r>
              <a:rPr lang="en-US" dirty="0"/>
              <a:t>Image Requirements</a:t>
            </a:r>
          </a:p>
        </p:txBody>
      </p:sp>
    </p:spTree>
    <p:extLst>
      <p:ext uri="{BB962C8B-B14F-4D97-AF65-F5344CB8AC3E}">
        <p14:creationId xmlns:p14="http://schemas.microsoft.com/office/powerpoint/2010/main" val="13560866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1" y="839729"/>
            <a:ext cx="8108726" cy="3421663"/>
          </a:xfrm>
          <a:prstGeom prst="rect">
            <a:avLst/>
          </a:prstGeom>
        </p:spPr>
        <p:txBody>
          <a:bodyPr spcFirstLastPara="1" wrap="square" lIns="91425" tIns="91425" rIns="91425" bIns="91425" anchor="t" anchorCtr="0">
            <a:noAutofit/>
          </a:bodyPr>
          <a:lstStyle/>
          <a:p>
            <a:r>
              <a:rPr lang="en-US" b="1" dirty="0"/>
              <a:t>Prohibited Alterations</a:t>
            </a:r>
          </a:p>
          <a:p>
            <a:pPr lvl="1"/>
            <a:r>
              <a:rPr lang="en-US" sz="1800" i="1" dirty="0"/>
              <a:t>"...“The alteration of official DoD imagery by persons acting for or on behalf of the DoD is prohibited. Prohibited alterations include the addition, removal, or changing of photographic details. Examples of prohibited alteration include the addition, changing, or removing of individuals, equipment, scenery, or the unrealistic changing of color or light.”</a:t>
            </a:r>
            <a:r>
              <a:rPr lang="en-US" sz="1800" dirty="0"/>
              <a:t>  -  DoDI 5040.02, Enclosure 10</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129</a:t>
            </a:fld>
            <a:endParaRPr dirty="0"/>
          </a:p>
        </p:txBody>
      </p:sp>
      <p:sp>
        <p:nvSpPr>
          <p:cNvPr id="2" name="Title 1"/>
          <p:cNvSpPr>
            <a:spLocks noGrp="1"/>
          </p:cNvSpPr>
          <p:nvPr>
            <p:ph type="title"/>
          </p:nvPr>
        </p:nvSpPr>
        <p:spPr/>
        <p:txBody>
          <a:bodyPr/>
          <a:lstStyle/>
          <a:p>
            <a:r>
              <a:rPr lang="en-US" dirty="0"/>
              <a:t>Image Requirements</a:t>
            </a:r>
          </a:p>
        </p:txBody>
      </p:sp>
      <p:sp>
        <p:nvSpPr>
          <p:cNvPr id="3" name="TextBox 2">
            <a:extLst>
              <a:ext uri="{FF2B5EF4-FFF2-40B4-BE49-F238E27FC236}">
                <a16:creationId xmlns:a16="http://schemas.microsoft.com/office/drawing/2014/main" id="{1455B8B4-BA15-29F7-3044-D3CD3E33DA69}"/>
              </a:ext>
            </a:extLst>
          </p:cNvPr>
          <p:cNvSpPr txBox="1"/>
          <p:nvPr/>
        </p:nvSpPr>
        <p:spPr>
          <a:xfrm>
            <a:off x="434501" y="3286126"/>
            <a:ext cx="810872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0000"/>
                </a:solidFill>
              </a:rPr>
              <a:t>***This includes alterations, including the addition, changing or removal of uniform (rank, patches, etc.) or background items (flags, guidons, etc.), to official photos or command photos, such as those posted in public spaces or displayed on a Department of Defense website or social media platform.***</a:t>
            </a:r>
          </a:p>
        </p:txBody>
      </p:sp>
      <p:sp>
        <p:nvSpPr>
          <p:cNvPr id="6" name="TextBox 1">
            <a:extLst>
              <a:ext uri="{FF2B5EF4-FFF2-40B4-BE49-F238E27FC236}">
                <a16:creationId xmlns:a16="http://schemas.microsoft.com/office/drawing/2014/main" id="{EAA263A4-12EE-5A34-114F-869E84305D88}"/>
              </a:ext>
            </a:extLst>
          </p:cNvPr>
          <p:cNvSpPr txBox="1"/>
          <p:nvPr/>
        </p:nvSpPr>
        <p:spPr>
          <a:xfrm>
            <a:off x="434501" y="4540929"/>
            <a:ext cx="8108726"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rgbClr val="FF0000"/>
                </a:solidFill>
              </a:rPr>
              <a:t>***Check with your HHQ PAO for guidance on authorization to edit any of your captured imagery.***</a:t>
            </a:r>
          </a:p>
        </p:txBody>
      </p:sp>
    </p:spTree>
    <p:extLst>
      <p:ext uri="{BB962C8B-B14F-4D97-AF65-F5344CB8AC3E}">
        <p14:creationId xmlns:p14="http://schemas.microsoft.com/office/powerpoint/2010/main" val="178580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0996" y="950051"/>
            <a:ext cx="8112231" cy="3445246"/>
          </a:xfrm>
          <a:prstGeom prst="rect">
            <a:avLst/>
          </a:prstGeom>
        </p:spPr>
        <p:txBody>
          <a:bodyPr spcFirstLastPara="1" wrap="square" lIns="91425" tIns="91425" rIns="91425" bIns="91425" anchor="t" anchorCtr="0">
            <a:noAutofit/>
          </a:bodyPr>
          <a:lstStyle/>
          <a:p>
            <a:r>
              <a:rPr lang="en-US" dirty="0"/>
              <a:t>Meeting community leaders about upcoming Veteran’s Day Parade, Memorial Day speaker, etc.</a:t>
            </a:r>
            <a:br>
              <a:rPr lang="en-US" dirty="0"/>
            </a:br>
            <a:endParaRPr lang="en-US" dirty="0"/>
          </a:p>
          <a:p>
            <a:r>
              <a:rPr lang="en-US" dirty="0"/>
              <a:t>Family briefings pre- and post-deployment</a:t>
            </a:r>
            <a:br>
              <a:rPr lang="en-US" dirty="0"/>
            </a:br>
            <a:endParaRPr lang="en-US" dirty="0"/>
          </a:p>
          <a:p>
            <a:pPr marL="457200" lvl="0" indent="-381000" algn="l" rtl="0">
              <a:spcBef>
                <a:spcPts val="600"/>
              </a:spcBef>
              <a:spcAft>
                <a:spcPts val="0"/>
              </a:spcAft>
              <a:buSzPts val="2400"/>
              <a:buChar char="◉"/>
            </a:pPr>
            <a:r>
              <a:rPr lang="en-US" dirty="0"/>
              <a:t>Units sending letters/info to families about upcoming family day activities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dirty="0"/>
          </a:p>
        </p:txBody>
      </p:sp>
      <p:sp>
        <p:nvSpPr>
          <p:cNvPr id="2" name="Title 1"/>
          <p:cNvSpPr>
            <a:spLocks noGrp="1"/>
          </p:cNvSpPr>
          <p:nvPr>
            <p:ph type="title"/>
          </p:nvPr>
        </p:nvSpPr>
        <p:spPr/>
        <p:txBody>
          <a:bodyPr/>
          <a:lstStyle/>
          <a:p>
            <a:r>
              <a:rPr lang="en-US" dirty="0"/>
              <a:t>Examples</a:t>
            </a:r>
          </a:p>
        </p:txBody>
      </p:sp>
    </p:spTree>
    <p:extLst>
      <p:ext uri="{BB962C8B-B14F-4D97-AF65-F5344CB8AC3E}">
        <p14:creationId xmlns:p14="http://schemas.microsoft.com/office/powerpoint/2010/main" val="36427153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1" y="839729"/>
            <a:ext cx="7825497" cy="3421663"/>
          </a:xfrm>
          <a:prstGeom prst="rect">
            <a:avLst/>
          </a:prstGeom>
        </p:spPr>
        <p:txBody>
          <a:bodyPr spcFirstLastPara="1" wrap="square" lIns="91425" tIns="91425" rIns="91425" bIns="91425" anchor="t" anchorCtr="0">
            <a:noAutofit/>
          </a:bodyPr>
          <a:lstStyle/>
          <a:p>
            <a:r>
              <a:rPr lang="en-US" b="1" dirty="0"/>
              <a:t>Avoid capturing the backs of heads or profiles</a:t>
            </a:r>
          </a:p>
          <a:p>
            <a:pPr lvl="1"/>
            <a:r>
              <a:rPr lang="en-US" dirty="0"/>
              <a:t>Make sure to show your subject's face and clear action of their hands (if doing an action)</a:t>
            </a:r>
          </a:p>
          <a:p>
            <a:pPr lvl="1"/>
            <a:endParaRPr lang="en-US" b="1" dirty="0"/>
          </a:p>
          <a:p>
            <a:r>
              <a:rPr lang="en-US" b="1" dirty="0"/>
              <a:t>Avoid imagery of access badges, maps, CACs, etc.</a:t>
            </a:r>
            <a:r>
              <a:rPr lang="en-US" dirty="0"/>
              <a:t> </a:t>
            </a:r>
          </a:p>
          <a:p>
            <a:pPr lvl="1"/>
            <a:endParaRPr lang="en-US" b="1" dirty="0"/>
          </a:p>
          <a:p>
            <a:r>
              <a:rPr lang="en-US" b="1" dirty="0"/>
              <a:t>Don't be afraid to get close</a:t>
            </a:r>
          </a:p>
          <a:p>
            <a:pPr lvl="1">
              <a:buSzPts val="2400"/>
            </a:pPr>
            <a:r>
              <a:rPr lang="en-US" dirty="0"/>
              <a:t>Just don't interfere with training, the mission, or safety</a:t>
            </a:r>
          </a:p>
          <a:p>
            <a:pPr lvl="1">
              <a:buSzPts val="2400"/>
            </a:pPr>
            <a:endParaRPr lang="en-US" dirty="0"/>
          </a:p>
          <a:p>
            <a:r>
              <a:rPr lang="en-US" b="1" dirty="0"/>
              <a:t>Be part of the rehearsal process</a:t>
            </a:r>
          </a:p>
          <a:p>
            <a:pPr lvl="1"/>
            <a:r>
              <a:rPr lang="en-US" dirty="0"/>
              <a:t>Know what and how it's going to happen before execution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130</a:t>
            </a:fld>
            <a:endParaRPr dirty="0"/>
          </a:p>
        </p:txBody>
      </p:sp>
      <p:sp>
        <p:nvSpPr>
          <p:cNvPr id="2" name="Title 1"/>
          <p:cNvSpPr>
            <a:spLocks noGrp="1"/>
          </p:cNvSpPr>
          <p:nvPr>
            <p:ph type="title"/>
          </p:nvPr>
        </p:nvSpPr>
        <p:spPr/>
        <p:txBody>
          <a:bodyPr/>
          <a:lstStyle/>
          <a:p>
            <a:r>
              <a:rPr lang="en-US" dirty="0"/>
              <a:t>Tips for Success</a:t>
            </a:r>
          </a:p>
        </p:txBody>
      </p:sp>
    </p:spTree>
    <p:extLst>
      <p:ext uri="{BB962C8B-B14F-4D97-AF65-F5344CB8AC3E}">
        <p14:creationId xmlns:p14="http://schemas.microsoft.com/office/powerpoint/2010/main" val="28635859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1" y="839729"/>
            <a:ext cx="7825497" cy="3421663"/>
          </a:xfrm>
          <a:prstGeom prst="rect">
            <a:avLst/>
          </a:prstGeom>
        </p:spPr>
        <p:txBody>
          <a:bodyPr spcFirstLastPara="1" wrap="square" lIns="91425" tIns="91425" rIns="91425" bIns="91425" anchor="t" anchorCtr="0">
            <a:noAutofit/>
          </a:bodyPr>
          <a:lstStyle/>
          <a:p>
            <a:r>
              <a:rPr lang="en-US" b="1" dirty="0"/>
              <a:t>Do NOT stage any of your imagery</a:t>
            </a:r>
          </a:p>
          <a:p>
            <a:pPr lvl="1"/>
            <a:r>
              <a:rPr lang="en-US" dirty="0"/>
              <a:t>Trust of the American public is paramount. You are there to create a record of the subject matter, do not tell someone what action to perform or alter the environment/setting.</a:t>
            </a:r>
          </a:p>
          <a:p>
            <a:pPr lvl="1"/>
            <a:endParaRPr lang="en-US" b="1" dirty="0"/>
          </a:p>
          <a:p>
            <a:r>
              <a:rPr lang="en-US" b="1" dirty="0"/>
              <a:t>Exercise utmost caution when capturing imagery of children or minors</a:t>
            </a:r>
          </a:p>
          <a:p>
            <a:pPr lvl="1">
              <a:buSzPts val="2400"/>
            </a:pPr>
            <a:r>
              <a:rPr lang="en-US" dirty="0"/>
              <a:t>Individuals under the age of 18 years old cannot give consent; you must obtain it from their parent or legal guardian. </a:t>
            </a:r>
            <a:br>
              <a:rPr lang="en-US" dirty="0"/>
            </a:br>
            <a:endParaRPr lang="en-US" dirty="0"/>
          </a:p>
          <a:p>
            <a:pPr lvl="1">
              <a:buSzPts val="2400"/>
            </a:pPr>
            <a:r>
              <a:rPr lang="en-US" dirty="0"/>
              <a:t>When acquiring parental consent, it is best to get it in writing using a release waiver and keeping it on file.</a:t>
            </a:r>
          </a:p>
          <a:p>
            <a:pPr lvl="1">
              <a:buSzPts val="2400"/>
            </a:pPr>
            <a:endParaRPr lang="en-US" dirty="0"/>
          </a:p>
          <a:p>
            <a:endParaRPr lang="en-US" b="1"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131</a:t>
            </a:fld>
            <a:endParaRPr dirty="0"/>
          </a:p>
        </p:txBody>
      </p:sp>
      <p:sp>
        <p:nvSpPr>
          <p:cNvPr id="2" name="Title 1"/>
          <p:cNvSpPr>
            <a:spLocks noGrp="1"/>
          </p:cNvSpPr>
          <p:nvPr>
            <p:ph type="title"/>
          </p:nvPr>
        </p:nvSpPr>
        <p:spPr/>
        <p:txBody>
          <a:bodyPr/>
          <a:lstStyle/>
          <a:p>
            <a:r>
              <a:rPr lang="en-US" dirty="0"/>
              <a:t>Tips for Success</a:t>
            </a:r>
          </a:p>
        </p:txBody>
      </p:sp>
    </p:spTree>
    <p:extLst>
      <p:ext uri="{BB962C8B-B14F-4D97-AF65-F5344CB8AC3E}">
        <p14:creationId xmlns:p14="http://schemas.microsoft.com/office/powerpoint/2010/main" val="16870191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9729"/>
            <a:ext cx="7831982" cy="3421663"/>
          </a:xfrm>
          <a:prstGeom prst="rect">
            <a:avLst/>
          </a:prstGeom>
        </p:spPr>
        <p:txBody>
          <a:bodyPr spcFirstLastPara="1" wrap="square" lIns="91425" tIns="91425" rIns="91425" bIns="91425" anchor="t" anchorCtr="0">
            <a:noAutofit/>
          </a:bodyPr>
          <a:lstStyle/>
          <a:p>
            <a:r>
              <a:rPr lang="en-US" sz="2000" b="1" dirty="0"/>
              <a:t>Exercise caution when capturing imagery in medical treatment facilities</a:t>
            </a:r>
          </a:p>
          <a:p>
            <a:pPr lvl="1">
              <a:buSzPts val="2400"/>
            </a:pPr>
            <a:r>
              <a:rPr lang="en-US" sz="1800" dirty="0"/>
              <a:t>Individuals have certain rights to their medical status and information – do not capture imagery without first getting consent of patient.</a:t>
            </a:r>
          </a:p>
          <a:p>
            <a:pPr lvl="1">
              <a:buSzPts val="2400"/>
            </a:pPr>
            <a:endParaRPr lang="en-US" sz="1800" dirty="0"/>
          </a:p>
          <a:p>
            <a:r>
              <a:rPr lang="en-US" sz="2000" b="1" dirty="0"/>
              <a:t>Coordinate with S6 for exceptions to external storage (cameras) for downloading and transmission of imagery on NIPR systems, if applicable</a:t>
            </a:r>
            <a:br>
              <a:rPr lang="en-US" sz="2000" dirty="0"/>
            </a:br>
            <a:endParaRPr lang="en-US" sz="2000" dirty="0"/>
          </a:p>
          <a:p>
            <a:r>
              <a:rPr lang="en-US" sz="2000" b="1" dirty="0"/>
              <a:t>When in doubt, always request further guidance from your HHQ PAO </a:t>
            </a:r>
            <a:br>
              <a:rPr lang="en-US" sz="2000" dirty="0"/>
            </a:br>
            <a:endParaRPr lang="en-US" sz="2000" dirty="0"/>
          </a:p>
          <a:p>
            <a:pPr lvl="1">
              <a:buSzPts val="2400"/>
            </a:pPr>
            <a:endParaRPr lang="en-US" sz="1800" dirty="0"/>
          </a:p>
          <a:p>
            <a:pPr>
              <a:buSzPts val="2400"/>
            </a:pPr>
            <a:endParaRPr lang="en-US" sz="2000" b="1"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132</a:t>
            </a:fld>
            <a:endParaRPr dirty="0"/>
          </a:p>
        </p:txBody>
      </p:sp>
      <p:sp>
        <p:nvSpPr>
          <p:cNvPr id="2" name="Title 1"/>
          <p:cNvSpPr>
            <a:spLocks noGrp="1"/>
          </p:cNvSpPr>
          <p:nvPr>
            <p:ph type="title"/>
          </p:nvPr>
        </p:nvSpPr>
        <p:spPr/>
        <p:txBody>
          <a:bodyPr/>
          <a:lstStyle/>
          <a:p>
            <a:r>
              <a:rPr lang="en-US" dirty="0"/>
              <a:t>Tips for Success</a:t>
            </a:r>
          </a:p>
        </p:txBody>
      </p:sp>
    </p:spTree>
    <p:extLst>
      <p:ext uri="{BB962C8B-B14F-4D97-AF65-F5344CB8AC3E}">
        <p14:creationId xmlns:p14="http://schemas.microsoft.com/office/powerpoint/2010/main" val="1601945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9729"/>
            <a:ext cx="7686148" cy="3912158"/>
          </a:xfrm>
          <a:prstGeom prst="rect">
            <a:avLst/>
          </a:prstGeom>
        </p:spPr>
        <p:txBody>
          <a:bodyPr spcFirstLastPara="1" wrap="square" lIns="91425" tIns="91425" rIns="91425" bIns="91425" anchor="t" anchorCtr="0">
            <a:noAutofit/>
          </a:bodyPr>
          <a:lstStyle/>
          <a:p>
            <a:r>
              <a:rPr lang="en-US" dirty="0"/>
              <a:t>Captions supplement your imagery with details to help describe and enhance information</a:t>
            </a:r>
            <a:br>
              <a:rPr lang="en-US" dirty="0"/>
            </a:br>
            <a:endParaRPr lang="en-US" dirty="0"/>
          </a:p>
          <a:p>
            <a:r>
              <a:rPr lang="en-US" dirty="0"/>
              <a:t>Consists of two sentences and a credit line</a:t>
            </a:r>
          </a:p>
          <a:p>
            <a:endParaRPr lang="en-US" dirty="0"/>
          </a:p>
          <a:p>
            <a:r>
              <a:rPr lang="en-US" dirty="0"/>
              <a:t>Includes all the relevant 5Ws</a:t>
            </a:r>
          </a:p>
          <a:p>
            <a:endParaRPr lang="en-US" dirty="0"/>
          </a:p>
          <a:p>
            <a:r>
              <a:rPr lang="en-US" dirty="0"/>
              <a:t>Required for all released imagery</a:t>
            </a:r>
          </a:p>
          <a:p>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133</a:t>
            </a:fld>
            <a:endParaRPr dirty="0"/>
          </a:p>
        </p:txBody>
      </p:sp>
      <p:sp>
        <p:nvSpPr>
          <p:cNvPr id="2" name="Title 1"/>
          <p:cNvSpPr>
            <a:spLocks noGrp="1"/>
          </p:cNvSpPr>
          <p:nvPr>
            <p:ph type="title"/>
          </p:nvPr>
        </p:nvSpPr>
        <p:spPr>
          <a:xfrm>
            <a:off x="650707" y="86358"/>
            <a:ext cx="8441219" cy="435600"/>
          </a:xfrm>
        </p:spPr>
        <p:txBody>
          <a:bodyPr/>
          <a:lstStyle/>
          <a:p>
            <a:pPr algn="ctr"/>
            <a:r>
              <a:rPr lang="en-US" dirty="0"/>
              <a:t>Caption Writing</a:t>
            </a:r>
          </a:p>
        </p:txBody>
      </p:sp>
    </p:spTree>
    <p:extLst>
      <p:ext uri="{BB962C8B-B14F-4D97-AF65-F5344CB8AC3E}">
        <p14:creationId xmlns:p14="http://schemas.microsoft.com/office/powerpoint/2010/main" val="3089201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9729"/>
            <a:ext cx="7673178" cy="3912158"/>
          </a:xfrm>
          <a:prstGeom prst="rect">
            <a:avLst/>
          </a:prstGeom>
        </p:spPr>
        <p:txBody>
          <a:bodyPr spcFirstLastPara="1" wrap="square" lIns="91425" tIns="91425" rIns="91425" bIns="91425" anchor="t" anchorCtr="0">
            <a:noAutofit/>
          </a:bodyPr>
          <a:lstStyle/>
          <a:p>
            <a:r>
              <a:rPr lang="en-US" sz="2000" b="1" dirty="0"/>
              <a:t>ABCs of Caption Writing</a:t>
            </a:r>
          </a:p>
          <a:p>
            <a:pPr lvl="1"/>
            <a:r>
              <a:rPr lang="en-US" sz="1800" dirty="0"/>
              <a:t>Accuracy</a:t>
            </a:r>
          </a:p>
          <a:p>
            <a:pPr lvl="2"/>
            <a:r>
              <a:rPr lang="en-US" sz="1800" dirty="0"/>
              <a:t>Verify all information is factually and grammatically correct</a:t>
            </a:r>
          </a:p>
          <a:p>
            <a:pPr lvl="2"/>
            <a:r>
              <a:rPr lang="en-US" sz="1800" dirty="0"/>
              <a:t>Ensures that imagery is newsworthy and of historical value</a:t>
            </a:r>
          </a:p>
          <a:p>
            <a:pPr lvl="2"/>
            <a:endParaRPr lang="en-US" sz="1800" dirty="0"/>
          </a:p>
          <a:p>
            <a:pPr lvl="1"/>
            <a:r>
              <a:rPr lang="en-US" sz="1800" dirty="0"/>
              <a:t>Brevity</a:t>
            </a:r>
          </a:p>
          <a:p>
            <a:pPr lvl="2"/>
            <a:r>
              <a:rPr lang="en-US" sz="1800" dirty="0"/>
              <a:t>You must convey a lot of information in two sentences so be concise</a:t>
            </a:r>
          </a:p>
          <a:p>
            <a:pPr lvl="2"/>
            <a:endParaRPr lang="en-US" sz="1800" dirty="0"/>
          </a:p>
          <a:p>
            <a:pPr lvl="1"/>
            <a:r>
              <a:rPr lang="en-US" sz="1800" dirty="0"/>
              <a:t>Clarity</a:t>
            </a:r>
          </a:p>
          <a:p>
            <a:pPr lvl="2"/>
            <a:r>
              <a:rPr lang="en-US" sz="1800" dirty="0"/>
              <a:t>Use language that any reader can understand, including non-military personnel</a:t>
            </a:r>
          </a:p>
          <a:p>
            <a:pPr lvl="2"/>
            <a:r>
              <a:rPr lang="en-US" sz="1800" dirty="0"/>
              <a:t>Avoid jargon or other "military speak"</a:t>
            </a:r>
          </a:p>
          <a:p>
            <a:endParaRPr lang="en-US" sz="2000"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134</a:t>
            </a:fld>
            <a:endParaRPr dirty="0"/>
          </a:p>
        </p:txBody>
      </p:sp>
      <p:sp>
        <p:nvSpPr>
          <p:cNvPr id="2" name="Title 1"/>
          <p:cNvSpPr>
            <a:spLocks noGrp="1"/>
          </p:cNvSpPr>
          <p:nvPr>
            <p:ph type="title"/>
          </p:nvPr>
        </p:nvSpPr>
        <p:spPr>
          <a:xfrm>
            <a:off x="650707" y="86358"/>
            <a:ext cx="8441219" cy="435600"/>
          </a:xfrm>
        </p:spPr>
        <p:txBody>
          <a:bodyPr/>
          <a:lstStyle/>
          <a:p>
            <a:pPr algn="ctr"/>
            <a:r>
              <a:rPr lang="en-US" dirty="0"/>
              <a:t>Caption Writing</a:t>
            </a:r>
          </a:p>
        </p:txBody>
      </p:sp>
    </p:spTree>
    <p:extLst>
      <p:ext uri="{BB962C8B-B14F-4D97-AF65-F5344CB8AC3E}">
        <p14:creationId xmlns:p14="http://schemas.microsoft.com/office/powerpoint/2010/main" val="1389898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6" y="839729"/>
            <a:ext cx="7679663" cy="3912158"/>
          </a:xfrm>
          <a:prstGeom prst="rect">
            <a:avLst/>
          </a:prstGeom>
        </p:spPr>
        <p:txBody>
          <a:bodyPr spcFirstLastPara="1" wrap="square" lIns="91425" tIns="91425" rIns="91425" bIns="91425" anchor="t" anchorCtr="0">
            <a:noAutofit/>
          </a:bodyPr>
          <a:lstStyle/>
          <a:p>
            <a:r>
              <a:rPr lang="en-US" sz="2800" b="1" dirty="0"/>
              <a:t>First Sentence</a:t>
            </a:r>
            <a:endParaRPr lang="en-US" sz="2800" dirty="0"/>
          </a:p>
          <a:p>
            <a:pPr lvl="1">
              <a:buSzPts val="2400"/>
            </a:pPr>
            <a:r>
              <a:rPr lang="en-US" dirty="0"/>
              <a:t>Includes the who, what, when and where</a:t>
            </a:r>
          </a:p>
          <a:p>
            <a:pPr lvl="1">
              <a:buSzPts val="2400"/>
            </a:pPr>
            <a:endParaRPr lang="en-US" b="1" dirty="0"/>
          </a:p>
          <a:p>
            <a:pPr lvl="1"/>
            <a:r>
              <a:rPr lang="en-US" b="1" dirty="0"/>
              <a:t>Who: </a:t>
            </a:r>
          </a:p>
          <a:p>
            <a:pPr lvl="2">
              <a:buSzPts val="2000"/>
            </a:pPr>
            <a:r>
              <a:rPr lang="en-US" dirty="0"/>
              <a:t>Who or what is the subject of the image? </a:t>
            </a:r>
          </a:p>
          <a:p>
            <a:pPr lvl="3">
              <a:buSzPts val="2000"/>
            </a:pPr>
            <a:r>
              <a:rPr lang="en-US" dirty="0"/>
              <a:t>If there are three or fewer people, each of the identifiable persons must be included</a:t>
            </a:r>
            <a:br>
              <a:rPr lang="en-US" dirty="0"/>
            </a:br>
            <a:endParaRPr lang="en-US" dirty="0"/>
          </a:p>
          <a:p>
            <a:pPr lvl="3">
              <a:buSzPts val="2000"/>
            </a:pPr>
            <a:r>
              <a:rPr lang="en-US" dirty="0"/>
              <a:t>Must have service, rank, full name, title, and military unit</a:t>
            </a:r>
          </a:p>
          <a:p>
            <a:pPr lvl="4">
              <a:buSzPts val="2000"/>
            </a:pPr>
            <a:r>
              <a:rPr lang="en-US" dirty="0"/>
              <a:t>List units from smallest to largest</a:t>
            </a:r>
            <a:br>
              <a:rPr lang="en-US" dirty="0"/>
            </a:br>
            <a:endParaRPr lang="en-US" dirty="0"/>
          </a:p>
          <a:p>
            <a:pPr lvl="3">
              <a:buSzPts val="2000"/>
            </a:pPr>
            <a:r>
              <a:rPr lang="en-US" dirty="0"/>
              <a:t>Do not identify by using "U.S. Army Soldier" </a:t>
            </a:r>
          </a:p>
          <a:p>
            <a:pPr lvl="4">
              <a:buSzPts val="2000"/>
            </a:pPr>
            <a:r>
              <a:rPr lang="en-US" dirty="0"/>
              <a:t>You must get the necessary information. </a:t>
            </a:r>
          </a:p>
          <a:p>
            <a:endParaRPr lang="en-US" sz="2000"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135</a:t>
            </a:fld>
            <a:endParaRPr dirty="0"/>
          </a:p>
        </p:txBody>
      </p:sp>
      <p:sp>
        <p:nvSpPr>
          <p:cNvPr id="2" name="Title 1"/>
          <p:cNvSpPr>
            <a:spLocks noGrp="1"/>
          </p:cNvSpPr>
          <p:nvPr>
            <p:ph type="title"/>
          </p:nvPr>
        </p:nvSpPr>
        <p:spPr>
          <a:xfrm>
            <a:off x="650707" y="86358"/>
            <a:ext cx="8441219" cy="435600"/>
          </a:xfrm>
        </p:spPr>
        <p:txBody>
          <a:bodyPr/>
          <a:lstStyle/>
          <a:p>
            <a:pPr algn="ctr"/>
            <a:r>
              <a:rPr lang="en-US" dirty="0"/>
              <a:t>Caption Writing</a:t>
            </a:r>
          </a:p>
        </p:txBody>
      </p:sp>
    </p:spTree>
    <p:extLst>
      <p:ext uri="{BB962C8B-B14F-4D97-AF65-F5344CB8AC3E}">
        <p14:creationId xmlns:p14="http://schemas.microsoft.com/office/powerpoint/2010/main" val="22973267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3192" y="839729"/>
            <a:ext cx="8110872" cy="3912158"/>
          </a:xfrm>
          <a:prstGeom prst="rect">
            <a:avLst/>
          </a:prstGeom>
        </p:spPr>
        <p:txBody>
          <a:bodyPr spcFirstLastPara="1" wrap="square" lIns="91425" tIns="91425" rIns="91425" bIns="91425" anchor="t" anchorCtr="0">
            <a:noAutofit/>
          </a:bodyPr>
          <a:lstStyle/>
          <a:p>
            <a:pPr lvl="1"/>
            <a:r>
              <a:rPr lang="en-US" b="1" dirty="0"/>
              <a:t>What: </a:t>
            </a:r>
            <a:endParaRPr lang="en-US" dirty="0"/>
          </a:p>
          <a:p>
            <a:pPr lvl="2"/>
            <a:r>
              <a:rPr lang="en-US" dirty="0"/>
              <a:t>Describe the action captured by the imagery</a:t>
            </a:r>
            <a:br>
              <a:rPr lang="en-US" dirty="0"/>
            </a:br>
            <a:endParaRPr lang="en-US" dirty="0"/>
          </a:p>
          <a:p>
            <a:pPr lvl="2"/>
            <a:r>
              <a:rPr lang="en-US" dirty="0"/>
              <a:t>Use active voice and historical present tense</a:t>
            </a:r>
          </a:p>
          <a:p>
            <a:pPr lvl="3"/>
            <a:r>
              <a:rPr lang="en-US" dirty="0"/>
              <a:t>Written as if action is happening as you're reading it</a:t>
            </a:r>
          </a:p>
          <a:p>
            <a:pPr lvl="3"/>
            <a:endParaRPr lang="en-US" dirty="0"/>
          </a:p>
          <a:p>
            <a:pPr lvl="2"/>
            <a:r>
              <a:rPr lang="en-US" dirty="0"/>
              <a:t>Don't over-describe the images; remember brevity</a:t>
            </a:r>
          </a:p>
          <a:p>
            <a:endParaRPr lang="en-US" sz="2000"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136</a:t>
            </a:fld>
            <a:endParaRPr dirty="0"/>
          </a:p>
        </p:txBody>
      </p:sp>
      <p:sp>
        <p:nvSpPr>
          <p:cNvPr id="2" name="Title 1"/>
          <p:cNvSpPr>
            <a:spLocks noGrp="1"/>
          </p:cNvSpPr>
          <p:nvPr>
            <p:ph type="title"/>
          </p:nvPr>
        </p:nvSpPr>
        <p:spPr>
          <a:xfrm>
            <a:off x="650707" y="86358"/>
            <a:ext cx="8441219" cy="435600"/>
          </a:xfrm>
        </p:spPr>
        <p:txBody>
          <a:bodyPr/>
          <a:lstStyle/>
          <a:p>
            <a:pPr algn="ctr"/>
            <a:r>
              <a:rPr lang="en-US" dirty="0"/>
              <a:t>Caption Writing</a:t>
            </a:r>
          </a:p>
        </p:txBody>
      </p:sp>
      <p:sp>
        <p:nvSpPr>
          <p:cNvPr id="3" name="TextBox 2">
            <a:extLst>
              <a:ext uri="{FF2B5EF4-FFF2-40B4-BE49-F238E27FC236}">
                <a16:creationId xmlns:a16="http://schemas.microsoft.com/office/drawing/2014/main" id="{FF6BB8AC-F93E-D7D5-7899-2B1DE0F8D010}"/>
              </a:ext>
            </a:extLst>
          </p:cNvPr>
          <p:cNvSpPr txBox="1"/>
          <p:nvPr/>
        </p:nvSpPr>
        <p:spPr>
          <a:xfrm>
            <a:off x="2185987" y="3443289"/>
            <a:ext cx="4779168" cy="1169551"/>
          </a:xfrm>
          <a:prstGeom prst="rect">
            <a:avLst/>
          </a:prstGeom>
          <a:solidFill>
            <a:schemeClr val="bg1">
              <a:lumMod val="85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ACTIVE vs. PASSIVE VOICE</a:t>
            </a:r>
            <a:br>
              <a:rPr lang="en-US" b="1" dirty="0"/>
            </a:br>
            <a:endParaRPr lang="en-US" b="1" dirty="0"/>
          </a:p>
          <a:p>
            <a:r>
              <a:rPr lang="en-US" b="1" dirty="0"/>
              <a:t>Active:</a:t>
            </a:r>
            <a:r>
              <a:rPr lang="en-US" dirty="0"/>
              <a:t> U.S. Soldiers attack the objective. </a:t>
            </a:r>
            <a:br>
              <a:rPr lang="en-US" dirty="0"/>
            </a:br>
            <a:endParaRPr lang="en-US" dirty="0"/>
          </a:p>
          <a:p>
            <a:r>
              <a:rPr lang="en-US" b="1" dirty="0"/>
              <a:t>Passive:</a:t>
            </a:r>
            <a:r>
              <a:rPr lang="en-US" dirty="0"/>
              <a:t> The objective is attacked by U.S. Soldiers.</a:t>
            </a:r>
          </a:p>
        </p:txBody>
      </p:sp>
    </p:spTree>
    <p:extLst>
      <p:ext uri="{BB962C8B-B14F-4D97-AF65-F5344CB8AC3E}">
        <p14:creationId xmlns:p14="http://schemas.microsoft.com/office/powerpoint/2010/main" val="6163408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3192" y="839729"/>
            <a:ext cx="8110872" cy="3912158"/>
          </a:xfrm>
          <a:prstGeom prst="rect">
            <a:avLst/>
          </a:prstGeom>
        </p:spPr>
        <p:txBody>
          <a:bodyPr spcFirstLastPara="1" wrap="square" lIns="91425" tIns="91425" rIns="91425" bIns="91425" anchor="t" anchorCtr="0">
            <a:noAutofit/>
          </a:bodyPr>
          <a:lstStyle/>
          <a:p>
            <a:pPr lvl="1"/>
            <a:r>
              <a:rPr lang="en-US" b="1" dirty="0"/>
              <a:t>When: </a:t>
            </a:r>
            <a:endParaRPr lang="en-US" dirty="0"/>
          </a:p>
          <a:p>
            <a:pPr lvl="2"/>
            <a:r>
              <a:rPr lang="en-US" dirty="0"/>
              <a:t>Includes the date the image was captured</a:t>
            </a:r>
            <a:br>
              <a:rPr lang="en-US" dirty="0"/>
            </a:br>
            <a:endParaRPr lang="en-US" dirty="0"/>
          </a:p>
          <a:p>
            <a:pPr lvl="2"/>
            <a:r>
              <a:rPr lang="en-US" dirty="0"/>
              <a:t>Written differently than typical Army fashion</a:t>
            </a:r>
          </a:p>
          <a:p>
            <a:pPr lvl="3">
              <a:buSzPts val="2000"/>
            </a:pPr>
            <a:r>
              <a:rPr lang="en-US" dirty="0"/>
              <a:t>Correct Example: Aug. 16, 2022</a:t>
            </a:r>
            <a:br>
              <a:rPr lang="en-US" dirty="0"/>
            </a:br>
            <a:endParaRPr lang="en-US" dirty="0"/>
          </a:p>
          <a:p>
            <a:pPr lvl="3">
              <a:buSzPts val="2000"/>
            </a:pPr>
            <a:r>
              <a:rPr lang="en-US" dirty="0"/>
              <a:t>Incorrect Example: 16 AUG 22</a:t>
            </a:r>
          </a:p>
          <a:p>
            <a:pPr lvl="3">
              <a:buSzPts val="2000"/>
            </a:pPr>
            <a:endParaRPr lang="en-US" dirty="0"/>
          </a:p>
          <a:p>
            <a:pPr lvl="1"/>
            <a:r>
              <a:rPr lang="en-US" b="1" dirty="0"/>
              <a:t>Where:</a:t>
            </a:r>
          </a:p>
          <a:p>
            <a:pPr lvl="2"/>
            <a:r>
              <a:rPr lang="en-US" dirty="0"/>
              <a:t>Include the installation, city, state, and country if other than U.S.</a:t>
            </a:r>
            <a:br>
              <a:rPr lang="en-US" dirty="0"/>
            </a:br>
            <a:endParaRPr lang="en-US" dirty="0"/>
          </a:p>
          <a:p>
            <a:pPr lvl="2"/>
            <a:r>
              <a:rPr lang="en-US" dirty="0"/>
              <a:t>Give a region or general area if there is no city or location must remain undisclosed</a:t>
            </a:r>
            <a:endParaRPr lang="en-US" sz="2000" dirty="0"/>
          </a:p>
          <a:p>
            <a:endParaRPr lang="en-US" sz="2000"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137</a:t>
            </a:fld>
            <a:endParaRPr dirty="0"/>
          </a:p>
        </p:txBody>
      </p:sp>
      <p:sp>
        <p:nvSpPr>
          <p:cNvPr id="2" name="Title 1"/>
          <p:cNvSpPr>
            <a:spLocks noGrp="1"/>
          </p:cNvSpPr>
          <p:nvPr>
            <p:ph type="title"/>
          </p:nvPr>
        </p:nvSpPr>
        <p:spPr>
          <a:xfrm>
            <a:off x="650707" y="86358"/>
            <a:ext cx="8441219" cy="435600"/>
          </a:xfrm>
        </p:spPr>
        <p:txBody>
          <a:bodyPr/>
          <a:lstStyle/>
          <a:p>
            <a:pPr algn="ctr"/>
            <a:r>
              <a:rPr lang="en-US" dirty="0"/>
              <a:t>Caption Writing</a:t>
            </a:r>
          </a:p>
        </p:txBody>
      </p:sp>
      <p:sp>
        <p:nvSpPr>
          <p:cNvPr id="3" name="TextBox 2">
            <a:extLst>
              <a:ext uri="{FF2B5EF4-FFF2-40B4-BE49-F238E27FC236}">
                <a16:creationId xmlns:a16="http://schemas.microsoft.com/office/drawing/2014/main" id="{FF6BB8AC-F93E-D7D5-7899-2B1DE0F8D010}"/>
              </a:ext>
            </a:extLst>
          </p:cNvPr>
          <p:cNvSpPr txBox="1"/>
          <p:nvPr/>
        </p:nvSpPr>
        <p:spPr>
          <a:xfrm>
            <a:off x="6822280" y="1285877"/>
            <a:ext cx="1921669" cy="1200329"/>
          </a:xfrm>
          <a:prstGeom prst="rect">
            <a:avLst/>
          </a:prstGeom>
          <a:solidFill>
            <a:schemeClr val="bg1">
              <a:lumMod val="95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Spell out these Months:</a:t>
            </a:r>
            <a:endParaRPr lang="en-US" sz="1200" dirty="0"/>
          </a:p>
          <a:p>
            <a:pPr marL="285750" indent="-285750">
              <a:buChar char="•"/>
            </a:pPr>
            <a:r>
              <a:rPr lang="en-US" sz="1200" dirty="0"/>
              <a:t>March</a:t>
            </a:r>
          </a:p>
          <a:p>
            <a:pPr marL="285750" indent="-285750">
              <a:buChar char="•"/>
            </a:pPr>
            <a:r>
              <a:rPr lang="en-US" sz="1200" dirty="0"/>
              <a:t>April</a:t>
            </a:r>
          </a:p>
          <a:p>
            <a:pPr marL="285750" indent="-285750">
              <a:buChar char="•"/>
            </a:pPr>
            <a:r>
              <a:rPr lang="en-US" sz="1200" dirty="0"/>
              <a:t>May</a:t>
            </a:r>
          </a:p>
          <a:p>
            <a:pPr marL="285750" indent="-285750">
              <a:buChar char="•"/>
            </a:pPr>
            <a:r>
              <a:rPr lang="en-US" sz="1200" dirty="0"/>
              <a:t>June</a:t>
            </a:r>
          </a:p>
          <a:p>
            <a:pPr marL="285750" indent="-285750">
              <a:buChar char="•"/>
            </a:pPr>
            <a:r>
              <a:rPr lang="en-US" sz="1200" dirty="0"/>
              <a:t>July</a:t>
            </a:r>
          </a:p>
        </p:txBody>
      </p:sp>
    </p:spTree>
    <p:extLst>
      <p:ext uri="{BB962C8B-B14F-4D97-AF65-F5344CB8AC3E}">
        <p14:creationId xmlns:p14="http://schemas.microsoft.com/office/powerpoint/2010/main" val="42832480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9729"/>
            <a:ext cx="8274996" cy="3912158"/>
          </a:xfrm>
          <a:prstGeom prst="rect">
            <a:avLst/>
          </a:prstGeom>
        </p:spPr>
        <p:txBody>
          <a:bodyPr spcFirstLastPara="1" wrap="square" lIns="91425" tIns="91425" rIns="91425" bIns="91425" anchor="t" anchorCtr="0">
            <a:noAutofit/>
          </a:bodyPr>
          <a:lstStyle/>
          <a:p>
            <a:r>
              <a:rPr lang="en-US" b="1" dirty="0"/>
              <a:t>Example of a correctly formatted first sentence:</a:t>
            </a:r>
            <a:endParaRPr lang="en-US" dirty="0"/>
          </a:p>
          <a:p>
            <a:endParaRPr lang="en-US" b="1" dirty="0"/>
          </a:p>
          <a:p>
            <a:pPr marL="76200" indent="0" algn="ctr">
              <a:buNone/>
            </a:pPr>
            <a:r>
              <a:rPr lang="en-US" dirty="0"/>
              <a:t>U.S. Army Staff Sgt. James Smith, left, and Spc. Mike Thomas, right, both cavalry scouts assigned to 1st Squadron, 7th Cavalry Regiment, 1st Armored Brigade Combat Team, 1st Cavalry Division, conduct driver training Feb. 18, 2022, at Fort Hood, Texas.</a:t>
            </a:r>
          </a:p>
          <a:p>
            <a:endParaRPr lang="en-US" sz="2000"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138</a:t>
            </a:fld>
            <a:endParaRPr dirty="0"/>
          </a:p>
        </p:txBody>
      </p:sp>
      <p:sp>
        <p:nvSpPr>
          <p:cNvPr id="2" name="Title 1"/>
          <p:cNvSpPr>
            <a:spLocks noGrp="1"/>
          </p:cNvSpPr>
          <p:nvPr>
            <p:ph type="title"/>
          </p:nvPr>
        </p:nvSpPr>
        <p:spPr>
          <a:xfrm>
            <a:off x="650707" y="86358"/>
            <a:ext cx="8441219" cy="435600"/>
          </a:xfrm>
        </p:spPr>
        <p:txBody>
          <a:bodyPr/>
          <a:lstStyle/>
          <a:p>
            <a:pPr algn="ctr"/>
            <a:r>
              <a:rPr lang="en-US" dirty="0"/>
              <a:t>Caption Writing</a:t>
            </a:r>
          </a:p>
        </p:txBody>
      </p:sp>
    </p:spTree>
    <p:extLst>
      <p:ext uri="{BB962C8B-B14F-4D97-AF65-F5344CB8AC3E}">
        <p14:creationId xmlns:p14="http://schemas.microsoft.com/office/powerpoint/2010/main" val="10587047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6" y="839729"/>
            <a:ext cx="7679663" cy="3912158"/>
          </a:xfrm>
          <a:prstGeom prst="rect">
            <a:avLst/>
          </a:prstGeom>
        </p:spPr>
        <p:txBody>
          <a:bodyPr spcFirstLastPara="1" wrap="square" lIns="91425" tIns="91425" rIns="91425" bIns="91425" anchor="t" anchorCtr="0">
            <a:noAutofit/>
          </a:bodyPr>
          <a:lstStyle/>
          <a:p>
            <a:r>
              <a:rPr lang="en-US" sz="2800" b="1" dirty="0"/>
              <a:t>Second Sentence</a:t>
            </a:r>
            <a:endParaRPr lang="en-US" sz="2800" dirty="0"/>
          </a:p>
          <a:p>
            <a:pPr lvl="1">
              <a:buSzPts val="2400"/>
            </a:pPr>
            <a:r>
              <a:rPr lang="en-US" dirty="0"/>
              <a:t>This is the background or "why" of the image</a:t>
            </a:r>
          </a:p>
          <a:p>
            <a:pPr lvl="1">
              <a:buSzPts val="2400"/>
            </a:pPr>
            <a:endParaRPr lang="en-US" b="1" dirty="0"/>
          </a:p>
          <a:p>
            <a:pPr lvl="1"/>
            <a:r>
              <a:rPr lang="en-US" b="1" dirty="0"/>
              <a:t>Why:</a:t>
            </a:r>
          </a:p>
          <a:p>
            <a:pPr lvl="2"/>
            <a:r>
              <a:rPr lang="en-US" dirty="0"/>
              <a:t>Briefly explain the purpose of the event, exercise, or operation depicted in the image. </a:t>
            </a:r>
            <a:br>
              <a:rPr lang="en-US" dirty="0"/>
            </a:br>
            <a:endParaRPr lang="en-US" dirty="0"/>
          </a:p>
          <a:p>
            <a:pPr lvl="2"/>
            <a:r>
              <a:rPr lang="en-US" dirty="0"/>
              <a:t>Gives the viewer context for why image matters</a:t>
            </a:r>
            <a:endParaRPr lang="en-US" sz="2000" dirty="0"/>
          </a:p>
          <a:p>
            <a:pPr lvl="2"/>
            <a:endParaRPr lang="en-US" dirty="0"/>
          </a:p>
          <a:p>
            <a:pPr lvl="2"/>
            <a:r>
              <a:rPr lang="en-US" dirty="0"/>
              <a:t>Do not include quotes</a:t>
            </a:r>
            <a:endParaRPr lang="en-US" sz="2000" dirty="0"/>
          </a:p>
          <a:p>
            <a:endParaRPr lang="en-US" sz="2000"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139</a:t>
            </a:fld>
            <a:endParaRPr dirty="0"/>
          </a:p>
        </p:txBody>
      </p:sp>
      <p:sp>
        <p:nvSpPr>
          <p:cNvPr id="2" name="Title 1"/>
          <p:cNvSpPr>
            <a:spLocks noGrp="1"/>
          </p:cNvSpPr>
          <p:nvPr>
            <p:ph type="title"/>
          </p:nvPr>
        </p:nvSpPr>
        <p:spPr>
          <a:xfrm>
            <a:off x="650707" y="86358"/>
            <a:ext cx="8441219" cy="435600"/>
          </a:xfrm>
        </p:spPr>
        <p:txBody>
          <a:bodyPr/>
          <a:lstStyle/>
          <a:p>
            <a:pPr algn="ctr"/>
            <a:r>
              <a:rPr lang="en-US" dirty="0"/>
              <a:t>Caption Writing</a:t>
            </a:r>
          </a:p>
        </p:txBody>
      </p:sp>
    </p:spTree>
    <p:extLst>
      <p:ext uri="{BB962C8B-B14F-4D97-AF65-F5344CB8AC3E}">
        <p14:creationId xmlns:p14="http://schemas.microsoft.com/office/powerpoint/2010/main" val="9939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6563" y="958314"/>
            <a:ext cx="8106664" cy="3445246"/>
          </a:xfrm>
          <a:prstGeom prst="rect">
            <a:avLst/>
          </a:prstGeom>
        </p:spPr>
        <p:txBody>
          <a:bodyPr spcFirstLastPara="1" wrap="square" lIns="91425" tIns="91425" rIns="91425" bIns="91425" anchor="t" anchorCtr="0">
            <a:noAutofit/>
          </a:bodyPr>
          <a:lstStyle/>
          <a:p>
            <a:r>
              <a:rPr lang="en-US" dirty="0"/>
              <a:t>Published Oct. 8, 2020</a:t>
            </a:r>
            <a:br>
              <a:rPr lang="en-US" dirty="0"/>
            </a:br>
            <a:r>
              <a:rPr lang="en-US" sz="1000" dirty="0"/>
              <a:t> </a:t>
            </a:r>
          </a:p>
          <a:p>
            <a:pPr marL="76200" indent="0" algn="ctr">
              <a:buNone/>
            </a:pPr>
            <a:r>
              <a:rPr lang="en-US" i="1" dirty="0"/>
              <a:t>“The Army defines the PA Program as the guide to conducting public communication strategy for information, command information, leader engagements, and community outreach activities directed toward both the external and internal publics with interest in the Department of Defense (DoD).</a:t>
            </a:r>
            <a:r>
              <a:rPr lang="en-US" dirty="0"/>
              <a:t>” </a:t>
            </a:r>
          </a:p>
          <a:p>
            <a:pPr marL="76200" indent="0" algn="ctr">
              <a:buNone/>
            </a:pPr>
            <a:r>
              <a:rPr lang="en-US" dirty="0"/>
              <a:t>– </a:t>
            </a:r>
            <a:r>
              <a:rPr lang="en-US" i="1" dirty="0"/>
              <a:t>Chapter 1-6</a:t>
            </a:r>
          </a:p>
          <a:p>
            <a:pPr marL="76200" lvl="0" indent="0" algn="l" rtl="0">
              <a:spcBef>
                <a:spcPts val="600"/>
              </a:spcBef>
              <a:spcAft>
                <a:spcPts val="0"/>
              </a:spcAft>
              <a:buSzPts val="2400"/>
              <a:buNone/>
            </a:pPr>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dirty="0"/>
          </a:p>
        </p:txBody>
      </p:sp>
      <p:sp>
        <p:nvSpPr>
          <p:cNvPr id="2" name="Title 1"/>
          <p:cNvSpPr>
            <a:spLocks noGrp="1"/>
          </p:cNvSpPr>
          <p:nvPr>
            <p:ph type="title"/>
          </p:nvPr>
        </p:nvSpPr>
        <p:spPr/>
        <p:txBody>
          <a:bodyPr/>
          <a:lstStyle/>
          <a:p>
            <a:r>
              <a:rPr lang="en-US" dirty="0"/>
              <a:t>AR 360-1</a:t>
            </a:r>
          </a:p>
        </p:txBody>
      </p:sp>
    </p:spTree>
    <p:extLst>
      <p:ext uri="{BB962C8B-B14F-4D97-AF65-F5344CB8AC3E}">
        <p14:creationId xmlns:p14="http://schemas.microsoft.com/office/powerpoint/2010/main" val="396912572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9729"/>
            <a:ext cx="8223115" cy="3912158"/>
          </a:xfrm>
          <a:prstGeom prst="rect">
            <a:avLst/>
          </a:prstGeom>
        </p:spPr>
        <p:txBody>
          <a:bodyPr spcFirstLastPara="1" wrap="square" lIns="91425" tIns="91425" rIns="91425" bIns="91425" anchor="t" anchorCtr="0">
            <a:noAutofit/>
          </a:bodyPr>
          <a:lstStyle/>
          <a:p>
            <a:r>
              <a:rPr lang="en-US" b="1" dirty="0"/>
              <a:t>Example of a correctly formatted second sentence:</a:t>
            </a:r>
            <a:endParaRPr lang="en-US" dirty="0"/>
          </a:p>
          <a:p>
            <a:endParaRPr lang="en-US" b="1" dirty="0"/>
          </a:p>
          <a:p>
            <a:pPr marL="76200" indent="0" algn="ctr">
              <a:buNone/>
            </a:pPr>
            <a:r>
              <a:rPr lang="en-US" dirty="0">
                <a:solidFill>
                  <a:schemeClr val="bg1">
                    <a:lumMod val="65000"/>
                  </a:schemeClr>
                </a:solidFill>
              </a:rPr>
              <a:t>U.S. Army Staff Sgt. James Smith, left, and Spc. Mike Thomas, right, both cavalry scouts assigned to 1st Squadron, 7th Cavalry Regiment, 1st Armored Brigade Combat Team, 1st Cavalry Division, conduct combat life-saver training Feb. 18, 2022, at Fort Hood, Texas. </a:t>
            </a:r>
            <a:r>
              <a:rPr lang="en-US" dirty="0"/>
              <a:t>The medical refresher was part of a weeklong train-up for the installation's Best Warrior Competition, which will take place March 4, 2022.</a:t>
            </a:r>
          </a:p>
          <a:p>
            <a:endParaRPr lang="en-US" sz="2000"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140</a:t>
            </a:fld>
            <a:endParaRPr dirty="0"/>
          </a:p>
        </p:txBody>
      </p:sp>
      <p:sp>
        <p:nvSpPr>
          <p:cNvPr id="2" name="Title 1"/>
          <p:cNvSpPr>
            <a:spLocks noGrp="1"/>
          </p:cNvSpPr>
          <p:nvPr>
            <p:ph type="title"/>
          </p:nvPr>
        </p:nvSpPr>
        <p:spPr>
          <a:xfrm>
            <a:off x="650707" y="86358"/>
            <a:ext cx="8441219" cy="435600"/>
          </a:xfrm>
        </p:spPr>
        <p:txBody>
          <a:bodyPr/>
          <a:lstStyle/>
          <a:p>
            <a:pPr algn="ctr"/>
            <a:r>
              <a:rPr lang="en-US" dirty="0"/>
              <a:t>Caption Writing</a:t>
            </a:r>
          </a:p>
        </p:txBody>
      </p:sp>
    </p:spTree>
    <p:extLst>
      <p:ext uri="{BB962C8B-B14F-4D97-AF65-F5344CB8AC3E}">
        <p14:creationId xmlns:p14="http://schemas.microsoft.com/office/powerpoint/2010/main" val="34715958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6" y="839729"/>
            <a:ext cx="7679663" cy="3912158"/>
          </a:xfrm>
          <a:prstGeom prst="rect">
            <a:avLst/>
          </a:prstGeom>
        </p:spPr>
        <p:txBody>
          <a:bodyPr spcFirstLastPara="1" wrap="square" lIns="91425" tIns="91425" rIns="91425" bIns="91425" anchor="t" anchorCtr="0">
            <a:noAutofit/>
          </a:bodyPr>
          <a:lstStyle/>
          <a:p>
            <a:r>
              <a:rPr lang="en-US" sz="2800" b="1" dirty="0"/>
              <a:t>Credit Line</a:t>
            </a:r>
            <a:endParaRPr lang="en-US" sz="2800" dirty="0"/>
          </a:p>
          <a:p>
            <a:pPr lvl="1">
              <a:buSzPts val="2400"/>
            </a:pPr>
            <a:r>
              <a:rPr lang="en-US" dirty="0"/>
              <a:t>Provides information for the individual who captured the image</a:t>
            </a:r>
            <a:br>
              <a:rPr lang="en-US" dirty="0"/>
            </a:br>
            <a:endParaRPr lang="en-US" dirty="0"/>
          </a:p>
          <a:p>
            <a:pPr lvl="1">
              <a:buSzPts val="2400"/>
            </a:pPr>
            <a:r>
              <a:rPr lang="en-US" dirty="0"/>
              <a:t>Immediately follows second sentence in parentheses</a:t>
            </a:r>
          </a:p>
          <a:p>
            <a:pPr lvl="1">
              <a:buSzPts val="2400"/>
            </a:pPr>
            <a:endParaRPr lang="en-US" b="1" dirty="0"/>
          </a:p>
          <a:p>
            <a:pPr lvl="1"/>
            <a:r>
              <a:rPr lang="en-US" b="1" dirty="0"/>
              <a:t>Includes:</a:t>
            </a:r>
            <a:endParaRPr lang="en-US" dirty="0"/>
          </a:p>
          <a:p>
            <a:pPr lvl="2"/>
            <a:r>
              <a:rPr lang="en-US" dirty="0"/>
              <a:t>The phrase "U.S. Army photo by..."</a:t>
            </a:r>
            <a:br>
              <a:rPr lang="en-US" dirty="0"/>
            </a:br>
            <a:endParaRPr lang="en-US" sz="2000" dirty="0"/>
          </a:p>
          <a:p>
            <a:pPr lvl="2"/>
            <a:r>
              <a:rPr lang="en-US" dirty="0"/>
              <a:t>Rank and Full Name</a:t>
            </a:r>
          </a:p>
          <a:p>
            <a:pPr lvl="2"/>
            <a:endParaRPr lang="en-US" sz="2000" b="1" dirty="0"/>
          </a:p>
          <a:p>
            <a:endParaRPr lang="en-US" sz="2000"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141</a:t>
            </a:fld>
            <a:endParaRPr dirty="0"/>
          </a:p>
        </p:txBody>
      </p:sp>
      <p:sp>
        <p:nvSpPr>
          <p:cNvPr id="2" name="Title 1"/>
          <p:cNvSpPr>
            <a:spLocks noGrp="1"/>
          </p:cNvSpPr>
          <p:nvPr>
            <p:ph type="title"/>
          </p:nvPr>
        </p:nvSpPr>
        <p:spPr>
          <a:xfrm>
            <a:off x="650707" y="86358"/>
            <a:ext cx="8441219" cy="435600"/>
          </a:xfrm>
        </p:spPr>
        <p:txBody>
          <a:bodyPr/>
          <a:lstStyle/>
          <a:p>
            <a:pPr algn="ctr"/>
            <a:r>
              <a:rPr lang="en-US" dirty="0"/>
              <a:t>Caption Writing</a:t>
            </a:r>
          </a:p>
        </p:txBody>
      </p:sp>
    </p:spTree>
    <p:extLst>
      <p:ext uri="{BB962C8B-B14F-4D97-AF65-F5344CB8AC3E}">
        <p14:creationId xmlns:p14="http://schemas.microsoft.com/office/powerpoint/2010/main" val="11226505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3192" y="839729"/>
            <a:ext cx="8868109" cy="3912158"/>
          </a:xfrm>
          <a:prstGeom prst="rect">
            <a:avLst/>
          </a:prstGeom>
        </p:spPr>
        <p:txBody>
          <a:bodyPr spcFirstLastPara="1" wrap="square" lIns="91425" tIns="91425" rIns="91425" bIns="91425" anchor="t" anchorCtr="0">
            <a:noAutofit/>
          </a:bodyPr>
          <a:lstStyle/>
          <a:p>
            <a:r>
              <a:rPr lang="en-US" b="1" dirty="0"/>
              <a:t>Example of a correctly formatted credit line:</a:t>
            </a:r>
            <a:endParaRPr lang="en-US" dirty="0"/>
          </a:p>
          <a:p>
            <a:endParaRPr lang="en-US" b="1" dirty="0"/>
          </a:p>
          <a:p>
            <a:pPr marL="76200" indent="0" algn="ctr">
              <a:buNone/>
            </a:pPr>
            <a:r>
              <a:rPr lang="en-US" dirty="0">
                <a:solidFill>
                  <a:schemeClr val="bg1">
                    <a:lumMod val="65000"/>
                  </a:schemeClr>
                </a:solidFill>
              </a:rPr>
              <a:t>U.S. Army Staff Sgt. James Smith, left, and Spc. Mike Thomas, right, both cavalry scouts assigned to 1st Squadron, 7th Cavalry Regiment, 1st Armored Brigade Combat Team, 1st Cavalry Division, conduct combat life-saver training Feb. 18, 2022, at Fort Hood, Texas. The training was part a week-long train up for the installation's Best Soldier Competition, which will take place March 4, 2022.</a:t>
            </a:r>
            <a:r>
              <a:rPr lang="en-US" dirty="0"/>
              <a:t> (U.S. Army photo by Pfc. James Schmidt)</a:t>
            </a:r>
          </a:p>
          <a:p>
            <a:endParaRPr lang="en-US" sz="2000"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142</a:t>
            </a:fld>
            <a:endParaRPr dirty="0"/>
          </a:p>
        </p:txBody>
      </p:sp>
      <p:sp>
        <p:nvSpPr>
          <p:cNvPr id="2" name="Title 1"/>
          <p:cNvSpPr>
            <a:spLocks noGrp="1"/>
          </p:cNvSpPr>
          <p:nvPr>
            <p:ph type="title"/>
          </p:nvPr>
        </p:nvSpPr>
        <p:spPr>
          <a:xfrm>
            <a:off x="650707" y="86358"/>
            <a:ext cx="8441219" cy="435600"/>
          </a:xfrm>
        </p:spPr>
        <p:txBody>
          <a:bodyPr/>
          <a:lstStyle/>
          <a:p>
            <a:pPr algn="ctr"/>
            <a:r>
              <a:rPr lang="en-US" dirty="0"/>
              <a:t>Caption Writing</a:t>
            </a:r>
          </a:p>
        </p:txBody>
      </p:sp>
      <p:grpSp>
        <p:nvGrpSpPr>
          <p:cNvPr id="3" name="Google Shape;126;p17">
            <a:extLst>
              <a:ext uri="{FF2B5EF4-FFF2-40B4-BE49-F238E27FC236}">
                <a16:creationId xmlns:a16="http://schemas.microsoft.com/office/drawing/2014/main" id="{44056A71-D0FD-3379-8D44-072110A1CB6E}"/>
              </a:ext>
            </a:extLst>
          </p:cNvPr>
          <p:cNvGrpSpPr/>
          <p:nvPr/>
        </p:nvGrpSpPr>
        <p:grpSpPr>
          <a:xfrm>
            <a:off x="916458" y="1019750"/>
            <a:ext cx="214625" cy="214625"/>
            <a:chOff x="2594050" y="1631825"/>
            <a:chExt cx="439625" cy="439625"/>
          </a:xfrm>
        </p:grpSpPr>
        <p:sp>
          <p:nvSpPr>
            <p:cNvPr id="6" name="Google Shape;127;p17">
              <a:extLst>
                <a:ext uri="{FF2B5EF4-FFF2-40B4-BE49-F238E27FC236}">
                  <a16:creationId xmlns:a16="http://schemas.microsoft.com/office/drawing/2014/main" id="{38291BD8-FA6F-ED87-FE77-515CF7788FD1}"/>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28;p17">
              <a:extLst>
                <a:ext uri="{FF2B5EF4-FFF2-40B4-BE49-F238E27FC236}">
                  <a16:creationId xmlns:a16="http://schemas.microsoft.com/office/drawing/2014/main" id="{CEED148A-126E-C16F-FC0C-7924121074D3}"/>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p17">
              <a:extLst>
                <a:ext uri="{FF2B5EF4-FFF2-40B4-BE49-F238E27FC236}">
                  <a16:creationId xmlns:a16="http://schemas.microsoft.com/office/drawing/2014/main" id="{D41DEC64-AEC4-246A-3919-E33951F14E1D}"/>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30;p17">
              <a:extLst>
                <a:ext uri="{FF2B5EF4-FFF2-40B4-BE49-F238E27FC236}">
                  <a16:creationId xmlns:a16="http://schemas.microsoft.com/office/drawing/2014/main" id="{26DE8434-C0E1-2977-709B-13E3F745C558}"/>
                </a:ext>
              </a:extLst>
            </p:cNvPr>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5127400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143</a:t>
            </a:fld>
            <a:endParaRPr dirty="0"/>
          </a:p>
        </p:txBody>
      </p:sp>
      <p:sp>
        <p:nvSpPr>
          <p:cNvPr id="2" name="Title 1"/>
          <p:cNvSpPr>
            <a:spLocks noGrp="1"/>
          </p:cNvSpPr>
          <p:nvPr>
            <p:ph type="title"/>
          </p:nvPr>
        </p:nvSpPr>
        <p:spPr/>
        <p:txBody>
          <a:bodyPr/>
          <a:lstStyle/>
          <a:p>
            <a:r>
              <a:rPr lang="en-US" dirty="0"/>
              <a:t>Resources</a:t>
            </a:r>
          </a:p>
        </p:txBody>
      </p:sp>
      <p:sp>
        <p:nvSpPr>
          <p:cNvPr id="5" name="Rectangle: Rounded Corners 4">
            <a:extLst>
              <a:ext uri="{FF2B5EF4-FFF2-40B4-BE49-F238E27FC236}">
                <a16:creationId xmlns:a16="http://schemas.microsoft.com/office/drawing/2014/main" id="{91642B74-440A-560A-F781-703CE760B81F}"/>
              </a:ext>
            </a:extLst>
          </p:cNvPr>
          <p:cNvSpPr/>
          <p:nvPr/>
        </p:nvSpPr>
        <p:spPr>
          <a:xfrm>
            <a:off x="414338" y="1150997"/>
            <a:ext cx="3450430" cy="5786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cs typeface="Arial"/>
              </a:rPr>
              <a:t>DoDI Visual Information Style Guide</a:t>
            </a:r>
          </a:p>
          <a:p>
            <a:pPr algn="ctr"/>
            <a:r>
              <a:rPr lang="en-US" sz="1000" dirty="0">
                <a:solidFill>
                  <a:schemeClr val="tx1"/>
                </a:solidFill>
                <a:ea typeface="+mn-lt"/>
                <a:cs typeface="+mn-lt"/>
                <a:hlinkClick r:id="rId3">
                  <a:extLst>
                    <a:ext uri="{A12FA001-AC4F-418D-AE19-62706E023703}">
                      <ahyp:hlinkClr xmlns:ahyp="http://schemas.microsoft.com/office/drawing/2018/hyperlinkcolor" val="tx"/>
                    </a:ext>
                  </a:extLst>
                </a:hlinkClick>
              </a:rPr>
              <a:t>https://www.dimoc.mil/VI-Training/DoD-VI-Style-Guide/</a:t>
            </a:r>
            <a:endParaRPr lang="en-US" sz="1000" dirty="0">
              <a:solidFill>
                <a:schemeClr val="tx1"/>
              </a:solidFill>
              <a:cs typeface="Arial"/>
            </a:endParaRPr>
          </a:p>
        </p:txBody>
      </p:sp>
      <p:sp>
        <p:nvSpPr>
          <p:cNvPr id="13" name="Rectangle: Rounded Corners 12">
            <a:extLst>
              <a:ext uri="{FF2B5EF4-FFF2-40B4-BE49-F238E27FC236}">
                <a16:creationId xmlns:a16="http://schemas.microsoft.com/office/drawing/2014/main" id="{3A091023-B8C3-CCAC-3859-7B6966D8F9B1}"/>
              </a:ext>
            </a:extLst>
          </p:cNvPr>
          <p:cNvSpPr/>
          <p:nvPr/>
        </p:nvSpPr>
        <p:spPr>
          <a:xfrm>
            <a:off x="5200651" y="1179572"/>
            <a:ext cx="3450430" cy="5786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000000"/>
                </a:solidFill>
                <a:cs typeface="Arial"/>
              </a:rPr>
              <a:t>DoDI 5040.02, Visual Information</a:t>
            </a:r>
          </a:p>
          <a:p>
            <a:pPr algn="ctr"/>
            <a:r>
              <a:rPr lang="en-US" sz="800" dirty="0">
                <a:solidFill>
                  <a:schemeClr val="tx1"/>
                </a:solidFill>
                <a:ea typeface="+mn-lt"/>
                <a:cs typeface="+mn-lt"/>
                <a:hlinkClick r:id="rId4">
                  <a:extLst>
                    <a:ext uri="{A12FA001-AC4F-418D-AE19-62706E023703}">
                      <ahyp:hlinkClr xmlns:ahyp="http://schemas.microsoft.com/office/drawing/2018/hyperlinkcolor" val="tx"/>
                    </a:ext>
                  </a:extLst>
                </a:hlinkClick>
              </a:rPr>
              <a:t>https://www.dimoc.mil/References/DoD-Instruction-504002/</a:t>
            </a:r>
            <a:endParaRPr lang="en-US" sz="800" dirty="0">
              <a:solidFill>
                <a:schemeClr val="tx1"/>
              </a:solidFill>
              <a:cs typeface="Arial"/>
            </a:endParaRPr>
          </a:p>
        </p:txBody>
      </p:sp>
      <p:sp>
        <p:nvSpPr>
          <p:cNvPr id="14" name="Rectangle: Rounded Corners 13">
            <a:extLst>
              <a:ext uri="{FF2B5EF4-FFF2-40B4-BE49-F238E27FC236}">
                <a16:creationId xmlns:a16="http://schemas.microsoft.com/office/drawing/2014/main" id="{19479BB7-FAFB-C6A7-D3F0-2807F208811B}"/>
              </a:ext>
            </a:extLst>
          </p:cNvPr>
          <p:cNvSpPr/>
          <p:nvPr/>
        </p:nvSpPr>
        <p:spPr>
          <a:xfrm>
            <a:off x="5200651" y="2638708"/>
            <a:ext cx="3450430" cy="5786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000000"/>
                </a:solidFill>
                <a:cs typeface="Arial"/>
              </a:rPr>
              <a:t>VISION ID</a:t>
            </a:r>
            <a:endParaRPr lang="en-US" dirty="0">
              <a:cs typeface="Arial"/>
            </a:endParaRPr>
          </a:p>
          <a:p>
            <a:pPr algn="ctr"/>
            <a:r>
              <a:rPr lang="en-US" sz="800" dirty="0">
                <a:solidFill>
                  <a:schemeClr val="tx1"/>
                </a:solidFill>
                <a:ea typeface="+mn-lt"/>
                <a:cs typeface="+mn-lt"/>
                <a:hlinkClick r:id="rId5">
                  <a:extLst>
                    <a:ext uri="{A12FA001-AC4F-418D-AE19-62706E023703}">
                      <ahyp:hlinkClr xmlns:ahyp="http://schemas.microsoft.com/office/drawing/2018/hyperlinkcolor" val="tx"/>
                    </a:ext>
                  </a:extLst>
                </a:hlinkClick>
              </a:rPr>
              <a:t>https://www.dimoc.mil/Submit-DoD-VI/Digital-VI-Toolkit-read-first/VISION-ID/</a:t>
            </a:r>
            <a:endParaRPr lang="en-US" sz="800" dirty="0">
              <a:solidFill>
                <a:schemeClr val="tx1"/>
              </a:solidFill>
              <a:ea typeface="+mn-lt"/>
              <a:cs typeface="+mn-lt"/>
            </a:endParaRPr>
          </a:p>
        </p:txBody>
      </p:sp>
      <p:sp>
        <p:nvSpPr>
          <p:cNvPr id="15" name="Rectangle: Rounded Corners 14">
            <a:extLst>
              <a:ext uri="{FF2B5EF4-FFF2-40B4-BE49-F238E27FC236}">
                <a16:creationId xmlns:a16="http://schemas.microsoft.com/office/drawing/2014/main" id="{5F2F4483-2D1D-7F03-6E38-E51EC2B8085B}"/>
              </a:ext>
            </a:extLst>
          </p:cNvPr>
          <p:cNvSpPr/>
          <p:nvPr/>
        </p:nvSpPr>
        <p:spPr>
          <a:xfrm>
            <a:off x="5189136" y="4045280"/>
            <a:ext cx="3450430" cy="5786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000000"/>
                </a:solidFill>
                <a:cs typeface="Arial"/>
              </a:rPr>
              <a:t>VIRIN</a:t>
            </a:r>
          </a:p>
          <a:p>
            <a:pPr algn="ctr"/>
            <a:r>
              <a:rPr lang="en-US" sz="800" dirty="0">
                <a:solidFill>
                  <a:schemeClr val="tx1"/>
                </a:solidFill>
                <a:ea typeface="+mn-lt"/>
                <a:cs typeface="+mn-lt"/>
                <a:hlinkClick r:id="rId6">
                  <a:extLst>
                    <a:ext uri="{A12FA001-AC4F-418D-AE19-62706E023703}">
                      <ahyp:hlinkClr xmlns:ahyp="http://schemas.microsoft.com/office/drawing/2018/hyperlinkcolor" val="tx"/>
                    </a:ext>
                  </a:extLst>
                </a:hlinkClick>
              </a:rPr>
              <a:t>https://www.dimoc.mil/Submit-DoD-VI/Digital-VI-Toolkit-read-first/Create-a-VIRIN/</a:t>
            </a:r>
            <a:endParaRPr lang="en-US" sz="800" dirty="0">
              <a:solidFill>
                <a:schemeClr val="tx1"/>
              </a:solidFill>
              <a:ea typeface="+mn-lt"/>
              <a:cs typeface="+mn-lt"/>
            </a:endParaRPr>
          </a:p>
        </p:txBody>
      </p:sp>
      <p:sp>
        <p:nvSpPr>
          <p:cNvPr id="16" name="Rectangle: Rounded Corners 15">
            <a:extLst>
              <a:ext uri="{FF2B5EF4-FFF2-40B4-BE49-F238E27FC236}">
                <a16:creationId xmlns:a16="http://schemas.microsoft.com/office/drawing/2014/main" id="{4E8DC570-B7D9-9075-61E4-77C12BB8D29D}"/>
              </a:ext>
            </a:extLst>
          </p:cNvPr>
          <p:cNvSpPr/>
          <p:nvPr/>
        </p:nvSpPr>
        <p:spPr>
          <a:xfrm>
            <a:off x="435769" y="2636896"/>
            <a:ext cx="3450430" cy="5786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000000"/>
                </a:solidFill>
                <a:cs typeface="Arial"/>
              </a:rPr>
              <a:t>DINFOS PAVILION</a:t>
            </a:r>
          </a:p>
          <a:p>
            <a:pPr algn="ctr"/>
            <a:r>
              <a:rPr lang="en-US" sz="1000" dirty="0">
                <a:solidFill>
                  <a:schemeClr val="tx1">
                    <a:lumMod val="95000"/>
                    <a:lumOff val="5000"/>
                  </a:schemeClr>
                </a:solidFill>
                <a:ea typeface="+mn-lt"/>
                <a:cs typeface="+mn-lt"/>
                <a:hlinkClick r:id="rId7">
                  <a:extLst>
                    <a:ext uri="{A12FA001-AC4F-418D-AE19-62706E023703}">
                      <ahyp:hlinkClr xmlns:ahyp="http://schemas.microsoft.com/office/drawing/2018/hyperlinkcolor" val="tx"/>
                    </a:ext>
                  </a:extLst>
                </a:hlinkClick>
              </a:rPr>
              <a:t>https://pavilion.dinfos.edu/</a:t>
            </a:r>
            <a:endParaRPr lang="en-US" dirty="0">
              <a:solidFill>
                <a:schemeClr val="tx1">
                  <a:lumMod val="95000"/>
                  <a:lumOff val="5000"/>
                </a:schemeClr>
              </a:solidFill>
              <a:ea typeface="+mn-lt"/>
              <a:cs typeface="+mn-lt"/>
            </a:endParaRPr>
          </a:p>
        </p:txBody>
      </p:sp>
      <p:sp>
        <p:nvSpPr>
          <p:cNvPr id="18" name="Google Shape;125;p17">
            <a:extLst>
              <a:ext uri="{FF2B5EF4-FFF2-40B4-BE49-F238E27FC236}">
                <a16:creationId xmlns:a16="http://schemas.microsoft.com/office/drawing/2014/main" id="{E91DDE8E-4C63-8285-2C0C-14B277AF3ADD}"/>
              </a:ext>
            </a:extLst>
          </p:cNvPr>
          <p:cNvSpPr txBox="1">
            <a:spLocks noGrp="1"/>
          </p:cNvSpPr>
          <p:nvPr/>
        </p:nvSpPr>
        <p:spPr>
          <a:xfrm>
            <a:off x="412639" y="1843799"/>
            <a:ext cx="3336077" cy="7948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a:buFont typeface="Wingdings"/>
              <a:buChar char="§"/>
            </a:pPr>
            <a:r>
              <a:rPr lang="en-US" sz="1600" dirty="0"/>
              <a:t>Go-to resource for caption writing</a:t>
            </a:r>
            <a:endParaRPr lang="en-US" dirty="0"/>
          </a:p>
          <a:p>
            <a:pPr algn="ctr"/>
            <a:endParaRPr lang="en-US" sz="2000" dirty="0"/>
          </a:p>
        </p:txBody>
      </p:sp>
      <p:sp>
        <p:nvSpPr>
          <p:cNvPr id="20" name="Google Shape;125;p17">
            <a:extLst>
              <a:ext uri="{FF2B5EF4-FFF2-40B4-BE49-F238E27FC236}">
                <a16:creationId xmlns:a16="http://schemas.microsoft.com/office/drawing/2014/main" id="{60F3B14F-5D6D-46DD-CF3B-5AEC59D8ED4F}"/>
              </a:ext>
            </a:extLst>
          </p:cNvPr>
          <p:cNvSpPr txBox="1">
            <a:spLocks noGrp="1"/>
          </p:cNvSpPr>
          <p:nvPr/>
        </p:nvSpPr>
        <p:spPr>
          <a:xfrm>
            <a:off x="459659" y="3409559"/>
            <a:ext cx="3427132" cy="11360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a:buFont typeface="Wingdings"/>
              <a:buChar char="§"/>
            </a:pPr>
            <a:r>
              <a:rPr lang="en-US" sz="1600" b="1" dirty="0"/>
              <a:t>Search For</a:t>
            </a:r>
            <a:r>
              <a:rPr lang="en-US" sz="1600" dirty="0"/>
              <a:t>: </a:t>
            </a:r>
          </a:p>
          <a:p>
            <a:pPr lvl="1">
              <a:buFont typeface="Wingdings"/>
              <a:buChar char="§"/>
            </a:pPr>
            <a:r>
              <a:rPr lang="en-US" sz="1600" dirty="0"/>
              <a:t>Photography</a:t>
            </a:r>
          </a:p>
          <a:p>
            <a:pPr lvl="1">
              <a:buFont typeface="Wingdings"/>
              <a:buChar char="§"/>
            </a:pPr>
            <a:r>
              <a:rPr lang="en-US" sz="1600" dirty="0"/>
              <a:t>Composition</a:t>
            </a:r>
          </a:p>
          <a:p>
            <a:pPr lvl="1">
              <a:buFont typeface="Wingdings"/>
              <a:buChar char="§"/>
            </a:pPr>
            <a:r>
              <a:rPr lang="en-US" sz="1600" dirty="0"/>
              <a:t>Captions</a:t>
            </a:r>
          </a:p>
          <a:p>
            <a:pPr algn="ctr"/>
            <a:endParaRPr lang="en-US" sz="2000" dirty="0"/>
          </a:p>
        </p:txBody>
      </p:sp>
    </p:spTree>
    <p:extLst>
      <p:ext uri="{BB962C8B-B14F-4D97-AF65-F5344CB8AC3E}">
        <p14:creationId xmlns:p14="http://schemas.microsoft.com/office/powerpoint/2010/main" val="41957468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177868" y="1992350"/>
            <a:ext cx="3954708"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Defense Visual Information Distribution Service</a:t>
            </a:r>
            <a:br>
              <a:rPr lang="en-US" dirty="0"/>
            </a:br>
            <a:r>
              <a:rPr lang="en-US" dirty="0"/>
              <a:t>(DVIDS)</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Lora"/>
                <a:ea typeface="Lora"/>
                <a:cs typeface="Lora"/>
                <a:sym typeface="Lora"/>
              </a:rPr>
              <a:t>8</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144</a:t>
            </a:fld>
            <a:endParaRPr dirty="0"/>
          </a:p>
        </p:txBody>
      </p:sp>
    </p:spTree>
    <p:extLst>
      <p:ext uri="{BB962C8B-B14F-4D97-AF65-F5344CB8AC3E}">
        <p14:creationId xmlns:p14="http://schemas.microsoft.com/office/powerpoint/2010/main" val="3258714931"/>
      </p:ext>
    </p:extLst>
  </p:cSld>
  <p:clrMapOvr>
    <a:masterClrMapping/>
  </p:clrMapOvr>
  <p:extLst>
    <p:ext uri="{6950BFC3-D8DA-4A85-94F7-54DA5524770B}">
      <p188:commentRel xmlns:p188="http://schemas.microsoft.com/office/powerpoint/2018/8/main" r:id="rId3"/>
    </p:ext>
  </p:extLs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6182"/>
            <a:ext cx="8115210"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Defense Visual Information Distribution Service (DVIDS)</a:t>
            </a:r>
            <a:br>
              <a:rPr lang="en-US" dirty="0"/>
            </a:br>
            <a:endParaRPr lang="en-US" dirty="0"/>
          </a:p>
          <a:p>
            <a:pPr marL="457200" lvl="0" indent="-381000" algn="l" rtl="0">
              <a:spcBef>
                <a:spcPts val="600"/>
              </a:spcBef>
              <a:spcAft>
                <a:spcPts val="0"/>
              </a:spcAft>
              <a:buSzPts val="2400"/>
              <a:buChar char="◉"/>
            </a:pPr>
            <a:r>
              <a:rPr lang="en-US" dirty="0"/>
              <a:t>Uploading</a:t>
            </a:r>
          </a:p>
          <a:p>
            <a:pPr marL="457200" lvl="0" indent="-381000" algn="l" rtl="0">
              <a:spcBef>
                <a:spcPts val="0"/>
              </a:spcBef>
              <a:spcAft>
                <a:spcPts val="0"/>
              </a:spcAft>
              <a:buSzPts val="2400"/>
              <a:buChar char="◉"/>
            </a:pPr>
            <a:endParaRPr lang="en-US"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145</a:t>
            </a:fld>
            <a:endParaRPr dirty="0"/>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8083931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1" y="835588"/>
            <a:ext cx="8108725" cy="4183884"/>
          </a:xfrm>
          <a:prstGeom prst="rect">
            <a:avLst/>
          </a:prstGeom>
        </p:spPr>
        <p:txBody>
          <a:bodyPr spcFirstLastPara="1" wrap="square" lIns="91425" tIns="91425" rIns="91425" bIns="91425" anchor="t" anchorCtr="0">
            <a:normAutofit/>
          </a:bodyPr>
          <a:lstStyle/>
          <a:p>
            <a:pPr marL="457200" lvl="0" indent="-381000" algn="l" rtl="0">
              <a:spcBef>
                <a:spcPts val="600"/>
              </a:spcBef>
              <a:spcAft>
                <a:spcPts val="0"/>
              </a:spcAft>
              <a:buSzPts val="2400"/>
              <a:buChar char="◉"/>
            </a:pPr>
            <a:r>
              <a:rPr lang="en-US" dirty="0"/>
              <a:t>DVIDS is under the direction of Defense Media Activity</a:t>
            </a:r>
            <a:br>
              <a:rPr lang="en-US" dirty="0"/>
            </a:br>
            <a:endParaRPr lang="en-US" dirty="0"/>
          </a:p>
          <a:p>
            <a:r>
              <a:rPr lang="en-US" dirty="0"/>
              <a:t>Enables media organizations to request products, conduct interviews and receive images, video footage and stories from distribution hub</a:t>
            </a:r>
            <a:br>
              <a:rPr lang="en-US" dirty="0"/>
            </a:br>
            <a:endParaRPr lang="en-US" dirty="0"/>
          </a:p>
          <a:p>
            <a:pPr marL="457200" lvl="0" indent="-381000" algn="l" rtl="0">
              <a:spcBef>
                <a:spcPts val="600"/>
              </a:spcBef>
              <a:spcAft>
                <a:spcPts val="0"/>
              </a:spcAft>
              <a:buSzPts val="2400"/>
              <a:buChar char="◉"/>
            </a:pPr>
            <a:r>
              <a:rPr lang="en-US" dirty="0"/>
              <a:t>Digital platform</a:t>
            </a:r>
            <a:br>
              <a:rPr lang="en-US" dirty="0"/>
            </a:br>
            <a:endParaRPr lang="en-US" dirty="0"/>
          </a:p>
          <a:p>
            <a:pPr marL="457200" lvl="0" indent="-381000" algn="l" rtl="0">
              <a:spcBef>
                <a:spcPts val="600"/>
              </a:spcBef>
              <a:spcAft>
                <a:spcPts val="0"/>
              </a:spcAft>
              <a:buSzPts val="2400"/>
              <a:buChar char="◉"/>
            </a:pPr>
            <a:r>
              <a:rPr lang="en-US" b="1" i="1" dirty="0"/>
              <a:t>THE</a:t>
            </a:r>
            <a:r>
              <a:rPr lang="en-US" dirty="0"/>
              <a:t> archiving and publishing location for military media</a:t>
            </a:r>
          </a:p>
          <a:p>
            <a:pPr marL="76200" lvl="0" indent="0" algn="l" rtl="0">
              <a:spcBef>
                <a:spcPts val="0"/>
              </a:spcBef>
              <a:spcAft>
                <a:spcPts val="0"/>
              </a:spcAft>
              <a:buSzPts val="2400"/>
              <a:buNone/>
            </a:pPr>
            <a:endParaRPr lang="en-US"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146</a:t>
            </a:fld>
            <a:endParaRPr dirty="0"/>
          </a:p>
        </p:txBody>
      </p:sp>
      <p:sp>
        <p:nvSpPr>
          <p:cNvPr id="2" name="Title 1"/>
          <p:cNvSpPr>
            <a:spLocks noGrp="1"/>
          </p:cNvSpPr>
          <p:nvPr>
            <p:ph type="title"/>
          </p:nvPr>
        </p:nvSpPr>
        <p:spPr/>
        <p:txBody>
          <a:bodyPr/>
          <a:lstStyle/>
          <a:p>
            <a:r>
              <a:rPr lang="en-US" dirty="0"/>
              <a:t>DVIDS</a:t>
            </a:r>
          </a:p>
        </p:txBody>
      </p:sp>
    </p:spTree>
    <p:extLst>
      <p:ext uri="{BB962C8B-B14F-4D97-AF65-F5344CB8AC3E}">
        <p14:creationId xmlns:p14="http://schemas.microsoft.com/office/powerpoint/2010/main" val="11070516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0987" y="835588"/>
            <a:ext cx="7749963"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Website</a:t>
            </a:r>
          </a:p>
          <a:p>
            <a:pPr lvl="1" indent="-381000">
              <a:spcBef>
                <a:spcPts val="600"/>
              </a:spcBef>
              <a:buSzPts val="2400"/>
              <a:buFont typeface="Courier New" panose="02070309020205020404" pitchFamily="49" charset="0"/>
              <a:buChar char="o"/>
            </a:pPr>
            <a:r>
              <a:rPr lang="en-US" dirty="0">
                <a:hlinkClick r:id="rId3"/>
              </a:rPr>
              <a:t>https://www.dvidshub.net/</a:t>
            </a:r>
            <a:br>
              <a:rPr lang="en-US" dirty="0"/>
            </a:br>
            <a:endParaRPr lang="en-US" dirty="0"/>
          </a:p>
          <a:p>
            <a:r>
              <a:rPr lang="en-US" dirty="0"/>
              <a:t>App can be downloaded to smartphones</a:t>
            </a:r>
            <a:br>
              <a:rPr lang="en-US" dirty="0"/>
            </a:br>
            <a:endParaRPr lang="en-US" dirty="0"/>
          </a:p>
          <a:p>
            <a:r>
              <a:rPr lang="en-US" dirty="0"/>
              <a:t>Does not require CAC login</a:t>
            </a:r>
          </a:p>
          <a:p>
            <a:pPr marL="457200" lvl="0" indent="-381000" algn="l" rtl="0">
              <a:spcBef>
                <a:spcPts val="0"/>
              </a:spcBef>
              <a:spcAft>
                <a:spcPts val="0"/>
              </a:spcAft>
              <a:buSzPts val="2400"/>
              <a:buChar char="◉"/>
            </a:pPr>
            <a:endParaRPr lang="en-US"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147</a:t>
            </a:fld>
            <a:endParaRPr dirty="0"/>
          </a:p>
        </p:txBody>
      </p:sp>
      <p:sp>
        <p:nvSpPr>
          <p:cNvPr id="2" name="Title 1"/>
          <p:cNvSpPr>
            <a:spLocks noGrp="1"/>
          </p:cNvSpPr>
          <p:nvPr>
            <p:ph type="title"/>
          </p:nvPr>
        </p:nvSpPr>
        <p:spPr/>
        <p:txBody>
          <a:bodyPr/>
          <a:lstStyle/>
          <a:p>
            <a:r>
              <a:rPr lang="en-US" dirty="0"/>
              <a:t>DVIDS site</a:t>
            </a:r>
          </a:p>
        </p:txBody>
      </p:sp>
    </p:spTree>
    <p:extLst>
      <p:ext uri="{BB962C8B-B14F-4D97-AF65-F5344CB8AC3E}">
        <p14:creationId xmlns:p14="http://schemas.microsoft.com/office/powerpoint/2010/main" val="34539216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0987" y="835588"/>
            <a:ext cx="8102240" cy="4138490"/>
          </a:xfrm>
          <a:prstGeom prst="rect">
            <a:avLst/>
          </a:prstGeom>
        </p:spPr>
        <p:txBody>
          <a:bodyPr spcFirstLastPara="1" wrap="square" lIns="91425" tIns="91425" rIns="91425" bIns="91425" anchor="t" anchorCtr="0">
            <a:normAutofit/>
          </a:bodyPr>
          <a:lstStyle/>
          <a:p>
            <a:pPr marL="457200" lvl="0" indent="-381000" algn="l" rtl="0">
              <a:spcBef>
                <a:spcPts val="600"/>
              </a:spcBef>
              <a:spcAft>
                <a:spcPts val="0"/>
              </a:spcAft>
              <a:buSzPts val="2400"/>
              <a:buChar char="◉"/>
            </a:pPr>
            <a:r>
              <a:rPr lang="en-US" dirty="0"/>
              <a:t>All users must be registered on DVIDS</a:t>
            </a:r>
            <a:br>
              <a:rPr lang="en-US" dirty="0"/>
            </a:br>
            <a:endParaRPr lang="en-US" dirty="0"/>
          </a:p>
          <a:p>
            <a:pPr marL="457200" lvl="0" indent="-381000" algn="l" rtl="0">
              <a:spcBef>
                <a:spcPts val="600"/>
              </a:spcBef>
              <a:spcAft>
                <a:spcPts val="0"/>
              </a:spcAft>
              <a:buSzPts val="2400"/>
              <a:buChar char="◉"/>
            </a:pPr>
            <a:r>
              <a:rPr lang="en-US" dirty="0"/>
              <a:t>Everyone can access and download media from DVIDS, as long as they create an account</a:t>
            </a:r>
            <a:br>
              <a:rPr lang="en-US" dirty="0"/>
            </a:br>
            <a:endParaRPr lang="en-US" dirty="0"/>
          </a:p>
          <a:p>
            <a:r>
              <a:rPr lang="en-US" dirty="0"/>
              <a:t>Civilian media often retrieve military media from DVIDS</a:t>
            </a:r>
            <a:br>
              <a:rPr lang="en-US" dirty="0"/>
            </a:br>
            <a:endParaRPr lang="en-US" dirty="0"/>
          </a:p>
          <a:p>
            <a:pPr marL="457200" lvl="0" indent="-381000" algn="l" rtl="0">
              <a:spcBef>
                <a:spcPts val="600"/>
              </a:spcBef>
              <a:spcAft>
                <a:spcPts val="0"/>
              </a:spcAft>
              <a:buSzPts val="2400"/>
              <a:buChar char="◉"/>
            </a:pPr>
            <a:r>
              <a:rPr lang="en-US" dirty="0"/>
              <a:t>(Requires Account) All training can be found at:</a:t>
            </a:r>
          </a:p>
          <a:p>
            <a:pPr lvl="1" indent="-381000">
              <a:spcBef>
                <a:spcPts val="600"/>
              </a:spcBef>
              <a:buSzPts val="2400"/>
              <a:buFont typeface="Courier New" panose="02070309020205020404" pitchFamily="49" charset="0"/>
              <a:buChar char="o"/>
            </a:pPr>
            <a:r>
              <a:rPr lang="en-US" dirty="0"/>
              <a:t>https://cms.dvidshub.net/training/videos</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148</a:t>
            </a:fld>
            <a:endParaRPr dirty="0"/>
          </a:p>
        </p:txBody>
      </p:sp>
      <p:sp>
        <p:nvSpPr>
          <p:cNvPr id="2" name="Title 1"/>
          <p:cNvSpPr>
            <a:spLocks noGrp="1"/>
          </p:cNvSpPr>
          <p:nvPr>
            <p:ph type="title"/>
          </p:nvPr>
        </p:nvSpPr>
        <p:spPr/>
        <p:txBody>
          <a:bodyPr/>
          <a:lstStyle/>
          <a:p>
            <a:r>
              <a:rPr lang="en-US" dirty="0"/>
              <a:t>Uploading</a:t>
            </a:r>
          </a:p>
        </p:txBody>
      </p:sp>
    </p:spTree>
    <p:extLst>
      <p:ext uri="{BB962C8B-B14F-4D97-AF65-F5344CB8AC3E}">
        <p14:creationId xmlns:p14="http://schemas.microsoft.com/office/powerpoint/2010/main" val="37689238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177868" y="1992350"/>
            <a:ext cx="3954708"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Introduction to Social Media </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Lora"/>
                <a:ea typeface="Lora"/>
                <a:cs typeface="Lora"/>
                <a:sym typeface="Lora"/>
              </a:rPr>
              <a:t>9</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149</a:t>
            </a:fld>
            <a:endParaRPr dirty="0"/>
          </a:p>
        </p:txBody>
      </p:sp>
    </p:spTree>
    <p:extLst>
      <p:ext uri="{BB962C8B-B14F-4D97-AF65-F5344CB8AC3E}">
        <p14:creationId xmlns:p14="http://schemas.microsoft.com/office/powerpoint/2010/main" val="20310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3707" y="945489"/>
            <a:ext cx="8099520" cy="3445246"/>
          </a:xfrm>
          <a:prstGeom prst="rect">
            <a:avLst/>
          </a:prstGeom>
        </p:spPr>
        <p:txBody>
          <a:bodyPr spcFirstLastPara="1" wrap="square" lIns="91425" tIns="91425" rIns="91425" bIns="91425" anchor="t" anchorCtr="0">
            <a:noAutofit/>
          </a:bodyPr>
          <a:lstStyle/>
          <a:p>
            <a:r>
              <a:rPr lang="en-US" dirty="0"/>
              <a:t>On-going updates:</a:t>
            </a:r>
            <a:br>
              <a:rPr lang="en-US" dirty="0"/>
            </a:br>
            <a:r>
              <a:rPr lang="en-US" sz="1200" dirty="0"/>
              <a:t> </a:t>
            </a:r>
          </a:p>
          <a:p>
            <a:pPr marL="76200" indent="0" algn="ctr">
              <a:buNone/>
            </a:pPr>
            <a:r>
              <a:rPr lang="en-US" sz="2200" i="1" dirty="0"/>
              <a:t>“Army public affairs is public information, command information and community engagement activities directed toward both the external and internal publics with interest in the Department of Defense. The mission of Army public affairs is to inform internal and external publics, and fulfill the Army’s obligation to keep the American people and the Army informed as established in Title 10, United States Code.”</a:t>
            </a:r>
          </a:p>
          <a:p>
            <a:pPr marL="76200" indent="0" algn="ctr">
              <a:buNone/>
            </a:pPr>
            <a:r>
              <a:rPr lang="en-US" sz="2200" i="1" dirty="0"/>
              <a:t> – Chapter 1-1</a:t>
            </a:r>
          </a:p>
          <a:p>
            <a:pPr marL="533400" lvl="1" indent="0">
              <a:spcBef>
                <a:spcPts val="600"/>
              </a:spcBef>
              <a:buSzPts val="2400"/>
              <a:buNone/>
            </a:pPr>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2" name="Title 1"/>
          <p:cNvSpPr>
            <a:spLocks noGrp="1"/>
          </p:cNvSpPr>
          <p:nvPr>
            <p:ph type="title"/>
          </p:nvPr>
        </p:nvSpPr>
        <p:spPr/>
        <p:txBody>
          <a:bodyPr/>
          <a:lstStyle/>
          <a:p>
            <a:r>
              <a:rPr lang="en-US" dirty="0"/>
              <a:t>FM 3-61</a:t>
            </a:r>
          </a:p>
        </p:txBody>
      </p:sp>
    </p:spTree>
    <p:extLst>
      <p:ext uri="{BB962C8B-B14F-4D97-AF65-F5344CB8AC3E}">
        <p14:creationId xmlns:p14="http://schemas.microsoft.com/office/powerpoint/2010/main" val="325369421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181"/>
            <a:ext cx="7756448" cy="4307269"/>
          </a:xfrm>
          <a:prstGeom prst="rect">
            <a:avLst/>
          </a:prstGeom>
        </p:spPr>
        <p:txBody>
          <a:bodyPr spcFirstLastPara="1" wrap="square" lIns="91425" tIns="91425" rIns="91425" bIns="91425" anchor="t" anchorCtr="0">
            <a:normAutofit/>
          </a:bodyPr>
          <a:lstStyle/>
          <a:p>
            <a:pPr marL="457200" lvl="0" indent="-381000" algn="l" rtl="0">
              <a:spcBef>
                <a:spcPts val="600"/>
              </a:spcBef>
              <a:spcAft>
                <a:spcPts val="0"/>
              </a:spcAft>
              <a:buSzPts val="2400"/>
              <a:buChar char="◉"/>
            </a:pPr>
            <a:r>
              <a:rPr lang="en-US" dirty="0"/>
              <a:t>Social Media Facts</a:t>
            </a:r>
            <a:br>
              <a:rPr lang="en-US" dirty="0"/>
            </a:br>
            <a:endParaRPr lang="en-US" dirty="0"/>
          </a:p>
          <a:p>
            <a:pPr marL="457200" lvl="0" indent="-381000" algn="l" rtl="0">
              <a:spcBef>
                <a:spcPts val="600"/>
              </a:spcBef>
              <a:spcAft>
                <a:spcPts val="0"/>
              </a:spcAft>
              <a:buSzPts val="2400"/>
              <a:buChar char="◉"/>
            </a:pPr>
            <a:r>
              <a:rPr lang="en-US" dirty="0"/>
              <a:t>YouTube</a:t>
            </a:r>
            <a:br>
              <a:rPr lang="en-US" dirty="0"/>
            </a:br>
            <a:endParaRPr lang="en-US" dirty="0"/>
          </a:p>
          <a:p>
            <a:r>
              <a:rPr lang="en-US" dirty="0"/>
              <a:t>Capturing Video for Social Media</a:t>
            </a:r>
            <a:br>
              <a:rPr lang="en-US" dirty="0"/>
            </a:br>
            <a:endParaRPr lang="en-US" dirty="0"/>
          </a:p>
          <a:p>
            <a:pPr marL="457200" lvl="0" indent="-381000" algn="l" rtl="0">
              <a:spcBef>
                <a:spcPts val="600"/>
              </a:spcBef>
              <a:spcAft>
                <a:spcPts val="0"/>
              </a:spcAft>
              <a:buSzPts val="2400"/>
              <a:buChar char="◉"/>
            </a:pPr>
            <a:r>
              <a:rPr lang="en-US" dirty="0"/>
              <a:t>Social Media Policy</a:t>
            </a:r>
          </a:p>
          <a:p>
            <a:pPr marL="457200" lvl="0" indent="-381000" algn="l" rtl="0">
              <a:spcBef>
                <a:spcPts val="0"/>
              </a:spcBef>
              <a:spcAft>
                <a:spcPts val="0"/>
              </a:spcAft>
              <a:buSzPts val="2400"/>
              <a:buChar char="◉"/>
            </a:pPr>
            <a:endParaRPr lang="en-US"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150</a:t>
            </a:fld>
            <a:endParaRPr dirty="0"/>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459101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151</a:t>
            </a:fld>
            <a:endParaRPr dirty="0"/>
          </a:p>
        </p:txBody>
      </p:sp>
      <p:sp>
        <p:nvSpPr>
          <p:cNvPr id="2" name="Title 1"/>
          <p:cNvSpPr>
            <a:spLocks noGrp="1"/>
          </p:cNvSpPr>
          <p:nvPr>
            <p:ph type="title"/>
          </p:nvPr>
        </p:nvSpPr>
        <p:spPr/>
        <p:txBody>
          <a:bodyPr/>
          <a:lstStyle/>
          <a:p>
            <a:r>
              <a:rPr lang="en-US" dirty="0"/>
              <a:t>Social Media Facts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14" y="915964"/>
            <a:ext cx="3130146" cy="19834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469" y="915964"/>
            <a:ext cx="3141125" cy="1988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666" y="3036181"/>
            <a:ext cx="2801265" cy="198344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2469" y="3036181"/>
            <a:ext cx="3130147" cy="1983441"/>
          </a:xfrm>
          <a:prstGeom prst="rect">
            <a:avLst/>
          </a:prstGeom>
        </p:spPr>
      </p:pic>
      <p:sp>
        <p:nvSpPr>
          <p:cNvPr id="16" name="Rectangle 15"/>
          <p:cNvSpPr/>
          <p:nvPr/>
        </p:nvSpPr>
        <p:spPr>
          <a:xfrm>
            <a:off x="1131082" y="3187726"/>
            <a:ext cx="639263" cy="2594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ectangle 16"/>
          <p:cNvSpPr/>
          <p:nvPr/>
        </p:nvSpPr>
        <p:spPr>
          <a:xfrm>
            <a:off x="4932829" y="1142520"/>
            <a:ext cx="853888" cy="3466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Rectangle 17"/>
          <p:cNvSpPr/>
          <p:nvPr/>
        </p:nvSpPr>
        <p:spPr>
          <a:xfrm>
            <a:off x="4852146" y="3187726"/>
            <a:ext cx="853888" cy="3466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ounded Rectangle 8"/>
          <p:cNvSpPr/>
          <p:nvPr/>
        </p:nvSpPr>
        <p:spPr>
          <a:xfrm>
            <a:off x="654614" y="1019217"/>
            <a:ext cx="2878295" cy="5711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633439" y="1043188"/>
            <a:ext cx="2594708" cy="523220"/>
          </a:xfrm>
          <a:prstGeom prst="rect">
            <a:avLst/>
          </a:prstGeom>
          <a:noFill/>
        </p:spPr>
        <p:txBody>
          <a:bodyPr wrap="square" rtlCol="0">
            <a:spAutoFit/>
          </a:bodyPr>
          <a:lstStyle/>
          <a:p>
            <a:r>
              <a:rPr lang="en-US" b="1" dirty="0">
                <a:solidFill>
                  <a:schemeClr val="accent1"/>
                </a:solidFill>
                <a:latin typeface="Lora" panose="020B0604020202020204" charset="0"/>
              </a:rPr>
              <a:t>Daily Active</a:t>
            </a:r>
          </a:p>
          <a:p>
            <a:r>
              <a:rPr lang="en-US" dirty="0">
                <a:solidFill>
                  <a:schemeClr val="accent1"/>
                </a:solidFill>
                <a:latin typeface="Lora" panose="020B0604020202020204" charset="0"/>
              </a:rPr>
              <a:t>Social Media users</a:t>
            </a:r>
          </a:p>
        </p:txBody>
      </p:sp>
      <p:sp>
        <p:nvSpPr>
          <p:cNvPr id="25" name="Rounded Rectangle 24"/>
          <p:cNvSpPr/>
          <p:nvPr/>
        </p:nvSpPr>
        <p:spPr>
          <a:xfrm>
            <a:off x="4772469" y="995245"/>
            <a:ext cx="2878295" cy="5711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5751294" y="1019216"/>
            <a:ext cx="2594708" cy="523220"/>
          </a:xfrm>
          <a:prstGeom prst="rect">
            <a:avLst/>
          </a:prstGeom>
          <a:noFill/>
        </p:spPr>
        <p:txBody>
          <a:bodyPr wrap="square" rtlCol="0">
            <a:spAutoFit/>
          </a:bodyPr>
          <a:lstStyle/>
          <a:p>
            <a:r>
              <a:rPr lang="en-US" b="1" dirty="0">
                <a:solidFill>
                  <a:schemeClr val="accent1"/>
                </a:solidFill>
                <a:latin typeface="Lora" panose="020B0604020202020204" charset="0"/>
              </a:rPr>
              <a:t>Facebook is the</a:t>
            </a:r>
          </a:p>
          <a:p>
            <a:r>
              <a:rPr lang="en-US" dirty="0">
                <a:solidFill>
                  <a:schemeClr val="accent1"/>
                </a:solidFill>
                <a:latin typeface="Lora" panose="020B0604020202020204" charset="0"/>
              </a:rPr>
              <a:t>market leader</a:t>
            </a:r>
          </a:p>
        </p:txBody>
      </p:sp>
      <p:sp>
        <p:nvSpPr>
          <p:cNvPr id="29" name="Rounded Rectangle 28"/>
          <p:cNvSpPr/>
          <p:nvPr/>
        </p:nvSpPr>
        <p:spPr>
          <a:xfrm>
            <a:off x="651138" y="3142192"/>
            <a:ext cx="2977716" cy="66267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35710" y="3104120"/>
            <a:ext cx="1741293" cy="738664"/>
          </a:xfrm>
          <a:prstGeom prst="rect">
            <a:avLst/>
          </a:prstGeom>
          <a:noFill/>
        </p:spPr>
        <p:txBody>
          <a:bodyPr wrap="square" lIns="91440" tIns="45720" rIns="91440" bIns="45720" rtlCol="0" anchor="t">
            <a:spAutoFit/>
          </a:bodyPr>
          <a:lstStyle/>
          <a:p>
            <a:r>
              <a:rPr lang="en-US" b="1" dirty="0">
                <a:solidFill>
                  <a:schemeClr val="accent1"/>
                </a:solidFill>
                <a:latin typeface="Lora"/>
              </a:rPr>
              <a:t>Social Media users</a:t>
            </a:r>
          </a:p>
          <a:p>
            <a:r>
              <a:rPr lang="en-US" dirty="0">
                <a:solidFill>
                  <a:schemeClr val="accent1"/>
                </a:solidFill>
                <a:latin typeface="Lora"/>
              </a:rPr>
              <a:t>by generation</a:t>
            </a:r>
          </a:p>
        </p:txBody>
      </p:sp>
      <p:sp>
        <p:nvSpPr>
          <p:cNvPr id="31" name="Rounded Rectangle 30"/>
          <p:cNvSpPr/>
          <p:nvPr/>
        </p:nvSpPr>
        <p:spPr>
          <a:xfrm>
            <a:off x="4772469" y="3116240"/>
            <a:ext cx="2878295" cy="5711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5751294" y="3140211"/>
            <a:ext cx="2594708" cy="523220"/>
          </a:xfrm>
          <a:prstGeom prst="rect">
            <a:avLst/>
          </a:prstGeom>
          <a:noFill/>
        </p:spPr>
        <p:txBody>
          <a:bodyPr wrap="square" rtlCol="0">
            <a:spAutoFit/>
          </a:bodyPr>
          <a:lstStyle/>
          <a:p>
            <a:r>
              <a:rPr lang="en-US" b="1" dirty="0">
                <a:solidFill>
                  <a:schemeClr val="accent1"/>
                </a:solidFill>
                <a:latin typeface="Lora" panose="020B0604020202020204" charset="0"/>
              </a:rPr>
              <a:t>Time spent</a:t>
            </a:r>
          </a:p>
          <a:p>
            <a:r>
              <a:rPr lang="en-US" dirty="0">
                <a:solidFill>
                  <a:schemeClr val="accent1"/>
                </a:solidFill>
                <a:latin typeface="Lora" panose="020B0604020202020204" charset="0"/>
              </a:rPr>
              <a:t>on social media daily</a:t>
            </a:r>
          </a:p>
        </p:txBody>
      </p:sp>
    </p:spTree>
    <p:extLst>
      <p:ext uri="{BB962C8B-B14F-4D97-AF65-F5344CB8AC3E}">
        <p14:creationId xmlns:p14="http://schemas.microsoft.com/office/powerpoint/2010/main" val="17781947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1" y="836182"/>
            <a:ext cx="8121695" cy="4202746"/>
          </a:xfrm>
          <a:prstGeom prst="rect">
            <a:avLst/>
          </a:prstGeom>
        </p:spPr>
        <p:txBody>
          <a:bodyPr spcFirstLastPara="1" wrap="square" lIns="91425" tIns="91425" rIns="91425" bIns="91425" anchor="t" anchorCtr="0">
            <a:normAutofit lnSpcReduction="10000"/>
          </a:bodyPr>
          <a:lstStyle/>
          <a:p>
            <a:pPr marL="457200" lvl="0" indent="-381000" algn="l" rtl="0">
              <a:spcBef>
                <a:spcPts val="600"/>
              </a:spcBef>
              <a:spcAft>
                <a:spcPts val="0"/>
              </a:spcAft>
              <a:buSzPts val="2400"/>
              <a:buChar char="◉"/>
            </a:pPr>
            <a:r>
              <a:rPr lang="en-US" dirty="0"/>
              <a:t>YouTube augments, but does not replace, traditional military publishing methods (DVIDS)</a:t>
            </a:r>
            <a:br>
              <a:rPr lang="en-US" dirty="0"/>
            </a:br>
            <a:endParaRPr lang="en-US" dirty="0"/>
          </a:p>
          <a:p>
            <a:pPr marL="457200" lvl="0" indent="-381000" algn="l" rtl="0">
              <a:spcBef>
                <a:spcPts val="600"/>
              </a:spcBef>
              <a:spcAft>
                <a:spcPts val="0"/>
              </a:spcAft>
              <a:buSzPts val="2400"/>
              <a:buChar char="◉"/>
            </a:pPr>
            <a:r>
              <a:rPr lang="en-US" dirty="0"/>
              <a:t>YouTube videos show up in major search engine results, but cannot always be viewed on government networks</a:t>
            </a:r>
            <a:br>
              <a:rPr lang="en-US" dirty="0"/>
            </a:br>
            <a:endParaRPr lang="en-US" dirty="0"/>
          </a:p>
          <a:p>
            <a:pPr marL="457200" lvl="0" indent="-381000" algn="l" rtl="0">
              <a:spcBef>
                <a:spcPts val="600"/>
              </a:spcBef>
              <a:spcAft>
                <a:spcPts val="0"/>
              </a:spcAft>
              <a:buSzPts val="2400"/>
              <a:buChar char="◉"/>
            </a:pPr>
            <a:r>
              <a:rPr lang="en-US" dirty="0"/>
              <a:t>Military YouTube channels are receiving tens of thousands of views</a:t>
            </a:r>
            <a:br>
              <a:rPr lang="en-US" dirty="0"/>
            </a:br>
            <a:endParaRPr lang="en-US" dirty="0"/>
          </a:p>
          <a:p>
            <a:pPr marL="457200" lvl="0" indent="-381000" algn="l" rtl="0">
              <a:spcBef>
                <a:spcPts val="600"/>
              </a:spcBef>
              <a:spcAft>
                <a:spcPts val="0"/>
              </a:spcAft>
              <a:buSzPts val="2400"/>
              <a:buChar char="◉"/>
            </a:pPr>
            <a:r>
              <a:rPr lang="en-US" dirty="0"/>
              <a:t>YouTube may or may not be blocked on government computers</a:t>
            </a:r>
          </a:p>
          <a:p>
            <a:pPr marL="457200" lvl="0" indent="-381000" algn="l" rtl="0">
              <a:spcBef>
                <a:spcPts val="0"/>
              </a:spcBef>
              <a:spcAft>
                <a:spcPts val="0"/>
              </a:spcAft>
              <a:buSzPts val="2400"/>
              <a:buChar char="◉"/>
            </a:pPr>
            <a:endParaRPr lang="en-US"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152</a:t>
            </a:fld>
            <a:endParaRPr dirty="0"/>
          </a:p>
        </p:txBody>
      </p:sp>
      <p:sp>
        <p:nvSpPr>
          <p:cNvPr id="2" name="Title 1"/>
          <p:cNvSpPr>
            <a:spLocks noGrp="1"/>
          </p:cNvSpPr>
          <p:nvPr>
            <p:ph type="title"/>
          </p:nvPr>
        </p:nvSpPr>
        <p:spPr/>
        <p:txBody>
          <a:bodyPr/>
          <a:lstStyle/>
          <a:p>
            <a:r>
              <a:rPr lang="en-US" dirty="0"/>
              <a:t>YouTube</a:t>
            </a:r>
          </a:p>
        </p:txBody>
      </p:sp>
    </p:spTree>
    <p:extLst>
      <p:ext uri="{BB962C8B-B14F-4D97-AF65-F5344CB8AC3E}">
        <p14:creationId xmlns:p14="http://schemas.microsoft.com/office/powerpoint/2010/main" val="1936322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521" y="863647"/>
            <a:ext cx="3311972" cy="209676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34" y="891886"/>
            <a:ext cx="3311973" cy="2096761"/>
          </a:xfrm>
          <a:prstGeom prst="rect">
            <a:avLst/>
          </a:prstGeom>
        </p:spPr>
      </p:pic>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153</a:t>
            </a:fld>
            <a:endParaRPr dirty="0"/>
          </a:p>
        </p:txBody>
      </p:sp>
      <p:sp>
        <p:nvSpPr>
          <p:cNvPr id="2" name="Title 1"/>
          <p:cNvSpPr>
            <a:spLocks noGrp="1"/>
          </p:cNvSpPr>
          <p:nvPr>
            <p:ph type="title"/>
          </p:nvPr>
        </p:nvSpPr>
        <p:spPr/>
        <p:txBody>
          <a:bodyPr/>
          <a:lstStyle/>
          <a:p>
            <a:r>
              <a:rPr lang="en-US" dirty="0"/>
              <a:t>Social Media Facts</a:t>
            </a:r>
          </a:p>
        </p:txBody>
      </p:sp>
      <p:sp>
        <p:nvSpPr>
          <p:cNvPr id="19" name="Rectangle 18"/>
          <p:cNvSpPr/>
          <p:nvPr/>
        </p:nvSpPr>
        <p:spPr>
          <a:xfrm>
            <a:off x="671149" y="1087611"/>
            <a:ext cx="853888" cy="3466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0" name="Rectangle 19"/>
          <p:cNvSpPr/>
          <p:nvPr/>
        </p:nvSpPr>
        <p:spPr>
          <a:xfrm>
            <a:off x="4927124" y="1076227"/>
            <a:ext cx="853888" cy="3466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Rounded Rectangle 20"/>
          <p:cNvSpPr/>
          <p:nvPr/>
        </p:nvSpPr>
        <p:spPr>
          <a:xfrm>
            <a:off x="456234" y="1019750"/>
            <a:ext cx="3095135" cy="5711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484050" y="1043721"/>
            <a:ext cx="2594708" cy="523220"/>
          </a:xfrm>
          <a:prstGeom prst="rect">
            <a:avLst/>
          </a:prstGeom>
          <a:noFill/>
        </p:spPr>
        <p:txBody>
          <a:bodyPr wrap="square" rtlCol="0">
            <a:spAutoFit/>
          </a:bodyPr>
          <a:lstStyle/>
          <a:p>
            <a:r>
              <a:rPr lang="en-US" b="1" dirty="0">
                <a:solidFill>
                  <a:schemeClr val="accent1"/>
                </a:solidFill>
                <a:latin typeface="Lora" panose="020B0604020202020204" charset="0"/>
              </a:rPr>
              <a:t>Influence</a:t>
            </a:r>
          </a:p>
          <a:p>
            <a:r>
              <a:rPr lang="en-US" dirty="0">
                <a:solidFill>
                  <a:schemeClr val="accent1"/>
                </a:solidFill>
                <a:latin typeface="Lora" panose="020B0604020202020204" charset="0"/>
              </a:rPr>
              <a:t>helps build trust</a:t>
            </a:r>
          </a:p>
        </p:txBody>
      </p:sp>
      <p:sp>
        <p:nvSpPr>
          <p:cNvPr id="23" name="Rounded Rectangle 22"/>
          <p:cNvSpPr/>
          <p:nvPr/>
        </p:nvSpPr>
        <p:spPr>
          <a:xfrm>
            <a:off x="4553145" y="978564"/>
            <a:ext cx="3095471" cy="5711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581297" y="1002535"/>
            <a:ext cx="2594708" cy="523220"/>
          </a:xfrm>
          <a:prstGeom prst="rect">
            <a:avLst/>
          </a:prstGeom>
          <a:noFill/>
        </p:spPr>
        <p:txBody>
          <a:bodyPr wrap="square" rtlCol="0">
            <a:spAutoFit/>
          </a:bodyPr>
          <a:lstStyle/>
          <a:p>
            <a:r>
              <a:rPr lang="en-US" b="1" dirty="0">
                <a:solidFill>
                  <a:schemeClr val="accent1"/>
                </a:solidFill>
                <a:latin typeface="Lora" panose="020B0604020202020204" charset="0"/>
              </a:rPr>
              <a:t>Instagram</a:t>
            </a:r>
          </a:p>
          <a:p>
            <a:r>
              <a:rPr lang="en-US" dirty="0">
                <a:solidFill>
                  <a:schemeClr val="accent1"/>
                </a:solidFill>
                <a:latin typeface="Lora" panose="020B0604020202020204" charset="0"/>
              </a:rPr>
              <a:t>user statistics </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401" y="3058071"/>
            <a:ext cx="3116713" cy="1973145"/>
          </a:xfrm>
          <a:prstGeom prst="rect">
            <a:avLst/>
          </a:prstGeom>
        </p:spPr>
      </p:pic>
      <p:sp>
        <p:nvSpPr>
          <p:cNvPr id="26" name="Rounded Rectangle 25"/>
          <p:cNvSpPr/>
          <p:nvPr/>
        </p:nvSpPr>
        <p:spPr>
          <a:xfrm>
            <a:off x="2520401" y="3155403"/>
            <a:ext cx="2878295" cy="5711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331377" y="3179374"/>
            <a:ext cx="2594708" cy="523220"/>
          </a:xfrm>
          <a:prstGeom prst="rect">
            <a:avLst/>
          </a:prstGeom>
          <a:noFill/>
        </p:spPr>
        <p:txBody>
          <a:bodyPr wrap="square" rtlCol="0">
            <a:spAutoFit/>
          </a:bodyPr>
          <a:lstStyle/>
          <a:p>
            <a:r>
              <a:rPr lang="en-US" b="1" dirty="0">
                <a:solidFill>
                  <a:schemeClr val="accent1"/>
                </a:solidFill>
                <a:latin typeface="Lora" panose="020B0604020202020204" charset="0"/>
              </a:rPr>
              <a:t>Social media users</a:t>
            </a:r>
          </a:p>
          <a:p>
            <a:r>
              <a:rPr lang="en-US" dirty="0">
                <a:solidFill>
                  <a:schemeClr val="accent1"/>
                </a:solidFill>
                <a:latin typeface="Lora" panose="020B0604020202020204" charset="0"/>
              </a:rPr>
              <a:t>via mobile</a:t>
            </a:r>
          </a:p>
        </p:txBody>
      </p:sp>
    </p:spTree>
    <p:extLst>
      <p:ext uri="{BB962C8B-B14F-4D97-AF65-F5344CB8AC3E}">
        <p14:creationId xmlns:p14="http://schemas.microsoft.com/office/powerpoint/2010/main" val="41933054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9729"/>
            <a:ext cx="7679663" cy="3919301"/>
          </a:xfrm>
          <a:prstGeom prst="rect">
            <a:avLst/>
          </a:prstGeom>
        </p:spPr>
        <p:txBody>
          <a:bodyPr spcFirstLastPara="1" wrap="square" lIns="91425" tIns="91425" rIns="91425" bIns="91425" anchor="t" anchorCtr="0">
            <a:noAutofit/>
          </a:bodyPr>
          <a:lstStyle/>
          <a:p>
            <a:r>
              <a:rPr lang="en-US" dirty="0"/>
              <a:t>AVOID vertical video</a:t>
            </a:r>
          </a:p>
          <a:p>
            <a:pPr lvl="1"/>
            <a:r>
              <a:rPr lang="en-US" dirty="0"/>
              <a:t>Quality video can be filmed on a smart phone, but directionality is essential</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154</a:t>
            </a:fld>
            <a:endParaRPr dirty="0"/>
          </a:p>
        </p:txBody>
      </p:sp>
      <p:sp>
        <p:nvSpPr>
          <p:cNvPr id="2" name="Title 1"/>
          <p:cNvSpPr>
            <a:spLocks noGrp="1"/>
          </p:cNvSpPr>
          <p:nvPr>
            <p:ph type="title"/>
          </p:nvPr>
        </p:nvSpPr>
        <p:spPr/>
        <p:txBody>
          <a:bodyPr/>
          <a:lstStyle/>
          <a:p>
            <a:r>
              <a:rPr lang="en-US" dirty="0"/>
              <a:t>Capturing Video for Social Media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246" y="2200727"/>
            <a:ext cx="5116606" cy="2558303"/>
          </a:xfrm>
          <a:prstGeom prst="rect">
            <a:avLst/>
          </a:prstGeom>
        </p:spPr>
      </p:pic>
    </p:spTree>
    <p:extLst>
      <p:ext uri="{BB962C8B-B14F-4D97-AF65-F5344CB8AC3E}">
        <p14:creationId xmlns:p14="http://schemas.microsoft.com/office/powerpoint/2010/main" val="38422484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1" y="836182"/>
            <a:ext cx="8108725" cy="4073044"/>
          </a:xfrm>
          <a:prstGeom prst="rect">
            <a:avLst/>
          </a:prstGeom>
        </p:spPr>
        <p:txBody>
          <a:bodyPr spcFirstLastPara="1" wrap="square" lIns="91425" tIns="91425" rIns="91425" bIns="91425" anchor="t" anchorCtr="0">
            <a:normAutofit lnSpcReduction="10000"/>
          </a:bodyPr>
          <a:lstStyle/>
          <a:p>
            <a:r>
              <a:rPr lang="en-US" u="sng" dirty="0"/>
              <a:t>ALL</a:t>
            </a:r>
            <a:r>
              <a:rPr lang="en-US" dirty="0"/>
              <a:t> official social media presence </a:t>
            </a:r>
            <a:r>
              <a:rPr lang="en-US" u="sng" dirty="0"/>
              <a:t>MUST</a:t>
            </a:r>
            <a:r>
              <a:rPr lang="en-US" dirty="0"/>
              <a:t> be approved by unit PAO</a:t>
            </a:r>
            <a:br>
              <a:rPr lang="en-US" dirty="0"/>
            </a:br>
            <a:endParaRPr lang="en-US" dirty="0"/>
          </a:p>
          <a:p>
            <a:pPr lvl="1"/>
            <a:r>
              <a:rPr lang="en-US" dirty="0"/>
              <a:t>Battalion and below social media pages are NOT authorized</a:t>
            </a:r>
            <a:br>
              <a:rPr lang="en-US" dirty="0"/>
            </a:br>
            <a:endParaRPr lang="en-US" dirty="0"/>
          </a:p>
          <a:p>
            <a:pPr marL="457200" lvl="0" indent="-381000" algn="l" rtl="0">
              <a:spcBef>
                <a:spcPts val="600"/>
              </a:spcBef>
              <a:spcAft>
                <a:spcPts val="0"/>
              </a:spcAft>
              <a:buSzPts val="2400"/>
              <a:buChar char="◉"/>
            </a:pPr>
            <a:r>
              <a:rPr lang="en-US" dirty="0"/>
              <a:t>Official use of social media is to provide a communication resource for the organization to reach and interact with the public</a:t>
            </a:r>
            <a:br>
              <a:rPr lang="en-US" dirty="0"/>
            </a:br>
            <a:endParaRPr lang="en-US" dirty="0"/>
          </a:p>
          <a:p>
            <a:pPr marL="457200" lvl="0" indent="-381000" algn="l" rtl="0">
              <a:spcBef>
                <a:spcPts val="600"/>
              </a:spcBef>
              <a:spcAft>
                <a:spcPts val="0"/>
              </a:spcAft>
              <a:buSzPts val="2400"/>
              <a:buChar char="◉"/>
            </a:pPr>
            <a:r>
              <a:rPr lang="en-US" dirty="0"/>
              <a:t>Risks can be mitigated through leadership, risk management and public affairs social media training</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155</a:t>
            </a:fld>
            <a:endParaRPr dirty="0"/>
          </a:p>
        </p:txBody>
      </p:sp>
      <p:sp>
        <p:nvSpPr>
          <p:cNvPr id="2" name="Title 1"/>
          <p:cNvSpPr>
            <a:spLocks noGrp="1"/>
          </p:cNvSpPr>
          <p:nvPr>
            <p:ph type="title"/>
          </p:nvPr>
        </p:nvSpPr>
        <p:spPr/>
        <p:txBody>
          <a:bodyPr/>
          <a:lstStyle/>
          <a:p>
            <a:r>
              <a:rPr lang="en-US" dirty="0"/>
              <a:t>Social Media Policy</a:t>
            </a:r>
          </a:p>
        </p:txBody>
      </p:sp>
    </p:spTree>
    <p:extLst>
      <p:ext uri="{BB962C8B-B14F-4D97-AF65-F5344CB8AC3E}">
        <p14:creationId xmlns:p14="http://schemas.microsoft.com/office/powerpoint/2010/main" val="390603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6563" y="949887"/>
            <a:ext cx="7834835" cy="3445246"/>
          </a:xfrm>
          <a:prstGeom prst="rect">
            <a:avLst/>
          </a:prstGeom>
        </p:spPr>
        <p:txBody>
          <a:bodyPr spcFirstLastPara="1" wrap="square" lIns="91425" tIns="91425" rIns="91425" bIns="91425" anchor="t" anchorCtr="0">
            <a:noAutofit/>
          </a:bodyPr>
          <a:lstStyle/>
          <a:p>
            <a:r>
              <a:rPr lang="en-US" sz="2000" dirty="0"/>
              <a:t>Email- alerts, important developments and situational awareness on events or training</a:t>
            </a:r>
            <a:r>
              <a:rPr lang="en-US" sz="1400" dirty="0"/>
              <a:t> </a:t>
            </a:r>
            <a:br>
              <a:rPr lang="en-US" sz="1400" dirty="0"/>
            </a:br>
            <a:r>
              <a:rPr lang="en-US" sz="1400" dirty="0"/>
              <a:t> </a:t>
            </a:r>
          </a:p>
          <a:p>
            <a:r>
              <a:rPr lang="en-US" sz="2000" dirty="0"/>
              <a:t>Flyers and posted bulletins- military benefits, tools, events, recruiting campaigns</a:t>
            </a:r>
            <a:br>
              <a:rPr lang="en-US" sz="2000" dirty="0"/>
            </a:br>
            <a:r>
              <a:rPr lang="en-US" sz="1400" dirty="0"/>
              <a:t> </a:t>
            </a:r>
          </a:p>
          <a:p>
            <a:r>
              <a:rPr lang="en-US" sz="2000" dirty="0"/>
              <a:t>Newsletters, story boards</a:t>
            </a:r>
            <a:br>
              <a:rPr lang="en-US" sz="2000" dirty="0"/>
            </a:br>
            <a:r>
              <a:rPr lang="en-US" sz="1400" dirty="0"/>
              <a:t> </a:t>
            </a:r>
          </a:p>
          <a:p>
            <a:r>
              <a:rPr lang="en-US" sz="2000" dirty="0"/>
              <a:t>Social media- stories and information for general public and command personnel</a:t>
            </a:r>
            <a:br>
              <a:rPr lang="en-US" sz="2000" dirty="0"/>
            </a:br>
            <a:r>
              <a:rPr lang="en-US" sz="1400" dirty="0"/>
              <a:t> </a:t>
            </a:r>
          </a:p>
          <a:p>
            <a:r>
              <a:rPr lang="en-US" sz="2000" dirty="0"/>
              <a:t>Town halls</a:t>
            </a:r>
          </a:p>
          <a:p>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dirty="0"/>
          </a:p>
        </p:txBody>
      </p:sp>
      <p:sp>
        <p:nvSpPr>
          <p:cNvPr id="2" name="Title 1"/>
          <p:cNvSpPr>
            <a:spLocks noGrp="1"/>
          </p:cNvSpPr>
          <p:nvPr>
            <p:ph type="title"/>
          </p:nvPr>
        </p:nvSpPr>
        <p:spPr/>
        <p:txBody>
          <a:bodyPr/>
          <a:lstStyle/>
          <a:p>
            <a:r>
              <a:rPr lang="en-US" dirty="0"/>
              <a:t>Communication Tools</a:t>
            </a:r>
          </a:p>
        </p:txBody>
      </p:sp>
    </p:spTree>
    <p:extLst>
      <p:ext uri="{BB962C8B-B14F-4D97-AF65-F5344CB8AC3E}">
        <p14:creationId xmlns:p14="http://schemas.microsoft.com/office/powerpoint/2010/main" val="401026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1143794" y="824678"/>
            <a:ext cx="7834835" cy="3445246"/>
          </a:xfrm>
          <a:prstGeom prst="rect">
            <a:avLst/>
          </a:prstGeom>
        </p:spPr>
        <p:txBody>
          <a:bodyPr spcFirstLastPara="1" wrap="square" lIns="91425" tIns="91425" rIns="91425" bIns="91425" anchor="t" anchorCtr="0">
            <a:noAutofit/>
          </a:bodyPr>
          <a:lstStyle/>
          <a:p>
            <a:r>
              <a:rPr lang="en-US" dirty="0"/>
              <a:t>Unit publications- newsletters, storyboards</a:t>
            </a:r>
          </a:p>
          <a:p>
            <a:r>
              <a:rPr lang="en-US" dirty="0"/>
              <a:t>Social media- stories and information for general public and command personnel</a:t>
            </a:r>
          </a:p>
          <a:p>
            <a:r>
              <a:rPr lang="en-US" dirty="0"/>
              <a:t>Town Hall</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dirty="0"/>
          </a:p>
        </p:txBody>
      </p:sp>
      <p:sp>
        <p:nvSpPr>
          <p:cNvPr id="2" name="Title 1"/>
          <p:cNvSpPr>
            <a:spLocks noGrp="1"/>
          </p:cNvSpPr>
          <p:nvPr>
            <p:ph type="title"/>
          </p:nvPr>
        </p:nvSpPr>
        <p:spPr/>
        <p:txBody>
          <a:bodyPr/>
          <a:lstStyle/>
          <a:p>
            <a:r>
              <a:rPr lang="en-US" dirty="0"/>
              <a:t>Communication Tools</a:t>
            </a:r>
          </a:p>
        </p:txBody>
      </p:sp>
    </p:spTree>
    <p:extLst>
      <p:ext uri="{BB962C8B-B14F-4D97-AF65-F5344CB8AC3E}">
        <p14:creationId xmlns:p14="http://schemas.microsoft.com/office/powerpoint/2010/main" val="355194434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6563" y="965458"/>
            <a:ext cx="8106664" cy="3445246"/>
          </a:xfrm>
          <a:prstGeom prst="rect">
            <a:avLst/>
          </a:prstGeom>
        </p:spPr>
        <p:txBody>
          <a:bodyPr spcFirstLastPara="1" wrap="square" lIns="91425" tIns="91425" rIns="91425" bIns="91425" anchor="t" anchorCtr="0">
            <a:noAutofit/>
          </a:bodyPr>
          <a:lstStyle/>
          <a:p>
            <a:r>
              <a:rPr lang="en-US" dirty="0"/>
              <a:t>Meetings with community leaders</a:t>
            </a:r>
            <a:br>
              <a:rPr lang="en-US" dirty="0"/>
            </a:br>
            <a:endParaRPr lang="en-US" dirty="0"/>
          </a:p>
          <a:p>
            <a:r>
              <a:rPr lang="en-US" dirty="0"/>
              <a:t>Business lunches (retired Soldiers, community organizations)</a:t>
            </a:r>
            <a:br>
              <a:rPr lang="en-US" dirty="0"/>
            </a:br>
            <a:endParaRPr lang="en-US" dirty="0"/>
          </a:p>
          <a:p>
            <a:r>
              <a:rPr lang="en-US" dirty="0"/>
              <a:t>Chain of Command</a:t>
            </a:r>
          </a:p>
          <a:p>
            <a:endParaRPr lang="en-US" dirty="0"/>
          </a:p>
          <a:p>
            <a:endParaRPr lang="en-US" dirty="0"/>
          </a:p>
          <a:p>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dirty="0"/>
          </a:p>
        </p:txBody>
      </p:sp>
      <p:sp>
        <p:nvSpPr>
          <p:cNvPr id="2" name="Title 1"/>
          <p:cNvSpPr>
            <a:spLocks noGrp="1"/>
          </p:cNvSpPr>
          <p:nvPr>
            <p:ph type="title"/>
          </p:nvPr>
        </p:nvSpPr>
        <p:spPr/>
        <p:txBody>
          <a:bodyPr/>
          <a:lstStyle/>
          <a:p>
            <a:r>
              <a:rPr lang="en-US" dirty="0"/>
              <a:t>Additional Tools</a:t>
            </a:r>
          </a:p>
        </p:txBody>
      </p:sp>
      <p:sp>
        <p:nvSpPr>
          <p:cNvPr id="3" name="TextBox 2"/>
          <p:cNvSpPr txBox="1"/>
          <p:nvPr/>
        </p:nvSpPr>
        <p:spPr>
          <a:xfrm>
            <a:off x="866764" y="4411297"/>
            <a:ext cx="7412144" cy="677108"/>
          </a:xfrm>
          <a:prstGeom prst="rect">
            <a:avLst/>
          </a:prstGeom>
          <a:noFill/>
        </p:spPr>
        <p:txBody>
          <a:bodyPr wrap="square" lIns="91440" tIns="45720" rIns="91440" bIns="45720" rtlCol="0" anchor="t">
            <a:spAutoFit/>
          </a:bodyPr>
          <a:lstStyle/>
          <a:p>
            <a:r>
              <a:rPr lang="en-US" sz="2400" b="1" dirty="0">
                <a:solidFill>
                  <a:schemeClr val="tx1"/>
                </a:solidFill>
                <a:latin typeface="Quattrocento Sans"/>
              </a:rPr>
              <a:t>TOOLS MUST BE EFFECTIVE AND REACH AUDIENCE</a:t>
            </a:r>
          </a:p>
          <a:p>
            <a:endParaRPr lang="en-US" dirty="0"/>
          </a:p>
        </p:txBody>
      </p:sp>
    </p:spTree>
    <p:extLst>
      <p:ext uri="{BB962C8B-B14F-4D97-AF65-F5344CB8AC3E}">
        <p14:creationId xmlns:p14="http://schemas.microsoft.com/office/powerpoint/2010/main" val="421485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132" y="944026"/>
            <a:ext cx="7834835" cy="3445246"/>
          </a:xfrm>
          <a:prstGeom prst="rect">
            <a:avLst/>
          </a:prstGeom>
        </p:spPr>
        <p:txBody>
          <a:bodyPr spcFirstLastPara="1" wrap="square" lIns="91425" tIns="91425" rIns="91425" bIns="91425" anchor="t" anchorCtr="0">
            <a:noAutofit/>
          </a:bodyPr>
          <a:lstStyle/>
          <a:p>
            <a:r>
              <a:rPr lang="en-US" dirty="0"/>
              <a:t>Internal communication tools need to be effective and reach audience</a:t>
            </a:r>
          </a:p>
          <a:p>
            <a:pPr lvl="1"/>
            <a:r>
              <a:rPr lang="en-US" dirty="0"/>
              <a:t>Infographics, SHARP cards, etc.</a:t>
            </a:r>
          </a:p>
          <a:p>
            <a:pPr lvl="1"/>
            <a:r>
              <a:rPr lang="en-US" dirty="0"/>
              <a:t>Post in places easily accessible</a:t>
            </a:r>
          </a:p>
          <a:p>
            <a:endParaRPr lang="en-US" dirty="0"/>
          </a:p>
          <a:p>
            <a:endParaRPr lang="en-US" dirty="0"/>
          </a:p>
          <a:p>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dirty="0"/>
          </a:p>
        </p:txBody>
      </p:sp>
      <p:sp>
        <p:nvSpPr>
          <p:cNvPr id="2" name="Title 1"/>
          <p:cNvSpPr>
            <a:spLocks noGrp="1"/>
          </p:cNvSpPr>
          <p:nvPr>
            <p:ph type="title"/>
          </p:nvPr>
        </p:nvSpPr>
        <p:spPr/>
        <p:txBody>
          <a:bodyPr/>
          <a:lstStyle/>
          <a:p>
            <a:r>
              <a:rPr lang="en-US" dirty="0"/>
              <a:t>Additional Tools</a:t>
            </a:r>
          </a:p>
        </p:txBody>
      </p:sp>
      <p:graphicFrame>
        <p:nvGraphicFramePr>
          <p:cNvPr id="11" name="Google Shape;149;p15"/>
          <p:cNvGraphicFramePr/>
          <p:nvPr>
            <p:extLst>
              <p:ext uri="{D42A27DB-BD31-4B8C-83A1-F6EECF244321}">
                <p14:modId xmlns:p14="http://schemas.microsoft.com/office/powerpoint/2010/main" val="3632113799"/>
              </p:ext>
            </p:extLst>
          </p:nvPr>
        </p:nvGraphicFramePr>
        <p:xfrm>
          <a:off x="2651477" y="2718572"/>
          <a:ext cx="3841090" cy="2067683"/>
        </p:xfrm>
        <a:graphic>
          <a:graphicData uri="http://schemas.openxmlformats.org/presentationml/2006/ole">
            <mc:AlternateContent xmlns:mc="http://schemas.openxmlformats.org/markup-compatibility/2006">
              <mc:Choice xmlns:v="urn:schemas-microsoft-com:vml" Requires="v">
                <p:oleObj r:id="rId3" imgW="3235604" imgH="2175601" progId="Acrobat.Document.DC">
                  <p:embed/>
                </p:oleObj>
              </mc:Choice>
              <mc:Fallback>
                <p:oleObj r:id="rId3" imgW="3235604" imgH="2175601" progId="Acrobat.Document.DC">
                  <p:embed/>
                  <p:pic>
                    <p:nvPicPr>
                      <p:cNvPr id="11" name="Google Shape;149;p15"/>
                      <p:cNvPicPr preferRelativeResize="0"/>
                      <p:nvPr/>
                    </p:nvPicPr>
                    <p:blipFill rotWithShape="1">
                      <a:blip r:embed="rId4">
                        <a:alphaModFix/>
                      </a:blip>
                      <a:srcRect/>
                      <a:stretch/>
                    </p:blipFill>
                    <p:spPr>
                      <a:xfrm>
                        <a:off x="2651477" y="2718572"/>
                        <a:ext cx="3841090" cy="206768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2716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subTitle" idx="4294967295"/>
          </p:nvPr>
        </p:nvSpPr>
        <p:spPr>
          <a:xfrm>
            <a:off x="1489756" y="2879634"/>
            <a:ext cx="6282644" cy="142323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Lora"/>
                <a:ea typeface="Lora"/>
                <a:cs typeface="Lora"/>
                <a:sym typeface="Lora"/>
              </a:rPr>
              <a:t>Provided by:</a:t>
            </a:r>
          </a:p>
          <a:p>
            <a:pPr marL="0" lvl="0" indent="0" algn="l" rtl="0">
              <a:spcBef>
                <a:spcPts val="600"/>
              </a:spcBef>
              <a:spcAft>
                <a:spcPts val="0"/>
              </a:spcAft>
              <a:buNone/>
            </a:pPr>
            <a:r>
              <a:rPr lang="en" sz="3600" b="1" dirty="0">
                <a:highlight>
                  <a:srgbClr val="FFCD00"/>
                </a:highlight>
                <a:latin typeface="Lora"/>
                <a:ea typeface="Lora"/>
                <a:cs typeface="Lora"/>
                <a:sym typeface="Lora"/>
              </a:rPr>
              <a:t>Army Public Affairs Center</a:t>
            </a:r>
            <a:endParaRPr sz="3600" b="1" dirty="0">
              <a:highlight>
                <a:srgbClr val="FFCD00"/>
              </a:highlight>
              <a:latin typeface="Lora"/>
              <a:ea typeface="Lora"/>
              <a:cs typeface="Lora"/>
              <a:sym typeface="Lora"/>
            </a:endParaRPr>
          </a:p>
          <a:p>
            <a:pPr marL="0" lvl="0" indent="0" algn="l" rtl="0">
              <a:spcBef>
                <a:spcPts val="600"/>
              </a:spcBef>
              <a:spcAft>
                <a:spcPts val="0"/>
              </a:spcAft>
              <a:buClr>
                <a:schemeClr val="dk1"/>
              </a:buClr>
              <a:buSzPts val="1100"/>
              <a:buFont typeface="Arial"/>
              <a:buNone/>
            </a:pPr>
            <a:r>
              <a:rPr lang="en-US" sz="1800" dirty="0"/>
              <a:t>Current as of 4/06/2022</a:t>
            </a:r>
          </a:p>
          <a:p>
            <a:pPr marL="0" lvl="0" indent="0" algn="l" rtl="0">
              <a:spcBef>
                <a:spcPts val="600"/>
              </a:spcBef>
              <a:spcAft>
                <a:spcPts val="0"/>
              </a:spcAft>
              <a:buNone/>
            </a:pPr>
            <a:endParaRPr b="1" dirty="0"/>
          </a:p>
        </p:txBody>
      </p:sp>
      <p:cxnSp>
        <p:nvCxnSpPr>
          <p:cNvPr id="101" name="Google Shape;101;p14"/>
          <p:cNvCxnSpPr/>
          <p:nvPr/>
        </p:nvCxnSpPr>
        <p:spPr>
          <a:xfrm>
            <a:off x="6450" y="1787980"/>
            <a:ext cx="2397300" cy="0"/>
          </a:xfrm>
          <a:prstGeom prst="straightConnector1">
            <a:avLst/>
          </a:prstGeom>
          <a:noFill/>
          <a:ln w="9525" cap="flat" cmpd="sng">
            <a:solidFill>
              <a:srgbClr val="CCCCCC"/>
            </a:solidFill>
            <a:prstDash val="solid"/>
            <a:round/>
            <a:headEnd type="none" w="med" len="med"/>
            <a:tailEnd type="none" w="med" len="med"/>
          </a:ln>
        </p:spPr>
      </p:cxnSp>
      <p:sp>
        <p:nvSpPr>
          <p:cNvPr id="103" name="Google Shape;103;p14"/>
          <p:cNvSpPr txBox="1">
            <a:spLocks noGrp="1"/>
          </p:cNvSpPr>
          <p:nvPr>
            <p:ph type="ctrTitle"/>
          </p:nvPr>
        </p:nvSpPr>
        <p:spPr>
          <a:xfrm>
            <a:off x="2063015" y="120808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6000" dirty="0"/>
              <a:t>UPAR Training</a:t>
            </a:r>
            <a:endParaRPr sz="6000" dirty="0"/>
          </a:p>
        </p:txBody>
      </p:sp>
      <p:cxnSp>
        <p:nvCxnSpPr>
          <p:cNvPr id="104" name="Google Shape;104;p14"/>
          <p:cNvCxnSpPr>
            <a:cxnSpLocks/>
          </p:cNvCxnSpPr>
          <p:nvPr/>
        </p:nvCxnSpPr>
        <p:spPr>
          <a:xfrm>
            <a:off x="5052447" y="1787980"/>
            <a:ext cx="4091453"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2274" y="943416"/>
            <a:ext cx="8274253" cy="4200083"/>
          </a:xfrm>
          <a:prstGeom prst="rect">
            <a:avLst/>
          </a:prstGeom>
        </p:spPr>
        <p:txBody>
          <a:bodyPr spcFirstLastPara="1" wrap="square" lIns="91425" tIns="91425" rIns="91425" bIns="91425" anchor="t" anchorCtr="0">
            <a:normAutofit lnSpcReduction="10000"/>
          </a:bodyPr>
          <a:lstStyle/>
          <a:p>
            <a:r>
              <a:rPr lang="en-US" dirty="0"/>
              <a:t>The chain of command is the most important avenue; we must ensure the internal audience is kept informed of initiatives, priorities, etc.</a:t>
            </a:r>
            <a:br>
              <a:rPr lang="en-US" dirty="0"/>
            </a:br>
            <a:endParaRPr lang="en-US" dirty="0"/>
          </a:p>
          <a:p>
            <a:r>
              <a:rPr lang="en-US" dirty="0"/>
              <a:t>Information is empowering</a:t>
            </a:r>
            <a:br>
              <a:rPr lang="en-US" dirty="0"/>
            </a:br>
            <a:endParaRPr lang="en-US" dirty="0"/>
          </a:p>
          <a:p>
            <a:r>
              <a:rPr lang="en-US" dirty="0"/>
              <a:t>Pride in what we do</a:t>
            </a:r>
            <a:br>
              <a:rPr lang="en-US" dirty="0"/>
            </a:br>
            <a:endParaRPr lang="en-US" dirty="0"/>
          </a:p>
          <a:p>
            <a:pPr marL="457200" lvl="0" indent="-381000" algn="l" rtl="0">
              <a:spcBef>
                <a:spcPts val="600"/>
              </a:spcBef>
              <a:spcAft>
                <a:spcPts val="0"/>
              </a:spcAft>
              <a:buSzPts val="2400"/>
              <a:buChar char="◉"/>
            </a:pPr>
            <a:r>
              <a:rPr lang="en-US" dirty="0"/>
              <a:t>Effective communications can improve Soldier productivity, morale and family support (engaged leadership)</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dirty="0"/>
          </a:p>
        </p:txBody>
      </p:sp>
      <p:sp>
        <p:nvSpPr>
          <p:cNvPr id="2" name="Title 1"/>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49727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109774" y="1711250"/>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Policy</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2</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dirty="0"/>
          </a:p>
        </p:txBody>
      </p:sp>
    </p:spTree>
    <p:extLst>
      <p:ext uri="{BB962C8B-B14F-4D97-AF65-F5344CB8AC3E}">
        <p14:creationId xmlns:p14="http://schemas.microsoft.com/office/powerpoint/2010/main" val="176125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1969" y="955036"/>
            <a:ext cx="6809700" cy="3794815"/>
          </a:xfrm>
          <a:prstGeom prst="rect">
            <a:avLst/>
          </a:prstGeom>
        </p:spPr>
        <p:txBody>
          <a:bodyPr spcFirstLastPara="1" wrap="square" lIns="91425" tIns="91425" rIns="91425" bIns="91425" anchor="t" anchorCtr="0">
            <a:normAutofit fontScale="92500" lnSpcReduction="20000"/>
          </a:bodyPr>
          <a:lstStyle/>
          <a:p>
            <a:pPr marL="457200" lvl="0" indent="-381000" algn="l" rtl="0">
              <a:spcBef>
                <a:spcPts val="0"/>
              </a:spcBef>
              <a:spcAft>
                <a:spcPts val="0"/>
              </a:spcAft>
              <a:buSzPts val="2400"/>
              <a:buChar char="◉"/>
            </a:pPr>
            <a:r>
              <a:rPr lang="en-US" dirty="0"/>
              <a:t>DoD Policy</a:t>
            </a:r>
          </a:p>
          <a:p>
            <a:pPr marL="457200" lvl="0" indent="-381000" algn="l" rtl="0">
              <a:spcBef>
                <a:spcPts val="0"/>
              </a:spcBef>
              <a:spcAft>
                <a:spcPts val="0"/>
              </a:spcAft>
              <a:buSzPts val="2400"/>
              <a:buChar char="◉"/>
            </a:pPr>
            <a:endParaRPr lang="en-US" dirty="0"/>
          </a:p>
          <a:p>
            <a:pPr marL="457200" lvl="0" indent="-381000" algn="l" rtl="0">
              <a:spcBef>
                <a:spcPts val="0"/>
              </a:spcBef>
              <a:spcAft>
                <a:spcPts val="0"/>
              </a:spcAft>
              <a:buSzPts val="2400"/>
              <a:buChar char="◉"/>
            </a:pPr>
            <a:r>
              <a:rPr lang="en-US" dirty="0"/>
              <a:t>SAPP</a:t>
            </a:r>
          </a:p>
          <a:p>
            <a:pPr marL="457200" lvl="0" indent="-381000" algn="l" rtl="0">
              <a:spcBef>
                <a:spcPts val="0"/>
              </a:spcBef>
              <a:spcAft>
                <a:spcPts val="0"/>
              </a:spcAft>
              <a:buSzPts val="2400"/>
              <a:buChar char="◉"/>
            </a:pPr>
            <a:endParaRPr lang="en-US" dirty="0"/>
          </a:p>
          <a:p>
            <a:pPr marL="457200" lvl="0" indent="-381000" algn="l" rtl="0">
              <a:spcBef>
                <a:spcPts val="0"/>
              </a:spcBef>
              <a:spcAft>
                <a:spcPts val="0"/>
              </a:spcAft>
              <a:buSzPts val="2400"/>
              <a:buChar char="◉"/>
            </a:pPr>
            <a:r>
              <a:rPr lang="en-US" dirty="0"/>
              <a:t>OPSEC</a:t>
            </a:r>
          </a:p>
          <a:p>
            <a:pPr marL="457200" lvl="0" indent="-381000" algn="l" rtl="0">
              <a:spcBef>
                <a:spcPts val="0"/>
              </a:spcBef>
              <a:spcAft>
                <a:spcPts val="0"/>
              </a:spcAft>
              <a:buSzPts val="2400"/>
              <a:buChar char="◉"/>
            </a:pPr>
            <a:endParaRPr lang="en-US" dirty="0"/>
          </a:p>
          <a:p>
            <a:pPr marL="457200" lvl="0" indent="-381000" algn="l" rtl="0">
              <a:spcBef>
                <a:spcPts val="0"/>
              </a:spcBef>
              <a:spcAft>
                <a:spcPts val="0"/>
              </a:spcAft>
              <a:buSzPts val="2400"/>
              <a:buChar char="◉"/>
            </a:pPr>
            <a:r>
              <a:rPr lang="en-US" dirty="0"/>
              <a:t>Privacy Act and PII</a:t>
            </a:r>
          </a:p>
          <a:p>
            <a:pPr marL="457200" lvl="0" indent="-381000" algn="l" rtl="0">
              <a:spcBef>
                <a:spcPts val="0"/>
              </a:spcBef>
              <a:spcAft>
                <a:spcPts val="0"/>
              </a:spcAft>
              <a:buSzPts val="2400"/>
              <a:buChar char="◉"/>
            </a:pPr>
            <a:endParaRPr lang="en-US" dirty="0"/>
          </a:p>
          <a:p>
            <a:pPr marL="457200" lvl="0" indent="-381000" algn="l" rtl="0">
              <a:spcBef>
                <a:spcPts val="0"/>
              </a:spcBef>
              <a:spcAft>
                <a:spcPts val="0"/>
              </a:spcAft>
              <a:buSzPts val="2400"/>
              <a:buChar char="◉"/>
            </a:pPr>
            <a:r>
              <a:rPr lang="en-US" dirty="0"/>
              <a:t>HIPAA</a:t>
            </a:r>
          </a:p>
          <a:p>
            <a:pPr marL="457200" lvl="0" indent="-381000" algn="l" rtl="0">
              <a:spcBef>
                <a:spcPts val="0"/>
              </a:spcBef>
              <a:spcAft>
                <a:spcPts val="0"/>
              </a:spcAft>
              <a:buSzPts val="2400"/>
              <a:buChar char="◉"/>
            </a:pPr>
            <a:endParaRPr lang="en-US" dirty="0"/>
          </a:p>
          <a:p>
            <a:pPr marL="457200" lvl="0" indent="-381000" algn="l" rtl="0">
              <a:spcBef>
                <a:spcPts val="0"/>
              </a:spcBef>
              <a:spcAft>
                <a:spcPts val="0"/>
              </a:spcAft>
              <a:buSzPts val="2400"/>
              <a:buChar char="◉"/>
            </a:pPr>
            <a:r>
              <a:rPr lang="en-US" dirty="0"/>
              <a:t>Accidents/Incidents</a:t>
            </a:r>
          </a:p>
          <a:p>
            <a:pPr marL="457200" lvl="0" indent="-381000" algn="l" rtl="0">
              <a:spcBef>
                <a:spcPts val="0"/>
              </a:spcBef>
              <a:spcAft>
                <a:spcPts val="0"/>
              </a:spcAft>
              <a:buSzPts val="2400"/>
              <a:buChar char="◉"/>
            </a:pPr>
            <a:endParaRPr lang="en-US" dirty="0"/>
          </a:p>
          <a:p>
            <a:pPr marL="457200" lvl="0" indent="-381000" algn="l" rtl="0">
              <a:spcBef>
                <a:spcPts val="0"/>
              </a:spcBef>
              <a:spcAft>
                <a:spcPts val="0"/>
              </a:spcAft>
              <a:buSzPts val="2400"/>
              <a:buChar char="◉"/>
            </a:pPr>
            <a:r>
              <a:rPr lang="en-US" dirty="0"/>
              <a:t>Criminal matters/Investigations</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dirty="0"/>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52444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40112"/>
            <a:ext cx="8183752" cy="3909740"/>
          </a:xfrm>
          <a:prstGeom prst="rect">
            <a:avLst/>
          </a:prstGeom>
        </p:spPr>
        <p:txBody>
          <a:bodyPr spcFirstLastPara="1" wrap="square" lIns="91425" tIns="91425" rIns="91425" bIns="91425" anchor="t" anchorCtr="0">
            <a:normAutofit fontScale="92500"/>
          </a:bodyPr>
          <a:lstStyle/>
          <a:p>
            <a:r>
              <a:rPr lang="en-US" dirty="0"/>
              <a:t>Information will be withheld only when disclosure would adversely affect national security, threaten safety or privacy of the Armed Forces, or otherwise directed by law or regulation</a:t>
            </a:r>
            <a:br>
              <a:rPr lang="en-US" dirty="0"/>
            </a:br>
            <a:endParaRPr lang="en-US" dirty="0"/>
          </a:p>
          <a:p>
            <a:pPr marL="457200" lvl="0" indent="-381000" rtl="0">
              <a:spcBef>
                <a:spcPts val="600"/>
              </a:spcBef>
              <a:spcAft>
                <a:spcPts val="0"/>
              </a:spcAft>
              <a:buSzPts val="2400"/>
              <a:buChar char="◉"/>
            </a:pPr>
            <a:r>
              <a:rPr lang="en-US" dirty="0"/>
              <a:t>DoD’s obligation to provide the public with information on major programs may require detailed public affairs planning and coordination within the DoD and other agencies</a:t>
            </a:r>
            <a:br>
              <a:rPr lang="en-US" dirty="0"/>
            </a:br>
            <a:endParaRPr lang="en-US" dirty="0"/>
          </a:p>
          <a:p>
            <a:pPr marL="457200" lvl="0" indent="-381000" rtl="0">
              <a:spcBef>
                <a:spcPts val="600"/>
              </a:spcBef>
              <a:spcAft>
                <a:spcPts val="0"/>
              </a:spcAft>
              <a:buSzPts val="2400"/>
              <a:buChar char="◉"/>
            </a:pPr>
            <a:r>
              <a:rPr lang="en-US" dirty="0"/>
              <a:t>Expedite the flow of information</a:t>
            </a:r>
          </a:p>
          <a:p>
            <a:pPr marL="76200" lvl="0" indent="0" rtl="0">
              <a:spcBef>
                <a:spcPts val="600"/>
              </a:spcBef>
              <a:spcAft>
                <a:spcPts val="0"/>
              </a:spcAft>
              <a:buSzPts val="2400"/>
              <a:buNone/>
            </a:pPr>
            <a:endParaRPr lang="en-US" dirty="0"/>
          </a:p>
          <a:p>
            <a:pPr marL="76200" lvl="0" indent="0" rtl="0">
              <a:spcBef>
                <a:spcPts val="600"/>
              </a:spcBef>
              <a:spcAft>
                <a:spcPts val="0"/>
              </a:spcAft>
              <a:buSzPts val="2400"/>
              <a:buNone/>
            </a:pPr>
            <a:endParaRPr dirty="0"/>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182496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0480" y="835630"/>
            <a:ext cx="8230651" cy="4191138"/>
          </a:xfrm>
          <a:prstGeom prst="rect">
            <a:avLst/>
          </a:prstGeom>
        </p:spPr>
        <p:txBody>
          <a:bodyPr spcFirstLastPara="1" wrap="square" lIns="91425" tIns="91425" rIns="91425" bIns="91425" anchor="t" anchorCtr="0">
            <a:normAutofit/>
          </a:bodyPr>
          <a:lstStyle/>
          <a:p>
            <a:pPr marL="457200" lvl="0" indent="-381000" rtl="0">
              <a:spcBef>
                <a:spcPts val="600"/>
              </a:spcBef>
              <a:spcAft>
                <a:spcPts val="0"/>
              </a:spcAft>
              <a:buSzPts val="2400"/>
              <a:buChar char="◉"/>
            </a:pPr>
            <a:r>
              <a:rPr lang="en-US" dirty="0"/>
              <a:t>Information will be made fully and readily available, consistent with statutory requirements, unless material is classified.  Provisions of the Freedom of Information Act will be supported</a:t>
            </a:r>
            <a:br>
              <a:rPr lang="en-US" dirty="0"/>
            </a:br>
            <a:endParaRPr lang="en-US" dirty="0"/>
          </a:p>
          <a:p>
            <a:pPr marL="457200" lvl="0" indent="-381000" rtl="0">
              <a:spcBef>
                <a:spcPts val="600"/>
              </a:spcBef>
              <a:spcAft>
                <a:spcPts val="0"/>
              </a:spcAft>
              <a:buSzPts val="2400"/>
              <a:buChar char="◉"/>
            </a:pPr>
            <a:r>
              <a:rPr lang="en-US" dirty="0"/>
              <a:t>A free-flow of general and military information will be made available without censorship or propaganda</a:t>
            </a:r>
            <a:br>
              <a:rPr lang="en-US" dirty="0"/>
            </a:br>
            <a:endParaRPr lang="en-US" dirty="0"/>
          </a:p>
          <a:p>
            <a:pPr marL="457200" lvl="0" indent="-381000" rtl="0">
              <a:spcBef>
                <a:spcPts val="600"/>
              </a:spcBef>
              <a:spcAft>
                <a:spcPts val="0"/>
              </a:spcAft>
              <a:buSzPts val="2400"/>
              <a:buChar char="◉"/>
            </a:pPr>
            <a:r>
              <a:rPr lang="en-US" dirty="0"/>
              <a:t>Information will not be classified or otherwise withheld to protect the Government from criticism or embarrassment</a:t>
            </a:r>
          </a:p>
          <a:p>
            <a:pPr marL="76200" lvl="0" indent="0" rtl="0">
              <a:spcBef>
                <a:spcPts val="600"/>
              </a:spcBef>
              <a:spcAft>
                <a:spcPts val="0"/>
              </a:spcAft>
              <a:buSzPts val="2400"/>
              <a:buNone/>
            </a:pPr>
            <a:endParaRPr lang="en-US" dirty="0"/>
          </a:p>
          <a:p>
            <a:pPr marL="457200" lvl="0" indent="-381000" rtl="0">
              <a:spcBef>
                <a:spcPts val="600"/>
              </a:spcBef>
              <a:spcAft>
                <a:spcPts val="0"/>
              </a:spcAft>
              <a:buSzPts val="2400"/>
              <a:buChar char="◉"/>
            </a:pPr>
            <a:endParaRPr dirty="0"/>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2359048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40111"/>
            <a:ext cx="8190237" cy="3909739"/>
          </a:xfrm>
          <a:prstGeom prst="rect">
            <a:avLst/>
          </a:prstGeom>
        </p:spPr>
        <p:txBody>
          <a:bodyPr spcFirstLastPara="1" wrap="square" lIns="91425" tIns="91425" rIns="91425" bIns="91425" anchor="t" anchorCtr="0">
            <a:normAutofit/>
          </a:bodyPr>
          <a:lstStyle/>
          <a:p>
            <a:pPr marL="457200" lvl="0" indent="-381000" rtl="0">
              <a:spcBef>
                <a:spcPts val="600"/>
              </a:spcBef>
              <a:spcAft>
                <a:spcPts val="0"/>
              </a:spcAft>
              <a:buSzPts val="2400"/>
              <a:buChar char="◉"/>
            </a:pPr>
            <a:r>
              <a:rPr lang="en-US" dirty="0"/>
              <a:t>Propaganda has NO place in DoD public affairs</a:t>
            </a:r>
            <a:br>
              <a:rPr lang="en-US" dirty="0"/>
            </a:br>
            <a:endParaRPr lang="en-US" dirty="0"/>
          </a:p>
          <a:p>
            <a:pPr marL="457200" lvl="0" indent="-381000" rtl="0">
              <a:spcBef>
                <a:spcPts val="600"/>
              </a:spcBef>
              <a:spcAft>
                <a:spcPts val="0"/>
              </a:spcAft>
              <a:buSzPts val="2400"/>
              <a:buChar char="◉"/>
            </a:pPr>
            <a:r>
              <a:rPr lang="en-US" dirty="0"/>
              <a:t>DoD’s obligation to provide the public with information on major programs may require detailed planning and coordination within the DoD and other government agencies</a:t>
            </a:r>
            <a:br>
              <a:rPr lang="en-US" dirty="0"/>
            </a:br>
            <a:endParaRPr lang="en-US" dirty="0"/>
          </a:p>
          <a:p>
            <a:pPr marL="457200" lvl="0" indent="-381000" rtl="0">
              <a:spcBef>
                <a:spcPts val="600"/>
              </a:spcBef>
              <a:spcAft>
                <a:spcPts val="0"/>
              </a:spcAft>
              <a:buSzPts val="2400"/>
              <a:buChar char="◉"/>
            </a:pPr>
            <a:r>
              <a:rPr lang="en-US" dirty="0"/>
              <a:t>Sole purpose of such activity is to expedite the flow of information to the public</a:t>
            </a:r>
          </a:p>
          <a:p>
            <a:pPr marL="76200" lvl="0" indent="0" rtl="0">
              <a:spcBef>
                <a:spcPts val="600"/>
              </a:spcBef>
              <a:spcAft>
                <a:spcPts val="0"/>
              </a:spcAft>
              <a:buSzPts val="2400"/>
              <a:buNone/>
            </a:pPr>
            <a:endParaRPr dirty="0"/>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2365790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870"/>
            <a:ext cx="8121695" cy="3445246"/>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Information in all but one of the following categories of information should not be revealed because of potential jeopardy to future operations, risk to human life, possible violation of host nation and/or allied sensitivities, or the possible disclosure of intelligence methods or sources:</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95611580"/>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dirty="0"/>
          </a:p>
        </p:txBody>
      </p:sp>
      <p:sp>
        <p:nvSpPr>
          <p:cNvPr id="2" name="Title 1"/>
          <p:cNvSpPr>
            <a:spLocks noGrp="1"/>
          </p:cNvSpPr>
          <p:nvPr>
            <p:ph type="title"/>
          </p:nvPr>
        </p:nvSpPr>
        <p:spPr/>
        <p:txBody>
          <a:bodyPr/>
          <a:lstStyle/>
          <a:p>
            <a:r>
              <a:rPr lang="en-US" dirty="0"/>
              <a:t>Check on Learning</a:t>
            </a:r>
          </a:p>
        </p:txBody>
      </p:sp>
      <p:sp>
        <p:nvSpPr>
          <p:cNvPr id="3" name="Text Placeholder 2"/>
          <p:cNvSpPr>
            <a:spLocks noGrp="1"/>
          </p:cNvSpPr>
          <p:nvPr>
            <p:ph type="body" idx="1"/>
          </p:nvPr>
        </p:nvSpPr>
        <p:spPr>
          <a:xfrm>
            <a:off x="1381250" y="823990"/>
            <a:ext cx="6809700" cy="3112200"/>
          </a:xfrm>
        </p:spPr>
        <p:txBody>
          <a:bodyPr/>
          <a:lstStyle/>
          <a:p>
            <a:r>
              <a:rPr lang="en-US" dirty="0"/>
              <a:t>A- Specific numerical information on troop strength, equipment and supplies</a:t>
            </a:r>
          </a:p>
          <a:p>
            <a:r>
              <a:rPr lang="en-US" dirty="0"/>
              <a:t>B- Battle damage assessments</a:t>
            </a:r>
          </a:p>
          <a:p>
            <a:r>
              <a:rPr lang="en-US" dirty="0"/>
              <a:t>C- The arrival of U.S. units in the operational area once officially announced by the DoD or other command</a:t>
            </a:r>
          </a:p>
          <a:p>
            <a:r>
              <a:rPr lang="en-US" dirty="0"/>
              <a:t>D- Rules of Engagement</a:t>
            </a:r>
          </a:p>
        </p:txBody>
      </p:sp>
    </p:spTree>
    <p:extLst>
      <p:ext uri="{BB962C8B-B14F-4D97-AF65-F5344CB8AC3E}">
        <p14:creationId xmlns:p14="http://schemas.microsoft.com/office/powerpoint/2010/main" val="1814553643"/>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08562" y="836665"/>
            <a:ext cx="8221088" cy="364801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US" dirty="0"/>
              <a:t>Standalone or combined portions of classified and unclassified information have the potential to compromise classified information or disclose operations security</a:t>
            </a:r>
            <a:br>
              <a:rPr lang="en-US" dirty="0"/>
            </a:br>
            <a:endParaRPr lang="en-US" dirty="0"/>
          </a:p>
          <a:p>
            <a:pPr marL="457200" lvl="0" indent="-381000" rtl="0">
              <a:spcBef>
                <a:spcPts val="600"/>
              </a:spcBef>
              <a:spcAft>
                <a:spcPts val="0"/>
              </a:spcAft>
              <a:buSzPts val="2400"/>
              <a:buChar char="◉"/>
            </a:pPr>
            <a:r>
              <a:rPr lang="en-US" dirty="0"/>
              <a:t>Critical that information intended for public release is first cleared via a security and policy review, usually conducted by Public Affairs</a:t>
            </a:r>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2539286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208118" cy="364801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US" dirty="0"/>
              <a:t>DoD personnel, in a private capacity not connected to official duties, have the right to prepare information for public release through non-DoD forums or mediums</a:t>
            </a:r>
            <a:br>
              <a:rPr lang="en-US" dirty="0"/>
            </a:br>
            <a:endParaRPr lang="en-US" dirty="0"/>
          </a:p>
          <a:p>
            <a:pPr marL="457200" lvl="0" indent="-381000" rtl="0">
              <a:spcBef>
                <a:spcPts val="600"/>
              </a:spcBef>
              <a:spcAft>
                <a:spcPts val="0"/>
              </a:spcAft>
              <a:buSzPts val="2400"/>
              <a:buChar char="◉"/>
            </a:pPr>
            <a:r>
              <a:rPr lang="en-US" dirty="0"/>
              <a:t>Must meet criteria in DODI 5230.29</a:t>
            </a:r>
          </a:p>
          <a:p>
            <a:pPr lvl="1" indent="-381000">
              <a:spcBef>
                <a:spcPts val="600"/>
              </a:spcBef>
              <a:buSzPts val="2400"/>
              <a:buChar char="◉"/>
            </a:pPr>
            <a:r>
              <a:rPr lang="en-US" dirty="0"/>
              <a:t>Clearance of DOD Information for Public Release</a:t>
            </a:r>
          </a:p>
          <a:p>
            <a:pPr marL="457200" lvl="0" indent="-381000" rtl="0">
              <a:spcBef>
                <a:spcPts val="600"/>
              </a:spcBef>
              <a:spcAft>
                <a:spcPts val="0"/>
              </a:spcAft>
              <a:buSzPts val="2400"/>
              <a:buChar char="◉"/>
            </a:pPr>
            <a:endParaRPr dirty="0"/>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37701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3253" y="958314"/>
            <a:ext cx="8109974" cy="3794815"/>
          </a:xfrm>
          <a:prstGeom prst="rect">
            <a:avLst/>
          </a:prstGeom>
        </p:spPr>
        <p:txBody>
          <a:bodyPr spcFirstLastPara="1" wrap="square" lIns="91425" tIns="91425" rIns="91425" bIns="91425" anchor="t" anchorCtr="0">
            <a:normAutofit fontScale="92500" lnSpcReduction="20000"/>
          </a:bodyPr>
          <a:lstStyle/>
          <a:p>
            <a:pPr>
              <a:spcBef>
                <a:spcPts val="0"/>
              </a:spcBef>
            </a:pPr>
            <a:r>
              <a:rPr lang="en-US" dirty="0"/>
              <a:t>Provide photos with captions to higher level public affairs for release</a:t>
            </a:r>
          </a:p>
          <a:p>
            <a:pPr>
              <a:spcBef>
                <a:spcPts val="0"/>
              </a:spcBef>
            </a:pPr>
            <a:endParaRPr lang="en-US" dirty="0"/>
          </a:p>
          <a:p>
            <a:pPr marL="457200" lvl="0" indent="-381000" algn="l" rtl="0">
              <a:spcBef>
                <a:spcPts val="0"/>
              </a:spcBef>
              <a:spcAft>
                <a:spcPts val="0"/>
              </a:spcAft>
              <a:buSzPts val="2400"/>
              <a:buChar char="◉"/>
            </a:pPr>
            <a:r>
              <a:rPr lang="en-US" dirty="0"/>
              <a:t>Have an active and current DVIDS profile</a:t>
            </a:r>
            <a:br>
              <a:rPr lang="en-US" dirty="0"/>
            </a:br>
            <a:endParaRPr lang="en-US" dirty="0"/>
          </a:p>
          <a:p>
            <a:pPr marL="457200" lvl="0" indent="-381000" algn="l" rtl="0">
              <a:spcBef>
                <a:spcPts val="0"/>
              </a:spcBef>
              <a:spcAft>
                <a:spcPts val="0"/>
              </a:spcAft>
              <a:buSzPts val="2400"/>
              <a:buChar char="◉"/>
            </a:pPr>
            <a:r>
              <a:rPr lang="en-US" dirty="0"/>
              <a:t>Assist higher HQ PAO with PA requirements</a:t>
            </a:r>
            <a:br>
              <a:rPr lang="en-US" dirty="0"/>
            </a:br>
            <a:endParaRPr lang="en-US" dirty="0"/>
          </a:p>
          <a:p>
            <a:pPr marL="457200" lvl="0" indent="-381000" algn="l" rtl="0">
              <a:spcBef>
                <a:spcPts val="0"/>
              </a:spcBef>
              <a:spcAft>
                <a:spcPts val="0"/>
              </a:spcAft>
              <a:buSzPts val="2400"/>
              <a:buChar char="◉"/>
            </a:pPr>
            <a:r>
              <a:rPr lang="en-US" dirty="0"/>
              <a:t>Provide suggestions for PA coverage</a:t>
            </a:r>
            <a:br>
              <a:rPr lang="en-US" dirty="0"/>
            </a:br>
            <a:endParaRPr lang="en-US" dirty="0"/>
          </a:p>
          <a:p>
            <a:pPr marL="457200" lvl="0" indent="-381000" algn="l" rtl="0">
              <a:spcBef>
                <a:spcPts val="0"/>
              </a:spcBef>
              <a:spcAft>
                <a:spcPts val="0"/>
              </a:spcAft>
              <a:buSzPts val="2400"/>
              <a:buChar char="◉"/>
            </a:pPr>
            <a:r>
              <a:rPr lang="en-US" dirty="0"/>
              <a:t>Act as a PA liaison for the UPAR’s commander and command team</a:t>
            </a:r>
            <a:br>
              <a:rPr lang="en-US" dirty="0"/>
            </a:br>
            <a:endParaRPr lang="en-US" dirty="0"/>
          </a:p>
          <a:p>
            <a:pPr marL="457200" lvl="0" indent="-381000" algn="l" rtl="0">
              <a:spcBef>
                <a:spcPts val="0"/>
              </a:spcBef>
              <a:spcAft>
                <a:spcPts val="0"/>
              </a:spcAft>
              <a:buSzPts val="2400"/>
              <a:buChar char="◉"/>
            </a:pPr>
            <a:r>
              <a:rPr lang="en-US" dirty="0"/>
              <a:t>Augment organically-assigned content creators</a:t>
            </a:r>
            <a:endParaRPr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2" name="Title 1"/>
          <p:cNvSpPr>
            <a:spLocks noGrp="1"/>
          </p:cNvSpPr>
          <p:nvPr>
            <p:ph type="title"/>
          </p:nvPr>
        </p:nvSpPr>
        <p:spPr/>
        <p:txBody>
          <a:bodyPr/>
          <a:lstStyle/>
          <a:p>
            <a:r>
              <a:rPr lang="en-US" dirty="0"/>
              <a:t>What DOES a UPAR do?</a:t>
            </a:r>
          </a:p>
        </p:txBody>
      </p:sp>
    </p:spTree>
    <p:extLst>
      <p:ext uri="{BB962C8B-B14F-4D97-AF65-F5344CB8AC3E}">
        <p14:creationId xmlns:p14="http://schemas.microsoft.com/office/powerpoint/2010/main" val="2498854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208118" cy="364801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US" dirty="0"/>
              <a:t>A PA security and policy review is required when any of the following DoD personnel seek to provide duty-related information for release:</a:t>
            </a:r>
          </a:p>
          <a:p>
            <a:pPr lvl="1" indent="-381000">
              <a:spcBef>
                <a:spcPts val="600"/>
              </a:spcBef>
              <a:buSzPts val="2400"/>
              <a:buChar char="◉"/>
            </a:pPr>
            <a:r>
              <a:rPr lang="en-US" dirty="0"/>
              <a:t>Any DoD civilian officer or employee of any DoD component</a:t>
            </a:r>
            <a:br>
              <a:rPr lang="en-US" dirty="0"/>
            </a:br>
            <a:endParaRPr lang="en-US" dirty="0"/>
          </a:p>
          <a:p>
            <a:pPr lvl="1" indent="-381000">
              <a:spcBef>
                <a:spcPts val="600"/>
              </a:spcBef>
              <a:buSzPts val="2400"/>
              <a:buChar char="◉"/>
            </a:pPr>
            <a:r>
              <a:rPr lang="en-US" dirty="0"/>
              <a:t>Any active duty regular or reserve military officer, warrant officer or active duty enlisted member of the Army, Navy, Air Force, Marine Corps, Coast Guard, Space Force</a:t>
            </a:r>
            <a:br>
              <a:rPr lang="en-US" dirty="0"/>
            </a:br>
            <a:endParaRPr lang="en-US" dirty="0"/>
          </a:p>
          <a:p>
            <a:pPr lvl="1" indent="-381000">
              <a:spcBef>
                <a:spcPts val="600"/>
              </a:spcBef>
              <a:buSzPts val="2400"/>
              <a:buChar char="◉"/>
            </a:pPr>
            <a:r>
              <a:rPr lang="en-US" dirty="0"/>
              <a:t>Reserve or National Guard Soldier on active duty under issues pursuant to Title 10, U.S.G.</a:t>
            </a:r>
          </a:p>
          <a:p>
            <a:pPr marL="76200" lvl="0" indent="0" rtl="0">
              <a:spcBef>
                <a:spcPts val="600"/>
              </a:spcBef>
              <a:spcAft>
                <a:spcPts val="0"/>
              </a:spcAft>
              <a:buSzPts val="2400"/>
              <a:buNone/>
            </a:pPr>
            <a:endParaRPr lang="en-US" dirty="0"/>
          </a:p>
          <a:p>
            <a:pPr marL="457200" lvl="0" indent="-381000" rtl="0">
              <a:spcBef>
                <a:spcPts val="600"/>
              </a:spcBef>
              <a:spcAft>
                <a:spcPts val="0"/>
              </a:spcAft>
              <a:buSzPts val="2400"/>
              <a:buChar char="◉"/>
            </a:pPr>
            <a:endParaRPr dirty="0"/>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252662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02077" y="811898"/>
            <a:ext cx="8141150" cy="4331601"/>
          </a:xfrm>
          <a:prstGeom prst="rect">
            <a:avLst/>
          </a:prstGeom>
        </p:spPr>
        <p:txBody>
          <a:bodyPr spcFirstLastPara="1" wrap="square" lIns="91425" tIns="91425" rIns="91425" bIns="91425" anchor="t" anchorCtr="0">
            <a:normAutofit/>
          </a:bodyPr>
          <a:lstStyle/>
          <a:p>
            <a:r>
              <a:rPr lang="en-US" dirty="0"/>
              <a:t>Continued:</a:t>
            </a:r>
          </a:p>
          <a:p>
            <a:pPr lvl="1" indent="-381000">
              <a:spcBef>
                <a:spcPts val="600"/>
              </a:spcBef>
              <a:buSzPts val="2400"/>
              <a:buChar char="◉"/>
            </a:pPr>
            <a:r>
              <a:rPr lang="en-US" dirty="0"/>
              <a:t>Reserve or NG Soldier performing official duties, including while on active duty for training or while earning retirement points, or while engaged in any activity related to the performance of a federal duty</a:t>
            </a:r>
            <a:br>
              <a:rPr lang="en-US" dirty="0"/>
            </a:br>
            <a:endParaRPr lang="en-US" dirty="0"/>
          </a:p>
          <a:p>
            <a:pPr lvl="1" indent="-381000">
              <a:spcBef>
                <a:spcPts val="600"/>
              </a:spcBef>
              <a:buSzPts val="2400"/>
              <a:buChar char="◉"/>
            </a:pPr>
            <a:r>
              <a:rPr lang="en-US" dirty="0"/>
              <a:t>Faculty members in civil service position and any student of an academy, college, university or DoD school</a:t>
            </a:r>
            <a:br>
              <a:rPr lang="en-US" dirty="0"/>
            </a:br>
            <a:endParaRPr lang="en-US" dirty="0"/>
          </a:p>
          <a:p>
            <a:pPr lvl="1" indent="-381000">
              <a:spcBef>
                <a:spcPts val="600"/>
              </a:spcBef>
              <a:buSzPts val="2400"/>
              <a:buChar char="◉"/>
            </a:pPr>
            <a:r>
              <a:rPr lang="en-US" dirty="0"/>
              <a:t>Foreign nationals working for DoD component, except those hired in a defense contract, consistent with laws</a:t>
            </a:r>
            <a:endParaRPr dirty="0"/>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1676730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1244090" y="836665"/>
            <a:ext cx="7385560" cy="364801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US" dirty="0"/>
              <a:t>You are halfway through your career with the U.S. military.  You have had some experiences that you think others might find interesting, so you decide to compile your stories, based on military events, into a book.  Your friends, who have read drafts of your work, think it is worthy of publication.  What is your next step?</a:t>
            </a:r>
            <a:endParaRPr dirty="0"/>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2261990064"/>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121695" cy="4221718"/>
          </a:xfrm>
          <a:prstGeom prst="rect">
            <a:avLst/>
          </a:prstGeom>
        </p:spPr>
        <p:txBody>
          <a:bodyPr spcFirstLastPara="1" wrap="square" lIns="91425" tIns="91425" rIns="91425" bIns="91425" anchor="t" anchorCtr="0">
            <a:normAutofit lnSpcReduction="10000"/>
          </a:bodyPr>
          <a:lstStyle/>
          <a:p>
            <a:pPr marL="457200" lvl="0" indent="-381000" rtl="0">
              <a:spcBef>
                <a:spcPts val="600"/>
              </a:spcBef>
              <a:spcAft>
                <a:spcPts val="0"/>
              </a:spcAft>
              <a:buSzPts val="2400"/>
              <a:buChar char="◉"/>
            </a:pPr>
            <a:r>
              <a:rPr lang="en-US" dirty="0"/>
              <a:t>Successful organizations develop and maintain a mutually supportive relationship with the public, Congress and news media</a:t>
            </a:r>
            <a:br>
              <a:rPr lang="en-US" dirty="0"/>
            </a:br>
            <a:endParaRPr lang="en-US" dirty="0"/>
          </a:p>
          <a:p>
            <a:pPr marL="457200" lvl="0" indent="-381000" rtl="0">
              <a:spcBef>
                <a:spcPts val="600"/>
              </a:spcBef>
              <a:spcAft>
                <a:spcPts val="0"/>
              </a:spcAft>
              <a:buSzPts val="2400"/>
              <a:buChar char="◉"/>
            </a:pPr>
            <a:r>
              <a:rPr lang="en-US" dirty="0"/>
              <a:t>Relationship is essential in gaining trust and confidence</a:t>
            </a:r>
            <a:br>
              <a:rPr lang="en-US" dirty="0"/>
            </a:br>
            <a:endParaRPr lang="en-US" dirty="0"/>
          </a:p>
          <a:p>
            <a:pPr marL="457200" lvl="0" indent="-381000" rtl="0">
              <a:spcBef>
                <a:spcPts val="600"/>
              </a:spcBef>
              <a:spcAft>
                <a:spcPts val="0"/>
              </a:spcAft>
              <a:buSzPts val="2400"/>
              <a:buChar char="◉"/>
            </a:pPr>
            <a:r>
              <a:rPr lang="en-US" dirty="0"/>
              <a:t>PA must effectively communicate with the public through an accurate and timely flow of information</a:t>
            </a:r>
            <a:br>
              <a:rPr lang="en-US" dirty="0"/>
            </a:br>
            <a:endParaRPr lang="en-US" dirty="0"/>
          </a:p>
          <a:p>
            <a:pPr marL="457200" lvl="0" indent="-381000" rtl="0">
              <a:spcBef>
                <a:spcPts val="600"/>
              </a:spcBef>
              <a:spcAft>
                <a:spcPts val="0"/>
              </a:spcAft>
              <a:buSzPts val="2400"/>
              <a:buChar char="◉"/>
            </a:pPr>
            <a:r>
              <a:rPr lang="en-US" dirty="0"/>
              <a:t>Effective communication is required at the core of all government organizations</a:t>
            </a:r>
            <a:endParaRPr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2958015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199745" y="2375576"/>
            <a:ext cx="6731539" cy="81990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r>
              <a:rPr lang="en" dirty="0">
                <a:latin typeface="Quattrocento Sans" panose="020B0604020202020204" charset="0"/>
              </a:rPr>
              <a:t>“...I say to you: That we are in battle, and more than half of this battle is taking place in the battlefield of the media. And that we are in a media battle in a race for the hearts and minds of our enemy…”</a:t>
            </a:r>
            <a:endParaRPr dirty="0">
              <a:latin typeface="Quattrocento Sans" panose="020B0604020202020204" charset="0"/>
            </a:endParaRPr>
          </a:p>
        </p:txBody>
      </p:sp>
      <p:sp>
        <p:nvSpPr>
          <p:cNvPr id="119" name="Google Shape;119;p16"/>
          <p:cNvSpPr txBox="1">
            <a:spLocks noGrp="1"/>
          </p:cNvSpPr>
          <p:nvPr>
            <p:ph type="sldNum" idx="12"/>
          </p:nvPr>
        </p:nvSpPr>
        <p:spPr>
          <a:xfrm>
            <a:off x="8652450" y="4761330"/>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34</a:t>
            </a:fld>
            <a:endParaRPr dirty="0"/>
          </a:p>
        </p:txBody>
      </p:sp>
      <p:sp>
        <p:nvSpPr>
          <p:cNvPr id="4" name="TextBox 3"/>
          <p:cNvSpPr txBox="1"/>
          <p:nvPr/>
        </p:nvSpPr>
        <p:spPr>
          <a:xfrm>
            <a:off x="5029200" y="3657987"/>
            <a:ext cx="3520380" cy="707886"/>
          </a:xfrm>
          <a:prstGeom prst="rect">
            <a:avLst/>
          </a:prstGeom>
          <a:noFill/>
        </p:spPr>
        <p:txBody>
          <a:bodyPr wrap="square" rtlCol="0">
            <a:spAutoFit/>
          </a:bodyPr>
          <a:lstStyle/>
          <a:p>
            <a:r>
              <a:rPr lang="en-US" sz="2000" b="1" i="1" dirty="0">
                <a:latin typeface="Quattrocento Sans" panose="020B0604020202020204" charset="0"/>
              </a:rPr>
              <a:t>Ayman al-Zawahiri </a:t>
            </a:r>
            <a:r>
              <a:rPr lang="en-US" sz="2000" i="1" dirty="0">
                <a:latin typeface="Quattrocento Sans" panose="020B0604020202020204" charset="0"/>
              </a:rPr>
              <a:t>to </a:t>
            </a:r>
          </a:p>
          <a:p>
            <a:r>
              <a:rPr lang="en-US" sz="2000" b="1" i="1" dirty="0">
                <a:latin typeface="Quattrocento Sans" panose="020B0604020202020204" charset="0"/>
              </a:rPr>
              <a:t>Abu Musa al-Zarqawi</a:t>
            </a:r>
            <a:r>
              <a:rPr lang="en-US" sz="2000" i="1" dirty="0">
                <a:latin typeface="Quattrocento Sans" panose="020B0604020202020204" charset="0"/>
              </a:rPr>
              <a:t>, 2005</a:t>
            </a:r>
          </a:p>
        </p:txBody>
      </p:sp>
    </p:spTree>
    <p:extLst>
      <p:ext uri="{BB962C8B-B14F-4D97-AF65-F5344CB8AC3E}">
        <p14:creationId xmlns:p14="http://schemas.microsoft.com/office/powerpoint/2010/main" val="1238956607"/>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02077" y="831904"/>
            <a:ext cx="8227573" cy="4148657"/>
          </a:xfrm>
          <a:prstGeom prst="rect">
            <a:avLst/>
          </a:prstGeom>
        </p:spPr>
        <p:txBody>
          <a:bodyPr spcFirstLastPara="1" wrap="square" lIns="91425" tIns="91425" rIns="91425" bIns="91425" anchor="t" anchorCtr="0">
            <a:normAutofit lnSpcReduction="10000"/>
          </a:bodyPr>
          <a:lstStyle/>
          <a:p>
            <a:pPr marL="457200" lvl="0" indent="-381000" rtl="0">
              <a:spcBef>
                <a:spcPts val="600"/>
              </a:spcBef>
              <a:spcAft>
                <a:spcPts val="0"/>
              </a:spcAft>
              <a:buSzPts val="2400"/>
              <a:buChar char="◉"/>
            </a:pPr>
            <a:r>
              <a:rPr lang="en-US" dirty="0"/>
              <a:t>PA professionals must acquire accurate information from a variety of sources in a timely manner</a:t>
            </a:r>
            <a:br>
              <a:rPr lang="en-US" dirty="0"/>
            </a:br>
            <a:endParaRPr lang="en-US" dirty="0"/>
          </a:p>
          <a:p>
            <a:pPr marL="457200" lvl="0" indent="-381000" rtl="0">
              <a:spcBef>
                <a:spcPts val="600"/>
              </a:spcBef>
              <a:spcAft>
                <a:spcPts val="0"/>
              </a:spcAft>
              <a:buSzPts val="2400"/>
              <a:buChar char="◉"/>
            </a:pPr>
            <a:r>
              <a:rPr lang="en-US" dirty="0"/>
              <a:t>Must disseminate the information to the intended audience</a:t>
            </a:r>
            <a:br>
              <a:rPr lang="en-US" dirty="0"/>
            </a:br>
            <a:endParaRPr lang="en-US" dirty="0"/>
          </a:p>
          <a:p>
            <a:pPr marL="457200" lvl="0" indent="-381000" rtl="0">
              <a:spcBef>
                <a:spcPts val="600"/>
              </a:spcBef>
              <a:spcAft>
                <a:spcPts val="0"/>
              </a:spcAft>
              <a:buSzPts val="2400"/>
              <a:buChar char="◉"/>
            </a:pPr>
            <a:r>
              <a:rPr lang="en-US" dirty="0"/>
              <a:t>Increases public awareness to the organization’s mission, goals, policies and programs</a:t>
            </a:r>
            <a:br>
              <a:rPr lang="en-US" dirty="0"/>
            </a:br>
            <a:endParaRPr lang="en-US" dirty="0"/>
          </a:p>
          <a:p>
            <a:pPr marL="457200" lvl="0" indent="-381000" rtl="0">
              <a:spcBef>
                <a:spcPts val="600"/>
              </a:spcBef>
              <a:spcAft>
                <a:spcPts val="0"/>
              </a:spcAft>
              <a:buSzPts val="2400"/>
              <a:buChar char="◉"/>
            </a:pPr>
            <a:r>
              <a:rPr lang="en-US" dirty="0"/>
              <a:t>Helps foster good community relations and builds respect</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3675243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41764"/>
            <a:ext cx="8214603" cy="4301736"/>
          </a:xfrm>
          <a:prstGeom prst="rect">
            <a:avLst/>
          </a:prstGeom>
        </p:spPr>
        <p:txBody>
          <a:bodyPr spcFirstLastPara="1" wrap="square" lIns="91425" tIns="91425" rIns="91425" bIns="91425" anchor="t" anchorCtr="0">
            <a:normAutofit fontScale="92500" lnSpcReduction="10000"/>
          </a:bodyPr>
          <a:lstStyle/>
          <a:p>
            <a:pPr marL="457200" lvl="0" indent="-381000" rtl="0">
              <a:spcBef>
                <a:spcPts val="600"/>
              </a:spcBef>
              <a:spcAft>
                <a:spcPts val="0"/>
              </a:spcAft>
              <a:buSzPts val="2400"/>
              <a:buChar char="◉"/>
            </a:pPr>
            <a:r>
              <a:rPr lang="en-US" dirty="0"/>
              <a:t>Must monitor current and ongoing events within the information environment</a:t>
            </a:r>
            <a:br>
              <a:rPr lang="en-US" dirty="0"/>
            </a:br>
            <a:endParaRPr lang="en-US" dirty="0"/>
          </a:p>
          <a:p>
            <a:pPr marL="457200" lvl="0" indent="-381000" rtl="0">
              <a:spcBef>
                <a:spcPts val="600"/>
              </a:spcBef>
              <a:spcAft>
                <a:spcPts val="0"/>
              </a:spcAft>
              <a:buSzPts val="2400"/>
              <a:buChar char="◉"/>
            </a:pPr>
            <a:r>
              <a:rPr lang="en-US" dirty="0"/>
              <a:t>Must ensure credibility of the information and deliver to internal and/or external audience</a:t>
            </a:r>
            <a:br>
              <a:rPr lang="en-US" dirty="0"/>
            </a:br>
            <a:endParaRPr lang="en-US" dirty="0"/>
          </a:p>
          <a:p>
            <a:pPr marL="457200" lvl="0" indent="-381000" rtl="0">
              <a:spcBef>
                <a:spcPts val="600"/>
              </a:spcBef>
              <a:spcAft>
                <a:spcPts val="0"/>
              </a:spcAft>
              <a:buSzPts val="2400"/>
              <a:buChar char="◉"/>
            </a:pPr>
            <a:r>
              <a:rPr lang="en-US" dirty="0"/>
              <a:t>Release of accurate information must be done expeditiously and through a variety of mediums</a:t>
            </a:r>
            <a:br>
              <a:rPr lang="en-US" dirty="0"/>
            </a:br>
            <a:endParaRPr lang="en-US" dirty="0"/>
          </a:p>
          <a:p>
            <a:pPr marL="457200" lvl="0" indent="-381000" rtl="0">
              <a:spcBef>
                <a:spcPts val="600"/>
              </a:spcBef>
              <a:spcAft>
                <a:spcPts val="0"/>
              </a:spcAft>
              <a:buSzPts val="2400"/>
              <a:buChar char="◉"/>
            </a:pPr>
            <a:r>
              <a:rPr lang="en-US" dirty="0"/>
              <a:t>Constitution guarantees its citizens that our government is by, of and for the people; therefore we are the American public’s Army, Air Force, Marines, Navy, Coast Guard and Space Force</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3482245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4"/>
            <a:ext cx="8214603" cy="4085531"/>
          </a:xfrm>
          <a:prstGeom prst="rect">
            <a:avLst/>
          </a:prstGeom>
        </p:spPr>
        <p:txBody>
          <a:bodyPr spcFirstLastPara="1" wrap="square" lIns="91425" tIns="91425" rIns="91425" bIns="91425" anchor="t" anchorCtr="0">
            <a:normAutofit fontScale="92500"/>
          </a:bodyPr>
          <a:lstStyle/>
          <a:p>
            <a:pPr marL="457200" lvl="0" indent="-381000" rtl="0">
              <a:spcBef>
                <a:spcPts val="600"/>
              </a:spcBef>
              <a:spcAft>
                <a:spcPts val="0"/>
              </a:spcAft>
              <a:buSzPts val="2400"/>
              <a:buChar char="◉"/>
            </a:pPr>
            <a:r>
              <a:rPr lang="en-US" dirty="0"/>
              <a:t>Taxpaying citizens willingly support government with resources</a:t>
            </a:r>
            <a:br>
              <a:rPr lang="en-US" dirty="0"/>
            </a:br>
            <a:endParaRPr lang="en-US" dirty="0"/>
          </a:p>
          <a:p>
            <a:pPr marL="457200" lvl="0" indent="-381000" rtl="0">
              <a:spcBef>
                <a:spcPts val="600"/>
              </a:spcBef>
              <a:spcAft>
                <a:spcPts val="0"/>
              </a:spcAft>
              <a:buSzPts val="2400"/>
              <a:buChar char="◉"/>
            </a:pPr>
            <a:r>
              <a:rPr lang="en-US" dirty="0"/>
              <a:t>They expect and deserve to be told how their money is being spent</a:t>
            </a:r>
            <a:br>
              <a:rPr lang="en-US" dirty="0"/>
            </a:br>
            <a:endParaRPr lang="en-US" dirty="0"/>
          </a:p>
          <a:p>
            <a:pPr marL="457200" lvl="0" indent="-381000" rtl="0">
              <a:spcBef>
                <a:spcPts val="600"/>
              </a:spcBef>
              <a:spcAft>
                <a:spcPts val="0"/>
              </a:spcAft>
              <a:buSzPts val="2400"/>
              <a:buChar char="◉"/>
            </a:pPr>
            <a:r>
              <a:rPr lang="en-US" dirty="0"/>
              <a:t>We are accountable to tax payers and rely on their support</a:t>
            </a:r>
            <a:br>
              <a:rPr lang="en-US" dirty="0"/>
            </a:br>
            <a:endParaRPr lang="en-US" dirty="0"/>
          </a:p>
          <a:p>
            <a:pPr marL="457200" lvl="0" indent="-381000" rtl="0">
              <a:spcBef>
                <a:spcPts val="600"/>
              </a:spcBef>
              <a:spcAft>
                <a:spcPts val="0"/>
              </a:spcAft>
              <a:buSzPts val="2400"/>
              <a:buChar char="◉"/>
            </a:pPr>
            <a:r>
              <a:rPr lang="en-US" dirty="0"/>
              <a:t>Public has a right to know if elected officials and military leaders are acting on behalf of their best interests</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2153583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203659" cy="3913186"/>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US" dirty="0"/>
              <a:t>Timely, truthful, accurate information</a:t>
            </a:r>
          </a:p>
          <a:p>
            <a:pPr lvl="1" indent="-381000">
              <a:spcBef>
                <a:spcPts val="600"/>
              </a:spcBef>
              <a:buSzPts val="2400"/>
              <a:buFont typeface="Courier New" panose="02070309020205020404" pitchFamily="49" charset="0"/>
              <a:buChar char="o"/>
            </a:pPr>
            <a:r>
              <a:rPr lang="en-US" dirty="0"/>
              <a:t>PA must distribute information that is </a:t>
            </a:r>
            <a:r>
              <a:rPr lang="en-US" b="1" i="1" dirty="0"/>
              <a:t>timely</a:t>
            </a:r>
            <a:r>
              <a:rPr lang="en-US" dirty="0"/>
              <a:t>, </a:t>
            </a:r>
            <a:r>
              <a:rPr lang="en-US" b="1" i="1" dirty="0"/>
              <a:t>truthful</a:t>
            </a:r>
            <a:r>
              <a:rPr lang="en-US" dirty="0"/>
              <a:t> and </a:t>
            </a:r>
            <a:r>
              <a:rPr lang="en-US" b="1" i="1" dirty="0"/>
              <a:t>accurate</a:t>
            </a:r>
            <a:r>
              <a:rPr lang="en-US" dirty="0"/>
              <a:t>, regarding U.S. intentions and actions to counter adversary and enemy misinformation, disinformation and propaganda, and deter adversary and enemy actions</a:t>
            </a:r>
            <a:br>
              <a:rPr lang="en-US" dirty="0"/>
            </a:br>
            <a:endParaRPr lang="en-US" dirty="0"/>
          </a:p>
          <a:p>
            <a:r>
              <a:rPr lang="en-US" dirty="0"/>
              <a:t>Need to know</a:t>
            </a:r>
          </a:p>
          <a:p>
            <a:pPr lvl="1"/>
            <a:r>
              <a:rPr lang="en-US" dirty="0"/>
              <a:t>Potential enemies could benefit from disclosed information</a:t>
            </a:r>
          </a:p>
          <a:p>
            <a:pPr lvl="1"/>
            <a:r>
              <a:rPr lang="en-US" dirty="0"/>
              <a:t>Need for some means of governmental classification in the interest of national defense and security, the public has the right to know some things</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3952632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24473"/>
            <a:ext cx="8195148" cy="3648010"/>
          </a:xfrm>
          <a:prstGeom prst="rect">
            <a:avLst/>
          </a:prstGeom>
        </p:spPr>
        <p:txBody>
          <a:bodyPr spcFirstLastPara="1" wrap="square" lIns="91425" tIns="91425" rIns="91425" bIns="91425" anchor="t" anchorCtr="0">
            <a:normAutofit/>
          </a:bodyPr>
          <a:lstStyle/>
          <a:p>
            <a:r>
              <a:rPr lang="en-US" dirty="0"/>
              <a:t>Freedom of Information Act (FOIA)</a:t>
            </a:r>
          </a:p>
          <a:p>
            <a:pPr lvl="1"/>
            <a:r>
              <a:rPr lang="en-US" dirty="0"/>
              <a:t>FOIA requests are generally handled through legal</a:t>
            </a:r>
            <a:br>
              <a:rPr lang="en-US" dirty="0"/>
            </a:br>
            <a:endParaRPr lang="en-US" dirty="0"/>
          </a:p>
          <a:p>
            <a:pPr lvl="1"/>
            <a:r>
              <a:rPr lang="en-US" dirty="0"/>
              <a:t>FOIA is to release, not withhold information</a:t>
            </a:r>
            <a:br>
              <a:rPr lang="en-US" dirty="0"/>
            </a:br>
            <a:endParaRPr lang="en-US" dirty="0"/>
          </a:p>
          <a:p>
            <a:pPr lvl="1"/>
            <a:r>
              <a:rPr lang="en-US" dirty="0"/>
              <a:t>A government agency cannot make a FOIA request to another government agency</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dirty="0"/>
          </a:p>
        </p:txBody>
      </p:sp>
      <p:sp>
        <p:nvSpPr>
          <p:cNvPr id="2" name="Title 1"/>
          <p:cNvSpPr>
            <a:spLocks noGrp="1"/>
          </p:cNvSpPr>
          <p:nvPr>
            <p:ph type="title"/>
          </p:nvPr>
        </p:nvSpPr>
        <p:spPr/>
        <p:txBody>
          <a:bodyPr/>
          <a:lstStyle/>
          <a:p>
            <a:r>
              <a:rPr lang="en-US" dirty="0"/>
              <a:t>DoD Policy</a:t>
            </a:r>
          </a:p>
        </p:txBody>
      </p:sp>
    </p:spTree>
    <p:extLst>
      <p:ext uri="{BB962C8B-B14F-4D97-AF65-F5344CB8AC3E}">
        <p14:creationId xmlns:p14="http://schemas.microsoft.com/office/powerpoint/2010/main" val="91926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1130" y="958314"/>
            <a:ext cx="8112097" cy="3794815"/>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SzPts val="2400"/>
              <a:buChar char="◉"/>
            </a:pPr>
            <a:r>
              <a:rPr lang="en-US" dirty="0"/>
              <a:t>Advise the commander on public affairs strategy or operations</a:t>
            </a:r>
            <a:br>
              <a:rPr lang="en-US" dirty="0"/>
            </a:br>
            <a:endParaRPr lang="en-US" dirty="0"/>
          </a:p>
          <a:p>
            <a:pPr marL="457200" lvl="0" indent="-381000" algn="l" rtl="0">
              <a:spcBef>
                <a:spcPts val="0"/>
              </a:spcBef>
              <a:spcAft>
                <a:spcPts val="0"/>
              </a:spcAft>
              <a:buSzPts val="2400"/>
              <a:buChar char="◉"/>
            </a:pPr>
            <a:r>
              <a:rPr lang="en-US" dirty="0"/>
              <a:t>Engage the media without consultation from higher PAO</a:t>
            </a:r>
            <a:br>
              <a:rPr lang="en-US" dirty="0"/>
            </a:br>
            <a:endParaRPr lang="en-US" dirty="0"/>
          </a:p>
          <a:p>
            <a:pPr marL="457200" lvl="0" indent="-381000" algn="l" rtl="0">
              <a:spcBef>
                <a:spcPts val="0"/>
              </a:spcBef>
              <a:spcAft>
                <a:spcPts val="0"/>
              </a:spcAft>
              <a:buSzPts val="2400"/>
              <a:buChar char="◉"/>
            </a:pPr>
            <a:r>
              <a:rPr lang="en-US" dirty="0"/>
              <a:t>Respond to questions from the media</a:t>
            </a:r>
            <a:br>
              <a:rPr lang="en-US" dirty="0"/>
            </a:br>
            <a:endParaRPr lang="en-US" dirty="0"/>
          </a:p>
          <a:p>
            <a:pPr>
              <a:spcBef>
                <a:spcPts val="0"/>
              </a:spcBef>
            </a:pPr>
            <a:r>
              <a:rPr lang="en-US" dirty="0"/>
              <a:t>Release products or information (social media)</a:t>
            </a:r>
            <a:br>
              <a:rPr lang="en-US" dirty="0"/>
            </a:br>
            <a:endParaRPr lang="en-US" dirty="0"/>
          </a:p>
          <a:p>
            <a:pPr>
              <a:spcBef>
                <a:spcPts val="0"/>
              </a:spcBef>
            </a:pPr>
            <a:r>
              <a:rPr lang="en-US" dirty="0"/>
              <a:t>Conduct PA training</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dirty="0"/>
          </a:p>
        </p:txBody>
      </p:sp>
      <p:sp>
        <p:nvSpPr>
          <p:cNvPr id="2" name="Title 1"/>
          <p:cNvSpPr>
            <a:spLocks noGrp="1"/>
          </p:cNvSpPr>
          <p:nvPr>
            <p:ph type="title"/>
          </p:nvPr>
        </p:nvSpPr>
        <p:spPr/>
        <p:txBody>
          <a:bodyPr/>
          <a:lstStyle/>
          <a:p>
            <a:r>
              <a:rPr lang="en-US" dirty="0"/>
              <a:t>What does a UPAR NOT do?</a:t>
            </a:r>
          </a:p>
        </p:txBody>
      </p:sp>
    </p:spTree>
    <p:extLst>
      <p:ext uri="{BB962C8B-B14F-4D97-AF65-F5344CB8AC3E}">
        <p14:creationId xmlns:p14="http://schemas.microsoft.com/office/powerpoint/2010/main" val="3533372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4"/>
            <a:ext cx="8214603" cy="3852067"/>
          </a:xfrm>
          <a:prstGeom prst="rect">
            <a:avLst/>
          </a:prstGeom>
        </p:spPr>
        <p:txBody>
          <a:bodyPr spcFirstLastPara="1" wrap="square" lIns="91425" tIns="91425" rIns="91425" bIns="91425" anchor="t" anchorCtr="0">
            <a:normAutofit lnSpcReduction="10000"/>
          </a:bodyPr>
          <a:lstStyle/>
          <a:p>
            <a:pPr marL="457200" lvl="0" indent="-381000" rtl="0">
              <a:spcBef>
                <a:spcPts val="600"/>
              </a:spcBef>
              <a:spcAft>
                <a:spcPts val="0"/>
              </a:spcAft>
              <a:buSzPts val="2400"/>
              <a:buChar char="◉"/>
            </a:pPr>
            <a:r>
              <a:rPr lang="en-US" b="1" dirty="0"/>
              <a:t>Security</a:t>
            </a:r>
          </a:p>
          <a:p>
            <a:pPr lvl="1" indent="-381000">
              <a:spcBef>
                <a:spcPts val="600"/>
              </a:spcBef>
              <a:buSzPts val="2400"/>
              <a:buFont typeface="Courier New" panose="02070309020205020404" pitchFamily="49" charset="0"/>
              <a:buChar char="o"/>
            </a:pPr>
            <a:r>
              <a:rPr lang="en-US" dirty="0"/>
              <a:t>Is there an OPSEC concern? Protect your team</a:t>
            </a:r>
            <a:br>
              <a:rPr lang="en-US" dirty="0"/>
            </a:br>
            <a:endParaRPr lang="en-US" dirty="0"/>
          </a:p>
          <a:p>
            <a:r>
              <a:rPr lang="en-US" b="1" dirty="0"/>
              <a:t>Accuracy</a:t>
            </a:r>
          </a:p>
          <a:p>
            <a:pPr lvl="1"/>
            <a:r>
              <a:rPr lang="en-US" dirty="0"/>
              <a:t>Is the information correct and true? Don’t spread misinformation</a:t>
            </a:r>
            <a:br>
              <a:rPr lang="en-US" dirty="0"/>
            </a:br>
            <a:endParaRPr lang="en-US" dirty="0"/>
          </a:p>
          <a:p>
            <a:r>
              <a:rPr lang="en-US" b="1" dirty="0"/>
              <a:t>Propriety</a:t>
            </a:r>
          </a:p>
          <a:p>
            <a:pPr lvl="1"/>
            <a:r>
              <a:rPr lang="en-US" dirty="0"/>
              <a:t>Is it in good taste? Be professional and respect privacy rights</a:t>
            </a:r>
            <a:br>
              <a:rPr lang="en-US" dirty="0"/>
            </a:br>
            <a:endParaRPr lang="en-US" dirty="0"/>
          </a:p>
          <a:p>
            <a:r>
              <a:rPr lang="en-US" b="1" dirty="0"/>
              <a:t>Policy</a:t>
            </a:r>
          </a:p>
          <a:p>
            <a:pPr lvl="1"/>
            <a:r>
              <a:rPr lang="en-US" dirty="0"/>
              <a:t>Do not violate DoD policy; if you don’t know, ASK</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40</a:t>
            </a:fld>
            <a:endParaRPr dirty="0"/>
          </a:p>
        </p:txBody>
      </p:sp>
      <p:sp>
        <p:nvSpPr>
          <p:cNvPr id="2" name="Title 1"/>
          <p:cNvSpPr>
            <a:spLocks noGrp="1"/>
          </p:cNvSpPr>
          <p:nvPr>
            <p:ph type="title"/>
          </p:nvPr>
        </p:nvSpPr>
        <p:spPr/>
        <p:txBody>
          <a:bodyPr/>
          <a:lstStyle/>
          <a:p>
            <a:r>
              <a:rPr lang="en-US" dirty="0"/>
              <a:t>SAPP</a:t>
            </a:r>
          </a:p>
        </p:txBody>
      </p:sp>
    </p:spTree>
    <p:extLst>
      <p:ext uri="{BB962C8B-B14F-4D97-AF65-F5344CB8AC3E}">
        <p14:creationId xmlns:p14="http://schemas.microsoft.com/office/powerpoint/2010/main" val="1626278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208118" cy="364801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US" dirty="0"/>
              <a:t>Security, Accuracy, Propriety and Policy (SAPP)</a:t>
            </a:r>
          </a:p>
          <a:p>
            <a:pPr lvl="1" indent="-381000">
              <a:spcBef>
                <a:spcPts val="600"/>
              </a:spcBef>
              <a:buSzPts val="2400"/>
              <a:buFont typeface="Courier New" panose="02070309020205020404" pitchFamily="49" charset="0"/>
              <a:buChar char="o"/>
            </a:pPr>
            <a:r>
              <a:rPr lang="en-US" dirty="0"/>
              <a:t>Goes hand-in-hand with operations and personnel security</a:t>
            </a:r>
            <a:br>
              <a:rPr lang="en-US" dirty="0"/>
            </a:br>
            <a:endParaRPr lang="en-US" dirty="0"/>
          </a:p>
          <a:p>
            <a:pPr lvl="1" indent="-381000">
              <a:spcBef>
                <a:spcPts val="600"/>
              </a:spcBef>
              <a:buSzPts val="2400"/>
              <a:buFont typeface="Courier New" panose="02070309020205020404" pitchFamily="49" charset="0"/>
              <a:buChar char="o"/>
            </a:pPr>
            <a:r>
              <a:rPr lang="en-US" dirty="0"/>
              <a:t>Print media, television, social media- we must monitor the information environment and balance release to public with operational and personnel security</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dirty="0"/>
          </a:p>
        </p:txBody>
      </p:sp>
      <p:sp>
        <p:nvSpPr>
          <p:cNvPr id="2" name="Title 1"/>
          <p:cNvSpPr>
            <a:spLocks noGrp="1"/>
          </p:cNvSpPr>
          <p:nvPr>
            <p:ph type="title"/>
          </p:nvPr>
        </p:nvSpPr>
        <p:spPr/>
        <p:txBody>
          <a:bodyPr/>
          <a:lstStyle/>
          <a:p>
            <a:r>
              <a:rPr lang="en-US" dirty="0"/>
              <a:t>SAPP</a:t>
            </a:r>
          </a:p>
        </p:txBody>
      </p:sp>
    </p:spTree>
    <p:extLst>
      <p:ext uri="{BB962C8B-B14F-4D97-AF65-F5344CB8AC3E}">
        <p14:creationId xmlns:p14="http://schemas.microsoft.com/office/powerpoint/2010/main" val="2239136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28319"/>
            <a:ext cx="8208118" cy="3648010"/>
          </a:xfrm>
          <a:prstGeom prst="rect">
            <a:avLst/>
          </a:prstGeom>
        </p:spPr>
        <p:txBody>
          <a:bodyPr spcFirstLastPara="1" wrap="square" lIns="91425" tIns="91425" rIns="91425" bIns="91425" anchor="t" anchorCtr="0">
            <a:noAutofit/>
          </a:bodyPr>
          <a:lstStyle/>
          <a:p>
            <a:r>
              <a:rPr lang="en-US" dirty="0"/>
              <a:t>Adhering to security, accuracy, propriety and policy is essential when analyzing the suitability of information for release in today’s operational environment</a:t>
            </a:r>
            <a:br>
              <a:rPr lang="en-US" dirty="0"/>
            </a:br>
            <a:endParaRPr lang="en-US" dirty="0"/>
          </a:p>
          <a:p>
            <a:r>
              <a:rPr lang="en-US" dirty="0"/>
              <a:t>Not following proper operational security procedures will cause missions to fail and jeopardize lives</a:t>
            </a:r>
            <a:br>
              <a:rPr lang="en-US" dirty="0"/>
            </a:br>
            <a:endParaRPr lang="en-US" dirty="0"/>
          </a:p>
          <a:p>
            <a:r>
              <a:rPr lang="en-US" dirty="0"/>
              <a:t>Overall security program related to mission accomplishment</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42</a:t>
            </a:fld>
            <a:endParaRPr dirty="0"/>
          </a:p>
        </p:txBody>
      </p:sp>
      <p:sp>
        <p:nvSpPr>
          <p:cNvPr id="2" name="Title 1"/>
          <p:cNvSpPr>
            <a:spLocks noGrp="1"/>
          </p:cNvSpPr>
          <p:nvPr>
            <p:ph type="title"/>
          </p:nvPr>
        </p:nvSpPr>
        <p:spPr/>
        <p:txBody>
          <a:bodyPr/>
          <a:lstStyle/>
          <a:p>
            <a:r>
              <a:rPr lang="en-US" dirty="0"/>
              <a:t>OPSEC</a:t>
            </a:r>
          </a:p>
        </p:txBody>
      </p:sp>
    </p:spTree>
    <p:extLst>
      <p:ext uri="{BB962C8B-B14F-4D97-AF65-F5344CB8AC3E}">
        <p14:creationId xmlns:p14="http://schemas.microsoft.com/office/powerpoint/2010/main" val="4079596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5148" cy="3975284"/>
          </a:xfrm>
          <a:prstGeom prst="rect">
            <a:avLst/>
          </a:prstGeom>
        </p:spPr>
        <p:txBody>
          <a:bodyPr spcFirstLastPara="1" wrap="square" lIns="91425" tIns="91425" rIns="91425" bIns="91425" anchor="t" anchorCtr="0">
            <a:normAutofit fontScale="92500" lnSpcReduction="10000"/>
          </a:bodyPr>
          <a:lstStyle/>
          <a:p>
            <a:r>
              <a:rPr lang="en-US" dirty="0"/>
              <a:t>Prevents unauthorized disclosure of information that could degrade operational effectiveness</a:t>
            </a:r>
            <a:br>
              <a:rPr lang="en-US" dirty="0"/>
            </a:br>
            <a:endParaRPr lang="en-US" dirty="0"/>
          </a:p>
          <a:p>
            <a:r>
              <a:rPr lang="en-US" dirty="0"/>
              <a:t>Information is any knowledge that may be communicated or documentary material, regardless of physical form or characteristics that is owned by, produced by or for, or is under control of the DoD</a:t>
            </a:r>
            <a:br>
              <a:rPr lang="en-US" dirty="0"/>
            </a:br>
            <a:endParaRPr lang="en-US" dirty="0"/>
          </a:p>
          <a:p>
            <a:r>
              <a:rPr lang="en-US" dirty="0"/>
              <a:t>Unauthorized disclosure is defined as communication or physical transfer of classified or controlled information to unauthorized recipient</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43</a:t>
            </a:fld>
            <a:endParaRPr dirty="0"/>
          </a:p>
        </p:txBody>
      </p:sp>
      <p:sp>
        <p:nvSpPr>
          <p:cNvPr id="2" name="Title 1"/>
          <p:cNvSpPr>
            <a:spLocks noGrp="1"/>
          </p:cNvSpPr>
          <p:nvPr>
            <p:ph type="title"/>
          </p:nvPr>
        </p:nvSpPr>
        <p:spPr/>
        <p:txBody>
          <a:bodyPr/>
          <a:lstStyle/>
          <a:p>
            <a:r>
              <a:rPr lang="en-US" dirty="0"/>
              <a:t>OPSEC</a:t>
            </a:r>
          </a:p>
        </p:txBody>
      </p:sp>
    </p:spTree>
    <p:extLst>
      <p:ext uri="{BB962C8B-B14F-4D97-AF65-F5344CB8AC3E}">
        <p14:creationId xmlns:p14="http://schemas.microsoft.com/office/powerpoint/2010/main" val="590425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3648010"/>
          </a:xfrm>
          <a:prstGeom prst="rect">
            <a:avLst/>
          </a:prstGeom>
        </p:spPr>
        <p:txBody>
          <a:bodyPr spcFirstLastPara="1" wrap="square" lIns="91425" tIns="91425" rIns="91425" bIns="91425" anchor="t" anchorCtr="0">
            <a:noAutofit/>
          </a:bodyPr>
          <a:lstStyle/>
          <a:p>
            <a:r>
              <a:rPr lang="en-US" dirty="0"/>
              <a:t>Common OPSEC vulnerabilities:</a:t>
            </a:r>
          </a:p>
          <a:p>
            <a:pPr lvl="1"/>
            <a:r>
              <a:rPr lang="en-US" b="1" dirty="0"/>
              <a:t>Operations</a:t>
            </a:r>
            <a:r>
              <a:rPr lang="en-US" dirty="0"/>
              <a:t>- as simple as discussing mission operations that do not change frequently</a:t>
            </a:r>
            <a:br>
              <a:rPr lang="en-US" dirty="0"/>
            </a:br>
            <a:endParaRPr lang="en-US" dirty="0"/>
          </a:p>
          <a:p>
            <a:pPr lvl="1"/>
            <a:r>
              <a:rPr lang="en-US" b="1" dirty="0"/>
              <a:t>Procedures</a:t>
            </a:r>
            <a:r>
              <a:rPr lang="en-US" dirty="0"/>
              <a:t>- includes releasing information to someone without the proper clearance or need-to-know</a:t>
            </a:r>
            <a:br>
              <a:rPr lang="en-US" dirty="0"/>
            </a:br>
            <a:endParaRPr lang="en-US" dirty="0"/>
          </a:p>
          <a:p>
            <a:pPr lvl="1"/>
            <a:r>
              <a:rPr lang="en-US" b="1" dirty="0"/>
              <a:t>Communication</a:t>
            </a:r>
            <a:r>
              <a:rPr lang="en-US" dirty="0"/>
              <a:t>- vulnerabilities exist when you do not consider what we communicate or the pitfalls of the various communication platforms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44</a:t>
            </a:fld>
            <a:endParaRPr dirty="0"/>
          </a:p>
        </p:txBody>
      </p:sp>
      <p:sp>
        <p:nvSpPr>
          <p:cNvPr id="2" name="Title 1"/>
          <p:cNvSpPr>
            <a:spLocks noGrp="1"/>
          </p:cNvSpPr>
          <p:nvPr>
            <p:ph type="title"/>
          </p:nvPr>
        </p:nvSpPr>
        <p:spPr/>
        <p:txBody>
          <a:bodyPr/>
          <a:lstStyle/>
          <a:p>
            <a:r>
              <a:rPr lang="en-US" dirty="0"/>
              <a:t>OPSEC</a:t>
            </a:r>
          </a:p>
        </p:txBody>
      </p:sp>
    </p:spTree>
    <p:extLst>
      <p:ext uri="{BB962C8B-B14F-4D97-AF65-F5344CB8AC3E}">
        <p14:creationId xmlns:p14="http://schemas.microsoft.com/office/powerpoint/2010/main" val="1710526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5148" cy="3648010"/>
          </a:xfrm>
          <a:prstGeom prst="rect">
            <a:avLst/>
          </a:prstGeom>
        </p:spPr>
        <p:txBody>
          <a:bodyPr spcFirstLastPara="1" wrap="square" lIns="91425" tIns="91425" rIns="91425" bIns="91425" anchor="t" anchorCtr="0">
            <a:noAutofit/>
          </a:bodyPr>
          <a:lstStyle/>
          <a:p>
            <a:r>
              <a:rPr lang="en-US" dirty="0"/>
              <a:t>Do not discuss:</a:t>
            </a:r>
          </a:p>
          <a:p>
            <a:pPr lvl="1"/>
            <a:r>
              <a:rPr lang="en-US" dirty="0"/>
              <a:t>Routine schedules, working hours, shift changes</a:t>
            </a:r>
            <a:br>
              <a:rPr lang="en-US" dirty="0"/>
            </a:br>
            <a:endParaRPr lang="en-US" dirty="0"/>
          </a:p>
          <a:p>
            <a:pPr lvl="1"/>
            <a:r>
              <a:rPr lang="en-US" dirty="0"/>
              <a:t>Personnel movement schedules, such as flights, convoys, etc.</a:t>
            </a:r>
            <a:br>
              <a:rPr lang="en-US" dirty="0"/>
            </a:br>
            <a:endParaRPr lang="en-US" dirty="0"/>
          </a:p>
          <a:p>
            <a:pPr lvl="1"/>
            <a:r>
              <a:rPr lang="en-US" dirty="0"/>
              <a:t>Processes or procedures that are sensitive or may require proper security clearance or need-to-know vulnerabilities</a:t>
            </a:r>
            <a:br>
              <a:rPr lang="en-US" dirty="0"/>
            </a:br>
            <a:endParaRPr lang="en-US" dirty="0"/>
          </a:p>
          <a:p>
            <a:pPr lvl="1"/>
            <a:r>
              <a:rPr lang="en-US" dirty="0"/>
              <a:t>Capabilities, vulnerabilities and limitations are sensitive information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45</a:t>
            </a:fld>
            <a:endParaRPr dirty="0"/>
          </a:p>
        </p:txBody>
      </p:sp>
      <p:sp>
        <p:nvSpPr>
          <p:cNvPr id="2" name="Title 1"/>
          <p:cNvSpPr>
            <a:spLocks noGrp="1"/>
          </p:cNvSpPr>
          <p:nvPr>
            <p:ph type="title"/>
          </p:nvPr>
        </p:nvSpPr>
        <p:spPr/>
        <p:txBody>
          <a:bodyPr/>
          <a:lstStyle/>
          <a:p>
            <a:r>
              <a:rPr lang="en-US" dirty="0"/>
              <a:t>OPSEC</a:t>
            </a:r>
          </a:p>
        </p:txBody>
      </p:sp>
    </p:spTree>
    <p:extLst>
      <p:ext uri="{BB962C8B-B14F-4D97-AF65-F5344CB8AC3E}">
        <p14:creationId xmlns:p14="http://schemas.microsoft.com/office/powerpoint/2010/main" val="1768700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0689" cy="4306786"/>
          </a:xfrm>
          <a:prstGeom prst="rect">
            <a:avLst/>
          </a:prstGeom>
        </p:spPr>
        <p:txBody>
          <a:bodyPr spcFirstLastPara="1" wrap="square" lIns="91425" tIns="91425" rIns="91425" bIns="91425" anchor="t" anchorCtr="0">
            <a:normAutofit lnSpcReduction="10000"/>
          </a:bodyPr>
          <a:lstStyle/>
          <a:p>
            <a:r>
              <a:rPr lang="en-US" dirty="0"/>
              <a:t>All DoD employees must practice security at the source</a:t>
            </a:r>
            <a:br>
              <a:rPr lang="en-US" dirty="0"/>
            </a:br>
            <a:endParaRPr lang="en-US" dirty="0"/>
          </a:p>
          <a:p>
            <a:r>
              <a:rPr lang="en-US" dirty="0"/>
              <a:t>All personnel must be aware of OPSEC and be responsible for safeguarding sensitive information</a:t>
            </a:r>
            <a:br>
              <a:rPr lang="en-US" dirty="0"/>
            </a:br>
            <a:endParaRPr lang="en-US" dirty="0"/>
          </a:p>
          <a:p>
            <a:r>
              <a:rPr lang="en-US" dirty="0"/>
              <a:t>Official information and imagery must be approved prior to public release</a:t>
            </a:r>
            <a:br>
              <a:rPr lang="en-US" dirty="0"/>
            </a:br>
            <a:endParaRPr lang="en-US" dirty="0"/>
          </a:p>
          <a:p>
            <a:r>
              <a:rPr lang="en-US" dirty="0"/>
              <a:t>OPSEC applies to media interviews and sharing information and imagery with family and friends, including email and social media platforms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46</a:t>
            </a:fld>
            <a:endParaRPr dirty="0"/>
          </a:p>
        </p:txBody>
      </p:sp>
      <p:sp>
        <p:nvSpPr>
          <p:cNvPr id="2" name="Title 1"/>
          <p:cNvSpPr>
            <a:spLocks noGrp="1"/>
          </p:cNvSpPr>
          <p:nvPr>
            <p:ph type="title"/>
          </p:nvPr>
        </p:nvSpPr>
        <p:spPr/>
        <p:txBody>
          <a:bodyPr/>
          <a:lstStyle/>
          <a:p>
            <a:r>
              <a:rPr lang="en-US" dirty="0"/>
              <a:t>OPSEC</a:t>
            </a:r>
          </a:p>
        </p:txBody>
      </p:sp>
    </p:spTree>
    <p:extLst>
      <p:ext uri="{BB962C8B-B14F-4D97-AF65-F5344CB8AC3E}">
        <p14:creationId xmlns:p14="http://schemas.microsoft.com/office/powerpoint/2010/main" val="2625019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4"/>
            <a:ext cx="8208118" cy="4306836"/>
          </a:xfrm>
          <a:prstGeom prst="rect">
            <a:avLst/>
          </a:prstGeom>
        </p:spPr>
        <p:txBody>
          <a:bodyPr spcFirstLastPara="1" wrap="square" lIns="91425" tIns="91425" rIns="91425" bIns="91425" anchor="t" anchorCtr="0">
            <a:normAutofit lnSpcReduction="10000"/>
          </a:bodyPr>
          <a:lstStyle/>
          <a:p>
            <a:r>
              <a:rPr lang="en-US" dirty="0"/>
              <a:t>Your coworker, fresh from training, has been updating her friends about her Army </a:t>
            </a:r>
            <a:r>
              <a:rPr lang="en-US" dirty="0" err="1"/>
              <a:t>deployement</a:t>
            </a:r>
            <a:r>
              <a:rPr lang="en-US" dirty="0"/>
              <a:t>.  She has created a chart and map detailing planned visits</a:t>
            </a:r>
            <a:br>
              <a:rPr lang="en-US" dirty="0"/>
            </a:br>
            <a:endParaRPr lang="en-US" dirty="0"/>
          </a:p>
          <a:p>
            <a:r>
              <a:rPr lang="en-US" dirty="0"/>
              <a:t>She has included specific dates and cartoon clues to where she will be going</a:t>
            </a:r>
            <a:br>
              <a:rPr lang="en-US" dirty="0"/>
            </a:br>
            <a:endParaRPr lang="en-US" dirty="0"/>
          </a:p>
          <a:p>
            <a:r>
              <a:rPr lang="en-US" dirty="0"/>
              <a:t>She shares her artwork with you and indicates she intends to share the chart with family and friends</a:t>
            </a:r>
            <a:br>
              <a:rPr lang="en-US" dirty="0"/>
            </a:br>
            <a:endParaRPr lang="en-US" dirty="0"/>
          </a:p>
          <a:p>
            <a:r>
              <a:rPr lang="en-US" dirty="0"/>
              <a:t>What should you do?</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47</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2854666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8" y="836664"/>
            <a:ext cx="8128180" cy="4169837"/>
          </a:xfrm>
          <a:prstGeom prst="rect">
            <a:avLst/>
          </a:prstGeom>
        </p:spPr>
        <p:txBody>
          <a:bodyPr spcFirstLastPara="1" wrap="square" lIns="91425" tIns="91425" rIns="91425" bIns="91425" anchor="t" anchorCtr="0">
            <a:normAutofit/>
          </a:bodyPr>
          <a:lstStyle/>
          <a:p>
            <a:r>
              <a:rPr lang="en-US" dirty="0"/>
              <a:t>A- Encourage her to make multiple copies for all members in the unit so everyone can enjoy decoding the map and sharing it– good for morale</a:t>
            </a:r>
            <a:br>
              <a:rPr lang="en-US" dirty="0"/>
            </a:br>
            <a:endParaRPr lang="en-US" dirty="0"/>
          </a:p>
          <a:p>
            <a:r>
              <a:rPr lang="en-US" dirty="0"/>
              <a:t>B- Announcement of port visits must first come from DoD– it would be wrong to share even though it is just a cartoon.  This represents a potential security violation </a:t>
            </a:r>
            <a:br>
              <a:rPr lang="en-US" dirty="0"/>
            </a:br>
            <a:endParaRPr lang="en-US" dirty="0"/>
          </a:p>
          <a:p>
            <a:r>
              <a:rPr lang="en-US" dirty="0"/>
              <a:t>C- Have her remove all of the date information, keeping only the location so cities can be known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48</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70035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121695" cy="4306786"/>
          </a:xfrm>
          <a:prstGeom prst="rect">
            <a:avLst/>
          </a:prstGeom>
        </p:spPr>
        <p:txBody>
          <a:bodyPr spcFirstLastPara="1" wrap="square" lIns="91425" tIns="91425" rIns="91425" bIns="91425" anchor="t" anchorCtr="0">
            <a:normAutofit/>
          </a:bodyPr>
          <a:lstStyle/>
          <a:p>
            <a:r>
              <a:rPr lang="en-US" dirty="0"/>
              <a:t>A- Encourage her to make multiple copies for all members in the unit so everyone can enjoy decoding the map and sharing it– good for morale</a:t>
            </a:r>
            <a:br>
              <a:rPr lang="en-US" dirty="0"/>
            </a:br>
            <a:endParaRPr lang="en-US" dirty="0"/>
          </a:p>
          <a:p>
            <a:r>
              <a:rPr lang="en-US" dirty="0"/>
              <a:t>B- Announcement of port visits must first come from DoD– it would be wrong to share even though it is just a cartoon.  This represents a potential security violation </a:t>
            </a:r>
            <a:br>
              <a:rPr lang="en-US" dirty="0"/>
            </a:br>
            <a:endParaRPr lang="en-US" dirty="0"/>
          </a:p>
          <a:p>
            <a:r>
              <a:rPr lang="en-US" dirty="0">
                <a:solidFill>
                  <a:srgbClr val="00B050"/>
                </a:solidFill>
              </a:rPr>
              <a:t>C- Have her remove all of the date information, keeping only the location so ports can be known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49</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33835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1131" y="958314"/>
            <a:ext cx="6809700" cy="3794815"/>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US" dirty="0"/>
              <a:t>Conduct interviews</a:t>
            </a:r>
            <a:br>
              <a:rPr lang="en-US" dirty="0"/>
            </a:br>
            <a:endParaRPr lang="en-US" dirty="0"/>
          </a:p>
          <a:p>
            <a:pPr marL="457200" lvl="0" indent="-381000" algn="l" rtl="0">
              <a:spcBef>
                <a:spcPts val="0"/>
              </a:spcBef>
              <a:spcAft>
                <a:spcPts val="0"/>
              </a:spcAft>
              <a:buSzPts val="2400"/>
              <a:buChar char="◉"/>
            </a:pPr>
            <a:r>
              <a:rPr lang="en-US" dirty="0"/>
              <a:t>Conduct media relations</a:t>
            </a:r>
            <a:br>
              <a:rPr lang="en-US" dirty="0"/>
            </a:br>
            <a:endParaRPr lang="en-US" dirty="0"/>
          </a:p>
          <a:p>
            <a:pPr marL="457200" lvl="0" indent="-381000" algn="l" rtl="0">
              <a:spcBef>
                <a:spcPts val="0"/>
              </a:spcBef>
              <a:spcAft>
                <a:spcPts val="0"/>
              </a:spcAft>
              <a:buSzPts val="2400"/>
              <a:buChar char="◉"/>
            </a:pPr>
            <a:r>
              <a:rPr lang="en-US" dirty="0"/>
              <a:t>Advise commanders</a:t>
            </a:r>
            <a:br>
              <a:rPr lang="en-US" dirty="0"/>
            </a:br>
            <a:endParaRPr lang="en-US" dirty="0"/>
          </a:p>
          <a:p>
            <a:pPr marL="457200" lvl="0" indent="-381000" algn="l" rtl="0">
              <a:spcBef>
                <a:spcPts val="0"/>
              </a:spcBef>
              <a:spcAft>
                <a:spcPts val="0"/>
              </a:spcAft>
              <a:buSzPts val="2400"/>
              <a:buChar char="◉"/>
            </a:pPr>
            <a:r>
              <a:rPr lang="en-US" dirty="0"/>
              <a:t>Conduct media prep</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dirty="0"/>
          </a:p>
        </p:txBody>
      </p:sp>
      <p:sp>
        <p:nvSpPr>
          <p:cNvPr id="2" name="Title 1"/>
          <p:cNvSpPr>
            <a:spLocks noGrp="1"/>
          </p:cNvSpPr>
          <p:nvPr>
            <p:ph type="title"/>
          </p:nvPr>
        </p:nvSpPr>
        <p:spPr/>
        <p:txBody>
          <a:bodyPr/>
          <a:lstStyle/>
          <a:p>
            <a:r>
              <a:rPr lang="en-US" dirty="0"/>
              <a:t>What does a UPAR NOT do?</a:t>
            </a:r>
          </a:p>
        </p:txBody>
      </p:sp>
    </p:spTree>
    <p:extLst>
      <p:ext uri="{BB962C8B-B14F-4D97-AF65-F5344CB8AC3E}">
        <p14:creationId xmlns:p14="http://schemas.microsoft.com/office/powerpoint/2010/main" val="422994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208118" cy="3648010"/>
          </a:xfrm>
          <a:prstGeom prst="rect">
            <a:avLst/>
          </a:prstGeom>
        </p:spPr>
        <p:txBody>
          <a:bodyPr spcFirstLastPara="1" wrap="square" lIns="91425" tIns="91425" rIns="91425" bIns="91425" anchor="t" anchorCtr="0">
            <a:noAutofit/>
          </a:bodyPr>
          <a:lstStyle/>
          <a:p>
            <a:r>
              <a:rPr lang="en-US" dirty="0"/>
              <a:t>Security at the source</a:t>
            </a:r>
          </a:p>
          <a:p>
            <a:pPr lvl="1"/>
            <a:r>
              <a:rPr lang="en-US" dirty="0"/>
              <a:t>Everyone must practice security at the source</a:t>
            </a:r>
            <a:br>
              <a:rPr lang="en-US" dirty="0"/>
            </a:br>
            <a:endParaRPr lang="en-US" dirty="0"/>
          </a:p>
          <a:p>
            <a:pPr lvl="1"/>
            <a:r>
              <a:rPr lang="en-US" dirty="0"/>
              <a:t>Awareness of OPSEC and responsibility for safeguarding sensitive information is vital</a:t>
            </a:r>
            <a:br>
              <a:rPr lang="en-US" dirty="0"/>
            </a:br>
            <a:endParaRPr lang="en-US" dirty="0"/>
          </a:p>
          <a:p>
            <a:pPr lvl="1"/>
            <a:r>
              <a:rPr lang="en-US" dirty="0"/>
              <a:t>It is important that official information and imagery be approved prior to public release</a:t>
            </a:r>
            <a:br>
              <a:rPr lang="en-US" dirty="0"/>
            </a:br>
            <a:endParaRPr lang="en-US" dirty="0"/>
          </a:p>
          <a:p>
            <a:pPr lvl="1"/>
            <a:r>
              <a:rPr lang="en-US" dirty="0"/>
              <a:t>OPSEC applies to media interviews and sharing of information and imagery with family and friends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50</a:t>
            </a:fld>
            <a:endParaRPr dirty="0"/>
          </a:p>
        </p:txBody>
      </p:sp>
      <p:sp>
        <p:nvSpPr>
          <p:cNvPr id="2" name="Title 1"/>
          <p:cNvSpPr>
            <a:spLocks noGrp="1"/>
          </p:cNvSpPr>
          <p:nvPr>
            <p:ph type="title"/>
          </p:nvPr>
        </p:nvSpPr>
        <p:spPr/>
        <p:txBody>
          <a:bodyPr/>
          <a:lstStyle/>
          <a:p>
            <a:r>
              <a:rPr lang="en-US" dirty="0"/>
              <a:t>OPSEC</a:t>
            </a:r>
          </a:p>
        </p:txBody>
      </p:sp>
    </p:spTree>
    <p:extLst>
      <p:ext uri="{BB962C8B-B14F-4D97-AF65-F5344CB8AC3E}">
        <p14:creationId xmlns:p14="http://schemas.microsoft.com/office/powerpoint/2010/main" val="3666645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4306786"/>
          </a:xfrm>
          <a:prstGeom prst="rect">
            <a:avLst/>
          </a:prstGeom>
        </p:spPr>
        <p:txBody>
          <a:bodyPr spcFirstLastPara="1" wrap="square" lIns="91425" tIns="91425" rIns="91425" bIns="91425" anchor="t" anchorCtr="0">
            <a:normAutofit/>
          </a:bodyPr>
          <a:lstStyle/>
          <a:p>
            <a:r>
              <a:rPr lang="en-US" dirty="0"/>
              <a:t>PA professionals have access to a great deal of information about a unit’s mission, operations and individual service members</a:t>
            </a:r>
            <a:br>
              <a:rPr lang="en-US" dirty="0"/>
            </a:br>
            <a:endParaRPr lang="en-US" dirty="0"/>
          </a:p>
          <a:p>
            <a:r>
              <a:rPr lang="en-US" dirty="0"/>
              <a:t>We are expected to protect privacy rights of service members while also providing the public with information</a:t>
            </a:r>
            <a:br>
              <a:rPr lang="en-US" dirty="0"/>
            </a:br>
            <a:endParaRPr lang="en-US" dirty="0"/>
          </a:p>
          <a:p>
            <a:r>
              <a:rPr lang="en-US" dirty="0"/>
              <a:t>Concept of “maximum disclosure” may collide with the rights of an individual’s privacy; weigh competing factors</a:t>
            </a:r>
          </a:p>
          <a:p>
            <a:pPr marL="76200" indent="0">
              <a:buNone/>
            </a:pPr>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51</a:t>
            </a:fld>
            <a:endParaRPr dirty="0"/>
          </a:p>
        </p:txBody>
      </p:sp>
      <p:sp>
        <p:nvSpPr>
          <p:cNvPr id="2" name="Title 1"/>
          <p:cNvSpPr>
            <a:spLocks noGrp="1"/>
          </p:cNvSpPr>
          <p:nvPr>
            <p:ph type="title"/>
          </p:nvPr>
        </p:nvSpPr>
        <p:spPr>
          <a:xfrm>
            <a:off x="3836820" y="92843"/>
            <a:ext cx="5255107" cy="435600"/>
          </a:xfrm>
        </p:spPr>
        <p:txBody>
          <a:bodyPr/>
          <a:lstStyle/>
          <a:p>
            <a:r>
              <a:rPr lang="en-US" dirty="0"/>
              <a:t>Privacy Act and PII</a:t>
            </a:r>
          </a:p>
        </p:txBody>
      </p:sp>
    </p:spTree>
    <p:extLst>
      <p:ext uri="{BB962C8B-B14F-4D97-AF65-F5344CB8AC3E}">
        <p14:creationId xmlns:p14="http://schemas.microsoft.com/office/powerpoint/2010/main" val="3511671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5148" cy="3648010"/>
          </a:xfrm>
          <a:prstGeom prst="rect">
            <a:avLst/>
          </a:prstGeom>
        </p:spPr>
        <p:txBody>
          <a:bodyPr spcFirstLastPara="1" wrap="square" lIns="91425" tIns="91425" rIns="91425" bIns="91425" anchor="t" anchorCtr="0">
            <a:noAutofit/>
          </a:bodyPr>
          <a:lstStyle/>
          <a:p>
            <a:r>
              <a:rPr lang="en-US" dirty="0"/>
              <a:t>Releasable (routine) information:</a:t>
            </a:r>
          </a:p>
          <a:p>
            <a:pPr lvl="1"/>
            <a:r>
              <a:rPr lang="en-US" dirty="0"/>
              <a:t>Name</a:t>
            </a:r>
            <a:br>
              <a:rPr lang="en-US" dirty="0"/>
            </a:br>
            <a:endParaRPr lang="en-US" dirty="0"/>
          </a:p>
          <a:p>
            <a:pPr lvl="1"/>
            <a:r>
              <a:rPr lang="en-US" dirty="0"/>
              <a:t>Rank/pay grade</a:t>
            </a:r>
            <a:br>
              <a:rPr lang="en-US" dirty="0"/>
            </a:br>
            <a:endParaRPr lang="en-US" dirty="0"/>
          </a:p>
          <a:p>
            <a:pPr lvl="1"/>
            <a:r>
              <a:rPr lang="en-US" dirty="0"/>
              <a:t>Time in service</a:t>
            </a:r>
            <a:br>
              <a:rPr lang="en-US" dirty="0"/>
            </a:br>
            <a:endParaRPr lang="en-US" dirty="0"/>
          </a:p>
          <a:p>
            <a:pPr lvl="1"/>
            <a:r>
              <a:rPr lang="en-US" dirty="0"/>
              <a:t>Time on station</a:t>
            </a:r>
            <a:br>
              <a:rPr lang="en-US" dirty="0"/>
            </a:br>
            <a:endParaRPr lang="en-US" dirty="0"/>
          </a:p>
          <a:p>
            <a:pPr lvl="1"/>
            <a:r>
              <a:rPr lang="en-US" dirty="0"/>
              <a:t>Military Occupational Specialty</a:t>
            </a:r>
            <a:br>
              <a:rPr lang="en-US" dirty="0"/>
            </a:br>
            <a:endParaRPr lang="en-US" dirty="0"/>
          </a:p>
          <a:p>
            <a:pPr lvl="1"/>
            <a:r>
              <a:rPr lang="en-US" dirty="0"/>
              <a:t>Military awards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52</a:t>
            </a:fld>
            <a:endParaRPr dirty="0"/>
          </a:p>
        </p:txBody>
      </p:sp>
      <p:sp>
        <p:nvSpPr>
          <p:cNvPr id="2" name="Title 1"/>
          <p:cNvSpPr>
            <a:spLocks noGrp="1"/>
          </p:cNvSpPr>
          <p:nvPr>
            <p:ph type="title"/>
          </p:nvPr>
        </p:nvSpPr>
        <p:spPr/>
        <p:txBody>
          <a:bodyPr/>
          <a:lstStyle/>
          <a:p>
            <a:r>
              <a:rPr lang="en-US" dirty="0"/>
              <a:t>Privacy Act and PII</a:t>
            </a:r>
          </a:p>
        </p:txBody>
      </p:sp>
    </p:spTree>
    <p:extLst>
      <p:ext uri="{BB962C8B-B14F-4D97-AF65-F5344CB8AC3E}">
        <p14:creationId xmlns:p14="http://schemas.microsoft.com/office/powerpoint/2010/main" val="4029768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8" y="836665"/>
            <a:ext cx="8128180" cy="3648010"/>
          </a:xfrm>
          <a:prstGeom prst="rect">
            <a:avLst/>
          </a:prstGeom>
        </p:spPr>
        <p:txBody>
          <a:bodyPr spcFirstLastPara="1" wrap="square" lIns="91425" tIns="91425" rIns="91425" bIns="91425" anchor="t" anchorCtr="0">
            <a:noAutofit/>
          </a:bodyPr>
          <a:lstStyle/>
          <a:p>
            <a:r>
              <a:rPr lang="en-US" dirty="0"/>
              <a:t>Although paygrade and salary are releasable, other pay-related information (allotments, court orders or letters of indebtedness) are protected under Privacy Act</a:t>
            </a:r>
            <a:br>
              <a:rPr lang="en-US" dirty="0"/>
            </a:br>
            <a:endParaRPr lang="en-US" dirty="0"/>
          </a:p>
          <a:p>
            <a:r>
              <a:rPr lang="en-US" dirty="0"/>
              <a:t>When dealing with multi-service environments, check regulations and guidelines before releasing information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53</a:t>
            </a:fld>
            <a:endParaRPr dirty="0"/>
          </a:p>
        </p:txBody>
      </p:sp>
      <p:sp>
        <p:nvSpPr>
          <p:cNvPr id="2" name="Title 1"/>
          <p:cNvSpPr>
            <a:spLocks noGrp="1"/>
          </p:cNvSpPr>
          <p:nvPr>
            <p:ph type="title"/>
          </p:nvPr>
        </p:nvSpPr>
        <p:spPr/>
        <p:txBody>
          <a:bodyPr/>
          <a:lstStyle/>
          <a:p>
            <a:r>
              <a:rPr lang="en-US" dirty="0"/>
              <a:t>Privacy Act and PII</a:t>
            </a:r>
          </a:p>
        </p:txBody>
      </p:sp>
    </p:spTree>
    <p:extLst>
      <p:ext uri="{BB962C8B-B14F-4D97-AF65-F5344CB8AC3E}">
        <p14:creationId xmlns:p14="http://schemas.microsoft.com/office/powerpoint/2010/main" val="345386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3648010"/>
          </a:xfrm>
          <a:prstGeom prst="rect">
            <a:avLst/>
          </a:prstGeom>
        </p:spPr>
        <p:txBody>
          <a:bodyPr spcFirstLastPara="1" wrap="square" lIns="91425" tIns="91425" rIns="91425" bIns="91425" anchor="t" anchorCtr="0">
            <a:noAutofit/>
          </a:bodyPr>
          <a:lstStyle/>
          <a:p>
            <a:r>
              <a:rPr lang="en-US" dirty="0"/>
              <a:t>Protected information (via Privacy Act):</a:t>
            </a:r>
          </a:p>
          <a:p>
            <a:pPr lvl="1"/>
            <a:r>
              <a:rPr lang="en-US" dirty="0"/>
              <a:t>Medical records</a:t>
            </a:r>
            <a:br>
              <a:rPr lang="en-US" dirty="0"/>
            </a:br>
            <a:endParaRPr lang="en-US" dirty="0"/>
          </a:p>
          <a:p>
            <a:pPr lvl="1"/>
            <a:r>
              <a:rPr lang="en-US" dirty="0"/>
              <a:t>Pay records</a:t>
            </a:r>
            <a:br>
              <a:rPr lang="en-US" dirty="0"/>
            </a:br>
            <a:endParaRPr lang="en-US" dirty="0"/>
          </a:p>
          <a:p>
            <a:pPr lvl="1"/>
            <a:r>
              <a:rPr lang="en-US" dirty="0"/>
              <a:t>Age</a:t>
            </a:r>
            <a:br>
              <a:rPr lang="en-US" dirty="0"/>
            </a:br>
            <a:endParaRPr lang="en-US" dirty="0"/>
          </a:p>
          <a:p>
            <a:pPr lvl="1"/>
            <a:r>
              <a:rPr lang="en-US" dirty="0"/>
              <a:t>Race</a:t>
            </a:r>
            <a:br>
              <a:rPr lang="en-US" dirty="0"/>
            </a:br>
            <a:endParaRPr lang="en-US" dirty="0"/>
          </a:p>
          <a:p>
            <a:pPr lvl="1"/>
            <a:r>
              <a:rPr lang="en-US" dirty="0"/>
              <a:t>Sex/gender and family background</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54</a:t>
            </a:fld>
            <a:endParaRPr dirty="0"/>
          </a:p>
        </p:txBody>
      </p:sp>
      <p:sp>
        <p:nvSpPr>
          <p:cNvPr id="2" name="Title 1"/>
          <p:cNvSpPr>
            <a:spLocks noGrp="1"/>
          </p:cNvSpPr>
          <p:nvPr>
            <p:ph type="title"/>
          </p:nvPr>
        </p:nvSpPr>
        <p:spPr/>
        <p:txBody>
          <a:bodyPr/>
          <a:lstStyle/>
          <a:p>
            <a:r>
              <a:rPr lang="en-US" dirty="0"/>
              <a:t>Privacy Act and PII</a:t>
            </a:r>
          </a:p>
        </p:txBody>
      </p:sp>
      <p:pic>
        <p:nvPicPr>
          <p:cNvPr id="10" name="Google Shape;443;p62"/>
          <p:cNvPicPr preferRelativeResize="0"/>
          <p:nvPr/>
        </p:nvPicPr>
        <p:blipFill rotWithShape="1">
          <a:blip r:embed="rId3">
            <a:alphaModFix/>
          </a:blip>
          <a:srcRect l="35885"/>
          <a:stretch/>
        </p:blipFill>
        <p:spPr>
          <a:xfrm>
            <a:off x="5461052" y="1833057"/>
            <a:ext cx="3011313" cy="1605695"/>
          </a:xfrm>
          <a:prstGeom prst="rect">
            <a:avLst/>
          </a:prstGeom>
          <a:noFill/>
          <a:ln w="9525" cap="flat" cmpd="sng">
            <a:solidFill>
              <a:srgbClr val="8CB3E3"/>
            </a:solidFill>
            <a:prstDash val="solid"/>
            <a:round/>
            <a:headEnd type="none" w="sm" len="sm"/>
            <a:tailEnd type="none" w="sm" len="sm"/>
          </a:ln>
        </p:spPr>
      </p:pic>
    </p:spTree>
    <p:extLst>
      <p:ext uri="{BB962C8B-B14F-4D97-AF65-F5344CB8AC3E}">
        <p14:creationId xmlns:p14="http://schemas.microsoft.com/office/powerpoint/2010/main" val="559121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4104986"/>
          </a:xfrm>
          <a:prstGeom prst="rect">
            <a:avLst/>
          </a:prstGeom>
        </p:spPr>
        <p:txBody>
          <a:bodyPr spcFirstLastPara="1" wrap="square" lIns="91425" tIns="91425" rIns="91425" bIns="91425" anchor="t" anchorCtr="0">
            <a:normAutofit lnSpcReduction="10000"/>
          </a:bodyPr>
          <a:lstStyle/>
          <a:p>
            <a:r>
              <a:rPr lang="en-US" dirty="0"/>
              <a:t>Health Insurance Portability and Accountability Act</a:t>
            </a:r>
            <a:br>
              <a:rPr lang="en-US" dirty="0"/>
            </a:br>
            <a:endParaRPr lang="en-US" dirty="0"/>
          </a:p>
          <a:p>
            <a:r>
              <a:rPr lang="en-US" dirty="0"/>
              <a:t>Specifies the purposes for which health information may or may not be released without authorization from a patient</a:t>
            </a:r>
            <a:br>
              <a:rPr lang="en-US" dirty="0"/>
            </a:br>
            <a:endParaRPr lang="en-US" dirty="0"/>
          </a:p>
          <a:p>
            <a:r>
              <a:rPr lang="en-US" dirty="0"/>
              <a:t>Requires a patient be advised of their privacy rights</a:t>
            </a:r>
            <a:br>
              <a:rPr lang="en-US" dirty="0"/>
            </a:br>
            <a:endParaRPr lang="en-US" dirty="0"/>
          </a:p>
          <a:p>
            <a:r>
              <a:rPr lang="en-US" dirty="0"/>
              <a:t>HIPAA </a:t>
            </a:r>
            <a:r>
              <a:rPr lang="en-US" i="1" dirty="0"/>
              <a:t>only </a:t>
            </a:r>
            <a:r>
              <a:rPr lang="en-US" dirty="0"/>
              <a:t>applies to medical personnel</a:t>
            </a:r>
          </a:p>
          <a:p>
            <a:pPr lvl="1"/>
            <a:r>
              <a:rPr lang="en-US" dirty="0"/>
              <a:t>Asking for proof of COVID vaccine is not a HIPAA violation</a:t>
            </a:r>
          </a:p>
          <a:p>
            <a:pPr lvl="2"/>
            <a:r>
              <a:rPr lang="en-US" dirty="0"/>
              <a:t>A PCM releasing it without your consent is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55</a:t>
            </a:fld>
            <a:endParaRPr dirty="0"/>
          </a:p>
        </p:txBody>
      </p:sp>
      <p:sp>
        <p:nvSpPr>
          <p:cNvPr id="2" name="Title 1"/>
          <p:cNvSpPr>
            <a:spLocks noGrp="1"/>
          </p:cNvSpPr>
          <p:nvPr>
            <p:ph type="title"/>
          </p:nvPr>
        </p:nvSpPr>
        <p:spPr/>
        <p:txBody>
          <a:bodyPr/>
          <a:lstStyle/>
          <a:p>
            <a:r>
              <a:rPr lang="en-US" dirty="0"/>
              <a:t>HIPAA</a:t>
            </a:r>
          </a:p>
        </p:txBody>
      </p:sp>
    </p:spTree>
    <p:extLst>
      <p:ext uri="{BB962C8B-B14F-4D97-AF65-F5344CB8AC3E}">
        <p14:creationId xmlns:p14="http://schemas.microsoft.com/office/powerpoint/2010/main" val="1932609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208118" cy="4306786"/>
          </a:xfrm>
          <a:prstGeom prst="rect">
            <a:avLst/>
          </a:prstGeom>
        </p:spPr>
        <p:txBody>
          <a:bodyPr spcFirstLastPara="1" wrap="square" lIns="91425" tIns="91425" rIns="91425" bIns="91425" anchor="t" anchorCtr="0">
            <a:normAutofit lnSpcReduction="10000"/>
          </a:bodyPr>
          <a:lstStyle/>
          <a:p>
            <a:r>
              <a:rPr lang="en-US" dirty="0"/>
              <a:t>Gives all patients the right to access their own medical records, correct errors or omissions and be informed by their provider of how personal information is shared or used</a:t>
            </a:r>
            <a:br>
              <a:rPr lang="en-US" dirty="0"/>
            </a:br>
            <a:endParaRPr lang="en-US" dirty="0"/>
          </a:p>
          <a:p>
            <a:r>
              <a:rPr lang="en-US" dirty="0"/>
              <a:t>Especially important when dealing with release of medical information on status of service members who have been killed, injured or become seriously ill</a:t>
            </a:r>
            <a:br>
              <a:rPr lang="en-US" dirty="0"/>
            </a:br>
            <a:endParaRPr lang="en-US" dirty="0"/>
          </a:p>
          <a:p>
            <a:r>
              <a:rPr lang="en-US" dirty="0"/>
              <a:t>Casualty information of ill and injured may not be released without consent of individual</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56</a:t>
            </a:fld>
            <a:endParaRPr dirty="0"/>
          </a:p>
        </p:txBody>
      </p:sp>
      <p:sp>
        <p:nvSpPr>
          <p:cNvPr id="2" name="Title 1"/>
          <p:cNvSpPr>
            <a:spLocks noGrp="1"/>
          </p:cNvSpPr>
          <p:nvPr>
            <p:ph type="title"/>
          </p:nvPr>
        </p:nvSpPr>
        <p:spPr/>
        <p:txBody>
          <a:bodyPr/>
          <a:lstStyle/>
          <a:p>
            <a:r>
              <a:rPr lang="en-US" dirty="0"/>
              <a:t>HIPAA</a:t>
            </a:r>
          </a:p>
        </p:txBody>
      </p:sp>
    </p:spTree>
    <p:extLst>
      <p:ext uri="{BB962C8B-B14F-4D97-AF65-F5344CB8AC3E}">
        <p14:creationId xmlns:p14="http://schemas.microsoft.com/office/powerpoint/2010/main" val="693403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4306786"/>
          </a:xfrm>
          <a:prstGeom prst="rect">
            <a:avLst/>
          </a:prstGeom>
        </p:spPr>
        <p:txBody>
          <a:bodyPr spcFirstLastPara="1" wrap="square" lIns="91425" tIns="91425" rIns="91425" bIns="91425" anchor="t" anchorCtr="0">
            <a:normAutofit fontScale="92500"/>
          </a:bodyPr>
          <a:lstStyle/>
          <a:p>
            <a:r>
              <a:rPr lang="en-US" dirty="0"/>
              <a:t>Outlines the purposes for which health information may or may not be released without authorization from patient</a:t>
            </a:r>
            <a:br>
              <a:rPr lang="en-US" dirty="0"/>
            </a:br>
            <a:endParaRPr lang="en-US" dirty="0"/>
          </a:p>
          <a:p>
            <a:r>
              <a:rPr lang="en-US" dirty="0"/>
              <a:t>Do not release recognizable photos of U.S. citizens being treated by DoD personnel</a:t>
            </a:r>
            <a:br>
              <a:rPr lang="en-US" dirty="0"/>
            </a:br>
            <a:endParaRPr lang="en-US" dirty="0"/>
          </a:p>
          <a:p>
            <a:r>
              <a:rPr lang="en-US" dirty="0"/>
              <a:t>Regardless of reason for treatment, patients’ medical status and treatment is protected by law</a:t>
            </a:r>
            <a:br>
              <a:rPr lang="en-US" dirty="0"/>
            </a:br>
            <a:endParaRPr lang="en-US" dirty="0"/>
          </a:p>
          <a:p>
            <a:r>
              <a:rPr lang="en-US" dirty="0"/>
              <a:t>Humanitarian and IRT missions are subject to different guidelines- work with higher PAO</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57</a:t>
            </a:fld>
            <a:endParaRPr dirty="0"/>
          </a:p>
        </p:txBody>
      </p:sp>
      <p:sp>
        <p:nvSpPr>
          <p:cNvPr id="2" name="Title 1"/>
          <p:cNvSpPr>
            <a:spLocks noGrp="1"/>
          </p:cNvSpPr>
          <p:nvPr>
            <p:ph type="title"/>
          </p:nvPr>
        </p:nvSpPr>
        <p:spPr/>
        <p:txBody>
          <a:bodyPr/>
          <a:lstStyle/>
          <a:p>
            <a:r>
              <a:rPr lang="en-US" dirty="0"/>
              <a:t>HIPAA</a:t>
            </a:r>
          </a:p>
        </p:txBody>
      </p:sp>
    </p:spTree>
    <p:extLst>
      <p:ext uri="{BB962C8B-B14F-4D97-AF65-F5344CB8AC3E}">
        <p14:creationId xmlns:p14="http://schemas.microsoft.com/office/powerpoint/2010/main" val="248774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5148" cy="3648010"/>
          </a:xfrm>
          <a:prstGeom prst="rect">
            <a:avLst/>
          </a:prstGeom>
        </p:spPr>
        <p:txBody>
          <a:bodyPr spcFirstLastPara="1" wrap="square" lIns="91425" tIns="91425" rIns="91425" bIns="91425" anchor="t" anchorCtr="0">
            <a:noAutofit/>
          </a:bodyPr>
          <a:lstStyle/>
          <a:p>
            <a:r>
              <a:rPr lang="en-US" dirty="0"/>
              <a:t>Examples of releasable images: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58</a:t>
            </a:fld>
            <a:endParaRPr dirty="0"/>
          </a:p>
        </p:txBody>
      </p:sp>
      <p:sp>
        <p:nvSpPr>
          <p:cNvPr id="2" name="Title 1"/>
          <p:cNvSpPr>
            <a:spLocks noGrp="1"/>
          </p:cNvSpPr>
          <p:nvPr>
            <p:ph type="title"/>
          </p:nvPr>
        </p:nvSpPr>
        <p:spPr/>
        <p:txBody>
          <a:bodyPr/>
          <a:lstStyle/>
          <a:p>
            <a:r>
              <a:rPr lang="en-US" dirty="0"/>
              <a:t>HIPAA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67" y="1768538"/>
            <a:ext cx="3564022" cy="2545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112" y="1776622"/>
            <a:ext cx="3552704" cy="2537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54263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3648010"/>
          </a:xfrm>
          <a:prstGeom prst="rect">
            <a:avLst/>
          </a:prstGeom>
        </p:spPr>
        <p:txBody>
          <a:bodyPr spcFirstLastPara="1" wrap="square" lIns="91425" tIns="91425" rIns="91425" bIns="91425" anchor="t" anchorCtr="0">
            <a:normAutofit/>
          </a:bodyPr>
          <a:lstStyle/>
          <a:p>
            <a:r>
              <a:rPr lang="en-US" dirty="0"/>
              <a:t>You are overseas and your unit has seen some action</a:t>
            </a:r>
            <a:br>
              <a:rPr lang="en-US" dirty="0"/>
            </a:br>
            <a:endParaRPr lang="en-US" dirty="0"/>
          </a:p>
          <a:p>
            <a:r>
              <a:rPr lang="en-US" dirty="0"/>
              <a:t>Some of your best buddies were wounded in a firefight</a:t>
            </a:r>
            <a:br>
              <a:rPr lang="en-US" dirty="0"/>
            </a:br>
            <a:endParaRPr lang="en-US" dirty="0"/>
          </a:p>
          <a:p>
            <a:r>
              <a:rPr lang="en-US" dirty="0"/>
              <a:t>Paperwork detailing their injuries and current medical condition has crossed your desk</a:t>
            </a:r>
            <a:br>
              <a:rPr lang="en-US" dirty="0"/>
            </a:br>
            <a:endParaRPr lang="en-US" dirty="0"/>
          </a:p>
          <a:p>
            <a:r>
              <a:rPr lang="en-US" dirty="0"/>
              <a:t>Can you share this information?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59</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22250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1131" y="958314"/>
            <a:ext cx="6809700" cy="4185137"/>
          </a:xfrm>
          <a:prstGeom prst="rect">
            <a:avLst/>
          </a:prstGeom>
        </p:spPr>
        <p:txBody>
          <a:bodyPr spcFirstLastPara="1" wrap="square" lIns="91425" tIns="91425" rIns="91425" bIns="91425" anchor="t" anchorCtr="0">
            <a:normAutofit fontScale="85000" lnSpcReduction="20000"/>
          </a:bodyPr>
          <a:lstStyle/>
          <a:p>
            <a:pPr marL="457200" lvl="0" indent="-381000" algn="l" rtl="0">
              <a:spcBef>
                <a:spcPts val="0"/>
              </a:spcBef>
              <a:spcAft>
                <a:spcPts val="0"/>
              </a:spcAft>
              <a:buSzPts val="2400"/>
              <a:buChar char="◉"/>
            </a:pPr>
            <a:r>
              <a:rPr lang="en-US" dirty="0"/>
              <a:t>Command Information</a:t>
            </a:r>
            <a:br>
              <a:rPr lang="en-US" dirty="0"/>
            </a:br>
            <a:endParaRPr dirty="0"/>
          </a:p>
          <a:p>
            <a:pPr marL="457200" lvl="0" indent="-381000" algn="l" rtl="0">
              <a:spcBef>
                <a:spcPts val="0"/>
              </a:spcBef>
              <a:spcAft>
                <a:spcPts val="0"/>
              </a:spcAft>
              <a:buSzPts val="2400"/>
              <a:buChar char="◉"/>
            </a:pPr>
            <a:r>
              <a:rPr lang="en-US" dirty="0"/>
              <a:t>Policy</a:t>
            </a:r>
            <a:br>
              <a:rPr lang="en-US" dirty="0"/>
            </a:br>
            <a:endParaRPr lang="en-US" dirty="0"/>
          </a:p>
          <a:p>
            <a:pPr marL="457200" lvl="0" indent="-381000" algn="l" rtl="0">
              <a:spcBef>
                <a:spcPts val="0"/>
              </a:spcBef>
              <a:spcAft>
                <a:spcPts val="0"/>
              </a:spcAft>
              <a:buSzPts val="2400"/>
              <a:buChar char="◉"/>
            </a:pPr>
            <a:r>
              <a:rPr lang="en-US" dirty="0"/>
              <a:t>PA Doctrine and Regulation</a:t>
            </a:r>
            <a:br>
              <a:rPr lang="en-US" dirty="0"/>
            </a:br>
            <a:endParaRPr lang="en-US" dirty="0"/>
          </a:p>
          <a:p>
            <a:pPr marL="457200" lvl="0" indent="-381000" algn="l" rtl="0">
              <a:spcBef>
                <a:spcPts val="0"/>
              </a:spcBef>
              <a:spcAft>
                <a:spcPts val="0"/>
              </a:spcAft>
              <a:buSzPts val="2400"/>
              <a:buChar char="◉"/>
            </a:pPr>
            <a:r>
              <a:rPr lang="en-US" dirty="0"/>
              <a:t>Principles of Information</a:t>
            </a:r>
            <a:br>
              <a:rPr lang="en-US" dirty="0"/>
            </a:br>
            <a:endParaRPr lang="en-US" dirty="0"/>
          </a:p>
          <a:p>
            <a:pPr marL="457200" lvl="0" indent="-381000" algn="l" rtl="0">
              <a:spcBef>
                <a:spcPts val="0"/>
              </a:spcBef>
              <a:spcAft>
                <a:spcPts val="0"/>
              </a:spcAft>
              <a:buSzPts val="2400"/>
              <a:buChar char="◉"/>
            </a:pPr>
            <a:r>
              <a:rPr lang="en-US" dirty="0"/>
              <a:t>Guidelines for the Release of Information</a:t>
            </a:r>
            <a:br>
              <a:rPr lang="en-US" dirty="0"/>
            </a:br>
            <a:endParaRPr lang="en-US" dirty="0"/>
          </a:p>
          <a:p>
            <a:pPr>
              <a:spcBef>
                <a:spcPts val="0"/>
              </a:spcBef>
            </a:pPr>
            <a:r>
              <a:rPr lang="en-US" dirty="0"/>
              <a:t>Photography and Caption Writing </a:t>
            </a:r>
            <a:br>
              <a:rPr lang="en-US" dirty="0"/>
            </a:br>
            <a:endParaRPr lang="en-US" dirty="0"/>
          </a:p>
          <a:p>
            <a:pPr marL="457200" lvl="0" indent="-381000" algn="l" rtl="0">
              <a:spcBef>
                <a:spcPts val="0"/>
              </a:spcBef>
              <a:spcAft>
                <a:spcPts val="0"/>
              </a:spcAft>
              <a:buSzPts val="2400"/>
              <a:buChar char="◉"/>
            </a:pPr>
            <a:r>
              <a:rPr lang="en-US" dirty="0"/>
              <a:t>DVIDS</a:t>
            </a:r>
            <a:br>
              <a:rPr lang="en-US" dirty="0"/>
            </a:br>
            <a:endParaRPr lang="en-US" dirty="0"/>
          </a:p>
          <a:p>
            <a:pPr marL="457200" lvl="0" indent="-381000" algn="l" rtl="0">
              <a:spcBef>
                <a:spcPts val="0"/>
              </a:spcBef>
              <a:spcAft>
                <a:spcPts val="0"/>
              </a:spcAft>
              <a:buSzPts val="2400"/>
              <a:buChar char="◉"/>
            </a:pPr>
            <a:r>
              <a:rPr lang="en-US" dirty="0"/>
              <a:t>Social Media</a:t>
            </a:r>
            <a:endParaRPr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dirty="0"/>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779067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6665"/>
            <a:ext cx="8201633" cy="3648010"/>
          </a:xfrm>
          <a:prstGeom prst="rect">
            <a:avLst/>
          </a:prstGeom>
        </p:spPr>
        <p:txBody>
          <a:bodyPr spcFirstLastPara="1" wrap="square" lIns="91425" tIns="91425" rIns="91425" bIns="91425" anchor="t" anchorCtr="0">
            <a:noAutofit/>
          </a:bodyPr>
          <a:lstStyle/>
          <a:p>
            <a:r>
              <a:rPr lang="en-US" dirty="0"/>
              <a:t>A- Yes, keep friends and families informed</a:t>
            </a:r>
            <a:br>
              <a:rPr lang="en-US" dirty="0"/>
            </a:br>
            <a:endParaRPr lang="en-US" dirty="0"/>
          </a:p>
          <a:p>
            <a:r>
              <a:rPr lang="en-US" dirty="0"/>
              <a:t>B- No, the Health Insurance Portability and Accountability Act of 1996 rules protect the privacy of individually identifiable health information; DoD is responsible for casualty notifications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60</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4197677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0987" y="836665"/>
            <a:ext cx="8188663" cy="3648010"/>
          </a:xfrm>
          <a:prstGeom prst="rect">
            <a:avLst/>
          </a:prstGeom>
        </p:spPr>
        <p:txBody>
          <a:bodyPr spcFirstLastPara="1" wrap="square" lIns="91425" tIns="91425" rIns="91425" bIns="91425" anchor="t" anchorCtr="0">
            <a:noAutofit/>
          </a:bodyPr>
          <a:lstStyle/>
          <a:p>
            <a:r>
              <a:rPr lang="en-US" dirty="0"/>
              <a:t>A- Yes, keep friends and families informed</a:t>
            </a:r>
            <a:br>
              <a:rPr lang="en-US" dirty="0"/>
            </a:br>
            <a:endParaRPr lang="en-US" dirty="0"/>
          </a:p>
          <a:p>
            <a:r>
              <a:rPr lang="en-US" dirty="0">
                <a:solidFill>
                  <a:srgbClr val="00B050"/>
                </a:solidFill>
              </a:rPr>
              <a:t>B- No, the Health Insurance Portability and Accountability Act of 1996 rules protect the privacy of individually identifiable health information; DoD is responsible for casualty notifications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61</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4292583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5148" cy="4182808"/>
          </a:xfrm>
          <a:prstGeom prst="rect">
            <a:avLst/>
          </a:prstGeom>
        </p:spPr>
        <p:txBody>
          <a:bodyPr spcFirstLastPara="1" wrap="square" lIns="91425" tIns="91425" rIns="91425" bIns="91425" anchor="t" anchorCtr="0">
            <a:normAutofit fontScale="92500" lnSpcReduction="20000"/>
          </a:bodyPr>
          <a:lstStyle/>
          <a:p>
            <a:r>
              <a:rPr lang="en-US" dirty="0"/>
              <a:t>The following information is </a:t>
            </a:r>
            <a:r>
              <a:rPr lang="en-US" b="1" i="1" u="sng" dirty="0"/>
              <a:t>normally</a:t>
            </a:r>
            <a:r>
              <a:rPr lang="en-US" b="1" dirty="0"/>
              <a:t> </a:t>
            </a:r>
            <a:r>
              <a:rPr lang="en-US" dirty="0"/>
              <a:t>releasable</a:t>
            </a:r>
            <a:r>
              <a:rPr lang="en-US" b="1" dirty="0"/>
              <a:t> </a:t>
            </a:r>
            <a:r>
              <a:rPr lang="en-US" b="1" dirty="0">
                <a:solidFill>
                  <a:srgbClr val="0070C0"/>
                </a:solidFill>
              </a:rPr>
              <a:t>by respective PA release authority </a:t>
            </a:r>
            <a:r>
              <a:rPr lang="en-US" dirty="0"/>
              <a:t>to help properly identify service members killed or injured:</a:t>
            </a:r>
            <a:br>
              <a:rPr lang="en-US" dirty="0"/>
            </a:br>
            <a:endParaRPr lang="en-US" dirty="0"/>
          </a:p>
          <a:p>
            <a:pPr lvl="1"/>
            <a:r>
              <a:rPr lang="en-US" dirty="0"/>
              <a:t>Name- releasable 24 hours after next-of-kin (NOK) have been notified</a:t>
            </a:r>
            <a:br>
              <a:rPr lang="en-US" dirty="0"/>
            </a:br>
            <a:endParaRPr lang="en-US" dirty="0"/>
          </a:p>
          <a:p>
            <a:pPr lvl="1"/>
            <a:r>
              <a:rPr lang="en-US" dirty="0"/>
              <a:t>Rank and unit- releasable to help properly identify the individual service member</a:t>
            </a:r>
            <a:br>
              <a:rPr lang="en-US" dirty="0"/>
            </a:br>
            <a:endParaRPr lang="en-US" dirty="0"/>
          </a:p>
          <a:p>
            <a:pPr lvl="1"/>
            <a:r>
              <a:rPr lang="en-US" dirty="0"/>
              <a:t>Home of record- no general rule across the services, but in most cases hometown and state are releasable</a:t>
            </a:r>
            <a:br>
              <a:rPr lang="en-US" dirty="0"/>
            </a:br>
            <a:endParaRPr lang="en-US" dirty="0"/>
          </a:p>
          <a:p>
            <a:r>
              <a:rPr lang="en-US" dirty="0"/>
              <a:t>Although handled by PAO, UPARs may be asked to assist in gathering information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62</a:t>
            </a:fld>
            <a:endParaRPr dirty="0"/>
          </a:p>
        </p:txBody>
      </p:sp>
      <p:sp>
        <p:nvSpPr>
          <p:cNvPr id="2" name="Title 1"/>
          <p:cNvSpPr>
            <a:spLocks noGrp="1"/>
          </p:cNvSpPr>
          <p:nvPr>
            <p:ph type="title"/>
          </p:nvPr>
        </p:nvSpPr>
        <p:spPr/>
        <p:txBody>
          <a:bodyPr/>
          <a:lstStyle/>
          <a:p>
            <a:r>
              <a:rPr lang="en-US" dirty="0"/>
              <a:t>Accidents/Incidents</a:t>
            </a:r>
          </a:p>
        </p:txBody>
      </p:sp>
    </p:spTree>
    <p:extLst>
      <p:ext uri="{BB962C8B-B14F-4D97-AF65-F5344CB8AC3E}">
        <p14:creationId xmlns:p14="http://schemas.microsoft.com/office/powerpoint/2010/main" val="331207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6665"/>
            <a:ext cx="8201633" cy="3648010"/>
          </a:xfrm>
          <a:prstGeom prst="rect">
            <a:avLst/>
          </a:prstGeom>
        </p:spPr>
        <p:txBody>
          <a:bodyPr spcFirstLastPara="1" wrap="square" lIns="91425" tIns="91425" rIns="91425" bIns="91425" anchor="t" anchorCtr="0">
            <a:noAutofit/>
          </a:bodyPr>
          <a:lstStyle/>
          <a:p>
            <a:r>
              <a:rPr lang="en-US" dirty="0"/>
              <a:t>Do not post photos of accidents or events that may end in an investigation or bring undo attention</a:t>
            </a:r>
            <a:endParaRPr lang="en-US" b="1"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63</a:t>
            </a:fld>
            <a:endParaRPr dirty="0"/>
          </a:p>
        </p:txBody>
      </p:sp>
      <p:sp>
        <p:nvSpPr>
          <p:cNvPr id="2" name="Title 1"/>
          <p:cNvSpPr>
            <a:spLocks noGrp="1"/>
          </p:cNvSpPr>
          <p:nvPr>
            <p:ph type="title"/>
          </p:nvPr>
        </p:nvSpPr>
        <p:spPr/>
        <p:txBody>
          <a:bodyPr/>
          <a:lstStyle/>
          <a:p>
            <a:r>
              <a:rPr lang="en-US" dirty="0"/>
              <a:t>Accidents/Incidents</a:t>
            </a:r>
          </a:p>
        </p:txBody>
      </p:sp>
      <p:pic>
        <p:nvPicPr>
          <p:cNvPr id="10" name="Google Shape;493;p70" descr="Image may contain: 1 person"/>
          <p:cNvPicPr preferRelativeResize="0"/>
          <p:nvPr/>
        </p:nvPicPr>
        <p:blipFill rotWithShape="1">
          <a:blip r:embed="rId3">
            <a:alphaModFix/>
          </a:blip>
          <a:srcRect/>
          <a:stretch/>
        </p:blipFill>
        <p:spPr>
          <a:xfrm>
            <a:off x="2533091" y="2038141"/>
            <a:ext cx="4068557" cy="2711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5118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5148" cy="3648010"/>
          </a:xfrm>
          <a:prstGeom prst="rect">
            <a:avLst/>
          </a:prstGeom>
        </p:spPr>
        <p:txBody>
          <a:bodyPr spcFirstLastPara="1" wrap="square" lIns="91425" tIns="91425" rIns="91425" bIns="91425" anchor="t" anchorCtr="0">
            <a:noAutofit/>
          </a:bodyPr>
          <a:lstStyle/>
          <a:p>
            <a:r>
              <a:rPr lang="en-US" dirty="0"/>
              <a:t>Holding statements: “I do not have any information regarding that topic at the moment; I will look into that and get back to you.”</a:t>
            </a:r>
            <a:br>
              <a:rPr lang="en-US" dirty="0"/>
            </a:br>
            <a:endParaRPr lang="en-US" dirty="0"/>
          </a:p>
          <a:p>
            <a:r>
              <a:rPr lang="en-US" dirty="0"/>
              <a:t>Do not panic; start with conversation</a:t>
            </a:r>
            <a:br>
              <a:rPr lang="en-US" dirty="0"/>
            </a:br>
            <a:endParaRPr lang="en-US" dirty="0"/>
          </a:p>
          <a:p>
            <a:r>
              <a:rPr lang="en-US" dirty="0"/>
              <a:t>Get information and complete media query to provide to PAO</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64</a:t>
            </a:fld>
            <a:endParaRPr dirty="0"/>
          </a:p>
        </p:txBody>
      </p:sp>
      <p:sp>
        <p:nvSpPr>
          <p:cNvPr id="2" name="Title 1"/>
          <p:cNvSpPr>
            <a:spLocks noGrp="1"/>
          </p:cNvSpPr>
          <p:nvPr>
            <p:ph type="title"/>
          </p:nvPr>
        </p:nvSpPr>
        <p:spPr/>
        <p:txBody>
          <a:bodyPr/>
          <a:lstStyle/>
          <a:p>
            <a:r>
              <a:rPr lang="en-US" dirty="0"/>
              <a:t>Accidents/Incidents</a:t>
            </a:r>
          </a:p>
        </p:txBody>
      </p:sp>
    </p:spTree>
    <p:extLst>
      <p:ext uri="{BB962C8B-B14F-4D97-AF65-F5344CB8AC3E}">
        <p14:creationId xmlns:p14="http://schemas.microsoft.com/office/powerpoint/2010/main" val="1860246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02077" y="836665"/>
            <a:ext cx="8227573" cy="3648010"/>
          </a:xfrm>
          <a:prstGeom prst="rect">
            <a:avLst/>
          </a:prstGeom>
        </p:spPr>
        <p:txBody>
          <a:bodyPr spcFirstLastPara="1" wrap="square" lIns="91425" tIns="91425" rIns="91425" bIns="91425" anchor="t" anchorCtr="0">
            <a:noAutofit/>
          </a:bodyPr>
          <a:lstStyle/>
          <a:p>
            <a:r>
              <a:rPr lang="en-US" dirty="0"/>
              <a:t>Casualty information on ill or injured military members and DoD civilians may not be released without consent of the individual, unless otherwise authorized under the Privacy Act?</a:t>
            </a:r>
            <a:br>
              <a:rPr lang="en-US" b="1" dirty="0"/>
            </a:br>
            <a:endParaRPr lang="en-US" b="1" dirty="0"/>
          </a:p>
          <a:p>
            <a:pPr lvl="1"/>
            <a:r>
              <a:rPr lang="en-US" b="1" dirty="0"/>
              <a:t>True/False</a:t>
            </a:r>
          </a:p>
          <a:p>
            <a:pPr marL="558800" lvl="1" indent="0">
              <a:buNone/>
            </a:pPr>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65</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14941396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02077" y="836665"/>
            <a:ext cx="8227573" cy="3648010"/>
          </a:xfrm>
          <a:prstGeom prst="rect">
            <a:avLst/>
          </a:prstGeom>
        </p:spPr>
        <p:txBody>
          <a:bodyPr spcFirstLastPara="1" wrap="square" lIns="91425" tIns="91425" rIns="91425" bIns="91425" anchor="t" anchorCtr="0">
            <a:noAutofit/>
          </a:bodyPr>
          <a:lstStyle/>
          <a:p>
            <a:r>
              <a:rPr lang="en-US" dirty="0"/>
              <a:t>Casualty information on ill or injured military members and DoD civilians may not be released without consent of the individual, unless otherwise authorized under the Privacy Act?</a:t>
            </a:r>
            <a:br>
              <a:rPr lang="en-US" b="1" dirty="0"/>
            </a:br>
            <a:endParaRPr lang="en-US" b="1" dirty="0"/>
          </a:p>
          <a:p>
            <a:pPr lvl="1"/>
            <a:r>
              <a:rPr lang="en-US" b="1" dirty="0">
                <a:solidFill>
                  <a:srgbClr val="00B050"/>
                </a:solidFill>
              </a:rPr>
              <a:t>True</a:t>
            </a:r>
            <a:r>
              <a:rPr lang="en-US" b="1" dirty="0"/>
              <a:t>/False</a:t>
            </a:r>
          </a:p>
          <a:p>
            <a:pPr marL="558800" lvl="1" indent="0">
              <a:buNone/>
            </a:pPr>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66</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3190288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208118" cy="3648010"/>
          </a:xfrm>
          <a:prstGeom prst="rect">
            <a:avLst/>
          </a:prstGeom>
        </p:spPr>
        <p:txBody>
          <a:bodyPr spcFirstLastPara="1" wrap="square" lIns="91425" tIns="91425" rIns="91425" bIns="91425" anchor="t" anchorCtr="0">
            <a:noAutofit/>
          </a:bodyPr>
          <a:lstStyle/>
          <a:p>
            <a:r>
              <a:rPr lang="en-US" dirty="0"/>
              <a:t>Specify the time period required before casualty information on deceased military members or DoD civilians may be released to the media or general public</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67</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17604834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3648010"/>
          </a:xfrm>
          <a:prstGeom prst="rect">
            <a:avLst/>
          </a:prstGeom>
        </p:spPr>
        <p:txBody>
          <a:bodyPr spcFirstLastPara="1" wrap="square" lIns="91425" tIns="91425" rIns="91425" bIns="91425" anchor="t" anchorCtr="0">
            <a:noAutofit/>
          </a:bodyPr>
          <a:lstStyle/>
          <a:p>
            <a:r>
              <a:rPr lang="en-US" dirty="0"/>
              <a:t>A- Immediately after notification of next-of-kin</a:t>
            </a:r>
            <a:br>
              <a:rPr lang="en-US" dirty="0"/>
            </a:br>
            <a:endParaRPr lang="en-US" dirty="0"/>
          </a:p>
          <a:p>
            <a:r>
              <a:rPr lang="en-US" dirty="0"/>
              <a:t>B- In conjunction with notification of next-of-kin</a:t>
            </a:r>
            <a:br>
              <a:rPr lang="en-US" dirty="0"/>
            </a:br>
            <a:endParaRPr lang="en-US" dirty="0"/>
          </a:p>
          <a:p>
            <a:r>
              <a:rPr lang="en-US" dirty="0"/>
              <a:t>C- 24 hours after notification of next-of-kin</a:t>
            </a:r>
            <a:br>
              <a:rPr lang="en-US" dirty="0"/>
            </a:br>
            <a:endParaRPr lang="en-US" dirty="0"/>
          </a:p>
          <a:p>
            <a:r>
              <a:rPr lang="en-US" dirty="0"/>
              <a:t>D- Only after next-of-kin authorization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68</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3099277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3648010"/>
          </a:xfrm>
          <a:prstGeom prst="rect">
            <a:avLst/>
          </a:prstGeom>
        </p:spPr>
        <p:txBody>
          <a:bodyPr spcFirstLastPara="1" wrap="square" lIns="91425" tIns="91425" rIns="91425" bIns="91425" anchor="t" anchorCtr="0">
            <a:noAutofit/>
          </a:bodyPr>
          <a:lstStyle/>
          <a:p>
            <a:r>
              <a:rPr lang="en-US" dirty="0"/>
              <a:t>A- Immediately after notification of next-of-kin</a:t>
            </a:r>
            <a:br>
              <a:rPr lang="en-US" dirty="0"/>
            </a:br>
            <a:endParaRPr lang="en-US" dirty="0"/>
          </a:p>
          <a:p>
            <a:r>
              <a:rPr lang="en-US" dirty="0"/>
              <a:t>B- In conjunction with notification of next-of-kin</a:t>
            </a:r>
            <a:br>
              <a:rPr lang="en-US" dirty="0"/>
            </a:br>
            <a:endParaRPr lang="en-US" dirty="0"/>
          </a:p>
          <a:p>
            <a:r>
              <a:rPr lang="en-US" dirty="0">
                <a:solidFill>
                  <a:srgbClr val="00B050"/>
                </a:solidFill>
              </a:rPr>
              <a:t>C- 24 hours after notification of next-of-kin</a:t>
            </a:r>
            <a:br>
              <a:rPr lang="en-US" dirty="0"/>
            </a:br>
            <a:endParaRPr lang="en-US" dirty="0"/>
          </a:p>
          <a:p>
            <a:r>
              <a:rPr lang="en-US" dirty="0"/>
              <a:t>D- Only after next-of-kin authorization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69</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83296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177868" y="1992350"/>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Command I</a:t>
            </a:r>
            <a:r>
              <a:rPr lang="en-US" dirty="0"/>
              <a:t>n</a:t>
            </a:r>
            <a:r>
              <a:rPr lang="en"/>
              <a:t>formation </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1</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24473"/>
            <a:ext cx="8214603" cy="3648010"/>
          </a:xfrm>
          <a:prstGeom prst="rect">
            <a:avLst/>
          </a:prstGeom>
        </p:spPr>
        <p:txBody>
          <a:bodyPr spcFirstLastPara="1" wrap="square" lIns="91425" tIns="91425" rIns="91425" bIns="91425" anchor="t" anchorCtr="0">
            <a:noAutofit/>
          </a:bodyPr>
          <a:lstStyle/>
          <a:p>
            <a:r>
              <a:rPr lang="en-US" dirty="0"/>
              <a:t>Reporters may call unit for information about a person who may be suspected of, or charged with, committing a crime</a:t>
            </a:r>
            <a:br>
              <a:rPr lang="en-US" dirty="0"/>
            </a:br>
            <a:endParaRPr lang="en-US" dirty="0"/>
          </a:p>
          <a:p>
            <a:r>
              <a:rPr lang="en-US" dirty="0"/>
              <a:t>The event may or may not involve the military or the person’s affiliation with the military</a:t>
            </a:r>
            <a:br>
              <a:rPr lang="en-US" dirty="0"/>
            </a:br>
            <a:endParaRPr lang="en-US" dirty="0"/>
          </a:p>
          <a:p>
            <a:r>
              <a:rPr lang="en-US" dirty="0"/>
              <a:t>You will need to work quickly and carefully to alert your higher headquarters’ PAO</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70</a:t>
            </a:fld>
            <a:endParaRPr dirty="0"/>
          </a:p>
        </p:txBody>
      </p:sp>
      <p:sp>
        <p:nvSpPr>
          <p:cNvPr id="2" name="Title 1"/>
          <p:cNvSpPr>
            <a:spLocks noGrp="1"/>
          </p:cNvSpPr>
          <p:nvPr>
            <p:ph type="title"/>
          </p:nvPr>
        </p:nvSpPr>
        <p:spPr/>
        <p:txBody>
          <a:bodyPr/>
          <a:lstStyle/>
          <a:p>
            <a:r>
              <a:rPr lang="en-US" dirty="0"/>
              <a:t>Criminal Matters and Investigations</a:t>
            </a:r>
          </a:p>
        </p:txBody>
      </p:sp>
    </p:spTree>
    <p:extLst>
      <p:ext uri="{BB962C8B-B14F-4D97-AF65-F5344CB8AC3E}">
        <p14:creationId xmlns:p14="http://schemas.microsoft.com/office/powerpoint/2010/main" val="1102402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4"/>
            <a:ext cx="8195148" cy="4306787"/>
          </a:xfrm>
          <a:prstGeom prst="rect">
            <a:avLst/>
          </a:prstGeom>
        </p:spPr>
        <p:txBody>
          <a:bodyPr spcFirstLastPara="1" wrap="square" lIns="91425" tIns="91425" rIns="91425" bIns="91425" anchor="t" anchorCtr="0">
            <a:normAutofit lnSpcReduction="10000"/>
          </a:bodyPr>
          <a:lstStyle/>
          <a:p>
            <a:r>
              <a:rPr lang="en-US" dirty="0"/>
              <a:t>The rights of a person accused of a criminal offense must be carefully guarded</a:t>
            </a:r>
            <a:br>
              <a:rPr lang="en-US" dirty="0"/>
            </a:br>
            <a:endParaRPr lang="en-US" dirty="0"/>
          </a:p>
          <a:p>
            <a:r>
              <a:rPr lang="en-US" dirty="0"/>
              <a:t>This applies whether you are issuing a statement or responding to a query</a:t>
            </a:r>
            <a:br>
              <a:rPr lang="en-US" dirty="0"/>
            </a:br>
            <a:endParaRPr lang="en-US" dirty="0"/>
          </a:p>
          <a:p>
            <a:r>
              <a:rPr lang="en-US" dirty="0"/>
              <a:t>You must not provide any information that would interfere with an accused person getting a fair trial</a:t>
            </a:r>
            <a:br>
              <a:rPr lang="en-US" dirty="0"/>
            </a:br>
            <a:endParaRPr lang="en-US" dirty="0"/>
          </a:p>
          <a:p>
            <a:r>
              <a:rPr lang="en-US" dirty="0"/>
              <a:t>Although normally handled by PAO, UPARs may be asked to assist in gathering information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71</a:t>
            </a:fld>
            <a:endParaRPr dirty="0"/>
          </a:p>
        </p:txBody>
      </p:sp>
      <p:sp>
        <p:nvSpPr>
          <p:cNvPr id="2" name="Title 1"/>
          <p:cNvSpPr>
            <a:spLocks noGrp="1"/>
          </p:cNvSpPr>
          <p:nvPr>
            <p:ph type="title"/>
          </p:nvPr>
        </p:nvSpPr>
        <p:spPr/>
        <p:txBody>
          <a:bodyPr/>
          <a:lstStyle/>
          <a:p>
            <a:r>
              <a:rPr lang="en-US" dirty="0"/>
              <a:t>Criminal Matters and Investigations</a:t>
            </a:r>
          </a:p>
        </p:txBody>
      </p:sp>
    </p:spTree>
    <p:extLst>
      <p:ext uri="{BB962C8B-B14F-4D97-AF65-F5344CB8AC3E}">
        <p14:creationId xmlns:p14="http://schemas.microsoft.com/office/powerpoint/2010/main" val="1402214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208118" cy="4072561"/>
          </a:xfrm>
          <a:prstGeom prst="rect">
            <a:avLst/>
          </a:prstGeom>
        </p:spPr>
        <p:txBody>
          <a:bodyPr spcFirstLastPara="1" wrap="square" lIns="91425" tIns="91425" rIns="91425" bIns="91425" anchor="t" anchorCtr="0">
            <a:normAutofit lnSpcReduction="10000"/>
          </a:bodyPr>
          <a:lstStyle/>
          <a:p>
            <a:r>
              <a:rPr lang="en-US" dirty="0"/>
              <a:t>If you have received permission to release information, do not release anything except VERIFIED FACTS</a:t>
            </a:r>
            <a:br>
              <a:rPr lang="en-US" dirty="0"/>
            </a:br>
            <a:endParaRPr lang="en-US" dirty="0"/>
          </a:p>
          <a:p>
            <a:r>
              <a:rPr lang="en-US" dirty="0"/>
              <a:t>Do not comment on an accused person’s character or behavior before, during or after the start of an investigation or arrest</a:t>
            </a:r>
            <a:br>
              <a:rPr lang="en-US" dirty="0"/>
            </a:br>
            <a:endParaRPr lang="en-US" dirty="0"/>
          </a:p>
          <a:p>
            <a:r>
              <a:rPr lang="en-US" dirty="0"/>
              <a:t>Do not comment on evidence</a:t>
            </a:r>
            <a:br>
              <a:rPr lang="en-US" dirty="0"/>
            </a:br>
            <a:endParaRPr lang="en-US" dirty="0"/>
          </a:p>
          <a:p>
            <a:r>
              <a:rPr lang="en-US" dirty="0"/>
              <a:t>Do not offer any opinion about the guilt of the accused</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72</a:t>
            </a:fld>
            <a:endParaRPr dirty="0"/>
          </a:p>
        </p:txBody>
      </p:sp>
      <p:sp>
        <p:nvSpPr>
          <p:cNvPr id="2" name="Title 1"/>
          <p:cNvSpPr>
            <a:spLocks noGrp="1"/>
          </p:cNvSpPr>
          <p:nvPr>
            <p:ph type="title"/>
          </p:nvPr>
        </p:nvSpPr>
        <p:spPr/>
        <p:txBody>
          <a:bodyPr/>
          <a:lstStyle/>
          <a:p>
            <a:r>
              <a:rPr lang="en-US" dirty="0"/>
              <a:t>Criminal Matters and Investigations</a:t>
            </a:r>
          </a:p>
        </p:txBody>
      </p:sp>
    </p:spTree>
    <p:extLst>
      <p:ext uri="{BB962C8B-B14F-4D97-AF65-F5344CB8AC3E}">
        <p14:creationId xmlns:p14="http://schemas.microsoft.com/office/powerpoint/2010/main" val="29142949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0987" y="836664"/>
            <a:ext cx="8188663" cy="4143897"/>
          </a:xfrm>
          <a:prstGeom prst="rect">
            <a:avLst/>
          </a:prstGeom>
        </p:spPr>
        <p:txBody>
          <a:bodyPr spcFirstLastPara="1" wrap="square" lIns="91425" tIns="91425" rIns="91425" bIns="91425" anchor="t" anchorCtr="0">
            <a:normAutofit fontScale="92500" lnSpcReduction="10000"/>
          </a:bodyPr>
          <a:lstStyle/>
          <a:p>
            <a:r>
              <a:rPr lang="en-US" dirty="0"/>
              <a:t>Names of deceased or injured victims must not be released until 24 hours after NOK notification</a:t>
            </a:r>
            <a:br>
              <a:rPr lang="en-US" dirty="0"/>
            </a:br>
            <a:endParaRPr lang="en-US" dirty="0"/>
          </a:p>
          <a:p>
            <a:r>
              <a:rPr lang="en-US" dirty="0"/>
              <a:t>Before release, check with higher headquarters to ensure NOK has been properly notified</a:t>
            </a:r>
            <a:br>
              <a:rPr lang="en-US" dirty="0"/>
            </a:br>
            <a:endParaRPr lang="en-US" dirty="0"/>
          </a:p>
          <a:p>
            <a:r>
              <a:rPr lang="en-US" dirty="0"/>
              <a:t>If unsure, state, “The names of the victims are being withheld pending notification of next-of-kin.”</a:t>
            </a:r>
            <a:br>
              <a:rPr lang="en-US" dirty="0"/>
            </a:br>
            <a:endParaRPr lang="en-US" dirty="0"/>
          </a:p>
          <a:p>
            <a:r>
              <a:rPr lang="en-US" dirty="0"/>
              <a:t>Do not speculate about circumstances surrounding a criminal matter or accident- an investigation will determine the cause</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73</a:t>
            </a:fld>
            <a:endParaRPr dirty="0"/>
          </a:p>
        </p:txBody>
      </p:sp>
      <p:sp>
        <p:nvSpPr>
          <p:cNvPr id="2" name="Title 1"/>
          <p:cNvSpPr>
            <a:spLocks noGrp="1"/>
          </p:cNvSpPr>
          <p:nvPr>
            <p:ph type="title"/>
          </p:nvPr>
        </p:nvSpPr>
        <p:spPr/>
        <p:txBody>
          <a:bodyPr/>
          <a:lstStyle/>
          <a:p>
            <a:r>
              <a:rPr lang="en-US" dirty="0"/>
              <a:t>Criminal Matters and Investigations</a:t>
            </a:r>
          </a:p>
        </p:txBody>
      </p:sp>
    </p:spTree>
    <p:extLst>
      <p:ext uri="{BB962C8B-B14F-4D97-AF65-F5344CB8AC3E}">
        <p14:creationId xmlns:p14="http://schemas.microsoft.com/office/powerpoint/2010/main" val="2188269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4"/>
            <a:ext cx="8208118" cy="4182807"/>
          </a:xfrm>
          <a:prstGeom prst="rect">
            <a:avLst/>
          </a:prstGeom>
        </p:spPr>
        <p:txBody>
          <a:bodyPr spcFirstLastPara="1" wrap="square" lIns="91425" tIns="91425" rIns="91425" bIns="91425" anchor="t" anchorCtr="0">
            <a:normAutofit fontScale="92500" lnSpcReduction="10000"/>
          </a:bodyPr>
          <a:lstStyle/>
          <a:p>
            <a:r>
              <a:rPr lang="en-US" dirty="0"/>
              <a:t>What happens if there is an inadvertent release of information?</a:t>
            </a:r>
            <a:br>
              <a:rPr lang="en-US" dirty="0"/>
            </a:br>
            <a:endParaRPr lang="en-US" dirty="0"/>
          </a:p>
          <a:p>
            <a:r>
              <a:rPr lang="en-US" dirty="0"/>
              <a:t>DoD personnel responsible for serious security incidents will be held accountable as appropriate:</a:t>
            </a:r>
            <a:br>
              <a:rPr lang="en-US" dirty="0"/>
            </a:br>
            <a:endParaRPr lang="en-US" dirty="0"/>
          </a:p>
          <a:p>
            <a:pPr lvl="1"/>
            <a:r>
              <a:rPr lang="en-US" dirty="0"/>
              <a:t>Criminal proceeding</a:t>
            </a:r>
            <a:br>
              <a:rPr lang="en-US" dirty="0"/>
            </a:br>
            <a:endParaRPr lang="en-US" dirty="0"/>
          </a:p>
          <a:p>
            <a:pPr lvl="1"/>
            <a:r>
              <a:rPr lang="en-US" dirty="0"/>
              <a:t>Civil judicial action</a:t>
            </a:r>
            <a:br>
              <a:rPr lang="en-US" dirty="0"/>
            </a:br>
            <a:endParaRPr lang="en-US" dirty="0"/>
          </a:p>
          <a:p>
            <a:pPr lvl="1"/>
            <a:r>
              <a:rPr lang="en-US" dirty="0"/>
              <a:t>Disciplinary or adverse administrative action</a:t>
            </a:r>
            <a:br>
              <a:rPr lang="en-US" dirty="0"/>
            </a:br>
            <a:endParaRPr lang="en-US" dirty="0"/>
          </a:p>
          <a:p>
            <a:pPr lvl="1"/>
            <a:r>
              <a:rPr lang="en-US" dirty="0"/>
              <a:t>Other administrative action authorized by federal law</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74</a:t>
            </a:fld>
            <a:endParaRPr dirty="0"/>
          </a:p>
        </p:txBody>
      </p:sp>
      <p:sp>
        <p:nvSpPr>
          <p:cNvPr id="2" name="Title 1"/>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463102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4150382"/>
          </a:xfrm>
          <a:prstGeom prst="rect">
            <a:avLst/>
          </a:prstGeom>
        </p:spPr>
        <p:txBody>
          <a:bodyPr spcFirstLastPara="1" wrap="square" lIns="91425" tIns="91425" rIns="91425" bIns="91425" anchor="t" anchorCtr="0">
            <a:normAutofit lnSpcReduction="10000"/>
          </a:bodyPr>
          <a:lstStyle/>
          <a:p>
            <a:r>
              <a:rPr lang="en-US" dirty="0"/>
              <a:t>The compromise of classified information presents a threat to national security and may damage intelligence or operational capabilities</a:t>
            </a:r>
            <a:br>
              <a:rPr lang="en-US" dirty="0"/>
            </a:br>
            <a:endParaRPr lang="en-US" dirty="0"/>
          </a:p>
          <a:p>
            <a:r>
              <a:rPr lang="en-US" dirty="0"/>
              <a:t>Lessens the DoD’s ability to protect critical information, technologies and programs, or reduce the effectiveness of DoD management</a:t>
            </a:r>
            <a:br>
              <a:rPr lang="en-US" dirty="0"/>
            </a:br>
            <a:endParaRPr lang="en-US" dirty="0"/>
          </a:p>
          <a:p>
            <a:r>
              <a:rPr lang="en-US" dirty="0"/>
              <a:t>Once a compromise is known to have occurred, seriousness of damage must be determined and appropriate measures taken to negate the effects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75</a:t>
            </a:fld>
            <a:endParaRPr dirty="0"/>
          </a:p>
        </p:txBody>
      </p:sp>
      <p:sp>
        <p:nvSpPr>
          <p:cNvPr id="2" name="Title 1"/>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2131254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0987" y="836665"/>
            <a:ext cx="8188663" cy="4189292"/>
          </a:xfrm>
          <a:prstGeom prst="rect">
            <a:avLst/>
          </a:prstGeom>
        </p:spPr>
        <p:txBody>
          <a:bodyPr spcFirstLastPara="1" wrap="square" lIns="91425" tIns="91425" rIns="91425" bIns="91425" anchor="t" anchorCtr="0">
            <a:normAutofit/>
          </a:bodyPr>
          <a:lstStyle/>
          <a:p>
            <a:r>
              <a:rPr lang="en-US" dirty="0"/>
              <a:t>When possible, action will be taken to regain custody of documents or material that are compromised</a:t>
            </a:r>
            <a:br>
              <a:rPr lang="en-US" dirty="0"/>
            </a:br>
            <a:endParaRPr lang="en-US" dirty="0"/>
          </a:p>
          <a:p>
            <a:r>
              <a:rPr lang="en-US" dirty="0"/>
              <a:t>Security management must take appropriate action to identify the source and reason for the suspected or actual compromise and take remedial action</a:t>
            </a:r>
            <a:br>
              <a:rPr lang="en-US" dirty="0"/>
            </a:br>
            <a:endParaRPr lang="en-US" dirty="0"/>
          </a:p>
          <a:p>
            <a:r>
              <a:rPr lang="en-US" dirty="0"/>
              <a:t>Any person working for the DoD who becomes aware of the loss or potential compromise of classified information will immediately report it</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76</a:t>
            </a:fld>
            <a:endParaRPr dirty="0"/>
          </a:p>
        </p:txBody>
      </p:sp>
      <p:sp>
        <p:nvSpPr>
          <p:cNvPr id="2" name="Title 1"/>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4607322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177868" y="1992350"/>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Defense </a:t>
            </a:r>
            <a:br>
              <a:rPr lang="en-US" dirty="0"/>
            </a:br>
            <a:r>
              <a:rPr lang="en-US" dirty="0"/>
              <a:t>Public Affairs</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3</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77</a:t>
            </a:fld>
            <a:endParaRPr dirty="0"/>
          </a:p>
        </p:txBody>
      </p:sp>
    </p:spTree>
    <p:extLst>
      <p:ext uri="{BB962C8B-B14F-4D97-AF65-F5344CB8AC3E}">
        <p14:creationId xmlns:p14="http://schemas.microsoft.com/office/powerpoint/2010/main" val="19616496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44231"/>
            <a:ext cx="7762933"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Public Affairs Mission</a:t>
            </a:r>
            <a:br>
              <a:rPr lang="en-US" dirty="0"/>
            </a:br>
            <a:endParaRPr lang="en-US" dirty="0"/>
          </a:p>
          <a:p>
            <a:pPr marL="457200" lvl="0" indent="-381000" algn="l" rtl="0">
              <a:spcBef>
                <a:spcPts val="600"/>
              </a:spcBef>
              <a:spcAft>
                <a:spcPts val="0"/>
              </a:spcAft>
              <a:buSzPts val="2400"/>
              <a:buChar char="◉"/>
            </a:pPr>
            <a:r>
              <a:rPr lang="en-US" dirty="0"/>
              <a:t>Doctrinal Mission</a:t>
            </a:r>
            <a:br>
              <a:rPr lang="en-US" dirty="0"/>
            </a:br>
            <a:endParaRPr lang="en-US" dirty="0"/>
          </a:p>
          <a:p>
            <a:pPr marL="457200" lvl="0" indent="-381000" algn="l" rtl="0">
              <a:spcBef>
                <a:spcPts val="600"/>
              </a:spcBef>
              <a:spcAft>
                <a:spcPts val="0"/>
              </a:spcAft>
              <a:buSzPts val="2400"/>
              <a:buChar char="◉"/>
            </a:pPr>
            <a:r>
              <a:rPr lang="en-US" dirty="0"/>
              <a:t>Fundamentals of Information</a:t>
            </a:r>
            <a:br>
              <a:rPr lang="en-US" dirty="0"/>
            </a:br>
            <a:endParaRPr lang="en-US" dirty="0"/>
          </a:p>
          <a:p>
            <a:pPr marL="457200" lvl="0" indent="-381000" algn="l" rtl="0">
              <a:spcBef>
                <a:spcPts val="600"/>
              </a:spcBef>
              <a:spcAft>
                <a:spcPts val="0"/>
              </a:spcAft>
              <a:buSzPts val="2400"/>
              <a:buChar char="◉"/>
            </a:pPr>
            <a:r>
              <a:rPr lang="en-US" dirty="0"/>
              <a:t>Proactive versus Reactive</a:t>
            </a:r>
            <a:br>
              <a:rPr lang="en-US" dirty="0"/>
            </a:br>
            <a:endParaRPr lang="en-US" dirty="0"/>
          </a:p>
          <a:p>
            <a:pPr marL="457200" lvl="0" indent="-381000" algn="l" rtl="0">
              <a:spcBef>
                <a:spcPts val="600"/>
              </a:spcBef>
              <a:spcAft>
                <a:spcPts val="0"/>
              </a:spcAft>
              <a:buSzPts val="2400"/>
              <a:buChar char="◉"/>
            </a:pPr>
            <a:r>
              <a:rPr lang="en-US" dirty="0"/>
              <a:t>Military History</a:t>
            </a:r>
          </a:p>
          <a:p>
            <a:pPr marL="457200" lvl="0" indent="-381000" algn="l" rtl="0">
              <a:spcBef>
                <a:spcPts val="600"/>
              </a:spcBef>
              <a:spcAft>
                <a:spcPts val="0"/>
              </a:spcAft>
              <a:buSzPts val="2400"/>
              <a:buChar char="◉"/>
            </a:pPr>
            <a:endParaRPr lang="en-US" dirty="0"/>
          </a:p>
          <a:p>
            <a:pPr marL="457200" lvl="0" indent="-381000" algn="l" rtl="0">
              <a:spcBef>
                <a:spcPts val="600"/>
              </a:spcBef>
              <a:spcAft>
                <a:spcPts val="0"/>
              </a:spcAft>
              <a:buSzPts val="2400"/>
              <a:buChar char="◉"/>
            </a:pPr>
            <a:endParaRPr lang="en-US"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78</a:t>
            </a:fld>
            <a:endParaRPr dirty="0"/>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2295594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5148" cy="4150382"/>
          </a:xfrm>
          <a:prstGeom prst="rect">
            <a:avLst/>
          </a:prstGeom>
        </p:spPr>
        <p:txBody>
          <a:bodyPr spcFirstLastPara="1" wrap="square" lIns="91425" tIns="91425" rIns="91425" bIns="91425" anchor="t" anchorCtr="0">
            <a:normAutofit fontScale="92500" lnSpcReduction="10000"/>
          </a:bodyPr>
          <a:lstStyle/>
          <a:p>
            <a:r>
              <a:rPr lang="en-US" dirty="0"/>
              <a:t>PAOs provide advice to the commander on media events and operations</a:t>
            </a:r>
            <a:br>
              <a:rPr lang="en-US" dirty="0"/>
            </a:br>
            <a:endParaRPr lang="en-US" dirty="0"/>
          </a:p>
          <a:p>
            <a:pPr lvl="1"/>
            <a:r>
              <a:rPr lang="en-US" dirty="0"/>
              <a:t>UPARs do not provide advice, but may assist in gathering information</a:t>
            </a:r>
            <a:br>
              <a:rPr lang="en-US" dirty="0"/>
            </a:br>
            <a:endParaRPr lang="en-US" dirty="0"/>
          </a:p>
          <a:p>
            <a:r>
              <a:rPr lang="en-US" dirty="0"/>
              <a:t>Help with development and dissemination of command information message</a:t>
            </a:r>
            <a:br>
              <a:rPr lang="en-US" dirty="0"/>
            </a:br>
            <a:endParaRPr lang="en-US" dirty="0"/>
          </a:p>
          <a:p>
            <a:r>
              <a:rPr lang="en-US" dirty="0"/>
              <a:t>Enforces OPSEC</a:t>
            </a:r>
            <a:br>
              <a:rPr lang="en-US" dirty="0"/>
            </a:br>
            <a:endParaRPr lang="en-US" dirty="0"/>
          </a:p>
          <a:p>
            <a:r>
              <a:rPr lang="en-US" dirty="0"/>
              <a:t>Plans and assists U.S. military support to media</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79</a:t>
            </a:fld>
            <a:endParaRPr dirty="0"/>
          </a:p>
        </p:txBody>
      </p:sp>
      <p:sp>
        <p:nvSpPr>
          <p:cNvPr id="2" name="Title 1"/>
          <p:cNvSpPr>
            <a:spLocks noGrp="1"/>
          </p:cNvSpPr>
          <p:nvPr>
            <p:ph type="title"/>
          </p:nvPr>
        </p:nvSpPr>
        <p:spPr/>
        <p:txBody>
          <a:bodyPr/>
          <a:lstStyle/>
          <a:p>
            <a:r>
              <a:rPr lang="en-US" dirty="0"/>
              <a:t>Doctrinal Mission</a:t>
            </a:r>
          </a:p>
        </p:txBody>
      </p:sp>
    </p:spTree>
    <p:extLst>
      <p:ext uri="{BB962C8B-B14F-4D97-AF65-F5344CB8AC3E}">
        <p14:creationId xmlns:p14="http://schemas.microsoft.com/office/powerpoint/2010/main" val="183771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1131" y="1015464"/>
            <a:ext cx="6809700"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What is command information?</a:t>
            </a:r>
            <a:br>
              <a:rPr lang="en-US" dirty="0"/>
            </a:br>
            <a:endParaRPr dirty="0"/>
          </a:p>
          <a:p>
            <a:pPr marL="457200" lvl="0" indent="-381000" algn="l" rtl="0">
              <a:spcBef>
                <a:spcPts val="0"/>
              </a:spcBef>
              <a:spcAft>
                <a:spcPts val="0"/>
              </a:spcAft>
              <a:buSzPts val="2400"/>
              <a:buChar char="◉"/>
            </a:pPr>
            <a:r>
              <a:rPr lang="en-US" dirty="0"/>
              <a:t>Who produces it?</a:t>
            </a:r>
            <a:br>
              <a:rPr lang="en-US" dirty="0"/>
            </a:br>
            <a:endParaRPr dirty="0"/>
          </a:p>
          <a:p>
            <a:pPr marL="457200" lvl="0" indent="-381000" algn="l" rtl="0">
              <a:spcBef>
                <a:spcPts val="0"/>
              </a:spcBef>
              <a:spcAft>
                <a:spcPts val="0"/>
              </a:spcAft>
              <a:buSzPts val="2400"/>
              <a:buChar char="◉"/>
            </a:pPr>
            <a:r>
              <a:rPr lang="en" dirty="0"/>
              <a:t>Why is it important?</a:t>
            </a:r>
            <a:endParaRPr dirty="0"/>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dirty="0"/>
          </a:p>
        </p:txBody>
      </p:sp>
      <p:sp>
        <p:nvSpPr>
          <p:cNvPr id="2" name="Title 1"/>
          <p:cNvSpPr>
            <a:spLocks noGrp="1"/>
          </p:cNvSpPr>
          <p:nvPr>
            <p:ph type="title"/>
          </p:nvPr>
        </p:nvSpPr>
        <p:spPr/>
        <p:txBody>
          <a:bodyPr/>
          <a:lstStyle/>
          <a:p>
            <a:r>
              <a:rPr lang="en-US" dirty="0"/>
              <a:t>Agenda</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870"/>
            <a:ext cx="8544127" cy="4143692"/>
          </a:xfrm>
          <a:prstGeom prst="rect">
            <a:avLst/>
          </a:prstGeom>
        </p:spPr>
        <p:txBody>
          <a:bodyPr spcFirstLastPara="1" wrap="square" lIns="91425" tIns="91425" rIns="91425" bIns="91425" anchor="t" anchorCtr="0">
            <a:normAutofit/>
          </a:bodyPr>
          <a:lstStyle/>
          <a:p>
            <a:r>
              <a:rPr lang="en-US" i="1" dirty="0"/>
              <a:t>“It is the responsibility of the Department of Defense to make available timely and accurate information so the public, Congress and news media may assess and understand facts about national security and defense strategy.” – DOD Principles of Information</a:t>
            </a:r>
            <a:br>
              <a:rPr lang="en-US" i="1" dirty="0"/>
            </a:br>
            <a:endParaRPr lang="en-US" i="1" dirty="0"/>
          </a:p>
          <a:p>
            <a:pPr marL="76200" indent="0">
              <a:buNone/>
            </a:pPr>
            <a:r>
              <a:rPr lang="en-US" dirty="0"/>
              <a:t>There are several fundamentals of information that guide commanders for effective employment of public affairs operations and for an appropriate relationship with the media. </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80</a:t>
            </a:fld>
            <a:endParaRPr dirty="0"/>
          </a:p>
        </p:txBody>
      </p:sp>
      <p:sp>
        <p:nvSpPr>
          <p:cNvPr id="2" name="Title 1"/>
          <p:cNvSpPr>
            <a:spLocks noGrp="1"/>
          </p:cNvSpPr>
          <p:nvPr>
            <p:ph type="title"/>
          </p:nvPr>
        </p:nvSpPr>
        <p:spPr/>
        <p:txBody>
          <a:bodyPr/>
          <a:lstStyle/>
          <a:p>
            <a:r>
              <a:rPr lang="en-US" dirty="0"/>
              <a:t>Doctrinal Mission</a:t>
            </a:r>
          </a:p>
        </p:txBody>
      </p:sp>
    </p:spTree>
    <p:extLst>
      <p:ext uri="{BB962C8B-B14F-4D97-AF65-F5344CB8AC3E}">
        <p14:creationId xmlns:p14="http://schemas.microsoft.com/office/powerpoint/2010/main" val="1608421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5148" cy="3648010"/>
          </a:xfrm>
          <a:prstGeom prst="rect">
            <a:avLst/>
          </a:prstGeom>
        </p:spPr>
        <p:txBody>
          <a:bodyPr spcFirstLastPara="1" wrap="square" lIns="91425" tIns="91425" rIns="91425" bIns="91425" anchor="t" anchorCtr="0">
            <a:noAutofit/>
          </a:bodyPr>
          <a:lstStyle/>
          <a:p>
            <a:r>
              <a:rPr lang="en-US" dirty="0"/>
              <a:t>Honesty </a:t>
            </a:r>
          </a:p>
          <a:p>
            <a:pPr lvl="1"/>
            <a:r>
              <a:rPr lang="en-US" dirty="0"/>
              <a:t>PAOs will only release truthful information</a:t>
            </a:r>
            <a:br>
              <a:rPr lang="en-US" dirty="0"/>
            </a:br>
            <a:endParaRPr lang="en-US" dirty="0"/>
          </a:p>
          <a:p>
            <a:r>
              <a:rPr lang="en-US" dirty="0"/>
              <a:t>Timely information </a:t>
            </a:r>
          </a:p>
          <a:p>
            <a:pPr lvl="1"/>
            <a:r>
              <a:rPr lang="en-US" dirty="0"/>
              <a:t>Commanders should be prepared to release timely, coordinated and approved information about military operations</a:t>
            </a:r>
            <a:br>
              <a:rPr lang="en-US" dirty="0"/>
            </a:br>
            <a:endParaRPr lang="en-US" dirty="0"/>
          </a:p>
          <a:p>
            <a:r>
              <a:rPr lang="en-US" dirty="0"/>
              <a:t>Security</a:t>
            </a:r>
          </a:p>
          <a:p>
            <a:pPr lvl="1"/>
            <a:r>
              <a:rPr lang="en-US" dirty="0"/>
              <a:t>All DoD personnel are responsible for safeguarding sensitive information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81</a:t>
            </a:fld>
            <a:endParaRPr dirty="0"/>
          </a:p>
        </p:txBody>
      </p:sp>
      <p:sp>
        <p:nvSpPr>
          <p:cNvPr id="2" name="Title 1"/>
          <p:cNvSpPr>
            <a:spLocks noGrp="1"/>
          </p:cNvSpPr>
          <p:nvPr>
            <p:ph type="title"/>
          </p:nvPr>
        </p:nvSpPr>
        <p:spPr/>
        <p:txBody>
          <a:bodyPr/>
          <a:lstStyle/>
          <a:p>
            <a:r>
              <a:rPr lang="en-US" dirty="0"/>
              <a:t>Fundamentals of information</a:t>
            </a:r>
          </a:p>
        </p:txBody>
      </p:sp>
    </p:spTree>
    <p:extLst>
      <p:ext uri="{BB962C8B-B14F-4D97-AF65-F5344CB8AC3E}">
        <p14:creationId xmlns:p14="http://schemas.microsoft.com/office/powerpoint/2010/main" val="3005643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869"/>
            <a:ext cx="8195148" cy="4195573"/>
          </a:xfrm>
          <a:prstGeom prst="rect">
            <a:avLst/>
          </a:prstGeom>
        </p:spPr>
        <p:txBody>
          <a:bodyPr spcFirstLastPara="1" wrap="square" lIns="91425" tIns="91425" rIns="91425" bIns="91425" anchor="t" anchorCtr="0">
            <a:normAutofit lnSpcReduction="10000"/>
          </a:bodyPr>
          <a:lstStyle/>
          <a:p>
            <a:r>
              <a:rPr lang="en-US" dirty="0"/>
              <a:t>Consistent information</a:t>
            </a:r>
          </a:p>
          <a:p>
            <a:pPr lvl="1"/>
            <a:r>
              <a:rPr lang="en-US" dirty="0"/>
              <a:t>Commanders should ensure that DoD PA operations put forth a consistent message</a:t>
            </a:r>
            <a:br>
              <a:rPr lang="en-US" dirty="0"/>
            </a:br>
            <a:endParaRPr lang="en-US" dirty="0"/>
          </a:p>
          <a:p>
            <a:pPr lvl="1"/>
            <a:r>
              <a:rPr lang="en-US" dirty="0"/>
              <a:t>Information should be appropriately coordinated and in compliance with DoD and supported command guidance</a:t>
            </a:r>
            <a:br>
              <a:rPr lang="en-US" dirty="0"/>
            </a:br>
            <a:endParaRPr lang="en-US" dirty="0"/>
          </a:p>
          <a:p>
            <a:r>
              <a:rPr lang="en-US" dirty="0"/>
              <a:t>Tell the DoD story</a:t>
            </a:r>
          </a:p>
          <a:p>
            <a:pPr lvl="1"/>
            <a:r>
              <a:rPr lang="en-US" dirty="0"/>
              <a:t>All DoD members help provide accurate information about Armed Forces and national defense operations to the public</a:t>
            </a:r>
            <a:br>
              <a:rPr lang="en-US" dirty="0"/>
            </a:br>
            <a:endParaRPr lang="en-US" dirty="0"/>
          </a:p>
          <a:p>
            <a:pPr lvl="1"/>
            <a:r>
              <a:rPr lang="en-US" dirty="0"/>
              <a:t>Commanders should educate and encourage military and civilian employees to tell the DoD story</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82</a:t>
            </a:fld>
            <a:endParaRPr dirty="0"/>
          </a:p>
        </p:txBody>
      </p:sp>
      <p:sp>
        <p:nvSpPr>
          <p:cNvPr id="2" name="Title 1"/>
          <p:cNvSpPr>
            <a:spLocks noGrp="1"/>
          </p:cNvSpPr>
          <p:nvPr>
            <p:ph type="title"/>
          </p:nvPr>
        </p:nvSpPr>
        <p:spPr/>
        <p:txBody>
          <a:bodyPr/>
          <a:lstStyle/>
          <a:p>
            <a:r>
              <a:rPr lang="en-US" dirty="0"/>
              <a:t>Fundamentals of information</a:t>
            </a:r>
          </a:p>
        </p:txBody>
      </p:sp>
    </p:spTree>
    <p:extLst>
      <p:ext uri="{BB962C8B-B14F-4D97-AF65-F5344CB8AC3E}">
        <p14:creationId xmlns:p14="http://schemas.microsoft.com/office/powerpoint/2010/main" val="935108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0987" y="842116"/>
            <a:ext cx="8188663" cy="4164386"/>
          </a:xfrm>
          <a:prstGeom prst="rect">
            <a:avLst/>
          </a:prstGeom>
        </p:spPr>
        <p:txBody>
          <a:bodyPr spcFirstLastPara="1" wrap="square" lIns="91425" tIns="91425" rIns="91425" bIns="91425" anchor="t" anchorCtr="0">
            <a:normAutofit/>
          </a:bodyPr>
          <a:lstStyle/>
          <a:p>
            <a:r>
              <a:rPr lang="en-US" dirty="0"/>
              <a:t>Proactive</a:t>
            </a:r>
          </a:p>
          <a:p>
            <a:pPr lvl="1"/>
            <a:r>
              <a:rPr lang="en-US" dirty="0"/>
              <a:t>Seeking to build strong relationships with internal and external audiences through frequent communication</a:t>
            </a:r>
            <a:br>
              <a:rPr lang="en-US" dirty="0"/>
            </a:br>
            <a:endParaRPr lang="en-US" dirty="0"/>
          </a:p>
          <a:p>
            <a:pPr lvl="1"/>
            <a:r>
              <a:rPr lang="en-US" dirty="0"/>
              <a:t>Press releases, media invites, press kits</a:t>
            </a:r>
            <a:br>
              <a:rPr lang="en-US" dirty="0"/>
            </a:br>
            <a:endParaRPr lang="en-US" dirty="0"/>
          </a:p>
          <a:p>
            <a:r>
              <a:rPr lang="en-US" dirty="0"/>
              <a:t>Reactive</a:t>
            </a:r>
          </a:p>
          <a:p>
            <a:pPr lvl="1"/>
            <a:r>
              <a:rPr lang="en-US" dirty="0"/>
              <a:t>Fighting to catch up or counter negative or misleading information after it has already been published/broadcast</a:t>
            </a:r>
            <a:br>
              <a:rPr lang="en-US" dirty="0"/>
            </a:br>
            <a:endParaRPr lang="en-US" dirty="0"/>
          </a:p>
          <a:p>
            <a:pPr lvl="1"/>
            <a:r>
              <a:rPr lang="en-US" dirty="0"/>
              <a:t>Noise complaints, response to query, contacting editor/station manager</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83</a:t>
            </a:fld>
            <a:endParaRPr dirty="0"/>
          </a:p>
        </p:txBody>
      </p:sp>
      <p:sp>
        <p:nvSpPr>
          <p:cNvPr id="2" name="Title 1"/>
          <p:cNvSpPr>
            <a:spLocks noGrp="1"/>
          </p:cNvSpPr>
          <p:nvPr>
            <p:ph type="title"/>
          </p:nvPr>
        </p:nvSpPr>
        <p:spPr/>
        <p:txBody>
          <a:bodyPr/>
          <a:lstStyle/>
          <a:p>
            <a:r>
              <a:rPr lang="en-US" dirty="0"/>
              <a:t>Proactive versus reactive</a:t>
            </a:r>
          </a:p>
        </p:txBody>
      </p:sp>
    </p:spTree>
    <p:extLst>
      <p:ext uri="{BB962C8B-B14F-4D97-AF65-F5344CB8AC3E}">
        <p14:creationId xmlns:p14="http://schemas.microsoft.com/office/powerpoint/2010/main" val="23316964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4"/>
            <a:ext cx="8195148" cy="4040135"/>
          </a:xfrm>
          <a:prstGeom prst="rect">
            <a:avLst/>
          </a:prstGeom>
        </p:spPr>
        <p:txBody>
          <a:bodyPr spcFirstLastPara="1" wrap="square" lIns="91425" tIns="91425" rIns="91425" bIns="91425" anchor="t" anchorCtr="0">
            <a:normAutofit fontScale="92500" lnSpcReduction="10000"/>
          </a:bodyPr>
          <a:lstStyle/>
          <a:p>
            <a:r>
              <a:rPr lang="en-US" dirty="0"/>
              <a:t>PA and military history are symbiotic</a:t>
            </a:r>
            <a:br>
              <a:rPr lang="en-US" dirty="0"/>
            </a:br>
            <a:endParaRPr lang="en-US" dirty="0"/>
          </a:p>
          <a:p>
            <a:r>
              <a:rPr lang="en-US" dirty="0"/>
              <a:t>UPARs are responsible for:</a:t>
            </a:r>
          </a:p>
          <a:p>
            <a:pPr lvl="1"/>
            <a:r>
              <a:rPr lang="en-US" dirty="0"/>
              <a:t>Deployment reports</a:t>
            </a:r>
          </a:p>
          <a:p>
            <a:pPr lvl="1"/>
            <a:r>
              <a:rPr lang="en-US" dirty="0"/>
              <a:t>Unit photos</a:t>
            </a:r>
          </a:p>
          <a:p>
            <a:pPr lvl="1"/>
            <a:r>
              <a:rPr lang="en-US" dirty="0"/>
              <a:t>CI archives</a:t>
            </a:r>
          </a:p>
          <a:p>
            <a:pPr lvl="1"/>
            <a:r>
              <a:rPr lang="en-US" dirty="0"/>
              <a:t>Digital news screenshots</a:t>
            </a:r>
            <a:br>
              <a:rPr lang="en-US" dirty="0"/>
            </a:br>
            <a:endParaRPr lang="en-US" dirty="0"/>
          </a:p>
          <a:p>
            <a:r>
              <a:rPr lang="en-US" dirty="0"/>
              <a:t>UPARs should assist with:</a:t>
            </a:r>
          </a:p>
          <a:p>
            <a:pPr lvl="1"/>
            <a:r>
              <a:rPr lang="en-US" dirty="0"/>
              <a:t>Static displays</a:t>
            </a:r>
          </a:p>
          <a:p>
            <a:pPr lvl="1"/>
            <a:r>
              <a:rPr lang="en-US" dirty="0"/>
              <a:t>Heritage month</a:t>
            </a:r>
          </a:p>
          <a:p>
            <a:pPr lvl="1"/>
            <a:r>
              <a:rPr lang="en-US" dirty="0"/>
              <a:t>Unit histories</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84</a:t>
            </a:fld>
            <a:endParaRPr dirty="0"/>
          </a:p>
        </p:txBody>
      </p:sp>
      <p:sp>
        <p:nvSpPr>
          <p:cNvPr id="2" name="Title 1"/>
          <p:cNvSpPr>
            <a:spLocks noGrp="1"/>
          </p:cNvSpPr>
          <p:nvPr>
            <p:ph type="title"/>
          </p:nvPr>
        </p:nvSpPr>
        <p:spPr/>
        <p:txBody>
          <a:bodyPr/>
          <a:lstStyle/>
          <a:p>
            <a:r>
              <a:rPr lang="en-US" dirty="0"/>
              <a:t>Military history</a:t>
            </a:r>
          </a:p>
        </p:txBody>
      </p:sp>
    </p:spTree>
    <p:extLst>
      <p:ext uri="{BB962C8B-B14F-4D97-AF65-F5344CB8AC3E}">
        <p14:creationId xmlns:p14="http://schemas.microsoft.com/office/powerpoint/2010/main" val="8750349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177868" y="1992350"/>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Principles of Information </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rPr>
              <a:t>4</a:t>
            </a: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85</a:t>
            </a:fld>
            <a:endParaRPr dirty="0"/>
          </a:p>
        </p:txBody>
      </p:sp>
    </p:spTree>
    <p:extLst>
      <p:ext uri="{BB962C8B-B14F-4D97-AF65-F5344CB8AC3E}">
        <p14:creationId xmlns:p14="http://schemas.microsoft.com/office/powerpoint/2010/main" val="29143350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182"/>
            <a:ext cx="7769418"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Parental Permissions</a:t>
            </a:r>
            <a:br>
              <a:rPr lang="en-US" dirty="0"/>
            </a:br>
            <a:endParaRPr lang="en-US" dirty="0"/>
          </a:p>
          <a:p>
            <a:pPr marL="457200" lvl="0" indent="-381000" algn="l" rtl="0">
              <a:spcBef>
                <a:spcPts val="600"/>
              </a:spcBef>
              <a:spcAft>
                <a:spcPts val="0"/>
              </a:spcAft>
              <a:buSzPts val="2400"/>
              <a:buChar char="◉"/>
            </a:pPr>
            <a:r>
              <a:rPr lang="en-US" dirty="0"/>
              <a:t>Copyright</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86</a:t>
            </a:fld>
            <a:endParaRPr dirty="0"/>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674057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6664"/>
            <a:ext cx="8201633" cy="4241174"/>
          </a:xfrm>
          <a:prstGeom prst="rect">
            <a:avLst/>
          </a:prstGeom>
        </p:spPr>
        <p:txBody>
          <a:bodyPr spcFirstLastPara="1" wrap="square" lIns="91425" tIns="91425" rIns="91425" bIns="91425" anchor="t" anchorCtr="0">
            <a:normAutofit lnSpcReduction="10000"/>
          </a:bodyPr>
          <a:lstStyle/>
          <a:p>
            <a:r>
              <a:rPr lang="en-US" dirty="0"/>
              <a:t>Photos of children during family day or community day events must have parental permission prior to releasing</a:t>
            </a:r>
            <a:br>
              <a:rPr lang="en-US" dirty="0"/>
            </a:br>
            <a:endParaRPr lang="en-US" dirty="0"/>
          </a:p>
          <a:p>
            <a:pPr lvl="1"/>
            <a:r>
              <a:rPr lang="en-US" dirty="0"/>
              <a:t>Ask en-masse prior to photographing for those opposed to inform you, easier to identify those who don’t approve</a:t>
            </a:r>
            <a:br>
              <a:rPr lang="en-US" dirty="0"/>
            </a:br>
            <a:endParaRPr lang="en-US" dirty="0"/>
          </a:p>
          <a:p>
            <a:r>
              <a:rPr lang="en-US" dirty="0"/>
              <a:t>Humanitarian and IRT missions may be subject to different guidelines; higher PAO will provide guidance </a:t>
            </a:r>
            <a:br>
              <a:rPr lang="en-US" dirty="0"/>
            </a:br>
            <a:endParaRPr lang="en-US" dirty="0"/>
          </a:p>
          <a:p>
            <a:r>
              <a:rPr lang="en-US" dirty="0"/>
              <a:t>Photo/video release form can be obtained from PAO office</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87</a:t>
            </a:fld>
            <a:endParaRPr dirty="0"/>
          </a:p>
        </p:txBody>
      </p:sp>
      <p:sp>
        <p:nvSpPr>
          <p:cNvPr id="2" name="Title 1"/>
          <p:cNvSpPr>
            <a:spLocks noGrp="1"/>
          </p:cNvSpPr>
          <p:nvPr>
            <p:ph type="title"/>
          </p:nvPr>
        </p:nvSpPr>
        <p:spPr/>
        <p:txBody>
          <a:bodyPr/>
          <a:lstStyle/>
          <a:p>
            <a:r>
              <a:rPr lang="en-US" dirty="0"/>
              <a:t>Parental Permissions</a:t>
            </a:r>
          </a:p>
        </p:txBody>
      </p:sp>
    </p:spTree>
    <p:extLst>
      <p:ext uri="{BB962C8B-B14F-4D97-AF65-F5344CB8AC3E}">
        <p14:creationId xmlns:p14="http://schemas.microsoft.com/office/powerpoint/2010/main" val="191716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5148" cy="3648010"/>
          </a:xfrm>
          <a:prstGeom prst="rect">
            <a:avLst/>
          </a:prstGeom>
        </p:spPr>
        <p:txBody>
          <a:bodyPr spcFirstLastPara="1" wrap="square" lIns="91425" tIns="91425" rIns="91425" bIns="91425" anchor="t" anchorCtr="0">
            <a:normAutofit/>
          </a:bodyPr>
          <a:lstStyle/>
          <a:p>
            <a:r>
              <a:rPr lang="en-US" dirty="0"/>
              <a:t>Copyright is a form of protection provided by the laws of the United States (Title 17 of the United States Code) to the authors of original works of authorship, including literary, dramatic, musical artistic and certain other intellectual works</a:t>
            </a:r>
            <a:br>
              <a:rPr lang="en-US" dirty="0"/>
            </a:br>
            <a:endParaRPr lang="en-US" dirty="0"/>
          </a:p>
          <a:p>
            <a:r>
              <a:rPr lang="en-US" dirty="0"/>
              <a:t>Copyright protection is automatic when an original work is fixed in a tangible medium of expression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88</a:t>
            </a:fld>
            <a:endParaRPr dirty="0"/>
          </a:p>
        </p:txBody>
      </p:sp>
      <p:sp>
        <p:nvSpPr>
          <p:cNvPr id="2" name="Title 1"/>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28649744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40987" y="836665"/>
            <a:ext cx="8188663" cy="3648010"/>
          </a:xfrm>
          <a:prstGeom prst="rect">
            <a:avLst/>
          </a:prstGeom>
        </p:spPr>
        <p:txBody>
          <a:bodyPr spcFirstLastPara="1" wrap="square" lIns="91425" tIns="91425" rIns="91425" bIns="91425" anchor="t" anchorCtr="0">
            <a:noAutofit/>
          </a:bodyPr>
          <a:lstStyle/>
          <a:p>
            <a:r>
              <a:rPr lang="en-US" dirty="0"/>
              <a:t>It does not require that a copyright notice be placed on the work, that it be published, or that it is registered with the Copyright Office</a:t>
            </a:r>
            <a:br>
              <a:rPr lang="en-US" dirty="0"/>
            </a:br>
            <a:endParaRPr lang="en-US" dirty="0"/>
          </a:p>
          <a:p>
            <a:r>
              <a:rPr lang="en-US" dirty="0"/>
              <a:t>Copyright protection does not pertain to ideas and facts, only manner of expression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89</a:t>
            </a:fld>
            <a:endParaRPr dirty="0"/>
          </a:p>
        </p:txBody>
      </p:sp>
      <p:sp>
        <p:nvSpPr>
          <p:cNvPr id="2" name="Title 1"/>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328880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8139" y="888972"/>
            <a:ext cx="8105088" cy="4254528"/>
          </a:xfrm>
          <a:prstGeom prst="rect">
            <a:avLst/>
          </a:prstGeom>
        </p:spPr>
        <p:txBody>
          <a:bodyPr spcFirstLastPara="1" wrap="square" lIns="91425" tIns="91425" rIns="91425" bIns="91425" anchor="t" anchorCtr="0">
            <a:normAutofit fontScale="92500" lnSpcReduction="20000"/>
          </a:bodyPr>
          <a:lstStyle/>
          <a:p>
            <a:pPr marL="457200" lvl="0" indent="-381000" algn="l" rtl="0">
              <a:spcBef>
                <a:spcPts val="600"/>
              </a:spcBef>
              <a:spcAft>
                <a:spcPts val="0"/>
              </a:spcAft>
              <a:buSzPts val="2400"/>
              <a:buChar char="◉"/>
            </a:pPr>
            <a:r>
              <a:rPr lang="en-US" dirty="0"/>
              <a:t>Provides the commander a primary method of communicating important information to members of the command</a:t>
            </a:r>
            <a:br>
              <a:rPr lang="en-US" dirty="0"/>
            </a:br>
            <a:endParaRPr lang="en-US" dirty="0"/>
          </a:p>
          <a:p>
            <a:pPr marL="457200" lvl="0" indent="-381000" algn="l" rtl="0">
              <a:spcBef>
                <a:spcPts val="600"/>
              </a:spcBef>
              <a:spcAft>
                <a:spcPts val="0"/>
              </a:spcAft>
              <a:buSzPts val="2400"/>
              <a:buChar char="◉"/>
            </a:pPr>
            <a:r>
              <a:rPr lang="en-US" dirty="0"/>
              <a:t>Aids with internal command cooperation and mission performance</a:t>
            </a:r>
            <a:br>
              <a:rPr lang="en-US" dirty="0"/>
            </a:br>
            <a:endParaRPr lang="en-US" dirty="0"/>
          </a:p>
          <a:p>
            <a:pPr marL="457200" lvl="0" indent="-381000" algn="l" rtl="0">
              <a:spcBef>
                <a:spcPts val="600"/>
              </a:spcBef>
              <a:spcAft>
                <a:spcPts val="0"/>
              </a:spcAft>
              <a:buSzPts val="2400"/>
              <a:buChar char="◉"/>
            </a:pPr>
            <a:r>
              <a:rPr lang="en-US" dirty="0"/>
              <a:t>Keeps members of the command informed, helps improve quality of life, promotes morale and esprit de corps and fosters career retention</a:t>
            </a:r>
            <a:br>
              <a:rPr lang="en-US" dirty="0"/>
            </a:br>
            <a:endParaRPr lang="en-US" dirty="0"/>
          </a:p>
          <a:p>
            <a:pPr marL="457200" lvl="0" indent="-381000" algn="l" rtl="0">
              <a:spcBef>
                <a:spcPts val="600"/>
              </a:spcBef>
              <a:spcAft>
                <a:spcPts val="0"/>
              </a:spcAft>
              <a:buSzPts val="2400"/>
              <a:buChar char="◉"/>
            </a:pPr>
            <a:r>
              <a:rPr lang="en-US" dirty="0"/>
              <a:t>Command information products may also be released via external communication methods</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dirty="0"/>
          </a:p>
        </p:txBody>
      </p:sp>
      <p:sp>
        <p:nvSpPr>
          <p:cNvPr id="2" name="Title 1"/>
          <p:cNvSpPr>
            <a:spLocks noGrp="1"/>
          </p:cNvSpPr>
          <p:nvPr>
            <p:ph type="title"/>
          </p:nvPr>
        </p:nvSpPr>
        <p:spPr/>
        <p:txBody>
          <a:bodyPr/>
          <a:lstStyle/>
          <a:p>
            <a:r>
              <a:rPr lang="en-US" dirty="0"/>
              <a:t>Command Information</a:t>
            </a:r>
          </a:p>
        </p:txBody>
      </p:sp>
    </p:spTree>
    <p:extLst>
      <p:ext uri="{BB962C8B-B14F-4D97-AF65-F5344CB8AC3E}">
        <p14:creationId xmlns:p14="http://schemas.microsoft.com/office/powerpoint/2010/main" val="28936094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4"/>
            <a:ext cx="8208118" cy="4182807"/>
          </a:xfrm>
          <a:prstGeom prst="rect">
            <a:avLst/>
          </a:prstGeom>
        </p:spPr>
        <p:txBody>
          <a:bodyPr spcFirstLastPara="1" wrap="square" lIns="91425" tIns="91425" rIns="91425" bIns="91425" anchor="t" anchorCtr="0">
            <a:normAutofit lnSpcReduction="10000"/>
          </a:bodyPr>
          <a:lstStyle/>
          <a:p>
            <a:r>
              <a:rPr lang="en-US" dirty="0"/>
              <a:t>Fair Use</a:t>
            </a:r>
          </a:p>
          <a:p>
            <a:pPr lvl="1"/>
            <a:r>
              <a:rPr lang="en-US" dirty="0"/>
              <a:t>Sometimes copyrighted material can be used, but it must fall under ‘fair use’ rule</a:t>
            </a:r>
            <a:br>
              <a:rPr lang="en-US" dirty="0"/>
            </a:br>
            <a:endParaRPr lang="en-US" dirty="0"/>
          </a:p>
          <a:p>
            <a:pPr lvl="1"/>
            <a:r>
              <a:rPr lang="en-US" dirty="0"/>
              <a:t>Fair use limitation identifies four factors that should be evaluated on a case-by-case basis in order to determine if a specific use is fair</a:t>
            </a:r>
            <a:br>
              <a:rPr lang="en-US" dirty="0"/>
            </a:br>
            <a:endParaRPr lang="en-US" dirty="0"/>
          </a:p>
          <a:p>
            <a:pPr lvl="1"/>
            <a:r>
              <a:rPr lang="en-US" dirty="0"/>
              <a:t>To ensure broad use of a product, use non-copyrighted materials or provide raw video and collaborate with PAO on your project</a:t>
            </a:r>
            <a:br>
              <a:rPr lang="en-US" dirty="0"/>
            </a:br>
            <a:endParaRPr lang="en-US" dirty="0"/>
          </a:p>
          <a:p>
            <a:r>
              <a:rPr lang="en-US" dirty="0"/>
              <a:t>What are some examples of fair use vs. copyright?</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90</a:t>
            </a:fld>
            <a:endParaRPr dirty="0"/>
          </a:p>
        </p:txBody>
      </p:sp>
      <p:sp>
        <p:nvSpPr>
          <p:cNvPr id="2" name="Title 1"/>
          <p:cNvSpPr>
            <a:spLocks noGrp="1"/>
          </p:cNvSpPr>
          <p:nvPr>
            <p:ph type="title"/>
          </p:nvPr>
        </p:nvSpPr>
        <p:spPr/>
        <p:txBody>
          <a:bodyPr/>
          <a:lstStyle/>
          <a:p>
            <a:r>
              <a:rPr lang="en-US" dirty="0"/>
              <a:t>Copyright </a:t>
            </a:r>
          </a:p>
        </p:txBody>
      </p:sp>
    </p:spTree>
    <p:extLst>
      <p:ext uri="{BB962C8B-B14F-4D97-AF65-F5344CB8AC3E}">
        <p14:creationId xmlns:p14="http://schemas.microsoft.com/office/powerpoint/2010/main" val="395978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08562" y="836665"/>
            <a:ext cx="8221088" cy="3648010"/>
          </a:xfrm>
          <a:prstGeom prst="rect">
            <a:avLst/>
          </a:prstGeom>
        </p:spPr>
        <p:txBody>
          <a:bodyPr spcFirstLastPara="1" wrap="square" lIns="91425" tIns="91425" rIns="91425" bIns="91425" anchor="t" anchorCtr="0">
            <a:noAutofit/>
          </a:bodyPr>
          <a:lstStyle/>
          <a:p>
            <a:r>
              <a:rPr lang="en-US" dirty="0"/>
              <a:t>Government Exception</a:t>
            </a:r>
          </a:p>
          <a:p>
            <a:pPr lvl="1"/>
            <a:r>
              <a:rPr lang="en-US" dirty="0"/>
              <a:t>Works prepared by government employees as part of their official duties are NOT subject to copyright protection</a:t>
            </a:r>
            <a:br>
              <a:rPr lang="en-US" dirty="0"/>
            </a:br>
            <a:endParaRPr lang="en-US" dirty="0"/>
          </a:p>
          <a:p>
            <a:pPr lvl="1"/>
            <a:r>
              <a:rPr lang="en-US" dirty="0">
                <a:solidFill>
                  <a:srgbClr val="0070C0"/>
                </a:solidFill>
              </a:rPr>
              <a:t>If you are a service member, working with government equipment, and/or on government time, you cannot copyright your work- it belongs to the government</a:t>
            </a:r>
            <a:br>
              <a:rPr lang="en-US" dirty="0">
                <a:solidFill>
                  <a:srgbClr val="0070C0"/>
                </a:solidFill>
              </a:rPr>
            </a:br>
            <a:endParaRPr lang="en-US" dirty="0">
              <a:solidFill>
                <a:srgbClr val="0070C0"/>
              </a:solidFill>
            </a:endParaRPr>
          </a:p>
          <a:p>
            <a:pPr lvl="1"/>
            <a:r>
              <a:rPr lang="en-US" dirty="0"/>
              <a:t>17 U.S. Code § 105 - Subject matter of copyright: United States Government works</a:t>
            </a:r>
          </a:p>
          <a:p>
            <a:pPr lvl="1"/>
            <a:endParaRPr lang="en-US" dirty="0">
              <a:solidFill>
                <a:srgbClr val="0070C0"/>
              </a:solidFill>
            </a:endParaRP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91</a:t>
            </a:fld>
            <a:endParaRPr dirty="0"/>
          </a:p>
        </p:txBody>
      </p:sp>
      <p:sp>
        <p:nvSpPr>
          <p:cNvPr id="2" name="Title 1"/>
          <p:cNvSpPr>
            <a:spLocks noGrp="1"/>
          </p:cNvSpPr>
          <p:nvPr>
            <p:ph type="title"/>
          </p:nvPr>
        </p:nvSpPr>
        <p:spPr/>
        <p:txBody>
          <a:bodyPr/>
          <a:lstStyle/>
          <a:p>
            <a:r>
              <a:rPr lang="en-US" dirty="0"/>
              <a:t>Copyright </a:t>
            </a:r>
          </a:p>
        </p:txBody>
      </p:sp>
    </p:spTree>
    <p:extLst>
      <p:ext uri="{BB962C8B-B14F-4D97-AF65-F5344CB8AC3E}">
        <p14:creationId xmlns:p14="http://schemas.microsoft.com/office/powerpoint/2010/main" val="4586296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665"/>
            <a:ext cx="8195148" cy="3648010"/>
          </a:xfrm>
          <a:prstGeom prst="rect">
            <a:avLst/>
          </a:prstGeom>
        </p:spPr>
        <p:txBody>
          <a:bodyPr spcFirstLastPara="1" wrap="square" lIns="91425" tIns="91425" rIns="91425" bIns="91425" anchor="t" anchorCtr="0">
            <a:noAutofit/>
          </a:bodyPr>
          <a:lstStyle/>
          <a:p>
            <a:r>
              <a:rPr lang="en-US" dirty="0"/>
              <a:t>This act allows a member of the public who follows the rules established by proper authority in the Department of Defense to request a record without it being withheld in whole or part unless the record is exempt from mandatory partial or total disclosure?</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92</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23537329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3648010"/>
          </a:xfrm>
          <a:prstGeom prst="rect">
            <a:avLst/>
          </a:prstGeom>
        </p:spPr>
        <p:txBody>
          <a:bodyPr spcFirstLastPara="1" wrap="square" lIns="91425" tIns="91425" rIns="91425" bIns="91425" anchor="t" anchorCtr="0">
            <a:noAutofit/>
          </a:bodyPr>
          <a:lstStyle/>
          <a:p>
            <a:r>
              <a:rPr lang="en-US" dirty="0"/>
              <a:t>A- Privacy Act</a:t>
            </a:r>
            <a:br>
              <a:rPr lang="en-US" dirty="0"/>
            </a:br>
            <a:endParaRPr lang="en-US" dirty="0"/>
          </a:p>
          <a:p>
            <a:r>
              <a:rPr lang="en-US" dirty="0"/>
              <a:t>B- Freedom of Information Act</a:t>
            </a:r>
            <a:br>
              <a:rPr lang="en-US" dirty="0"/>
            </a:br>
            <a:endParaRPr lang="en-US" dirty="0"/>
          </a:p>
          <a:p>
            <a:r>
              <a:rPr lang="en-US" dirty="0"/>
              <a:t>C- Fair Use</a:t>
            </a:r>
            <a:br>
              <a:rPr lang="en-US" dirty="0"/>
            </a:br>
            <a:endParaRPr lang="en-US" dirty="0"/>
          </a:p>
          <a:p>
            <a:r>
              <a:rPr lang="en-US" dirty="0"/>
              <a:t>D- Health Insurance Portability and Accountability Act</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93</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6463740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15047" y="836665"/>
            <a:ext cx="8214603" cy="3648010"/>
          </a:xfrm>
          <a:prstGeom prst="rect">
            <a:avLst/>
          </a:prstGeom>
        </p:spPr>
        <p:txBody>
          <a:bodyPr spcFirstLastPara="1" wrap="square" lIns="91425" tIns="91425" rIns="91425" bIns="91425" anchor="t" anchorCtr="0">
            <a:noAutofit/>
          </a:bodyPr>
          <a:lstStyle/>
          <a:p>
            <a:r>
              <a:rPr lang="en-US" dirty="0"/>
              <a:t>A- Privacy Act</a:t>
            </a:r>
            <a:br>
              <a:rPr lang="en-US" dirty="0"/>
            </a:br>
            <a:endParaRPr lang="en-US" dirty="0"/>
          </a:p>
          <a:p>
            <a:r>
              <a:rPr lang="en-US" dirty="0">
                <a:solidFill>
                  <a:srgbClr val="00B050"/>
                </a:solidFill>
              </a:rPr>
              <a:t>B- Freedom of Information Act</a:t>
            </a:r>
            <a:br>
              <a:rPr lang="en-US" dirty="0"/>
            </a:br>
            <a:endParaRPr lang="en-US" dirty="0"/>
          </a:p>
          <a:p>
            <a:r>
              <a:rPr lang="en-US" dirty="0"/>
              <a:t>C- Fair Use</a:t>
            </a:r>
            <a:br>
              <a:rPr lang="en-US" dirty="0"/>
            </a:br>
            <a:endParaRPr lang="en-US" dirty="0"/>
          </a:p>
          <a:p>
            <a:r>
              <a:rPr lang="en-US" dirty="0"/>
              <a:t>D- Health Insurance Portability and Accountability Act</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94</a:t>
            </a:fld>
            <a:endParaRPr dirty="0"/>
          </a:p>
        </p:txBody>
      </p:sp>
      <p:sp>
        <p:nvSpPr>
          <p:cNvPr id="2" name="Title 1"/>
          <p:cNvSpPr>
            <a:spLocks noGrp="1"/>
          </p:cNvSpPr>
          <p:nvPr>
            <p:ph type="title"/>
          </p:nvPr>
        </p:nvSpPr>
        <p:spPr/>
        <p:txBody>
          <a:bodyPr/>
          <a:lstStyle/>
          <a:p>
            <a:r>
              <a:rPr lang="en-US" dirty="0"/>
              <a:t>Check on Learning</a:t>
            </a:r>
          </a:p>
        </p:txBody>
      </p:sp>
    </p:spTree>
    <p:extLst>
      <p:ext uri="{BB962C8B-B14F-4D97-AF65-F5344CB8AC3E}">
        <p14:creationId xmlns:p14="http://schemas.microsoft.com/office/powerpoint/2010/main" val="14217631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177868" y="1992350"/>
            <a:ext cx="4456396"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Guidelines for the Release of Information</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Lora"/>
                <a:ea typeface="Lora"/>
                <a:cs typeface="Lora"/>
                <a:sym typeface="Lora"/>
              </a:rPr>
              <a:t>5</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95</a:t>
            </a:fld>
            <a:endParaRPr dirty="0"/>
          </a:p>
        </p:txBody>
      </p:sp>
    </p:spTree>
    <p:extLst>
      <p:ext uri="{BB962C8B-B14F-4D97-AF65-F5344CB8AC3E}">
        <p14:creationId xmlns:p14="http://schemas.microsoft.com/office/powerpoint/2010/main" val="13903535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34502" y="836181"/>
            <a:ext cx="7756448" cy="4235171"/>
          </a:xfrm>
          <a:prstGeom prst="rect">
            <a:avLst/>
          </a:prstGeom>
        </p:spPr>
        <p:txBody>
          <a:bodyPr spcFirstLastPara="1" wrap="square" lIns="91425" tIns="91425" rIns="91425" bIns="91425" anchor="t" anchorCtr="0">
            <a:normAutofit fontScale="92500" lnSpcReduction="10000"/>
          </a:bodyPr>
          <a:lstStyle/>
          <a:p>
            <a:pPr marL="457200" lvl="0" indent="-381000" algn="l" rtl="0">
              <a:spcBef>
                <a:spcPts val="600"/>
              </a:spcBef>
              <a:spcAft>
                <a:spcPts val="0"/>
              </a:spcAft>
              <a:buSzPts val="2400"/>
              <a:buChar char="◉"/>
            </a:pPr>
            <a:r>
              <a:rPr lang="en-US" dirty="0"/>
              <a:t>Release Authority</a:t>
            </a:r>
            <a:br>
              <a:rPr lang="en-US" dirty="0"/>
            </a:br>
            <a:endParaRPr lang="en-US" dirty="0"/>
          </a:p>
          <a:p>
            <a:pPr marL="457200" lvl="0" indent="-381000" algn="l" rtl="0">
              <a:spcBef>
                <a:spcPts val="600"/>
              </a:spcBef>
              <a:spcAft>
                <a:spcPts val="0"/>
              </a:spcAft>
              <a:buSzPts val="2400"/>
              <a:buChar char="◉"/>
            </a:pPr>
            <a:r>
              <a:rPr lang="en-US" dirty="0"/>
              <a:t>Media Advisory</a:t>
            </a:r>
            <a:br>
              <a:rPr lang="en-US" dirty="0"/>
            </a:br>
            <a:endParaRPr lang="en-US" dirty="0"/>
          </a:p>
          <a:p>
            <a:pPr marL="457200" lvl="0" indent="-381000" algn="l" rtl="0">
              <a:spcBef>
                <a:spcPts val="600"/>
              </a:spcBef>
              <a:spcAft>
                <a:spcPts val="0"/>
              </a:spcAft>
              <a:buSzPts val="2400"/>
              <a:buChar char="◉"/>
            </a:pPr>
            <a:r>
              <a:rPr lang="en-US" dirty="0"/>
              <a:t>News Releases</a:t>
            </a:r>
            <a:br>
              <a:rPr lang="en-US" dirty="0"/>
            </a:br>
            <a:endParaRPr lang="en-US" dirty="0"/>
          </a:p>
          <a:p>
            <a:pPr marL="457200" lvl="0" indent="-381000" algn="l" rtl="0">
              <a:spcBef>
                <a:spcPts val="600"/>
              </a:spcBef>
              <a:spcAft>
                <a:spcPts val="0"/>
              </a:spcAft>
              <a:buSzPts val="2400"/>
              <a:buChar char="◉"/>
            </a:pPr>
            <a:r>
              <a:rPr lang="en-US" dirty="0"/>
              <a:t>Public Service Announcements</a:t>
            </a:r>
            <a:br>
              <a:rPr lang="en-US" dirty="0"/>
            </a:br>
            <a:endParaRPr lang="en-US" dirty="0"/>
          </a:p>
          <a:p>
            <a:pPr marL="457200" lvl="0" indent="-381000" algn="l" rtl="0">
              <a:spcBef>
                <a:spcPts val="600"/>
              </a:spcBef>
              <a:spcAft>
                <a:spcPts val="0"/>
              </a:spcAft>
              <a:buSzPts val="2400"/>
              <a:buChar char="◉"/>
            </a:pPr>
            <a:r>
              <a:rPr lang="en-US" dirty="0"/>
              <a:t>Key Information/Checklist</a:t>
            </a:r>
            <a:br>
              <a:rPr lang="en-US" dirty="0"/>
            </a:br>
            <a:endParaRPr lang="en-US" dirty="0"/>
          </a:p>
          <a:p>
            <a:pPr marL="457200" lvl="0" indent="-381000" algn="l" rtl="0">
              <a:spcBef>
                <a:spcPts val="600"/>
              </a:spcBef>
              <a:spcAft>
                <a:spcPts val="0"/>
              </a:spcAft>
              <a:buSzPts val="2400"/>
              <a:buChar char="◉"/>
            </a:pPr>
            <a:r>
              <a:rPr lang="en-US" dirty="0"/>
              <a:t>Write an Advisory, Release, PSA</a:t>
            </a: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96</a:t>
            </a:fld>
            <a:endParaRPr dirty="0"/>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700473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1532" y="836665"/>
            <a:ext cx="8208118" cy="4150382"/>
          </a:xfrm>
          <a:prstGeom prst="rect">
            <a:avLst/>
          </a:prstGeom>
        </p:spPr>
        <p:txBody>
          <a:bodyPr spcFirstLastPara="1" wrap="square" lIns="91425" tIns="91425" rIns="91425" bIns="91425" anchor="t" anchorCtr="0">
            <a:normAutofit fontScale="92500" lnSpcReduction="10000"/>
          </a:bodyPr>
          <a:lstStyle/>
          <a:p>
            <a:r>
              <a:rPr lang="en-US" dirty="0"/>
              <a:t>Public Affairs Office/Theater PAO has release authority on EVERYTHING</a:t>
            </a:r>
            <a:br>
              <a:rPr lang="en-US" dirty="0"/>
            </a:br>
            <a:endParaRPr lang="en-US" dirty="0"/>
          </a:p>
          <a:p>
            <a:r>
              <a:rPr lang="en-US" dirty="0"/>
              <a:t>UPARs will immediately notify PAO of any issues that might gain national or international media attention (accidents/investigations)</a:t>
            </a:r>
            <a:br>
              <a:rPr lang="en-US" dirty="0"/>
            </a:br>
            <a:endParaRPr lang="en-US" dirty="0"/>
          </a:p>
          <a:p>
            <a:r>
              <a:rPr lang="en-US" dirty="0"/>
              <a:t>Units must submit any proposed public announcements on missions through respective PAO</a:t>
            </a:r>
            <a:br>
              <a:rPr lang="en-US" dirty="0"/>
            </a:br>
            <a:endParaRPr lang="en-US" dirty="0"/>
          </a:p>
          <a:p>
            <a:r>
              <a:rPr lang="en-US" dirty="0"/>
              <a:t>Ensure all Soldiers receive the Public Affairs brief during premobilization</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97</a:t>
            </a:fld>
            <a:endParaRPr dirty="0"/>
          </a:p>
        </p:txBody>
      </p:sp>
      <p:sp>
        <p:nvSpPr>
          <p:cNvPr id="2" name="Title 1"/>
          <p:cNvSpPr>
            <a:spLocks noGrp="1"/>
          </p:cNvSpPr>
          <p:nvPr>
            <p:ph type="title"/>
          </p:nvPr>
        </p:nvSpPr>
        <p:spPr/>
        <p:txBody>
          <a:bodyPr/>
          <a:lstStyle/>
          <a:p>
            <a:r>
              <a:rPr lang="en-US" dirty="0"/>
              <a:t>Release Authority</a:t>
            </a:r>
          </a:p>
        </p:txBody>
      </p:sp>
    </p:spTree>
    <p:extLst>
      <p:ext uri="{BB962C8B-B14F-4D97-AF65-F5344CB8AC3E}">
        <p14:creationId xmlns:p14="http://schemas.microsoft.com/office/powerpoint/2010/main" val="31690804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11899"/>
            <a:ext cx="8222044" cy="4331552"/>
          </a:xfrm>
          <a:prstGeom prst="rect">
            <a:avLst/>
          </a:prstGeom>
        </p:spPr>
        <p:txBody>
          <a:bodyPr spcFirstLastPara="1" wrap="square" lIns="91425" tIns="91425" rIns="91425" bIns="91425" anchor="t" anchorCtr="0">
            <a:normAutofit fontScale="92500" lnSpcReduction="20000"/>
          </a:bodyPr>
          <a:lstStyle/>
          <a:p>
            <a:r>
              <a:rPr lang="en-US" dirty="0"/>
              <a:t>Invitation for media to attend an activity or event </a:t>
            </a:r>
            <a:br>
              <a:rPr lang="en-US" dirty="0"/>
            </a:br>
            <a:endParaRPr lang="en-US" dirty="0"/>
          </a:p>
          <a:p>
            <a:pPr lvl="1"/>
            <a:r>
              <a:rPr lang="en-US" dirty="0"/>
              <a:t>Opening of a community center, Fleet Week, Air Shows, open house…</a:t>
            </a:r>
            <a:br>
              <a:rPr lang="en-US" dirty="0"/>
            </a:br>
            <a:endParaRPr lang="en-US" dirty="0"/>
          </a:p>
          <a:p>
            <a:r>
              <a:rPr lang="en-US" dirty="0"/>
              <a:t>Usually to inform media of an upcoming newsworthy media event</a:t>
            </a:r>
            <a:br>
              <a:rPr lang="en-US" dirty="0"/>
            </a:br>
            <a:endParaRPr lang="en-US" dirty="0"/>
          </a:p>
          <a:p>
            <a:pPr lvl="1"/>
            <a:r>
              <a:rPr lang="en-US" dirty="0"/>
              <a:t>Mobilization, overseas exercise, return from deployment…</a:t>
            </a:r>
            <a:br>
              <a:rPr lang="en-US" dirty="0"/>
            </a:br>
            <a:endParaRPr lang="en-US" dirty="0"/>
          </a:p>
          <a:p>
            <a:r>
              <a:rPr lang="en-US" dirty="0"/>
              <a:t>Sent out a week to 10 days prior to the event, depending on logistical considerations and lead time</a:t>
            </a:r>
            <a:br>
              <a:rPr lang="en-US" dirty="0"/>
            </a:br>
            <a:endParaRPr lang="en-US" dirty="0"/>
          </a:p>
          <a:p>
            <a:pPr lvl="1"/>
            <a:r>
              <a:rPr lang="en-US" dirty="0"/>
              <a:t>Proposed information should be to PAO at least 14 days out</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98</a:t>
            </a:fld>
            <a:endParaRPr dirty="0"/>
          </a:p>
        </p:txBody>
      </p:sp>
      <p:sp>
        <p:nvSpPr>
          <p:cNvPr id="2" name="Title 1"/>
          <p:cNvSpPr>
            <a:spLocks noGrp="1"/>
          </p:cNvSpPr>
          <p:nvPr>
            <p:ph type="title"/>
          </p:nvPr>
        </p:nvSpPr>
        <p:spPr/>
        <p:txBody>
          <a:bodyPr/>
          <a:lstStyle/>
          <a:p>
            <a:r>
              <a:rPr lang="en-US" dirty="0"/>
              <a:t>Media Advisory</a:t>
            </a:r>
          </a:p>
        </p:txBody>
      </p:sp>
    </p:spTree>
    <p:extLst>
      <p:ext uri="{BB962C8B-B14F-4D97-AF65-F5344CB8AC3E}">
        <p14:creationId xmlns:p14="http://schemas.microsoft.com/office/powerpoint/2010/main" val="31681809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428017" y="836665"/>
            <a:ext cx="8201633" cy="4208748"/>
          </a:xfrm>
          <a:prstGeom prst="rect">
            <a:avLst/>
          </a:prstGeom>
        </p:spPr>
        <p:txBody>
          <a:bodyPr spcFirstLastPara="1" wrap="square" lIns="91425" tIns="91425" rIns="91425" bIns="91425" anchor="t" anchorCtr="0">
            <a:normAutofit lnSpcReduction="10000"/>
          </a:bodyPr>
          <a:lstStyle/>
          <a:p>
            <a:r>
              <a:rPr lang="en-US" dirty="0"/>
              <a:t>Provide information to the media</a:t>
            </a:r>
            <a:br>
              <a:rPr lang="en-US" dirty="0"/>
            </a:br>
            <a:endParaRPr lang="en-US" dirty="0"/>
          </a:p>
          <a:p>
            <a:r>
              <a:rPr lang="en-US" dirty="0"/>
              <a:t>Usually includes quotes</a:t>
            </a:r>
            <a:br>
              <a:rPr lang="en-US" dirty="0"/>
            </a:br>
            <a:endParaRPr lang="en-US" dirty="0"/>
          </a:p>
          <a:p>
            <a:r>
              <a:rPr lang="en-US" dirty="0"/>
              <a:t>A ‘hard news’ story</a:t>
            </a:r>
            <a:br>
              <a:rPr lang="en-US" dirty="0"/>
            </a:br>
            <a:endParaRPr lang="en-US" dirty="0"/>
          </a:p>
          <a:p>
            <a:r>
              <a:rPr lang="en-US" dirty="0"/>
              <a:t>Formatted so it can be placed in a newspaper as a news article</a:t>
            </a:r>
            <a:br>
              <a:rPr lang="en-US" dirty="0"/>
            </a:br>
            <a:endParaRPr lang="en-US" dirty="0"/>
          </a:p>
          <a:p>
            <a:r>
              <a:rPr lang="en-US" dirty="0"/>
              <a:t>Most important information goes at the beginning</a:t>
            </a: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99</a:t>
            </a:fld>
            <a:endParaRPr dirty="0"/>
          </a:p>
        </p:txBody>
      </p:sp>
      <p:sp>
        <p:nvSpPr>
          <p:cNvPr id="2" name="Title 1"/>
          <p:cNvSpPr>
            <a:spLocks noGrp="1"/>
          </p:cNvSpPr>
          <p:nvPr>
            <p:ph type="title"/>
          </p:nvPr>
        </p:nvSpPr>
        <p:spPr/>
        <p:txBody>
          <a:bodyPr/>
          <a:lstStyle/>
          <a:p>
            <a:r>
              <a:rPr lang="en-US" dirty="0"/>
              <a:t>News Release	</a:t>
            </a:r>
          </a:p>
        </p:txBody>
      </p:sp>
    </p:spTree>
    <p:extLst>
      <p:ext uri="{BB962C8B-B14F-4D97-AF65-F5344CB8AC3E}">
        <p14:creationId xmlns:p14="http://schemas.microsoft.com/office/powerpoint/2010/main" val="2088316201"/>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33fc49-3339-4531-8895-cee7bd229291">
      <Terms xmlns="http://schemas.microsoft.com/office/infopath/2007/PartnerControls"/>
    </lcf76f155ced4ddcb4097134ff3c332f>
    <TaxCatchAll xmlns="c93905bf-b08c-430b-8630-76f4d352397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14" ma:contentTypeDescription="Create a new document." ma:contentTypeScope="" ma:versionID="d32bce024d6d1a9e4a59cb1a4f56c74b">
  <xsd:schema xmlns:xsd="http://www.w3.org/2001/XMLSchema" xmlns:xs="http://www.w3.org/2001/XMLSchema" xmlns:p="http://schemas.microsoft.com/office/2006/metadata/properties" xmlns:ns2="4233fc49-3339-4531-8895-cee7bd229291" xmlns:ns3="c93905bf-b08c-430b-8630-76f4d352397a" targetNamespace="http://schemas.microsoft.com/office/2006/metadata/properties" ma:root="true" ma:fieldsID="091728a9006cc05ab7239688ddb00391" ns2:_="" ns3:_="">
    <xsd:import namespace="4233fc49-3339-4531-8895-cee7bd229291"/>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1e49b18-99c7-4d31-8dba-3a34c7183c3b}"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5EC2F7-01ED-43A1-919B-E9E83F4ADAB9}">
  <ds:schemaRefs>
    <ds:schemaRef ds:uri="http://purl.org/dc/dcmitype/"/>
    <ds:schemaRef ds:uri="http://schemas.microsoft.com/office/infopath/2007/PartnerControls"/>
    <ds:schemaRef ds:uri="4233fc49-3339-4531-8895-cee7bd22929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c93905bf-b08c-430b-8630-76f4d352397a"/>
    <ds:schemaRef ds:uri="http://www.w3.org/XML/1998/namespace"/>
  </ds:schemaRefs>
</ds:datastoreItem>
</file>

<file path=customXml/itemProps2.xml><?xml version="1.0" encoding="utf-8"?>
<ds:datastoreItem xmlns:ds="http://schemas.openxmlformats.org/officeDocument/2006/customXml" ds:itemID="{4D515238-FC19-47D1-8377-384286AD1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33fc49-3339-4531-8895-cee7bd229291"/>
    <ds:schemaRef ds:uri="c93905bf-b08c-430b-8630-76f4d3523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9AE09E-0895-4BC5-AEA2-833171EFBB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375</TotalTime>
  <Words>7944</Words>
  <Application>Microsoft Office PowerPoint</Application>
  <PresentationFormat>On-screen Show (16:9)</PresentationFormat>
  <Paragraphs>1031</Paragraphs>
  <Slides>155</Slides>
  <Notes>149</Notes>
  <HiddenSlides>5</HiddenSlides>
  <MMClips>0</MMClips>
  <ScaleCrop>false</ScaleCrop>
  <HeadingPairs>
    <vt:vector size="4" baseType="variant">
      <vt:variant>
        <vt:lpstr>Theme</vt:lpstr>
      </vt:variant>
      <vt:variant>
        <vt:i4>1</vt:i4>
      </vt:variant>
      <vt:variant>
        <vt:lpstr>Slide Titles</vt:lpstr>
      </vt:variant>
      <vt:variant>
        <vt:i4>155</vt:i4>
      </vt:variant>
    </vt:vector>
  </HeadingPairs>
  <TitlesOfParts>
    <vt:vector size="156" baseType="lpstr">
      <vt:lpstr>Viola template</vt:lpstr>
      <vt:lpstr>Unit Public Affairs Representative (UPAR)</vt:lpstr>
      <vt:lpstr>UPAR Training</vt:lpstr>
      <vt:lpstr>What DOES a UPAR do?</vt:lpstr>
      <vt:lpstr>What does a UPAR NOT do?</vt:lpstr>
      <vt:lpstr>What does a UPAR NOT do?</vt:lpstr>
      <vt:lpstr>Agenda</vt:lpstr>
      <vt:lpstr>Command Information </vt:lpstr>
      <vt:lpstr>Agenda</vt:lpstr>
      <vt:lpstr>Command Information</vt:lpstr>
      <vt:lpstr>Command Information</vt:lpstr>
      <vt:lpstr>Command Information</vt:lpstr>
      <vt:lpstr>Command Information</vt:lpstr>
      <vt:lpstr>Examples</vt:lpstr>
      <vt:lpstr>AR 360-1</vt:lpstr>
      <vt:lpstr>FM 3-61</vt:lpstr>
      <vt:lpstr>Communication Tools</vt:lpstr>
      <vt:lpstr>Communication Tools</vt:lpstr>
      <vt:lpstr>Additional Tools</vt:lpstr>
      <vt:lpstr>Additional Tools</vt:lpstr>
      <vt:lpstr>Conclusion</vt:lpstr>
      <vt:lpstr>Policy</vt:lpstr>
      <vt:lpstr>Agenda</vt:lpstr>
      <vt:lpstr>DoD Policy</vt:lpstr>
      <vt:lpstr>DoD Policy</vt:lpstr>
      <vt:lpstr>DoD Policy</vt:lpstr>
      <vt:lpstr>Check on Learning</vt:lpstr>
      <vt:lpstr>Check on Learning</vt:lpstr>
      <vt:lpstr>DoD Policy</vt:lpstr>
      <vt:lpstr>DoD Policy</vt:lpstr>
      <vt:lpstr>DoD Policy</vt:lpstr>
      <vt:lpstr>DoD Policy</vt:lpstr>
      <vt:lpstr>Check on Learning</vt:lpstr>
      <vt:lpstr>DoD Policy</vt:lpstr>
      <vt:lpstr>PowerPoint Presentation</vt:lpstr>
      <vt:lpstr>DoD Policy</vt:lpstr>
      <vt:lpstr>DoD Policy</vt:lpstr>
      <vt:lpstr>DoD Policy</vt:lpstr>
      <vt:lpstr>DoD Policy</vt:lpstr>
      <vt:lpstr>DoD Policy</vt:lpstr>
      <vt:lpstr>SAPP</vt:lpstr>
      <vt:lpstr>SAPP</vt:lpstr>
      <vt:lpstr>OPSEC</vt:lpstr>
      <vt:lpstr>OPSEC</vt:lpstr>
      <vt:lpstr>OPSEC</vt:lpstr>
      <vt:lpstr>OPSEC</vt:lpstr>
      <vt:lpstr>OPSEC</vt:lpstr>
      <vt:lpstr>Check on Learning</vt:lpstr>
      <vt:lpstr>Check on Learning</vt:lpstr>
      <vt:lpstr>Check on Learning</vt:lpstr>
      <vt:lpstr>OPSEC</vt:lpstr>
      <vt:lpstr>Privacy Act and PII</vt:lpstr>
      <vt:lpstr>Privacy Act and PII</vt:lpstr>
      <vt:lpstr>Privacy Act and PII</vt:lpstr>
      <vt:lpstr>Privacy Act and PII</vt:lpstr>
      <vt:lpstr>HIPAA</vt:lpstr>
      <vt:lpstr>HIPAA</vt:lpstr>
      <vt:lpstr>HIPAA</vt:lpstr>
      <vt:lpstr>HIPAA</vt:lpstr>
      <vt:lpstr>Check on Learning</vt:lpstr>
      <vt:lpstr>Check on Learning</vt:lpstr>
      <vt:lpstr>Check on Learning</vt:lpstr>
      <vt:lpstr>Accidents/Incidents</vt:lpstr>
      <vt:lpstr>Accidents/Incidents</vt:lpstr>
      <vt:lpstr>Accidents/Incidents</vt:lpstr>
      <vt:lpstr>Check on Learning</vt:lpstr>
      <vt:lpstr>Check on Learning</vt:lpstr>
      <vt:lpstr>Check on Learning</vt:lpstr>
      <vt:lpstr>Check on Learning</vt:lpstr>
      <vt:lpstr>Check on Learning</vt:lpstr>
      <vt:lpstr>Criminal Matters and Investigations</vt:lpstr>
      <vt:lpstr>Criminal Matters and Investigations</vt:lpstr>
      <vt:lpstr>Criminal Matters and Investigations</vt:lpstr>
      <vt:lpstr>Criminal Matters and Investigations</vt:lpstr>
      <vt:lpstr>Conclusion</vt:lpstr>
      <vt:lpstr>Conclusion</vt:lpstr>
      <vt:lpstr>Conclusion</vt:lpstr>
      <vt:lpstr>Defense  Public Affairs</vt:lpstr>
      <vt:lpstr>Agenda</vt:lpstr>
      <vt:lpstr>Doctrinal Mission</vt:lpstr>
      <vt:lpstr>Doctrinal Mission</vt:lpstr>
      <vt:lpstr>Fundamentals of information</vt:lpstr>
      <vt:lpstr>Fundamentals of information</vt:lpstr>
      <vt:lpstr>Proactive versus reactive</vt:lpstr>
      <vt:lpstr>Military history</vt:lpstr>
      <vt:lpstr>Principles of Information </vt:lpstr>
      <vt:lpstr>Agenda</vt:lpstr>
      <vt:lpstr>Parental Permissions</vt:lpstr>
      <vt:lpstr>Copyright</vt:lpstr>
      <vt:lpstr>Copyright</vt:lpstr>
      <vt:lpstr>Copyright </vt:lpstr>
      <vt:lpstr>Copyright </vt:lpstr>
      <vt:lpstr>Check on Learning</vt:lpstr>
      <vt:lpstr>Check on Learning</vt:lpstr>
      <vt:lpstr>Check on Learning</vt:lpstr>
      <vt:lpstr>Guidelines for the Release of Information</vt:lpstr>
      <vt:lpstr>Agenda</vt:lpstr>
      <vt:lpstr>Release Authority</vt:lpstr>
      <vt:lpstr>Media Advisory</vt:lpstr>
      <vt:lpstr>News Release </vt:lpstr>
      <vt:lpstr>Public Service Announcements</vt:lpstr>
      <vt:lpstr>Key Information</vt:lpstr>
      <vt:lpstr>Checklist</vt:lpstr>
      <vt:lpstr>Key Information</vt:lpstr>
      <vt:lpstr>Lead</vt:lpstr>
      <vt:lpstr>Exercise- Scenarios</vt:lpstr>
      <vt:lpstr>Bridge</vt:lpstr>
      <vt:lpstr>Exercise- Scenarios</vt:lpstr>
      <vt:lpstr>Scenarios</vt:lpstr>
      <vt:lpstr>Check on Learning</vt:lpstr>
      <vt:lpstr>Photography and Caption Writing</vt:lpstr>
      <vt:lpstr>Agenda</vt:lpstr>
      <vt:lpstr>Fundamentals of Photography</vt:lpstr>
      <vt:lpstr>Fundamentals of Photography</vt:lpstr>
      <vt:lpstr>Fundamentals of Photography</vt:lpstr>
      <vt:lpstr>Basic Compositional Techniques</vt:lpstr>
      <vt:lpstr>Basic Compositional Techniques</vt:lpstr>
      <vt:lpstr>Basic Compositional Techniques</vt:lpstr>
      <vt:lpstr>SAPP</vt:lpstr>
      <vt:lpstr>SAPP</vt:lpstr>
      <vt:lpstr>SAPP</vt:lpstr>
      <vt:lpstr>Image Requirements</vt:lpstr>
      <vt:lpstr>Image Requirements</vt:lpstr>
      <vt:lpstr>Image Requirements</vt:lpstr>
      <vt:lpstr>Image Requirements</vt:lpstr>
      <vt:lpstr>Image Requirements</vt:lpstr>
      <vt:lpstr>Image Requirements</vt:lpstr>
      <vt:lpstr>Image Requirements</vt:lpstr>
      <vt:lpstr>Image Requirements</vt:lpstr>
      <vt:lpstr>Image Requirements</vt:lpstr>
      <vt:lpstr>Tips for Success</vt:lpstr>
      <vt:lpstr>Tips for Success</vt:lpstr>
      <vt:lpstr>Tips for Success</vt:lpstr>
      <vt:lpstr>Caption Writing</vt:lpstr>
      <vt:lpstr>Caption Writing</vt:lpstr>
      <vt:lpstr>Caption Writing</vt:lpstr>
      <vt:lpstr>Caption Writing</vt:lpstr>
      <vt:lpstr>Caption Writing</vt:lpstr>
      <vt:lpstr>Caption Writing</vt:lpstr>
      <vt:lpstr>Caption Writing</vt:lpstr>
      <vt:lpstr>Caption Writing</vt:lpstr>
      <vt:lpstr>Caption Writing</vt:lpstr>
      <vt:lpstr>Caption Writing</vt:lpstr>
      <vt:lpstr>Resources</vt:lpstr>
      <vt:lpstr>Defense Visual Information Distribution Service (DVIDS)</vt:lpstr>
      <vt:lpstr>Agenda</vt:lpstr>
      <vt:lpstr>DVIDS</vt:lpstr>
      <vt:lpstr>DVIDS site</vt:lpstr>
      <vt:lpstr>Uploading</vt:lpstr>
      <vt:lpstr>Introduction to Social Media </vt:lpstr>
      <vt:lpstr>Agenda</vt:lpstr>
      <vt:lpstr>Social Media Facts</vt:lpstr>
      <vt:lpstr>YouTube</vt:lpstr>
      <vt:lpstr>Social Media Facts</vt:lpstr>
      <vt:lpstr>Capturing Video for Social Media</vt:lpstr>
      <vt:lpstr>Social Media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Fickel, Brian - MIL</dc:creator>
  <cp:lastModifiedBy>Bednarek, Brandon - MIL</cp:lastModifiedBy>
  <cp:revision>113</cp:revision>
  <dcterms:modified xsi:type="dcterms:W3CDTF">2024-01-30T17:44:49Z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y fmtid="{D5CDD505-2E9C-101B-9397-08002B2CF9AE}" pid="3" name="MediaServiceImageTags">
    <vt:lpwstr/>
  </property>
</Properties>
</file>