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3"/>
  </p:sldMasterIdLst>
  <p:notesMasterIdLst>
    <p:notesMasterId r:id="rId5"/>
  </p:notesMasterIdLst>
  <p:sldIdLst>
    <p:sldId id="256" r:id="rId4"/>
  </p:sldIdLst>
  <p:sldSz cx="9601200" cy="7315200"/>
  <p:notesSz cx="9296400" cy="7010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82600" indent="-25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65200" indent="-50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449388" indent="-777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931988" indent="-1031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70">
          <p15:clr>
            <a:srgbClr val="A4A3A4"/>
          </p15:clr>
        </p15:guide>
        <p15:guide id="2" pos="30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70" y="54"/>
      </p:cViewPr>
      <p:guideLst>
        <p:guide orient="horz" pos="1970"/>
        <p:guide pos="302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FE2BB5-EBBD-5686-5E6B-793AA740BCF5}"/>
              </a:ext>
            </a:extLst>
          </p:cNvPr>
          <p:cNvSpPr>
            <a:spLocks noGrp="1"/>
          </p:cNvSpPr>
          <p:nvPr>
            <p:ph type="hdr" sz="quarter"/>
          </p:nvPr>
        </p:nvSpPr>
        <p:spPr bwMode="auto">
          <a:xfrm>
            <a:off x="0" y="0"/>
            <a:ext cx="4027488" cy="350838"/>
          </a:xfrm>
          <a:prstGeom prst="rect">
            <a:avLst/>
          </a:prstGeom>
          <a:noFill/>
          <a:ln w="9525">
            <a:noFill/>
            <a:miter lim="800000"/>
            <a:headEnd/>
            <a:tailEnd/>
          </a:ln>
        </p:spPr>
        <p:txBody>
          <a:bodyPr vert="horz" wrap="square" lIns="91315" tIns="45657" rIns="91315" bIns="45657" numCol="1" anchor="t" anchorCtr="0" compatLnSpc="1">
            <a:prstTxWarp prst="textNoShape">
              <a:avLst/>
            </a:prstTxWarp>
          </a:bodyPr>
          <a:lstStyle>
            <a:lvl1pPr defTabSz="912573"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72BE7762-4C34-E86B-0C33-AC38B57EB987}"/>
              </a:ext>
            </a:extLst>
          </p:cNvPr>
          <p:cNvSpPr>
            <a:spLocks noGrp="1"/>
          </p:cNvSpPr>
          <p:nvPr>
            <p:ph type="dt" idx="1"/>
          </p:nvPr>
        </p:nvSpPr>
        <p:spPr bwMode="auto">
          <a:xfrm>
            <a:off x="5267325" y="0"/>
            <a:ext cx="4027488" cy="350838"/>
          </a:xfrm>
          <a:prstGeom prst="rect">
            <a:avLst/>
          </a:prstGeom>
          <a:noFill/>
          <a:ln w="9525">
            <a:noFill/>
            <a:miter lim="800000"/>
            <a:headEnd/>
            <a:tailEnd/>
          </a:ln>
        </p:spPr>
        <p:txBody>
          <a:bodyPr vert="horz" wrap="square" lIns="91315" tIns="45657" rIns="91315" bIns="45657" numCol="1" anchor="t" anchorCtr="0" compatLnSpc="1">
            <a:prstTxWarp prst="textNoShape">
              <a:avLst/>
            </a:prstTxWarp>
          </a:bodyPr>
          <a:lstStyle>
            <a:lvl1pPr algn="r" defTabSz="912573" eaLnBrk="1" hangingPunct="1">
              <a:defRPr sz="1200">
                <a:latin typeface="Arial" charset="0"/>
              </a:defRPr>
            </a:lvl1pPr>
          </a:lstStyle>
          <a:p>
            <a:pPr>
              <a:defRPr/>
            </a:pPr>
            <a:fld id="{C37ED755-ED57-4F7E-885E-82D5152FC657}" type="datetimeFigureOut">
              <a:rPr lang="en-US"/>
              <a:pPr>
                <a:defRPr/>
              </a:pPr>
              <a:t>2023/06/28</a:t>
            </a:fld>
            <a:endParaRPr lang="en-US"/>
          </a:p>
        </p:txBody>
      </p:sp>
      <p:sp>
        <p:nvSpPr>
          <p:cNvPr id="4" name="Slide Image Placeholder 3">
            <a:extLst>
              <a:ext uri="{FF2B5EF4-FFF2-40B4-BE49-F238E27FC236}">
                <a16:creationId xmlns:a16="http://schemas.microsoft.com/office/drawing/2014/main" id="{3AF05D27-EA3F-6D8A-58AC-4454F3FE098F}"/>
              </a:ext>
            </a:extLst>
          </p:cNvPr>
          <p:cNvSpPr>
            <a:spLocks noGrp="1" noRot="1" noChangeAspect="1"/>
          </p:cNvSpPr>
          <p:nvPr>
            <p:ph type="sldImg" idx="2"/>
          </p:nvPr>
        </p:nvSpPr>
        <p:spPr>
          <a:xfrm>
            <a:off x="2922588" y="525463"/>
            <a:ext cx="3451225" cy="2628900"/>
          </a:xfrm>
          <a:prstGeom prst="rect">
            <a:avLst/>
          </a:prstGeom>
          <a:noFill/>
          <a:ln w="12700">
            <a:solidFill>
              <a:prstClr val="black"/>
            </a:solidFill>
          </a:ln>
        </p:spPr>
        <p:txBody>
          <a:bodyPr vert="horz" lIns="92218" tIns="46109" rIns="92218" bIns="46109" rtlCol="0" anchor="ctr"/>
          <a:lstStyle/>
          <a:p>
            <a:pPr lvl="0"/>
            <a:endParaRPr lang="en-US" noProof="0"/>
          </a:p>
        </p:txBody>
      </p:sp>
      <p:sp>
        <p:nvSpPr>
          <p:cNvPr id="5" name="Notes Placeholder 4">
            <a:extLst>
              <a:ext uri="{FF2B5EF4-FFF2-40B4-BE49-F238E27FC236}">
                <a16:creationId xmlns:a16="http://schemas.microsoft.com/office/drawing/2014/main" id="{251A60A6-0D97-30C3-9FDB-B22E3405DDD8}"/>
              </a:ext>
            </a:extLst>
          </p:cNvPr>
          <p:cNvSpPr>
            <a:spLocks noGrp="1"/>
          </p:cNvSpPr>
          <p:nvPr>
            <p:ph type="body" sz="quarter" idx="3"/>
          </p:nvPr>
        </p:nvSpPr>
        <p:spPr bwMode="auto">
          <a:xfrm>
            <a:off x="930275" y="3328988"/>
            <a:ext cx="7435850" cy="3155950"/>
          </a:xfrm>
          <a:prstGeom prst="rect">
            <a:avLst/>
          </a:prstGeom>
          <a:noFill/>
          <a:ln w="9525">
            <a:noFill/>
            <a:miter lim="800000"/>
            <a:headEnd/>
            <a:tailEnd/>
          </a:ln>
        </p:spPr>
        <p:txBody>
          <a:bodyPr vert="horz" wrap="square" lIns="91315" tIns="45657" rIns="91315" bIns="456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FD46A4D-8247-B03E-CC2C-2456F7139250}"/>
              </a:ext>
            </a:extLst>
          </p:cNvPr>
          <p:cNvSpPr>
            <a:spLocks noGrp="1"/>
          </p:cNvSpPr>
          <p:nvPr>
            <p:ph type="ftr" sz="quarter" idx="4"/>
          </p:nvPr>
        </p:nvSpPr>
        <p:spPr bwMode="auto">
          <a:xfrm>
            <a:off x="0" y="6659563"/>
            <a:ext cx="4027488" cy="349250"/>
          </a:xfrm>
          <a:prstGeom prst="rect">
            <a:avLst/>
          </a:prstGeom>
          <a:noFill/>
          <a:ln w="9525">
            <a:noFill/>
            <a:miter lim="800000"/>
            <a:headEnd/>
            <a:tailEnd/>
          </a:ln>
        </p:spPr>
        <p:txBody>
          <a:bodyPr vert="horz" wrap="square" lIns="91315" tIns="45657" rIns="91315" bIns="45657" numCol="1" anchor="b" anchorCtr="0" compatLnSpc="1">
            <a:prstTxWarp prst="textNoShape">
              <a:avLst/>
            </a:prstTxWarp>
          </a:bodyPr>
          <a:lstStyle>
            <a:lvl1pPr defTabSz="912573"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E91969C0-C04F-510B-D402-12DC8CE07D80}"/>
              </a:ext>
            </a:extLst>
          </p:cNvPr>
          <p:cNvSpPr>
            <a:spLocks noGrp="1"/>
          </p:cNvSpPr>
          <p:nvPr>
            <p:ph type="sldNum" sz="quarter" idx="5"/>
          </p:nvPr>
        </p:nvSpPr>
        <p:spPr bwMode="auto">
          <a:xfrm>
            <a:off x="5267325" y="6659563"/>
            <a:ext cx="4027488" cy="349250"/>
          </a:xfrm>
          <a:prstGeom prst="rect">
            <a:avLst/>
          </a:prstGeom>
          <a:noFill/>
          <a:ln w="9525">
            <a:noFill/>
            <a:miter lim="800000"/>
            <a:headEnd/>
            <a:tailEnd/>
          </a:ln>
        </p:spPr>
        <p:txBody>
          <a:bodyPr vert="horz" wrap="square" lIns="91315" tIns="45657" rIns="91315" bIns="45657" numCol="1" anchor="b" anchorCtr="0" compatLnSpc="1">
            <a:prstTxWarp prst="textNoShape">
              <a:avLst/>
            </a:prstTxWarp>
          </a:bodyPr>
          <a:lstStyle>
            <a:lvl1pPr algn="r" defTabSz="911225" eaLnBrk="1" hangingPunct="1">
              <a:defRPr sz="1200"/>
            </a:lvl1pPr>
          </a:lstStyle>
          <a:p>
            <a:fld id="{CAD541D3-9511-4FF7-876B-DE3386ED81D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D1D4F778-F9E0-BA0B-5722-A85CF143AD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F4190114-FFC9-0C10-5D14-455CFB4ABE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18273C2C-85AA-D781-E964-579364BFE6E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defRPr>
            </a:lvl1pPr>
            <a:lvl2pPr marL="742950" indent="-285750" defTabSz="911225">
              <a:spcBef>
                <a:spcPct val="30000"/>
              </a:spcBef>
              <a:defRPr sz="1200">
                <a:solidFill>
                  <a:schemeClr val="tx1"/>
                </a:solidFill>
                <a:latin typeface="Calibri" panose="020F0502020204030204" pitchFamily="34" charset="0"/>
              </a:defRPr>
            </a:lvl2pPr>
            <a:lvl3pPr marL="1143000" indent="-228600" defTabSz="911225">
              <a:spcBef>
                <a:spcPct val="30000"/>
              </a:spcBef>
              <a:defRPr sz="1200">
                <a:solidFill>
                  <a:schemeClr val="tx1"/>
                </a:solidFill>
                <a:latin typeface="Calibri" panose="020F0502020204030204" pitchFamily="34" charset="0"/>
              </a:defRPr>
            </a:lvl3pPr>
            <a:lvl4pPr marL="1600200" indent="-228600" defTabSz="911225">
              <a:spcBef>
                <a:spcPct val="30000"/>
              </a:spcBef>
              <a:defRPr sz="1200">
                <a:solidFill>
                  <a:schemeClr val="tx1"/>
                </a:solidFill>
                <a:latin typeface="Calibri" panose="020F0502020204030204" pitchFamily="34" charset="0"/>
              </a:defRPr>
            </a:lvl4pPr>
            <a:lvl5pPr marL="2057400" indent="-228600" defTabSz="911225">
              <a:spcBef>
                <a:spcPct val="30000"/>
              </a:spcBef>
              <a:defRPr sz="1200">
                <a:solidFill>
                  <a:schemeClr val="tx1"/>
                </a:solidFill>
                <a:latin typeface="Calibri" panose="020F0502020204030204" pitchFamily="34" charset="0"/>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060D3B-C118-4B67-AD3C-A1AA76D6810C}"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272454"/>
            <a:ext cx="8161020" cy="1568027"/>
          </a:xfrm>
        </p:spPr>
        <p:txBody>
          <a:bodyPr/>
          <a:lstStyle>
            <a:lvl1pPr>
              <a:defRPr b="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440180" y="4145280"/>
            <a:ext cx="6720840" cy="186944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84169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A9C9A-C8A6-B8C0-DA54-28ECCC28D4FA}"/>
              </a:ext>
            </a:extLst>
          </p:cNvPr>
          <p:cNvSpPr txBox="1">
            <a:spLocks/>
          </p:cNvSpPr>
          <p:nvPr userDrawn="1"/>
        </p:nvSpPr>
        <p:spPr>
          <a:xfrm>
            <a:off x="401638" y="-80963"/>
            <a:ext cx="8640762" cy="731838"/>
          </a:xfrm>
          <a:prstGeom prst="rect">
            <a:avLst/>
          </a:prstGeom>
        </p:spPr>
        <p:txBody>
          <a:bodyPr lIns="96012" tIns="48006" rIns="96012" bIns="48006" anchor="ctr">
            <a:norm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a:defRPr/>
            </a:pPr>
            <a:r>
              <a:rPr lang="en-US" sz="3360" dirty="0">
                <a:effectLst>
                  <a:outerShdw blurRad="50800" dist="38100" dir="2700000" algn="tl" rotWithShape="0">
                    <a:prstClr val="black">
                      <a:alpha val="40000"/>
                    </a:prstClr>
                  </a:outerShdw>
                </a:effectLst>
              </a:rPr>
              <a:t>Click to edit Master title style</a:t>
            </a:r>
          </a:p>
        </p:txBody>
      </p:sp>
      <p:sp>
        <p:nvSpPr>
          <p:cNvPr id="3" name="Vertical Text Placeholder 2"/>
          <p:cNvSpPr>
            <a:spLocks noGrp="1"/>
          </p:cNvSpPr>
          <p:nvPr>
            <p:ph type="body" orient="vert" idx="1"/>
          </p:nvPr>
        </p:nvSpPr>
        <p:spPr/>
        <p:txBody>
          <a:bodyPr vert="eaVert"/>
          <a:lstStyle>
            <a:lvl1pPr>
              <a:defRPr sz="2940">
                <a:latin typeface="Arial" panose="020B0604020202020204" pitchFamily="34" charset="0"/>
                <a:cs typeface="Arial" panose="020B0604020202020204" pitchFamily="34" charset="0"/>
              </a:defRPr>
            </a:lvl1pPr>
            <a:lvl2pPr>
              <a:defRPr sz="252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063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812801"/>
            <a:ext cx="2160270" cy="5752818"/>
          </a:xfrm>
        </p:spPr>
        <p:txBody>
          <a:bodyPr vert="eaVert"/>
          <a:lstStyle>
            <a:lvl1pPr>
              <a:defRPr sz="3360" b="1">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80060" y="812800"/>
            <a:ext cx="6320790" cy="5721774"/>
          </a:xfrm>
        </p:spPr>
        <p:txBody>
          <a:bodyPr vert="eaVert"/>
          <a:lstStyle>
            <a:lvl1pPr>
              <a:defRPr sz="2940">
                <a:latin typeface="Arial" panose="020B0604020202020204" pitchFamily="34" charset="0"/>
                <a:cs typeface="Arial" panose="020B0604020202020204" pitchFamily="34" charset="0"/>
              </a:defRPr>
            </a:lvl1pPr>
            <a:lvl2pPr>
              <a:defRPr sz="252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601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extBox 23">
            <a:extLst>
              <a:ext uri="{FF2B5EF4-FFF2-40B4-BE49-F238E27FC236}">
                <a16:creationId xmlns:a16="http://schemas.microsoft.com/office/drawing/2014/main" id="{A9F49ADE-2B30-A214-72AE-DCD9B36D562E}"/>
              </a:ext>
            </a:extLst>
          </p:cNvPr>
          <p:cNvSpPr txBox="1">
            <a:spLocks noChangeArrowheads="1"/>
          </p:cNvSpPr>
          <p:nvPr userDrawn="1"/>
        </p:nvSpPr>
        <p:spPr bwMode="auto">
          <a:xfrm>
            <a:off x="0" y="-14288"/>
            <a:ext cx="9601200" cy="14219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p:txBody>
      </p:sp>
      <p:sp>
        <p:nvSpPr>
          <p:cNvPr id="3" name="Parallelogram 2">
            <a:extLst>
              <a:ext uri="{FF2B5EF4-FFF2-40B4-BE49-F238E27FC236}">
                <a16:creationId xmlns:a16="http://schemas.microsoft.com/office/drawing/2014/main" id="{E1B4E2E2-6CBE-7738-69B6-F85E915D2E27}"/>
              </a:ext>
            </a:extLst>
          </p:cNvPr>
          <p:cNvSpPr/>
          <p:nvPr userDrawn="1"/>
        </p:nvSpPr>
        <p:spPr>
          <a:xfrm>
            <a:off x="800100" y="587375"/>
            <a:ext cx="7361238" cy="49213"/>
          </a:xfrm>
          <a:prstGeom prst="parallelogram">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4" name="Parallelogram 3">
            <a:extLst>
              <a:ext uri="{FF2B5EF4-FFF2-40B4-BE49-F238E27FC236}">
                <a16:creationId xmlns:a16="http://schemas.microsoft.com/office/drawing/2014/main" id="{503B552F-97C4-D62A-EB07-3772758F0B72}"/>
              </a:ext>
            </a:extLst>
          </p:cNvPr>
          <p:cNvSpPr/>
          <p:nvPr userDrawn="1"/>
        </p:nvSpPr>
        <p:spPr>
          <a:xfrm>
            <a:off x="160338" y="7062788"/>
            <a:ext cx="9280525" cy="80962"/>
          </a:xfrm>
          <a:prstGeom prst="parallelogram">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a:extLst>
              <a:ext uri="{FF2B5EF4-FFF2-40B4-BE49-F238E27FC236}">
                <a16:creationId xmlns:a16="http://schemas.microsoft.com/office/drawing/2014/main" id="{EF439679-723C-2B28-231C-19EB8AE11721}"/>
              </a:ext>
            </a:extLst>
          </p:cNvPr>
          <p:cNvSpPr/>
          <p:nvPr userDrawn="1"/>
        </p:nvSpPr>
        <p:spPr>
          <a:xfrm>
            <a:off x="3587750" y="7096125"/>
            <a:ext cx="2425700" cy="252413"/>
          </a:xfrm>
          <a:prstGeom prst="rect">
            <a:avLst/>
          </a:prstGeom>
        </p:spPr>
        <p:txBody>
          <a:bodyPr wrap="none">
            <a:spAutoFit/>
          </a:bodyPr>
          <a:lstStyle/>
          <a:p>
            <a:pPr algn="ctr">
              <a:defRPr/>
            </a:pPr>
            <a:r>
              <a:rPr lang="en-US" sz="1050" b="1" i="1" dirty="0">
                <a:solidFill>
                  <a:srgbClr val="000000"/>
                </a:solidFill>
                <a:cs typeface="Arial" pitchFamily="34" charset="0"/>
              </a:rPr>
              <a:t>Leadership, Energy, and Execution</a:t>
            </a:r>
          </a:p>
        </p:txBody>
      </p:sp>
      <p:pic>
        <p:nvPicPr>
          <p:cNvPr id="6" name="Picture 22" descr="army logo.jpg">
            <a:extLst>
              <a:ext uri="{FF2B5EF4-FFF2-40B4-BE49-F238E27FC236}">
                <a16:creationId xmlns:a16="http://schemas.microsoft.com/office/drawing/2014/main" id="{A0AD10ED-0021-4F22-4220-C92AFF52DF8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500" y="68263"/>
            <a:ext cx="627063"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a:extLst>
              <a:ext uri="{FF2B5EF4-FFF2-40B4-BE49-F238E27FC236}">
                <a16:creationId xmlns:a16="http://schemas.microsoft.com/office/drawing/2014/main" id="{66B8FECE-5084-080C-6F54-A471FEFF68A5}"/>
              </a:ext>
            </a:extLst>
          </p:cNvPr>
          <p:cNvSpPr txBox="1">
            <a:spLocks noChangeArrowheads="1"/>
          </p:cNvSpPr>
          <p:nvPr userDrawn="1"/>
        </p:nvSpPr>
        <p:spPr bwMode="auto">
          <a:xfrm>
            <a:off x="-14288" y="7078663"/>
            <a:ext cx="1419226" cy="220662"/>
          </a:xfrm>
          <a:prstGeom prst="rect">
            <a:avLst/>
          </a:prstGeom>
          <a:solidFill>
            <a:srgbClr val="00B050"/>
          </a:solidFill>
          <a:ln w="9525" algn="ctr">
            <a:noFill/>
            <a:miter lim="800000"/>
            <a:headEnd/>
            <a:tailEnd/>
          </a:ln>
          <a:effectLst/>
        </p:spPr>
        <p:txBody>
          <a:bodyPr wrap="none">
            <a:spAutoFit/>
          </a:bodyPr>
          <a:lstStyle/>
          <a:p>
            <a:pPr algn="ctr">
              <a:defRPr/>
            </a:pPr>
            <a:r>
              <a:rPr lang="en-US" sz="840" b="1" dirty="0">
                <a:solidFill>
                  <a:srgbClr val="FFFFFF"/>
                </a:solidFill>
              </a:rPr>
              <a:t> UNCLASSIFIED / FOUO</a:t>
            </a:r>
          </a:p>
        </p:txBody>
      </p:sp>
      <p:sp>
        <p:nvSpPr>
          <p:cNvPr id="8" name="Rectangle 7">
            <a:extLst>
              <a:ext uri="{FF2B5EF4-FFF2-40B4-BE49-F238E27FC236}">
                <a16:creationId xmlns:a16="http://schemas.microsoft.com/office/drawing/2014/main" id="{E9BE2853-0A82-690F-1B61-19451F26DE84}"/>
              </a:ext>
            </a:extLst>
          </p:cNvPr>
          <p:cNvSpPr/>
          <p:nvPr userDrawn="1"/>
        </p:nvSpPr>
        <p:spPr>
          <a:xfrm>
            <a:off x="1439863" y="7097713"/>
            <a:ext cx="1439862" cy="254000"/>
          </a:xfrm>
          <a:prstGeom prst="rect">
            <a:avLst/>
          </a:prstGeom>
        </p:spPr>
        <p:txBody>
          <a:bodyPr>
            <a:spAutoFit/>
          </a:bodyPr>
          <a:lstStyle/>
          <a:p>
            <a:pPr algn="ctr">
              <a:defRPr/>
            </a:pPr>
            <a:r>
              <a:rPr lang="en-US" sz="1050" b="1" i="1" kern="0" dirty="0">
                <a:solidFill>
                  <a:prstClr val="black"/>
                </a:solidFill>
                <a:cs typeface="Arial" pitchFamily="34" charset="0"/>
              </a:rPr>
              <a:t>24 June 2020</a:t>
            </a:r>
          </a:p>
        </p:txBody>
      </p:sp>
      <p:grpSp>
        <p:nvGrpSpPr>
          <p:cNvPr id="9" name="Group 26">
            <a:extLst>
              <a:ext uri="{FF2B5EF4-FFF2-40B4-BE49-F238E27FC236}">
                <a16:creationId xmlns:a16="http://schemas.microsoft.com/office/drawing/2014/main" id="{17B431D9-9927-4EB9-C010-D82A74473879}"/>
              </a:ext>
            </a:extLst>
          </p:cNvPr>
          <p:cNvGrpSpPr>
            <a:grpSpLocks/>
          </p:cNvGrpSpPr>
          <p:nvPr userDrawn="1"/>
        </p:nvGrpSpPr>
        <p:grpSpPr bwMode="auto">
          <a:xfrm>
            <a:off x="8034338" y="80963"/>
            <a:ext cx="1406525" cy="812800"/>
            <a:chOff x="7652496" y="76640"/>
            <a:chExt cx="1339104" cy="762000"/>
          </a:xfrm>
        </p:grpSpPr>
        <p:pic>
          <p:nvPicPr>
            <p:cNvPr id="10" name="Picture 27" descr="http://upload.wikimedia.org/wikipedia/commons/8/8e/US_Army_Reserve_Command_SSI.jpg">
              <a:extLst>
                <a:ext uri="{FF2B5EF4-FFF2-40B4-BE49-F238E27FC236}">
                  <a16:creationId xmlns:a16="http://schemas.microsoft.com/office/drawing/2014/main" id="{84E0E623-4655-8566-39C1-F6349061E20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83678" y="101253"/>
              <a:ext cx="707922" cy="716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descr="C:\Users\angela.f.sutton\AppData\Local\Microsoft\Windows\Temporary Internet Files\Content.Outlook\MUZLF0Q1\armyreserve_seal_ (2).gif">
              <a:extLst>
                <a:ext uri="{FF2B5EF4-FFF2-40B4-BE49-F238E27FC236}">
                  <a16:creationId xmlns:a16="http://schemas.microsoft.com/office/drawing/2014/main" id="{8EE3BE55-2B83-5904-64C8-92A18ECD638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652496" y="76640"/>
              <a:ext cx="77014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ctangle 11">
            <a:extLst>
              <a:ext uri="{FF2B5EF4-FFF2-40B4-BE49-F238E27FC236}">
                <a16:creationId xmlns:a16="http://schemas.microsoft.com/office/drawing/2014/main" id="{76A1386B-F2AE-68F3-4A12-2CE478152BEA}"/>
              </a:ext>
            </a:extLst>
          </p:cNvPr>
          <p:cNvSpPr/>
          <p:nvPr userDrawn="1"/>
        </p:nvSpPr>
        <p:spPr>
          <a:xfrm>
            <a:off x="7381875" y="7107238"/>
            <a:ext cx="1857375" cy="254000"/>
          </a:xfrm>
          <a:prstGeom prst="rect">
            <a:avLst/>
          </a:prstGeom>
        </p:spPr>
        <p:txBody>
          <a:bodyPr wrap="none">
            <a:spAutoFit/>
          </a:bodyPr>
          <a:lstStyle/>
          <a:p>
            <a:pPr>
              <a:defRPr/>
            </a:pPr>
            <a:r>
              <a:rPr lang="en-US" sz="1050" b="1" i="1" dirty="0">
                <a:cs typeface="Arial" pitchFamily="34" charset="0"/>
              </a:rPr>
              <a:t>MSG Wiser/(910) 570-8228</a:t>
            </a:r>
          </a:p>
        </p:txBody>
      </p:sp>
    </p:spTree>
    <p:extLst>
      <p:ext uri="{BB962C8B-B14F-4D97-AF65-F5344CB8AC3E}">
        <p14:creationId xmlns:p14="http://schemas.microsoft.com/office/powerpoint/2010/main" val="809526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0050" y="-81280"/>
            <a:ext cx="8641080" cy="763693"/>
          </a:xfrm>
        </p:spPr>
        <p:txBody>
          <a:bodyPr/>
          <a:lstStyle>
            <a:lvl1pPr>
              <a:defRPr sz="3360" b="1">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480060" y="1219200"/>
            <a:ext cx="8641080" cy="4827694"/>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9485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4700694"/>
            <a:ext cx="8161020" cy="1452880"/>
          </a:xfrm>
        </p:spPr>
        <p:txBody>
          <a:bodyPr anchor="t"/>
          <a:lstStyle>
            <a:lvl1pPr algn="l">
              <a:defRPr sz="4200" b="1" cap="a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758429" y="3100495"/>
            <a:ext cx="8161020" cy="1600199"/>
          </a:xfrm>
        </p:spPr>
        <p:txBody>
          <a:bodyPr anchor="b"/>
          <a:lstStyle>
            <a:lvl1pPr marL="0" indent="0">
              <a:buNone/>
              <a:defRPr sz="2100">
                <a:solidFill>
                  <a:schemeClr val="tx1">
                    <a:tint val="75000"/>
                  </a:schemeClr>
                </a:solidFill>
                <a:latin typeface="Arial" panose="020B0604020202020204" pitchFamily="34" charset="0"/>
                <a:cs typeface="Arial" panose="020B0604020202020204" pitchFamily="34" charset="0"/>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981329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3390" y="81280"/>
            <a:ext cx="8641080" cy="519853"/>
          </a:xfrm>
        </p:spPr>
        <p:txBody>
          <a:bodyPr/>
          <a:lstStyle>
            <a:lvl1pPr>
              <a:defRPr sz="3360" b="1">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480060" y="1706880"/>
            <a:ext cx="4240530" cy="4827694"/>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vl6pPr>
              <a:defRPr sz="1890"/>
            </a:lvl6pPr>
            <a:lvl7pPr>
              <a:defRPr sz="1890"/>
            </a:lvl7pPr>
            <a:lvl8pPr>
              <a:defRPr sz="1890"/>
            </a:lvl8pPr>
            <a:lvl9pPr>
              <a:defRPr sz="189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80610" y="1706880"/>
            <a:ext cx="4240530" cy="4827694"/>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vl6pPr>
              <a:defRPr sz="1890"/>
            </a:lvl6pPr>
            <a:lvl7pPr>
              <a:defRPr sz="1890"/>
            </a:lvl7pPr>
            <a:lvl8pPr>
              <a:defRPr sz="1890"/>
            </a:lvl8pPr>
            <a:lvl9pPr>
              <a:defRPr sz="189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id="{1279F161-93A7-016C-5724-02F601E3C03D}"/>
              </a:ext>
            </a:extLst>
          </p:cNvPr>
          <p:cNvSpPr>
            <a:spLocks noGrp="1"/>
          </p:cNvSpPr>
          <p:nvPr>
            <p:ph type="dt" sz="half" idx="10"/>
          </p:nvPr>
        </p:nvSpPr>
        <p:spPr/>
        <p:txBody>
          <a:bodyPr/>
          <a:lstStyle>
            <a:lvl1pPr>
              <a:defRPr/>
            </a:lvl1pPr>
          </a:lstStyle>
          <a:p>
            <a:pPr>
              <a:defRPr/>
            </a:pPr>
            <a:fld id="{4562DFDD-3461-4CEC-BC36-8DCB39BD333F}" type="datetimeFigureOut">
              <a:rPr lang="en-US"/>
              <a:pPr>
                <a:defRPr/>
              </a:pPr>
              <a:t>2023/06/28</a:t>
            </a:fld>
            <a:endParaRPr lang="en-US"/>
          </a:p>
        </p:txBody>
      </p:sp>
      <p:sp>
        <p:nvSpPr>
          <p:cNvPr id="6" name="Footer Placeholder 4">
            <a:extLst>
              <a:ext uri="{FF2B5EF4-FFF2-40B4-BE49-F238E27FC236}">
                <a16:creationId xmlns:a16="http://schemas.microsoft.com/office/drawing/2014/main" id="{27BCE322-651A-54A4-0D11-2B12FB1C122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E42630-DC5C-8430-32E8-6D57C20F46F0}"/>
              </a:ext>
            </a:extLst>
          </p:cNvPr>
          <p:cNvSpPr>
            <a:spLocks noGrp="1"/>
          </p:cNvSpPr>
          <p:nvPr>
            <p:ph type="sldNum" sz="quarter" idx="12"/>
          </p:nvPr>
        </p:nvSpPr>
        <p:spPr/>
        <p:txBody>
          <a:bodyPr/>
          <a:lstStyle>
            <a:lvl1pPr>
              <a:defRPr/>
            </a:lvl1pPr>
          </a:lstStyle>
          <a:p>
            <a:fld id="{2D9A9B79-A4EF-43AC-AA60-C52EA3B92BC5}" type="slidenum">
              <a:rPr lang="en-US" altLang="en-US"/>
              <a:pPr/>
              <a:t>‹#›</a:t>
            </a:fld>
            <a:endParaRPr lang="en-US" altLang="en-US"/>
          </a:p>
        </p:txBody>
      </p:sp>
    </p:spTree>
    <p:extLst>
      <p:ext uri="{BB962C8B-B14F-4D97-AF65-F5344CB8AC3E}">
        <p14:creationId xmlns:p14="http://schemas.microsoft.com/office/powerpoint/2010/main" val="309266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1717" y="-81280"/>
            <a:ext cx="8641080" cy="731520"/>
          </a:xfrm>
        </p:spPr>
        <p:txBody>
          <a:bodyPr/>
          <a:lstStyle>
            <a:lvl1pPr>
              <a:defRPr sz="3360" b="1">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480060" y="1544320"/>
            <a:ext cx="4242197" cy="775547"/>
          </a:xfrm>
        </p:spPr>
        <p:txBody>
          <a:bodyPr anchor="b"/>
          <a:lstStyle>
            <a:lvl1pPr marL="0" indent="0">
              <a:buNone/>
              <a:defRPr sz="2520" b="1">
                <a:latin typeface="Arial" panose="020B0604020202020204" pitchFamily="34" charset="0"/>
                <a:cs typeface="Arial" panose="020B0604020202020204" pitchFamily="34" charset="0"/>
              </a:defRPr>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dirty="0"/>
              <a:t>Click to edit Master text styles</a:t>
            </a:r>
          </a:p>
        </p:txBody>
      </p:sp>
      <p:sp>
        <p:nvSpPr>
          <p:cNvPr id="4" name="Content Placeholder 3"/>
          <p:cNvSpPr>
            <a:spLocks noGrp="1"/>
          </p:cNvSpPr>
          <p:nvPr>
            <p:ph sz="half" idx="2"/>
          </p:nvPr>
        </p:nvSpPr>
        <p:spPr>
          <a:xfrm>
            <a:off x="480060" y="2319867"/>
            <a:ext cx="4242197" cy="4214707"/>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vl6pPr>
              <a:defRPr sz="1680"/>
            </a:lvl6pPr>
            <a:lvl7pPr>
              <a:defRPr sz="1680"/>
            </a:lvl7pPr>
            <a:lvl8pPr>
              <a:defRPr sz="1680"/>
            </a:lvl8pPr>
            <a:lvl9pPr>
              <a:defRPr sz="168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77277" y="1544320"/>
            <a:ext cx="4243864" cy="775547"/>
          </a:xfrm>
        </p:spPr>
        <p:txBody>
          <a:bodyPr anchor="b"/>
          <a:lstStyle>
            <a:lvl1pPr marL="0" indent="0">
              <a:buNone/>
              <a:defRPr sz="2520" b="1">
                <a:latin typeface="Arial" panose="020B0604020202020204" pitchFamily="34" charset="0"/>
                <a:cs typeface="Arial" panose="020B0604020202020204" pitchFamily="34" charset="0"/>
              </a:defRPr>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dirty="0"/>
              <a:t>Click to edit Master text styles</a:t>
            </a:r>
          </a:p>
        </p:txBody>
      </p:sp>
      <p:sp>
        <p:nvSpPr>
          <p:cNvPr id="6" name="Content Placeholder 5"/>
          <p:cNvSpPr>
            <a:spLocks noGrp="1"/>
          </p:cNvSpPr>
          <p:nvPr>
            <p:ph sz="quarter" idx="4"/>
          </p:nvPr>
        </p:nvSpPr>
        <p:spPr>
          <a:xfrm>
            <a:off x="4877277" y="2319867"/>
            <a:ext cx="4243864" cy="4214707"/>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vl6pPr>
              <a:defRPr sz="1680"/>
            </a:lvl6pPr>
            <a:lvl7pPr>
              <a:defRPr sz="1680"/>
            </a:lvl7pPr>
            <a:lvl8pPr>
              <a:defRPr sz="1680"/>
            </a:lvl8pPr>
            <a:lvl9pPr>
              <a:defRPr sz="168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854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94F9-99BC-F2C1-ADAF-AB25EC075EAA}"/>
              </a:ext>
            </a:extLst>
          </p:cNvPr>
          <p:cNvSpPr txBox="1">
            <a:spLocks/>
          </p:cNvSpPr>
          <p:nvPr userDrawn="1"/>
        </p:nvSpPr>
        <p:spPr>
          <a:xfrm>
            <a:off x="401638" y="-80963"/>
            <a:ext cx="8640762" cy="731838"/>
          </a:xfrm>
          <a:prstGeom prst="rect">
            <a:avLst/>
          </a:prstGeom>
        </p:spPr>
        <p:txBody>
          <a:bodyPr lIns="96012" tIns="48006" rIns="96012" bIns="48006" anchor="ctr">
            <a:normAutofit/>
          </a:bodyPr>
          <a:lstStyle>
            <a:lvl1pPr algn="ctr" defTabSz="914400" rtl="0" eaLnBrk="1" latinLnBrk="0" hangingPunct="1">
              <a:spcBef>
                <a:spcPct val="0"/>
              </a:spcBef>
              <a:buNone/>
              <a:defRPr sz="3200" b="1" kern="1200">
                <a:solidFill>
                  <a:schemeClr val="tx1"/>
                </a:solidFill>
                <a:latin typeface="+mj-lt"/>
                <a:ea typeface="+mj-ea"/>
                <a:cs typeface="+mj-cs"/>
              </a:defRPr>
            </a:lvl1pPr>
          </a:lstStyle>
          <a:p>
            <a:pPr>
              <a:defRPr/>
            </a:pPr>
            <a:r>
              <a:rPr lang="en-US" sz="3360" dirty="0">
                <a:effectLst>
                  <a:outerShdw blurRad="50800" dist="38100" dir="2700000" algn="tl" rotWithShape="0">
                    <a:prstClr val="black">
                      <a:alpha val="40000"/>
                    </a:prstClr>
                  </a:outerShdw>
                </a:effectLst>
              </a:rPr>
              <a:t>Click to edit Master title style</a:t>
            </a:r>
          </a:p>
        </p:txBody>
      </p:sp>
    </p:spTree>
    <p:extLst>
      <p:ext uri="{BB962C8B-B14F-4D97-AF65-F5344CB8AC3E}">
        <p14:creationId xmlns:p14="http://schemas.microsoft.com/office/powerpoint/2010/main" val="246515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AD0310E-CE00-E525-38CF-B8D1C2B8B9FB}"/>
              </a:ext>
            </a:extLst>
          </p:cNvPr>
          <p:cNvSpPr>
            <a:spLocks noGrp="1"/>
          </p:cNvSpPr>
          <p:nvPr>
            <p:ph type="dt" sz="half" idx="10"/>
          </p:nvPr>
        </p:nvSpPr>
        <p:spPr/>
        <p:txBody>
          <a:bodyPr/>
          <a:lstStyle>
            <a:lvl1pPr>
              <a:defRPr/>
            </a:lvl1pPr>
          </a:lstStyle>
          <a:p>
            <a:pPr>
              <a:defRPr/>
            </a:pPr>
            <a:fld id="{FA09E3C3-7AF3-4712-AA05-F0028EE88F8F}" type="datetimeFigureOut">
              <a:rPr lang="en-US"/>
              <a:pPr>
                <a:defRPr/>
              </a:pPr>
              <a:t>2023/06/28</a:t>
            </a:fld>
            <a:endParaRPr lang="en-US"/>
          </a:p>
        </p:txBody>
      </p:sp>
      <p:sp>
        <p:nvSpPr>
          <p:cNvPr id="3" name="Footer Placeholder 4">
            <a:extLst>
              <a:ext uri="{FF2B5EF4-FFF2-40B4-BE49-F238E27FC236}">
                <a16:creationId xmlns:a16="http://schemas.microsoft.com/office/drawing/2014/main" id="{137F63C1-AD3B-5B3A-20A8-FE10F8753B5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95084C8-A14E-B1F3-7024-D53328E78448}"/>
              </a:ext>
            </a:extLst>
          </p:cNvPr>
          <p:cNvSpPr>
            <a:spLocks noGrp="1"/>
          </p:cNvSpPr>
          <p:nvPr>
            <p:ph type="sldNum" sz="quarter" idx="12"/>
          </p:nvPr>
        </p:nvSpPr>
        <p:spPr/>
        <p:txBody>
          <a:bodyPr/>
          <a:lstStyle>
            <a:lvl1pPr>
              <a:defRPr/>
            </a:lvl1pPr>
          </a:lstStyle>
          <a:p>
            <a:fld id="{3695B4E2-FFF0-4B48-B289-8254B0985E9F}" type="slidenum">
              <a:rPr lang="en-US" altLang="en-US"/>
              <a:pPr/>
              <a:t>‹#›</a:t>
            </a:fld>
            <a:endParaRPr lang="en-US" altLang="en-US"/>
          </a:p>
        </p:txBody>
      </p:sp>
    </p:spTree>
    <p:extLst>
      <p:ext uri="{BB962C8B-B14F-4D97-AF65-F5344CB8AC3E}">
        <p14:creationId xmlns:p14="http://schemas.microsoft.com/office/powerpoint/2010/main" val="3403369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1056640"/>
            <a:ext cx="3158729" cy="710635"/>
          </a:xfrm>
        </p:spPr>
        <p:txBody>
          <a:bodyPr anchor="b"/>
          <a:lstStyle>
            <a:lvl1pPr algn="l">
              <a:defRPr sz="21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3753802" y="1056640"/>
            <a:ext cx="5367338" cy="5477934"/>
          </a:xfrm>
        </p:spPr>
        <p:txBody>
          <a:bodyPr/>
          <a:lstStyle>
            <a:lvl1pPr>
              <a:defRPr sz="252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90">
                <a:latin typeface="Arial" panose="020B0604020202020204" pitchFamily="34" charset="0"/>
                <a:cs typeface="Arial" panose="020B0604020202020204" pitchFamily="34" charset="0"/>
              </a:defRPr>
            </a:lvl3pPr>
            <a:lvl4pPr>
              <a:defRPr sz="1890">
                <a:latin typeface="Arial" panose="020B0604020202020204" pitchFamily="34" charset="0"/>
                <a:cs typeface="Arial" panose="020B0604020202020204" pitchFamily="34" charset="0"/>
              </a:defRPr>
            </a:lvl4pPr>
            <a:lvl5pPr>
              <a:defRPr sz="1890">
                <a:latin typeface="Arial" panose="020B0604020202020204" pitchFamily="34" charset="0"/>
                <a:cs typeface="Arial" panose="020B060402020202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80060" y="1767275"/>
            <a:ext cx="3158729" cy="5203050"/>
          </a:xfrm>
        </p:spPr>
        <p:txBody>
          <a:bodyPr/>
          <a:lstStyle>
            <a:lvl1pPr marL="0" indent="0">
              <a:buNone/>
              <a:defRPr sz="1470">
                <a:latin typeface="Arial" panose="020B0604020202020204" pitchFamily="34" charset="0"/>
                <a:cs typeface="Arial" panose="020B0604020202020204" pitchFamily="34" charset="0"/>
              </a:defRPr>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dirty="0"/>
              <a:t>Click to edit Master text styles</a:t>
            </a:r>
          </a:p>
        </p:txBody>
      </p:sp>
      <p:sp>
        <p:nvSpPr>
          <p:cNvPr id="5" name="Date Placeholder 3">
            <a:extLst>
              <a:ext uri="{FF2B5EF4-FFF2-40B4-BE49-F238E27FC236}">
                <a16:creationId xmlns:a16="http://schemas.microsoft.com/office/drawing/2014/main" id="{DAA1A52E-1E6E-31DB-85C7-78598D9F44BB}"/>
              </a:ext>
            </a:extLst>
          </p:cNvPr>
          <p:cNvSpPr>
            <a:spLocks noGrp="1"/>
          </p:cNvSpPr>
          <p:nvPr>
            <p:ph type="dt" sz="half" idx="10"/>
          </p:nvPr>
        </p:nvSpPr>
        <p:spPr/>
        <p:txBody>
          <a:bodyPr/>
          <a:lstStyle>
            <a:lvl1pPr>
              <a:defRPr/>
            </a:lvl1pPr>
          </a:lstStyle>
          <a:p>
            <a:pPr>
              <a:defRPr/>
            </a:pPr>
            <a:fld id="{BFAB802B-4132-445F-9C88-B0C8D9BAD73C}" type="datetimeFigureOut">
              <a:rPr lang="en-US"/>
              <a:pPr>
                <a:defRPr/>
              </a:pPr>
              <a:t>2023/06/28</a:t>
            </a:fld>
            <a:endParaRPr lang="en-US"/>
          </a:p>
        </p:txBody>
      </p:sp>
      <p:sp>
        <p:nvSpPr>
          <p:cNvPr id="6" name="Footer Placeholder 4">
            <a:extLst>
              <a:ext uri="{FF2B5EF4-FFF2-40B4-BE49-F238E27FC236}">
                <a16:creationId xmlns:a16="http://schemas.microsoft.com/office/drawing/2014/main" id="{3BE05790-AAF1-A135-0215-F7A2C7679ED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11B66AB-A2B9-8DD8-AACD-9EFCA7E9E7EA}"/>
              </a:ext>
            </a:extLst>
          </p:cNvPr>
          <p:cNvSpPr>
            <a:spLocks noGrp="1"/>
          </p:cNvSpPr>
          <p:nvPr>
            <p:ph type="sldNum" sz="quarter" idx="12"/>
          </p:nvPr>
        </p:nvSpPr>
        <p:spPr/>
        <p:txBody>
          <a:bodyPr/>
          <a:lstStyle>
            <a:lvl1pPr>
              <a:defRPr/>
            </a:lvl1pPr>
          </a:lstStyle>
          <a:p>
            <a:fld id="{533035EE-90DF-49BB-8C3F-6A70BA3EB04E}" type="slidenum">
              <a:rPr lang="en-US" altLang="en-US"/>
              <a:pPr/>
              <a:t>‹#›</a:t>
            </a:fld>
            <a:endParaRPr lang="en-US" altLang="en-US"/>
          </a:p>
        </p:txBody>
      </p:sp>
    </p:spTree>
    <p:extLst>
      <p:ext uri="{BB962C8B-B14F-4D97-AF65-F5344CB8AC3E}">
        <p14:creationId xmlns:p14="http://schemas.microsoft.com/office/powerpoint/2010/main" val="171380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5120640"/>
            <a:ext cx="5760720" cy="604521"/>
          </a:xfrm>
        </p:spPr>
        <p:txBody>
          <a:bodyPr anchor="b"/>
          <a:lstStyle>
            <a:lvl1pPr algn="l">
              <a:defRPr sz="21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p:cNvSpPr>
            <a:spLocks noGrp="1"/>
          </p:cNvSpPr>
          <p:nvPr>
            <p:ph type="pic" idx="1"/>
          </p:nvPr>
        </p:nvSpPr>
        <p:spPr>
          <a:xfrm>
            <a:off x="1881902" y="653627"/>
            <a:ext cx="5760720" cy="4389120"/>
          </a:xfrm>
        </p:spPr>
        <p:txBody>
          <a:bodyPr rtlCol="0">
            <a:normAutofit/>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pPr lvl="0"/>
            <a:endParaRPr lang="en-US" noProof="0"/>
          </a:p>
        </p:txBody>
      </p:sp>
      <p:sp>
        <p:nvSpPr>
          <p:cNvPr id="4" name="Text Placeholder 3"/>
          <p:cNvSpPr>
            <a:spLocks noGrp="1"/>
          </p:cNvSpPr>
          <p:nvPr>
            <p:ph type="body" sz="half" idx="2"/>
          </p:nvPr>
        </p:nvSpPr>
        <p:spPr>
          <a:xfrm>
            <a:off x="1881902" y="5725161"/>
            <a:ext cx="5760720" cy="858519"/>
          </a:xfrm>
        </p:spPr>
        <p:txBody>
          <a:bodyPr/>
          <a:lstStyle>
            <a:lvl1pPr marL="0" indent="0">
              <a:buNone/>
              <a:defRPr sz="1470">
                <a:latin typeface="Arial" panose="020B0604020202020204" pitchFamily="34" charset="0"/>
                <a:cs typeface="Arial" panose="020B0604020202020204" pitchFamily="34" charset="0"/>
              </a:defRPr>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dirty="0"/>
              <a:t>Click to edit Master text styles</a:t>
            </a:r>
          </a:p>
        </p:txBody>
      </p:sp>
      <p:sp>
        <p:nvSpPr>
          <p:cNvPr id="5" name="Date Placeholder 3">
            <a:extLst>
              <a:ext uri="{FF2B5EF4-FFF2-40B4-BE49-F238E27FC236}">
                <a16:creationId xmlns:a16="http://schemas.microsoft.com/office/drawing/2014/main" id="{B9AFCFBB-0396-6E27-7A06-EE765382C9AA}"/>
              </a:ext>
            </a:extLst>
          </p:cNvPr>
          <p:cNvSpPr>
            <a:spLocks noGrp="1"/>
          </p:cNvSpPr>
          <p:nvPr>
            <p:ph type="dt" sz="half" idx="10"/>
          </p:nvPr>
        </p:nvSpPr>
        <p:spPr/>
        <p:txBody>
          <a:bodyPr/>
          <a:lstStyle>
            <a:lvl1pPr>
              <a:defRPr/>
            </a:lvl1pPr>
          </a:lstStyle>
          <a:p>
            <a:pPr>
              <a:defRPr/>
            </a:pPr>
            <a:fld id="{23463AB2-D1B0-428E-BAFD-E02A28EF31CA}" type="datetimeFigureOut">
              <a:rPr lang="en-US"/>
              <a:pPr>
                <a:defRPr/>
              </a:pPr>
              <a:t>2023/06/28</a:t>
            </a:fld>
            <a:endParaRPr lang="en-US"/>
          </a:p>
        </p:txBody>
      </p:sp>
      <p:sp>
        <p:nvSpPr>
          <p:cNvPr id="6" name="Footer Placeholder 4">
            <a:extLst>
              <a:ext uri="{FF2B5EF4-FFF2-40B4-BE49-F238E27FC236}">
                <a16:creationId xmlns:a16="http://schemas.microsoft.com/office/drawing/2014/main" id="{E7AFECD9-2144-8BBD-74EF-173654C04F1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54097B-2C84-1DA4-9988-6C1294BA0927}"/>
              </a:ext>
            </a:extLst>
          </p:cNvPr>
          <p:cNvSpPr>
            <a:spLocks noGrp="1"/>
          </p:cNvSpPr>
          <p:nvPr>
            <p:ph type="sldNum" sz="quarter" idx="12"/>
          </p:nvPr>
        </p:nvSpPr>
        <p:spPr/>
        <p:txBody>
          <a:bodyPr/>
          <a:lstStyle>
            <a:lvl1pPr>
              <a:defRPr/>
            </a:lvl1pPr>
          </a:lstStyle>
          <a:p>
            <a:fld id="{5C916F30-A53F-465C-B084-8CCE5BE640E1}" type="slidenum">
              <a:rPr lang="en-US" altLang="en-US"/>
              <a:pPr/>
              <a:t>‹#›</a:t>
            </a:fld>
            <a:endParaRPr lang="en-US" altLang="en-US"/>
          </a:p>
        </p:txBody>
      </p:sp>
    </p:spTree>
    <p:extLst>
      <p:ext uri="{BB962C8B-B14F-4D97-AF65-F5344CB8AC3E}">
        <p14:creationId xmlns:p14="http://schemas.microsoft.com/office/powerpoint/2010/main" val="335235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CA0A528-535D-B0EF-F1AA-E4BAC569BF33}"/>
              </a:ext>
            </a:extLst>
          </p:cNvPr>
          <p:cNvSpPr>
            <a:spLocks noGrp="1"/>
          </p:cNvSpPr>
          <p:nvPr>
            <p:ph type="title"/>
          </p:nvPr>
        </p:nvSpPr>
        <p:spPr bwMode="auto">
          <a:xfrm>
            <a:off x="479425" y="293688"/>
            <a:ext cx="86423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2AD5210-31C8-73E6-A74E-7CFBCBC3CB14}"/>
              </a:ext>
            </a:extLst>
          </p:cNvPr>
          <p:cNvSpPr>
            <a:spLocks noGrp="1"/>
          </p:cNvSpPr>
          <p:nvPr>
            <p:ph type="body" idx="1"/>
          </p:nvPr>
        </p:nvSpPr>
        <p:spPr bwMode="auto">
          <a:xfrm>
            <a:off x="479425" y="1706563"/>
            <a:ext cx="864235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099D29A-1710-A195-F7A7-FB240469C563}"/>
              </a:ext>
            </a:extLst>
          </p:cNvPr>
          <p:cNvSpPr>
            <a:spLocks noGrp="1"/>
          </p:cNvSpPr>
          <p:nvPr>
            <p:ph type="dt" sz="half" idx="2"/>
          </p:nvPr>
        </p:nvSpPr>
        <p:spPr>
          <a:xfrm>
            <a:off x="479425" y="6780213"/>
            <a:ext cx="2241550" cy="388937"/>
          </a:xfrm>
          <a:prstGeom prst="rect">
            <a:avLst/>
          </a:prstGeom>
        </p:spPr>
        <p:txBody>
          <a:bodyPr vert="horz" lIns="91440" tIns="45720" rIns="91440" bIns="45720" rtlCol="0" anchor="ctr"/>
          <a:lstStyle>
            <a:lvl1pPr algn="l">
              <a:defRPr sz="1260">
                <a:solidFill>
                  <a:schemeClr val="tx1">
                    <a:tint val="75000"/>
                  </a:schemeClr>
                </a:solidFill>
              </a:defRPr>
            </a:lvl1pPr>
          </a:lstStyle>
          <a:p>
            <a:pPr>
              <a:defRPr/>
            </a:pPr>
            <a:fld id="{6BD0ACA3-0217-4E4B-8BAC-0B4DC6AC8715}" type="datetimeFigureOut">
              <a:rPr lang="en-US"/>
              <a:pPr>
                <a:defRPr/>
              </a:pPr>
              <a:t>2023/06/28</a:t>
            </a:fld>
            <a:endParaRPr lang="en-US"/>
          </a:p>
        </p:txBody>
      </p:sp>
      <p:sp>
        <p:nvSpPr>
          <p:cNvPr id="5" name="Footer Placeholder 4">
            <a:extLst>
              <a:ext uri="{FF2B5EF4-FFF2-40B4-BE49-F238E27FC236}">
                <a16:creationId xmlns:a16="http://schemas.microsoft.com/office/drawing/2014/main" id="{B907615A-5F70-2017-DE8F-7B020A0C2421}"/>
              </a:ext>
            </a:extLst>
          </p:cNvPr>
          <p:cNvSpPr>
            <a:spLocks noGrp="1"/>
          </p:cNvSpPr>
          <p:nvPr>
            <p:ph type="ftr" sz="quarter" idx="3"/>
          </p:nvPr>
        </p:nvSpPr>
        <p:spPr>
          <a:xfrm>
            <a:off x="3279775" y="6780213"/>
            <a:ext cx="3041650" cy="388937"/>
          </a:xfrm>
          <a:prstGeom prst="rect">
            <a:avLst/>
          </a:prstGeom>
        </p:spPr>
        <p:txBody>
          <a:bodyPr vert="horz" lIns="91440" tIns="45720" rIns="91440" bIns="45720" rtlCol="0" anchor="ctr"/>
          <a:lstStyle>
            <a:lvl1pPr algn="ctr">
              <a:defRPr sz="126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847043E-AD46-BBE3-5C6D-A1C4757C712D}"/>
              </a:ext>
            </a:extLst>
          </p:cNvPr>
          <p:cNvSpPr>
            <a:spLocks noGrp="1"/>
          </p:cNvSpPr>
          <p:nvPr>
            <p:ph type="sldNum" sz="quarter" idx="4"/>
          </p:nvPr>
        </p:nvSpPr>
        <p:spPr>
          <a:xfrm>
            <a:off x="6880225" y="6780213"/>
            <a:ext cx="2241550" cy="3889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F68989A-342A-48AE-B7C6-F3E92856E501}" type="slidenum">
              <a:rPr lang="en-US" altLang="en-US"/>
              <a:pPr/>
              <a:t>‹#›</a:t>
            </a:fld>
            <a:endParaRPr lang="en-US" altLang="en-US"/>
          </a:p>
        </p:txBody>
      </p:sp>
      <p:sp>
        <p:nvSpPr>
          <p:cNvPr id="1031" name="TextBox 23">
            <a:extLst>
              <a:ext uri="{FF2B5EF4-FFF2-40B4-BE49-F238E27FC236}">
                <a16:creationId xmlns:a16="http://schemas.microsoft.com/office/drawing/2014/main" id="{5C0E0E97-140F-F653-ED8B-854A5CB1CFAF}"/>
              </a:ext>
            </a:extLst>
          </p:cNvPr>
          <p:cNvSpPr txBox="1">
            <a:spLocks noChangeArrowheads="1"/>
          </p:cNvSpPr>
          <p:nvPr userDrawn="1"/>
        </p:nvSpPr>
        <p:spPr bwMode="auto">
          <a:xfrm>
            <a:off x="0" y="-14288"/>
            <a:ext cx="9601200" cy="14219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a:p>
            <a:endParaRPr lang="en-US" altLang="en-US">
              <a:solidFill>
                <a:srgbClr val="000000"/>
              </a:solidFill>
            </a:endParaRPr>
          </a:p>
        </p:txBody>
      </p:sp>
      <p:sp>
        <p:nvSpPr>
          <p:cNvPr id="8" name="Parallelogram 7">
            <a:extLst>
              <a:ext uri="{FF2B5EF4-FFF2-40B4-BE49-F238E27FC236}">
                <a16:creationId xmlns:a16="http://schemas.microsoft.com/office/drawing/2014/main" id="{B4990BB0-342B-A982-262E-BB180D8251BE}"/>
              </a:ext>
            </a:extLst>
          </p:cNvPr>
          <p:cNvSpPr/>
          <p:nvPr userDrawn="1"/>
        </p:nvSpPr>
        <p:spPr>
          <a:xfrm>
            <a:off x="800100" y="587375"/>
            <a:ext cx="7361238" cy="49213"/>
          </a:xfrm>
          <a:prstGeom prst="parallelogram">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9" name="Parallelogram 8">
            <a:extLst>
              <a:ext uri="{FF2B5EF4-FFF2-40B4-BE49-F238E27FC236}">
                <a16:creationId xmlns:a16="http://schemas.microsoft.com/office/drawing/2014/main" id="{41385DB9-6102-FB36-B4A5-33A6875C2A26}"/>
              </a:ext>
            </a:extLst>
          </p:cNvPr>
          <p:cNvSpPr/>
          <p:nvPr userDrawn="1"/>
        </p:nvSpPr>
        <p:spPr>
          <a:xfrm>
            <a:off x="160338" y="7062788"/>
            <a:ext cx="9280525" cy="80962"/>
          </a:xfrm>
          <a:prstGeom prst="parallelogram">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0" name="Rectangle 9">
            <a:extLst>
              <a:ext uri="{FF2B5EF4-FFF2-40B4-BE49-F238E27FC236}">
                <a16:creationId xmlns:a16="http://schemas.microsoft.com/office/drawing/2014/main" id="{66E6597E-A433-4B75-60C3-C1DDB03750EC}"/>
              </a:ext>
            </a:extLst>
          </p:cNvPr>
          <p:cNvSpPr/>
          <p:nvPr userDrawn="1"/>
        </p:nvSpPr>
        <p:spPr>
          <a:xfrm>
            <a:off x="3625850" y="7096125"/>
            <a:ext cx="2425700" cy="252413"/>
          </a:xfrm>
          <a:prstGeom prst="rect">
            <a:avLst/>
          </a:prstGeom>
        </p:spPr>
        <p:txBody>
          <a:bodyPr wrap="none">
            <a:spAutoFit/>
          </a:bodyPr>
          <a:lstStyle/>
          <a:p>
            <a:pPr algn="ctr">
              <a:defRPr/>
            </a:pPr>
            <a:r>
              <a:rPr lang="en-US" sz="1050" b="1" i="1" dirty="0">
                <a:solidFill>
                  <a:srgbClr val="000000"/>
                </a:solidFill>
                <a:cs typeface="Arial" pitchFamily="34" charset="0"/>
              </a:rPr>
              <a:t>Leadership, Energy, and Execution</a:t>
            </a:r>
          </a:p>
        </p:txBody>
      </p:sp>
      <p:pic>
        <p:nvPicPr>
          <p:cNvPr id="1035" name="Picture 10" descr="army logo.jpg">
            <a:extLst>
              <a:ext uri="{FF2B5EF4-FFF2-40B4-BE49-F238E27FC236}">
                <a16:creationId xmlns:a16="http://schemas.microsoft.com/office/drawing/2014/main" id="{2081D17D-E9A1-AA2A-9847-573F690E064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8263"/>
            <a:ext cx="627063"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Slide Number Placeholder 3">
            <a:extLst>
              <a:ext uri="{FF2B5EF4-FFF2-40B4-BE49-F238E27FC236}">
                <a16:creationId xmlns:a16="http://schemas.microsoft.com/office/drawing/2014/main" id="{8CC8F609-8D59-394A-C5A9-4204A229B484}"/>
              </a:ext>
            </a:extLst>
          </p:cNvPr>
          <p:cNvSpPr txBox="1">
            <a:spLocks/>
          </p:cNvSpPr>
          <p:nvPr userDrawn="1"/>
        </p:nvSpPr>
        <p:spPr bwMode="auto">
          <a:xfrm>
            <a:off x="9201150" y="7105650"/>
            <a:ext cx="479425" cy="390525"/>
          </a:xfrm>
          <a:prstGeom prst="rect">
            <a:avLst/>
          </a:prstGeom>
          <a:noFill/>
          <a:ln w="9525">
            <a:noFill/>
            <a:miter lim="800000"/>
            <a:headEnd/>
            <a:tailEnd/>
          </a:ln>
          <a:effectLst/>
        </p:spPr>
        <p:txBody>
          <a:bodyPr lIns="96012" tIns="48006" rIns="96012" bIns="48006"/>
          <a:lstStyle/>
          <a:p>
            <a:pPr algn="r"/>
            <a:fld id="{A623635E-7592-4BD0-8BA1-AAEFE9D7AE86}" type="slidenum">
              <a:rPr lang="en-US" altLang="en-US" sz="1000" b="1" i="1">
                <a:solidFill>
                  <a:srgbClr val="000000"/>
                </a:solidFill>
                <a:cs typeface="Arial" panose="020B0604020202020204" pitchFamily="34" charset="0"/>
              </a:rPr>
              <a:pPr algn="r"/>
              <a:t>‹#›</a:t>
            </a:fld>
            <a:endParaRPr lang="en-US" altLang="en-US" sz="1000" b="1" i="1">
              <a:solidFill>
                <a:srgbClr val="000000"/>
              </a:solidFill>
              <a:cs typeface="Arial" panose="020B0604020202020204" pitchFamily="34" charset="0"/>
            </a:endParaRPr>
          </a:p>
        </p:txBody>
      </p:sp>
      <p:sp>
        <p:nvSpPr>
          <p:cNvPr id="13" name="Text Box 5">
            <a:extLst>
              <a:ext uri="{FF2B5EF4-FFF2-40B4-BE49-F238E27FC236}">
                <a16:creationId xmlns:a16="http://schemas.microsoft.com/office/drawing/2014/main" id="{78CF5DBC-AE4A-31ED-42EC-06AFC9DB4B7F}"/>
              </a:ext>
            </a:extLst>
          </p:cNvPr>
          <p:cNvSpPr txBox="1">
            <a:spLocks noChangeArrowheads="1"/>
          </p:cNvSpPr>
          <p:nvPr userDrawn="1"/>
        </p:nvSpPr>
        <p:spPr bwMode="auto">
          <a:xfrm>
            <a:off x="-14288" y="7078663"/>
            <a:ext cx="1419226" cy="220662"/>
          </a:xfrm>
          <a:prstGeom prst="rect">
            <a:avLst/>
          </a:prstGeom>
          <a:solidFill>
            <a:srgbClr val="00B050"/>
          </a:solidFill>
          <a:ln w="9525" algn="ctr">
            <a:noFill/>
            <a:miter lim="800000"/>
            <a:headEnd/>
            <a:tailEnd/>
          </a:ln>
          <a:effectLst/>
        </p:spPr>
        <p:txBody>
          <a:bodyPr wrap="none">
            <a:spAutoFit/>
          </a:bodyPr>
          <a:lstStyle/>
          <a:p>
            <a:pPr algn="ctr">
              <a:defRPr/>
            </a:pPr>
            <a:r>
              <a:rPr lang="en-US" sz="840" b="1" dirty="0">
                <a:solidFill>
                  <a:srgbClr val="FFFFFF"/>
                </a:solidFill>
              </a:rPr>
              <a:t> UNCLASSIFIED / FOUO</a:t>
            </a:r>
          </a:p>
        </p:txBody>
      </p:sp>
      <p:sp>
        <p:nvSpPr>
          <p:cNvPr id="14" name="Rectangle 13">
            <a:extLst>
              <a:ext uri="{FF2B5EF4-FFF2-40B4-BE49-F238E27FC236}">
                <a16:creationId xmlns:a16="http://schemas.microsoft.com/office/drawing/2014/main" id="{26E43A29-7699-057D-7F76-D53A39BB4283}"/>
              </a:ext>
            </a:extLst>
          </p:cNvPr>
          <p:cNvSpPr/>
          <p:nvPr userDrawn="1"/>
        </p:nvSpPr>
        <p:spPr>
          <a:xfrm>
            <a:off x="1439863" y="7097713"/>
            <a:ext cx="1439862" cy="254000"/>
          </a:xfrm>
          <a:prstGeom prst="rect">
            <a:avLst/>
          </a:prstGeom>
        </p:spPr>
        <p:txBody>
          <a:bodyPr>
            <a:spAutoFit/>
          </a:bodyPr>
          <a:lstStyle/>
          <a:p>
            <a:pPr algn="ctr">
              <a:defRPr/>
            </a:pPr>
            <a:r>
              <a:rPr lang="en-US" sz="1050" b="1" i="1" kern="0" dirty="0">
                <a:solidFill>
                  <a:prstClr val="black"/>
                </a:solidFill>
                <a:cs typeface="Arial" pitchFamily="34" charset="0"/>
              </a:rPr>
              <a:t>FY 2020</a:t>
            </a:r>
          </a:p>
        </p:txBody>
      </p:sp>
      <p:grpSp>
        <p:nvGrpSpPr>
          <p:cNvPr id="1039" name="Group 14">
            <a:extLst>
              <a:ext uri="{FF2B5EF4-FFF2-40B4-BE49-F238E27FC236}">
                <a16:creationId xmlns:a16="http://schemas.microsoft.com/office/drawing/2014/main" id="{D8641EBD-5213-6DD9-44D5-8682DBEC4004}"/>
              </a:ext>
            </a:extLst>
          </p:cNvPr>
          <p:cNvGrpSpPr>
            <a:grpSpLocks/>
          </p:cNvGrpSpPr>
          <p:nvPr userDrawn="1"/>
        </p:nvGrpSpPr>
        <p:grpSpPr bwMode="auto">
          <a:xfrm>
            <a:off x="8034338" y="80963"/>
            <a:ext cx="1406525" cy="812800"/>
            <a:chOff x="7652496" y="76640"/>
            <a:chExt cx="1339104" cy="762000"/>
          </a:xfrm>
        </p:grpSpPr>
        <p:pic>
          <p:nvPicPr>
            <p:cNvPr id="1041" name="Picture 15" descr="http://upload.wikimedia.org/wikipedia/commons/8/8e/US_Army_Reserve_Command_SSI.jpg">
              <a:extLst>
                <a:ext uri="{FF2B5EF4-FFF2-40B4-BE49-F238E27FC236}">
                  <a16:creationId xmlns:a16="http://schemas.microsoft.com/office/drawing/2014/main" id="{E522100C-1575-9554-31A2-A00593C51762}"/>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83678" y="101253"/>
              <a:ext cx="707922" cy="716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 name="Picture 13" descr="C:\Users\angela.f.sutton\AppData\Local\Microsoft\Windows\Temporary Internet Files\Content.Outlook\MUZLF0Q1\armyreserve_seal_ (2).gif">
              <a:extLst>
                <a:ext uri="{FF2B5EF4-FFF2-40B4-BE49-F238E27FC236}">
                  <a16:creationId xmlns:a16="http://schemas.microsoft.com/office/drawing/2014/main" id="{6FCB4EE7-FE61-9360-833C-419D80FA53C5}"/>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652496" y="76640"/>
              <a:ext cx="77014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Rectangle 17">
            <a:extLst>
              <a:ext uri="{FF2B5EF4-FFF2-40B4-BE49-F238E27FC236}">
                <a16:creationId xmlns:a16="http://schemas.microsoft.com/office/drawing/2014/main" id="{D1C42D1F-006C-BC3E-7986-E2B89080DD37}"/>
              </a:ext>
            </a:extLst>
          </p:cNvPr>
          <p:cNvSpPr/>
          <p:nvPr userDrawn="1"/>
        </p:nvSpPr>
        <p:spPr>
          <a:xfrm>
            <a:off x="6880225" y="7094538"/>
            <a:ext cx="2303463" cy="254000"/>
          </a:xfrm>
          <a:prstGeom prst="rect">
            <a:avLst/>
          </a:prstGeom>
        </p:spPr>
        <p:txBody>
          <a:bodyPr wrap="none">
            <a:spAutoFit/>
          </a:bodyPr>
          <a:lstStyle/>
          <a:p>
            <a:pPr>
              <a:defRPr/>
            </a:pPr>
            <a:r>
              <a:rPr lang="en-US" sz="1050" b="1" i="1" dirty="0">
                <a:cs typeface="Arial" pitchFamily="34" charset="0"/>
              </a:rPr>
              <a:t>POC: steven.l.wiser.mil@mail.mil</a:t>
            </a:r>
          </a:p>
        </p:txBody>
      </p:sp>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2" r:id="rId4"/>
    <p:sldLayoutId id="2147483879" r:id="rId5"/>
    <p:sldLayoutId id="2147483880" r:id="rId6"/>
    <p:sldLayoutId id="2147483873" r:id="rId7"/>
    <p:sldLayoutId id="2147483874" r:id="rId8"/>
    <p:sldLayoutId id="2147483875" r:id="rId9"/>
    <p:sldLayoutId id="2147483881" r:id="rId10"/>
    <p:sldLayoutId id="2147483882" r:id="rId11"/>
    <p:sldLayoutId id="2147483883" r:id="rId12"/>
  </p:sldLayoutIdLst>
  <p:txStyles>
    <p:titleStyle>
      <a:lvl1pPr algn="ctr" defTabSz="958850" rtl="0" eaLnBrk="0" fontAlgn="base" hangingPunct="0">
        <a:spcBef>
          <a:spcPct val="0"/>
        </a:spcBef>
        <a:spcAft>
          <a:spcPct val="0"/>
        </a:spcAft>
        <a:defRPr sz="4600" kern="1200">
          <a:solidFill>
            <a:schemeClr val="tx1"/>
          </a:solidFill>
          <a:latin typeface="+mj-lt"/>
          <a:ea typeface="+mj-ea"/>
          <a:cs typeface="+mj-cs"/>
        </a:defRPr>
      </a:lvl1pPr>
      <a:lvl2pPr algn="ctr" defTabSz="958850" rtl="0" eaLnBrk="0" fontAlgn="base" hangingPunct="0">
        <a:spcBef>
          <a:spcPct val="0"/>
        </a:spcBef>
        <a:spcAft>
          <a:spcPct val="0"/>
        </a:spcAft>
        <a:defRPr sz="4600">
          <a:solidFill>
            <a:schemeClr val="tx1"/>
          </a:solidFill>
          <a:latin typeface="Calibri" panose="020F0502020204030204" pitchFamily="34" charset="0"/>
        </a:defRPr>
      </a:lvl2pPr>
      <a:lvl3pPr algn="ctr" defTabSz="958850" rtl="0" eaLnBrk="0" fontAlgn="base" hangingPunct="0">
        <a:spcBef>
          <a:spcPct val="0"/>
        </a:spcBef>
        <a:spcAft>
          <a:spcPct val="0"/>
        </a:spcAft>
        <a:defRPr sz="4600">
          <a:solidFill>
            <a:schemeClr val="tx1"/>
          </a:solidFill>
          <a:latin typeface="Calibri" panose="020F0502020204030204" pitchFamily="34" charset="0"/>
        </a:defRPr>
      </a:lvl3pPr>
      <a:lvl4pPr algn="ctr" defTabSz="958850" rtl="0" eaLnBrk="0" fontAlgn="base" hangingPunct="0">
        <a:spcBef>
          <a:spcPct val="0"/>
        </a:spcBef>
        <a:spcAft>
          <a:spcPct val="0"/>
        </a:spcAft>
        <a:defRPr sz="4600">
          <a:solidFill>
            <a:schemeClr val="tx1"/>
          </a:solidFill>
          <a:latin typeface="Calibri" panose="020F0502020204030204" pitchFamily="34" charset="0"/>
        </a:defRPr>
      </a:lvl4pPr>
      <a:lvl5pPr algn="ctr" defTabSz="958850" rtl="0" eaLnBrk="0" fontAlgn="base" hangingPunct="0">
        <a:spcBef>
          <a:spcPct val="0"/>
        </a:spcBef>
        <a:spcAft>
          <a:spcPct val="0"/>
        </a:spcAft>
        <a:defRPr sz="4600">
          <a:solidFill>
            <a:schemeClr val="tx1"/>
          </a:solidFill>
          <a:latin typeface="Calibri" panose="020F0502020204030204" pitchFamily="34" charset="0"/>
        </a:defRPr>
      </a:lvl5pPr>
      <a:lvl6pPr marL="457200" algn="ctr" defTabSz="958850" rtl="0" fontAlgn="base">
        <a:spcBef>
          <a:spcPct val="0"/>
        </a:spcBef>
        <a:spcAft>
          <a:spcPct val="0"/>
        </a:spcAft>
        <a:defRPr sz="4600">
          <a:solidFill>
            <a:schemeClr val="tx1"/>
          </a:solidFill>
          <a:latin typeface="Calibri" panose="020F0502020204030204" pitchFamily="34" charset="0"/>
        </a:defRPr>
      </a:lvl6pPr>
      <a:lvl7pPr marL="914400" algn="ctr" defTabSz="958850" rtl="0" fontAlgn="base">
        <a:spcBef>
          <a:spcPct val="0"/>
        </a:spcBef>
        <a:spcAft>
          <a:spcPct val="0"/>
        </a:spcAft>
        <a:defRPr sz="4600">
          <a:solidFill>
            <a:schemeClr val="tx1"/>
          </a:solidFill>
          <a:latin typeface="Calibri" panose="020F0502020204030204" pitchFamily="34" charset="0"/>
        </a:defRPr>
      </a:lvl7pPr>
      <a:lvl8pPr marL="1371600" algn="ctr" defTabSz="958850" rtl="0" fontAlgn="base">
        <a:spcBef>
          <a:spcPct val="0"/>
        </a:spcBef>
        <a:spcAft>
          <a:spcPct val="0"/>
        </a:spcAft>
        <a:defRPr sz="4600">
          <a:solidFill>
            <a:schemeClr val="tx1"/>
          </a:solidFill>
          <a:latin typeface="Calibri" panose="020F0502020204030204" pitchFamily="34" charset="0"/>
        </a:defRPr>
      </a:lvl8pPr>
      <a:lvl9pPr marL="1828800" algn="ctr" defTabSz="958850" rtl="0" fontAlgn="base">
        <a:spcBef>
          <a:spcPct val="0"/>
        </a:spcBef>
        <a:spcAft>
          <a:spcPct val="0"/>
        </a:spcAft>
        <a:defRPr sz="4600">
          <a:solidFill>
            <a:schemeClr val="tx1"/>
          </a:solidFill>
          <a:latin typeface="Calibri" panose="020F0502020204030204" pitchFamily="34" charset="0"/>
        </a:defRPr>
      </a:lvl9pPr>
    </p:titleStyle>
    <p:bodyStyle>
      <a:lvl1pPr marL="358775" indent="-358775" algn="l" defTabSz="958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79463" indent="-300038" algn="l" defTabSz="958850"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200150" indent="-239713" algn="l" defTabSz="958850"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79575" indent="-239713" algn="l" defTabSz="95885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59000" indent="-239713" algn="l" defTabSz="95885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a:extLst>
              <a:ext uri="{FF2B5EF4-FFF2-40B4-BE49-F238E27FC236}">
                <a16:creationId xmlns:a16="http://schemas.microsoft.com/office/drawing/2014/main" id="{E892638C-A6F2-7AF8-8917-DDA45BE36D4A}"/>
              </a:ext>
            </a:extLst>
          </p:cNvPr>
          <p:cNvSpPr txBox="1">
            <a:spLocks noChangeArrowheads="1"/>
          </p:cNvSpPr>
          <p:nvPr/>
        </p:nvSpPr>
        <p:spPr bwMode="auto">
          <a:xfrm>
            <a:off x="711200" y="39688"/>
            <a:ext cx="73247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eaLnBrk="1" hangingPunct="1">
              <a:spcBef>
                <a:spcPct val="0"/>
              </a:spcBef>
              <a:buFontTx/>
              <a:buNone/>
            </a:pPr>
            <a:r>
              <a:rPr lang="en-US" altLang="en-US" sz="1400" b="1">
                <a:solidFill>
                  <a:srgbClr val="0000FF"/>
                </a:solidFill>
                <a:latin typeface="Arial" panose="020B0604020202020204" pitchFamily="34" charset="0"/>
              </a:rPr>
              <a:t>UNITED STATES ARMY RESERVE COMMAND </a:t>
            </a:r>
          </a:p>
          <a:p>
            <a:pPr algn="ctr" eaLnBrk="1" hangingPunct="1">
              <a:spcBef>
                <a:spcPct val="0"/>
              </a:spcBef>
              <a:buFontTx/>
              <a:buNone/>
            </a:pPr>
            <a:r>
              <a:rPr lang="en-US" altLang="en-US" sz="1400" b="1">
                <a:solidFill>
                  <a:srgbClr val="FF0000"/>
                </a:solidFill>
                <a:latin typeface="Arial" panose="020B0604020202020204" pitchFamily="34" charset="0"/>
              </a:rPr>
              <a:t>EQUAL OPPORTUNITY COMPLAINT PROCESS</a:t>
            </a:r>
          </a:p>
        </p:txBody>
      </p:sp>
      <p:sp>
        <p:nvSpPr>
          <p:cNvPr id="3076" name="Text Box 13">
            <a:extLst>
              <a:ext uri="{FF2B5EF4-FFF2-40B4-BE49-F238E27FC236}">
                <a16:creationId xmlns:a16="http://schemas.microsoft.com/office/drawing/2014/main" id="{C5C20B6D-8F53-0A62-874A-EB918D74278B}"/>
              </a:ext>
            </a:extLst>
          </p:cNvPr>
          <p:cNvSpPr txBox="1">
            <a:spLocks noChangeArrowheads="1"/>
          </p:cNvSpPr>
          <p:nvPr/>
        </p:nvSpPr>
        <p:spPr bwMode="auto">
          <a:xfrm>
            <a:off x="4386263" y="2193925"/>
            <a:ext cx="3160712"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just" eaLnBrk="1" hangingPunct="1">
              <a:lnSpc>
                <a:spcPct val="80000"/>
              </a:lnSpc>
              <a:spcBef>
                <a:spcPct val="0"/>
              </a:spcBef>
              <a:buFontTx/>
              <a:buNone/>
              <a:defRPr/>
            </a:pPr>
            <a:r>
              <a:rPr lang="en-US" altLang="en-US" sz="838" b="1"/>
              <a:t>File a formal complaint on DA Form 7279.  Complaints must be filed within </a:t>
            </a:r>
            <a:r>
              <a:rPr lang="en-US" altLang="en-US" sz="838" b="1">
                <a:solidFill>
                  <a:srgbClr val="FF0000"/>
                </a:solidFill>
              </a:rPr>
              <a:t>60 days </a:t>
            </a:r>
            <a:r>
              <a:rPr lang="en-US" altLang="en-US" sz="838" b="1"/>
              <a:t>of the incident.  Note, complaints made after </a:t>
            </a:r>
            <a:r>
              <a:rPr lang="en-US" altLang="en-US" sz="838" b="1">
                <a:solidFill>
                  <a:srgbClr val="FF0000"/>
                </a:solidFill>
              </a:rPr>
              <a:t>60 days </a:t>
            </a:r>
            <a:r>
              <a:rPr lang="en-US" altLang="en-US" sz="838" b="1"/>
              <a:t>may be pursued at the commander’s discretion.  </a:t>
            </a:r>
          </a:p>
        </p:txBody>
      </p:sp>
      <p:graphicFrame>
        <p:nvGraphicFramePr>
          <p:cNvPr id="2174" name="Group 126">
            <a:extLst>
              <a:ext uri="{FF2B5EF4-FFF2-40B4-BE49-F238E27FC236}">
                <a16:creationId xmlns:a16="http://schemas.microsoft.com/office/drawing/2014/main" id="{13762F12-3BCC-70A4-688F-69B02A5CEBB4}"/>
              </a:ext>
            </a:extLst>
          </p:cNvPr>
          <p:cNvGraphicFramePr>
            <a:graphicFrameLocks noGrp="1"/>
          </p:cNvGraphicFramePr>
          <p:nvPr/>
        </p:nvGraphicFramePr>
        <p:xfrm>
          <a:off x="2119313" y="2671763"/>
          <a:ext cx="5365750" cy="444500"/>
        </p:xfrm>
        <a:graphic>
          <a:graphicData uri="http://schemas.openxmlformats.org/drawingml/2006/table">
            <a:tbl>
              <a:tblPr/>
              <a:tblGrid>
                <a:gridCol w="671323">
                  <a:extLst>
                    <a:ext uri="{9D8B030D-6E8A-4147-A177-3AD203B41FA5}">
                      <a16:colId xmlns:a16="http://schemas.microsoft.com/office/drawing/2014/main" val="20000"/>
                    </a:ext>
                  </a:extLst>
                </a:gridCol>
                <a:gridCol w="670114">
                  <a:extLst>
                    <a:ext uri="{9D8B030D-6E8A-4147-A177-3AD203B41FA5}">
                      <a16:colId xmlns:a16="http://schemas.microsoft.com/office/drawing/2014/main" val="20001"/>
                    </a:ext>
                  </a:extLst>
                </a:gridCol>
                <a:gridCol w="671324">
                  <a:extLst>
                    <a:ext uri="{9D8B030D-6E8A-4147-A177-3AD203B41FA5}">
                      <a16:colId xmlns:a16="http://schemas.microsoft.com/office/drawing/2014/main" val="20002"/>
                    </a:ext>
                  </a:extLst>
                </a:gridCol>
                <a:gridCol w="671323">
                  <a:extLst>
                    <a:ext uri="{9D8B030D-6E8A-4147-A177-3AD203B41FA5}">
                      <a16:colId xmlns:a16="http://schemas.microsoft.com/office/drawing/2014/main" val="20003"/>
                    </a:ext>
                  </a:extLst>
                </a:gridCol>
                <a:gridCol w="668905">
                  <a:extLst>
                    <a:ext uri="{9D8B030D-6E8A-4147-A177-3AD203B41FA5}">
                      <a16:colId xmlns:a16="http://schemas.microsoft.com/office/drawing/2014/main" val="20004"/>
                    </a:ext>
                  </a:extLst>
                </a:gridCol>
                <a:gridCol w="671323">
                  <a:extLst>
                    <a:ext uri="{9D8B030D-6E8A-4147-A177-3AD203B41FA5}">
                      <a16:colId xmlns:a16="http://schemas.microsoft.com/office/drawing/2014/main" val="20005"/>
                    </a:ext>
                  </a:extLst>
                </a:gridCol>
                <a:gridCol w="672533">
                  <a:extLst>
                    <a:ext uri="{9D8B030D-6E8A-4147-A177-3AD203B41FA5}">
                      <a16:colId xmlns:a16="http://schemas.microsoft.com/office/drawing/2014/main" val="20006"/>
                    </a:ext>
                  </a:extLst>
                </a:gridCol>
                <a:gridCol w="668905">
                  <a:extLst>
                    <a:ext uri="{9D8B030D-6E8A-4147-A177-3AD203B41FA5}">
                      <a16:colId xmlns:a16="http://schemas.microsoft.com/office/drawing/2014/main" val="20007"/>
                    </a:ext>
                  </a:extLst>
                </a:gridCol>
              </a:tblGrid>
              <a:tr h="444500">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3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Chain</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of</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Command</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outerShdw blurRad="38100" dist="38100" dir="2700000" algn="tl">
                              <a:srgbClr val="C0C0C0"/>
                            </a:outerShdw>
                          </a:effectLst>
                          <a:latin typeface="Arial" charset="0"/>
                        </a:rPr>
                        <a:t>EO</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outerShdw blurRad="38100" dist="38100" dir="2700000" algn="tl">
                              <a:srgbClr val="C0C0C0"/>
                            </a:outerShdw>
                          </a:effectLst>
                          <a:latin typeface="Arial" charset="0"/>
                        </a:rPr>
                        <a:t>SPECIALIST</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outerShdw blurRad="38100" dist="38100" dir="2700000" algn="tl">
                              <a:srgbClr val="C0C0C0"/>
                            </a:outerShdw>
                          </a:effectLst>
                          <a:latin typeface="Arial" charset="0"/>
                        </a:rPr>
                        <a:t>or</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outerShdw blurRad="38100" dist="38100" dir="2700000" algn="tl">
                              <a:srgbClr val="C0C0C0"/>
                            </a:outerShdw>
                          </a:effectLst>
                          <a:latin typeface="Arial" charset="0"/>
                        </a:rPr>
                        <a:t>ADVISOR</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6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Inspector</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General</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3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Housing</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Referral</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Office</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3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Judge</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Advocate</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General</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Military </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Police or</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Criminal</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Investigator</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Chaplain</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80000"/>
                        </a:lnSpc>
                        <a:spcBef>
                          <a:spcPct val="20000"/>
                        </a:spcBef>
                        <a:spcAft>
                          <a:spcPct val="0"/>
                        </a:spcAft>
                        <a:buClrTx/>
                        <a:buSzTx/>
                        <a:buFontTx/>
                        <a:buNone/>
                        <a:tabLst/>
                      </a:pPr>
                      <a:endParaRPr kumimoji="0" lang="en-US" sz="600" b="1" i="0" u="none"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Medical</a:t>
                      </a:r>
                    </a:p>
                    <a:p>
                      <a:pPr marL="0" marR="0" lvl="0" indent="0" algn="ctr" defTabSz="914400" rtl="0" eaLnBrk="1" fontAlgn="base" latinLnBrk="0" hangingPunct="1">
                        <a:lnSpc>
                          <a:spcPct val="80000"/>
                        </a:lnSpc>
                        <a:spcBef>
                          <a:spcPct val="20000"/>
                        </a:spcBef>
                        <a:spcAft>
                          <a:spcPct val="0"/>
                        </a:spcAft>
                        <a:buClrTx/>
                        <a:buSzTx/>
                        <a:buFontTx/>
                        <a:buNone/>
                        <a:tabLst/>
                      </a:pPr>
                      <a:r>
                        <a:rPr kumimoji="0" lang="en-US" sz="600" b="1" i="0" u="none" strike="noStrike" cap="none" normalizeH="0" baseline="0" dirty="0">
                          <a:ln>
                            <a:noFill/>
                          </a:ln>
                          <a:solidFill>
                            <a:schemeClr val="tx1"/>
                          </a:solidFill>
                          <a:effectLst/>
                          <a:latin typeface="Arial" charset="0"/>
                        </a:rPr>
                        <a:t>Agency</a:t>
                      </a:r>
                    </a:p>
                  </a:txBody>
                  <a:tcPr marL="74317" marR="74317" marT="36626" marB="366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bl>
          </a:graphicData>
        </a:graphic>
      </p:graphicFrame>
      <p:sp>
        <p:nvSpPr>
          <p:cNvPr id="3097" name="Text Box 61">
            <a:extLst>
              <a:ext uri="{FF2B5EF4-FFF2-40B4-BE49-F238E27FC236}">
                <a16:creationId xmlns:a16="http://schemas.microsoft.com/office/drawing/2014/main" id="{361FD2EE-BF44-A38D-6C5B-7FB272A34C94}"/>
              </a:ext>
            </a:extLst>
          </p:cNvPr>
          <p:cNvSpPr txBox="1">
            <a:spLocks noChangeArrowheads="1"/>
          </p:cNvSpPr>
          <p:nvPr/>
        </p:nvSpPr>
        <p:spPr bwMode="auto">
          <a:xfrm>
            <a:off x="2705100" y="5297488"/>
            <a:ext cx="4186238" cy="7302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just" eaLnBrk="1" hangingPunct="1">
              <a:lnSpc>
                <a:spcPct val="80000"/>
              </a:lnSpc>
              <a:spcBef>
                <a:spcPct val="0"/>
              </a:spcBef>
              <a:buFontTx/>
              <a:buNone/>
              <a:defRPr/>
            </a:pPr>
            <a:r>
              <a:rPr lang="en-US" altLang="en-US" sz="762" b="1" dirty="0"/>
              <a:t>Per AR 600-20 Appendix C-8 a., The complainant and/or subject(s) of the complaint have </a:t>
            </a:r>
            <a:r>
              <a:rPr lang="en-US" altLang="en-US" sz="762" b="1" dirty="0">
                <a:solidFill>
                  <a:srgbClr val="FF0000"/>
                </a:solidFill>
              </a:rPr>
              <a:t>7 calendar days</a:t>
            </a:r>
            <a:r>
              <a:rPr lang="en-US" altLang="en-US" sz="762" b="1" dirty="0"/>
              <a:t> (</a:t>
            </a:r>
            <a:r>
              <a:rPr lang="en-US" altLang="en-US" sz="762" b="1" dirty="0">
                <a:solidFill>
                  <a:srgbClr val="FF0000"/>
                </a:solidFill>
              </a:rPr>
              <a:t>or</a:t>
            </a:r>
            <a:r>
              <a:rPr lang="en-US" altLang="en-US" sz="762" b="1" dirty="0"/>
              <a:t> </a:t>
            </a:r>
            <a:r>
              <a:rPr lang="en-US" altLang="en-US" sz="762" b="1" dirty="0">
                <a:solidFill>
                  <a:srgbClr val="FF0000"/>
                </a:solidFill>
              </a:rPr>
              <a:t>at the next MUTA drill</a:t>
            </a:r>
            <a:r>
              <a:rPr lang="en-US" altLang="en-US" sz="762" b="1" dirty="0"/>
              <a:t> </a:t>
            </a:r>
            <a:r>
              <a:rPr lang="en-US" altLang="en-US" sz="762" b="1" dirty="0">
                <a:solidFill>
                  <a:srgbClr val="FF0000"/>
                </a:solidFill>
              </a:rPr>
              <a:t>period</a:t>
            </a:r>
            <a:r>
              <a:rPr lang="en-US" altLang="en-US" sz="762" b="1" dirty="0"/>
              <a:t> for TPU Soldiers) to appeal to the next higher commander if he or she is dissatisfied with the investigation.  Per AR 600-20 Appendix C-8c., That commander has </a:t>
            </a:r>
            <a:r>
              <a:rPr lang="en-US" altLang="en-US" sz="762" b="1" dirty="0">
                <a:solidFill>
                  <a:srgbClr val="FF0000"/>
                </a:solidFill>
              </a:rPr>
              <a:t>14 calendar days</a:t>
            </a:r>
            <a:r>
              <a:rPr lang="en-US" altLang="en-US" sz="762" b="1" dirty="0"/>
              <a:t> (</a:t>
            </a:r>
            <a:r>
              <a:rPr lang="en-US" altLang="en-US" sz="762" b="1" dirty="0">
                <a:solidFill>
                  <a:srgbClr val="FF0000"/>
                </a:solidFill>
              </a:rPr>
              <a:t>or 3 MUTA 4 drill periods </a:t>
            </a:r>
            <a:r>
              <a:rPr lang="en-US" altLang="en-US" sz="762" b="1" dirty="0"/>
              <a:t>for TPU Soldiers) to act on the appeal and provide written feedback.  Final decisions on complaints/appeals not resolved at Brigade level rest with the General Court-Martial Convening Authority.</a:t>
            </a:r>
          </a:p>
        </p:txBody>
      </p:sp>
      <p:sp>
        <p:nvSpPr>
          <p:cNvPr id="3098" name="Text Box 62">
            <a:extLst>
              <a:ext uri="{FF2B5EF4-FFF2-40B4-BE49-F238E27FC236}">
                <a16:creationId xmlns:a16="http://schemas.microsoft.com/office/drawing/2014/main" id="{BFAD45B1-0246-D886-54EC-6E6C75F2484C}"/>
              </a:ext>
            </a:extLst>
          </p:cNvPr>
          <p:cNvSpPr txBox="1">
            <a:spLocks noChangeArrowheads="1"/>
          </p:cNvSpPr>
          <p:nvPr/>
        </p:nvSpPr>
        <p:spPr bwMode="auto">
          <a:xfrm>
            <a:off x="2698750" y="6153150"/>
            <a:ext cx="4192588" cy="6365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just" eaLnBrk="1" hangingPunct="1">
              <a:lnSpc>
                <a:spcPct val="80000"/>
              </a:lnSpc>
              <a:spcBef>
                <a:spcPct val="0"/>
              </a:spcBef>
              <a:buFontTx/>
              <a:buNone/>
              <a:defRPr/>
            </a:pPr>
            <a:r>
              <a:rPr lang="en-US" altLang="en-US" sz="762" b="1"/>
              <a:t>Per AR 600-20 Appendix C-10, </a:t>
            </a:r>
            <a:r>
              <a:rPr lang="en-US" altLang="en-US" sz="762" b="1">
                <a:solidFill>
                  <a:srgbClr val="FF0000"/>
                </a:solidFill>
              </a:rPr>
              <a:t>30-45 </a:t>
            </a:r>
            <a:r>
              <a:rPr lang="en-US" altLang="en-US" sz="762" b="1" dirty="0">
                <a:solidFill>
                  <a:srgbClr val="FF0000"/>
                </a:solidFill>
              </a:rPr>
              <a:t>days</a:t>
            </a:r>
            <a:r>
              <a:rPr lang="en-US" altLang="en-US" sz="762" b="1" dirty="0"/>
              <a:t> (</a:t>
            </a:r>
            <a:r>
              <a:rPr lang="en-US" altLang="en-US" sz="762" b="1" dirty="0">
                <a:solidFill>
                  <a:srgbClr val="FF0000"/>
                </a:solidFill>
              </a:rPr>
              <a:t>or</a:t>
            </a:r>
            <a:r>
              <a:rPr lang="en-US" altLang="en-US" sz="762" b="1" dirty="0"/>
              <a:t> </a:t>
            </a:r>
            <a:r>
              <a:rPr lang="en-US" altLang="en-US" sz="762" b="1" dirty="0">
                <a:solidFill>
                  <a:srgbClr val="FF0000"/>
                </a:solidFill>
              </a:rPr>
              <a:t>4 to 6 MUTA 4 drill periods</a:t>
            </a:r>
            <a:r>
              <a:rPr lang="en-US" altLang="en-US" sz="762" b="1" dirty="0"/>
              <a:t> for TPU Soldiers) after final decision of the formal complaint (substantiated or unsubstantiated), an assessment is conducted by the Equal Opportunity Specialist/Advisor to determine the effectiveness of any corrective actions taken and to detect any incidents of reprisals.  Reports and recommendations are submitted to the Commander on a DA Form 7279 NLT </a:t>
            </a:r>
            <a:r>
              <a:rPr lang="en-US" altLang="en-US" sz="762" b="1" dirty="0">
                <a:solidFill>
                  <a:srgbClr val="FF0000"/>
                </a:solidFill>
              </a:rPr>
              <a:t>45 days</a:t>
            </a:r>
            <a:r>
              <a:rPr lang="en-US" altLang="en-US" sz="762" b="1" dirty="0"/>
              <a:t> following the final decisions made on complaints.</a:t>
            </a:r>
          </a:p>
        </p:txBody>
      </p:sp>
      <p:sp>
        <p:nvSpPr>
          <p:cNvPr id="3099" name="Text Box 63">
            <a:extLst>
              <a:ext uri="{FF2B5EF4-FFF2-40B4-BE49-F238E27FC236}">
                <a16:creationId xmlns:a16="http://schemas.microsoft.com/office/drawing/2014/main" id="{33F2FB6D-15EB-6A84-585D-B98F1FE10AC0}"/>
              </a:ext>
            </a:extLst>
          </p:cNvPr>
          <p:cNvSpPr txBox="1">
            <a:spLocks noChangeArrowheads="1"/>
          </p:cNvSpPr>
          <p:nvPr/>
        </p:nvSpPr>
        <p:spPr bwMode="auto">
          <a:xfrm>
            <a:off x="2705100" y="3454400"/>
            <a:ext cx="4191000" cy="7318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just" eaLnBrk="1" hangingPunct="1">
              <a:lnSpc>
                <a:spcPct val="80000"/>
              </a:lnSpc>
              <a:spcBef>
                <a:spcPct val="0"/>
              </a:spcBef>
              <a:buFontTx/>
              <a:buNone/>
              <a:defRPr/>
            </a:pPr>
            <a:r>
              <a:rPr lang="en-US" altLang="en-US" sz="762" b="1" dirty="0"/>
              <a:t>Per AR 600-20 Appendix C-3a-c. and C-4a. Complaints, except those filed with the IG, must be acted upon within </a:t>
            </a:r>
            <a:r>
              <a:rPr lang="en-US" altLang="en-US" sz="762" b="1" dirty="0">
                <a:solidFill>
                  <a:srgbClr val="FF0000"/>
                </a:solidFill>
              </a:rPr>
              <a:t>3 calendar days</a:t>
            </a:r>
            <a:r>
              <a:rPr lang="en-US" altLang="en-US" sz="762" b="1" dirty="0"/>
              <a:t>.  Complaints field with an agency against a member of the Chain of Command will be referred to the next higher commander in the chain.  All formal complaints will be reported within </a:t>
            </a:r>
            <a:r>
              <a:rPr lang="en-US" altLang="en-US" sz="762" b="1" dirty="0">
                <a:solidFill>
                  <a:srgbClr val="FF0000"/>
                </a:solidFill>
              </a:rPr>
              <a:t>72 hours</a:t>
            </a:r>
            <a:r>
              <a:rPr lang="en-US" altLang="en-US" sz="762" b="1" dirty="0"/>
              <a:t> to the first General Courts-Martial Convening Authority (GCMCA) in the Chain of Command.  Provide a progress report to the GCMCA </a:t>
            </a:r>
            <a:r>
              <a:rPr lang="en-US" altLang="en-US" sz="762" b="1" dirty="0">
                <a:solidFill>
                  <a:srgbClr val="FF0000"/>
                </a:solidFill>
              </a:rPr>
              <a:t>21 days</a:t>
            </a:r>
            <a:r>
              <a:rPr lang="en-US" altLang="en-US" sz="762" b="1" dirty="0"/>
              <a:t> after the date on which the investigation commenced and </a:t>
            </a:r>
            <a:r>
              <a:rPr lang="en-US" altLang="en-US" sz="762" b="1" dirty="0">
                <a:solidFill>
                  <a:srgbClr val="FF0000"/>
                </a:solidFill>
              </a:rPr>
              <a:t>14 days</a:t>
            </a:r>
            <a:r>
              <a:rPr lang="en-US" altLang="en-US" sz="762" b="1" dirty="0"/>
              <a:t> thereafter until completion.</a:t>
            </a:r>
          </a:p>
        </p:txBody>
      </p:sp>
      <p:sp>
        <p:nvSpPr>
          <p:cNvPr id="3100" name="Text Box 64">
            <a:extLst>
              <a:ext uri="{FF2B5EF4-FFF2-40B4-BE49-F238E27FC236}">
                <a16:creationId xmlns:a16="http://schemas.microsoft.com/office/drawing/2014/main" id="{FC2215F3-16E6-85A7-9D02-72985999697C}"/>
              </a:ext>
            </a:extLst>
          </p:cNvPr>
          <p:cNvSpPr txBox="1">
            <a:spLocks noChangeArrowheads="1"/>
          </p:cNvSpPr>
          <p:nvPr/>
        </p:nvSpPr>
        <p:spPr bwMode="auto">
          <a:xfrm>
            <a:off x="2700338" y="4360863"/>
            <a:ext cx="4191000" cy="8255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just" eaLnBrk="1" hangingPunct="1">
              <a:lnSpc>
                <a:spcPct val="80000"/>
              </a:lnSpc>
              <a:spcBef>
                <a:spcPct val="0"/>
              </a:spcBef>
              <a:buFontTx/>
              <a:buNone/>
              <a:defRPr/>
            </a:pPr>
            <a:r>
              <a:rPr lang="en-US" altLang="en-US" sz="762" b="1" dirty="0"/>
              <a:t>Per AR 600-20 Appendix C-5, The commander or the investigating officer appointed by the commander has </a:t>
            </a:r>
            <a:r>
              <a:rPr lang="en-US" altLang="en-US" sz="762" b="1" dirty="0">
                <a:solidFill>
                  <a:srgbClr val="FF0000"/>
                </a:solidFill>
              </a:rPr>
              <a:t>14 calendar days</a:t>
            </a:r>
            <a:r>
              <a:rPr lang="en-US" altLang="en-US" sz="762" b="1" dirty="0"/>
              <a:t> (</a:t>
            </a:r>
            <a:r>
              <a:rPr lang="en-US" altLang="en-US" sz="762" b="1" dirty="0">
                <a:solidFill>
                  <a:srgbClr val="FF0000"/>
                </a:solidFill>
              </a:rPr>
              <a:t>or 3 MUTA 4 drill periods </a:t>
            </a:r>
            <a:r>
              <a:rPr lang="en-US" altLang="en-US" sz="762" b="1" dirty="0"/>
              <a:t>for TPU Soldiers) to investigate the allegations.  Per AR 600-20 Appendix C-7 a and b. The commander will meet with the victim and the subject(s) of the complaint to discuss the outcome and results.  Per AR 600-20 C-5, A</a:t>
            </a:r>
            <a:r>
              <a:rPr lang="en-US" altLang="en-US" sz="762" b="1" dirty="0">
                <a:solidFill>
                  <a:srgbClr val="FF0000"/>
                </a:solidFill>
              </a:rPr>
              <a:t> 30-day</a:t>
            </a:r>
            <a:r>
              <a:rPr lang="en-US" altLang="en-US" sz="762" b="1" dirty="0"/>
              <a:t> extension (</a:t>
            </a:r>
            <a:r>
              <a:rPr lang="en-US" altLang="en-US" sz="762" b="1" dirty="0">
                <a:solidFill>
                  <a:srgbClr val="FF0000"/>
                </a:solidFill>
              </a:rPr>
              <a:t>or 2 MUTA 4 drill periods </a:t>
            </a:r>
            <a:r>
              <a:rPr lang="en-US" altLang="en-US" sz="762" b="1" dirty="0"/>
              <a:t>for TPU Soldiers) may be granted from the next higher commander if circumstances require it.  Further extensions can be approved only by the first General Officer in the Chain of Command.  Complainants must be notified of extensions.</a:t>
            </a:r>
          </a:p>
        </p:txBody>
      </p:sp>
      <p:sp>
        <p:nvSpPr>
          <p:cNvPr id="3101" name="Text Box 73">
            <a:extLst>
              <a:ext uri="{FF2B5EF4-FFF2-40B4-BE49-F238E27FC236}">
                <a16:creationId xmlns:a16="http://schemas.microsoft.com/office/drawing/2014/main" id="{DFA638F3-A112-4B99-8665-AA0E00F2108E}"/>
              </a:ext>
            </a:extLst>
          </p:cNvPr>
          <p:cNvSpPr txBox="1">
            <a:spLocks noChangeArrowheads="1"/>
          </p:cNvSpPr>
          <p:nvPr/>
        </p:nvSpPr>
        <p:spPr bwMode="auto">
          <a:xfrm>
            <a:off x="2371725" y="2209800"/>
            <a:ext cx="1012825"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ctr" eaLnBrk="1" hangingPunct="1">
              <a:spcBef>
                <a:spcPct val="0"/>
              </a:spcBef>
              <a:buFontTx/>
              <a:buNone/>
              <a:defRPr/>
            </a:pPr>
            <a:r>
              <a:rPr lang="en-US" altLang="en-US" sz="990" b="1"/>
              <a:t>If the behavior</a:t>
            </a:r>
          </a:p>
          <a:p>
            <a:pPr algn="ctr" eaLnBrk="1" hangingPunct="1">
              <a:spcBef>
                <a:spcPct val="0"/>
              </a:spcBef>
              <a:buFontTx/>
              <a:buNone/>
              <a:defRPr/>
            </a:pPr>
            <a:r>
              <a:rPr lang="en-US" altLang="en-US" sz="990" b="1"/>
              <a:t>continues</a:t>
            </a:r>
          </a:p>
        </p:txBody>
      </p:sp>
      <p:sp>
        <p:nvSpPr>
          <p:cNvPr id="2126" name="AutoShape 78">
            <a:extLst>
              <a:ext uri="{FF2B5EF4-FFF2-40B4-BE49-F238E27FC236}">
                <a16:creationId xmlns:a16="http://schemas.microsoft.com/office/drawing/2014/main" id="{409FFD89-5809-7760-A772-99C053F1E69C}"/>
              </a:ext>
            </a:extLst>
          </p:cNvPr>
          <p:cNvSpPr>
            <a:spLocks noChangeArrowheads="1"/>
          </p:cNvSpPr>
          <p:nvPr/>
        </p:nvSpPr>
        <p:spPr bwMode="auto">
          <a:xfrm>
            <a:off x="3511550" y="2235200"/>
            <a:ext cx="600075" cy="314325"/>
          </a:xfrm>
          <a:prstGeom prst="rightArrow">
            <a:avLst>
              <a:gd name="adj1" fmla="val 50000"/>
              <a:gd name="adj2" fmla="val 46976"/>
            </a:avLst>
          </a:prstGeom>
          <a:gradFill flip="none" rotWithShape="1">
            <a:gsLst>
              <a:gs pos="0">
                <a:schemeClr val="bg1">
                  <a:gamma/>
                  <a:shade val="0"/>
                  <a:invGamma/>
                </a:schemeClr>
              </a:gs>
              <a:gs pos="50000">
                <a:schemeClr val="bg1"/>
              </a:gs>
              <a:gs pos="100000">
                <a:schemeClr val="bg1">
                  <a:gamma/>
                  <a:shade val="0"/>
                  <a:invGamma/>
                </a:schemeClr>
              </a:gs>
            </a:gsLst>
            <a:lin ang="5400000" scaled="1"/>
            <a:tileRect/>
          </a:gradFill>
          <a:ln w="9525">
            <a:solidFill>
              <a:schemeClr val="tx1"/>
            </a:solidFill>
            <a:miter lim="800000"/>
            <a:headEnd/>
            <a:tailEnd/>
          </a:ln>
          <a:effectLst/>
        </p:spPr>
        <p:txBody>
          <a:bodyPr wrap="none" lIns="73646" tIns="36824" rIns="73646" bIns="36824" anchor="ctr"/>
          <a:lstStyle/>
          <a:p>
            <a:pPr eaLnBrk="1" hangingPunct="1">
              <a:defRPr/>
            </a:pPr>
            <a:endParaRPr lang="en-US">
              <a:latin typeface="Arial" charset="0"/>
            </a:endParaRPr>
          </a:p>
        </p:txBody>
      </p:sp>
      <p:sp>
        <p:nvSpPr>
          <p:cNvPr id="2082" name="Oval 109">
            <a:extLst>
              <a:ext uri="{FF2B5EF4-FFF2-40B4-BE49-F238E27FC236}">
                <a16:creationId xmlns:a16="http://schemas.microsoft.com/office/drawing/2014/main" id="{743B5F40-EDC1-2B62-507E-6909EBB8C24E}"/>
              </a:ext>
            </a:extLst>
          </p:cNvPr>
          <p:cNvSpPr>
            <a:spLocks noChangeArrowheads="1"/>
          </p:cNvSpPr>
          <p:nvPr/>
        </p:nvSpPr>
        <p:spPr bwMode="auto">
          <a:xfrm>
            <a:off x="4225925" y="754063"/>
            <a:ext cx="1138238" cy="1119187"/>
          </a:xfrm>
          <a:prstGeom prst="ellipse">
            <a:avLst/>
          </a:prstGeom>
          <a:gradFill rotWithShape="1">
            <a:gsLst>
              <a:gs pos="0">
                <a:schemeClr val="bg1"/>
              </a:gs>
              <a:gs pos="100000">
                <a:schemeClr val="bg1">
                  <a:gamma/>
                  <a:shade val="60392"/>
                  <a:invGamma/>
                </a:schemeClr>
              </a:gs>
            </a:gsLst>
            <a:path path="shape">
              <a:fillToRect l="50000" t="50000" r="50000" b="50000"/>
            </a:path>
          </a:gradFill>
          <a:ln w="19050">
            <a:solidFill>
              <a:schemeClr val="tx1"/>
            </a:solidFill>
            <a:prstDash val="dash"/>
            <a:round/>
            <a:headEnd/>
            <a:tailEnd/>
          </a:ln>
        </p:spPr>
        <p:txBody>
          <a:bodyPr wrap="none" lIns="73646" tIns="36824" rIns="73646" bIns="36824" anchor="ctr"/>
          <a:lstStyle/>
          <a:p>
            <a:pPr eaLnBrk="1" hangingPunct="1">
              <a:defRPr/>
            </a:pPr>
            <a:endParaRPr lang="en-US">
              <a:latin typeface="Arial" charset="0"/>
            </a:endParaRPr>
          </a:p>
        </p:txBody>
      </p:sp>
      <p:sp>
        <p:nvSpPr>
          <p:cNvPr id="2162" name="AutoShape 114">
            <a:extLst>
              <a:ext uri="{FF2B5EF4-FFF2-40B4-BE49-F238E27FC236}">
                <a16:creationId xmlns:a16="http://schemas.microsoft.com/office/drawing/2014/main" id="{2E7A16A8-36B3-719A-5A2B-BFCCE0D57175}"/>
              </a:ext>
            </a:extLst>
          </p:cNvPr>
          <p:cNvSpPr>
            <a:spLocks noChangeArrowheads="1"/>
          </p:cNvSpPr>
          <p:nvPr/>
        </p:nvSpPr>
        <p:spPr bwMode="auto">
          <a:xfrm>
            <a:off x="4589463" y="1984375"/>
            <a:ext cx="417512" cy="160338"/>
          </a:xfrm>
          <a:prstGeom prst="downArrow">
            <a:avLst>
              <a:gd name="adj1" fmla="val 50000"/>
              <a:gd name="adj2" fmla="val 62112"/>
            </a:avLst>
          </a:prstGeom>
          <a:gradFill flip="none" rotWithShape="1">
            <a:gsLst>
              <a:gs pos="0">
                <a:schemeClr val="bg1"/>
              </a:gs>
              <a:gs pos="100000">
                <a:schemeClr val="bg1">
                  <a:gamma/>
                  <a:shade val="46275"/>
                  <a:invGamma/>
                </a:schemeClr>
              </a:gs>
            </a:gsLst>
            <a:lin ang="5400000" scaled="0"/>
            <a:tileRect/>
          </a:gradFill>
          <a:ln w="9525">
            <a:solidFill>
              <a:schemeClr val="tx1"/>
            </a:solidFill>
            <a:miter lim="800000"/>
            <a:headEnd/>
            <a:tailEnd/>
          </a:ln>
          <a:effectLst/>
        </p:spPr>
        <p:txBody>
          <a:bodyPr vert="eaVert" wrap="none" lIns="73646" tIns="36824" rIns="73646" bIns="36824" anchor="ctr"/>
          <a:lstStyle/>
          <a:p>
            <a:pPr eaLnBrk="1" hangingPunct="1">
              <a:defRPr/>
            </a:pPr>
            <a:endParaRPr lang="en-US">
              <a:latin typeface="Arial" charset="0"/>
            </a:endParaRPr>
          </a:p>
        </p:txBody>
      </p:sp>
      <p:sp>
        <p:nvSpPr>
          <p:cNvPr id="2165" name="AutoShape 117">
            <a:extLst>
              <a:ext uri="{FF2B5EF4-FFF2-40B4-BE49-F238E27FC236}">
                <a16:creationId xmlns:a16="http://schemas.microsoft.com/office/drawing/2014/main" id="{23AE1F58-4C9F-0749-83FD-5CE9588F10D5}"/>
              </a:ext>
            </a:extLst>
          </p:cNvPr>
          <p:cNvSpPr>
            <a:spLocks noChangeArrowheads="1"/>
          </p:cNvSpPr>
          <p:nvPr/>
        </p:nvSpPr>
        <p:spPr bwMode="auto">
          <a:xfrm>
            <a:off x="2667000" y="2074863"/>
            <a:ext cx="417513" cy="157162"/>
          </a:xfrm>
          <a:prstGeom prst="downArrow">
            <a:avLst>
              <a:gd name="adj1" fmla="val 50000"/>
              <a:gd name="adj2" fmla="val 44310"/>
            </a:avLst>
          </a:prstGeom>
          <a:gradFill rotWithShape="1">
            <a:gsLst>
              <a:gs pos="0">
                <a:schemeClr val="bg1"/>
              </a:gs>
              <a:gs pos="100000">
                <a:schemeClr val="bg1">
                  <a:gamma/>
                  <a:shade val="46275"/>
                  <a:invGamma/>
                </a:schemeClr>
              </a:gs>
            </a:gsLst>
            <a:lin ang="5400000" scaled="1"/>
          </a:gradFill>
          <a:ln w="9525">
            <a:solidFill>
              <a:schemeClr val="tx1"/>
            </a:solidFill>
            <a:miter lim="800000"/>
            <a:headEnd/>
            <a:tailEnd/>
          </a:ln>
          <a:effectLst/>
        </p:spPr>
        <p:txBody>
          <a:bodyPr vert="eaVert" wrap="none" lIns="73646" tIns="36824" rIns="73646" bIns="36824" anchor="ctr"/>
          <a:lstStyle/>
          <a:p>
            <a:pPr eaLnBrk="1" hangingPunct="1">
              <a:defRPr/>
            </a:pPr>
            <a:endParaRPr lang="en-US">
              <a:latin typeface="Arial" charset="0"/>
            </a:endParaRPr>
          </a:p>
        </p:txBody>
      </p:sp>
      <p:pic>
        <p:nvPicPr>
          <p:cNvPr id="11297" name="Picture 120" descr="MCj04397980000[1]">
            <a:extLst>
              <a:ext uri="{FF2B5EF4-FFF2-40B4-BE49-F238E27FC236}">
                <a16:creationId xmlns:a16="http://schemas.microsoft.com/office/drawing/2014/main" id="{2A03061A-C251-0F10-708F-30C79C71FD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6563" y="1479550"/>
            <a:ext cx="617537"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3" name="AutoShape 65">
            <a:extLst>
              <a:ext uri="{FF2B5EF4-FFF2-40B4-BE49-F238E27FC236}">
                <a16:creationId xmlns:a16="http://schemas.microsoft.com/office/drawing/2014/main" id="{A525C7B2-76A9-42B0-5DD6-DBBDFB64F9CE}"/>
              </a:ext>
            </a:extLst>
          </p:cNvPr>
          <p:cNvSpPr>
            <a:spLocks noChangeArrowheads="1"/>
          </p:cNvSpPr>
          <p:nvPr/>
        </p:nvSpPr>
        <p:spPr bwMode="auto">
          <a:xfrm>
            <a:off x="2119005" y="3601710"/>
            <a:ext cx="481230" cy="579119"/>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3</a:t>
            </a:r>
          </a:p>
          <a:p>
            <a:pPr algn="ctr" eaLnBrk="1" hangingPunct="1">
              <a:defRPr/>
            </a:pPr>
            <a:r>
              <a:rPr lang="en-US" sz="838" b="1" dirty="0">
                <a:latin typeface="Arial" charset="0"/>
              </a:rPr>
              <a:t>DAYS</a:t>
            </a:r>
          </a:p>
        </p:txBody>
      </p:sp>
      <p:sp>
        <p:nvSpPr>
          <p:cNvPr id="2115" name="AutoShape 67">
            <a:extLst>
              <a:ext uri="{FF2B5EF4-FFF2-40B4-BE49-F238E27FC236}">
                <a16:creationId xmlns:a16="http://schemas.microsoft.com/office/drawing/2014/main" id="{358303CF-4486-4014-7B34-37D95D2F6C80}"/>
              </a:ext>
            </a:extLst>
          </p:cNvPr>
          <p:cNvSpPr>
            <a:spLocks noChangeArrowheads="1"/>
          </p:cNvSpPr>
          <p:nvPr/>
        </p:nvSpPr>
        <p:spPr bwMode="auto">
          <a:xfrm>
            <a:off x="2112555" y="6218888"/>
            <a:ext cx="483809" cy="579121"/>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30 - 45</a:t>
            </a:r>
          </a:p>
          <a:p>
            <a:pPr algn="ctr" eaLnBrk="1" hangingPunct="1">
              <a:defRPr/>
            </a:pPr>
            <a:r>
              <a:rPr lang="en-US" sz="838" b="1" dirty="0">
                <a:latin typeface="Arial" charset="0"/>
              </a:rPr>
              <a:t>DAYS</a:t>
            </a:r>
          </a:p>
        </p:txBody>
      </p:sp>
      <p:sp>
        <p:nvSpPr>
          <p:cNvPr id="2116" name="AutoShape 68">
            <a:extLst>
              <a:ext uri="{FF2B5EF4-FFF2-40B4-BE49-F238E27FC236}">
                <a16:creationId xmlns:a16="http://schemas.microsoft.com/office/drawing/2014/main" id="{7C8182D7-4D6B-07A7-3BC9-FC83729F9C13}"/>
              </a:ext>
            </a:extLst>
          </p:cNvPr>
          <p:cNvSpPr>
            <a:spLocks noChangeArrowheads="1"/>
          </p:cNvSpPr>
          <p:nvPr/>
        </p:nvSpPr>
        <p:spPr bwMode="auto">
          <a:xfrm>
            <a:off x="2117716" y="5311987"/>
            <a:ext cx="481229" cy="579120"/>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7</a:t>
            </a:r>
          </a:p>
          <a:p>
            <a:pPr algn="ctr" eaLnBrk="1" hangingPunct="1">
              <a:defRPr/>
            </a:pPr>
            <a:r>
              <a:rPr lang="en-US" sz="838" b="1" dirty="0">
                <a:latin typeface="Arial" charset="0"/>
              </a:rPr>
              <a:t>DAYS</a:t>
            </a:r>
          </a:p>
        </p:txBody>
      </p:sp>
      <p:sp>
        <p:nvSpPr>
          <p:cNvPr id="2117" name="AutoShape 69">
            <a:extLst>
              <a:ext uri="{FF2B5EF4-FFF2-40B4-BE49-F238E27FC236}">
                <a16:creationId xmlns:a16="http://schemas.microsoft.com/office/drawing/2014/main" id="{F2A2E038-6801-799F-A590-34839274365F}"/>
              </a:ext>
            </a:extLst>
          </p:cNvPr>
          <p:cNvSpPr>
            <a:spLocks noChangeArrowheads="1"/>
          </p:cNvSpPr>
          <p:nvPr/>
        </p:nvSpPr>
        <p:spPr bwMode="auto">
          <a:xfrm>
            <a:off x="2117716" y="4412343"/>
            <a:ext cx="481229" cy="579120"/>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14</a:t>
            </a:r>
          </a:p>
          <a:p>
            <a:pPr algn="ctr" eaLnBrk="1" hangingPunct="1">
              <a:defRPr/>
            </a:pPr>
            <a:r>
              <a:rPr lang="en-US" sz="838" b="1" dirty="0">
                <a:latin typeface="Arial" charset="0"/>
              </a:rPr>
              <a:t>DAYS</a:t>
            </a:r>
          </a:p>
        </p:txBody>
      </p:sp>
      <p:sp>
        <p:nvSpPr>
          <p:cNvPr id="60" name="AutoShape 65">
            <a:extLst>
              <a:ext uri="{FF2B5EF4-FFF2-40B4-BE49-F238E27FC236}">
                <a16:creationId xmlns:a16="http://schemas.microsoft.com/office/drawing/2014/main" id="{3AE9A38F-DBE1-CB3C-B1CD-0F8BDA21C323}"/>
              </a:ext>
            </a:extLst>
          </p:cNvPr>
          <p:cNvSpPr>
            <a:spLocks noChangeArrowheads="1"/>
          </p:cNvSpPr>
          <p:nvPr/>
        </p:nvSpPr>
        <p:spPr bwMode="auto">
          <a:xfrm>
            <a:off x="6995805" y="3595904"/>
            <a:ext cx="481230" cy="579119"/>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3</a:t>
            </a:r>
          </a:p>
          <a:p>
            <a:pPr algn="ctr" eaLnBrk="1" hangingPunct="1">
              <a:defRPr/>
            </a:pPr>
            <a:r>
              <a:rPr lang="en-US" sz="838" b="1" dirty="0">
                <a:latin typeface="Arial" charset="0"/>
              </a:rPr>
              <a:t>DAYS</a:t>
            </a:r>
          </a:p>
        </p:txBody>
      </p:sp>
      <p:sp>
        <p:nvSpPr>
          <p:cNvPr id="61" name="AutoShape 67">
            <a:extLst>
              <a:ext uri="{FF2B5EF4-FFF2-40B4-BE49-F238E27FC236}">
                <a16:creationId xmlns:a16="http://schemas.microsoft.com/office/drawing/2014/main" id="{6C22551E-4626-26A5-18DB-42E145917AA0}"/>
              </a:ext>
            </a:extLst>
          </p:cNvPr>
          <p:cNvSpPr>
            <a:spLocks noChangeArrowheads="1"/>
          </p:cNvSpPr>
          <p:nvPr/>
        </p:nvSpPr>
        <p:spPr bwMode="auto">
          <a:xfrm>
            <a:off x="6989355" y="6213082"/>
            <a:ext cx="483809" cy="579121"/>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4 - 6</a:t>
            </a:r>
          </a:p>
          <a:p>
            <a:pPr algn="ctr" eaLnBrk="1" hangingPunct="1">
              <a:defRPr/>
            </a:pPr>
            <a:r>
              <a:rPr lang="en-US" sz="838" b="1" dirty="0">
                <a:latin typeface="Arial" charset="0"/>
              </a:rPr>
              <a:t>MUTAs</a:t>
            </a:r>
          </a:p>
        </p:txBody>
      </p:sp>
      <p:sp>
        <p:nvSpPr>
          <p:cNvPr id="62" name="AutoShape 68">
            <a:extLst>
              <a:ext uri="{FF2B5EF4-FFF2-40B4-BE49-F238E27FC236}">
                <a16:creationId xmlns:a16="http://schemas.microsoft.com/office/drawing/2014/main" id="{6C945A14-337F-825E-C291-995AF6FE2929}"/>
              </a:ext>
            </a:extLst>
          </p:cNvPr>
          <p:cNvSpPr>
            <a:spLocks noChangeArrowheads="1"/>
          </p:cNvSpPr>
          <p:nvPr/>
        </p:nvSpPr>
        <p:spPr bwMode="auto">
          <a:xfrm>
            <a:off x="6994516" y="5306182"/>
            <a:ext cx="481229" cy="579120"/>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Next</a:t>
            </a:r>
          </a:p>
          <a:p>
            <a:pPr algn="ctr" eaLnBrk="1" hangingPunct="1">
              <a:defRPr/>
            </a:pPr>
            <a:r>
              <a:rPr lang="en-US" sz="838" b="1" dirty="0">
                <a:latin typeface="Arial" charset="0"/>
              </a:rPr>
              <a:t>MUTA</a:t>
            </a:r>
          </a:p>
        </p:txBody>
      </p:sp>
      <p:sp>
        <p:nvSpPr>
          <p:cNvPr id="63" name="AutoShape 69">
            <a:extLst>
              <a:ext uri="{FF2B5EF4-FFF2-40B4-BE49-F238E27FC236}">
                <a16:creationId xmlns:a16="http://schemas.microsoft.com/office/drawing/2014/main" id="{6891F6D7-CFD2-4312-3401-0148D0A8FFBE}"/>
              </a:ext>
            </a:extLst>
          </p:cNvPr>
          <p:cNvSpPr>
            <a:spLocks noChangeArrowheads="1"/>
          </p:cNvSpPr>
          <p:nvPr/>
        </p:nvSpPr>
        <p:spPr bwMode="auto">
          <a:xfrm>
            <a:off x="6994516" y="4406538"/>
            <a:ext cx="481229" cy="579120"/>
          </a:xfrm>
          <a:prstGeom prst="star16">
            <a:avLst>
              <a:gd name="adj" fmla="val 37500"/>
            </a:avLst>
          </a:prstGeom>
          <a:solidFill>
            <a:srgbClr val="FFFF00"/>
          </a:solidFill>
          <a:ln w="9525">
            <a:solidFill>
              <a:schemeClr val="tx1"/>
            </a:solidFill>
            <a:miter lim="800000"/>
            <a:headEnd/>
            <a:tailEnd/>
          </a:ln>
          <a:effectLst>
            <a:glow rad="63500">
              <a:schemeClr val="accent4">
                <a:satMod val="175000"/>
                <a:alpha val="40000"/>
              </a:schemeClr>
            </a:glow>
          </a:effectLst>
        </p:spPr>
        <p:txBody>
          <a:bodyPr wrap="none" lIns="73646" tIns="36824" rIns="73646" bIns="36824" anchor="ctr"/>
          <a:lstStyle/>
          <a:p>
            <a:pPr algn="ctr" eaLnBrk="1" hangingPunct="1">
              <a:defRPr/>
            </a:pPr>
            <a:r>
              <a:rPr lang="en-US" sz="838" b="1" dirty="0">
                <a:latin typeface="Arial" charset="0"/>
              </a:rPr>
              <a:t>3 - 4</a:t>
            </a:r>
          </a:p>
          <a:p>
            <a:pPr algn="ctr" eaLnBrk="1" hangingPunct="1">
              <a:defRPr/>
            </a:pPr>
            <a:r>
              <a:rPr lang="en-US" sz="838" b="1" dirty="0">
                <a:latin typeface="Arial" charset="0"/>
              </a:rPr>
              <a:t>MUTAs</a:t>
            </a:r>
          </a:p>
        </p:txBody>
      </p:sp>
      <p:sp>
        <p:nvSpPr>
          <p:cNvPr id="3134" name="TextBox 64">
            <a:extLst>
              <a:ext uri="{FF2B5EF4-FFF2-40B4-BE49-F238E27FC236}">
                <a16:creationId xmlns:a16="http://schemas.microsoft.com/office/drawing/2014/main" id="{E431C3F7-C7B2-0EFF-B5A1-864432D11206}"/>
              </a:ext>
            </a:extLst>
          </p:cNvPr>
          <p:cNvSpPr txBox="1">
            <a:spLocks noChangeArrowheads="1"/>
          </p:cNvSpPr>
          <p:nvPr/>
        </p:nvSpPr>
        <p:spPr bwMode="auto">
          <a:xfrm>
            <a:off x="2081213" y="3314700"/>
            <a:ext cx="6477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eaLnBrk="1" hangingPunct="1">
              <a:spcBef>
                <a:spcPct val="0"/>
              </a:spcBef>
              <a:buFontTx/>
              <a:buNone/>
              <a:defRPr/>
            </a:pPr>
            <a:r>
              <a:rPr lang="en-US" altLang="en-US" sz="914" b="1" u="sng"/>
              <a:t>AC/AGR</a:t>
            </a:r>
          </a:p>
        </p:txBody>
      </p:sp>
      <p:sp>
        <p:nvSpPr>
          <p:cNvPr id="3135" name="TextBox 65">
            <a:extLst>
              <a:ext uri="{FF2B5EF4-FFF2-40B4-BE49-F238E27FC236}">
                <a16:creationId xmlns:a16="http://schemas.microsoft.com/office/drawing/2014/main" id="{B183BCBF-9524-59D7-EF16-7D5C5BF7442C}"/>
              </a:ext>
            </a:extLst>
          </p:cNvPr>
          <p:cNvSpPr txBox="1">
            <a:spLocks noChangeArrowheads="1"/>
          </p:cNvSpPr>
          <p:nvPr/>
        </p:nvSpPr>
        <p:spPr bwMode="auto">
          <a:xfrm>
            <a:off x="6964363" y="3314700"/>
            <a:ext cx="42068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eaLnBrk="1" hangingPunct="1">
              <a:spcBef>
                <a:spcPct val="0"/>
              </a:spcBef>
              <a:buFontTx/>
              <a:buNone/>
              <a:defRPr/>
            </a:pPr>
            <a:r>
              <a:rPr lang="en-US" altLang="en-US" sz="914" b="1" u="sng"/>
              <a:t>TPU</a:t>
            </a:r>
          </a:p>
        </p:txBody>
      </p:sp>
      <p:sp>
        <p:nvSpPr>
          <p:cNvPr id="71" name="AutoShape 114">
            <a:extLst>
              <a:ext uri="{FF2B5EF4-FFF2-40B4-BE49-F238E27FC236}">
                <a16:creationId xmlns:a16="http://schemas.microsoft.com/office/drawing/2014/main" id="{912D93D8-5D18-CFEE-D860-A52191966371}"/>
              </a:ext>
            </a:extLst>
          </p:cNvPr>
          <p:cNvSpPr>
            <a:spLocks noChangeArrowheads="1"/>
          </p:cNvSpPr>
          <p:nvPr/>
        </p:nvSpPr>
        <p:spPr bwMode="auto">
          <a:xfrm>
            <a:off x="4589463" y="4183063"/>
            <a:ext cx="417512" cy="174625"/>
          </a:xfrm>
          <a:prstGeom prst="downArrow">
            <a:avLst>
              <a:gd name="adj1" fmla="val 50000"/>
              <a:gd name="adj2" fmla="val 62112"/>
            </a:avLst>
          </a:prstGeom>
          <a:gradFill flip="none" rotWithShape="1">
            <a:gsLst>
              <a:gs pos="0">
                <a:schemeClr val="bg1"/>
              </a:gs>
              <a:gs pos="100000">
                <a:schemeClr val="bg1">
                  <a:gamma/>
                  <a:shade val="46275"/>
                  <a:invGamma/>
                </a:schemeClr>
              </a:gs>
            </a:gsLst>
            <a:lin ang="5400000" scaled="0"/>
            <a:tileRect/>
          </a:gradFill>
          <a:ln w="9525">
            <a:solidFill>
              <a:schemeClr val="tx1"/>
            </a:solidFill>
            <a:miter lim="800000"/>
            <a:headEnd/>
            <a:tailEnd/>
          </a:ln>
          <a:effectLst/>
        </p:spPr>
        <p:txBody>
          <a:bodyPr vert="eaVert" wrap="none" lIns="73646" tIns="36824" rIns="73646" bIns="36824" anchor="ctr"/>
          <a:lstStyle/>
          <a:p>
            <a:pPr eaLnBrk="1" hangingPunct="1">
              <a:defRPr/>
            </a:pPr>
            <a:endParaRPr lang="en-US">
              <a:latin typeface="Arial" charset="0"/>
            </a:endParaRPr>
          </a:p>
        </p:txBody>
      </p:sp>
      <p:sp>
        <p:nvSpPr>
          <p:cNvPr id="3137" name="Text Box 8">
            <a:extLst>
              <a:ext uri="{FF2B5EF4-FFF2-40B4-BE49-F238E27FC236}">
                <a16:creationId xmlns:a16="http://schemas.microsoft.com/office/drawing/2014/main" id="{8828EBC0-DAB3-1605-9091-D2B28A03B33C}"/>
              </a:ext>
            </a:extLst>
          </p:cNvPr>
          <p:cNvSpPr txBox="1">
            <a:spLocks noChangeArrowheads="1"/>
          </p:cNvSpPr>
          <p:nvPr/>
        </p:nvSpPr>
        <p:spPr bwMode="auto">
          <a:xfrm>
            <a:off x="4381500" y="968375"/>
            <a:ext cx="833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646" tIns="36824" rIns="73646" bIns="36824">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en-US" altLang="en-US" sz="1295" b="1"/>
              <a:t>IF YOU ARE THE VICTIM</a:t>
            </a:r>
          </a:p>
        </p:txBody>
      </p:sp>
      <p:sp>
        <p:nvSpPr>
          <p:cNvPr id="2125" name="Text Box 77">
            <a:extLst>
              <a:ext uri="{FF2B5EF4-FFF2-40B4-BE49-F238E27FC236}">
                <a16:creationId xmlns:a16="http://schemas.microsoft.com/office/drawing/2014/main" id="{00A4052B-C151-5C15-04D8-4BA6AC04B2C8}"/>
              </a:ext>
            </a:extLst>
          </p:cNvPr>
          <p:cNvSpPr txBox="1">
            <a:spLocks noChangeArrowheads="1"/>
          </p:cNvSpPr>
          <p:nvPr/>
        </p:nvSpPr>
        <p:spPr bwMode="auto">
          <a:xfrm>
            <a:off x="2673350" y="6802438"/>
            <a:ext cx="4243388" cy="209550"/>
          </a:xfrm>
          <a:prstGeom prst="rect">
            <a:avLst/>
          </a:prstGeom>
          <a:noFill/>
          <a:ln w="19050">
            <a:solidFill>
              <a:srgbClr val="FF0000"/>
            </a:solidFill>
            <a:miter lim="800000"/>
            <a:headEnd/>
            <a:tailEnd/>
          </a:ln>
          <a:effectLst/>
        </p:spPr>
        <p:txBody>
          <a:bodyPr>
            <a:spAutoFit/>
          </a:bodyPr>
          <a:lstStyle/>
          <a:p>
            <a:pPr algn="ctr" eaLnBrk="1" hangingPunct="1">
              <a:defRPr/>
            </a:pPr>
            <a:r>
              <a:rPr lang="en-US" sz="762" b="1" dirty="0">
                <a:solidFill>
                  <a:srgbClr val="FF0000"/>
                </a:solidFill>
                <a:effectLst>
                  <a:outerShdw blurRad="38100" dist="38100" dir="2700000" algn="tl">
                    <a:srgbClr val="C0C0C0"/>
                  </a:outerShdw>
                </a:effectLst>
                <a:latin typeface="Arial" charset="0"/>
              </a:rPr>
              <a:t>Soldiers knowingly submitting a false EO complaints may be punished under the UCMJ</a:t>
            </a:r>
          </a:p>
        </p:txBody>
      </p:sp>
      <p:sp>
        <p:nvSpPr>
          <p:cNvPr id="6" name="AutoShape 114">
            <a:extLst>
              <a:ext uri="{FF2B5EF4-FFF2-40B4-BE49-F238E27FC236}">
                <a16:creationId xmlns:a16="http://schemas.microsoft.com/office/drawing/2014/main" id="{10681CF1-4428-8F0B-8BFF-373C9D0E4EBC}"/>
              </a:ext>
            </a:extLst>
          </p:cNvPr>
          <p:cNvSpPr>
            <a:spLocks noChangeArrowheads="1"/>
          </p:cNvSpPr>
          <p:nvPr/>
        </p:nvSpPr>
        <p:spPr bwMode="auto">
          <a:xfrm>
            <a:off x="4584700" y="5130800"/>
            <a:ext cx="415925" cy="174625"/>
          </a:xfrm>
          <a:prstGeom prst="downArrow">
            <a:avLst>
              <a:gd name="adj1" fmla="val 50000"/>
              <a:gd name="adj2" fmla="val 62112"/>
            </a:avLst>
          </a:prstGeom>
          <a:gradFill flip="none" rotWithShape="1">
            <a:gsLst>
              <a:gs pos="0">
                <a:schemeClr val="bg1"/>
              </a:gs>
              <a:gs pos="100000">
                <a:schemeClr val="bg1">
                  <a:gamma/>
                  <a:shade val="46275"/>
                  <a:invGamma/>
                </a:schemeClr>
              </a:gs>
            </a:gsLst>
            <a:lin ang="5400000" scaled="0"/>
            <a:tileRect/>
          </a:gradFill>
          <a:ln w="9525">
            <a:solidFill>
              <a:schemeClr val="tx1"/>
            </a:solidFill>
            <a:miter lim="800000"/>
            <a:headEnd/>
            <a:tailEnd/>
          </a:ln>
          <a:effectLst/>
        </p:spPr>
        <p:txBody>
          <a:bodyPr vert="eaVert" wrap="none" lIns="73646" tIns="36824" rIns="73646" bIns="36824" anchor="ctr"/>
          <a:lstStyle/>
          <a:p>
            <a:pPr eaLnBrk="1" hangingPunct="1">
              <a:defRPr/>
            </a:pPr>
            <a:endParaRPr lang="en-US">
              <a:latin typeface="Arial" charset="0"/>
            </a:endParaRPr>
          </a:p>
        </p:txBody>
      </p:sp>
      <p:sp>
        <p:nvSpPr>
          <p:cNvPr id="7" name="AutoShape 114">
            <a:extLst>
              <a:ext uri="{FF2B5EF4-FFF2-40B4-BE49-F238E27FC236}">
                <a16:creationId xmlns:a16="http://schemas.microsoft.com/office/drawing/2014/main" id="{B10F01D8-991C-882B-3110-C1D93536AFCE}"/>
              </a:ext>
            </a:extLst>
          </p:cNvPr>
          <p:cNvSpPr>
            <a:spLocks noChangeArrowheads="1"/>
          </p:cNvSpPr>
          <p:nvPr/>
        </p:nvSpPr>
        <p:spPr bwMode="auto">
          <a:xfrm>
            <a:off x="4584700" y="5943600"/>
            <a:ext cx="417513" cy="174625"/>
          </a:xfrm>
          <a:prstGeom prst="downArrow">
            <a:avLst>
              <a:gd name="adj1" fmla="val 50000"/>
              <a:gd name="adj2" fmla="val 62112"/>
            </a:avLst>
          </a:prstGeom>
          <a:gradFill flip="none" rotWithShape="1">
            <a:gsLst>
              <a:gs pos="0">
                <a:schemeClr val="bg1"/>
              </a:gs>
              <a:gs pos="100000">
                <a:schemeClr val="bg1">
                  <a:gamma/>
                  <a:shade val="46275"/>
                  <a:invGamma/>
                </a:schemeClr>
              </a:gs>
            </a:gsLst>
            <a:lin ang="5400000" scaled="0"/>
            <a:tileRect/>
          </a:gradFill>
          <a:ln w="9525">
            <a:solidFill>
              <a:schemeClr val="tx1"/>
            </a:solidFill>
            <a:miter lim="800000"/>
            <a:headEnd/>
            <a:tailEnd/>
          </a:ln>
          <a:effectLst/>
        </p:spPr>
        <p:txBody>
          <a:bodyPr vert="eaVert" wrap="none" lIns="73646" tIns="36824" rIns="73646" bIns="36824" anchor="ctr"/>
          <a:lstStyle/>
          <a:p>
            <a:pPr eaLnBrk="1" hangingPunct="1">
              <a:defRPr/>
            </a:pPr>
            <a:endParaRPr lang="en-US">
              <a:latin typeface="Arial" charset="0"/>
            </a:endParaRPr>
          </a:p>
        </p:txBody>
      </p:sp>
      <p:sp>
        <p:nvSpPr>
          <p:cNvPr id="3142" name="Rectangle 72">
            <a:extLst>
              <a:ext uri="{FF2B5EF4-FFF2-40B4-BE49-F238E27FC236}">
                <a16:creationId xmlns:a16="http://schemas.microsoft.com/office/drawing/2014/main" id="{1EEA0975-B6FB-EADB-5208-07C40E271C6B}"/>
              </a:ext>
            </a:extLst>
          </p:cNvPr>
          <p:cNvSpPr>
            <a:spLocks noChangeArrowheads="1"/>
          </p:cNvSpPr>
          <p:nvPr/>
        </p:nvSpPr>
        <p:spPr bwMode="auto">
          <a:xfrm>
            <a:off x="2443163" y="3105150"/>
            <a:ext cx="47037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ctr" eaLnBrk="1" hangingPunct="1">
              <a:spcBef>
                <a:spcPct val="0"/>
              </a:spcBef>
              <a:buFontTx/>
              <a:buNone/>
              <a:defRPr/>
            </a:pPr>
            <a:r>
              <a:rPr lang="en-US" altLang="en-US" sz="610" b="1" dirty="0">
                <a:solidFill>
                  <a:srgbClr val="FF0000"/>
                </a:solidFill>
              </a:rPr>
              <a:t>File a formal written complaint on DA Form 7279 with any of the following agencies </a:t>
            </a:r>
          </a:p>
          <a:p>
            <a:pPr algn="ctr" eaLnBrk="1" hangingPunct="1">
              <a:spcBef>
                <a:spcPct val="0"/>
              </a:spcBef>
              <a:buFontTx/>
              <a:buNone/>
              <a:defRPr/>
            </a:pPr>
            <a:r>
              <a:rPr lang="en-US" altLang="en-US" sz="610" b="1" dirty="0">
                <a:solidFill>
                  <a:srgbClr val="FF0000"/>
                </a:solidFill>
              </a:rPr>
              <a:t>(as it pertains to each agency, </a:t>
            </a:r>
            <a:r>
              <a:rPr lang="en-US" altLang="en-US" sz="610" b="1" dirty="0" err="1">
                <a:solidFill>
                  <a:srgbClr val="FF0000"/>
                </a:solidFill>
              </a:rPr>
              <a:t>ie</a:t>
            </a:r>
            <a:r>
              <a:rPr lang="en-US" altLang="en-US" sz="610" b="1" dirty="0">
                <a:solidFill>
                  <a:srgbClr val="FF0000"/>
                </a:solidFill>
              </a:rPr>
              <a:t>., housing related issues would be filed with the housing referral office). </a:t>
            </a:r>
          </a:p>
          <a:p>
            <a:pPr algn="ctr" eaLnBrk="1" hangingPunct="1">
              <a:spcBef>
                <a:spcPct val="0"/>
              </a:spcBef>
              <a:buFontTx/>
              <a:buNone/>
              <a:defRPr/>
            </a:pPr>
            <a:r>
              <a:rPr lang="en-US" altLang="en-US" sz="610" b="1" dirty="0">
                <a:solidFill>
                  <a:srgbClr val="FF0000"/>
                </a:solidFill>
              </a:rPr>
              <a:t> TPU serving on Active Duty tours is the AC/AGR timeline (AR 600-20 C-5).                          </a:t>
            </a:r>
            <a:endParaRPr lang="en-US" altLang="en-US" sz="838" dirty="0">
              <a:solidFill>
                <a:srgbClr val="FF0000"/>
              </a:solidFill>
            </a:endParaRPr>
          </a:p>
        </p:txBody>
      </p:sp>
      <p:sp>
        <p:nvSpPr>
          <p:cNvPr id="3146" name="Text Box 7">
            <a:extLst>
              <a:ext uri="{FF2B5EF4-FFF2-40B4-BE49-F238E27FC236}">
                <a16:creationId xmlns:a16="http://schemas.microsoft.com/office/drawing/2014/main" id="{3682D5C1-F559-6D43-6A20-0ECD8A422105}"/>
              </a:ext>
            </a:extLst>
          </p:cNvPr>
          <p:cNvSpPr txBox="1">
            <a:spLocks noChangeArrowheads="1"/>
          </p:cNvSpPr>
          <p:nvPr/>
        </p:nvSpPr>
        <p:spPr bwMode="auto">
          <a:xfrm>
            <a:off x="2170113" y="841375"/>
            <a:ext cx="1570037" cy="1217613"/>
          </a:xfrm>
          <a:prstGeom prst="rect">
            <a:avLst/>
          </a:prstGeom>
          <a:solidFill>
            <a:schemeClr val="accent1"/>
          </a:solidFill>
          <a:ln w="28575">
            <a:solidFill>
              <a:schemeClr val="tx1"/>
            </a:solidFill>
            <a:miter lim="800000"/>
            <a:headEnd/>
            <a:tailEnd/>
          </a:ln>
        </p:spPr>
        <p:txBody>
          <a:bodyPr>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en-US" altLang="en-US" sz="838" b="1" dirty="0"/>
              <a:t>Make an informal complaint.  Report inappropriate behavior without initiating a full investigation.  This may be the most appropriate technique for minor infractions when you simply want the behavior stopped.</a:t>
            </a:r>
          </a:p>
          <a:p>
            <a:pPr algn="ctr" eaLnBrk="1" hangingPunct="1">
              <a:lnSpc>
                <a:spcPct val="80000"/>
              </a:lnSpc>
              <a:spcBef>
                <a:spcPct val="0"/>
              </a:spcBef>
              <a:buFontTx/>
              <a:buNone/>
              <a:defRPr/>
            </a:pPr>
            <a:endParaRPr lang="en-US" altLang="en-US" sz="762" b="1" dirty="0"/>
          </a:p>
        </p:txBody>
      </p:sp>
      <p:sp>
        <p:nvSpPr>
          <p:cNvPr id="3147" name="Text Box 9">
            <a:extLst>
              <a:ext uri="{FF2B5EF4-FFF2-40B4-BE49-F238E27FC236}">
                <a16:creationId xmlns:a16="http://schemas.microsoft.com/office/drawing/2014/main" id="{FB218CDC-A780-FC05-47D4-557AFACDB6DD}"/>
              </a:ext>
            </a:extLst>
          </p:cNvPr>
          <p:cNvSpPr txBox="1">
            <a:spLocks noChangeArrowheads="1"/>
          </p:cNvSpPr>
          <p:nvPr/>
        </p:nvSpPr>
        <p:spPr bwMode="auto">
          <a:xfrm>
            <a:off x="5870575" y="844550"/>
            <a:ext cx="1539875" cy="1020763"/>
          </a:xfrm>
          <a:prstGeom prst="rect">
            <a:avLst/>
          </a:prstGeom>
          <a:solidFill>
            <a:schemeClr val="accent1"/>
          </a:solidFill>
          <a:ln w="28575">
            <a:solidFill>
              <a:schemeClr val="tx1"/>
            </a:solidFill>
            <a:miter lim="800000"/>
            <a:headEnd/>
            <a:tailEnd/>
          </a:ln>
        </p:spPr>
        <p:txBody>
          <a:bodyPr>
            <a:spAutoFit/>
          </a:bodyPr>
          <a:lstStyle>
            <a:lvl1pPr>
              <a:spcBef>
                <a:spcPct val="20000"/>
              </a:spcBef>
              <a:buChar char="•"/>
              <a:defRPr sz="3400">
                <a:solidFill>
                  <a:schemeClr val="tx1"/>
                </a:solidFill>
                <a:latin typeface="Arial" panose="020B0604020202020204" pitchFamily="34" charset="0"/>
              </a:defRPr>
            </a:lvl1pPr>
            <a:lvl2pPr marL="742950" indent="-285750">
              <a:spcBef>
                <a:spcPct val="20000"/>
              </a:spcBef>
              <a:buChar char="–"/>
              <a:defRPr sz="3000">
                <a:solidFill>
                  <a:schemeClr val="tx1"/>
                </a:solidFill>
                <a:latin typeface="Arial" panose="020B0604020202020204" pitchFamily="34" charset="0"/>
              </a:defRPr>
            </a:lvl2pPr>
            <a:lvl3pPr marL="1143000" indent="-228600">
              <a:spcBef>
                <a:spcPct val="20000"/>
              </a:spcBef>
              <a:buChar char="•"/>
              <a:defRPr sz="25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algn="ctr" eaLnBrk="1" hangingPunct="1">
              <a:lnSpc>
                <a:spcPct val="80000"/>
              </a:lnSpc>
              <a:spcBef>
                <a:spcPct val="0"/>
              </a:spcBef>
              <a:buFontTx/>
              <a:buNone/>
              <a:defRPr/>
            </a:pPr>
            <a:endParaRPr lang="en-US" altLang="en-US" sz="610" b="1" dirty="0"/>
          </a:p>
          <a:p>
            <a:pPr algn="ctr" eaLnBrk="1" hangingPunct="1">
              <a:lnSpc>
                <a:spcPct val="80000"/>
              </a:lnSpc>
              <a:spcBef>
                <a:spcPct val="0"/>
              </a:spcBef>
              <a:buFontTx/>
              <a:buNone/>
              <a:defRPr/>
            </a:pPr>
            <a:r>
              <a:rPr lang="en-US" altLang="en-US" sz="838" b="1" dirty="0"/>
              <a:t>Call the  Equal Opportunity Hot Line to clarify whether an incident or behavior qualifies as discrimination</a:t>
            </a:r>
          </a:p>
          <a:p>
            <a:pPr algn="ctr" eaLnBrk="1" hangingPunct="1">
              <a:lnSpc>
                <a:spcPct val="80000"/>
              </a:lnSpc>
              <a:spcBef>
                <a:spcPct val="0"/>
              </a:spcBef>
              <a:buFontTx/>
              <a:buNone/>
              <a:defRPr/>
            </a:pPr>
            <a:endParaRPr lang="en-US" altLang="en-US" sz="686" b="1" dirty="0"/>
          </a:p>
          <a:p>
            <a:pPr algn="ctr" eaLnBrk="1" hangingPunct="1">
              <a:lnSpc>
                <a:spcPct val="90000"/>
              </a:lnSpc>
              <a:spcBef>
                <a:spcPct val="0"/>
              </a:spcBef>
              <a:buFontTx/>
              <a:buNone/>
              <a:defRPr/>
            </a:pPr>
            <a:r>
              <a:rPr lang="en-US" altLang="en-US" sz="914" b="1" dirty="0">
                <a:solidFill>
                  <a:srgbClr val="FF0000"/>
                </a:solidFill>
              </a:rPr>
              <a:t>Assistance Line: </a:t>
            </a:r>
          </a:p>
          <a:p>
            <a:pPr algn="ctr" eaLnBrk="1" hangingPunct="1">
              <a:lnSpc>
                <a:spcPct val="90000"/>
              </a:lnSpc>
              <a:spcBef>
                <a:spcPct val="0"/>
              </a:spcBef>
              <a:buFontTx/>
              <a:buNone/>
              <a:defRPr/>
            </a:pPr>
            <a:r>
              <a:rPr lang="en-US" altLang="en-US" sz="914" b="1" dirty="0">
                <a:solidFill>
                  <a:srgbClr val="FF0000"/>
                </a:solidFill>
              </a:rPr>
              <a:t> 855-434-0986</a:t>
            </a:r>
            <a:r>
              <a:rPr lang="en-US" altLang="en-US" sz="914" b="1" dirty="0"/>
              <a:t> </a:t>
            </a:r>
          </a:p>
        </p:txBody>
      </p:sp>
      <p:sp>
        <p:nvSpPr>
          <p:cNvPr id="4" name="AutoShape 77">
            <a:extLst>
              <a:ext uri="{FF2B5EF4-FFF2-40B4-BE49-F238E27FC236}">
                <a16:creationId xmlns:a16="http://schemas.microsoft.com/office/drawing/2014/main" id="{ED28E1A9-366A-0161-9F41-232FAD7D8CF6}"/>
              </a:ext>
            </a:extLst>
          </p:cNvPr>
          <p:cNvSpPr>
            <a:spLocks noChangeArrowheads="1"/>
          </p:cNvSpPr>
          <p:nvPr/>
        </p:nvSpPr>
        <p:spPr bwMode="auto">
          <a:xfrm>
            <a:off x="5467350" y="1101725"/>
            <a:ext cx="336550" cy="414338"/>
          </a:xfrm>
          <a:prstGeom prst="rightArrow">
            <a:avLst>
              <a:gd name="adj1" fmla="val 50000"/>
              <a:gd name="adj2" fmla="val 39516"/>
            </a:avLst>
          </a:prstGeom>
          <a:gradFill rotWithShape="1">
            <a:gsLst>
              <a:gs pos="0">
                <a:schemeClr val="bg1"/>
              </a:gs>
              <a:gs pos="100000">
                <a:schemeClr val="bg1">
                  <a:gamma/>
                  <a:shade val="0"/>
                  <a:invGamma/>
                </a:schemeClr>
              </a:gs>
            </a:gsLst>
            <a:lin ang="5400000" scaled="1"/>
          </a:gradFill>
          <a:ln w="9525">
            <a:solidFill>
              <a:schemeClr val="tx1"/>
            </a:solidFill>
            <a:miter lim="800000"/>
            <a:headEnd/>
            <a:tailEnd/>
          </a:ln>
          <a:effectLst/>
        </p:spPr>
        <p:txBody>
          <a:bodyPr wrap="none" anchor="ctr"/>
          <a:lstStyle/>
          <a:p>
            <a:pPr eaLnBrk="1" hangingPunct="1">
              <a:defRPr/>
            </a:pP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2128" name="AutoShape 80">
            <a:extLst>
              <a:ext uri="{FF2B5EF4-FFF2-40B4-BE49-F238E27FC236}">
                <a16:creationId xmlns:a16="http://schemas.microsoft.com/office/drawing/2014/main" id="{9C35944B-458B-1922-15FF-41C50BB0C5D7}"/>
              </a:ext>
            </a:extLst>
          </p:cNvPr>
          <p:cNvSpPr>
            <a:spLocks noChangeArrowheads="1"/>
          </p:cNvSpPr>
          <p:nvPr/>
        </p:nvSpPr>
        <p:spPr bwMode="auto">
          <a:xfrm flipH="1">
            <a:off x="3787775" y="1101725"/>
            <a:ext cx="334963" cy="414338"/>
          </a:xfrm>
          <a:prstGeom prst="rightArrow">
            <a:avLst>
              <a:gd name="adj1" fmla="val 50000"/>
              <a:gd name="adj2" fmla="val 39516"/>
            </a:avLst>
          </a:prstGeom>
          <a:gradFill rotWithShape="1">
            <a:gsLst>
              <a:gs pos="0">
                <a:schemeClr val="bg1"/>
              </a:gs>
              <a:gs pos="100000">
                <a:schemeClr val="bg1">
                  <a:gamma/>
                  <a:shade val="0"/>
                  <a:invGamma/>
                </a:schemeClr>
              </a:gs>
            </a:gsLst>
            <a:lin ang="5400000" scaled="1"/>
          </a:gradFill>
          <a:ln w="9525">
            <a:solidFill>
              <a:schemeClr val="tx1"/>
            </a:solidFill>
            <a:miter lim="800000"/>
            <a:headEnd/>
            <a:tailEnd/>
          </a:ln>
          <a:effectLst/>
        </p:spPr>
        <p:txBody>
          <a:bodyPr wrap="none" anchor="ctr"/>
          <a:lstStyle/>
          <a:p>
            <a:pPr eaLnBrk="1" hangingPunct="1">
              <a:defRPr/>
            </a:pP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667FF849A77647ADC24F9510A9C537" ma:contentTypeVersion="0" ma:contentTypeDescription="Create a new document." ma:contentTypeScope="" ma:versionID="05b72c2fa12b20842e9e64c2b0b8150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70AB7F-4467-4BAC-87A5-011002ABB6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26F7A8D-6247-45BC-9379-1AFB73F09BD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1814</TotalTime>
  <Words>638</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PowerPoint Presentation</vt:lpstr>
    </vt:vector>
  </TitlesOfParts>
  <Company>USAR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michael.a.shadel</dc:creator>
  <cp:lastModifiedBy>Pagan Rosario, Yesenia CIV (USA)</cp:lastModifiedBy>
  <cp:revision>70</cp:revision>
  <cp:lastPrinted>2020-08-04T14:58:51Z</cp:lastPrinted>
  <dcterms:created xsi:type="dcterms:W3CDTF">2009-04-28T18:03:31Z</dcterms:created>
  <dcterms:modified xsi:type="dcterms:W3CDTF">2023-06-28T17:31:56Z</dcterms:modified>
</cp:coreProperties>
</file>