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Questrial"/>
      <p:regular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40" roundtripDataSignature="AMtx7miDwgyOayAhlCTDpykQK37yGZdy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C79FAD6-4546-49F0-9E57-9885E72E7D8C}">
  <a:tblStyle styleId="{6C79FAD6-4546-49F0-9E57-9885E72E7D8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Roboto-italic.fntdata"/><Relationship Id="rId14" Type="http://schemas.openxmlformats.org/officeDocument/2006/relationships/slide" Target="slides/slide8.xml"/><Relationship Id="rId36" Type="http://schemas.openxmlformats.org/officeDocument/2006/relationships/font" Target="fonts/Roboto-bold.fntdata"/><Relationship Id="rId17" Type="http://schemas.openxmlformats.org/officeDocument/2006/relationships/slide" Target="slides/slide11.xml"/><Relationship Id="rId39" Type="http://schemas.openxmlformats.org/officeDocument/2006/relationships/font" Target="fonts/Questrial-regular.fntdata"/><Relationship Id="rId16" Type="http://schemas.openxmlformats.org/officeDocument/2006/relationships/slide" Target="slides/slide10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7" name="Google Shape;25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30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30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30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3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9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9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8" name="Google Shape;58;p3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0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40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2" name="Google Shape;62;p4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White">
  <p:cSld name="Closing Whit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3507" y="3974470"/>
            <a:ext cx="1535628" cy="8454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41"/>
          <p:cNvCxnSpPr/>
          <p:nvPr/>
        </p:nvCxnSpPr>
        <p:spPr>
          <a:xfrm>
            <a:off x="583507" y="3743013"/>
            <a:ext cx="595200" cy="0"/>
          </a:xfrm>
          <a:prstGeom prst="straightConnector1">
            <a:avLst/>
          </a:prstGeom>
          <a:noFill/>
          <a:ln cap="flat" cmpd="sng" w="28575">
            <a:solidFill>
              <a:srgbClr val="CCD0D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1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9" name="Google Shape;19;p31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" name="Google Shape;20;p31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" name="Google Shape;21;p3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4" name="Google Shape;24;p3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3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" name="Google Shape;29;p3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3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3" name="Google Shape;33;p3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5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5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5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35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3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7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7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7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6" name="Google Shape;46;p3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8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" name="Google Shape;51;p38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2" name="Google Shape;52;p3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3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29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2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Relationship Id="rId4" Type="http://schemas.openxmlformats.org/officeDocument/2006/relationships/image" Target="../media/image3.jpg"/><Relationship Id="rId5" Type="http://schemas.openxmlformats.org/officeDocument/2006/relationships/image" Target="../media/image8.jpg"/><Relationship Id="rId6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69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/>
          <p:nvPr>
            <p:ph type="ctrTitle"/>
          </p:nvPr>
        </p:nvSpPr>
        <p:spPr>
          <a:xfrm>
            <a:off x="390525" y="25050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200"/>
              <a:t>Capturing Your Community </a:t>
            </a:r>
            <a:endParaRPr sz="4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200"/>
              <a:t>With One Splash</a:t>
            </a:r>
            <a:endParaRPr sz="4200"/>
          </a:p>
        </p:txBody>
      </p:sp>
      <p:sp>
        <p:nvSpPr>
          <p:cNvPr id="71" name="Google Shape;71;p1"/>
          <p:cNvSpPr txBox="1"/>
          <p:nvPr>
            <p:ph idx="1" type="subTitle"/>
          </p:nvPr>
        </p:nvSpPr>
        <p:spPr>
          <a:xfrm>
            <a:off x="390525" y="34749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JaneMarie Borger, Recreation Coordinator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City of Greeley, Colorado</a:t>
            </a:r>
            <a:endParaRPr/>
          </a:p>
        </p:txBody>
      </p:sp>
      <p:pic>
        <p:nvPicPr>
          <p:cNvPr id="72" name="Google Shape;7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91096" y="253050"/>
            <a:ext cx="1576101" cy="149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800"/>
              <a:t>POV: Partner Expectations</a:t>
            </a:r>
            <a:endParaRPr sz="2800"/>
          </a:p>
        </p:txBody>
      </p:sp>
      <p:sp>
        <p:nvSpPr>
          <p:cNvPr id="146" name="Google Shape;146;p10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en" sz="2400"/>
              <a:t>This is what WE thought they wanted…</a:t>
            </a:r>
            <a:endParaRPr sz="2400"/>
          </a:p>
        </p:txBody>
      </p:sp>
      <p:sp>
        <p:nvSpPr>
          <p:cNvPr id="147" name="Google Shape;147;p10"/>
          <p:cNvSpPr txBox="1"/>
          <p:nvPr>
            <p:ph type="title"/>
          </p:nvPr>
        </p:nvSpPr>
        <p:spPr>
          <a:xfrm>
            <a:off x="4337500" y="514150"/>
            <a:ext cx="3753900" cy="962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Clean Facility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Available Hours</a:t>
            </a:r>
            <a:endParaRPr/>
          </a:p>
        </p:txBody>
      </p:sp>
      <p:cxnSp>
        <p:nvCxnSpPr>
          <p:cNvPr id="148" name="Google Shape;148;p10"/>
          <p:cNvCxnSpPr>
            <a:stCxn id="147" idx="2"/>
            <a:endCxn id="149" idx="0"/>
          </p:cNvCxnSpPr>
          <p:nvPr/>
        </p:nvCxnSpPr>
        <p:spPr>
          <a:xfrm>
            <a:off x="6214450" y="1476250"/>
            <a:ext cx="0" cy="6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9" name="Google Shape;149;p10"/>
          <p:cNvSpPr txBox="1"/>
          <p:nvPr>
            <p:ph type="title"/>
          </p:nvPr>
        </p:nvSpPr>
        <p:spPr>
          <a:xfrm>
            <a:off x="4337500" y="2090676"/>
            <a:ext cx="3753900" cy="9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Certified Instructors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Teach Multiple Levels</a:t>
            </a:r>
            <a:endParaRPr/>
          </a:p>
        </p:txBody>
      </p:sp>
      <p:cxnSp>
        <p:nvCxnSpPr>
          <p:cNvPr id="150" name="Google Shape;150;p10"/>
          <p:cNvCxnSpPr>
            <a:stCxn id="149" idx="2"/>
            <a:endCxn id="151" idx="0"/>
          </p:cNvCxnSpPr>
          <p:nvPr/>
        </p:nvCxnSpPr>
        <p:spPr>
          <a:xfrm>
            <a:off x="6214450" y="3052776"/>
            <a:ext cx="0" cy="6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1" name="Google Shape;151;p10"/>
          <p:cNvSpPr txBox="1"/>
          <p:nvPr>
            <p:ph type="title"/>
          </p:nvPr>
        </p:nvSpPr>
        <p:spPr>
          <a:xfrm>
            <a:off x="4337501" y="3667157"/>
            <a:ext cx="3753900" cy="96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If Enrolled Would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Complete Class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2800"/>
              <a:t>Partner ACTUAL Expectations</a:t>
            </a:r>
            <a:endParaRPr sz="2800"/>
          </a:p>
        </p:txBody>
      </p:sp>
      <p:sp>
        <p:nvSpPr>
          <p:cNvPr id="157" name="Google Shape;157;p11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en" sz="2400"/>
              <a:t>These were what they shared they wanted…</a:t>
            </a:r>
            <a:endParaRPr sz="2400"/>
          </a:p>
        </p:txBody>
      </p:sp>
      <p:sp>
        <p:nvSpPr>
          <p:cNvPr id="158" name="Google Shape;158;p11"/>
          <p:cNvSpPr txBox="1"/>
          <p:nvPr>
            <p:ph type="title"/>
          </p:nvPr>
        </p:nvSpPr>
        <p:spPr>
          <a:xfrm>
            <a:off x="4337500" y="514150"/>
            <a:ext cx="3753900" cy="962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Sense of Belonging</a:t>
            </a:r>
            <a:endParaRPr/>
          </a:p>
        </p:txBody>
      </p:sp>
      <p:cxnSp>
        <p:nvCxnSpPr>
          <p:cNvPr id="159" name="Google Shape;159;p11"/>
          <p:cNvCxnSpPr>
            <a:stCxn id="158" idx="2"/>
            <a:endCxn id="160" idx="0"/>
          </p:cNvCxnSpPr>
          <p:nvPr/>
        </p:nvCxnSpPr>
        <p:spPr>
          <a:xfrm>
            <a:off x="6214450" y="1476250"/>
            <a:ext cx="0" cy="6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0" name="Google Shape;160;p11"/>
          <p:cNvSpPr txBox="1"/>
          <p:nvPr>
            <p:ph type="title"/>
          </p:nvPr>
        </p:nvSpPr>
        <p:spPr>
          <a:xfrm>
            <a:off x="4337500" y="2090676"/>
            <a:ext cx="3753900" cy="9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Treated the Same</a:t>
            </a:r>
            <a:endParaRPr/>
          </a:p>
        </p:txBody>
      </p:sp>
      <p:cxnSp>
        <p:nvCxnSpPr>
          <p:cNvPr id="161" name="Google Shape;161;p11"/>
          <p:cNvCxnSpPr>
            <a:stCxn id="160" idx="2"/>
            <a:endCxn id="162" idx="0"/>
          </p:cNvCxnSpPr>
          <p:nvPr/>
        </p:nvCxnSpPr>
        <p:spPr>
          <a:xfrm>
            <a:off x="6214450" y="3052776"/>
            <a:ext cx="0" cy="6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2" name="Google Shape;162;p11"/>
          <p:cNvSpPr txBox="1"/>
          <p:nvPr>
            <p:ph type="title"/>
          </p:nvPr>
        </p:nvSpPr>
        <p:spPr>
          <a:xfrm>
            <a:off x="4337501" y="3667157"/>
            <a:ext cx="3753900" cy="96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Understand Why Fearful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2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200"/>
              <a:t>How We Can Deliver?</a:t>
            </a:r>
            <a:endParaRPr sz="3200"/>
          </a:p>
        </p:txBody>
      </p:sp>
      <p:sp>
        <p:nvSpPr>
          <p:cNvPr id="168" name="Google Shape;168;p12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200"/>
              <a:buNone/>
            </a:pPr>
            <a:r>
              <a:rPr lang="en" sz="2400"/>
              <a:t>Identify how we will go above and beyond to serve our community. Find ways to provide highest level of customer service possible. </a:t>
            </a:r>
            <a:endParaRPr sz="2400"/>
          </a:p>
        </p:txBody>
      </p:sp>
      <p:sp>
        <p:nvSpPr>
          <p:cNvPr id="169" name="Google Shape;169;p12"/>
          <p:cNvSpPr txBox="1"/>
          <p:nvPr>
            <p:ph type="title"/>
          </p:nvPr>
        </p:nvSpPr>
        <p:spPr>
          <a:xfrm>
            <a:off x="4337500" y="514150"/>
            <a:ext cx="3753900" cy="962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Develop Trust</a:t>
            </a:r>
            <a:endParaRPr/>
          </a:p>
        </p:txBody>
      </p:sp>
      <p:cxnSp>
        <p:nvCxnSpPr>
          <p:cNvPr id="170" name="Google Shape;170;p12"/>
          <p:cNvCxnSpPr>
            <a:stCxn id="169" idx="2"/>
            <a:endCxn id="171" idx="0"/>
          </p:cNvCxnSpPr>
          <p:nvPr/>
        </p:nvCxnSpPr>
        <p:spPr>
          <a:xfrm>
            <a:off x="6214450" y="1476250"/>
            <a:ext cx="0" cy="6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1" name="Google Shape;171;p12"/>
          <p:cNvSpPr txBox="1"/>
          <p:nvPr>
            <p:ph type="title"/>
          </p:nvPr>
        </p:nvSpPr>
        <p:spPr>
          <a:xfrm>
            <a:off x="4337500" y="2090676"/>
            <a:ext cx="3753900" cy="9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Pool Space/Availability</a:t>
            </a:r>
            <a:endParaRPr/>
          </a:p>
        </p:txBody>
      </p:sp>
      <p:cxnSp>
        <p:nvCxnSpPr>
          <p:cNvPr id="172" name="Google Shape;172;p12"/>
          <p:cNvCxnSpPr>
            <a:stCxn id="171" idx="2"/>
            <a:endCxn id="173" idx="0"/>
          </p:cNvCxnSpPr>
          <p:nvPr/>
        </p:nvCxnSpPr>
        <p:spPr>
          <a:xfrm>
            <a:off x="6214450" y="3052776"/>
            <a:ext cx="0" cy="6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3" name="Google Shape;173;p12"/>
          <p:cNvSpPr txBox="1"/>
          <p:nvPr>
            <p:ph type="title"/>
          </p:nvPr>
        </p:nvSpPr>
        <p:spPr>
          <a:xfrm>
            <a:off x="4337501" y="3667157"/>
            <a:ext cx="3753900" cy="96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Instructors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3"/>
          <p:cNvSpPr txBox="1"/>
          <p:nvPr>
            <p:ph idx="4294967295" type="title"/>
          </p:nvPr>
        </p:nvSpPr>
        <p:spPr>
          <a:xfrm>
            <a:off x="311700" y="220100"/>
            <a:ext cx="8520600" cy="10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Dream Team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3200"/>
              <a:buNone/>
            </a:pPr>
            <a:r>
              <a:rPr i="1" lang="en" sz="1600"/>
              <a:t>Each instructor was a great fit for our community groups.</a:t>
            </a:r>
            <a:endParaRPr i="1" sz="1600"/>
          </a:p>
        </p:txBody>
      </p:sp>
      <p:pic>
        <p:nvPicPr>
          <p:cNvPr id="180" name="Google Shape;180;p13"/>
          <p:cNvPicPr preferRelativeResize="0"/>
          <p:nvPr/>
        </p:nvPicPr>
        <p:blipFill rotWithShape="1">
          <a:blip r:embed="rId3">
            <a:alphaModFix/>
          </a:blip>
          <a:srcRect b="12494" l="0" r="0" t="12502"/>
          <a:stretch/>
        </p:blipFill>
        <p:spPr>
          <a:xfrm>
            <a:off x="420725" y="136302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1" name="Google Shape;181;p13"/>
          <p:cNvPicPr preferRelativeResize="0"/>
          <p:nvPr/>
        </p:nvPicPr>
        <p:blipFill rotWithShape="1">
          <a:blip r:embed="rId4">
            <a:alphaModFix/>
          </a:blip>
          <a:srcRect b="12494" l="0" r="0" t="12502"/>
          <a:stretch/>
        </p:blipFill>
        <p:spPr>
          <a:xfrm>
            <a:off x="4856629" y="1363008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2" name="Google Shape;182;p13"/>
          <p:cNvSpPr txBox="1"/>
          <p:nvPr>
            <p:ph idx="4294967295" type="title"/>
          </p:nvPr>
        </p:nvSpPr>
        <p:spPr>
          <a:xfrm>
            <a:off x="231725" y="3047794"/>
            <a:ext cx="20223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1800">
                <a:solidFill>
                  <a:schemeClr val="dk1"/>
                </a:solidFill>
              </a:rPr>
              <a:t>Madeleine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3" name="Google Shape;183;p13"/>
          <p:cNvSpPr txBox="1"/>
          <p:nvPr>
            <p:ph idx="4294967295" type="body"/>
          </p:nvPr>
        </p:nvSpPr>
        <p:spPr>
          <a:xfrm>
            <a:off x="231725" y="3572413"/>
            <a:ext cx="20223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solidFill>
                  <a:schemeClr val="dk2"/>
                </a:solidFill>
              </a:rPr>
              <a:t>Mom whose children are in school so has mornings free to teach Homeschool Network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4" name="Google Shape;184;p13"/>
          <p:cNvSpPr txBox="1"/>
          <p:nvPr>
            <p:ph idx="4294967295" type="title"/>
          </p:nvPr>
        </p:nvSpPr>
        <p:spPr>
          <a:xfrm>
            <a:off x="2449668" y="3047794"/>
            <a:ext cx="20223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1800">
                <a:solidFill>
                  <a:schemeClr val="dk1"/>
                </a:solidFill>
              </a:rPr>
              <a:t>Thomas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5" name="Google Shape;185;p13"/>
          <p:cNvSpPr txBox="1"/>
          <p:nvPr>
            <p:ph idx="4294967295" type="title"/>
          </p:nvPr>
        </p:nvSpPr>
        <p:spPr>
          <a:xfrm>
            <a:off x="4667629" y="3047794"/>
            <a:ext cx="20223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1800">
                <a:solidFill>
                  <a:schemeClr val="dk1"/>
                </a:solidFill>
              </a:rPr>
              <a:t>Jeanette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86" name="Google Shape;186;p13"/>
          <p:cNvSpPr txBox="1"/>
          <p:nvPr>
            <p:ph idx="4294967295" type="body"/>
          </p:nvPr>
        </p:nvSpPr>
        <p:spPr>
          <a:xfrm>
            <a:off x="2449668" y="3572413"/>
            <a:ext cx="20223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solidFill>
                  <a:schemeClr val="dk2"/>
                </a:solidFill>
              </a:rPr>
              <a:t>Moved to CO from TX and worked well with our Mom’s on teaching Parent/Child Classes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7" name="Google Shape;187;p13"/>
          <p:cNvSpPr txBox="1"/>
          <p:nvPr>
            <p:ph idx="4294967295" type="body"/>
          </p:nvPr>
        </p:nvSpPr>
        <p:spPr>
          <a:xfrm>
            <a:off x="4667629" y="3572413"/>
            <a:ext cx="20223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solidFill>
                  <a:schemeClr val="dk2"/>
                </a:solidFill>
              </a:rPr>
              <a:t>Tenured instructor who enjoys working with adults and adaptive swimmers working evenings and Saturdays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88" name="Google Shape;188;p13"/>
          <p:cNvSpPr/>
          <p:nvPr/>
        </p:nvSpPr>
        <p:spPr>
          <a:xfrm>
            <a:off x="7263572" y="1452400"/>
            <a:ext cx="1644300" cy="16443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89" name="Google Shape;189;p13"/>
          <p:cNvSpPr txBox="1"/>
          <p:nvPr>
            <p:ph idx="4294967295" type="title"/>
          </p:nvPr>
        </p:nvSpPr>
        <p:spPr>
          <a:xfrm>
            <a:off x="6885590" y="3047794"/>
            <a:ext cx="20223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1800">
                <a:solidFill>
                  <a:schemeClr val="dk1"/>
                </a:solidFill>
              </a:rPr>
              <a:t>              Alin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90" name="Google Shape;190;p13"/>
          <p:cNvSpPr txBox="1"/>
          <p:nvPr>
            <p:ph idx="4294967295" type="body"/>
          </p:nvPr>
        </p:nvSpPr>
        <p:spPr>
          <a:xfrm>
            <a:off x="6885590" y="3572413"/>
            <a:ext cx="20223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1200">
                <a:solidFill>
                  <a:schemeClr val="dk2"/>
                </a:solidFill>
              </a:rPr>
              <a:t>Multi-lingual instructor likes working with younger swimmers. LG Manager teaches in summer months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191" name="Google Shape;191;p13"/>
          <p:cNvPicPr preferRelativeResize="0"/>
          <p:nvPr/>
        </p:nvPicPr>
        <p:blipFill rotWithShape="1">
          <a:blip r:embed="rId5">
            <a:alphaModFix/>
          </a:blip>
          <a:srcRect b="0" l="12502" r="12494" t="0"/>
          <a:stretch/>
        </p:blipFill>
        <p:spPr>
          <a:xfrm>
            <a:off x="2638679" y="1403508"/>
            <a:ext cx="1644300" cy="164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88000" y="1466450"/>
            <a:ext cx="1644300" cy="1644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4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1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4"/>
          <p:cNvSpPr txBox="1"/>
          <p:nvPr>
            <p:ph type="title"/>
          </p:nvPr>
        </p:nvSpPr>
        <p:spPr>
          <a:xfrm>
            <a:off x="78425" y="354150"/>
            <a:ext cx="2649900" cy="1967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" sz="4800">
                <a:solidFill>
                  <a:schemeClr val="dk1"/>
                </a:solidFill>
              </a:rPr>
              <a:t>BOCES</a:t>
            </a:r>
            <a:endParaRPr b="1" sz="4800">
              <a:solidFill>
                <a:schemeClr val="dk1"/>
              </a:solidFill>
            </a:endParaRPr>
          </a:p>
        </p:txBody>
      </p:sp>
      <p:sp>
        <p:nvSpPr>
          <p:cNvPr id="199" name="Google Shape;199;p14"/>
          <p:cNvSpPr txBox="1"/>
          <p:nvPr>
            <p:ph type="title"/>
          </p:nvPr>
        </p:nvSpPr>
        <p:spPr>
          <a:xfrm>
            <a:off x="150" y="2407450"/>
            <a:ext cx="5553000" cy="267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" sz="4800">
                <a:solidFill>
                  <a:srgbClr val="FFFF00"/>
                </a:solidFill>
              </a:rPr>
              <a:t>Homeschoolers</a:t>
            </a:r>
            <a:endParaRPr b="1" sz="4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" sz="4800">
                <a:solidFill>
                  <a:srgbClr val="FFFF00"/>
                </a:solidFill>
              </a:rPr>
              <a:t>WSI Aide</a:t>
            </a:r>
            <a:endParaRPr b="1" sz="4800">
              <a:solidFill>
                <a:srgbClr val="FFFF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" sz="4800">
                <a:solidFill>
                  <a:srgbClr val="FFFF00"/>
                </a:solidFill>
              </a:rPr>
              <a:t>Junior Lifeguarding</a:t>
            </a:r>
            <a:endParaRPr b="1" sz="4800">
              <a:solidFill>
                <a:srgbClr val="FFFF00"/>
              </a:solidFill>
            </a:endParaRPr>
          </a:p>
        </p:txBody>
      </p:sp>
      <p:sp>
        <p:nvSpPr>
          <p:cNvPr id="200" name="Google Shape;200;p14"/>
          <p:cNvSpPr txBox="1"/>
          <p:nvPr>
            <p:ph type="title"/>
          </p:nvPr>
        </p:nvSpPr>
        <p:spPr>
          <a:xfrm>
            <a:off x="3799350" y="0"/>
            <a:ext cx="5344800" cy="267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" sz="4800">
                <a:solidFill>
                  <a:srgbClr val="FF00FF"/>
                </a:solidFill>
              </a:rPr>
              <a:t>RODARTE</a:t>
            </a:r>
            <a:endParaRPr b="1" sz="4800">
              <a:solidFill>
                <a:srgbClr val="FF00FF"/>
              </a:solidFill>
            </a:endParaRPr>
          </a:p>
        </p:txBody>
      </p:sp>
      <p:sp>
        <p:nvSpPr>
          <p:cNvPr id="201" name="Google Shape;201;p14"/>
          <p:cNvSpPr txBox="1"/>
          <p:nvPr>
            <p:ph type="title"/>
          </p:nvPr>
        </p:nvSpPr>
        <p:spPr>
          <a:xfrm>
            <a:off x="5692450" y="2407450"/>
            <a:ext cx="3451800" cy="267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" sz="4800">
                <a:solidFill>
                  <a:srgbClr val="00FFFF"/>
                </a:solidFill>
              </a:rPr>
              <a:t>ADULT </a:t>
            </a:r>
            <a:endParaRPr b="1" sz="4800">
              <a:solidFill>
                <a:srgbClr val="00FFFF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" sz="4800">
                <a:solidFill>
                  <a:srgbClr val="00FFFF"/>
                </a:solidFill>
              </a:rPr>
              <a:t>ADAPTIVE</a:t>
            </a:r>
            <a:endParaRPr b="1" sz="480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15"/>
          <p:cNvPicPr preferRelativeResize="0"/>
          <p:nvPr/>
        </p:nvPicPr>
        <p:blipFill rotWithShape="1">
          <a:blip r:embed="rId3">
            <a:alphaModFix/>
          </a:blip>
          <a:srcRect b="7948" l="0" r="0" t="7939"/>
          <a:stretch/>
        </p:blipFill>
        <p:spPr>
          <a:xfrm>
            <a:off x="-30675" y="0"/>
            <a:ext cx="91746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5"/>
          <p:cNvSpPr txBox="1"/>
          <p:nvPr>
            <p:ph type="title"/>
          </p:nvPr>
        </p:nvSpPr>
        <p:spPr>
          <a:xfrm>
            <a:off x="346275" y="526350"/>
            <a:ext cx="8442600" cy="4090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" sz="3200">
                <a:solidFill>
                  <a:srgbClr val="FFFF00"/>
                </a:solidFill>
              </a:rPr>
              <a:t>Where can we host each community group?</a:t>
            </a:r>
            <a:r>
              <a:rPr b="1" lang="en" sz="3200"/>
              <a:t> </a:t>
            </a:r>
            <a:endParaRPr b="1" sz="3200"/>
          </a:p>
          <a:p>
            <a:pPr indent="-4191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b="1" lang="en" sz="3000"/>
              <a:t>Indoor Pool- Homeschoolers, WSI Aide</a:t>
            </a:r>
            <a:endParaRPr b="1"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 sz="3000"/>
              <a:t>Shallow/Deep - Adult, Adaptive</a:t>
            </a:r>
            <a:endParaRPr b="1"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 sz="3000"/>
              <a:t>Warm Water - BOCES Families</a:t>
            </a:r>
            <a:endParaRPr b="1"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 sz="3000"/>
              <a:t>Outdoor - Rodarte, Junior Lifeguarding</a:t>
            </a:r>
            <a:endParaRPr b="1" sz="3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6"/>
          <p:cNvPicPr preferRelativeResize="0"/>
          <p:nvPr/>
        </p:nvPicPr>
        <p:blipFill rotWithShape="1">
          <a:blip r:embed="rId3">
            <a:alphaModFix/>
          </a:blip>
          <a:srcRect b="12625" l="0" r="0" t="12625"/>
          <a:stretch/>
        </p:blipFill>
        <p:spPr>
          <a:xfrm>
            <a:off x="-30675" y="0"/>
            <a:ext cx="9174676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6"/>
          <p:cNvSpPr txBox="1"/>
          <p:nvPr>
            <p:ph type="title"/>
          </p:nvPr>
        </p:nvSpPr>
        <p:spPr>
          <a:xfrm>
            <a:off x="765174" y="526350"/>
            <a:ext cx="9065400" cy="4090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" sz="3600">
                <a:solidFill>
                  <a:srgbClr val="FFFF00"/>
                </a:solidFill>
              </a:rPr>
              <a:t>When is the best time to market to partners?</a:t>
            </a:r>
            <a:endParaRPr b="1" sz="3600">
              <a:solidFill>
                <a:srgbClr val="FFFF00"/>
              </a:solidFill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000"/>
              <a:buChar char="●"/>
            </a:pPr>
            <a:r>
              <a:rPr b="1" lang="en" sz="3000"/>
              <a:t>Fall - Homeschool Network</a:t>
            </a:r>
            <a:endParaRPr b="1"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 sz="3000"/>
              <a:t>Winter - Adult, Adaptive</a:t>
            </a:r>
            <a:endParaRPr b="1"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 sz="3000"/>
              <a:t>Spring - BOCES, WSI Aide</a:t>
            </a:r>
            <a:endParaRPr b="1"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b="1" lang="en" sz="3000"/>
              <a:t>Summer - Rodarte, Junior Lifeguarding</a:t>
            </a:r>
            <a:endParaRPr b="1"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 txBox="1"/>
          <p:nvPr>
            <p:ph type="title"/>
          </p:nvPr>
        </p:nvSpPr>
        <p:spPr>
          <a:xfrm>
            <a:off x="215425" y="148100"/>
            <a:ext cx="8478600" cy="13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ts val="3200"/>
              <a:buNone/>
            </a:pPr>
            <a:r>
              <a:rPr lang="en"/>
              <a:t>When is the best time to schedule partners and programs?</a:t>
            </a:r>
            <a:endParaRPr i="1" sz="1600"/>
          </a:p>
        </p:txBody>
      </p:sp>
      <p:cxnSp>
        <p:nvCxnSpPr>
          <p:cNvPr id="219" name="Google Shape;219;p17"/>
          <p:cNvCxnSpPr/>
          <p:nvPr/>
        </p:nvCxnSpPr>
        <p:spPr>
          <a:xfrm rot="10800000">
            <a:off x="680050" y="2152465"/>
            <a:ext cx="0" cy="8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20" name="Google Shape;220;p17"/>
          <p:cNvSpPr txBox="1"/>
          <p:nvPr>
            <p:ph type="title"/>
          </p:nvPr>
        </p:nvSpPr>
        <p:spPr>
          <a:xfrm>
            <a:off x="727098" y="1995900"/>
            <a:ext cx="20769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400">
                <a:solidFill>
                  <a:schemeClr val="dk1"/>
                </a:solidFill>
              </a:rPr>
              <a:t>January 2023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21" name="Google Shape;221;p17"/>
          <p:cNvSpPr txBox="1"/>
          <p:nvPr>
            <p:ph idx="1" type="body"/>
          </p:nvPr>
        </p:nvSpPr>
        <p:spPr>
          <a:xfrm>
            <a:off x="727100" y="2285925"/>
            <a:ext cx="2001000" cy="10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chemeClr val="dk2"/>
                </a:solidFill>
              </a:rPr>
              <a:t>Adult and Adaptive Lessons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222" name="Google Shape;222;p17"/>
          <p:cNvCxnSpPr/>
          <p:nvPr/>
        </p:nvCxnSpPr>
        <p:spPr>
          <a:xfrm>
            <a:off x="2114150" y="3375004"/>
            <a:ext cx="0" cy="8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23" name="Google Shape;223;p17"/>
          <p:cNvSpPr txBox="1"/>
          <p:nvPr>
            <p:ph type="title"/>
          </p:nvPr>
        </p:nvSpPr>
        <p:spPr>
          <a:xfrm>
            <a:off x="2161212" y="3974191"/>
            <a:ext cx="18141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400">
                <a:solidFill>
                  <a:schemeClr val="dk1"/>
                </a:solidFill>
              </a:rPr>
              <a:t>March 2023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24" name="Google Shape;224;p17"/>
          <p:cNvSpPr txBox="1"/>
          <p:nvPr>
            <p:ph idx="1" type="body"/>
          </p:nvPr>
        </p:nvSpPr>
        <p:spPr>
          <a:xfrm>
            <a:off x="2161212" y="4264217"/>
            <a:ext cx="18141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chemeClr val="dk2"/>
                </a:solidFill>
              </a:rPr>
              <a:t>BOCES Families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225" name="Google Shape;225;p17"/>
          <p:cNvCxnSpPr/>
          <p:nvPr/>
        </p:nvCxnSpPr>
        <p:spPr>
          <a:xfrm rot="10800000">
            <a:off x="3396700" y="2156315"/>
            <a:ext cx="0" cy="8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26" name="Google Shape;226;p17"/>
          <p:cNvSpPr txBox="1"/>
          <p:nvPr>
            <p:ph type="title"/>
          </p:nvPr>
        </p:nvSpPr>
        <p:spPr>
          <a:xfrm>
            <a:off x="3463312" y="1995911"/>
            <a:ext cx="18141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400">
                <a:solidFill>
                  <a:schemeClr val="dk1"/>
                </a:solidFill>
              </a:rPr>
              <a:t>May 2023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27" name="Google Shape;227;p17"/>
          <p:cNvSpPr txBox="1"/>
          <p:nvPr>
            <p:ph idx="1" type="body"/>
          </p:nvPr>
        </p:nvSpPr>
        <p:spPr>
          <a:xfrm>
            <a:off x="3480587" y="2324662"/>
            <a:ext cx="18141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chemeClr val="dk2"/>
                </a:solidFill>
              </a:rPr>
              <a:t>WSI Aide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228" name="Google Shape;228;p17"/>
          <p:cNvCxnSpPr/>
          <p:nvPr/>
        </p:nvCxnSpPr>
        <p:spPr>
          <a:xfrm flipH="1">
            <a:off x="4237825" y="3299021"/>
            <a:ext cx="10200" cy="92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29" name="Google Shape;229;p17"/>
          <p:cNvSpPr txBox="1"/>
          <p:nvPr>
            <p:ph type="title"/>
          </p:nvPr>
        </p:nvSpPr>
        <p:spPr>
          <a:xfrm>
            <a:off x="4307762" y="3974191"/>
            <a:ext cx="18141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400">
                <a:solidFill>
                  <a:schemeClr val="dk1"/>
                </a:solidFill>
              </a:rPr>
              <a:t>June 2023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30" name="Google Shape;230;p17"/>
          <p:cNvSpPr txBox="1"/>
          <p:nvPr>
            <p:ph idx="1" type="body"/>
          </p:nvPr>
        </p:nvSpPr>
        <p:spPr>
          <a:xfrm>
            <a:off x="4307747" y="4264228"/>
            <a:ext cx="23274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chemeClr val="dk2"/>
                </a:solidFill>
              </a:rPr>
              <a:t>Rodarte Summer Program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231" name="Google Shape;231;p17"/>
          <p:cNvCxnSpPr/>
          <p:nvPr/>
        </p:nvCxnSpPr>
        <p:spPr>
          <a:xfrm rot="10800000">
            <a:off x="5632981" y="2145365"/>
            <a:ext cx="0" cy="8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32" name="Google Shape;232;p17"/>
          <p:cNvSpPr txBox="1"/>
          <p:nvPr>
            <p:ph type="title"/>
          </p:nvPr>
        </p:nvSpPr>
        <p:spPr>
          <a:xfrm>
            <a:off x="5680024" y="1995900"/>
            <a:ext cx="20010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400">
                <a:solidFill>
                  <a:schemeClr val="dk1"/>
                </a:solidFill>
              </a:rPr>
              <a:t>August 2023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33" name="Google Shape;233;p17"/>
          <p:cNvSpPr txBox="1"/>
          <p:nvPr>
            <p:ph idx="1" type="body"/>
          </p:nvPr>
        </p:nvSpPr>
        <p:spPr>
          <a:xfrm>
            <a:off x="5680017" y="2285925"/>
            <a:ext cx="30141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chemeClr val="dk2"/>
                </a:solidFill>
              </a:rPr>
              <a:t>Junior Lifeguarding</a:t>
            </a:r>
            <a:endParaRPr>
              <a:solidFill>
                <a:schemeClr val="dk2"/>
              </a:solidFill>
            </a:endParaRPr>
          </a:p>
        </p:txBody>
      </p:sp>
      <p:graphicFrame>
        <p:nvGraphicFramePr>
          <p:cNvPr id="234" name="Google Shape;234;p17"/>
          <p:cNvGraphicFramePr/>
          <p:nvPr/>
        </p:nvGraphicFramePr>
        <p:xfrm>
          <a:off x="323100" y="298326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{6C79FAD6-4546-49F0-9E57-9885E72E7D8C}</a:tableStyleId>
              </a:tblPr>
              <a:tblGrid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  <a:gridCol w="71022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Jan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Feb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Mar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Apr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May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Jun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Jul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Aug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Sept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Oct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Nov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>
                          <a:solidFill>
                            <a:srgbClr val="FFFFFF"/>
                          </a:solidFill>
                        </a:rPr>
                        <a:t>Dec</a:t>
                      </a:r>
                      <a:endParaRPr sz="1400" u="none" cap="none" strike="noStrike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cxnSp>
        <p:nvCxnSpPr>
          <p:cNvPr id="235" name="Google Shape;235;p17"/>
          <p:cNvCxnSpPr/>
          <p:nvPr/>
        </p:nvCxnSpPr>
        <p:spPr>
          <a:xfrm>
            <a:off x="7080775" y="3374996"/>
            <a:ext cx="0" cy="837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oval"/>
          </a:ln>
        </p:spPr>
      </p:cxnSp>
      <p:sp>
        <p:nvSpPr>
          <p:cNvPr id="236" name="Google Shape;236;p17"/>
          <p:cNvSpPr txBox="1"/>
          <p:nvPr>
            <p:ph type="title"/>
          </p:nvPr>
        </p:nvSpPr>
        <p:spPr>
          <a:xfrm>
            <a:off x="7127825" y="3970950"/>
            <a:ext cx="23274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2400">
                <a:solidFill>
                  <a:schemeClr val="dk1"/>
                </a:solidFill>
              </a:rPr>
              <a:t>October 2023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37" name="Google Shape;237;p17"/>
          <p:cNvSpPr txBox="1"/>
          <p:nvPr>
            <p:ph idx="1" type="body"/>
          </p:nvPr>
        </p:nvSpPr>
        <p:spPr>
          <a:xfrm>
            <a:off x="7159473" y="4264227"/>
            <a:ext cx="21309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chemeClr val="dk2"/>
                </a:solidFill>
              </a:rPr>
              <a:t>Homeschool Network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"/>
          <p:cNvSpPr txBox="1"/>
          <p:nvPr>
            <p:ph idx="1" type="body"/>
          </p:nvPr>
        </p:nvSpPr>
        <p:spPr>
          <a:xfrm>
            <a:off x="132475" y="328000"/>
            <a:ext cx="3620400" cy="47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800"/>
              <a:t>Why is it important </a:t>
            </a:r>
            <a:br>
              <a:rPr lang="en" sz="2800"/>
            </a:br>
            <a:r>
              <a:rPr lang="en" sz="2800"/>
              <a:t>to make these connections?</a:t>
            </a:r>
            <a:br>
              <a:rPr lang="en" sz="2800"/>
            </a:b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SzPts val="1200"/>
              <a:buNone/>
            </a:pPr>
            <a:r>
              <a:rPr lang="en" sz="2800"/>
              <a:t>What does the partner get?</a:t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3000"/>
              </a:spcBef>
              <a:spcAft>
                <a:spcPts val="3000"/>
              </a:spcAft>
              <a:buSzPts val="1200"/>
              <a:buNone/>
            </a:pPr>
            <a:br>
              <a:rPr lang="en" sz="2800"/>
            </a:br>
            <a:r>
              <a:rPr lang="en" sz="2800"/>
              <a:t>What do we gain?</a:t>
            </a:r>
            <a:endParaRPr sz="2800"/>
          </a:p>
        </p:txBody>
      </p:sp>
      <p:sp>
        <p:nvSpPr>
          <p:cNvPr id="243" name="Google Shape;243;p18"/>
          <p:cNvSpPr txBox="1"/>
          <p:nvPr>
            <p:ph type="title"/>
          </p:nvPr>
        </p:nvSpPr>
        <p:spPr>
          <a:xfrm>
            <a:off x="4337500" y="514150"/>
            <a:ext cx="3753900" cy="962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Building Trust and Positive Interactions</a:t>
            </a:r>
            <a:endParaRPr/>
          </a:p>
        </p:txBody>
      </p:sp>
      <p:cxnSp>
        <p:nvCxnSpPr>
          <p:cNvPr id="244" name="Google Shape;244;p18"/>
          <p:cNvCxnSpPr>
            <a:stCxn id="243" idx="2"/>
            <a:endCxn id="245" idx="0"/>
          </p:cNvCxnSpPr>
          <p:nvPr/>
        </p:nvCxnSpPr>
        <p:spPr>
          <a:xfrm>
            <a:off x="6214450" y="1476250"/>
            <a:ext cx="0" cy="6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5" name="Google Shape;245;p18"/>
          <p:cNvSpPr txBox="1"/>
          <p:nvPr>
            <p:ph type="title"/>
          </p:nvPr>
        </p:nvSpPr>
        <p:spPr>
          <a:xfrm>
            <a:off x="4337500" y="2090676"/>
            <a:ext cx="3753900" cy="962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Building Relationships Learning Water Safety</a:t>
            </a:r>
            <a:endParaRPr/>
          </a:p>
        </p:txBody>
      </p:sp>
      <p:cxnSp>
        <p:nvCxnSpPr>
          <p:cNvPr id="246" name="Google Shape;246;p18"/>
          <p:cNvCxnSpPr>
            <a:stCxn id="245" idx="2"/>
            <a:endCxn id="247" idx="0"/>
          </p:cNvCxnSpPr>
          <p:nvPr/>
        </p:nvCxnSpPr>
        <p:spPr>
          <a:xfrm>
            <a:off x="6214450" y="3052776"/>
            <a:ext cx="0" cy="6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7" name="Google Shape;247;p18"/>
          <p:cNvSpPr txBox="1"/>
          <p:nvPr>
            <p:ph type="title"/>
          </p:nvPr>
        </p:nvSpPr>
        <p:spPr>
          <a:xfrm>
            <a:off x="4337501" y="3667157"/>
            <a:ext cx="3753900" cy="962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00"/>
              <a:t>Expanding into New Markets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1800"/>
              <a:t>Recruitment/Hiring Pipeline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9"/>
          <p:cNvSpPr txBox="1"/>
          <p:nvPr/>
        </p:nvSpPr>
        <p:spPr>
          <a:xfrm>
            <a:off x="3830175" y="432000"/>
            <a:ext cx="5333100" cy="47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A. What resources are needed to meet expectations?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B. Marketing tools to introduce lessons?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C. Are you using your database to its full potential?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2200"/>
              <a:buFont typeface="Arial"/>
              <a:buNone/>
            </a:pPr>
            <a:br>
              <a:rPr b="0" i="0" lang="en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401" y="0"/>
            <a:ext cx="37637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9"/>
          <p:cNvSpPr txBox="1"/>
          <p:nvPr>
            <p:ph type="title"/>
          </p:nvPr>
        </p:nvSpPr>
        <p:spPr>
          <a:xfrm>
            <a:off x="-1" y="1980800"/>
            <a:ext cx="4176979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000"/>
              <a:t>CONVERSATION</a:t>
            </a:r>
            <a:endParaRPr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69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2"/>
          <p:cNvPicPr preferRelativeResize="0"/>
          <p:nvPr/>
        </p:nvPicPr>
        <p:blipFill rotWithShape="1">
          <a:blip r:embed="rId3">
            <a:alphaModFix amt="35000"/>
          </a:blip>
          <a:srcRect b="4783" l="0" r="0" t="27734"/>
          <a:stretch/>
        </p:blipFill>
        <p:spPr>
          <a:xfrm>
            <a:off x="3975" y="1672525"/>
            <a:ext cx="9136051" cy="347097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"/>
          <p:cNvSpPr txBox="1"/>
          <p:nvPr>
            <p:ph type="title"/>
          </p:nvPr>
        </p:nvSpPr>
        <p:spPr>
          <a:xfrm>
            <a:off x="460950" y="44800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What’s My Background?</a:t>
            </a:r>
            <a:endParaRPr/>
          </a:p>
        </p:txBody>
      </p:sp>
      <p:sp>
        <p:nvSpPr>
          <p:cNvPr id="79" name="Google Shape;79;p2"/>
          <p:cNvSpPr txBox="1"/>
          <p:nvPr>
            <p:ph idx="1" type="body"/>
          </p:nvPr>
        </p:nvSpPr>
        <p:spPr>
          <a:xfrm>
            <a:off x="360450" y="1977325"/>
            <a:ext cx="8559900" cy="29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LGIT, WSIT, Swim Angelfish Adaptive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20+ years working in aquatics instruction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20+ years in marketing, PR &amp; community engagement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Masters of Business Administration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Recreation Coordinator in Aquatics</a:t>
            </a:r>
            <a:endParaRPr sz="24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7916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"/>
          <p:cNvSpPr txBox="1"/>
          <p:nvPr/>
        </p:nvSpPr>
        <p:spPr>
          <a:xfrm>
            <a:off x="3830175" y="444600"/>
            <a:ext cx="5313900" cy="471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A. What resources are needed to meet expectations?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B. Marketing tools to introduce lessons?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C. Are you using your database to its full potential?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2200"/>
              <a:buFont typeface="Arial"/>
              <a:buNone/>
            </a:pPr>
            <a:b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</a:b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60" name="Google Shape;26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54797"/>
            <a:ext cx="3634674" cy="2502387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0"/>
          <p:cNvSpPr txBox="1"/>
          <p:nvPr>
            <p:ph type="title"/>
          </p:nvPr>
        </p:nvSpPr>
        <p:spPr>
          <a:xfrm>
            <a:off x="883325" y="2065350"/>
            <a:ext cx="3927300" cy="101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000"/>
              <a:t>SHARE</a:t>
            </a:r>
            <a:endParaRPr sz="4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69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/>
          <p:nvPr>
            <p:ph type="title"/>
          </p:nvPr>
        </p:nvSpPr>
        <p:spPr>
          <a:xfrm>
            <a:off x="460950" y="44800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Resources Needed to Meet Expectations</a:t>
            </a:r>
            <a:endParaRPr/>
          </a:p>
        </p:txBody>
      </p:sp>
      <p:sp>
        <p:nvSpPr>
          <p:cNvPr id="267" name="Google Shape;267;p21"/>
          <p:cNvSpPr txBox="1"/>
          <p:nvPr>
            <p:ph idx="1" type="body"/>
          </p:nvPr>
        </p:nvSpPr>
        <p:spPr>
          <a:xfrm>
            <a:off x="471900" y="1841850"/>
            <a:ext cx="81603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Seek funding sources such as grants and sponsorships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Cross collaborate with departments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Develop new ways to host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Ask for referrals and feedback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69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"/>
          <p:cNvSpPr txBox="1"/>
          <p:nvPr>
            <p:ph type="title"/>
          </p:nvPr>
        </p:nvSpPr>
        <p:spPr>
          <a:xfrm>
            <a:off x="460950" y="44800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Marketing Toolkit</a:t>
            </a:r>
            <a:endParaRPr/>
          </a:p>
        </p:txBody>
      </p:sp>
      <p:sp>
        <p:nvSpPr>
          <p:cNvPr id="273" name="Google Shape;273;p22"/>
          <p:cNvSpPr txBox="1"/>
          <p:nvPr>
            <p:ph idx="1" type="body"/>
          </p:nvPr>
        </p:nvSpPr>
        <p:spPr>
          <a:xfrm>
            <a:off x="471900" y="1841849"/>
            <a:ext cx="5245800" cy="30626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12169"/>
              </a:buClr>
              <a:buSzPts val="2400"/>
              <a:buChar char="●"/>
            </a:pPr>
            <a:r>
              <a:rPr lang="en" sz="2400">
                <a:solidFill>
                  <a:srgbClr val="012169"/>
                </a:solidFill>
              </a:rPr>
              <a:t>Post social media </a:t>
            </a:r>
            <a:endParaRPr sz="2400">
              <a:solidFill>
                <a:srgbClr val="012169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12169"/>
              </a:buClr>
              <a:buSzPts val="2400"/>
              <a:buChar char="●"/>
            </a:pPr>
            <a:r>
              <a:rPr lang="en" sz="2400">
                <a:solidFill>
                  <a:srgbClr val="012169"/>
                </a:solidFill>
              </a:rPr>
              <a:t>Create Flyer template</a:t>
            </a:r>
            <a:endParaRPr sz="2400">
              <a:solidFill>
                <a:srgbClr val="012169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12169"/>
              </a:buClr>
              <a:buSzPts val="2400"/>
              <a:buChar char="●"/>
            </a:pPr>
            <a:r>
              <a:rPr lang="en" sz="2400">
                <a:solidFill>
                  <a:srgbClr val="012169"/>
                </a:solidFill>
              </a:rPr>
              <a:t>Design Newsletter template</a:t>
            </a:r>
            <a:endParaRPr sz="2400">
              <a:solidFill>
                <a:srgbClr val="012169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12169"/>
              </a:buClr>
              <a:buSzPts val="2400"/>
              <a:buChar char="●"/>
            </a:pPr>
            <a:r>
              <a:rPr lang="en" sz="2400">
                <a:solidFill>
                  <a:srgbClr val="012169"/>
                </a:solidFill>
              </a:rPr>
              <a:t>Start Email messaging</a:t>
            </a:r>
            <a:endParaRPr sz="2400">
              <a:solidFill>
                <a:srgbClr val="012169"/>
              </a:solidFill>
            </a:endParaRPr>
          </a:p>
          <a:p>
            <a:pPr indent="-381000" lvl="0" marL="457200" rtl="0" algn="l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rgbClr val="012169"/>
              </a:buClr>
              <a:buSzPts val="2400"/>
              <a:buChar char="●"/>
            </a:pPr>
            <a:r>
              <a:rPr lang="en" sz="2400">
                <a:solidFill>
                  <a:srgbClr val="012169"/>
                </a:solidFill>
              </a:rPr>
              <a:t>Develop Evaluation and Recruitment forms </a:t>
            </a:r>
            <a:endParaRPr sz="2400">
              <a:solidFill>
                <a:srgbClr val="012169"/>
              </a:solidFill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6858000" y="2706875"/>
            <a:ext cx="2301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5" name="Google Shape;275;p22"/>
          <p:cNvPicPr preferRelativeResize="0"/>
          <p:nvPr/>
        </p:nvPicPr>
        <p:blipFill rotWithShape="1">
          <a:blip r:embed="rId3">
            <a:alphaModFix/>
          </a:blip>
          <a:srcRect b="10691" l="0" r="0" t="10691"/>
          <a:stretch/>
        </p:blipFill>
        <p:spPr>
          <a:xfrm>
            <a:off x="5717700" y="2210350"/>
            <a:ext cx="2577252" cy="220680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6" name="Google Shape;276;p22"/>
          <p:cNvSpPr txBox="1"/>
          <p:nvPr/>
        </p:nvSpPr>
        <p:spPr>
          <a:xfrm>
            <a:off x="4903839" y="4293525"/>
            <a:ext cx="3947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https://swimwithjaimee.com/AOAP-Toolkit</a:t>
            </a:r>
            <a:endParaRPr b="0" i="0" sz="14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69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3"/>
          <p:cNvSpPr txBox="1"/>
          <p:nvPr>
            <p:ph type="title"/>
          </p:nvPr>
        </p:nvSpPr>
        <p:spPr>
          <a:xfrm>
            <a:off x="460950" y="44800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Optimize Your CRM</a:t>
            </a:r>
            <a:endParaRPr/>
          </a:p>
        </p:txBody>
      </p:sp>
      <p:sp>
        <p:nvSpPr>
          <p:cNvPr id="282" name="Google Shape;282;p23"/>
          <p:cNvSpPr txBox="1"/>
          <p:nvPr>
            <p:ph idx="1" type="body"/>
          </p:nvPr>
        </p:nvSpPr>
        <p:spPr>
          <a:xfrm>
            <a:off x="471900" y="1841850"/>
            <a:ext cx="70980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Tap into past, current and prospective families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Schmooze your new ambassadors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Connect before, during, after lessons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Ask for referrals and feedback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69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4"/>
          <p:cNvSpPr txBox="1"/>
          <p:nvPr>
            <p:ph type="title"/>
          </p:nvPr>
        </p:nvSpPr>
        <p:spPr>
          <a:xfrm>
            <a:off x="460950" y="44800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Diversity. Equity. Inclusion</a:t>
            </a:r>
            <a:endParaRPr/>
          </a:p>
        </p:txBody>
      </p:sp>
      <p:sp>
        <p:nvSpPr>
          <p:cNvPr id="288" name="Google Shape;288;p24"/>
          <p:cNvSpPr txBox="1"/>
          <p:nvPr>
            <p:ph idx="1" type="body"/>
          </p:nvPr>
        </p:nvSpPr>
        <p:spPr>
          <a:xfrm>
            <a:off x="471900" y="1841850"/>
            <a:ext cx="70980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Are instructors mirroring participants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Actively sharing scholarship opportunities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Offering the same classes at each facility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Telling your story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Monitoring toys, equipment, visuals</a:t>
            </a:r>
            <a:endParaRPr sz="24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07916"/>
              </a:lnSpc>
              <a:spcBef>
                <a:spcPts val="1600"/>
              </a:spcBef>
              <a:spcAft>
                <a:spcPts val="800"/>
              </a:spcAft>
              <a:buSzPts val="14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69"/>
        </a:solidFill>
      </p:bgPr>
    </p:bg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/>
          <p:nvPr>
            <p:ph type="title"/>
          </p:nvPr>
        </p:nvSpPr>
        <p:spPr>
          <a:xfrm>
            <a:off x="460950" y="44800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Outside of the Box</a:t>
            </a:r>
            <a:endParaRPr/>
          </a:p>
        </p:txBody>
      </p:sp>
      <p:pic>
        <p:nvPicPr>
          <p:cNvPr id="294" name="Google Shape;294;p25"/>
          <p:cNvPicPr preferRelativeResize="0"/>
          <p:nvPr/>
        </p:nvPicPr>
        <p:blipFill rotWithShape="1">
          <a:blip r:embed="rId3">
            <a:alphaModFix/>
          </a:blip>
          <a:srcRect b="0" l="20633" r="20632" t="5891"/>
          <a:stretch/>
        </p:blipFill>
        <p:spPr>
          <a:xfrm>
            <a:off x="5901775" y="1680950"/>
            <a:ext cx="3242225" cy="346255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5"/>
          <p:cNvSpPr txBox="1"/>
          <p:nvPr>
            <p:ph idx="1" type="body"/>
          </p:nvPr>
        </p:nvSpPr>
        <p:spPr>
          <a:xfrm>
            <a:off x="-1" y="1841850"/>
            <a:ext cx="6305703" cy="33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Offer classes in other languages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Merge cross-over classes (Aqua Aerobics/Preschool)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Provide class times fit attendee schedule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Offer other services they would like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Move forward with changes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69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6"/>
          <p:cNvSpPr txBox="1"/>
          <p:nvPr>
            <p:ph type="title"/>
          </p:nvPr>
        </p:nvSpPr>
        <p:spPr>
          <a:xfrm>
            <a:off x="460950" y="44800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Ask. Evaluate. Learn.</a:t>
            </a:r>
            <a:endParaRPr/>
          </a:p>
        </p:txBody>
      </p:sp>
      <p:sp>
        <p:nvSpPr>
          <p:cNvPr id="301" name="Google Shape;301;p26"/>
          <p:cNvSpPr txBox="1"/>
          <p:nvPr>
            <p:ph idx="1" type="body"/>
          </p:nvPr>
        </p:nvSpPr>
        <p:spPr>
          <a:xfrm>
            <a:off x="0" y="1841850"/>
            <a:ext cx="70980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Use survey/evaluation tool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Generate small group discussions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Follow-up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Try alternatives</a:t>
            </a:r>
            <a:endParaRPr sz="2400">
              <a:solidFill>
                <a:schemeClr val="dk2"/>
              </a:solidFill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rPr lang="en" sz="2400">
                <a:solidFill>
                  <a:schemeClr val="dk2"/>
                </a:solidFill>
              </a:rPr>
              <a:t>Put dates on calendar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302" name="Google Shape;302;p26"/>
          <p:cNvPicPr preferRelativeResize="0"/>
          <p:nvPr/>
        </p:nvPicPr>
        <p:blipFill rotWithShape="1">
          <a:blip r:embed="rId3">
            <a:alphaModFix/>
          </a:blip>
          <a:srcRect b="12184" l="0" r="0" t="12183"/>
          <a:stretch/>
        </p:blipFill>
        <p:spPr>
          <a:xfrm>
            <a:off x="6038875" y="1692125"/>
            <a:ext cx="3105126" cy="345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7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7"/>
          <p:cNvSpPr txBox="1"/>
          <p:nvPr>
            <p:ph type="title"/>
          </p:nvPr>
        </p:nvSpPr>
        <p:spPr>
          <a:xfrm>
            <a:off x="4324250" y="1921625"/>
            <a:ext cx="6182400" cy="2862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1" lang="en" sz="5000">
                <a:solidFill>
                  <a:srgbClr val="1C4587"/>
                </a:solidFill>
              </a:rPr>
              <a:t>QUESTIONS?</a:t>
            </a:r>
            <a:r>
              <a:rPr lang="en" sz="5000"/>
              <a:t> </a:t>
            </a:r>
            <a:endParaRPr sz="5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69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8"/>
          <p:cNvSpPr txBox="1"/>
          <p:nvPr>
            <p:ph type="ctrTitle"/>
          </p:nvPr>
        </p:nvSpPr>
        <p:spPr>
          <a:xfrm>
            <a:off x="323450" y="2104950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200"/>
              <a:t>Thank you for your attending</a:t>
            </a:r>
            <a:endParaRPr sz="4200"/>
          </a:p>
        </p:txBody>
      </p:sp>
      <p:sp>
        <p:nvSpPr>
          <p:cNvPr id="314" name="Google Shape;314;p28"/>
          <p:cNvSpPr txBox="1"/>
          <p:nvPr>
            <p:ph idx="1" type="subTitle"/>
          </p:nvPr>
        </p:nvSpPr>
        <p:spPr>
          <a:xfrm>
            <a:off x="390525" y="3475052"/>
            <a:ext cx="8222100" cy="10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jaimee.borger@greeleygov.com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Cell 970-381-1380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Swimwithjaimee.com</a:t>
            </a:r>
            <a:endParaRPr/>
          </a:p>
        </p:txBody>
      </p:sp>
      <p:pic>
        <p:nvPicPr>
          <p:cNvPr id="315" name="Google Shape;31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4196" y="253050"/>
            <a:ext cx="1576101" cy="149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69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/>
          <p:nvPr>
            <p:ph type="title"/>
          </p:nvPr>
        </p:nvSpPr>
        <p:spPr>
          <a:xfrm>
            <a:off x="460950" y="44800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Where Is Greeley?</a:t>
            </a:r>
            <a:endParaRPr/>
          </a:p>
        </p:txBody>
      </p:sp>
      <p:pic>
        <p:nvPicPr>
          <p:cNvPr descr="Telescopic view of the Rocky Mountains with housing and green trees in the foreground." id="85" name="Google Shape;85;p3"/>
          <p:cNvPicPr preferRelativeResize="0"/>
          <p:nvPr/>
        </p:nvPicPr>
        <p:blipFill rotWithShape="1">
          <a:blip r:embed="rId3">
            <a:alphaModFix amt="50000"/>
          </a:blip>
          <a:srcRect b="0" l="22728" r="22728" t="0"/>
          <a:stretch/>
        </p:blipFill>
        <p:spPr>
          <a:xfrm>
            <a:off x="3750" y="1672525"/>
            <a:ext cx="9144000" cy="34709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"/>
          <p:cNvSpPr txBox="1"/>
          <p:nvPr>
            <p:ph idx="1" type="body"/>
          </p:nvPr>
        </p:nvSpPr>
        <p:spPr>
          <a:xfrm>
            <a:off x="360450" y="1672525"/>
            <a:ext cx="8559900" cy="35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Part of Front Range Urban Corridor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Northern Colorado city with 109,000 residents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Bedroom community of Denver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Fourth fastest growing metro area in the U.S. (2010-2020)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Major industries include agriculture &amp; food processing, energy, aerospace, and healthcare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Ethnicity includes 53% White, 40% Hispanic/Latino, 2% Black</a:t>
            </a:r>
            <a:endParaRPr sz="20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12169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4"/>
          <p:cNvPicPr preferRelativeResize="0"/>
          <p:nvPr/>
        </p:nvPicPr>
        <p:blipFill rotWithShape="1">
          <a:blip r:embed="rId3">
            <a:alphaModFix amt="50000"/>
          </a:blip>
          <a:srcRect b="0" l="0" r="0" t="27377"/>
          <a:stretch/>
        </p:blipFill>
        <p:spPr>
          <a:xfrm>
            <a:off x="0" y="1703325"/>
            <a:ext cx="9144003" cy="34401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4"/>
          <p:cNvSpPr txBox="1"/>
          <p:nvPr>
            <p:ph type="title"/>
          </p:nvPr>
        </p:nvSpPr>
        <p:spPr>
          <a:xfrm>
            <a:off x="460950" y="448000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Who Is City of Greeley CPRD Aquatics? </a:t>
            </a:r>
            <a:endParaRPr/>
          </a:p>
        </p:txBody>
      </p:sp>
      <p:sp>
        <p:nvSpPr>
          <p:cNvPr id="93" name="Google Shape;93;p4"/>
          <p:cNvSpPr txBox="1"/>
          <p:nvPr>
            <p:ph idx="1" type="body"/>
          </p:nvPr>
        </p:nvSpPr>
        <p:spPr>
          <a:xfrm>
            <a:off x="460950" y="1834875"/>
            <a:ext cx="83295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" sz="2200">
                <a:solidFill>
                  <a:schemeClr val="dk2"/>
                </a:solidFill>
              </a:rPr>
              <a:t>Operate 2 outdoor pools, 2 indoor pools, 2 splash pads</a:t>
            </a:r>
            <a:endParaRPr sz="2200">
              <a:solidFill>
                <a:schemeClr val="dk2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" sz="2200">
                <a:solidFill>
                  <a:schemeClr val="dk2"/>
                </a:solidFill>
              </a:rPr>
              <a:t>Work with more than 90 part-time employees </a:t>
            </a:r>
            <a:endParaRPr sz="2200">
              <a:solidFill>
                <a:schemeClr val="dk2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" sz="2200">
                <a:solidFill>
                  <a:schemeClr val="dk2"/>
                </a:solidFill>
              </a:rPr>
              <a:t>Taught 500 swimming lessons 2023</a:t>
            </a:r>
            <a:endParaRPr sz="2200">
              <a:solidFill>
                <a:schemeClr val="dk2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" sz="2200">
                <a:solidFill>
                  <a:schemeClr val="dk2"/>
                </a:solidFill>
              </a:rPr>
              <a:t>Enrolled 2,420 swimmers</a:t>
            </a:r>
            <a:endParaRPr sz="2200">
              <a:solidFill>
                <a:schemeClr val="dk2"/>
              </a:solidFill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</a:pPr>
            <a:r>
              <a:rPr lang="en" sz="2200">
                <a:solidFill>
                  <a:schemeClr val="dk2"/>
                </a:solidFill>
              </a:rPr>
              <a:t>Employ 25 swim instructors</a:t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"/>
          <p:cNvPicPr preferRelativeResize="0"/>
          <p:nvPr/>
        </p:nvPicPr>
        <p:blipFill rotWithShape="1">
          <a:blip r:embed="rId3">
            <a:alphaModFix/>
          </a:blip>
          <a:srcRect b="0" l="20231" r="31249" t="0"/>
          <a:stretch/>
        </p:blipFill>
        <p:spPr>
          <a:xfrm>
            <a:off x="0" y="0"/>
            <a:ext cx="41063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"/>
          <p:cNvSpPr txBox="1"/>
          <p:nvPr>
            <p:ph type="title"/>
          </p:nvPr>
        </p:nvSpPr>
        <p:spPr>
          <a:xfrm>
            <a:off x="202850" y="376450"/>
            <a:ext cx="34680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4000">
                <a:solidFill>
                  <a:schemeClr val="lt1"/>
                </a:solidFill>
              </a:rPr>
              <a:t>The Challenge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100" name="Google Shape;100;p5"/>
          <p:cNvSpPr txBox="1"/>
          <p:nvPr>
            <p:ph idx="4294967295" type="body"/>
          </p:nvPr>
        </p:nvSpPr>
        <p:spPr>
          <a:xfrm>
            <a:off x="4572000" y="724200"/>
            <a:ext cx="41064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24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How do we increase aquatics participation among our underserved communities?</a:t>
            </a:r>
            <a:endParaRPr sz="24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6"/>
          <p:cNvPicPr preferRelativeResize="0"/>
          <p:nvPr/>
        </p:nvPicPr>
        <p:blipFill rotWithShape="1">
          <a:blip r:embed="rId3">
            <a:alphaModFix/>
          </a:blip>
          <a:srcRect b="0" l="20228" r="27636" t="0"/>
          <a:stretch/>
        </p:blipFill>
        <p:spPr>
          <a:xfrm>
            <a:off x="-9150" y="0"/>
            <a:ext cx="40233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6"/>
          <p:cNvSpPr txBox="1"/>
          <p:nvPr>
            <p:ph type="title"/>
          </p:nvPr>
        </p:nvSpPr>
        <p:spPr>
          <a:xfrm>
            <a:off x="490250" y="488250"/>
            <a:ext cx="3110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4000">
                <a:solidFill>
                  <a:schemeClr val="lt1"/>
                </a:solidFill>
              </a:rPr>
              <a:t>The Solution</a:t>
            </a:r>
            <a:endParaRPr sz="4000">
              <a:solidFill>
                <a:schemeClr val="lt1"/>
              </a:solidFill>
            </a:endParaRPr>
          </a:p>
        </p:txBody>
      </p:sp>
      <p:sp>
        <p:nvSpPr>
          <p:cNvPr id="107" name="Google Shape;107;p6"/>
          <p:cNvSpPr txBox="1"/>
          <p:nvPr>
            <p:ph idx="4294967295" type="body"/>
          </p:nvPr>
        </p:nvSpPr>
        <p:spPr>
          <a:xfrm>
            <a:off x="4682325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 sz="24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Develop partnerships and programs welcoming our neighborhoods, seeking their input, listening to concerns while teaching each participant a life skill.</a:t>
            </a:r>
            <a:endParaRPr sz="24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Steps to Success</a:t>
            </a:r>
            <a:endParaRPr/>
          </a:p>
        </p:txBody>
      </p:sp>
      <p:cxnSp>
        <p:nvCxnSpPr>
          <p:cNvPr id="113" name="Google Shape;113;p7"/>
          <p:cNvCxnSpPr/>
          <p:nvPr/>
        </p:nvCxnSpPr>
        <p:spPr>
          <a:xfrm>
            <a:off x="929038" y="2507950"/>
            <a:ext cx="0" cy="10386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4" name="Google Shape;114;p7"/>
          <p:cNvSpPr txBox="1"/>
          <p:nvPr>
            <p:ph type="title"/>
          </p:nvPr>
        </p:nvSpPr>
        <p:spPr>
          <a:xfrm>
            <a:off x="929062" y="2241087"/>
            <a:ext cx="18141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1800">
                <a:solidFill>
                  <a:schemeClr val="dk1"/>
                </a:solidFill>
              </a:rPr>
              <a:t>Step 1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5" name="Google Shape;115;p7"/>
          <p:cNvSpPr txBox="1"/>
          <p:nvPr>
            <p:ph idx="1" type="body"/>
          </p:nvPr>
        </p:nvSpPr>
        <p:spPr>
          <a:xfrm>
            <a:off x="988748" y="2531100"/>
            <a:ext cx="2169900" cy="5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chemeClr val="dk2"/>
                </a:solidFill>
              </a:rPr>
              <a:t>Time to plan. Commit to expanding our target audiences.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116" name="Google Shape;116;p7"/>
          <p:cNvCxnSpPr/>
          <p:nvPr/>
        </p:nvCxnSpPr>
        <p:spPr>
          <a:xfrm>
            <a:off x="3395738" y="2355550"/>
            <a:ext cx="0" cy="10386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" name="Google Shape;117;p7"/>
          <p:cNvSpPr txBox="1"/>
          <p:nvPr>
            <p:ph type="title"/>
          </p:nvPr>
        </p:nvSpPr>
        <p:spPr>
          <a:xfrm>
            <a:off x="3442812" y="2241076"/>
            <a:ext cx="18141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1800">
                <a:solidFill>
                  <a:schemeClr val="dk1"/>
                </a:solidFill>
              </a:rPr>
              <a:t>Step 2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8" name="Google Shape;118;p7"/>
          <p:cNvSpPr txBox="1"/>
          <p:nvPr>
            <p:ph idx="1" type="body"/>
          </p:nvPr>
        </p:nvSpPr>
        <p:spPr>
          <a:xfrm>
            <a:off x="3442800" y="2531100"/>
            <a:ext cx="2295000" cy="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chemeClr val="dk2"/>
                </a:solidFill>
              </a:rPr>
              <a:t>Identify when teach each special group and in what facility.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119" name="Google Shape;119;p7"/>
          <p:cNvCxnSpPr/>
          <p:nvPr/>
        </p:nvCxnSpPr>
        <p:spPr>
          <a:xfrm>
            <a:off x="6457563" y="2053100"/>
            <a:ext cx="0" cy="10386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" name="Google Shape;120;p7"/>
          <p:cNvSpPr txBox="1"/>
          <p:nvPr>
            <p:ph type="title"/>
          </p:nvPr>
        </p:nvSpPr>
        <p:spPr>
          <a:xfrm>
            <a:off x="6504637" y="1929945"/>
            <a:ext cx="1814100" cy="39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sz="1800">
                <a:solidFill>
                  <a:schemeClr val="dk1"/>
                </a:solidFill>
              </a:rPr>
              <a:t>Step 3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21" name="Google Shape;121;p7"/>
          <p:cNvSpPr txBox="1"/>
          <p:nvPr>
            <p:ph idx="1" type="body"/>
          </p:nvPr>
        </p:nvSpPr>
        <p:spPr>
          <a:xfrm>
            <a:off x="6504625" y="2219975"/>
            <a:ext cx="2367600" cy="9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>
                <a:solidFill>
                  <a:schemeClr val="dk2"/>
                </a:solidFill>
              </a:rPr>
              <a:t>Who do we know in the community? How will we establish trust?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122" name="Google Shape;122;p7"/>
          <p:cNvGrpSpPr/>
          <p:nvPr/>
        </p:nvGrpSpPr>
        <p:grpSpPr>
          <a:xfrm>
            <a:off x="929030" y="3524473"/>
            <a:ext cx="6993309" cy="1520400"/>
            <a:chOff x="929030" y="3219673"/>
            <a:chExt cx="6993309" cy="1520400"/>
          </a:xfrm>
        </p:grpSpPr>
        <p:cxnSp>
          <p:nvCxnSpPr>
            <p:cNvPr id="123" name="Google Shape;123;p7"/>
            <p:cNvCxnSpPr>
              <a:stCxn id="124" idx="6"/>
              <a:endCxn id="125" idx="2"/>
            </p:cNvCxnSpPr>
            <p:nvPr/>
          </p:nvCxnSpPr>
          <p:spPr>
            <a:xfrm>
              <a:off x="1537730" y="3979907"/>
              <a:ext cx="4864200" cy="0"/>
            </a:xfrm>
            <a:prstGeom prst="straightConnector1">
              <a:avLst/>
            </a:prstGeom>
            <a:noFill/>
            <a:ln cap="flat" cmpd="sng" w="19050">
              <a:solidFill>
                <a:schemeClr val="dk1"/>
              </a:solidFill>
              <a:prstDash val="dot"/>
              <a:round/>
              <a:headEnd len="sm" w="sm" type="none"/>
              <a:tailEnd len="sm" w="sm" type="none"/>
            </a:ln>
          </p:spPr>
        </p:cxnSp>
        <p:sp>
          <p:nvSpPr>
            <p:cNvPr id="124" name="Google Shape;124;p7"/>
            <p:cNvSpPr/>
            <p:nvPr/>
          </p:nvSpPr>
          <p:spPr>
            <a:xfrm>
              <a:off x="929030" y="3675557"/>
              <a:ext cx="608700" cy="608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3421283" y="3431305"/>
              <a:ext cx="1097100" cy="10971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6401939" y="3219673"/>
              <a:ext cx="1520400" cy="15204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/>
          <p:nvPr/>
        </p:nvSpPr>
        <p:spPr>
          <a:xfrm>
            <a:off x="4293700" y="205200"/>
            <a:ext cx="4806000" cy="473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A. Who are potential partners in your community? 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B. What  do partners expect?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C. When is best time to connect with  them? 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1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32" name="Google Shape;132;p8"/>
          <p:cNvPicPr preferRelativeResize="0"/>
          <p:nvPr/>
        </p:nvPicPr>
        <p:blipFill rotWithShape="1">
          <a:blip r:embed="rId3">
            <a:alphaModFix/>
          </a:blip>
          <a:srcRect b="0" l="12067" r="12067" t="0"/>
          <a:stretch/>
        </p:blipFill>
        <p:spPr>
          <a:xfrm>
            <a:off x="44300" y="0"/>
            <a:ext cx="39021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8"/>
          <p:cNvSpPr txBox="1"/>
          <p:nvPr>
            <p:ph type="title"/>
          </p:nvPr>
        </p:nvSpPr>
        <p:spPr>
          <a:xfrm>
            <a:off x="-25150" y="1993475"/>
            <a:ext cx="3927300" cy="101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000"/>
              <a:t>Conversation</a:t>
            </a:r>
            <a:endParaRPr sz="4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9"/>
          <p:cNvPicPr preferRelativeResize="0"/>
          <p:nvPr/>
        </p:nvPicPr>
        <p:blipFill rotWithShape="1">
          <a:blip r:embed="rId3">
            <a:alphaModFix/>
          </a:blip>
          <a:srcRect b="0" l="17615" r="17614" t="0"/>
          <a:stretch/>
        </p:blipFill>
        <p:spPr>
          <a:xfrm>
            <a:off x="0" y="0"/>
            <a:ext cx="49911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9"/>
          <p:cNvSpPr txBox="1"/>
          <p:nvPr>
            <p:ph type="title"/>
          </p:nvPr>
        </p:nvSpPr>
        <p:spPr>
          <a:xfrm>
            <a:off x="2140359" y="75615"/>
            <a:ext cx="21447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800"/>
              <a:t>SHARE</a:t>
            </a:r>
            <a:endParaRPr sz="4800"/>
          </a:p>
        </p:txBody>
      </p:sp>
      <p:sp>
        <p:nvSpPr>
          <p:cNvPr id="140" name="Google Shape;140;p9"/>
          <p:cNvSpPr txBox="1"/>
          <p:nvPr/>
        </p:nvSpPr>
        <p:spPr>
          <a:xfrm>
            <a:off x="5098694" y="486425"/>
            <a:ext cx="3995656" cy="473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A. Who are potential partners in your community? 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B. What  do partners expect?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" sz="22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C. When is best time to connect with  them? </a:t>
            </a:r>
            <a:endParaRPr b="0" i="0" sz="22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