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9" r:id="rId4"/>
    <p:sldId id="259" r:id="rId5"/>
    <p:sldId id="264" r:id="rId6"/>
    <p:sldId id="258" r:id="rId7"/>
    <p:sldId id="262" r:id="rId8"/>
    <p:sldId id="263" r:id="rId9"/>
    <p:sldId id="256" r:id="rId10"/>
    <p:sldId id="268"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3" d="100"/>
          <a:sy n="83" d="100"/>
        </p:scale>
        <p:origin x="45"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B2EC-A252-4F06-9452-F21998B2A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D2EBE-BE23-49DB-A4C5-37AFEA57C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C6447-E5EF-4FC5-B158-A318C40D8450}"/>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5" name="Footer Placeholder 4">
            <a:extLst>
              <a:ext uri="{FF2B5EF4-FFF2-40B4-BE49-F238E27FC236}">
                <a16:creationId xmlns:a16="http://schemas.microsoft.com/office/drawing/2014/main" id="{8F2375D0-5204-4278-84DB-3873B536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47E91-C008-44B0-A8BE-831CC3A992E9}"/>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394622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0950-F03E-4909-93B1-E0687A830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D75FDC-79A4-4B2C-B360-35191DA58F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93BD7-D58A-45A2-9905-0CE200BFAFFF}"/>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5" name="Footer Placeholder 4">
            <a:extLst>
              <a:ext uri="{FF2B5EF4-FFF2-40B4-BE49-F238E27FC236}">
                <a16:creationId xmlns:a16="http://schemas.microsoft.com/office/drawing/2014/main" id="{E144AD64-0091-40E7-9D0B-B51894508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2C4BA-1B60-427C-8C1B-7B89BF443F36}"/>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95354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3B8742-00A4-4335-B15E-6EBE6E9F51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450249-C23C-4207-8945-1DD7617300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08A40-EADD-43F3-913F-27BDBC699751}"/>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5" name="Footer Placeholder 4">
            <a:extLst>
              <a:ext uri="{FF2B5EF4-FFF2-40B4-BE49-F238E27FC236}">
                <a16:creationId xmlns:a16="http://schemas.microsoft.com/office/drawing/2014/main" id="{88933017-0F9A-4958-B0F3-93382ABB7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F7D83-1ACA-45CE-92B5-65B830511A37}"/>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145904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49E8-9F58-43C3-A1AF-D5D69FF40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BF612-F896-4F86-8CF1-615526EBAA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854A0-9D03-4A25-B02E-44613EDF0207}"/>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5" name="Footer Placeholder 4">
            <a:extLst>
              <a:ext uri="{FF2B5EF4-FFF2-40B4-BE49-F238E27FC236}">
                <a16:creationId xmlns:a16="http://schemas.microsoft.com/office/drawing/2014/main" id="{70EC6261-F952-4793-B19F-064DB111D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86B8-370E-457D-AF59-3D6FE80F40A8}"/>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34262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3AFA-A77E-4F4C-B62C-63D36B4F9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860FC0-4B6C-4594-95A5-8A06D7E1D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21BF96-68B1-4995-A817-EF0BE826C02C}"/>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5" name="Footer Placeholder 4">
            <a:extLst>
              <a:ext uri="{FF2B5EF4-FFF2-40B4-BE49-F238E27FC236}">
                <a16:creationId xmlns:a16="http://schemas.microsoft.com/office/drawing/2014/main" id="{C84BFD7D-E3C4-4B3F-82F8-CC7A12274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752F4-A3C9-4A4A-A759-0B77557391E6}"/>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202152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C0CA-7A98-4FED-8E6E-25B39712B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FED5B-28A7-4873-A080-C8B6A134F5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B84D3-58EB-4300-B4AD-5C71E96382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6A15D-1BC2-4C6B-A832-517696789A7B}"/>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6" name="Footer Placeholder 5">
            <a:extLst>
              <a:ext uri="{FF2B5EF4-FFF2-40B4-BE49-F238E27FC236}">
                <a16:creationId xmlns:a16="http://schemas.microsoft.com/office/drawing/2014/main" id="{6AEC1F78-A027-4AA4-9915-49FFEB3AA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CE8BA-3DF5-4D4A-BC25-74EBB07C749D}"/>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234266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9934-E6BE-4A4B-BDAB-9701F65EC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68AB3-67F2-43F7-90D6-DA39C6D71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2BD54C-6549-4235-A5DF-AF01EA1796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F06DF-E940-425C-AA45-4ABF3BEAC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3CF6BD-1C48-4D0A-901B-F31E09B0FD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1AFCF-1484-416F-A47D-E7E6A3E79172}"/>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8" name="Footer Placeholder 7">
            <a:extLst>
              <a:ext uri="{FF2B5EF4-FFF2-40B4-BE49-F238E27FC236}">
                <a16:creationId xmlns:a16="http://schemas.microsoft.com/office/drawing/2014/main" id="{340C5240-54C6-4F30-8A97-D2EA14233C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76A597-C868-4F51-9C99-7EBA8DE7FBCF}"/>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1613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B931-D9A8-4B62-90B1-737609C5C1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A9D8D9-223D-4B87-B148-EF471C157A0F}"/>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4" name="Footer Placeholder 3">
            <a:extLst>
              <a:ext uri="{FF2B5EF4-FFF2-40B4-BE49-F238E27FC236}">
                <a16:creationId xmlns:a16="http://schemas.microsoft.com/office/drawing/2014/main" id="{E49F3780-F6B5-4022-988E-2BC70E803D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08497F-E693-4A9C-AACB-748609F457F2}"/>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216657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BAB5E-891B-48B4-B608-7B9EB1712FF6}"/>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3" name="Footer Placeholder 2">
            <a:extLst>
              <a:ext uri="{FF2B5EF4-FFF2-40B4-BE49-F238E27FC236}">
                <a16:creationId xmlns:a16="http://schemas.microsoft.com/office/drawing/2014/main" id="{7FEE605E-4DE5-464B-A447-16030E82B7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486B5-79C4-4584-B545-88C09A152FBA}"/>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391824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7478-0192-441E-9332-6BC23CB0A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A270E-A454-42F7-9CB7-2C1884344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8059C-A819-4AD7-8E84-1FAA37B27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4CFA5A-824C-4F0F-9B1C-7432EF71365F}"/>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6" name="Footer Placeholder 5">
            <a:extLst>
              <a:ext uri="{FF2B5EF4-FFF2-40B4-BE49-F238E27FC236}">
                <a16:creationId xmlns:a16="http://schemas.microsoft.com/office/drawing/2014/main" id="{2CF047CA-01B4-44B6-B5DF-15E333C0B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2DA4D-3EB8-43D7-8D2A-02A343172D19}"/>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244998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BF19-709A-4704-999E-BE29D0834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F9C0B-0FB9-480D-A735-158F58BAA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0FC26-A4EA-47DE-98B4-5379B9739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C5479E-4ECC-461C-BDEB-9021B00F834D}"/>
              </a:ext>
            </a:extLst>
          </p:cNvPr>
          <p:cNvSpPr>
            <a:spLocks noGrp="1"/>
          </p:cNvSpPr>
          <p:nvPr>
            <p:ph type="dt" sz="half" idx="10"/>
          </p:nvPr>
        </p:nvSpPr>
        <p:spPr/>
        <p:txBody>
          <a:bodyPr/>
          <a:lstStyle/>
          <a:p>
            <a:fld id="{D757C071-0001-40ED-8A80-A45A1922C228}" type="datetimeFigureOut">
              <a:rPr lang="en-US" smtClean="0"/>
              <a:t>6/27/2018</a:t>
            </a:fld>
            <a:endParaRPr lang="en-US"/>
          </a:p>
        </p:txBody>
      </p:sp>
      <p:sp>
        <p:nvSpPr>
          <p:cNvPr id="6" name="Footer Placeholder 5">
            <a:extLst>
              <a:ext uri="{FF2B5EF4-FFF2-40B4-BE49-F238E27FC236}">
                <a16:creationId xmlns:a16="http://schemas.microsoft.com/office/drawing/2014/main" id="{C2696547-BB43-411D-8B2F-6EDCEC4B4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5D505-7BFD-4D7A-BD29-AF87FA47AEEE}"/>
              </a:ext>
            </a:extLst>
          </p:cNvPr>
          <p:cNvSpPr>
            <a:spLocks noGrp="1"/>
          </p:cNvSpPr>
          <p:nvPr>
            <p:ph type="sldNum" sz="quarter" idx="12"/>
          </p:nvPr>
        </p:nvSpPr>
        <p:spPr/>
        <p:txBody>
          <a:bodyPr/>
          <a:lstStyle/>
          <a:p>
            <a:fld id="{E84C0CAE-0754-4D2F-A103-69360BB0DBC4}" type="slidenum">
              <a:rPr lang="en-US" smtClean="0"/>
              <a:t>‹#›</a:t>
            </a:fld>
            <a:endParaRPr lang="en-US"/>
          </a:p>
        </p:txBody>
      </p:sp>
    </p:spTree>
    <p:extLst>
      <p:ext uri="{BB962C8B-B14F-4D97-AF65-F5344CB8AC3E}">
        <p14:creationId xmlns:p14="http://schemas.microsoft.com/office/powerpoint/2010/main" val="206086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6B954-33EC-4C1B-8E04-7F7403C3D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B2803-B4F9-446F-8682-3A7D62CDF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CE6BA-CD24-4422-8490-8B86FBFA9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7C071-0001-40ED-8A80-A45A1922C228}" type="datetimeFigureOut">
              <a:rPr lang="en-US" smtClean="0"/>
              <a:t>6/27/2018</a:t>
            </a:fld>
            <a:endParaRPr lang="en-US"/>
          </a:p>
        </p:txBody>
      </p:sp>
      <p:sp>
        <p:nvSpPr>
          <p:cNvPr id="5" name="Footer Placeholder 4">
            <a:extLst>
              <a:ext uri="{FF2B5EF4-FFF2-40B4-BE49-F238E27FC236}">
                <a16:creationId xmlns:a16="http://schemas.microsoft.com/office/drawing/2014/main" id="{30A2B177-B6F8-49A0-BCAB-81DD70320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815B23-2639-4B61-A822-D5BFAFB84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C0CAE-0754-4D2F-A103-69360BB0DBC4}" type="slidenum">
              <a:rPr lang="en-US" smtClean="0"/>
              <a:t>‹#›</a:t>
            </a:fld>
            <a:endParaRPr lang="en-US"/>
          </a:p>
        </p:txBody>
      </p:sp>
    </p:spTree>
    <p:extLst>
      <p:ext uri="{BB962C8B-B14F-4D97-AF65-F5344CB8AC3E}">
        <p14:creationId xmlns:p14="http://schemas.microsoft.com/office/powerpoint/2010/main" val="6518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673C-4B52-4A09-963F-29BCC6BF9724}"/>
              </a:ext>
            </a:extLst>
          </p:cNvPr>
          <p:cNvSpPr>
            <a:spLocks noGrp="1"/>
          </p:cNvSpPr>
          <p:nvPr>
            <p:ph type="title"/>
          </p:nvPr>
        </p:nvSpPr>
        <p:spPr/>
        <p:txBody>
          <a:bodyPr>
            <a:normAutofit/>
          </a:bodyPr>
          <a:lstStyle/>
          <a:p>
            <a:br>
              <a:rPr lang="en-US" sz="1600" dirty="0"/>
            </a:br>
            <a:br>
              <a:rPr lang="en-US" sz="1600" dirty="0"/>
            </a:br>
            <a:br>
              <a:rPr lang="en-US" sz="1600" dirty="0"/>
            </a:br>
            <a:r>
              <a:rPr lang="en-US" sz="1600" dirty="0"/>
              <a:t>                                                                     </a:t>
            </a:r>
            <a:endParaRPr lang="en-US" sz="2400" dirty="0"/>
          </a:p>
        </p:txBody>
      </p:sp>
      <p:sp>
        <p:nvSpPr>
          <p:cNvPr id="3" name="Content Placeholder 2">
            <a:extLst>
              <a:ext uri="{FF2B5EF4-FFF2-40B4-BE49-F238E27FC236}">
                <a16:creationId xmlns:a16="http://schemas.microsoft.com/office/drawing/2014/main" id="{A114DD46-128A-4426-A0EB-1027221D4B41}"/>
              </a:ext>
            </a:extLst>
          </p:cNvPr>
          <p:cNvSpPr>
            <a:spLocks noGrp="1"/>
          </p:cNvSpPr>
          <p:nvPr>
            <p:ph idx="1"/>
          </p:nvPr>
        </p:nvSpPr>
        <p:spPr>
          <a:xfrm>
            <a:off x="838200" y="1807939"/>
            <a:ext cx="10515600" cy="4351338"/>
          </a:xfrm>
        </p:spPr>
        <p:txBody>
          <a:bodyPr/>
          <a:lstStyle/>
          <a:p>
            <a:pPr marL="0" indent="0" algn="ctr">
              <a:buNone/>
            </a:pPr>
            <a:r>
              <a:rPr lang="en-US" b="1" i="1" dirty="0"/>
              <a:t>“DEFENDING WHAT MATTERS”</a:t>
            </a:r>
          </a:p>
          <a:p>
            <a:pPr marL="0" indent="0">
              <a:buNone/>
            </a:pPr>
            <a:r>
              <a:rPr lang="en-US" b="1" dirty="0">
                <a:solidFill>
                  <a:srgbClr val="C00000"/>
                </a:solidFill>
              </a:rPr>
              <a:t>                       </a:t>
            </a:r>
          </a:p>
          <a:p>
            <a:pPr marL="0" indent="0">
              <a:buNone/>
            </a:pPr>
            <a:r>
              <a:rPr lang="en-US" sz="4400" b="1" dirty="0">
                <a:solidFill>
                  <a:srgbClr val="C00000"/>
                </a:solidFill>
              </a:rPr>
              <a:t>               DATA BREACH COMPLIANCE</a:t>
            </a:r>
          </a:p>
          <a:p>
            <a:pPr marL="0" indent="0">
              <a:buNone/>
            </a:pPr>
            <a:endParaRPr lang="en-US" sz="4400" b="1" dirty="0">
              <a:solidFill>
                <a:srgbClr val="C00000"/>
              </a:solidFill>
            </a:endParaRPr>
          </a:p>
          <a:p>
            <a:pPr marL="0" indent="0">
              <a:buNone/>
            </a:pPr>
            <a:r>
              <a:rPr lang="en-US" sz="4400" b="1" dirty="0">
                <a:solidFill>
                  <a:srgbClr val="C00000"/>
                </a:solidFill>
              </a:rPr>
              <a:t>                                  </a:t>
            </a:r>
            <a:r>
              <a:rPr lang="en-US" sz="2400" b="1" dirty="0"/>
              <a:t>Powered  by</a:t>
            </a:r>
            <a:endParaRPr lang="en-US" sz="4400" b="1" dirty="0">
              <a:solidFill>
                <a:srgbClr val="C00000"/>
              </a:solidFill>
            </a:endParaRPr>
          </a:p>
          <a:p>
            <a:pPr marL="0" indent="0">
              <a:buNone/>
            </a:pPr>
            <a:endParaRPr lang="en-US" sz="4400" b="1" dirty="0">
              <a:solidFill>
                <a:srgbClr val="C00000"/>
              </a:solidFill>
            </a:endParaRPr>
          </a:p>
          <a:p>
            <a:pPr marL="0" indent="0">
              <a:buNone/>
            </a:pPr>
            <a:endParaRPr lang="en-US" sz="4400" b="1" dirty="0">
              <a:solidFill>
                <a:srgbClr val="C00000"/>
              </a:solidFill>
            </a:endParaRPr>
          </a:p>
          <a:p>
            <a:pPr marL="0" indent="0">
              <a:buNone/>
            </a:pPr>
            <a:endParaRPr lang="en-US" sz="4400" b="1" dirty="0">
              <a:solidFill>
                <a:srgbClr val="C00000"/>
              </a:solidFill>
            </a:endParaRPr>
          </a:p>
          <a:p>
            <a:pPr marL="0" indent="0">
              <a:buNone/>
            </a:pPr>
            <a:endParaRPr lang="en-US" sz="4400" b="1" dirty="0">
              <a:solidFill>
                <a:srgbClr val="C00000"/>
              </a:solidFill>
            </a:endParaRPr>
          </a:p>
        </p:txBody>
      </p:sp>
      <p:pic>
        <p:nvPicPr>
          <p:cNvPr id="6" name="Picture 5" descr="PrivacyMaxx">
            <a:extLst>
              <a:ext uri="{FF2B5EF4-FFF2-40B4-BE49-F238E27FC236}">
                <a16:creationId xmlns:a16="http://schemas.microsoft.com/office/drawing/2014/main" id="{E7F48B6E-BDE1-4947-8E10-C5AF191A118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76541" y="4713667"/>
            <a:ext cx="4468969" cy="991673"/>
          </a:xfrm>
          <a:prstGeom prst="rect">
            <a:avLst/>
          </a:prstGeom>
          <a:noFill/>
          <a:ln>
            <a:noFill/>
          </a:ln>
        </p:spPr>
      </p:pic>
      <p:pic>
        <p:nvPicPr>
          <p:cNvPr id="7" name="Picture 6">
            <a:extLst>
              <a:ext uri="{FF2B5EF4-FFF2-40B4-BE49-F238E27FC236}">
                <a16:creationId xmlns:a16="http://schemas.microsoft.com/office/drawing/2014/main" id="{27107D1A-C66D-4819-B792-3F44EEEED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67" y="140661"/>
            <a:ext cx="9316065" cy="1774489"/>
          </a:xfrm>
          <a:prstGeom prst="rect">
            <a:avLst/>
          </a:prstGeom>
        </p:spPr>
      </p:pic>
    </p:spTree>
    <p:extLst>
      <p:ext uri="{BB962C8B-B14F-4D97-AF65-F5344CB8AC3E}">
        <p14:creationId xmlns:p14="http://schemas.microsoft.com/office/powerpoint/2010/main" val="379354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EF15CB-5021-41A7-95D6-1FBE8ED455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829" y="186676"/>
            <a:ext cx="4872971" cy="6306199"/>
          </a:xfrm>
        </p:spPr>
      </p:pic>
      <p:graphicFrame>
        <p:nvGraphicFramePr>
          <p:cNvPr id="2" name="Object 1">
            <a:extLst>
              <a:ext uri="{FF2B5EF4-FFF2-40B4-BE49-F238E27FC236}">
                <a16:creationId xmlns:a16="http://schemas.microsoft.com/office/drawing/2014/main" id="{D056A366-4EAE-4079-BC25-51632A7685AF}"/>
              </a:ext>
            </a:extLst>
          </p:cNvPr>
          <p:cNvGraphicFramePr>
            <a:graphicFrameLocks noChangeAspect="1"/>
          </p:cNvGraphicFramePr>
          <p:nvPr>
            <p:extLst>
              <p:ext uri="{D42A27DB-BD31-4B8C-83A1-F6EECF244321}">
                <p14:modId xmlns:p14="http://schemas.microsoft.com/office/powerpoint/2010/main" val="778406320"/>
              </p:ext>
            </p:extLst>
          </p:nvPr>
        </p:nvGraphicFramePr>
        <p:xfrm>
          <a:off x="6830200" y="186677"/>
          <a:ext cx="4872971" cy="6306198"/>
        </p:xfrm>
        <a:graphic>
          <a:graphicData uri="http://schemas.openxmlformats.org/presentationml/2006/ole">
            <mc:AlternateContent xmlns:mc="http://schemas.openxmlformats.org/markup-compatibility/2006">
              <mc:Choice xmlns:v="urn:schemas-microsoft-com:vml" Requires="v">
                <p:oleObj spid="_x0000_s1047" name="Acrobat Document" r:id="rId4" imgW="2914254" imgH="3771477" progId="Acrobat.Document.DC">
                  <p:embed/>
                </p:oleObj>
              </mc:Choice>
              <mc:Fallback>
                <p:oleObj name="Acrobat Document" r:id="rId4" imgW="2914254" imgH="3771477" progId="Acrobat.Document.DC">
                  <p:embed/>
                  <p:pic>
                    <p:nvPicPr>
                      <p:cNvPr id="0" name=""/>
                      <p:cNvPicPr/>
                      <p:nvPr/>
                    </p:nvPicPr>
                    <p:blipFill>
                      <a:blip r:embed="rId5"/>
                      <a:stretch>
                        <a:fillRect/>
                      </a:stretch>
                    </p:blipFill>
                    <p:spPr>
                      <a:xfrm>
                        <a:off x="6830200" y="186677"/>
                        <a:ext cx="4872971" cy="6306198"/>
                      </a:xfrm>
                      <a:prstGeom prst="rect">
                        <a:avLst/>
                      </a:prstGeom>
                    </p:spPr>
                  </p:pic>
                </p:oleObj>
              </mc:Fallback>
            </mc:AlternateContent>
          </a:graphicData>
        </a:graphic>
      </p:graphicFrame>
    </p:spTree>
    <p:extLst>
      <p:ext uri="{BB962C8B-B14F-4D97-AF65-F5344CB8AC3E}">
        <p14:creationId xmlns:p14="http://schemas.microsoft.com/office/powerpoint/2010/main" val="376509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A9A4-B1C1-4C37-BA57-1530DF79FA32}"/>
              </a:ext>
            </a:extLst>
          </p:cNvPr>
          <p:cNvSpPr>
            <a:spLocks noGrp="1"/>
          </p:cNvSpPr>
          <p:nvPr>
            <p:ph type="title"/>
          </p:nvPr>
        </p:nvSpPr>
        <p:spPr>
          <a:xfrm>
            <a:off x="433589" y="141377"/>
            <a:ext cx="11758411" cy="1726351"/>
          </a:xfrm>
        </p:spPr>
        <p:txBody>
          <a:bodyPr>
            <a:normAutofit fontScale="90000"/>
          </a:bodyPr>
          <a:lstStyle/>
          <a:p>
            <a:br>
              <a:rPr lang="en-US" dirty="0"/>
            </a:br>
            <a:br>
              <a:rPr lang="en-US" dirty="0"/>
            </a:br>
            <a:br>
              <a:rPr lang="en-US" dirty="0"/>
            </a:br>
            <a:r>
              <a:rPr lang="en-US" dirty="0"/>
              <a:t>  </a:t>
            </a:r>
            <a:r>
              <a:rPr lang="en-US" b="1" dirty="0"/>
              <a:t>WHO IS</a:t>
            </a:r>
            <a:br>
              <a:rPr lang="en-US" dirty="0"/>
            </a:br>
            <a:br>
              <a:rPr lang="en-US" dirty="0"/>
            </a:br>
            <a:br>
              <a:rPr lang="en-US" dirty="0"/>
            </a:br>
            <a:r>
              <a:rPr lang="en-US" dirty="0"/>
              <a:t> </a:t>
            </a:r>
          </a:p>
        </p:txBody>
      </p:sp>
      <p:sp>
        <p:nvSpPr>
          <p:cNvPr id="3" name="Content Placeholder 2">
            <a:extLst>
              <a:ext uri="{FF2B5EF4-FFF2-40B4-BE49-F238E27FC236}">
                <a16:creationId xmlns:a16="http://schemas.microsoft.com/office/drawing/2014/main" id="{5E153548-0651-4430-B8D2-4DBCD9F4DD20}"/>
              </a:ext>
            </a:extLst>
          </p:cNvPr>
          <p:cNvSpPr>
            <a:spLocks noGrp="1"/>
          </p:cNvSpPr>
          <p:nvPr>
            <p:ph idx="1"/>
          </p:nvPr>
        </p:nvSpPr>
        <p:spPr>
          <a:xfrm>
            <a:off x="838200" y="1584101"/>
            <a:ext cx="10515600" cy="4679927"/>
          </a:xfrm>
        </p:spPr>
        <p:txBody>
          <a:bodyPr>
            <a:normAutofit/>
          </a:bodyPr>
          <a:lstStyle/>
          <a:p>
            <a:pPr marL="0" indent="0" algn="ctr">
              <a:buNone/>
            </a:pPr>
            <a:endParaRPr lang="en-US" b="1" i="1" dirty="0"/>
          </a:p>
          <a:p>
            <a:pPr marL="0" indent="0" algn="ctr">
              <a:buNone/>
            </a:pPr>
            <a:r>
              <a:rPr lang="en-US" b="1" dirty="0"/>
              <a:t>WE ARE AMERICA’S FIRST AND ONLY Identity Theft/</a:t>
            </a:r>
            <a:r>
              <a:rPr lang="en-US" b="1" i="1" dirty="0">
                <a:solidFill>
                  <a:srgbClr val="C00000"/>
                </a:solidFill>
              </a:rPr>
              <a:t>Data Breach Compliance</a:t>
            </a:r>
            <a:r>
              <a:rPr lang="en-US" b="1" dirty="0"/>
              <a:t> program specifically designed for </a:t>
            </a:r>
            <a:r>
              <a:rPr lang="en-US" b="1" u="sng" dirty="0"/>
              <a:t>OUR INDUSTRY</a:t>
            </a:r>
            <a:r>
              <a:rPr lang="en-US" b="1" dirty="0"/>
              <a:t> AND the only </a:t>
            </a:r>
            <a:r>
              <a:rPr lang="en-US" b="1" dirty="0">
                <a:solidFill>
                  <a:srgbClr val="00B050"/>
                </a:solidFill>
              </a:rPr>
              <a:t>“Profit Driven” </a:t>
            </a:r>
            <a:r>
              <a:rPr lang="en-US" b="1" dirty="0"/>
              <a:t>compliance program that goes beyond FTC standards.</a:t>
            </a:r>
          </a:p>
          <a:p>
            <a:pPr marL="0" indent="0" algn="ctr">
              <a:buNone/>
            </a:pPr>
            <a:r>
              <a:rPr lang="en-US" b="1" dirty="0"/>
              <a:t>We mitigate your Dealership, your Employee’s and your Customer’s risk in the event of Identity Theft or </a:t>
            </a:r>
            <a:r>
              <a:rPr lang="en-US" b="1" i="1" dirty="0">
                <a:solidFill>
                  <a:srgbClr val="C00000"/>
                </a:solidFill>
              </a:rPr>
              <a:t>Data Breach</a:t>
            </a:r>
            <a:r>
              <a:rPr lang="en-US" b="1" dirty="0"/>
              <a:t>. </a:t>
            </a:r>
          </a:p>
          <a:p>
            <a:pPr marL="0" indent="0" algn="ctr">
              <a:buNone/>
            </a:pPr>
            <a:r>
              <a:rPr lang="en-US" sz="3200" b="1" dirty="0"/>
              <a:t>AND, WE WILL COVER YOUR </a:t>
            </a:r>
            <a:r>
              <a:rPr lang="en-US" sz="3200" b="1" u="sng" dirty="0">
                <a:solidFill>
                  <a:srgbClr val="C00000"/>
                </a:solidFill>
              </a:rPr>
              <a:t>COMPLETE DATA BASE </a:t>
            </a:r>
            <a:r>
              <a:rPr lang="en-US" sz="3200" b="1" dirty="0"/>
              <a:t>GOING BACK </a:t>
            </a:r>
            <a:r>
              <a:rPr lang="en-US" sz="3200" b="1" dirty="0">
                <a:solidFill>
                  <a:srgbClr val="C00000"/>
                </a:solidFill>
              </a:rPr>
              <a:t>10</a:t>
            </a:r>
            <a:r>
              <a:rPr lang="en-US" sz="3200" b="1" dirty="0"/>
              <a:t> </a:t>
            </a:r>
            <a:r>
              <a:rPr lang="en-US" sz="3200" b="1" dirty="0">
                <a:solidFill>
                  <a:srgbClr val="C00000"/>
                </a:solidFill>
              </a:rPr>
              <a:t>YEARS</a:t>
            </a:r>
            <a:r>
              <a:rPr lang="en-US" sz="3200" b="1" dirty="0"/>
              <a:t> IN THE EVENT OF A </a:t>
            </a:r>
            <a:r>
              <a:rPr lang="en-US" sz="3200" b="1" i="1" dirty="0">
                <a:solidFill>
                  <a:srgbClr val="C00000"/>
                </a:solidFill>
              </a:rPr>
              <a:t>DATA BREACH</a:t>
            </a:r>
            <a:r>
              <a:rPr lang="en-US" sz="3200" b="1" dirty="0"/>
              <a:t>.</a:t>
            </a:r>
          </a:p>
        </p:txBody>
      </p:sp>
      <p:pic>
        <p:nvPicPr>
          <p:cNvPr id="5" name="Picture 4">
            <a:extLst>
              <a:ext uri="{FF2B5EF4-FFF2-40B4-BE49-F238E27FC236}">
                <a16:creationId xmlns:a16="http://schemas.microsoft.com/office/drawing/2014/main" id="{9FAC7764-F90E-49BC-86BF-012C4EA93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575" y="290840"/>
            <a:ext cx="9411836" cy="1792731"/>
          </a:xfrm>
          <a:prstGeom prst="rect">
            <a:avLst/>
          </a:prstGeom>
        </p:spPr>
      </p:pic>
    </p:spTree>
    <p:extLst>
      <p:ext uri="{BB962C8B-B14F-4D97-AF65-F5344CB8AC3E}">
        <p14:creationId xmlns:p14="http://schemas.microsoft.com/office/powerpoint/2010/main" val="348164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1F00-B022-4B2A-83EC-2C9A93F34C2A}"/>
              </a:ext>
            </a:extLst>
          </p:cNvPr>
          <p:cNvSpPr>
            <a:spLocks noGrp="1"/>
          </p:cNvSpPr>
          <p:nvPr>
            <p:ph type="title"/>
          </p:nvPr>
        </p:nvSpPr>
        <p:spPr>
          <a:xfrm>
            <a:off x="838200" y="185031"/>
            <a:ext cx="10515600" cy="1325563"/>
          </a:xfrm>
        </p:spPr>
        <p:txBody>
          <a:bodyPr/>
          <a:lstStyle/>
          <a:p>
            <a:pPr algn="ctr"/>
            <a:r>
              <a:rPr lang="en-US" b="1" i="1" dirty="0">
                <a:solidFill>
                  <a:srgbClr val="C00000"/>
                </a:solidFill>
              </a:rPr>
              <a:t>DATA BREACHES </a:t>
            </a:r>
            <a:r>
              <a:rPr lang="en-US" b="1" dirty="0"/>
              <a:t>ARE ON THE RISE</a:t>
            </a:r>
          </a:p>
        </p:txBody>
      </p:sp>
      <p:sp>
        <p:nvSpPr>
          <p:cNvPr id="3" name="Content Placeholder 2">
            <a:extLst>
              <a:ext uri="{FF2B5EF4-FFF2-40B4-BE49-F238E27FC236}">
                <a16:creationId xmlns:a16="http://schemas.microsoft.com/office/drawing/2014/main" id="{E9D32256-A3FB-4949-837D-40A8E2C9B191}"/>
              </a:ext>
            </a:extLst>
          </p:cNvPr>
          <p:cNvSpPr>
            <a:spLocks noGrp="1"/>
          </p:cNvSpPr>
          <p:nvPr>
            <p:ph idx="1"/>
          </p:nvPr>
        </p:nvSpPr>
        <p:spPr>
          <a:xfrm>
            <a:off x="838200" y="1300424"/>
            <a:ext cx="10515600" cy="4824389"/>
          </a:xfrm>
        </p:spPr>
        <p:txBody>
          <a:bodyPr/>
          <a:lstStyle/>
          <a:p>
            <a:pPr marL="0" indent="0">
              <a:buNone/>
            </a:pPr>
            <a:r>
              <a:rPr lang="en-US" b="1" dirty="0"/>
              <a:t>Based on records complied by Thales and Online Trust Alliance, nearly 73% of all U.S. companies have been </a:t>
            </a:r>
            <a:r>
              <a:rPr lang="en-US" b="1" i="1" dirty="0">
                <a:solidFill>
                  <a:srgbClr val="C00000"/>
                </a:solidFill>
              </a:rPr>
              <a:t>breached</a:t>
            </a:r>
            <a:r>
              <a:rPr lang="en-US" b="1" dirty="0"/>
              <a:t>, with 2017 being the worst year yet. Below is the number of </a:t>
            </a:r>
            <a:r>
              <a:rPr lang="en-US" b="1" i="1" dirty="0">
                <a:solidFill>
                  <a:srgbClr val="C00000"/>
                </a:solidFill>
              </a:rPr>
              <a:t>breaches</a:t>
            </a:r>
            <a:r>
              <a:rPr lang="en-US" b="1" dirty="0"/>
              <a:t> since 2012:</a:t>
            </a:r>
          </a:p>
          <a:p>
            <a:pPr marL="514350" indent="-514350" algn="ctr">
              <a:buAutoNum type="arabicPlain" startAt="2012"/>
            </a:pPr>
            <a:r>
              <a:rPr lang="en-US" b="1" dirty="0"/>
              <a:t> - 471 </a:t>
            </a:r>
            <a:r>
              <a:rPr lang="en-US" b="1" dirty="0">
                <a:solidFill>
                  <a:srgbClr val="C00000"/>
                </a:solidFill>
              </a:rPr>
              <a:t>Breaches</a:t>
            </a:r>
          </a:p>
          <a:p>
            <a:pPr marL="0" indent="0" algn="ctr">
              <a:buNone/>
            </a:pPr>
            <a:r>
              <a:rPr lang="en-US" b="1" dirty="0"/>
              <a:t>2013 - 614 </a:t>
            </a:r>
            <a:r>
              <a:rPr lang="en-US" b="1" dirty="0">
                <a:solidFill>
                  <a:srgbClr val="C00000"/>
                </a:solidFill>
              </a:rPr>
              <a:t>Breaches</a:t>
            </a:r>
          </a:p>
          <a:p>
            <a:pPr marL="0" indent="0" algn="ctr">
              <a:buNone/>
            </a:pPr>
            <a:r>
              <a:rPr lang="en-US" b="1" dirty="0"/>
              <a:t>2014 - 783 </a:t>
            </a:r>
            <a:r>
              <a:rPr lang="en-US" b="1" dirty="0">
                <a:solidFill>
                  <a:srgbClr val="C00000"/>
                </a:solidFill>
              </a:rPr>
              <a:t>Breaches</a:t>
            </a:r>
          </a:p>
          <a:p>
            <a:pPr marL="0" indent="0" algn="ctr">
              <a:buNone/>
            </a:pPr>
            <a:r>
              <a:rPr lang="en-US" b="1" dirty="0"/>
              <a:t>2015 - 781 </a:t>
            </a:r>
            <a:r>
              <a:rPr lang="en-US" b="1" dirty="0">
                <a:solidFill>
                  <a:srgbClr val="C00000"/>
                </a:solidFill>
              </a:rPr>
              <a:t>Breaches</a:t>
            </a:r>
          </a:p>
          <a:p>
            <a:pPr marL="0" indent="0" algn="ctr">
              <a:buNone/>
            </a:pPr>
            <a:r>
              <a:rPr lang="en-US" b="1" dirty="0"/>
              <a:t>2016 - 1098 </a:t>
            </a:r>
            <a:r>
              <a:rPr lang="en-US" b="1" dirty="0">
                <a:solidFill>
                  <a:srgbClr val="C00000"/>
                </a:solidFill>
              </a:rPr>
              <a:t>Breaches</a:t>
            </a:r>
          </a:p>
          <a:p>
            <a:pPr marL="0" indent="0" algn="ctr">
              <a:buNone/>
            </a:pPr>
            <a:r>
              <a:rPr lang="en-US" b="1" dirty="0"/>
              <a:t>2017 - 1591 </a:t>
            </a:r>
            <a:r>
              <a:rPr lang="en-US" b="1" dirty="0">
                <a:solidFill>
                  <a:srgbClr val="C00000"/>
                </a:solidFill>
              </a:rPr>
              <a:t>Breaches</a:t>
            </a:r>
          </a:p>
          <a:p>
            <a:pPr marL="0" indent="0" algn="ctr">
              <a:buNone/>
            </a:pPr>
            <a:r>
              <a:rPr lang="en-US" b="1" dirty="0"/>
              <a:t>Total U.S. records </a:t>
            </a:r>
            <a:r>
              <a:rPr lang="en-US" b="1" i="1" dirty="0">
                <a:solidFill>
                  <a:srgbClr val="C00000"/>
                </a:solidFill>
              </a:rPr>
              <a:t>breached</a:t>
            </a:r>
            <a:r>
              <a:rPr lang="en-US" b="1" dirty="0"/>
              <a:t>: </a:t>
            </a:r>
            <a:r>
              <a:rPr lang="en-US" b="1" i="1" dirty="0">
                <a:solidFill>
                  <a:srgbClr val="0070C0"/>
                </a:solidFill>
              </a:rPr>
              <a:t>579,520,000</a:t>
            </a:r>
          </a:p>
          <a:p>
            <a:pPr marL="0" indent="0">
              <a:buNone/>
            </a:pPr>
            <a:endParaRPr lang="en-US" b="1" dirty="0"/>
          </a:p>
        </p:txBody>
      </p:sp>
      <p:sp>
        <p:nvSpPr>
          <p:cNvPr id="4" name="TextBox 3">
            <a:extLst>
              <a:ext uri="{FF2B5EF4-FFF2-40B4-BE49-F238E27FC236}">
                <a16:creationId xmlns:a16="http://schemas.microsoft.com/office/drawing/2014/main" id="{3BEE5105-00D0-42F7-ADBA-50B6C2015C97}"/>
              </a:ext>
            </a:extLst>
          </p:cNvPr>
          <p:cNvSpPr txBox="1"/>
          <p:nvPr/>
        </p:nvSpPr>
        <p:spPr>
          <a:xfrm rot="20366196">
            <a:off x="1004501" y="3513662"/>
            <a:ext cx="2923901" cy="1200329"/>
          </a:xfrm>
          <a:prstGeom prst="rect">
            <a:avLst/>
          </a:prstGeom>
          <a:noFill/>
        </p:spPr>
        <p:txBody>
          <a:bodyPr wrap="square" rtlCol="0">
            <a:spAutoFit/>
          </a:bodyPr>
          <a:lstStyle/>
          <a:p>
            <a:r>
              <a:rPr lang="en-US" dirty="0">
                <a:solidFill>
                  <a:srgbClr val="FF0000"/>
                </a:solidFill>
              </a:rPr>
              <a:t>70%</a:t>
            </a:r>
            <a:r>
              <a:rPr lang="en-US" dirty="0"/>
              <a:t> of consumers would stop doing business with a company that had experienced a data breach.* </a:t>
            </a:r>
          </a:p>
        </p:txBody>
      </p:sp>
      <p:sp>
        <p:nvSpPr>
          <p:cNvPr id="5" name="TextBox 4">
            <a:extLst>
              <a:ext uri="{FF2B5EF4-FFF2-40B4-BE49-F238E27FC236}">
                <a16:creationId xmlns:a16="http://schemas.microsoft.com/office/drawing/2014/main" id="{C2A91637-6449-47BB-909A-FF6EE6E50032}"/>
              </a:ext>
            </a:extLst>
          </p:cNvPr>
          <p:cNvSpPr txBox="1"/>
          <p:nvPr/>
        </p:nvSpPr>
        <p:spPr>
          <a:xfrm rot="1287137">
            <a:off x="9122349" y="3418351"/>
            <a:ext cx="2346852" cy="1200329"/>
          </a:xfrm>
          <a:prstGeom prst="rect">
            <a:avLst/>
          </a:prstGeom>
          <a:noFill/>
        </p:spPr>
        <p:txBody>
          <a:bodyPr wrap="square" rtlCol="0">
            <a:spAutoFit/>
          </a:bodyPr>
          <a:lstStyle/>
          <a:p>
            <a:r>
              <a:rPr lang="en-US" dirty="0">
                <a:solidFill>
                  <a:srgbClr val="FF0000"/>
                </a:solidFill>
              </a:rPr>
              <a:t>69%</a:t>
            </a:r>
            <a:r>
              <a:rPr lang="en-US" dirty="0"/>
              <a:t> of consumers feel businesses do not take security of consumer data seriously.*</a:t>
            </a:r>
          </a:p>
        </p:txBody>
      </p:sp>
      <p:sp>
        <p:nvSpPr>
          <p:cNvPr id="6" name="TextBox 5">
            <a:extLst>
              <a:ext uri="{FF2B5EF4-FFF2-40B4-BE49-F238E27FC236}">
                <a16:creationId xmlns:a16="http://schemas.microsoft.com/office/drawing/2014/main" id="{75FBD5BB-8728-483E-893E-384E9E5F5B59}"/>
              </a:ext>
            </a:extLst>
          </p:cNvPr>
          <p:cNvSpPr txBox="1"/>
          <p:nvPr/>
        </p:nvSpPr>
        <p:spPr>
          <a:xfrm>
            <a:off x="74762" y="6412357"/>
            <a:ext cx="9005977" cy="369332"/>
          </a:xfrm>
          <a:prstGeom prst="rect">
            <a:avLst/>
          </a:prstGeom>
          <a:noFill/>
        </p:spPr>
        <p:txBody>
          <a:bodyPr wrap="square" rtlCol="0">
            <a:spAutoFit/>
          </a:bodyPr>
          <a:lstStyle/>
          <a:p>
            <a:r>
              <a:rPr lang="en-US" dirty="0"/>
              <a:t>*According to a study of more than 10,000 consumers by </a:t>
            </a:r>
            <a:r>
              <a:rPr lang="en-US" dirty="0" err="1"/>
              <a:t>Germalto</a:t>
            </a:r>
            <a:r>
              <a:rPr lang="en-US" dirty="0"/>
              <a:t>, a data security firm .</a:t>
            </a:r>
          </a:p>
        </p:txBody>
      </p:sp>
    </p:spTree>
    <p:extLst>
      <p:ext uri="{BB962C8B-B14F-4D97-AF65-F5344CB8AC3E}">
        <p14:creationId xmlns:p14="http://schemas.microsoft.com/office/powerpoint/2010/main" val="180256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CE6E-10AD-4943-9819-C9F97492D0C0}"/>
              </a:ext>
            </a:extLst>
          </p:cNvPr>
          <p:cNvSpPr>
            <a:spLocks noGrp="1"/>
          </p:cNvSpPr>
          <p:nvPr>
            <p:ph type="title"/>
          </p:nvPr>
        </p:nvSpPr>
        <p:spPr>
          <a:xfrm>
            <a:off x="838200" y="360608"/>
            <a:ext cx="10515600" cy="991674"/>
          </a:xfrm>
        </p:spPr>
        <p:txBody>
          <a:bodyPr>
            <a:normAutofit fontScale="90000"/>
          </a:bodyPr>
          <a:lstStyle/>
          <a:p>
            <a:pPr algn="ctr"/>
            <a:r>
              <a:rPr lang="en-US" b="1" dirty="0"/>
              <a:t>4 LAWS THAT GOVERN A </a:t>
            </a:r>
            <a:r>
              <a:rPr lang="en-US" b="1" i="1" dirty="0">
                <a:solidFill>
                  <a:srgbClr val="C00000"/>
                </a:solidFill>
              </a:rPr>
              <a:t>DATA BREACH</a:t>
            </a:r>
            <a:br>
              <a:rPr lang="en-US" b="1" dirty="0">
                <a:solidFill>
                  <a:srgbClr val="C00000"/>
                </a:solidFill>
              </a:rPr>
            </a:br>
            <a:r>
              <a:rPr lang="en-US" b="1" dirty="0"/>
              <a:t>AND</a:t>
            </a:r>
            <a:r>
              <a:rPr lang="en-US" b="1" dirty="0">
                <a:solidFill>
                  <a:srgbClr val="C00000"/>
                </a:solidFill>
              </a:rPr>
              <a:t> </a:t>
            </a:r>
            <a:r>
              <a:rPr lang="en-US" b="1" dirty="0"/>
              <a:t>YOUR PENALTIES FOR VIOLATING THEM:</a:t>
            </a:r>
          </a:p>
        </p:txBody>
      </p:sp>
      <p:sp>
        <p:nvSpPr>
          <p:cNvPr id="3" name="Content Placeholder 2">
            <a:extLst>
              <a:ext uri="{FF2B5EF4-FFF2-40B4-BE49-F238E27FC236}">
                <a16:creationId xmlns:a16="http://schemas.microsoft.com/office/drawing/2014/main" id="{618CB273-B578-49D7-A35C-B3FBAB6C1749}"/>
              </a:ext>
            </a:extLst>
          </p:cNvPr>
          <p:cNvSpPr>
            <a:spLocks noGrp="1"/>
          </p:cNvSpPr>
          <p:nvPr>
            <p:ph idx="1"/>
          </p:nvPr>
        </p:nvSpPr>
        <p:spPr>
          <a:xfrm>
            <a:off x="838200" y="1558344"/>
            <a:ext cx="10515600" cy="5061397"/>
          </a:xfrm>
        </p:spPr>
        <p:txBody>
          <a:bodyPr>
            <a:normAutofit/>
          </a:bodyPr>
          <a:lstStyle/>
          <a:p>
            <a:pPr marL="0" indent="0">
              <a:buNone/>
            </a:pPr>
            <a:r>
              <a:rPr lang="en-US" sz="2000" b="1" i="1" u="sng" dirty="0">
                <a:solidFill>
                  <a:srgbClr val="C00000"/>
                </a:solidFill>
              </a:rPr>
              <a:t>GRAMM-LEACH-BLILEY ACT</a:t>
            </a:r>
            <a:r>
              <a:rPr lang="en-US" sz="2000" b="1" i="1" dirty="0">
                <a:solidFill>
                  <a:srgbClr val="C00000"/>
                </a:solidFill>
              </a:rPr>
              <a:t> </a:t>
            </a:r>
            <a:r>
              <a:rPr lang="en-US" sz="2000" b="1" dirty="0"/>
              <a:t>(November 12, 1999): This act legislates how NPI (non-public information) and PII (personal identifiable information) is protected. </a:t>
            </a:r>
            <a:r>
              <a:rPr lang="en-US" sz="2000" b="1" dirty="0">
                <a:solidFill>
                  <a:srgbClr val="C00000"/>
                </a:solidFill>
              </a:rPr>
              <a:t>VIOLATION FINE: </a:t>
            </a:r>
            <a:r>
              <a:rPr lang="en-US" sz="2000" b="1" dirty="0"/>
              <a:t>Up to </a:t>
            </a:r>
            <a:r>
              <a:rPr lang="en-US" sz="2000" b="1" dirty="0">
                <a:solidFill>
                  <a:srgbClr val="00B050"/>
                </a:solidFill>
              </a:rPr>
              <a:t>$100,000 </a:t>
            </a:r>
            <a:r>
              <a:rPr lang="en-US" sz="2000" b="1" dirty="0"/>
              <a:t>per violation, Officers and Directors up to </a:t>
            </a:r>
            <a:r>
              <a:rPr lang="en-US" sz="2000" b="1" dirty="0">
                <a:solidFill>
                  <a:srgbClr val="00B050"/>
                </a:solidFill>
              </a:rPr>
              <a:t>$10,000 </a:t>
            </a:r>
            <a:r>
              <a:rPr lang="en-US" sz="2000" b="1" dirty="0"/>
              <a:t>per violation. Criminal penalty can include up to </a:t>
            </a:r>
            <a:r>
              <a:rPr lang="en-US" sz="2000" b="1" dirty="0">
                <a:solidFill>
                  <a:srgbClr val="C00000"/>
                </a:solidFill>
              </a:rPr>
              <a:t>5 years </a:t>
            </a:r>
            <a:r>
              <a:rPr lang="en-US" sz="2000" b="1" dirty="0"/>
              <a:t>in prison.</a:t>
            </a:r>
          </a:p>
          <a:p>
            <a:pPr marL="0" indent="0">
              <a:buNone/>
            </a:pPr>
            <a:r>
              <a:rPr lang="en-US" sz="2000" b="1" i="1" u="sng" dirty="0">
                <a:solidFill>
                  <a:srgbClr val="C00000"/>
                </a:solidFill>
              </a:rPr>
              <a:t>PRIVACY RULE</a:t>
            </a:r>
            <a:r>
              <a:rPr lang="en-US" sz="2000" b="1" i="1" dirty="0">
                <a:solidFill>
                  <a:srgbClr val="C00000"/>
                </a:solidFill>
              </a:rPr>
              <a:t> </a:t>
            </a:r>
            <a:r>
              <a:rPr lang="en-US" sz="2000" b="1" dirty="0"/>
              <a:t>(May 24, 2000): Any person who gives you Personal Information in connection with a POTENTIAL transaction, even if no application was completed, a Privacy notice MUST be signed and safeguarded. </a:t>
            </a:r>
            <a:r>
              <a:rPr lang="en-US" sz="2000" b="1" dirty="0">
                <a:solidFill>
                  <a:srgbClr val="C00000"/>
                </a:solidFill>
              </a:rPr>
              <a:t>VIOLATION FINE: </a:t>
            </a:r>
            <a:r>
              <a:rPr lang="en-US" sz="2000" b="1" dirty="0"/>
              <a:t>Up to </a:t>
            </a:r>
            <a:r>
              <a:rPr lang="en-US" sz="2000" b="1" dirty="0">
                <a:solidFill>
                  <a:srgbClr val="00B050"/>
                </a:solidFill>
              </a:rPr>
              <a:t>$40,654 </a:t>
            </a:r>
            <a:r>
              <a:rPr lang="en-US" sz="2000" b="1" dirty="0"/>
              <a:t>per violation.</a:t>
            </a:r>
          </a:p>
          <a:p>
            <a:pPr marL="0" indent="0">
              <a:buNone/>
            </a:pPr>
            <a:r>
              <a:rPr lang="en-US" sz="2000" b="1" i="1" u="sng" dirty="0">
                <a:solidFill>
                  <a:srgbClr val="C00000"/>
                </a:solidFill>
              </a:rPr>
              <a:t>SAFEGUARD RULE</a:t>
            </a:r>
            <a:r>
              <a:rPr lang="en-US" sz="2000" b="1" i="1" dirty="0">
                <a:solidFill>
                  <a:srgbClr val="C00000"/>
                </a:solidFill>
              </a:rPr>
              <a:t> </a:t>
            </a:r>
            <a:r>
              <a:rPr lang="en-US" sz="2000" b="1" dirty="0"/>
              <a:t>(May 23, 2002): Requires a written information security plan or </a:t>
            </a:r>
            <a:r>
              <a:rPr lang="en-US" sz="2000" b="1" i="1" dirty="0">
                <a:solidFill>
                  <a:srgbClr val="C00000"/>
                </a:solidFill>
              </a:rPr>
              <a:t>DATA BREACH RESPONSE PLAN</a:t>
            </a:r>
            <a:r>
              <a:rPr lang="en-US" sz="2000" b="1" dirty="0"/>
              <a:t>. This defines how YOU handle customer information, and the steps </a:t>
            </a:r>
            <a:r>
              <a:rPr lang="en-US" sz="2000" b="1" dirty="0">
                <a:solidFill>
                  <a:srgbClr val="C00000"/>
                </a:solidFill>
              </a:rPr>
              <a:t>YOU</a:t>
            </a:r>
            <a:r>
              <a:rPr lang="en-US" sz="2000" b="1" dirty="0"/>
              <a:t> would take in the event of a </a:t>
            </a:r>
            <a:r>
              <a:rPr lang="en-US" sz="2000" b="1" i="1" dirty="0">
                <a:solidFill>
                  <a:srgbClr val="C00000"/>
                </a:solidFill>
              </a:rPr>
              <a:t>DATA BREACH</a:t>
            </a:r>
            <a:r>
              <a:rPr lang="en-US" sz="2000" b="1" dirty="0"/>
              <a:t>, INCLUDING who handles what in each phase of the </a:t>
            </a:r>
            <a:r>
              <a:rPr lang="en-US" sz="2000" b="1" i="1" dirty="0">
                <a:solidFill>
                  <a:srgbClr val="C00000"/>
                </a:solidFill>
              </a:rPr>
              <a:t>DATA BREACH</a:t>
            </a:r>
            <a:r>
              <a:rPr lang="en-US" sz="2000" b="1" dirty="0"/>
              <a:t>. </a:t>
            </a:r>
            <a:r>
              <a:rPr lang="en-US" sz="2000" b="1" dirty="0">
                <a:solidFill>
                  <a:srgbClr val="C00000"/>
                </a:solidFill>
              </a:rPr>
              <a:t>VIOLATION FINE: </a:t>
            </a:r>
            <a:r>
              <a:rPr lang="en-US" sz="2000" b="1" dirty="0"/>
              <a:t>Up to</a:t>
            </a:r>
            <a:r>
              <a:rPr lang="en-US" sz="2000" b="1" dirty="0">
                <a:solidFill>
                  <a:srgbClr val="00B050"/>
                </a:solidFill>
              </a:rPr>
              <a:t> $40,654 </a:t>
            </a:r>
            <a:r>
              <a:rPr lang="en-US" sz="2000" b="1" dirty="0"/>
              <a:t>per violation.</a:t>
            </a:r>
          </a:p>
          <a:p>
            <a:pPr marL="0" indent="0">
              <a:buNone/>
            </a:pPr>
            <a:r>
              <a:rPr lang="en-US" sz="2000" b="1" i="1" u="sng" dirty="0">
                <a:solidFill>
                  <a:srgbClr val="C00000"/>
                </a:solidFill>
              </a:rPr>
              <a:t>RED FLAGS RULE</a:t>
            </a:r>
            <a:r>
              <a:rPr lang="en-US" sz="2000" b="1" i="1" dirty="0">
                <a:solidFill>
                  <a:srgbClr val="C00000"/>
                </a:solidFill>
              </a:rPr>
              <a:t> </a:t>
            </a:r>
            <a:r>
              <a:rPr lang="en-US" sz="2000" b="1" dirty="0"/>
              <a:t>(December 31, 2010): Requires </a:t>
            </a:r>
            <a:r>
              <a:rPr lang="en-US" sz="2000" b="1" dirty="0">
                <a:solidFill>
                  <a:srgbClr val="C00000"/>
                </a:solidFill>
              </a:rPr>
              <a:t>YOU</a:t>
            </a:r>
            <a:r>
              <a:rPr lang="en-US" sz="2000" b="1" dirty="0"/>
              <a:t> to implement a written identity theft prevention program designed to detect the “red flags” of identity theft in their day-to-day operations, take steps to prevent the crime, and mitigate its damage. </a:t>
            </a:r>
            <a:r>
              <a:rPr lang="en-US" sz="2000" b="1" dirty="0">
                <a:solidFill>
                  <a:srgbClr val="C00000"/>
                </a:solidFill>
              </a:rPr>
              <a:t>VIOLATION FINE: </a:t>
            </a:r>
            <a:r>
              <a:rPr lang="en-US" sz="2000" b="1" dirty="0">
                <a:solidFill>
                  <a:srgbClr val="00B050"/>
                </a:solidFill>
              </a:rPr>
              <a:t>$3,817 </a:t>
            </a:r>
            <a:r>
              <a:rPr lang="en-US" sz="2000" b="1" dirty="0"/>
              <a:t>per violation.</a:t>
            </a:r>
          </a:p>
          <a:p>
            <a:pPr marL="0" indent="0">
              <a:buNone/>
            </a:pPr>
            <a:endParaRPr lang="en-US" sz="2000" b="1" i="1" dirty="0">
              <a:solidFill>
                <a:srgbClr val="C00000"/>
              </a:solidFill>
            </a:endParaRPr>
          </a:p>
          <a:p>
            <a:pPr marL="0" indent="0">
              <a:buNone/>
            </a:pPr>
            <a:endParaRPr lang="en-US" sz="2400" b="1" i="1" dirty="0">
              <a:solidFill>
                <a:srgbClr val="00B050"/>
              </a:solidFill>
            </a:endParaRPr>
          </a:p>
        </p:txBody>
      </p:sp>
    </p:spTree>
    <p:extLst>
      <p:ext uri="{BB962C8B-B14F-4D97-AF65-F5344CB8AC3E}">
        <p14:creationId xmlns:p14="http://schemas.microsoft.com/office/powerpoint/2010/main" val="314628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8D36-AEE5-4E5D-8566-9F68BD8F2275}"/>
              </a:ext>
            </a:extLst>
          </p:cNvPr>
          <p:cNvSpPr>
            <a:spLocks noGrp="1"/>
          </p:cNvSpPr>
          <p:nvPr>
            <p:ph type="title"/>
          </p:nvPr>
        </p:nvSpPr>
        <p:spPr>
          <a:xfrm>
            <a:off x="838200" y="365125"/>
            <a:ext cx="10515600" cy="1154582"/>
          </a:xfrm>
        </p:spPr>
        <p:txBody>
          <a:bodyPr/>
          <a:lstStyle/>
          <a:p>
            <a:pPr algn="ctr"/>
            <a:r>
              <a:rPr lang="en-US" b="1" dirty="0"/>
              <a:t>FTC ENFORCEMENT</a:t>
            </a:r>
          </a:p>
        </p:txBody>
      </p:sp>
      <p:sp>
        <p:nvSpPr>
          <p:cNvPr id="3" name="Content Placeholder 2">
            <a:extLst>
              <a:ext uri="{FF2B5EF4-FFF2-40B4-BE49-F238E27FC236}">
                <a16:creationId xmlns:a16="http://schemas.microsoft.com/office/drawing/2014/main" id="{1D08F3E7-3DC8-41A5-8CDB-2A92245BAA15}"/>
              </a:ext>
            </a:extLst>
          </p:cNvPr>
          <p:cNvSpPr>
            <a:spLocks noGrp="1"/>
          </p:cNvSpPr>
          <p:nvPr>
            <p:ph idx="1"/>
          </p:nvPr>
        </p:nvSpPr>
        <p:spPr>
          <a:xfrm>
            <a:off x="838200" y="1519707"/>
            <a:ext cx="10515600" cy="5228824"/>
          </a:xfrm>
        </p:spPr>
        <p:txBody>
          <a:bodyPr>
            <a:normAutofit/>
          </a:bodyPr>
          <a:lstStyle/>
          <a:p>
            <a:pPr marL="0" indent="0">
              <a:buNone/>
            </a:pPr>
            <a:r>
              <a:rPr lang="en-US" sz="2400" b="1" dirty="0"/>
              <a:t>Besides Federal and State Laws that may apply, should a </a:t>
            </a:r>
            <a:r>
              <a:rPr lang="en-US" sz="2400" b="1" i="1" dirty="0">
                <a:solidFill>
                  <a:srgbClr val="C00000"/>
                </a:solidFill>
              </a:rPr>
              <a:t>DATA BREACH</a:t>
            </a:r>
            <a:r>
              <a:rPr lang="en-US" sz="2400" b="1" dirty="0"/>
              <a:t> occur, the FTC (Federal Trade Commission) may also fine and/or require ongoing audits.</a:t>
            </a:r>
          </a:p>
          <a:p>
            <a:pPr marL="0" indent="0">
              <a:buNone/>
            </a:pPr>
            <a:r>
              <a:rPr lang="en-US" sz="2400" b="1" dirty="0"/>
              <a:t>An example is </a:t>
            </a:r>
            <a:r>
              <a:rPr lang="en-US" sz="2400" b="1" dirty="0">
                <a:solidFill>
                  <a:srgbClr val="C00000"/>
                </a:solidFill>
              </a:rPr>
              <a:t>Franklin Budget Car Sales</a:t>
            </a:r>
            <a:r>
              <a:rPr lang="en-US" sz="2400" b="1" dirty="0"/>
              <a:t>, also known as </a:t>
            </a:r>
            <a:r>
              <a:rPr lang="en-US" sz="2400" b="1" dirty="0">
                <a:solidFill>
                  <a:srgbClr val="C00000"/>
                </a:solidFill>
              </a:rPr>
              <a:t>Franklin Toyota/Scion </a:t>
            </a:r>
            <a:r>
              <a:rPr lang="en-US" sz="2400" b="1" dirty="0"/>
              <a:t>of</a:t>
            </a:r>
            <a:r>
              <a:rPr lang="en-US" sz="2400" b="1" dirty="0">
                <a:solidFill>
                  <a:srgbClr val="C00000"/>
                </a:solidFill>
              </a:rPr>
              <a:t> </a:t>
            </a:r>
            <a:r>
              <a:rPr lang="en-US" sz="2400" b="1" dirty="0"/>
              <a:t>Statesboro, Georgia, who experienced a breach of 95,000 names, violating the Gramm-Leach-Bliley (GLB) Safeguards Rule, as well as Section 5 of the FTC Act. </a:t>
            </a:r>
            <a:r>
              <a:rPr lang="en-US" sz="2400" b="1" dirty="0">
                <a:solidFill>
                  <a:srgbClr val="C00000"/>
                </a:solidFill>
              </a:rPr>
              <a:t>Franklin</a:t>
            </a:r>
            <a:r>
              <a:rPr lang="en-US" sz="2400" b="1" dirty="0"/>
              <a:t> also failed to provide annual privacy notices and provide a mechanism by which consumers could opt out of information sharing with third parties, in violation of the GLB Privacy Rule. </a:t>
            </a:r>
          </a:p>
          <a:p>
            <a:pPr marL="0" indent="0">
              <a:buNone/>
            </a:pPr>
            <a:r>
              <a:rPr lang="en-US" sz="2400" b="1" dirty="0"/>
              <a:t>The settlement agreement with </a:t>
            </a:r>
            <a:r>
              <a:rPr lang="en-US" sz="2400" b="1" dirty="0">
                <a:solidFill>
                  <a:srgbClr val="C00000"/>
                </a:solidFill>
              </a:rPr>
              <a:t>Franklin </a:t>
            </a:r>
            <a:r>
              <a:rPr lang="en-US" sz="2400" b="1" dirty="0"/>
              <a:t>bars misrepresentations about the privacy, security, confidentiality, and integrity of personal information collected from consumers. It bars </a:t>
            </a:r>
            <a:r>
              <a:rPr lang="en-US" sz="2400" b="1" dirty="0">
                <a:solidFill>
                  <a:srgbClr val="C00000"/>
                </a:solidFill>
              </a:rPr>
              <a:t>Franklin</a:t>
            </a:r>
            <a:r>
              <a:rPr lang="en-US" sz="2400" b="1" dirty="0"/>
              <a:t> from violating the GLB Safeguards Rule and Privacy Rule. Under the settlement, </a:t>
            </a:r>
            <a:r>
              <a:rPr lang="en-US" sz="2400" b="1" dirty="0">
                <a:solidFill>
                  <a:srgbClr val="C00000"/>
                </a:solidFill>
              </a:rPr>
              <a:t>Franklin</a:t>
            </a:r>
            <a:r>
              <a:rPr lang="en-US" sz="2400" b="1" dirty="0"/>
              <a:t> must also establish and maintain a comprehensive information security program </a:t>
            </a:r>
            <a:r>
              <a:rPr lang="en-US" sz="2400" b="1" i="1" u="sng" dirty="0">
                <a:solidFill>
                  <a:srgbClr val="C00000"/>
                </a:solidFill>
              </a:rPr>
              <a:t>and undergo data security </a:t>
            </a:r>
            <a:r>
              <a:rPr lang="en-US" sz="2400" b="1" i="1" u="sng" dirty="0">
                <a:solidFill>
                  <a:srgbClr val="00B050"/>
                </a:solidFill>
              </a:rPr>
              <a:t>audits</a:t>
            </a:r>
            <a:r>
              <a:rPr lang="en-US" sz="2400" b="1" i="1" u="sng" dirty="0">
                <a:solidFill>
                  <a:srgbClr val="C00000"/>
                </a:solidFill>
              </a:rPr>
              <a:t> by independent auditors every other year for </a:t>
            </a:r>
            <a:r>
              <a:rPr lang="en-US" sz="2400" b="1" i="1" u="sng" dirty="0">
                <a:solidFill>
                  <a:srgbClr val="00B050"/>
                </a:solidFill>
              </a:rPr>
              <a:t>20 years</a:t>
            </a:r>
            <a:r>
              <a:rPr lang="en-US" sz="2400" b="1" i="1" u="sng" dirty="0">
                <a:solidFill>
                  <a:srgbClr val="C00000"/>
                </a:solidFill>
              </a:rPr>
              <a:t>.</a:t>
            </a:r>
          </a:p>
        </p:txBody>
      </p:sp>
    </p:spTree>
    <p:extLst>
      <p:ext uri="{BB962C8B-B14F-4D97-AF65-F5344CB8AC3E}">
        <p14:creationId xmlns:p14="http://schemas.microsoft.com/office/powerpoint/2010/main" val="164001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C2BF-B532-4EC6-B176-C2736B95914C}"/>
              </a:ext>
            </a:extLst>
          </p:cNvPr>
          <p:cNvSpPr>
            <a:spLocks noGrp="1"/>
          </p:cNvSpPr>
          <p:nvPr>
            <p:ph type="title"/>
          </p:nvPr>
        </p:nvSpPr>
        <p:spPr>
          <a:xfrm>
            <a:off x="838200" y="109268"/>
            <a:ext cx="10515600" cy="1145006"/>
          </a:xfrm>
        </p:spPr>
        <p:txBody>
          <a:bodyPr/>
          <a:lstStyle/>
          <a:p>
            <a:pPr algn="ctr"/>
            <a:r>
              <a:rPr lang="en-US" b="1" dirty="0"/>
              <a:t>Are </a:t>
            </a:r>
            <a:r>
              <a:rPr lang="en-US" b="1" dirty="0">
                <a:solidFill>
                  <a:srgbClr val="C00000"/>
                </a:solidFill>
              </a:rPr>
              <a:t>YOU</a:t>
            </a:r>
            <a:r>
              <a:rPr lang="en-US" b="1" dirty="0"/>
              <a:t> Prepared for a </a:t>
            </a:r>
            <a:r>
              <a:rPr lang="en-US" b="1" dirty="0">
                <a:solidFill>
                  <a:srgbClr val="C00000"/>
                </a:solidFill>
              </a:rPr>
              <a:t>DATA BREACH ?</a:t>
            </a:r>
          </a:p>
        </p:txBody>
      </p:sp>
      <p:sp>
        <p:nvSpPr>
          <p:cNvPr id="3" name="Content Placeholder 2">
            <a:extLst>
              <a:ext uri="{FF2B5EF4-FFF2-40B4-BE49-F238E27FC236}">
                <a16:creationId xmlns:a16="http://schemas.microsoft.com/office/drawing/2014/main" id="{2F6CED40-E3BC-4CAF-AD86-38D9BAD5C8B9}"/>
              </a:ext>
            </a:extLst>
          </p:cNvPr>
          <p:cNvSpPr>
            <a:spLocks noGrp="1"/>
          </p:cNvSpPr>
          <p:nvPr>
            <p:ph idx="1"/>
          </p:nvPr>
        </p:nvSpPr>
        <p:spPr>
          <a:xfrm>
            <a:off x="838200" y="1184694"/>
            <a:ext cx="10515600" cy="5473683"/>
          </a:xfrm>
        </p:spPr>
        <p:txBody>
          <a:bodyPr/>
          <a:lstStyle/>
          <a:p>
            <a:pPr marL="0" indent="0" algn="ctr">
              <a:buNone/>
            </a:pPr>
            <a:r>
              <a:rPr lang="en-US" b="1" i="1" u="sng" dirty="0"/>
              <a:t>Do </a:t>
            </a:r>
            <a:r>
              <a:rPr lang="en-US" b="1" i="1" u="sng" dirty="0">
                <a:solidFill>
                  <a:srgbClr val="C00000"/>
                </a:solidFill>
              </a:rPr>
              <a:t>YOU</a:t>
            </a:r>
            <a:r>
              <a:rPr lang="en-US" b="1" i="1" u="sng" dirty="0"/>
              <a:t> have a:</a:t>
            </a:r>
          </a:p>
          <a:p>
            <a:pPr algn="ctr"/>
            <a:r>
              <a:rPr lang="en-US" b="1" dirty="0"/>
              <a:t>FORMAL INCIDENT RESPONSE PLAN?</a:t>
            </a:r>
          </a:p>
          <a:p>
            <a:pPr algn="ctr"/>
            <a:r>
              <a:rPr lang="en-US" b="1" dirty="0">
                <a:solidFill>
                  <a:srgbClr val="C00000"/>
                </a:solidFill>
              </a:rPr>
              <a:t>BREACH</a:t>
            </a:r>
            <a:r>
              <a:rPr lang="en-US" b="1" dirty="0"/>
              <a:t> COACH?</a:t>
            </a:r>
          </a:p>
          <a:p>
            <a:pPr algn="ctr"/>
            <a:r>
              <a:rPr lang="en-US" b="1" dirty="0"/>
              <a:t>FORENSIC IT COMPANY?</a:t>
            </a:r>
          </a:p>
          <a:p>
            <a:pPr algn="ctr"/>
            <a:r>
              <a:rPr lang="en-US" b="1" dirty="0"/>
              <a:t>NOTIFICATION COMPANY?</a:t>
            </a:r>
          </a:p>
          <a:p>
            <a:pPr algn="ctr"/>
            <a:r>
              <a:rPr lang="en-US" b="1" dirty="0"/>
              <a:t>MITIGATION COMPANY?</a:t>
            </a:r>
          </a:p>
          <a:p>
            <a:pPr algn="ctr"/>
            <a:r>
              <a:rPr lang="en-US" b="1" i="1" dirty="0">
                <a:solidFill>
                  <a:srgbClr val="C00000"/>
                </a:solidFill>
              </a:rPr>
              <a:t>DATA BREACH </a:t>
            </a:r>
            <a:r>
              <a:rPr lang="en-US" b="1" dirty="0"/>
              <a:t>COORDINATOR AND TEAM?</a:t>
            </a:r>
          </a:p>
          <a:p>
            <a:pPr algn="ctr"/>
            <a:r>
              <a:rPr lang="en-US" b="1" dirty="0"/>
              <a:t>ENOUGH CYBER/SECURITY INSURANCE?</a:t>
            </a:r>
          </a:p>
          <a:p>
            <a:pPr marL="0" indent="0" algn="ctr">
              <a:buNone/>
            </a:pPr>
            <a:r>
              <a:rPr lang="en-US" b="1" i="1" dirty="0"/>
              <a:t>If </a:t>
            </a:r>
            <a:r>
              <a:rPr lang="en-US" b="1" i="1" dirty="0">
                <a:solidFill>
                  <a:srgbClr val="C00000"/>
                </a:solidFill>
              </a:rPr>
              <a:t>YOUR</a:t>
            </a:r>
            <a:r>
              <a:rPr lang="en-US" b="1" i="1" dirty="0"/>
              <a:t> answer is </a:t>
            </a:r>
            <a:r>
              <a:rPr lang="en-US" b="1" i="1" dirty="0">
                <a:solidFill>
                  <a:srgbClr val="C00000"/>
                </a:solidFill>
              </a:rPr>
              <a:t>NO</a:t>
            </a:r>
            <a:r>
              <a:rPr lang="en-US" b="1" i="1" dirty="0"/>
              <a:t> to any of the above,</a:t>
            </a:r>
          </a:p>
          <a:p>
            <a:pPr marL="0" indent="0" algn="ctr">
              <a:buNone/>
            </a:pPr>
            <a:r>
              <a:rPr lang="en-US" b="1" i="1" u="sng" dirty="0">
                <a:solidFill>
                  <a:srgbClr val="C00000"/>
                </a:solidFill>
              </a:rPr>
              <a:t>YOU’RE NOT PREPARED and YOUR </a:t>
            </a:r>
            <a:r>
              <a:rPr lang="en-US" b="1" i="1" u="sng" dirty="0">
                <a:solidFill>
                  <a:schemeClr val="accent6"/>
                </a:solidFill>
              </a:rPr>
              <a:t>PENALTIES</a:t>
            </a:r>
            <a:r>
              <a:rPr lang="en-US" b="1" i="1" u="sng" dirty="0">
                <a:solidFill>
                  <a:srgbClr val="C00000"/>
                </a:solidFill>
              </a:rPr>
              <a:t> ARE STIFF!</a:t>
            </a:r>
            <a:endParaRPr lang="en-US" b="1" u="sng" dirty="0">
              <a:solidFill>
                <a:srgbClr val="C00000"/>
              </a:solidFill>
            </a:endParaRPr>
          </a:p>
          <a:p>
            <a:pPr marL="0" indent="0" algn="ctr">
              <a:buNone/>
            </a:pPr>
            <a:endParaRPr lang="en-US" b="1" dirty="0"/>
          </a:p>
        </p:txBody>
      </p:sp>
      <p:sp>
        <p:nvSpPr>
          <p:cNvPr id="4" name="TextBox 3">
            <a:extLst>
              <a:ext uri="{FF2B5EF4-FFF2-40B4-BE49-F238E27FC236}">
                <a16:creationId xmlns:a16="http://schemas.microsoft.com/office/drawing/2014/main" id="{4289F2C6-3213-4DFE-8F87-63ECE0D864A0}"/>
              </a:ext>
            </a:extLst>
          </p:cNvPr>
          <p:cNvSpPr txBox="1"/>
          <p:nvPr/>
        </p:nvSpPr>
        <p:spPr>
          <a:xfrm rot="21048066">
            <a:off x="462601" y="2767279"/>
            <a:ext cx="2572386" cy="1323439"/>
          </a:xfrm>
          <a:prstGeom prst="rect">
            <a:avLst/>
          </a:prstGeom>
          <a:noFill/>
        </p:spPr>
        <p:txBody>
          <a:bodyPr wrap="square" rtlCol="0">
            <a:spAutoFit/>
          </a:bodyPr>
          <a:lstStyle/>
          <a:p>
            <a:r>
              <a:rPr lang="en-US" sz="1600" b="1" dirty="0">
                <a:solidFill>
                  <a:srgbClr val="C00000"/>
                </a:solidFill>
              </a:rPr>
              <a:t>Safeguards Rule</a:t>
            </a:r>
            <a:r>
              <a:rPr lang="en-US" sz="1600" dirty="0"/>
              <a:t> – All companies that take </a:t>
            </a:r>
            <a:r>
              <a:rPr lang="en-US" sz="1600" b="1" dirty="0">
                <a:solidFill>
                  <a:srgbClr val="0070C0"/>
                </a:solidFill>
              </a:rPr>
              <a:t>NPI</a:t>
            </a:r>
            <a:r>
              <a:rPr lang="en-US" sz="1600" dirty="0"/>
              <a:t> or </a:t>
            </a:r>
            <a:r>
              <a:rPr lang="en-US" sz="1600" b="1" dirty="0">
                <a:solidFill>
                  <a:srgbClr val="0070C0"/>
                </a:solidFill>
              </a:rPr>
              <a:t>PII</a:t>
            </a:r>
            <a:r>
              <a:rPr lang="en-US" sz="1600" dirty="0"/>
              <a:t> must have a </a:t>
            </a:r>
            <a:r>
              <a:rPr lang="en-US" sz="1600" i="1" dirty="0">
                <a:solidFill>
                  <a:srgbClr val="C00000"/>
                </a:solidFill>
              </a:rPr>
              <a:t>Data Breach Incident Response Plan</a:t>
            </a:r>
            <a:r>
              <a:rPr lang="en-US" sz="1600" dirty="0"/>
              <a:t> and it must be formalized!</a:t>
            </a:r>
          </a:p>
        </p:txBody>
      </p:sp>
      <p:sp>
        <p:nvSpPr>
          <p:cNvPr id="5" name="TextBox 4">
            <a:extLst>
              <a:ext uri="{FF2B5EF4-FFF2-40B4-BE49-F238E27FC236}">
                <a16:creationId xmlns:a16="http://schemas.microsoft.com/office/drawing/2014/main" id="{EAA679E7-EC11-432F-88B1-861F2FE42219}"/>
              </a:ext>
            </a:extLst>
          </p:cNvPr>
          <p:cNvSpPr txBox="1"/>
          <p:nvPr/>
        </p:nvSpPr>
        <p:spPr>
          <a:xfrm rot="1026879">
            <a:off x="9801454" y="2397947"/>
            <a:ext cx="2156604" cy="2062103"/>
          </a:xfrm>
          <a:prstGeom prst="rect">
            <a:avLst/>
          </a:prstGeom>
          <a:noFill/>
        </p:spPr>
        <p:txBody>
          <a:bodyPr wrap="square" rtlCol="0">
            <a:spAutoFit/>
          </a:bodyPr>
          <a:lstStyle/>
          <a:p>
            <a:r>
              <a:rPr lang="en-US" sz="1600" b="1" dirty="0">
                <a:solidFill>
                  <a:srgbClr val="C00000"/>
                </a:solidFill>
              </a:rPr>
              <a:t>Dealership – Service Providers </a:t>
            </a:r>
            <a:r>
              <a:rPr lang="en-US" sz="1600" dirty="0"/>
              <a:t>must also have a </a:t>
            </a:r>
            <a:r>
              <a:rPr lang="en-US" sz="1600" i="1" dirty="0">
                <a:solidFill>
                  <a:srgbClr val="C00000"/>
                </a:solidFill>
              </a:rPr>
              <a:t>Formalized Incident Response Plan</a:t>
            </a:r>
            <a:r>
              <a:rPr lang="en-US" sz="1600" dirty="0"/>
              <a:t> and </a:t>
            </a:r>
            <a:r>
              <a:rPr lang="en-US" sz="1600" i="1" dirty="0">
                <a:solidFill>
                  <a:srgbClr val="C00000"/>
                </a:solidFill>
              </a:rPr>
              <a:t>Hold Harmless Contract</a:t>
            </a:r>
            <a:r>
              <a:rPr lang="en-US" sz="1600" dirty="0"/>
              <a:t> to manage risk and to limit a </a:t>
            </a:r>
            <a:r>
              <a:rPr lang="en-US" sz="1600" b="1" dirty="0"/>
              <a:t>Dealerships Liability! </a:t>
            </a:r>
          </a:p>
        </p:txBody>
      </p:sp>
    </p:spTree>
    <p:extLst>
      <p:ext uri="{BB962C8B-B14F-4D97-AF65-F5344CB8AC3E}">
        <p14:creationId xmlns:p14="http://schemas.microsoft.com/office/powerpoint/2010/main" val="381703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E0FD-F3F8-4E0A-80C9-BAE5E27BBAFE}"/>
              </a:ext>
            </a:extLst>
          </p:cNvPr>
          <p:cNvSpPr>
            <a:spLocks noGrp="1"/>
          </p:cNvSpPr>
          <p:nvPr>
            <p:ph type="title"/>
          </p:nvPr>
        </p:nvSpPr>
        <p:spPr>
          <a:xfrm>
            <a:off x="412124" y="365125"/>
            <a:ext cx="11294772" cy="1141703"/>
          </a:xfrm>
        </p:spPr>
        <p:txBody>
          <a:bodyPr>
            <a:normAutofit fontScale="90000"/>
          </a:bodyPr>
          <a:lstStyle/>
          <a:p>
            <a:pPr algn="ctr"/>
            <a:r>
              <a:rPr lang="en-US" b="1" i="1" dirty="0">
                <a:solidFill>
                  <a:srgbClr val="C00000"/>
                </a:solidFill>
              </a:rPr>
              <a:t> </a:t>
            </a:r>
            <a:r>
              <a:rPr lang="en-US" b="1" dirty="0"/>
              <a:t>OUR </a:t>
            </a:r>
            <a:r>
              <a:rPr lang="en-US" b="1" i="1" dirty="0">
                <a:solidFill>
                  <a:srgbClr val="C00000"/>
                </a:solidFill>
              </a:rPr>
              <a:t>DATA BREACH </a:t>
            </a:r>
            <a:r>
              <a:rPr lang="en-US" b="1" dirty="0"/>
              <a:t>CERTIFICATION 8 STEP PROCESS</a:t>
            </a:r>
            <a:endParaRPr lang="en-US" b="1" i="1" dirty="0">
              <a:solidFill>
                <a:srgbClr val="C00000"/>
              </a:solidFill>
            </a:endParaRPr>
          </a:p>
        </p:txBody>
      </p:sp>
      <p:sp>
        <p:nvSpPr>
          <p:cNvPr id="3" name="Content Placeholder 2">
            <a:extLst>
              <a:ext uri="{FF2B5EF4-FFF2-40B4-BE49-F238E27FC236}">
                <a16:creationId xmlns:a16="http://schemas.microsoft.com/office/drawing/2014/main" id="{9C588782-290F-4F78-9C38-6D14E1ADD1EB}"/>
              </a:ext>
            </a:extLst>
          </p:cNvPr>
          <p:cNvSpPr>
            <a:spLocks noGrp="1"/>
          </p:cNvSpPr>
          <p:nvPr>
            <p:ph idx="1"/>
          </p:nvPr>
        </p:nvSpPr>
        <p:spPr>
          <a:xfrm>
            <a:off x="842493" y="1604090"/>
            <a:ext cx="10515600" cy="5144439"/>
          </a:xfrm>
        </p:spPr>
        <p:txBody>
          <a:bodyPr>
            <a:normAutofit/>
          </a:bodyPr>
          <a:lstStyle/>
          <a:p>
            <a:pPr marL="0" indent="0" algn="ctr">
              <a:buNone/>
            </a:pPr>
            <a:r>
              <a:rPr lang="en-US" sz="2400" b="1" i="1" dirty="0"/>
              <a:t>STEP 1 - </a:t>
            </a:r>
            <a:r>
              <a:rPr lang="en-US" sz="2400" b="1" dirty="0"/>
              <a:t>Embed </a:t>
            </a:r>
            <a:r>
              <a:rPr lang="en-US" sz="2400" b="1" i="1" dirty="0" err="1"/>
              <a:t>Identity</a:t>
            </a:r>
            <a:r>
              <a:rPr lang="en-US" sz="2400" b="1" i="1" dirty="0" err="1">
                <a:solidFill>
                  <a:srgbClr val="C00000"/>
                </a:solidFill>
              </a:rPr>
              <a:t>MAXX</a:t>
            </a:r>
            <a:r>
              <a:rPr lang="en-US" sz="2400" b="1" i="1" dirty="0">
                <a:solidFill>
                  <a:srgbClr val="C00000"/>
                </a:solidFill>
              </a:rPr>
              <a:t> </a:t>
            </a:r>
            <a:r>
              <a:rPr lang="en-US" sz="2400" b="1" dirty="0"/>
              <a:t>into every deal</a:t>
            </a:r>
            <a:r>
              <a:rPr lang="en-US" sz="2400" dirty="0"/>
              <a:t> </a:t>
            </a:r>
          </a:p>
          <a:p>
            <a:pPr marL="0" indent="0" algn="ctr">
              <a:buNone/>
            </a:pPr>
            <a:r>
              <a:rPr lang="en-US" sz="2400" b="1" i="1" dirty="0"/>
              <a:t>STEP 2</a:t>
            </a:r>
            <a:r>
              <a:rPr lang="en-US" sz="2400" b="1" dirty="0"/>
              <a:t> - Written “FORMAL INCIDENT RESPONSE PLAN”</a:t>
            </a:r>
          </a:p>
          <a:p>
            <a:pPr marL="0" indent="0" algn="ctr">
              <a:buNone/>
            </a:pPr>
            <a:r>
              <a:rPr lang="en-US" sz="2400" b="1" i="1" dirty="0"/>
              <a:t>STEP 3</a:t>
            </a:r>
            <a:r>
              <a:rPr lang="en-US" sz="2400" b="1" dirty="0"/>
              <a:t> - Connect YOUR Dealership with a “Breach Coach”</a:t>
            </a:r>
          </a:p>
          <a:p>
            <a:pPr marL="0" indent="0" algn="ctr">
              <a:buNone/>
            </a:pPr>
            <a:r>
              <a:rPr lang="en-US" sz="2400" b="1" i="1" dirty="0">
                <a:solidFill>
                  <a:schemeClr val="accent2">
                    <a:lumMod val="75000"/>
                  </a:schemeClr>
                </a:solidFill>
              </a:rPr>
              <a:t>(If you wish, we will train your Attorney)</a:t>
            </a:r>
          </a:p>
          <a:p>
            <a:pPr marL="0" indent="0" algn="ctr">
              <a:buNone/>
            </a:pPr>
            <a:r>
              <a:rPr lang="en-US" sz="2400" b="1" i="1" dirty="0"/>
              <a:t>STEP 4</a:t>
            </a:r>
            <a:r>
              <a:rPr lang="en-US" sz="2400" b="1" dirty="0"/>
              <a:t> - Forensic IT for Cyber Attacks &amp; Incident Response –</a:t>
            </a:r>
            <a:r>
              <a:rPr lang="en-US" sz="2400" b="1" dirty="0">
                <a:solidFill>
                  <a:srgbClr val="00B050"/>
                </a:solidFill>
              </a:rPr>
              <a:t>KIVU</a:t>
            </a:r>
          </a:p>
          <a:p>
            <a:pPr marL="0" indent="0" algn="ctr">
              <a:buNone/>
            </a:pPr>
            <a:r>
              <a:rPr lang="en-US" sz="2400" b="1" i="1" dirty="0">
                <a:solidFill>
                  <a:schemeClr val="accent2">
                    <a:lumMod val="75000"/>
                  </a:schemeClr>
                </a:solidFill>
              </a:rPr>
              <a:t>(KIVU has provided incident response since 2009 throughout the globe)</a:t>
            </a:r>
          </a:p>
          <a:p>
            <a:pPr marL="0" indent="0" algn="ctr">
              <a:buNone/>
            </a:pPr>
            <a:r>
              <a:rPr lang="en-US" sz="2400" b="1" i="1" dirty="0"/>
              <a:t>STEP 5</a:t>
            </a:r>
            <a:r>
              <a:rPr lang="en-US" sz="2400" b="1" dirty="0"/>
              <a:t> - Comprehensive </a:t>
            </a:r>
            <a:r>
              <a:rPr lang="en-US" sz="2400" b="1" i="1" dirty="0">
                <a:solidFill>
                  <a:srgbClr val="C00000"/>
                </a:solidFill>
              </a:rPr>
              <a:t>DATA BREACH </a:t>
            </a:r>
            <a:r>
              <a:rPr lang="en-US" sz="2400" b="1" dirty="0"/>
              <a:t>Notification services/notices-</a:t>
            </a:r>
            <a:r>
              <a:rPr lang="en-US" sz="2400" b="1" dirty="0">
                <a:solidFill>
                  <a:srgbClr val="00B0F0"/>
                </a:solidFill>
              </a:rPr>
              <a:t>EPIQ</a:t>
            </a:r>
          </a:p>
          <a:p>
            <a:pPr marL="0" indent="0" algn="ctr">
              <a:buNone/>
            </a:pPr>
            <a:r>
              <a:rPr lang="en-US" sz="2400" b="1" i="1" dirty="0">
                <a:solidFill>
                  <a:schemeClr val="accent2">
                    <a:lumMod val="75000"/>
                  </a:schemeClr>
                </a:solidFill>
              </a:rPr>
              <a:t>(EPIQ Corporate Services is a worldwide notification service company)</a:t>
            </a:r>
          </a:p>
          <a:p>
            <a:pPr marL="0" indent="0" algn="ctr">
              <a:buNone/>
            </a:pPr>
            <a:r>
              <a:rPr lang="en-US" sz="2400" b="1" i="1" dirty="0"/>
              <a:t>STEP 6</a:t>
            </a:r>
            <a:r>
              <a:rPr lang="en-US" sz="2400" b="1" dirty="0"/>
              <a:t> - </a:t>
            </a:r>
            <a:r>
              <a:rPr lang="en-US" sz="2400" b="1" i="1" dirty="0"/>
              <a:t>Identity</a:t>
            </a:r>
            <a:r>
              <a:rPr lang="en-US" sz="2400" b="1" i="1" dirty="0">
                <a:solidFill>
                  <a:srgbClr val="C00000"/>
                </a:solidFill>
              </a:rPr>
              <a:t>Maxx </a:t>
            </a:r>
            <a:r>
              <a:rPr lang="en-US" sz="2400" b="1" dirty="0"/>
              <a:t>“Mitigation” services to protect the affected</a:t>
            </a:r>
          </a:p>
          <a:p>
            <a:pPr marL="0" indent="0" algn="ctr">
              <a:buNone/>
            </a:pPr>
            <a:r>
              <a:rPr lang="en-US" sz="2400" b="1" i="1" dirty="0"/>
              <a:t>STEP 7</a:t>
            </a:r>
            <a:r>
              <a:rPr lang="en-US" sz="2400" b="1" dirty="0"/>
              <a:t> - Appoint a “Breach Coordinator” and team at your Dealership</a:t>
            </a:r>
          </a:p>
          <a:p>
            <a:pPr marL="0" indent="0" algn="ctr">
              <a:buNone/>
            </a:pPr>
            <a:r>
              <a:rPr lang="en-US" sz="2400" b="1" i="1" dirty="0"/>
              <a:t>STEP 8</a:t>
            </a:r>
            <a:r>
              <a:rPr lang="en-US" sz="2400" b="1" dirty="0"/>
              <a:t> - Review Cyber Security Insurance – CyberPolicy.com</a:t>
            </a:r>
          </a:p>
          <a:p>
            <a:pPr marL="0" indent="0" algn="ctr">
              <a:buNone/>
            </a:pPr>
            <a:endParaRPr lang="en-US" sz="2400" b="1" dirty="0"/>
          </a:p>
        </p:txBody>
      </p:sp>
      <p:pic>
        <p:nvPicPr>
          <p:cNvPr id="5" name="Picture 4">
            <a:extLst>
              <a:ext uri="{FF2B5EF4-FFF2-40B4-BE49-F238E27FC236}">
                <a16:creationId xmlns:a16="http://schemas.microsoft.com/office/drawing/2014/main" id="{664488EC-4D70-4A23-812C-AB6CF72C4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119" y="1629489"/>
            <a:ext cx="1854610" cy="353259"/>
          </a:xfrm>
          <a:prstGeom prst="rect">
            <a:avLst/>
          </a:prstGeom>
        </p:spPr>
      </p:pic>
      <p:pic>
        <p:nvPicPr>
          <p:cNvPr id="7" name="Picture 6">
            <a:extLst>
              <a:ext uri="{FF2B5EF4-FFF2-40B4-BE49-F238E27FC236}">
                <a16:creationId xmlns:a16="http://schemas.microsoft.com/office/drawing/2014/main" id="{CE5D99BD-3642-4601-97C7-39D31EC20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784" y="5330282"/>
            <a:ext cx="1761203" cy="335467"/>
          </a:xfrm>
          <a:prstGeom prst="rect">
            <a:avLst/>
          </a:prstGeom>
        </p:spPr>
      </p:pic>
    </p:spTree>
    <p:extLst>
      <p:ext uri="{BB962C8B-B14F-4D97-AF65-F5344CB8AC3E}">
        <p14:creationId xmlns:p14="http://schemas.microsoft.com/office/powerpoint/2010/main" val="363945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1F2E-E08E-4054-A869-D14A11C51A6F}"/>
              </a:ext>
            </a:extLst>
          </p:cNvPr>
          <p:cNvSpPr>
            <a:spLocks noGrp="1"/>
          </p:cNvSpPr>
          <p:nvPr>
            <p:ph type="title"/>
          </p:nvPr>
        </p:nvSpPr>
        <p:spPr/>
        <p:txBody>
          <a:bodyPr>
            <a:normAutofit fontScale="90000"/>
          </a:bodyPr>
          <a:lstStyle/>
          <a:p>
            <a:pPr algn="ctr"/>
            <a:r>
              <a:rPr lang="en-US" b="1" dirty="0"/>
              <a:t>PROTECTING YOUR </a:t>
            </a:r>
            <a:r>
              <a:rPr lang="en-US" b="1" dirty="0">
                <a:solidFill>
                  <a:srgbClr val="C00000"/>
                </a:solidFill>
              </a:rPr>
              <a:t>CUSTOMERS</a:t>
            </a:r>
            <a:r>
              <a:rPr lang="en-US" b="1" dirty="0"/>
              <a:t> AND </a:t>
            </a:r>
            <a:r>
              <a:rPr lang="en-US" b="1" dirty="0">
                <a:solidFill>
                  <a:srgbClr val="C00000"/>
                </a:solidFill>
              </a:rPr>
              <a:t>YOU </a:t>
            </a:r>
            <a:r>
              <a:rPr lang="en-US" b="1" dirty="0"/>
              <a:t>WITH</a:t>
            </a:r>
            <a:br>
              <a:rPr lang="en-US" b="1" dirty="0"/>
            </a:br>
            <a:r>
              <a:rPr lang="en-US" b="1" i="1" dirty="0" err="1"/>
              <a:t>Identity</a:t>
            </a:r>
            <a:r>
              <a:rPr lang="en-US" b="1" i="1" dirty="0" err="1">
                <a:solidFill>
                  <a:srgbClr val="C00000"/>
                </a:solidFill>
              </a:rPr>
              <a:t>MAXX</a:t>
            </a:r>
            <a:r>
              <a:rPr lang="en-US" b="1" i="1" dirty="0">
                <a:solidFill>
                  <a:srgbClr val="C00000"/>
                </a:solidFill>
              </a:rPr>
              <a:t> </a:t>
            </a:r>
            <a:br>
              <a:rPr lang="en-US" b="1" i="1" dirty="0">
                <a:solidFill>
                  <a:srgbClr val="C00000"/>
                </a:solidFill>
              </a:rPr>
            </a:br>
            <a:r>
              <a:rPr lang="en-US" sz="1600" b="1" i="1" dirty="0"/>
              <a:t>Powered by PRIVACY</a:t>
            </a:r>
            <a:r>
              <a:rPr lang="en-US" sz="1600" b="1" i="1" dirty="0">
                <a:solidFill>
                  <a:srgbClr val="00B050"/>
                </a:solidFill>
              </a:rPr>
              <a:t>MAXX</a:t>
            </a:r>
            <a:endParaRPr lang="en-US" sz="1600" b="1" dirty="0">
              <a:solidFill>
                <a:srgbClr val="00B050"/>
              </a:solidFill>
            </a:endParaRPr>
          </a:p>
        </p:txBody>
      </p:sp>
      <p:sp>
        <p:nvSpPr>
          <p:cNvPr id="3" name="Content Placeholder 2">
            <a:extLst>
              <a:ext uri="{FF2B5EF4-FFF2-40B4-BE49-F238E27FC236}">
                <a16:creationId xmlns:a16="http://schemas.microsoft.com/office/drawing/2014/main" id="{3B0436F9-28A4-4158-9825-5310144F6798}"/>
              </a:ext>
            </a:extLst>
          </p:cNvPr>
          <p:cNvSpPr>
            <a:spLocks noGrp="1"/>
          </p:cNvSpPr>
          <p:nvPr>
            <p:ph idx="1"/>
          </p:nvPr>
        </p:nvSpPr>
        <p:spPr>
          <a:xfrm>
            <a:off x="838200" y="1753449"/>
            <a:ext cx="10515600" cy="4739426"/>
          </a:xfrm>
        </p:spPr>
        <p:txBody>
          <a:bodyPr>
            <a:normAutofit fontScale="92500" lnSpcReduction="10000"/>
          </a:bodyPr>
          <a:lstStyle/>
          <a:p>
            <a:pPr marL="0" indent="0" algn="ctr">
              <a:buNone/>
            </a:pPr>
            <a:r>
              <a:rPr lang="en-US" sz="2400" b="1" dirty="0"/>
              <a:t>The Most Comprehensive Monitoring &amp; Recovery Program in the Industry</a:t>
            </a:r>
          </a:p>
          <a:p>
            <a:pPr marL="457200" indent="-457200" algn="ctr">
              <a:buAutoNum type="arabicParenR"/>
            </a:pPr>
            <a:r>
              <a:rPr lang="en-US" sz="2400" b="1" dirty="0">
                <a:solidFill>
                  <a:srgbClr val="C00000"/>
                </a:solidFill>
              </a:rPr>
              <a:t>RECOVERY/RESTORATION</a:t>
            </a:r>
          </a:p>
          <a:p>
            <a:pPr marL="0" indent="0" algn="ctr">
              <a:buNone/>
            </a:pPr>
            <a:r>
              <a:rPr lang="en-US" sz="2400" b="1" dirty="0"/>
              <a:t>FULL IDENTITY THEFT RECOVERY &amp; RESTORATION FOR THE ENTIRE FAMILY AT A </a:t>
            </a:r>
            <a:r>
              <a:rPr lang="en-US" sz="2400" b="1" i="1" dirty="0">
                <a:solidFill>
                  <a:srgbClr val="00B050"/>
                </a:solidFill>
              </a:rPr>
              <a:t>SINGLE COST</a:t>
            </a:r>
            <a:r>
              <a:rPr lang="en-US" sz="2400" b="1" dirty="0"/>
              <a:t>. In the event of a </a:t>
            </a:r>
            <a:r>
              <a:rPr lang="en-US" sz="2400" b="1" i="1" dirty="0">
                <a:solidFill>
                  <a:srgbClr val="C00000"/>
                </a:solidFill>
              </a:rPr>
              <a:t>breach</a:t>
            </a:r>
            <a:r>
              <a:rPr lang="en-US" sz="2400" b="1" dirty="0"/>
              <a:t>, </a:t>
            </a:r>
            <a:r>
              <a:rPr lang="en-US" sz="2400" b="1" dirty="0">
                <a:solidFill>
                  <a:srgbClr val="C00000"/>
                </a:solidFill>
              </a:rPr>
              <a:t>WE DO ALL THE WORK. </a:t>
            </a:r>
            <a:r>
              <a:rPr lang="en-US" sz="2400" b="1" dirty="0"/>
              <a:t>The customer simply signs a </a:t>
            </a:r>
            <a:r>
              <a:rPr lang="en-US" sz="2400" b="1" i="1" u="sng" dirty="0">
                <a:solidFill>
                  <a:schemeClr val="accent1">
                    <a:lumMod val="75000"/>
                  </a:schemeClr>
                </a:solidFill>
              </a:rPr>
              <a:t>Limited Power of Attorney </a:t>
            </a:r>
            <a:r>
              <a:rPr lang="en-US" sz="2400" b="1" dirty="0"/>
              <a:t>and an assigned personal advocate handles everything.</a:t>
            </a:r>
          </a:p>
          <a:p>
            <a:pPr marL="0" indent="0" algn="ctr">
              <a:buNone/>
            </a:pPr>
            <a:r>
              <a:rPr lang="en-US" sz="2400" b="1" dirty="0">
                <a:solidFill>
                  <a:srgbClr val="C00000"/>
                </a:solidFill>
              </a:rPr>
              <a:t>2) FULL IDENTITY THEFT MONITORING </a:t>
            </a:r>
            <a:endParaRPr lang="en-US" sz="2400" b="1" dirty="0"/>
          </a:p>
          <a:p>
            <a:pPr marL="0" indent="0" algn="ctr">
              <a:buNone/>
            </a:pPr>
            <a:r>
              <a:rPr lang="en-US" sz="2400" b="1" dirty="0">
                <a:solidFill>
                  <a:srgbClr val="C00000"/>
                </a:solidFill>
              </a:rPr>
              <a:t>3) MEDICAL IDENTITY FRAUD REPAIR</a:t>
            </a:r>
          </a:p>
          <a:p>
            <a:pPr marL="0" indent="0" algn="ctr">
              <a:buNone/>
            </a:pPr>
            <a:r>
              <a:rPr lang="en-US" sz="2400" b="1" dirty="0">
                <a:solidFill>
                  <a:srgbClr val="C00000"/>
                </a:solidFill>
              </a:rPr>
              <a:t>4) IRS FRAUDULENT FILINGS REPAIR</a:t>
            </a:r>
          </a:p>
          <a:p>
            <a:pPr marL="0" indent="0" algn="ctr">
              <a:buNone/>
            </a:pPr>
            <a:r>
              <a:rPr lang="en-US" sz="2400" b="1" dirty="0">
                <a:solidFill>
                  <a:srgbClr val="C00000"/>
                </a:solidFill>
              </a:rPr>
              <a:t>5) NO DATE OF BIRTH OR SOCIAL SECURITY NUMBER NEEDED TO RETAIN COVERAGE</a:t>
            </a:r>
          </a:p>
          <a:p>
            <a:pPr marL="0" indent="0" algn="ctr">
              <a:buNone/>
            </a:pPr>
            <a:r>
              <a:rPr lang="en-US" sz="2400" b="1" dirty="0"/>
              <a:t>Real time fraud alerts – Monthly status reports – Unlimited Restorations – No exclusions or deductibles – LIVE 24/7/365 support – </a:t>
            </a:r>
            <a:r>
              <a:rPr lang="en-US" sz="2400" b="1" u="sng" dirty="0"/>
              <a:t>Unlimited Years Stay Fixed Guarantee</a:t>
            </a:r>
          </a:p>
          <a:p>
            <a:pPr marL="0" indent="0" algn="ctr">
              <a:buNone/>
            </a:pPr>
            <a:r>
              <a:rPr lang="en-US" sz="3000" b="1" u="sng" dirty="0">
                <a:solidFill>
                  <a:srgbClr val="C00000"/>
                </a:solidFill>
              </a:rPr>
              <a:t>FULLY INSURED IDENTITY THEFT PROGRAM </a:t>
            </a:r>
            <a:endParaRPr lang="en-US" sz="1800" b="1" u="sng" dirty="0">
              <a:solidFill>
                <a:srgbClr val="C00000"/>
              </a:solidFill>
            </a:endParaRPr>
          </a:p>
          <a:p>
            <a:pPr marL="0" indent="0" algn="ctr">
              <a:buNone/>
            </a:pPr>
            <a:r>
              <a:rPr lang="en-US" sz="1600" b="1" dirty="0"/>
              <a:t>PLATEAU CASUALTY INSURANCE COMPANY - RATED AM BEST A (EXCELLENT)</a:t>
            </a:r>
            <a:endParaRPr lang="en-US" sz="1700" b="1" dirty="0"/>
          </a:p>
        </p:txBody>
      </p:sp>
      <p:pic>
        <p:nvPicPr>
          <p:cNvPr id="5" name="Picture 4">
            <a:extLst>
              <a:ext uri="{FF2B5EF4-FFF2-40B4-BE49-F238E27FC236}">
                <a16:creationId xmlns:a16="http://schemas.microsoft.com/office/drawing/2014/main" id="{7B7FFCC4-1F73-45EB-A8B9-D6EEC379D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939" y="877302"/>
            <a:ext cx="3070122" cy="584785"/>
          </a:xfrm>
          <a:prstGeom prst="rect">
            <a:avLst/>
          </a:prstGeom>
        </p:spPr>
      </p:pic>
    </p:spTree>
    <p:extLst>
      <p:ext uri="{BB962C8B-B14F-4D97-AF65-F5344CB8AC3E}">
        <p14:creationId xmlns:p14="http://schemas.microsoft.com/office/powerpoint/2010/main" val="157112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BAFAB9-8A2F-4C8D-BD40-431CD7F3C052}"/>
              </a:ext>
            </a:extLst>
          </p:cNvPr>
          <p:cNvSpPr>
            <a:spLocks noGrp="1"/>
          </p:cNvSpPr>
          <p:nvPr>
            <p:ph type="title"/>
          </p:nvPr>
        </p:nvSpPr>
        <p:spPr/>
        <p:txBody>
          <a:bodyPr/>
          <a:lstStyle/>
          <a:p>
            <a:r>
              <a:rPr lang="en-US" dirty="0"/>
              <a:t> </a:t>
            </a:r>
            <a:r>
              <a:rPr lang="en-US" b="1" dirty="0"/>
              <a:t>OUR PARTNER</a:t>
            </a:r>
          </a:p>
        </p:txBody>
      </p:sp>
      <p:sp>
        <p:nvSpPr>
          <p:cNvPr id="5" name="Content Placeholder 4">
            <a:extLst>
              <a:ext uri="{FF2B5EF4-FFF2-40B4-BE49-F238E27FC236}">
                <a16:creationId xmlns:a16="http://schemas.microsoft.com/office/drawing/2014/main" id="{02D2D043-899D-42B4-BBCC-AC2E325ADB47}"/>
              </a:ext>
            </a:extLst>
          </p:cNvPr>
          <p:cNvSpPr>
            <a:spLocks noGrp="1"/>
          </p:cNvSpPr>
          <p:nvPr>
            <p:ph idx="1"/>
          </p:nvPr>
        </p:nvSpPr>
        <p:spPr>
          <a:xfrm>
            <a:off x="838200" y="1690687"/>
            <a:ext cx="10515600" cy="5019206"/>
          </a:xfrm>
        </p:spPr>
        <p:txBody>
          <a:bodyPr>
            <a:normAutofit fontScale="92500" lnSpcReduction="20000"/>
          </a:bodyPr>
          <a:lstStyle/>
          <a:p>
            <a:pPr marL="0" indent="0">
              <a:buNone/>
            </a:pPr>
            <a:r>
              <a:rPr lang="en-US" dirty="0"/>
              <a:t>Led by Dr Lance Larsen, PHD,  developer of the ID Early Warning System and a premier think-tank for research toward the prevention of identity theft, he holds an active government security clearance and is involved in the coordination of homeland security and Department of Defense exercises for federal, state, and municipal governments. </a:t>
            </a:r>
          </a:p>
          <a:p>
            <a:pPr marL="0" indent="0">
              <a:buNone/>
            </a:pPr>
            <a:r>
              <a:rPr lang="en-US" dirty="0"/>
              <a:t>His current areas of research include cyber security, security convergence theory, vulnerabilities of fiber-optic networks, cyber threat analysis, homeland security, network security, systems theory, and information assurance.  </a:t>
            </a:r>
          </a:p>
          <a:p>
            <a:pPr marL="0" indent="0">
              <a:buNone/>
            </a:pPr>
            <a:r>
              <a:rPr lang="en-US" dirty="0"/>
              <a:t>He is a Certified Information Systems Security Professional (CISSP), as well as a Certified Ethical Hacker (CEH) and a certified CompTIA </a:t>
            </a:r>
            <a:r>
              <a:rPr lang="en-US" dirty="0" err="1"/>
              <a:t>Inet</a:t>
            </a:r>
            <a:r>
              <a:rPr lang="en-US" dirty="0"/>
              <a:t>+ Subject Matter Expert, and he holds many other certifications related to homeland security and information technology. </a:t>
            </a:r>
          </a:p>
          <a:p>
            <a:pPr marL="0" indent="0">
              <a:buNone/>
            </a:pPr>
            <a:r>
              <a:rPr lang="en-US" dirty="0"/>
              <a:t>In addition, he is the Assistant Director of San Diego State University's Graduate Program in Homeland Security. </a:t>
            </a:r>
          </a:p>
          <a:p>
            <a:pPr marL="0" indent="0">
              <a:buNone/>
            </a:pPr>
            <a:endParaRPr lang="en-US" dirty="0"/>
          </a:p>
        </p:txBody>
      </p:sp>
      <p:pic>
        <p:nvPicPr>
          <p:cNvPr id="6" name="Picture 5" descr="PrivacyMaxx">
            <a:extLst>
              <a:ext uri="{FF2B5EF4-FFF2-40B4-BE49-F238E27FC236}">
                <a16:creationId xmlns:a16="http://schemas.microsoft.com/office/drawing/2014/main" id="{08CEBE59-CC55-4C60-AB77-160B2F799F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53059" y="365125"/>
            <a:ext cx="6284890" cy="1154582"/>
          </a:xfrm>
          <a:prstGeom prst="rect">
            <a:avLst/>
          </a:prstGeom>
          <a:noFill/>
          <a:ln>
            <a:noFill/>
          </a:ln>
        </p:spPr>
      </p:pic>
    </p:spTree>
    <p:extLst>
      <p:ext uri="{BB962C8B-B14F-4D97-AF65-F5344CB8AC3E}">
        <p14:creationId xmlns:p14="http://schemas.microsoft.com/office/powerpoint/2010/main" val="123121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921</Words>
  <Application>Microsoft Office PowerPoint</Application>
  <PresentationFormat>Widescreen</PresentationFormat>
  <Paragraphs>75</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Acrobat Document</vt:lpstr>
      <vt:lpstr>                                                                        </vt:lpstr>
      <vt:lpstr>     WHO IS    </vt:lpstr>
      <vt:lpstr>DATA BREACHES ARE ON THE RISE</vt:lpstr>
      <vt:lpstr>4 LAWS THAT GOVERN A DATA BREACH AND YOUR PENALTIES FOR VIOLATING THEM:</vt:lpstr>
      <vt:lpstr>FTC ENFORCEMENT</vt:lpstr>
      <vt:lpstr>Are YOU Prepared for a DATA BREACH ?</vt:lpstr>
      <vt:lpstr> OUR DATA BREACH CERTIFICATION 8 STEP PROCESS</vt:lpstr>
      <vt:lpstr>PROTECTING YOUR CUSTOMERS AND YOU WITH IdentityMAXX  Powered by PRIVACYMAXX</vt:lpstr>
      <vt:lpstr> OUR PARTNER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reed lombardi</dc:creator>
  <cp:lastModifiedBy>Thomas Matthews</cp:lastModifiedBy>
  <cp:revision>31</cp:revision>
  <cp:lastPrinted>2018-06-12T21:29:17Z</cp:lastPrinted>
  <dcterms:created xsi:type="dcterms:W3CDTF">2018-06-10T22:39:57Z</dcterms:created>
  <dcterms:modified xsi:type="dcterms:W3CDTF">2018-06-27T22:02:00Z</dcterms:modified>
</cp:coreProperties>
</file>