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ul7CwOsX1w6fDBNaULCUShn4B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21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0" name="Google Shape;620;p1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1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" name="Google Shape;24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Google Shape;148;p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2" name="Google Shape;312;p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3" name="Google Shape;373;p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5" name="Google Shape;435;p8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5" name="Google Shape;515;p10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10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6" name="Google Shape;566;p1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1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2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93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962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938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2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4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24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176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9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4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6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32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86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6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6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6/10/2026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4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 descr="preencoded.png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3" name="Google Shape;13;p1"/>
          <p:cNvSpPr/>
          <p:nvPr/>
        </p:nvSpPr>
        <p:spPr>
          <a:xfrm>
            <a:off x="0" y="0"/>
            <a:ext cx="43160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30000">
                <a:srgbClr val="38BDF8"/>
              </a:gs>
              <a:gs pos="70000">
                <a:srgbClr val="38BDF8"/>
              </a:gs>
              <a:gs pos="100000">
                <a:srgbClr val="000000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0" y="0"/>
            <a:ext cx="9144000" cy="215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0000">
                <a:srgbClr val="38BDF8">
                  <a:alpha val="60000"/>
                </a:srgbClr>
              </a:gs>
              <a:gs pos="80000">
                <a:srgbClr val="38BDF8">
                  <a:alpha val="6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0" y="5129659"/>
            <a:ext cx="9144000" cy="13841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0000">
                <a:srgbClr val="38BDF8">
                  <a:alpha val="34901"/>
                </a:srgbClr>
              </a:gs>
              <a:gs pos="80000">
                <a:srgbClr val="38BDF8">
                  <a:alpha val="34901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620038" y="940085"/>
            <a:ext cx="5975640" cy="110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7989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3830"/>
              <a:buFont typeface="Calibri"/>
              <a:buNone/>
            </a:pPr>
            <a:r>
              <a:rPr lang="en-US" sz="3830" b="0" i="0" u="none" strike="noStrike" cap="none" dirty="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Conflict Resolution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830" b="0" i="0" u="none" strike="noStrike" cap="none" dirty="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830" b="0" i="0" u="none" strike="noStrike" cap="none" dirty="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in the Workplace</a:t>
            </a:r>
            <a:endParaRPr sz="38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571500" y="3105745"/>
            <a:ext cx="2429470" cy="13841"/>
          </a:xfrm>
          <a:prstGeom prst="roundRect">
            <a:avLst>
              <a:gd name="adj" fmla="val 100932"/>
            </a:avLst>
          </a:pr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71500" y="3277046"/>
            <a:ext cx="4954905" cy="479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9888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40"/>
              <a:buFont typeface="Calibri"/>
              <a:buNone/>
            </a:pPr>
            <a:r>
              <a:rPr lang="en-US" sz="1240" b="0" i="0" u="none" strike="noStrike" cap="none" dirty="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Strategies for a Healthier, More Productive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40" b="0" i="0" u="none" strike="noStrike" cap="none" dirty="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Work Environment</a:t>
            </a:r>
            <a:endParaRPr sz="124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571500" y="4530328"/>
            <a:ext cx="2494627" cy="15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90"/>
              <a:buFont typeface="Calibri"/>
              <a:buNone/>
            </a:pPr>
            <a:r>
              <a:rPr lang="en-US" sz="790" b="1" i="0" u="none" strike="noStrike" cap="none" dirty="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June 2026</a:t>
            </a:r>
            <a:endParaRPr sz="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571500" y="4702373"/>
            <a:ext cx="2313200" cy="18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39"/>
              <a:buFont typeface="Calibri"/>
              <a:buNone/>
            </a:pPr>
            <a:r>
              <a:rPr lang="en-US" sz="840" b="0" i="0" u="none" strike="noStrike" cap="none" dirty="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Presented by: _______Jay </a:t>
            </a:r>
            <a:r>
              <a:rPr lang="en-US" sz="840" b="0" i="0" u="none" strike="noStrike" cap="none" dirty="0" err="1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McCarraher</a:t>
            </a:r>
            <a:r>
              <a:rPr lang="en-US" sz="840" b="0" i="0" u="none" strike="noStrike" cap="none" dirty="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&amp; Misty Davis __________________</a:t>
            </a:r>
            <a:endParaRPr sz="84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571500" y="4876205"/>
            <a:ext cx="2267843" cy="9525"/>
          </a:xfrm>
          <a:prstGeom prst="rect">
            <a:avLst/>
          </a:prstGeom>
          <a:solidFill>
            <a:srgbClr val="94A3B8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12"/>
          <p:cNvSpPr/>
          <p:nvPr/>
        </p:nvSpPr>
        <p:spPr>
          <a:xfrm>
            <a:off x="4572000" y="0"/>
            <a:ext cx="4572000" cy="3428952"/>
          </a:xfrm>
          <a:prstGeom prst="ellipse">
            <a:avLst/>
          </a:prstGeom>
          <a:noFill/>
          <a:ln w="9525" cap="flat" cmpd="sng">
            <a:solidFill>
              <a:srgbClr val="38BDF8">
                <a:alpha val="705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12"/>
          <p:cNvSpPr/>
          <p:nvPr/>
        </p:nvSpPr>
        <p:spPr>
          <a:xfrm>
            <a:off x="5285784" y="0"/>
            <a:ext cx="3858216" cy="2715216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12"/>
          <p:cNvSpPr/>
          <p:nvPr/>
        </p:nvSpPr>
        <p:spPr>
          <a:xfrm>
            <a:off x="5713809" y="0"/>
            <a:ext cx="2715216" cy="2143716"/>
          </a:xfrm>
          <a:prstGeom prst="ellipse">
            <a:avLst/>
          </a:prstGeom>
          <a:noFill/>
          <a:ln w="9525" cap="flat" cmpd="sng">
            <a:solidFill>
              <a:srgbClr val="38BDF8">
                <a:alpha val="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12"/>
          <p:cNvSpPr/>
          <p:nvPr/>
        </p:nvSpPr>
        <p:spPr>
          <a:xfrm>
            <a:off x="0" y="3285534"/>
            <a:ext cx="2429466" cy="1857966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12"/>
          <p:cNvSpPr/>
          <p:nvPr/>
        </p:nvSpPr>
        <p:spPr>
          <a:xfrm>
            <a:off x="0" y="3714750"/>
            <a:ext cx="2000250" cy="1428750"/>
          </a:xfrm>
          <a:prstGeom prst="ellipse">
            <a:avLst/>
          </a:prstGeom>
          <a:noFill/>
          <a:ln w="9525" cap="flat" cmpd="sng">
            <a:solidFill>
              <a:srgbClr val="38BDF8">
                <a:alpha val="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12"/>
          <p:cNvSpPr/>
          <p:nvPr/>
        </p:nvSpPr>
        <p:spPr>
          <a:xfrm>
            <a:off x="0" y="0"/>
            <a:ext cx="9144000" cy="215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30000">
                <a:srgbClr val="38BDF8">
                  <a:alpha val="60000"/>
                </a:srgbClr>
              </a:gs>
              <a:gs pos="70000">
                <a:srgbClr val="38BDF8">
                  <a:alpha val="6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12"/>
          <p:cNvSpPr/>
          <p:nvPr/>
        </p:nvSpPr>
        <p:spPr>
          <a:xfrm>
            <a:off x="0" y="5129659"/>
            <a:ext cx="9144000" cy="13841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40000">
                <a:srgbClr val="38BDF8">
                  <a:alpha val="40000"/>
                </a:srgbClr>
              </a:gs>
              <a:gs pos="60000">
                <a:srgbClr val="38BDF8">
                  <a:alpha val="4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12"/>
          <p:cNvSpPr/>
          <p:nvPr/>
        </p:nvSpPr>
        <p:spPr>
          <a:xfrm>
            <a:off x="0" y="0"/>
            <a:ext cx="35421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38BDF8">
                  <a:alpha val="50196"/>
                </a:srgbClr>
              </a:gs>
              <a:gs pos="75000">
                <a:srgbClr val="38BDF8">
                  <a:alpha val="50196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12"/>
          <p:cNvSpPr/>
          <p:nvPr/>
        </p:nvSpPr>
        <p:spPr>
          <a:xfrm>
            <a:off x="3928765" y="143470"/>
            <a:ext cx="1286470" cy="1286470"/>
          </a:xfrm>
          <a:prstGeom prst="ellipse">
            <a:avLst/>
          </a:prstGeom>
          <a:gradFill>
            <a:gsLst>
              <a:gs pos="0">
                <a:srgbClr val="38BDF8">
                  <a:alpha val="7843"/>
                </a:srgbClr>
              </a:gs>
              <a:gs pos="7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12"/>
          <p:cNvSpPr/>
          <p:nvPr/>
        </p:nvSpPr>
        <p:spPr>
          <a:xfrm>
            <a:off x="6915150" y="5023693"/>
            <a:ext cx="857250" cy="9525"/>
          </a:xfrm>
          <a:prstGeom prst="rect">
            <a:avLst/>
          </a:prstGeom>
          <a:solidFill>
            <a:srgbClr val="94A3B8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12"/>
          <p:cNvSpPr/>
          <p:nvPr/>
        </p:nvSpPr>
        <p:spPr>
          <a:xfrm>
            <a:off x="793849" y="1755874"/>
            <a:ext cx="2410416" cy="13841"/>
          </a:xfrm>
          <a:custGeom>
            <a:avLst/>
            <a:gdLst/>
            <a:ahLst/>
            <a:cxnLst/>
            <a:rect l="l" t="t" r="r" b="b"/>
            <a:pathLst>
              <a:path w="2410416" h="13841" extrusionOk="0">
                <a:moveTo>
                  <a:pt x="86360" y="0"/>
                </a:moveTo>
                <a:lnTo>
                  <a:pt x="2324056" y="0"/>
                </a:lnTo>
                <a:lnTo>
                  <a:pt x="2341255" y="1730"/>
                </a:lnTo>
                <a:lnTo>
                  <a:pt x="2348256" y="3460"/>
                </a:lnTo>
                <a:lnTo>
                  <a:pt x="2353543" y="5190"/>
                </a:lnTo>
                <a:lnTo>
                  <a:pt x="2357929" y="6920"/>
                </a:lnTo>
                <a:lnTo>
                  <a:pt x="2361729" y="8651"/>
                </a:lnTo>
                <a:lnTo>
                  <a:pt x="2365107" y="10381"/>
                </a:lnTo>
                <a:lnTo>
                  <a:pt x="2368159" y="12111"/>
                </a:lnTo>
                <a:lnTo>
                  <a:pt x="2370949" y="13841"/>
                </a:lnTo>
                <a:lnTo>
                  <a:pt x="39466" y="13841"/>
                </a:lnTo>
                <a:lnTo>
                  <a:pt x="42257" y="12111"/>
                </a:lnTo>
                <a:lnTo>
                  <a:pt x="45309" y="10381"/>
                </a:lnTo>
                <a:lnTo>
                  <a:pt x="48686" y="8651"/>
                </a:lnTo>
                <a:lnTo>
                  <a:pt x="52487" y="6920"/>
                </a:lnTo>
                <a:lnTo>
                  <a:pt x="56872" y="5190"/>
                </a:lnTo>
                <a:lnTo>
                  <a:pt x="62159" y="3460"/>
                </a:lnTo>
                <a:lnTo>
                  <a:pt x="69160" y="1730"/>
                </a:ln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50000">
                <a:srgbClr val="38BDF8">
                  <a:alpha val="4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12"/>
          <p:cNvSpPr/>
          <p:nvPr/>
        </p:nvSpPr>
        <p:spPr>
          <a:xfrm>
            <a:off x="3366790" y="1755874"/>
            <a:ext cx="2410416" cy="13841"/>
          </a:xfrm>
          <a:custGeom>
            <a:avLst/>
            <a:gdLst/>
            <a:ahLst/>
            <a:cxnLst/>
            <a:rect l="l" t="t" r="r" b="b"/>
            <a:pathLst>
              <a:path w="2410416" h="13841" extrusionOk="0">
                <a:moveTo>
                  <a:pt x="86360" y="0"/>
                </a:moveTo>
                <a:lnTo>
                  <a:pt x="2324056" y="0"/>
                </a:lnTo>
                <a:lnTo>
                  <a:pt x="2341255" y="1730"/>
                </a:lnTo>
                <a:lnTo>
                  <a:pt x="2348256" y="3460"/>
                </a:lnTo>
                <a:lnTo>
                  <a:pt x="2353543" y="5190"/>
                </a:lnTo>
                <a:lnTo>
                  <a:pt x="2357929" y="6920"/>
                </a:lnTo>
                <a:lnTo>
                  <a:pt x="2361729" y="8651"/>
                </a:lnTo>
                <a:lnTo>
                  <a:pt x="2365107" y="10381"/>
                </a:lnTo>
                <a:lnTo>
                  <a:pt x="2368159" y="12111"/>
                </a:lnTo>
                <a:lnTo>
                  <a:pt x="2370949" y="13841"/>
                </a:lnTo>
                <a:lnTo>
                  <a:pt x="39466" y="13841"/>
                </a:lnTo>
                <a:lnTo>
                  <a:pt x="42257" y="12111"/>
                </a:lnTo>
                <a:lnTo>
                  <a:pt x="45309" y="10381"/>
                </a:lnTo>
                <a:lnTo>
                  <a:pt x="48686" y="8651"/>
                </a:lnTo>
                <a:lnTo>
                  <a:pt x="52487" y="6920"/>
                </a:lnTo>
                <a:lnTo>
                  <a:pt x="56872" y="5190"/>
                </a:lnTo>
                <a:lnTo>
                  <a:pt x="62159" y="3460"/>
                </a:lnTo>
                <a:lnTo>
                  <a:pt x="69160" y="1730"/>
                </a:ln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50000">
                <a:srgbClr val="38BDF8">
                  <a:alpha val="4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12"/>
          <p:cNvSpPr/>
          <p:nvPr/>
        </p:nvSpPr>
        <p:spPr>
          <a:xfrm>
            <a:off x="5939730" y="1755874"/>
            <a:ext cx="2410416" cy="13841"/>
          </a:xfrm>
          <a:custGeom>
            <a:avLst/>
            <a:gdLst/>
            <a:ahLst/>
            <a:cxnLst/>
            <a:rect l="l" t="t" r="r" b="b"/>
            <a:pathLst>
              <a:path w="2410416" h="13841" extrusionOk="0">
                <a:moveTo>
                  <a:pt x="86360" y="0"/>
                </a:moveTo>
                <a:lnTo>
                  <a:pt x="2324056" y="0"/>
                </a:lnTo>
                <a:lnTo>
                  <a:pt x="2341255" y="1730"/>
                </a:lnTo>
                <a:lnTo>
                  <a:pt x="2348256" y="3460"/>
                </a:lnTo>
                <a:lnTo>
                  <a:pt x="2353543" y="5190"/>
                </a:lnTo>
                <a:lnTo>
                  <a:pt x="2357929" y="6920"/>
                </a:lnTo>
                <a:lnTo>
                  <a:pt x="2361729" y="8651"/>
                </a:lnTo>
                <a:lnTo>
                  <a:pt x="2365107" y="10381"/>
                </a:lnTo>
                <a:lnTo>
                  <a:pt x="2368159" y="12111"/>
                </a:lnTo>
                <a:lnTo>
                  <a:pt x="2370949" y="13841"/>
                </a:lnTo>
                <a:lnTo>
                  <a:pt x="39466" y="13841"/>
                </a:lnTo>
                <a:lnTo>
                  <a:pt x="42257" y="12111"/>
                </a:lnTo>
                <a:lnTo>
                  <a:pt x="45309" y="10381"/>
                </a:lnTo>
                <a:lnTo>
                  <a:pt x="48686" y="8651"/>
                </a:lnTo>
                <a:lnTo>
                  <a:pt x="52487" y="6920"/>
                </a:lnTo>
                <a:lnTo>
                  <a:pt x="56872" y="5190"/>
                </a:lnTo>
                <a:lnTo>
                  <a:pt x="62159" y="3460"/>
                </a:lnTo>
                <a:lnTo>
                  <a:pt x="69160" y="1730"/>
                </a:ln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50000">
                <a:srgbClr val="38BDF8">
                  <a:alpha val="4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2"/>
          <p:cNvSpPr/>
          <p:nvPr/>
        </p:nvSpPr>
        <p:spPr>
          <a:xfrm>
            <a:off x="3166616" y="372070"/>
            <a:ext cx="3091845" cy="139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30"/>
              <a:buFont typeface="Calibri"/>
              <a:buNone/>
            </a:pPr>
            <a:r>
              <a:rPr lang="en-US" sz="730" dirty="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CONFLICT RESOLUTION IN THE WORKPLACE</a:t>
            </a:r>
            <a:endParaRPr sz="73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12"/>
          <p:cNvSpPr/>
          <p:nvPr/>
        </p:nvSpPr>
        <p:spPr>
          <a:xfrm>
            <a:off x="3155417" y="554236"/>
            <a:ext cx="2833167" cy="585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4610"/>
              <a:buFont typeface="Calibri"/>
              <a:buNone/>
            </a:pPr>
            <a:r>
              <a:rPr lang="en-US" sz="4610" dirty="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Thank </a:t>
            </a:r>
            <a:r>
              <a:rPr lang="en-US" sz="4610" dirty="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endParaRPr sz="461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2"/>
          <p:cNvSpPr/>
          <p:nvPr/>
        </p:nvSpPr>
        <p:spPr>
          <a:xfrm>
            <a:off x="3699421" y="1229767"/>
            <a:ext cx="1919674" cy="18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40"/>
              <a:buFont typeface="Calibri"/>
              <a:buNone/>
            </a:pPr>
            <a:r>
              <a:rPr lang="en-US" sz="1240" dirty="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Questions &amp; Discussion</a:t>
            </a:r>
            <a:endParaRPr sz="12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12"/>
          <p:cNvSpPr/>
          <p:nvPr/>
        </p:nvSpPr>
        <p:spPr>
          <a:xfrm>
            <a:off x="3577679" y="1311027"/>
            <a:ext cx="35421" cy="35421"/>
          </a:xfrm>
          <a:prstGeom prst="ellipse">
            <a:avLst/>
          </a:pr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12"/>
          <p:cNvSpPr/>
          <p:nvPr/>
        </p:nvSpPr>
        <p:spPr>
          <a:xfrm>
            <a:off x="5530900" y="1311027"/>
            <a:ext cx="35421" cy="35421"/>
          </a:xfrm>
          <a:prstGeom prst="ellipse">
            <a:avLst/>
          </a:pr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12"/>
          <p:cNvSpPr/>
          <p:nvPr/>
        </p:nvSpPr>
        <p:spPr>
          <a:xfrm>
            <a:off x="4357390" y="1575048"/>
            <a:ext cx="429220" cy="13841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0000">
                <a:srgbClr val="38BDF8">
                  <a:alpha val="6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12"/>
          <p:cNvSpPr/>
          <p:nvPr/>
        </p:nvSpPr>
        <p:spPr>
          <a:xfrm>
            <a:off x="784324" y="1746349"/>
            <a:ext cx="2429470" cy="974378"/>
          </a:xfrm>
          <a:prstGeom prst="roundRect">
            <a:avLst>
              <a:gd name="adj" fmla="val 8863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12"/>
          <p:cNvSpPr/>
          <p:nvPr/>
        </p:nvSpPr>
        <p:spPr>
          <a:xfrm>
            <a:off x="965299" y="1927175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8BDF8">
              <a:alpha val="7843"/>
            </a:srgbClr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12" descr="preencoded.png"/>
          <p:cNvSpPr/>
          <p:nvPr/>
        </p:nvSpPr>
        <p:spPr>
          <a:xfrm>
            <a:off x="1056465" y="201834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45" name="Google Shape;645;p12"/>
          <p:cNvSpPr/>
          <p:nvPr/>
        </p:nvSpPr>
        <p:spPr>
          <a:xfrm>
            <a:off x="1408361" y="1913334"/>
            <a:ext cx="1786905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20"/>
              <a:buFont typeface="Calibri"/>
              <a:buNone/>
            </a:pPr>
            <a:r>
              <a:rPr lang="en-US" sz="620" dirty="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RECOMMENDED READING</a:t>
            </a:r>
            <a:endParaRPr sz="62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12"/>
          <p:cNvSpPr/>
          <p:nvPr/>
        </p:nvSpPr>
        <p:spPr>
          <a:xfrm>
            <a:off x="1408361" y="2066776"/>
            <a:ext cx="1656948" cy="503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70111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870"/>
              <a:buFont typeface="Calibri"/>
              <a:buNone/>
            </a:pPr>
            <a:r>
              <a:rPr lang="en-US" sz="870" b="1" dirty="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Getting to Yes</a:t>
            </a:r>
            <a:b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870" dirty="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Fisher &amp; </a:t>
            </a:r>
            <a:r>
              <a:rPr lang="en-US" sz="870" dirty="0" err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Ury</a:t>
            </a:r>
            <a:r>
              <a:rPr lang="en-US" sz="870" dirty="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— Harvard Negotiation Project</a:t>
            </a:r>
            <a:endParaRPr sz="87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12"/>
          <p:cNvSpPr/>
          <p:nvPr/>
        </p:nvSpPr>
        <p:spPr>
          <a:xfrm>
            <a:off x="3357265" y="1746349"/>
            <a:ext cx="2429470" cy="974378"/>
          </a:xfrm>
          <a:prstGeom prst="roundRect">
            <a:avLst>
              <a:gd name="adj" fmla="val 8863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12"/>
          <p:cNvSpPr/>
          <p:nvPr/>
        </p:nvSpPr>
        <p:spPr>
          <a:xfrm>
            <a:off x="3538240" y="1927175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8BDF8">
              <a:alpha val="7843"/>
            </a:srgbClr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2" descr="preencoded.png"/>
          <p:cNvSpPr/>
          <p:nvPr/>
        </p:nvSpPr>
        <p:spPr>
          <a:xfrm>
            <a:off x="3629406" y="201834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50" name="Google Shape;650;p12"/>
          <p:cNvSpPr/>
          <p:nvPr/>
        </p:nvSpPr>
        <p:spPr>
          <a:xfrm>
            <a:off x="3981301" y="1913334"/>
            <a:ext cx="1786905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20"/>
              <a:buFont typeface="Calibri"/>
              <a:buNone/>
            </a:pPr>
            <a:r>
              <a:rPr lang="en-US" sz="62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GET SUPPORT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12"/>
          <p:cNvSpPr/>
          <p:nvPr/>
        </p:nvSpPr>
        <p:spPr>
          <a:xfrm>
            <a:off x="3981301" y="2066776"/>
            <a:ext cx="1656948" cy="503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Contact </a:t>
            </a:r>
            <a:r>
              <a:rPr lang="en-US" sz="87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HR or your People Partner</a:t>
            </a:r>
            <a:r>
              <a:rPr lang="en-US" sz="87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to arrange team conflict resolution workshops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2"/>
          <p:cNvSpPr/>
          <p:nvPr/>
        </p:nvSpPr>
        <p:spPr>
          <a:xfrm>
            <a:off x="5930205" y="1746349"/>
            <a:ext cx="2429470" cy="974378"/>
          </a:xfrm>
          <a:prstGeom prst="roundRect">
            <a:avLst>
              <a:gd name="adj" fmla="val 8863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12"/>
          <p:cNvSpPr/>
          <p:nvPr/>
        </p:nvSpPr>
        <p:spPr>
          <a:xfrm>
            <a:off x="6111180" y="1927175"/>
            <a:ext cx="314920" cy="314920"/>
          </a:xfrm>
          <a:prstGeom prst="roundRect">
            <a:avLst>
              <a:gd name="adj" fmla="val 22584"/>
            </a:avLst>
          </a:prstGeom>
          <a:solidFill>
            <a:srgbClr val="38BDF8">
              <a:alpha val="7843"/>
            </a:srgbClr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12" descr="preencoded.png"/>
          <p:cNvSpPr/>
          <p:nvPr/>
        </p:nvSpPr>
        <p:spPr>
          <a:xfrm>
            <a:off x="6202347" y="201834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55" name="Google Shape;655;p12"/>
          <p:cNvSpPr/>
          <p:nvPr/>
        </p:nvSpPr>
        <p:spPr>
          <a:xfrm>
            <a:off x="6554242" y="1913334"/>
            <a:ext cx="1786905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20"/>
              <a:buFont typeface="Calibri"/>
              <a:buNone/>
            </a:pPr>
            <a:r>
              <a:rPr lang="en-US" sz="62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ONLINE RESOURCES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12"/>
          <p:cNvSpPr/>
          <p:nvPr/>
        </p:nvSpPr>
        <p:spPr>
          <a:xfrm>
            <a:off x="6554242" y="2066776"/>
            <a:ext cx="1656948" cy="511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SHRM Conflict Resolution Resources</a:t>
            </a:r>
            <a:r>
              <a:rPr lang="en-US" sz="87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79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shrm.org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2"/>
          <p:cNvSpPr/>
          <p:nvPr/>
        </p:nvSpPr>
        <p:spPr>
          <a:xfrm>
            <a:off x="571500" y="4879925"/>
            <a:ext cx="1712416" cy="15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90"/>
              <a:buFont typeface="Calibri"/>
              <a:buNone/>
            </a:pPr>
            <a:r>
              <a:rPr lang="en-US" sz="790" i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"Conflict resolved is trust rebuilt."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12" descr="preencoded.png"/>
          <p:cNvSpPr/>
          <p:nvPr/>
        </p:nvSpPr>
        <p:spPr>
          <a:xfrm>
            <a:off x="6299308" y="4888864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59" name="Google Shape;659;p12"/>
          <p:cNvSpPr/>
          <p:nvPr/>
        </p:nvSpPr>
        <p:spPr>
          <a:xfrm>
            <a:off x="6460331" y="4890343"/>
            <a:ext cx="437436" cy="129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Presenter: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12"/>
          <p:cNvSpPr/>
          <p:nvPr/>
        </p:nvSpPr>
        <p:spPr>
          <a:xfrm>
            <a:off x="6906578" y="4877098"/>
            <a:ext cx="874395" cy="156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730"/>
              <a:buFont typeface="Calibri"/>
              <a:buNone/>
            </a:pPr>
            <a:r>
              <a:rPr lang="en-US" sz="73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Your Name</a:t>
            </a:r>
            <a:endParaRPr sz="73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C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/>
          <p:nvPr/>
        </p:nvSpPr>
        <p:spPr>
          <a:xfrm>
            <a:off x="0" y="0"/>
            <a:ext cx="49411" cy="5143500"/>
          </a:xfrm>
          <a:prstGeom prst="rect">
            <a:avLst/>
          </a:prstGeom>
          <a:gradFill>
            <a:gsLst>
              <a:gs pos="0">
                <a:srgbClr val="1B2A4A"/>
              </a:gs>
              <a:gs pos="60000">
                <a:srgbClr val="0F7EC8"/>
              </a:gs>
              <a:gs pos="100000">
                <a:srgbClr val="38BDF8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49411" y="0"/>
            <a:ext cx="9094589" cy="84326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449461" y="165646"/>
            <a:ext cx="2897684" cy="139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30"/>
              <a:buFont typeface="Calibri"/>
              <a:buNone/>
            </a:pPr>
            <a:r>
              <a:rPr lang="en-US" sz="73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CONFLICT RESOLUTION IN THE WORKPLACE</a:t>
            </a:r>
            <a:endParaRPr sz="73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449461" y="347811"/>
            <a:ext cx="2818656" cy="329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0F6FC"/>
              </a:buClr>
              <a:buSzPts val="2360"/>
              <a:buFont typeface="Calibri"/>
              <a:buNone/>
            </a:pPr>
            <a:r>
              <a:rPr lang="en-US" sz="2360">
                <a:solidFill>
                  <a:srgbClr val="F0F6FC"/>
                </a:solidFill>
                <a:latin typeface="Calibri"/>
                <a:ea typeface="Calibri"/>
                <a:cs typeface="Calibri"/>
                <a:sym typeface="Calibri"/>
              </a:rPr>
              <a:t>Today's </a:t>
            </a:r>
            <a:r>
              <a:rPr lang="en-US" sz="23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23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49411" y="843260"/>
            <a:ext cx="9094589" cy="21580"/>
          </a:xfrm>
          <a:prstGeom prst="rect">
            <a:avLst/>
          </a:prstGeom>
          <a:gradFill>
            <a:gsLst>
              <a:gs pos="0">
                <a:srgbClr val="38BDF8"/>
              </a:gs>
              <a:gs pos="30000">
                <a:srgbClr val="0F7EC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449461" y="1071860"/>
            <a:ext cx="3975795" cy="853529"/>
          </a:xfrm>
          <a:prstGeom prst="roundRect">
            <a:avLst>
              <a:gd name="adj" fmla="val 8332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449461" y="1071860"/>
            <a:ext cx="28575" cy="853529"/>
          </a:xfrm>
          <a:custGeom>
            <a:avLst/>
            <a:gdLst/>
            <a:ahLst/>
            <a:cxnLst/>
            <a:rect l="l" t="t" r="r" b="b"/>
            <a:pathLst>
              <a:path w="28575" h="853529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400"/>
                </a:lnTo>
                <a:lnTo>
                  <a:pt x="25003" y="836551"/>
                </a:lnTo>
                <a:lnTo>
                  <a:pt x="21431" y="833292"/>
                </a:lnTo>
                <a:lnTo>
                  <a:pt x="17859" y="829541"/>
                </a:lnTo>
                <a:lnTo>
                  <a:pt x="14288" y="825166"/>
                </a:lnTo>
                <a:lnTo>
                  <a:pt x="10716" y="819951"/>
                </a:lnTo>
                <a:lnTo>
                  <a:pt x="7144" y="813475"/>
                </a:lnTo>
                <a:lnTo>
                  <a:pt x="3572" y="804665"/>
                </a:lnTo>
                <a:lnTo>
                  <a:pt x="0" y="782409"/>
                </a:lnTo>
                <a:close/>
              </a:path>
            </a:pathLst>
          </a:custGeom>
          <a:solidFill>
            <a:srgbClr val="0F7EC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591830" y="1439614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863947" y="1348829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 descr="preencoded.png"/>
          <p:cNvSpPr/>
          <p:nvPr/>
        </p:nvSpPr>
        <p:spPr>
          <a:xfrm>
            <a:off x="947449" y="143233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2"/>
          <p:cNvSpPr/>
          <p:nvPr/>
        </p:nvSpPr>
        <p:spPr>
          <a:xfrm>
            <a:off x="1277838" y="1361480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What Is Workplace Conflict?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Understanding the nature of conflict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4768155" y="1071860"/>
            <a:ext cx="3975795" cy="853529"/>
          </a:xfrm>
          <a:prstGeom prst="roundRect">
            <a:avLst>
              <a:gd name="adj" fmla="val 8332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4768155" y="1071860"/>
            <a:ext cx="28575" cy="853529"/>
          </a:xfrm>
          <a:custGeom>
            <a:avLst/>
            <a:gdLst/>
            <a:ahLst/>
            <a:cxnLst/>
            <a:rect l="l" t="t" r="r" b="b"/>
            <a:pathLst>
              <a:path w="28575" h="853529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400"/>
                </a:lnTo>
                <a:lnTo>
                  <a:pt x="25003" y="836551"/>
                </a:lnTo>
                <a:lnTo>
                  <a:pt x="21431" y="833292"/>
                </a:lnTo>
                <a:lnTo>
                  <a:pt x="17859" y="829541"/>
                </a:lnTo>
                <a:lnTo>
                  <a:pt x="14288" y="825166"/>
                </a:lnTo>
                <a:lnTo>
                  <a:pt x="10716" y="819951"/>
                </a:lnTo>
                <a:lnTo>
                  <a:pt x="7144" y="813475"/>
                </a:lnTo>
                <a:lnTo>
                  <a:pt x="3572" y="804665"/>
                </a:lnTo>
                <a:lnTo>
                  <a:pt x="0" y="782409"/>
                </a:lnTo>
                <a:close/>
              </a:path>
            </a:pathLst>
          </a:custGeom>
          <a:solidFill>
            <a:srgbClr val="E8731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4910524" y="1439614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5182642" y="1348829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FFF3E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 descr="preencoded.png"/>
          <p:cNvSpPr/>
          <p:nvPr/>
        </p:nvSpPr>
        <p:spPr>
          <a:xfrm>
            <a:off x="5266143" y="143233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2"/>
          <p:cNvSpPr/>
          <p:nvPr/>
        </p:nvSpPr>
        <p:spPr>
          <a:xfrm>
            <a:off x="5596533" y="1361480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Common Causes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Root triggers of workplace tension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449461" y="1996380"/>
            <a:ext cx="3975795" cy="853529"/>
          </a:xfrm>
          <a:prstGeom prst="roundRect">
            <a:avLst>
              <a:gd name="adj" fmla="val 8332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449461" y="1996380"/>
            <a:ext cx="28575" cy="853529"/>
          </a:xfrm>
          <a:custGeom>
            <a:avLst/>
            <a:gdLst/>
            <a:ahLst/>
            <a:cxnLst/>
            <a:rect l="l" t="t" r="r" b="b"/>
            <a:pathLst>
              <a:path w="28575" h="853529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400"/>
                </a:lnTo>
                <a:lnTo>
                  <a:pt x="25003" y="836551"/>
                </a:lnTo>
                <a:lnTo>
                  <a:pt x="21431" y="833292"/>
                </a:lnTo>
                <a:lnTo>
                  <a:pt x="17859" y="829541"/>
                </a:lnTo>
                <a:lnTo>
                  <a:pt x="14288" y="825166"/>
                </a:lnTo>
                <a:lnTo>
                  <a:pt x="10716" y="819951"/>
                </a:lnTo>
                <a:lnTo>
                  <a:pt x="7144" y="813475"/>
                </a:lnTo>
                <a:lnTo>
                  <a:pt x="3572" y="804665"/>
                </a:lnTo>
                <a:lnTo>
                  <a:pt x="0" y="782409"/>
                </a:lnTo>
                <a:close/>
              </a:path>
            </a:pathLst>
          </a:custGeom>
          <a:solidFill>
            <a:srgbClr val="7C3A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591830" y="2364135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863947" y="2273350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EDE9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 descr="preencoded.png"/>
          <p:cNvSpPr/>
          <p:nvPr/>
        </p:nvSpPr>
        <p:spPr>
          <a:xfrm>
            <a:off x="947449" y="235685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2"/>
          <p:cNvSpPr/>
          <p:nvPr/>
        </p:nvSpPr>
        <p:spPr>
          <a:xfrm>
            <a:off x="1277838" y="2286000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Conflict Styles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The five Thomas-Kilmann modes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4768155" y="1996380"/>
            <a:ext cx="3975795" cy="853529"/>
          </a:xfrm>
          <a:prstGeom prst="roundRect">
            <a:avLst>
              <a:gd name="adj" fmla="val 8332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4768155" y="1996380"/>
            <a:ext cx="28575" cy="853529"/>
          </a:xfrm>
          <a:custGeom>
            <a:avLst/>
            <a:gdLst/>
            <a:ahLst/>
            <a:cxnLst/>
            <a:rect l="l" t="t" r="r" b="b"/>
            <a:pathLst>
              <a:path w="28575" h="853529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400"/>
                </a:lnTo>
                <a:lnTo>
                  <a:pt x="25003" y="836551"/>
                </a:lnTo>
                <a:lnTo>
                  <a:pt x="21431" y="833292"/>
                </a:lnTo>
                <a:lnTo>
                  <a:pt x="17859" y="829541"/>
                </a:lnTo>
                <a:lnTo>
                  <a:pt x="14288" y="825166"/>
                </a:lnTo>
                <a:lnTo>
                  <a:pt x="10716" y="819951"/>
                </a:lnTo>
                <a:lnTo>
                  <a:pt x="7144" y="813475"/>
                </a:lnTo>
                <a:lnTo>
                  <a:pt x="3572" y="804665"/>
                </a:lnTo>
                <a:lnTo>
                  <a:pt x="0" y="782409"/>
                </a:lnTo>
                <a:close/>
              </a:path>
            </a:pathLst>
          </a:custGeom>
          <a:solidFill>
            <a:srgbClr val="05966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4910524" y="2364135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5182642" y="2273350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D1FAE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 descr="preencoded.png"/>
          <p:cNvSpPr/>
          <p:nvPr/>
        </p:nvSpPr>
        <p:spPr>
          <a:xfrm>
            <a:off x="5266143" y="235685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2"/>
          <p:cNvSpPr/>
          <p:nvPr/>
        </p:nvSpPr>
        <p:spPr>
          <a:xfrm>
            <a:off x="5596533" y="2286000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Resolution Strategies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A structured six-step framework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449461" y="2920901"/>
            <a:ext cx="3975795" cy="853529"/>
          </a:xfrm>
          <a:prstGeom prst="roundRect">
            <a:avLst>
              <a:gd name="adj" fmla="val 8332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449461" y="2920901"/>
            <a:ext cx="28575" cy="853529"/>
          </a:xfrm>
          <a:custGeom>
            <a:avLst/>
            <a:gdLst/>
            <a:ahLst/>
            <a:cxnLst/>
            <a:rect l="l" t="t" r="r" b="b"/>
            <a:pathLst>
              <a:path w="28575" h="853529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400"/>
                </a:lnTo>
                <a:lnTo>
                  <a:pt x="25003" y="836551"/>
                </a:lnTo>
                <a:lnTo>
                  <a:pt x="21431" y="833292"/>
                </a:lnTo>
                <a:lnTo>
                  <a:pt x="17859" y="829541"/>
                </a:lnTo>
                <a:lnTo>
                  <a:pt x="14288" y="825166"/>
                </a:lnTo>
                <a:lnTo>
                  <a:pt x="10716" y="819951"/>
                </a:lnTo>
                <a:lnTo>
                  <a:pt x="7144" y="813475"/>
                </a:lnTo>
                <a:lnTo>
                  <a:pt x="3572" y="804665"/>
                </a:lnTo>
                <a:lnTo>
                  <a:pt x="0" y="782409"/>
                </a:lnTo>
                <a:close/>
              </a:path>
            </a:pathLst>
          </a:custGeom>
          <a:solidFill>
            <a:srgbClr val="0284C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591830" y="3288655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"/>
          <p:cNvSpPr/>
          <p:nvPr/>
        </p:nvSpPr>
        <p:spPr>
          <a:xfrm>
            <a:off x="863947" y="3197870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 descr="preencoded.png"/>
          <p:cNvSpPr/>
          <p:nvPr/>
        </p:nvSpPr>
        <p:spPr>
          <a:xfrm>
            <a:off x="947449" y="328137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2"/>
          <p:cNvSpPr/>
          <p:nvPr/>
        </p:nvSpPr>
        <p:spPr>
          <a:xfrm>
            <a:off x="1277838" y="3210520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Communication Techniques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Words and approaches that de-escalate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/>
          <p:nvPr/>
        </p:nvSpPr>
        <p:spPr>
          <a:xfrm>
            <a:off x="4768155" y="2920901"/>
            <a:ext cx="3975795" cy="853529"/>
          </a:xfrm>
          <a:prstGeom prst="roundRect">
            <a:avLst>
              <a:gd name="adj" fmla="val 8332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/>
          <p:nvPr/>
        </p:nvSpPr>
        <p:spPr>
          <a:xfrm>
            <a:off x="4768155" y="2920901"/>
            <a:ext cx="28575" cy="853529"/>
          </a:xfrm>
          <a:custGeom>
            <a:avLst/>
            <a:gdLst/>
            <a:ahLst/>
            <a:cxnLst/>
            <a:rect l="l" t="t" r="r" b="b"/>
            <a:pathLst>
              <a:path w="28575" h="853529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400"/>
                </a:lnTo>
                <a:lnTo>
                  <a:pt x="25003" y="836551"/>
                </a:lnTo>
                <a:lnTo>
                  <a:pt x="21431" y="833292"/>
                </a:lnTo>
                <a:lnTo>
                  <a:pt x="17859" y="829541"/>
                </a:lnTo>
                <a:lnTo>
                  <a:pt x="14288" y="825166"/>
                </a:lnTo>
                <a:lnTo>
                  <a:pt x="10716" y="819951"/>
                </a:lnTo>
                <a:lnTo>
                  <a:pt x="7144" y="813475"/>
                </a:lnTo>
                <a:lnTo>
                  <a:pt x="3572" y="804665"/>
                </a:lnTo>
                <a:lnTo>
                  <a:pt x="0" y="782409"/>
                </a:lnTo>
                <a:close/>
              </a:path>
            </a:pathLst>
          </a:custGeom>
          <a:solidFill>
            <a:srgbClr val="B4530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4910524" y="3288655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2"/>
          <p:cNvSpPr/>
          <p:nvPr/>
        </p:nvSpPr>
        <p:spPr>
          <a:xfrm>
            <a:off x="5182642" y="3197870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FEF3C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" descr="preencoded.png"/>
          <p:cNvSpPr/>
          <p:nvPr/>
        </p:nvSpPr>
        <p:spPr>
          <a:xfrm>
            <a:off x="5266143" y="328137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2"/>
          <p:cNvSpPr/>
          <p:nvPr/>
        </p:nvSpPr>
        <p:spPr>
          <a:xfrm>
            <a:off x="5596533" y="3210520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Real-World Scenarios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Applied learning from workplace cases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449461" y="3845421"/>
            <a:ext cx="3975795" cy="853678"/>
          </a:xfrm>
          <a:prstGeom prst="roundRect">
            <a:avLst>
              <a:gd name="adj" fmla="val 8331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449461" y="3845421"/>
            <a:ext cx="28575" cy="853678"/>
          </a:xfrm>
          <a:custGeom>
            <a:avLst/>
            <a:gdLst/>
            <a:ahLst/>
            <a:cxnLst/>
            <a:rect l="l" t="t" r="r" b="b"/>
            <a:pathLst>
              <a:path w="28575" h="853678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549"/>
                </a:lnTo>
                <a:lnTo>
                  <a:pt x="25003" y="836699"/>
                </a:lnTo>
                <a:lnTo>
                  <a:pt x="21431" y="833441"/>
                </a:lnTo>
                <a:lnTo>
                  <a:pt x="17859" y="829689"/>
                </a:lnTo>
                <a:lnTo>
                  <a:pt x="14288" y="825315"/>
                </a:lnTo>
                <a:lnTo>
                  <a:pt x="10716" y="820100"/>
                </a:lnTo>
                <a:lnTo>
                  <a:pt x="7144" y="813624"/>
                </a:lnTo>
                <a:lnTo>
                  <a:pt x="3572" y="804814"/>
                </a:lnTo>
                <a:lnTo>
                  <a:pt x="0" y="782558"/>
                </a:lnTo>
                <a:close/>
              </a:path>
            </a:pathLst>
          </a:custGeom>
          <a:solidFill>
            <a:srgbClr val="0F766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591830" y="4213175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07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863947" y="4122390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CCFBF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2" descr="preencoded.png"/>
          <p:cNvSpPr/>
          <p:nvPr/>
        </p:nvSpPr>
        <p:spPr>
          <a:xfrm>
            <a:off x="947449" y="420589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2"/>
          <p:cNvSpPr/>
          <p:nvPr/>
        </p:nvSpPr>
        <p:spPr>
          <a:xfrm>
            <a:off x="1277838" y="4135189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Building a Resilient Culture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Prevention over intervention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4768155" y="3845421"/>
            <a:ext cx="3975795" cy="853678"/>
          </a:xfrm>
          <a:prstGeom prst="roundRect">
            <a:avLst>
              <a:gd name="adj" fmla="val 8331"/>
            </a:avLst>
          </a:prstGeom>
          <a:solidFill>
            <a:srgbClr val="FFFFFF"/>
          </a:solidFill>
          <a:ln>
            <a:noFill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4768155" y="3845421"/>
            <a:ext cx="28575" cy="853678"/>
          </a:xfrm>
          <a:custGeom>
            <a:avLst/>
            <a:gdLst/>
            <a:ahLst/>
            <a:cxnLst/>
            <a:rect l="l" t="t" r="r" b="b"/>
            <a:pathLst>
              <a:path w="28575" h="853678" extrusionOk="0">
                <a:moveTo>
                  <a:pt x="0" y="71120"/>
                </a:moveTo>
                <a:lnTo>
                  <a:pt x="3572" y="48865"/>
                </a:lnTo>
                <a:lnTo>
                  <a:pt x="7144" y="40054"/>
                </a:lnTo>
                <a:lnTo>
                  <a:pt x="10716" y="33579"/>
                </a:lnTo>
                <a:lnTo>
                  <a:pt x="14288" y="28363"/>
                </a:lnTo>
                <a:lnTo>
                  <a:pt x="17859" y="23989"/>
                </a:lnTo>
                <a:lnTo>
                  <a:pt x="21431" y="20237"/>
                </a:lnTo>
                <a:lnTo>
                  <a:pt x="25003" y="16979"/>
                </a:lnTo>
                <a:lnTo>
                  <a:pt x="28575" y="14129"/>
                </a:lnTo>
                <a:lnTo>
                  <a:pt x="28575" y="839549"/>
                </a:lnTo>
                <a:lnTo>
                  <a:pt x="25003" y="836699"/>
                </a:lnTo>
                <a:lnTo>
                  <a:pt x="21431" y="833441"/>
                </a:lnTo>
                <a:lnTo>
                  <a:pt x="17859" y="829689"/>
                </a:lnTo>
                <a:lnTo>
                  <a:pt x="14288" y="825315"/>
                </a:lnTo>
                <a:lnTo>
                  <a:pt x="10716" y="820100"/>
                </a:lnTo>
                <a:lnTo>
                  <a:pt x="7144" y="813624"/>
                </a:lnTo>
                <a:lnTo>
                  <a:pt x="3572" y="804814"/>
                </a:lnTo>
                <a:lnTo>
                  <a:pt x="0" y="782558"/>
                </a:lnTo>
                <a:close/>
              </a:path>
            </a:pathLst>
          </a:custGeom>
          <a:solidFill>
            <a:srgbClr val="16A3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4910524" y="4213175"/>
            <a:ext cx="15781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08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5182642" y="4122390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DCFCE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2" descr="preencoded.png"/>
          <p:cNvSpPr/>
          <p:nvPr/>
        </p:nvSpPr>
        <p:spPr>
          <a:xfrm>
            <a:off x="5266143" y="420589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2"/>
          <p:cNvSpPr/>
          <p:nvPr/>
        </p:nvSpPr>
        <p:spPr>
          <a:xfrm>
            <a:off x="5596533" y="4135189"/>
            <a:ext cx="3079662" cy="28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980"/>
              <a:buFont typeface="Calibri"/>
              <a:buNone/>
            </a:pPr>
            <a:r>
              <a:rPr lang="en-US" sz="98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Key Takeaways </a:t>
            </a:r>
            <a:r>
              <a:rPr lang="en-US" sz="700" b="1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Your portable toolkit from today</a:t>
            </a:r>
            <a:endParaRPr sz="9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2"/>
          <p:cNvSpPr/>
          <p:nvPr/>
        </p:nvSpPr>
        <p:spPr>
          <a:xfrm>
            <a:off x="449461" y="4780657"/>
            <a:ext cx="2449934" cy="12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650"/>
              <a:buFont typeface="Calibri"/>
              <a:buNone/>
            </a:pPr>
            <a:r>
              <a:rPr lang="en-US" sz="65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CONFLICT RESOLUTION IN THE WORKPLACE</a:t>
            </a:r>
            <a:endParaRPr sz="6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2"/>
          <p:cNvSpPr/>
          <p:nvPr/>
        </p:nvSpPr>
        <p:spPr>
          <a:xfrm>
            <a:off x="7751415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"/>
          <p:cNvSpPr/>
          <p:nvPr/>
        </p:nvSpPr>
        <p:spPr>
          <a:xfrm>
            <a:off x="7829996" y="4820989"/>
            <a:ext cx="128141" cy="43160"/>
          </a:xfrm>
          <a:prstGeom prst="roundRect">
            <a:avLst>
              <a:gd name="adj" fmla="val 50023"/>
            </a:avLst>
          </a:prstGeom>
          <a:solidFill>
            <a:srgbClr val="0F7EC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2"/>
          <p:cNvSpPr/>
          <p:nvPr/>
        </p:nvSpPr>
        <p:spPr>
          <a:xfrm>
            <a:off x="7993559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2"/>
          <p:cNvSpPr/>
          <p:nvPr/>
        </p:nvSpPr>
        <p:spPr>
          <a:xfrm>
            <a:off x="8072140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2"/>
          <p:cNvSpPr/>
          <p:nvPr/>
        </p:nvSpPr>
        <p:spPr>
          <a:xfrm>
            <a:off x="8150721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8229302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2"/>
          <p:cNvSpPr/>
          <p:nvPr/>
        </p:nvSpPr>
        <p:spPr>
          <a:xfrm>
            <a:off x="8307884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8386465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"/>
          <p:cNvSpPr/>
          <p:nvPr/>
        </p:nvSpPr>
        <p:spPr>
          <a:xfrm>
            <a:off x="8465046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"/>
          <p:cNvSpPr/>
          <p:nvPr/>
        </p:nvSpPr>
        <p:spPr>
          <a:xfrm>
            <a:off x="8543627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2"/>
          <p:cNvSpPr/>
          <p:nvPr/>
        </p:nvSpPr>
        <p:spPr>
          <a:xfrm>
            <a:off x="8622209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8700790" y="4820989"/>
            <a:ext cx="43160" cy="43160"/>
          </a:xfrm>
          <a:prstGeom prst="ellipse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4403679" y="1071860"/>
            <a:ext cx="21580" cy="853530"/>
          </a:xfrm>
          <a:custGeom>
            <a:avLst/>
            <a:gdLst/>
            <a:ahLst/>
            <a:cxnLst/>
            <a:rect l="l" t="t" r="r" b="b"/>
            <a:pathLst>
              <a:path w="21580" h="853530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410"/>
                </a:lnTo>
                <a:lnTo>
                  <a:pt x="18883" y="801811"/>
                </a:lnTo>
                <a:lnTo>
                  <a:pt x="16185" y="809581"/>
                </a:lnTo>
                <a:lnTo>
                  <a:pt x="13488" y="815358"/>
                </a:lnTo>
                <a:lnTo>
                  <a:pt x="10790" y="820070"/>
                </a:lnTo>
                <a:lnTo>
                  <a:pt x="8093" y="824081"/>
                </a:lnTo>
                <a:lnTo>
                  <a:pt x="5395" y="827578"/>
                </a:lnTo>
                <a:lnTo>
                  <a:pt x="2698" y="830672"/>
                </a:lnTo>
                <a:lnTo>
                  <a:pt x="0" y="833437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8722373" y="1071860"/>
            <a:ext cx="21580" cy="853530"/>
          </a:xfrm>
          <a:custGeom>
            <a:avLst/>
            <a:gdLst/>
            <a:ahLst/>
            <a:cxnLst/>
            <a:rect l="l" t="t" r="r" b="b"/>
            <a:pathLst>
              <a:path w="21580" h="853530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410"/>
                </a:lnTo>
                <a:lnTo>
                  <a:pt x="18883" y="801811"/>
                </a:lnTo>
                <a:lnTo>
                  <a:pt x="16185" y="809581"/>
                </a:lnTo>
                <a:lnTo>
                  <a:pt x="13488" y="815358"/>
                </a:lnTo>
                <a:lnTo>
                  <a:pt x="10790" y="820070"/>
                </a:lnTo>
                <a:lnTo>
                  <a:pt x="8093" y="824081"/>
                </a:lnTo>
                <a:lnTo>
                  <a:pt x="5395" y="827578"/>
                </a:lnTo>
                <a:lnTo>
                  <a:pt x="2698" y="830672"/>
                </a:lnTo>
                <a:lnTo>
                  <a:pt x="0" y="833437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4403679" y="1996380"/>
            <a:ext cx="21580" cy="853530"/>
          </a:xfrm>
          <a:custGeom>
            <a:avLst/>
            <a:gdLst/>
            <a:ahLst/>
            <a:cxnLst/>
            <a:rect l="l" t="t" r="r" b="b"/>
            <a:pathLst>
              <a:path w="21580" h="853530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410"/>
                </a:lnTo>
                <a:lnTo>
                  <a:pt x="18883" y="801811"/>
                </a:lnTo>
                <a:lnTo>
                  <a:pt x="16185" y="809581"/>
                </a:lnTo>
                <a:lnTo>
                  <a:pt x="13488" y="815358"/>
                </a:lnTo>
                <a:lnTo>
                  <a:pt x="10790" y="820070"/>
                </a:lnTo>
                <a:lnTo>
                  <a:pt x="8093" y="824081"/>
                </a:lnTo>
                <a:lnTo>
                  <a:pt x="5395" y="827578"/>
                </a:lnTo>
                <a:lnTo>
                  <a:pt x="2698" y="830672"/>
                </a:lnTo>
                <a:lnTo>
                  <a:pt x="0" y="833437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8722373" y="1996380"/>
            <a:ext cx="21580" cy="853530"/>
          </a:xfrm>
          <a:custGeom>
            <a:avLst/>
            <a:gdLst/>
            <a:ahLst/>
            <a:cxnLst/>
            <a:rect l="l" t="t" r="r" b="b"/>
            <a:pathLst>
              <a:path w="21580" h="853530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410"/>
                </a:lnTo>
                <a:lnTo>
                  <a:pt x="18883" y="801811"/>
                </a:lnTo>
                <a:lnTo>
                  <a:pt x="16185" y="809581"/>
                </a:lnTo>
                <a:lnTo>
                  <a:pt x="13488" y="815358"/>
                </a:lnTo>
                <a:lnTo>
                  <a:pt x="10790" y="820070"/>
                </a:lnTo>
                <a:lnTo>
                  <a:pt x="8093" y="824081"/>
                </a:lnTo>
                <a:lnTo>
                  <a:pt x="5395" y="827578"/>
                </a:lnTo>
                <a:lnTo>
                  <a:pt x="2698" y="830672"/>
                </a:lnTo>
                <a:lnTo>
                  <a:pt x="0" y="833437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4403679" y="2920901"/>
            <a:ext cx="21580" cy="853530"/>
          </a:xfrm>
          <a:custGeom>
            <a:avLst/>
            <a:gdLst/>
            <a:ahLst/>
            <a:cxnLst/>
            <a:rect l="l" t="t" r="r" b="b"/>
            <a:pathLst>
              <a:path w="21580" h="853530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410"/>
                </a:lnTo>
                <a:lnTo>
                  <a:pt x="18883" y="801811"/>
                </a:lnTo>
                <a:lnTo>
                  <a:pt x="16185" y="809581"/>
                </a:lnTo>
                <a:lnTo>
                  <a:pt x="13488" y="815358"/>
                </a:lnTo>
                <a:lnTo>
                  <a:pt x="10790" y="820070"/>
                </a:lnTo>
                <a:lnTo>
                  <a:pt x="8093" y="824081"/>
                </a:lnTo>
                <a:lnTo>
                  <a:pt x="5395" y="827578"/>
                </a:lnTo>
                <a:lnTo>
                  <a:pt x="2698" y="830672"/>
                </a:lnTo>
                <a:lnTo>
                  <a:pt x="0" y="833437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8722373" y="2920901"/>
            <a:ext cx="21580" cy="853530"/>
          </a:xfrm>
          <a:custGeom>
            <a:avLst/>
            <a:gdLst/>
            <a:ahLst/>
            <a:cxnLst/>
            <a:rect l="l" t="t" r="r" b="b"/>
            <a:pathLst>
              <a:path w="21580" h="853530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410"/>
                </a:lnTo>
                <a:lnTo>
                  <a:pt x="18883" y="801811"/>
                </a:lnTo>
                <a:lnTo>
                  <a:pt x="16185" y="809581"/>
                </a:lnTo>
                <a:lnTo>
                  <a:pt x="13488" y="815358"/>
                </a:lnTo>
                <a:lnTo>
                  <a:pt x="10790" y="820070"/>
                </a:lnTo>
                <a:lnTo>
                  <a:pt x="8093" y="824081"/>
                </a:lnTo>
                <a:lnTo>
                  <a:pt x="5395" y="827578"/>
                </a:lnTo>
                <a:lnTo>
                  <a:pt x="2698" y="830672"/>
                </a:lnTo>
                <a:lnTo>
                  <a:pt x="0" y="833437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4403679" y="3845421"/>
            <a:ext cx="21580" cy="853678"/>
          </a:xfrm>
          <a:custGeom>
            <a:avLst/>
            <a:gdLst/>
            <a:ahLst/>
            <a:cxnLst/>
            <a:rect l="l" t="t" r="r" b="b"/>
            <a:pathLst>
              <a:path w="21580" h="853678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558"/>
                </a:lnTo>
                <a:lnTo>
                  <a:pt x="18883" y="801960"/>
                </a:lnTo>
                <a:lnTo>
                  <a:pt x="16185" y="809729"/>
                </a:lnTo>
                <a:lnTo>
                  <a:pt x="13488" y="815506"/>
                </a:lnTo>
                <a:lnTo>
                  <a:pt x="10790" y="820219"/>
                </a:lnTo>
                <a:lnTo>
                  <a:pt x="8093" y="824230"/>
                </a:lnTo>
                <a:lnTo>
                  <a:pt x="5395" y="827727"/>
                </a:lnTo>
                <a:lnTo>
                  <a:pt x="2698" y="830821"/>
                </a:lnTo>
                <a:lnTo>
                  <a:pt x="0" y="833586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8722373" y="3845421"/>
            <a:ext cx="21580" cy="853678"/>
          </a:xfrm>
          <a:custGeom>
            <a:avLst/>
            <a:gdLst/>
            <a:ahLst/>
            <a:cxnLst/>
            <a:rect l="l" t="t" r="r" b="b"/>
            <a:pathLst>
              <a:path w="21580" h="853678" extrusionOk="0">
                <a:moveTo>
                  <a:pt x="0" y="20092"/>
                </a:moveTo>
                <a:lnTo>
                  <a:pt x="2698" y="22857"/>
                </a:lnTo>
                <a:lnTo>
                  <a:pt x="5395" y="25951"/>
                </a:lnTo>
                <a:lnTo>
                  <a:pt x="8093" y="29448"/>
                </a:lnTo>
                <a:lnTo>
                  <a:pt x="10790" y="33459"/>
                </a:lnTo>
                <a:lnTo>
                  <a:pt x="13488" y="38172"/>
                </a:lnTo>
                <a:lnTo>
                  <a:pt x="16185" y="43949"/>
                </a:lnTo>
                <a:lnTo>
                  <a:pt x="18883" y="51719"/>
                </a:lnTo>
                <a:lnTo>
                  <a:pt x="21580" y="71120"/>
                </a:lnTo>
                <a:lnTo>
                  <a:pt x="21580" y="782558"/>
                </a:lnTo>
                <a:lnTo>
                  <a:pt x="18883" y="801960"/>
                </a:lnTo>
                <a:lnTo>
                  <a:pt x="16185" y="809729"/>
                </a:lnTo>
                <a:lnTo>
                  <a:pt x="13488" y="815506"/>
                </a:lnTo>
                <a:lnTo>
                  <a:pt x="10790" y="820219"/>
                </a:lnTo>
                <a:lnTo>
                  <a:pt x="8093" y="824230"/>
                </a:lnTo>
                <a:lnTo>
                  <a:pt x="5395" y="827727"/>
                </a:lnTo>
                <a:lnTo>
                  <a:pt x="2698" y="830821"/>
                </a:lnTo>
                <a:lnTo>
                  <a:pt x="0" y="833586"/>
                </a:lnTo>
                <a:close/>
              </a:path>
            </a:pathLst>
          </a:custGeom>
          <a:solidFill>
            <a:srgbClr val="E0F2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8143280" y="0"/>
            <a:ext cx="1000720" cy="1000716"/>
          </a:xfrm>
          <a:prstGeom prst="ellipse">
            <a:avLst/>
          </a:prstGeom>
          <a:noFill/>
          <a:ln w="2000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8430518" y="71120"/>
            <a:ext cx="642491" cy="642491"/>
          </a:xfrm>
          <a:prstGeom prst="ellipse">
            <a:avLst/>
          </a:prstGeom>
          <a:noFill/>
          <a:ln w="95250" cap="flat" cmpd="sng">
            <a:solidFill>
              <a:srgbClr val="38BDF8">
                <a:alpha val="7843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5929608" y="0"/>
            <a:ext cx="3214392" cy="2857500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5929760" y="0"/>
            <a:ext cx="2857500" cy="2286000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0" y="3929510"/>
            <a:ext cx="1356230" cy="1213990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429220" y="3714750"/>
            <a:ext cx="1143000" cy="1143000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6286500" y="0"/>
            <a:ext cx="2857500" cy="2857500"/>
          </a:xfrm>
          <a:prstGeom prst="ellipse">
            <a:avLst/>
          </a:prstGeom>
          <a:gradFill>
            <a:gsLst>
              <a:gs pos="0">
                <a:srgbClr val="38BDF8">
                  <a:alpha val="7058"/>
                </a:srgbClr>
              </a:gs>
              <a:gs pos="7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0" y="3285534"/>
            <a:ext cx="1857966" cy="1857966"/>
          </a:xfrm>
          <a:prstGeom prst="ellipse">
            <a:avLst/>
          </a:prstGeom>
          <a:gradFill>
            <a:gsLst>
              <a:gs pos="0">
                <a:srgbClr val="38BDF8">
                  <a:alpha val="5098"/>
                </a:srgbClr>
              </a:gs>
              <a:gs pos="7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474315" y="1122313"/>
            <a:ext cx="4048716" cy="13841"/>
          </a:xfrm>
          <a:custGeom>
            <a:avLst/>
            <a:gdLst/>
            <a:ahLst/>
            <a:cxnLst/>
            <a:rect l="l" t="t" r="r" b="b"/>
            <a:pathLst>
              <a:path w="4048716" h="13841" extrusionOk="0">
                <a:moveTo>
                  <a:pt x="71120" y="0"/>
                </a:moveTo>
                <a:lnTo>
                  <a:pt x="3977596" y="0"/>
                </a:lnTo>
                <a:lnTo>
                  <a:pt x="3993187" y="1730"/>
                </a:lnTo>
                <a:lnTo>
                  <a:pt x="3999509" y="3460"/>
                </a:lnTo>
                <a:lnTo>
                  <a:pt x="4004266" y="5190"/>
                </a:lnTo>
                <a:lnTo>
                  <a:pt x="4008197" y="6920"/>
                </a:lnTo>
                <a:lnTo>
                  <a:pt x="4011590" y="8651"/>
                </a:lnTo>
                <a:lnTo>
                  <a:pt x="4014593" y="10381"/>
                </a:lnTo>
                <a:lnTo>
                  <a:pt x="4017294" y="12111"/>
                </a:lnTo>
                <a:lnTo>
                  <a:pt x="4019752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>
                  <a:alpha val="50196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4656386" y="1122313"/>
            <a:ext cx="4048868" cy="13841"/>
          </a:xfrm>
          <a:custGeom>
            <a:avLst/>
            <a:gdLst/>
            <a:ahLst/>
            <a:cxnLst/>
            <a:rect l="l" t="t" r="r" b="b"/>
            <a:pathLst>
              <a:path w="4048868" h="13841" extrusionOk="0">
                <a:moveTo>
                  <a:pt x="71120" y="0"/>
                </a:moveTo>
                <a:lnTo>
                  <a:pt x="3977748" y="0"/>
                </a:lnTo>
                <a:lnTo>
                  <a:pt x="3993340" y="1730"/>
                </a:lnTo>
                <a:lnTo>
                  <a:pt x="3999662" y="3460"/>
                </a:lnTo>
                <a:lnTo>
                  <a:pt x="4004419" y="5190"/>
                </a:lnTo>
                <a:lnTo>
                  <a:pt x="4008350" y="6920"/>
                </a:lnTo>
                <a:lnTo>
                  <a:pt x="4011742" y="8651"/>
                </a:lnTo>
                <a:lnTo>
                  <a:pt x="4014745" y="10381"/>
                </a:lnTo>
                <a:lnTo>
                  <a:pt x="4017446" y="12111"/>
                </a:lnTo>
                <a:lnTo>
                  <a:pt x="4019904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>
                  <a:alpha val="50196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474315" y="3065859"/>
            <a:ext cx="4048716" cy="13841"/>
          </a:xfrm>
          <a:custGeom>
            <a:avLst/>
            <a:gdLst/>
            <a:ahLst/>
            <a:cxnLst/>
            <a:rect l="l" t="t" r="r" b="b"/>
            <a:pathLst>
              <a:path w="4048716" h="13841" extrusionOk="0">
                <a:moveTo>
                  <a:pt x="71120" y="0"/>
                </a:moveTo>
                <a:lnTo>
                  <a:pt x="3977596" y="0"/>
                </a:lnTo>
                <a:lnTo>
                  <a:pt x="3993187" y="1730"/>
                </a:lnTo>
                <a:lnTo>
                  <a:pt x="3999509" y="3460"/>
                </a:lnTo>
                <a:lnTo>
                  <a:pt x="4004266" y="5190"/>
                </a:lnTo>
                <a:lnTo>
                  <a:pt x="4008197" y="6920"/>
                </a:lnTo>
                <a:lnTo>
                  <a:pt x="4011590" y="8651"/>
                </a:lnTo>
                <a:lnTo>
                  <a:pt x="4014593" y="10381"/>
                </a:lnTo>
                <a:lnTo>
                  <a:pt x="4017294" y="12111"/>
                </a:lnTo>
                <a:lnTo>
                  <a:pt x="4019752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>
                  <a:alpha val="50196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4656386" y="3065859"/>
            <a:ext cx="4048868" cy="13841"/>
          </a:xfrm>
          <a:custGeom>
            <a:avLst/>
            <a:gdLst/>
            <a:ahLst/>
            <a:cxnLst/>
            <a:rect l="l" t="t" r="r" b="b"/>
            <a:pathLst>
              <a:path w="4048868" h="13841" extrusionOk="0">
                <a:moveTo>
                  <a:pt x="71120" y="0"/>
                </a:moveTo>
                <a:lnTo>
                  <a:pt x="3977748" y="0"/>
                </a:lnTo>
                <a:lnTo>
                  <a:pt x="3993340" y="1730"/>
                </a:lnTo>
                <a:lnTo>
                  <a:pt x="3999662" y="3460"/>
                </a:lnTo>
                <a:lnTo>
                  <a:pt x="4004419" y="5190"/>
                </a:lnTo>
                <a:lnTo>
                  <a:pt x="4008350" y="6920"/>
                </a:lnTo>
                <a:lnTo>
                  <a:pt x="4011742" y="8651"/>
                </a:lnTo>
                <a:lnTo>
                  <a:pt x="4014745" y="10381"/>
                </a:lnTo>
                <a:lnTo>
                  <a:pt x="4017446" y="12111"/>
                </a:lnTo>
                <a:lnTo>
                  <a:pt x="4019904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>
                  <a:alpha val="50196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0" y="0"/>
            <a:ext cx="35421" cy="5143500"/>
          </a:xfrm>
          <a:prstGeom prst="rect">
            <a:avLst/>
          </a:prstGeom>
          <a:gradFill>
            <a:gsLst>
              <a:gs pos="0">
                <a:srgbClr val="38BDF8"/>
              </a:gs>
              <a:gs pos="100000">
                <a:srgbClr val="38BDF8">
                  <a:alpha val="2000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464790" y="314920"/>
            <a:ext cx="8827489" cy="329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2360"/>
              <a:buFont typeface="Calibri"/>
              <a:buNone/>
            </a:pPr>
            <a:r>
              <a:rPr lang="en-US" sz="236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What Is </a:t>
            </a:r>
            <a:r>
              <a:rPr lang="en-US" sz="236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Workplace Conflict?</a:t>
            </a:r>
            <a:endParaRPr sz="23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464790" y="715566"/>
            <a:ext cx="429220" cy="13841"/>
          </a:xfrm>
          <a:prstGeom prst="roundRect">
            <a:avLst>
              <a:gd name="adj" fmla="val 100932"/>
            </a:avLst>
          </a:pr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464790" y="729407"/>
            <a:ext cx="9074988" cy="1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Calibri"/>
              <a:buNone/>
            </a:pPr>
            <a:r>
              <a:rPr lang="en-US" sz="960" i="1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Understanding the nature of conflict is the first step to resolving it.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464790" y="1112788"/>
            <a:ext cx="4067770" cy="1829246"/>
          </a:xfrm>
          <a:prstGeom prst="roundRect">
            <a:avLst>
              <a:gd name="adj" fmla="val 3888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645765" y="1293614"/>
            <a:ext cx="342900" cy="342900"/>
          </a:xfrm>
          <a:prstGeom prst="roundRect">
            <a:avLst>
              <a:gd name="adj" fmla="val 20741"/>
            </a:avLst>
          </a:prstGeom>
          <a:solidFill>
            <a:srgbClr val="38BDF8">
              <a:alpha val="14901"/>
            </a:srgbClr>
          </a:solidFill>
          <a:ln w="9525" cap="flat" cmpd="sng">
            <a:solidFill>
              <a:srgbClr val="38BDF8">
                <a:alpha val="2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 descr="preencoded.png"/>
          <p:cNvSpPr/>
          <p:nvPr/>
        </p:nvSpPr>
        <p:spPr>
          <a:xfrm>
            <a:off x="747713" y="1395561"/>
            <a:ext cx="139005" cy="139005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3"/>
          <p:cNvSpPr/>
          <p:nvPr/>
        </p:nvSpPr>
        <p:spPr>
          <a:xfrm>
            <a:off x="1116806" y="1279773"/>
            <a:ext cx="3558257" cy="1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70"/>
              <a:buFont typeface="Calibri"/>
              <a:buNone/>
            </a:pPr>
            <a:r>
              <a:rPr lang="en-US" sz="107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Conflict Defined</a:t>
            </a:r>
            <a:endParaRPr sz="10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1116806" y="1492151"/>
            <a:ext cx="3299475" cy="53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5057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 disagreement or clash arising from differences in </a:t>
            </a:r>
            <a:r>
              <a:rPr lang="en-US" sz="87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needs, values, goals, or perceptions</a:t>
            </a: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between two or more people in a work setting.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4379565" y="2803029"/>
            <a:ext cx="43160" cy="43160"/>
          </a:xfrm>
          <a:prstGeom prst="ellipse">
            <a:avLst/>
          </a:prstGeom>
          <a:solidFill>
            <a:srgbClr val="38BDF8">
              <a:alpha val="25098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4646861" y="1112788"/>
            <a:ext cx="4067919" cy="1829246"/>
          </a:xfrm>
          <a:prstGeom prst="roundRect">
            <a:avLst>
              <a:gd name="adj" fmla="val 3888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4827836" y="1293614"/>
            <a:ext cx="342900" cy="342900"/>
          </a:xfrm>
          <a:prstGeom prst="roundRect">
            <a:avLst>
              <a:gd name="adj" fmla="val 20741"/>
            </a:avLst>
          </a:prstGeom>
          <a:solidFill>
            <a:srgbClr val="38BDF8">
              <a:alpha val="14901"/>
            </a:srgbClr>
          </a:solidFill>
          <a:ln w="9525" cap="flat" cmpd="sng">
            <a:solidFill>
              <a:srgbClr val="38BDF8">
                <a:alpha val="2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" descr="preencoded.png"/>
          <p:cNvSpPr/>
          <p:nvPr/>
        </p:nvSpPr>
        <p:spPr>
          <a:xfrm>
            <a:off x="4929783" y="1395561"/>
            <a:ext cx="139005" cy="139005"/>
          </a:xfrm>
          <a:prstGeom prst="rect">
            <a:avLst/>
          </a:prstGeom>
          <a:noFill/>
          <a:ln>
            <a:noFill/>
          </a:ln>
        </p:spPr>
      </p:sp>
      <p:sp>
        <p:nvSpPr>
          <p:cNvPr id="131" name="Google Shape;131;p3"/>
          <p:cNvSpPr/>
          <p:nvPr/>
        </p:nvSpPr>
        <p:spPr>
          <a:xfrm>
            <a:off x="5298877" y="1279773"/>
            <a:ext cx="3558421" cy="1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70"/>
              <a:buFont typeface="Calibri"/>
              <a:buNone/>
            </a:pPr>
            <a:r>
              <a:rPr lang="en-US" sz="107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Healthy vs. Harmful</a:t>
            </a:r>
            <a:endParaRPr sz="10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5298877" y="1492151"/>
            <a:ext cx="3299627" cy="53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5057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Not all conflict is negative — </a:t>
            </a:r>
            <a:r>
              <a:rPr lang="en-US" sz="87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constructive conflict</a:t>
            </a: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can spark innovation and expose blind spots. Harmful conflict erodes trust and productivity.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8561784" y="2803029"/>
            <a:ext cx="43160" cy="43160"/>
          </a:xfrm>
          <a:prstGeom prst="ellipse">
            <a:avLst/>
          </a:prstGeom>
          <a:solidFill>
            <a:srgbClr val="38BDF8">
              <a:alpha val="25098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"/>
          <p:cNvSpPr/>
          <p:nvPr/>
        </p:nvSpPr>
        <p:spPr>
          <a:xfrm>
            <a:off x="464790" y="3056334"/>
            <a:ext cx="4067770" cy="1829395"/>
          </a:xfrm>
          <a:prstGeom prst="roundRect">
            <a:avLst>
              <a:gd name="adj" fmla="val 3888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645765" y="3237161"/>
            <a:ext cx="342900" cy="342900"/>
          </a:xfrm>
          <a:prstGeom prst="roundRect">
            <a:avLst>
              <a:gd name="adj" fmla="val 20741"/>
            </a:avLst>
          </a:prstGeom>
          <a:solidFill>
            <a:srgbClr val="38BDF8">
              <a:alpha val="14901"/>
            </a:srgbClr>
          </a:solidFill>
          <a:ln w="9525" cap="flat" cmpd="sng">
            <a:solidFill>
              <a:srgbClr val="38BDF8">
                <a:alpha val="2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 descr="preencoded.png"/>
          <p:cNvSpPr/>
          <p:nvPr/>
        </p:nvSpPr>
        <p:spPr>
          <a:xfrm>
            <a:off x="747713" y="3339108"/>
            <a:ext cx="139005" cy="139005"/>
          </a:xfrm>
          <a:prstGeom prst="rect">
            <a:avLst/>
          </a:prstGeom>
          <a:noFill/>
          <a:ln>
            <a:noFill/>
          </a:ln>
        </p:spPr>
      </p:sp>
      <p:sp>
        <p:nvSpPr>
          <p:cNvPr id="137" name="Google Shape;137;p3"/>
          <p:cNvSpPr/>
          <p:nvPr/>
        </p:nvSpPr>
        <p:spPr>
          <a:xfrm>
            <a:off x="1116806" y="3223320"/>
            <a:ext cx="3558257" cy="1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70"/>
              <a:buFont typeface="Calibri"/>
              <a:buNone/>
            </a:pPr>
            <a:r>
              <a:rPr lang="en-US" sz="107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Visible vs. Hidden</a:t>
            </a:r>
            <a:endParaRPr sz="10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3"/>
          <p:cNvSpPr/>
          <p:nvPr/>
        </p:nvSpPr>
        <p:spPr>
          <a:xfrm>
            <a:off x="1116806" y="3435697"/>
            <a:ext cx="3299475" cy="35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5057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Conflict may surface as open argument or remain </a:t>
            </a:r>
            <a:r>
              <a:rPr lang="en-US" sz="87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hidden</a:t>
            </a: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through passive resistance, disengagement, or subtle tension.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3"/>
          <p:cNvSpPr/>
          <p:nvPr/>
        </p:nvSpPr>
        <p:spPr>
          <a:xfrm>
            <a:off x="4379565" y="4746724"/>
            <a:ext cx="43160" cy="43160"/>
          </a:xfrm>
          <a:prstGeom prst="ellipse">
            <a:avLst/>
          </a:prstGeom>
          <a:solidFill>
            <a:srgbClr val="38BDF8">
              <a:alpha val="25098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"/>
          <p:cNvSpPr/>
          <p:nvPr/>
        </p:nvSpPr>
        <p:spPr>
          <a:xfrm>
            <a:off x="4646861" y="3056334"/>
            <a:ext cx="4067919" cy="1829395"/>
          </a:xfrm>
          <a:prstGeom prst="roundRect">
            <a:avLst>
              <a:gd name="adj" fmla="val 3888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8039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/>
          <p:nvPr/>
        </p:nvSpPr>
        <p:spPr>
          <a:xfrm>
            <a:off x="4827836" y="3237161"/>
            <a:ext cx="342900" cy="342900"/>
          </a:xfrm>
          <a:prstGeom prst="roundRect">
            <a:avLst>
              <a:gd name="adj" fmla="val 20741"/>
            </a:avLst>
          </a:prstGeom>
          <a:solidFill>
            <a:srgbClr val="38BDF8">
              <a:alpha val="14901"/>
            </a:srgbClr>
          </a:solidFill>
          <a:ln w="9525" cap="flat" cmpd="sng">
            <a:solidFill>
              <a:srgbClr val="38BDF8">
                <a:alpha val="2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3" descr="preencoded.png"/>
          <p:cNvSpPr/>
          <p:nvPr/>
        </p:nvSpPr>
        <p:spPr>
          <a:xfrm>
            <a:off x="4929783" y="3339108"/>
            <a:ext cx="139005" cy="13900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3"/>
          <p:cNvSpPr/>
          <p:nvPr/>
        </p:nvSpPr>
        <p:spPr>
          <a:xfrm>
            <a:off x="5298877" y="3223320"/>
            <a:ext cx="3558421" cy="162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70"/>
              <a:buFont typeface="Calibri"/>
              <a:buNone/>
            </a:pPr>
            <a:r>
              <a:rPr lang="en-US" sz="107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The Cost of Unresolved Conflict</a:t>
            </a:r>
            <a:endParaRPr sz="10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"/>
          <p:cNvSpPr/>
          <p:nvPr/>
        </p:nvSpPr>
        <p:spPr>
          <a:xfrm>
            <a:off x="5298877" y="3435697"/>
            <a:ext cx="3299627" cy="551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9888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U.S. employees spend </a:t>
            </a:r>
            <a:r>
              <a:rPr lang="en-US" sz="90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~2.8 hours/week</a:t>
            </a: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dealing with conflict, costing organizations an estimated </a:t>
            </a:r>
            <a:r>
              <a:rPr lang="en-US" sz="90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$359 billion</a:t>
            </a:r>
            <a:r>
              <a:rPr lang="en-US" sz="87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 in paid hours annually.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3"/>
          <p:cNvSpPr/>
          <p:nvPr/>
        </p:nvSpPr>
        <p:spPr>
          <a:xfrm>
            <a:off x="8561784" y="4746724"/>
            <a:ext cx="43160" cy="43160"/>
          </a:xfrm>
          <a:prstGeom prst="ellipse">
            <a:avLst/>
          </a:prstGeom>
          <a:solidFill>
            <a:srgbClr val="38BDF8">
              <a:alpha val="25098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4FB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8BDF8">
                  <a:alpha val="7843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4"/>
          <p:cNvSpPr/>
          <p:nvPr/>
        </p:nvSpPr>
        <p:spPr>
          <a:xfrm>
            <a:off x="438745" y="965746"/>
            <a:ext cx="2666552" cy="21580"/>
          </a:xfrm>
          <a:custGeom>
            <a:avLst/>
            <a:gdLst/>
            <a:ahLst/>
            <a:cxnLst/>
            <a:rect l="l" t="t" r="r" b="b"/>
            <a:pathLst>
              <a:path w="2666552" h="21580" extrusionOk="0">
                <a:moveTo>
                  <a:pt x="100330" y="0"/>
                </a:moveTo>
                <a:lnTo>
                  <a:pt x="2566223" y="0"/>
                </a:lnTo>
                <a:lnTo>
                  <a:pt x="2589331" y="2698"/>
                </a:lnTo>
                <a:lnTo>
                  <a:pt x="2598680" y="5395"/>
                </a:lnTo>
                <a:lnTo>
                  <a:pt x="2605699" y="8093"/>
                </a:lnTo>
                <a:lnTo>
                  <a:pt x="2611485" y="10790"/>
                </a:lnTo>
                <a:lnTo>
                  <a:pt x="2616467" y="13488"/>
                </a:lnTo>
                <a:lnTo>
                  <a:pt x="2620864" y="16185"/>
                </a:lnTo>
                <a:lnTo>
                  <a:pt x="2624809" y="18883"/>
                </a:lnTo>
                <a:lnTo>
                  <a:pt x="2628388" y="21580"/>
                </a:lnTo>
                <a:lnTo>
                  <a:pt x="38164" y="21580"/>
                </a:lnTo>
                <a:lnTo>
                  <a:pt x="41743" y="18883"/>
                </a:lnTo>
                <a:lnTo>
                  <a:pt x="45688" y="16185"/>
                </a:lnTo>
                <a:lnTo>
                  <a:pt x="50085" y="13488"/>
                </a:lnTo>
                <a:lnTo>
                  <a:pt x="55067" y="10790"/>
                </a:lnTo>
                <a:lnTo>
                  <a:pt x="60854" y="8093"/>
                </a:lnTo>
                <a:lnTo>
                  <a:pt x="67873" y="5395"/>
                </a:lnTo>
                <a:lnTo>
                  <a:pt x="77221" y="2698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4"/>
          <p:cNvSpPr/>
          <p:nvPr/>
        </p:nvSpPr>
        <p:spPr>
          <a:xfrm>
            <a:off x="3238649" y="965746"/>
            <a:ext cx="2666552" cy="21580"/>
          </a:xfrm>
          <a:custGeom>
            <a:avLst/>
            <a:gdLst/>
            <a:ahLst/>
            <a:cxnLst/>
            <a:rect l="l" t="t" r="r" b="b"/>
            <a:pathLst>
              <a:path w="2666552" h="21580" extrusionOk="0">
                <a:moveTo>
                  <a:pt x="100330" y="0"/>
                </a:moveTo>
                <a:lnTo>
                  <a:pt x="2566223" y="0"/>
                </a:lnTo>
                <a:lnTo>
                  <a:pt x="2589331" y="2698"/>
                </a:lnTo>
                <a:lnTo>
                  <a:pt x="2598680" y="5395"/>
                </a:lnTo>
                <a:lnTo>
                  <a:pt x="2605699" y="8093"/>
                </a:lnTo>
                <a:lnTo>
                  <a:pt x="2611485" y="10790"/>
                </a:lnTo>
                <a:lnTo>
                  <a:pt x="2616467" y="13488"/>
                </a:lnTo>
                <a:lnTo>
                  <a:pt x="2620864" y="16185"/>
                </a:lnTo>
                <a:lnTo>
                  <a:pt x="2624809" y="18883"/>
                </a:lnTo>
                <a:lnTo>
                  <a:pt x="2628388" y="21580"/>
                </a:lnTo>
                <a:lnTo>
                  <a:pt x="38164" y="21580"/>
                </a:lnTo>
                <a:lnTo>
                  <a:pt x="41743" y="18883"/>
                </a:lnTo>
                <a:lnTo>
                  <a:pt x="45688" y="16185"/>
                </a:lnTo>
                <a:lnTo>
                  <a:pt x="50085" y="13488"/>
                </a:lnTo>
                <a:lnTo>
                  <a:pt x="55067" y="10790"/>
                </a:lnTo>
                <a:lnTo>
                  <a:pt x="60854" y="8093"/>
                </a:lnTo>
                <a:lnTo>
                  <a:pt x="67873" y="5395"/>
                </a:lnTo>
                <a:lnTo>
                  <a:pt x="77221" y="2698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4"/>
          <p:cNvSpPr/>
          <p:nvPr/>
        </p:nvSpPr>
        <p:spPr>
          <a:xfrm>
            <a:off x="6038552" y="965746"/>
            <a:ext cx="2666705" cy="21580"/>
          </a:xfrm>
          <a:custGeom>
            <a:avLst/>
            <a:gdLst/>
            <a:ahLst/>
            <a:cxnLst/>
            <a:rect l="l" t="t" r="r" b="b"/>
            <a:pathLst>
              <a:path w="2666705" h="21580" extrusionOk="0">
                <a:moveTo>
                  <a:pt x="100330" y="0"/>
                </a:moveTo>
                <a:lnTo>
                  <a:pt x="2566375" y="0"/>
                </a:lnTo>
                <a:lnTo>
                  <a:pt x="2589484" y="2698"/>
                </a:lnTo>
                <a:lnTo>
                  <a:pt x="2598832" y="5395"/>
                </a:lnTo>
                <a:lnTo>
                  <a:pt x="2605851" y="8093"/>
                </a:lnTo>
                <a:lnTo>
                  <a:pt x="2611638" y="10790"/>
                </a:lnTo>
                <a:lnTo>
                  <a:pt x="2616619" y="13488"/>
                </a:lnTo>
                <a:lnTo>
                  <a:pt x="2621017" y="16185"/>
                </a:lnTo>
                <a:lnTo>
                  <a:pt x="2624962" y="18883"/>
                </a:lnTo>
                <a:lnTo>
                  <a:pt x="2628540" y="21580"/>
                </a:lnTo>
                <a:lnTo>
                  <a:pt x="38164" y="21580"/>
                </a:lnTo>
                <a:lnTo>
                  <a:pt x="41743" y="18883"/>
                </a:lnTo>
                <a:lnTo>
                  <a:pt x="45688" y="16185"/>
                </a:lnTo>
                <a:lnTo>
                  <a:pt x="50085" y="13488"/>
                </a:lnTo>
                <a:lnTo>
                  <a:pt x="55067" y="10790"/>
                </a:lnTo>
                <a:lnTo>
                  <a:pt x="60854" y="8093"/>
                </a:lnTo>
                <a:lnTo>
                  <a:pt x="67873" y="5395"/>
                </a:lnTo>
                <a:lnTo>
                  <a:pt x="77221" y="2698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4"/>
          <p:cNvSpPr/>
          <p:nvPr/>
        </p:nvSpPr>
        <p:spPr>
          <a:xfrm>
            <a:off x="438745" y="2890093"/>
            <a:ext cx="2666552" cy="21580"/>
          </a:xfrm>
          <a:custGeom>
            <a:avLst/>
            <a:gdLst/>
            <a:ahLst/>
            <a:cxnLst/>
            <a:rect l="l" t="t" r="r" b="b"/>
            <a:pathLst>
              <a:path w="2666552" h="21580" extrusionOk="0">
                <a:moveTo>
                  <a:pt x="100330" y="0"/>
                </a:moveTo>
                <a:lnTo>
                  <a:pt x="2566223" y="0"/>
                </a:lnTo>
                <a:lnTo>
                  <a:pt x="2589331" y="2698"/>
                </a:lnTo>
                <a:lnTo>
                  <a:pt x="2598680" y="5395"/>
                </a:lnTo>
                <a:lnTo>
                  <a:pt x="2605699" y="8093"/>
                </a:lnTo>
                <a:lnTo>
                  <a:pt x="2611485" y="10790"/>
                </a:lnTo>
                <a:lnTo>
                  <a:pt x="2616467" y="13488"/>
                </a:lnTo>
                <a:lnTo>
                  <a:pt x="2620864" y="16185"/>
                </a:lnTo>
                <a:lnTo>
                  <a:pt x="2624809" y="18883"/>
                </a:lnTo>
                <a:lnTo>
                  <a:pt x="2628388" y="21580"/>
                </a:lnTo>
                <a:lnTo>
                  <a:pt x="38164" y="21580"/>
                </a:lnTo>
                <a:lnTo>
                  <a:pt x="41743" y="18883"/>
                </a:lnTo>
                <a:lnTo>
                  <a:pt x="45688" y="16185"/>
                </a:lnTo>
                <a:lnTo>
                  <a:pt x="50085" y="13488"/>
                </a:lnTo>
                <a:lnTo>
                  <a:pt x="55067" y="10790"/>
                </a:lnTo>
                <a:lnTo>
                  <a:pt x="60854" y="8093"/>
                </a:lnTo>
                <a:lnTo>
                  <a:pt x="67873" y="5395"/>
                </a:lnTo>
                <a:lnTo>
                  <a:pt x="77221" y="2698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/>
          <p:nvPr/>
        </p:nvSpPr>
        <p:spPr>
          <a:xfrm>
            <a:off x="3238649" y="2890093"/>
            <a:ext cx="2666552" cy="21580"/>
          </a:xfrm>
          <a:custGeom>
            <a:avLst/>
            <a:gdLst/>
            <a:ahLst/>
            <a:cxnLst/>
            <a:rect l="l" t="t" r="r" b="b"/>
            <a:pathLst>
              <a:path w="2666552" h="21580" extrusionOk="0">
                <a:moveTo>
                  <a:pt x="100330" y="0"/>
                </a:moveTo>
                <a:lnTo>
                  <a:pt x="2566223" y="0"/>
                </a:lnTo>
                <a:lnTo>
                  <a:pt x="2589331" y="2698"/>
                </a:lnTo>
                <a:lnTo>
                  <a:pt x="2598680" y="5395"/>
                </a:lnTo>
                <a:lnTo>
                  <a:pt x="2605699" y="8093"/>
                </a:lnTo>
                <a:lnTo>
                  <a:pt x="2611485" y="10790"/>
                </a:lnTo>
                <a:lnTo>
                  <a:pt x="2616467" y="13488"/>
                </a:lnTo>
                <a:lnTo>
                  <a:pt x="2620864" y="16185"/>
                </a:lnTo>
                <a:lnTo>
                  <a:pt x="2624809" y="18883"/>
                </a:lnTo>
                <a:lnTo>
                  <a:pt x="2628388" y="21580"/>
                </a:lnTo>
                <a:lnTo>
                  <a:pt x="38164" y="21580"/>
                </a:lnTo>
                <a:lnTo>
                  <a:pt x="41743" y="18883"/>
                </a:lnTo>
                <a:lnTo>
                  <a:pt x="45688" y="16185"/>
                </a:lnTo>
                <a:lnTo>
                  <a:pt x="50085" y="13488"/>
                </a:lnTo>
                <a:lnTo>
                  <a:pt x="55067" y="10790"/>
                </a:lnTo>
                <a:lnTo>
                  <a:pt x="60854" y="8093"/>
                </a:lnTo>
                <a:lnTo>
                  <a:pt x="67873" y="5395"/>
                </a:lnTo>
                <a:lnTo>
                  <a:pt x="77221" y="2698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6038552" y="2890093"/>
            <a:ext cx="2666705" cy="21580"/>
          </a:xfrm>
          <a:custGeom>
            <a:avLst/>
            <a:gdLst/>
            <a:ahLst/>
            <a:cxnLst/>
            <a:rect l="l" t="t" r="r" b="b"/>
            <a:pathLst>
              <a:path w="2666705" h="21580" extrusionOk="0">
                <a:moveTo>
                  <a:pt x="100330" y="0"/>
                </a:moveTo>
                <a:lnTo>
                  <a:pt x="2566375" y="0"/>
                </a:lnTo>
                <a:lnTo>
                  <a:pt x="2589484" y="2698"/>
                </a:lnTo>
                <a:lnTo>
                  <a:pt x="2598832" y="5395"/>
                </a:lnTo>
                <a:lnTo>
                  <a:pt x="2605851" y="8093"/>
                </a:lnTo>
                <a:lnTo>
                  <a:pt x="2611638" y="10790"/>
                </a:lnTo>
                <a:lnTo>
                  <a:pt x="2616619" y="13488"/>
                </a:lnTo>
                <a:lnTo>
                  <a:pt x="2621017" y="16185"/>
                </a:lnTo>
                <a:lnTo>
                  <a:pt x="2624962" y="18883"/>
                </a:lnTo>
                <a:lnTo>
                  <a:pt x="2628540" y="21580"/>
                </a:lnTo>
                <a:lnTo>
                  <a:pt x="38164" y="21580"/>
                </a:lnTo>
                <a:lnTo>
                  <a:pt x="41743" y="18883"/>
                </a:lnTo>
                <a:lnTo>
                  <a:pt x="45688" y="16185"/>
                </a:lnTo>
                <a:lnTo>
                  <a:pt x="50085" y="13488"/>
                </a:lnTo>
                <a:lnTo>
                  <a:pt x="55067" y="10790"/>
                </a:lnTo>
                <a:lnTo>
                  <a:pt x="60854" y="8093"/>
                </a:lnTo>
                <a:lnTo>
                  <a:pt x="67873" y="5395"/>
                </a:lnTo>
                <a:lnTo>
                  <a:pt x="77221" y="2698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429220" y="370136"/>
            <a:ext cx="35421" cy="314920"/>
          </a:xfrm>
          <a:prstGeom prst="roundRect">
            <a:avLst>
              <a:gd name="adj" fmla="val 60953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564952" y="299591"/>
            <a:ext cx="4379586" cy="266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910"/>
              <a:buFont typeface="Calibri"/>
              <a:buNone/>
            </a:pPr>
            <a:r>
              <a:rPr lang="en-US" sz="191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Common Causes of Workplace Conflict</a:t>
            </a:r>
            <a:endParaRPr sz="191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/>
          <p:nvPr/>
        </p:nvSpPr>
        <p:spPr>
          <a:xfrm>
            <a:off x="564952" y="595610"/>
            <a:ext cx="4502378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839"/>
              <a:buFont typeface="Calibri"/>
              <a:buNone/>
            </a:pPr>
            <a:r>
              <a:rPr lang="en-US" sz="84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Understanding what sparks conflict is the first step toward preventing it.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429220" y="956221"/>
            <a:ext cx="2685604" cy="1810048"/>
          </a:xfrm>
          <a:prstGeom prst="roundRect">
            <a:avLst>
              <a:gd name="adj" fmla="val 5543"/>
            </a:avLst>
          </a:prstGeom>
          <a:solidFill>
            <a:srgbClr val="FFFFFF"/>
          </a:solidFill>
          <a:ln w="9525" cap="flat" cmpd="sng">
            <a:solidFill>
              <a:srgbClr val="D0E2F3"/>
            </a:solidFill>
            <a:prstDash val="solid"/>
            <a:round/>
            <a:headEnd type="none" w="sm" len="sm"/>
            <a:tailEnd type="none" w="sm" len="sm"/>
          </a:ln>
          <a:effectLst>
            <a:outerShdw blurRad="8636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4"/>
          <p:cNvSpPr/>
          <p:nvPr/>
        </p:nvSpPr>
        <p:spPr>
          <a:xfrm>
            <a:off x="2875508" y="1052066"/>
            <a:ext cx="143470" cy="157817"/>
          </a:xfrm>
          <a:prstGeom prst="ellipse">
            <a:avLst/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4"/>
          <p:cNvSpPr/>
          <p:nvPr/>
        </p:nvSpPr>
        <p:spPr>
          <a:xfrm>
            <a:off x="566886" y="1109216"/>
            <a:ext cx="257770" cy="257770"/>
          </a:xfrm>
          <a:prstGeom prst="roundRect">
            <a:avLst>
              <a:gd name="adj" fmla="val 25127"/>
            </a:avLst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 descr="preencoded.png"/>
          <p:cNvSpPr/>
          <p:nvPr/>
        </p:nvSpPr>
        <p:spPr>
          <a:xfrm>
            <a:off x="629403" y="1171733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165" name="Google Shape;165;p4"/>
          <p:cNvSpPr/>
          <p:nvPr/>
        </p:nvSpPr>
        <p:spPr>
          <a:xfrm>
            <a:off x="566886" y="1437829"/>
            <a:ext cx="698718" cy="32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69498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590"/>
              <a:buFont typeface="Calibri"/>
              <a:buNone/>
            </a:pPr>
            <a:r>
              <a:rPr lang="en-US" sz="259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49%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566886" y="1809899"/>
            <a:ext cx="1600111" cy="13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Personality &amp; Style Clashes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4"/>
          <p:cNvSpPr/>
          <p:nvPr/>
        </p:nvSpPr>
        <p:spPr>
          <a:xfrm>
            <a:off x="566886" y="1985516"/>
            <a:ext cx="2458477" cy="28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Different work styles, communication preferences, and temperaments create friction between team members.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4"/>
          <p:cNvSpPr/>
          <p:nvPr/>
        </p:nvSpPr>
        <p:spPr>
          <a:xfrm>
            <a:off x="566886" y="2328118"/>
            <a:ext cx="2410271" cy="29170"/>
          </a:xfrm>
          <a:prstGeom prst="roundRect">
            <a:avLst>
              <a:gd name="adj" fmla="val 47892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4"/>
          <p:cNvSpPr/>
          <p:nvPr/>
        </p:nvSpPr>
        <p:spPr>
          <a:xfrm>
            <a:off x="566886" y="2328118"/>
            <a:ext cx="1180951" cy="2917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4"/>
          <p:cNvSpPr/>
          <p:nvPr/>
        </p:nvSpPr>
        <p:spPr>
          <a:xfrm>
            <a:off x="3229124" y="956221"/>
            <a:ext cx="2685604" cy="1810048"/>
          </a:xfrm>
          <a:prstGeom prst="roundRect">
            <a:avLst>
              <a:gd name="adj" fmla="val 5543"/>
            </a:avLst>
          </a:prstGeom>
          <a:solidFill>
            <a:srgbClr val="FFFFFF"/>
          </a:solidFill>
          <a:ln w="9525" cap="flat" cmpd="sng">
            <a:solidFill>
              <a:srgbClr val="D0E2F3"/>
            </a:solidFill>
            <a:prstDash val="solid"/>
            <a:round/>
            <a:headEnd type="none" w="sm" len="sm"/>
            <a:tailEnd type="none" w="sm" len="sm"/>
          </a:ln>
          <a:effectLst>
            <a:outerShdw blurRad="8636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4"/>
          <p:cNvSpPr/>
          <p:nvPr/>
        </p:nvSpPr>
        <p:spPr>
          <a:xfrm>
            <a:off x="5675412" y="1052066"/>
            <a:ext cx="143470" cy="157817"/>
          </a:xfrm>
          <a:prstGeom prst="ellipse">
            <a:avLst/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4"/>
          <p:cNvSpPr/>
          <p:nvPr/>
        </p:nvSpPr>
        <p:spPr>
          <a:xfrm>
            <a:off x="3366790" y="1109216"/>
            <a:ext cx="257770" cy="257770"/>
          </a:xfrm>
          <a:prstGeom prst="roundRect">
            <a:avLst>
              <a:gd name="adj" fmla="val 25127"/>
            </a:avLst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" descr="preencoded.png"/>
          <p:cNvSpPr/>
          <p:nvPr/>
        </p:nvSpPr>
        <p:spPr>
          <a:xfrm>
            <a:off x="3429307" y="1171733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174" name="Google Shape;174;p4"/>
          <p:cNvSpPr/>
          <p:nvPr/>
        </p:nvSpPr>
        <p:spPr>
          <a:xfrm>
            <a:off x="3366790" y="1437829"/>
            <a:ext cx="698718" cy="32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69498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590"/>
              <a:buFont typeface="Calibri"/>
              <a:buNone/>
            </a:pPr>
            <a:r>
              <a:rPr lang="en-US" sz="259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34%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4"/>
          <p:cNvSpPr/>
          <p:nvPr/>
        </p:nvSpPr>
        <p:spPr>
          <a:xfrm>
            <a:off x="3366790" y="1809899"/>
            <a:ext cx="1806878" cy="13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Workload &amp; Resource Disputes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4"/>
          <p:cNvSpPr/>
          <p:nvPr/>
        </p:nvSpPr>
        <p:spPr>
          <a:xfrm>
            <a:off x="3366790" y="1985516"/>
            <a:ext cx="2458477" cy="28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Unclear ownership, overload, or perceived inequity in task distribution leads to resentment and conflict.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3366790" y="2328118"/>
            <a:ext cx="2410271" cy="29170"/>
          </a:xfrm>
          <a:prstGeom prst="roundRect">
            <a:avLst>
              <a:gd name="adj" fmla="val 47892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4"/>
          <p:cNvSpPr/>
          <p:nvPr/>
        </p:nvSpPr>
        <p:spPr>
          <a:xfrm>
            <a:off x="3366790" y="2328118"/>
            <a:ext cx="819448" cy="2917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4"/>
          <p:cNvSpPr/>
          <p:nvPr/>
        </p:nvSpPr>
        <p:spPr>
          <a:xfrm>
            <a:off x="6029027" y="956221"/>
            <a:ext cx="2685752" cy="1810048"/>
          </a:xfrm>
          <a:prstGeom prst="roundRect">
            <a:avLst>
              <a:gd name="adj" fmla="val 5543"/>
            </a:avLst>
          </a:prstGeom>
          <a:solidFill>
            <a:srgbClr val="FFFFFF"/>
          </a:solidFill>
          <a:ln w="9525" cap="flat" cmpd="sng">
            <a:solidFill>
              <a:srgbClr val="D0E2F3"/>
            </a:solidFill>
            <a:prstDash val="solid"/>
            <a:round/>
            <a:headEnd type="none" w="sm" len="sm"/>
            <a:tailEnd type="none" w="sm" len="sm"/>
          </a:ln>
          <a:effectLst>
            <a:outerShdw blurRad="8636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4"/>
          <p:cNvSpPr/>
          <p:nvPr/>
        </p:nvSpPr>
        <p:spPr>
          <a:xfrm>
            <a:off x="8475464" y="1052066"/>
            <a:ext cx="143470" cy="157817"/>
          </a:xfrm>
          <a:prstGeom prst="ellipse">
            <a:avLst/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4"/>
          <p:cNvSpPr/>
          <p:nvPr/>
        </p:nvSpPr>
        <p:spPr>
          <a:xfrm>
            <a:off x="6166693" y="1109216"/>
            <a:ext cx="257770" cy="257770"/>
          </a:xfrm>
          <a:prstGeom prst="roundRect">
            <a:avLst>
              <a:gd name="adj" fmla="val 25127"/>
            </a:avLst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4" descr="preencoded.png"/>
          <p:cNvSpPr/>
          <p:nvPr/>
        </p:nvSpPr>
        <p:spPr>
          <a:xfrm>
            <a:off x="6229210" y="1171733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183" name="Google Shape;183;p4"/>
          <p:cNvSpPr/>
          <p:nvPr/>
        </p:nvSpPr>
        <p:spPr>
          <a:xfrm>
            <a:off x="6166693" y="1437829"/>
            <a:ext cx="698718" cy="32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69498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590"/>
              <a:buFont typeface="Calibri"/>
              <a:buNone/>
            </a:pPr>
            <a:r>
              <a:rPr lang="en-US" sz="259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33%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4"/>
          <p:cNvSpPr/>
          <p:nvPr/>
        </p:nvSpPr>
        <p:spPr>
          <a:xfrm>
            <a:off x="6166693" y="1809899"/>
            <a:ext cx="1228323" cy="13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Poor Communication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4"/>
          <p:cNvSpPr/>
          <p:nvPr/>
        </p:nvSpPr>
        <p:spPr>
          <a:xfrm>
            <a:off x="6166693" y="1985516"/>
            <a:ext cx="2458629" cy="28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Misunderstandings, withheld information, and ambiguous instructions fuel avoidable conflict daily.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4"/>
          <p:cNvSpPr/>
          <p:nvPr/>
        </p:nvSpPr>
        <p:spPr>
          <a:xfrm>
            <a:off x="6166693" y="2328118"/>
            <a:ext cx="2410420" cy="29170"/>
          </a:xfrm>
          <a:prstGeom prst="roundRect">
            <a:avLst>
              <a:gd name="adj" fmla="val 47892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4"/>
          <p:cNvSpPr/>
          <p:nvPr/>
        </p:nvSpPr>
        <p:spPr>
          <a:xfrm>
            <a:off x="6166693" y="2328118"/>
            <a:ext cx="795338" cy="2917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4"/>
          <p:cNvSpPr/>
          <p:nvPr/>
        </p:nvSpPr>
        <p:spPr>
          <a:xfrm>
            <a:off x="429220" y="2880568"/>
            <a:ext cx="2685604" cy="1810196"/>
          </a:xfrm>
          <a:prstGeom prst="roundRect">
            <a:avLst>
              <a:gd name="adj" fmla="val 5542"/>
            </a:avLst>
          </a:prstGeom>
          <a:solidFill>
            <a:srgbClr val="FFFFFF"/>
          </a:solidFill>
          <a:ln w="9525" cap="flat" cmpd="sng">
            <a:solidFill>
              <a:srgbClr val="D0E2F3"/>
            </a:solidFill>
            <a:prstDash val="solid"/>
            <a:round/>
            <a:headEnd type="none" w="sm" len="sm"/>
            <a:tailEnd type="none" w="sm" len="sm"/>
          </a:ln>
          <a:effectLst>
            <a:outerShdw blurRad="8636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4"/>
          <p:cNvSpPr/>
          <p:nvPr/>
        </p:nvSpPr>
        <p:spPr>
          <a:xfrm>
            <a:off x="2875508" y="2976414"/>
            <a:ext cx="143470" cy="157817"/>
          </a:xfrm>
          <a:prstGeom prst="ellipse">
            <a:avLst/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4"/>
          <p:cNvSpPr/>
          <p:nvPr/>
        </p:nvSpPr>
        <p:spPr>
          <a:xfrm>
            <a:off x="566886" y="3033564"/>
            <a:ext cx="257770" cy="257770"/>
          </a:xfrm>
          <a:prstGeom prst="roundRect">
            <a:avLst>
              <a:gd name="adj" fmla="val 25127"/>
            </a:avLst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4" descr="preencoded.png"/>
          <p:cNvSpPr/>
          <p:nvPr/>
        </p:nvSpPr>
        <p:spPr>
          <a:xfrm>
            <a:off x="629403" y="3096080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192" name="Google Shape;192;p4"/>
          <p:cNvSpPr/>
          <p:nvPr/>
        </p:nvSpPr>
        <p:spPr>
          <a:xfrm>
            <a:off x="566886" y="3362176"/>
            <a:ext cx="698718" cy="32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69498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590"/>
              <a:buFont typeface="Calibri"/>
              <a:buNone/>
            </a:pPr>
            <a:r>
              <a:rPr lang="en-US" sz="259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29%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"/>
          <p:cNvSpPr/>
          <p:nvPr/>
        </p:nvSpPr>
        <p:spPr>
          <a:xfrm>
            <a:off x="566886" y="3734246"/>
            <a:ext cx="886331" cy="13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Role Ambiguity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4"/>
          <p:cNvSpPr/>
          <p:nvPr/>
        </p:nvSpPr>
        <p:spPr>
          <a:xfrm>
            <a:off x="566886" y="3909864"/>
            <a:ext cx="2458477" cy="28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Overlapping responsibilities or unclear authority create tension over who owns decisions and tasks.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4"/>
          <p:cNvSpPr/>
          <p:nvPr/>
        </p:nvSpPr>
        <p:spPr>
          <a:xfrm>
            <a:off x="566886" y="4252466"/>
            <a:ext cx="2410271" cy="29170"/>
          </a:xfrm>
          <a:prstGeom prst="roundRect">
            <a:avLst>
              <a:gd name="adj" fmla="val 47892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4"/>
          <p:cNvSpPr/>
          <p:nvPr/>
        </p:nvSpPr>
        <p:spPr>
          <a:xfrm>
            <a:off x="566886" y="4252466"/>
            <a:ext cx="698897" cy="2917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4"/>
          <p:cNvSpPr/>
          <p:nvPr/>
        </p:nvSpPr>
        <p:spPr>
          <a:xfrm>
            <a:off x="3229124" y="2880568"/>
            <a:ext cx="2685604" cy="1810196"/>
          </a:xfrm>
          <a:prstGeom prst="roundRect">
            <a:avLst>
              <a:gd name="adj" fmla="val 5542"/>
            </a:avLst>
          </a:prstGeom>
          <a:solidFill>
            <a:srgbClr val="FFFFFF"/>
          </a:solidFill>
          <a:ln w="9525" cap="flat" cmpd="sng">
            <a:solidFill>
              <a:srgbClr val="D0E2F3"/>
            </a:solidFill>
            <a:prstDash val="solid"/>
            <a:round/>
            <a:headEnd type="none" w="sm" len="sm"/>
            <a:tailEnd type="none" w="sm" len="sm"/>
          </a:ln>
          <a:effectLst>
            <a:outerShdw blurRad="8636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4"/>
          <p:cNvSpPr/>
          <p:nvPr/>
        </p:nvSpPr>
        <p:spPr>
          <a:xfrm>
            <a:off x="5675412" y="2976414"/>
            <a:ext cx="143470" cy="157817"/>
          </a:xfrm>
          <a:prstGeom prst="ellipse">
            <a:avLst/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4"/>
          <p:cNvSpPr/>
          <p:nvPr/>
        </p:nvSpPr>
        <p:spPr>
          <a:xfrm>
            <a:off x="3366790" y="3033564"/>
            <a:ext cx="257770" cy="257770"/>
          </a:xfrm>
          <a:prstGeom prst="roundRect">
            <a:avLst>
              <a:gd name="adj" fmla="val 25127"/>
            </a:avLst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4" descr="preencoded.png"/>
          <p:cNvSpPr/>
          <p:nvPr/>
        </p:nvSpPr>
        <p:spPr>
          <a:xfrm>
            <a:off x="3429307" y="3096080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201" name="Google Shape;201;p4"/>
          <p:cNvSpPr/>
          <p:nvPr/>
        </p:nvSpPr>
        <p:spPr>
          <a:xfrm>
            <a:off x="3366790" y="3362176"/>
            <a:ext cx="698718" cy="32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69498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590"/>
              <a:buFont typeface="Calibri"/>
              <a:buNone/>
            </a:pPr>
            <a:r>
              <a:rPr lang="en-US" sz="259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23%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4"/>
          <p:cNvSpPr/>
          <p:nvPr/>
        </p:nvSpPr>
        <p:spPr>
          <a:xfrm>
            <a:off x="3366790" y="3734246"/>
            <a:ext cx="1005676" cy="13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Competing Goals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4"/>
          <p:cNvSpPr/>
          <p:nvPr/>
        </p:nvSpPr>
        <p:spPr>
          <a:xfrm>
            <a:off x="3366790" y="3909864"/>
            <a:ext cx="2458477" cy="28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Individual or departmental objectives that conflict with each other create zero-sum tensions at work.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4"/>
          <p:cNvSpPr/>
          <p:nvPr/>
        </p:nvSpPr>
        <p:spPr>
          <a:xfrm>
            <a:off x="3366790" y="4252466"/>
            <a:ext cx="2410271" cy="29170"/>
          </a:xfrm>
          <a:prstGeom prst="roundRect">
            <a:avLst>
              <a:gd name="adj" fmla="val 47892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4"/>
          <p:cNvSpPr/>
          <p:nvPr/>
        </p:nvSpPr>
        <p:spPr>
          <a:xfrm>
            <a:off x="3366790" y="4252466"/>
            <a:ext cx="554236" cy="2917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4"/>
          <p:cNvSpPr/>
          <p:nvPr/>
        </p:nvSpPr>
        <p:spPr>
          <a:xfrm>
            <a:off x="6029027" y="2880568"/>
            <a:ext cx="2685752" cy="1810196"/>
          </a:xfrm>
          <a:prstGeom prst="roundRect">
            <a:avLst>
              <a:gd name="adj" fmla="val 5542"/>
            </a:avLst>
          </a:prstGeom>
          <a:solidFill>
            <a:srgbClr val="FFFFFF"/>
          </a:solidFill>
          <a:ln w="9525" cap="flat" cmpd="sng">
            <a:solidFill>
              <a:srgbClr val="D0E2F3"/>
            </a:solidFill>
            <a:prstDash val="solid"/>
            <a:round/>
            <a:headEnd type="none" w="sm" len="sm"/>
            <a:tailEnd type="none" w="sm" len="sm"/>
          </a:ln>
          <a:effectLst>
            <a:outerShdw blurRad="8636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4"/>
          <p:cNvSpPr/>
          <p:nvPr/>
        </p:nvSpPr>
        <p:spPr>
          <a:xfrm>
            <a:off x="8475464" y="2976414"/>
            <a:ext cx="143470" cy="157817"/>
          </a:xfrm>
          <a:prstGeom prst="ellipse">
            <a:avLst/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4"/>
          <p:cNvSpPr/>
          <p:nvPr/>
        </p:nvSpPr>
        <p:spPr>
          <a:xfrm>
            <a:off x="6166693" y="3033564"/>
            <a:ext cx="257770" cy="257770"/>
          </a:xfrm>
          <a:prstGeom prst="roundRect">
            <a:avLst>
              <a:gd name="adj" fmla="val 25127"/>
            </a:avLst>
          </a:prstGeom>
          <a:gradFill>
            <a:gsLst>
              <a:gs pos="0">
                <a:srgbClr val="E0F2FE"/>
              </a:gs>
              <a:gs pos="100000">
                <a:srgbClr val="BAE6F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4" descr="preencoded.png"/>
          <p:cNvSpPr/>
          <p:nvPr/>
        </p:nvSpPr>
        <p:spPr>
          <a:xfrm>
            <a:off x="6229210" y="3096080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210" name="Google Shape;210;p4"/>
          <p:cNvSpPr/>
          <p:nvPr/>
        </p:nvSpPr>
        <p:spPr>
          <a:xfrm>
            <a:off x="6166693" y="3362176"/>
            <a:ext cx="698718" cy="32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69498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590"/>
              <a:buFont typeface="Calibri"/>
              <a:buNone/>
            </a:pPr>
            <a:r>
              <a:rPr lang="en-US" sz="259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20%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4"/>
          <p:cNvSpPr/>
          <p:nvPr/>
        </p:nvSpPr>
        <p:spPr>
          <a:xfrm>
            <a:off x="6166693" y="3734246"/>
            <a:ext cx="1694572" cy="13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Values &amp; Cultural Differences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4"/>
          <p:cNvSpPr/>
          <p:nvPr/>
        </p:nvSpPr>
        <p:spPr>
          <a:xfrm>
            <a:off x="6166693" y="3909864"/>
            <a:ext cx="2458629" cy="28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Generational, cultural, or ethical differences in the workplace can escalate into serious conflict.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4"/>
          <p:cNvSpPr/>
          <p:nvPr/>
        </p:nvSpPr>
        <p:spPr>
          <a:xfrm>
            <a:off x="6166693" y="4252466"/>
            <a:ext cx="2410420" cy="29170"/>
          </a:xfrm>
          <a:prstGeom prst="roundRect">
            <a:avLst>
              <a:gd name="adj" fmla="val 47892"/>
            </a:avLst>
          </a:prstGeom>
          <a:solidFill>
            <a:srgbClr val="DBEAF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4"/>
          <p:cNvSpPr/>
          <p:nvPr/>
        </p:nvSpPr>
        <p:spPr>
          <a:xfrm>
            <a:off x="6166693" y="4252466"/>
            <a:ext cx="482054" cy="2917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0284C7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4"/>
          <p:cNvSpPr/>
          <p:nvPr/>
        </p:nvSpPr>
        <p:spPr>
          <a:xfrm>
            <a:off x="429220" y="4793903"/>
            <a:ext cx="3811191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AA4C0"/>
              </a:buClr>
              <a:buSzPts val="620"/>
              <a:buFont typeface="Calibri"/>
              <a:buNone/>
            </a:pPr>
            <a:r>
              <a:rPr lang="en-US" sz="620">
                <a:solidFill>
                  <a:srgbClr val="8AA4C0"/>
                </a:solidFill>
                <a:latin typeface="Calibri"/>
                <a:ea typeface="Calibri"/>
                <a:cs typeface="Calibri"/>
                <a:sym typeface="Calibri"/>
              </a:rPr>
              <a:t>Source: CPP Inc. / Myers-Briggs Workplace Conflict Research &amp; SHRM Conflict Resolution Reports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4" descr="preencoded.png"/>
          <p:cNvSpPr/>
          <p:nvPr/>
        </p:nvSpPr>
        <p:spPr>
          <a:xfrm>
            <a:off x="6517490" y="4786619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4"/>
          <p:cNvSpPr/>
          <p:nvPr/>
        </p:nvSpPr>
        <p:spPr>
          <a:xfrm>
            <a:off x="6661696" y="4791075"/>
            <a:ext cx="2258392" cy="12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AA4C0"/>
              </a:buClr>
              <a:buSzPts val="650"/>
              <a:buFont typeface="Calibri"/>
              <a:buNone/>
            </a:pPr>
            <a:r>
              <a:rPr lang="en-US" sz="650">
                <a:solidFill>
                  <a:srgbClr val="8AA4C0"/>
                </a:solidFill>
                <a:latin typeface="Calibri"/>
                <a:ea typeface="Calibri"/>
                <a:cs typeface="Calibri"/>
                <a:sym typeface="Calibri"/>
              </a:rPr>
              <a:t>Many root causes are systemic — not just interpersonal.</a:t>
            </a:r>
            <a:endParaRPr sz="6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4FB"/>
        </a:solidFill>
        <a:effectLst/>
      </p:bgPr>
    </p:bg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6"/>
          <p:cNvSpPr/>
          <p:nvPr/>
        </p:nvSpPr>
        <p:spPr>
          <a:xfrm>
            <a:off x="0" y="0"/>
            <a:ext cx="9144000" cy="805309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6"/>
          <p:cNvSpPr/>
          <p:nvPr/>
        </p:nvSpPr>
        <p:spPr>
          <a:xfrm>
            <a:off x="400050" y="143470"/>
            <a:ext cx="9178290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RESOLUTION FRAMEWORK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6"/>
          <p:cNvSpPr/>
          <p:nvPr/>
        </p:nvSpPr>
        <p:spPr>
          <a:xfrm>
            <a:off x="400050" y="275332"/>
            <a:ext cx="3512332" cy="251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Resolution Strategies That Work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6"/>
          <p:cNvSpPr/>
          <p:nvPr/>
        </p:nvSpPr>
        <p:spPr>
          <a:xfrm>
            <a:off x="400050" y="540544"/>
            <a:ext cx="3610808" cy="15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790"/>
              <a:buFont typeface="Calibri"/>
              <a:buNone/>
            </a:pPr>
            <a:r>
              <a:rPr lang="en-US" sz="79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 structured approach to de-escalating and resolving workplace conflict.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6"/>
          <p:cNvSpPr/>
          <p:nvPr/>
        </p:nvSpPr>
        <p:spPr>
          <a:xfrm>
            <a:off x="7374880" y="568523"/>
            <a:ext cx="57150" cy="57150"/>
          </a:xfrm>
          <a:prstGeom prst="ellipse">
            <a:avLst/>
          </a:prstGeom>
          <a:solidFill>
            <a:srgbClr val="38BDF8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6"/>
          <p:cNvSpPr/>
          <p:nvPr/>
        </p:nvSpPr>
        <p:spPr>
          <a:xfrm>
            <a:off x="7489180" y="532358"/>
            <a:ext cx="1380247" cy="129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6-Step HR Mediation Framework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6"/>
          <p:cNvSpPr/>
          <p:nvPr/>
        </p:nvSpPr>
        <p:spPr>
          <a:xfrm>
            <a:off x="4565079" y="933450"/>
            <a:ext cx="13841" cy="4210050"/>
          </a:xfrm>
          <a:prstGeom prst="rect">
            <a:avLst/>
          </a:prstGeom>
          <a:gradFill>
            <a:gsLst>
              <a:gs pos="0">
                <a:srgbClr val="38BDF8"/>
              </a:gs>
              <a:gs pos="100000">
                <a:srgbClr val="C5D8E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6"/>
          <p:cNvSpPr/>
          <p:nvPr/>
        </p:nvSpPr>
        <p:spPr>
          <a:xfrm>
            <a:off x="0" y="5114330"/>
            <a:ext cx="9144000" cy="29170"/>
          </a:xfrm>
          <a:prstGeom prst="rect">
            <a:avLst/>
          </a:prstGeom>
          <a:gradFill>
            <a:gsLst>
              <a:gs pos="0">
                <a:srgbClr val="1B2A4A"/>
              </a:gs>
              <a:gs pos="50000">
                <a:srgbClr val="38BDF8"/>
              </a:gs>
              <a:gs pos="100000">
                <a:srgbClr val="0D9488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6"/>
          <p:cNvSpPr/>
          <p:nvPr/>
        </p:nvSpPr>
        <p:spPr>
          <a:xfrm>
            <a:off x="400050" y="933450"/>
            <a:ext cx="3072110" cy="678805"/>
          </a:xfrm>
          <a:prstGeom prst="roundRect">
            <a:avLst>
              <a:gd name="adj" fmla="val 10477"/>
            </a:avLst>
          </a:prstGeom>
          <a:solidFill>
            <a:srgbClr val="FFFFFF"/>
          </a:solidFill>
          <a:ln>
            <a:noFill/>
          </a:ln>
          <a:effectLst>
            <a:outerShdw blurRad="71120" dist="13970" dir="5400000" algn="bl" rotWithShape="0">
              <a:srgbClr val="1B2A4A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6"/>
          <p:cNvSpPr/>
          <p:nvPr/>
        </p:nvSpPr>
        <p:spPr>
          <a:xfrm>
            <a:off x="3453110" y="933450"/>
            <a:ext cx="19050" cy="678805"/>
          </a:xfrm>
          <a:custGeom>
            <a:avLst/>
            <a:gdLst/>
            <a:ahLst/>
            <a:cxnLst/>
            <a:rect l="l" t="t" r="r" b="b"/>
            <a:pathLst>
              <a:path w="19050" h="678805" extrusionOk="0">
                <a:moveTo>
                  <a:pt x="0" y="22677"/>
                </a:moveTo>
                <a:lnTo>
                  <a:pt x="2381" y="25369"/>
                </a:lnTo>
                <a:lnTo>
                  <a:pt x="4763" y="28363"/>
                </a:lnTo>
                <a:lnTo>
                  <a:pt x="7144" y="31727"/>
                </a:lnTo>
                <a:lnTo>
                  <a:pt x="9525" y="35566"/>
                </a:lnTo>
                <a:lnTo>
                  <a:pt x="11906" y="40054"/>
                </a:lnTo>
                <a:lnTo>
                  <a:pt x="14288" y="45532"/>
                </a:lnTo>
                <a:lnTo>
                  <a:pt x="16669" y="52871"/>
                </a:lnTo>
                <a:lnTo>
                  <a:pt x="19050" y="71120"/>
                </a:lnTo>
                <a:lnTo>
                  <a:pt x="19050" y="607685"/>
                </a:lnTo>
                <a:lnTo>
                  <a:pt x="16669" y="625934"/>
                </a:lnTo>
                <a:lnTo>
                  <a:pt x="14288" y="633273"/>
                </a:lnTo>
                <a:lnTo>
                  <a:pt x="11906" y="638751"/>
                </a:lnTo>
                <a:lnTo>
                  <a:pt x="9525" y="643239"/>
                </a:lnTo>
                <a:lnTo>
                  <a:pt x="7144" y="647078"/>
                </a:lnTo>
                <a:lnTo>
                  <a:pt x="4763" y="650442"/>
                </a:lnTo>
                <a:lnTo>
                  <a:pt x="2381" y="653436"/>
                </a:lnTo>
                <a:lnTo>
                  <a:pt x="0" y="656129"/>
                </a:lnTo>
                <a:close/>
              </a:path>
            </a:pathLst>
          </a:custGeom>
          <a:solidFill>
            <a:srgbClr val="1B2A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6"/>
          <p:cNvSpPr/>
          <p:nvPr/>
        </p:nvSpPr>
        <p:spPr>
          <a:xfrm>
            <a:off x="2994898" y="1012180"/>
            <a:ext cx="351651" cy="10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STEP 1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6"/>
          <p:cNvSpPr/>
          <p:nvPr/>
        </p:nvSpPr>
        <p:spPr>
          <a:xfrm>
            <a:off x="1883122" y="1126480"/>
            <a:ext cx="1317873" cy="127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20143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Identify &amp; Acknowledge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6" descr="preencoded.png"/>
          <p:cNvSpPr/>
          <p:nvPr/>
        </p:nvSpPr>
        <p:spPr>
          <a:xfrm>
            <a:off x="3232184" y="113489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28" name="Google Shape;328;p6"/>
          <p:cNvSpPr/>
          <p:nvPr/>
        </p:nvSpPr>
        <p:spPr>
          <a:xfrm>
            <a:off x="449812" y="1276052"/>
            <a:ext cx="2896737" cy="27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700"/>
              <a:buFont typeface="Calibri"/>
              <a:buNone/>
            </a:pPr>
            <a:r>
              <a:rPr lang="en-US" sz="700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Recognize that conflict exists. Name it without blame. Create a safe space for both parties to speak.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6"/>
          <p:cNvSpPr/>
          <p:nvPr/>
        </p:nvSpPr>
        <p:spPr>
          <a:xfrm>
            <a:off x="3472160" y="933450"/>
            <a:ext cx="799505" cy="10120"/>
          </a:xfrm>
          <a:prstGeom prst="rect">
            <a:avLst/>
          </a:prstGeom>
          <a:solidFill>
            <a:srgbClr val="C5D8EF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6"/>
          <p:cNvSpPr/>
          <p:nvPr/>
        </p:nvSpPr>
        <p:spPr>
          <a:xfrm>
            <a:off x="4872335" y="1647676"/>
            <a:ext cx="799505" cy="10120"/>
          </a:xfrm>
          <a:prstGeom prst="rect">
            <a:avLst/>
          </a:prstGeom>
          <a:solidFill>
            <a:srgbClr val="C5D8EF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6"/>
          <p:cNvSpPr/>
          <p:nvPr/>
        </p:nvSpPr>
        <p:spPr>
          <a:xfrm>
            <a:off x="5671840" y="1647676"/>
            <a:ext cx="3072110" cy="807541"/>
          </a:xfrm>
          <a:prstGeom prst="roundRect">
            <a:avLst>
              <a:gd name="adj" fmla="val 8807"/>
            </a:avLst>
          </a:prstGeom>
          <a:solidFill>
            <a:srgbClr val="FFFFFF"/>
          </a:solidFill>
          <a:ln>
            <a:noFill/>
          </a:ln>
          <a:effectLst>
            <a:outerShdw blurRad="71120" dist="13970" dir="5400000" algn="bl" rotWithShape="0">
              <a:srgbClr val="1B2A4A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6"/>
          <p:cNvSpPr/>
          <p:nvPr/>
        </p:nvSpPr>
        <p:spPr>
          <a:xfrm>
            <a:off x="5671840" y="1647676"/>
            <a:ext cx="19050" cy="807541"/>
          </a:xfrm>
          <a:custGeom>
            <a:avLst/>
            <a:gdLst/>
            <a:ahLst/>
            <a:cxnLst/>
            <a:rect l="l" t="t" r="r" b="b"/>
            <a:pathLst>
              <a:path w="19050" h="807541" extrusionOk="0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784865"/>
                </a:lnTo>
                <a:lnTo>
                  <a:pt x="16669" y="782172"/>
                </a:lnTo>
                <a:lnTo>
                  <a:pt x="14288" y="779178"/>
                </a:lnTo>
                <a:lnTo>
                  <a:pt x="11906" y="775814"/>
                </a:lnTo>
                <a:lnTo>
                  <a:pt x="9525" y="771976"/>
                </a:lnTo>
                <a:lnTo>
                  <a:pt x="7144" y="767487"/>
                </a:lnTo>
                <a:lnTo>
                  <a:pt x="4763" y="762009"/>
                </a:lnTo>
                <a:lnTo>
                  <a:pt x="2381" y="754671"/>
                </a:lnTo>
                <a:lnTo>
                  <a:pt x="0" y="736421"/>
                </a:lnTo>
                <a:close/>
              </a:path>
            </a:pathLst>
          </a:custGeom>
          <a:solidFill>
            <a:srgbClr val="0369A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6"/>
          <p:cNvSpPr/>
          <p:nvPr/>
        </p:nvSpPr>
        <p:spPr>
          <a:xfrm>
            <a:off x="5797451" y="1726406"/>
            <a:ext cx="3123932" cy="10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STEP 2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6" descr="preencoded.png"/>
          <p:cNvSpPr/>
          <p:nvPr/>
        </p:nvSpPr>
        <p:spPr>
          <a:xfrm>
            <a:off x="5779228" y="1849124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35" name="Google Shape;335;p6"/>
          <p:cNvSpPr/>
          <p:nvPr/>
        </p:nvSpPr>
        <p:spPr>
          <a:xfrm>
            <a:off x="5943005" y="1840706"/>
            <a:ext cx="1133862" cy="127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143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Gather Perspectives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6"/>
          <p:cNvSpPr/>
          <p:nvPr/>
        </p:nvSpPr>
        <p:spPr>
          <a:xfrm>
            <a:off x="5797451" y="1990279"/>
            <a:ext cx="2896737" cy="405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700"/>
              <a:buFont typeface="Calibri"/>
              <a:buNone/>
            </a:pPr>
            <a:r>
              <a:rPr lang="en-US" sz="700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Meet with each party separately first. Listen actively and without judgment. Understand each person's interests, not just their stated positions.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6"/>
          <p:cNvSpPr/>
          <p:nvPr/>
        </p:nvSpPr>
        <p:spPr>
          <a:xfrm>
            <a:off x="400050" y="2490639"/>
            <a:ext cx="3072110" cy="678805"/>
          </a:xfrm>
          <a:prstGeom prst="roundRect">
            <a:avLst>
              <a:gd name="adj" fmla="val 10477"/>
            </a:avLst>
          </a:prstGeom>
          <a:solidFill>
            <a:srgbClr val="FFFFFF"/>
          </a:solidFill>
          <a:ln>
            <a:noFill/>
          </a:ln>
          <a:effectLst>
            <a:outerShdw blurRad="71120" dist="13970" dir="5400000" algn="bl" rotWithShape="0">
              <a:srgbClr val="1B2A4A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6"/>
          <p:cNvSpPr/>
          <p:nvPr/>
        </p:nvSpPr>
        <p:spPr>
          <a:xfrm>
            <a:off x="3453110" y="2490639"/>
            <a:ext cx="19050" cy="678805"/>
          </a:xfrm>
          <a:custGeom>
            <a:avLst/>
            <a:gdLst/>
            <a:ahLst/>
            <a:cxnLst/>
            <a:rect l="l" t="t" r="r" b="b"/>
            <a:pathLst>
              <a:path w="19050" h="678805" extrusionOk="0">
                <a:moveTo>
                  <a:pt x="0" y="22677"/>
                </a:moveTo>
                <a:lnTo>
                  <a:pt x="2381" y="25369"/>
                </a:lnTo>
                <a:lnTo>
                  <a:pt x="4763" y="28363"/>
                </a:lnTo>
                <a:lnTo>
                  <a:pt x="7144" y="31727"/>
                </a:lnTo>
                <a:lnTo>
                  <a:pt x="9525" y="35566"/>
                </a:lnTo>
                <a:lnTo>
                  <a:pt x="11906" y="40054"/>
                </a:lnTo>
                <a:lnTo>
                  <a:pt x="14288" y="45532"/>
                </a:lnTo>
                <a:lnTo>
                  <a:pt x="16669" y="52871"/>
                </a:lnTo>
                <a:lnTo>
                  <a:pt x="19050" y="71120"/>
                </a:lnTo>
                <a:lnTo>
                  <a:pt x="19050" y="607685"/>
                </a:lnTo>
                <a:lnTo>
                  <a:pt x="16669" y="625934"/>
                </a:lnTo>
                <a:lnTo>
                  <a:pt x="14288" y="633273"/>
                </a:lnTo>
                <a:lnTo>
                  <a:pt x="11906" y="638751"/>
                </a:lnTo>
                <a:lnTo>
                  <a:pt x="9525" y="643239"/>
                </a:lnTo>
                <a:lnTo>
                  <a:pt x="7144" y="647078"/>
                </a:lnTo>
                <a:lnTo>
                  <a:pt x="4763" y="650442"/>
                </a:lnTo>
                <a:lnTo>
                  <a:pt x="2381" y="653436"/>
                </a:lnTo>
                <a:lnTo>
                  <a:pt x="0" y="656129"/>
                </a:lnTo>
                <a:close/>
              </a:path>
            </a:pathLst>
          </a:custGeom>
          <a:solidFill>
            <a:srgbClr val="0D948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6"/>
          <p:cNvSpPr/>
          <p:nvPr/>
        </p:nvSpPr>
        <p:spPr>
          <a:xfrm>
            <a:off x="2994898" y="2569369"/>
            <a:ext cx="351651" cy="10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STEP 3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6"/>
          <p:cNvSpPr/>
          <p:nvPr/>
        </p:nvSpPr>
        <p:spPr>
          <a:xfrm>
            <a:off x="1957283" y="2683669"/>
            <a:ext cx="1243712" cy="127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20143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Find Common Ground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6" descr="preencoded.png"/>
          <p:cNvSpPr/>
          <p:nvPr/>
        </p:nvSpPr>
        <p:spPr>
          <a:xfrm>
            <a:off x="3232184" y="2692086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42" name="Google Shape;342;p6"/>
          <p:cNvSpPr/>
          <p:nvPr/>
        </p:nvSpPr>
        <p:spPr>
          <a:xfrm>
            <a:off x="449812" y="2833241"/>
            <a:ext cx="2896737" cy="27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700"/>
              <a:buFont typeface="Calibri"/>
              <a:buNone/>
            </a:pPr>
            <a:r>
              <a:rPr lang="en-US" sz="700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Identify shared goals and values. Shift focus from opposing positions to underlying interests.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6"/>
          <p:cNvSpPr/>
          <p:nvPr/>
        </p:nvSpPr>
        <p:spPr>
          <a:xfrm>
            <a:off x="3472160" y="2490639"/>
            <a:ext cx="799505" cy="10120"/>
          </a:xfrm>
          <a:prstGeom prst="rect">
            <a:avLst/>
          </a:prstGeom>
          <a:solidFill>
            <a:srgbClr val="C5D8EF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6"/>
          <p:cNvSpPr/>
          <p:nvPr/>
        </p:nvSpPr>
        <p:spPr>
          <a:xfrm>
            <a:off x="4872335" y="3204865"/>
            <a:ext cx="799505" cy="10120"/>
          </a:xfrm>
          <a:prstGeom prst="rect">
            <a:avLst/>
          </a:prstGeom>
          <a:solidFill>
            <a:srgbClr val="C5D8EF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6"/>
          <p:cNvSpPr/>
          <p:nvPr/>
        </p:nvSpPr>
        <p:spPr>
          <a:xfrm>
            <a:off x="5671840" y="3204865"/>
            <a:ext cx="3072110" cy="678805"/>
          </a:xfrm>
          <a:prstGeom prst="roundRect">
            <a:avLst>
              <a:gd name="adj" fmla="val 10477"/>
            </a:avLst>
          </a:prstGeom>
          <a:solidFill>
            <a:srgbClr val="FFFFFF"/>
          </a:solidFill>
          <a:ln>
            <a:noFill/>
          </a:ln>
          <a:effectLst>
            <a:outerShdw blurRad="71120" dist="13970" dir="5400000" algn="bl" rotWithShape="0">
              <a:srgbClr val="1B2A4A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6"/>
          <p:cNvSpPr/>
          <p:nvPr/>
        </p:nvSpPr>
        <p:spPr>
          <a:xfrm>
            <a:off x="5671840" y="3204865"/>
            <a:ext cx="19050" cy="678805"/>
          </a:xfrm>
          <a:custGeom>
            <a:avLst/>
            <a:gdLst/>
            <a:ahLst/>
            <a:cxnLst/>
            <a:rect l="l" t="t" r="r" b="b"/>
            <a:pathLst>
              <a:path w="19050" h="678805" extrusionOk="0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656129"/>
                </a:lnTo>
                <a:lnTo>
                  <a:pt x="16669" y="653436"/>
                </a:lnTo>
                <a:lnTo>
                  <a:pt x="14288" y="650442"/>
                </a:lnTo>
                <a:lnTo>
                  <a:pt x="11906" y="647078"/>
                </a:lnTo>
                <a:lnTo>
                  <a:pt x="9525" y="643239"/>
                </a:lnTo>
                <a:lnTo>
                  <a:pt x="7144" y="638751"/>
                </a:lnTo>
                <a:lnTo>
                  <a:pt x="4763" y="633273"/>
                </a:lnTo>
                <a:lnTo>
                  <a:pt x="2381" y="625934"/>
                </a:lnTo>
                <a:lnTo>
                  <a:pt x="0" y="607685"/>
                </a:lnTo>
                <a:close/>
              </a:path>
            </a:pathLst>
          </a:custGeom>
          <a:solidFill>
            <a:srgbClr val="7C3A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6"/>
          <p:cNvSpPr/>
          <p:nvPr/>
        </p:nvSpPr>
        <p:spPr>
          <a:xfrm>
            <a:off x="5797451" y="3283595"/>
            <a:ext cx="3123932" cy="10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STEP 4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6" descr="preencoded.png"/>
          <p:cNvSpPr/>
          <p:nvPr/>
        </p:nvSpPr>
        <p:spPr>
          <a:xfrm>
            <a:off x="5779228" y="3406313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49" name="Google Shape;349;p6"/>
          <p:cNvSpPr/>
          <p:nvPr/>
        </p:nvSpPr>
        <p:spPr>
          <a:xfrm>
            <a:off x="5943005" y="3397895"/>
            <a:ext cx="983575" cy="127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143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Generate Options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6"/>
          <p:cNvSpPr/>
          <p:nvPr/>
        </p:nvSpPr>
        <p:spPr>
          <a:xfrm>
            <a:off x="5797451" y="3547467"/>
            <a:ext cx="2896737" cy="27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700"/>
              <a:buFont typeface="Calibri"/>
              <a:buNone/>
            </a:pPr>
            <a:r>
              <a:rPr lang="en-US" sz="700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Brainstorm multiple solutions collaboratively. No solution is off the table at this stage. Encourage creativity.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6"/>
          <p:cNvSpPr/>
          <p:nvPr/>
        </p:nvSpPr>
        <p:spPr>
          <a:xfrm>
            <a:off x="400050" y="3919091"/>
            <a:ext cx="3072110" cy="678805"/>
          </a:xfrm>
          <a:prstGeom prst="roundRect">
            <a:avLst>
              <a:gd name="adj" fmla="val 10477"/>
            </a:avLst>
          </a:prstGeom>
          <a:solidFill>
            <a:srgbClr val="FFFFFF"/>
          </a:solidFill>
          <a:ln>
            <a:noFill/>
          </a:ln>
          <a:effectLst>
            <a:outerShdw blurRad="71120" dist="13970" dir="5400000" algn="bl" rotWithShape="0">
              <a:srgbClr val="1B2A4A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6"/>
          <p:cNvSpPr/>
          <p:nvPr/>
        </p:nvSpPr>
        <p:spPr>
          <a:xfrm>
            <a:off x="3453110" y="3919091"/>
            <a:ext cx="19050" cy="678805"/>
          </a:xfrm>
          <a:custGeom>
            <a:avLst/>
            <a:gdLst/>
            <a:ahLst/>
            <a:cxnLst/>
            <a:rect l="l" t="t" r="r" b="b"/>
            <a:pathLst>
              <a:path w="19050" h="678805" extrusionOk="0">
                <a:moveTo>
                  <a:pt x="0" y="22677"/>
                </a:moveTo>
                <a:lnTo>
                  <a:pt x="2381" y="25369"/>
                </a:lnTo>
                <a:lnTo>
                  <a:pt x="4763" y="28363"/>
                </a:lnTo>
                <a:lnTo>
                  <a:pt x="7144" y="31727"/>
                </a:lnTo>
                <a:lnTo>
                  <a:pt x="9525" y="35566"/>
                </a:lnTo>
                <a:lnTo>
                  <a:pt x="11906" y="40054"/>
                </a:lnTo>
                <a:lnTo>
                  <a:pt x="14288" y="45532"/>
                </a:lnTo>
                <a:lnTo>
                  <a:pt x="16669" y="52871"/>
                </a:lnTo>
                <a:lnTo>
                  <a:pt x="19050" y="71120"/>
                </a:lnTo>
                <a:lnTo>
                  <a:pt x="19050" y="607685"/>
                </a:lnTo>
                <a:lnTo>
                  <a:pt x="16669" y="625934"/>
                </a:lnTo>
                <a:lnTo>
                  <a:pt x="14288" y="633273"/>
                </a:lnTo>
                <a:lnTo>
                  <a:pt x="11906" y="638751"/>
                </a:lnTo>
                <a:lnTo>
                  <a:pt x="9525" y="643239"/>
                </a:lnTo>
                <a:lnTo>
                  <a:pt x="7144" y="647078"/>
                </a:lnTo>
                <a:lnTo>
                  <a:pt x="4763" y="650442"/>
                </a:lnTo>
                <a:lnTo>
                  <a:pt x="2381" y="653436"/>
                </a:lnTo>
                <a:lnTo>
                  <a:pt x="0" y="656129"/>
                </a:lnTo>
                <a:close/>
              </a:path>
            </a:pathLst>
          </a:custGeom>
          <a:solidFill>
            <a:srgbClr val="B4530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6"/>
          <p:cNvSpPr/>
          <p:nvPr/>
        </p:nvSpPr>
        <p:spPr>
          <a:xfrm>
            <a:off x="2994898" y="3997821"/>
            <a:ext cx="351651" cy="10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STEP 5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6"/>
          <p:cNvSpPr/>
          <p:nvPr/>
        </p:nvSpPr>
        <p:spPr>
          <a:xfrm>
            <a:off x="2300094" y="4112121"/>
            <a:ext cx="900901" cy="127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20143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Agree on Action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6" descr="preencoded.png"/>
          <p:cNvSpPr/>
          <p:nvPr/>
        </p:nvSpPr>
        <p:spPr>
          <a:xfrm>
            <a:off x="3232184" y="4120539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56" name="Google Shape;356;p6"/>
          <p:cNvSpPr/>
          <p:nvPr/>
        </p:nvSpPr>
        <p:spPr>
          <a:xfrm>
            <a:off x="449812" y="4261693"/>
            <a:ext cx="2896737" cy="27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700"/>
              <a:buFont typeface="Calibri"/>
              <a:buNone/>
            </a:pPr>
            <a:r>
              <a:rPr lang="en-US" sz="700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Select the solution that best serves all parties. Document commitments. Clarify roles, timelines, and follow-up points.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6"/>
          <p:cNvSpPr/>
          <p:nvPr/>
        </p:nvSpPr>
        <p:spPr>
          <a:xfrm>
            <a:off x="3472160" y="3919091"/>
            <a:ext cx="799505" cy="10120"/>
          </a:xfrm>
          <a:prstGeom prst="rect">
            <a:avLst/>
          </a:prstGeom>
          <a:solidFill>
            <a:srgbClr val="C5D8EF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6"/>
          <p:cNvSpPr/>
          <p:nvPr/>
        </p:nvSpPr>
        <p:spPr>
          <a:xfrm>
            <a:off x="4872335" y="4633317"/>
            <a:ext cx="799505" cy="10120"/>
          </a:xfrm>
          <a:prstGeom prst="rect">
            <a:avLst/>
          </a:prstGeom>
          <a:solidFill>
            <a:srgbClr val="C5D8EF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6"/>
          <p:cNvSpPr/>
          <p:nvPr/>
        </p:nvSpPr>
        <p:spPr>
          <a:xfrm>
            <a:off x="5671840" y="4633317"/>
            <a:ext cx="3072110" cy="510183"/>
          </a:xfrm>
          <a:prstGeom prst="roundRect">
            <a:avLst>
              <a:gd name="adj" fmla="val 13940"/>
            </a:avLst>
          </a:prstGeom>
          <a:solidFill>
            <a:srgbClr val="FFFFFF"/>
          </a:solidFill>
          <a:ln>
            <a:noFill/>
          </a:ln>
          <a:effectLst>
            <a:outerShdw blurRad="71120" dist="13970" dir="5400000" algn="bl" rotWithShape="0">
              <a:srgbClr val="1B2A4A">
                <a:alpha val="10196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6"/>
          <p:cNvSpPr/>
          <p:nvPr/>
        </p:nvSpPr>
        <p:spPr>
          <a:xfrm>
            <a:off x="5671840" y="4633317"/>
            <a:ext cx="19050" cy="510183"/>
          </a:xfrm>
          <a:custGeom>
            <a:avLst/>
            <a:gdLst/>
            <a:ahLst/>
            <a:cxnLst/>
            <a:rect l="l" t="t" r="r" b="b"/>
            <a:pathLst>
              <a:path w="19050" h="510183" extrusionOk="0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656129"/>
                </a:lnTo>
                <a:lnTo>
                  <a:pt x="16669" y="653436"/>
                </a:lnTo>
                <a:lnTo>
                  <a:pt x="14288" y="650442"/>
                </a:lnTo>
                <a:lnTo>
                  <a:pt x="11906" y="647078"/>
                </a:lnTo>
                <a:lnTo>
                  <a:pt x="9525" y="643239"/>
                </a:lnTo>
                <a:lnTo>
                  <a:pt x="7144" y="638751"/>
                </a:lnTo>
                <a:lnTo>
                  <a:pt x="4763" y="633273"/>
                </a:lnTo>
                <a:lnTo>
                  <a:pt x="2381" y="625934"/>
                </a:lnTo>
                <a:lnTo>
                  <a:pt x="0" y="607685"/>
                </a:lnTo>
                <a:close/>
              </a:path>
            </a:pathLst>
          </a:custGeom>
          <a:solidFill>
            <a:srgbClr val="16A3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6"/>
          <p:cNvSpPr/>
          <p:nvPr/>
        </p:nvSpPr>
        <p:spPr>
          <a:xfrm>
            <a:off x="5797451" y="4712047"/>
            <a:ext cx="3123932" cy="10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560"/>
              <a:buFont typeface="Calibri"/>
              <a:buNone/>
            </a:pPr>
            <a:r>
              <a:rPr lang="en-US" sz="560" b="1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STEP 6</a:t>
            </a:r>
            <a:endParaRPr sz="5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6" descr="preencoded.png"/>
          <p:cNvSpPr/>
          <p:nvPr/>
        </p:nvSpPr>
        <p:spPr>
          <a:xfrm>
            <a:off x="5779228" y="483476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63" name="Google Shape;363;p6"/>
          <p:cNvSpPr/>
          <p:nvPr/>
        </p:nvSpPr>
        <p:spPr>
          <a:xfrm>
            <a:off x="5943005" y="4826347"/>
            <a:ext cx="560055" cy="127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20143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Follow Up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6"/>
          <p:cNvSpPr/>
          <p:nvPr/>
        </p:nvSpPr>
        <p:spPr>
          <a:xfrm>
            <a:off x="5797451" y="4975920"/>
            <a:ext cx="2896737" cy="27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5A7199"/>
              </a:buClr>
              <a:buSzPts val="700"/>
              <a:buFont typeface="Calibri"/>
              <a:buNone/>
            </a:pPr>
            <a:r>
              <a:rPr lang="en-US" sz="700">
                <a:solidFill>
                  <a:srgbClr val="5A7199"/>
                </a:solidFill>
                <a:latin typeface="Calibri"/>
                <a:ea typeface="Calibri"/>
                <a:cs typeface="Calibri"/>
                <a:sym typeface="Calibri"/>
              </a:rPr>
              <a:t>Check in after implementation. Acknowledge progress. Address any lingering tensions proactively.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6"/>
          <p:cNvSpPr/>
          <p:nvPr/>
        </p:nvSpPr>
        <p:spPr>
          <a:xfrm>
            <a:off x="4436120" y="1136898"/>
            <a:ext cx="271760" cy="298936"/>
          </a:xfrm>
          <a:prstGeom prst="ellipse">
            <a:avLst/>
          </a:prstGeom>
          <a:solidFill>
            <a:srgbClr val="1B2A4A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38BDF8">
                <a:alpha val="2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6"/>
          <p:cNvSpPr/>
          <p:nvPr/>
        </p:nvSpPr>
        <p:spPr>
          <a:xfrm>
            <a:off x="4436120" y="1915567"/>
            <a:ext cx="271760" cy="298936"/>
          </a:xfrm>
          <a:prstGeom prst="ellipse">
            <a:avLst/>
          </a:prstGeom>
          <a:solidFill>
            <a:srgbClr val="0369A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38BDF8">
                <a:alpha val="2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6"/>
          <p:cNvSpPr/>
          <p:nvPr/>
        </p:nvSpPr>
        <p:spPr>
          <a:xfrm>
            <a:off x="4436120" y="2694087"/>
            <a:ext cx="271760" cy="298936"/>
          </a:xfrm>
          <a:prstGeom prst="ellipse">
            <a:avLst/>
          </a:prstGeom>
          <a:solidFill>
            <a:srgbClr val="0D9488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38BDF8">
                <a:alpha val="2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6"/>
          <p:cNvSpPr/>
          <p:nvPr/>
        </p:nvSpPr>
        <p:spPr>
          <a:xfrm>
            <a:off x="4436120" y="3408313"/>
            <a:ext cx="271760" cy="298936"/>
          </a:xfrm>
          <a:prstGeom prst="ellipse">
            <a:avLst/>
          </a:prstGeom>
          <a:solidFill>
            <a:srgbClr val="7C3AED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38BDF8">
                <a:alpha val="2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6"/>
          <p:cNvSpPr/>
          <p:nvPr/>
        </p:nvSpPr>
        <p:spPr>
          <a:xfrm>
            <a:off x="4436120" y="4122539"/>
            <a:ext cx="271760" cy="298936"/>
          </a:xfrm>
          <a:prstGeom prst="ellipse">
            <a:avLst/>
          </a:prstGeom>
          <a:solidFill>
            <a:srgbClr val="B45309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38BDF8">
                <a:alpha val="2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6"/>
          <p:cNvSpPr/>
          <p:nvPr/>
        </p:nvSpPr>
        <p:spPr>
          <a:xfrm>
            <a:off x="4436120" y="4836765"/>
            <a:ext cx="271760" cy="298936"/>
          </a:xfrm>
          <a:prstGeom prst="ellipse">
            <a:avLst/>
          </a:prstGeom>
          <a:solidFill>
            <a:srgbClr val="16A34A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38BDF8">
                <a:alpha val="2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8BDF8">
                  <a:alpha val="5882"/>
                </a:srgbClr>
              </a:gs>
              <a:gs pos="5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38BDF8">
                  <a:alpha val="3921"/>
                </a:srgbClr>
              </a:gs>
              <a:gs pos="4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7"/>
          <p:cNvSpPr/>
          <p:nvPr/>
        </p:nvSpPr>
        <p:spPr>
          <a:xfrm>
            <a:off x="400050" y="304056"/>
            <a:ext cx="57150" cy="57150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7"/>
          <p:cNvSpPr/>
          <p:nvPr/>
        </p:nvSpPr>
        <p:spPr>
          <a:xfrm>
            <a:off x="557510" y="214610"/>
            <a:ext cx="4992843" cy="236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1690"/>
              <a:buFont typeface="Calibri"/>
              <a:buNone/>
            </a:pPr>
            <a:r>
              <a:rPr lang="en-US" sz="169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Communication Techniques for Conflict Resolution</a:t>
            </a:r>
            <a:endParaRPr sz="16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7"/>
          <p:cNvSpPr/>
          <p:nvPr/>
        </p:nvSpPr>
        <p:spPr>
          <a:xfrm>
            <a:off x="400050" y="472232"/>
            <a:ext cx="9178290" cy="150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7475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790"/>
              <a:buFont typeface="Calibri"/>
              <a:buNone/>
            </a:pPr>
            <a:r>
              <a:rPr lang="en-US" sz="790" i="1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Words and approaches that de-escalate tension and build understanding.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7"/>
          <p:cNvSpPr/>
          <p:nvPr/>
        </p:nvSpPr>
        <p:spPr>
          <a:xfrm>
            <a:off x="400050" y="709017"/>
            <a:ext cx="8343900" cy="7590"/>
          </a:xfrm>
          <a:prstGeom prst="rect">
            <a:avLst/>
          </a:prstGeom>
          <a:gradFill>
            <a:gsLst>
              <a:gs pos="0">
                <a:srgbClr val="38BDF8"/>
              </a:gs>
              <a:gs pos="50000">
                <a:srgbClr val="38BDF8">
                  <a:alpha val="10196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7"/>
          <p:cNvSpPr/>
          <p:nvPr/>
        </p:nvSpPr>
        <p:spPr>
          <a:xfrm>
            <a:off x="400050" y="816918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7"/>
          <p:cNvSpPr/>
          <p:nvPr/>
        </p:nvSpPr>
        <p:spPr>
          <a:xfrm>
            <a:off x="502146" y="905024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7" descr="preencoded.png"/>
          <p:cNvSpPr/>
          <p:nvPr/>
        </p:nvSpPr>
        <p:spPr>
          <a:xfrm>
            <a:off x="550152" y="953030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85" name="Google Shape;385;p7"/>
          <p:cNvSpPr/>
          <p:nvPr/>
        </p:nvSpPr>
        <p:spPr>
          <a:xfrm>
            <a:off x="809476" y="897434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Active Listening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7"/>
          <p:cNvSpPr/>
          <p:nvPr/>
        </p:nvSpPr>
        <p:spPr>
          <a:xfrm>
            <a:off x="809476" y="1017389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Give full attention. Reflect back what you hear. Avoid interrupting or formulating your response while the other person speaks.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7"/>
          <p:cNvSpPr/>
          <p:nvPr/>
        </p:nvSpPr>
        <p:spPr>
          <a:xfrm>
            <a:off x="4600575" y="816918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7"/>
          <p:cNvSpPr/>
          <p:nvPr/>
        </p:nvSpPr>
        <p:spPr>
          <a:xfrm>
            <a:off x="4702671" y="905024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7" descr="preencoded.png"/>
          <p:cNvSpPr/>
          <p:nvPr/>
        </p:nvSpPr>
        <p:spPr>
          <a:xfrm>
            <a:off x="4750677" y="953030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90" name="Google Shape;390;p7"/>
          <p:cNvSpPr/>
          <p:nvPr/>
        </p:nvSpPr>
        <p:spPr>
          <a:xfrm>
            <a:off x="5010001" y="897434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I-Statements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7"/>
          <p:cNvSpPr/>
          <p:nvPr/>
        </p:nvSpPr>
        <p:spPr>
          <a:xfrm>
            <a:off x="5010001" y="1017389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Replace "You always…" with "I feel… when… because…" — reduces defensiveness instantly and keeps focus on impact, not blame.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7"/>
          <p:cNvSpPr/>
          <p:nvPr/>
        </p:nvSpPr>
        <p:spPr>
          <a:xfrm>
            <a:off x="400050" y="1396752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7"/>
          <p:cNvSpPr/>
          <p:nvPr/>
        </p:nvSpPr>
        <p:spPr>
          <a:xfrm>
            <a:off x="502146" y="1484858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7" descr="preencoded.png"/>
          <p:cNvSpPr/>
          <p:nvPr/>
        </p:nvSpPr>
        <p:spPr>
          <a:xfrm>
            <a:off x="550152" y="1532864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395" name="Google Shape;395;p7"/>
          <p:cNvSpPr/>
          <p:nvPr/>
        </p:nvSpPr>
        <p:spPr>
          <a:xfrm>
            <a:off x="809476" y="1477268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The Strategic Pause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7"/>
          <p:cNvSpPr/>
          <p:nvPr/>
        </p:nvSpPr>
        <p:spPr>
          <a:xfrm>
            <a:off x="809476" y="1597223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Before responding to a heated comment, pause 3–5 seconds. Interrupts the emotional hijack and signals thoughtfulness.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7"/>
          <p:cNvSpPr/>
          <p:nvPr/>
        </p:nvSpPr>
        <p:spPr>
          <a:xfrm>
            <a:off x="4600575" y="1396752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7"/>
          <p:cNvSpPr/>
          <p:nvPr/>
        </p:nvSpPr>
        <p:spPr>
          <a:xfrm>
            <a:off x="4702671" y="1484858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7" descr="preencoded.png"/>
          <p:cNvSpPr/>
          <p:nvPr/>
        </p:nvSpPr>
        <p:spPr>
          <a:xfrm>
            <a:off x="4750677" y="1532864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00" name="Google Shape;400;p7"/>
          <p:cNvSpPr/>
          <p:nvPr/>
        </p:nvSpPr>
        <p:spPr>
          <a:xfrm>
            <a:off x="5010001" y="1477268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Open-Ended Questions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7"/>
          <p:cNvSpPr/>
          <p:nvPr/>
        </p:nvSpPr>
        <p:spPr>
          <a:xfrm>
            <a:off x="5010001" y="1597223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Ask "What concerns you most about this?" rather than yes/no questions. Invites dialogue, not debate.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7"/>
          <p:cNvSpPr/>
          <p:nvPr/>
        </p:nvSpPr>
        <p:spPr>
          <a:xfrm>
            <a:off x="400050" y="1976586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7"/>
          <p:cNvSpPr/>
          <p:nvPr/>
        </p:nvSpPr>
        <p:spPr>
          <a:xfrm>
            <a:off x="502146" y="2064693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7" descr="preencoded.png"/>
          <p:cNvSpPr/>
          <p:nvPr/>
        </p:nvSpPr>
        <p:spPr>
          <a:xfrm>
            <a:off x="550152" y="2112699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05" name="Google Shape;405;p7"/>
          <p:cNvSpPr/>
          <p:nvPr/>
        </p:nvSpPr>
        <p:spPr>
          <a:xfrm>
            <a:off x="809476" y="2057102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Reflective Listening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7"/>
          <p:cNvSpPr/>
          <p:nvPr/>
        </p:nvSpPr>
        <p:spPr>
          <a:xfrm>
            <a:off x="809476" y="2177058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"What I'm hearing you say is… Is that correct?" Builds empathy and corrects misunderstandings early, before they compound.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7"/>
          <p:cNvSpPr/>
          <p:nvPr/>
        </p:nvSpPr>
        <p:spPr>
          <a:xfrm>
            <a:off x="4600575" y="1976586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7"/>
          <p:cNvSpPr/>
          <p:nvPr/>
        </p:nvSpPr>
        <p:spPr>
          <a:xfrm>
            <a:off x="4702671" y="2064693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7" descr="preencoded.png"/>
          <p:cNvSpPr/>
          <p:nvPr/>
        </p:nvSpPr>
        <p:spPr>
          <a:xfrm>
            <a:off x="4750677" y="2112699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10" name="Google Shape;410;p7"/>
          <p:cNvSpPr/>
          <p:nvPr/>
        </p:nvSpPr>
        <p:spPr>
          <a:xfrm>
            <a:off x="5010001" y="2057102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Avoid Inflammatory Language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7"/>
          <p:cNvSpPr/>
          <p:nvPr/>
        </p:nvSpPr>
        <p:spPr>
          <a:xfrm>
            <a:off x="5010001" y="2177058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Remove "never," "always," "impossible," and personal attacks. Choose precise, neutral language that describes behavior, not character.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7"/>
          <p:cNvSpPr/>
          <p:nvPr/>
        </p:nvSpPr>
        <p:spPr>
          <a:xfrm>
            <a:off x="400050" y="2556421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7"/>
          <p:cNvSpPr/>
          <p:nvPr/>
        </p:nvSpPr>
        <p:spPr>
          <a:xfrm>
            <a:off x="502146" y="2644527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7" descr="preencoded.png"/>
          <p:cNvSpPr/>
          <p:nvPr/>
        </p:nvSpPr>
        <p:spPr>
          <a:xfrm>
            <a:off x="550152" y="2692533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15" name="Google Shape;415;p7"/>
          <p:cNvSpPr/>
          <p:nvPr/>
        </p:nvSpPr>
        <p:spPr>
          <a:xfrm>
            <a:off x="809476" y="2636937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Acknowledge Emotions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7"/>
          <p:cNvSpPr/>
          <p:nvPr/>
        </p:nvSpPr>
        <p:spPr>
          <a:xfrm>
            <a:off x="809476" y="2756892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"I can see this has been frustrating for you." Validation ≠ agreement — it means you see the other person. Disarms defensiveness.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7"/>
          <p:cNvSpPr/>
          <p:nvPr/>
        </p:nvSpPr>
        <p:spPr>
          <a:xfrm>
            <a:off x="4600575" y="2556421"/>
            <a:ext cx="4143375" cy="522684"/>
          </a:xfrm>
          <a:prstGeom prst="roundRect">
            <a:avLst>
              <a:gd name="adj" fmla="val 10934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294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7"/>
          <p:cNvSpPr/>
          <p:nvPr/>
        </p:nvSpPr>
        <p:spPr>
          <a:xfrm>
            <a:off x="4702671" y="2644527"/>
            <a:ext cx="228600" cy="228600"/>
          </a:xfrm>
          <a:prstGeom prst="roundRect">
            <a:avLst>
              <a:gd name="adj" fmla="val 18889"/>
            </a:avLst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7" descr="preencoded.png"/>
          <p:cNvSpPr/>
          <p:nvPr/>
        </p:nvSpPr>
        <p:spPr>
          <a:xfrm>
            <a:off x="4750677" y="2692533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20" name="Google Shape;420;p7"/>
          <p:cNvSpPr/>
          <p:nvPr/>
        </p:nvSpPr>
        <p:spPr>
          <a:xfrm>
            <a:off x="5010001" y="2636937"/>
            <a:ext cx="3995038" cy="106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Confirm in Writing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7"/>
          <p:cNvSpPr/>
          <p:nvPr/>
        </p:nvSpPr>
        <p:spPr>
          <a:xfrm>
            <a:off x="5010001" y="2756892"/>
            <a:ext cx="3704490" cy="253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Summarize agreed outcomes in writing to prevent future misinterpretation and establish clear accountability for all parties.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7"/>
          <p:cNvSpPr/>
          <p:nvPr/>
        </p:nvSpPr>
        <p:spPr>
          <a:xfrm>
            <a:off x="6792069" y="4819948"/>
            <a:ext cx="1951881" cy="195411"/>
          </a:xfrm>
          <a:prstGeom prst="roundRect">
            <a:avLst>
              <a:gd name="adj" fmla="val 73440"/>
            </a:avLst>
          </a:prstGeom>
          <a:solidFill>
            <a:srgbClr val="38BDF8">
              <a:alpha val="7843"/>
            </a:srgbClr>
          </a:solidFill>
          <a:ln w="9525" cap="flat" cmpd="sng">
            <a:solidFill>
              <a:srgbClr val="38BDF8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7"/>
          <p:cNvSpPr/>
          <p:nvPr/>
        </p:nvSpPr>
        <p:spPr>
          <a:xfrm>
            <a:off x="6887914" y="4899868"/>
            <a:ext cx="35421" cy="35421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7"/>
          <p:cNvSpPr/>
          <p:nvPr/>
        </p:nvSpPr>
        <p:spPr>
          <a:xfrm>
            <a:off x="6966496" y="4858643"/>
            <a:ext cx="1849770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620"/>
              <a:buFont typeface="Calibri"/>
              <a:buNone/>
            </a:pPr>
            <a:r>
              <a:rPr lang="en-US" sz="62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Backed by Harvard Negotiation Project research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7"/>
          <p:cNvSpPr/>
          <p:nvPr/>
        </p:nvSpPr>
        <p:spPr>
          <a:xfrm>
            <a:off x="409575" y="826443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7"/>
          <p:cNvSpPr/>
          <p:nvPr/>
        </p:nvSpPr>
        <p:spPr>
          <a:xfrm>
            <a:off x="4610100" y="826443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7"/>
          <p:cNvSpPr/>
          <p:nvPr/>
        </p:nvSpPr>
        <p:spPr>
          <a:xfrm>
            <a:off x="409575" y="1406277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7"/>
          <p:cNvSpPr/>
          <p:nvPr/>
        </p:nvSpPr>
        <p:spPr>
          <a:xfrm>
            <a:off x="4610100" y="1406277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7"/>
          <p:cNvSpPr/>
          <p:nvPr/>
        </p:nvSpPr>
        <p:spPr>
          <a:xfrm>
            <a:off x="409575" y="1986111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7"/>
          <p:cNvSpPr/>
          <p:nvPr/>
        </p:nvSpPr>
        <p:spPr>
          <a:xfrm>
            <a:off x="4610100" y="1986111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7"/>
          <p:cNvSpPr/>
          <p:nvPr/>
        </p:nvSpPr>
        <p:spPr>
          <a:xfrm>
            <a:off x="409575" y="2565946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7"/>
          <p:cNvSpPr/>
          <p:nvPr/>
        </p:nvSpPr>
        <p:spPr>
          <a:xfrm>
            <a:off x="4610100" y="2565946"/>
            <a:ext cx="21580" cy="503634"/>
          </a:xfrm>
          <a:custGeom>
            <a:avLst/>
            <a:gdLst/>
            <a:ahLst/>
            <a:cxnLst/>
            <a:rect l="l" t="t" r="r" b="b"/>
            <a:pathLst>
              <a:path w="21580" h="503634" extrusionOk="0">
                <a:moveTo>
                  <a:pt x="0" y="57150"/>
                </a:moveTo>
                <a:lnTo>
                  <a:pt x="2698" y="39799"/>
                </a:lnTo>
                <a:lnTo>
                  <a:pt x="5395" y="32911"/>
                </a:lnTo>
                <a:lnTo>
                  <a:pt x="8093" y="27833"/>
                </a:lnTo>
                <a:lnTo>
                  <a:pt x="10790" y="23730"/>
                </a:lnTo>
                <a:lnTo>
                  <a:pt x="13488" y="20276"/>
                </a:lnTo>
                <a:lnTo>
                  <a:pt x="16185" y="17300"/>
                </a:lnTo>
                <a:lnTo>
                  <a:pt x="18883" y="14703"/>
                </a:lnTo>
                <a:lnTo>
                  <a:pt x="21580" y="12419"/>
                </a:lnTo>
                <a:lnTo>
                  <a:pt x="21580" y="491216"/>
                </a:lnTo>
                <a:lnTo>
                  <a:pt x="18883" y="488931"/>
                </a:lnTo>
                <a:lnTo>
                  <a:pt x="16185" y="486334"/>
                </a:lnTo>
                <a:lnTo>
                  <a:pt x="13488" y="483359"/>
                </a:lnTo>
                <a:lnTo>
                  <a:pt x="10790" y="479904"/>
                </a:lnTo>
                <a:lnTo>
                  <a:pt x="8093" y="475801"/>
                </a:lnTo>
                <a:lnTo>
                  <a:pt x="5395" y="470724"/>
                </a:lnTo>
                <a:lnTo>
                  <a:pt x="2698" y="463835"/>
                </a:lnTo>
                <a:lnTo>
                  <a:pt x="0" y="446484"/>
                </a:lnTo>
                <a:close/>
              </a:path>
            </a:pathLst>
          </a:custGeom>
          <a:solidFill>
            <a:srgbClr val="38BDF8">
              <a:alpha val="7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4FB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8"/>
          <p:cNvSpPr/>
          <p:nvPr/>
        </p:nvSpPr>
        <p:spPr>
          <a:xfrm>
            <a:off x="0" y="0"/>
            <a:ext cx="9144000" cy="55751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8"/>
          <p:cNvSpPr/>
          <p:nvPr/>
        </p:nvSpPr>
        <p:spPr>
          <a:xfrm>
            <a:off x="364921" y="214015"/>
            <a:ext cx="729270" cy="129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SCENARIO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8"/>
          <p:cNvSpPr/>
          <p:nvPr/>
        </p:nvSpPr>
        <p:spPr>
          <a:xfrm>
            <a:off x="1077516" y="214015"/>
            <a:ext cx="9525" cy="129480"/>
          </a:xfrm>
          <a:prstGeom prst="rect">
            <a:avLst/>
          </a:prstGeom>
          <a:solidFill>
            <a:srgbClr val="38BDF8">
              <a:alpha val="3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8"/>
          <p:cNvSpPr/>
          <p:nvPr/>
        </p:nvSpPr>
        <p:spPr>
          <a:xfrm>
            <a:off x="1230511" y="139601"/>
            <a:ext cx="4282924" cy="27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1460"/>
              <a:buFont typeface="Calibri"/>
              <a:buNone/>
            </a:pPr>
            <a:r>
              <a:rPr lang="en-US" sz="146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Real-World Scenario: Team Resource Dispute</a:t>
            </a:r>
            <a:endParaRPr sz="14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8" descr="preencoded.png"/>
          <p:cNvSpPr/>
          <p:nvPr/>
        </p:nvSpPr>
        <p:spPr>
          <a:xfrm>
            <a:off x="8568184" y="176808"/>
            <a:ext cx="203746" cy="203746"/>
          </a:xfrm>
          <a:prstGeom prst="rect">
            <a:avLst/>
          </a:prstGeom>
          <a:noFill/>
          <a:ln>
            <a:noFill/>
          </a:ln>
        </p:spPr>
      </p:sp>
      <p:sp>
        <p:nvSpPr>
          <p:cNvPr id="443" name="Google Shape;443;p8"/>
          <p:cNvSpPr/>
          <p:nvPr/>
        </p:nvSpPr>
        <p:spPr>
          <a:xfrm>
            <a:off x="402351" y="650081"/>
            <a:ext cx="8399859" cy="4619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3180" dist="762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8"/>
          <p:cNvSpPr/>
          <p:nvPr/>
        </p:nvSpPr>
        <p:spPr>
          <a:xfrm>
            <a:off x="372070" y="657820"/>
            <a:ext cx="28575" cy="461963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8" descr="preencoded.png"/>
          <p:cNvSpPr/>
          <p:nvPr/>
        </p:nvSpPr>
        <p:spPr>
          <a:xfrm>
            <a:off x="516294" y="723909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46" name="Google Shape;446;p8"/>
          <p:cNvSpPr/>
          <p:nvPr/>
        </p:nvSpPr>
        <p:spPr>
          <a:xfrm>
            <a:off x="589399" y="729778"/>
            <a:ext cx="8079501" cy="335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 b="1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Situation:</a:t>
            </a:r>
            <a:r>
              <a:rPr lang="en-US" sz="870" dirty="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 Two department heads — Marketing and Product — are in escalating conflict over a shared design resource. Deadlines are being missed and communication has broken down.</a:t>
            </a:r>
            <a:endParaRPr sz="87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8"/>
          <p:cNvSpPr/>
          <p:nvPr/>
        </p:nvSpPr>
        <p:spPr>
          <a:xfrm>
            <a:off x="372070" y="1206103"/>
            <a:ext cx="4142780" cy="367903"/>
          </a:xfrm>
          <a:custGeom>
            <a:avLst/>
            <a:gdLst/>
            <a:ahLst/>
            <a:cxnLst/>
            <a:rect l="l" t="t" r="r" b="b"/>
            <a:pathLst>
              <a:path w="4142780" h="367903" extrusionOk="0">
                <a:moveTo>
                  <a:pt x="71120" y="0"/>
                </a:moveTo>
                <a:lnTo>
                  <a:pt x="57245" y="1367"/>
                </a:lnTo>
                <a:lnTo>
                  <a:pt x="43904" y="5414"/>
                </a:lnTo>
                <a:lnTo>
                  <a:pt x="31608" y="11986"/>
                </a:lnTo>
                <a:lnTo>
                  <a:pt x="20831" y="20831"/>
                </a:lnTo>
                <a:lnTo>
                  <a:pt x="11986" y="31608"/>
                </a:lnTo>
                <a:lnTo>
                  <a:pt x="5414" y="43904"/>
                </a:lnTo>
                <a:lnTo>
                  <a:pt x="1367" y="57245"/>
                </a:lnTo>
                <a:lnTo>
                  <a:pt x="0" y="71120"/>
                </a:lnTo>
                <a:lnTo>
                  <a:pt x="0" y="367903"/>
                </a:lnTo>
                <a:lnTo>
                  <a:pt x="4142780" y="367903"/>
                </a:lnTo>
                <a:lnTo>
                  <a:pt x="4142780" y="71120"/>
                </a:lnTo>
                <a:lnTo>
                  <a:pt x="4141413" y="57245"/>
                </a:lnTo>
                <a:lnTo>
                  <a:pt x="4137366" y="43904"/>
                </a:lnTo>
                <a:lnTo>
                  <a:pt x="4130794" y="31608"/>
                </a:lnTo>
                <a:lnTo>
                  <a:pt x="4121949" y="20831"/>
                </a:lnTo>
                <a:lnTo>
                  <a:pt x="4111172" y="11986"/>
                </a:lnTo>
                <a:lnTo>
                  <a:pt x="4098876" y="5414"/>
                </a:lnTo>
                <a:lnTo>
                  <a:pt x="4085534" y="1367"/>
                </a:lnTo>
                <a:lnTo>
                  <a:pt x="407166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8" descr="preencoded.png"/>
          <p:cNvSpPr/>
          <p:nvPr/>
        </p:nvSpPr>
        <p:spPr>
          <a:xfrm>
            <a:off x="503048" y="1323686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49" name="Google Shape;449;p8"/>
          <p:cNvSpPr/>
          <p:nvPr/>
        </p:nvSpPr>
        <p:spPr>
          <a:xfrm>
            <a:off x="694134" y="1298674"/>
            <a:ext cx="1958310" cy="1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Unmanaged Conflict Outcome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8"/>
          <p:cNvSpPr/>
          <p:nvPr/>
        </p:nvSpPr>
        <p:spPr>
          <a:xfrm>
            <a:off x="372070" y="1574006"/>
            <a:ext cx="4142780" cy="2418455"/>
          </a:xfrm>
          <a:custGeom>
            <a:avLst/>
            <a:gdLst/>
            <a:ahLst/>
            <a:cxnLst/>
            <a:rect l="l" t="t" r="r" b="b"/>
            <a:pathLst>
              <a:path w="4142780" h="2418455" extrusionOk="0">
                <a:moveTo>
                  <a:pt x="0" y="0"/>
                </a:moveTo>
                <a:lnTo>
                  <a:pt x="0" y="2347337"/>
                </a:lnTo>
                <a:lnTo>
                  <a:pt x="1367" y="2361212"/>
                </a:lnTo>
                <a:lnTo>
                  <a:pt x="5414" y="2374553"/>
                </a:lnTo>
                <a:lnTo>
                  <a:pt x="11986" y="2386849"/>
                </a:lnTo>
                <a:lnTo>
                  <a:pt x="20831" y="2397626"/>
                </a:lnTo>
                <a:lnTo>
                  <a:pt x="31608" y="2406471"/>
                </a:lnTo>
                <a:lnTo>
                  <a:pt x="43904" y="2413043"/>
                </a:lnTo>
                <a:lnTo>
                  <a:pt x="57245" y="2417090"/>
                </a:lnTo>
                <a:lnTo>
                  <a:pt x="71120" y="2418455"/>
                </a:lnTo>
                <a:lnTo>
                  <a:pt x="4071660" y="2418455"/>
                </a:lnTo>
                <a:lnTo>
                  <a:pt x="4085534" y="2417090"/>
                </a:lnTo>
                <a:lnTo>
                  <a:pt x="4098876" y="2413043"/>
                </a:lnTo>
                <a:lnTo>
                  <a:pt x="4111172" y="2406471"/>
                </a:lnTo>
                <a:lnTo>
                  <a:pt x="4121949" y="2397626"/>
                </a:lnTo>
                <a:lnTo>
                  <a:pt x="4130794" y="2386849"/>
                </a:lnTo>
                <a:lnTo>
                  <a:pt x="4137366" y="2374553"/>
                </a:lnTo>
                <a:lnTo>
                  <a:pt x="4141413" y="2361212"/>
                </a:lnTo>
                <a:lnTo>
                  <a:pt x="4142780" y="2347337"/>
                </a:lnTo>
                <a:lnTo>
                  <a:pt x="4142780" y="0"/>
                </a:lnTo>
                <a:close/>
              </a:path>
            </a:pathLst>
          </a:custGeom>
          <a:solidFill>
            <a:srgbClr val="FFF8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8"/>
          <p:cNvSpPr/>
          <p:nvPr/>
        </p:nvSpPr>
        <p:spPr>
          <a:xfrm>
            <a:off x="372070" y="1574006"/>
            <a:ext cx="9525" cy="2418457"/>
          </a:xfrm>
          <a:prstGeom prst="rect">
            <a:avLst/>
          </a:prstGeom>
          <a:solidFill>
            <a:srgbClr val="FFDDD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8"/>
          <p:cNvSpPr/>
          <p:nvPr/>
        </p:nvSpPr>
        <p:spPr>
          <a:xfrm>
            <a:off x="4505325" y="1574006"/>
            <a:ext cx="9525" cy="2418457"/>
          </a:xfrm>
          <a:prstGeom prst="rect">
            <a:avLst/>
          </a:prstGeom>
          <a:solidFill>
            <a:srgbClr val="FFDDD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8" descr="preencoded.png"/>
          <p:cNvSpPr/>
          <p:nvPr/>
        </p:nvSpPr>
        <p:spPr>
          <a:xfrm>
            <a:off x="506843" y="168392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54" name="Google Shape;454;p8"/>
          <p:cNvSpPr/>
          <p:nvPr/>
        </p:nvSpPr>
        <p:spPr>
          <a:xfrm>
            <a:off x="692200" y="1688306"/>
            <a:ext cx="3743048" cy="335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Design team morale drops — caught in the crossfire between two competing leaders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8" descr="preencoded.png"/>
          <p:cNvSpPr/>
          <p:nvPr/>
        </p:nvSpPr>
        <p:spPr>
          <a:xfrm>
            <a:off x="506843" y="210421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56" name="Google Shape;456;p8"/>
          <p:cNvSpPr/>
          <p:nvPr/>
        </p:nvSpPr>
        <p:spPr>
          <a:xfrm>
            <a:off x="2292581" y="2120057"/>
            <a:ext cx="1287000" cy="149572"/>
          </a:xfrm>
          <a:prstGeom prst="roundRect">
            <a:avLst>
              <a:gd name="adj" fmla="val 47549"/>
            </a:avLst>
          </a:prstGeom>
          <a:solidFill>
            <a:srgbClr val="FEE2E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730"/>
              <a:buFont typeface="Calibri"/>
              <a:buNone/>
            </a:pPr>
            <a:r>
              <a:rPr lang="en-US" sz="730" b="1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est. $200K revenue impact</a:t>
            </a:r>
            <a:endParaRPr sz="73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8" descr="preencoded.png"/>
          <p:cNvSpPr/>
          <p:nvPr/>
        </p:nvSpPr>
        <p:spPr>
          <a:xfrm>
            <a:off x="506843" y="236555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58" name="Google Shape;458;p8"/>
          <p:cNvSpPr/>
          <p:nvPr/>
        </p:nvSpPr>
        <p:spPr>
          <a:xfrm>
            <a:off x="692200" y="2369939"/>
            <a:ext cx="3510945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Marketing lead files a formal HR complaint, escalating the conflict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8" descr="preencoded.png"/>
          <p:cNvSpPr/>
          <p:nvPr/>
        </p:nvSpPr>
        <p:spPr>
          <a:xfrm>
            <a:off x="506843" y="262585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60" name="Google Shape;460;p8"/>
          <p:cNvSpPr/>
          <p:nvPr/>
        </p:nvSpPr>
        <p:spPr>
          <a:xfrm>
            <a:off x="692200" y="2630239"/>
            <a:ext cx="3743048" cy="335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Product manager requests transfer to another department — talent loss risk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8"/>
          <p:cNvSpPr/>
          <p:nvPr/>
        </p:nvSpPr>
        <p:spPr>
          <a:xfrm>
            <a:off x="4629150" y="1206103"/>
            <a:ext cx="4142780" cy="367903"/>
          </a:xfrm>
          <a:custGeom>
            <a:avLst/>
            <a:gdLst/>
            <a:ahLst/>
            <a:cxnLst/>
            <a:rect l="l" t="t" r="r" b="b"/>
            <a:pathLst>
              <a:path w="4142780" h="367903" extrusionOk="0">
                <a:moveTo>
                  <a:pt x="71120" y="0"/>
                </a:moveTo>
                <a:lnTo>
                  <a:pt x="57245" y="1367"/>
                </a:lnTo>
                <a:lnTo>
                  <a:pt x="43904" y="5414"/>
                </a:lnTo>
                <a:lnTo>
                  <a:pt x="31608" y="11986"/>
                </a:lnTo>
                <a:lnTo>
                  <a:pt x="20831" y="20831"/>
                </a:lnTo>
                <a:lnTo>
                  <a:pt x="11986" y="31608"/>
                </a:lnTo>
                <a:lnTo>
                  <a:pt x="5414" y="43904"/>
                </a:lnTo>
                <a:lnTo>
                  <a:pt x="1367" y="57245"/>
                </a:lnTo>
                <a:lnTo>
                  <a:pt x="0" y="71120"/>
                </a:lnTo>
                <a:lnTo>
                  <a:pt x="0" y="367903"/>
                </a:lnTo>
                <a:lnTo>
                  <a:pt x="4142780" y="367903"/>
                </a:lnTo>
                <a:lnTo>
                  <a:pt x="4142780" y="71120"/>
                </a:lnTo>
                <a:lnTo>
                  <a:pt x="4141413" y="57245"/>
                </a:lnTo>
                <a:lnTo>
                  <a:pt x="4137366" y="43904"/>
                </a:lnTo>
                <a:lnTo>
                  <a:pt x="4130794" y="31608"/>
                </a:lnTo>
                <a:lnTo>
                  <a:pt x="4121949" y="20831"/>
                </a:lnTo>
                <a:lnTo>
                  <a:pt x="4111172" y="11986"/>
                </a:lnTo>
                <a:lnTo>
                  <a:pt x="4098876" y="5414"/>
                </a:lnTo>
                <a:lnTo>
                  <a:pt x="4085534" y="1367"/>
                </a:lnTo>
                <a:lnTo>
                  <a:pt x="4071660" y="0"/>
                </a:lnTo>
                <a:close/>
              </a:path>
            </a:pathLst>
          </a:custGeom>
          <a:solidFill>
            <a:srgbClr val="15803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8" descr="preencoded.png"/>
          <p:cNvSpPr/>
          <p:nvPr/>
        </p:nvSpPr>
        <p:spPr>
          <a:xfrm>
            <a:off x="4760128" y="1323686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8"/>
          <p:cNvSpPr/>
          <p:nvPr/>
        </p:nvSpPr>
        <p:spPr>
          <a:xfrm>
            <a:off x="4951214" y="1298674"/>
            <a:ext cx="1769388" cy="182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Managed Conflict Outcome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8"/>
          <p:cNvSpPr/>
          <p:nvPr/>
        </p:nvSpPr>
        <p:spPr>
          <a:xfrm>
            <a:off x="4629150" y="1574006"/>
            <a:ext cx="4142780" cy="2418455"/>
          </a:xfrm>
          <a:custGeom>
            <a:avLst/>
            <a:gdLst/>
            <a:ahLst/>
            <a:cxnLst/>
            <a:rect l="l" t="t" r="r" b="b"/>
            <a:pathLst>
              <a:path w="4142780" h="2418455" extrusionOk="0">
                <a:moveTo>
                  <a:pt x="0" y="0"/>
                </a:moveTo>
                <a:lnTo>
                  <a:pt x="0" y="2347337"/>
                </a:lnTo>
                <a:lnTo>
                  <a:pt x="1367" y="2361212"/>
                </a:lnTo>
                <a:lnTo>
                  <a:pt x="5414" y="2374553"/>
                </a:lnTo>
                <a:lnTo>
                  <a:pt x="11986" y="2386849"/>
                </a:lnTo>
                <a:lnTo>
                  <a:pt x="20831" y="2397626"/>
                </a:lnTo>
                <a:lnTo>
                  <a:pt x="31608" y="2406471"/>
                </a:lnTo>
                <a:lnTo>
                  <a:pt x="43904" y="2413043"/>
                </a:lnTo>
                <a:lnTo>
                  <a:pt x="57245" y="2417090"/>
                </a:lnTo>
                <a:lnTo>
                  <a:pt x="71120" y="2418455"/>
                </a:lnTo>
                <a:lnTo>
                  <a:pt x="4071660" y="2418455"/>
                </a:lnTo>
                <a:lnTo>
                  <a:pt x="4085534" y="2417090"/>
                </a:lnTo>
                <a:lnTo>
                  <a:pt x="4098876" y="2413043"/>
                </a:lnTo>
                <a:lnTo>
                  <a:pt x="4111172" y="2406471"/>
                </a:lnTo>
                <a:lnTo>
                  <a:pt x="4121949" y="2397626"/>
                </a:lnTo>
                <a:lnTo>
                  <a:pt x="4130794" y="2386849"/>
                </a:lnTo>
                <a:lnTo>
                  <a:pt x="4137366" y="2374553"/>
                </a:lnTo>
                <a:lnTo>
                  <a:pt x="4141413" y="2361212"/>
                </a:lnTo>
                <a:lnTo>
                  <a:pt x="4142780" y="2347337"/>
                </a:lnTo>
                <a:lnTo>
                  <a:pt x="4142780" y="0"/>
                </a:lnTo>
                <a:close/>
              </a:path>
            </a:pathLst>
          </a:custGeom>
          <a:solidFill>
            <a:srgbClr val="F0FD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8"/>
          <p:cNvSpPr/>
          <p:nvPr/>
        </p:nvSpPr>
        <p:spPr>
          <a:xfrm>
            <a:off x="4629150" y="1574006"/>
            <a:ext cx="9525" cy="2418457"/>
          </a:xfrm>
          <a:prstGeom prst="rect">
            <a:avLst/>
          </a:prstGeom>
          <a:solidFill>
            <a:srgbClr val="BBF7D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8"/>
          <p:cNvSpPr/>
          <p:nvPr/>
        </p:nvSpPr>
        <p:spPr>
          <a:xfrm>
            <a:off x="8762405" y="1574006"/>
            <a:ext cx="9525" cy="2418457"/>
          </a:xfrm>
          <a:prstGeom prst="rect">
            <a:avLst/>
          </a:prstGeom>
          <a:solidFill>
            <a:srgbClr val="BBF7D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8" descr="preencoded.png"/>
          <p:cNvSpPr/>
          <p:nvPr/>
        </p:nvSpPr>
        <p:spPr>
          <a:xfrm>
            <a:off x="4763923" y="168392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68" name="Google Shape;468;p8"/>
          <p:cNvSpPr/>
          <p:nvPr/>
        </p:nvSpPr>
        <p:spPr>
          <a:xfrm>
            <a:off x="4949279" y="1688306"/>
            <a:ext cx="3395856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HR facilitates a joint session using </a:t>
            </a:r>
            <a:r>
              <a:rPr lang="en-US" sz="87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interest-based negotiation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8" descr="preencoded.png"/>
          <p:cNvSpPr/>
          <p:nvPr/>
        </p:nvSpPr>
        <p:spPr>
          <a:xfrm>
            <a:off x="4763923" y="194422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70" name="Google Shape;470;p8"/>
          <p:cNvSpPr/>
          <p:nvPr/>
        </p:nvSpPr>
        <p:spPr>
          <a:xfrm>
            <a:off x="7358458" y="1960066"/>
            <a:ext cx="824907" cy="149572"/>
          </a:xfrm>
          <a:prstGeom prst="roundRect">
            <a:avLst>
              <a:gd name="adj" fmla="val 47549"/>
            </a:avLst>
          </a:prstGeom>
          <a:solidFill>
            <a:srgbClr val="DCFCE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5803D"/>
              </a:buClr>
              <a:buSzPts val="730"/>
              <a:buFont typeface="Calibri"/>
              <a:buNone/>
            </a:pPr>
            <a:r>
              <a:rPr lang="en-US" sz="730" b="1">
                <a:solidFill>
                  <a:srgbClr val="15803D"/>
                </a:solidFill>
                <a:latin typeface="Calibri"/>
                <a:ea typeface="Calibri"/>
                <a:cs typeface="Calibri"/>
                <a:sym typeface="Calibri"/>
              </a:rPr>
              <a:t>within one week</a:t>
            </a:r>
            <a:endParaRPr sz="73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8" descr="preencoded.png"/>
          <p:cNvSpPr/>
          <p:nvPr/>
        </p:nvSpPr>
        <p:spPr>
          <a:xfrm>
            <a:off x="4763923" y="2205567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72" name="Google Shape;472;p8"/>
          <p:cNvSpPr/>
          <p:nvPr/>
        </p:nvSpPr>
        <p:spPr>
          <a:xfrm>
            <a:off x="4949279" y="2209949"/>
            <a:ext cx="3615883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Both leaders reconnect around the company's shared revenue goal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8" descr="preencoded.png"/>
          <p:cNvSpPr/>
          <p:nvPr/>
        </p:nvSpPr>
        <p:spPr>
          <a:xfrm>
            <a:off x="4763923" y="246586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74" name="Google Shape;474;p8"/>
          <p:cNvSpPr/>
          <p:nvPr/>
        </p:nvSpPr>
        <p:spPr>
          <a:xfrm>
            <a:off x="4949279" y="2470249"/>
            <a:ext cx="3754383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5057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Relationship repaired; design team engagement and morale improves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8"/>
          <p:cNvSpPr/>
          <p:nvPr/>
        </p:nvSpPr>
        <p:spPr>
          <a:xfrm>
            <a:off x="372070" y="4078784"/>
            <a:ext cx="8399859" cy="399752"/>
          </a:xfrm>
          <a:prstGeom prst="roundRect">
            <a:avLst>
              <a:gd name="adj" fmla="val 14296"/>
            </a:avLst>
          </a:prstGeom>
          <a:solidFill>
            <a:srgbClr val="1B2A4A"/>
          </a:solidFill>
          <a:ln>
            <a:noFill/>
          </a:ln>
          <a:effectLst>
            <a:outerShdw blurRad="71120" dist="13970" dir="5400000" algn="bl" rotWithShape="0">
              <a:srgbClr val="1B2A4A">
                <a:alpha val="1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8" descr="preencoded.png"/>
          <p:cNvSpPr/>
          <p:nvPr/>
        </p:nvSpPr>
        <p:spPr>
          <a:xfrm>
            <a:off x="522247" y="4212291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477" name="Google Shape;477;p8"/>
          <p:cNvSpPr/>
          <p:nvPr/>
        </p:nvSpPr>
        <p:spPr>
          <a:xfrm>
            <a:off x="747861" y="4219575"/>
            <a:ext cx="719837" cy="1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20"/>
              <a:buFont typeface="Calibri"/>
              <a:buNone/>
            </a:pPr>
            <a:r>
              <a:rPr lang="en-US" sz="62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KEY INSIGHT</a:t>
            </a:r>
            <a:endParaRPr sz="62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8"/>
          <p:cNvSpPr/>
          <p:nvPr/>
        </p:nvSpPr>
        <p:spPr>
          <a:xfrm>
            <a:off x="1502569" y="4171355"/>
            <a:ext cx="7590" cy="214610"/>
          </a:xfrm>
          <a:prstGeom prst="rect">
            <a:avLst/>
          </a:prstGeom>
          <a:solidFill>
            <a:srgbClr val="38BDF8">
              <a:alpha val="25098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8"/>
          <p:cNvSpPr/>
          <p:nvPr/>
        </p:nvSpPr>
        <p:spPr>
          <a:xfrm>
            <a:off x="1610469" y="4201418"/>
            <a:ext cx="7534632" cy="154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870"/>
              <a:buFont typeface="Calibri"/>
              <a:buNone/>
            </a:pPr>
            <a:r>
              <a:rPr lang="en-US" sz="87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The root cause was </a:t>
            </a:r>
            <a:r>
              <a:rPr lang="en-US" sz="87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unclear resource ownership</a:t>
            </a:r>
            <a:r>
              <a:rPr lang="en-US" sz="87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— a systemic issue, not a personality problem. Structure prevents conflict before it starts.</a:t>
            </a:r>
            <a:endParaRPr sz="87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8"/>
          <p:cNvSpPr/>
          <p:nvPr/>
        </p:nvSpPr>
        <p:spPr>
          <a:xfrm>
            <a:off x="8007846" y="4203799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8"/>
          <p:cNvSpPr/>
          <p:nvPr/>
        </p:nvSpPr>
        <p:spPr>
          <a:xfrm>
            <a:off x="8100417" y="4203799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8"/>
          <p:cNvSpPr/>
          <p:nvPr/>
        </p:nvSpPr>
        <p:spPr>
          <a:xfrm>
            <a:off x="8192988" y="4203799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8"/>
          <p:cNvSpPr/>
          <p:nvPr/>
        </p:nvSpPr>
        <p:spPr>
          <a:xfrm>
            <a:off x="8285559" y="4203799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8"/>
          <p:cNvSpPr/>
          <p:nvPr/>
        </p:nvSpPr>
        <p:spPr>
          <a:xfrm>
            <a:off x="8007846" y="4296370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8"/>
          <p:cNvSpPr/>
          <p:nvPr/>
        </p:nvSpPr>
        <p:spPr>
          <a:xfrm>
            <a:off x="8100417" y="4296370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8"/>
          <p:cNvSpPr/>
          <p:nvPr/>
        </p:nvSpPr>
        <p:spPr>
          <a:xfrm>
            <a:off x="8192988" y="4296370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8"/>
          <p:cNvSpPr/>
          <p:nvPr/>
        </p:nvSpPr>
        <p:spPr>
          <a:xfrm>
            <a:off x="8285559" y="4296370"/>
            <a:ext cx="57150" cy="57150"/>
          </a:xfrm>
          <a:prstGeom prst="ellipse">
            <a:avLst/>
          </a:prstGeom>
          <a:solidFill>
            <a:srgbClr val="38BDF8">
              <a:alpha val="14901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8"/>
          <p:cNvSpPr/>
          <p:nvPr/>
        </p:nvSpPr>
        <p:spPr>
          <a:xfrm>
            <a:off x="0" y="535930"/>
            <a:ext cx="9144000" cy="21580"/>
          </a:xfrm>
          <a:prstGeom prst="rect">
            <a:avLst/>
          </a:prstGeom>
          <a:gradFill>
            <a:gsLst>
              <a:gs pos="0">
                <a:srgbClr val="38BDF8"/>
              </a:gs>
              <a:gs pos="50000">
                <a:srgbClr val="0EA5E9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8"/>
          <p:cNvSpPr/>
          <p:nvPr/>
        </p:nvSpPr>
        <p:spPr>
          <a:xfrm>
            <a:off x="372070" y="4078784"/>
            <a:ext cx="29170" cy="399753"/>
          </a:xfrm>
          <a:custGeom>
            <a:avLst/>
            <a:gdLst/>
            <a:ahLst/>
            <a:cxnLst/>
            <a:rect l="l" t="t" r="r" b="b"/>
            <a:pathLst>
              <a:path w="29170" h="399753" extrusionOk="0">
                <a:moveTo>
                  <a:pt x="0" y="57150"/>
                </a:moveTo>
                <a:lnTo>
                  <a:pt x="3646" y="37063"/>
                </a:lnTo>
                <a:lnTo>
                  <a:pt x="7293" y="29215"/>
                </a:lnTo>
                <a:lnTo>
                  <a:pt x="10939" y="23525"/>
                </a:lnTo>
                <a:lnTo>
                  <a:pt x="14585" y="19014"/>
                </a:lnTo>
                <a:lnTo>
                  <a:pt x="18231" y="15299"/>
                </a:lnTo>
                <a:lnTo>
                  <a:pt x="21878" y="12183"/>
                </a:lnTo>
                <a:lnTo>
                  <a:pt x="25524" y="9548"/>
                </a:lnTo>
                <a:lnTo>
                  <a:pt x="29170" y="7318"/>
                </a:lnTo>
                <a:lnTo>
                  <a:pt x="29170" y="392435"/>
                </a:lnTo>
                <a:lnTo>
                  <a:pt x="25524" y="390205"/>
                </a:lnTo>
                <a:lnTo>
                  <a:pt x="21878" y="387569"/>
                </a:lnTo>
                <a:lnTo>
                  <a:pt x="18231" y="384453"/>
                </a:lnTo>
                <a:lnTo>
                  <a:pt x="14585" y="380739"/>
                </a:lnTo>
                <a:lnTo>
                  <a:pt x="10939" y="376228"/>
                </a:lnTo>
                <a:lnTo>
                  <a:pt x="7293" y="370538"/>
                </a:lnTo>
                <a:lnTo>
                  <a:pt x="3646" y="362690"/>
                </a:lnTo>
                <a:lnTo>
                  <a:pt x="0" y="342603"/>
                </a:lnTo>
                <a:close/>
              </a:path>
            </a:pathLst>
          </a:cu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4FB"/>
        </a:solidFill>
        <a:effectLst/>
      </p:bgPr>
    </p:bg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1B2A4A">
                  <a:alpha val="7058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0"/>
          <p:cNvSpPr/>
          <p:nvPr/>
        </p:nvSpPr>
        <p:spPr>
          <a:xfrm>
            <a:off x="523875" y="1054001"/>
            <a:ext cx="21580" cy="1640386"/>
          </a:xfrm>
          <a:custGeom>
            <a:avLst/>
            <a:gdLst/>
            <a:ahLst/>
            <a:cxnLst/>
            <a:rect l="l" t="t" r="r" b="b"/>
            <a:pathLst>
              <a:path w="21580" h="1640386" extrusionOk="0">
                <a:moveTo>
                  <a:pt x="0" y="71120"/>
                </a:moveTo>
                <a:lnTo>
                  <a:pt x="2698" y="51719"/>
                </a:lnTo>
                <a:lnTo>
                  <a:pt x="5395" y="43949"/>
                </a:lnTo>
                <a:lnTo>
                  <a:pt x="8093" y="38172"/>
                </a:lnTo>
                <a:lnTo>
                  <a:pt x="10790" y="33459"/>
                </a:lnTo>
                <a:lnTo>
                  <a:pt x="13488" y="29448"/>
                </a:lnTo>
                <a:lnTo>
                  <a:pt x="16185" y="25951"/>
                </a:lnTo>
                <a:lnTo>
                  <a:pt x="18883" y="22857"/>
                </a:lnTo>
                <a:lnTo>
                  <a:pt x="21580" y="20092"/>
                </a:lnTo>
                <a:lnTo>
                  <a:pt x="21580" y="1620294"/>
                </a:lnTo>
                <a:lnTo>
                  <a:pt x="18883" y="1617529"/>
                </a:lnTo>
                <a:lnTo>
                  <a:pt x="16185" y="1614435"/>
                </a:lnTo>
                <a:lnTo>
                  <a:pt x="13488" y="1610938"/>
                </a:lnTo>
                <a:lnTo>
                  <a:pt x="10790" y="1606927"/>
                </a:lnTo>
                <a:lnTo>
                  <a:pt x="8093" y="1602214"/>
                </a:lnTo>
                <a:lnTo>
                  <a:pt x="5395" y="1596437"/>
                </a:lnTo>
                <a:lnTo>
                  <a:pt x="2698" y="1588667"/>
                </a:lnTo>
                <a:lnTo>
                  <a:pt x="0" y="1569266"/>
                </a:lnTo>
                <a:close/>
              </a:path>
            </a:pathLst>
          </a:cu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0"/>
          <p:cNvSpPr/>
          <p:nvPr/>
        </p:nvSpPr>
        <p:spPr>
          <a:xfrm>
            <a:off x="3295799" y="1054001"/>
            <a:ext cx="21580" cy="1640386"/>
          </a:xfrm>
          <a:custGeom>
            <a:avLst/>
            <a:gdLst/>
            <a:ahLst/>
            <a:cxnLst/>
            <a:rect l="l" t="t" r="r" b="b"/>
            <a:pathLst>
              <a:path w="21580" h="1640386" extrusionOk="0">
                <a:moveTo>
                  <a:pt x="0" y="71120"/>
                </a:moveTo>
                <a:lnTo>
                  <a:pt x="2698" y="51719"/>
                </a:lnTo>
                <a:lnTo>
                  <a:pt x="5395" y="43949"/>
                </a:lnTo>
                <a:lnTo>
                  <a:pt x="8093" y="38172"/>
                </a:lnTo>
                <a:lnTo>
                  <a:pt x="10790" y="33459"/>
                </a:lnTo>
                <a:lnTo>
                  <a:pt x="13488" y="29448"/>
                </a:lnTo>
                <a:lnTo>
                  <a:pt x="16185" y="25951"/>
                </a:lnTo>
                <a:lnTo>
                  <a:pt x="18883" y="22857"/>
                </a:lnTo>
                <a:lnTo>
                  <a:pt x="21580" y="20092"/>
                </a:lnTo>
                <a:lnTo>
                  <a:pt x="21580" y="1620294"/>
                </a:lnTo>
                <a:lnTo>
                  <a:pt x="18883" y="1617529"/>
                </a:lnTo>
                <a:lnTo>
                  <a:pt x="16185" y="1614435"/>
                </a:lnTo>
                <a:lnTo>
                  <a:pt x="13488" y="1610938"/>
                </a:lnTo>
                <a:lnTo>
                  <a:pt x="10790" y="1606927"/>
                </a:lnTo>
                <a:lnTo>
                  <a:pt x="8093" y="1602214"/>
                </a:lnTo>
                <a:lnTo>
                  <a:pt x="5395" y="1596437"/>
                </a:lnTo>
                <a:lnTo>
                  <a:pt x="2698" y="1588667"/>
                </a:lnTo>
                <a:lnTo>
                  <a:pt x="0" y="1569266"/>
                </a:lnTo>
                <a:close/>
              </a:path>
            </a:pathLst>
          </a:custGeom>
          <a:solidFill>
            <a:srgbClr val="1B2A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0"/>
          <p:cNvSpPr/>
          <p:nvPr/>
        </p:nvSpPr>
        <p:spPr>
          <a:xfrm>
            <a:off x="6067723" y="1054001"/>
            <a:ext cx="21580" cy="1640386"/>
          </a:xfrm>
          <a:custGeom>
            <a:avLst/>
            <a:gdLst/>
            <a:ahLst/>
            <a:cxnLst/>
            <a:rect l="l" t="t" r="r" b="b"/>
            <a:pathLst>
              <a:path w="21580" h="1640386" extrusionOk="0">
                <a:moveTo>
                  <a:pt x="0" y="71120"/>
                </a:moveTo>
                <a:lnTo>
                  <a:pt x="2698" y="51719"/>
                </a:lnTo>
                <a:lnTo>
                  <a:pt x="5395" y="43949"/>
                </a:lnTo>
                <a:lnTo>
                  <a:pt x="8093" y="38172"/>
                </a:lnTo>
                <a:lnTo>
                  <a:pt x="10790" y="33459"/>
                </a:lnTo>
                <a:lnTo>
                  <a:pt x="13488" y="29448"/>
                </a:lnTo>
                <a:lnTo>
                  <a:pt x="16185" y="25951"/>
                </a:lnTo>
                <a:lnTo>
                  <a:pt x="18883" y="22857"/>
                </a:lnTo>
                <a:lnTo>
                  <a:pt x="21580" y="20092"/>
                </a:lnTo>
                <a:lnTo>
                  <a:pt x="21580" y="1620294"/>
                </a:lnTo>
                <a:lnTo>
                  <a:pt x="18883" y="1617529"/>
                </a:lnTo>
                <a:lnTo>
                  <a:pt x="16185" y="1614435"/>
                </a:lnTo>
                <a:lnTo>
                  <a:pt x="13488" y="1610938"/>
                </a:lnTo>
                <a:lnTo>
                  <a:pt x="10790" y="1606927"/>
                </a:lnTo>
                <a:lnTo>
                  <a:pt x="8093" y="1602214"/>
                </a:lnTo>
                <a:lnTo>
                  <a:pt x="5395" y="1596437"/>
                </a:lnTo>
                <a:lnTo>
                  <a:pt x="2698" y="1588667"/>
                </a:lnTo>
                <a:lnTo>
                  <a:pt x="0" y="1569266"/>
                </a:lnTo>
                <a:close/>
              </a:path>
            </a:pathLst>
          </a:custGeom>
          <a:solidFill>
            <a:srgbClr val="0EA5E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0"/>
          <p:cNvSpPr/>
          <p:nvPr/>
        </p:nvSpPr>
        <p:spPr>
          <a:xfrm>
            <a:off x="523875" y="2799755"/>
            <a:ext cx="21580" cy="1640386"/>
          </a:xfrm>
          <a:custGeom>
            <a:avLst/>
            <a:gdLst/>
            <a:ahLst/>
            <a:cxnLst/>
            <a:rect l="l" t="t" r="r" b="b"/>
            <a:pathLst>
              <a:path w="21580" h="1640386" extrusionOk="0">
                <a:moveTo>
                  <a:pt x="0" y="71120"/>
                </a:moveTo>
                <a:lnTo>
                  <a:pt x="2698" y="51719"/>
                </a:lnTo>
                <a:lnTo>
                  <a:pt x="5395" y="43949"/>
                </a:lnTo>
                <a:lnTo>
                  <a:pt x="8093" y="38172"/>
                </a:lnTo>
                <a:lnTo>
                  <a:pt x="10790" y="33459"/>
                </a:lnTo>
                <a:lnTo>
                  <a:pt x="13488" y="29448"/>
                </a:lnTo>
                <a:lnTo>
                  <a:pt x="16185" y="25951"/>
                </a:lnTo>
                <a:lnTo>
                  <a:pt x="18883" y="22857"/>
                </a:lnTo>
                <a:lnTo>
                  <a:pt x="21580" y="20092"/>
                </a:lnTo>
                <a:lnTo>
                  <a:pt x="21580" y="1620294"/>
                </a:lnTo>
                <a:lnTo>
                  <a:pt x="18883" y="1617529"/>
                </a:lnTo>
                <a:lnTo>
                  <a:pt x="16185" y="1614435"/>
                </a:lnTo>
                <a:lnTo>
                  <a:pt x="13488" y="1610938"/>
                </a:lnTo>
                <a:lnTo>
                  <a:pt x="10790" y="1606927"/>
                </a:lnTo>
                <a:lnTo>
                  <a:pt x="8093" y="1602214"/>
                </a:lnTo>
                <a:lnTo>
                  <a:pt x="5395" y="1596437"/>
                </a:lnTo>
                <a:lnTo>
                  <a:pt x="2698" y="1588667"/>
                </a:lnTo>
                <a:lnTo>
                  <a:pt x="0" y="1569266"/>
                </a:lnTo>
                <a:close/>
              </a:path>
            </a:pathLst>
          </a:custGeom>
          <a:solidFill>
            <a:srgbClr val="2563E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0"/>
          <p:cNvSpPr/>
          <p:nvPr/>
        </p:nvSpPr>
        <p:spPr>
          <a:xfrm>
            <a:off x="3295799" y="2799755"/>
            <a:ext cx="21580" cy="1640386"/>
          </a:xfrm>
          <a:custGeom>
            <a:avLst/>
            <a:gdLst/>
            <a:ahLst/>
            <a:cxnLst/>
            <a:rect l="l" t="t" r="r" b="b"/>
            <a:pathLst>
              <a:path w="21580" h="1640386" extrusionOk="0">
                <a:moveTo>
                  <a:pt x="0" y="71120"/>
                </a:moveTo>
                <a:lnTo>
                  <a:pt x="2698" y="51719"/>
                </a:lnTo>
                <a:lnTo>
                  <a:pt x="5395" y="43949"/>
                </a:lnTo>
                <a:lnTo>
                  <a:pt x="8093" y="38172"/>
                </a:lnTo>
                <a:lnTo>
                  <a:pt x="10790" y="33459"/>
                </a:lnTo>
                <a:lnTo>
                  <a:pt x="13488" y="29448"/>
                </a:lnTo>
                <a:lnTo>
                  <a:pt x="16185" y="25951"/>
                </a:lnTo>
                <a:lnTo>
                  <a:pt x="18883" y="22857"/>
                </a:lnTo>
                <a:lnTo>
                  <a:pt x="21580" y="20092"/>
                </a:lnTo>
                <a:lnTo>
                  <a:pt x="21580" y="1620294"/>
                </a:lnTo>
                <a:lnTo>
                  <a:pt x="18883" y="1617529"/>
                </a:lnTo>
                <a:lnTo>
                  <a:pt x="16185" y="1614435"/>
                </a:lnTo>
                <a:lnTo>
                  <a:pt x="13488" y="1610938"/>
                </a:lnTo>
                <a:lnTo>
                  <a:pt x="10790" y="1606927"/>
                </a:lnTo>
                <a:lnTo>
                  <a:pt x="8093" y="1602214"/>
                </a:lnTo>
                <a:lnTo>
                  <a:pt x="5395" y="1596437"/>
                </a:lnTo>
                <a:lnTo>
                  <a:pt x="2698" y="1588667"/>
                </a:lnTo>
                <a:lnTo>
                  <a:pt x="0" y="1569266"/>
                </a:lnTo>
                <a:close/>
              </a:path>
            </a:pathLst>
          </a:custGeom>
          <a:solidFill>
            <a:srgbClr val="0891B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0"/>
          <p:cNvSpPr/>
          <p:nvPr/>
        </p:nvSpPr>
        <p:spPr>
          <a:xfrm>
            <a:off x="6067723" y="2799755"/>
            <a:ext cx="21580" cy="1640386"/>
          </a:xfrm>
          <a:custGeom>
            <a:avLst/>
            <a:gdLst/>
            <a:ahLst/>
            <a:cxnLst/>
            <a:rect l="l" t="t" r="r" b="b"/>
            <a:pathLst>
              <a:path w="21580" h="1640386" extrusionOk="0">
                <a:moveTo>
                  <a:pt x="0" y="71120"/>
                </a:moveTo>
                <a:lnTo>
                  <a:pt x="2698" y="51719"/>
                </a:lnTo>
                <a:lnTo>
                  <a:pt x="5395" y="43949"/>
                </a:lnTo>
                <a:lnTo>
                  <a:pt x="8093" y="38172"/>
                </a:lnTo>
                <a:lnTo>
                  <a:pt x="10790" y="33459"/>
                </a:lnTo>
                <a:lnTo>
                  <a:pt x="13488" y="29448"/>
                </a:lnTo>
                <a:lnTo>
                  <a:pt x="16185" y="25951"/>
                </a:lnTo>
                <a:lnTo>
                  <a:pt x="18883" y="22857"/>
                </a:lnTo>
                <a:lnTo>
                  <a:pt x="21580" y="20092"/>
                </a:lnTo>
                <a:lnTo>
                  <a:pt x="21580" y="1620294"/>
                </a:lnTo>
                <a:lnTo>
                  <a:pt x="18883" y="1617529"/>
                </a:lnTo>
                <a:lnTo>
                  <a:pt x="16185" y="1614435"/>
                </a:lnTo>
                <a:lnTo>
                  <a:pt x="13488" y="1610938"/>
                </a:lnTo>
                <a:lnTo>
                  <a:pt x="10790" y="1606927"/>
                </a:lnTo>
                <a:lnTo>
                  <a:pt x="8093" y="1602214"/>
                </a:lnTo>
                <a:lnTo>
                  <a:pt x="5395" y="1596437"/>
                </a:lnTo>
                <a:lnTo>
                  <a:pt x="2698" y="1588667"/>
                </a:lnTo>
                <a:lnTo>
                  <a:pt x="0" y="1569266"/>
                </a:lnTo>
                <a:close/>
              </a:path>
            </a:pathLst>
          </a:cu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0"/>
          <p:cNvSpPr/>
          <p:nvPr/>
        </p:nvSpPr>
        <p:spPr>
          <a:xfrm>
            <a:off x="342900" y="0"/>
            <a:ext cx="21580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38BDF8"/>
              </a:gs>
              <a:gs pos="75000">
                <a:srgbClr val="1B2A4A"/>
              </a:gs>
              <a:gs pos="100000">
                <a:srgbClr val="000000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0"/>
          <p:cNvSpPr/>
          <p:nvPr/>
        </p:nvSpPr>
        <p:spPr>
          <a:xfrm>
            <a:off x="514350" y="228600"/>
            <a:ext cx="8805672" cy="278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5026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910"/>
              <a:buFont typeface="Calibri"/>
              <a:buNone/>
            </a:pPr>
            <a:r>
              <a:rPr lang="en-US" sz="191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Building a </a:t>
            </a:r>
            <a:r>
              <a:rPr lang="en-US" sz="191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Conflict-Resilient</a:t>
            </a:r>
            <a:r>
              <a:rPr lang="en-US" sz="191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Workplace Culture</a:t>
            </a:r>
            <a:endParaRPr sz="191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0"/>
          <p:cNvSpPr/>
          <p:nvPr/>
        </p:nvSpPr>
        <p:spPr>
          <a:xfrm>
            <a:off x="514350" y="536674"/>
            <a:ext cx="9052560" cy="17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284C7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0284C7"/>
                </a:solidFill>
                <a:latin typeface="Calibri"/>
                <a:ea typeface="Calibri"/>
                <a:cs typeface="Calibri"/>
                <a:sym typeface="Calibri"/>
              </a:rPr>
              <a:t>Prevention</a:t>
            </a:r>
            <a:r>
              <a:rPr lang="en-US" sz="90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 is more powerful than intervention.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10"/>
          <p:cNvSpPr/>
          <p:nvPr/>
        </p:nvSpPr>
        <p:spPr>
          <a:xfrm>
            <a:off x="514350" y="779115"/>
            <a:ext cx="8229600" cy="7590"/>
          </a:xfrm>
          <a:prstGeom prst="rect">
            <a:avLst/>
          </a:prstGeom>
          <a:gradFill>
            <a:gsLst>
              <a:gs pos="0">
                <a:srgbClr val="38BDF8"/>
              </a:gs>
              <a:gs pos="60000">
                <a:srgbClr val="38BDF8">
                  <a:alpha val="2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10"/>
          <p:cNvSpPr/>
          <p:nvPr/>
        </p:nvSpPr>
        <p:spPr>
          <a:xfrm>
            <a:off x="514350" y="1044476"/>
            <a:ext cx="2685604" cy="1659434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9525" cap="flat" cmpd="sng">
            <a:solidFill>
              <a:srgbClr val="1B2A4A">
                <a:alpha val="9019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10"/>
          <p:cNvSpPr/>
          <p:nvPr/>
        </p:nvSpPr>
        <p:spPr>
          <a:xfrm>
            <a:off x="652016" y="1168301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38BDF8">
              <a:alpha val="1215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10" descr="preencoded.png"/>
          <p:cNvSpPr/>
          <p:nvPr/>
        </p:nvSpPr>
        <p:spPr>
          <a:xfrm>
            <a:off x="735443" y="125172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32" name="Google Shape;532;p10"/>
          <p:cNvSpPr/>
          <p:nvPr/>
        </p:nvSpPr>
        <p:spPr>
          <a:xfrm>
            <a:off x="1051917" y="1168301"/>
            <a:ext cx="2211407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Ongoing Training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0"/>
          <p:cNvSpPr/>
          <p:nvPr/>
        </p:nvSpPr>
        <p:spPr>
          <a:xfrm>
            <a:off x="1051917" y="1363712"/>
            <a:ext cx="2050578" cy="456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Equip all employees and managers with conflict resolution skills through regular workshops and e-learning modules.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10"/>
          <p:cNvSpPr/>
          <p:nvPr/>
        </p:nvSpPr>
        <p:spPr>
          <a:xfrm>
            <a:off x="3286274" y="1044476"/>
            <a:ext cx="2685604" cy="1659434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9525" cap="flat" cmpd="sng">
            <a:solidFill>
              <a:srgbClr val="1B2A4A">
                <a:alpha val="9019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10"/>
          <p:cNvSpPr/>
          <p:nvPr/>
        </p:nvSpPr>
        <p:spPr>
          <a:xfrm>
            <a:off x="3423940" y="1168301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1B2A4A">
              <a:alpha val="7843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10" descr="preencoded.png"/>
          <p:cNvSpPr/>
          <p:nvPr/>
        </p:nvSpPr>
        <p:spPr>
          <a:xfrm>
            <a:off x="3507367" y="125172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37" name="Google Shape;537;p10"/>
          <p:cNvSpPr/>
          <p:nvPr/>
        </p:nvSpPr>
        <p:spPr>
          <a:xfrm>
            <a:off x="3823841" y="1168301"/>
            <a:ext cx="2211407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Clear Policies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10"/>
          <p:cNvSpPr/>
          <p:nvPr/>
        </p:nvSpPr>
        <p:spPr>
          <a:xfrm>
            <a:off x="3823841" y="1363712"/>
            <a:ext cx="2050578" cy="456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Establish and communicate transparent conflict resolution procedures. Remove ambiguity about escalation paths.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10"/>
          <p:cNvSpPr/>
          <p:nvPr/>
        </p:nvSpPr>
        <p:spPr>
          <a:xfrm>
            <a:off x="6058198" y="1044476"/>
            <a:ext cx="2685752" cy="1659434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9525" cap="flat" cmpd="sng">
            <a:solidFill>
              <a:srgbClr val="1B2A4A">
                <a:alpha val="9019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10"/>
          <p:cNvSpPr/>
          <p:nvPr/>
        </p:nvSpPr>
        <p:spPr>
          <a:xfrm>
            <a:off x="6195864" y="1168301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0EA5E9">
              <a:alpha val="1215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0" descr="preencoded.png"/>
          <p:cNvSpPr/>
          <p:nvPr/>
        </p:nvSpPr>
        <p:spPr>
          <a:xfrm>
            <a:off x="6279291" y="125172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42" name="Google Shape;542;p10"/>
          <p:cNvSpPr/>
          <p:nvPr/>
        </p:nvSpPr>
        <p:spPr>
          <a:xfrm>
            <a:off x="6595765" y="1168301"/>
            <a:ext cx="2211571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Psychological Safety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0"/>
          <p:cNvSpPr/>
          <p:nvPr/>
        </p:nvSpPr>
        <p:spPr>
          <a:xfrm>
            <a:off x="6595765" y="1363712"/>
            <a:ext cx="2050730" cy="456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Foster an environment where people feel safe raising concerns early, before they escalate into damaging conflict.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10"/>
          <p:cNvSpPr/>
          <p:nvPr/>
        </p:nvSpPr>
        <p:spPr>
          <a:xfrm>
            <a:off x="514350" y="2790230"/>
            <a:ext cx="2685604" cy="1659434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9525" cap="flat" cmpd="sng">
            <a:solidFill>
              <a:srgbClr val="1B2A4A">
                <a:alpha val="9019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10"/>
          <p:cNvSpPr/>
          <p:nvPr/>
        </p:nvSpPr>
        <p:spPr>
          <a:xfrm>
            <a:off x="652016" y="2914055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2563EB">
              <a:alpha val="1019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10" descr="preencoded.png"/>
          <p:cNvSpPr/>
          <p:nvPr/>
        </p:nvSpPr>
        <p:spPr>
          <a:xfrm>
            <a:off x="735443" y="299748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47" name="Google Shape;547;p10"/>
          <p:cNvSpPr/>
          <p:nvPr/>
        </p:nvSpPr>
        <p:spPr>
          <a:xfrm>
            <a:off x="1051917" y="2914055"/>
            <a:ext cx="2211407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Values Alignment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0"/>
          <p:cNvSpPr/>
          <p:nvPr/>
        </p:nvSpPr>
        <p:spPr>
          <a:xfrm>
            <a:off x="1051917" y="3109466"/>
            <a:ext cx="2050578" cy="456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Anchor team norms to shared organizational values. Revisit and reinforce them regularly to maintain cohesion.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0"/>
          <p:cNvSpPr/>
          <p:nvPr/>
        </p:nvSpPr>
        <p:spPr>
          <a:xfrm>
            <a:off x="3286274" y="2790230"/>
            <a:ext cx="2685604" cy="1659434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9525" cap="flat" cmpd="sng">
            <a:solidFill>
              <a:srgbClr val="1B2A4A">
                <a:alpha val="9019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0"/>
          <p:cNvSpPr/>
          <p:nvPr/>
        </p:nvSpPr>
        <p:spPr>
          <a:xfrm>
            <a:off x="3423940" y="2914055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0891B2">
              <a:alpha val="1098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0" descr="preencoded.png"/>
          <p:cNvSpPr/>
          <p:nvPr/>
        </p:nvSpPr>
        <p:spPr>
          <a:xfrm>
            <a:off x="3507367" y="299748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52" name="Google Shape;552;p10"/>
          <p:cNvSpPr/>
          <p:nvPr/>
        </p:nvSpPr>
        <p:spPr>
          <a:xfrm>
            <a:off x="3823841" y="2914055"/>
            <a:ext cx="2211407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Regular Check-Ins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0"/>
          <p:cNvSpPr/>
          <p:nvPr/>
        </p:nvSpPr>
        <p:spPr>
          <a:xfrm>
            <a:off x="3823841" y="3109466"/>
            <a:ext cx="2050578" cy="456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1:1s and team retrospectives create natural outlets for surfacing tensions early, before they compound.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0"/>
          <p:cNvSpPr/>
          <p:nvPr/>
        </p:nvSpPr>
        <p:spPr>
          <a:xfrm>
            <a:off x="6058198" y="2790230"/>
            <a:ext cx="2685752" cy="1659434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9525" cap="flat" cmpd="sng">
            <a:solidFill>
              <a:srgbClr val="1B2A4A">
                <a:alpha val="9019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3970" dir="5400000" algn="bl" rotWithShape="0">
              <a:srgbClr val="1B2A4A">
                <a:alpha val="7058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0"/>
          <p:cNvSpPr/>
          <p:nvPr/>
        </p:nvSpPr>
        <p:spPr>
          <a:xfrm>
            <a:off x="6195864" y="2914055"/>
            <a:ext cx="299591" cy="299591"/>
          </a:xfrm>
          <a:prstGeom prst="roundRect">
            <a:avLst>
              <a:gd name="adj" fmla="val 23739"/>
            </a:avLst>
          </a:prstGeom>
          <a:solidFill>
            <a:srgbClr val="38BDF8">
              <a:alpha val="12156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0" descr="preencoded.png"/>
          <p:cNvSpPr/>
          <p:nvPr/>
        </p:nvSpPr>
        <p:spPr>
          <a:xfrm>
            <a:off x="6279291" y="2997482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57" name="Google Shape;557;p10"/>
          <p:cNvSpPr/>
          <p:nvPr/>
        </p:nvSpPr>
        <p:spPr>
          <a:xfrm>
            <a:off x="6595765" y="2914055"/>
            <a:ext cx="2211571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39"/>
              <a:buFont typeface="Calibri"/>
              <a:buNone/>
            </a:pPr>
            <a:r>
              <a:rPr lang="en-US" sz="840" b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Inclusive Leadership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0"/>
          <p:cNvSpPr/>
          <p:nvPr/>
        </p:nvSpPr>
        <p:spPr>
          <a:xfrm>
            <a:off x="6595765" y="3109466"/>
            <a:ext cx="2050730" cy="456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A6080"/>
              </a:buClr>
              <a:buSzPts val="760"/>
              <a:buFont typeface="Calibri"/>
              <a:buNone/>
            </a:pPr>
            <a:r>
              <a:rPr lang="en-US" sz="760">
                <a:solidFill>
                  <a:srgbClr val="4A6080"/>
                </a:solidFill>
                <a:latin typeface="Calibri"/>
                <a:ea typeface="Calibri"/>
                <a:cs typeface="Calibri"/>
                <a:sym typeface="Calibri"/>
              </a:rPr>
              <a:t>Leaders who model respectful disagreement and cultural humility set the tone for the whole team's behavior.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10"/>
          <p:cNvSpPr/>
          <p:nvPr/>
        </p:nvSpPr>
        <p:spPr>
          <a:xfrm>
            <a:off x="514350" y="4549973"/>
            <a:ext cx="8229600" cy="422077"/>
          </a:xfrm>
          <a:prstGeom prst="roundRect">
            <a:avLst>
              <a:gd name="adj" fmla="val 16850"/>
            </a:avLst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0"/>
          <p:cNvSpPr/>
          <p:nvPr/>
        </p:nvSpPr>
        <p:spPr>
          <a:xfrm>
            <a:off x="685800" y="4646712"/>
            <a:ext cx="228600" cy="228600"/>
          </a:xfrm>
          <a:prstGeom prst="ellipse">
            <a:avLst/>
          </a:prstGeom>
          <a:solidFill>
            <a:srgbClr val="38BDF8">
              <a:alpha val="18039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0" descr="preencoded.png"/>
          <p:cNvSpPr/>
          <p:nvPr/>
        </p:nvSpPr>
        <p:spPr>
          <a:xfrm>
            <a:off x="733806" y="4694718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62" name="Google Shape;562;p10"/>
          <p:cNvSpPr/>
          <p:nvPr/>
        </p:nvSpPr>
        <p:spPr>
          <a:xfrm>
            <a:off x="1014710" y="4620964"/>
            <a:ext cx="7708946" cy="29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760"/>
              <a:buFont typeface="Calibri"/>
              <a:buNone/>
            </a:pP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Google's Project Aristotle</a:t>
            </a:r>
            <a:r>
              <a:rPr lang="en-US" sz="760">
                <a:solidFill>
                  <a:srgbClr val="C8D8EC"/>
                </a:solidFill>
                <a:latin typeface="Calibri"/>
                <a:ea typeface="Calibri"/>
                <a:cs typeface="Calibri"/>
                <a:sym typeface="Calibri"/>
              </a:rPr>
              <a:t> found psychological safety was the </a:t>
            </a:r>
            <a:r>
              <a:rPr lang="en-US" sz="7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single most critical factor</a:t>
            </a:r>
            <a:r>
              <a:rPr lang="en-US" sz="760">
                <a:solidFill>
                  <a:srgbClr val="C8D8EC"/>
                </a:solidFill>
                <a:latin typeface="Calibri"/>
                <a:ea typeface="Calibri"/>
                <a:cs typeface="Calibri"/>
                <a:sym typeface="Calibri"/>
              </a:rPr>
              <a:t> in high-performing teams — and the most powerful buffer against destructive conflict. Culture is the ultimate prevention strategy.</a:t>
            </a:r>
            <a:endParaRPr sz="7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0"/>
          <p:cNvSpPr/>
          <p:nvPr/>
        </p:nvSpPr>
        <p:spPr>
          <a:xfrm>
            <a:off x="0" y="0"/>
            <a:ext cx="9144000" cy="35421"/>
          </a:xfrm>
          <a:prstGeom prst="rect">
            <a:avLst/>
          </a:prstGeom>
          <a:gradFill>
            <a:gsLst>
              <a:gs pos="0">
                <a:srgbClr val="1B2A4A"/>
              </a:gs>
              <a:gs pos="50000">
                <a:srgbClr val="38BDF8"/>
              </a:gs>
              <a:gs pos="100000">
                <a:srgbClr val="1B2A4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11"/>
          <p:cNvSpPr/>
          <p:nvPr/>
        </p:nvSpPr>
        <p:spPr>
          <a:xfrm>
            <a:off x="5929610" y="0"/>
            <a:ext cx="3214390" cy="2857500"/>
          </a:xfrm>
          <a:prstGeom prst="ellipse">
            <a:avLst/>
          </a:prstGeom>
          <a:noFill/>
          <a:ln w="9525" cap="flat" cmpd="sng">
            <a:solidFill>
              <a:srgbClr val="38BDF8">
                <a:alpha val="7058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FFFFFF">
                <a:alpha val="7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1"/>
          <p:cNvSpPr/>
          <p:nvPr/>
        </p:nvSpPr>
        <p:spPr>
          <a:xfrm>
            <a:off x="6286500" y="0"/>
            <a:ext cx="2286000" cy="1714500"/>
          </a:xfrm>
          <a:prstGeom prst="ellipse">
            <a:avLst/>
          </a:prstGeom>
          <a:noFill/>
          <a:ln w="9525" cap="flat" cmpd="sng">
            <a:solidFill>
              <a:srgbClr val="38BDF8">
                <a:alpha val="7058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FFFFFF">
                <a:alpha val="7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1"/>
          <p:cNvSpPr/>
          <p:nvPr/>
        </p:nvSpPr>
        <p:spPr>
          <a:xfrm>
            <a:off x="0" y="3858220"/>
            <a:ext cx="1571030" cy="1285280"/>
          </a:xfrm>
          <a:prstGeom prst="ellipse">
            <a:avLst/>
          </a:prstGeom>
          <a:noFill/>
          <a:ln w="9525" cap="flat" cmpd="sng">
            <a:solidFill>
              <a:srgbClr val="38BDF8">
                <a:alpha val="7058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50800" dir="16200000" algn="bl" rotWithShape="0">
              <a:srgbClr val="FFFFFF">
                <a:alpha val="7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11"/>
          <p:cNvSpPr/>
          <p:nvPr/>
        </p:nvSpPr>
        <p:spPr>
          <a:xfrm>
            <a:off x="5571530" y="0"/>
            <a:ext cx="3572470" cy="2143720"/>
          </a:xfrm>
          <a:prstGeom prst="rect">
            <a:avLst/>
          </a:prstGeom>
          <a:gradFill>
            <a:gsLst>
              <a:gs pos="0">
                <a:srgbClr val="38BDF8">
                  <a:alpha val="5882"/>
                </a:srgbClr>
              </a:gs>
              <a:gs pos="7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1"/>
          <p:cNvSpPr/>
          <p:nvPr/>
        </p:nvSpPr>
        <p:spPr>
          <a:xfrm>
            <a:off x="0" y="3358009"/>
            <a:ext cx="2857500" cy="1785491"/>
          </a:xfrm>
          <a:prstGeom prst="rect">
            <a:avLst/>
          </a:prstGeom>
          <a:gradFill>
            <a:gsLst>
              <a:gs pos="0">
                <a:srgbClr val="38BDF8">
                  <a:alpha val="5098"/>
                </a:srgbClr>
              </a:gs>
              <a:gs pos="7000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11"/>
          <p:cNvSpPr/>
          <p:nvPr/>
        </p:nvSpPr>
        <p:spPr>
          <a:xfrm>
            <a:off x="438745" y="981075"/>
            <a:ext cx="3991718" cy="13841"/>
          </a:xfrm>
          <a:custGeom>
            <a:avLst/>
            <a:gdLst/>
            <a:ahLst/>
            <a:cxnLst/>
            <a:rect l="l" t="t" r="r" b="b"/>
            <a:pathLst>
              <a:path w="3991718" h="13841" extrusionOk="0">
                <a:moveTo>
                  <a:pt x="71120" y="0"/>
                </a:moveTo>
                <a:lnTo>
                  <a:pt x="3920598" y="0"/>
                </a:lnTo>
                <a:lnTo>
                  <a:pt x="3936190" y="1730"/>
                </a:lnTo>
                <a:lnTo>
                  <a:pt x="3942512" y="3460"/>
                </a:lnTo>
                <a:lnTo>
                  <a:pt x="3947269" y="5190"/>
                </a:lnTo>
                <a:lnTo>
                  <a:pt x="3951200" y="6920"/>
                </a:lnTo>
                <a:lnTo>
                  <a:pt x="3954592" y="8651"/>
                </a:lnTo>
                <a:lnTo>
                  <a:pt x="3957595" y="10381"/>
                </a:lnTo>
                <a:lnTo>
                  <a:pt x="3960296" y="12111"/>
                </a:lnTo>
                <a:lnTo>
                  <a:pt x="3962754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11"/>
          <p:cNvSpPr/>
          <p:nvPr/>
        </p:nvSpPr>
        <p:spPr>
          <a:xfrm>
            <a:off x="438745" y="1562546"/>
            <a:ext cx="3991718" cy="13841"/>
          </a:xfrm>
          <a:custGeom>
            <a:avLst/>
            <a:gdLst/>
            <a:ahLst/>
            <a:cxnLst/>
            <a:rect l="l" t="t" r="r" b="b"/>
            <a:pathLst>
              <a:path w="3991718" h="13841" extrusionOk="0">
                <a:moveTo>
                  <a:pt x="71120" y="0"/>
                </a:moveTo>
                <a:lnTo>
                  <a:pt x="3920598" y="0"/>
                </a:lnTo>
                <a:lnTo>
                  <a:pt x="3936190" y="1730"/>
                </a:lnTo>
                <a:lnTo>
                  <a:pt x="3942512" y="3460"/>
                </a:lnTo>
                <a:lnTo>
                  <a:pt x="3947269" y="5190"/>
                </a:lnTo>
                <a:lnTo>
                  <a:pt x="3951200" y="6920"/>
                </a:lnTo>
                <a:lnTo>
                  <a:pt x="3954592" y="8651"/>
                </a:lnTo>
                <a:lnTo>
                  <a:pt x="3957595" y="10381"/>
                </a:lnTo>
                <a:lnTo>
                  <a:pt x="3960296" y="12111"/>
                </a:lnTo>
                <a:lnTo>
                  <a:pt x="3962754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11"/>
          <p:cNvSpPr/>
          <p:nvPr/>
        </p:nvSpPr>
        <p:spPr>
          <a:xfrm>
            <a:off x="438745" y="2144018"/>
            <a:ext cx="3991718" cy="13841"/>
          </a:xfrm>
          <a:custGeom>
            <a:avLst/>
            <a:gdLst/>
            <a:ahLst/>
            <a:cxnLst/>
            <a:rect l="l" t="t" r="r" b="b"/>
            <a:pathLst>
              <a:path w="3991718" h="13841" extrusionOk="0">
                <a:moveTo>
                  <a:pt x="71120" y="0"/>
                </a:moveTo>
                <a:lnTo>
                  <a:pt x="3920598" y="0"/>
                </a:lnTo>
                <a:lnTo>
                  <a:pt x="3936190" y="1730"/>
                </a:lnTo>
                <a:lnTo>
                  <a:pt x="3942512" y="3460"/>
                </a:lnTo>
                <a:lnTo>
                  <a:pt x="3947269" y="5190"/>
                </a:lnTo>
                <a:lnTo>
                  <a:pt x="3951200" y="6920"/>
                </a:lnTo>
                <a:lnTo>
                  <a:pt x="3954592" y="8651"/>
                </a:lnTo>
                <a:lnTo>
                  <a:pt x="3957595" y="10381"/>
                </a:lnTo>
                <a:lnTo>
                  <a:pt x="3960296" y="12111"/>
                </a:lnTo>
                <a:lnTo>
                  <a:pt x="3962754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11"/>
          <p:cNvSpPr/>
          <p:nvPr/>
        </p:nvSpPr>
        <p:spPr>
          <a:xfrm>
            <a:off x="4713387" y="981075"/>
            <a:ext cx="3991870" cy="13841"/>
          </a:xfrm>
          <a:custGeom>
            <a:avLst/>
            <a:gdLst/>
            <a:ahLst/>
            <a:cxnLst/>
            <a:rect l="l" t="t" r="r" b="b"/>
            <a:pathLst>
              <a:path w="3991870" h="13841" extrusionOk="0">
                <a:moveTo>
                  <a:pt x="71120" y="0"/>
                </a:moveTo>
                <a:lnTo>
                  <a:pt x="3920750" y="0"/>
                </a:lnTo>
                <a:lnTo>
                  <a:pt x="3936342" y="1730"/>
                </a:lnTo>
                <a:lnTo>
                  <a:pt x="3942664" y="3460"/>
                </a:lnTo>
                <a:lnTo>
                  <a:pt x="3947421" y="5190"/>
                </a:lnTo>
                <a:lnTo>
                  <a:pt x="3951352" y="6920"/>
                </a:lnTo>
                <a:lnTo>
                  <a:pt x="3954745" y="8651"/>
                </a:lnTo>
                <a:lnTo>
                  <a:pt x="3957748" y="10381"/>
                </a:lnTo>
                <a:lnTo>
                  <a:pt x="3960449" y="12111"/>
                </a:lnTo>
                <a:lnTo>
                  <a:pt x="3962907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11"/>
          <p:cNvSpPr/>
          <p:nvPr/>
        </p:nvSpPr>
        <p:spPr>
          <a:xfrm>
            <a:off x="4713387" y="1562546"/>
            <a:ext cx="3991870" cy="13841"/>
          </a:xfrm>
          <a:custGeom>
            <a:avLst/>
            <a:gdLst/>
            <a:ahLst/>
            <a:cxnLst/>
            <a:rect l="l" t="t" r="r" b="b"/>
            <a:pathLst>
              <a:path w="3991870" h="13841" extrusionOk="0">
                <a:moveTo>
                  <a:pt x="71120" y="0"/>
                </a:moveTo>
                <a:lnTo>
                  <a:pt x="3920750" y="0"/>
                </a:lnTo>
                <a:lnTo>
                  <a:pt x="3936342" y="1730"/>
                </a:lnTo>
                <a:lnTo>
                  <a:pt x="3942664" y="3460"/>
                </a:lnTo>
                <a:lnTo>
                  <a:pt x="3947421" y="5190"/>
                </a:lnTo>
                <a:lnTo>
                  <a:pt x="3951352" y="6920"/>
                </a:lnTo>
                <a:lnTo>
                  <a:pt x="3954745" y="8651"/>
                </a:lnTo>
                <a:lnTo>
                  <a:pt x="3957748" y="10381"/>
                </a:lnTo>
                <a:lnTo>
                  <a:pt x="3960449" y="12111"/>
                </a:lnTo>
                <a:lnTo>
                  <a:pt x="3962907" y="13841"/>
                </a:lnTo>
                <a:lnTo>
                  <a:pt x="28964" y="13841"/>
                </a:lnTo>
                <a:lnTo>
                  <a:pt x="31421" y="12111"/>
                </a:lnTo>
                <a:lnTo>
                  <a:pt x="34123" y="10381"/>
                </a:lnTo>
                <a:lnTo>
                  <a:pt x="37125" y="8651"/>
                </a:lnTo>
                <a:lnTo>
                  <a:pt x="40518" y="6920"/>
                </a:lnTo>
                <a:lnTo>
                  <a:pt x="44449" y="5190"/>
                </a:lnTo>
                <a:lnTo>
                  <a:pt x="49206" y="3460"/>
                </a:lnTo>
                <a:lnTo>
                  <a:pt x="55528" y="1730"/>
                </a:lnTo>
                <a:close/>
              </a:path>
            </a:pathLst>
          </a:custGeom>
          <a:gradFill>
            <a:gsLst>
              <a:gs pos="0">
                <a:srgbClr val="38BDF8"/>
              </a:gs>
              <a:gs pos="100000">
                <a:srgbClr val="000000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11"/>
          <p:cNvSpPr/>
          <p:nvPr/>
        </p:nvSpPr>
        <p:spPr>
          <a:xfrm>
            <a:off x="6143034" y="0"/>
            <a:ext cx="3000966" cy="2715216"/>
          </a:xfrm>
          <a:prstGeom prst="ellipse">
            <a:avLst/>
          </a:prstGeom>
          <a:noFill/>
          <a:ln w="9525" cap="flat" cmpd="sng">
            <a:solidFill>
              <a:srgbClr val="38BDF8">
                <a:alpha val="5882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11"/>
          <p:cNvSpPr/>
          <p:nvPr/>
        </p:nvSpPr>
        <p:spPr>
          <a:xfrm>
            <a:off x="0" y="3143250"/>
            <a:ext cx="2285955" cy="2000250"/>
          </a:xfrm>
          <a:prstGeom prst="ellipse">
            <a:avLst/>
          </a:prstGeom>
          <a:noFill/>
          <a:ln w="9525" cap="flat" cmpd="sng">
            <a:solidFill>
              <a:srgbClr val="38BDF8">
                <a:alpha val="5098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11"/>
          <p:cNvSpPr/>
          <p:nvPr/>
        </p:nvSpPr>
        <p:spPr>
          <a:xfrm>
            <a:off x="429220" y="385465"/>
            <a:ext cx="29170" cy="314920"/>
          </a:xfrm>
          <a:prstGeom prst="roundRect">
            <a:avLst>
              <a:gd name="adj" fmla="val 47892"/>
            </a:avLst>
          </a:prstGeom>
          <a:gradFill>
            <a:gsLst>
              <a:gs pos="0">
                <a:srgbClr val="38BDF8"/>
              </a:gs>
              <a:gs pos="100000">
                <a:srgbClr val="38BDF8">
                  <a:alpha val="30196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11"/>
          <p:cNvSpPr/>
          <p:nvPr/>
        </p:nvSpPr>
        <p:spPr>
          <a:xfrm>
            <a:off x="572691" y="314920"/>
            <a:ext cx="2227057" cy="266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1910"/>
              <a:buFont typeface="Calibri"/>
              <a:buNone/>
            </a:pPr>
            <a:r>
              <a:rPr lang="en-US" sz="191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Key Takeaways</a:t>
            </a:r>
            <a:endParaRPr sz="191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11"/>
          <p:cNvSpPr/>
          <p:nvPr/>
        </p:nvSpPr>
        <p:spPr>
          <a:xfrm>
            <a:off x="572691" y="610939"/>
            <a:ext cx="2289497" cy="15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178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39"/>
              <a:buFont typeface="Calibri"/>
              <a:buNone/>
            </a:pPr>
            <a:r>
              <a:rPr lang="en-US" sz="840">
                <a:solidFill>
                  <a:srgbClr val="94A3B8"/>
                </a:solidFill>
                <a:latin typeface="Calibri"/>
                <a:ea typeface="Calibri"/>
                <a:cs typeface="Calibri"/>
                <a:sym typeface="Calibri"/>
              </a:rPr>
              <a:t>What to carry with you from today's session.</a:t>
            </a:r>
            <a:endParaRPr sz="84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11"/>
          <p:cNvSpPr/>
          <p:nvPr/>
        </p:nvSpPr>
        <p:spPr>
          <a:xfrm>
            <a:off x="7417445" y="425500"/>
            <a:ext cx="1297335" cy="234851"/>
          </a:xfrm>
          <a:prstGeom prst="roundRect">
            <a:avLst>
              <a:gd name="adj" fmla="val 61107"/>
            </a:avLst>
          </a:prstGeom>
          <a:solidFill>
            <a:srgbClr val="38BDF8">
              <a:alpha val="7843"/>
            </a:srgbClr>
          </a:solidFill>
          <a:ln w="9525" cap="flat" cmpd="sng">
            <a:solidFill>
              <a:srgbClr val="38BDF8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11" descr="preencoded.png"/>
          <p:cNvSpPr/>
          <p:nvPr/>
        </p:nvSpPr>
        <p:spPr>
          <a:xfrm>
            <a:off x="7498565" y="476557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86" name="Google Shape;586;p11"/>
          <p:cNvSpPr/>
          <p:nvPr/>
        </p:nvSpPr>
        <p:spPr>
          <a:xfrm>
            <a:off x="7659588" y="478185"/>
            <a:ext cx="1039892" cy="129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5 CORE PRINCIPLES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11"/>
          <p:cNvSpPr/>
          <p:nvPr/>
        </p:nvSpPr>
        <p:spPr>
          <a:xfrm>
            <a:off x="429220" y="971550"/>
            <a:ext cx="4010769" cy="510480"/>
          </a:xfrm>
          <a:prstGeom prst="roundRect">
            <a:avLst>
              <a:gd name="adj" fmla="val 13932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490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11"/>
          <p:cNvSpPr/>
          <p:nvPr/>
        </p:nvSpPr>
        <p:spPr>
          <a:xfrm>
            <a:off x="553045" y="1081385"/>
            <a:ext cx="257770" cy="283547"/>
          </a:xfrm>
          <a:prstGeom prst="ellipse">
            <a:avLst/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11" descr="preencoded.png"/>
          <p:cNvSpPr/>
          <p:nvPr/>
        </p:nvSpPr>
        <p:spPr>
          <a:xfrm>
            <a:off x="892903" y="1077004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90" name="Google Shape;590;p11"/>
          <p:cNvSpPr/>
          <p:nvPr/>
        </p:nvSpPr>
        <p:spPr>
          <a:xfrm>
            <a:off x="1078260" y="1081385"/>
            <a:ext cx="3302663" cy="30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4936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Conflict is natural</a:t>
            </a:r>
            <a:r>
              <a:rPr lang="en-US" sz="790">
                <a:solidFill>
                  <a:srgbClr val="D0DAEA"/>
                </a:solidFill>
                <a:latin typeface="Calibri"/>
                <a:ea typeface="Calibri"/>
                <a:cs typeface="Calibri"/>
                <a:sym typeface="Calibri"/>
              </a:rPr>
              <a:t> — how you respond defines the outcome. Unmanaged conflict costs organizations billions annually.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11"/>
          <p:cNvSpPr/>
          <p:nvPr/>
        </p:nvSpPr>
        <p:spPr>
          <a:xfrm>
            <a:off x="429220" y="1553021"/>
            <a:ext cx="4010769" cy="510480"/>
          </a:xfrm>
          <a:prstGeom prst="roundRect">
            <a:avLst>
              <a:gd name="adj" fmla="val 13932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490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11"/>
          <p:cNvSpPr/>
          <p:nvPr/>
        </p:nvSpPr>
        <p:spPr>
          <a:xfrm>
            <a:off x="553045" y="1662857"/>
            <a:ext cx="257770" cy="283547"/>
          </a:xfrm>
          <a:prstGeom prst="ellipse">
            <a:avLst/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11" descr="preencoded.png"/>
          <p:cNvSpPr/>
          <p:nvPr/>
        </p:nvSpPr>
        <p:spPr>
          <a:xfrm>
            <a:off x="892903" y="165847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94" name="Google Shape;594;p11"/>
          <p:cNvSpPr/>
          <p:nvPr/>
        </p:nvSpPr>
        <p:spPr>
          <a:xfrm>
            <a:off x="1078260" y="1662857"/>
            <a:ext cx="3302663" cy="30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4936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Know your conflict style</a:t>
            </a:r>
            <a:r>
              <a:rPr lang="en-US" sz="790">
                <a:solidFill>
                  <a:srgbClr val="D0DAEA"/>
                </a:solidFill>
                <a:latin typeface="Calibri"/>
                <a:ea typeface="Calibri"/>
                <a:cs typeface="Calibri"/>
                <a:sym typeface="Calibri"/>
              </a:rPr>
              <a:t> and flex it intentionally. No single style is right for every situation.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11"/>
          <p:cNvSpPr/>
          <p:nvPr/>
        </p:nvSpPr>
        <p:spPr>
          <a:xfrm>
            <a:off x="429220" y="2134493"/>
            <a:ext cx="4010769" cy="510480"/>
          </a:xfrm>
          <a:prstGeom prst="roundRect">
            <a:avLst>
              <a:gd name="adj" fmla="val 13932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490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11"/>
          <p:cNvSpPr/>
          <p:nvPr/>
        </p:nvSpPr>
        <p:spPr>
          <a:xfrm>
            <a:off x="553045" y="2244328"/>
            <a:ext cx="257770" cy="283547"/>
          </a:xfrm>
          <a:prstGeom prst="ellipse">
            <a:avLst/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11" descr="preencoded.png"/>
          <p:cNvSpPr/>
          <p:nvPr/>
        </p:nvSpPr>
        <p:spPr>
          <a:xfrm>
            <a:off x="892903" y="2239947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598" name="Google Shape;598;p11"/>
          <p:cNvSpPr/>
          <p:nvPr/>
        </p:nvSpPr>
        <p:spPr>
          <a:xfrm>
            <a:off x="1078260" y="2244328"/>
            <a:ext cx="3302663" cy="30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4936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Use structured approaches:</a:t>
            </a:r>
            <a:r>
              <a:rPr lang="en-US" sz="790">
                <a:solidFill>
                  <a:srgbClr val="D0DAEA"/>
                </a:solidFill>
                <a:latin typeface="Calibri"/>
                <a:ea typeface="Calibri"/>
                <a:cs typeface="Calibri"/>
                <a:sym typeface="Calibri"/>
              </a:rPr>
              <a:t> identify, listen, find common ground, generate options, agree, and follow up.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11"/>
          <p:cNvSpPr/>
          <p:nvPr/>
        </p:nvSpPr>
        <p:spPr>
          <a:xfrm>
            <a:off x="4568130" y="971550"/>
            <a:ext cx="7590" cy="33240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30000">
                <a:srgbClr val="38BDF8">
                  <a:alpha val="18039"/>
                </a:srgbClr>
              </a:gs>
              <a:gs pos="70000">
                <a:srgbClr val="38BDF8">
                  <a:alpha val="18039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11"/>
          <p:cNvSpPr/>
          <p:nvPr/>
        </p:nvSpPr>
        <p:spPr>
          <a:xfrm>
            <a:off x="4703862" y="971550"/>
            <a:ext cx="4010918" cy="510480"/>
          </a:xfrm>
          <a:prstGeom prst="roundRect">
            <a:avLst>
              <a:gd name="adj" fmla="val 13932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490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11"/>
          <p:cNvSpPr/>
          <p:nvPr/>
        </p:nvSpPr>
        <p:spPr>
          <a:xfrm>
            <a:off x="4827687" y="1081385"/>
            <a:ext cx="257770" cy="283547"/>
          </a:xfrm>
          <a:prstGeom prst="ellipse">
            <a:avLst/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1" descr="preencoded.png"/>
          <p:cNvSpPr/>
          <p:nvPr/>
        </p:nvSpPr>
        <p:spPr>
          <a:xfrm>
            <a:off x="5167545" y="1077004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03" name="Google Shape;603;p11"/>
          <p:cNvSpPr/>
          <p:nvPr/>
        </p:nvSpPr>
        <p:spPr>
          <a:xfrm>
            <a:off x="5352901" y="1081385"/>
            <a:ext cx="3302815" cy="30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4936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Master communication tools:</a:t>
            </a:r>
            <a:r>
              <a:rPr lang="en-US" sz="790">
                <a:solidFill>
                  <a:srgbClr val="D0DAEA"/>
                </a:solidFill>
                <a:latin typeface="Calibri"/>
                <a:ea typeface="Calibri"/>
                <a:cs typeface="Calibri"/>
                <a:sym typeface="Calibri"/>
              </a:rPr>
              <a:t> active listening, I-statements, strategic pauses, and empathetic validation.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11"/>
          <p:cNvSpPr/>
          <p:nvPr/>
        </p:nvSpPr>
        <p:spPr>
          <a:xfrm>
            <a:off x="4703862" y="1553021"/>
            <a:ext cx="4010918" cy="510480"/>
          </a:xfrm>
          <a:prstGeom prst="roundRect">
            <a:avLst>
              <a:gd name="adj" fmla="val 13932"/>
            </a:avLst>
          </a:prstGeom>
          <a:solidFill>
            <a:srgbClr val="243557"/>
          </a:solidFill>
          <a:ln w="9525" cap="flat" cmpd="sng">
            <a:solidFill>
              <a:srgbClr val="38BDF8">
                <a:alpha val="14901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11"/>
          <p:cNvSpPr/>
          <p:nvPr/>
        </p:nvSpPr>
        <p:spPr>
          <a:xfrm>
            <a:off x="4827687" y="1662857"/>
            <a:ext cx="257770" cy="283547"/>
          </a:xfrm>
          <a:prstGeom prst="ellipse">
            <a:avLst/>
          </a:prstGeom>
          <a:solidFill>
            <a:srgbClr val="38BDF8">
              <a:alpha val="12156"/>
            </a:srgbClr>
          </a:soli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960"/>
              <a:buFont typeface="Calibri"/>
              <a:buNone/>
            </a:pPr>
            <a:r>
              <a:rPr lang="en-US" sz="96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96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11" descr="preencoded.png"/>
          <p:cNvSpPr/>
          <p:nvPr/>
        </p:nvSpPr>
        <p:spPr>
          <a:xfrm>
            <a:off x="5167545" y="165847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07" name="Google Shape;607;p11"/>
          <p:cNvSpPr/>
          <p:nvPr/>
        </p:nvSpPr>
        <p:spPr>
          <a:xfrm>
            <a:off x="5352901" y="1662857"/>
            <a:ext cx="3302815" cy="305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44936"/>
              </a:lnSpc>
              <a:spcBef>
                <a:spcPts val="0"/>
              </a:spcBef>
              <a:spcAft>
                <a:spcPts val="0"/>
              </a:spcAft>
              <a:buClr>
                <a:srgbClr val="F0F4F8"/>
              </a:buClr>
              <a:buSzPts val="790"/>
              <a:buFont typeface="Calibri"/>
              <a:buNone/>
            </a:pPr>
            <a:r>
              <a:rPr lang="en-US" sz="790" b="1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Build a culture of psychological safety</a:t>
            </a:r>
            <a:r>
              <a:rPr lang="en-US" sz="790">
                <a:solidFill>
                  <a:srgbClr val="D0DAEA"/>
                </a:solidFill>
                <a:latin typeface="Calibri"/>
                <a:ea typeface="Calibri"/>
                <a:cs typeface="Calibri"/>
                <a:sym typeface="Calibri"/>
              </a:rPr>
              <a:t> and early conversations — prevention is always cheaper than intervention.</a:t>
            </a:r>
            <a:endParaRPr sz="7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11"/>
          <p:cNvSpPr/>
          <p:nvPr/>
        </p:nvSpPr>
        <p:spPr>
          <a:xfrm>
            <a:off x="4703862" y="2163663"/>
            <a:ext cx="780157" cy="227558"/>
          </a:xfrm>
          <a:prstGeom prst="roundRect">
            <a:avLst>
              <a:gd name="adj" fmla="val 63065"/>
            </a:avLst>
          </a:prstGeom>
          <a:solidFill>
            <a:srgbClr val="38BDF8">
              <a:alpha val="10196"/>
            </a:srgbClr>
          </a:solidFill>
          <a:ln w="9525" cap="flat" cmpd="sng">
            <a:solidFill>
              <a:srgbClr val="38BDF8">
                <a:alpha val="2196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Active Listening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11"/>
          <p:cNvSpPr/>
          <p:nvPr/>
        </p:nvSpPr>
        <p:spPr>
          <a:xfrm>
            <a:off x="5533430" y="2163663"/>
            <a:ext cx="665113" cy="227558"/>
          </a:xfrm>
          <a:prstGeom prst="roundRect">
            <a:avLst>
              <a:gd name="adj" fmla="val 63065"/>
            </a:avLst>
          </a:prstGeom>
          <a:solidFill>
            <a:srgbClr val="38BDF8">
              <a:alpha val="10196"/>
            </a:srgbClr>
          </a:solidFill>
          <a:ln w="9525" cap="flat" cmpd="sng">
            <a:solidFill>
              <a:srgbClr val="38BDF8">
                <a:alpha val="2196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I-Statements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11"/>
          <p:cNvSpPr/>
          <p:nvPr/>
        </p:nvSpPr>
        <p:spPr>
          <a:xfrm>
            <a:off x="6247954" y="2163663"/>
            <a:ext cx="784920" cy="227558"/>
          </a:xfrm>
          <a:prstGeom prst="roundRect">
            <a:avLst>
              <a:gd name="adj" fmla="val 63065"/>
            </a:avLst>
          </a:prstGeom>
          <a:solidFill>
            <a:srgbClr val="38BDF8">
              <a:alpha val="10196"/>
            </a:srgbClr>
          </a:solidFill>
          <a:ln w="9525" cap="flat" cmpd="sng">
            <a:solidFill>
              <a:srgbClr val="38BDF8">
                <a:alpha val="2196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Strategic Pause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11"/>
          <p:cNvSpPr/>
          <p:nvPr/>
        </p:nvSpPr>
        <p:spPr>
          <a:xfrm>
            <a:off x="7082284" y="2163663"/>
            <a:ext cx="516582" cy="227558"/>
          </a:xfrm>
          <a:prstGeom prst="roundRect">
            <a:avLst>
              <a:gd name="adj" fmla="val 63065"/>
            </a:avLst>
          </a:prstGeom>
          <a:solidFill>
            <a:srgbClr val="38BDF8">
              <a:alpha val="10196"/>
            </a:srgbClr>
          </a:solidFill>
          <a:ln w="9525" cap="flat" cmpd="sng">
            <a:solidFill>
              <a:srgbClr val="38BDF8">
                <a:alpha val="2196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Empathy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11"/>
          <p:cNvSpPr/>
          <p:nvPr/>
        </p:nvSpPr>
        <p:spPr>
          <a:xfrm>
            <a:off x="7648277" y="2163663"/>
            <a:ext cx="684312" cy="227558"/>
          </a:xfrm>
          <a:prstGeom prst="roundRect">
            <a:avLst>
              <a:gd name="adj" fmla="val 63065"/>
            </a:avLst>
          </a:prstGeom>
          <a:solidFill>
            <a:srgbClr val="38BDF8">
              <a:alpha val="10196"/>
            </a:srgbClr>
          </a:solidFill>
          <a:ln w="9525" cap="flat" cmpd="sng">
            <a:solidFill>
              <a:srgbClr val="38BDF8">
                <a:alpha val="2196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680"/>
              <a:buFont typeface="Calibri"/>
              <a:buNone/>
            </a:pPr>
            <a:r>
              <a:rPr lang="en-US" sz="680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Collaboration</a:t>
            </a:r>
            <a:endParaRPr sz="6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11"/>
          <p:cNvSpPr/>
          <p:nvPr/>
        </p:nvSpPr>
        <p:spPr>
          <a:xfrm>
            <a:off x="429220" y="4439096"/>
            <a:ext cx="8285559" cy="446633"/>
          </a:xfrm>
          <a:prstGeom prst="roundRect">
            <a:avLst>
              <a:gd name="adj" fmla="val 15924"/>
            </a:avLst>
          </a:prstGeom>
          <a:gradFill>
            <a:gsLst>
              <a:gs pos="0">
                <a:srgbClr val="38BDF8">
                  <a:alpha val="14117"/>
                </a:srgbClr>
              </a:gs>
              <a:gs pos="100000">
                <a:srgbClr val="38BDF8">
                  <a:alpha val="5882"/>
                </a:srgbClr>
              </a:gs>
            </a:gsLst>
            <a:lin ang="2700000" scaled="0"/>
          </a:gradFill>
          <a:ln w="9525" cap="flat" cmpd="sng">
            <a:solidFill>
              <a:srgbClr val="38BDF8">
                <a:alpha val="30196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11"/>
          <p:cNvSpPr/>
          <p:nvPr/>
        </p:nvSpPr>
        <p:spPr>
          <a:xfrm>
            <a:off x="596205" y="4541193"/>
            <a:ext cx="242441" cy="242441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11" descr="preencoded.png"/>
          <p:cNvSpPr/>
          <p:nvPr/>
        </p:nvSpPr>
        <p:spPr>
          <a:xfrm>
            <a:off x="651058" y="4596045"/>
            <a:ext cx="132588" cy="132588"/>
          </a:xfrm>
          <a:prstGeom prst="rect">
            <a:avLst/>
          </a:prstGeom>
          <a:noFill/>
          <a:ln>
            <a:noFill/>
          </a:ln>
        </p:spPr>
      </p:sp>
      <p:sp>
        <p:nvSpPr>
          <p:cNvPr id="616" name="Google Shape;616;p11"/>
          <p:cNvSpPr/>
          <p:nvPr/>
        </p:nvSpPr>
        <p:spPr>
          <a:xfrm>
            <a:off x="938957" y="4588073"/>
            <a:ext cx="5593348" cy="148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900"/>
              <a:buFont typeface="Calibri"/>
              <a:buNone/>
            </a:pPr>
            <a:r>
              <a:rPr lang="en-US" sz="900" b="1">
                <a:solidFill>
                  <a:srgbClr val="38BDF8"/>
                </a:solidFill>
                <a:latin typeface="Calibri"/>
                <a:ea typeface="Calibri"/>
                <a:cs typeface="Calibri"/>
                <a:sym typeface="Calibri"/>
              </a:rPr>
              <a:t>Your next step:</a:t>
            </a:r>
            <a:r>
              <a:rPr lang="en-US" sz="900">
                <a:solidFill>
                  <a:srgbClr val="F0F4F8"/>
                </a:solidFill>
                <a:latin typeface="Calibri"/>
                <a:ea typeface="Calibri"/>
                <a:cs typeface="Calibri"/>
                <a:sym typeface="Calibri"/>
              </a:rPr>
              <a:t> Identify one conflict situation in your workplace and apply one technique from today.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11" descr="preencoded.png"/>
          <p:cNvSpPr/>
          <p:nvPr/>
        </p:nvSpPr>
        <p:spPr>
          <a:xfrm>
            <a:off x="8397329" y="4587180"/>
            <a:ext cx="150465" cy="15046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1009</TotalTime>
  <Words>1283</Words>
  <Application>Microsoft Office PowerPoint</Application>
  <PresentationFormat>On-screen Show (16:9)</PresentationFormat>
  <Paragraphs>179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docgen</dc:creator>
  <cp:lastModifiedBy>Misty Davis</cp:lastModifiedBy>
  <cp:revision>5</cp:revision>
  <dcterms:created xsi:type="dcterms:W3CDTF">2026-05-14T15:58:02Z</dcterms:created>
  <dcterms:modified xsi:type="dcterms:W3CDTF">2026-06-11T10:51:25Z</dcterms:modified>
</cp:coreProperties>
</file>