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748313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0FF"/>
    <a:srgbClr val="9DF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3197"/>
  </p:normalViewPr>
  <p:slideViewPr>
    <p:cSldViewPr snapToGrid="0">
      <p:cViewPr varScale="1">
        <p:scale>
          <a:sx n="119" d="100"/>
          <a:sy n="119" d="100"/>
        </p:scale>
        <p:origin x="151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Horsburgh" userId="a572705f-1612-4ef7-a8ac-60626ad23c6a" providerId="ADAL" clId="{21D106CB-4D3F-591D-9930-31A4F980BD47}"/>
    <pc:docChg chg="delSld">
      <pc:chgData name="Brian Horsburgh" userId="a572705f-1612-4ef7-a8ac-60626ad23c6a" providerId="ADAL" clId="{21D106CB-4D3F-591D-9930-31A4F980BD47}" dt="2026-02-17T13:56:11.278" v="1" actId="2696"/>
      <pc:docMkLst>
        <pc:docMk/>
      </pc:docMkLst>
      <pc:sldChg chg="del">
        <pc:chgData name="Brian Horsburgh" userId="a572705f-1612-4ef7-a8ac-60626ad23c6a" providerId="ADAL" clId="{21D106CB-4D3F-591D-9930-31A4F980BD47}" dt="2026-02-17T13:56:07.099" v="0" actId="2696"/>
        <pc:sldMkLst>
          <pc:docMk/>
          <pc:sldMk cId="3081503538" sldId="256"/>
        </pc:sldMkLst>
      </pc:sldChg>
      <pc:sldChg chg="del">
        <pc:chgData name="Brian Horsburgh" userId="a572705f-1612-4ef7-a8ac-60626ad23c6a" providerId="ADAL" clId="{21D106CB-4D3F-591D-9930-31A4F980BD47}" dt="2026-02-17T13:56:11.278" v="1" actId="2696"/>
        <pc:sldMkLst>
          <pc:docMk/>
          <pc:sldMk cId="593337615" sldId="262"/>
        </pc:sldMkLst>
      </pc:sldChg>
      <pc:sldChg chg="del">
        <pc:chgData name="Brian Horsburgh" userId="a572705f-1612-4ef7-a8ac-60626ad23c6a" providerId="ADAL" clId="{21D106CB-4D3F-591D-9930-31A4F980BD47}" dt="2026-02-17T13:56:07.099" v="0" actId="2696"/>
        <pc:sldMkLst>
          <pc:docMk/>
          <pc:sldMk cId="378157996" sldId="2147483207"/>
        </pc:sldMkLst>
      </pc:sldChg>
      <pc:sldChg chg="del">
        <pc:chgData name="Brian Horsburgh" userId="a572705f-1612-4ef7-a8ac-60626ad23c6a" providerId="ADAL" clId="{21D106CB-4D3F-591D-9930-31A4F980BD47}" dt="2026-02-17T13:56:11.278" v="1" actId="2696"/>
        <pc:sldMkLst>
          <pc:docMk/>
          <pc:sldMk cId="3247909305" sldId="2147483208"/>
        </pc:sldMkLst>
      </pc:sldChg>
      <pc:sldChg chg="del">
        <pc:chgData name="Brian Horsburgh" userId="a572705f-1612-4ef7-a8ac-60626ad23c6a" providerId="ADAL" clId="{21D106CB-4D3F-591D-9930-31A4F980BD47}" dt="2026-02-17T13:56:11.278" v="1" actId="2696"/>
        <pc:sldMkLst>
          <pc:docMk/>
          <pc:sldMk cId="114535615" sldId="2147483299"/>
        </pc:sldMkLst>
      </pc:sldChg>
      <pc:sldChg chg="del">
        <pc:chgData name="Brian Horsburgh" userId="a572705f-1612-4ef7-a8ac-60626ad23c6a" providerId="ADAL" clId="{21D106CB-4D3F-591D-9930-31A4F980BD47}" dt="2026-02-17T13:56:11.278" v="1" actId="2696"/>
        <pc:sldMkLst>
          <pc:docMk/>
          <pc:sldMk cId="891491767" sldId="21474833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AA91C-9850-F34C-A724-B25DEEAD304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EA76B-005C-854B-B6A0-074FB60E3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10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11A3C-2AC4-094C-47B3-64C7D25EF2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noFill/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91D9F-D5B0-E7ED-FF57-6BF8ED389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ED7C7-F5DB-7FE4-F39F-EBFDA25D0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A195A-B6E7-4C62-9E5A-4EBFCF1E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C6A81-A530-9DEE-D377-9C09D6F4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28242F-C7E5-0C91-C171-1311CB0A0A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67452" y="23813"/>
            <a:ext cx="2724548" cy="2179638"/>
          </a:xfrm>
          <a:prstGeom prst="rect">
            <a:avLst/>
          </a:prstGeom>
        </p:spPr>
      </p:pic>
      <p:sp>
        <p:nvSpPr>
          <p:cNvPr id="11" name="&lt;Shell Yellow Bar&gt;Rectangle 3">
            <a:extLst>
              <a:ext uri="{FF2B5EF4-FFF2-40B4-BE49-F238E27FC236}">
                <a16:creationId xmlns:a16="http://schemas.microsoft.com/office/drawing/2014/main" id="{F91EC489-B0AE-F6E3-46C0-387E8A9BAC8A}"/>
              </a:ext>
            </a:extLst>
          </p:cNvPr>
          <p:cNvSpPr/>
          <p:nvPr userDrawn="1"/>
        </p:nvSpPr>
        <p:spPr>
          <a:xfrm>
            <a:off x="614887" y="534988"/>
            <a:ext cx="1269985" cy="76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3009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A98B6-0D9B-C995-901E-9383A15B8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DE49C-BBF5-A2A8-5806-5F1D93456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FB717-AB9D-32D2-F309-A29AF5CD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195AA-1AEF-A4B7-1A5C-DCCD45E7E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16CA1-9013-4AA6-5CC9-D294A5CC1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1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3276A5-3C45-D706-8C60-C49D7624A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8BAD9-E0E6-EB01-81BF-84F3FF13F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D2101-8621-1EAB-ADB3-13808690C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B7F30-E838-2014-3FB3-D61BFDFD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C409F-F51E-6542-545D-02CEEB75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C6312-0219-D2EE-9C46-56CD6E85E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26F05-A5ED-C0D6-211C-1D3B508F6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F6669-A439-20BF-D1EE-EB6468F27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2789D-8E24-94C1-4A6C-7FAA70BBB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8121F-14D1-A428-F009-78D843C0B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&lt;Shell Yellow Bar&gt;Rectangle 3">
            <a:extLst>
              <a:ext uri="{FF2B5EF4-FFF2-40B4-BE49-F238E27FC236}">
                <a16:creationId xmlns:a16="http://schemas.microsoft.com/office/drawing/2014/main" id="{660B4C89-B6EE-1EA9-CC47-E64CFDD8774B}"/>
              </a:ext>
            </a:extLst>
          </p:cNvPr>
          <p:cNvSpPr/>
          <p:nvPr userDrawn="1"/>
        </p:nvSpPr>
        <p:spPr>
          <a:xfrm>
            <a:off x="614887" y="534988"/>
            <a:ext cx="1269985" cy="76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8635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6A6B-3A39-670D-245E-E608E8B2E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9CFA3-A754-9BD9-4AA3-880CEE437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B666C-F113-5CD6-67C0-5B2F7349F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C00DE-D5CD-A92C-29DB-FE693542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520C1-E932-F4A5-BD36-3C58634C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9E98F-51DD-E27B-045B-88CEFA882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D7E26-70ED-95A6-E962-B658452B8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125BE-04AF-DD22-91DF-044E4A117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1A4B7-E3FC-BA76-92EC-34921BD1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CAF18-2422-3932-D1DF-60FAE5BB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1B063-076F-1529-84CC-C06BE88D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2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2D58C-E7BD-1112-3936-29552F70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7BC4E-8D4F-C0C2-5BA5-F52817DE6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8914-317D-68F9-FB2E-D82AFEA62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A7A02-0B57-951B-D3D5-11CBC6C73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045048-919E-D32D-0370-BD41CEF96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F7A99-1358-E501-779A-EF2C8B06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610AB-93FB-A107-A862-1BCFFDE0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1FDC97-47A1-1A20-AD5D-1599266B1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7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A02E-00A0-12D2-440F-953170D7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ECB95-847F-D503-0EB1-C2971BA0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772C4-5835-FD3E-B1AD-CE58BF722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E697F-F45A-289C-1D8F-E7919E6C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22BDE-5445-738C-E914-3F31BCC25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86829D-12A1-3653-6543-199AFBF9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2DE3C-D383-6F7F-890B-5A9CFA82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9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C9A37-F5C1-1B65-5900-A0F30A257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B827-C212-4745-012E-611C12D99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62358-98B0-3247-534B-B0B749498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F5CFE-62AA-C1A4-D646-434C6F3F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F53D0-F320-E2F8-F044-3DEDB54E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252A7-78D3-AB44-AAA0-EB07B40F0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9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51BD0-63E1-AE40-EF5A-3E3392BB7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5EECD2-3EF8-F425-4D97-38268C6FDA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8AF7A-07EE-5DAD-6BEC-09A81F76F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83192-F250-EB3F-7B1A-E8851FE7E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0923A-A742-FDED-20E0-217FE101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19405-9EE5-5923-DBE9-34B59BA52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6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25DBBC-D4C0-EC7F-3EA5-4CB6F83EA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B97A9-DEA0-41C4-9742-AE3D75333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235CE-0C97-6F50-7047-4CD5CC654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6AFEF-68AA-E39F-42C5-039BD6EBD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Copyright Kingdom Maritime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09A3F-2C7A-BC77-F555-11CE1C872B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6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F2095-2439-61A8-9591-68629C388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itle 1">
            <a:extLst>
              <a:ext uri="{FF2B5EF4-FFF2-40B4-BE49-F238E27FC236}">
                <a16:creationId xmlns:a16="http://schemas.microsoft.com/office/drawing/2014/main" id="{3FF14E7E-80FB-A34B-5C00-DBE4D43909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7999" y="712799"/>
            <a:ext cx="11171240" cy="75247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en-US" altLang="en-US" sz="4000" dirty="0">
                <a:solidFill>
                  <a:srgbClr val="212121"/>
                </a:solidFill>
                <a:latin typeface="Aptos" panose="020B0004020202020204" pitchFamily="34" charset="0"/>
              </a:rPr>
              <a:t>Safety 1 vs Safety 2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CFB7B3-2222-34FB-A4E6-294861C6C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2220418"/>
            <a:ext cx="6261100" cy="30157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78F579-22E7-0B71-9FD2-B8990EF47B3A}"/>
              </a:ext>
            </a:extLst>
          </p:cNvPr>
          <p:cNvSpPr txBox="1"/>
          <p:nvPr/>
        </p:nvSpPr>
        <p:spPr>
          <a:xfrm>
            <a:off x="507999" y="1289573"/>
            <a:ext cx="6959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Relationship between event probability and safety focus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0EE7A6-54A1-2AD6-B56B-62C517AD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958951"/>
              </p:ext>
            </p:extLst>
          </p:nvPr>
        </p:nvGraphicFramePr>
        <p:xfrm>
          <a:off x="6400800" y="1879167"/>
          <a:ext cx="5626101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5367">
                  <a:extLst>
                    <a:ext uri="{9D8B030D-6E8A-4147-A177-3AD203B41FA5}">
                      <a16:colId xmlns:a16="http://schemas.microsoft.com/office/drawing/2014/main" val="2554646570"/>
                    </a:ext>
                  </a:extLst>
                </a:gridCol>
                <a:gridCol w="1875367">
                  <a:extLst>
                    <a:ext uri="{9D8B030D-6E8A-4147-A177-3AD203B41FA5}">
                      <a16:colId xmlns:a16="http://schemas.microsoft.com/office/drawing/2014/main" val="2293010872"/>
                    </a:ext>
                  </a:extLst>
                </a:gridCol>
                <a:gridCol w="1875367">
                  <a:extLst>
                    <a:ext uri="{9D8B030D-6E8A-4147-A177-3AD203B41FA5}">
                      <a16:colId xmlns:a16="http://schemas.microsoft.com/office/drawing/2014/main" val="16854557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Safety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Safety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260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Definition of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As few things as possible go wrong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As many things as possible go right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701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Safety Management Principle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Reactive. Respond when something happens, or is categorized as an unacceptable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Proactive. Continuously trying to anticipate developments &amp; 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758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HF View in Safety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People are seen as a liability or hazard; they are a problem to be 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People are seen as a resource necessary for system flexibility &amp; resilience.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30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Accident Investigation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Accidents are caused by failures &amp; malfunctions. Investigations look for cause.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Things happen in the same way, regardless of outcome. Learning looks for how things go right, to prevent things going wrong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55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Risk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Accidents are caused by failures &amp; malfunctions. Investigations look for cause &amp; contributory factors.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 understand the conditions where performance variability can become difficult or impossible to monitor &amp; control.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16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614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6058</TotalTime>
  <Words>167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Safety 1 vs Safety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Horsburgh</dc:creator>
  <cp:lastModifiedBy>Brian Horsburgh</cp:lastModifiedBy>
  <cp:revision>21</cp:revision>
  <dcterms:created xsi:type="dcterms:W3CDTF">2025-07-15T15:38:09Z</dcterms:created>
  <dcterms:modified xsi:type="dcterms:W3CDTF">2026-02-17T13:56:16Z</dcterms:modified>
</cp:coreProperties>
</file>