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2"/>
    <p:restoredTop sz="74286"/>
  </p:normalViewPr>
  <p:slideViewPr>
    <p:cSldViewPr snapToGrid="0">
      <p:cViewPr varScale="1">
        <p:scale>
          <a:sx n="93" d="100"/>
          <a:sy n="93" d="100"/>
        </p:scale>
        <p:origin x="2304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Horsburgh" userId="a572705f-1612-4ef7-a8ac-60626ad23c6a" providerId="ADAL" clId="{21D106CB-4D3F-591D-9930-31A4F980BD47}"/>
    <pc:docChg chg="delSld">
      <pc:chgData name="Brian Horsburgh" userId="a572705f-1612-4ef7-a8ac-60626ad23c6a" providerId="ADAL" clId="{21D106CB-4D3F-591D-9930-31A4F980BD47}" dt="2026-04-24T07:55:46.522" v="0" actId="2696"/>
      <pc:docMkLst>
        <pc:docMk/>
      </pc:docMkLst>
      <pc:sldChg chg="del">
        <pc:chgData name="Brian Horsburgh" userId="a572705f-1612-4ef7-a8ac-60626ad23c6a" providerId="ADAL" clId="{21D106CB-4D3F-591D-9930-31A4F980BD47}" dt="2026-04-24T07:55:46.522" v="0" actId="2696"/>
        <pc:sldMkLst>
          <pc:docMk/>
          <pc:sldMk cId="747065720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AA91C-9850-F34C-A724-B25DEEAD3048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EA76B-005C-854B-B6A0-074FB60E3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1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‘Our Iceberg Will Never Melt’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is our home, and it always will be. Culture = depend on each other, big family. </a:t>
            </a:r>
            <a:r>
              <a:rPr lang="en-US" b="1" i="1" dirty="0">
                <a:solidFill>
                  <a:srgbClr val="00B0F0"/>
                </a:solidFill>
              </a:rPr>
              <a:t>Fred</a:t>
            </a:r>
            <a:r>
              <a:rPr lang="en-US" dirty="0"/>
              <a:t> curious &amp; observant. </a:t>
            </a:r>
            <a:r>
              <a:rPr lang="en-US" dirty="0" err="1"/>
              <a:t>Socialised</a:t>
            </a:r>
            <a:r>
              <a:rPr lang="en-US" dirty="0"/>
              <a:t> &amp; fished less than others.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‘The Iceberg Is Melting and Might Break Apart Soon’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There was no plan to deal with catastrophe (HIE)..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History of others speaking out mocked by community.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‘What Do I Do Now’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Alice</a:t>
            </a:r>
            <a:r>
              <a:rPr lang="en-US" dirty="0"/>
              <a:t> (Council member) tough, practical, get things done. Open door. Show me the problem. Explain simplified version. Big freeze in 2 months time.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‘Problem, What Problem’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Not all Council members interested. </a:t>
            </a:r>
            <a:r>
              <a:rPr lang="en-US" b="1" i="1" dirty="0"/>
              <a:t>Alice</a:t>
            </a:r>
            <a:r>
              <a:rPr lang="en-US" dirty="0"/>
              <a:t> convinced </a:t>
            </a:r>
            <a:r>
              <a:rPr lang="en-US" b="1" i="1" dirty="0"/>
              <a:t>Louis</a:t>
            </a:r>
            <a:r>
              <a:rPr lang="en-US" dirty="0"/>
              <a:t> (Head Penguin) to get </a:t>
            </a:r>
            <a:r>
              <a:rPr lang="en-US" b="1" i="1" dirty="0"/>
              <a:t>Fred</a:t>
            </a:r>
            <a:r>
              <a:rPr lang="en-US" dirty="0"/>
              <a:t> on next Council meeting. </a:t>
            </a:r>
            <a:r>
              <a:rPr lang="en-US" b="1" i="1" dirty="0"/>
              <a:t>Fred</a:t>
            </a:r>
            <a:r>
              <a:rPr lang="en-US" dirty="0"/>
              <a:t> asked others about Council members and adapted presentation style.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Fred</a:t>
            </a:r>
            <a:r>
              <a:rPr lang="en-US" dirty="0"/>
              <a:t> made a model iceberg to explain how he had come to his discovery. </a:t>
            </a:r>
            <a:r>
              <a:rPr lang="en-US" b="1" i="1" dirty="0" err="1"/>
              <a:t>NoNo</a:t>
            </a:r>
            <a:r>
              <a:rPr lang="en-US" dirty="0"/>
              <a:t> against; said all is ok and that </a:t>
            </a:r>
            <a:r>
              <a:rPr lang="en-US" b="1" i="1" dirty="0"/>
              <a:t>Fred</a:t>
            </a:r>
            <a:r>
              <a:rPr lang="en-US" dirty="0"/>
              <a:t> is a junior…need 100% certainty. </a:t>
            </a:r>
            <a:r>
              <a:rPr lang="en-US" b="1" i="1" dirty="0"/>
              <a:t>Alice</a:t>
            </a:r>
            <a:r>
              <a:rPr lang="en-US" dirty="0"/>
              <a:t> said 100% not needed. </a:t>
            </a:r>
            <a:r>
              <a:rPr lang="en-US" b="1" i="1" dirty="0"/>
              <a:t>Fred</a:t>
            </a:r>
            <a:r>
              <a:rPr lang="en-US" dirty="0"/>
              <a:t> idea of bottle and suggested that depending on outcome decide if a General Assembly of penguins needed. Risky. Gave bottle filled with water to </a:t>
            </a:r>
            <a:r>
              <a:rPr lang="en-US" b="1" i="1" dirty="0"/>
              <a:t>Buddy</a:t>
            </a:r>
            <a:r>
              <a:rPr lang="en-US" dirty="0"/>
              <a:t>, who everyone trusted.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 err="1"/>
              <a:t>NoNo</a:t>
            </a:r>
            <a:r>
              <a:rPr lang="en-US" dirty="0"/>
              <a:t> said GA not needed, but was ignored due to outcome of bottle breaking. GA agenda not shared to build interest and suspense. Outcome of GA reduced </a:t>
            </a:r>
            <a:r>
              <a:rPr lang="en-US" dirty="0" err="1"/>
              <a:t>complaceny</a:t>
            </a:r>
            <a:r>
              <a:rPr lang="en-US" dirty="0"/>
              <a:t> &amp; increased urgency. No need to have solution prepared at this stage.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‘I Cannot Do The Job Alone’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 err="1"/>
              <a:t>NoNo</a:t>
            </a:r>
            <a:r>
              <a:rPr lang="en-US" dirty="0"/>
              <a:t> spoke to </a:t>
            </a:r>
            <a:r>
              <a:rPr lang="en-US" b="1" i="1" dirty="0"/>
              <a:t>Louis</a:t>
            </a:r>
            <a:r>
              <a:rPr lang="en-US" dirty="0"/>
              <a:t> and said as Head Penguin he had to solve the problem. </a:t>
            </a:r>
            <a:r>
              <a:rPr lang="en-US" b="1" dirty="0"/>
              <a:t>Louis</a:t>
            </a:r>
            <a:r>
              <a:rPr lang="en-US" dirty="0"/>
              <a:t> called up a team (Guiding Coalition) with relevant skills needed. Gave example of closing eyes and pointing East. </a:t>
            </a:r>
            <a:r>
              <a:rPr lang="en-US" b="1" i="1" dirty="0"/>
              <a:t>Louis</a:t>
            </a:r>
            <a:r>
              <a:rPr lang="en-US" dirty="0"/>
              <a:t> brought team together by getting them to know each other (not yet focused on task).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‘The Seagull’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Alice</a:t>
            </a:r>
            <a:r>
              <a:rPr lang="en-US" dirty="0"/>
              <a:t> asked Colony for ideas. One highly respected penguin suggested to adopt </a:t>
            </a:r>
            <a:r>
              <a:rPr lang="en-US" b="1" i="1" dirty="0"/>
              <a:t>Fred’s</a:t>
            </a:r>
            <a:r>
              <a:rPr lang="en-US" dirty="0"/>
              <a:t> approach, to try something new. Eyes open and be curious. </a:t>
            </a:r>
            <a:r>
              <a:rPr lang="en-US" b="1" i="1" dirty="0"/>
              <a:t>Fred</a:t>
            </a:r>
            <a:r>
              <a:rPr lang="en-US" dirty="0"/>
              <a:t> spotted a seagull. Can’t fly forever therefore home must be near. Seagull said he was a scout, fly ahead to find next place to live. Penguins different to seagulls, but ready to adapt. Created a ‘Vision’ of a new future.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‘Getting The Message Out’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Colony meeting. </a:t>
            </a:r>
            <a:r>
              <a:rPr lang="en-US" b="1" i="1" dirty="0"/>
              <a:t>Jordan</a:t>
            </a:r>
            <a:r>
              <a:rPr lang="en-US" dirty="0"/>
              <a:t> (Professor) prepared 97 slides. </a:t>
            </a:r>
            <a:r>
              <a:rPr lang="en-US" b="1" i="1" dirty="0"/>
              <a:t>Buddy</a:t>
            </a:r>
            <a:r>
              <a:rPr lang="en-US" dirty="0"/>
              <a:t> got lost at slide 2 when pre-reading. Therefore, </a:t>
            </a:r>
            <a:r>
              <a:rPr lang="en-US" b="1" i="1" dirty="0"/>
              <a:t>Louis</a:t>
            </a:r>
            <a:r>
              <a:rPr lang="en-US" dirty="0"/>
              <a:t> changed message. He asked ‘who are we?’ to Colony – respect one another, value discipline, sense of responsibility, brotherhood? Are these beliefs tied to a chunk of ice? </a:t>
            </a:r>
            <a:r>
              <a:rPr lang="en-US" b="1" i="1" dirty="0"/>
              <a:t>Alice</a:t>
            </a:r>
            <a:r>
              <a:rPr lang="en-US" dirty="0"/>
              <a:t> + guiding coalition members shouted “No”! </a:t>
            </a:r>
            <a:r>
              <a:rPr lang="en-US" b="1" i="1" dirty="0"/>
              <a:t>Louis</a:t>
            </a:r>
            <a:r>
              <a:rPr lang="en-US" dirty="0"/>
              <a:t> then asked </a:t>
            </a:r>
            <a:r>
              <a:rPr lang="en-US" b="1" i="1" dirty="0"/>
              <a:t>Buddy</a:t>
            </a:r>
            <a:r>
              <a:rPr lang="en-US" dirty="0"/>
              <a:t> to share Seagull story in his own words.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After chatter, </a:t>
            </a:r>
            <a:r>
              <a:rPr lang="en-US" b="1" i="1" dirty="0"/>
              <a:t>Louis</a:t>
            </a:r>
            <a:r>
              <a:rPr lang="en-US" dirty="0"/>
              <a:t> said ‘This iceberg is not who we are; it is only where we now live. Likely 30% understood, 30% still digesting, 20% confused, 10% skeptical (not hostile) and 10% thought it absurd (</a:t>
            </a:r>
            <a:r>
              <a:rPr lang="en-US" b="1" i="1" dirty="0" err="1"/>
              <a:t>NoNo</a:t>
            </a:r>
            <a:r>
              <a:rPr lang="en-US" dirty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Alice</a:t>
            </a:r>
            <a:r>
              <a:rPr lang="en-US" dirty="0"/>
              <a:t> suggested a group of penguins to come up with slogan and posters to remind Colony what they heard all of the time. Every day for one week new posters.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‘Good News, Bad News’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Different groups of penguins with varying levels of enthusiasm. </a:t>
            </a:r>
            <a:r>
              <a:rPr lang="en-US" b="1" i="1" dirty="0"/>
              <a:t>Amanda</a:t>
            </a:r>
            <a:r>
              <a:rPr lang="en-US" dirty="0"/>
              <a:t> (mother) was most enthusiastic in the planning team. However skipped meetings as kids had nightmares due to Nursery teacher stories &amp; </a:t>
            </a:r>
            <a:r>
              <a:rPr lang="en-US" b="1" i="1" dirty="0" err="1"/>
              <a:t>NoNo</a:t>
            </a:r>
            <a:r>
              <a:rPr lang="en-US" dirty="0"/>
              <a:t> general colony messaging undercurrent.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Louis + Alice </a:t>
            </a:r>
            <a:r>
              <a:rPr lang="en-US" dirty="0"/>
              <a:t>agreed they needed to address mounting obstacles. </a:t>
            </a:r>
            <a:r>
              <a:rPr lang="en-US" b="1" i="1" dirty="0"/>
              <a:t>Louis</a:t>
            </a:r>
            <a:r>
              <a:rPr lang="en-US" dirty="0"/>
              <a:t> positioned </a:t>
            </a:r>
            <a:r>
              <a:rPr lang="en-US" b="1" i="1" dirty="0"/>
              <a:t>Jordan</a:t>
            </a:r>
            <a:r>
              <a:rPr lang="en-US" dirty="0"/>
              <a:t> with </a:t>
            </a:r>
            <a:r>
              <a:rPr lang="en-US" b="1" i="1" dirty="0" err="1"/>
              <a:t>NoNo</a:t>
            </a:r>
            <a:r>
              <a:rPr lang="en-US" dirty="0"/>
              <a:t> to divert him. </a:t>
            </a:r>
            <a:r>
              <a:rPr lang="en-US" b="1" i="1" dirty="0"/>
              <a:t>Buddy</a:t>
            </a:r>
            <a:r>
              <a:rPr lang="en-US" dirty="0"/>
              <a:t> encouraged Nursery teacher to change to bravery stories. Need “heroes”.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SallyAnn</a:t>
            </a:r>
            <a:r>
              <a:rPr lang="en-US" dirty="0"/>
              <a:t> (child) asked </a:t>
            </a:r>
            <a:r>
              <a:rPr lang="en-US" b="1" i="1" dirty="0"/>
              <a:t>Alice</a:t>
            </a:r>
            <a:r>
              <a:rPr lang="en-US" dirty="0"/>
              <a:t> how she could become a “hero” and </a:t>
            </a:r>
            <a:r>
              <a:rPr lang="en-US" b="1" i="1" dirty="0"/>
              <a:t>Alice</a:t>
            </a:r>
            <a:r>
              <a:rPr lang="en-US" dirty="0"/>
              <a:t> said to speak to parents to influence them. </a:t>
            </a:r>
            <a:r>
              <a:rPr lang="en-US" b="1" i="1" dirty="0"/>
              <a:t>SallyAnn</a:t>
            </a:r>
            <a:r>
              <a:rPr lang="en-US" dirty="0"/>
              <a:t> spoke with other children. Nursery teach worked with children to create “tribute to our heroes”.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‘The Scouts’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Need evidence of ambition – send out small group of “scouts”. </a:t>
            </a:r>
            <a:r>
              <a:rPr lang="en-US" b="1" i="1" dirty="0"/>
              <a:t>Louis</a:t>
            </a:r>
            <a:r>
              <a:rPr lang="en-US" dirty="0"/>
              <a:t> set rules of engagement (return safely, just find possibilities). Dangerous for penguins in water.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Need food for scouts. </a:t>
            </a:r>
            <a:r>
              <a:rPr lang="en-US" b="1" i="1" dirty="0"/>
              <a:t>SallyAnn</a:t>
            </a:r>
            <a:r>
              <a:rPr lang="en-US" dirty="0"/>
              <a:t> suggested ‘Tribute for Heroes Day” – admission for raffle, performances. Flea market = 2 fish. Parents not like giving someone else their fish but kids convinced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 err="1"/>
              <a:t>NoNo</a:t>
            </a:r>
            <a:r>
              <a:rPr lang="en-US" dirty="0"/>
              <a:t> telling everyone that 50% of scouts would be eaten.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‘The Second Wave’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Need for continued effort as some in Colony starting to question </a:t>
            </a:r>
            <a:r>
              <a:rPr lang="en-US" dirty="0" err="1"/>
              <a:t>haste.Moved</a:t>
            </a:r>
            <a:r>
              <a:rPr lang="en-US" dirty="0"/>
              <a:t> to new iceberg just ahead of winter. When problems arose, </a:t>
            </a:r>
            <a:r>
              <a:rPr lang="en-US" b="1" i="1" dirty="0"/>
              <a:t>Fred</a:t>
            </a:r>
            <a:r>
              <a:rPr lang="en-US" dirty="0"/>
              <a:t> was asked to give advice.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Problems with new iceberg weren’t as large as feared. Next season scouts found better iceberg. The prep for 2</a:t>
            </a:r>
            <a:r>
              <a:rPr lang="en-US" baseline="30000" dirty="0"/>
              <a:t>nd</a:t>
            </a:r>
            <a:r>
              <a:rPr lang="en-US" dirty="0"/>
              <a:t> move was less traumatic.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‘The Most Remarkable Change’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i="1" dirty="0"/>
              <a:t>Alice</a:t>
            </a:r>
            <a:r>
              <a:rPr lang="en-US" dirty="0"/>
              <a:t> convinced </a:t>
            </a:r>
            <a:r>
              <a:rPr lang="en-US" b="1" i="1" dirty="0"/>
              <a:t>Louis</a:t>
            </a:r>
            <a:r>
              <a:rPr lang="en-US" dirty="0"/>
              <a:t> to shake-up Leadership Council. Tougher selection process to identify scouts. Penguin school added “Scouting” to its curriculum. Today, the Colony moves around like Nomads; most have accepted it, some love it, some never will!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EA76B-005C-854B-B6A0-074FB60E36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7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11A3C-2AC4-094C-47B3-64C7D25EF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noFill/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91D9F-D5B0-E7ED-FF57-6BF8ED389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ED7C7-F5DB-7FE4-F39F-EBFDA25D0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A195A-B6E7-4C62-9E5A-4EBFCF1E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C6A81-A530-9DEE-D377-9C09D6F4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28242F-C7E5-0C91-C171-1311CB0A0A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67452" y="23813"/>
            <a:ext cx="2724548" cy="2179638"/>
          </a:xfrm>
          <a:prstGeom prst="rect">
            <a:avLst/>
          </a:prstGeom>
        </p:spPr>
      </p:pic>
      <p:sp>
        <p:nvSpPr>
          <p:cNvPr id="11" name="&lt;Shell Yellow Bar&gt;Rectangle 3">
            <a:extLst>
              <a:ext uri="{FF2B5EF4-FFF2-40B4-BE49-F238E27FC236}">
                <a16:creationId xmlns:a16="http://schemas.microsoft.com/office/drawing/2014/main" id="{F91EC489-B0AE-F6E3-46C0-387E8A9BAC8A}"/>
              </a:ext>
            </a:extLst>
          </p:cNvPr>
          <p:cNvSpPr/>
          <p:nvPr userDrawn="1"/>
        </p:nvSpPr>
        <p:spPr>
          <a:xfrm>
            <a:off x="614887" y="534988"/>
            <a:ext cx="1269985" cy="76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3009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A98B6-0D9B-C995-901E-9383A15B8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DE49C-BBF5-A2A8-5806-5F1D93456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FB717-AB9D-32D2-F309-A29AF5CD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195AA-1AEF-A4B7-1A5C-DCCD45E7E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16CA1-9013-4AA6-5CC9-D294A5CC1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1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3276A5-3C45-D706-8C60-C49D7624A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8BAD9-E0E6-EB01-81BF-84F3FF13F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D2101-8621-1EAB-ADB3-13808690C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B7F30-E838-2014-3FB3-D61BFDFDE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C409F-F51E-6542-545D-02CEEB75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C6312-0219-D2EE-9C46-56CD6E85E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26F05-A5ED-C0D6-211C-1D3B508F6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F6669-A439-20BF-D1EE-EB6468F2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2789D-8E24-94C1-4A6C-7FAA70BBB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8121F-14D1-A428-F009-78D843C0B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&lt;Shell Yellow Bar&gt;Rectangle 3">
            <a:extLst>
              <a:ext uri="{FF2B5EF4-FFF2-40B4-BE49-F238E27FC236}">
                <a16:creationId xmlns:a16="http://schemas.microsoft.com/office/drawing/2014/main" id="{660B4C89-B6EE-1EA9-CC47-E64CFDD8774B}"/>
              </a:ext>
            </a:extLst>
          </p:cNvPr>
          <p:cNvSpPr/>
          <p:nvPr userDrawn="1"/>
        </p:nvSpPr>
        <p:spPr>
          <a:xfrm>
            <a:off x="614887" y="534988"/>
            <a:ext cx="1269985" cy="76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8635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6A6B-3A39-670D-245E-E608E8B2E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9CFA3-A754-9BD9-4AA3-880CEE437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666C-F113-5CD6-67C0-5B2F7349F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C00DE-D5CD-A92C-29DB-FE693542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520C1-E932-F4A5-BD36-3C58634C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4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9E98F-51DD-E27B-045B-88CEFA882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D7E26-70ED-95A6-E962-B658452B8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125BE-04AF-DD22-91DF-044E4A117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1A4B7-E3FC-BA76-92EC-34921BD1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CAF18-2422-3932-D1DF-60FAE5BB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1B063-076F-1529-84CC-C06BE88D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2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2D58C-E7BD-1112-3936-29552F70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7BC4E-8D4F-C0C2-5BA5-F52817DE6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8914-317D-68F9-FB2E-D82AFEA62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A7A02-0B57-951B-D3D5-11CBC6C73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045048-919E-D32D-0370-BD41CEF96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F7A99-1358-E501-779A-EF2C8B06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610AB-93FB-A107-A862-1BCFFDE0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1FDC97-47A1-1A20-AD5D-1599266B1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7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A02E-00A0-12D2-440F-953170D7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ECB95-847F-D503-0EB1-C2971BA0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772C4-5835-FD3E-B1AD-CE58BF72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E697F-F45A-289C-1D8F-E7919E6C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22BDE-5445-738C-E914-3F31BCC25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86829D-12A1-3653-6543-199AFBF9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2DE3C-D383-6F7F-890B-5A9CFA82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9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C9A37-F5C1-1B65-5900-A0F30A257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B827-C212-4745-012E-611C12D99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62358-98B0-3247-534B-B0B749498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F5CFE-62AA-C1A4-D646-434C6F3F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F53D0-F320-E2F8-F044-3DEDB54E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252A7-78D3-AB44-AAA0-EB07B40F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9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51BD0-63E1-AE40-EF5A-3E3392BB7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5EECD2-3EF8-F425-4D97-38268C6FD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8AF7A-07EE-5DAD-6BEC-09A81F76F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783192-F250-EB3F-7B1A-E8851FE7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0923A-A742-FDED-20E0-217FE101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19405-9EE5-5923-DBE9-34B59BA5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25DBBC-D4C0-EC7F-3EA5-4CB6F83EA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B97A9-DEA0-41C4-9742-AE3D75333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235CE-0C97-6F50-7047-4CD5CC654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6AFEF-68AA-E39F-42C5-039BD6EBD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Kingdom Maritime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09A3F-2C7A-BC77-F555-11CE1C872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D1CFD0-B5D1-BC47-8865-4ABC66662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6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A66CD-6D16-5CF7-CE6F-CDE64623A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Our Iceberg Is Melting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D98AA-34E5-2860-DB64-5E75524EF3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Management of Change (Simplified)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D8F1910-85A5-4F1E-7EA3-7BFB5F7A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629699F-AF62-85AB-3880-8E99F5B72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5C5D4B1-631A-2488-0C4F-221E7D641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50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2B5F4-DEF1-408B-670F-5E92EDD1A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Steps to Managing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939CD-809B-A109-6615-8F90036C9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a sense of urgency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a selected group (Guiding Coalition)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Describe a sensible version of a better future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Communicate that Vision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Remove as many obstacles as practical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short-term wins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Don’t let up until ‘new normal’ is firmly established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Ensure changes not overcome by stubborn traditions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C4458-98C2-2DE4-F862-DF2389D5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0FD16-3945-18E8-8B9C-F40C47A6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8977A-4F9D-A7F7-97D7-CEB159458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2</a:t>
            </a:fld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56D1C7E6-4C07-1EEB-9631-24EBF435EEF5}"/>
              </a:ext>
            </a:extLst>
          </p:cNvPr>
          <p:cNvGrpSpPr/>
          <p:nvPr/>
        </p:nvGrpSpPr>
        <p:grpSpPr>
          <a:xfrm>
            <a:off x="9572359" y="1089038"/>
            <a:ext cx="2602806" cy="5606386"/>
            <a:chOff x="0" y="0"/>
            <a:chExt cx="2602805" cy="5606384"/>
          </a:xfrm>
        </p:grpSpPr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F55BC099-A5E1-F04B-8080-75FD1969F450}"/>
                </a:ext>
              </a:extLst>
            </p:cNvPr>
            <p:cNvSpPr/>
            <p:nvPr/>
          </p:nvSpPr>
          <p:spPr>
            <a:xfrm>
              <a:off x="16464" y="-1"/>
              <a:ext cx="2586341" cy="560638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200"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9" name="Content Placeholder 8" descr="Content Placeholder 8">
              <a:extLst>
                <a:ext uri="{FF2B5EF4-FFF2-40B4-BE49-F238E27FC236}">
                  <a16:creationId xmlns:a16="http://schemas.microsoft.com/office/drawing/2014/main" id="{4B073F27-3C49-72B1-31EE-CAC766A638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350248"/>
              <a:ext cx="2602806" cy="29058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" name="&lt;Shell Yellow Bar&gt;Rectangle 3">
            <a:extLst>
              <a:ext uri="{FF2B5EF4-FFF2-40B4-BE49-F238E27FC236}">
                <a16:creationId xmlns:a16="http://schemas.microsoft.com/office/drawing/2014/main" id="{1BC54145-B656-C15E-38F1-BB985EB55293}"/>
              </a:ext>
            </a:extLst>
          </p:cNvPr>
          <p:cNvSpPr/>
          <p:nvPr/>
        </p:nvSpPr>
        <p:spPr>
          <a:xfrm>
            <a:off x="614887" y="534988"/>
            <a:ext cx="1269985" cy="76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55482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84E42-75BD-3DE9-8ABF-C9B5EF04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“Our Iceberg Is Melting”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FD927-017F-C6F8-6EFA-6FC80F787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‘Our Iceberg Will Never Melt’</a:t>
            </a:r>
          </a:p>
          <a:p>
            <a:r>
              <a:rPr lang="en-US" dirty="0"/>
              <a:t>‘The Iceberg Is Melting and Might Break Apart Soon’</a:t>
            </a:r>
          </a:p>
          <a:p>
            <a:r>
              <a:rPr lang="en-US" dirty="0"/>
              <a:t>‘What Do I Do Now’</a:t>
            </a:r>
          </a:p>
          <a:p>
            <a:r>
              <a:rPr lang="en-US" dirty="0"/>
              <a:t>‘Problem, What Problem’</a:t>
            </a:r>
          </a:p>
          <a:p>
            <a:r>
              <a:rPr lang="en-US" dirty="0"/>
              <a:t>‘I Cannot Do The Job Alone’</a:t>
            </a:r>
          </a:p>
          <a:p>
            <a:r>
              <a:rPr lang="en-US" dirty="0"/>
              <a:t>‘The Seagull’</a:t>
            </a:r>
          </a:p>
          <a:p>
            <a:r>
              <a:rPr lang="en-US" dirty="0"/>
              <a:t>‘Getting The Message Out’</a:t>
            </a:r>
          </a:p>
          <a:p>
            <a:r>
              <a:rPr lang="en-US" dirty="0"/>
              <a:t>‘Good News, Bad News’</a:t>
            </a:r>
          </a:p>
          <a:p>
            <a:r>
              <a:rPr lang="en-US" dirty="0"/>
              <a:t>‘The Scouts’</a:t>
            </a:r>
          </a:p>
          <a:p>
            <a:r>
              <a:rPr lang="en-US" dirty="0"/>
              <a:t>‘The Second Wave’</a:t>
            </a:r>
          </a:p>
          <a:p>
            <a:r>
              <a:rPr lang="en-US" dirty="0"/>
              <a:t>‘The Most Remarkable Change’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BB72E-7EBA-C4F1-81D4-4513B6AE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BB79C-F460-BBD6-732C-4F42E215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BC67A-9E0E-7FDA-88FE-B333BFEE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3</a:t>
            </a:fld>
            <a:endParaRPr lang="en-US"/>
          </a:p>
        </p:txBody>
      </p:sp>
      <p:grpSp>
        <p:nvGrpSpPr>
          <p:cNvPr id="7" name="Group 14">
            <a:extLst>
              <a:ext uri="{FF2B5EF4-FFF2-40B4-BE49-F238E27FC236}">
                <a16:creationId xmlns:a16="http://schemas.microsoft.com/office/drawing/2014/main" id="{AD27AF0E-3C22-F82D-A3C3-C3C8074EAAAE}"/>
              </a:ext>
            </a:extLst>
          </p:cNvPr>
          <p:cNvGrpSpPr/>
          <p:nvPr/>
        </p:nvGrpSpPr>
        <p:grpSpPr>
          <a:xfrm>
            <a:off x="9506691" y="1013077"/>
            <a:ext cx="2655425" cy="5427780"/>
            <a:chOff x="0" y="0"/>
            <a:chExt cx="2655423" cy="5427779"/>
          </a:xfrm>
        </p:grpSpPr>
        <p:sp>
          <p:nvSpPr>
            <p:cNvPr id="8" name="Rectangle 15">
              <a:extLst>
                <a:ext uri="{FF2B5EF4-FFF2-40B4-BE49-F238E27FC236}">
                  <a16:creationId xmlns:a16="http://schemas.microsoft.com/office/drawing/2014/main" id="{3070CFA7-5F01-31AD-C060-A4A8D3DB49E6}"/>
                </a:ext>
              </a:extLst>
            </p:cNvPr>
            <p:cNvSpPr/>
            <p:nvPr/>
          </p:nvSpPr>
          <p:spPr>
            <a:xfrm>
              <a:off x="6458" y="0"/>
              <a:ext cx="2648966" cy="54277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200"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9" name="Content Placeholder 8" descr="Content Placeholder 8">
              <a:extLst>
                <a:ext uri="{FF2B5EF4-FFF2-40B4-BE49-F238E27FC236}">
                  <a16:creationId xmlns:a16="http://schemas.microsoft.com/office/drawing/2014/main" id="{D53047C3-B6D4-123A-BA7B-04FC441B9D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b="10664"/>
            <a:stretch>
              <a:fillRect/>
            </a:stretch>
          </p:blipFill>
          <p:spPr>
            <a:xfrm>
              <a:off x="0" y="1379932"/>
              <a:ext cx="2646840" cy="26679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398165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DDC10-F7A4-9C38-667F-6D84A33A6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953E-8014-6C20-C51E-F19FB740A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Rollercoaster of Uncertainty…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27A6E-B130-4C39-DEA5-9C47B27B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9B993-3EFC-0E34-6A7A-4D26AAF4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BCC28-B6CF-ED60-9438-0C46D5781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4</a:t>
            </a:fld>
            <a:endParaRPr lang="en-US"/>
          </a:p>
        </p:txBody>
      </p:sp>
      <p:pic>
        <p:nvPicPr>
          <p:cNvPr id="35" name="Content Placeholder 34" descr="A screen shot of a graph&#10;&#10;AI-generated content may be incorrect.">
            <a:extLst>
              <a:ext uri="{FF2B5EF4-FFF2-40B4-BE49-F238E27FC236}">
                <a16:creationId xmlns:a16="http://schemas.microsoft.com/office/drawing/2014/main" id="{F3B9B5DC-CF1D-E47C-6F92-36FCD2FC55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1414" r="49024"/>
          <a:stretch>
            <a:fillRect/>
          </a:stretch>
        </p:blipFill>
        <p:spPr>
          <a:xfrm>
            <a:off x="2614929" y="2322285"/>
            <a:ext cx="6790327" cy="385467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834637-4D76-E0E3-C82C-2B64EC187168}"/>
              </a:ext>
            </a:extLst>
          </p:cNvPr>
          <p:cNvSpPr txBox="1"/>
          <p:nvPr/>
        </p:nvSpPr>
        <p:spPr>
          <a:xfrm>
            <a:off x="709928" y="2009089"/>
            <a:ext cx="2656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Create a sense of urgency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35059-4EA8-8629-4562-23060DFFEFC8}"/>
              </a:ext>
            </a:extLst>
          </p:cNvPr>
          <p:cNvSpPr txBox="1"/>
          <p:nvPr/>
        </p:nvSpPr>
        <p:spPr>
          <a:xfrm>
            <a:off x="925286" y="3189486"/>
            <a:ext cx="2656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Identify a selected group (Guiding Coalition)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0CCAF7-DA88-B111-C4D7-0B2897E11807}"/>
              </a:ext>
            </a:extLst>
          </p:cNvPr>
          <p:cNvSpPr txBox="1"/>
          <p:nvPr/>
        </p:nvSpPr>
        <p:spPr>
          <a:xfrm>
            <a:off x="1382486" y="4128859"/>
            <a:ext cx="2656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Describe a sensible version of a better future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193F21-CC71-F900-CF46-0E3EB0B538B4}"/>
              </a:ext>
            </a:extLst>
          </p:cNvPr>
          <p:cNvSpPr txBox="1"/>
          <p:nvPr/>
        </p:nvSpPr>
        <p:spPr>
          <a:xfrm>
            <a:off x="2739573" y="5265864"/>
            <a:ext cx="2656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Communicate that Vision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53BC6B-1D2D-D392-17BA-A9AA205FA95A}"/>
              </a:ext>
            </a:extLst>
          </p:cNvPr>
          <p:cNvSpPr txBox="1"/>
          <p:nvPr/>
        </p:nvSpPr>
        <p:spPr>
          <a:xfrm>
            <a:off x="7326086" y="5265863"/>
            <a:ext cx="2656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Remove as many obstacles as practical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08B197-6262-CEF7-D295-CE44E8B349D5}"/>
              </a:ext>
            </a:extLst>
          </p:cNvPr>
          <p:cNvSpPr txBox="1"/>
          <p:nvPr/>
        </p:nvSpPr>
        <p:spPr>
          <a:xfrm>
            <a:off x="8077199" y="4128859"/>
            <a:ext cx="2656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Create short-term wins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B8EE6B-8441-A199-C871-8A9C79DB6EEB}"/>
              </a:ext>
            </a:extLst>
          </p:cNvPr>
          <p:cNvSpPr txBox="1"/>
          <p:nvPr/>
        </p:nvSpPr>
        <p:spPr>
          <a:xfrm>
            <a:off x="8610600" y="3189486"/>
            <a:ext cx="2656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Don’t let up until ‘new normal’ is firmly established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5641C2-22B2-7AA8-6EA3-813AA1CFDB26}"/>
              </a:ext>
            </a:extLst>
          </p:cNvPr>
          <p:cNvSpPr txBox="1"/>
          <p:nvPr/>
        </p:nvSpPr>
        <p:spPr>
          <a:xfrm>
            <a:off x="9035142" y="1901368"/>
            <a:ext cx="2939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Ensure changes not overcome by stubborn traditions</a:t>
            </a:r>
          </a:p>
        </p:txBody>
      </p:sp>
      <p:sp>
        <p:nvSpPr>
          <p:cNvPr id="14" name="Up Arrow 13">
            <a:extLst>
              <a:ext uri="{FF2B5EF4-FFF2-40B4-BE49-F238E27FC236}">
                <a16:creationId xmlns:a16="http://schemas.microsoft.com/office/drawing/2014/main" id="{BB0769D1-0572-5C6E-49FA-76A51B2CDE07}"/>
              </a:ext>
            </a:extLst>
          </p:cNvPr>
          <p:cNvSpPr/>
          <p:nvPr/>
        </p:nvSpPr>
        <p:spPr>
          <a:xfrm rot="9249260">
            <a:off x="4092431" y="2473923"/>
            <a:ext cx="320655" cy="1202818"/>
          </a:xfrm>
          <a:prstGeom prst="up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>
            <a:extLst>
              <a:ext uri="{FF2B5EF4-FFF2-40B4-BE49-F238E27FC236}">
                <a16:creationId xmlns:a16="http://schemas.microsoft.com/office/drawing/2014/main" id="{EE01DFF6-4B60-4353-BD5A-A4920B2B495E}"/>
              </a:ext>
            </a:extLst>
          </p:cNvPr>
          <p:cNvSpPr/>
          <p:nvPr/>
        </p:nvSpPr>
        <p:spPr>
          <a:xfrm rot="1487641">
            <a:off x="7770193" y="2469042"/>
            <a:ext cx="320655" cy="1202818"/>
          </a:xfrm>
          <a:prstGeom prst="up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3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1C118-8F15-DF08-6465-DA73E24D1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99003-1751-B6C8-C232-07644149A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15/7/25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C45C7-AB71-F22A-A7D6-35E7AE65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Kingdom Maritime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05D19-43E1-7469-4AF5-80869AAE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CFD0-B5D1-BC47-8865-4ABC66662F61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6A68E6D-5063-4BD5-3834-381AC60F3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20040"/>
            <a:ext cx="7772400" cy="621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37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3024</TotalTime>
  <Words>1138</Words>
  <Application>Microsoft Macintosh PowerPoint</Application>
  <PresentationFormat>Widescreen</PresentationFormat>
  <Paragraphs>80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Our Iceberg Is Melting</vt:lpstr>
      <vt:lpstr>Key Steps to Managing Change</vt:lpstr>
      <vt:lpstr>“Our Iceberg Is Melting”</vt:lpstr>
      <vt:lpstr>Rollercoaster of Uncertainty…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Horsburgh</dc:creator>
  <cp:lastModifiedBy>Brian Horsburgh</cp:lastModifiedBy>
  <cp:revision>2</cp:revision>
  <dcterms:created xsi:type="dcterms:W3CDTF">2025-07-15T15:38:09Z</dcterms:created>
  <dcterms:modified xsi:type="dcterms:W3CDTF">2026-04-24T07:55:56Z</dcterms:modified>
</cp:coreProperties>
</file>