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84" r:id="rId2"/>
    <p:sldId id="290" r:id="rId3"/>
    <p:sldId id="294" r:id="rId4"/>
    <p:sldId id="297" r:id="rId5"/>
    <p:sldId id="298" r:id="rId6"/>
    <p:sldId id="299" r:id="rId7"/>
    <p:sldId id="300" r:id="rId8"/>
    <p:sldId id="305" r:id="rId9"/>
    <p:sldId id="306" r:id="rId10"/>
    <p:sldId id="30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39">
          <p15:clr>
            <a:srgbClr val="A4A3A4"/>
          </p15:clr>
        </p15:guide>
        <p15:guide id="4" pos="792">
          <p15:clr>
            <a:srgbClr val="A4A3A4"/>
          </p15:clr>
        </p15:guide>
        <p15:guide id="5" orient="horz" pos="986">
          <p15:clr>
            <a:srgbClr val="A4A3A4"/>
          </p15:clr>
        </p15:guide>
        <p15:guide id="6"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T. Burnett" initials="JTB" lastIdx="4" clrIdx="0"/>
  <p:cmAuthor id="2" name="Danielle Moore" initials="DM" lastIdx="33" clrIdx="1"/>
  <p:cmAuthor id="3" name="Danielle Loffler" initials="" lastIdx="0" clrIdx="2"/>
  <p:cmAuthor id="4" name="Angela Selby-Pagan" initials="AS" lastIdx="9" clrIdx="3">
    <p:extLst>
      <p:ext uri="{19B8F6BF-5375-455C-9EA6-DF929625EA0E}">
        <p15:presenceInfo xmlns:p15="http://schemas.microsoft.com/office/powerpoint/2012/main" userId="S-1-5-21-2871528693-4081628328-2113024643-1159" providerId="AD"/>
      </p:ext>
    </p:extLst>
  </p:cmAuthor>
  <p:cmAuthor id="5" name="Julie Dymon" initials="jad" lastIdx="21" clrIdx="4">
    <p:extLst>
      <p:ext uri="{19B8F6BF-5375-455C-9EA6-DF929625EA0E}">
        <p15:presenceInfo xmlns:p15="http://schemas.microsoft.com/office/powerpoint/2012/main" userId="Julie Dymon" providerId="None"/>
      </p:ext>
    </p:extLst>
  </p:cmAuthor>
  <p:cmAuthor id="6" name="Gregory Shriver" initials="GS" lastIdx="3" clrIdx="5">
    <p:extLst>
      <p:ext uri="{19B8F6BF-5375-455C-9EA6-DF929625EA0E}">
        <p15:presenceInfo xmlns:p15="http://schemas.microsoft.com/office/powerpoint/2012/main" userId="S-1-5-21-2871528693-4081628328-2113024643-3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55E"/>
    <a:srgbClr val="747474"/>
    <a:srgbClr val="BE242C"/>
    <a:srgbClr val="184365"/>
    <a:srgbClr val="FFAA2C"/>
    <a:srgbClr val="D7AB58"/>
    <a:srgbClr val="ECC265"/>
    <a:srgbClr val="003A6D"/>
    <a:srgbClr val="BF0C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BFCFB-2B05-9048-95F7-443415C95062}" v="4" dt="2021-05-06T18:18:53.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86393" autoAdjust="0"/>
  </p:normalViewPr>
  <p:slideViewPr>
    <p:cSldViewPr snapToGrid="0" snapToObjects="1">
      <p:cViewPr varScale="1">
        <p:scale>
          <a:sx n="95" d="100"/>
          <a:sy n="95" d="100"/>
        </p:scale>
        <p:origin x="1662" y="96"/>
      </p:cViewPr>
      <p:guideLst>
        <p:guide orient="horz" pos="2160"/>
        <p:guide pos="2880"/>
        <p:guide orient="horz" pos="139"/>
        <p:guide pos="792"/>
        <p:guide orient="horz" pos="98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1B0C95-930C-3746-8A2C-338B625313CE}" type="datetimeFigureOut">
              <a:rPr lang="en-US" smtClean="0"/>
              <a:t>3/15/2023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E2A852-0390-E442-8744-029BB477D046}" type="slidenum">
              <a:rPr lang="en-US" smtClean="0"/>
              <a:t>‹#›</a:t>
            </a:fld>
            <a:endParaRPr lang="en-US" dirty="0"/>
          </a:p>
        </p:txBody>
      </p:sp>
    </p:spTree>
    <p:extLst>
      <p:ext uri="{BB962C8B-B14F-4D97-AF65-F5344CB8AC3E}">
        <p14:creationId xmlns:p14="http://schemas.microsoft.com/office/powerpoint/2010/main" val="129565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47105-45B0-8E4C-800C-B2219CD6AB7E}" type="datetimeFigureOut">
              <a:rPr lang="en-US" smtClean="0"/>
              <a:t>3/15/2023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8D949-B16B-E84B-B434-391559256F84}" type="slidenum">
              <a:rPr lang="en-US" smtClean="0"/>
              <a:t>‹#›</a:t>
            </a:fld>
            <a:endParaRPr lang="en-US" dirty="0"/>
          </a:p>
        </p:txBody>
      </p:sp>
    </p:spTree>
    <p:extLst>
      <p:ext uri="{BB962C8B-B14F-4D97-AF65-F5344CB8AC3E}">
        <p14:creationId xmlns:p14="http://schemas.microsoft.com/office/powerpoint/2010/main" val="1974362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1</a:t>
            </a:fld>
            <a:endParaRPr lang="en-US" dirty="0"/>
          </a:p>
        </p:txBody>
      </p:sp>
    </p:spTree>
    <p:extLst>
      <p:ext uri="{BB962C8B-B14F-4D97-AF65-F5344CB8AC3E}">
        <p14:creationId xmlns:p14="http://schemas.microsoft.com/office/powerpoint/2010/main" val="414628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2</a:t>
            </a:fld>
            <a:endParaRPr lang="en-US" dirty="0"/>
          </a:p>
        </p:txBody>
      </p:sp>
    </p:spTree>
    <p:extLst>
      <p:ext uri="{BB962C8B-B14F-4D97-AF65-F5344CB8AC3E}">
        <p14:creationId xmlns:p14="http://schemas.microsoft.com/office/powerpoint/2010/main" val="351401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3</a:t>
            </a:fld>
            <a:endParaRPr lang="en-US" dirty="0"/>
          </a:p>
        </p:txBody>
      </p:sp>
    </p:spTree>
    <p:extLst>
      <p:ext uri="{BB962C8B-B14F-4D97-AF65-F5344CB8AC3E}">
        <p14:creationId xmlns:p14="http://schemas.microsoft.com/office/powerpoint/2010/main" val="163258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4</a:t>
            </a:fld>
            <a:endParaRPr lang="en-US" dirty="0"/>
          </a:p>
        </p:txBody>
      </p:sp>
    </p:spTree>
    <p:extLst>
      <p:ext uri="{BB962C8B-B14F-4D97-AF65-F5344CB8AC3E}">
        <p14:creationId xmlns:p14="http://schemas.microsoft.com/office/powerpoint/2010/main" val="172366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dirty="0"/>
          </a:p>
        </p:txBody>
      </p:sp>
    </p:spTree>
    <p:extLst>
      <p:ext uri="{BB962C8B-B14F-4D97-AF65-F5344CB8AC3E}">
        <p14:creationId xmlns:p14="http://schemas.microsoft.com/office/powerpoint/2010/main" val="163830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6</a:t>
            </a:fld>
            <a:endParaRPr lang="en-US" dirty="0"/>
          </a:p>
        </p:txBody>
      </p:sp>
    </p:spTree>
    <p:extLst>
      <p:ext uri="{BB962C8B-B14F-4D97-AF65-F5344CB8AC3E}">
        <p14:creationId xmlns:p14="http://schemas.microsoft.com/office/powerpoint/2010/main" val="103655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7</a:t>
            </a:fld>
            <a:endParaRPr lang="en-US" dirty="0"/>
          </a:p>
        </p:txBody>
      </p:sp>
    </p:spTree>
    <p:extLst>
      <p:ext uri="{BB962C8B-B14F-4D97-AF65-F5344CB8AC3E}">
        <p14:creationId xmlns:p14="http://schemas.microsoft.com/office/powerpoint/2010/main" val="369188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D949-B16B-E84B-B434-391559256F84}" type="slidenum">
              <a:rPr lang="en-US" smtClean="0"/>
              <a:t>8</a:t>
            </a:fld>
            <a:endParaRPr lang="en-US" dirty="0"/>
          </a:p>
        </p:txBody>
      </p:sp>
    </p:spTree>
    <p:extLst>
      <p:ext uri="{BB962C8B-B14F-4D97-AF65-F5344CB8AC3E}">
        <p14:creationId xmlns:p14="http://schemas.microsoft.com/office/powerpoint/2010/main" val="222781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10</a:t>
            </a:fld>
            <a:endParaRPr lang="en-US" dirty="0"/>
          </a:p>
        </p:txBody>
      </p:sp>
    </p:spTree>
    <p:extLst>
      <p:ext uri="{BB962C8B-B14F-4D97-AF65-F5344CB8AC3E}">
        <p14:creationId xmlns:p14="http://schemas.microsoft.com/office/powerpoint/2010/main" val="375571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4464848.jpg"/>
          <p:cNvPicPr>
            <a:picLocks noChangeAspect="1"/>
          </p:cNvPicPr>
          <p:nvPr userDrawn="1"/>
        </p:nvPicPr>
        <p:blipFill rotWithShape="1">
          <a:blip r:embed="rId2" cstate="screen">
            <a:extLst>
              <a:ext uri="{28A0092B-C50C-407E-A947-70E740481C1C}">
                <a14:useLocalDpi xmlns:a14="http://schemas.microsoft.com/office/drawing/2010/main"/>
              </a:ext>
            </a:extLst>
          </a:blip>
          <a:srcRect l="-55"/>
          <a:stretch/>
        </p:blipFill>
        <p:spPr>
          <a:xfrm>
            <a:off x="-4" y="673908"/>
            <a:ext cx="9144000" cy="4806838"/>
          </a:xfrm>
          <a:prstGeom prst="rect">
            <a:avLst/>
          </a:prstGeom>
        </p:spPr>
      </p:pic>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407324" y="5825066"/>
            <a:ext cx="8329352" cy="103293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9" name="Picture 8" descr="A picture containing person&#10;&#10;Description automatically generated">
            <a:extLst>
              <a:ext uri="{FF2B5EF4-FFF2-40B4-BE49-F238E27FC236}">
                <a16:creationId xmlns:a16="http://schemas.microsoft.com/office/drawing/2014/main" id="{2C6D06DA-B999-BC4D-AD87-5F436D1EB7C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365" y="673909"/>
            <a:ext cx="9143996" cy="4793522"/>
          </a:xfrm>
          <a:prstGeom prst="rect">
            <a:avLst/>
          </a:prstGeom>
        </p:spPr>
      </p:pic>
      <p:sp>
        <p:nvSpPr>
          <p:cNvPr id="8" name="Rectangle 7" descr="Red header bar.">
            <a:extLst>
              <a:ext uri="{FF2B5EF4-FFF2-40B4-BE49-F238E27FC236}">
                <a16:creationId xmlns:a16="http://schemas.microsoft.com/office/drawing/2014/main"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p:cNvGrpSpPr/>
          <p:nvPr userDrawn="1"/>
        </p:nvGrpSpPr>
        <p:grpSpPr>
          <a:xfrm>
            <a:off x="7981881" y="31686"/>
            <a:ext cx="919978" cy="919978"/>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
        <p:nvSpPr>
          <p:cNvPr id="15" name="Text Placeholder 6">
            <a:extLst>
              <a:ext uri="{FF2B5EF4-FFF2-40B4-BE49-F238E27FC236}">
                <a16:creationId xmlns:a16="http://schemas.microsoft.com/office/drawing/2014/main" id="{02DFE399-96EA-46D1-897F-9FF1620A1BAE}"/>
              </a:ext>
            </a:extLst>
          </p:cNvPr>
          <p:cNvSpPr>
            <a:spLocks noGrp="1"/>
          </p:cNvSpPr>
          <p:nvPr>
            <p:ph type="body" sz="quarter" idx="11" hasCustomPrompt="1"/>
          </p:nvPr>
        </p:nvSpPr>
        <p:spPr>
          <a:xfrm>
            <a:off x="407324" y="5491019"/>
            <a:ext cx="8329352" cy="1386145"/>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sp>
        <p:nvSpPr>
          <p:cNvPr id="5" name="Title 4"/>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43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2" name="Picture 11" descr="4464848.jpg"/>
          <p:cNvPicPr>
            <a:picLocks noChangeAspect="1"/>
          </p:cNvPicPr>
          <p:nvPr userDrawn="1"/>
        </p:nvPicPr>
        <p:blipFill rotWithShape="1">
          <a:blip r:embed="rId2" cstate="screen">
            <a:extLst>
              <a:ext uri="{28A0092B-C50C-407E-A947-70E740481C1C}">
                <a14:useLocalDpi xmlns:a14="http://schemas.microsoft.com/office/drawing/2010/main"/>
              </a:ext>
            </a:extLst>
          </a:blip>
          <a:srcRect l="-55"/>
          <a:stretch/>
        </p:blipFill>
        <p:spPr>
          <a:xfrm>
            <a:off x="0" y="507083"/>
            <a:ext cx="9144000" cy="4532517"/>
          </a:xfrm>
          <a:prstGeom prst="rect">
            <a:avLst/>
          </a:prstGeom>
        </p:spPr>
      </p:pic>
      <p:sp>
        <p:nvSpPr>
          <p:cNvPr id="10" name="Rectangle 9"/>
          <p:cNvSpPr/>
          <p:nvPr userDrawn="1"/>
        </p:nvSpPr>
        <p:spPr>
          <a:xfrm>
            <a:off x="5000" y="507083"/>
            <a:ext cx="9144000" cy="4512507"/>
          </a:xfrm>
          <a:prstGeom prst="rect">
            <a:avLst/>
          </a:prstGeom>
          <a:gradFill>
            <a:gsLst>
              <a:gs pos="0">
                <a:schemeClr val="accent6">
                  <a:alpha val="9000"/>
                </a:schemeClr>
              </a:gs>
              <a:gs pos="100000">
                <a:schemeClr val="accent6">
                  <a:lumMod val="75000"/>
                  <a:alpha val="30000"/>
                </a:schemeClr>
              </a:gs>
            </a:gsLst>
            <a:path path="circle">
              <a:fillToRect l="50000" t="50000" r="50000" b="50000"/>
            </a:path>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2317268" y="6207768"/>
            <a:ext cx="6831733" cy="42062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7" name="Text Placeholder 6"/>
          <p:cNvSpPr>
            <a:spLocks noGrp="1"/>
          </p:cNvSpPr>
          <p:nvPr>
            <p:ph type="body" sz="quarter" idx="10" hasCustomPrompt="1"/>
          </p:nvPr>
        </p:nvSpPr>
        <p:spPr>
          <a:xfrm>
            <a:off x="2317267" y="5064533"/>
            <a:ext cx="6821733" cy="1120138"/>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grpSp>
        <p:nvGrpSpPr>
          <p:cNvPr id="4" name="Group 3"/>
          <p:cNvGrpSpPr>
            <a:grpSpLocks noChangeAspect="1"/>
          </p:cNvGrpSpPr>
          <p:nvPr userDrawn="1"/>
        </p:nvGrpSpPr>
        <p:grpSpPr>
          <a:xfrm>
            <a:off x="605766" y="4252669"/>
            <a:ext cx="1638669" cy="1638669"/>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
        <p:nvSpPr>
          <p:cNvPr id="14" name="Rectangle 13" descr="Red header bar.">
            <a:extLst>
              <a:ext uri="{FF2B5EF4-FFF2-40B4-BE49-F238E27FC236}">
                <a16:creationId xmlns:a16="http://schemas.microsoft.com/office/drawing/2014/main" id="{5B29B02D-E2A1-4DF7-AEA5-E9B69166EE50}"/>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12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1"/>
            <a:ext cx="9144000" cy="1667012"/>
          </a:xfrm>
          <a:prstGeom prst="rect">
            <a:avLst/>
          </a:prstGeom>
          <a:noFill/>
        </p:spPr>
        <p:txBody>
          <a:bodyPr lIns="548640" anchor="ctr" anchorCtr="0"/>
          <a:lstStyle>
            <a:lvl1pPr algn="l">
              <a:defRPr sz="3200" b="0" i="0" spc="0">
                <a:solidFill>
                  <a:srgbClr val="28496B"/>
                </a:solidFill>
                <a:latin typeface="Calibri"/>
                <a:cs typeface="Calibri"/>
              </a:defRPr>
            </a:lvl1pPr>
          </a:lstStyle>
          <a:p>
            <a:r>
              <a:rPr lang="en-US" dirty="0"/>
              <a:t>Disclaimer</a:t>
            </a:r>
          </a:p>
        </p:txBody>
      </p:sp>
      <p:sp>
        <p:nvSpPr>
          <p:cNvPr id="4" name="Content Placeholder 2"/>
          <p:cNvSpPr>
            <a:spLocks noGrp="1"/>
          </p:cNvSpPr>
          <p:nvPr>
            <p:ph idx="1" hasCustomPrompt="1"/>
          </p:nvPr>
        </p:nvSpPr>
        <p:spPr>
          <a:xfrm>
            <a:off x="273539" y="1860013"/>
            <a:ext cx="8606692" cy="2653371"/>
          </a:xfrm>
          <a:prstGeom prst="rect">
            <a:avLst/>
          </a:prstGeom>
          <a:solidFill>
            <a:schemeClr val="bg1"/>
          </a:solidFill>
        </p:spPr>
        <p:txBody>
          <a:bodyPr lIns="365760" tIns="228600" rIns="365760" bIns="228600"/>
          <a:lstStyle>
            <a:lvl1pPr marL="0" indent="0">
              <a:lnSpc>
                <a:spcPct val="100000"/>
              </a:lnSpc>
              <a:spcBef>
                <a:spcPts val="0"/>
              </a:spcBef>
              <a:spcAft>
                <a:spcPts val="1200"/>
              </a:spcAft>
              <a:buClr>
                <a:schemeClr val="accent2"/>
              </a:buClr>
              <a:buSzPct val="150000"/>
              <a:buFont typeface="Lucida Grande"/>
              <a:buNone/>
              <a:defRPr sz="1800" b="0" i="0">
                <a:solidFill>
                  <a:srgbClr val="404040"/>
                </a:solidFill>
                <a:latin typeface="Calibri"/>
                <a:cs typeface="Calibri"/>
              </a:defRPr>
            </a:lvl1pPr>
            <a:lvl2pPr marL="742950" indent="-285750">
              <a:lnSpc>
                <a:spcPct val="100000"/>
              </a:lnSpc>
              <a:spcBef>
                <a:spcPts val="0"/>
              </a:spcBef>
              <a:spcAft>
                <a:spcPts val="600"/>
              </a:spcAft>
              <a:buClr>
                <a:srgbClr val="BF0C1D"/>
              </a:buClr>
              <a:buSzPct val="120000"/>
              <a:buFont typeface="Arial"/>
              <a:buChar char="•"/>
              <a:defRPr sz="1800" b="0" i="0">
                <a:solidFill>
                  <a:srgbClr val="7F7F7F"/>
                </a:solidFill>
                <a:latin typeface="Franklin Gothic Book"/>
                <a:cs typeface="Franklin Gothic Book"/>
              </a:defRPr>
            </a:lvl2pPr>
            <a:lvl3pPr marL="1143000" indent="-228600">
              <a:lnSpc>
                <a:spcPct val="100000"/>
              </a:lnSpc>
              <a:spcBef>
                <a:spcPts val="0"/>
              </a:spcBef>
              <a:spcAft>
                <a:spcPts val="600"/>
              </a:spcAft>
              <a:buClr>
                <a:srgbClr val="003A6D"/>
              </a:buClr>
              <a:buSzPct val="120000"/>
              <a:buFont typeface="Arial"/>
              <a:buChar char="•"/>
              <a:defRPr sz="1600" b="0" i="0">
                <a:solidFill>
                  <a:srgbClr val="7F7F7F"/>
                </a:solidFill>
                <a:latin typeface="Franklin Gothic Book"/>
                <a:cs typeface="Franklin Gothic Book"/>
              </a:defRPr>
            </a:lvl3pPr>
          </a:lstStyle>
          <a:p>
            <a:pPr lvl="0"/>
            <a:r>
              <a:rPr lang="en-US" dirty="0"/>
              <a:t>The appearance of hyperlinks does not constitute endorsement by the Department of Defense of this website or the information, products or services contained therein. For other than authorized activities such as military exchanges and Morale, Welfare and Recreation sites, the Department of Defense does not exercise any editorial control over the information you may find at these locations. Such links are provided consistent with the stated purpose of this Department of Defense-sponsored webinar.</a:t>
            </a:r>
          </a:p>
        </p:txBody>
      </p:sp>
      <p:sp>
        <p:nvSpPr>
          <p:cNvPr id="10" name="Rectangle 9"/>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1"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Tree>
    <p:extLst>
      <p:ext uri="{BB962C8B-B14F-4D97-AF65-F5344CB8AC3E}">
        <p14:creationId xmlns:p14="http://schemas.microsoft.com/office/powerpoint/2010/main" val="22604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Lis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39" y="1860014"/>
            <a:ext cx="8606692"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184365"/>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2" name="Rectangle 11"/>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3"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a16="http://schemas.microsoft.com/office/drawing/2014/main" id="{CDFDEC1A-E02F-4FB2-86B3-4A7B45E193FB}"/>
              </a:ext>
            </a:extLst>
          </p:cNvPr>
          <p:cNvSpPr>
            <a:spLocks noGrp="1"/>
          </p:cNvSpPr>
          <p:nvPr>
            <p:ph type="title"/>
          </p:nvPr>
        </p:nvSpPr>
        <p:spPr>
          <a:xfrm>
            <a:off x="628650" y="964177"/>
            <a:ext cx="7886700" cy="760751"/>
          </a:xfrm>
          <a:prstGeom prst="rect">
            <a:avLst/>
          </a:prstGeom>
        </p:spPr>
        <p:txBody>
          <a:bodyPr anchor="ctr"/>
          <a:lstStyle>
            <a:lvl1pPr algn="l">
              <a:defRPr sz="28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2551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25" name="Content Placeholder 2"/>
          <p:cNvSpPr>
            <a:spLocks noGrp="1"/>
          </p:cNvSpPr>
          <p:nvPr>
            <p:ph idx="12"/>
          </p:nvPr>
        </p:nvSpPr>
        <p:spPr>
          <a:xfrm>
            <a:off x="4562446"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4" name="Title 3">
            <a:extLst>
              <a:ext uri="{FF2B5EF4-FFF2-40B4-BE49-F238E27FC236}">
                <a16:creationId xmlns:a16="http://schemas.microsoft.com/office/drawing/2014/main" id="{8DAE9082-3A61-49FA-837A-A3761F90A2AE}"/>
              </a:ext>
            </a:extLst>
          </p:cNvPr>
          <p:cNvSpPr>
            <a:spLocks noGrp="1"/>
          </p:cNvSpPr>
          <p:nvPr>
            <p:ph type="title"/>
          </p:nvPr>
        </p:nvSpPr>
        <p:spPr>
          <a:xfrm>
            <a:off x="628650" y="952419"/>
            <a:ext cx="8515351" cy="763640"/>
          </a:xfrm>
          <a:prstGeom prst="rect">
            <a:avLst/>
          </a:prstGeom>
        </p:spPr>
        <p:txBody>
          <a:bodyPr anchor="ctr"/>
          <a:lstStyle>
            <a:lvl1pPr algn="l">
              <a:defRPr sz="28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4411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9" name="Picture Placeholder 2"/>
          <p:cNvSpPr>
            <a:spLocks noGrp="1"/>
          </p:cNvSpPr>
          <p:nvPr>
            <p:ph type="pic" sz="quarter" idx="25"/>
          </p:nvPr>
        </p:nvSpPr>
        <p:spPr>
          <a:xfrm>
            <a:off x="4964396" y="2221321"/>
            <a:ext cx="3552853" cy="3548627"/>
          </a:xfrm>
          <a:prstGeom prst="rect">
            <a:avLst/>
          </a:prstGeom>
          <a:effectLst>
            <a:outerShdw blurRad="50800" dist="38100" dir="2700000" algn="tl" rotWithShape="0">
              <a:srgbClr val="000000">
                <a:alpha val="43000"/>
              </a:srgbClr>
            </a:outerShdw>
          </a:effectLst>
        </p:spPr>
        <p:txBody>
          <a:bodyPr/>
          <a:lstStyle>
            <a:lvl1pPr marL="0" indent="0">
              <a:buNone/>
              <a:defRPr sz="1800">
                <a:latin typeface="Calibri"/>
                <a:cs typeface="Calibri"/>
              </a:defRPr>
            </a:lvl1pPr>
          </a:lstStyle>
          <a:p>
            <a:endParaRPr lang="en-US" dirty="0"/>
          </a:p>
        </p:txBody>
      </p:sp>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a16="http://schemas.microsoft.com/office/drawing/2014/main" id="{9BC99A45-8940-4FE4-A67C-1DC172E0B4EE}"/>
              </a:ext>
            </a:extLst>
          </p:cNvPr>
          <p:cNvSpPr>
            <a:spLocks noGrp="1"/>
          </p:cNvSpPr>
          <p:nvPr>
            <p:ph type="title"/>
          </p:nvPr>
        </p:nvSpPr>
        <p:spPr>
          <a:xfrm>
            <a:off x="630549" y="952418"/>
            <a:ext cx="7886700" cy="774870"/>
          </a:xfrm>
          <a:prstGeom prst="rect">
            <a:avLst/>
          </a:prstGeom>
        </p:spPr>
        <p:txBody>
          <a:bodyPr anchor="ctr"/>
          <a:lstStyle>
            <a:lvl1pPr algn="l">
              <a:defRPr sz="280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0909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4EDF38-54BC-4977-B4A8-7E8598C7AFE6}"/>
              </a:ext>
            </a:extLst>
          </p:cNvPr>
          <p:cNvSpPr>
            <a:spLocks noGrp="1"/>
          </p:cNvSpPr>
          <p:nvPr>
            <p:ph type="title" hasCustomPrompt="1"/>
          </p:nvPr>
        </p:nvSpPr>
        <p:spPr>
          <a:xfrm>
            <a:off x="0" y="833804"/>
            <a:ext cx="9144000" cy="732325"/>
          </a:xfrm>
          <a:prstGeom prst="rect">
            <a:avLst/>
          </a:prstGeom>
        </p:spPr>
        <p:txBody>
          <a:bodyPr anchor="ctr"/>
          <a:lstStyle>
            <a:lvl1pPr algn="ctr">
              <a:defRPr sz="2800">
                <a:solidFill>
                  <a:schemeClr val="bg1"/>
                </a:solidFill>
                <a:latin typeface="+mn-lt"/>
              </a:defRPr>
            </a:lvl1pPr>
          </a:lstStyle>
          <a:p>
            <a:r>
              <a:rPr lang="en-US" dirty="0"/>
              <a:t>Thank you for joining us today.</a:t>
            </a:r>
          </a:p>
        </p:txBody>
      </p:sp>
      <p:sp>
        <p:nvSpPr>
          <p:cNvPr id="5" name="Slide Number Placeholder 5"/>
          <p:cNvSpPr txBox="1">
            <a:spLocks/>
          </p:cNvSpPr>
          <p:nvPr userDrawn="1"/>
        </p:nvSpPr>
        <p:spPr>
          <a:xfrm>
            <a:off x="6745600" y="6383365"/>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b="1" i="0" smtClean="0">
                <a:solidFill>
                  <a:schemeClr val="bg1"/>
                </a:solidFill>
                <a:latin typeface="Calibri"/>
                <a:cs typeface="Calibri"/>
              </a:rPr>
              <a:pPr algn="r"/>
              <a:t>‹#›</a:t>
            </a:fld>
            <a:endParaRPr lang="en-US" b="1" i="0" dirty="0">
              <a:solidFill>
                <a:schemeClr val="bg1"/>
              </a:solidFill>
              <a:latin typeface="Calibri"/>
              <a:cs typeface="Calibri"/>
            </a:endParaRPr>
          </a:p>
        </p:txBody>
      </p:sp>
      <p:sp>
        <p:nvSpPr>
          <p:cNvPr id="11" name="Rectangle 10" descr="footer">
            <a:extLst>
              <a:ext uri="{FF2B5EF4-FFF2-40B4-BE49-F238E27FC236}">
                <a16:creationId xmlns:a16="http://schemas.microsoft.com/office/drawing/2014/main" id="{14C4AC6A-1A70-49E0-A2D8-BCA5A93417F7}"/>
              </a:ext>
            </a:extLst>
          </p:cNvPr>
          <p:cNvSpPr/>
          <p:nvPr userDrawn="1"/>
        </p:nvSpPr>
        <p:spPr>
          <a:xfrm>
            <a:off x="0" y="6425969"/>
            <a:ext cx="9144000" cy="43203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1"/>
              </a:solidFill>
              <a:latin typeface="Calibri" charset="0"/>
              <a:ea typeface="Calibri" charset="0"/>
              <a:cs typeface="Calibri" charset="0"/>
            </a:endParaRPr>
          </a:p>
        </p:txBody>
      </p:sp>
      <p:pic>
        <p:nvPicPr>
          <p:cNvPr id="4" name="Picture 3">
            <a:extLst>
              <a:ext uri="{FF2B5EF4-FFF2-40B4-BE49-F238E27FC236}">
                <a16:creationId xmlns:a16="http://schemas.microsoft.com/office/drawing/2014/main" id="{48732A3C-DF58-4574-ADDF-EF6A8F18D0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35250"/>
            <a:ext cx="9144000" cy="1499616"/>
          </a:xfrm>
          <a:prstGeom prst="rect">
            <a:avLst/>
          </a:prstGeom>
        </p:spPr>
      </p:pic>
      <p:sp>
        <p:nvSpPr>
          <p:cNvPr id="8" name="Rectangle 7"/>
          <p:cNvSpPr/>
          <p:nvPr userDrawn="1"/>
        </p:nvSpPr>
        <p:spPr>
          <a:xfrm>
            <a:off x="8065042" y="6488668"/>
            <a:ext cx="457176" cy="369332"/>
          </a:xfrm>
          <a:prstGeom prst="rect">
            <a:avLst/>
          </a:prstGeom>
        </p:spPr>
        <p:txBody>
          <a:bodyPr wrap="none">
            <a:spAutoFit/>
          </a:bodyPr>
          <a:lstStyle/>
          <a:p>
            <a:fld id="{C72DE787-F2DE-6B40-9669-DBC189AF0A41}" type="slidenum">
              <a:rPr lang="en-US">
                <a:solidFill>
                  <a:schemeClr val="bg1"/>
                </a:solidFill>
                <a:cs typeface="Calibri"/>
              </a:rPr>
              <a:pPr/>
              <a:t>‹#›</a:t>
            </a:fld>
            <a:endParaRPr lang="en-US" dirty="0"/>
          </a:p>
        </p:txBody>
      </p:sp>
    </p:spTree>
    <p:extLst>
      <p:ext uri="{BB962C8B-B14F-4D97-AF65-F5344CB8AC3E}">
        <p14:creationId xmlns:p14="http://schemas.microsoft.com/office/powerpoint/2010/main" val="39811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6" name="Rectangle 5"/>
          <p:cNvSpPr/>
          <p:nvPr userDrawn="1"/>
        </p:nvSpPr>
        <p:spPr>
          <a:xfrm>
            <a:off x="-4" y="0"/>
            <a:ext cx="9144000" cy="6858000"/>
          </a:xfrm>
          <a:prstGeom prst="rect">
            <a:avLst/>
          </a:prstGeom>
          <a:gradFill flip="none" rotWithShape="1">
            <a:gsLst>
              <a:gs pos="0">
                <a:schemeClr val="accent6"/>
              </a:gs>
              <a:gs pos="100000">
                <a:schemeClr val="accent6">
                  <a:lumMod val="75000"/>
                </a:schemeClr>
              </a:gs>
            </a:gsLst>
            <a:path path="circle">
              <a:fillToRect l="50000" t="50000" r="50000" b="50000"/>
            </a:path>
            <a:tileRect/>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itle 1"/>
          <p:cNvSpPr>
            <a:spLocks noGrp="1"/>
          </p:cNvSpPr>
          <p:nvPr>
            <p:ph type="ctrTitle"/>
          </p:nvPr>
        </p:nvSpPr>
        <p:spPr>
          <a:xfrm>
            <a:off x="0" y="0"/>
            <a:ext cx="9149000" cy="6858000"/>
          </a:xfrm>
          <a:prstGeom prst="rect">
            <a:avLst/>
          </a:prstGeom>
        </p:spPr>
        <p:txBody>
          <a:bodyPr anchor="ctr" anchorCtr="0"/>
          <a:lstStyle>
            <a:lvl1pPr algn="ctr">
              <a:defRPr sz="4000" b="0" i="0">
                <a:solidFill>
                  <a:schemeClr val="bg1"/>
                </a:solidFill>
                <a:latin typeface="Calibri"/>
                <a:cs typeface="Calibri"/>
              </a:defRPr>
            </a:lvl1pPr>
          </a:lstStyle>
          <a:p>
            <a:endParaRPr lang="en-US" dirty="0"/>
          </a:p>
        </p:txBody>
      </p:sp>
    </p:spTree>
    <p:extLst>
      <p:ext uri="{BB962C8B-B14F-4D97-AF65-F5344CB8AC3E}">
        <p14:creationId xmlns:p14="http://schemas.microsoft.com/office/powerpoint/2010/main" val="3068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174793-00F2-428C-88F2-273CA8A409B6}"/>
              </a:ext>
            </a:extLst>
          </p:cNvPr>
          <p:cNvSpPr/>
          <p:nvPr userDrawn="1"/>
        </p:nvSpPr>
        <p:spPr>
          <a:xfrm>
            <a:off x="0" y="951664"/>
            <a:ext cx="9144000" cy="786327"/>
          </a:xfrm>
          <a:prstGeom prst="rect">
            <a:avLst/>
          </a:prstGeom>
          <a:solidFill>
            <a:srgbClr val="1F355E"/>
          </a:solidFill>
          <a:ln w="12700" cap="flat" cmpd="sng" algn="ctr">
            <a:noFill/>
            <a:prstDash val="solid"/>
            <a:miter lim="800000"/>
          </a:ln>
          <a:effectLst/>
        </p:spPr>
        <p:txBody>
          <a:bodyPr rtlCol="0" anchor="ct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E7E6E6"/>
                </a:solidFill>
                <a:effectLst/>
                <a:uLnTx/>
                <a:uFillTx/>
                <a:latin typeface="Calibri" panose="020F0502020204030204"/>
                <a:ea typeface="+mn-ea"/>
                <a:cs typeface="+mn-cs"/>
              </a:rPr>
              <a:t>          </a:t>
            </a:r>
          </a:p>
        </p:txBody>
      </p:sp>
      <p:sp>
        <p:nvSpPr>
          <p:cNvPr id="9" name="Rectangle 8" descr="Red header bar.">
            <a:extLst>
              <a:ext uri="{FF2B5EF4-FFF2-40B4-BE49-F238E27FC236}">
                <a16:creationId xmlns:a16="http://schemas.microsoft.com/office/drawing/2014/main"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Placeholder 4"/>
          <p:cNvSpPr>
            <a:spLocks noGrp="1"/>
          </p:cNvSpPr>
          <p:nvPr>
            <p:ph type="title"/>
          </p:nvPr>
        </p:nvSpPr>
        <p:spPr>
          <a:xfrm>
            <a:off x="628650" y="951664"/>
            <a:ext cx="7886700" cy="786327"/>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id="{3548FD22-434E-4D47-B53D-60DA8C49D58C}"/>
              </a:ext>
            </a:extLst>
          </p:cNvPr>
          <p:cNvPicPr>
            <a:picLocks noChangeAspect="1"/>
          </p:cNvPicPr>
          <p:nvPr userDrawn="1"/>
        </p:nvPicPr>
        <p:blipFill>
          <a:blip r:embed="rId10"/>
          <a:stretch>
            <a:fillRect/>
          </a:stretch>
        </p:blipFill>
        <p:spPr>
          <a:xfrm>
            <a:off x="7148126" y="99319"/>
            <a:ext cx="850392" cy="850392"/>
          </a:xfrm>
          <a:prstGeom prst="rect">
            <a:avLst/>
          </a:prstGeom>
        </p:spPr>
      </p:pic>
      <p:pic>
        <p:nvPicPr>
          <p:cNvPr id="12" name="Picture 11">
            <a:extLst>
              <a:ext uri="{FF2B5EF4-FFF2-40B4-BE49-F238E27FC236}">
                <a16:creationId xmlns:a16="http://schemas.microsoft.com/office/drawing/2014/main" id="{8DDFB562-7181-E944-A4AA-C4944BCB99E2}"/>
              </a:ext>
            </a:extLst>
          </p:cNvPr>
          <p:cNvPicPr>
            <a:picLocks noChangeAspect="1"/>
          </p:cNvPicPr>
          <p:nvPr userDrawn="1"/>
        </p:nvPicPr>
        <p:blipFill>
          <a:blip r:embed="rId11"/>
          <a:stretch>
            <a:fillRect/>
          </a:stretch>
        </p:blipFill>
        <p:spPr>
          <a:xfrm>
            <a:off x="8089739" y="99319"/>
            <a:ext cx="851222" cy="850392"/>
          </a:xfrm>
          <a:prstGeom prst="rect">
            <a:avLst/>
          </a:prstGeom>
        </p:spPr>
      </p:pic>
    </p:spTree>
    <p:extLst>
      <p:ext uri="{BB962C8B-B14F-4D97-AF65-F5344CB8AC3E}">
        <p14:creationId xmlns:p14="http://schemas.microsoft.com/office/powerpoint/2010/main" val="3447220104"/>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8" r:id="rId3"/>
    <p:sldLayoutId id="2147483650" r:id="rId4"/>
    <p:sldLayoutId id="2147483661" r:id="rId5"/>
    <p:sldLayoutId id="2147483679" r:id="rId6"/>
    <p:sldLayoutId id="2147483667" r:id="rId7"/>
    <p:sldLayoutId id="2147483669" r:id="rId8"/>
  </p:sldLayoutIdLst>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www.militaryonesource.mil/leaders-service-providers/casualty-assistance/authorized-provider-partnership-progra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7324" y="5472702"/>
            <a:ext cx="7886700" cy="915035"/>
          </a:xfrm>
          <a:prstGeom prst="rect">
            <a:avLst/>
          </a:prstGeom>
        </p:spPr>
        <p:txBody>
          <a:bodyPr>
            <a:normAutofit fontScale="90000"/>
          </a:bodyPr>
          <a:lstStyle/>
          <a:p>
            <a:pPr algn="l"/>
            <a:r>
              <a:rPr lang="en-US" altLang="en-US" sz="2700" dirty="0">
                <a:solidFill>
                  <a:schemeClr val="tx1"/>
                </a:solidFill>
                <a:latin typeface="+mj-lt"/>
              </a:rPr>
              <a:t>Military Funeral Honors Program</a:t>
            </a:r>
            <a:br>
              <a:rPr lang="en-US" altLang="en-US" sz="2800" dirty="0">
                <a:solidFill>
                  <a:srgbClr val="1F355E"/>
                </a:solidFill>
                <a:latin typeface="+mj-lt"/>
              </a:rPr>
            </a:br>
            <a:r>
              <a:rPr lang="en-US" altLang="en-US" dirty="0">
                <a:solidFill>
                  <a:srgbClr val="1F355E"/>
                </a:solidFill>
                <a:latin typeface="+mj-lt"/>
              </a:rPr>
              <a:t>Air Force and Space Force</a:t>
            </a:r>
            <a:endParaRPr lang="en-US" dirty="0">
              <a:solidFill>
                <a:srgbClr val="1F355E"/>
              </a:solidFill>
              <a:latin typeface="+mj-lt"/>
              <a:cs typeface="Arial" panose="020B0604020202020204" pitchFamily="34" charset="0"/>
            </a:endParaRPr>
          </a:p>
        </p:txBody>
      </p:sp>
      <p:pic>
        <p:nvPicPr>
          <p:cNvPr id="6" name="Picture 5" descr="Department of the Air Force Seal">
            <a:extLst>
              <a:ext uri="{FF2B5EF4-FFF2-40B4-BE49-F238E27FC236}">
                <a16:creationId xmlns:a16="http://schemas.microsoft.com/office/drawing/2014/main" id="{D2394806-C54A-7E4A-B7B8-9EA8E5E1E62A}"/>
              </a:ext>
            </a:extLst>
          </p:cNvPr>
          <p:cNvPicPr>
            <a:picLocks noChangeAspect="1"/>
          </p:cNvPicPr>
          <p:nvPr/>
        </p:nvPicPr>
        <p:blipFill>
          <a:blip r:embed="rId3"/>
          <a:stretch>
            <a:fillRect/>
          </a:stretch>
        </p:blipFill>
        <p:spPr>
          <a:xfrm>
            <a:off x="5736770" y="4560932"/>
            <a:ext cx="1499616" cy="1499616"/>
          </a:xfrm>
          <a:prstGeom prst="rect">
            <a:avLst/>
          </a:prstGeom>
        </p:spPr>
      </p:pic>
      <p:pic>
        <p:nvPicPr>
          <p:cNvPr id="3" name="Picture 2" descr="US Space Force Seal">
            <a:extLst>
              <a:ext uri="{FF2B5EF4-FFF2-40B4-BE49-F238E27FC236}">
                <a16:creationId xmlns:a16="http://schemas.microsoft.com/office/drawing/2014/main" id="{228A4CF9-69A7-404D-B982-4602CC650DD9}"/>
              </a:ext>
            </a:extLst>
          </p:cNvPr>
          <p:cNvPicPr>
            <a:picLocks noChangeAspect="1"/>
          </p:cNvPicPr>
          <p:nvPr/>
        </p:nvPicPr>
        <p:blipFill>
          <a:blip r:embed="rId4"/>
          <a:stretch>
            <a:fillRect/>
          </a:stretch>
        </p:blipFill>
        <p:spPr>
          <a:xfrm>
            <a:off x="7425939" y="4560932"/>
            <a:ext cx="1501080" cy="1499616"/>
          </a:xfrm>
          <a:prstGeom prst="rect">
            <a:avLst/>
          </a:prstGeom>
        </p:spPr>
      </p:pic>
    </p:spTree>
    <p:extLst>
      <p:ext uri="{BB962C8B-B14F-4D97-AF65-F5344CB8AC3E}">
        <p14:creationId xmlns:p14="http://schemas.microsoft.com/office/powerpoint/2010/main" val="1314381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solidFill>
                  <a:srgbClr val="1F355E"/>
                </a:solidFill>
              </a:rPr>
              <a:t>Contact:</a:t>
            </a:r>
          </a:p>
        </p:txBody>
      </p:sp>
      <p:sp>
        <p:nvSpPr>
          <p:cNvPr id="9" name="Content Placeholder 8"/>
          <p:cNvSpPr>
            <a:spLocks noGrp="1"/>
          </p:cNvSpPr>
          <p:nvPr>
            <p:ph idx="11"/>
          </p:nvPr>
        </p:nvSpPr>
        <p:spPr>
          <a:xfrm>
            <a:off x="273539" y="1908140"/>
            <a:ext cx="8389198" cy="2254786"/>
          </a:xfrm>
        </p:spPr>
        <p:txBody>
          <a:bodyPr/>
          <a:lstStyle/>
          <a:p>
            <a:pPr marL="91440" indent="0" algn="ctr">
              <a:buNone/>
            </a:pPr>
            <a:r>
              <a:rPr lang="en-US" dirty="0"/>
              <a:t>For additional information and resources related to the Military Funeral Honors Program, including Air Force and Space Force Military Funeral Honors Program frequently asked questions, </a:t>
            </a:r>
            <a:r>
              <a:rPr lang="en-US" dirty="0">
                <a:hlinkClick r:id="rId3"/>
              </a:rPr>
              <a:t>visit </a:t>
            </a:r>
            <a:r>
              <a:rPr lang="en-US">
                <a:hlinkClick r:id="rId3"/>
              </a:rPr>
              <a:t>MilitaryOneSource.mil </a:t>
            </a:r>
            <a:r>
              <a:rPr lang="en-US" dirty="0"/>
              <a:t>or call 800-342-9647.</a:t>
            </a:r>
            <a:r>
              <a:rPr lang="en-US" sz="2800" dirty="0"/>
              <a:t> </a:t>
            </a:r>
          </a:p>
          <a:p>
            <a:endParaRPr lang="en-US" dirty="0"/>
          </a:p>
        </p:txBody>
      </p:sp>
      <p:pic>
        <p:nvPicPr>
          <p:cNvPr id="13" name="Content Placeholder 12" descr="Military OneSource Logo"/>
          <p:cNvPicPr>
            <a:picLocks noGrp="1" noChangeAspect="1"/>
          </p:cNvPicPr>
          <p:nvPr>
            <p:ph idx="12"/>
          </p:nvPr>
        </p:nvPicPr>
        <p:blipFill>
          <a:blip r:embed="rId4">
            <a:extLst>
              <a:ext uri="{28A0092B-C50C-407E-A947-70E740481C1C}">
                <a14:useLocalDpi xmlns:a14="http://schemas.microsoft.com/office/drawing/2010/main"/>
              </a:ext>
            </a:extLst>
          </a:blip>
          <a:stretch>
            <a:fillRect/>
          </a:stretch>
        </p:blipFill>
        <p:spPr>
          <a:xfrm>
            <a:off x="2200876" y="4162926"/>
            <a:ext cx="5087728" cy="1224167"/>
          </a:xfrm>
        </p:spPr>
      </p:pic>
    </p:spTree>
    <p:extLst>
      <p:ext uri="{BB962C8B-B14F-4D97-AF65-F5344CB8AC3E}">
        <p14:creationId xmlns:p14="http://schemas.microsoft.com/office/powerpoint/2010/main" val="330089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F5FFD77-E2DE-4F98-8426-8E1D01138F00}"/>
              </a:ext>
            </a:extLst>
          </p:cNvPr>
          <p:cNvSpPr>
            <a:spLocks noGrp="1"/>
          </p:cNvSpPr>
          <p:nvPr>
            <p:ph type="title"/>
          </p:nvPr>
        </p:nvSpPr>
        <p:spPr/>
        <p:txBody>
          <a:bodyPr>
            <a:normAutofit fontScale="90000"/>
          </a:bodyPr>
          <a:lstStyle/>
          <a:p>
            <a:r>
              <a:rPr lang="en-US" dirty="0"/>
              <a:t>Air Force and Space Force </a:t>
            </a:r>
            <a:br>
              <a:rPr lang="en-US" dirty="0"/>
            </a:br>
            <a:r>
              <a:rPr lang="en-US" dirty="0"/>
              <a:t>Military Funeral Honors Program Mission</a:t>
            </a:r>
          </a:p>
        </p:txBody>
      </p:sp>
      <p:sp>
        <p:nvSpPr>
          <p:cNvPr id="2" name="Content Placeholder 1" descr="Text Box for Content"/>
          <p:cNvSpPr>
            <a:spLocks noGrp="1"/>
          </p:cNvSpPr>
          <p:nvPr>
            <p:ph idx="1"/>
          </p:nvPr>
        </p:nvSpPr>
        <p:spPr>
          <a:xfrm>
            <a:off x="155058" y="2306282"/>
            <a:ext cx="3669811" cy="4018318"/>
          </a:xfrm>
        </p:spPr>
        <p:txBody>
          <a:bodyPr/>
          <a:lstStyle/>
          <a:p>
            <a:pPr marL="91440" indent="0">
              <a:spcBef>
                <a:spcPts val="600"/>
              </a:spcBef>
              <a:spcAft>
                <a:spcPts val="600"/>
              </a:spcAft>
              <a:buNone/>
            </a:pPr>
            <a:r>
              <a:rPr lang="en-US" i="1" dirty="0">
                <a:solidFill>
                  <a:srgbClr val="1F355E"/>
                </a:solidFill>
              </a:rPr>
              <a:t>Fulfilling our nation’s sacred commitment of ensuring dignity, honor and respect to our fallen, and care, service and support to their families</a:t>
            </a:r>
            <a:endParaRPr lang="en-US" dirty="0">
              <a:solidFill>
                <a:srgbClr val="1F355E"/>
              </a:solidFill>
              <a:latin typeface="Arial" charset="0"/>
            </a:endParaRPr>
          </a:p>
        </p:txBody>
      </p:sp>
      <p:pic>
        <p:nvPicPr>
          <p:cNvPr id="7" name="Picture 6" descr="Air Force and Space Force Miltary Honor Guards">
            <a:extLst>
              <a:ext uri="{FF2B5EF4-FFF2-40B4-BE49-F238E27FC236}">
                <a16:creationId xmlns:a16="http://schemas.microsoft.com/office/drawing/2014/main" id="{9CD9DBAB-6E99-E84A-B65A-C2158837D29F}"/>
              </a:ext>
            </a:extLst>
          </p:cNvPr>
          <p:cNvPicPr preferRelativeResize="0">
            <a:picLocks/>
          </p:cNvPicPr>
          <p:nvPr/>
        </p:nvPicPr>
        <p:blipFill rotWithShape="1">
          <a:blip r:embed="rId3" cstate="print">
            <a:extLst>
              <a:ext uri="{28A0092B-C50C-407E-A947-70E740481C1C}">
                <a14:useLocalDpi xmlns:a14="http://schemas.microsoft.com/office/drawing/2010/main"/>
              </a:ext>
            </a:extLst>
          </a:blip>
          <a:srcRect b="-346"/>
          <a:stretch/>
        </p:blipFill>
        <p:spPr>
          <a:xfrm>
            <a:off x="3824869" y="1724928"/>
            <a:ext cx="5319132" cy="472378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888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Overview: Military Funeral Honors Program </a:t>
            </a:r>
          </a:p>
        </p:txBody>
      </p:sp>
      <p:pic>
        <p:nvPicPr>
          <p:cNvPr id="5" name="Picture 4" descr="Miltary Honor Guards">
            <a:extLst>
              <a:ext uri="{FF2B5EF4-FFF2-40B4-BE49-F238E27FC236}">
                <a16:creationId xmlns:a16="http://schemas.microsoft.com/office/drawing/2014/main" id="{268F1D71-CDDF-CE4E-946F-67EC0BEEE17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745248"/>
            <a:ext cx="4328160" cy="4675872"/>
          </a:xfrm>
          <a:prstGeom prst="rect">
            <a:avLst/>
          </a:prstGeom>
        </p:spPr>
      </p:pic>
      <p:sp>
        <p:nvSpPr>
          <p:cNvPr id="16" name="Content Placeholder 1" descr="Text Box for Content"/>
          <p:cNvSpPr>
            <a:spLocks noGrp="1"/>
          </p:cNvSpPr>
          <p:nvPr>
            <p:ph idx="1"/>
          </p:nvPr>
        </p:nvSpPr>
        <p:spPr>
          <a:xfrm>
            <a:off x="4439920" y="1797433"/>
            <a:ext cx="4592320" cy="3335640"/>
          </a:xfrm>
        </p:spPr>
        <p:txBody>
          <a:bodyPr numCol="1"/>
          <a:lstStyle/>
          <a:p>
            <a:pPr marL="457200" indent="-457200">
              <a:buFont typeface="Arial" panose="020B0604020202020204" pitchFamily="34" charset="0"/>
              <a:buChar char="•"/>
            </a:pPr>
            <a:r>
              <a:rPr lang="en-US" sz="2800" dirty="0"/>
              <a:t>Military funeral honors support</a:t>
            </a:r>
          </a:p>
          <a:p>
            <a:pPr marL="457200" indent="-457200">
              <a:buFont typeface="Arial" panose="020B0604020202020204" pitchFamily="34" charset="0"/>
              <a:buChar char="•"/>
            </a:pPr>
            <a:r>
              <a:rPr lang="en-US" sz="2800" dirty="0"/>
              <a:t>Flyover request process</a:t>
            </a:r>
          </a:p>
          <a:p>
            <a:pPr marL="457200" indent="-457200">
              <a:buFont typeface="Arial" panose="020B0604020202020204" pitchFamily="34" charset="0"/>
              <a:buChar char="•"/>
            </a:pPr>
            <a:r>
              <a:rPr lang="en-US" sz="2800" dirty="0"/>
              <a:t>Military Funeral Honors Program statistics</a:t>
            </a:r>
          </a:p>
          <a:p>
            <a:pPr marL="91440" indent="0">
              <a:spcBef>
                <a:spcPts val="1800"/>
              </a:spcBef>
              <a:spcAft>
                <a:spcPts val="0"/>
              </a:spcAft>
              <a:buNone/>
            </a:pPr>
            <a:endParaRPr lang="en-US" dirty="0">
              <a:latin typeface="Arial" charset="0"/>
            </a:endParaRPr>
          </a:p>
        </p:txBody>
      </p:sp>
    </p:spTree>
    <p:extLst>
      <p:ext uri="{BB962C8B-B14F-4D97-AF65-F5344CB8AC3E}">
        <p14:creationId xmlns:p14="http://schemas.microsoft.com/office/powerpoint/2010/main" val="785283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Military Funeral Honors Support</a:t>
            </a:r>
          </a:p>
        </p:txBody>
      </p:sp>
      <p:sp>
        <p:nvSpPr>
          <p:cNvPr id="5" name="Content Placeholder 1">
            <a:extLst>
              <a:ext uri="{FF2B5EF4-FFF2-40B4-BE49-F238E27FC236}">
                <a16:creationId xmlns:a16="http://schemas.microsoft.com/office/drawing/2014/main" id="{0D4330F1-DB43-5F41-91FE-C6240BD6DC0B}"/>
              </a:ext>
            </a:extLst>
          </p:cNvPr>
          <p:cNvSpPr txBox="1">
            <a:spLocks/>
          </p:cNvSpPr>
          <p:nvPr/>
        </p:nvSpPr>
        <p:spPr>
          <a:xfrm>
            <a:off x="263770" y="1867579"/>
            <a:ext cx="4586021" cy="464009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yriad Pro" panose="020B0503030403020204" pitchFamily="34"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Myriad Pro" panose="020B0503030403020204" pitchFamily="34"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yriad Pro" panose="020B0503030403020204" pitchFamily="34" charset="0"/>
                <a:ea typeface="+mn-ea"/>
                <a:cs typeface="+mn-cs"/>
              </a:defRPr>
            </a:lvl4pPr>
            <a:lvl5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defRPr/>
            </a:pPr>
            <a:r>
              <a:rPr lang="en-US" altLang="en-US" sz="2200" b="1" dirty="0">
                <a:solidFill>
                  <a:srgbClr val="1F355E"/>
                </a:solidFill>
                <a:latin typeface="+mn-lt"/>
              </a:rPr>
              <a:t>Full military funeral honors:</a:t>
            </a:r>
          </a:p>
          <a:p>
            <a:pPr>
              <a:buSzPct val="100000"/>
              <a:defRPr/>
            </a:pPr>
            <a:r>
              <a:rPr lang="en-US" altLang="en-US" sz="1800" i="1" dirty="0">
                <a:solidFill>
                  <a:srgbClr val="C00000"/>
                </a:solidFill>
                <a:latin typeface="+mn-lt"/>
              </a:rPr>
              <a:t>Consists of a seven- to 20-member honor guard team</a:t>
            </a:r>
          </a:p>
          <a:p>
            <a:pPr marL="285750" lvl="3" indent="-285750">
              <a:buClr>
                <a:srgbClr val="C00000"/>
              </a:buClr>
              <a:buSzPct val="120000"/>
              <a:buFont typeface="Arial" panose="020B0604020202020204" pitchFamily="34" charset="0"/>
              <a:buChar char="•"/>
              <a:defRPr/>
            </a:pPr>
            <a:r>
              <a:rPr lang="en-US" sz="1600" dirty="0">
                <a:solidFill>
                  <a:schemeClr val="tx1">
                    <a:lumMod val="75000"/>
                    <a:lumOff val="25000"/>
                  </a:schemeClr>
                </a:solidFill>
                <a:latin typeface="+mn-lt"/>
              </a:rPr>
              <a:t>Three- to seven-person firing party</a:t>
            </a:r>
          </a:p>
          <a:p>
            <a:pPr marL="285750" lvl="3" indent="-285750">
              <a:buClr>
                <a:srgbClr val="C00000"/>
              </a:buClr>
              <a:buSzPct val="120000"/>
              <a:buFont typeface="Arial" panose="020B0604020202020204" pitchFamily="34" charset="0"/>
              <a:buChar char="•"/>
              <a:defRPr/>
            </a:pPr>
            <a:r>
              <a:rPr lang="en-US" sz="1600" dirty="0">
                <a:solidFill>
                  <a:schemeClr val="tx1">
                    <a:lumMod val="75000"/>
                    <a:lumOff val="25000"/>
                  </a:schemeClr>
                </a:solidFill>
                <a:latin typeface="+mn-lt"/>
              </a:rPr>
              <a:t>Pallbearer support</a:t>
            </a:r>
          </a:p>
          <a:p>
            <a:pPr marL="285750" lvl="3" indent="-285750">
              <a:buClr>
                <a:srgbClr val="C00000"/>
              </a:buClr>
              <a:buSzPct val="120000"/>
              <a:buFont typeface="Arial" panose="020B0604020202020204" pitchFamily="34" charset="0"/>
              <a:buChar char="•"/>
              <a:defRPr/>
            </a:pPr>
            <a:r>
              <a:rPr lang="en-US" sz="1600" dirty="0">
                <a:solidFill>
                  <a:schemeClr val="tx1">
                    <a:lumMod val="75000"/>
                    <a:lumOff val="25000"/>
                  </a:schemeClr>
                </a:solidFill>
                <a:latin typeface="+mn-lt"/>
              </a:rPr>
              <a:t>Color guard team (</a:t>
            </a:r>
            <a:r>
              <a:rPr lang="en-US" sz="1600" i="1" dirty="0">
                <a:solidFill>
                  <a:schemeClr val="tx1">
                    <a:lumMod val="75000"/>
                    <a:lumOff val="25000"/>
                  </a:schemeClr>
                </a:solidFill>
                <a:latin typeface="+mn-lt"/>
              </a:rPr>
              <a:t>if available</a:t>
            </a:r>
            <a:r>
              <a:rPr lang="en-US" sz="1600" dirty="0">
                <a:solidFill>
                  <a:schemeClr val="tx1">
                    <a:lumMod val="75000"/>
                    <a:lumOff val="25000"/>
                  </a:schemeClr>
                </a:solidFill>
                <a:latin typeface="+mn-lt"/>
              </a:rPr>
              <a:t>) </a:t>
            </a:r>
          </a:p>
          <a:p>
            <a:pPr marL="285750" lvl="3" indent="-285750">
              <a:buClr>
                <a:srgbClr val="C00000"/>
              </a:buClr>
              <a:buSzPct val="120000"/>
              <a:buFont typeface="Arial" panose="020B0604020202020204" pitchFamily="34" charset="0"/>
              <a:buChar char="•"/>
              <a:defRPr/>
            </a:pPr>
            <a:r>
              <a:rPr lang="en-US" sz="1600" dirty="0">
                <a:solidFill>
                  <a:schemeClr val="tx1">
                    <a:lumMod val="75000"/>
                    <a:lumOff val="25000"/>
                  </a:schemeClr>
                </a:solidFill>
                <a:latin typeface="+mn-lt"/>
              </a:rPr>
              <a:t>Flag fold and offering of condolences</a:t>
            </a:r>
            <a:r>
              <a:rPr lang="en-US" sz="1600" dirty="0">
                <a:solidFill>
                  <a:srgbClr val="C00000"/>
                </a:solidFill>
                <a:latin typeface="+mn-lt"/>
              </a:rPr>
              <a:t>*</a:t>
            </a:r>
          </a:p>
          <a:p>
            <a:pPr marL="285750" lvl="3" indent="-285750">
              <a:buClr>
                <a:srgbClr val="C00000"/>
              </a:buClr>
              <a:buSzPct val="120000"/>
              <a:buFont typeface="Arial" panose="020B0604020202020204" pitchFamily="34" charset="0"/>
              <a:buChar char="•"/>
              <a:defRPr/>
            </a:pPr>
            <a:r>
              <a:rPr lang="en-US" sz="1600" dirty="0">
                <a:solidFill>
                  <a:schemeClr val="tx1">
                    <a:lumMod val="75000"/>
                    <a:lumOff val="25000"/>
                  </a:schemeClr>
                </a:solidFill>
                <a:latin typeface="+mn-lt"/>
              </a:rPr>
              <a:t>Playing of Taps</a:t>
            </a:r>
            <a:br>
              <a:rPr lang="en-US" sz="800" dirty="0">
                <a:solidFill>
                  <a:schemeClr val="tx1">
                    <a:lumMod val="75000"/>
                    <a:lumOff val="25000"/>
                  </a:schemeClr>
                </a:solidFill>
                <a:latin typeface="+mn-lt"/>
              </a:rPr>
            </a:br>
            <a:endParaRPr lang="en-US" sz="800" dirty="0">
              <a:solidFill>
                <a:schemeClr val="tx1">
                  <a:lumMod val="75000"/>
                  <a:lumOff val="25000"/>
                </a:schemeClr>
              </a:solidFill>
              <a:latin typeface="+mn-lt"/>
            </a:endParaRPr>
          </a:p>
          <a:p>
            <a:pPr lvl="3" indent="-228600">
              <a:buSzPct val="100000"/>
              <a:defRPr/>
            </a:pPr>
            <a:r>
              <a:rPr lang="en-US" sz="1400" dirty="0">
                <a:solidFill>
                  <a:srgbClr val="C00000"/>
                </a:solidFill>
                <a:latin typeface="+mn-lt"/>
              </a:rPr>
              <a:t>*</a:t>
            </a:r>
            <a:r>
              <a:rPr lang="en-US" sz="1200" dirty="0">
                <a:solidFill>
                  <a:srgbClr val="C00000"/>
                </a:solidFill>
                <a:latin typeface="+mn-lt"/>
              </a:rPr>
              <a:t> </a:t>
            </a:r>
            <a:r>
              <a:rPr lang="en-US" sz="1300" i="1" dirty="0">
                <a:solidFill>
                  <a:srgbClr val="0070C0"/>
                </a:solidFill>
                <a:latin typeface="+mn-lt"/>
              </a:rPr>
              <a:t>The A</a:t>
            </a:r>
            <a:r>
              <a:rPr lang="en-US" altLang="en-US" sz="1300" i="1" dirty="0">
                <a:solidFill>
                  <a:srgbClr val="0070C0"/>
                </a:solidFill>
                <a:latin typeface="+mn-lt"/>
              </a:rPr>
              <a:t>ir Force or Space Force base providing honors will provide flags and flag cases to all entitled family members. (Hardwood cases will be presented to all entitled recipients.)</a:t>
            </a:r>
          </a:p>
          <a:p>
            <a:pPr marL="457200" lvl="4" indent="0">
              <a:buSzPct val="100000"/>
              <a:buNone/>
              <a:defRPr/>
            </a:pPr>
            <a:endParaRPr lang="en-US" altLang="en-US" sz="1300" i="1" dirty="0">
              <a:solidFill>
                <a:schemeClr val="accent5">
                  <a:lumMod val="75000"/>
                </a:schemeClr>
              </a:solidFill>
              <a:latin typeface="+mn-lt"/>
            </a:endParaRPr>
          </a:p>
          <a:p>
            <a:pPr lvl="3">
              <a:buSzPct val="100000"/>
              <a:defRPr/>
            </a:pPr>
            <a:r>
              <a:rPr lang="en-US" altLang="en-US" i="1" dirty="0">
                <a:solidFill>
                  <a:srgbClr val="C00000"/>
                </a:solidFill>
                <a:latin typeface="+mn-lt"/>
              </a:rPr>
              <a:t>Dignified arrival: seven-person honor guard team</a:t>
            </a:r>
          </a:p>
          <a:p>
            <a:pPr marL="287338" lvl="3" indent="-287338">
              <a:buClr>
                <a:srgbClr val="C00000"/>
              </a:buClr>
              <a:buSzPct val="120000"/>
              <a:buFont typeface="Arial" panose="020B0604020202020204" pitchFamily="34" charset="0"/>
              <a:buChar char="•"/>
              <a:defRPr/>
            </a:pPr>
            <a:r>
              <a:rPr lang="en-US" altLang="en-US" sz="1600" dirty="0">
                <a:solidFill>
                  <a:schemeClr val="tx1">
                    <a:lumMod val="75000"/>
                    <a:lumOff val="25000"/>
                  </a:schemeClr>
                </a:solidFill>
                <a:latin typeface="+mn-lt"/>
              </a:rPr>
              <a:t>Only applies to casketed remains transported via aircraft to the final-destination airport</a:t>
            </a:r>
          </a:p>
          <a:p>
            <a:pPr marL="285750" lvl="2" indent="-285750">
              <a:buClr>
                <a:srgbClr val="C00000"/>
              </a:buClr>
              <a:buSzPct val="120000"/>
              <a:buFont typeface="Arial" panose="020B0604020202020204" pitchFamily="34" charset="0"/>
              <a:buChar char="•"/>
              <a:defRPr/>
            </a:pPr>
            <a:r>
              <a:rPr lang="en-US" altLang="en-US" sz="1600" dirty="0">
                <a:solidFill>
                  <a:schemeClr val="tx1">
                    <a:lumMod val="75000"/>
                    <a:lumOff val="25000"/>
                  </a:schemeClr>
                </a:solidFill>
                <a:latin typeface="+mn-lt"/>
              </a:rPr>
              <a:t>Cremated remains will be transported by a military escort</a:t>
            </a:r>
          </a:p>
          <a:p>
            <a:pPr marL="285750" lvl="2" indent="-285750">
              <a:buSzPct val="100000"/>
              <a:buFont typeface="Arial" panose="020B0604020202020204" pitchFamily="34" charset="0"/>
              <a:buChar char="•"/>
              <a:defRPr/>
            </a:pPr>
            <a:endParaRPr lang="en-US" sz="1600" dirty="0">
              <a:solidFill>
                <a:schemeClr val="accent2">
                  <a:lumMod val="50000"/>
                </a:schemeClr>
              </a:solidFill>
            </a:endParaRPr>
          </a:p>
          <a:p>
            <a:pPr marL="285750" lvl="2" indent="-285750">
              <a:buSzPct val="100000"/>
              <a:buFont typeface="Arial" panose="020B0604020202020204" pitchFamily="34" charset="0"/>
              <a:buChar char="•"/>
              <a:defRPr/>
            </a:pPr>
            <a:endParaRPr lang="en-US" sz="1600" dirty="0">
              <a:solidFill>
                <a:schemeClr val="accent2">
                  <a:lumMod val="50000"/>
                </a:schemeClr>
              </a:solidFill>
            </a:endParaRPr>
          </a:p>
          <a:p>
            <a:endParaRPr lang="en-US" dirty="0"/>
          </a:p>
        </p:txBody>
      </p:sp>
      <p:pic>
        <p:nvPicPr>
          <p:cNvPr id="10" name="Picture 9" descr="Miltary Honor Guards">
            <a:extLst>
              <a:ext uri="{FF2B5EF4-FFF2-40B4-BE49-F238E27FC236}">
                <a16:creationId xmlns:a16="http://schemas.microsoft.com/office/drawing/2014/main" id="{1823A35C-151D-B24D-B840-8A77DC90FA75}"/>
              </a:ext>
            </a:extLst>
          </p:cNvPr>
          <p:cNvPicPr>
            <a:picLocks noChangeAspect="1"/>
          </p:cNvPicPr>
          <p:nvPr/>
        </p:nvPicPr>
        <p:blipFill rotWithShape="1">
          <a:blip r:embed="rId3">
            <a:extLst>
              <a:ext uri="{28A0092B-C50C-407E-A947-70E740481C1C}">
                <a14:useLocalDpi xmlns:a14="http://schemas.microsoft.com/office/drawing/2010/main"/>
              </a:ext>
            </a:extLst>
          </a:blip>
          <a:srcRect t="-202"/>
          <a:stretch/>
        </p:blipFill>
        <p:spPr>
          <a:xfrm>
            <a:off x="4849792" y="1724927"/>
            <a:ext cx="4294208" cy="4700587"/>
          </a:xfrm>
          <a:prstGeom prst="rect">
            <a:avLst/>
          </a:prstGeom>
        </p:spPr>
      </p:pic>
    </p:spTree>
    <p:extLst>
      <p:ext uri="{BB962C8B-B14F-4D97-AF65-F5344CB8AC3E}">
        <p14:creationId xmlns:p14="http://schemas.microsoft.com/office/powerpoint/2010/main" val="135049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Military Funeral Honors Support continued</a:t>
            </a:r>
          </a:p>
        </p:txBody>
      </p:sp>
      <p:sp>
        <p:nvSpPr>
          <p:cNvPr id="4" name="Content Placeholder 1">
            <a:extLst>
              <a:ext uri="{FF2B5EF4-FFF2-40B4-BE49-F238E27FC236}">
                <a16:creationId xmlns:a16="http://schemas.microsoft.com/office/drawing/2014/main" id="{A38ED334-DB3D-6D49-9780-595177BF12E4}"/>
              </a:ext>
            </a:extLst>
          </p:cNvPr>
          <p:cNvSpPr txBox="1">
            <a:spLocks/>
          </p:cNvSpPr>
          <p:nvPr/>
        </p:nvSpPr>
        <p:spPr>
          <a:xfrm>
            <a:off x="357808" y="1820677"/>
            <a:ext cx="4214192" cy="4493202"/>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yriad Pro" panose="020B0503030403020204" pitchFamily="34"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Myriad Pro" panose="020B0503030403020204" pitchFamily="34"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yriad Pro" panose="020B0503030403020204" pitchFamily="34" charset="0"/>
                <a:ea typeface="+mn-ea"/>
                <a:cs typeface="+mn-cs"/>
              </a:defRPr>
            </a:lvl4pPr>
            <a:lvl5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SzPct val="120000"/>
              <a:defRPr/>
            </a:pPr>
            <a:r>
              <a:rPr lang="en-US" altLang="en-US" sz="3600" b="1" dirty="0">
                <a:solidFill>
                  <a:srgbClr val="1F355E"/>
                </a:solidFill>
                <a:latin typeface="+mn-lt"/>
              </a:rPr>
              <a:t>Retiree and veteran military funeral honors support:</a:t>
            </a:r>
          </a:p>
          <a:p>
            <a:pPr>
              <a:spcBef>
                <a:spcPts val="600"/>
              </a:spcBef>
              <a:spcAft>
                <a:spcPts val="600"/>
              </a:spcAft>
              <a:buSzPct val="120000"/>
              <a:defRPr/>
            </a:pPr>
            <a:r>
              <a:rPr lang="en-US" sz="3200" i="1" dirty="0">
                <a:solidFill>
                  <a:srgbClr val="1F355E"/>
                </a:solidFill>
                <a:latin typeface="+mn-lt"/>
              </a:rPr>
              <a:t>Retirees: </a:t>
            </a:r>
            <a:r>
              <a:rPr lang="en-US" sz="3200" i="1" dirty="0">
                <a:solidFill>
                  <a:srgbClr val="C00000"/>
                </a:solidFill>
                <a:latin typeface="+mn-lt"/>
              </a:rPr>
              <a:t>two- to seven-person detail</a:t>
            </a:r>
          </a:p>
          <a:p>
            <a:pPr marL="342900" lvl="3" indent="-342900">
              <a:spcBef>
                <a:spcPts val="600"/>
              </a:spcBef>
              <a:spcAft>
                <a:spcPts val="600"/>
              </a:spcAft>
              <a:buClr>
                <a:srgbClr val="C00000"/>
              </a:buClr>
              <a:buSzPct val="120000"/>
              <a:buFont typeface="Arial" panose="020B0604020202020204" pitchFamily="34" charset="0"/>
              <a:buChar char="•"/>
              <a:defRPr/>
            </a:pPr>
            <a:r>
              <a:rPr lang="en-US" sz="2900" dirty="0">
                <a:solidFill>
                  <a:schemeClr val="tx1">
                    <a:lumMod val="75000"/>
                    <a:lumOff val="25000"/>
                  </a:schemeClr>
                </a:solidFill>
                <a:latin typeface="+mn-lt"/>
              </a:rPr>
              <a:t>Three-person firing party </a:t>
            </a:r>
            <a:r>
              <a:rPr lang="en-US" sz="2900" i="1" dirty="0">
                <a:solidFill>
                  <a:schemeClr val="tx1">
                    <a:lumMod val="75000"/>
                    <a:lumOff val="25000"/>
                  </a:schemeClr>
                </a:solidFill>
                <a:latin typeface="+mn-lt"/>
              </a:rPr>
              <a:t>(if available)</a:t>
            </a:r>
          </a:p>
          <a:p>
            <a:pPr marL="342900" lvl="3" indent="-342900">
              <a:spcBef>
                <a:spcPts val="600"/>
              </a:spcBef>
              <a:spcAft>
                <a:spcPts val="600"/>
              </a:spcAft>
              <a:buClr>
                <a:srgbClr val="C00000"/>
              </a:buClr>
              <a:buSzPct val="120000"/>
              <a:buFont typeface="Arial" panose="020B0604020202020204" pitchFamily="34" charset="0"/>
              <a:buChar char="•"/>
              <a:defRPr/>
            </a:pPr>
            <a:r>
              <a:rPr lang="en-US" sz="2900" dirty="0">
                <a:solidFill>
                  <a:schemeClr val="tx1">
                    <a:lumMod val="75000"/>
                    <a:lumOff val="25000"/>
                  </a:schemeClr>
                </a:solidFill>
                <a:latin typeface="+mn-lt"/>
              </a:rPr>
              <a:t>Pallbearer support </a:t>
            </a:r>
            <a:r>
              <a:rPr lang="en-US" sz="2900" i="1" dirty="0">
                <a:solidFill>
                  <a:schemeClr val="tx1">
                    <a:lumMod val="75000"/>
                    <a:lumOff val="25000"/>
                  </a:schemeClr>
                </a:solidFill>
                <a:latin typeface="+mn-lt"/>
              </a:rPr>
              <a:t>(if available)</a:t>
            </a:r>
          </a:p>
          <a:p>
            <a:pPr marL="342900" lvl="3" indent="-342900">
              <a:spcBef>
                <a:spcPts val="600"/>
              </a:spcBef>
              <a:spcAft>
                <a:spcPts val="600"/>
              </a:spcAft>
              <a:buClr>
                <a:srgbClr val="C00000"/>
              </a:buClr>
              <a:buSzPct val="120000"/>
              <a:buFont typeface="Arial" panose="020B0604020202020204" pitchFamily="34" charset="0"/>
              <a:buChar char="•"/>
              <a:defRPr/>
            </a:pPr>
            <a:r>
              <a:rPr lang="en-US" sz="2900" dirty="0">
                <a:solidFill>
                  <a:schemeClr val="tx1">
                    <a:lumMod val="75000"/>
                    <a:lumOff val="25000"/>
                  </a:schemeClr>
                </a:solidFill>
                <a:latin typeface="+mn-lt"/>
              </a:rPr>
              <a:t>Flag fold and offering of condolences</a:t>
            </a:r>
            <a:r>
              <a:rPr lang="en-US" sz="2900" dirty="0">
                <a:solidFill>
                  <a:srgbClr val="C00000"/>
                </a:solidFill>
                <a:latin typeface="+mn-lt"/>
              </a:rPr>
              <a:t>*</a:t>
            </a:r>
          </a:p>
          <a:p>
            <a:pPr marL="342900" lvl="3" indent="-342900">
              <a:spcBef>
                <a:spcPts val="600"/>
              </a:spcBef>
              <a:spcAft>
                <a:spcPts val="600"/>
              </a:spcAft>
              <a:buClr>
                <a:srgbClr val="C00000"/>
              </a:buClr>
              <a:buSzPct val="120000"/>
              <a:buFont typeface="Arial" panose="020B0604020202020204" pitchFamily="34" charset="0"/>
              <a:buChar char="•"/>
              <a:defRPr/>
            </a:pPr>
            <a:r>
              <a:rPr lang="en-US" sz="2900" dirty="0">
                <a:solidFill>
                  <a:schemeClr val="tx1">
                    <a:lumMod val="75000"/>
                    <a:lumOff val="25000"/>
                  </a:schemeClr>
                </a:solidFill>
                <a:latin typeface="+mn-lt"/>
              </a:rPr>
              <a:t>Playing of Taps</a:t>
            </a:r>
            <a:br>
              <a:rPr lang="en-US" sz="2900" dirty="0">
                <a:solidFill>
                  <a:schemeClr val="tx1">
                    <a:lumMod val="75000"/>
                    <a:lumOff val="25000"/>
                  </a:schemeClr>
                </a:solidFill>
                <a:latin typeface="+mn-lt"/>
              </a:rPr>
            </a:br>
            <a:endParaRPr lang="en-US" sz="1900" dirty="0">
              <a:solidFill>
                <a:schemeClr val="accent2">
                  <a:lumMod val="50000"/>
                </a:schemeClr>
              </a:solidFill>
              <a:latin typeface="+mn-lt"/>
            </a:endParaRPr>
          </a:p>
          <a:p>
            <a:pPr lvl="2">
              <a:spcBef>
                <a:spcPts val="600"/>
              </a:spcBef>
              <a:spcAft>
                <a:spcPts val="600"/>
              </a:spcAft>
              <a:buSzPct val="120000"/>
              <a:defRPr/>
            </a:pPr>
            <a:r>
              <a:rPr lang="en-US" sz="3200" i="1" dirty="0">
                <a:solidFill>
                  <a:srgbClr val="1F355E"/>
                </a:solidFill>
                <a:latin typeface="+mn-lt"/>
              </a:rPr>
              <a:t>Veterans: </a:t>
            </a:r>
            <a:r>
              <a:rPr lang="en-US" sz="3200" i="1" dirty="0">
                <a:solidFill>
                  <a:srgbClr val="C00000"/>
                </a:solidFill>
                <a:latin typeface="+mn-lt"/>
              </a:rPr>
              <a:t>two-person detail</a:t>
            </a:r>
          </a:p>
          <a:p>
            <a:pPr marL="342900" lvl="3" indent="-342900">
              <a:spcBef>
                <a:spcPts val="600"/>
              </a:spcBef>
              <a:spcAft>
                <a:spcPts val="600"/>
              </a:spcAft>
              <a:buClr>
                <a:srgbClr val="C00000"/>
              </a:buClr>
              <a:buSzPct val="120000"/>
              <a:buFont typeface="Arial" panose="020B0604020202020204" pitchFamily="34" charset="0"/>
              <a:buChar char="•"/>
              <a:defRPr/>
            </a:pPr>
            <a:r>
              <a:rPr lang="en-US" sz="3200" dirty="0">
                <a:solidFill>
                  <a:schemeClr val="tx1">
                    <a:lumMod val="75000"/>
                    <a:lumOff val="25000"/>
                  </a:schemeClr>
                </a:solidFill>
                <a:latin typeface="+mn-lt"/>
              </a:rPr>
              <a:t>F</a:t>
            </a:r>
            <a:r>
              <a:rPr lang="en-US" sz="2900" dirty="0">
                <a:solidFill>
                  <a:schemeClr val="tx1">
                    <a:lumMod val="75000"/>
                    <a:lumOff val="25000"/>
                  </a:schemeClr>
                </a:solidFill>
                <a:latin typeface="+mn-lt"/>
              </a:rPr>
              <a:t>lag fold and offering of condolences</a:t>
            </a:r>
            <a:r>
              <a:rPr lang="en-US" sz="2900" dirty="0">
                <a:solidFill>
                  <a:srgbClr val="C00000"/>
                </a:solidFill>
                <a:latin typeface="+mn-lt"/>
              </a:rPr>
              <a:t>*</a:t>
            </a:r>
          </a:p>
          <a:p>
            <a:pPr marL="342900" lvl="3" indent="-342900">
              <a:spcBef>
                <a:spcPts val="600"/>
              </a:spcBef>
              <a:spcAft>
                <a:spcPts val="600"/>
              </a:spcAft>
              <a:buClr>
                <a:srgbClr val="C00000"/>
              </a:buClr>
              <a:buSzPct val="120000"/>
              <a:buFont typeface="Arial" panose="020B0604020202020204" pitchFamily="34" charset="0"/>
              <a:buChar char="•"/>
              <a:defRPr/>
            </a:pPr>
            <a:r>
              <a:rPr lang="en-US" sz="2900" dirty="0">
                <a:solidFill>
                  <a:schemeClr val="tx1">
                    <a:lumMod val="75000"/>
                    <a:lumOff val="25000"/>
                  </a:schemeClr>
                </a:solidFill>
                <a:latin typeface="+mn-lt"/>
              </a:rPr>
              <a:t>Playing of Taps</a:t>
            </a:r>
          </a:p>
          <a:p>
            <a:pPr marL="803275">
              <a:spcBef>
                <a:spcPts val="600"/>
              </a:spcBef>
              <a:spcAft>
                <a:spcPts val="400"/>
              </a:spcAft>
              <a:defRPr/>
            </a:pPr>
            <a:br>
              <a:rPr lang="en-US" sz="2500" i="1" dirty="0">
                <a:solidFill>
                  <a:schemeClr val="accent5">
                    <a:lumMod val="75000"/>
                  </a:schemeClr>
                </a:solidFill>
              </a:rPr>
            </a:br>
            <a:endParaRPr lang="en-US" dirty="0"/>
          </a:p>
        </p:txBody>
      </p:sp>
      <p:sp>
        <p:nvSpPr>
          <p:cNvPr id="8" name="Rectangle 7">
            <a:extLst>
              <a:ext uri="{FF2B5EF4-FFF2-40B4-BE49-F238E27FC236}">
                <a16:creationId xmlns:a16="http://schemas.microsoft.com/office/drawing/2014/main" id="{64B9EA1B-96E4-1447-BD16-A55C4895DCFF}"/>
              </a:ext>
            </a:extLst>
          </p:cNvPr>
          <p:cNvSpPr/>
          <p:nvPr/>
        </p:nvSpPr>
        <p:spPr>
          <a:xfrm>
            <a:off x="0" y="5482882"/>
            <a:ext cx="4750904" cy="830997"/>
          </a:xfrm>
          <a:prstGeom prst="rect">
            <a:avLst/>
          </a:prstGeom>
        </p:spPr>
        <p:txBody>
          <a:bodyPr wrap="square">
            <a:spAutoFit/>
          </a:bodyPr>
          <a:lstStyle/>
          <a:p>
            <a:pPr marL="803275">
              <a:spcBef>
                <a:spcPts val="600"/>
              </a:spcBef>
              <a:spcAft>
                <a:spcPts val="400"/>
              </a:spcAft>
              <a:defRPr/>
            </a:pPr>
            <a:r>
              <a:rPr lang="en-US" sz="1200" i="1" dirty="0">
                <a:solidFill>
                  <a:srgbClr val="C00000"/>
                </a:solidFill>
              </a:rPr>
              <a:t>* </a:t>
            </a:r>
            <a:r>
              <a:rPr lang="en-US" sz="1200" i="1" dirty="0">
                <a:solidFill>
                  <a:srgbClr val="0070C0"/>
                </a:solidFill>
              </a:rPr>
              <a:t>Air Force and Space Force representatives (officer and/or enlisted) will fold and present the interment flag to the next of kin or designated representative. (The </a:t>
            </a:r>
            <a:r>
              <a:rPr lang="en-US" altLang="en-US" sz="1200" i="1" dirty="0">
                <a:solidFill>
                  <a:srgbClr val="0070C0"/>
                </a:solidFill>
              </a:rPr>
              <a:t>U.S. interment flag is not provided by the servicing honor guard team.)</a:t>
            </a:r>
          </a:p>
        </p:txBody>
      </p:sp>
      <p:pic>
        <p:nvPicPr>
          <p:cNvPr id="10" name="Picture 9" descr="Miltary Honor Guards">
            <a:extLst>
              <a:ext uri="{FF2B5EF4-FFF2-40B4-BE49-F238E27FC236}">
                <a16:creationId xmlns:a16="http://schemas.microsoft.com/office/drawing/2014/main" id="{F57F538C-1554-F349-A55C-5CF78CC25DA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914310" y="1724928"/>
            <a:ext cx="4214192" cy="4684701"/>
          </a:xfrm>
          <a:prstGeom prst="rect">
            <a:avLst/>
          </a:prstGeom>
        </p:spPr>
      </p:pic>
    </p:spTree>
    <p:extLst>
      <p:ext uri="{BB962C8B-B14F-4D97-AF65-F5344CB8AC3E}">
        <p14:creationId xmlns:p14="http://schemas.microsoft.com/office/powerpoint/2010/main" val="228355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Flyover Request Process - 1 of 3</a:t>
            </a:r>
          </a:p>
        </p:txBody>
      </p:sp>
      <p:pic>
        <p:nvPicPr>
          <p:cNvPr id="6" name="Picture 5" descr="Miltary Honor Guards">
            <a:extLst>
              <a:ext uri="{FF2B5EF4-FFF2-40B4-BE49-F238E27FC236}">
                <a16:creationId xmlns:a16="http://schemas.microsoft.com/office/drawing/2014/main" id="{806C5C20-9048-D946-8D83-2BD2729101C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743215"/>
            <a:ext cx="3463038" cy="4664297"/>
          </a:xfrm>
          <a:prstGeom prst="rect">
            <a:avLst/>
          </a:prstGeom>
        </p:spPr>
      </p:pic>
      <p:sp>
        <p:nvSpPr>
          <p:cNvPr id="2" name="Content Placeholder 1"/>
          <p:cNvSpPr>
            <a:spLocks noGrp="1"/>
          </p:cNvSpPr>
          <p:nvPr>
            <p:ph idx="1"/>
          </p:nvPr>
        </p:nvSpPr>
        <p:spPr>
          <a:xfrm>
            <a:off x="3474831" y="1723929"/>
            <a:ext cx="5605856" cy="4496121"/>
          </a:xfrm>
        </p:spPr>
        <p:txBody>
          <a:bodyPr/>
          <a:lstStyle/>
          <a:p>
            <a:pPr marL="91440" indent="0">
              <a:spcBef>
                <a:spcPts val="600"/>
              </a:spcBef>
              <a:spcAft>
                <a:spcPts val="600"/>
              </a:spcAft>
              <a:buNone/>
              <a:defRPr/>
            </a:pPr>
            <a:r>
              <a:rPr lang="en-US" altLang="en-US" sz="2000" b="1" dirty="0">
                <a:solidFill>
                  <a:srgbClr val="1F355E"/>
                </a:solidFill>
              </a:rPr>
              <a:t>Person authorized to direct disposition, next of kin or funeral home requests flyover:</a:t>
            </a:r>
          </a:p>
          <a:p>
            <a:pPr>
              <a:spcBef>
                <a:spcPts val="600"/>
              </a:spcBef>
              <a:defRPr/>
            </a:pPr>
            <a:r>
              <a:rPr lang="en-US" altLang="en-US" sz="1800" dirty="0"/>
              <a:t>Make your request as early as possible, but no later than </a:t>
            </a:r>
            <a:r>
              <a:rPr lang="en-US" altLang="en-US" sz="1800" b="1" u="sng" dirty="0"/>
              <a:t>seven business days</a:t>
            </a:r>
            <a:r>
              <a:rPr lang="en-US" altLang="en-US" sz="1800" b="1" dirty="0"/>
              <a:t> </a:t>
            </a:r>
            <a:r>
              <a:rPr lang="en-US" altLang="en-US" sz="1800" dirty="0"/>
              <a:t>before the flyover date  </a:t>
            </a:r>
          </a:p>
          <a:p>
            <a:pPr>
              <a:spcBef>
                <a:spcPts val="600"/>
              </a:spcBef>
              <a:defRPr/>
            </a:pPr>
            <a:r>
              <a:rPr lang="en-US" altLang="en-US" sz="1800" dirty="0"/>
              <a:t>Check eligibility through an Air Force mortuary officer, honor guard team or Air Force Mortuary Affairs Operations representative</a:t>
            </a:r>
          </a:p>
          <a:p>
            <a:pPr>
              <a:spcBef>
                <a:spcPts val="600"/>
              </a:spcBef>
              <a:defRPr/>
            </a:pPr>
            <a:r>
              <a:rPr lang="en-US" altLang="en-US" sz="1800" dirty="0"/>
              <a:t>Know that flyovers may be limited or not included in the ceremony depending on the availability of aircrew/aircraft, the weather, funeral location and/or operational commitments</a:t>
            </a:r>
          </a:p>
          <a:p>
            <a:pPr marL="80010" lvl="0" indent="0" algn="ctr">
              <a:spcBef>
                <a:spcPts val="600"/>
              </a:spcBef>
              <a:spcAft>
                <a:spcPts val="0"/>
              </a:spcAft>
              <a:buClrTx/>
              <a:buSzTx/>
              <a:buNone/>
              <a:defRPr/>
            </a:pPr>
            <a:r>
              <a:rPr lang="en-US" altLang="en-US" sz="1800" b="1" i="1" dirty="0">
                <a:solidFill>
                  <a:prstClr val="black">
                    <a:lumMod val="75000"/>
                    <a:lumOff val="25000"/>
                  </a:prstClr>
                </a:solidFill>
                <a:cs typeface="+mn-cs"/>
              </a:rPr>
              <a:t>Any aircraft can fulfill a flyover request.</a:t>
            </a:r>
          </a:p>
        </p:txBody>
      </p:sp>
    </p:spTree>
    <p:extLst>
      <p:ext uri="{BB962C8B-B14F-4D97-AF65-F5344CB8AC3E}">
        <p14:creationId xmlns:p14="http://schemas.microsoft.com/office/powerpoint/2010/main" val="92430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Flyover Request Process - 2 of 3</a:t>
            </a:r>
          </a:p>
        </p:txBody>
      </p:sp>
      <p:sp>
        <p:nvSpPr>
          <p:cNvPr id="2" name="Content Placeholder 1"/>
          <p:cNvSpPr>
            <a:spLocks noGrp="1"/>
          </p:cNvSpPr>
          <p:nvPr>
            <p:ph idx="1"/>
          </p:nvPr>
        </p:nvSpPr>
        <p:spPr>
          <a:xfrm>
            <a:off x="268654" y="1815946"/>
            <a:ext cx="8606692" cy="4425828"/>
          </a:xfrm>
        </p:spPr>
        <p:txBody>
          <a:bodyPr/>
          <a:lstStyle/>
          <a:p>
            <a:pPr marL="426085" indent="-342900">
              <a:spcAft>
                <a:spcPts val="600"/>
              </a:spcAft>
              <a:defRPr/>
            </a:pPr>
            <a:r>
              <a:rPr lang="en-US" altLang="en-US" sz="2000" dirty="0"/>
              <a:t>Active duty/retired four- and five-star general officers regardless of aeronautical rating</a:t>
            </a:r>
          </a:p>
          <a:p>
            <a:pPr marL="426085" indent="-342900">
              <a:spcAft>
                <a:spcPts val="600"/>
              </a:spcAft>
              <a:defRPr/>
            </a:pPr>
            <a:r>
              <a:rPr lang="en-US" altLang="en-US" sz="2000" dirty="0"/>
              <a:t>Medal of Honor, Air Force Cross, Army Distinguished Service Cross or Navy Cross recipients</a:t>
            </a:r>
          </a:p>
          <a:p>
            <a:pPr marL="426085" indent="-342900">
              <a:spcAft>
                <a:spcPts val="600"/>
              </a:spcAft>
              <a:defRPr/>
            </a:pPr>
            <a:r>
              <a:rPr lang="en-US" altLang="en-US" sz="2000" dirty="0"/>
              <a:t>Air Force aviators who have achieved one or more officially recognized aerial victories</a:t>
            </a:r>
          </a:p>
          <a:p>
            <a:pPr marL="426085" indent="-342900">
              <a:spcAft>
                <a:spcPts val="600"/>
              </a:spcAft>
              <a:defRPr/>
            </a:pPr>
            <a:r>
              <a:rPr lang="en-US" altLang="en-US" sz="2000" dirty="0"/>
              <a:t>Air Force members (active duty, retired or honorably separated) who were prisoners of war</a:t>
            </a:r>
          </a:p>
          <a:p>
            <a:pPr marL="426085" indent="-342900">
              <a:spcAft>
                <a:spcPts val="600"/>
              </a:spcAft>
              <a:defRPr/>
            </a:pPr>
            <a:r>
              <a:rPr lang="en-US" altLang="en-US" sz="2000" dirty="0"/>
              <a:t>Active or retired chief master sergeants of the Air Force</a:t>
            </a:r>
          </a:p>
          <a:p>
            <a:pPr marL="426085" indent="-342900">
              <a:spcAft>
                <a:spcPts val="600"/>
              </a:spcAft>
              <a:defRPr/>
            </a:pPr>
            <a:r>
              <a:rPr lang="en-US" altLang="en-US" sz="2000" dirty="0"/>
              <a:t>Active-duty or currently-serving Reserve Component rated officers</a:t>
            </a:r>
          </a:p>
          <a:p>
            <a:pPr marL="426085" indent="-342900">
              <a:spcAft>
                <a:spcPts val="600"/>
              </a:spcAft>
              <a:defRPr/>
            </a:pPr>
            <a:r>
              <a:rPr lang="en-US" altLang="en-US" sz="2000" dirty="0"/>
              <a:t>Career enlisted aviators (1AXXX enlisted crewmembers, i.e., flight engineers, loadmasters, boom operators, etc.)</a:t>
            </a:r>
          </a:p>
        </p:txBody>
      </p:sp>
    </p:spTree>
    <p:extLst>
      <p:ext uri="{BB962C8B-B14F-4D97-AF65-F5344CB8AC3E}">
        <p14:creationId xmlns:p14="http://schemas.microsoft.com/office/powerpoint/2010/main" val="3820283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601340-AF7D-EE42-B07E-D44998E79B9A}"/>
              </a:ext>
            </a:extLst>
          </p:cNvPr>
          <p:cNvSpPr>
            <a:spLocks noGrp="1"/>
          </p:cNvSpPr>
          <p:nvPr>
            <p:ph type="title"/>
          </p:nvPr>
        </p:nvSpPr>
        <p:spPr/>
        <p:txBody>
          <a:bodyPr/>
          <a:lstStyle/>
          <a:p>
            <a:r>
              <a:rPr lang="en-US" dirty="0"/>
              <a:t>Flyover Request Process - 3 of 3</a:t>
            </a:r>
          </a:p>
        </p:txBody>
      </p:sp>
      <p:sp>
        <p:nvSpPr>
          <p:cNvPr id="6" name="Content Placeholder 2">
            <a:extLst>
              <a:ext uri="{FF2B5EF4-FFF2-40B4-BE49-F238E27FC236}">
                <a16:creationId xmlns:a16="http://schemas.microsoft.com/office/drawing/2014/main" id="{3EC949FF-8261-8044-8386-1B2908C3CE7A}"/>
              </a:ext>
            </a:extLst>
          </p:cNvPr>
          <p:cNvSpPr txBox="1">
            <a:spLocks/>
          </p:cNvSpPr>
          <p:nvPr/>
        </p:nvSpPr>
        <p:spPr>
          <a:xfrm>
            <a:off x="35550" y="1747553"/>
            <a:ext cx="5724020" cy="4675018"/>
          </a:xfrm>
          <a:prstGeom prst="rect">
            <a:avLst/>
          </a:prstGeom>
          <a:noFill/>
        </p:spPr>
        <p:txBody>
          <a:bodyPr lIns="182880" tIns="228600" rIns="182880" bIns="228600">
            <a:normAutofit fontScale="92500" lnSpcReduction="20000"/>
          </a:bodyPr>
          <a:lstStyle>
            <a:lvl1pPr marL="365760" indent="-274320" algn="l" defTabSz="457200" rtl="0" eaLnBrk="1" latinLnBrk="0" hangingPunct="1">
              <a:lnSpc>
                <a:spcPct val="100000"/>
              </a:lnSpc>
              <a:spcBef>
                <a:spcPts val="0"/>
              </a:spcBef>
              <a:spcAft>
                <a:spcPts val="1200"/>
              </a:spcAft>
              <a:buClr>
                <a:srgbClr val="BE242C"/>
              </a:buClr>
              <a:buSzPct val="140000"/>
              <a:buFont typeface="Arial"/>
              <a:buChar char="•"/>
              <a:defRPr sz="2400" b="0" i="0" kern="1200">
                <a:solidFill>
                  <a:schemeClr val="tx1">
                    <a:lumMod val="75000"/>
                    <a:lumOff val="25000"/>
                  </a:schemeClr>
                </a:solidFill>
                <a:latin typeface="Calibri"/>
                <a:ea typeface="+mn-ea"/>
                <a:cs typeface="Calibri"/>
              </a:defRPr>
            </a:lvl1pPr>
            <a:lvl2pPr marL="742950" indent="-285750" algn="l" defTabSz="457200" rtl="0" eaLnBrk="1" latinLnBrk="0" hangingPunct="1">
              <a:lnSpc>
                <a:spcPct val="100000"/>
              </a:lnSpc>
              <a:spcBef>
                <a:spcPts val="0"/>
              </a:spcBef>
              <a:spcAft>
                <a:spcPts val="600"/>
              </a:spcAft>
              <a:buClr>
                <a:srgbClr val="003A6D"/>
              </a:buClr>
              <a:buSzPct val="120000"/>
              <a:buFont typeface="Arial"/>
              <a:buChar char="•"/>
              <a:defRPr sz="2000" b="0" i="0" kern="1200">
                <a:solidFill>
                  <a:srgbClr val="184365"/>
                </a:solidFill>
                <a:latin typeface="Calibri"/>
                <a:ea typeface="+mn-ea"/>
                <a:cs typeface="Calibri"/>
              </a:defRPr>
            </a:lvl2pPr>
            <a:lvl3pPr marL="1143000" indent="-228600" algn="l" defTabSz="457200" rtl="0" eaLnBrk="1" latinLnBrk="0" hangingPunct="1">
              <a:lnSpc>
                <a:spcPct val="100000"/>
              </a:lnSpc>
              <a:spcBef>
                <a:spcPts val="0"/>
              </a:spcBef>
              <a:spcAft>
                <a:spcPts val="600"/>
              </a:spcAft>
              <a:buClr>
                <a:srgbClr val="003A6D"/>
              </a:buClr>
              <a:buSzPct val="120000"/>
              <a:buFont typeface="Arial"/>
              <a:buChar char="•"/>
              <a:defRPr sz="1800" b="0" i="0" kern="1200">
                <a:solidFill>
                  <a:srgbClr val="404040"/>
                </a:solidFill>
                <a:latin typeface="Calibri"/>
                <a:ea typeface="+mn-ea"/>
                <a:cs typeface="Calibri"/>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Bef>
                <a:spcPct val="50000"/>
              </a:spcBef>
              <a:buNone/>
              <a:defRPr/>
            </a:pPr>
            <a:r>
              <a:rPr lang="en-US" altLang="en-US" sz="2200" b="1" dirty="0">
                <a:solidFill>
                  <a:srgbClr val="1F355E"/>
                </a:solidFill>
                <a:latin typeface="+mn-lt"/>
              </a:rPr>
              <a:t>Flyover request package must include:</a:t>
            </a:r>
          </a:p>
          <a:p>
            <a:pPr marL="742950" lvl="4" indent="-285750">
              <a:spcBef>
                <a:spcPct val="50000"/>
              </a:spcBef>
              <a:buClr>
                <a:srgbClr val="C00000"/>
              </a:buClr>
              <a:buSzPct val="120000"/>
              <a:buFont typeface="Arial" panose="020B0604020202020204" pitchFamily="34" charset="0"/>
              <a:buChar char="•"/>
              <a:defRPr/>
            </a:pPr>
            <a:r>
              <a:rPr lang="en-US" altLang="en-US" dirty="0">
                <a:solidFill>
                  <a:schemeClr val="tx1">
                    <a:lumMod val="75000"/>
                    <a:lumOff val="25000"/>
                  </a:schemeClr>
                </a:solidFill>
                <a:latin typeface="+mn-lt"/>
              </a:rPr>
              <a:t>DD Form 214 </a:t>
            </a:r>
          </a:p>
          <a:p>
            <a:pPr marL="742950" lvl="4" indent="-285750">
              <a:spcBef>
                <a:spcPct val="50000"/>
              </a:spcBef>
              <a:buClr>
                <a:srgbClr val="C00000"/>
              </a:buClr>
              <a:buSzPct val="120000"/>
              <a:buFont typeface="Arial" panose="020B0604020202020204" pitchFamily="34" charset="0"/>
              <a:buChar char="•"/>
              <a:defRPr/>
            </a:pPr>
            <a:r>
              <a:rPr lang="en-US" altLang="en-US" dirty="0">
                <a:solidFill>
                  <a:schemeClr val="tx1">
                    <a:lumMod val="75000"/>
                    <a:lumOff val="25000"/>
                  </a:schemeClr>
                </a:solidFill>
                <a:latin typeface="+mn-lt"/>
              </a:rPr>
              <a:t>Biography </a:t>
            </a:r>
          </a:p>
          <a:p>
            <a:pPr marL="742950" lvl="4" indent="-285750">
              <a:spcBef>
                <a:spcPct val="50000"/>
              </a:spcBef>
              <a:buClr>
                <a:srgbClr val="C00000"/>
              </a:buClr>
              <a:buSzPct val="120000"/>
              <a:buFont typeface="Arial" panose="020B0604020202020204" pitchFamily="34" charset="0"/>
              <a:buChar char="•"/>
              <a:defRPr/>
            </a:pPr>
            <a:r>
              <a:rPr lang="en-US" altLang="en-US" dirty="0">
                <a:solidFill>
                  <a:schemeClr val="tx1">
                    <a:lumMod val="75000"/>
                    <a:lumOff val="25000"/>
                  </a:schemeClr>
                </a:solidFill>
                <a:latin typeface="+mn-lt"/>
              </a:rPr>
              <a:t>Letter signed by the next of kin or requester</a:t>
            </a:r>
          </a:p>
          <a:p>
            <a:pPr marL="285750" lvl="3" indent="-285750">
              <a:spcBef>
                <a:spcPct val="50000"/>
              </a:spcBef>
              <a:buNone/>
              <a:defRPr/>
            </a:pPr>
            <a:r>
              <a:rPr lang="en-US" altLang="en-US" sz="2200" b="1" dirty="0">
                <a:solidFill>
                  <a:srgbClr val="1F355E"/>
                </a:solidFill>
                <a:latin typeface="Calibri"/>
                <a:cs typeface="+mn-cs"/>
              </a:rPr>
              <a:t>Letter will include:</a:t>
            </a:r>
          </a:p>
          <a:p>
            <a:pPr marL="742950" lvl="4" indent="-285750">
              <a:spcBef>
                <a:spcPct val="50000"/>
              </a:spcBef>
              <a:buClr>
                <a:srgbClr val="C00000"/>
              </a:buClr>
              <a:buSzPct val="120000"/>
              <a:buFont typeface="Arial" panose="020B0604020202020204" pitchFamily="34" charset="0"/>
              <a:buChar char="•"/>
              <a:defRPr/>
            </a:pPr>
            <a:r>
              <a:rPr lang="en-US" altLang="en-US" dirty="0">
                <a:solidFill>
                  <a:prstClr val="black">
                    <a:lumMod val="75000"/>
                    <a:lumOff val="25000"/>
                  </a:prstClr>
                </a:solidFill>
                <a:latin typeface="Calibri"/>
                <a:cs typeface="+mn-cs"/>
              </a:rPr>
              <a:t>Name, address and phone number of the requester</a:t>
            </a:r>
          </a:p>
          <a:p>
            <a:pPr marL="742950" lvl="4" indent="-285750">
              <a:spcBef>
                <a:spcPct val="50000"/>
              </a:spcBef>
              <a:buClr>
                <a:srgbClr val="C00000"/>
              </a:buClr>
              <a:buSzPct val="120000"/>
              <a:buFont typeface="Arial" panose="020B0604020202020204" pitchFamily="34" charset="0"/>
              <a:buChar char="•"/>
              <a:defRPr/>
            </a:pPr>
            <a:r>
              <a:rPr lang="en-US" altLang="en-US" dirty="0">
                <a:solidFill>
                  <a:prstClr val="black">
                    <a:lumMod val="75000"/>
                    <a:lumOff val="25000"/>
                  </a:prstClr>
                </a:solidFill>
                <a:latin typeface="Calibri"/>
                <a:cs typeface="+mn-cs"/>
              </a:rPr>
              <a:t>Location, date and time of service</a:t>
            </a:r>
          </a:p>
          <a:p>
            <a:pPr marL="285750" lvl="3" indent="-285750">
              <a:spcBef>
                <a:spcPct val="50000"/>
              </a:spcBef>
              <a:buClr>
                <a:srgbClr val="9C1420"/>
              </a:buClr>
              <a:buSzPct val="120000"/>
              <a:buNone/>
              <a:defRPr/>
            </a:pPr>
            <a:r>
              <a:rPr lang="en-US" altLang="en-US" sz="2200" b="1" dirty="0">
                <a:solidFill>
                  <a:srgbClr val="1F355E"/>
                </a:solidFill>
                <a:latin typeface="Calibri"/>
                <a:cs typeface="+mn-cs"/>
              </a:rPr>
              <a:t>Exception to policy requests are:</a:t>
            </a:r>
          </a:p>
          <a:p>
            <a:pPr marL="742950" lvl="4" indent="-285750">
              <a:spcBef>
                <a:spcPct val="50000"/>
              </a:spcBef>
              <a:buClr>
                <a:srgbClr val="C00000"/>
              </a:buClr>
              <a:buSzPct val="120000"/>
              <a:buFont typeface="Arial" panose="020B0604020202020204" pitchFamily="34" charset="0"/>
              <a:buChar char="•"/>
              <a:defRPr/>
            </a:pPr>
            <a:r>
              <a:rPr lang="en-US" altLang="en-US" dirty="0">
                <a:solidFill>
                  <a:prstClr val="black">
                    <a:lumMod val="75000"/>
                    <a:lumOff val="25000"/>
                  </a:prstClr>
                </a:solidFill>
                <a:latin typeface="Calibri"/>
                <a:cs typeface="+mn-cs"/>
              </a:rPr>
              <a:t>Based on appropriate use of limited resources</a:t>
            </a:r>
          </a:p>
          <a:p>
            <a:pPr marL="742950" lvl="4" indent="-285750">
              <a:spcBef>
                <a:spcPct val="50000"/>
              </a:spcBef>
              <a:buClr>
                <a:srgbClr val="C00000"/>
              </a:buClr>
              <a:buSzPct val="120000"/>
              <a:buFont typeface="Arial" panose="020B0604020202020204" pitchFamily="34" charset="0"/>
              <a:buChar char="•"/>
              <a:defRPr/>
            </a:pPr>
            <a:r>
              <a:rPr lang="en-US" altLang="en-US" dirty="0">
                <a:solidFill>
                  <a:prstClr val="black">
                    <a:lumMod val="75000"/>
                    <a:lumOff val="25000"/>
                  </a:prstClr>
                </a:solidFill>
                <a:latin typeface="Calibri"/>
                <a:cs typeface="+mn-cs"/>
              </a:rPr>
              <a:t>Considered only for service marked by valor or heroism</a:t>
            </a:r>
          </a:p>
          <a:p>
            <a:pPr marL="91440" indent="0">
              <a:buNone/>
            </a:pPr>
            <a:endParaRPr lang="en-US" dirty="0"/>
          </a:p>
          <a:p>
            <a:pPr marL="0" lvl="0" indent="0" algn="ctr">
              <a:spcAft>
                <a:spcPts val="0"/>
              </a:spcAft>
              <a:buClrTx/>
              <a:buSzTx/>
              <a:buNone/>
            </a:pPr>
            <a:r>
              <a:rPr lang="en-US" sz="1600" dirty="0">
                <a:solidFill>
                  <a:srgbClr val="9C1420">
                    <a:lumMod val="50000"/>
                  </a:srgbClr>
                </a:solidFill>
                <a:cs typeface="+mn-cs"/>
              </a:rPr>
              <a:t>Email package to: </a:t>
            </a:r>
            <a:r>
              <a:rPr lang="en-US" sz="1600" i="1" u="sng" dirty="0">
                <a:solidFill>
                  <a:srgbClr val="9C1420"/>
                </a:solidFill>
                <a:cs typeface="+mn-cs"/>
              </a:rPr>
              <a:t>AFMAO.HG.honorguard@us.af.mil</a:t>
            </a:r>
          </a:p>
        </p:txBody>
      </p:sp>
      <p:pic>
        <p:nvPicPr>
          <p:cNvPr id="10" name="Picture 9" descr=" Miltary Funeral Program Flyover">
            <a:extLst>
              <a:ext uri="{FF2B5EF4-FFF2-40B4-BE49-F238E27FC236}">
                <a16:creationId xmlns:a16="http://schemas.microsoft.com/office/drawing/2014/main" id="{600C7308-AA09-6541-A376-58CDF3E52AC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799326" y="1724927"/>
            <a:ext cx="3344674" cy="4697643"/>
          </a:xfrm>
          <a:prstGeom prst="rect">
            <a:avLst/>
          </a:prstGeom>
          <a:ln w="38100" cap="sq">
            <a:noFill/>
            <a:prstDash val="solid"/>
            <a:miter lim="800000"/>
          </a:ln>
          <a:effectLst/>
        </p:spPr>
      </p:pic>
    </p:spTree>
    <p:extLst>
      <p:ext uri="{BB962C8B-B14F-4D97-AF65-F5344CB8AC3E}">
        <p14:creationId xmlns:p14="http://schemas.microsoft.com/office/powerpoint/2010/main" val="1431425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FC65-A231-254D-958C-D0040EEAB311}"/>
              </a:ext>
            </a:extLst>
          </p:cNvPr>
          <p:cNvSpPr>
            <a:spLocks noGrp="1"/>
          </p:cNvSpPr>
          <p:nvPr>
            <p:ph type="title"/>
          </p:nvPr>
        </p:nvSpPr>
        <p:spPr/>
        <p:txBody>
          <a:bodyPr/>
          <a:lstStyle/>
          <a:p>
            <a:r>
              <a:rPr lang="en-US" dirty="0"/>
              <a:t>Military Funeral Honors Program Statistics</a:t>
            </a:r>
          </a:p>
        </p:txBody>
      </p:sp>
      <p:sp>
        <p:nvSpPr>
          <p:cNvPr id="2" name="Content Placeholder 1">
            <a:extLst>
              <a:ext uri="{FF2B5EF4-FFF2-40B4-BE49-F238E27FC236}">
                <a16:creationId xmlns:a16="http://schemas.microsoft.com/office/drawing/2014/main" id="{3EB271BA-BED6-9649-B022-A7FCDD0CABEE}"/>
              </a:ext>
            </a:extLst>
          </p:cNvPr>
          <p:cNvSpPr>
            <a:spLocks noGrp="1"/>
          </p:cNvSpPr>
          <p:nvPr>
            <p:ph idx="1"/>
          </p:nvPr>
        </p:nvSpPr>
        <p:spPr>
          <a:xfrm>
            <a:off x="86064" y="1628105"/>
            <a:ext cx="5813993" cy="4998601"/>
          </a:xfrm>
        </p:spPr>
        <p:txBody>
          <a:bodyPr/>
          <a:lstStyle/>
          <a:p>
            <a:pPr marL="137160" indent="0">
              <a:spcBef>
                <a:spcPts val="600"/>
              </a:spcBef>
              <a:spcAft>
                <a:spcPts val="0"/>
              </a:spcAft>
              <a:buSzPct val="120000"/>
              <a:buNone/>
            </a:pPr>
            <a:r>
              <a:rPr lang="en-US" sz="2200" b="1" dirty="0">
                <a:solidFill>
                  <a:srgbClr val="1F355E"/>
                </a:solidFill>
              </a:rPr>
              <a:t>141 base honor guards</a:t>
            </a:r>
          </a:p>
          <a:p>
            <a:pPr marL="342900" indent="-342900">
              <a:spcBef>
                <a:spcPts val="600"/>
              </a:spcBef>
              <a:spcAft>
                <a:spcPts val="0"/>
              </a:spcAft>
              <a:buSzPct val="119000"/>
              <a:buFont typeface="Arial" panose="020B0604020202020204" pitchFamily="34" charset="0"/>
              <a:buChar char="•"/>
            </a:pPr>
            <a:r>
              <a:rPr lang="en-US" sz="1900" dirty="0">
                <a:solidFill>
                  <a:schemeClr val="accent5">
                    <a:lumMod val="75000"/>
                  </a:schemeClr>
                </a:solidFill>
              </a:rPr>
              <a:t>Oversight is by state/county </a:t>
            </a:r>
          </a:p>
          <a:p>
            <a:pPr marL="342900" indent="-342900">
              <a:spcBef>
                <a:spcPts val="600"/>
              </a:spcBef>
              <a:spcAft>
                <a:spcPts val="0"/>
              </a:spcAft>
              <a:buSzPct val="119000"/>
              <a:buFont typeface="Arial" panose="020B0604020202020204" pitchFamily="34" charset="0"/>
              <a:buChar char="•"/>
            </a:pPr>
            <a:r>
              <a:rPr lang="en-US" sz="1900" dirty="0">
                <a:solidFill>
                  <a:schemeClr val="accent5">
                    <a:lumMod val="75000"/>
                  </a:schemeClr>
                </a:solidFill>
              </a:rPr>
              <a:t>Visit </a:t>
            </a:r>
            <a:r>
              <a:rPr lang="en-US" sz="1900" i="1" u="sng" dirty="0" err="1">
                <a:solidFill>
                  <a:schemeClr val="accent2"/>
                </a:solidFill>
              </a:rPr>
              <a:t>www.militaryonesource.mil</a:t>
            </a:r>
            <a:r>
              <a:rPr lang="en-US" sz="1900" dirty="0">
                <a:solidFill>
                  <a:schemeClr val="accent2">
                    <a:lumMod val="50000"/>
                  </a:schemeClr>
                </a:solidFill>
              </a:rPr>
              <a:t> </a:t>
            </a:r>
            <a:r>
              <a:rPr lang="en-US" sz="1900" dirty="0">
                <a:solidFill>
                  <a:schemeClr val="accent5">
                    <a:lumMod val="75000"/>
                  </a:schemeClr>
                </a:solidFill>
              </a:rPr>
              <a:t>for base honor guard support in your state </a:t>
            </a:r>
          </a:p>
          <a:p>
            <a:pPr marL="342900" indent="-342900">
              <a:spcBef>
                <a:spcPts val="600"/>
              </a:spcBef>
              <a:spcAft>
                <a:spcPts val="0"/>
              </a:spcAft>
              <a:buSzPct val="119000"/>
              <a:buFont typeface="Arial" panose="020B0604020202020204" pitchFamily="34" charset="0"/>
              <a:buChar char="•"/>
            </a:pPr>
            <a:r>
              <a:rPr lang="en-US" sz="1900" dirty="0">
                <a:solidFill>
                  <a:schemeClr val="accent5">
                    <a:lumMod val="75000"/>
                  </a:schemeClr>
                </a:solidFill>
              </a:rPr>
              <a:t>Or call 800-531-5803, Option 2</a:t>
            </a:r>
            <a:endParaRPr lang="en-US" sz="2200" dirty="0">
              <a:solidFill>
                <a:schemeClr val="accent2">
                  <a:lumMod val="50000"/>
                </a:schemeClr>
              </a:solidFill>
            </a:endParaRPr>
          </a:p>
          <a:p>
            <a:pPr marL="0" indent="0">
              <a:spcBef>
                <a:spcPts val="600"/>
              </a:spcBef>
              <a:spcAft>
                <a:spcPts val="0"/>
              </a:spcAft>
              <a:buSzPct val="119000"/>
              <a:buNone/>
            </a:pPr>
            <a:r>
              <a:rPr lang="en-US" sz="2200" b="1" dirty="0">
                <a:solidFill>
                  <a:srgbClr val="1F355E"/>
                </a:solidFill>
                <a:latin typeface="+mn-lt"/>
              </a:rPr>
              <a:t>Funeral honors supported (annual average):</a:t>
            </a:r>
          </a:p>
          <a:p>
            <a:pPr marL="342900" lvl="3" indent="-342900">
              <a:spcBef>
                <a:spcPts val="600"/>
              </a:spcBef>
              <a:buClr>
                <a:srgbClr val="C00000"/>
              </a:buClr>
              <a:buSzPct val="120000"/>
              <a:buFont typeface="Arial" panose="020B0604020202020204" pitchFamily="34" charset="0"/>
              <a:buChar char="•"/>
            </a:pPr>
            <a:r>
              <a:rPr lang="en-US" dirty="0">
                <a:solidFill>
                  <a:schemeClr val="accent5">
                    <a:lumMod val="75000"/>
                  </a:schemeClr>
                </a:solidFill>
                <a:latin typeface="+mn-lt"/>
              </a:rPr>
              <a:t>Active duty: 200 </a:t>
            </a:r>
          </a:p>
          <a:p>
            <a:pPr marL="342900" lvl="3" indent="-342900">
              <a:spcBef>
                <a:spcPts val="600"/>
              </a:spcBef>
              <a:buClr>
                <a:srgbClr val="C00000"/>
              </a:buClr>
              <a:buSzPct val="120000"/>
              <a:buFont typeface="Arial" panose="020B0604020202020204" pitchFamily="34" charset="0"/>
              <a:buChar char="•"/>
            </a:pPr>
            <a:r>
              <a:rPr lang="en-US" dirty="0">
                <a:solidFill>
                  <a:schemeClr val="accent5">
                    <a:lumMod val="75000"/>
                  </a:schemeClr>
                </a:solidFill>
                <a:latin typeface="+mn-lt"/>
              </a:rPr>
              <a:t>Retirees: 10,000 </a:t>
            </a:r>
          </a:p>
          <a:p>
            <a:pPr marL="342900" lvl="3" indent="-342900">
              <a:spcBef>
                <a:spcPts val="600"/>
              </a:spcBef>
              <a:buClr>
                <a:srgbClr val="C00000"/>
              </a:buClr>
              <a:buSzPct val="120000"/>
              <a:buFont typeface="Arial" panose="020B0604020202020204" pitchFamily="34" charset="0"/>
              <a:buChar char="•"/>
            </a:pPr>
            <a:r>
              <a:rPr lang="en-US" dirty="0">
                <a:solidFill>
                  <a:schemeClr val="accent5">
                    <a:lumMod val="75000"/>
                  </a:schemeClr>
                </a:solidFill>
                <a:latin typeface="+mn-lt"/>
              </a:rPr>
              <a:t>Veterans: 30,000 </a:t>
            </a:r>
            <a:endParaRPr lang="en-US" dirty="0">
              <a:solidFill>
                <a:schemeClr val="accent2">
                  <a:lumMod val="50000"/>
                </a:schemeClr>
              </a:solidFill>
              <a:latin typeface="+mn-lt"/>
            </a:endParaRPr>
          </a:p>
          <a:p>
            <a:pPr marL="0" lvl="3" indent="0">
              <a:spcBef>
                <a:spcPts val="600"/>
              </a:spcBef>
              <a:buSzPct val="120000"/>
              <a:buNone/>
            </a:pPr>
            <a:r>
              <a:rPr lang="en-US" sz="2200" b="1" dirty="0">
                <a:solidFill>
                  <a:srgbClr val="1F355E"/>
                </a:solidFill>
                <a:latin typeface="+mn-lt"/>
              </a:rPr>
              <a:t>Air Force flyover requests (annual average):</a:t>
            </a:r>
          </a:p>
          <a:p>
            <a:pPr marL="342900" lvl="2" indent="-342900">
              <a:spcBef>
                <a:spcPts val="600"/>
              </a:spcBef>
              <a:spcAft>
                <a:spcPts val="0"/>
              </a:spcAft>
              <a:buClr>
                <a:srgbClr val="C00000"/>
              </a:buClr>
              <a:buFont typeface="Arial" panose="020B0604020202020204" pitchFamily="34" charset="0"/>
              <a:buChar char="•"/>
            </a:pPr>
            <a:r>
              <a:rPr lang="en-US" sz="1900" dirty="0">
                <a:solidFill>
                  <a:schemeClr val="accent5">
                    <a:lumMod val="75000"/>
                  </a:schemeClr>
                </a:solidFill>
                <a:latin typeface="+mn-lt"/>
              </a:rPr>
              <a:t>Eligible veterans: 70</a:t>
            </a:r>
          </a:p>
          <a:p>
            <a:pPr marL="342900" lvl="2" indent="-342900">
              <a:spcBef>
                <a:spcPts val="600"/>
              </a:spcBef>
              <a:spcAft>
                <a:spcPts val="0"/>
              </a:spcAft>
              <a:buClr>
                <a:srgbClr val="C00000"/>
              </a:buClr>
              <a:buFont typeface="Arial" panose="020B0604020202020204" pitchFamily="34" charset="0"/>
              <a:buChar char="•"/>
            </a:pPr>
            <a:r>
              <a:rPr lang="en-US" sz="1900" dirty="0">
                <a:solidFill>
                  <a:schemeClr val="accent5">
                    <a:lumMod val="75000"/>
                  </a:schemeClr>
                </a:solidFill>
                <a:latin typeface="+mn-lt"/>
              </a:rPr>
              <a:t>Exception to policy veterans: 60</a:t>
            </a:r>
          </a:p>
          <a:p>
            <a:pPr marL="91440" indent="0">
              <a:buNone/>
            </a:pPr>
            <a:endParaRPr lang="en-US" dirty="0"/>
          </a:p>
        </p:txBody>
      </p:sp>
      <p:pic>
        <p:nvPicPr>
          <p:cNvPr id="4" name="Picture 3" descr="Miltary Fueral Honor Guard">
            <a:extLst>
              <a:ext uri="{FF2B5EF4-FFF2-40B4-BE49-F238E27FC236}">
                <a16:creationId xmlns:a16="http://schemas.microsoft.com/office/drawing/2014/main" id="{74A2F70E-6295-DD41-8EFC-7927ED03DB83}"/>
              </a:ext>
            </a:extLst>
          </p:cNvPr>
          <p:cNvPicPr preferRelativeResize="0">
            <a:picLocks/>
          </p:cNvPicPr>
          <p:nvPr/>
        </p:nvPicPr>
        <p:blipFill rotWithShape="1">
          <a:blip r:embed="rId2" cstate="print">
            <a:extLst>
              <a:ext uri="{28A0092B-C50C-407E-A947-70E740481C1C}">
                <a14:useLocalDpi xmlns:a14="http://schemas.microsoft.com/office/drawing/2010/main"/>
              </a:ext>
            </a:extLst>
          </a:blip>
          <a:srcRect/>
          <a:stretch/>
        </p:blipFill>
        <p:spPr>
          <a:xfrm>
            <a:off x="5572847" y="1724928"/>
            <a:ext cx="3571153" cy="468663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08358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OS_Relaunch_PPT template">
  <a:themeElements>
    <a:clrScheme name="Custom 5">
      <a:dk1>
        <a:sysClr val="windowText" lastClr="000000"/>
      </a:dk1>
      <a:lt1>
        <a:sysClr val="window" lastClr="FFFFFF"/>
      </a:lt1>
      <a:dk2>
        <a:srgbClr val="587589"/>
      </a:dk2>
      <a:lt2>
        <a:srgbClr val="FFFFFE"/>
      </a:lt2>
      <a:accent1>
        <a:srgbClr val="28496B"/>
      </a:accent1>
      <a:accent2>
        <a:srgbClr val="9C1420"/>
      </a:accent2>
      <a:accent3>
        <a:srgbClr val="6A7481"/>
      </a:accent3>
      <a:accent4>
        <a:srgbClr val="F4AA2C"/>
      </a:accent4>
      <a:accent5>
        <a:srgbClr val="3F1131"/>
      </a:accent5>
      <a:accent6>
        <a:srgbClr val="1C294E"/>
      </a:accent6>
      <a:hlink>
        <a:srgbClr val="183C5B"/>
      </a:hlink>
      <a:folHlink>
        <a:srgbClr val="2B8EC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lgn="l">
          <a:defRPr sz="2800" dirty="0" smtClean="0">
            <a:solidFill>
              <a:schemeClr val="bg1"/>
            </a:solidFill>
            <a:latin typeface="+mj-lt"/>
            <a:cs typeface="Calibri"/>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MOS_Relaunch_PPT template.potx</Template>
  <TotalTime>5667</TotalTime>
  <Words>677</Words>
  <Application>Microsoft Office PowerPoint</Application>
  <PresentationFormat>On-screen Show (4:3)</PresentationFormat>
  <Paragraphs>83</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Schoolbook</vt:lpstr>
      <vt:lpstr>Franklin Gothic Book</vt:lpstr>
      <vt:lpstr>Lucida Grande</vt:lpstr>
      <vt:lpstr>Myriad Pro</vt:lpstr>
      <vt:lpstr>MOS_Relaunch_PPT template</vt:lpstr>
      <vt:lpstr>Military Funeral Honors Program Air Force and Space Force</vt:lpstr>
      <vt:lpstr>Air Force and Space Force  Military Funeral Honors Program Mission</vt:lpstr>
      <vt:lpstr>Overview: Military Funeral Honors Program </vt:lpstr>
      <vt:lpstr>Military Funeral Honors Support</vt:lpstr>
      <vt:lpstr>Military Funeral Honors Support continued</vt:lpstr>
      <vt:lpstr>Flyover Request Process - 1 of 3</vt:lpstr>
      <vt:lpstr>Flyover Request Process - 2 of 3</vt:lpstr>
      <vt:lpstr>Flyover Request Process - 3 of 3</vt:lpstr>
      <vt:lpstr>Military Funeral Honors Program Statistics</vt:lpstr>
      <vt:lpstr>Contact: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Funeral Honors Program: Air Force and Space Force</dc:title>
  <dc:subject>Military Funeral Honors Program: Air Force and Space Force</dc:subject>
  <dc:creator>Military OneSource</dc:creator>
  <cp:keywords>Military Funeral Honors Program: Air Force and Space Force</cp:keywords>
  <dc:description/>
  <cp:lastModifiedBy>darryl curtis</cp:lastModifiedBy>
  <cp:revision>378</cp:revision>
  <dcterms:created xsi:type="dcterms:W3CDTF">2012-06-19T17:02:24Z</dcterms:created>
  <dcterms:modified xsi:type="dcterms:W3CDTF">2023-03-15T18:07:30Z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