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7" r:id="rId3"/>
    <p:sldId id="270" r:id="rId4"/>
    <p:sldId id="259" r:id="rId5"/>
    <p:sldId id="275" r:id="rId6"/>
    <p:sldId id="276" r:id="rId7"/>
    <p:sldId id="337" r:id="rId8"/>
    <p:sldId id="272" r:id="rId9"/>
    <p:sldId id="274" r:id="rId10"/>
    <p:sldId id="330" r:id="rId11"/>
    <p:sldId id="343" r:id="rId12"/>
    <p:sldId id="332" r:id="rId13"/>
    <p:sldId id="308" r:id="rId14"/>
    <p:sldId id="333" r:id="rId15"/>
    <p:sldId id="316" r:id="rId16"/>
    <p:sldId id="319" r:id="rId17"/>
    <p:sldId id="327" r:id="rId18"/>
    <p:sldId id="303" r:id="rId19"/>
    <p:sldId id="312" r:id="rId20"/>
    <p:sldId id="342" r:id="rId21"/>
    <p:sldId id="334" r:id="rId22"/>
    <p:sldId id="315" r:id="rId23"/>
    <p:sldId id="321" r:id="rId24"/>
    <p:sldId id="317" r:id="rId25"/>
    <p:sldId id="324" r:id="rId26"/>
    <p:sldId id="318" r:id="rId27"/>
    <p:sldId id="302" r:id="rId28"/>
    <p:sldId id="301" r:id="rId29"/>
    <p:sldId id="338" r:id="rId30"/>
    <p:sldId id="340" r:id="rId31"/>
    <p:sldId id="33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55" autoAdjust="0"/>
  </p:normalViewPr>
  <p:slideViewPr>
    <p:cSldViewPr snapToGrid="0">
      <p:cViewPr varScale="1">
        <p:scale>
          <a:sx n="68" d="100"/>
          <a:sy n="68" d="100"/>
        </p:scale>
        <p:origin x="37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4033A-8CAF-4EC1-B125-8C1579F79CB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04011C7-B4BE-4B23-97D1-C27D2511407A}">
      <dgm:prSet/>
      <dgm:spPr/>
      <dgm:t>
        <a:bodyPr/>
        <a:lstStyle/>
        <a:p>
          <a:r>
            <a:rPr lang="en-US" b="1" i="1"/>
            <a:t>1. Calls clergy and senior leaders back to the biblical blueprint of holiness, humility, and honor</a:t>
          </a:r>
          <a:endParaRPr lang="en-US" i="1"/>
        </a:p>
      </dgm:t>
    </dgm:pt>
    <dgm:pt modelId="{9F60E467-8B40-43EE-9EB1-8262DBEE0578}" type="parTrans" cxnId="{2D8C929C-132C-4DA4-972F-97A16552464F}">
      <dgm:prSet/>
      <dgm:spPr/>
      <dgm:t>
        <a:bodyPr/>
        <a:lstStyle/>
        <a:p>
          <a:endParaRPr lang="en-US"/>
        </a:p>
      </dgm:t>
    </dgm:pt>
    <dgm:pt modelId="{DDE0E26C-9E30-4E2C-9854-0AE5749C918D}" type="sibTrans" cxnId="{2D8C929C-132C-4DA4-972F-97A16552464F}">
      <dgm:prSet/>
      <dgm:spPr/>
      <dgm:t>
        <a:bodyPr/>
        <a:lstStyle/>
        <a:p>
          <a:endParaRPr lang="en-US"/>
        </a:p>
      </dgm:t>
    </dgm:pt>
    <dgm:pt modelId="{7DF730C5-B62B-4DDE-87D7-D8F6BEB896E9}">
      <dgm:prSet/>
      <dgm:spPr/>
      <dgm:t>
        <a:bodyPr/>
        <a:lstStyle/>
        <a:p>
          <a:r>
            <a:rPr lang="en-US" b="1" i="1"/>
            <a:t>2. Focus on the internal architecture of the leader – the heart, habits, and hidden life that sustain public ministry, </a:t>
          </a:r>
        </a:p>
        <a:p>
          <a:endParaRPr lang="en-US" i="1"/>
        </a:p>
      </dgm:t>
    </dgm:pt>
    <dgm:pt modelId="{AD112DE8-8268-4A99-845E-7B1617E8D10B}" type="parTrans" cxnId="{37C25A9C-7F22-4E46-A908-129B81C553C8}">
      <dgm:prSet/>
      <dgm:spPr/>
      <dgm:t>
        <a:bodyPr/>
        <a:lstStyle/>
        <a:p>
          <a:endParaRPr lang="en-US"/>
        </a:p>
      </dgm:t>
    </dgm:pt>
    <dgm:pt modelId="{753687B8-26F8-44FB-8777-598858BD92CD}" type="sibTrans" cxnId="{37C25A9C-7F22-4E46-A908-129B81C553C8}">
      <dgm:prSet/>
      <dgm:spPr/>
      <dgm:t>
        <a:bodyPr/>
        <a:lstStyle/>
        <a:p>
          <a:endParaRPr lang="en-US"/>
        </a:p>
      </dgm:t>
    </dgm:pt>
    <dgm:pt modelId="{EBF79107-1A52-4EA8-8324-5D15357C24E6}">
      <dgm:prSet/>
      <dgm:spPr/>
      <dgm:t>
        <a:bodyPr/>
        <a:lstStyle/>
        <a:p>
          <a:r>
            <a:rPr lang="en-US" b="1" i="1"/>
            <a:t>3. Examine the ethical demands of spiritual leadership and ongoing process of being shaped by the Spirit,</a:t>
          </a:r>
          <a:endParaRPr lang="en-US" i="1"/>
        </a:p>
      </dgm:t>
    </dgm:pt>
    <dgm:pt modelId="{0BB90D51-F47D-400D-94FF-BC5993C8D9F0}" type="parTrans" cxnId="{F70155EC-D635-4E5D-879E-0A80B4A9736C}">
      <dgm:prSet/>
      <dgm:spPr/>
      <dgm:t>
        <a:bodyPr/>
        <a:lstStyle/>
        <a:p>
          <a:endParaRPr lang="en-US"/>
        </a:p>
      </dgm:t>
    </dgm:pt>
    <dgm:pt modelId="{E63C10CD-8AB4-4CBC-827B-8E22C2DE7A8B}" type="sibTrans" cxnId="{F70155EC-D635-4E5D-879E-0A80B4A9736C}">
      <dgm:prSet/>
      <dgm:spPr/>
      <dgm:t>
        <a:bodyPr/>
        <a:lstStyle/>
        <a:p>
          <a:endParaRPr lang="en-US"/>
        </a:p>
      </dgm:t>
    </dgm:pt>
    <dgm:pt modelId="{E2D21A6C-7471-4897-88E4-227D120D4FC6}">
      <dgm:prSet/>
      <dgm:spPr/>
      <dgm:t>
        <a:bodyPr/>
        <a:lstStyle/>
        <a:p>
          <a:r>
            <a:rPr lang="en-US" b="1" i="1" dirty="0"/>
            <a:t>4. Evaluate the moral compass, confront areas of compromise, and cultivate a life of transparent accountability where character precedes charisma and calling is confirmed by conduct and in need of ethics/ morals, </a:t>
          </a:r>
        </a:p>
      </dgm:t>
    </dgm:pt>
    <dgm:pt modelId="{B09F02B9-32B8-4FCD-A8AD-1E3A4FC4EBF4}" type="parTrans" cxnId="{6E87EF2E-513B-44DD-9412-3AE612FF6A7A}">
      <dgm:prSet/>
      <dgm:spPr/>
      <dgm:t>
        <a:bodyPr/>
        <a:lstStyle/>
        <a:p>
          <a:endParaRPr lang="en-US"/>
        </a:p>
      </dgm:t>
    </dgm:pt>
    <dgm:pt modelId="{19E46C68-C4AA-4925-9B8B-9174AEF85936}" type="sibTrans" cxnId="{6E87EF2E-513B-44DD-9412-3AE612FF6A7A}">
      <dgm:prSet/>
      <dgm:spPr/>
      <dgm:t>
        <a:bodyPr/>
        <a:lstStyle/>
        <a:p>
          <a:endParaRPr lang="en-US"/>
        </a:p>
      </dgm:t>
    </dgm:pt>
    <dgm:pt modelId="{4AF5D3B7-1514-4B9D-ADAF-8DCD3CF232CC}">
      <dgm:prSet/>
      <dgm:spPr/>
      <dgm:t>
        <a:bodyPr/>
        <a:lstStyle/>
        <a:p>
          <a:r>
            <a:rPr lang="en-US" b="1" i="1"/>
            <a:t>5. Ongoing confrontation of Principalities and powers </a:t>
          </a:r>
          <a:endParaRPr lang="en-US" i="1"/>
        </a:p>
      </dgm:t>
    </dgm:pt>
    <dgm:pt modelId="{E9C73DFB-D3E7-4474-8015-D96E98B5AB70}" type="parTrans" cxnId="{EF7B2454-3561-4B63-8626-65FDA15F0035}">
      <dgm:prSet/>
      <dgm:spPr/>
      <dgm:t>
        <a:bodyPr/>
        <a:lstStyle/>
        <a:p>
          <a:endParaRPr lang="en-US"/>
        </a:p>
      </dgm:t>
    </dgm:pt>
    <dgm:pt modelId="{257FA6CC-6134-42A5-B2CE-693BD765A5B8}" type="sibTrans" cxnId="{EF7B2454-3561-4B63-8626-65FDA15F0035}">
      <dgm:prSet/>
      <dgm:spPr/>
      <dgm:t>
        <a:bodyPr/>
        <a:lstStyle/>
        <a:p>
          <a:endParaRPr lang="en-US"/>
        </a:p>
      </dgm:t>
    </dgm:pt>
    <dgm:pt modelId="{1265DF68-6F1E-4905-87E8-98958714055D}" type="pres">
      <dgm:prSet presAssocID="{A584033A-8CAF-4EC1-B125-8C1579F79CB4}" presName="root" presStyleCnt="0">
        <dgm:presLayoutVars>
          <dgm:dir/>
          <dgm:resizeHandles val="exact"/>
        </dgm:presLayoutVars>
      </dgm:prSet>
      <dgm:spPr/>
    </dgm:pt>
    <dgm:pt modelId="{2A0A364C-B2E1-46CB-A304-5E7895FD230C}" type="pres">
      <dgm:prSet presAssocID="{304011C7-B4BE-4B23-97D1-C27D2511407A}" presName="compNode" presStyleCnt="0"/>
      <dgm:spPr/>
    </dgm:pt>
    <dgm:pt modelId="{0A198BDC-7446-46FB-B5E5-C68018635E84}" type="pres">
      <dgm:prSet presAssocID="{304011C7-B4BE-4B23-97D1-C27D2511407A}" presName="bgRect" presStyleLbl="bgShp" presStyleIdx="0" presStyleCnt="5"/>
      <dgm:spPr/>
    </dgm:pt>
    <dgm:pt modelId="{D02EEDBC-8175-4FE0-A6B5-BD3868FAF2C6}" type="pres">
      <dgm:prSet presAssocID="{304011C7-B4BE-4B23-97D1-C27D2511407A}"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ayer Candle"/>
        </a:ext>
      </dgm:extLst>
    </dgm:pt>
    <dgm:pt modelId="{DCA83748-5F60-4ECD-9994-7A69BBA0AC48}" type="pres">
      <dgm:prSet presAssocID="{304011C7-B4BE-4B23-97D1-C27D2511407A}" presName="spaceRect" presStyleCnt="0"/>
      <dgm:spPr/>
    </dgm:pt>
    <dgm:pt modelId="{78AE0C53-FB61-4025-AFF6-FD65D1485523}" type="pres">
      <dgm:prSet presAssocID="{304011C7-B4BE-4B23-97D1-C27D2511407A}" presName="parTx" presStyleLbl="revTx" presStyleIdx="0" presStyleCnt="5">
        <dgm:presLayoutVars>
          <dgm:chMax val="0"/>
          <dgm:chPref val="0"/>
        </dgm:presLayoutVars>
      </dgm:prSet>
      <dgm:spPr/>
    </dgm:pt>
    <dgm:pt modelId="{37BA6777-B05D-41FF-9CE2-0C60B7F73FEC}" type="pres">
      <dgm:prSet presAssocID="{DDE0E26C-9E30-4E2C-9854-0AE5749C918D}" presName="sibTrans" presStyleCnt="0"/>
      <dgm:spPr/>
    </dgm:pt>
    <dgm:pt modelId="{BAED3A5D-7E16-4FE2-81ED-2B31B0E7A13D}" type="pres">
      <dgm:prSet presAssocID="{7DF730C5-B62B-4DDE-87D7-D8F6BEB896E9}" presName="compNode" presStyleCnt="0"/>
      <dgm:spPr/>
    </dgm:pt>
    <dgm:pt modelId="{D0EACE73-747B-4B23-98C3-EDA6788F43AE}" type="pres">
      <dgm:prSet presAssocID="{7DF730C5-B62B-4DDE-87D7-D8F6BEB896E9}" presName="bgRect" presStyleLbl="bgShp" presStyleIdx="1" presStyleCnt="5"/>
      <dgm:spPr/>
    </dgm:pt>
    <dgm:pt modelId="{BEA1DAA5-77F1-48BB-94F4-3C063508F904}" type="pres">
      <dgm:prSet presAssocID="{7DF730C5-B62B-4DDE-87D7-D8F6BEB896E9}"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Lock"/>
        </a:ext>
      </dgm:extLst>
    </dgm:pt>
    <dgm:pt modelId="{FC1FAE24-2B59-473F-9E04-F68A7A944D4C}" type="pres">
      <dgm:prSet presAssocID="{7DF730C5-B62B-4DDE-87D7-D8F6BEB896E9}" presName="spaceRect" presStyleCnt="0"/>
      <dgm:spPr/>
    </dgm:pt>
    <dgm:pt modelId="{3AF38910-73E1-4548-BB07-7D6B726D03FE}" type="pres">
      <dgm:prSet presAssocID="{7DF730C5-B62B-4DDE-87D7-D8F6BEB896E9}" presName="parTx" presStyleLbl="revTx" presStyleIdx="1" presStyleCnt="5">
        <dgm:presLayoutVars>
          <dgm:chMax val="0"/>
          <dgm:chPref val="0"/>
        </dgm:presLayoutVars>
      </dgm:prSet>
      <dgm:spPr/>
    </dgm:pt>
    <dgm:pt modelId="{01E44987-EB64-43CA-BBBE-A2BC6803ADAE}" type="pres">
      <dgm:prSet presAssocID="{753687B8-26F8-44FB-8777-598858BD92CD}" presName="sibTrans" presStyleCnt="0"/>
      <dgm:spPr/>
    </dgm:pt>
    <dgm:pt modelId="{0DF34698-EEA3-4E8F-BED8-29C282A7B75A}" type="pres">
      <dgm:prSet presAssocID="{EBF79107-1A52-4EA8-8324-5D15357C24E6}" presName="compNode" presStyleCnt="0"/>
      <dgm:spPr/>
    </dgm:pt>
    <dgm:pt modelId="{84AAB5E2-F5D7-4F6D-AC6A-F09B9DC533B3}" type="pres">
      <dgm:prSet presAssocID="{EBF79107-1A52-4EA8-8324-5D15357C24E6}" presName="bgRect" presStyleLbl="bgShp" presStyleIdx="2" presStyleCnt="5"/>
      <dgm:spPr/>
    </dgm:pt>
    <dgm:pt modelId="{27F3468B-37F3-4D93-A23C-90E877004D85}" type="pres">
      <dgm:prSet presAssocID="{EBF79107-1A52-4EA8-8324-5D15357C24E6}"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erson with Idea"/>
        </a:ext>
      </dgm:extLst>
    </dgm:pt>
    <dgm:pt modelId="{E3EB234B-10D5-4D74-A240-8D9B48F0C876}" type="pres">
      <dgm:prSet presAssocID="{EBF79107-1A52-4EA8-8324-5D15357C24E6}" presName="spaceRect" presStyleCnt="0"/>
      <dgm:spPr/>
    </dgm:pt>
    <dgm:pt modelId="{6B98BD4A-1F45-4DE2-8CB9-C321E2F162B8}" type="pres">
      <dgm:prSet presAssocID="{EBF79107-1A52-4EA8-8324-5D15357C24E6}" presName="parTx" presStyleLbl="revTx" presStyleIdx="2" presStyleCnt="5">
        <dgm:presLayoutVars>
          <dgm:chMax val="0"/>
          <dgm:chPref val="0"/>
        </dgm:presLayoutVars>
      </dgm:prSet>
      <dgm:spPr/>
    </dgm:pt>
    <dgm:pt modelId="{FE5E4086-4EE5-42E6-8111-57BAA46E339B}" type="pres">
      <dgm:prSet presAssocID="{E63C10CD-8AB4-4CBC-827B-8E22C2DE7A8B}" presName="sibTrans" presStyleCnt="0"/>
      <dgm:spPr/>
    </dgm:pt>
    <dgm:pt modelId="{BF76A30D-86A2-4BB6-9112-FAC490F3EC8C}" type="pres">
      <dgm:prSet presAssocID="{E2D21A6C-7471-4897-88E4-227D120D4FC6}" presName="compNode" presStyleCnt="0"/>
      <dgm:spPr/>
    </dgm:pt>
    <dgm:pt modelId="{1A26DCD0-28CB-4AA5-8CC7-B3A3A5E08D4F}" type="pres">
      <dgm:prSet presAssocID="{E2D21A6C-7471-4897-88E4-227D120D4FC6}" presName="bgRect" presStyleLbl="bgShp" presStyleIdx="3" presStyleCnt="5"/>
      <dgm:spPr/>
    </dgm:pt>
    <dgm:pt modelId="{D7723AB5-8028-440B-9ECB-8C47C6C49B22}" type="pres">
      <dgm:prSet presAssocID="{E2D21A6C-7471-4897-88E4-227D120D4FC6}"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345F01B-C022-41A2-BB0E-2B82A88D6B43}" type="pres">
      <dgm:prSet presAssocID="{E2D21A6C-7471-4897-88E4-227D120D4FC6}" presName="spaceRect" presStyleCnt="0"/>
      <dgm:spPr/>
    </dgm:pt>
    <dgm:pt modelId="{5364D013-B800-471C-A482-9828D8256532}" type="pres">
      <dgm:prSet presAssocID="{E2D21A6C-7471-4897-88E4-227D120D4FC6}" presName="parTx" presStyleLbl="revTx" presStyleIdx="3" presStyleCnt="5">
        <dgm:presLayoutVars>
          <dgm:chMax val="0"/>
          <dgm:chPref val="0"/>
        </dgm:presLayoutVars>
      </dgm:prSet>
      <dgm:spPr/>
    </dgm:pt>
    <dgm:pt modelId="{BA62EA86-11B3-41FD-90C6-0C2CDE919FDF}" type="pres">
      <dgm:prSet presAssocID="{19E46C68-C4AA-4925-9B8B-9174AEF85936}" presName="sibTrans" presStyleCnt="0"/>
      <dgm:spPr/>
    </dgm:pt>
    <dgm:pt modelId="{1431C587-0686-44B7-B6C5-1EE8E4B07C47}" type="pres">
      <dgm:prSet presAssocID="{4AF5D3B7-1514-4B9D-ADAF-8DCD3CF232CC}" presName="compNode" presStyleCnt="0"/>
      <dgm:spPr/>
    </dgm:pt>
    <dgm:pt modelId="{432DEDC4-82B9-4A8F-8766-4B5861710076}" type="pres">
      <dgm:prSet presAssocID="{4AF5D3B7-1514-4B9D-ADAF-8DCD3CF232CC}" presName="bgRect" presStyleLbl="bgShp" presStyleIdx="4" presStyleCnt="5"/>
      <dgm:spPr/>
    </dgm:pt>
    <dgm:pt modelId="{6810EB40-FCDB-47CE-B2C4-0EE3C10284ED}" type="pres">
      <dgm:prSet presAssocID="{4AF5D3B7-1514-4B9D-ADAF-8DCD3CF232CC}"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andshake"/>
        </a:ext>
      </dgm:extLst>
    </dgm:pt>
    <dgm:pt modelId="{9923AC10-F4F3-4197-B13D-DA2508963886}" type="pres">
      <dgm:prSet presAssocID="{4AF5D3B7-1514-4B9D-ADAF-8DCD3CF232CC}" presName="spaceRect" presStyleCnt="0"/>
      <dgm:spPr/>
    </dgm:pt>
    <dgm:pt modelId="{406558F7-B598-46D6-AC9D-C4FE1BA78DC9}" type="pres">
      <dgm:prSet presAssocID="{4AF5D3B7-1514-4B9D-ADAF-8DCD3CF232CC}" presName="parTx" presStyleLbl="revTx" presStyleIdx="4" presStyleCnt="5">
        <dgm:presLayoutVars>
          <dgm:chMax val="0"/>
          <dgm:chPref val="0"/>
        </dgm:presLayoutVars>
      </dgm:prSet>
      <dgm:spPr/>
    </dgm:pt>
  </dgm:ptLst>
  <dgm:cxnLst>
    <dgm:cxn modelId="{87CD4D04-096B-468F-ADCB-3D56ECE3CDF5}" type="presOf" srcId="{4AF5D3B7-1514-4B9D-ADAF-8DCD3CF232CC}" destId="{406558F7-B598-46D6-AC9D-C4FE1BA78DC9}" srcOrd="0" destOrd="0" presId="urn:microsoft.com/office/officeart/2018/2/layout/IconVerticalSolidList"/>
    <dgm:cxn modelId="{CB727E0F-691B-4EE1-8BD9-2E1192F69F02}" type="presOf" srcId="{7DF730C5-B62B-4DDE-87D7-D8F6BEB896E9}" destId="{3AF38910-73E1-4548-BB07-7D6B726D03FE}" srcOrd="0" destOrd="0" presId="urn:microsoft.com/office/officeart/2018/2/layout/IconVerticalSolidList"/>
    <dgm:cxn modelId="{6E87EF2E-513B-44DD-9412-3AE612FF6A7A}" srcId="{A584033A-8CAF-4EC1-B125-8C1579F79CB4}" destId="{E2D21A6C-7471-4897-88E4-227D120D4FC6}" srcOrd="3" destOrd="0" parTransId="{B09F02B9-32B8-4FCD-A8AD-1E3A4FC4EBF4}" sibTransId="{19E46C68-C4AA-4925-9B8B-9174AEF85936}"/>
    <dgm:cxn modelId="{8DE4D44A-CAC7-49A6-96C2-AA6D39486302}" type="presOf" srcId="{E2D21A6C-7471-4897-88E4-227D120D4FC6}" destId="{5364D013-B800-471C-A482-9828D8256532}" srcOrd="0" destOrd="0" presId="urn:microsoft.com/office/officeart/2018/2/layout/IconVerticalSolidList"/>
    <dgm:cxn modelId="{EF7B2454-3561-4B63-8626-65FDA15F0035}" srcId="{A584033A-8CAF-4EC1-B125-8C1579F79CB4}" destId="{4AF5D3B7-1514-4B9D-ADAF-8DCD3CF232CC}" srcOrd="4" destOrd="0" parTransId="{E9C73DFB-D3E7-4474-8015-D96E98B5AB70}" sibTransId="{257FA6CC-6134-42A5-B2CE-693BD765A5B8}"/>
    <dgm:cxn modelId="{B382AD76-34F4-46B2-B73E-7AEB3234C1B2}" type="presOf" srcId="{EBF79107-1A52-4EA8-8324-5D15357C24E6}" destId="{6B98BD4A-1F45-4DE2-8CB9-C321E2F162B8}" srcOrd="0" destOrd="0" presId="urn:microsoft.com/office/officeart/2018/2/layout/IconVerticalSolidList"/>
    <dgm:cxn modelId="{37C25A9C-7F22-4E46-A908-129B81C553C8}" srcId="{A584033A-8CAF-4EC1-B125-8C1579F79CB4}" destId="{7DF730C5-B62B-4DDE-87D7-D8F6BEB896E9}" srcOrd="1" destOrd="0" parTransId="{AD112DE8-8268-4A99-845E-7B1617E8D10B}" sibTransId="{753687B8-26F8-44FB-8777-598858BD92CD}"/>
    <dgm:cxn modelId="{2D8C929C-132C-4DA4-972F-97A16552464F}" srcId="{A584033A-8CAF-4EC1-B125-8C1579F79CB4}" destId="{304011C7-B4BE-4B23-97D1-C27D2511407A}" srcOrd="0" destOrd="0" parTransId="{9F60E467-8B40-43EE-9EB1-8262DBEE0578}" sibTransId="{DDE0E26C-9E30-4E2C-9854-0AE5749C918D}"/>
    <dgm:cxn modelId="{B69AD9D2-F56E-4B3D-A1D0-9D9F3FBCD7EB}" type="presOf" srcId="{A584033A-8CAF-4EC1-B125-8C1579F79CB4}" destId="{1265DF68-6F1E-4905-87E8-98958714055D}" srcOrd="0" destOrd="0" presId="urn:microsoft.com/office/officeart/2018/2/layout/IconVerticalSolidList"/>
    <dgm:cxn modelId="{A55D15D8-4773-412A-BC6B-081DB8084B6D}" type="presOf" srcId="{304011C7-B4BE-4B23-97D1-C27D2511407A}" destId="{78AE0C53-FB61-4025-AFF6-FD65D1485523}" srcOrd="0" destOrd="0" presId="urn:microsoft.com/office/officeart/2018/2/layout/IconVerticalSolidList"/>
    <dgm:cxn modelId="{F70155EC-D635-4E5D-879E-0A80B4A9736C}" srcId="{A584033A-8CAF-4EC1-B125-8C1579F79CB4}" destId="{EBF79107-1A52-4EA8-8324-5D15357C24E6}" srcOrd="2" destOrd="0" parTransId="{0BB90D51-F47D-400D-94FF-BC5993C8D9F0}" sibTransId="{E63C10CD-8AB4-4CBC-827B-8E22C2DE7A8B}"/>
    <dgm:cxn modelId="{4D148529-6167-488D-ABEC-23C7BA7300AE}" type="presParOf" srcId="{1265DF68-6F1E-4905-87E8-98958714055D}" destId="{2A0A364C-B2E1-46CB-A304-5E7895FD230C}" srcOrd="0" destOrd="0" presId="urn:microsoft.com/office/officeart/2018/2/layout/IconVerticalSolidList"/>
    <dgm:cxn modelId="{D0FF2C73-26A1-42DB-9A34-E7D5EC7F38E1}" type="presParOf" srcId="{2A0A364C-B2E1-46CB-A304-5E7895FD230C}" destId="{0A198BDC-7446-46FB-B5E5-C68018635E84}" srcOrd="0" destOrd="0" presId="urn:microsoft.com/office/officeart/2018/2/layout/IconVerticalSolidList"/>
    <dgm:cxn modelId="{0DD68275-4202-41BD-B9F2-2599CB25B89A}" type="presParOf" srcId="{2A0A364C-B2E1-46CB-A304-5E7895FD230C}" destId="{D02EEDBC-8175-4FE0-A6B5-BD3868FAF2C6}" srcOrd="1" destOrd="0" presId="urn:microsoft.com/office/officeart/2018/2/layout/IconVerticalSolidList"/>
    <dgm:cxn modelId="{90B1EB96-4D30-43BA-A4C3-29BC33256B2E}" type="presParOf" srcId="{2A0A364C-B2E1-46CB-A304-5E7895FD230C}" destId="{DCA83748-5F60-4ECD-9994-7A69BBA0AC48}" srcOrd="2" destOrd="0" presId="urn:microsoft.com/office/officeart/2018/2/layout/IconVerticalSolidList"/>
    <dgm:cxn modelId="{EB3BA968-8DAC-4A9A-A4F8-EED942CEB0B9}" type="presParOf" srcId="{2A0A364C-B2E1-46CB-A304-5E7895FD230C}" destId="{78AE0C53-FB61-4025-AFF6-FD65D1485523}" srcOrd="3" destOrd="0" presId="urn:microsoft.com/office/officeart/2018/2/layout/IconVerticalSolidList"/>
    <dgm:cxn modelId="{B4B0F092-9CAA-4165-A8B9-716744F65310}" type="presParOf" srcId="{1265DF68-6F1E-4905-87E8-98958714055D}" destId="{37BA6777-B05D-41FF-9CE2-0C60B7F73FEC}" srcOrd="1" destOrd="0" presId="urn:microsoft.com/office/officeart/2018/2/layout/IconVerticalSolidList"/>
    <dgm:cxn modelId="{7AD711BA-0B1B-484E-ACAF-12637BC3B945}" type="presParOf" srcId="{1265DF68-6F1E-4905-87E8-98958714055D}" destId="{BAED3A5D-7E16-4FE2-81ED-2B31B0E7A13D}" srcOrd="2" destOrd="0" presId="urn:microsoft.com/office/officeart/2018/2/layout/IconVerticalSolidList"/>
    <dgm:cxn modelId="{2D3AE36E-6F1B-4ACF-9128-957C7AA012B8}" type="presParOf" srcId="{BAED3A5D-7E16-4FE2-81ED-2B31B0E7A13D}" destId="{D0EACE73-747B-4B23-98C3-EDA6788F43AE}" srcOrd="0" destOrd="0" presId="urn:microsoft.com/office/officeart/2018/2/layout/IconVerticalSolidList"/>
    <dgm:cxn modelId="{372E1AA9-1256-447F-8180-FD95BC3C33C3}" type="presParOf" srcId="{BAED3A5D-7E16-4FE2-81ED-2B31B0E7A13D}" destId="{BEA1DAA5-77F1-48BB-94F4-3C063508F904}" srcOrd="1" destOrd="0" presId="urn:microsoft.com/office/officeart/2018/2/layout/IconVerticalSolidList"/>
    <dgm:cxn modelId="{5E23C738-9B0D-4F59-B677-098DF400D913}" type="presParOf" srcId="{BAED3A5D-7E16-4FE2-81ED-2B31B0E7A13D}" destId="{FC1FAE24-2B59-473F-9E04-F68A7A944D4C}" srcOrd="2" destOrd="0" presId="urn:microsoft.com/office/officeart/2018/2/layout/IconVerticalSolidList"/>
    <dgm:cxn modelId="{D5F6A3D2-81C2-4005-AF93-BADF6E228D31}" type="presParOf" srcId="{BAED3A5D-7E16-4FE2-81ED-2B31B0E7A13D}" destId="{3AF38910-73E1-4548-BB07-7D6B726D03FE}" srcOrd="3" destOrd="0" presId="urn:microsoft.com/office/officeart/2018/2/layout/IconVerticalSolidList"/>
    <dgm:cxn modelId="{6BF7D9C6-5AB9-4BDA-90DD-E580F1C6A213}" type="presParOf" srcId="{1265DF68-6F1E-4905-87E8-98958714055D}" destId="{01E44987-EB64-43CA-BBBE-A2BC6803ADAE}" srcOrd="3" destOrd="0" presId="urn:microsoft.com/office/officeart/2018/2/layout/IconVerticalSolidList"/>
    <dgm:cxn modelId="{2E215529-5A96-4B98-BE29-5257C8CFE2DF}" type="presParOf" srcId="{1265DF68-6F1E-4905-87E8-98958714055D}" destId="{0DF34698-EEA3-4E8F-BED8-29C282A7B75A}" srcOrd="4" destOrd="0" presId="urn:microsoft.com/office/officeart/2018/2/layout/IconVerticalSolidList"/>
    <dgm:cxn modelId="{89B97695-D806-41A4-B446-57408196901B}" type="presParOf" srcId="{0DF34698-EEA3-4E8F-BED8-29C282A7B75A}" destId="{84AAB5E2-F5D7-4F6D-AC6A-F09B9DC533B3}" srcOrd="0" destOrd="0" presId="urn:microsoft.com/office/officeart/2018/2/layout/IconVerticalSolidList"/>
    <dgm:cxn modelId="{62547E5E-C48E-43E5-B5FA-6590AB5EF822}" type="presParOf" srcId="{0DF34698-EEA3-4E8F-BED8-29C282A7B75A}" destId="{27F3468B-37F3-4D93-A23C-90E877004D85}" srcOrd="1" destOrd="0" presId="urn:microsoft.com/office/officeart/2018/2/layout/IconVerticalSolidList"/>
    <dgm:cxn modelId="{7D3FD2CC-9003-48FD-8527-7A4E4BFD36D9}" type="presParOf" srcId="{0DF34698-EEA3-4E8F-BED8-29C282A7B75A}" destId="{E3EB234B-10D5-4D74-A240-8D9B48F0C876}" srcOrd="2" destOrd="0" presId="urn:microsoft.com/office/officeart/2018/2/layout/IconVerticalSolidList"/>
    <dgm:cxn modelId="{ED58888B-DDCA-48F9-B2DA-AC29518A0360}" type="presParOf" srcId="{0DF34698-EEA3-4E8F-BED8-29C282A7B75A}" destId="{6B98BD4A-1F45-4DE2-8CB9-C321E2F162B8}" srcOrd="3" destOrd="0" presId="urn:microsoft.com/office/officeart/2018/2/layout/IconVerticalSolidList"/>
    <dgm:cxn modelId="{75B6672E-E080-4702-B707-9BBA8E15094B}" type="presParOf" srcId="{1265DF68-6F1E-4905-87E8-98958714055D}" destId="{FE5E4086-4EE5-42E6-8111-57BAA46E339B}" srcOrd="5" destOrd="0" presId="urn:microsoft.com/office/officeart/2018/2/layout/IconVerticalSolidList"/>
    <dgm:cxn modelId="{0170F556-5C98-471E-8C42-D34019713829}" type="presParOf" srcId="{1265DF68-6F1E-4905-87E8-98958714055D}" destId="{BF76A30D-86A2-4BB6-9112-FAC490F3EC8C}" srcOrd="6" destOrd="0" presId="urn:microsoft.com/office/officeart/2018/2/layout/IconVerticalSolidList"/>
    <dgm:cxn modelId="{82BF9D05-8837-4CE6-A0C1-37BFA1237284}" type="presParOf" srcId="{BF76A30D-86A2-4BB6-9112-FAC490F3EC8C}" destId="{1A26DCD0-28CB-4AA5-8CC7-B3A3A5E08D4F}" srcOrd="0" destOrd="0" presId="urn:microsoft.com/office/officeart/2018/2/layout/IconVerticalSolidList"/>
    <dgm:cxn modelId="{AF31F0C4-C6A8-487A-AAAE-8148DF222171}" type="presParOf" srcId="{BF76A30D-86A2-4BB6-9112-FAC490F3EC8C}" destId="{D7723AB5-8028-440B-9ECB-8C47C6C49B22}" srcOrd="1" destOrd="0" presId="urn:microsoft.com/office/officeart/2018/2/layout/IconVerticalSolidList"/>
    <dgm:cxn modelId="{CFB90D7E-97C7-4993-B48F-A334F3C438EA}" type="presParOf" srcId="{BF76A30D-86A2-4BB6-9112-FAC490F3EC8C}" destId="{E345F01B-C022-41A2-BB0E-2B82A88D6B43}" srcOrd="2" destOrd="0" presId="urn:microsoft.com/office/officeart/2018/2/layout/IconVerticalSolidList"/>
    <dgm:cxn modelId="{A0DFD1F2-C026-4187-B9C1-986A77976FDC}" type="presParOf" srcId="{BF76A30D-86A2-4BB6-9112-FAC490F3EC8C}" destId="{5364D013-B800-471C-A482-9828D8256532}" srcOrd="3" destOrd="0" presId="urn:microsoft.com/office/officeart/2018/2/layout/IconVerticalSolidList"/>
    <dgm:cxn modelId="{9E993CA5-9969-4596-87D4-865A6BF8DAFA}" type="presParOf" srcId="{1265DF68-6F1E-4905-87E8-98958714055D}" destId="{BA62EA86-11B3-41FD-90C6-0C2CDE919FDF}" srcOrd="7" destOrd="0" presId="urn:microsoft.com/office/officeart/2018/2/layout/IconVerticalSolidList"/>
    <dgm:cxn modelId="{24A4A91A-8A33-4EB2-826E-B1120F3090DB}" type="presParOf" srcId="{1265DF68-6F1E-4905-87E8-98958714055D}" destId="{1431C587-0686-44B7-B6C5-1EE8E4B07C47}" srcOrd="8" destOrd="0" presId="urn:microsoft.com/office/officeart/2018/2/layout/IconVerticalSolidList"/>
    <dgm:cxn modelId="{1ECB0347-8270-4D97-B974-715F93A11C28}" type="presParOf" srcId="{1431C587-0686-44B7-B6C5-1EE8E4B07C47}" destId="{432DEDC4-82B9-4A8F-8766-4B5861710076}" srcOrd="0" destOrd="0" presId="urn:microsoft.com/office/officeart/2018/2/layout/IconVerticalSolidList"/>
    <dgm:cxn modelId="{487B547F-39E2-4D00-AC6E-7610731A2D73}" type="presParOf" srcId="{1431C587-0686-44B7-B6C5-1EE8E4B07C47}" destId="{6810EB40-FCDB-47CE-B2C4-0EE3C10284ED}" srcOrd="1" destOrd="0" presId="urn:microsoft.com/office/officeart/2018/2/layout/IconVerticalSolidList"/>
    <dgm:cxn modelId="{01D15142-C236-4B17-9888-26327F861720}" type="presParOf" srcId="{1431C587-0686-44B7-B6C5-1EE8E4B07C47}" destId="{9923AC10-F4F3-4197-B13D-DA2508963886}" srcOrd="2" destOrd="0" presId="urn:microsoft.com/office/officeart/2018/2/layout/IconVerticalSolidList"/>
    <dgm:cxn modelId="{85A9905A-6290-4E11-ADEC-4A3292F8BE61}" type="presParOf" srcId="{1431C587-0686-44B7-B6C5-1EE8E4B07C47}" destId="{406558F7-B598-46D6-AC9D-C4FE1BA78D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98BDC-7446-46FB-B5E5-C68018635E84}">
      <dsp:nvSpPr>
        <dsp:cNvPr id="0" name=""/>
        <dsp:cNvSpPr/>
      </dsp:nvSpPr>
      <dsp:spPr>
        <a:xfrm>
          <a:off x="0" y="5169"/>
          <a:ext cx="6906491" cy="11011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EEDBC-8175-4FE0-A6B5-BD3868FAF2C6}">
      <dsp:nvSpPr>
        <dsp:cNvPr id="0" name=""/>
        <dsp:cNvSpPr/>
      </dsp:nvSpPr>
      <dsp:spPr>
        <a:xfrm>
          <a:off x="333104" y="252933"/>
          <a:ext cx="605644" cy="6056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AE0C53-FB61-4025-AFF6-FD65D1485523}">
      <dsp:nvSpPr>
        <dsp:cNvPr id="0" name=""/>
        <dsp:cNvSpPr/>
      </dsp:nvSpPr>
      <dsp:spPr>
        <a:xfrm>
          <a:off x="1271852" y="5169"/>
          <a:ext cx="5634638" cy="11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41" tIns="116541" rIns="116541" bIns="116541" numCol="1" spcCol="1270" anchor="ctr" anchorCtr="0">
          <a:noAutofit/>
        </a:bodyPr>
        <a:lstStyle/>
        <a:p>
          <a:pPr marL="0" lvl="0" indent="0" algn="l" defTabSz="666750">
            <a:lnSpc>
              <a:spcPct val="90000"/>
            </a:lnSpc>
            <a:spcBef>
              <a:spcPct val="0"/>
            </a:spcBef>
            <a:spcAft>
              <a:spcPct val="35000"/>
            </a:spcAft>
            <a:buNone/>
          </a:pPr>
          <a:r>
            <a:rPr lang="en-US" sz="1500" b="1" i="1" kern="1200"/>
            <a:t>1. Calls clergy and senior leaders back to the biblical blueprint of holiness, humility, and honor</a:t>
          </a:r>
          <a:endParaRPr lang="en-US" sz="1500" i="1" kern="1200"/>
        </a:p>
      </dsp:txBody>
      <dsp:txXfrm>
        <a:off x="1271852" y="5169"/>
        <a:ext cx="5634638" cy="1101171"/>
      </dsp:txXfrm>
    </dsp:sp>
    <dsp:sp modelId="{D0EACE73-747B-4B23-98C3-EDA6788F43AE}">
      <dsp:nvSpPr>
        <dsp:cNvPr id="0" name=""/>
        <dsp:cNvSpPr/>
      </dsp:nvSpPr>
      <dsp:spPr>
        <a:xfrm>
          <a:off x="0" y="1381634"/>
          <a:ext cx="6906491" cy="11011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1DAA5-77F1-48BB-94F4-3C063508F904}">
      <dsp:nvSpPr>
        <dsp:cNvPr id="0" name=""/>
        <dsp:cNvSpPr/>
      </dsp:nvSpPr>
      <dsp:spPr>
        <a:xfrm>
          <a:off x="333104" y="1629397"/>
          <a:ext cx="605644" cy="6056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38910-73E1-4548-BB07-7D6B726D03FE}">
      <dsp:nvSpPr>
        <dsp:cNvPr id="0" name=""/>
        <dsp:cNvSpPr/>
      </dsp:nvSpPr>
      <dsp:spPr>
        <a:xfrm>
          <a:off x="1271852" y="1381634"/>
          <a:ext cx="5634638" cy="11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41" tIns="116541" rIns="116541" bIns="116541" numCol="1" spcCol="1270" anchor="ctr" anchorCtr="0">
          <a:noAutofit/>
        </a:bodyPr>
        <a:lstStyle/>
        <a:p>
          <a:pPr marL="0" lvl="0" indent="0" algn="l" defTabSz="666750">
            <a:lnSpc>
              <a:spcPct val="90000"/>
            </a:lnSpc>
            <a:spcBef>
              <a:spcPct val="0"/>
            </a:spcBef>
            <a:spcAft>
              <a:spcPct val="35000"/>
            </a:spcAft>
            <a:buNone/>
          </a:pPr>
          <a:r>
            <a:rPr lang="en-US" sz="1500" b="1" i="1" kern="1200"/>
            <a:t>2. Focus on the internal architecture of the leader – the heart, habits, and hidden life that sustain public ministry, </a:t>
          </a:r>
        </a:p>
        <a:p>
          <a:pPr marL="0" lvl="0" indent="0" algn="l" defTabSz="666750">
            <a:lnSpc>
              <a:spcPct val="90000"/>
            </a:lnSpc>
            <a:spcBef>
              <a:spcPct val="0"/>
            </a:spcBef>
            <a:spcAft>
              <a:spcPct val="35000"/>
            </a:spcAft>
            <a:buNone/>
          </a:pPr>
          <a:endParaRPr lang="en-US" sz="1500" i="1" kern="1200"/>
        </a:p>
      </dsp:txBody>
      <dsp:txXfrm>
        <a:off x="1271852" y="1381634"/>
        <a:ext cx="5634638" cy="1101171"/>
      </dsp:txXfrm>
    </dsp:sp>
    <dsp:sp modelId="{84AAB5E2-F5D7-4F6D-AC6A-F09B9DC533B3}">
      <dsp:nvSpPr>
        <dsp:cNvPr id="0" name=""/>
        <dsp:cNvSpPr/>
      </dsp:nvSpPr>
      <dsp:spPr>
        <a:xfrm>
          <a:off x="0" y="2758098"/>
          <a:ext cx="6906491" cy="11011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3468B-37F3-4D93-A23C-90E877004D85}">
      <dsp:nvSpPr>
        <dsp:cNvPr id="0" name=""/>
        <dsp:cNvSpPr/>
      </dsp:nvSpPr>
      <dsp:spPr>
        <a:xfrm>
          <a:off x="333104" y="3005861"/>
          <a:ext cx="605644" cy="6056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8BD4A-1F45-4DE2-8CB9-C321E2F162B8}">
      <dsp:nvSpPr>
        <dsp:cNvPr id="0" name=""/>
        <dsp:cNvSpPr/>
      </dsp:nvSpPr>
      <dsp:spPr>
        <a:xfrm>
          <a:off x="1271852" y="2758098"/>
          <a:ext cx="5634638" cy="11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41" tIns="116541" rIns="116541" bIns="116541" numCol="1" spcCol="1270" anchor="ctr" anchorCtr="0">
          <a:noAutofit/>
        </a:bodyPr>
        <a:lstStyle/>
        <a:p>
          <a:pPr marL="0" lvl="0" indent="0" algn="l" defTabSz="666750">
            <a:lnSpc>
              <a:spcPct val="90000"/>
            </a:lnSpc>
            <a:spcBef>
              <a:spcPct val="0"/>
            </a:spcBef>
            <a:spcAft>
              <a:spcPct val="35000"/>
            </a:spcAft>
            <a:buNone/>
          </a:pPr>
          <a:r>
            <a:rPr lang="en-US" sz="1500" b="1" i="1" kern="1200"/>
            <a:t>3. Examine the ethical demands of spiritual leadership and ongoing process of being shaped by the Spirit,</a:t>
          </a:r>
          <a:endParaRPr lang="en-US" sz="1500" i="1" kern="1200"/>
        </a:p>
      </dsp:txBody>
      <dsp:txXfrm>
        <a:off x="1271852" y="2758098"/>
        <a:ext cx="5634638" cy="1101171"/>
      </dsp:txXfrm>
    </dsp:sp>
    <dsp:sp modelId="{1A26DCD0-28CB-4AA5-8CC7-B3A3A5E08D4F}">
      <dsp:nvSpPr>
        <dsp:cNvPr id="0" name=""/>
        <dsp:cNvSpPr/>
      </dsp:nvSpPr>
      <dsp:spPr>
        <a:xfrm>
          <a:off x="0" y="4134562"/>
          <a:ext cx="6906491" cy="11011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23AB5-8028-440B-9ECB-8C47C6C49B22}">
      <dsp:nvSpPr>
        <dsp:cNvPr id="0" name=""/>
        <dsp:cNvSpPr/>
      </dsp:nvSpPr>
      <dsp:spPr>
        <a:xfrm>
          <a:off x="333104" y="4382326"/>
          <a:ext cx="605644" cy="6056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64D013-B800-471C-A482-9828D8256532}">
      <dsp:nvSpPr>
        <dsp:cNvPr id="0" name=""/>
        <dsp:cNvSpPr/>
      </dsp:nvSpPr>
      <dsp:spPr>
        <a:xfrm>
          <a:off x="1271852" y="4134562"/>
          <a:ext cx="5634638" cy="11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41" tIns="116541" rIns="116541" bIns="116541" numCol="1" spcCol="1270" anchor="ctr" anchorCtr="0">
          <a:noAutofit/>
        </a:bodyPr>
        <a:lstStyle/>
        <a:p>
          <a:pPr marL="0" lvl="0" indent="0" algn="l" defTabSz="666750">
            <a:lnSpc>
              <a:spcPct val="90000"/>
            </a:lnSpc>
            <a:spcBef>
              <a:spcPct val="0"/>
            </a:spcBef>
            <a:spcAft>
              <a:spcPct val="35000"/>
            </a:spcAft>
            <a:buNone/>
          </a:pPr>
          <a:r>
            <a:rPr lang="en-US" sz="1500" b="1" i="1" kern="1200" dirty="0"/>
            <a:t>4. Evaluate the moral compass, confront areas of compromise, and cultivate a life of transparent accountability where character precedes charisma and calling is confirmed by conduct and in need of ethics/ morals, </a:t>
          </a:r>
        </a:p>
      </dsp:txBody>
      <dsp:txXfrm>
        <a:off x="1271852" y="4134562"/>
        <a:ext cx="5634638" cy="1101171"/>
      </dsp:txXfrm>
    </dsp:sp>
    <dsp:sp modelId="{432DEDC4-82B9-4A8F-8766-4B5861710076}">
      <dsp:nvSpPr>
        <dsp:cNvPr id="0" name=""/>
        <dsp:cNvSpPr/>
      </dsp:nvSpPr>
      <dsp:spPr>
        <a:xfrm>
          <a:off x="0" y="5511026"/>
          <a:ext cx="6906491" cy="11011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0EB40-FCDB-47CE-B2C4-0EE3C10284ED}">
      <dsp:nvSpPr>
        <dsp:cNvPr id="0" name=""/>
        <dsp:cNvSpPr/>
      </dsp:nvSpPr>
      <dsp:spPr>
        <a:xfrm>
          <a:off x="333104" y="5758790"/>
          <a:ext cx="605644" cy="60564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6558F7-B598-46D6-AC9D-C4FE1BA78DC9}">
      <dsp:nvSpPr>
        <dsp:cNvPr id="0" name=""/>
        <dsp:cNvSpPr/>
      </dsp:nvSpPr>
      <dsp:spPr>
        <a:xfrm>
          <a:off x="1271852" y="5511026"/>
          <a:ext cx="5634638" cy="11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41" tIns="116541" rIns="116541" bIns="116541" numCol="1" spcCol="1270" anchor="ctr" anchorCtr="0">
          <a:noAutofit/>
        </a:bodyPr>
        <a:lstStyle/>
        <a:p>
          <a:pPr marL="0" lvl="0" indent="0" algn="l" defTabSz="666750">
            <a:lnSpc>
              <a:spcPct val="90000"/>
            </a:lnSpc>
            <a:spcBef>
              <a:spcPct val="0"/>
            </a:spcBef>
            <a:spcAft>
              <a:spcPct val="35000"/>
            </a:spcAft>
            <a:buNone/>
          </a:pPr>
          <a:r>
            <a:rPr lang="en-US" sz="1500" b="1" i="1" kern="1200"/>
            <a:t>5. Ongoing confrontation of Principalities and powers </a:t>
          </a:r>
          <a:endParaRPr lang="en-US" sz="1500" i="1" kern="1200"/>
        </a:p>
      </dsp:txBody>
      <dsp:txXfrm>
        <a:off x="1271852" y="5511026"/>
        <a:ext cx="5634638" cy="11011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44EC3-9DA3-4C05-AA6C-CB0F5B286A7F}"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F613E-3176-4317-B154-0FE96398B9B8}" type="slidenum">
              <a:rPr lang="en-US" smtClean="0"/>
              <a:t>‹#›</a:t>
            </a:fld>
            <a:endParaRPr lang="en-US"/>
          </a:p>
        </p:txBody>
      </p:sp>
    </p:spTree>
    <p:extLst>
      <p:ext uri="{BB962C8B-B14F-4D97-AF65-F5344CB8AC3E}">
        <p14:creationId xmlns:p14="http://schemas.microsoft.com/office/powerpoint/2010/main" val="426818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F613E-3176-4317-B154-0FE96398B9B8}" type="slidenum">
              <a:rPr lang="en-US" smtClean="0"/>
              <a:t>28</a:t>
            </a:fld>
            <a:endParaRPr lang="en-US"/>
          </a:p>
        </p:txBody>
      </p:sp>
    </p:spTree>
    <p:extLst>
      <p:ext uri="{BB962C8B-B14F-4D97-AF65-F5344CB8AC3E}">
        <p14:creationId xmlns:p14="http://schemas.microsoft.com/office/powerpoint/2010/main" val="243725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1480-1FDD-1A11-1F03-9F3488B90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C3EE70-B2E3-F3D8-F64B-BD66A55B4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DE6F0-41EC-6BCE-6D1B-FCB49F711D0E}"/>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5" name="Footer Placeholder 4">
            <a:extLst>
              <a:ext uri="{FF2B5EF4-FFF2-40B4-BE49-F238E27FC236}">
                <a16:creationId xmlns:a16="http://schemas.microsoft.com/office/drawing/2014/main" id="{142408C5-6B31-81EE-F774-0D2825995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98E41-7A06-E599-6961-6B4A86DD6A81}"/>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7244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00C1-A989-EB6C-8D8C-7A65EE848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E5F29-CF08-44B7-7114-E3B103BB2B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459A8-9C00-E9E8-AB68-4D4C79D94F75}"/>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5" name="Footer Placeholder 4">
            <a:extLst>
              <a:ext uri="{FF2B5EF4-FFF2-40B4-BE49-F238E27FC236}">
                <a16:creationId xmlns:a16="http://schemas.microsoft.com/office/drawing/2014/main" id="{9BD512EA-4AA5-A616-6E2B-F4F5186FD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443BC-0277-6176-0AB5-022283F9D01E}"/>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241853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8A049-1DF8-52EC-0506-71E21469C8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A5626-65FD-467C-5D7D-C2F98AF986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D4B66-8B4E-BDA2-121C-DE3CD3E1C580}"/>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5" name="Footer Placeholder 4">
            <a:extLst>
              <a:ext uri="{FF2B5EF4-FFF2-40B4-BE49-F238E27FC236}">
                <a16:creationId xmlns:a16="http://schemas.microsoft.com/office/drawing/2014/main" id="{88731761-B5A9-D74B-5FCB-EB841520D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3616F-389C-A53B-A1CC-83654B0A32BE}"/>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183007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E280-A730-44F7-9F94-9C3BB0811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C0061-7E48-B634-A5A4-10C04159A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4A7C-5B13-119F-D3D2-92995399C723}"/>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5" name="Footer Placeholder 4">
            <a:extLst>
              <a:ext uri="{FF2B5EF4-FFF2-40B4-BE49-F238E27FC236}">
                <a16:creationId xmlns:a16="http://schemas.microsoft.com/office/drawing/2014/main" id="{E91C674F-C57F-A79F-5100-DAC9B4B9D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D8187-1B5C-B56E-8D2B-8D7FECC3E592}"/>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79630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8098-47C8-7916-DA0E-CFB5C04CB3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38B2EC-A3DF-2F15-1494-977137FF0C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EC7459-8BA9-B7E7-8233-F3250A6448F5}"/>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5" name="Footer Placeholder 4">
            <a:extLst>
              <a:ext uri="{FF2B5EF4-FFF2-40B4-BE49-F238E27FC236}">
                <a16:creationId xmlns:a16="http://schemas.microsoft.com/office/drawing/2014/main" id="{2B9E7C8C-26B4-F7A2-D881-8E58F55D2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A52BD-8C6A-8ABF-8109-7CAB3EA35206}"/>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117951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39BD-88D7-9E7C-F1E3-0F9BB1D4E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EC3BE-41D1-5DFF-700D-371A9993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7590C-5620-2191-FB85-9C79C5D246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BC5AC4-573A-21B6-639F-84C03C58FBE7}"/>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6" name="Footer Placeholder 5">
            <a:extLst>
              <a:ext uri="{FF2B5EF4-FFF2-40B4-BE49-F238E27FC236}">
                <a16:creationId xmlns:a16="http://schemas.microsoft.com/office/drawing/2014/main" id="{CC22D658-1115-7294-4584-D5F21A72F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45777-A36A-48F4-0BDC-C0A2BFB3BAEC}"/>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17876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A1A6-647B-06E6-4AA9-2AC15055A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40540-6AD7-7D27-4270-42DB62DA5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6636A-F74E-4530-E824-9987A160D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3DD0B3-13DB-B94C-A534-A418837D9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16FF22-0BA4-2AFC-5EF7-1091F269ED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63A64-5F6F-8B75-1A5F-CA3240ABB2B2}"/>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8" name="Footer Placeholder 7">
            <a:extLst>
              <a:ext uri="{FF2B5EF4-FFF2-40B4-BE49-F238E27FC236}">
                <a16:creationId xmlns:a16="http://schemas.microsoft.com/office/drawing/2014/main" id="{8E65711B-DD58-4BC5-4AA0-C6D169D475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B7B01F-4B11-155B-5F25-CA2A554748BA}"/>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77393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730A-5DA1-9049-F787-04D310FAE7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A5397-B4DB-6D8F-CFBE-47B929A61FFF}"/>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4" name="Footer Placeholder 3">
            <a:extLst>
              <a:ext uri="{FF2B5EF4-FFF2-40B4-BE49-F238E27FC236}">
                <a16:creationId xmlns:a16="http://schemas.microsoft.com/office/drawing/2014/main" id="{1857E143-DBB0-9113-6103-D50132A8EC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1C703E-A942-B54F-DAF6-E028AB43FC8F}"/>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266056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7A007-D250-CDDC-7804-B329076D46DD}"/>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3" name="Footer Placeholder 2">
            <a:extLst>
              <a:ext uri="{FF2B5EF4-FFF2-40B4-BE49-F238E27FC236}">
                <a16:creationId xmlns:a16="http://schemas.microsoft.com/office/drawing/2014/main" id="{9C57C53A-6EFA-4230-71B9-B00E4702AB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8F357-A5C5-47DB-BDCA-698F2899C37D}"/>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133408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10F7-43AD-5F49-C41E-74DD013E2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8063F2-3036-4616-FA2F-E69AEF5DB9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2C2721-FBED-B8DD-AD45-E1595250F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28EA6-3AA8-CD0E-FD08-3A9A1B04FA31}"/>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6" name="Footer Placeholder 5">
            <a:extLst>
              <a:ext uri="{FF2B5EF4-FFF2-40B4-BE49-F238E27FC236}">
                <a16:creationId xmlns:a16="http://schemas.microsoft.com/office/drawing/2014/main" id="{F7691578-D382-0725-D6AC-A8B61F3E8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132CB-DE89-1A43-34B7-864ABDC37E54}"/>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47565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7729-FA9B-8759-6645-625E5D71A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ECBD4-CEAD-D05D-C971-44DAC9A67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F61883-518E-8499-A795-0E33806E5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F2554-C67B-85E4-0D64-B0AE0D9DF43F}"/>
              </a:ext>
            </a:extLst>
          </p:cNvPr>
          <p:cNvSpPr>
            <a:spLocks noGrp="1"/>
          </p:cNvSpPr>
          <p:nvPr>
            <p:ph type="dt" sz="half" idx="10"/>
          </p:nvPr>
        </p:nvSpPr>
        <p:spPr/>
        <p:txBody>
          <a:bodyPr/>
          <a:lstStyle/>
          <a:p>
            <a:fld id="{B19F8B81-FC9B-4009-92A0-6E7DBA0E3A44}" type="datetimeFigureOut">
              <a:rPr lang="en-US" smtClean="0"/>
              <a:t>3/18/2026</a:t>
            </a:fld>
            <a:endParaRPr lang="en-US"/>
          </a:p>
        </p:txBody>
      </p:sp>
      <p:sp>
        <p:nvSpPr>
          <p:cNvPr id="6" name="Footer Placeholder 5">
            <a:extLst>
              <a:ext uri="{FF2B5EF4-FFF2-40B4-BE49-F238E27FC236}">
                <a16:creationId xmlns:a16="http://schemas.microsoft.com/office/drawing/2014/main" id="{F1A5BA0A-730C-7CA8-338B-14CE5F3094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54680-9853-F46E-4FA2-FB0CAD7210AE}"/>
              </a:ext>
            </a:extLst>
          </p:cNvPr>
          <p:cNvSpPr>
            <a:spLocks noGrp="1"/>
          </p:cNvSpPr>
          <p:nvPr>
            <p:ph type="sldNum" sz="quarter" idx="12"/>
          </p:nvPr>
        </p:nvSpPr>
        <p:spPr/>
        <p:txBody>
          <a:bodyPr/>
          <a:lstStyle/>
          <a:p>
            <a:fld id="{CD97935D-6A34-468A-B00E-A8C5E8A1F9C7}" type="slidenum">
              <a:rPr lang="en-US" smtClean="0"/>
              <a:t>‹#›</a:t>
            </a:fld>
            <a:endParaRPr lang="en-US"/>
          </a:p>
        </p:txBody>
      </p:sp>
    </p:spTree>
    <p:extLst>
      <p:ext uri="{BB962C8B-B14F-4D97-AF65-F5344CB8AC3E}">
        <p14:creationId xmlns:p14="http://schemas.microsoft.com/office/powerpoint/2010/main" val="399602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67090-BFE8-03F6-746D-BA3232CB6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2E798A-1FB7-F04E-1D71-B4370354B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1C68F-0ECE-6B8F-17DA-AD4F84D8D2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9F8B81-FC9B-4009-92A0-6E7DBA0E3A44}" type="datetimeFigureOut">
              <a:rPr lang="en-US" smtClean="0"/>
              <a:t>3/18/2026</a:t>
            </a:fld>
            <a:endParaRPr lang="en-US"/>
          </a:p>
        </p:txBody>
      </p:sp>
      <p:sp>
        <p:nvSpPr>
          <p:cNvPr id="5" name="Footer Placeholder 4">
            <a:extLst>
              <a:ext uri="{FF2B5EF4-FFF2-40B4-BE49-F238E27FC236}">
                <a16:creationId xmlns:a16="http://schemas.microsoft.com/office/drawing/2014/main" id="{B6565BE7-F345-D4F1-6FA2-C3354E0E0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6DD7FB-3049-7FE9-6254-D650B4E11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97935D-6A34-468A-B00E-A8C5E8A1F9C7}" type="slidenum">
              <a:rPr lang="en-US" smtClean="0"/>
              <a:t>‹#›</a:t>
            </a:fld>
            <a:endParaRPr lang="en-US"/>
          </a:p>
        </p:txBody>
      </p:sp>
    </p:spTree>
    <p:extLst>
      <p:ext uri="{BB962C8B-B14F-4D97-AF65-F5344CB8AC3E}">
        <p14:creationId xmlns:p14="http://schemas.microsoft.com/office/powerpoint/2010/main" val="4122762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964D78-B0C7-4607-A3D4-19FC375D3EC1}"/>
              </a:ext>
            </a:extLst>
          </p:cNvPr>
          <p:cNvSpPr/>
          <p:nvPr/>
        </p:nvSpPr>
        <p:spPr>
          <a:xfrm>
            <a:off x="0" y="10819"/>
            <a:ext cx="12192000" cy="68471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676E71-5FD6-4F70-AD96-3B53754ECD06}"/>
              </a:ext>
            </a:extLst>
          </p:cNvPr>
          <p:cNvSpPr txBox="1"/>
          <p:nvPr/>
        </p:nvSpPr>
        <p:spPr>
          <a:xfrm>
            <a:off x="99396" y="3820060"/>
            <a:ext cx="12015416" cy="1323439"/>
          </a:xfrm>
          <a:prstGeom prst="rect">
            <a:avLst/>
          </a:prstGeom>
          <a:noFill/>
        </p:spPr>
        <p:txBody>
          <a:bodyPr wrap="square" rtlCol="0">
            <a:spAutoFit/>
          </a:bodyPr>
          <a:lstStyle/>
          <a:p>
            <a:pPr algn="ctr"/>
            <a:r>
              <a:rPr lang="en-US" sz="4000" b="1" dirty="0">
                <a:solidFill>
                  <a:schemeClr val="bg1"/>
                </a:solidFill>
              </a:rPr>
              <a:t>Spirit and Standard: </a:t>
            </a:r>
            <a:r>
              <a:rPr lang="en-US" sz="4000" b="1" i="1" dirty="0">
                <a:solidFill>
                  <a:schemeClr val="bg1"/>
                </a:solidFill>
              </a:rPr>
              <a:t>Living A Life Anchored in Pentecostal Ethics I &amp; II</a:t>
            </a:r>
          </a:p>
        </p:txBody>
      </p:sp>
      <p:sp>
        <p:nvSpPr>
          <p:cNvPr id="15" name="TextBox 14">
            <a:extLst>
              <a:ext uri="{FF2B5EF4-FFF2-40B4-BE49-F238E27FC236}">
                <a16:creationId xmlns:a16="http://schemas.microsoft.com/office/drawing/2014/main" id="{D92ECAE4-2D45-4098-BF83-D16AEEA9F6F3}"/>
              </a:ext>
            </a:extLst>
          </p:cNvPr>
          <p:cNvSpPr txBox="1"/>
          <p:nvPr/>
        </p:nvSpPr>
        <p:spPr>
          <a:xfrm>
            <a:off x="274167" y="5539084"/>
            <a:ext cx="11665874"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LEMON MILK" panose="00000500000000000000" pitchFamily="50" charset="0"/>
              </a:rPr>
              <a:t>Bishop Kevin Daniels Ph.D., </a:t>
            </a:r>
            <a:r>
              <a:rPr lang="en-US" sz="2400" b="1" dirty="0" err="1">
                <a:solidFill>
                  <a:schemeClr val="bg1"/>
                </a:solidFill>
                <a:effectLst>
                  <a:outerShdw blurRad="38100" dist="38100" dir="2700000" algn="tl">
                    <a:srgbClr val="000000">
                      <a:alpha val="43137"/>
                    </a:srgbClr>
                  </a:outerShdw>
                </a:effectLst>
                <a:latin typeface="LEMON MILK" panose="00000500000000000000" pitchFamily="50" charset="0"/>
              </a:rPr>
              <a:t>DMin</a:t>
            </a:r>
            <a:r>
              <a:rPr lang="en-US" sz="2400" b="1" dirty="0">
                <a:solidFill>
                  <a:schemeClr val="bg1"/>
                </a:solidFill>
                <a:effectLst>
                  <a:outerShdw blurRad="38100" dist="38100" dir="2700000" algn="tl">
                    <a:srgbClr val="000000">
                      <a:alpha val="43137"/>
                    </a:srgbClr>
                  </a:outerShdw>
                </a:effectLst>
                <a:latin typeface="LEMON MILK" panose="00000500000000000000" pitchFamily="50" charset="0"/>
              </a:rPr>
              <a:t>., MSW (Lic) and Bishop Carter Robinson, </a:t>
            </a:r>
            <a:r>
              <a:rPr lang="en-US" sz="2400" b="1" dirty="0" err="1">
                <a:solidFill>
                  <a:schemeClr val="bg1"/>
                </a:solidFill>
                <a:effectLst>
                  <a:outerShdw blurRad="38100" dist="38100" dir="2700000" algn="tl">
                    <a:srgbClr val="000000">
                      <a:alpha val="43137"/>
                    </a:srgbClr>
                  </a:outerShdw>
                </a:effectLst>
                <a:latin typeface="LEMON MILK" panose="00000500000000000000" pitchFamily="50" charset="0"/>
              </a:rPr>
              <a:t>DMin</a:t>
            </a:r>
            <a:r>
              <a:rPr lang="en-US" sz="2400" b="1" dirty="0">
                <a:solidFill>
                  <a:schemeClr val="bg1"/>
                </a:solidFill>
                <a:effectLst>
                  <a:outerShdw blurRad="38100" dist="38100" dir="2700000" algn="tl">
                    <a:srgbClr val="000000">
                      <a:alpha val="43137"/>
                    </a:srgbClr>
                  </a:outerShdw>
                </a:effectLst>
                <a:latin typeface="LEMON MILK" panose="00000500000000000000" pitchFamily="50" charset="0"/>
              </a:rPr>
              <a:t>.</a:t>
            </a:r>
            <a:r>
              <a:rPr lang="en-US" sz="2400" b="1" dirty="0">
                <a:effectLst>
                  <a:outerShdw blurRad="38100" dist="38100" dir="2700000" algn="tl">
                    <a:srgbClr val="000000">
                      <a:alpha val="43137"/>
                    </a:srgbClr>
                  </a:outerShdw>
                </a:effectLst>
                <a:latin typeface="LEMON MILK" panose="00000500000000000000" pitchFamily="50" charset="0"/>
              </a:rPr>
              <a:t>)</a:t>
            </a:r>
          </a:p>
        </p:txBody>
      </p:sp>
      <p:pic>
        <p:nvPicPr>
          <p:cNvPr id="4" name="Picture 3">
            <a:extLst>
              <a:ext uri="{FF2B5EF4-FFF2-40B4-BE49-F238E27FC236}">
                <a16:creationId xmlns:a16="http://schemas.microsoft.com/office/drawing/2014/main" id="{D852EAAA-3C6B-5148-7960-903321C55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442"/>
            <a:ext cx="12214209" cy="3125558"/>
          </a:xfrm>
          <a:prstGeom prst="rect">
            <a:avLst/>
          </a:prstGeom>
        </p:spPr>
      </p:pic>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084806-14E9-4CD7-AFD8-8D65D9482389}"/>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a:solidFill>
                  <a:srgbClr val="FFFFFF"/>
                </a:solidFill>
                <a:latin typeface="+mj-lt"/>
                <a:ea typeface="+mj-ea"/>
                <a:cs typeface="+mj-cs"/>
              </a:rPr>
              <a:t>The Construct of the “ HOLY” </a:t>
            </a:r>
          </a:p>
        </p:txBody>
      </p:sp>
      <p:sp>
        <p:nvSpPr>
          <p:cNvPr id="5" name="Rectangle 1">
            <a:extLst>
              <a:ext uri="{FF2B5EF4-FFF2-40B4-BE49-F238E27FC236}">
                <a16:creationId xmlns:a16="http://schemas.microsoft.com/office/drawing/2014/main" id="{4FEF3F9A-D43C-955D-3063-17ED450C1471}"/>
              </a:ext>
            </a:extLst>
          </p:cNvPr>
          <p:cNvSpPr>
            <a:spLocks noChangeArrowheads="1"/>
          </p:cNvSpPr>
          <p:nvPr/>
        </p:nvSpPr>
        <p:spPr bwMode="auto">
          <a:xfrm>
            <a:off x="1940256" y="3833199"/>
            <a:ext cx="8332826" cy="1881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40000" lnSpcReduction="20000"/>
          </a:bodyPr>
          <a:lstStyle/>
          <a:p>
            <a:pPr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p:txBody>
      </p:sp>
      <p:graphicFrame>
        <p:nvGraphicFramePr>
          <p:cNvPr id="4" name="Content Placeholder 3">
            <a:extLst>
              <a:ext uri="{FF2B5EF4-FFF2-40B4-BE49-F238E27FC236}">
                <a16:creationId xmlns:a16="http://schemas.microsoft.com/office/drawing/2014/main" id="{E98D02A8-C733-E34C-56B7-5AB9F81C8CA8}"/>
              </a:ext>
            </a:extLst>
          </p:cNvPr>
          <p:cNvGraphicFramePr>
            <a:graphicFrameLocks noGrp="1"/>
          </p:cNvGraphicFramePr>
          <p:nvPr>
            <p:ph idx="1"/>
            <p:extLst>
              <p:ext uri="{D42A27DB-BD31-4B8C-83A1-F6EECF244321}">
                <p14:modId xmlns:p14="http://schemas.microsoft.com/office/powerpoint/2010/main" val="428348149"/>
              </p:ext>
            </p:extLst>
          </p:nvPr>
        </p:nvGraphicFramePr>
        <p:xfrm>
          <a:off x="644056" y="2250990"/>
          <a:ext cx="10927831" cy="4386807"/>
        </p:xfrm>
        <a:graphic>
          <a:graphicData uri="http://schemas.openxmlformats.org/drawingml/2006/table">
            <a:tbl>
              <a:tblPr>
                <a:noFill/>
              </a:tblPr>
              <a:tblGrid>
                <a:gridCol w="1510423">
                  <a:extLst>
                    <a:ext uri="{9D8B030D-6E8A-4147-A177-3AD203B41FA5}">
                      <a16:colId xmlns:a16="http://schemas.microsoft.com/office/drawing/2014/main" val="518938546"/>
                    </a:ext>
                  </a:extLst>
                </a:gridCol>
                <a:gridCol w="3211542">
                  <a:extLst>
                    <a:ext uri="{9D8B030D-6E8A-4147-A177-3AD203B41FA5}">
                      <a16:colId xmlns:a16="http://schemas.microsoft.com/office/drawing/2014/main" val="71058225"/>
                    </a:ext>
                  </a:extLst>
                </a:gridCol>
                <a:gridCol w="3206490">
                  <a:extLst>
                    <a:ext uri="{9D8B030D-6E8A-4147-A177-3AD203B41FA5}">
                      <a16:colId xmlns:a16="http://schemas.microsoft.com/office/drawing/2014/main" val="3985978481"/>
                    </a:ext>
                  </a:extLst>
                </a:gridCol>
                <a:gridCol w="2999376">
                  <a:extLst>
                    <a:ext uri="{9D8B030D-6E8A-4147-A177-3AD203B41FA5}">
                      <a16:colId xmlns:a16="http://schemas.microsoft.com/office/drawing/2014/main" val="3677397315"/>
                    </a:ext>
                  </a:extLst>
                </a:gridCol>
              </a:tblGrid>
              <a:tr h="404935">
                <a:tc>
                  <a:txBody>
                    <a:bodyPr/>
                    <a:lstStyle/>
                    <a:p>
                      <a:pPr>
                        <a:buNone/>
                      </a:pPr>
                      <a:r>
                        <a:rPr lang="en-US" sz="1200" b="1" u="sng" cap="none" spc="0">
                          <a:solidFill>
                            <a:schemeClr val="tx1"/>
                          </a:solidFill>
                        </a:rPr>
                        <a:t>Dimension</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u="sng" cap="none" spc="0">
                          <a:solidFill>
                            <a:schemeClr val="tx1"/>
                          </a:solidFill>
                        </a:rPr>
                        <a:t>Meaning / Theological Emphasis</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u="sng" cap="none" spc="0">
                          <a:solidFill>
                            <a:schemeClr val="tx1"/>
                          </a:solidFill>
                        </a:rPr>
                        <a:t>Key Scripture</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u="sng" cap="none" spc="0">
                          <a:solidFill>
                            <a:schemeClr val="tx1"/>
                          </a:solidFill>
                        </a:rPr>
                        <a:t>Practical Kingdom Meaning</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2089641"/>
                  </a:ext>
                </a:extLst>
              </a:tr>
              <a:tr h="877763">
                <a:tc>
                  <a:txBody>
                    <a:bodyPr/>
                    <a:lstStyle/>
                    <a:p>
                      <a:pPr>
                        <a:buNone/>
                      </a:pPr>
                      <a:r>
                        <a:rPr lang="en-US" sz="1200" b="1" cap="none" spc="0">
                          <a:solidFill>
                            <a:schemeClr val="tx1"/>
                          </a:solidFill>
                        </a:rPr>
                        <a:t>The Deep Theological Core</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Holiness is alignment with God’s nature, order, purpose, and creative intent. To be holy is not merely to avoid sin, but to come into right relationship with God and the life He designed.</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Romans 8:19 (KJV) – “For the earnest expectation of the creation waiteth for the manifestation of the sons of God.”</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Creation is waiting for a people who reflect God rightly in the earth. Holiness is not withdrawal only; it is manifestation.</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23865322"/>
                  </a:ext>
                </a:extLst>
              </a:tr>
              <a:tr h="1035372">
                <a:tc>
                  <a:txBody>
                    <a:bodyPr/>
                    <a:lstStyle/>
                    <a:p>
                      <a:pPr>
                        <a:buNone/>
                      </a:pPr>
                      <a:r>
                        <a:rPr lang="en-US" sz="1200" b="1" cap="none" spc="0">
                          <a:solidFill>
                            <a:schemeClr val="tx1"/>
                          </a:solidFill>
                        </a:rPr>
                        <a:t>In Hebrew: Qādôsh</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Qādôsh carries the sense of being holy, sacred, set apart, consecrated, distinct for God’s use. In your framing, it points to being set apart unto God in a way that affects how one walks in the earth.</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Joshua 1:3 (KJV) – “Every place that the sole of your foot shall tread upon, that have I given unto you, as I said unto Moses.”</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Holiness is not passive separation only; it is consecrated walking, governed territory, and covenantal occupation.</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24885725"/>
                  </a:ext>
                </a:extLst>
              </a:tr>
              <a:tr h="720154">
                <a:tc>
                  <a:txBody>
                    <a:bodyPr/>
                    <a:lstStyle/>
                    <a:p>
                      <a:pPr>
                        <a:buNone/>
                      </a:pPr>
                      <a:endParaRPr lang="en-US" sz="1200" b="1" cap="none" spc="0">
                        <a:solidFill>
                          <a:schemeClr val="tx1"/>
                        </a:solidFill>
                      </a:endParaRP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200" b="1" cap="none" spc="0">
                        <a:solidFill>
                          <a:schemeClr val="tx1"/>
                        </a:solidFill>
                      </a:endParaRP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Deuteronomy 11:24 (KJV) – “Every place whereon the soles of your feet shall tread shall be yours…”</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What is holy makes room for divine order, dominion, and stewardship in the places one enters.</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24249370"/>
                  </a:ext>
                </a:extLst>
              </a:tr>
              <a:tr h="877763">
                <a:tc>
                  <a:txBody>
                    <a:bodyPr/>
                    <a:lstStyle/>
                    <a:p>
                      <a:pPr>
                        <a:buNone/>
                      </a:pPr>
                      <a:r>
                        <a:rPr lang="en-US" sz="1200" b="1" cap="none" spc="0">
                          <a:solidFill>
                            <a:schemeClr val="tx1"/>
                          </a:solidFill>
                        </a:rPr>
                        <a:t>In Greek: Hagios</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Hagios means holy, set apart, belonging to God, devoted to His purposes. In your theological language, it can be described as belonging to God’s sphere of influence.</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1 Peter 2:9 (KJV) – “But ye are a chosen generation, a royal priesthood, an holy nation, a peculiar people…”</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dirty="0">
                          <a:solidFill>
                            <a:schemeClr val="tx1"/>
                          </a:solidFill>
                        </a:rPr>
                        <a:t>Holiness is identity with assignment. You do not merely belong to God privately; you are called to show forth His praises publicly.</a:t>
                      </a:r>
                    </a:p>
                  </a:txBody>
                  <a:tcPr marL="109114" marR="109114" marT="109114" marB="10911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26410071"/>
                  </a:ext>
                </a:extLst>
              </a:tr>
            </a:tbl>
          </a:graphicData>
        </a:graphic>
      </p:graphicFrame>
    </p:spTree>
    <p:extLst>
      <p:ext uri="{BB962C8B-B14F-4D97-AF65-F5344CB8AC3E}">
        <p14:creationId xmlns:p14="http://schemas.microsoft.com/office/powerpoint/2010/main" val="873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83A18C-BAF6-C042-ADD4-22775D1831AE}"/>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2800" b="1" kern="1200" dirty="0">
                <a:solidFill>
                  <a:srgbClr val="FFFFFF"/>
                </a:solidFill>
                <a:latin typeface="+mj-lt"/>
                <a:ea typeface="+mj-ea"/>
                <a:cs typeface="+mj-cs"/>
              </a:rPr>
              <a:t>ALL LIVING AND NON-LIVING SYSTEM COMPLY WITH THIS GENESIS DESIGN </a:t>
            </a:r>
            <a:r>
              <a:rPr lang="en-US" sz="2800" b="1" i="1" dirty="0">
                <a:solidFill>
                  <a:srgbClr val="FFFFFF"/>
                </a:solidFill>
              </a:rPr>
              <a:t>(HOLY DESIGN)</a:t>
            </a:r>
            <a:endParaRPr lang="en-US" sz="2800" b="1" i="1" kern="1200" dirty="0">
              <a:solidFill>
                <a:srgbClr val="FFFFFF"/>
              </a:solidFill>
              <a:latin typeface="+mj-lt"/>
              <a:ea typeface="+mj-ea"/>
              <a:cs typeface="+mj-cs"/>
            </a:endParaRPr>
          </a:p>
        </p:txBody>
      </p:sp>
      <p:sp>
        <p:nvSpPr>
          <p:cNvPr id="5" name="Rectangle 1">
            <a:extLst>
              <a:ext uri="{FF2B5EF4-FFF2-40B4-BE49-F238E27FC236}">
                <a16:creationId xmlns:a16="http://schemas.microsoft.com/office/drawing/2014/main" id="{849DB6D3-1084-B5A3-5820-8685A52CFD2F}"/>
              </a:ext>
            </a:extLst>
          </p:cNvPr>
          <p:cNvSpPr>
            <a:spLocks noChangeArrowheads="1"/>
          </p:cNvSpPr>
          <p:nvPr/>
        </p:nvSpPr>
        <p:spPr bwMode="auto">
          <a:xfrm>
            <a:off x="7177176" y="1792224"/>
            <a:ext cx="4307527" cy="45171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R="0" lvl="0" fontAlgn="base">
              <a:lnSpc>
                <a:spcPct val="120000"/>
              </a:lnSpc>
              <a:spcBef>
                <a:spcPct val="0"/>
              </a:spcBef>
              <a:spcAft>
                <a:spcPts val="600"/>
              </a:spcAft>
              <a:buClrTx/>
              <a:buSzTx/>
              <a:tabLst/>
            </a:pPr>
            <a:endParaRPr kumimoji="0" lang="en-US" altLang="en-US" b="0" i="0" u="none" strike="noStrike" cap="none" normalizeH="0" baseline="0" dirty="0">
              <a:ln>
                <a:noFill/>
              </a:ln>
              <a:effectLst/>
            </a:endParaRPr>
          </a:p>
        </p:txBody>
      </p:sp>
      <p:graphicFrame>
        <p:nvGraphicFramePr>
          <p:cNvPr id="4" name="Content Placeholder 3">
            <a:extLst>
              <a:ext uri="{FF2B5EF4-FFF2-40B4-BE49-F238E27FC236}">
                <a16:creationId xmlns:a16="http://schemas.microsoft.com/office/drawing/2014/main" id="{3DD0A7E3-B2F0-0CBB-67E0-3092E21288DB}"/>
              </a:ext>
            </a:extLst>
          </p:cNvPr>
          <p:cNvGraphicFramePr>
            <a:graphicFrameLocks noGrp="1"/>
          </p:cNvGraphicFramePr>
          <p:nvPr>
            <p:ph idx="1"/>
            <p:extLst>
              <p:ext uri="{D42A27DB-BD31-4B8C-83A1-F6EECF244321}">
                <p14:modId xmlns:p14="http://schemas.microsoft.com/office/powerpoint/2010/main" val="2345267408"/>
              </p:ext>
            </p:extLst>
          </p:nvPr>
        </p:nvGraphicFramePr>
        <p:xfrm>
          <a:off x="146756" y="1791733"/>
          <a:ext cx="11875911" cy="4927869"/>
        </p:xfrm>
        <a:graphic>
          <a:graphicData uri="http://schemas.openxmlformats.org/drawingml/2006/table">
            <a:tbl>
              <a:tblPr>
                <a:solidFill>
                  <a:schemeClr val="bg1"/>
                </a:solidFill>
              </a:tblPr>
              <a:tblGrid>
                <a:gridCol w="1685047">
                  <a:extLst>
                    <a:ext uri="{9D8B030D-6E8A-4147-A177-3AD203B41FA5}">
                      <a16:colId xmlns:a16="http://schemas.microsoft.com/office/drawing/2014/main" val="3627453946"/>
                    </a:ext>
                  </a:extLst>
                </a:gridCol>
                <a:gridCol w="1382766">
                  <a:extLst>
                    <a:ext uri="{9D8B030D-6E8A-4147-A177-3AD203B41FA5}">
                      <a16:colId xmlns:a16="http://schemas.microsoft.com/office/drawing/2014/main" val="2567714088"/>
                    </a:ext>
                  </a:extLst>
                </a:gridCol>
                <a:gridCol w="4765870">
                  <a:extLst>
                    <a:ext uri="{9D8B030D-6E8A-4147-A177-3AD203B41FA5}">
                      <a16:colId xmlns:a16="http://schemas.microsoft.com/office/drawing/2014/main" val="826253211"/>
                    </a:ext>
                  </a:extLst>
                </a:gridCol>
                <a:gridCol w="4042228">
                  <a:extLst>
                    <a:ext uri="{9D8B030D-6E8A-4147-A177-3AD203B41FA5}">
                      <a16:colId xmlns:a16="http://schemas.microsoft.com/office/drawing/2014/main" val="2361401727"/>
                    </a:ext>
                  </a:extLst>
                </a:gridCol>
              </a:tblGrid>
              <a:tr h="292014">
                <a:tc>
                  <a:txBody>
                    <a:bodyPr/>
                    <a:lstStyle/>
                    <a:p>
                      <a:pPr>
                        <a:buNone/>
                      </a:pPr>
                      <a:r>
                        <a:rPr lang="en-US" sz="1200" b="1" cap="none" spc="0">
                          <a:solidFill>
                            <a:schemeClr val="tx1"/>
                          </a:solidFill>
                        </a:rPr>
                        <a:t>Stage</a:t>
                      </a:r>
                    </a:p>
                  </a:txBody>
                  <a:tcPr marL="69378" marR="10048" marT="53367" marB="5336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Genesis 1:28 (KJV)</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Biblical Meaning (1 Scripture + Definition)</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Systems (Living &amp; Non-Living)</a:t>
                      </a:r>
                    </a:p>
                  </a:txBody>
                  <a:tcPr marL="69378" marR="10048" marT="53367" marB="5336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118947996"/>
                  </a:ext>
                </a:extLst>
              </a:tr>
              <a:tr h="901741">
                <a:tc>
                  <a:txBody>
                    <a:bodyPr/>
                    <a:lstStyle/>
                    <a:p>
                      <a:pPr>
                        <a:buNone/>
                      </a:pPr>
                      <a:r>
                        <a:rPr lang="en-US" sz="1200" b="1" cap="none" spc="0">
                          <a:solidFill>
                            <a:schemeClr val="tx1"/>
                          </a:solidFill>
                        </a:rPr>
                        <a:t>1. Origins / Origination</a:t>
                      </a:r>
                    </a:p>
                  </a:txBody>
                  <a:tcPr marL="69378" marR="10048" marT="53367" marB="5336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“God blessed them”</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dirty="0">
                          <a:solidFill>
                            <a:schemeClr val="tx1"/>
                          </a:solidFill>
                        </a:rPr>
                        <a:t>Genesis 2:7 (KJV): “And the LORD God formed man of the dust of the ground, and breathed into his nostrils the breath of life; and man became a living soul.” </a:t>
                      </a:r>
                      <a:br>
                        <a:rPr lang="en-US" sz="1050" b="1" cap="none" spc="0" dirty="0">
                          <a:solidFill>
                            <a:schemeClr val="tx1"/>
                          </a:solidFill>
                        </a:rPr>
                      </a:br>
                      <a:r>
                        <a:rPr lang="en-US" sz="1050" b="1" cap="none" spc="0" dirty="0">
                          <a:solidFill>
                            <a:schemeClr val="tx1"/>
                          </a:solidFill>
                        </a:rPr>
                        <a:t>Definition: The starting point where life, energy, information, or purpose is initiated.</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Cosmology, Astrophysics, Quantum Physics, Thermodynamics, Chemistry, Biology, Information Systems, Systems Theory</a:t>
                      </a:r>
                    </a:p>
                  </a:txBody>
                  <a:tcPr marL="69378" marR="10048" marT="53367" marB="5336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897274645"/>
                  </a:ext>
                </a:extLst>
              </a:tr>
              <a:tr h="741765">
                <a:tc>
                  <a:txBody>
                    <a:bodyPr/>
                    <a:lstStyle/>
                    <a:p>
                      <a:pPr>
                        <a:buNone/>
                      </a:pPr>
                      <a:r>
                        <a:rPr lang="en-US" sz="1200" b="1" cap="none" spc="0">
                          <a:solidFill>
                            <a:schemeClr val="tx1"/>
                          </a:solidFill>
                        </a:rPr>
                        <a:t>2. Formation</a:t>
                      </a:r>
                    </a:p>
                  </a:txBody>
                  <a:tcPr marL="69378" marR="10048" marT="53367" marB="5336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“Be fruitful”</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Psalm 1:3 (KJV): “And he shall be like a tree planted by the rivers of water, that bringeth forth his fruit in his season…” </a:t>
                      </a:r>
                      <a:br>
                        <a:rPr lang="en-US" sz="1050" b="1" cap="none" spc="0">
                          <a:solidFill>
                            <a:schemeClr val="tx1"/>
                          </a:solidFill>
                        </a:rPr>
                      </a:br>
                      <a:r>
                        <a:rPr lang="en-US" sz="1050" b="1" cap="none" spc="0">
                          <a:solidFill>
                            <a:schemeClr val="tx1"/>
                          </a:solidFill>
                        </a:rPr>
                        <a:t>Definition: The development of structure, organization, and internal capacity.</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Biology, Embryology, Molecular Biology, Chemistry, Materials Science, Engineering, Architecture, Design Systems</a:t>
                      </a:r>
                    </a:p>
                  </a:txBody>
                  <a:tcPr marL="69378" marR="10048" marT="53367" marB="5336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276906597"/>
                  </a:ext>
                </a:extLst>
              </a:tr>
              <a:tr h="741765">
                <a:tc>
                  <a:txBody>
                    <a:bodyPr/>
                    <a:lstStyle/>
                    <a:p>
                      <a:pPr>
                        <a:buNone/>
                      </a:pPr>
                      <a:r>
                        <a:rPr lang="en-US" sz="1200" b="1" cap="none" spc="0">
                          <a:solidFill>
                            <a:schemeClr val="tx1"/>
                          </a:solidFill>
                        </a:rPr>
                        <a:t>3. Growth</a:t>
                      </a:r>
                    </a:p>
                  </a:txBody>
                  <a:tcPr marL="69378" marR="10048" marT="53367" marB="5336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“Multiply”</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dirty="0">
                          <a:solidFill>
                            <a:schemeClr val="tx1"/>
                          </a:solidFill>
                        </a:rPr>
                        <a:t>Acts 6:7 (KJV): “And the word of God increased; and the number of the disciples multiplied…” </a:t>
                      </a:r>
                      <a:br>
                        <a:rPr lang="en-US" sz="1050" b="1" cap="none" spc="0" dirty="0">
                          <a:solidFill>
                            <a:schemeClr val="tx1"/>
                          </a:solidFill>
                        </a:rPr>
                      </a:br>
                      <a:r>
                        <a:rPr lang="en-US" sz="1050" b="1" cap="none" spc="0" dirty="0">
                          <a:solidFill>
                            <a:schemeClr val="tx1"/>
                          </a:solidFill>
                        </a:rPr>
                        <a:t>Definition: The process of increase, scaling, and replication in size, number, or influence.</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Ecology, Population Biology, Mathematics, Statistics, Computer Science, Network Systems, Economics, Data Systems</a:t>
                      </a:r>
                    </a:p>
                  </a:txBody>
                  <a:tcPr marL="69378" marR="10048" marT="53367" marB="5336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916812622"/>
                  </a:ext>
                </a:extLst>
              </a:tr>
              <a:tr h="741765">
                <a:tc>
                  <a:txBody>
                    <a:bodyPr/>
                    <a:lstStyle/>
                    <a:p>
                      <a:pPr>
                        <a:buNone/>
                      </a:pPr>
                      <a:r>
                        <a:rPr lang="en-US" sz="1200" b="1" cap="none" spc="0">
                          <a:solidFill>
                            <a:schemeClr val="tx1"/>
                          </a:solidFill>
                        </a:rPr>
                        <a:t>4. Expression / Expansion</a:t>
                      </a:r>
                    </a:p>
                  </a:txBody>
                  <a:tcPr marL="69378" marR="10048" marT="53367" marB="5336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“Replenish the earth”</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dirty="0">
                          <a:solidFill>
                            <a:schemeClr val="tx1"/>
                          </a:solidFill>
                        </a:rPr>
                        <a:t>Isaiah 11:9 (KJV): “…for the earth shall be full of the knowledge of the LORD, as the waters cover the sea.” </a:t>
                      </a:r>
                      <a:br>
                        <a:rPr lang="en-US" sz="1050" b="1" cap="none" spc="0" dirty="0">
                          <a:solidFill>
                            <a:schemeClr val="tx1"/>
                          </a:solidFill>
                        </a:rPr>
                      </a:br>
                      <a:r>
                        <a:rPr lang="en-US" sz="1050" b="1" cap="none" spc="0" dirty="0">
                          <a:solidFill>
                            <a:schemeClr val="tx1"/>
                          </a:solidFill>
                        </a:rPr>
                        <a:t>Definition: The outward expression and spreading of systems across environments or domains.</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Ecology, Geography, Environmental Science, Sociology, Communication Systems, Technology Systems, Wave Physics, Media Systems</a:t>
                      </a:r>
                    </a:p>
                  </a:txBody>
                  <a:tcPr marL="69378" marR="10048" marT="53367" marB="5336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144257156"/>
                  </a:ext>
                </a:extLst>
              </a:tr>
              <a:tr h="741765">
                <a:tc>
                  <a:txBody>
                    <a:bodyPr/>
                    <a:lstStyle/>
                    <a:p>
                      <a:pPr>
                        <a:buNone/>
                      </a:pPr>
                      <a:r>
                        <a:rPr lang="en-US" sz="1200" b="1" cap="none" spc="0">
                          <a:solidFill>
                            <a:schemeClr val="tx1"/>
                          </a:solidFill>
                        </a:rPr>
                        <a:t>5. Adaptation</a:t>
                      </a:r>
                    </a:p>
                  </a:txBody>
                  <a:tcPr marL="69378" marR="10048" marT="53367" marB="5336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“Subdue it”</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Romans 12:2 (KJV): “And be not conformed to this world: but be ye transformed by the renewing of your mind…” </a:t>
                      </a:r>
                      <a:br>
                        <a:rPr lang="en-US" sz="1050" b="1" cap="none" spc="0">
                          <a:solidFill>
                            <a:schemeClr val="tx1"/>
                          </a:solidFill>
                        </a:rPr>
                      </a:br>
                      <a:r>
                        <a:rPr lang="en-US" sz="1050" b="1" cap="none" spc="0">
                          <a:solidFill>
                            <a:schemeClr val="tx1"/>
                          </a:solidFill>
                        </a:rPr>
                        <a:t>Definition: The ability to regulate, adjust, and bring systems into order under changing conditions.</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Evolutionary Biology, Neuroscience, Cybernetics, Control Systems, Environmental Systems, Climate Science, Behavioral Science</a:t>
                      </a:r>
                    </a:p>
                  </a:txBody>
                  <a:tcPr marL="69378" marR="10048" marT="53367" marB="5336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537426074"/>
                  </a:ext>
                </a:extLst>
              </a:tr>
              <a:tr h="741765">
                <a:tc>
                  <a:txBody>
                    <a:bodyPr/>
                    <a:lstStyle/>
                    <a:p>
                      <a:pPr>
                        <a:buNone/>
                      </a:pPr>
                      <a:r>
                        <a:rPr lang="en-US" sz="1200" b="1" cap="none" spc="0">
                          <a:solidFill>
                            <a:schemeClr val="tx1"/>
                          </a:solidFill>
                        </a:rPr>
                        <a:t>6. Transmission / Dominion</a:t>
                      </a:r>
                    </a:p>
                  </a:txBody>
                  <a:tcPr marL="69378" marR="10048" marT="53367" marB="5336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200" b="1" cap="none" spc="0" dirty="0">
                          <a:solidFill>
                            <a:schemeClr val="tx1"/>
                          </a:solidFill>
                        </a:rPr>
                        <a:t>“Have dominion”</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a:solidFill>
                            <a:schemeClr val="tx1"/>
                          </a:solidFill>
                        </a:rPr>
                        <a:t>2 Timothy 2:2 (KJV): “And the things that thou hast heard of me among many witnesses, the same commit thou to faithful men…” </a:t>
                      </a:r>
                      <a:br>
                        <a:rPr lang="en-US" sz="1050" b="1" cap="none" spc="0">
                          <a:solidFill>
                            <a:schemeClr val="tx1"/>
                          </a:solidFill>
                        </a:rPr>
                      </a:br>
                      <a:r>
                        <a:rPr lang="en-US" sz="1050" b="1" cap="none" spc="0">
                          <a:solidFill>
                            <a:schemeClr val="tx1"/>
                          </a:solidFill>
                        </a:rPr>
                        <a:t>Definition: The exercise of authority, governance, and transfer of influence or systems across generations.</a:t>
                      </a:r>
                    </a:p>
                  </a:txBody>
                  <a:tcPr marL="69378" marR="10048" marT="53367" marB="5336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buNone/>
                      </a:pPr>
                      <a:r>
                        <a:rPr lang="en-US" sz="1050" b="1" cap="none" spc="0" dirty="0">
                          <a:solidFill>
                            <a:schemeClr val="tx1"/>
                          </a:solidFill>
                        </a:rPr>
                        <a:t>Genetics, Epigenetics, Information Theory, Governance Systems, Political Systems, Artificial Intelligence, Education Systems, Cultural Systems</a:t>
                      </a:r>
                    </a:p>
                  </a:txBody>
                  <a:tcPr marL="69378" marR="10048" marT="53367" marB="5336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012790070"/>
                  </a:ext>
                </a:extLst>
              </a:tr>
            </a:tbl>
          </a:graphicData>
        </a:graphic>
      </p:graphicFrame>
    </p:spTree>
    <p:extLst>
      <p:ext uri="{BB962C8B-B14F-4D97-AF65-F5344CB8AC3E}">
        <p14:creationId xmlns:p14="http://schemas.microsoft.com/office/powerpoint/2010/main" val="426751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11A93-BE3A-F103-7040-62B130C3E372}"/>
              </a:ext>
            </a:extLst>
          </p:cNvPr>
          <p:cNvSpPr>
            <a:spLocks noGrp="1"/>
          </p:cNvSpPr>
          <p:nvPr>
            <p:ph type="title"/>
          </p:nvPr>
        </p:nvSpPr>
        <p:spPr>
          <a:xfrm>
            <a:off x="1371599" y="5510253"/>
            <a:ext cx="9895951" cy="1033669"/>
          </a:xfrm>
        </p:spPr>
        <p:txBody>
          <a:bodyPr vert="horz" lIns="91440" tIns="45720" rIns="91440" bIns="45720" rtlCol="0" anchor="ctr">
            <a:normAutofit/>
          </a:bodyPr>
          <a:lstStyle/>
          <a:p>
            <a:r>
              <a:rPr lang="en-US" sz="2200" kern="1200">
                <a:solidFill>
                  <a:srgbClr val="FFFFFF"/>
                </a:solidFill>
                <a:latin typeface="+mj-lt"/>
                <a:ea typeface="+mj-ea"/>
                <a:cs typeface="+mj-cs"/>
              </a:rPr>
              <a:t>HUMAN DEVELOPMENT: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ORIGINS, FORMATION, GROWTH, EXPRESSION, ADAPTATION, TRANSMISSION </a:t>
            </a:r>
          </a:p>
        </p:txBody>
      </p:sp>
      <p:sp>
        <p:nvSpPr>
          <p:cNvPr id="5" name="Rectangle 1">
            <a:extLst>
              <a:ext uri="{FF2B5EF4-FFF2-40B4-BE49-F238E27FC236}">
                <a16:creationId xmlns:a16="http://schemas.microsoft.com/office/drawing/2014/main" id="{ECF4F391-11EC-F32E-5ACC-7B78C4753E1E}"/>
              </a:ext>
            </a:extLst>
          </p:cNvPr>
          <p:cNvSpPr>
            <a:spLocks noChangeArrowheads="1"/>
          </p:cNvSpPr>
          <p:nvPr/>
        </p:nvSpPr>
        <p:spPr bwMode="auto">
          <a:xfrm>
            <a:off x="1940256" y="3833199"/>
            <a:ext cx="8332826" cy="11199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900" b="1" i="0" u="none" strike="noStrike" cap="none" normalizeH="0" baseline="0" dirty="0">
                <a:ln>
                  <a:noFill/>
                </a:ln>
                <a:effectLst/>
              </a:rPr>
              <a:t>5 Stages × DNA (ATCG) × Kingdom Process (Condensed Chart)</a:t>
            </a:r>
          </a:p>
          <a:p>
            <a:pPr lvl="0" indent="-228600" fontAlgn="base">
              <a:lnSpc>
                <a:spcPct val="90000"/>
              </a:lnSpc>
              <a:spcBef>
                <a:spcPct val="0"/>
              </a:spcBef>
              <a:spcAft>
                <a:spcPts val="600"/>
              </a:spcAft>
              <a:buFont typeface="Arial" panose="020B0604020202020204" pitchFamily="34" charset="0"/>
              <a:buChar char="•"/>
            </a:pPr>
            <a:r>
              <a:rPr lang="en-US" altLang="en-US" sz="1900" b="1" dirty="0"/>
              <a:t>(The Language God - DNA)</a:t>
            </a:r>
            <a:endParaRPr kumimoji="0" lang="en-US" altLang="en-US" sz="1900" b="1"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900" b="0" i="0" u="none" strike="noStrike" cap="none" normalizeH="0" baseline="0" dirty="0">
              <a:ln>
                <a:noFill/>
              </a:ln>
              <a:effectLst/>
            </a:endParaRPr>
          </a:p>
        </p:txBody>
      </p:sp>
      <p:graphicFrame>
        <p:nvGraphicFramePr>
          <p:cNvPr id="4" name="Content Placeholder 3">
            <a:extLst>
              <a:ext uri="{FF2B5EF4-FFF2-40B4-BE49-F238E27FC236}">
                <a16:creationId xmlns:a16="http://schemas.microsoft.com/office/drawing/2014/main" id="{0C22DEEA-E82C-B543-26F8-93348C095377}"/>
              </a:ext>
            </a:extLst>
          </p:cNvPr>
          <p:cNvGraphicFramePr>
            <a:graphicFrameLocks noGrp="1"/>
          </p:cNvGraphicFramePr>
          <p:nvPr>
            <p:ph idx="1"/>
            <p:extLst>
              <p:ext uri="{D42A27DB-BD31-4B8C-83A1-F6EECF244321}">
                <p14:modId xmlns:p14="http://schemas.microsoft.com/office/powerpoint/2010/main" val="4007457924"/>
              </p:ext>
            </p:extLst>
          </p:nvPr>
        </p:nvGraphicFramePr>
        <p:xfrm>
          <a:off x="372533" y="225779"/>
          <a:ext cx="11480798" cy="3365146"/>
        </p:xfrm>
        <a:graphic>
          <a:graphicData uri="http://schemas.openxmlformats.org/drawingml/2006/table">
            <a:tbl>
              <a:tblPr>
                <a:solidFill>
                  <a:srgbClr val="F2F2F2">
                    <a:alpha val="45098"/>
                  </a:srgbClr>
                </a:solidFill>
              </a:tblPr>
              <a:tblGrid>
                <a:gridCol w="1489929">
                  <a:extLst>
                    <a:ext uri="{9D8B030D-6E8A-4147-A177-3AD203B41FA5}">
                      <a16:colId xmlns:a16="http://schemas.microsoft.com/office/drawing/2014/main" val="1608281187"/>
                    </a:ext>
                  </a:extLst>
                </a:gridCol>
                <a:gridCol w="1444866">
                  <a:extLst>
                    <a:ext uri="{9D8B030D-6E8A-4147-A177-3AD203B41FA5}">
                      <a16:colId xmlns:a16="http://schemas.microsoft.com/office/drawing/2014/main" val="4194206736"/>
                    </a:ext>
                  </a:extLst>
                </a:gridCol>
                <a:gridCol w="2546877">
                  <a:extLst>
                    <a:ext uri="{9D8B030D-6E8A-4147-A177-3AD203B41FA5}">
                      <a16:colId xmlns:a16="http://schemas.microsoft.com/office/drawing/2014/main" val="2023053666"/>
                    </a:ext>
                  </a:extLst>
                </a:gridCol>
                <a:gridCol w="3931562">
                  <a:extLst>
                    <a:ext uri="{9D8B030D-6E8A-4147-A177-3AD203B41FA5}">
                      <a16:colId xmlns:a16="http://schemas.microsoft.com/office/drawing/2014/main" val="2681024155"/>
                    </a:ext>
                  </a:extLst>
                </a:gridCol>
                <a:gridCol w="2067564">
                  <a:extLst>
                    <a:ext uri="{9D8B030D-6E8A-4147-A177-3AD203B41FA5}">
                      <a16:colId xmlns:a16="http://schemas.microsoft.com/office/drawing/2014/main" val="3918448614"/>
                    </a:ext>
                  </a:extLst>
                </a:gridCol>
              </a:tblGrid>
              <a:tr h="538078">
                <a:tc>
                  <a:txBody>
                    <a:bodyPr/>
                    <a:lstStyle/>
                    <a:p>
                      <a:pPr>
                        <a:buNone/>
                      </a:pPr>
                      <a:r>
                        <a:rPr lang="en-US" sz="1400" b="1" cap="none" spc="0">
                          <a:solidFill>
                            <a:schemeClr val="tx1"/>
                          </a:solidFill>
                        </a:rPr>
                        <a:t>Stage</a:t>
                      </a:r>
                    </a:p>
                  </a:txBody>
                  <a:tcPr marL="49069" marR="49069" marT="85415" marB="2453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Kingdom Process</a:t>
                      </a:r>
                    </a:p>
                  </a:txBody>
                  <a:tcPr marL="49069" marR="49069" marT="85415" marB="2453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DNA (ATCG)</a:t>
                      </a:r>
                    </a:p>
                  </a:txBody>
                  <a:tcPr marL="49069" marR="49069" marT="85415" marB="2453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Key Scripture (KJV)</a:t>
                      </a:r>
                    </a:p>
                  </a:txBody>
                  <a:tcPr marL="49069" marR="49069" marT="85415" marB="2453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Core Insight</a:t>
                      </a:r>
                    </a:p>
                  </a:txBody>
                  <a:tcPr marL="49069" marR="49069" marT="85415" marB="24533"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extLst>
                  <a:ext uri="{0D108BD9-81ED-4DB2-BD59-A6C34878D82A}">
                    <a16:rowId xmlns:a16="http://schemas.microsoft.com/office/drawing/2014/main" val="4202275355"/>
                  </a:ext>
                </a:extLst>
              </a:tr>
              <a:tr h="538078">
                <a:tc>
                  <a:txBody>
                    <a:bodyPr/>
                    <a:lstStyle/>
                    <a:p>
                      <a:pPr>
                        <a:buNone/>
                      </a:pPr>
                      <a:r>
                        <a:rPr lang="en-US" sz="1400" b="1" cap="none" spc="0">
                          <a:solidFill>
                            <a:schemeClr val="tx1"/>
                          </a:solidFill>
                        </a:rPr>
                        <a:t>Infancy</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Origins + Formation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A–T / C–G pairing (blueprint)</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i="1" cap="none" spc="0">
                          <a:solidFill>
                            <a:schemeClr val="tx1"/>
                          </a:solidFill>
                        </a:rPr>
                        <a:t>Jeremiah 1:5</a:t>
                      </a:r>
                      <a:r>
                        <a:rPr lang="en-US" sz="1400" b="1" cap="none" spc="0">
                          <a:solidFill>
                            <a:schemeClr val="tx1"/>
                          </a:solidFill>
                        </a:rPr>
                        <a:t> – “Before I formed thee in the belly I knew thee…”</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You are designed with purpose</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811343124"/>
                  </a:ext>
                </a:extLst>
              </a:tr>
              <a:tr h="674756">
                <a:tc>
                  <a:txBody>
                    <a:bodyPr/>
                    <a:lstStyle/>
                    <a:p>
                      <a:pPr>
                        <a:buNone/>
                      </a:pPr>
                      <a:r>
                        <a:rPr lang="en-US" sz="1400" b="1" cap="none" spc="0">
                          <a:solidFill>
                            <a:schemeClr val="tx1"/>
                          </a:solidFill>
                        </a:rPr>
                        <a:t>Childhood</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Formation + Growth</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DNA replication (mitosis)</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i="1" cap="none" spc="0">
                          <a:solidFill>
                            <a:schemeClr val="tx1"/>
                          </a:solidFill>
                        </a:rPr>
                        <a:t>Proverbs 22:6</a:t>
                      </a:r>
                      <a:r>
                        <a:rPr lang="en-US" sz="1400" b="1" cap="none" spc="0">
                          <a:solidFill>
                            <a:schemeClr val="tx1"/>
                          </a:solidFill>
                        </a:rPr>
                        <a:t> – “Train up a child in the way he should go…”</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What is planted shapes you</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470744435"/>
                  </a:ext>
                </a:extLst>
              </a:tr>
              <a:tr h="538078">
                <a:tc>
                  <a:txBody>
                    <a:bodyPr/>
                    <a:lstStyle/>
                    <a:p>
                      <a:pPr>
                        <a:buNone/>
                      </a:pPr>
                      <a:r>
                        <a:rPr lang="en-US" sz="1400" b="1" cap="none" spc="0">
                          <a:solidFill>
                            <a:schemeClr val="tx1"/>
                          </a:solidFill>
                        </a:rPr>
                        <a:t>Adolescence</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Growth + Expression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fr-FR" sz="1400" b="1" cap="none" spc="0">
                          <a:solidFill>
                            <a:schemeClr val="tx1"/>
                          </a:solidFill>
                        </a:rPr>
                        <a:t>Gene expression (DNA → RNA → Protein)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i="1" cap="none" spc="0">
                          <a:solidFill>
                            <a:schemeClr val="tx1"/>
                          </a:solidFill>
                        </a:rPr>
                        <a:t>1 Corinthians 12:7</a:t>
                      </a:r>
                      <a:r>
                        <a:rPr lang="en-US" sz="1400" b="1" cap="none" spc="0">
                          <a:solidFill>
                            <a:schemeClr val="tx1"/>
                          </a:solidFill>
                        </a:rPr>
                        <a:t> – “The manifestation of the Spirit is given…”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What’s in you shows up</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655778688"/>
                  </a:ext>
                </a:extLst>
              </a:tr>
              <a:tr h="538078">
                <a:tc>
                  <a:txBody>
                    <a:bodyPr/>
                    <a:lstStyle/>
                    <a:p>
                      <a:pPr>
                        <a:buNone/>
                      </a:pPr>
                      <a:r>
                        <a:rPr lang="en-US" sz="1400" b="1" cap="none" spc="0">
                          <a:solidFill>
                            <a:schemeClr val="tx1"/>
                          </a:solidFill>
                        </a:rPr>
                        <a:t>Adulthood</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Expression + Adaptation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Epigenetics (gene regulation)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i="1" cap="none" spc="0">
                          <a:solidFill>
                            <a:schemeClr val="tx1"/>
                          </a:solidFill>
                        </a:rPr>
                        <a:t>Romans 8:14</a:t>
                      </a:r>
                      <a:r>
                        <a:rPr lang="en-US" sz="1400" b="1" cap="none" spc="0">
                          <a:solidFill>
                            <a:schemeClr val="tx1"/>
                          </a:solidFill>
                        </a:rPr>
                        <a:t> – “Led by the Spirit… sons of God”</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Alignment determines impact</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881415770"/>
                  </a:ext>
                </a:extLst>
              </a:tr>
              <a:tr h="538078">
                <a:tc>
                  <a:txBody>
                    <a:bodyPr/>
                    <a:lstStyle/>
                    <a:p>
                      <a:pPr>
                        <a:buNone/>
                      </a:pPr>
                      <a:r>
                        <a:rPr lang="en-US" sz="1400" b="1" cap="none" spc="0">
                          <a:solidFill>
                            <a:schemeClr val="tx1"/>
                          </a:solidFill>
                        </a:rPr>
                        <a:t>Later Life</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Transmission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a:solidFill>
                            <a:schemeClr val="tx1"/>
                          </a:solidFill>
                        </a:rPr>
                        <a:t>DNA inheritance (replication)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i="1" cap="none" spc="0">
                          <a:solidFill>
                            <a:schemeClr val="tx1"/>
                          </a:solidFill>
                        </a:rPr>
                        <a:t>2 Timothy 2:2</a:t>
                      </a:r>
                      <a:r>
                        <a:rPr lang="en-US" sz="1400" b="1" cap="none" spc="0">
                          <a:solidFill>
                            <a:schemeClr val="tx1"/>
                          </a:solidFill>
                        </a:rPr>
                        <a:t> – “Commit thou to faithful men…”</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1400" b="1" cap="none" spc="0" dirty="0">
                          <a:solidFill>
                            <a:schemeClr val="tx1"/>
                          </a:solidFill>
                        </a:rPr>
                        <a:t>What’s in you must outlive you</a:t>
                      </a:r>
                    </a:p>
                  </a:txBody>
                  <a:tcPr marL="49069" marR="49069" marT="85415" marB="24533"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288662162"/>
                  </a:ext>
                </a:extLst>
              </a:tr>
            </a:tbl>
          </a:graphicData>
        </a:graphic>
      </p:graphicFrame>
    </p:spTree>
    <p:extLst>
      <p:ext uri="{BB962C8B-B14F-4D97-AF65-F5344CB8AC3E}">
        <p14:creationId xmlns:p14="http://schemas.microsoft.com/office/powerpoint/2010/main" val="327798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D818D6-E663-EB0A-4595-30FF04D8E452}"/>
              </a:ext>
            </a:extLst>
          </p:cNvPr>
          <p:cNvSpPr>
            <a:spLocks noGrp="1"/>
          </p:cNvSpPr>
          <p:nvPr>
            <p:ph type="title"/>
          </p:nvPr>
        </p:nvSpPr>
        <p:spPr>
          <a:xfrm>
            <a:off x="1383564" y="348865"/>
            <a:ext cx="9718111" cy="1576446"/>
          </a:xfrm>
        </p:spPr>
        <p:txBody>
          <a:bodyPr anchor="ctr">
            <a:normAutofit fontScale="90000"/>
          </a:bodyPr>
          <a:lstStyle/>
          <a:p>
            <a:pPr marL="0" marR="0" lvl="0" indent="0" defTabSz="914400" rtl="0" eaLnBrk="0" fontAlgn="base" latinLnBrk="0" hangingPunct="0">
              <a:spcBef>
                <a:spcPct val="0"/>
              </a:spcBef>
              <a:spcAft>
                <a:spcPct val="0"/>
              </a:spcAft>
              <a:buClrTx/>
              <a:buSzTx/>
              <a:buFontTx/>
              <a:buNone/>
              <a:tabLst/>
            </a:pPr>
            <a:r>
              <a:rPr kumimoji="0" lang="en-US" altLang="en-US" sz="4000" b="1" i="1" u="none" strike="noStrike" cap="none" normalizeH="0" baseline="0" dirty="0">
                <a:ln>
                  <a:noFill/>
                </a:ln>
                <a:solidFill>
                  <a:srgbClr val="FFFFFF"/>
                </a:solidFill>
                <a:effectLst/>
                <a:latin typeface="Arial" panose="020B0604020202020204" pitchFamily="34" charset="0"/>
              </a:rPr>
              <a:t>Challenge with THE SPREAD of the Gospel</a:t>
            </a:r>
            <a:r>
              <a:rPr kumimoji="0" lang="en-US" altLang="en-US" sz="4000" b="1" i="0" u="none" strike="noStrike" cap="none" normalizeH="0" baseline="0" dirty="0">
                <a:ln>
                  <a:noFill/>
                </a:ln>
                <a:solidFill>
                  <a:srgbClr val="FFFFFF"/>
                </a:solidFill>
                <a:effectLst/>
                <a:latin typeface="Arial" panose="020B0604020202020204" pitchFamily="34" charset="0"/>
              </a:rPr>
              <a:t>: </a:t>
            </a:r>
            <a:br>
              <a:rPr kumimoji="0" lang="en-US" altLang="en-US" sz="4000" b="1" i="0" u="none" strike="noStrike" cap="none" normalizeH="0" baseline="0" dirty="0">
                <a:ln>
                  <a:noFill/>
                </a:ln>
                <a:solidFill>
                  <a:srgbClr val="FFFFFF"/>
                </a:solidFill>
                <a:effectLst/>
                <a:latin typeface="Arial" panose="020B0604020202020204" pitchFamily="34" charset="0"/>
              </a:rPr>
            </a:br>
            <a:r>
              <a:rPr kumimoji="0" lang="en-US" altLang="en-US" sz="4000" b="1" i="1" u="none" strike="noStrike" cap="none" normalizeH="0" baseline="0" dirty="0">
                <a:ln>
                  <a:noFill/>
                </a:ln>
                <a:solidFill>
                  <a:srgbClr val="FFFFFF"/>
                </a:solidFill>
                <a:effectLst/>
                <a:latin typeface="Arial" panose="020B0604020202020204" pitchFamily="34" charset="0"/>
              </a:rPr>
              <a:t>The Pattern Observed in the NewTestament</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046BC70-DBE8-DC83-F102-8D37FB62701E}"/>
              </a:ext>
            </a:extLst>
          </p:cNvPr>
          <p:cNvGraphicFramePr>
            <a:graphicFrameLocks noGrp="1"/>
          </p:cNvGraphicFramePr>
          <p:nvPr>
            <p:ph idx="1"/>
            <p:extLst>
              <p:ext uri="{D42A27DB-BD31-4B8C-83A1-F6EECF244321}">
                <p14:modId xmlns:p14="http://schemas.microsoft.com/office/powerpoint/2010/main" val="357323415"/>
              </p:ext>
            </p:extLst>
          </p:nvPr>
        </p:nvGraphicFramePr>
        <p:xfrm>
          <a:off x="406399" y="2370667"/>
          <a:ext cx="11311467" cy="4416048"/>
        </p:xfrm>
        <a:graphic>
          <a:graphicData uri="http://schemas.openxmlformats.org/drawingml/2006/table">
            <a:tbl>
              <a:tblPr/>
              <a:tblGrid>
                <a:gridCol w="3764746">
                  <a:extLst>
                    <a:ext uri="{9D8B030D-6E8A-4147-A177-3AD203B41FA5}">
                      <a16:colId xmlns:a16="http://schemas.microsoft.com/office/drawing/2014/main" val="3428248111"/>
                    </a:ext>
                  </a:extLst>
                </a:gridCol>
                <a:gridCol w="3813888">
                  <a:extLst>
                    <a:ext uri="{9D8B030D-6E8A-4147-A177-3AD203B41FA5}">
                      <a16:colId xmlns:a16="http://schemas.microsoft.com/office/drawing/2014/main" val="784803840"/>
                    </a:ext>
                  </a:extLst>
                </a:gridCol>
                <a:gridCol w="3732833">
                  <a:extLst>
                    <a:ext uri="{9D8B030D-6E8A-4147-A177-3AD203B41FA5}">
                      <a16:colId xmlns:a16="http://schemas.microsoft.com/office/drawing/2014/main" val="2034472257"/>
                    </a:ext>
                  </a:extLst>
                </a:gridCol>
              </a:tblGrid>
              <a:tr h="371283">
                <a:tc>
                  <a:txBody>
                    <a:bodyPr/>
                    <a:lstStyle/>
                    <a:p>
                      <a:pPr>
                        <a:buNone/>
                      </a:pPr>
                      <a:r>
                        <a:rPr lang="en-US" sz="2000" b="1"/>
                        <a:t>Stage</a:t>
                      </a:r>
                    </a:p>
                  </a:txBody>
                  <a:tcPr marL="75608" marR="75608" marT="37804" marB="37804" anchor="ctr">
                    <a:lnL>
                      <a:noFill/>
                    </a:lnL>
                    <a:lnR>
                      <a:noFill/>
                    </a:lnR>
                    <a:lnT>
                      <a:noFill/>
                    </a:lnT>
                    <a:lnB>
                      <a:noFill/>
                    </a:lnB>
                    <a:noFill/>
                  </a:tcPr>
                </a:tc>
                <a:tc>
                  <a:txBody>
                    <a:bodyPr/>
                    <a:lstStyle/>
                    <a:p>
                      <a:pPr>
                        <a:buNone/>
                      </a:pPr>
                      <a:r>
                        <a:rPr lang="en-US" sz="2000" b="1"/>
                        <a:t>Scripture (Spelled Out)</a:t>
                      </a:r>
                    </a:p>
                  </a:txBody>
                  <a:tcPr marL="75608" marR="75608" marT="37804" marB="37804" anchor="ctr">
                    <a:lnL>
                      <a:noFill/>
                    </a:lnL>
                    <a:lnR>
                      <a:noFill/>
                    </a:lnR>
                    <a:lnT>
                      <a:noFill/>
                    </a:lnT>
                    <a:lnB>
                      <a:noFill/>
                    </a:lnB>
                    <a:noFill/>
                  </a:tcPr>
                </a:tc>
                <a:tc>
                  <a:txBody>
                    <a:bodyPr/>
                    <a:lstStyle/>
                    <a:p>
                      <a:pPr>
                        <a:buNone/>
                      </a:pPr>
                      <a:r>
                        <a:rPr lang="en-US" sz="2000" b="1"/>
                        <a:t>Result</a:t>
                      </a:r>
                    </a:p>
                  </a:txBody>
                  <a:tcPr marL="75608" marR="75608" marT="37804" marB="37804" anchor="ctr">
                    <a:lnL>
                      <a:noFill/>
                    </a:lnL>
                    <a:lnR>
                      <a:noFill/>
                    </a:lnR>
                    <a:lnT>
                      <a:noFill/>
                    </a:lnT>
                    <a:lnB>
                      <a:noFill/>
                    </a:lnB>
                    <a:noFill/>
                  </a:tcPr>
                </a:tc>
                <a:extLst>
                  <a:ext uri="{0D108BD9-81ED-4DB2-BD59-A6C34878D82A}">
                    <a16:rowId xmlns:a16="http://schemas.microsoft.com/office/drawing/2014/main" val="1578718783"/>
                  </a:ext>
                </a:extLst>
              </a:tr>
              <a:tr h="662343">
                <a:tc>
                  <a:txBody>
                    <a:bodyPr/>
                    <a:lstStyle/>
                    <a:p>
                      <a:pPr>
                        <a:buNone/>
                      </a:pPr>
                      <a:r>
                        <a:rPr lang="en-US" sz="2000" b="1"/>
                        <a:t>Holy Spirit poured out</a:t>
                      </a:r>
                    </a:p>
                  </a:txBody>
                  <a:tcPr marL="75608" marR="75608" marT="37804" marB="37804" anchor="ctr">
                    <a:lnL>
                      <a:noFill/>
                    </a:lnL>
                    <a:lnR>
                      <a:noFill/>
                    </a:lnR>
                    <a:lnT>
                      <a:noFill/>
                    </a:lnT>
                    <a:lnB>
                      <a:noFill/>
                    </a:lnB>
                    <a:noFill/>
                  </a:tcPr>
                </a:tc>
                <a:tc>
                  <a:txBody>
                    <a:bodyPr/>
                    <a:lstStyle/>
                    <a:p>
                      <a:pPr>
                        <a:buNone/>
                      </a:pPr>
                      <a:r>
                        <a:rPr lang="en-US" sz="2000" b="1"/>
                        <a:t>Acts 2:17 – “I will pour out of my Spirit upon all flesh…”</a:t>
                      </a:r>
                    </a:p>
                  </a:txBody>
                  <a:tcPr marL="75608" marR="75608" marT="37804" marB="37804" anchor="ctr">
                    <a:lnL>
                      <a:noFill/>
                    </a:lnL>
                    <a:lnR>
                      <a:noFill/>
                    </a:lnR>
                    <a:lnT>
                      <a:noFill/>
                    </a:lnT>
                    <a:lnB>
                      <a:noFill/>
                    </a:lnB>
                    <a:noFill/>
                  </a:tcPr>
                </a:tc>
                <a:tc>
                  <a:txBody>
                    <a:bodyPr/>
                    <a:lstStyle/>
                    <a:p>
                      <a:pPr>
                        <a:buNone/>
                      </a:pPr>
                      <a:r>
                        <a:rPr lang="en-US" sz="2000" b="1"/>
                        <a:t>Spiritual awakening</a:t>
                      </a:r>
                    </a:p>
                  </a:txBody>
                  <a:tcPr marL="75608" marR="75608" marT="37804" marB="37804" anchor="ctr">
                    <a:lnL>
                      <a:noFill/>
                    </a:lnL>
                    <a:lnR>
                      <a:noFill/>
                    </a:lnR>
                    <a:lnT>
                      <a:noFill/>
                    </a:lnT>
                    <a:lnB>
                      <a:noFill/>
                    </a:lnB>
                    <a:noFill/>
                  </a:tcPr>
                </a:tc>
                <a:extLst>
                  <a:ext uri="{0D108BD9-81ED-4DB2-BD59-A6C34878D82A}">
                    <a16:rowId xmlns:a16="http://schemas.microsoft.com/office/drawing/2014/main" val="663890702"/>
                  </a:ext>
                </a:extLst>
              </a:tr>
              <a:tr h="953404">
                <a:tc>
                  <a:txBody>
                    <a:bodyPr/>
                    <a:lstStyle/>
                    <a:p>
                      <a:pPr>
                        <a:buNone/>
                      </a:pPr>
                      <a:r>
                        <a:rPr lang="en-US" sz="2000" b="1"/>
                        <a:t>Rapid church growth</a:t>
                      </a:r>
                    </a:p>
                  </a:txBody>
                  <a:tcPr marL="75608" marR="75608" marT="37804" marB="37804" anchor="ctr">
                    <a:lnL>
                      <a:noFill/>
                    </a:lnL>
                    <a:lnR>
                      <a:noFill/>
                    </a:lnR>
                    <a:lnT>
                      <a:noFill/>
                    </a:lnT>
                    <a:lnB>
                      <a:noFill/>
                    </a:lnB>
                    <a:noFill/>
                  </a:tcPr>
                </a:tc>
                <a:tc>
                  <a:txBody>
                    <a:bodyPr/>
                    <a:lstStyle/>
                    <a:p>
                      <a:pPr>
                        <a:buNone/>
                      </a:pPr>
                      <a:r>
                        <a:rPr lang="en-US" sz="2000" b="1"/>
                        <a:t>Acts 2:47 – “And the Lord added to the church daily such as should be saved.”</a:t>
                      </a:r>
                    </a:p>
                  </a:txBody>
                  <a:tcPr marL="75608" marR="75608" marT="37804" marB="37804" anchor="ctr">
                    <a:lnL>
                      <a:noFill/>
                    </a:lnL>
                    <a:lnR>
                      <a:noFill/>
                    </a:lnR>
                    <a:lnT>
                      <a:noFill/>
                    </a:lnT>
                    <a:lnB>
                      <a:noFill/>
                    </a:lnB>
                    <a:noFill/>
                  </a:tcPr>
                </a:tc>
                <a:tc>
                  <a:txBody>
                    <a:bodyPr/>
                    <a:lstStyle/>
                    <a:p>
                      <a:pPr>
                        <a:buNone/>
                      </a:pPr>
                      <a:r>
                        <a:rPr lang="en-US" sz="2000" b="1"/>
                        <a:t>Expansion of movement</a:t>
                      </a:r>
                    </a:p>
                  </a:txBody>
                  <a:tcPr marL="75608" marR="75608" marT="37804" marB="37804" anchor="ctr">
                    <a:lnL>
                      <a:noFill/>
                    </a:lnL>
                    <a:lnR>
                      <a:noFill/>
                    </a:lnR>
                    <a:lnT>
                      <a:noFill/>
                    </a:lnT>
                    <a:lnB>
                      <a:noFill/>
                    </a:lnB>
                    <a:noFill/>
                  </a:tcPr>
                </a:tc>
                <a:extLst>
                  <a:ext uri="{0D108BD9-81ED-4DB2-BD59-A6C34878D82A}">
                    <a16:rowId xmlns:a16="http://schemas.microsoft.com/office/drawing/2014/main" val="3951166859"/>
                  </a:ext>
                </a:extLst>
              </a:tr>
              <a:tr h="371283">
                <a:tc>
                  <a:txBody>
                    <a:bodyPr/>
                    <a:lstStyle/>
                    <a:p>
                      <a:pPr>
                        <a:buNone/>
                      </a:pPr>
                      <a:r>
                        <a:rPr lang="en-US" sz="2000" b="1"/>
                        <a:t>Ethical challenges appear</a:t>
                      </a:r>
                    </a:p>
                  </a:txBody>
                  <a:tcPr marL="75608" marR="75608" marT="37804" marB="37804" anchor="ctr">
                    <a:lnL>
                      <a:noFill/>
                    </a:lnL>
                    <a:lnR>
                      <a:noFill/>
                    </a:lnR>
                    <a:lnT>
                      <a:noFill/>
                    </a:lnT>
                    <a:lnB>
                      <a:noFill/>
                    </a:lnB>
                    <a:noFill/>
                  </a:tcPr>
                </a:tc>
                <a:tc>
                  <a:txBody>
                    <a:bodyPr/>
                    <a:lstStyle/>
                    <a:p>
                      <a:pPr>
                        <a:buNone/>
                      </a:pPr>
                      <a:r>
                        <a:rPr lang="en-US" sz="2000" b="1"/>
                        <a:t>Acts 5:1–11, Acts 6:1</a:t>
                      </a:r>
                    </a:p>
                  </a:txBody>
                  <a:tcPr marL="75608" marR="75608" marT="37804" marB="37804" anchor="ctr">
                    <a:lnL>
                      <a:noFill/>
                    </a:lnL>
                    <a:lnR>
                      <a:noFill/>
                    </a:lnR>
                    <a:lnT>
                      <a:noFill/>
                    </a:lnT>
                    <a:lnB>
                      <a:noFill/>
                    </a:lnB>
                    <a:noFill/>
                  </a:tcPr>
                </a:tc>
                <a:tc>
                  <a:txBody>
                    <a:bodyPr/>
                    <a:lstStyle/>
                    <a:p>
                      <a:pPr>
                        <a:buNone/>
                      </a:pPr>
                      <a:r>
                        <a:rPr lang="en-US" sz="2000" b="1"/>
                        <a:t>Conflicts and moral tests</a:t>
                      </a:r>
                    </a:p>
                  </a:txBody>
                  <a:tcPr marL="75608" marR="75608" marT="37804" marB="37804" anchor="ctr">
                    <a:lnL>
                      <a:noFill/>
                    </a:lnL>
                    <a:lnR>
                      <a:noFill/>
                    </a:lnR>
                    <a:lnT>
                      <a:noFill/>
                    </a:lnT>
                    <a:lnB>
                      <a:noFill/>
                    </a:lnB>
                    <a:noFill/>
                  </a:tcPr>
                </a:tc>
                <a:extLst>
                  <a:ext uri="{0D108BD9-81ED-4DB2-BD59-A6C34878D82A}">
                    <a16:rowId xmlns:a16="http://schemas.microsoft.com/office/drawing/2014/main" val="2420318194"/>
                  </a:ext>
                </a:extLst>
              </a:tr>
              <a:tr h="953404">
                <a:tc>
                  <a:txBody>
                    <a:bodyPr/>
                    <a:lstStyle/>
                    <a:p>
                      <a:pPr>
                        <a:buNone/>
                      </a:pPr>
                      <a:r>
                        <a:rPr lang="en-US" sz="2000" b="1"/>
                        <a:t>Leadership structures created</a:t>
                      </a:r>
                    </a:p>
                  </a:txBody>
                  <a:tcPr marL="75608" marR="75608" marT="37804" marB="37804" anchor="ctr">
                    <a:lnL>
                      <a:noFill/>
                    </a:lnL>
                    <a:lnR>
                      <a:noFill/>
                    </a:lnR>
                    <a:lnT>
                      <a:noFill/>
                    </a:lnT>
                    <a:lnB>
                      <a:noFill/>
                    </a:lnB>
                    <a:noFill/>
                  </a:tcPr>
                </a:tc>
                <a:tc>
                  <a:txBody>
                    <a:bodyPr/>
                    <a:lstStyle/>
                    <a:p>
                      <a:pPr>
                        <a:buNone/>
                      </a:pPr>
                      <a:r>
                        <a:rPr lang="en-US" sz="2000" b="1"/>
                        <a:t>Acts 6:3 – “Look ye out among you seven men of honest report…”</a:t>
                      </a:r>
                    </a:p>
                  </a:txBody>
                  <a:tcPr marL="75608" marR="75608" marT="37804" marB="37804" anchor="ctr">
                    <a:lnL>
                      <a:noFill/>
                    </a:lnL>
                    <a:lnR>
                      <a:noFill/>
                    </a:lnR>
                    <a:lnT>
                      <a:noFill/>
                    </a:lnT>
                    <a:lnB>
                      <a:noFill/>
                    </a:lnB>
                    <a:noFill/>
                  </a:tcPr>
                </a:tc>
                <a:tc>
                  <a:txBody>
                    <a:bodyPr/>
                    <a:lstStyle/>
                    <a:p>
                      <a:pPr>
                        <a:buNone/>
                      </a:pPr>
                      <a:r>
                        <a:rPr lang="en-US" sz="2000" b="1"/>
                        <a:t>Governance and accountability</a:t>
                      </a:r>
                    </a:p>
                  </a:txBody>
                  <a:tcPr marL="75608" marR="75608" marT="37804" marB="37804" anchor="ctr">
                    <a:lnL>
                      <a:noFill/>
                    </a:lnL>
                    <a:lnR>
                      <a:noFill/>
                    </a:lnR>
                    <a:lnT>
                      <a:noFill/>
                    </a:lnT>
                    <a:lnB>
                      <a:noFill/>
                    </a:lnB>
                    <a:noFill/>
                  </a:tcPr>
                </a:tc>
                <a:extLst>
                  <a:ext uri="{0D108BD9-81ED-4DB2-BD59-A6C34878D82A}">
                    <a16:rowId xmlns:a16="http://schemas.microsoft.com/office/drawing/2014/main" val="2052395223"/>
                  </a:ext>
                </a:extLst>
              </a:tr>
              <a:tr h="953404">
                <a:tc>
                  <a:txBody>
                    <a:bodyPr/>
                    <a:lstStyle/>
                    <a:p>
                      <a:pPr>
                        <a:buNone/>
                      </a:pPr>
                      <a:r>
                        <a:rPr lang="en-US" sz="2000" b="1"/>
                        <a:t>Teaching and discipleship strengthened</a:t>
                      </a:r>
                    </a:p>
                  </a:txBody>
                  <a:tcPr marL="75608" marR="75608" marT="37804" marB="37804" anchor="ctr">
                    <a:lnL>
                      <a:noFill/>
                    </a:lnL>
                    <a:lnR>
                      <a:noFill/>
                    </a:lnR>
                    <a:lnT>
                      <a:noFill/>
                    </a:lnT>
                    <a:lnB>
                      <a:noFill/>
                    </a:lnB>
                    <a:noFill/>
                  </a:tcPr>
                </a:tc>
                <a:tc>
                  <a:txBody>
                    <a:bodyPr/>
                    <a:lstStyle/>
                    <a:p>
                      <a:pPr>
                        <a:buNone/>
                      </a:pPr>
                      <a:r>
                        <a:rPr lang="en-US" sz="2000" b="1"/>
                        <a:t>Acts 2:42 – “They continued steadfastly in the apostles’ doctrine…”</a:t>
                      </a:r>
                    </a:p>
                  </a:txBody>
                  <a:tcPr marL="75608" marR="75608" marT="37804" marB="37804" anchor="ctr">
                    <a:lnL>
                      <a:noFill/>
                    </a:lnL>
                    <a:lnR>
                      <a:noFill/>
                    </a:lnR>
                    <a:lnT>
                      <a:noFill/>
                    </a:lnT>
                    <a:lnB>
                      <a:noFill/>
                    </a:lnB>
                    <a:noFill/>
                  </a:tcPr>
                </a:tc>
                <a:tc>
                  <a:txBody>
                    <a:bodyPr/>
                    <a:lstStyle/>
                    <a:p>
                      <a:pPr>
                        <a:buNone/>
                      </a:pPr>
                      <a:r>
                        <a:rPr lang="en-US" sz="2000" b="1" dirty="0"/>
                        <a:t>Ethical stability</a:t>
                      </a:r>
                    </a:p>
                  </a:txBody>
                  <a:tcPr marL="75608" marR="75608" marT="37804" marB="37804" anchor="ctr">
                    <a:lnL>
                      <a:noFill/>
                    </a:lnL>
                    <a:lnR>
                      <a:noFill/>
                    </a:lnR>
                    <a:lnT>
                      <a:noFill/>
                    </a:lnT>
                    <a:lnB>
                      <a:noFill/>
                    </a:lnB>
                    <a:noFill/>
                  </a:tcPr>
                </a:tc>
                <a:extLst>
                  <a:ext uri="{0D108BD9-81ED-4DB2-BD59-A6C34878D82A}">
                    <a16:rowId xmlns:a16="http://schemas.microsoft.com/office/drawing/2014/main" val="1043314683"/>
                  </a:ext>
                </a:extLst>
              </a:tr>
            </a:tbl>
          </a:graphicData>
        </a:graphic>
      </p:graphicFrame>
    </p:spTree>
    <p:extLst>
      <p:ext uri="{BB962C8B-B14F-4D97-AF65-F5344CB8AC3E}">
        <p14:creationId xmlns:p14="http://schemas.microsoft.com/office/powerpoint/2010/main" val="378837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6135F6-A980-9415-A7D1-86C7CEB5578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1C92B5-59FF-81FD-5C77-DA57E2C1B0B0}"/>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dirty="0">
                <a:ln>
                  <a:noFill/>
                </a:ln>
                <a:solidFill>
                  <a:srgbClr val="FFFFFF"/>
                </a:solidFill>
                <a:effectLst/>
                <a:latin typeface="Arial" panose="020B0604020202020204" pitchFamily="34" charset="0"/>
              </a:rPr>
              <a:t> 1. Why the Spread of the Holy Spirit Created Ethical Challenges</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25F7CD42-943F-2CAD-64DD-F05B934360DB}"/>
              </a:ext>
            </a:extLst>
          </p:cNvPr>
          <p:cNvGraphicFramePr>
            <a:graphicFrameLocks noGrp="1"/>
          </p:cNvGraphicFramePr>
          <p:nvPr>
            <p:ph idx="1"/>
            <p:extLst>
              <p:ext uri="{D42A27DB-BD31-4B8C-83A1-F6EECF244321}">
                <p14:modId xmlns:p14="http://schemas.microsoft.com/office/powerpoint/2010/main" val="3009675734"/>
              </p:ext>
            </p:extLst>
          </p:nvPr>
        </p:nvGraphicFramePr>
        <p:xfrm>
          <a:off x="304800" y="2415822"/>
          <a:ext cx="11672711" cy="4403318"/>
        </p:xfrm>
        <a:graphic>
          <a:graphicData uri="http://schemas.openxmlformats.org/drawingml/2006/table">
            <a:tbl>
              <a:tblPr/>
              <a:tblGrid>
                <a:gridCol w="1675410">
                  <a:extLst>
                    <a:ext uri="{9D8B030D-6E8A-4147-A177-3AD203B41FA5}">
                      <a16:colId xmlns:a16="http://schemas.microsoft.com/office/drawing/2014/main" val="2265117629"/>
                    </a:ext>
                  </a:extLst>
                </a:gridCol>
                <a:gridCol w="3882043">
                  <a:extLst>
                    <a:ext uri="{9D8B030D-6E8A-4147-A177-3AD203B41FA5}">
                      <a16:colId xmlns:a16="http://schemas.microsoft.com/office/drawing/2014/main" val="4271098604"/>
                    </a:ext>
                  </a:extLst>
                </a:gridCol>
                <a:gridCol w="2096308">
                  <a:extLst>
                    <a:ext uri="{9D8B030D-6E8A-4147-A177-3AD203B41FA5}">
                      <a16:colId xmlns:a16="http://schemas.microsoft.com/office/drawing/2014/main" val="1706614900"/>
                    </a:ext>
                  </a:extLst>
                </a:gridCol>
                <a:gridCol w="1898627">
                  <a:extLst>
                    <a:ext uri="{9D8B030D-6E8A-4147-A177-3AD203B41FA5}">
                      <a16:colId xmlns:a16="http://schemas.microsoft.com/office/drawing/2014/main" val="3612358716"/>
                    </a:ext>
                  </a:extLst>
                </a:gridCol>
                <a:gridCol w="2120323">
                  <a:extLst>
                    <a:ext uri="{9D8B030D-6E8A-4147-A177-3AD203B41FA5}">
                      <a16:colId xmlns:a16="http://schemas.microsoft.com/office/drawing/2014/main" val="2494537429"/>
                    </a:ext>
                  </a:extLst>
                </a:gridCol>
              </a:tblGrid>
              <a:tr h="508731">
                <a:tc>
                  <a:txBody>
                    <a:bodyPr/>
                    <a:lstStyle/>
                    <a:p>
                      <a:pPr>
                        <a:buNone/>
                      </a:pPr>
                      <a:r>
                        <a:rPr lang="en-US" sz="1200" b="1"/>
                        <a:t>Structural Cause</a:t>
                      </a:r>
                    </a:p>
                  </a:txBody>
                  <a:tcPr marL="33022" marR="33022" marT="16511" marB="16511" anchor="ctr">
                    <a:lnL>
                      <a:noFill/>
                    </a:lnL>
                    <a:lnR>
                      <a:noFill/>
                    </a:lnR>
                    <a:lnT>
                      <a:noFill/>
                    </a:lnT>
                    <a:lnB>
                      <a:noFill/>
                    </a:lnB>
                    <a:noFill/>
                  </a:tcPr>
                </a:tc>
                <a:tc>
                  <a:txBody>
                    <a:bodyPr/>
                    <a:lstStyle/>
                    <a:p>
                      <a:pPr>
                        <a:buNone/>
                      </a:pPr>
                      <a:r>
                        <a:rPr lang="en-US" sz="1200" b="1"/>
                        <a:t>Scripture (Spelled Out)</a:t>
                      </a:r>
                    </a:p>
                  </a:txBody>
                  <a:tcPr marL="33022" marR="33022" marT="16511" marB="16511" anchor="ctr">
                    <a:lnL>
                      <a:noFill/>
                    </a:lnL>
                    <a:lnR>
                      <a:noFill/>
                    </a:lnR>
                    <a:lnT>
                      <a:noFill/>
                    </a:lnT>
                    <a:lnB>
                      <a:noFill/>
                    </a:lnB>
                    <a:noFill/>
                  </a:tcPr>
                </a:tc>
                <a:tc>
                  <a:txBody>
                    <a:bodyPr/>
                    <a:lstStyle/>
                    <a:p>
                      <a:pPr>
                        <a:buNone/>
                      </a:pPr>
                      <a:r>
                        <a:rPr lang="en-US" sz="1200" b="1"/>
                        <a:t>What Was Happening</a:t>
                      </a:r>
                    </a:p>
                  </a:txBody>
                  <a:tcPr marL="33022" marR="33022" marT="16511" marB="16511" anchor="ctr">
                    <a:lnL>
                      <a:noFill/>
                    </a:lnL>
                    <a:lnR>
                      <a:noFill/>
                    </a:lnR>
                    <a:lnT>
                      <a:noFill/>
                    </a:lnT>
                    <a:lnB>
                      <a:noFill/>
                    </a:lnB>
                    <a:noFill/>
                  </a:tcPr>
                </a:tc>
                <a:tc>
                  <a:txBody>
                    <a:bodyPr/>
                    <a:lstStyle/>
                    <a:p>
                      <a:pPr>
                        <a:buNone/>
                      </a:pPr>
                      <a:r>
                        <a:rPr lang="en-US" sz="1200" b="1"/>
                        <a:t>Ethical Challenge Created</a:t>
                      </a:r>
                    </a:p>
                  </a:txBody>
                  <a:tcPr marL="33022" marR="33022" marT="16511" marB="16511" anchor="ctr">
                    <a:lnL>
                      <a:noFill/>
                    </a:lnL>
                    <a:lnR>
                      <a:noFill/>
                    </a:lnR>
                    <a:lnT>
                      <a:noFill/>
                    </a:lnT>
                    <a:lnB>
                      <a:noFill/>
                    </a:lnB>
                    <a:noFill/>
                  </a:tcPr>
                </a:tc>
                <a:tc>
                  <a:txBody>
                    <a:bodyPr/>
                    <a:lstStyle/>
                    <a:p>
                      <a:pPr>
                        <a:buNone/>
                      </a:pPr>
                      <a:r>
                        <a:rPr lang="en-US" sz="1200" b="1"/>
                        <a:t>Leadership Principle</a:t>
                      </a:r>
                    </a:p>
                  </a:txBody>
                  <a:tcPr marL="33022" marR="33022" marT="16511" marB="16511" anchor="ctr">
                    <a:lnL>
                      <a:noFill/>
                    </a:lnL>
                    <a:lnR>
                      <a:noFill/>
                    </a:lnR>
                    <a:lnT>
                      <a:noFill/>
                    </a:lnT>
                    <a:lnB>
                      <a:noFill/>
                    </a:lnB>
                    <a:noFill/>
                  </a:tcPr>
                </a:tc>
                <a:extLst>
                  <a:ext uri="{0D108BD9-81ED-4DB2-BD59-A6C34878D82A}">
                    <a16:rowId xmlns:a16="http://schemas.microsoft.com/office/drawing/2014/main" val="153609633"/>
                  </a:ext>
                </a:extLst>
              </a:tr>
              <a:tr h="827936">
                <a:tc>
                  <a:txBody>
                    <a:bodyPr/>
                    <a:lstStyle/>
                    <a:p>
                      <a:pPr>
                        <a:buNone/>
                      </a:pPr>
                      <a:r>
                        <a:rPr lang="en-US" sz="1400" b="1"/>
                        <a:t>Large numbers of new converts</a:t>
                      </a:r>
                    </a:p>
                  </a:txBody>
                  <a:tcPr marL="33022" marR="33022" marT="16511" marB="16511" anchor="ctr">
                    <a:lnL>
                      <a:noFill/>
                    </a:lnL>
                    <a:lnR>
                      <a:noFill/>
                    </a:lnR>
                    <a:lnT>
                      <a:noFill/>
                    </a:lnT>
                    <a:lnB>
                      <a:noFill/>
                    </a:lnB>
                    <a:noFill/>
                  </a:tcPr>
                </a:tc>
                <a:tc>
                  <a:txBody>
                    <a:bodyPr/>
                    <a:lstStyle/>
                    <a:p>
                      <a:pPr>
                        <a:buNone/>
                      </a:pPr>
                      <a:r>
                        <a:rPr lang="en-US" sz="1400" b="1" dirty="0"/>
                        <a:t>Acts 2:41 – “Then they that gladly received his word were baptized: and the same day there were added unto them about three thousand souls.”</a:t>
                      </a:r>
                    </a:p>
                  </a:txBody>
                  <a:tcPr marL="33022" marR="33022" marT="16511" marB="16511" anchor="ctr">
                    <a:lnL>
                      <a:noFill/>
                    </a:lnL>
                    <a:lnR>
                      <a:noFill/>
                    </a:lnR>
                    <a:lnT>
                      <a:noFill/>
                    </a:lnT>
                    <a:lnB>
                      <a:noFill/>
                    </a:lnB>
                    <a:noFill/>
                  </a:tcPr>
                </a:tc>
                <a:tc>
                  <a:txBody>
                    <a:bodyPr/>
                    <a:lstStyle/>
                    <a:p>
                      <a:pPr>
                        <a:buNone/>
                      </a:pPr>
                      <a:r>
                        <a:rPr lang="en-US" sz="1400" b="1"/>
                        <a:t>Thousands converted in one day</a:t>
                      </a:r>
                    </a:p>
                  </a:txBody>
                  <a:tcPr marL="33022" marR="33022" marT="16511" marB="16511" anchor="ctr">
                    <a:lnL>
                      <a:noFill/>
                    </a:lnL>
                    <a:lnR>
                      <a:noFill/>
                    </a:lnR>
                    <a:lnT>
                      <a:noFill/>
                    </a:lnT>
                    <a:lnB>
                      <a:noFill/>
                    </a:lnB>
                    <a:noFill/>
                  </a:tcPr>
                </a:tc>
                <a:tc>
                  <a:txBody>
                    <a:bodyPr/>
                    <a:lstStyle/>
                    <a:p>
                      <a:pPr>
                        <a:buNone/>
                      </a:pPr>
                      <a:r>
                        <a:rPr lang="en-US" sz="1400" b="1"/>
                        <a:t>New believers lacked moral formation</a:t>
                      </a:r>
                    </a:p>
                  </a:txBody>
                  <a:tcPr marL="33022" marR="33022" marT="16511" marB="16511" anchor="ctr">
                    <a:lnL>
                      <a:noFill/>
                    </a:lnL>
                    <a:lnR>
                      <a:noFill/>
                    </a:lnR>
                    <a:lnT>
                      <a:noFill/>
                    </a:lnT>
                    <a:lnB>
                      <a:noFill/>
                    </a:lnB>
                    <a:noFill/>
                  </a:tcPr>
                </a:tc>
                <a:tc>
                  <a:txBody>
                    <a:bodyPr/>
                    <a:lstStyle/>
                    <a:p>
                      <a:pPr>
                        <a:buNone/>
                      </a:pPr>
                      <a:r>
                        <a:rPr lang="en-US" sz="1400" b="1"/>
                        <a:t>Leaders must emphasize discipleship and teaching</a:t>
                      </a:r>
                    </a:p>
                  </a:txBody>
                  <a:tcPr marL="33022" marR="33022" marT="16511" marB="16511" anchor="ctr">
                    <a:lnL>
                      <a:noFill/>
                    </a:lnL>
                    <a:lnR>
                      <a:noFill/>
                    </a:lnR>
                    <a:lnT>
                      <a:noFill/>
                    </a:lnT>
                    <a:lnB>
                      <a:noFill/>
                    </a:lnB>
                    <a:noFill/>
                  </a:tcPr>
                </a:tc>
                <a:extLst>
                  <a:ext uri="{0D108BD9-81ED-4DB2-BD59-A6C34878D82A}">
                    <a16:rowId xmlns:a16="http://schemas.microsoft.com/office/drawing/2014/main" val="3029546647"/>
                  </a:ext>
                </a:extLst>
              </a:tr>
              <a:tr h="938370">
                <a:tc>
                  <a:txBody>
                    <a:bodyPr/>
                    <a:lstStyle/>
                    <a:p>
                      <a:pPr>
                        <a:buNone/>
                      </a:pPr>
                      <a:r>
                        <a:rPr lang="en-US" sz="1400" b="1"/>
                        <a:t>New believers from different moral backgrounds</a:t>
                      </a:r>
                    </a:p>
                  </a:txBody>
                  <a:tcPr marL="33022" marR="33022" marT="16511" marB="16511" anchor="ctr">
                    <a:lnL>
                      <a:noFill/>
                    </a:lnL>
                    <a:lnR>
                      <a:noFill/>
                    </a:lnR>
                    <a:lnT>
                      <a:noFill/>
                    </a:lnT>
                    <a:lnB>
                      <a:noFill/>
                    </a:lnB>
                    <a:noFill/>
                  </a:tcPr>
                </a:tc>
                <a:tc>
                  <a:txBody>
                    <a:bodyPr/>
                    <a:lstStyle/>
                    <a:p>
                      <a:pPr>
                        <a:buNone/>
                      </a:pPr>
                      <a:r>
                        <a:rPr lang="en-US" sz="1400" b="1" dirty="0"/>
                        <a:t>Acts 15:19–20 – “That we trouble not them, which from among the Gentiles are turned to God… but that they abstain from pollutions of idols, and from fornication…”</a:t>
                      </a:r>
                    </a:p>
                  </a:txBody>
                  <a:tcPr marL="33022" marR="33022" marT="16511" marB="16511" anchor="ctr">
                    <a:lnL>
                      <a:noFill/>
                    </a:lnL>
                    <a:lnR>
                      <a:noFill/>
                    </a:lnR>
                    <a:lnT>
                      <a:noFill/>
                    </a:lnT>
                    <a:lnB>
                      <a:noFill/>
                    </a:lnB>
                    <a:noFill/>
                  </a:tcPr>
                </a:tc>
                <a:tc>
                  <a:txBody>
                    <a:bodyPr/>
                    <a:lstStyle/>
                    <a:p>
                      <a:pPr>
                        <a:buNone/>
                      </a:pPr>
                      <a:r>
                        <a:rPr lang="en-US" sz="1400" b="1"/>
                        <a:t>Gentile converts came from pagan cultures</a:t>
                      </a:r>
                    </a:p>
                  </a:txBody>
                  <a:tcPr marL="33022" marR="33022" marT="16511" marB="16511" anchor="ctr">
                    <a:lnL>
                      <a:noFill/>
                    </a:lnL>
                    <a:lnR>
                      <a:noFill/>
                    </a:lnR>
                    <a:lnT>
                      <a:noFill/>
                    </a:lnT>
                    <a:lnB>
                      <a:noFill/>
                    </a:lnB>
                    <a:noFill/>
                  </a:tcPr>
                </a:tc>
                <a:tc>
                  <a:txBody>
                    <a:bodyPr/>
                    <a:lstStyle/>
                    <a:p>
                      <a:pPr>
                        <a:buNone/>
                      </a:pPr>
                      <a:r>
                        <a:rPr lang="en-US" sz="1400" b="1"/>
                        <a:t>Different moral frameworks entering church</a:t>
                      </a:r>
                    </a:p>
                  </a:txBody>
                  <a:tcPr marL="33022" marR="33022" marT="16511" marB="16511" anchor="ctr">
                    <a:lnL>
                      <a:noFill/>
                    </a:lnL>
                    <a:lnR>
                      <a:noFill/>
                    </a:lnR>
                    <a:lnT>
                      <a:noFill/>
                    </a:lnT>
                    <a:lnB>
                      <a:noFill/>
                    </a:lnB>
                    <a:noFill/>
                  </a:tcPr>
                </a:tc>
                <a:tc>
                  <a:txBody>
                    <a:bodyPr/>
                    <a:lstStyle/>
                    <a:p>
                      <a:pPr>
                        <a:buNone/>
                      </a:pPr>
                      <a:r>
                        <a:rPr lang="en-US" sz="1400" b="1"/>
                        <a:t>Leaders must clarify ethical expectations</a:t>
                      </a:r>
                    </a:p>
                  </a:txBody>
                  <a:tcPr marL="33022" marR="33022" marT="16511" marB="16511" anchor="ctr">
                    <a:lnL>
                      <a:noFill/>
                    </a:lnL>
                    <a:lnR>
                      <a:noFill/>
                    </a:lnR>
                    <a:lnT>
                      <a:noFill/>
                    </a:lnT>
                    <a:lnB>
                      <a:noFill/>
                    </a:lnB>
                    <a:noFill/>
                  </a:tcPr>
                </a:tc>
                <a:extLst>
                  <a:ext uri="{0D108BD9-81ED-4DB2-BD59-A6C34878D82A}">
                    <a16:rowId xmlns:a16="http://schemas.microsoft.com/office/drawing/2014/main" val="3589236889"/>
                  </a:ext>
                </a:extLst>
              </a:tr>
              <a:tr h="628662">
                <a:tc>
                  <a:txBody>
                    <a:bodyPr/>
                    <a:lstStyle/>
                    <a:p>
                      <a:pPr>
                        <a:buNone/>
                      </a:pPr>
                      <a:r>
                        <a:rPr lang="en-US" sz="1400" b="1"/>
                        <a:t>Spiritual power and gifts appearing</a:t>
                      </a:r>
                    </a:p>
                  </a:txBody>
                  <a:tcPr marL="33022" marR="33022" marT="16511" marB="16511" anchor="ctr">
                    <a:lnL>
                      <a:noFill/>
                    </a:lnL>
                    <a:lnR>
                      <a:noFill/>
                    </a:lnR>
                    <a:lnT>
                      <a:noFill/>
                    </a:lnT>
                    <a:lnB>
                      <a:noFill/>
                    </a:lnB>
                    <a:noFill/>
                  </a:tcPr>
                </a:tc>
                <a:tc>
                  <a:txBody>
                    <a:bodyPr/>
                    <a:lstStyle/>
                    <a:p>
                      <a:pPr>
                        <a:buNone/>
                      </a:pPr>
                      <a:r>
                        <a:rPr lang="en-US" sz="1400" b="1"/>
                        <a:t>First Corinthians 12:7 – “But the manifestation of the Spirit is given to every man to profit withal.”</a:t>
                      </a:r>
                    </a:p>
                  </a:txBody>
                  <a:tcPr marL="33022" marR="33022" marT="16511" marB="16511" anchor="ctr">
                    <a:lnL>
                      <a:noFill/>
                    </a:lnL>
                    <a:lnR>
                      <a:noFill/>
                    </a:lnR>
                    <a:lnT>
                      <a:noFill/>
                    </a:lnT>
                    <a:lnB>
                      <a:noFill/>
                    </a:lnB>
                    <a:noFill/>
                  </a:tcPr>
                </a:tc>
                <a:tc>
                  <a:txBody>
                    <a:bodyPr/>
                    <a:lstStyle/>
                    <a:p>
                      <a:pPr>
                        <a:buNone/>
                      </a:pPr>
                      <a:r>
                        <a:rPr lang="en-US" sz="1400" b="1"/>
                        <a:t>Miracles, prophecy, tongues spreading rapidly</a:t>
                      </a:r>
                    </a:p>
                  </a:txBody>
                  <a:tcPr marL="33022" marR="33022" marT="16511" marB="16511" anchor="ctr">
                    <a:lnL>
                      <a:noFill/>
                    </a:lnL>
                    <a:lnR>
                      <a:noFill/>
                    </a:lnR>
                    <a:lnT>
                      <a:noFill/>
                    </a:lnT>
                    <a:lnB>
                      <a:noFill/>
                    </a:lnB>
                    <a:noFill/>
                  </a:tcPr>
                </a:tc>
                <a:tc>
                  <a:txBody>
                    <a:bodyPr/>
                    <a:lstStyle/>
                    <a:p>
                      <a:pPr>
                        <a:buNone/>
                      </a:pPr>
                      <a:r>
                        <a:rPr lang="en-US" sz="1400" b="1"/>
                        <a:t>Pride, competition, and misuse of gifts</a:t>
                      </a:r>
                    </a:p>
                  </a:txBody>
                  <a:tcPr marL="33022" marR="33022" marT="16511" marB="16511" anchor="ctr">
                    <a:lnL>
                      <a:noFill/>
                    </a:lnL>
                    <a:lnR>
                      <a:noFill/>
                    </a:lnR>
                    <a:lnT>
                      <a:noFill/>
                    </a:lnT>
                    <a:lnB>
                      <a:noFill/>
                    </a:lnB>
                    <a:noFill/>
                  </a:tcPr>
                </a:tc>
                <a:tc>
                  <a:txBody>
                    <a:bodyPr/>
                    <a:lstStyle/>
                    <a:p>
                      <a:pPr>
                        <a:buNone/>
                      </a:pPr>
                      <a:r>
                        <a:rPr lang="en-US" sz="1400" b="1"/>
                        <a:t>Leaders must cultivate humility and accountability</a:t>
                      </a:r>
                    </a:p>
                  </a:txBody>
                  <a:tcPr marL="33022" marR="33022" marT="16511" marB="16511" anchor="ctr">
                    <a:lnL>
                      <a:noFill/>
                    </a:lnL>
                    <a:lnR>
                      <a:noFill/>
                    </a:lnR>
                    <a:lnT>
                      <a:noFill/>
                    </a:lnT>
                    <a:lnB>
                      <a:noFill/>
                    </a:lnB>
                    <a:noFill/>
                  </a:tcPr>
                </a:tc>
                <a:extLst>
                  <a:ext uri="{0D108BD9-81ED-4DB2-BD59-A6C34878D82A}">
                    <a16:rowId xmlns:a16="http://schemas.microsoft.com/office/drawing/2014/main" val="2715456019"/>
                  </a:ext>
                </a:extLst>
              </a:tr>
              <a:tr h="628662">
                <a:tc>
                  <a:txBody>
                    <a:bodyPr/>
                    <a:lstStyle/>
                    <a:p>
                      <a:pPr>
                        <a:buNone/>
                      </a:pPr>
                      <a:r>
                        <a:rPr lang="en-US" sz="1400" b="1"/>
                        <a:t>Rapid organizational growth</a:t>
                      </a:r>
                    </a:p>
                  </a:txBody>
                  <a:tcPr marL="33022" marR="33022" marT="16511" marB="16511" anchor="ctr">
                    <a:lnL>
                      <a:noFill/>
                    </a:lnL>
                    <a:lnR>
                      <a:noFill/>
                    </a:lnR>
                    <a:lnT>
                      <a:noFill/>
                    </a:lnT>
                    <a:lnB>
                      <a:noFill/>
                    </a:lnB>
                    <a:noFill/>
                  </a:tcPr>
                </a:tc>
                <a:tc>
                  <a:txBody>
                    <a:bodyPr/>
                    <a:lstStyle/>
                    <a:p>
                      <a:pPr>
                        <a:buNone/>
                      </a:pPr>
                      <a:r>
                        <a:rPr lang="en-US" sz="1400" b="1" dirty="0"/>
                        <a:t>Acts 6:1 – “There arose a murmuring of the Grecians against the Hebrews…”</a:t>
                      </a:r>
                    </a:p>
                  </a:txBody>
                  <a:tcPr marL="33022" marR="33022" marT="16511" marB="16511" anchor="ctr">
                    <a:lnL>
                      <a:noFill/>
                    </a:lnL>
                    <a:lnR>
                      <a:noFill/>
                    </a:lnR>
                    <a:lnT>
                      <a:noFill/>
                    </a:lnT>
                    <a:lnB>
                      <a:noFill/>
                    </a:lnB>
                    <a:noFill/>
                  </a:tcPr>
                </a:tc>
                <a:tc>
                  <a:txBody>
                    <a:bodyPr/>
                    <a:lstStyle/>
                    <a:p>
                      <a:pPr>
                        <a:buNone/>
                      </a:pPr>
                      <a:r>
                        <a:rPr lang="en-US" sz="1400" b="1"/>
                        <a:t>Administrative strain in growing church</a:t>
                      </a:r>
                    </a:p>
                  </a:txBody>
                  <a:tcPr marL="33022" marR="33022" marT="16511" marB="16511" anchor="ctr">
                    <a:lnL>
                      <a:noFill/>
                    </a:lnL>
                    <a:lnR>
                      <a:noFill/>
                    </a:lnR>
                    <a:lnT>
                      <a:noFill/>
                    </a:lnT>
                    <a:lnB>
                      <a:noFill/>
                    </a:lnB>
                    <a:noFill/>
                  </a:tcPr>
                </a:tc>
                <a:tc>
                  <a:txBody>
                    <a:bodyPr/>
                    <a:lstStyle/>
                    <a:p>
                      <a:pPr>
                        <a:buNone/>
                      </a:pPr>
                      <a:r>
                        <a:rPr lang="en-US" sz="1400" b="1"/>
                        <a:t>Systems unable to manage needs fairly</a:t>
                      </a:r>
                    </a:p>
                  </a:txBody>
                  <a:tcPr marL="33022" marR="33022" marT="16511" marB="16511" anchor="ctr">
                    <a:lnL>
                      <a:noFill/>
                    </a:lnL>
                    <a:lnR>
                      <a:noFill/>
                    </a:lnR>
                    <a:lnT>
                      <a:noFill/>
                    </a:lnT>
                    <a:lnB>
                      <a:noFill/>
                    </a:lnB>
                    <a:noFill/>
                  </a:tcPr>
                </a:tc>
                <a:tc>
                  <a:txBody>
                    <a:bodyPr/>
                    <a:lstStyle/>
                    <a:p>
                      <a:pPr>
                        <a:buNone/>
                      </a:pPr>
                      <a:r>
                        <a:rPr lang="en-US" sz="1400" b="1"/>
                        <a:t>Leaders must build ethical structures and governance</a:t>
                      </a:r>
                    </a:p>
                  </a:txBody>
                  <a:tcPr marL="33022" marR="33022" marT="16511" marB="16511" anchor="ctr">
                    <a:lnL>
                      <a:noFill/>
                    </a:lnL>
                    <a:lnR>
                      <a:noFill/>
                    </a:lnR>
                    <a:lnT>
                      <a:noFill/>
                    </a:lnT>
                    <a:lnB>
                      <a:noFill/>
                    </a:lnB>
                    <a:noFill/>
                  </a:tcPr>
                </a:tc>
                <a:extLst>
                  <a:ext uri="{0D108BD9-81ED-4DB2-BD59-A6C34878D82A}">
                    <a16:rowId xmlns:a16="http://schemas.microsoft.com/office/drawing/2014/main" val="3666540565"/>
                  </a:ext>
                </a:extLst>
              </a:tr>
              <a:tr h="723551">
                <a:tc>
                  <a:txBody>
                    <a:bodyPr/>
                    <a:lstStyle/>
                    <a:p>
                      <a:pPr>
                        <a:buNone/>
                      </a:pPr>
                      <a:r>
                        <a:rPr lang="en-US" sz="1400" b="1"/>
                        <a:t>Influence and resources increasing</a:t>
                      </a:r>
                    </a:p>
                  </a:txBody>
                  <a:tcPr marL="33022" marR="33022" marT="16511" marB="16511" anchor="ctr">
                    <a:lnL>
                      <a:noFill/>
                    </a:lnL>
                    <a:lnR>
                      <a:noFill/>
                    </a:lnR>
                    <a:lnT>
                      <a:noFill/>
                    </a:lnT>
                    <a:lnB>
                      <a:noFill/>
                    </a:lnB>
                    <a:noFill/>
                  </a:tcPr>
                </a:tc>
                <a:tc>
                  <a:txBody>
                    <a:bodyPr/>
                    <a:lstStyle/>
                    <a:p>
                      <a:pPr>
                        <a:buNone/>
                      </a:pPr>
                      <a:r>
                        <a:rPr lang="en-US" sz="1400" b="1"/>
                        <a:t>Acts 4:34–35 – “Neither was there any among them that lacked… and distribution was made unto every man according as he had need.”</a:t>
                      </a:r>
                    </a:p>
                  </a:txBody>
                  <a:tcPr marL="33022" marR="33022" marT="16511" marB="16511" anchor="ctr">
                    <a:lnL>
                      <a:noFill/>
                    </a:lnL>
                    <a:lnR>
                      <a:noFill/>
                    </a:lnR>
                    <a:lnT>
                      <a:noFill/>
                    </a:lnT>
                    <a:lnB>
                      <a:noFill/>
                    </a:lnB>
                    <a:noFill/>
                  </a:tcPr>
                </a:tc>
                <a:tc>
                  <a:txBody>
                    <a:bodyPr/>
                    <a:lstStyle/>
                    <a:p>
                      <a:pPr>
                        <a:buNone/>
                      </a:pPr>
                      <a:r>
                        <a:rPr lang="en-US" sz="1400" b="1" dirty="0"/>
                        <a:t>Shared economic resources</a:t>
                      </a:r>
                    </a:p>
                  </a:txBody>
                  <a:tcPr marL="33022" marR="33022" marT="16511" marB="16511" anchor="ctr">
                    <a:lnL>
                      <a:noFill/>
                    </a:lnL>
                    <a:lnR>
                      <a:noFill/>
                    </a:lnR>
                    <a:lnT>
                      <a:noFill/>
                    </a:lnT>
                    <a:lnB>
                      <a:noFill/>
                    </a:lnB>
                    <a:noFill/>
                  </a:tcPr>
                </a:tc>
                <a:tc>
                  <a:txBody>
                    <a:bodyPr/>
                    <a:lstStyle/>
                    <a:p>
                      <a:pPr>
                        <a:buNone/>
                      </a:pPr>
                      <a:r>
                        <a:rPr lang="en-US" sz="1400" b="1"/>
                        <a:t>Temptation for manipulation and dishonesty</a:t>
                      </a:r>
                    </a:p>
                  </a:txBody>
                  <a:tcPr marL="33022" marR="33022" marT="16511" marB="16511" anchor="ctr">
                    <a:lnL>
                      <a:noFill/>
                    </a:lnL>
                    <a:lnR>
                      <a:noFill/>
                    </a:lnR>
                    <a:lnT>
                      <a:noFill/>
                    </a:lnT>
                    <a:lnB>
                      <a:noFill/>
                    </a:lnB>
                    <a:noFill/>
                  </a:tcPr>
                </a:tc>
                <a:tc>
                  <a:txBody>
                    <a:bodyPr/>
                    <a:lstStyle/>
                    <a:p>
                      <a:pPr>
                        <a:buNone/>
                      </a:pPr>
                      <a:r>
                        <a:rPr lang="en-US" sz="1400" b="1" dirty="0"/>
                        <a:t>Leaders must enforce financial integrity</a:t>
                      </a:r>
                    </a:p>
                  </a:txBody>
                  <a:tcPr marL="33022" marR="33022" marT="16511" marB="16511" anchor="ctr">
                    <a:lnL>
                      <a:noFill/>
                    </a:lnL>
                    <a:lnR>
                      <a:noFill/>
                    </a:lnR>
                    <a:lnT>
                      <a:noFill/>
                    </a:lnT>
                    <a:lnB>
                      <a:noFill/>
                    </a:lnB>
                    <a:noFill/>
                  </a:tcPr>
                </a:tc>
                <a:extLst>
                  <a:ext uri="{0D108BD9-81ED-4DB2-BD59-A6C34878D82A}">
                    <a16:rowId xmlns:a16="http://schemas.microsoft.com/office/drawing/2014/main" val="4217413708"/>
                  </a:ext>
                </a:extLst>
              </a:tr>
            </a:tbl>
          </a:graphicData>
        </a:graphic>
      </p:graphicFrame>
    </p:spTree>
    <p:extLst>
      <p:ext uri="{BB962C8B-B14F-4D97-AF65-F5344CB8AC3E}">
        <p14:creationId xmlns:p14="http://schemas.microsoft.com/office/powerpoint/2010/main" val="227160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18BDD4-0008-4799-28E5-6557F80CBAAF}"/>
              </a:ext>
            </a:extLst>
          </p:cNvPr>
          <p:cNvSpPr>
            <a:spLocks noGrp="1"/>
          </p:cNvSpPr>
          <p:nvPr>
            <p:ph type="title"/>
          </p:nvPr>
        </p:nvSpPr>
        <p:spPr>
          <a:xfrm>
            <a:off x="1371597" y="348865"/>
            <a:ext cx="10044023" cy="877729"/>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lang="en-US" altLang="en-US" sz="2800" b="1" dirty="0">
                <a:solidFill>
                  <a:srgbClr val="FFFFFF"/>
                </a:solidFill>
                <a:latin typeface="Arial" panose="020B0604020202020204" pitchFamily="34" charset="0"/>
              </a:rPr>
              <a:t>2. </a:t>
            </a:r>
            <a:r>
              <a:rPr kumimoji="0" lang="en-US" altLang="en-US" sz="2800" b="1" i="0" u="none" strike="noStrike" cap="none" normalizeH="0" baseline="0" dirty="0">
                <a:ln>
                  <a:noFill/>
                </a:ln>
                <a:solidFill>
                  <a:srgbClr val="FFFFFF"/>
                </a:solidFill>
                <a:effectLst/>
                <a:latin typeface="Arial" panose="020B0604020202020204" pitchFamily="34" charset="0"/>
              </a:rPr>
              <a:t> Ethical Risks Created by Massive Religious Expansion</a:t>
            </a:r>
          </a:p>
          <a:p>
            <a:pPr marL="0" marR="0" lvl="0" indent="0"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2CE88175-EF11-E12D-4A1D-631B7D2E7614}"/>
              </a:ext>
            </a:extLst>
          </p:cNvPr>
          <p:cNvGraphicFramePr>
            <a:graphicFrameLocks noGrp="1"/>
          </p:cNvGraphicFramePr>
          <p:nvPr>
            <p:ph idx="1"/>
            <p:extLst>
              <p:ext uri="{D42A27DB-BD31-4B8C-83A1-F6EECF244321}">
                <p14:modId xmlns:p14="http://schemas.microsoft.com/office/powerpoint/2010/main" val="1377588582"/>
              </p:ext>
            </p:extLst>
          </p:nvPr>
        </p:nvGraphicFramePr>
        <p:xfrm>
          <a:off x="644056" y="1924820"/>
          <a:ext cx="10927831" cy="4868055"/>
        </p:xfrm>
        <a:graphic>
          <a:graphicData uri="http://schemas.openxmlformats.org/drawingml/2006/table">
            <a:tbl>
              <a:tblPr/>
              <a:tblGrid>
                <a:gridCol w="2628757">
                  <a:extLst>
                    <a:ext uri="{9D8B030D-6E8A-4147-A177-3AD203B41FA5}">
                      <a16:colId xmlns:a16="http://schemas.microsoft.com/office/drawing/2014/main" val="1429503156"/>
                    </a:ext>
                  </a:extLst>
                </a:gridCol>
                <a:gridCol w="2814792">
                  <a:extLst>
                    <a:ext uri="{9D8B030D-6E8A-4147-A177-3AD203B41FA5}">
                      <a16:colId xmlns:a16="http://schemas.microsoft.com/office/drawing/2014/main" val="1275698771"/>
                    </a:ext>
                  </a:extLst>
                </a:gridCol>
                <a:gridCol w="2726006">
                  <a:extLst>
                    <a:ext uri="{9D8B030D-6E8A-4147-A177-3AD203B41FA5}">
                      <a16:colId xmlns:a16="http://schemas.microsoft.com/office/drawing/2014/main" val="1701930688"/>
                    </a:ext>
                  </a:extLst>
                </a:gridCol>
                <a:gridCol w="2758276">
                  <a:extLst>
                    <a:ext uri="{9D8B030D-6E8A-4147-A177-3AD203B41FA5}">
                      <a16:colId xmlns:a16="http://schemas.microsoft.com/office/drawing/2014/main" val="1973197471"/>
                    </a:ext>
                  </a:extLst>
                </a:gridCol>
              </a:tblGrid>
              <a:tr h="326352">
                <a:tc>
                  <a:txBody>
                    <a:bodyPr/>
                    <a:lstStyle/>
                    <a:p>
                      <a:pPr>
                        <a:buNone/>
                      </a:pPr>
                      <a:r>
                        <a:rPr lang="en-US" sz="2000" b="1" u="sng"/>
                        <a:t>Growth Dynamic</a:t>
                      </a:r>
                    </a:p>
                  </a:txBody>
                  <a:tcPr marL="60427" marR="60427" marT="30213" marB="30213" anchor="ctr">
                    <a:lnL>
                      <a:noFill/>
                    </a:lnL>
                    <a:lnR>
                      <a:noFill/>
                    </a:lnR>
                    <a:lnT>
                      <a:noFill/>
                    </a:lnT>
                    <a:lnB>
                      <a:noFill/>
                    </a:lnB>
                    <a:noFill/>
                  </a:tcPr>
                </a:tc>
                <a:tc>
                  <a:txBody>
                    <a:bodyPr/>
                    <a:lstStyle/>
                    <a:p>
                      <a:pPr>
                        <a:buNone/>
                      </a:pPr>
                      <a:r>
                        <a:rPr lang="en-US" sz="2000" b="1" u="sng"/>
                        <a:t>Scripture (Spelled Out)</a:t>
                      </a:r>
                    </a:p>
                  </a:txBody>
                  <a:tcPr marL="60427" marR="60427" marT="30213" marB="30213" anchor="ctr">
                    <a:lnL>
                      <a:noFill/>
                    </a:lnL>
                    <a:lnR>
                      <a:noFill/>
                    </a:lnR>
                    <a:lnT>
                      <a:noFill/>
                    </a:lnT>
                    <a:lnB>
                      <a:noFill/>
                    </a:lnB>
                    <a:noFill/>
                  </a:tcPr>
                </a:tc>
                <a:tc>
                  <a:txBody>
                    <a:bodyPr/>
                    <a:lstStyle/>
                    <a:p>
                      <a:pPr>
                        <a:buNone/>
                      </a:pPr>
                      <a:r>
                        <a:rPr lang="en-US" sz="2000" b="1" u="sng"/>
                        <a:t>Ethical Risk</a:t>
                      </a:r>
                    </a:p>
                  </a:txBody>
                  <a:tcPr marL="60427" marR="60427" marT="30213" marB="30213" anchor="ctr">
                    <a:lnL>
                      <a:noFill/>
                    </a:lnL>
                    <a:lnR>
                      <a:noFill/>
                    </a:lnR>
                    <a:lnT>
                      <a:noFill/>
                    </a:lnT>
                    <a:lnB>
                      <a:noFill/>
                    </a:lnB>
                    <a:noFill/>
                  </a:tcPr>
                </a:tc>
                <a:tc>
                  <a:txBody>
                    <a:bodyPr/>
                    <a:lstStyle/>
                    <a:p>
                      <a:pPr>
                        <a:buNone/>
                      </a:pPr>
                      <a:r>
                        <a:rPr lang="en-US" sz="2000" b="1" u="sng" dirty="0"/>
                        <a:t>Leadership Principle</a:t>
                      </a:r>
                    </a:p>
                  </a:txBody>
                  <a:tcPr marL="60427" marR="60427" marT="30213" marB="30213" anchor="ctr">
                    <a:lnL>
                      <a:noFill/>
                    </a:lnL>
                    <a:lnR>
                      <a:noFill/>
                    </a:lnR>
                    <a:lnT>
                      <a:noFill/>
                    </a:lnT>
                    <a:lnB>
                      <a:noFill/>
                    </a:lnB>
                    <a:noFill/>
                  </a:tcPr>
                </a:tc>
                <a:extLst>
                  <a:ext uri="{0D108BD9-81ED-4DB2-BD59-A6C34878D82A}">
                    <a16:rowId xmlns:a16="http://schemas.microsoft.com/office/drawing/2014/main" val="2403774838"/>
                  </a:ext>
                </a:extLst>
              </a:tr>
              <a:tr h="1070511">
                <a:tc>
                  <a:txBody>
                    <a:bodyPr/>
                    <a:lstStyle/>
                    <a:p>
                      <a:pPr>
                        <a:buNone/>
                      </a:pPr>
                      <a:r>
                        <a:rPr lang="en-US" sz="1400" b="1"/>
                        <a:t>Rapid church planting</a:t>
                      </a:r>
                    </a:p>
                  </a:txBody>
                  <a:tcPr marL="60427" marR="60427" marT="30213" marB="30213" anchor="ctr">
                    <a:lnL>
                      <a:noFill/>
                    </a:lnL>
                    <a:lnR>
                      <a:noFill/>
                    </a:lnR>
                    <a:lnT>
                      <a:noFill/>
                    </a:lnT>
                    <a:lnB>
                      <a:noFill/>
                    </a:lnB>
                    <a:noFill/>
                  </a:tcPr>
                </a:tc>
                <a:tc>
                  <a:txBody>
                    <a:bodyPr/>
                    <a:lstStyle/>
                    <a:p>
                      <a:pPr>
                        <a:buNone/>
                      </a:pPr>
                      <a:r>
                        <a:rPr lang="en-US" sz="1400" b="1"/>
                        <a:t>Titus 1:5 – “For this cause left I thee in Crete, that thou shouldest set in order the things that are wanting, and ordain elders…”</a:t>
                      </a:r>
                    </a:p>
                  </a:txBody>
                  <a:tcPr marL="60427" marR="60427" marT="30213" marB="30213" anchor="ctr">
                    <a:lnL>
                      <a:noFill/>
                    </a:lnL>
                    <a:lnR>
                      <a:noFill/>
                    </a:lnR>
                    <a:lnT>
                      <a:noFill/>
                    </a:lnT>
                    <a:lnB>
                      <a:noFill/>
                    </a:lnB>
                    <a:noFill/>
                  </a:tcPr>
                </a:tc>
                <a:tc>
                  <a:txBody>
                    <a:bodyPr/>
                    <a:lstStyle/>
                    <a:p>
                      <a:pPr>
                        <a:buNone/>
                      </a:pPr>
                      <a:r>
                        <a:rPr lang="en-US" sz="1400" b="1" dirty="0"/>
                        <a:t>Weak governance structures</a:t>
                      </a:r>
                    </a:p>
                  </a:txBody>
                  <a:tcPr marL="60427" marR="60427" marT="30213" marB="30213" anchor="ctr">
                    <a:lnL>
                      <a:noFill/>
                    </a:lnL>
                    <a:lnR>
                      <a:noFill/>
                    </a:lnR>
                    <a:lnT>
                      <a:noFill/>
                    </a:lnT>
                    <a:lnB>
                      <a:noFill/>
                    </a:lnB>
                    <a:noFill/>
                  </a:tcPr>
                </a:tc>
                <a:tc>
                  <a:txBody>
                    <a:bodyPr/>
                    <a:lstStyle/>
                    <a:p>
                      <a:pPr>
                        <a:buNone/>
                      </a:pPr>
                      <a:r>
                        <a:rPr lang="en-US" sz="1400" b="1"/>
                        <a:t>Establish structured leadership</a:t>
                      </a:r>
                    </a:p>
                  </a:txBody>
                  <a:tcPr marL="60427" marR="60427" marT="30213" marB="30213" anchor="ctr">
                    <a:lnL>
                      <a:noFill/>
                    </a:lnL>
                    <a:lnR>
                      <a:noFill/>
                    </a:lnR>
                    <a:lnT>
                      <a:noFill/>
                    </a:lnT>
                    <a:lnB>
                      <a:noFill/>
                    </a:lnB>
                    <a:noFill/>
                  </a:tcPr>
                </a:tc>
                <a:extLst>
                  <a:ext uri="{0D108BD9-81ED-4DB2-BD59-A6C34878D82A}">
                    <a16:rowId xmlns:a16="http://schemas.microsoft.com/office/drawing/2014/main" val="3500996567"/>
                  </a:ext>
                </a:extLst>
              </a:tr>
              <a:tr h="820579">
                <a:tc>
                  <a:txBody>
                    <a:bodyPr/>
                    <a:lstStyle/>
                    <a:p>
                      <a:pPr>
                        <a:buNone/>
                      </a:pPr>
                      <a:r>
                        <a:rPr lang="en-US" sz="1400" b="1"/>
                        <a:t>Large congregations</a:t>
                      </a:r>
                    </a:p>
                  </a:txBody>
                  <a:tcPr marL="60427" marR="60427" marT="30213" marB="30213" anchor="ctr">
                    <a:lnL>
                      <a:noFill/>
                    </a:lnL>
                    <a:lnR>
                      <a:noFill/>
                    </a:lnR>
                    <a:lnT>
                      <a:noFill/>
                    </a:lnT>
                    <a:lnB>
                      <a:noFill/>
                    </a:lnB>
                    <a:noFill/>
                  </a:tcPr>
                </a:tc>
                <a:tc>
                  <a:txBody>
                    <a:bodyPr/>
                    <a:lstStyle/>
                    <a:p>
                      <a:pPr>
                        <a:buNone/>
                      </a:pPr>
                      <a:r>
                        <a:rPr lang="en-US" sz="1400" b="1"/>
                        <a:t>Hebrews 13:17 – “Obey them that have the rule over you… for they watch for your souls.”</a:t>
                      </a:r>
                    </a:p>
                  </a:txBody>
                  <a:tcPr marL="60427" marR="60427" marT="30213" marB="30213" anchor="ctr">
                    <a:lnL>
                      <a:noFill/>
                    </a:lnL>
                    <a:lnR>
                      <a:noFill/>
                    </a:lnR>
                    <a:lnT>
                      <a:noFill/>
                    </a:lnT>
                    <a:lnB>
                      <a:noFill/>
                    </a:lnB>
                    <a:noFill/>
                  </a:tcPr>
                </a:tc>
                <a:tc>
                  <a:txBody>
                    <a:bodyPr/>
                    <a:lstStyle/>
                    <a:p>
                      <a:pPr>
                        <a:buNone/>
                      </a:pPr>
                      <a:r>
                        <a:rPr lang="en-US" sz="1400" b="1"/>
                        <a:t>Limited pastoral oversight</a:t>
                      </a:r>
                    </a:p>
                  </a:txBody>
                  <a:tcPr marL="60427" marR="60427" marT="30213" marB="30213" anchor="ctr">
                    <a:lnL>
                      <a:noFill/>
                    </a:lnL>
                    <a:lnR>
                      <a:noFill/>
                    </a:lnR>
                    <a:lnT>
                      <a:noFill/>
                    </a:lnT>
                    <a:lnB>
                      <a:noFill/>
                    </a:lnB>
                    <a:noFill/>
                  </a:tcPr>
                </a:tc>
                <a:tc>
                  <a:txBody>
                    <a:bodyPr/>
                    <a:lstStyle/>
                    <a:p>
                      <a:pPr>
                        <a:buNone/>
                      </a:pPr>
                      <a:r>
                        <a:rPr lang="en-US" sz="1400" b="1"/>
                        <a:t>Strengthen accountability systems</a:t>
                      </a:r>
                    </a:p>
                  </a:txBody>
                  <a:tcPr marL="60427" marR="60427" marT="30213" marB="30213" anchor="ctr">
                    <a:lnL>
                      <a:noFill/>
                    </a:lnL>
                    <a:lnR>
                      <a:noFill/>
                    </a:lnR>
                    <a:lnT>
                      <a:noFill/>
                    </a:lnT>
                    <a:lnB>
                      <a:noFill/>
                    </a:lnB>
                    <a:noFill/>
                  </a:tcPr>
                </a:tc>
                <a:extLst>
                  <a:ext uri="{0D108BD9-81ED-4DB2-BD59-A6C34878D82A}">
                    <a16:rowId xmlns:a16="http://schemas.microsoft.com/office/drawing/2014/main" val="366774703"/>
                  </a:ext>
                </a:extLst>
              </a:tr>
              <a:tr h="820579">
                <a:tc>
                  <a:txBody>
                    <a:bodyPr/>
                    <a:lstStyle/>
                    <a:p>
                      <a:pPr>
                        <a:buNone/>
                      </a:pPr>
                      <a:r>
                        <a:rPr lang="en-US" sz="1400" b="1"/>
                        <a:t>Emotional revival culture</a:t>
                      </a:r>
                    </a:p>
                  </a:txBody>
                  <a:tcPr marL="60427" marR="60427" marT="30213" marB="30213" anchor="ctr">
                    <a:lnL>
                      <a:noFill/>
                    </a:lnL>
                    <a:lnR>
                      <a:noFill/>
                    </a:lnR>
                    <a:lnT>
                      <a:noFill/>
                    </a:lnT>
                    <a:lnB>
                      <a:noFill/>
                    </a:lnB>
                    <a:noFill/>
                  </a:tcPr>
                </a:tc>
                <a:tc>
                  <a:txBody>
                    <a:bodyPr/>
                    <a:lstStyle/>
                    <a:p>
                      <a:pPr>
                        <a:buNone/>
                      </a:pPr>
                      <a:r>
                        <a:rPr lang="en-US" sz="1400" b="1"/>
                        <a:t>First Corinthians 13:1 – “Though I speak with the tongues of men and of angels, and have not charity…”</a:t>
                      </a:r>
                    </a:p>
                  </a:txBody>
                  <a:tcPr marL="60427" marR="60427" marT="30213" marB="30213" anchor="ctr">
                    <a:lnL>
                      <a:noFill/>
                    </a:lnL>
                    <a:lnR>
                      <a:noFill/>
                    </a:lnR>
                    <a:lnT>
                      <a:noFill/>
                    </a:lnT>
                    <a:lnB>
                      <a:noFill/>
                    </a:lnB>
                    <a:noFill/>
                  </a:tcPr>
                </a:tc>
                <a:tc>
                  <a:txBody>
                    <a:bodyPr/>
                    <a:lstStyle/>
                    <a:p>
                      <a:pPr>
                        <a:buNone/>
                      </a:pPr>
                      <a:r>
                        <a:rPr lang="en-US" sz="1400" b="1"/>
                        <a:t>Gifts without character</a:t>
                      </a:r>
                    </a:p>
                  </a:txBody>
                  <a:tcPr marL="60427" marR="60427" marT="30213" marB="30213" anchor="ctr">
                    <a:lnL>
                      <a:noFill/>
                    </a:lnL>
                    <a:lnR>
                      <a:noFill/>
                    </a:lnR>
                    <a:lnT>
                      <a:noFill/>
                    </a:lnT>
                    <a:lnB>
                      <a:noFill/>
                    </a:lnB>
                    <a:noFill/>
                  </a:tcPr>
                </a:tc>
                <a:tc>
                  <a:txBody>
                    <a:bodyPr/>
                    <a:lstStyle/>
                    <a:p>
                      <a:pPr>
                        <a:buNone/>
                      </a:pPr>
                      <a:r>
                        <a:rPr lang="en-US" sz="1400" b="1"/>
                        <a:t>Emphasize love as ethical foundation</a:t>
                      </a:r>
                    </a:p>
                  </a:txBody>
                  <a:tcPr marL="60427" marR="60427" marT="30213" marB="30213" anchor="ctr">
                    <a:lnL>
                      <a:noFill/>
                    </a:lnL>
                    <a:lnR>
                      <a:noFill/>
                    </a:lnR>
                    <a:lnT>
                      <a:noFill/>
                    </a:lnT>
                    <a:lnB>
                      <a:noFill/>
                    </a:lnB>
                    <a:noFill/>
                  </a:tcPr>
                </a:tc>
                <a:extLst>
                  <a:ext uri="{0D108BD9-81ED-4DB2-BD59-A6C34878D82A}">
                    <a16:rowId xmlns:a16="http://schemas.microsoft.com/office/drawing/2014/main" val="1230865673"/>
                  </a:ext>
                </a:extLst>
              </a:tr>
              <a:tr h="820579">
                <a:tc>
                  <a:txBody>
                    <a:bodyPr/>
                    <a:lstStyle/>
                    <a:p>
                      <a:pPr>
                        <a:buNone/>
                      </a:pPr>
                      <a:r>
                        <a:rPr lang="en-US" sz="1400" b="1"/>
                        <a:t>Financial growth</a:t>
                      </a:r>
                    </a:p>
                  </a:txBody>
                  <a:tcPr marL="60427" marR="60427" marT="30213" marB="30213" anchor="ctr">
                    <a:lnL>
                      <a:noFill/>
                    </a:lnL>
                    <a:lnR>
                      <a:noFill/>
                    </a:lnR>
                    <a:lnT>
                      <a:noFill/>
                    </a:lnT>
                    <a:lnB>
                      <a:noFill/>
                    </a:lnB>
                    <a:noFill/>
                  </a:tcPr>
                </a:tc>
                <a:tc>
                  <a:txBody>
                    <a:bodyPr/>
                    <a:lstStyle/>
                    <a:p>
                      <a:pPr>
                        <a:buNone/>
                      </a:pPr>
                      <a:r>
                        <a:rPr lang="en-US" sz="1400" b="1" dirty="0"/>
                        <a:t>Luke 16:10 – “He that is faithful in that which is least is faithful also in much.”</a:t>
                      </a:r>
                    </a:p>
                  </a:txBody>
                  <a:tcPr marL="60427" marR="60427" marT="30213" marB="30213" anchor="ctr">
                    <a:lnL>
                      <a:noFill/>
                    </a:lnL>
                    <a:lnR>
                      <a:noFill/>
                    </a:lnR>
                    <a:lnT>
                      <a:noFill/>
                    </a:lnT>
                    <a:lnB>
                      <a:noFill/>
                    </a:lnB>
                    <a:noFill/>
                  </a:tcPr>
                </a:tc>
                <a:tc>
                  <a:txBody>
                    <a:bodyPr/>
                    <a:lstStyle/>
                    <a:p>
                      <a:pPr>
                        <a:buNone/>
                      </a:pPr>
                      <a:r>
                        <a:rPr lang="en-US" sz="1400" b="1"/>
                        <a:t>Misuse of donations</a:t>
                      </a:r>
                    </a:p>
                  </a:txBody>
                  <a:tcPr marL="60427" marR="60427" marT="30213" marB="30213" anchor="ctr">
                    <a:lnL>
                      <a:noFill/>
                    </a:lnL>
                    <a:lnR>
                      <a:noFill/>
                    </a:lnR>
                    <a:lnT>
                      <a:noFill/>
                    </a:lnT>
                    <a:lnB>
                      <a:noFill/>
                    </a:lnB>
                    <a:noFill/>
                  </a:tcPr>
                </a:tc>
                <a:tc>
                  <a:txBody>
                    <a:bodyPr/>
                    <a:lstStyle/>
                    <a:p>
                      <a:pPr>
                        <a:buNone/>
                      </a:pPr>
                      <a:r>
                        <a:rPr lang="en-US" sz="1400" b="1"/>
                        <a:t>Leaders must practice financial stewardship</a:t>
                      </a:r>
                    </a:p>
                  </a:txBody>
                  <a:tcPr marL="60427" marR="60427" marT="30213" marB="30213" anchor="ctr">
                    <a:lnL>
                      <a:noFill/>
                    </a:lnL>
                    <a:lnR>
                      <a:noFill/>
                    </a:lnR>
                    <a:lnT>
                      <a:noFill/>
                    </a:lnT>
                    <a:lnB>
                      <a:noFill/>
                    </a:lnB>
                    <a:noFill/>
                  </a:tcPr>
                </a:tc>
                <a:extLst>
                  <a:ext uri="{0D108BD9-81ED-4DB2-BD59-A6C34878D82A}">
                    <a16:rowId xmlns:a16="http://schemas.microsoft.com/office/drawing/2014/main" val="327554239"/>
                  </a:ext>
                </a:extLst>
              </a:tr>
              <a:tr h="820579">
                <a:tc>
                  <a:txBody>
                    <a:bodyPr/>
                    <a:lstStyle/>
                    <a:p>
                      <a:pPr>
                        <a:buNone/>
                      </a:pPr>
                      <a:r>
                        <a:rPr lang="en-US" sz="1400" b="1"/>
                        <a:t>Strong charismatic leaders</a:t>
                      </a:r>
                    </a:p>
                  </a:txBody>
                  <a:tcPr marL="60427" marR="60427" marT="30213" marB="30213" anchor="ctr">
                    <a:lnL>
                      <a:noFill/>
                    </a:lnL>
                    <a:lnR>
                      <a:noFill/>
                    </a:lnR>
                    <a:lnT>
                      <a:noFill/>
                    </a:lnT>
                    <a:lnB>
                      <a:noFill/>
                    </a:lnB>
                    <a:noFill/>
                  </a:tcPr>
                </a:tc>
                <a:tc>
                  <a:txBody>
                    <a:bodyPr/>
                    <a:lstStyle/>
                    <a:p>
                      <a:pPr>
                        <a:buNone/>
                      </a:pPr>
                      <a:r>
                        <a:rPr lang="en-US" sz="1400" b="1"/>
                        <a:t>Mark 10:42–45 – “Whosoever will be great among you shall be your minister.”</a:t>
                      </a:r>
                    </a:p>
                  </a:txBody>
                  <a:tcPr marL="60427" marR="60427" marT="30213" marB="30213" anchor="ctr">
                    <a:lnL>
                      <a:noFill/>
                    </a:lnL>
                    <a:lnR>
                      <a:noFill/>
                    </a:lnR>
                    <a:lnT>
                      <a:noFill/>
                    </a:lnT>
                    <a:lnB>
                      <a:noFill/>
                    </a:lnB>
                    <a:noFill/>
                  </a:tcPr>
                </a:tc>
                <a:tc>
                  <a:txBody>
                    <a:bodyPr/>
                    <a:lstStyle/>
                    <a:p>
                      <a:pPr>
                        <a:buNone/>
                      </a:pPr>
                      <a:r>
                        <a:rPr lang="en-US" sz="1400" b="1"/>
                        <a:t>Authoritarian leadership</a:t>
                      </a:r>
                    </a:p>
                  </a:txBody>
                  <a:tcPr marL="60427" marR="60427" marT="30213" marB="30213" anchor="ctr">
                    <a:lnL>
                      <a:noFill/>
                    </a:lnL>
                    <a:lnR>
                      <a:noFill/>
                    </a:lnR>
                    <a:lnT>
                      <a:noFill/>
                    </a:lnT>
                    <a:lnB>
                      <a:noFill/>
                    </a:lnB>
                    <a:noFill/>
                  </a:tcPr>
                </a:tc>
                <a:tc>
                  <a:txBody>
                    <a:bodyPr/>
                    <a:lstStyle/>
                    <a:p>
                      <a:pPr>
                        <a:buNone/>
                      </a:pPr>
                      <a:r>
                        <a:rPr lang="en-US" sz="1400" b="1" dirty="0"/>
                        <a:t>Model servant leadership</a:t>
                      </a:r>
                    </a:p>
                  </a:txBody>
                  <a:tcPr marL="60427" marR="60427" marT="30213" marB="30213" anchor="ctr">
                    <a:lnL>
                      <a:noFill/>
                    </a:lnL>
                    <a:lnR>
                      <a:noFill/>
                    </a:lnR>
                    <a:lnT>
                      <a:noFill/>
                    </a:lnT>
                    <a:lnB>
                      <a:noFill/>
                    </a:lnB>
                    <a:noFill/>
                  </a:tcPr>
                </a:tc>
                <a:extLst>
                  <a:ext uri="{0D108BD9-81ED-4DB2-BD59-A6C34878D82A}">
                    <a16:rowId xmlns:a16="http://schemas.microsoft.com/office/drawing/2014/main" val="3898548970"/>
                  </a:ext>
                </a:extLst>
              </a:tr>
            </a:tbl>
          </a:graphicData>
        </a:graphic>
      </p:graphicFrame>
    </p:spTree>
    <p:extLst>
      <p:ext uri="{BB962C8B-B14F-4D97-AF65-F5344CB8AC3E}">
        <p14:creationId xmlns:p14="http://schemas.microsoft.com/office/powerpoint/2010/main" val="99862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7FD0B8-DD49-9F0B-4452-8820C38D76AB}"/>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solidFill>
                  <a:srgbClr val="FFFFFF"/>
                </a:solidFill>
                <a:effectLst/>
                <a:latin typeface="Arial" panose="020B0604020202020204" pitchFamily="34" charset="0"/>
              </a:rPr>
              <a:t> Social and Ethical Pressures During Early Christian Expansion</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E819DF0-773A-8094-9075-295A3CF72D39}"/>
              </a:ext>
            </a:extLst>
          </p:cNvPr>
          <p:cNvGraphicFramePr>
            <a:graphicFrameLocks noGrp="1"/>
          </p:cNvGraphicFramePr>
          <p:nvPr>
            <p:ph idx="1"/>
            <p:extLst>
              <p:ext uri="{D42A27DB-BD31-4B8C-83A1-F6EECF244321}">
                <p14:modId xmlns:p14="http://schemas.microsoft.com/office/powerpoint/2010/main" val="1628315826"/>
              </p:ext>
            </p:extLst>
          </p:nvPr>
        </p:nvGraphicFramePr>
        <p:xfrm>
          <a:off x="1204094" y="2615979"/>
          <a:ext cx="9807755" cy="3689407"/>
        </p:xfrm>
        <a:graphic>
          <a:graphicData uri="http://schemas.openxmlformats.org/drawingml/2006/table">
            <a:tbl>
              <a:tblPr/>
              <a:tblGrid>
                <a:gridCol w="1274510">
                  <a:extLst>
                    <a:ext uri="{9D8B030D-6E8A-4147-A177-3AD203B41FA5}">
                      <a16:colId xmlns:a16="http://schemas.microsoft.com/office/drawing/2014/main" val="127520828"/>
                    </a:ext>
                  </a:extLst>
                </a:gridCol>
                <a:gridCol w="3254918">
                  <a:extLst>
                    <a:ext uri="{9D8B030D-6E8A-4147-A177-3AD203B41FA5}">
                      <a16:colId xmlns:a16="http://schemas.microsoft.com/office/drawing/2014/main" val="3170617163"/>
                    </a:ext>
                  </a:extLst>
                </a:gridCol>
                <a:gridCol w="1733499">
                  <a:extLst>
                    <a:ext uri="{9D8B030D-6E8A-4147-A177-3AD203B41FA5}">
                      <a16:colId xmlns:a16="http://schemas.microsoft.com/office/drawing/2014/main" val="1368523620"/>
                    </a:ext>
                  </a:extLst>
                </a:gridCol>
                <a:gridCol w="1650246">
                  <a:extLst>
                    <a:ext uri="{9D8B030D-6E8A-4147-A177-3AD203B41FA5}">
                      <a16:colId xmlns:a16="http://schemas.microsoft.com/office/drawing/2014/main" val="3856330976"/>
                    </a:ext>
                  </a:extLst>
                </a:gridCol>
                <a:gridCol w="1894582">
                  <a:extLst>
                    <a:ext uri="{9D8B030D-6E8A-4147-A177-3AD203B41FA5}">
                      <a16:colId xmlns:a16="http://schemas.microsoft.com/office/drawing/2014/main" val="2445960237"/>
                    </a:ext>
                  </a:extLst>
                </a:gridCol>
              </a:tblGrid>
              <a:tr h="460076">
                <a:tc>
                  <a:txBody>
                    <a:bodyPr/>
                    <a:lstStyle/>
                    <a:p>
                      <a:pPr>
                        <a:buNone/>
                      </a:pPr>
                      <a:r>
                        <a:rPr lang="en-US" sz="1200" b="1"/>
                        <a:t>Area of Spread</a:t>
                      </a:r>
                    </a:p>
                  </a:txBody>
                  <a:tcPr marL="51335" marR="51335" marT="25668" marB="25668" anchor="ctr">
                    <a:lnL>
                      <a:noFill/>
                    </a:lnL>
                    <a:lnR>
                      <a:noFill/>
                    </a:lnR>
                    <a:lnT>
                      <a:noFill/>
                    </a:lnT>
                    <a:lnB>
                      <a:noFill/>
                    </a:lnB>
                    <a:noFill/>
                  </a:tcPr>
                </a:tc>
                <a:tc>
                  <a:txBody>
                    <a:bodyPr/>
                    <a:lstStyle/>
                    <a:p>
                      <a:pPr>
                        <a:buNone/>
                      </a:pPr>
                      <a:r>
                        <a:rPr lang="en-US" sz="1200" b="1"/>
                        <a:t>Scripture (Spelled Out)</a:t>
                      </a:r>
                    </a:p>
                  </a:txBody>
                  <a:tcPr marL="51335" marR="51335" marT="25668" marB="25668" anchor="ctr">
                    <a:lnL>
                      <a:noFill/>
                    </a:lnL>
                    <a:lnR>
                      <a:noFill/>
                    </a:lnR>
                    <a:lnT>
                      <a:noFill/>
                    </a:lnT>
                    <a:lnB>
                      <a:noFill/>
                    </a:lnB>
                    <a:noFill/>
                  </a:tcPr>
                </a:tc>
                <a:tc>
                  <a:txBody>
                    <a:bodyPr/>
                    <a:lstStyle/>
                    <a:p>
                      <a:pPr>
                        <a:buNone/>
                      </a:pPr>
                      <a:r>
                        <a:rPr lang="en-US" sz="1200" b="1"/>
                        <a:t>What Was Happening</a:t>
                      </a:r>
                    </a:p>
                  </a:txBody>
                  <a:tcPr marL="51335" marR="51335" marT="25668" marB="25668" anchor="ctr">
                    <a:lnL>
                      <a:noFill/>
                    </a:lnL>
                    <a:lnR>
                      <a:noFill/>
                    </a:lnR>
                    <a:lnT>
                      <a:noFill/>
                    </a:lnT>
                    <a:lnB>
                      <a:noFill/>
                    </a:lnB>
                    <a:noFill/>
                  </a:tcPr>
                </a:tc>
                <a:tc>
                  <a:txBody>
                    <a:bodyPr/>
                    <a:lstStyle/>
                    <a:p>
                      <a:pPr>
                        <a:buNone/>
                      </a:pPr>
                      <a:r>
                        <a:rPr lang="en-US" sz="1200" b="1"/>
                        <a:t>Ethical / Moral Challenge</a:t>
                      </a:r>
                    </a:p>
                  </a:txBody>
                  <a:tcPr marL="51335" marR="51335" marT="25668" marB="25668" anchor="ctr">
                    <a:lnL>
                      <a:noFill/>
                    </a:lnL>
                    <a:lnR>
                      <a:noFill/>
                    </a:lnR>
                    <a:lnT>
                      <a:noFill/>
                    </a:lnT>
                    <a:lnB>
                      <a:noFill/>
                    </a:lnB>
                    <a:noFill/>
                  </a:tcPr>
                </a:tc>
                <a:tc>
                  <a:txBody>
                    <a:bodyPr/>
                    <a:lstStyle/>
                    <a:p>
                      <a:pPr>
                        <a:buNone/>
                      </a:pPr>
                      <a:r>
                        <a:rPr lang="en-US" sz="1200" b="1"/>
                        <a:t>Leadership Principle</a:t>
                      </a:r>
                    </a:p>
                  </a:txBody>
                  <a:tcPr marL="51335" marR="51335" marT="25668" marB="25668" anchor="ctr">
                    <a:lnL>
                      <a:noFill/>
                    </a:lnL>
                    <a:lnR>
                      <a:noFill/>
                    </a:lnR>
                    <a:lnT>
                      <a:noFill/>
                    </a:lnT>
                    <a:lnB>
                      <a:noFill/>
                    </a:lnB>
                    <a:noFill/>
                  </a:tcPr>
                </a:tc>
                <a:extLst>
                  <a:ext uri="{0D108BD9-81ED-4DB2-BD59-A6C34878D82A}">
                    <a16:rowId xmlns:a16="http://schemas.microsoft.com/office/drawing/2014/main" val="530875299"/>
                  </a:ext>
                </a:extLst>
              </a:tr>
              <a:tr h="831657">
                <a:tc>
                  <a:txBody>
                    <a:bodyPr/>
                    <a:lstStyle/>
                    <a:p>
                      <a:pPr>
                        <a:buNone/>
                      </a:pPr>
                      <a:r>
                        <a:rPr lang="en-US" sz="1200" b="1"/>
                        <a:t>Mass conversions</a:t>
                      </a:r>
                    </a:p>
                  </a:txBody>
                  <a:tcPr marL="51335" marR="51335" marT="25668" marB="25668" anchor="ctr">
                    <a:lnL>
                      <a:noFill/>
                    </a:lnL>
                    <a:lnR>
                      <a:noFill/>
                    </a:lnR>
                    <a:lnT>
                      <a:noFill/>
                    </a:lnT>
                    <a:lnB>
                      <a:noFill/>
                    </a:lnB>
                    <a:noFill/>
                  </a:tcPr>
                </a:tc>
                <a:tc>
                  <a:txBody>
                    <a:bodyPr/>
                    <a:lstStyle/>
                    <a:p>
                      <a:pPr>
                        <a:buNone/>
                      </a:pPr>
                      <a:r>
                        <a:rPr lang="en-US" sz="1200" b="1"/>
                        <a:t>Acts 2:41 – “Then they that gladly received his word were baptized: and the same day there were added unto them about three thousand souls.”</a:t>
                      </a:r>
                    </a:p>
                  </a:txBody>
                  <a:tcPr marL="51335" marR="51335" marT="25668" marB="25668" anchor="ctr">
                    <a:lnL>
                      <a:noFill/>
                    </a:lnL>
                    <a:lnR>
                      <a:noFill/>
                    </a:lnR>
                    <a:lnT>
                      <a:noFill/>
                    </a:lnT>
                    <a:lnB>
                      <a:noFill/>
                    </a:lnB>
                    <a:noFill/>
                  </a:tcPr>
                </a:tc>
                <a:tc>
                  <a:txBody>
                    <a:bodyPr/>
                    <a:lstStyle/>
                    <a:p>
                      <a:pPr>
                        <a:buNone/>
                      </a:pPr>
                      <a:r>
                        <a:rPr lang="en-US" sz="1200" b="1"/>
                        <a:t>Thousands joined in a single day</a:t>
                      </a:r>
                    </a:p>
                  </a:txBody>
                  <a:tcPr marL="51335" marR="51335" marT="25668" marB="25668" anchor="ctr">
                    <a:lnL>
                      <a:noFill/>
                    </a:lnL>
                    <a:lnR>
                      <a:noFill/>
                    </a:lnR>
                    <a:lnT>
                      <a:noFill/>
                    </a:lnT>
                    <a:lnB>
                      <a:noFill/>
                    </a:lnB>
                    <a:noFill/>
                  </a:tcPr>
                </a:tc>
                <a:tc>
                  <a:txBody>
                    <a:bodyPr/>
                    <a:lstStyle/>
                    <a:p>
                      <a:pPr>
                        <a:buNone/>
                      </a:pPr>
                      <a:r>
                        <a:rPr lang="en-US" sz="1200" b="1"/>
                        <a:t>Discipleship lagged behind conversion</a:t>
                      </a:r>
                    </a:p>
                  </a:txBody>
                  <a:tcPr marL="51335" marR="51335" marT="25668" marB="25668" anchor="ctr">
                    <a:lnL>
                      <a:noFill/>
                    </a:lnL>
                    <a:lnR>
                      <a:noFill/>
                    </a:lnR>
                    <a:lnT>
                      <a:noFill/>
                    </a:lnT>
                    <a:lnB>
                      <a:noFill/>
                    </a:lnB>
                    <a:noFill/>
                  </a:tcPr>
                </a:tc>
                <a:tc>
                  <a:txBody>
                    <a:bodyPr/>
                    <a:lstStyle/>
                    <a:p>
                      <a:pPr>
                        <a:buNone/>
                      </a:pPr>
                      <a:r>
                        <a:rPr lang="en-US" sz="1200" b="1"/>
                        <a:t>Leaders must prioritize formation over numbers</a:t>
                      </a:r>
                    </a:p>
                  </a:txBody>
                  <a:tcPr marL="51335" marR="51335" marT="25668" marB="25668" anchor="ctr">
                    <a:lnL>
                      <a:noFill/>
                    </a:lnL>
                    <a:lnR>
                      <a:noFill/>
                    </a:lnR>
                    <a:lnT>
                      <a:noFill/>
                    </a:lnT>
                    <a:lnB>
                      <a:noFill/>
                    </a:lnB>
                    <a:noFill/>
                  </a:tcPr>
                </a:tc>
                <a:extLst>
                  <a:ext uri="{0D108BD9-81ED-4DB2-BD59-A6C34878D82A}">
                    <a16:rowId xmlns:a16="http://schemas.microsoft.com/office/drawing/2014/main" val="1562717657"/>
                  </a:ext>
                </a:extLst>
              </a:tr>
              <a:tr h="645866">
                <a:tc>
                  <a:txBody>
                    <a:bodyPr/>
                    <a:lstStyle/>
                    <a:p>
                      <a:pPr>
                        <a:buNone/>
                      </a:pPr>
                      <a:r>
                        <a:rPr lang="en-US" sz="1200" b="1"/>
                        <a:t>Cultural diversity</a:t>
                      </a:r>
                    </a:p>
                  </a:txBody>
                  <a:tcPr marL="51335" marR="51335" marT="25668" marB="25668" anchor="ctr">
                    <a:lnL>
                      <a:noFill/>
                    </a:lnL>
                    <a:lnR>
                      <a:noFill/>
                    </a:lnR>
                    <a:lnT>
                      <a:noFill/>
                    </a:lnT>
                    <a:lnB>
                      <a:noFill/>
                    </a:lnB>
                    <a:noFill/>
                  </a:tcPr>
                </a:tc>
                <a:tc>
                  <a:txBody>
                    <a:bodyPr/>
                    <a:lstStyle/>
                    <a:p>
                      <a:pPr>
                        <a:buNone/>
                      </a:pPr>
                      <a:r>
                        <a:rPr lang="en-US" sz="1200" b="1"/>
                        <a:t>Acts 13:1 – “Now there were in the church that was at Antioch certain prophets and teachers…”</a:t>
                      </a:r>
                    </a:p>
                  </a:txBody>
                  <a:tcPr marL="51335" marR="51335" marT="25668" marB="25668" anchor="ctr">
                    <a:lnL>
                      <a:noFill/>
                    </a:lnL>
                    <a:lnR>
                      <a:noFill/>
                    </a:lnR>
                    <a:lnT>
                      <a:noFill/>
                    </a:lnT>
                    <a:lnB>
                      <a:noFill/>
                    </a:lnB>
                    <a:noFill/>
                  </a:tcPr>
                </a:tc>
                <a:tc>
                  <a:txBody>
                    <a:bodyPr/>
                    <a:lstStyle/>
                    <a:p>
                      <a:pPr>
                        <a:buNone/>
                      </a:pPr>
                      <a:r>
                        <a:rPr lang="en-US" sz="1200" b="1"/>
                        <a:t>Multicultural leadership emerged</a:t>
                      </a:r>
                    </a:p>
                  </a:txBody>
                  <a:tcPr marL="51335" marR="51335" marT="25668" marB="25668" anchor="ctr">
                    <a:lnL>
                      <a:noFill/>
                    </a:lnL>
                    <a:lnR>
                      <a:noFill/>
                    </a:lnR>
                    <a:lnT>
                      <a:noFill/>
                    </a:lnT>
                    <a:lnB>
                      <a:noFill/>
                    </a:lnB>
                    <a:noFill/>
                  </a:tcPr>
                </a:tc>
                <a:tc>
                  <a:txBody>
                    <a:bodyPr/>
                    <a:lstStyle/>
                    <a:p>
                      <a:pPr>
                        <a:buNone/>
                      </a:pPr>
                      <a:r>
                        <a:rPr lang="en-US" sz="1200" b="1"/>
                        <a:t>Different ethical norms among cultures</a:t>
                      </a:r>
                    </a:p>
                  </a:txBody>
                  <a:tcPr marL="51335" marR="51335" marT="25668" marB="25668" anchor="ctr">
                    <a:lnL>
                      <a:noFill/>
                    </a:lnL>
                    <a:lnR>
                      <a:noFill/>
                    </a:lnR>
                    <a:lnT>
                      <a:noFill/>
                    </a:lnT>
                    <a:lnB>
                      <a:noFill/>
                    </a:lnB>
                    <a:noFill/>
                  </a:tcPr>
                </a:tc>
                <a:tc>
                  <a:txBody>
                    <a:bodyPr/>
                    <a:lstStyle/>
                    <a:p>
                      <a:pPr>
                        <a:buNone/>
                      </a:pPr>
                      <a:r>
                        <a:rPr lang="en-US" sz="1200" b="1"/>
                        <a:t>Leaders must cultivate inclusive leadership</a:t>
                      </a:r>
                    </a:p>
                  </a:txBody>
                  <a:tcPr marL="51335" marR="51335" marT="25668" marB="25668" anchor="ctr">
                    <a:lnL>
                      <a:noFill/>
                    </a:lnL>
                    <a:lnR>
                      <a:noFill/>
                    </a:lnR>
                    <a:lnT>
                      <a:noFill/>
                    </a:lnT>
                    <a:lnB>
                      <a:noFill/>
                    </a:lnB>
                    <a:noFill/>
                  </a:tcPr>
                </a:tc>
                <a:extLst>
                  <a:ext uri="{0D108BD9-81ED-4DB2-BD59-A6C34878D82A}">
                    <a16:rowId xmlns:a16="http://schemas.microsoft.com/office/drawing/2014/main" val="865652278"/>
                  </a:ext>
                </a:extLst>
              </a:tr>
              <a:tr h="645866">
                <a:tc>
                  <a:txBody>
                    <a:bodyPr/>
                    <a:lstStyle/>
                    <a:p>
                      <a:pPr>
                        <a:buNone/>
                      </a:pPr>
                      <a:r>
                        <a:rPr lang="en-US" sz="1200" b="1"/>
                        <a:t>Economic disruption</a:t>
                      </a:r>
                    </a:p>
                  </a:txBody>
                  <a:tcPr marL="51335" marR="51335" marT="25668" marB="25668" anchor="ctr">
                    <a:lnL>
                      <a:noFill/>
                    </a:lnL>
                    <a:lnR>
                      <a:noFill/>
                    </a:lnR>
                    <a:lnT>
                      <a:noFill/>
                    </a:lnT>
                    <a:lnB>
                      <a:noFill/>
                    </a:lnB>
                    <a:noFill/>
                  </a:tcPr>
                </a:tc>
                <a:tc>
                  <a:txBody>
                    <a:bodyPr/>
                    <a:lstStyle/>
                    <a:p>
                      <a:pPr>
                        <a:buNone/>
                      </a:pPr>
                      <a:r>
                        <a:rPr lang="en-US" sz="1200" b="1"/>
                        <a:t>Acts 19:24–25 – “For a certain man named Demetrius… brought no small gain unto the craftsmen.”</a:t>
                      </a:r>
                    </a:p>
                  </a:txBody>
                  <a:tcPr marL="51335" marR="51335" marT="25668" marB="25668" anchor="ctr">
                    <a:lnL>
                      <a:noFill/>
                    </a:lnL>
                    <a:lnR>
                      <a:noFill/>
                    </a:lnR>
                    <a:lnT>
                      <a:noFill/>
                    </a:lnT>
                    <a:lnB>
                      <a:noFill/>
                    </a:lnB>
                    <a:noFill/>
                  </a:tcPr>
                </a:tc>
                <a:tc>
                  <a:txBody>
                    <a:bodyPr/>
                    <a:lstStyle/>
                    <a:p>
                      <a:pPr>
                        <a:buNone/>
                      </a:pPr>
                      <a:r>
                        <a:rPr lang="en-US" sz="1200" b="1"/>
                        <a:t>Idol industry threatened by Christian growth</a:t>
                      </a:r>
                    </a:p>
                  </a:txBody>
                  <a:tcPr marL="51335" marR="51335" marT="25668" marB="25668" anchor="ctr">
                    <a:lnL>
                      <a:noFill/>
                    </a:lnL>
                    <a:lnR>
                      <a:noFill/>
                    </a:lnR>
                    <a:lnT>
                      <a:noFill/>
                    </a:lnT>
                    <a:lnB>
                      <a:noFill/>
                    </a:lnB>
                    <a:noFill/>
                  </a:tcPr>
                </a:tc>
                <a:tc>
                  <a:txBody>
                    <a:bodyPr/>
                    <a:lstStyle/>
                    <a:p>
                      <a:pPr>
                        <a:buNone/>
                      </a:pPr>
                      <a:r>
                        <a:rPr lang="en-US" sz="1200" b="1"/>
                        <a:t>Economic backlash against believers</a:t>
                      </a:r>
                    </a:p>
                  </a:txBody>
                  <a:tcPr marL="51335" marR="51335" marT="25668" marB="25668" anchor="ctr">
                    <a:lnL>
                      <a:noFill/>
                    </a:lnL>
                    <a:lnR>
                      <a:noFill/>
                    </a:lnR>
                    <a:lnT>
                      <a:noFill/>
                    </a:lnT>
                    <a:lnB>
                      <a:noFill/>
                    </a:lnB>
                    <a:noFill/>
                  </a:tcPr>
                </a:tc>
                <a:tc>
                  <a:txBody>
                    <a:bodyPr/>
                    <a:lstStyle/>
                    <a:p>
                      <a:pPr>
                        <a:buNone/>
                      </a:pPr>
                      <a:r>
                        <a:rPr lang="en-US" sz="1200" b="1"/>
                        <a:t>Leaders must prepare people for social resistance</a:t>
                      </a:r>
                    </a:p>
                  </a:txBody>
                  <a:tcPr marL="51335" marR="51335" marT="25668" marB="25668" anchor="ctr">
                    <a:lnL>
                      <a:noFill/>
                    </a:lnL>
                    <a:lnR>
                      <a:noFill/>
                    </a:lnR>
                    <a:lnT>
                      <a:noFill/>
                    </a:lnT>
                    <a:lnB>
                      <a:noFill/>
                    </a:lnB>
                    <a:noFill/>
                  </a:tcPr>
                </a:tc>
                <a:extLst>
                  <a:ext uri="{0D108BD9-81ED-4DB2-BD59-A6C34878D82A}">
                    <a16:rowId xmlns:a16="http://schemas.microsoft.com/office/drawing/2014/main" val="2587974554"/>
                  </a:ext>
                </a:extLst>
              </a:tr>
              <a:tr h="460076">
                <a:tc>
                  <a:txBody>
                    <a:bodyPr/>
                    <a:lstStyle/>
                    <a:p>
                      <a:pPr>
                        <a:buNone/>
                      </a:pPr>
                      <a:r>
                        <a:rPr lang="en-US" sz="1200" b="1"/>
                        <a:t>Spiritual enthusiasm</a:t>
                      </a:r>
                    </a:p>
                  </a:txBody>
                  <a:tcPr marL="51335" marR="51335" marT="25668" marB="25668" anchor="ctr">
                    <a:lnL>
                      <a:noFill/>
                    </a:lnL>
                    <a:lnR>
                      <a:noFill/>
                    </a:lnR>
                    <a:lnT>
                      <a:noFill/>
                    </a:lnT>
                    <a:lnB>
                      <a:noFill/>
                    </a:lnB>
                    <a:noFill/>
                  </a:tcPr>
                </a:tc>
                <a:tc>
                  <a:txBody>
                    <a:bodyPr/>
                    <a:lstStyle/>
                    <a:p>
                      <a:pPr>
                        <a:buNone/>
                      </a:pPr>
                      <a:r>
                        <a:rPr lang="en-US" sz="1200" b="1"/>
                        <a:t>First Corinthians 14:40 – “Let all things be done decently and in order.”</a:t>
                      </a:r>
                    </a:p>
                  </a:txBody>
                  <a:tcPr marL="51335" marR="51335" marT="25668" marB="25668" anchor="ctr">
                    <a:lnL>
                      <a:noFill/>
                    </a:lnL>
                    <a:lnR>
                      <a:noFill/>
                    </a:lnR>
                    <a:lnT>
                      <a:noFill/>
                    </a:lnT>
                    <a:lnB>
                      <a:noFill/>
                    </a:lnB>
                    <a:noFill/>
                  </a:tcPr>
                </a:tc>
                <a:tc>
                  <a:txBody>
                    <a:bodyPr/>
                    <a:lstStyle/>
                    <a:p>
                      <a:pPr>
                        <a:buNone/>
                      </a:pPr>
                      <a:r>
                        <a:rPr lang="en-US" sz="1200" b="1"/>
                        <a:t>Miracles and tongues spreading rapidly</a:t>
                      </a:r>
                    </a:p>
                  </a:txBody>
                  <a:tcPr marL="51335" marR="51335" marT="25668" marB="25668" anchor="ctr">
                    <a:lnL>
                      <a:noFill/>
                    </a:lnL>
                    <a:lnR>
                      <a:noFill/>
                    </a:lnR>
                    <a:lnT>
                      <a:noFill/>
                    </a:lnT>
                    <a:lnB>
                      <a:noFill/>
                    </a:lnB>
                    <a:noFill/>
                  </a:tcPr>
                </a:tc>
                <a:tc>
                  <a:txBody>
                    <a:bodyPr/>
                    <a:lstStyle/>
                    <a:p>
                      <a:pPr>
                        <a:buNone/>
                      </a:pPr>
                      <a:r>
                        <a:rPr lang="en-US" sz="1200" b="1"/>
                        <a:t>Emotional excess vs spiritual maturity</a:t>
                      </a:r>
                    </a:p>
                  </a:txBody>
                  <a:tcPr marL="51335" marR="51335" marT="25668" marB="25668" anchor="ctr">
                    <a:lnL>
                      <a:noFill/>
                    </a:lnL>
                    <a:lnR>
                      <a:noFill/>
                    </a:lnR>
                    <a:lnT>
                      <a:noFill/>
                    </a:lnT>
                    <a:lnB>
                      <a:noFill/>
                    </a:lnB>
                    <a:noFill/>
                  </a:tcPr>
                </a:tc>
                <a:tc>
                  <a:txBody>
                    <a:bodyPr/>
                    <a:lstStyle/>
                    <a:p>
                      <a:pPr>
                        <a:buNone/>
                      </a:pPr>
                      <a:r>
                        <a:rPr lang="en-US" sz="1200" b="1"/>
                        <a:t>Leaders must maintain spiritual discipline</a:t>
                      </a:r>
                    </a:p>
                  </a:txBody>
                  <a:tcPr marL="51335" marR="51335" marT="25668" marB="25668" anchor="ctr">
                    <a:lnL>
                      <a:noFill/>
                    </a:lnL>
                    <a:lnR>
                      <a:noFill/>
                    </a:lnR>
                    <a:lnT>
                      <a:noFill/>
                    </a:lnT>
                    <a:lnB>
                      <a:noFill/>
                    </a:lnB>
                    <a:noFill/>
                  </a:tcPr>
                </a:tc>
                <a:extLst>
                  <a:ext uri="{0D108BD9-81ED-4DB2-BD59-A6C34878D82A}">
                    <a16:rowId xmlns:a16="http://schemas.microsoft.com/office/drawing/2014/main" val="861185390"/>
                  </a:ext>
                </a:extLst>
              </a:tr>
              <a:tr h="645866">
                <a:tc>
                  <a:txBody>
                    <a:bodyPr/>
                    <a:lstStyle/>
                    <a:p>
                      <a:pPr>
                        <a:buNone/>
                      </a:pPr>
                      <a:r>
                        <a:rPr lang="en-US" sz="1200" b="1"/>
                        <a:t>Leadership capacity strain</a:t>
                      </a:r>
                    </a:p>
                  </a:txBody>
                  <a:tcPr marL="51335" marR="51335" marT="25668" marB="25668" anchor="ctr">
                    <a:lnL>
                      <a:noFill/>
                    </a:lnL>
                    <a:lnR>
                      <a:noFill/>
                    </a:lnR>
                    <a:lnT>
                      <a:noFill/>
                    </a:lnT>
                    <a:lnB>
                      <a:noFill/>
                    </a:lnB>
                    <a:noFill/>
                  </a:tcPr>
                </a:tc>
                <a:tc>
                  <a:txBody>
                    <a:bodyPr/>
                    <a:lstStyle/>
                    <a:p>
                      <a:pPr>
                        <a:buNone/>
                      </a:pPr>
                      <a:r>
                        <a:rPr lang="en-US" sz="1200" b="1"/>
                        <a:t>Second Timothy 2:2 – “And the things that thou hast heard of me… commit thou to faithful men…”</a:t>
                      </a:r>
                    </a:p>
                  </a:txBody>
                  <a:tcPr marL="51335" marR="51335" marT="25668" marB="25668" anchor="ctr">
                    <a:lnL>
                      <a:noFill/>
                    </a:lnL>
                    <a:lnR>
                      <a:noFill/>
                    </a:lnR>
                    <a:lnT>
                      <a:noFill/>
                    </a:lnT>
                    <a:lnB>
                      <a:noFill/>
                    </a:lnB>
                    <a:noFill/>
                  </a:tcPr>
                </a:tc>
                <a:tc>
                  <a:txBody>
                    <a:bodyPr/>
                    <a:lstStyle/>
                    <a:p>
                      <a:pPr>
                        <a:buNone/>
                      </a:pPr>
                      <a:r>
                        <a:rPr lang="en-US" sz="1200" b="1"/>
                        <a:t>Churches expanding rapidly</a:t>
                      </a:r>
                    </a:p>
                  </a:txBody>
                  <a:tcPr marL="51335" marR="51335" marT="25668" marB="25668" anchor="ctr">
                    <a:lnL>
                      <a:noFill/>
                    </a:lnL>
                    <a:lnR>
                      <a:noFill/>
                    </a:lnR>
                    <a:lnT>
                      <a:noFill/>
                    </a:lnT>
                    <a:lnB>
                      <a:noFill/>
                    </a:lnB>
                    <a:noFill/>
                  </a:tcPr>
                </a:tc>
                <a:tc>
                  <a:txBody>
                    <a:bodyPr/>
                    <a:lstStyle/>
                    <a:p>
                      <a:pPr>
                        <a:buNone/>
                      </a:pPr>
                      <a:r>
                        <a:rPr lang="en-US" sz="1200" b="1"/>
                        <a:t>Shortage of trained leaders</a:t>
                      </a:r>
                    </a:p>
                  </a:txBody>
                  <a:tcPr marL="51335" marR="51335" marT="25668" marB="25668" anchor="ctr">
                    <a:lnL>
                      <a:noFill/>
                    </a:lnL>
                    <a:lnR>
                      <a:noFill/>
                    </a:lnR>
                    <a:lnT>
                      <a:noFill/>
                    </a:lnT>
                    <a:lnB>
                      <a:noFill/>
                    </a:lnB>
                    <a:noFill/>
                  </a:tcPr>
                </a:tc>
                <a:tc>
                  <a:txBody>
                    <a:bodyPr/>
                    <a:lstStyle/>
                    <a:p>
                      <a:pPr>
                        <a:buNone/>
                      </a:pPr>
                      <a:r>
                        <a:rPr lang="en-US" sz="1200" b="1" dirty="0"/>
                        <a:t>Leaders must practice leadership multiplication</a:t>
                      </a:r>
                    </a:p>
                  </a:txBody>
                  <a:tcPr marL="51335" marR="51335" marT="25668" marB="25668" anchor="ctr">
                    <a:lnL>
                      <a:noFill/>
                    </a:lnL>
                    <a:lnR>
                      <a:noFill/>
                    </a:lnR>
                    <a:lnT>
                      <a:noFill/>
                    </a:lnT>
                    <a:lnB>
                      <a:noFill/>
                    </a:lnB>
                    <a:noFill/>
                  </a:tcPr>
                </a:tc>
                <a:extLst>
                  <a:ext uri="{0D108BD9-81ED-4DB2-BD59-A6C34878D82A}">
                    <a16:rowId xmlns:a16="http://schemas.microsoft.com/office/drawing/2014/main" val="1448792143"/>
                  </a:ext>
                </a:extLst>
              </a:tr>
            </a:tbl>
          </a:graphicData>
        </a:graphic>
      </p:graphicFrame>
    </p:spTree>
    <p:extLst>
      <p:ext uri="{BB962C8B-B14F-4D97-AF65-F5344CB8AC3E}">
        <p14:creationId xmlns:p14="http://schemas.microsoft.com/office/powerpoint/2010/main" val="248883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D355F9-B5AF-D0B8-C1EF-5442C030F34F}"/>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3400" b="1" i="0" u="none" strike="noStrike" cap="none" normalizeH="0" baseline="0">
                <a:ln>
                  <a:noFill/>
                </a:ln>
                <a:solidFill>
                  <a:srgbClr val="FFFFFF"/>
                </a:solidFill>
                <a:effectLst/>
                <a:latin typeface="Arial" panose="020B0604020202020204" pitchFamily="34" charset="0"/>
              </a:rPr>
              <a:t> Ethical Risks of Rapid Spiritual Growth</a:t>
            </a:r>
          </a:p>
          <a:p>
            <a:pPr marL="0" marR="0" lvl="0" indent="0" defTabSz="914400" rtl="0" eaLnBrk="0" fontAlgn="base" latinLnBrk="0" hangingPunct="0">
              <a:spcBef>
                <a:spcPct val="0"/>
              </a:spcBef>
              <a:spcAft>
                <a:spcPct val="0"/>
              </a:spcAft>
              <a:buClrTx/>
              <a:buSzTx/>
              <a:buFontTx/>
              <a:buNone/>
              <a:tabLst/>
            </a:pPr>
            <a:r>
              <a:rPr kumimoji="0" lang="en-US" altLang="en-US" sz="3400" b="0" i="0" u="none" strike="noStrike" cap="none" normalizeH="0" baseline="0">
                <a:ln>
                  <a:noFill/>
                </a:ln>
                <a:solidFill>
                  <a:srgbClr val="FFFFFF"/>
                </a:solidFill>
                <a:effectLst/>
                <a:latin typeface="Arial" panose="020B0604020202020204" pitchFamily="34" charset="0"/>
              </a:rPr>
              <a:t>Just like the Book of Acts, rapid expansion creates tension.</a:t>
            </a:r>
          </a:p>
          <a:p>
            <a:pPr marL="0" marR="0" lvl="0" indent="0" defTabSz="914400" rtl="0" eaLnBrk="0" fontAlgn="base" latinLnBrk="0" hangingPunct="0">
              <a:spcBef>
                <a:spcPct val="0"/>
              </a:spcBef>
              <a:spcAft>
                <a:spcPct val="0"/>
              </a:spcAft>
              <a:buClrTx/>
              <a:buSzTx/>
              <a:buFontTx/>
              <a:buNone/>
              <a:tabLst/>
            </a:pPr>
            <a:endParaRPr kumimoji="0" lang="en-US" altLang="en-US" sz="34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273EB2B-5CA7-8888-8488-63633D0B4F90}"/>
              </a:ext>
            </a:extLst>
          </p:cNvPr>
          <p:cNvGraphicFramePr>
            <a:graphicFrameLocks noGrp="1"/>
          </p:cNvGraphicFramePr>
          <p:nvPr>
            <p:ph idx="1"/>
            <p:extLst>
              <p:ext uri="{D42A27DB-BD31-4B8C-83A1-F6EECF244321}">
                <p14:modId xmlns:p14="http://schemas.microsoft.com/office/powerpoint/2010/main" val="1816890790"/>
              </p:ext>
            </p:extLst>
          </p:nvPr>
        </p:nvGraphicFramePr>
        <p:xfrm>
          <a:off x="1434526" y="2615979"/>
          <a:ext cx="9346889" cy="3689406"/>
        </p:xfrm>
        <a:graphic>
          <a:graphicData uri="http://schemas.openxmlformats.org/drawingml/2006/table">
            <a:tbl>
              <a:tblPr/>
              <a:tblGrid>
                <a:gridCol w="3953838">
                  <a:extLst>
                    <a:ext uri="{9D8B030D-6E8A-4147-A177-3AD203B41FA5}">
                      <a16:colId xmlns:a16="http://schemas.microsoft.com/office/drawing/2014/main" val="2134350428"/>
                    </a:ext>
                  </a:extLst>
                </a:gridCol>
                <a:gridCol w="5393051">
                  <a:extLst>
                    <a:ext uri="{9D8B030D-6E8A-4147-A177-3AD203B41FA5}">
                      <a16:colId xmlns:a16="http://schemas.microsoft.com/office/drawing/2014/main" val="3045122018"/>
                    </a:ext>
                  </a:extLst>
                </a:gridCol>
              </a:tblGrid>
              <a:tr h="614901">
                <a:tc>
                  <a:txBody>
                    <a:bodyPr/>
                    <a:lstStyle/>
                    <a:p>
                      <a:pPr>
                        <a:buNone/>
                      </a:pPr>
                      <a:r>
                        <a:rPr lang="en-US" sz="2900"/>
                        <a:t>Growth Factor</a:t>
                      </a:r>
                    </a:p>
                  </a:txBody>
                  <a:tcPr marL="143921" marR="143921" marT="71961" marB="71961" anchor="ctr">
                    <a:lnL>
                      <a:noFill/>
                    </a:lnL>
                    <a:lnR>
                      <a:noFill/>
                    </a:lnR>
                    <a:lnT>
                      <a:noFill/>
                    </a:lnT>
                    <a:lnB>
                      <a:noFill/>
                    </a:lnB>
                    <a:noFill/>
                  </a:tcPr>
                </a:tc>
                <a:tc>
                  <a:txBody>
                    <a:bodyPr/>
                    <a:lstStyle/>
                    <a:p>
                      <a:pPr>
                        <a:buNone/>
                      </a:pPr>
                      <a:r>
                        <a:rPr lang="en-US" sz="2900"/>
                        <a:t>Ethical Risk</a:t>
                      </a:r>
                    </a:p>
                  </a:txBody>
                  <a:tcPr marL="143921" marR="143921" marT="71961" marB="71961" anchor="ctr">
                    <a:lnL>
                      <a:noFill/>
                    </a:lnL>
                    <a:lnR>
                      <a:noFill/>
                    </a:lnR>
                    <a:lnT>
                      <a:noFill/>
                    </a:lnT>
                    <a:lnB>
                      <a:noFill/>
                    </a:lnB>
                    <a:noFill/>
                  </a:tcPr>
                </a:tc>
                <a:extLst>
                  <a:ext uri="{0D108BD9-81ED-4DB2-BD59-A6C34878D82A}">
                    <a16:rowId xmlns:a16="http://schemas.microsoft.com/office/drawing/2014/main" val="1829274959"/>
                  </a:ext>
                </a:extLst>
              </a:tr>
              <a:tr h="614901">
                <a:tc>
                  <a:txBody>
                    <a:bodyPr/>
                    <a:lstStyle/>
                    <a:p>
                      <a:pPr>
                        <a:buNone/>
                      </a:pPr>
                      <a:r>
                        <a:rPr lang="en-US" sz="2900"/>
                        <a:t>Large crowds</a:t>
                      </a:r>
                    </a:p>
                  </a:txBody>
                  <a:tcPr marL="143921" marR="143921" marT="71961" marB="71961" anchor="ctr">
                    <a:lnL>
                      <a:noFill/>
                    </a:lnL>
                    <a:lnR>
                      <a:noFill/>
                    </a:lnR>
                    <a:lnT>
                      <a:noFill/>
                    </a:lnT>
                    <a:lnB>
                      <a:noFill/>
                    </a:lnB>
                    <a:noFill/>
                  </a:tcPr>
                </a:tc>
                <a:tc>
                  <a:txBody>
                    <a:bodyPr/>
                    <a:lstStyle/>
                    <a:p>
                      <a:pPr>
                        <a:buNone/>
                      </a:pPr>
                      <a:r>
                        <a:rPr lang="en-US" sz="2900"/>
                        <a:t>Lack of discipleship</a:t>
                      </a:r>
                    </a:p>
                  </a:txBody>
                  <a:tcPr marL="143921" marR="143921" marT="71961" marB="71961" anchor="ctr">
                    <a:lnL>
                      <a:noFill/>
                    </a:lnL>
                    <a:lnR>
                      <a:noFill/>
                    </a:lnR>
                    <a:lnT>
                      <a:noFill/>
                    </a:lnT>
                    <a:lnB>
                      <a:noFill/>
                    </a:lnB>
                    <a:noFill/>
                  </a:tcPr>
                </a:tc>
                <a:extLst>
                  <a:ext uri="{0D108BD9-81ED-4DB2-BD59-A6C34878D82A}">
                    <a16:rowId xmlns:a16="http://schemas.microsoft.com/office/drawing/2014/main" val="1736642584"/>
                  </a:ext>
                </a:extLst>
              </a:tr>
              <a:tr h="614901">
                <a:tc>
                  <a:txBody>
                    <a:bodyPr/>
                    <a:lstStyle/>
                    <a:p>
                      <a:pPr>
                        <a:buNone/>
                      </a:pPr>
                      <a:r>
                        <a:rPr lang="en-US" sz="2900"/>
                        <a:t>Charismatic leaders</a:t>
                      </a:r>
                    </a:p>
                  </a:txBody>
                  <a:tcPr marL="143921" marR="143921" marT="71961" marB="71961" anchor="ctr">
                    <a:lnL>
                      <a:noFill/>
                    </a:lnL>
                    <a:lnR>
                      <a:noFill/>
                    </a:lnR>
                    <a:lnT>
                      <a:noFill/>
                    </a:lnT>
                    <a:lnB>
                      <a:noFill/>
                    </a:lnB>
                    <a:noFill/>
                  </a:tcPr>
                </a:tc>
                <a:tc>
                  <a:txBody>
                    <a:bodyPr/>
                    <a:lstStyle/>
                    <a:p>
                      <a:pPr>
                        <a:buNone/>
                      </a:pPr>
                      <a:r>
                        <a:rPr lang="en-US" sz="2900"/>
                        <a:t>Personality cults</a:t>
                      </a:r>
                    </a:p>
                  </a:txBody>
                  <a:tcPr marL="143921" marR="143921" marT="71961" marB="71961" anchor="ctr">
                    <a:lnL>
                      <a:noFill/>
                    </a:lnL>
                    <a:lnR>
                      <a:noFill/>
                    </a:lnR>
                    <a:lnT>
                      <a:noFill/>
                    </a:lnT>
                    <a:lnB>
                      <a:noFill/>
                    </a:lnB>
                    <a:noFill/>
                  </a:tcPr>
                </a:tc>
                <a:extLst>
                  <a:ext uri="{0D108BD9-81ED-4DB2-BD59-A6C34878D82A}">
                    <a16:rowId xmlns:a16="http://schemas.microsoft.com/office/drawing/2014/main" val="4158142275"/>
                  </a:ext>
                </a:extLst>
              </a:tr>
              <a:tr h="614901">
                <a:tc>
                  <a:txBody>
                    <a:bodyPr/>
                    <a:lstStyle/>
                    <a:p>
                      <a:pPr>
                        <a:buNone/>
                      </a:pPr>
                      <a:r>
                        <a:rPr lang="en-US" sz="2900"/>
                        <a:t>Emotional worship</a:t>
                      </a:r>
                    </a:p>
                  </a:txBody>
                  <a:tcPr marL="143921" marR="143921" marT="71961" marB="71961" anchor="ctr">
                    <a:lnL>
                      <a:noFill/>
                    </a:lnL>
                    <a:lnR>
                      <a:noFill/>
                    </a:lnR>
                    <a:lnT>
                      <a:noFill/>
                    </a:lnT>
                    <a:lnB>
                      <a:noFill/>
                    </a:lnB>
                    <a:noFill/>
                  </a:tcPr>
                </a:tc>
                <a:tc>
                  <a:txBody>
                    <a:bodyPr/>
                    <a:lstStyle/>
                    <a:p>
                      <a:pPr>
                        <a:buNone/>
                      </a:pPr>
                      <a:r>
                        <a:rPr lang="en-US" sz="2900"/>
                        <a:t>Anti-intellectualism</a:t>
                      </a:r>
                    </a:p>
                  </a:txBody>
                  <a:tcPr marL="143921" marR="143921" marT="71961" marB="71961" anchor="ctr">
                    <a:lnL>
                      <a:noFill/>
                    </a:lnL>
                    <a:lnR>
                      <a:noFill/>
                    </a:lnR>
                    <a:lnT>
                      <a:noFill/>
                    </a:lnT>
                    <a:lnB>
                      <a:noFill/>
                    </a:lnB>
                    <a:noFill/>
                  </a:tcPr>
                </a:tc>
                <a:extLst>
                  <a:ext uri="{0D108BD9-81ED-4DB2-BD59-A6C34878D82A}">
                    <a16:rowId xmlns:a16="http://schemas.microsoft.com/office/drawing/2014/main" val="364999326"/>
                  </a:ext>
                </a:extLst>
              </a:tr>
              <a:tr h="614901">
                <a:tc>
                  <a:txBody>
                    <a:bodyPr/>
                    <a:lstStyle/>
                    <a:p>
                      <a:pPr>
                        <a:buNone/>
                      </a:pPr>
                      <a:r>
                        <a:rPr lang="en-US" sz="2900"/>
                        <a:t>Spiritual gifts</a:t>
                      </a:r>
                    </a:p>
                  </a:txBody>
                  <a:tcPr marL="143921" marR="143921" marT="71961" marB="71961" anchor="ctr">
                    <a:lnL>
                      <a:noFill/>
                    </a:lnL>
                    <a:lnR>
                      <a:noFill/>
                    </a:lnR>
                    <a:lnT>
                      <a:noFill/>
                    </a:lnT>
                    <a:lnB>
                      <a:noFill/>
                    </a:lnB>
                    <a:noFill/>
                  </a:tcPr>
                </a:tc>
                <a:tc>
                  <a:txBody>
                    <a:bodyPr/>
                    <a:lstStyle/>
                    <a:p>
                      <a:pPr>
                        <a:buNone/>
                      </a:pPr>
                      <a:r>
                        <a:rPr lang="en-US" sz="2900"/>
                        <a:t>Manipulation or false prophecy</a:t>
                      </a:r>
                    </a:p>
                  </a:txBody>
                  <a:tcPr marL="143921" marR="143921" marT="71961" marB="71961" anchor="ctr">
                    <a:lnL>
                      <a:noFill/>
                    </a:lnL>
                    <a:lnR>
                      <a:noFill/>
                    </a:lnR>
                    <a:lnT>
                      <a:noFill/>
                    </a:lnT>
                    <a:lnB>
                      <a:noFill/>
                    </a:lnB>
                    <a:noFill/>
                  </a:tcPr>
                </a:tc>
                <a:extLst>
                  <a:ext uri="{0D108BD9-81ED-4DB2-BD59-A6C34878D82A}">
                    <a16:rowId xmlns:a16="http://schemas.microsoft.com/office/drawing/2014/main" val="3666099212"/>
                  </a:ext>
                </a:extLst>
              </a:tr>
              <a:tr h="614901">
                <a:tc>
                  <a:txBody>
                    <a:bodyPr/>
                    <a:lstStyle/>
                    <a:p>
                      <a:pPr>
                        <a:buNone/>
                      </a:pPr>
                      <a:r>
                        <a:rPr lang="en-US" sz="2900"/>
                        <a:t>Prosperity messaging</a:t>
                      </a:r>
                    </a:p>
                  </a:txBody>
                  <a:tcPr marL="143921" marR="143921" marT="71961" marB="71961" anchor="ctr">
                    <a:lnL>
                      <a:noFill/>
                    </a:lnL>
                    <a:lnR>
                      <a:noFill/>
                    </a:lnR>
                    <a:lnT>
                      <a:noFill/>
                    </a:lnT>
                    <a:lnB>
                      <a:noFill/>
                    </a:lnB>
                    <a:noFill/>
                  </a:tcPr>
                </a:tc>
                <a:tc>
                  <a:txBody>
                    <a:bodyPr/>
                    <a:lstStyle/>
                    <a:p>
                      <a:pPr>
                        <a:buNone/>
                      </a:pPr>
                      <a:r>
                        <a:rPr lang="en-US" sz="2900"/>
                        <a:t>Materialism</a:t>
                      </a:r>
                    </a:p>
                  </a:txBody>
                  <a:tcPr marL="143921" marR="143921" marT="71961" marB="71961" anchor="ctr">
                    <a:lnL>
                      <a:noFill/>
                    </a:lnL>
                    <a:lnR>
                      <a:noFill/>
                    </a:lnR>
                    <a:lnT>
                      <a:noFill/>
                    </a:lnT>
                    <a:lnB>
                      <a:noFill/>
                    </a:lnB>
                    <a:noFill/>
                  </a:tcPr>
                </a:tc>
                <a:extLst>
                  <a:ext uri="{0D108BD9-81ED-4DB2-BD59-A6C34878D82A}">
                    <a16:rowId xmlns:a16="http://schemas.microsoft.com/office/drawing/2014/main" val="2060363644"/>
                  </a:ext>
                </a:extLst>
              </a:tr>
            </a:tbl>
          </a:graphicData>
        </a:graphic>
      </p:graphicFrame>
    </p:spTree>
    <p:extLst>
      <p:ext uri="{BB962C8B-B14F-4D97-AF65-F5344CB8AC3E}">
        <p14:creationId xmlns:p14="http://schemas.microsoft.com/office/powerpoint/2010/main" val="195142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C911-2390-1B3B-9093-4CCD10AB88D8}"/>
              </a:ext>
            </a:extLst>
          </p:cNvPr>
          <p:cNvSpPr>
            <a:spLocks noGrp="1"/>
          </p:cNvSpPr>
          <p:nvPr>
            <p:ph type="title"/>
          </p:nvPr>
        </p:nvSpPr>
        <p:spPr>
          <a:xfrm>
            <a:off x="1514856" y="548640"/>
            <a:ext cx="9162288" cy="1132258"/>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3400" b="1" i="0" u="none" strike="noStrike" cap="none" normalizeH="0" baseline="0">
                <a:ln>
                  <a:noFill/>
                </a:ln>
                <a:effectLst/>
                <a:latin typeface="Arial" panose="020B0604020202020204" pitchFamily="34" charset="0"/>
              </a:rPr>
              <a:t>12 Ethical Crises After Pentecost in the Book of Acts</a:t>
            </a:r>
          </a:p>
          <a:p>
            <a:pPr marL="0" marR="0" lvl="0" indent="0" defTabSz="914400" rtl="0" eaLnBrk="0" fontAlgn="base" latinLnBrk="0" hangingPunct="0">
              <a:spcBef>
                <a:spcPct val="0"/>
              </a:spcBef>
              <a:spcAft>
                <a:spcPts val="600"/>
              </a:spcAft>
              <a:buClrTx/>
              <a:buSzTx/>
              <a:buFontTx/>
              <a:buNone/>
              <a:tabLst/>
            </a:pPr>
            <a:endParaRPr kumimoji="0" lang="en-US" altLang="en-US" sz="3400" b="0" i="0" u="none" strike="noStrike" cap="none" normalizeH="0" baseline="0">
              <a:ln>
                <a:noFill/>
              </a:ln>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A614530-0614-A1A0-7677-9E66FD1DCE87}"/>
              </a:ext>
            </a:extLst>
          </p:cNvPr>
          <p:cNvGraphicFramePr>
            <a:graphicFrameLocks noGrp="1"/>
          </p:cNvGraphicFramePr>
          <p:nvPr>
            <p:ph idx="1"/>
          </p:nvPr>
        </p:nvGraphicFramePr>
        <p:xfrm>
          <a:off x="349956" y="1569156"/>
          <a:ext cx="11717867" cy="4978400"/>
        </p:xfrm>
        <a:graphic>
          <a:graphicData uri="http://schemas.openxmlformats.org/drawingml/2006/table">
            <a:tbl>
              <a:tblPr firstRow="1" bandRow="1">
                <a:solidFill>
                  <a:srgbClr val="F2F2F2">
                    <a:alpha val="45098"/>
                  </a:srgbClr>
                </a:solidFill>
              </a:tblPr>
              <a:tblGrid>
                <a:gridCol w="204329">
                  <a:extLst>
                    <a:ext uri="{9D8B030D-6E8A-4147-A177-3AD203B41FA5}">
                      <a16:colId xmlns:a16="http://schemas.microsoft.com/office/drawing/2014/main" val="239662232"/>
                    </a:ext>
                  </a:extLst>
                </a:gridCol>
                <a:gridCol w="1456982">
                  <a:extLst>
                    <a:ext uri="{9D8B030D-6E8A-4147-A177-3AD203B41FA5}">
                      <a16:colId xmlns:a16="http://schemas.microsoft.com/office/drawing/2014/main" val="1846758587"/>
                    </a:ext>
                  </a:extLst>
                </a:gridCol>
                <a:gridCol w="3403109">
                  <a:extLst>
                    <a:ext uri="{9D8B030D-6E8A-4147-A177-3AD203B41FA5}">
                      <a16:colId xmlns:a16="http://schemas.microsoft.com/office/drawing/2014/main" val="724698908"/>
                    </a:ext>
                  </a:extLst>
                </a:gridCol>
                <a:gridCol w="2015400">
                  <a:extLst>
                    <a:ext uri="{9D8B030D-6E8A-4147-A177-3AD203B41FA5}">
                      <a16:colId xmlns:a16="http://schemas.microsoft.com/office/drawing/2014/main" val="279106051"/>
                    </a:ext>
                  </a:extLst>
                </a:gridCol>
                <a:gridCol w="1470775">
                  <a:extLst>
                    <a:ext uri="{9D8B030D-6E8A-4147-A177-3AD203B41FA5}">
                      <a16:colId xmlns:a16="http://schemas.microsoft.com/office/drawing/2014/main" val="616183230"/>
                    </a:ext>
                  </a:extLst>
                </a:gridCol>
                <a:gridCol w="1297485">
                  <a:extLst>
                    <a:ext uri="{9D8B030D-6E8A-4147-A177-3AD203B41FA5}">
                      <a16:colId xmlns:a16="http://schemas.microsoft.com/office/drawing/2014/main" val="3084972211"/>
                    </a:ext>
                  </a:extLst>
                </a:gridCol>
                <a:gridCol w="1869787">
                  <a:extLst>
                    <a:ext uri="{9D8B030D-6E8A-4147-A177-3AD203B41FA5}">
                      <a16:colId xmlns:a16="http://schemas.microsoft.com/office/drawing/2014/main" val="1171442908"/>
                    </a:ext>
                  </a:extLst>
                </a:gridCol>
              </a:tblGrid>
              <a:tr h="466206">
                <a:tc>
                  <a:txBody>
                    <a:bodyPr/>
                    <a:lstStyle/>
                    <a:p>
                      <a:pPr>
                        <a:buNone/>
                      </a:pPr>
                      <a:r>
                        <a:rPr lang="en-US" sz="1200" b="0" cap="none" spc="0">
                          <a:solidFill>
                            <a:schemeClr val="bg1"/>
                          </a:solidFill>
                        </a:rPr>
                        <a:t>#</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a:solidFill>
                            <a:schemeClr val="bg1"/>
                          </a:solidFill>
                        </a:rPr>
                        <a:t>Ethical Crisis</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a:solidFill>
                            <a:schemeClr val="bg1"/>
                          </a:solidFill>
                        </a:rPr>
                        <a:t>Scripture (Spelled Out)</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a:solidFill>
                            <a:schemeClr val="bg1"/>
                          </a:solidFill>
                        </a:rPr>
                        <a:t>What Happened</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a:solidFill>
                            <a:schemeClr val="bg1"/>
                          </a:solidFill>
                        </a:rPr>
                        <a:t>Root Ethical Issue</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a:solidFill>
                            <a:schemeClr val="bg1"/>
                          </a:solidFill>
                        </a:rPr>
                        <a:t>Apostolic Response</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a:solidFill>
                            <a:schemeClr val="bg1"/>
                          </a:solidFill>
                        </a:rPr>
                        <a:t>Leadership Principle</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4204199043"/>
                  </a:ext>
                </a:extLst>
              </a:tr>
              <a:tr h="670367">
                <a:tc>
                  <a:txBody>
                    <a:bodyPr/>
                    <a:lstStyle/>
                    <a:p>
                      <a:pPr>
                        <a:buNone/>
                      </a:pPr>
                      <a:r>
                        <a:rPr lang="en-US" sz="1200" cap="none" spc="0">
                          <a:solidFill>
                            <a:schemeClr val="tx1"/>
                          </a:solidFill>
                        </a:rPr>
                        <a:t>1</a:t>
                      </a:r>
                    </a:p>
                  </a:txBody>
                  <a:tcPr marL="7339" marR="7339" marT="50587" marB="367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Hypocrisy and financial deception</a:t>
                      </a:r>
                    </a:p>
                  </a:txBody>
                  <a:tcPr marL="7339" marR="7339" marT="50587" marB="367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b="1" cap="none" spc="0">
                          <a:solidFill>
                            <a:schemeClr val="tx1"/>
                          </a:solidFill>
                        </a:rPr>
                        <a:t>Acts 5:3–4</a:t>
                      </a:r>
                      <a:r>
                        <a:rPr lang="en-US" sz="1200" cap="none" spc="0">
                          <a:solidFill>
                            <a:schemeClr val="tx1"/>
                          </a:solidFill>
                        </a:rPr>
                        <a:t> – “But Peter said, Ananias, why hath Satan filled thine heart to lie to the Holy Ghost…?”</a:t>
                      </a:r>
                    </a:p>
                  </a:txBody>
                  <a:tcPr marL="7339" marR="7339" marT="50587" marB="367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Ananias and Sapphira lied about money given to the church</a:t>
                      </a:r>
                    </a:p>
                  </a:txBody>
                  <a:tcPr marL="7339" marR="7339" marT="50587" marB="367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Integrity failure</a:t>
                      </a:r>
                    </a:p>
                  </a:txBody>
                  <a:tcPr marL="7339" marR="7339" marT="50587" marB="367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Peter confronts deception publicly</a:t>
                      </a:r>
                    </a:p>
                  </a:txBody>
                  <a:tcPr marL="7339" marR="7339" marT="50587" marB="367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Holiness requires </a:t>
                      </a:r>
                      <a:r>
                        <a:rPr lang="en-US" sz="1200" b="1" cap="none" spc="0">
                          <a:solidFill>
                            <a:schemeClr val="tx1"/>
                          </a:solidFill>
                        </a:rPr>
                        <a:t>truthfulness and accountability</a:t>
                      </a:r>
                      <a:endParaRPr lang="en-US" sz="1200" cap="none" spc="0">
                        <a:solidFill>
                          <a:schemeClr val="tx1"/>
                        </a:solidFill>
                      </a:endParaRPr>
                    </a:p>
                  </a:txBody>
                  <a:tcPr marL="7339" marR="7339" marT="50587" marB="367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759050977"/>
                  </a:ext>
                </a:extLst>
              </a:tr>
              <a:tr h="915363">
                <a:tc>
                  <a:txBody>
                    <a:bodyPr/>
                    <a:lstStyle/>
                    <a:p>
                      <a:pPr>
                        <a:buNone/>
                      </a:pPr>
                      <a:r>
                        <a:rPr lang="en-US" sz="1200" cap="none" spc="0">
                          <a:solidFill>
                            <a:schemeClr val="tx1"/>
                          </a:solidFill>
                        </a:rPr>
                        <a:t>2</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Fear and intimidation by authorities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b="1" cap="none" spc="0">
                          <a:solidFill>
                            <a:schemeClr val="tx1"/>
                          </a:solidFill>
                        </a:rPr>
                        <a:t>Acts 4:18–19</a:t>
                      </a:r>
                      <a:r>
                        <a:rPr lang="en-US" sz="1200" cap="none" spc="0">
                          <a:solidFill>
                            <a:schemeClr val="tx1"/>
                          </a:solidFill>
                        </a:rPr>
                        <a:t> – “And they called them, and commanded them not to speak at all nor teach in the name of Jesus.”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Religious leaders tried to silence the apostles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Ethical conflict between obedience to God and human authority</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Apostles continued preaching</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Leaders must </a:t>
                      </a:r>
                      <a:r>
                        <a:rPr lang="en-US" sz="1200" b="1" cap="none" spc="0">
                          <a:solidFill>
                            <a:schemeClr val="tx1"/>
                          </a:solidFill>
                        </a:rPr>
                        <a:t>obey God over pressure</a:t>
                      </a:r>
                      <a:endParaRPr lang="en-US" sz="1200" cap="none" spc="0">
                        <a:solidFill>
                          <a:schemeClr val="tx1"/>
                        </a:solidFill>
                      </a:endParaRP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579068582"/>
                  </a:ext>
                </a:extLst>
              </a:tr>
              <a:tr h="670367">
                <a:tc>
                  <a:txBody>
                    <a:bodyPr/>
                    <a:lstStyle/>
                    <a:p>
                      <a:pPr>
                        <a:buNone/>
                      </a:pPr>
                      <a:r>
                        <a:rPr lang="en-US" sz="1200" cap="none" spc="0">
                          <a:solidFill>
                            <a:schemeClr val="tx1"/>
                          </a:solidFill>
                        </a:rPr>
                        <a:t>3</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Economic injustice in church distribution</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b="1" cap="none" spc="0">
                          <a:solidFill>
                            <a:schemeClr val="tx1"/>
                          </a:solidFill>
                        </a:rPr>
                        <a:t>Acts 6:1</a:t>
                      </a:r>
                      <a:r>
                        <a:rPr lang="en-US" sz="1200" cap="none" spc="0">
                          <a:solidFill>
                            <a:schemeClr val="tx1"/>
                          </a:solidFill>
                        </a:rPr>
                        <a:t> – “There arose a murmuring of the Grecians against the Hebrews, because their widows were neglected…”</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Greek widows were overlooked</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Cultural discrimination</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Apostles appointed seven deacons</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Leaders must build </a:t>
                      </a:r>
                      <a:r>
                        <a:rPr lang="en-US" sz="1200" b="1" cap="none" spc="0">
                          <a:solidFill>
                            <a:schemeClr val="tx1"/>
                          </a:solidFill>
                        </a:rPr>
                        <a:t>fair administrative systems</a:t>
                      </a:r>
                      <a:endParaRPr lang="en-US" sz="1200" cap="none" spc="0">
                        <a:solidFill>
                          <a:schemeClr val="tx1"/>
                        </a:solidFill>
                      </a:endParaRP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993964554"/>
                  </a:ext>
                </a:extLst>
              </a:tr>
              <a:tr h="915363">
                <a:tc>
                  <a:txBody>
                    <a:bodyPr/>
                    <a:lstStyle/>
                    <a:p>
                      <a:pPr>
                        <a:buNone/>
                      </a:pPr>
                      <a:r>
                        <a:rPr lang="en-US" sz="1200" cap="none" spc="0">
                          <a:solidFill>
                            <a:schemeClr val="tx1"/>
                          </a:solidFill>
                        </a:rPr>
                        <a:t>4</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Sorcery and commercialization of spiritual power</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b="1" cap="none" spc="0">
                          <a:solidFill>
                            <a:schemeClr val="tx1"/>
                          </a:solidFill>
                        </a:rPr>
                        <a:t>Acts 8:18–20</a:t>
                      </a:r>
                      <a:r>
                        <a:rPr lang="en-US" sz="1200" cap="none" spc="0">
                          <a:solidFill>
                            <a:schemeClr val="tx1"/>
                          </a:solidFill>
                        </a:rPr>
                        <a:t> – “Thy money perish with thee, because thou hast thought that the gift of God may be purchased with money.”</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dirty="0">
                          <a:solidFill>
                            <a:schemeClr val="tx1"/>
                          </a:solidFill>
                        </a:rPr>
                        <a:t>Simon Magus tried to buy Holy Spirit power</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Spiritual corruption</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Peter rebuked him strongly</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Spiritual authority must </a:t>
                      </a:r>
                      <a:r>
                        <a:rPr lang="en-US" sz="1200" b="1" cap="none" spc="0">
                          <a:solidFill>
                            <a:schemeClr val="tx1"/>
                          </a:solidFill>
                        </a:rPr>
                        <a:t>never be monetized</a:t>
                      </a:r>
                      <a:endParaRPr lang="en-US" sz="1200" cap="none" spc="0">
                        <a:solidFill>
                          <a:schemeClr val="tx1"/>
                        </a:solidFill>
                      </a:endParaRP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309712684"/>
                  </a:ext>
                </a:extLst>
              </a:tr>
              <a:tr h="670367">
                <a:tc>
                  <a:txBody>
                    <a:bodyPr/>
                    <a:lstStyle/>
                    <a:p>
                      <a:pPr>
                        <a:buNone/>
                      </a:pPr>
                      <a:r>
                        <a:rPr lang="en-US" sz="1200" cap="none" spc="0">
                          <a:solidFill>
                            <a:schemeClr val="tx1"/>
                          </a:solidFill>
                        </a:rPr>
                        <a:t>5</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Ethnic and cultural barriers in the church</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b="1" cap="none" spc="0">
                          <a:solidFill>
                            <a:schemeClr val="tx1"/>
                          </a:solidFill>
                        </a:rPr>
                        <a:t>Acts 10:34–35</a:t>
                      </a:r>
                      <a:r>
                        <a:rPr lang="en-US" sz="1200" cap="none" spc="0">
                          <a:solidFill>
                            <a:schemeClr val="tx1"/>
                          </a:solidFill>
                        </a:rPr>
                        <a:t> – “Of a truth I perceive that God is no respecter of persons.”</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Gentiles receiving the Holy Spirit shocked Jewish believers</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Cultural prejudice</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dirty="0">
                          <a:solidFill>
                            <a:schemeClr val="tx1"/>
                          </a:solidFill>
                        </a:rPr>
                        <a:t>Peter affirms inclusion</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200" cap="none" spc="0">
                          <a:solidFill>
                            <a:schemeClr val="tx1"/>
                          </a:solidFill>
                        </a:rPr>
                        <a:t>Leaders must </a:t>
                      </a:r>
                      <a:r>
                        <a:rPr lang="en-US" sz="1200" b="1" cap="none" spc="0">
                          <a:solidFill>
                            <a:schemeClr val="tx1"/>
                          </a:solidFill>
                        </a:rPr>
                        <a:t>embrace diversity under God</a:t>
                      </a:r>
                      <a:endParaRPr lang="en-US" sz="1200" cap="none" spc="0">
                        <a:solidFill>
                          <a:schemeClr val="tx1"/>
                        </a:solidFill>
                      </a:endParaRP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039257314"/>
                  </a:ext>
                </a:extLst>
              </a:tr>
              <a:tr h="670367">
                <a:tc>
                  <a:txBody>
                    <a:bodyPr/>
                    <a:lstStyle/>
                    <a:p>
                      <a:pPr>
                        <a:buNone/>
                      </a:pPr>
                      <a:r>
                        <a:rPr lang="en-US" sz="1200" cap="none" spc="0">
                          <a:solidFill>
                            <a:schemeClr val="tx1"/>
                          </a:solidFill>
                        </a:rPr>
                        <a:t>6</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Theological conflict over law and grace</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b="1" cap="none" spc="0">
                          <a:solidFill>
                            <a:schemeClr val="tx1"/>
                          </a:solidFill>
                        </a:rPr>
                        <a:t>Acts 15:5</a:t>
                      </a:r>
                      <a:r>
                        <a:rPr lang="en-US" sz="1200" cap="none" spc="0">
                          <a:solidFill>
                            <a:schemeClr val="tx1"/>
                          </a:solidFill>
                        </a:rPr>
                        <a:t> – “Certain of the sect of the Pharisees… said, That it was needful to circumcise them…”</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dirty="0">
                          <a:solidFill>
                            <a:schemeClr val="tx1"/>
                          </a:solidFill>
                        </a:rPr>
                        <a:t>Debate about Gentile believers following Jewish law</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Doctrinal confusion</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a:solidFill>
                            <a:schemeClr val="tx1"/>
                          </a:solidFill>
                        </a:rPr>
                        <a:t>Jerusalem Council established guidelines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200" cap="none" spc="0" dirty="0">
                          <a:solidFill>
                            <a:schemeClr val="tx1"/>
                          </a:solidFill>
                        </a:rPr>
                        <a:t>Leaders must provide </a:t>
                      </a:r>
                      <a:r>
                        <a:rPr lang="en-US" sz="1200" b="1" cap="none" spc="0" dirty="0">
                          <a:solidFill>
                            <a:schemeClr val="tx1"/>
                          </a:solidFill>
                        </a:rPr>
                        <a:t>clear doctrine</a:t>
                      </a:r>
                      <a:endParaRPr lang="en-US" sz="1200" cap="none" spc="0" dirty="0">
                        <a:solidFill>
                          <a:schemeClr val="tx1"/>
                        </a:solidFill>
                      </a:endParaRP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760190310"/>
                  </a:ext>
                </a:extLst>
              </a:tr>
            </a:tbl>
          </a:graphicData>
        </a:graphic>
      </p:graphicFrame>
    </p:spTree>
    <p:extLst>
      <p:ext uri="{BB962C8B-B14F-4D97-AF65-F5344CB8AC3E}">
        <p14:creationId xmlns:p14="http://schemas.microsoft.com/office/powerpoint/2010/main" val="186384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89065-C75E-BACC-32C0-BAE94D73F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AAB55-CB5B-1C8B-D66C-0779889FBAD2}"/>
              </a:ext>
            </a:extLst>
          </p:cNvPr>
          <p:cNvSpPr>
            <a:spLocks noGrp="1"/>
          </p:cNvSpPr>
          <p:nvPr>
            <p:ph type="title"/>
          </p:nvPr>
        </p:nvSpPr>
        <p:spPr>
          <a:xfrm>
            <a:off x="1514856" y="548640"/>
            <a:ext cx="9162288" cy="1132258"/>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3400" b="1" i="0" u="none" strike="noStrike" cap="none" normalizeH="0" baseline="0">
                <a:ln>
                  <a:noFill/>
                </a:ln>
                <a:effectLst/>
                <a:latin typeface="Arial" panose="020B0604020202020204" pitchFamily="34" charset="0"/>
              </a:rPr>
              <a:t>12 Ethical Crises After Pentecost in the Book of Acts</a:t>
            </a:r>
          </a:p>
          <a:p>
            <a:pPr marL="0" marR="0" lvl="0" indent="0" defTabSz="914400" rtl="0" eaLnBrk="0" fontAlgn="base" latinLnBrk="0" hangingPunct="0">
              <a:spcBef>
                <a:spcPct val="0"/>
              </a:spcBef>
              <a:spcAft>
                <a:spcPts val="600"/>
              </a:spcAft>
              <a:buClrTx/>
              <a:buSzTx/>
              <a:buFontTx/>
              <a:buNone/>
              <a:tabLst/>
            </a:pPr>
            <a:endParaRPr kumimoji="0" lang="en-US" altLang="en-US" sz="3400" b="0" i="0" u="none" strike="noStrike" cap="none" normalizeH="0" baseline="0">
              <a:ln>
                <a:noFill/>
              </a:ln>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8CD3A395-D2C3-39F9-7F04-E235CE02294A}"/>
              </a:ext>
            </a:extLst>
          </p:cNvPr>
          <p:cNvGraphicFramePr>
            <a:graphicFrameLocks noGrp="1"/>
          </p:cNvGraphicFramePr>
          <p:nvPr>
            <p:ph idx="1"/>
          </p:nvPr>
        </p:nvGraphicFramePr>
        <p:xfrm>
          <a:off x="349956" y="1569156"/>
          <a:ext cx="11717867" cy="5084928"/>
        </p:xfrm>
        <a:graphic>
          <a:graphicData uri="http://schemas.openxmlformats.org/drawingml/2006/table">
            <a:tbl>
              <a:tblPr firstRow="1" bandRow="1">
                <a:solidFill>
                  <a:srgbClr val="F2F2F2">
                    <a:alpha val="45098"/>
                  </a:srgbClr>
                </a:solidFill>
              </a:tblPr>
              <a:tblGrid>
                <a:gridCol w="204329">
                  <a:extLst>
                    <a:ext uri="{9D8B030D-6E8A-4147-A177-3AD203B41FA5}">
                      <a16:colId xmlns:a16="http://schemas.microsoft.com/office/drawing/2014/main" val="239662232"/>
                    </a:ext>
                  </a:extLst>
                </a:gridCol>
                <a:gridCol w="1456982">
                  <a:extLst>
                    <a:ext uri="{9D8B030D-6E8A-4147-A177-3AD203B41FA5}">
                      <a16:colId xmlns:a16="http://schemas.microsoft.com/office/drawing/2014/main" val="1846758587"/>
                    </a:ext>
                  </a:extLst>
                </a:gridCol>
                <a:gridCol w="3403109">
                  <a:extLst>
                    <a:ext uri="{9D8B030D-6E8A-4147-A177-3AD203B41FA5}">
                      <a16:colId xmlns:a16="http://schemas.microsoft.com/office/drawing/2014/main" val="724698908"/>
                    </a:ext>
                  </a:extLst>
                </a:gridCol>
                <a:gridCol w="2015400">
                  <a:extLst>
                    <a:ext uri="{9D8B030D-6E8A-4147-A177-3AD203B41FA5}">
                      <a16:colId xmlns:a16="http://schemas.microsoft.com/office/drawing/2014/main" val="279106051"/>
                    </a:ext>
                  </a:extLst>
                </a:gridCol>
                <a:gridCol w="1470775">
                  <a:extLst>
                    <a:ext uri="{9D8B030D-6E8A-4147-A177-3AD203B41FA5}">
                      <a16:colId xmlns:a16="http://schemas.microsoft.com/office/drawing/2014/main" val="616183230"/>
                    </a:ext>
                  </a:extLst>
                </a:gridCol>
                <a:gridCol w="1297485">
                  <a:extLst>
                    <a:ext uri="{9D8B030D-6E8A-4147-A177-3AD203B41FA5}">
                      <a16:colId xmlns:a16="http://schemas.microsoft.com/office/drawing/2014/main" val="3084972211"/>
                    </a:ext>
                  </a:extLst>
                </a:gridCol>
                <a:gridCol w="1869787">
                  <a:extLst>
                    <a:ext uri="{9D8B030D-6E8A-4147-A177-3AD203B41FA5}">
                      <a16:colId xmlns:a16="http://schemas.microsoft.com/office/drawing/2014/main" val="1171442908"/>
                    </a:ext>
                  </a:extLst>
                </a:gridCol>
              </a:tblGrid>
              <a:tr h="510066">
                <a:tc>
                  <a:txBody>
                    <a:bodyPr/>
                    <a:lstStyle/>
                    <a:p>
                      <a:pPr>
                        <a:buNone/>
                      </a:pPr>
                      <a:r>
                        <a:rPr lang="en-US" sz="1400" b="0" cap="none" spc="0">
                          <a:solidFill>
                            <a:schemeClr val="bg1"/>
                          </a:solidFill>
                        </a:rPr>
                        <a:t>#</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400" b="0" cap="none" spc="0">
                          <a:solidFill>
                            <a:schemeClr val="bg1"/>
                          </a:solidFill>
                        </a:rPr>
                        <a:t>Ethical Crisis</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400" b="0" cap="none" spc="0">
                          <a:solidFill>
                            <a:schemeClr val="bg1"/>
                          </a:solidFill>
                        </a:rPr>
                        <a:t>Scripture (Spelled Out)</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400" b="0" cap="none" spc="0">
                          <a:solidFill>
                            <a:schemeClr val="bg1"/>
                          </a:solidFill>
                        </a:rPr>
                        <a:t>What Happened</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400" b="0" cap="none" spc="0">
                          <a:solidFill>
                            <a:schemeClr val="bg1"/>
                          </a:solidFill>
                        </a:rPr>
                        <a:t>Root Ethical Issue</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400" b="0" cap="none" spc="0">
                          <a:solidFill>
                            <a:schemeClr val="bg1"/>
                          </a:solidFill>
                        </a:rPr>
                        <a:t>Apostolic Response</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400" b="0" cap="none" spc="0">
                          <a:solidFill>
                            <a:schemeClr val="bg1"/>
                          </a:solidFill>
                        </a:rPr>
                        <a:t>Leadership Principle</a:t>
                      </a:r>
                    </a:p>
                  </a:txBody>
                  <a:tcPr marL="7339" marR="7339" marT="50587" marB="367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4204199043"/>
                  </a:ext>
                </a:extLst>
              </a:tr>
              <a:tr h="733433">
                <a:tc>
                  <a:txBody>
                    <a:bodyPr/>
                    <a:lstStyle/>
                    <a:p>
                      <a:pPr>
                        <a:buNone/>
                      </a:pPr>
                      <a:r>
                        <a:rPr lang="en-US" sz="1400" b="1" cap="none" spc="0">
                          <a:solidFill>
                            <a:schemeClr val="tx1"/>
                          </a:solidFill>
                        </a:rPr>
                        <a:t>7</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b="1" cap="none" spc="0">
                          <a:solidFill>
                            <a:schemeClr val="tx1"/>
                          </a:solidFill>
                        </a:rPr>
                        <a:t>Internal leadership conflict</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b="1" cap="none" spc="0">
                          <a:solidFill>
                            <a:schemeClr val="tx1"/>
                          </a:solidFill>
                        </a:rPr>
                        <a:t>Acts 15:39</a:t>
                      </a:r>
                      <a:r>
                        <a:rPr lang="en-US" sz="1400" cap="none" spc="0">
                          <a:solidFill>
                            <a:schemeClr val="tx1"/>
                          </a:solidFill>
                        </a:rPr>
                        <a:t> – “And the contention was so sharp between them…”</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Paul and Barnabas disagreed about John Mark</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Leadership disagreement</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They separated but continued ministry</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dirty="0">
                          <a:solidFill>
                            <a:schemeClr val="tx1"/>
                          </a:solidFill>
                        </a:rPr>
                        <a:t>Leaders must handle </a:t>
                      </a:r>
                      <a:r>
                        <a:rPr lang="en-US" sz="1400" b="1" cap="none" spc="0" dirty="0">
                          <a:solidFill>
                            <a:schemeClr val="tx1"/>
                          </a:solidFill>
                        </a:rPr>
                        <a:t>conflict without destroying mission</a:t>
                      </a:r>
                      <a:endParaRPr lang="en-US" sz="1400" cap="none" spc="0" dirty="0">
                        <a:solidFill>
                          <a:schemeClr val="tx1"/>
                        </a:solidFill>
                      </a:endParaRP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131919674"/>
                  </a:ext>
                </a:extLst>
              </a:tr>
              <a:tr h="733433">
                <a:tc>
                  <a:txBody>
                    <a:bodyPr/>
                    <a:lstStyle/>
                    <a:p>
                      <a:pPr>
                        <a:buNone/>
                      </a:pPr>
                      <a:r>
                        <a:rPr lang="en-US" sz="1400" b="1" cap="none" spc="0">
                          <a:solidFill>
                            <a:schemeClr val="tx1"/>
                          </a:solidFill>
                        </a:rPr>
                        <a:t>8</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b="1" cap="none" spc="0">
                          <a:solidFill>
                            <a:schemeClr val="tx1"/>
                          </a:solidFill>
                        </a:rPr>
                        <a:t>False teachers emerging</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b="1" cap="none" spc="0" dirty="0">
                          <a:solidFill>
                            <a:schemeClr val="tx1"/>
                          </a:solidFill>
                        </a:rPr>
                        <a:t>Acts 20:29–30</a:t>
                      </a:r>
                      <a:r>
                        <a:rPr lang="en-US" sz="1400" cap="none" spc="0" dirty="0">
                          <a:solidFill>
                            <a:schemeClr val="tx1"/>
                          </a:solidFill>
                        </a:rPr>
                        <a:t> – “Grievous wolves shall enter in among you…”</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Paul warned elders about corrupt leaders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Doctrinal corruption</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Elders instructed to guard church</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Leaders must </a:t>
                      </a:r>
                      <a:r>
                        <a:rPr lang="en-US" sz="1400" b="1" cap="none" spc="0">
                          <a:solidFill>
                            <a:schemeClr val="tx1"/>
                          </a:solidFill>
                        </a:rPr>
                        <a:t>protect the flock</a:t>
                      </a:r>
                      <a:endParaRPr lang="en-US" sz="1400" cap="none" spc="0">
                        <a:solidFill>
                          <a:schemeClr val="tx1"/>
                        </a:solidFill>
                      </a:endParaRP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214179849"/>
                  </a:ext>
                </a:extLst>
              </a:tr>
              <a:tr h="733433">
                <a:tc>
                  <a:txBody>
                    <a:bodyPr/>
                    <a:lstStyle/>
                    <a:p>
                      <a:pPr>
                        <a:buNone/>
                      </a:pPr>
                      <a:r>
                        <a:rPr lang="en-US" sz="1400" b="1" cap="none" spc="0">
                          <a:solidFill>
                            <a:schemeClr val="tx1"/>
                          </a:solidFill>
                        </a:rPr>
                        <a:t>9</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b="1" cap="none" spc="0">
                          <a:solidFill>
                            <a:schemeClr val="tx1"/>
                          </a:solidFill>
                        </a:rPr>
                        <a:t>Political and economic backlash</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b="1" cap="none" spc="0" dirty="0">
                          <a:solidFill>
                            <a:schemeClr val="tx1"/>
                          </a:solidFill>
                        </a:rPr>
                        <a:t>Acts 19:24–27</a:t>
                      </a:r>
                      <a:r>
                        <a:rPr lang="en-US" sz="1400" cap="none" spc="0" dirty="0">
                          <a:solidFill>
                            <a:schemeClr val="tx1"/>
                          </a:solidFill>
                        </a:rPr>
                        <a:t> – “For a certain man named Demetrius, a silversmith…”</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Idol industry threatened by Christianity</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Economic resistance to gospel</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Paul continued preaching despite opposition</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Leaders must stand firm under </a:t>
                      </a:r>
                      <a:r>
                        <a:rPr lang="en-US" sz="1400" b="1" cap="none" spc="0">
                          <a:solidFill>
                            <a:schemeClr val="tx1"/>
                          </a:solidFill>
                        </a:rPr>
                        <a:t>economic pressure</a:t>
                      </a:r>
                      <a:endParaRPr lang="en-US" sz="1400" cap="none" spc="0">
                        <a:solidFill>
                          <a:schemeClr val="tx1"/>
                        </a:solidFill>
                      </a:endParaRP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37164621"/>
                  </a:ext>
                </a:extLst>
              </a:tr>
              <a:tr h="733433">
                <a:tc>
                  <a:txBody>
                    <a:bodyPr/>
                    <a:lstStyle/>
                    <a:p>
                      <a:pPr>
                        <a:buNone/>
                      </a:pPr>
                      <a:r>
                        <a:rPr lang="en-US" sz="1400" b="1" cap="none" spc="0">
                          <a:solidFill>
                            <a:schemeClr val="tx1"/>
                          </a:solidFill>
                        </a:rPr>
                        <a:t>10</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b="1" cap="none" spc="0">
                          <a:solidFill>
                            <a:schemeClr val="tx1"/>
                          </a:solidFill>
                        </a:rPr>
                        <a:t>Spiritual pride and competition over gifts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b="1" cap="none" spc="0">
                          <a:solidFill>
                            <a:schemeClr val="tx1"/>
                          </a:solidFill>
                        </a:rPr>
                        <a:t>First Corinthians 12:21</a:t>
                      </a:r>
                      <a:r>
                        <a:rPr lang="en-US" sz="1400" cap="none" spc="0">
                          <a:solidFill>
                            <a:schemeClr val="tx1"/>
                          </a:solidFill>
                        </a:rPr>
                        <a:t> – “The eye cannot say unto the hand, I have no need of thee.”</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Believers competing over spiritual gifts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Pride and division</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dirty="0">
                          <a:solidFill>
                            <a:schemeClr val="tx1"/>
                          </a:solidFill>
                        </a:rPr>
                        <a:t>Paul teaches unity of the body</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Leaders must cultivate </a:t>
                      </a:r>
                      <a:r>
                        <a:rPr lang="en-US" sz="1400" b="1" cap="none" spc="0">
                          <a:solidFill>
                            <a:schemeClr val="tx1"/>
                          </a:solidFill>
                        </a:rPr>
                        <a:t>humility</a:t>
                      </a:r>
                      <a:endParaRPr lang="en-US" sz="1400" cap="none" spc="0">
                        <a:solidFill>
                          <a:schemeClr val="tx1"/>
                        </a:solidFill>
                      </a:endParaRP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250218299"/>
                  </a:ext>
                </a:extLst>
              </a:tr>
              <a:tr h="733433">
                <a:tc>
                  <a:txBody>
                    <a:bodyPr/>
                    <a:lstStyle/>
                    <a:p>
                      <a:pPr>
                        <a:buNone/>
                      </a:pPr>
                      <a:r>
                        <a:rPr lang="en-US" sz="1400" b="1" cap="none" spc="0">
                          <a:solidFill>
                            <a:schemeClr val="tx1"/>
                          </a:solidFill>
                        </a:rPr>
                        <a:t>11</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b="1" cap="none" spc="0">
                          <a:solidFill>
                            <a:schemeClr val="tx1"/>
                          </a:solidFill>
                        </a:rPr>
                        <a:t>Disorder in worship services</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b="1" cap="none" spc="0">
                          <a:solidFill>
                            <a:schemeClr val="tx1"/>
                          </a:solidFill>
                        </a:rPr>
                        <a:t>First Corinthians 14:33</a:t>
                      </a:r>
                      <a:r>
                        <a:rPr lang="en-US" sz="1400" cap="none" spc="0">
                          <a:solidFill>
                            <a:schemeClr val="tx1"/>
                          </a:solidFill>
                        </a:rPr>
                        <a:t> – “For God is not the author of confusion, but of peace…”</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Chaos due to tongues and prophecy</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Lack of structure</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Paul establishes order in worship</a:t>
                      </a: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1400" cap="none" spc="0">
                          <a:solidFill>
                            <a:schemeClr val="tx1"/>
                          </a:solidFill>
                        </a:rPr>
                        <a:t>Leaders must maintain </a:t>
                      </a:r>
                      <a:r>
                        <a:rPr lang="en-US" sz="1400" b="1" cap="none" spc="0">
                          <a:solidFill>
                            <a:schemeClr val="tx1"/>
                          </a:solidFill>
                        </a:rPr>
                        <a:t>spiritual order</a:t>
                      </a:r>
                      <a:endParaRPr lang="en-US" sz="1400" cap="none" spc="0">
                        <a:solidFill>
                          <a:schemeClr val="tx1"/>
                        </a:solidFill>
                      </a:endParaRPr>
                    </a:p>
                  </a:txBody>
                  <a:tcPr marL="7339" marR="7339" marT="50587" marB="367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245510325"/>
                  </a:ext>
                </a:extLst>
              </a:tr>
              <a:tr h="733433">
                <a:tc>
                  <a:txBody>
                    <a:bodyPr/>
                    <a:lstStyle/>
                    <a:p>
                      <a:pPr>
                        <a:buNone/>
                      </a:pPr>
                      <a:r>
                        <a:rPr lang="en-US" sz="1400" b="1" cap="none" spc="0">
                          <a:solidFill>
                            <a:schemeClr val="tx1"/>
                          </a:solidFill>
                        </a:rPr>
                        <a:t>12</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b="1" cap="none" spc="0" dirty="0">
                          <a:solidFill>
                            <a:schemeClr val="tx1"/>
                          </a:solidFill>
                        </a:rPr>
                        <a:t>Moral compromise among believers</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b="1" cap="none" spc="0">
                          <a:solidFill>
                            <a:schemeClr val="tx1"/>
                          </a:solidFill>
                        </a:rPr>
                        <a:t>First Corinthians 5:1–2</a:t>
                      </a:r>
                      <a:r>
                        <a:rPr lang="en-US" sz="1400" cap="none" spc="0">
                          <a:solidFill>
                            <a:schemeClr val="tx1"/>
                          </a:solidFill>
                        </a:rPr>
                        <a:t> – “It is reported commonly that there is fornication among you…”</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Sexual immorality tolerated in church</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dirty="0">
                          <a:solidFill>
                            <a:schemeClr val="tx1"/>
                          </a:solidFill>
                        </a:rPr>
                        <a:t>Moral laxity</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a:solidFill>
                            <a:schemeClr val="tx1"/>
                          </a:solidFill>
                        </a:rPr>
                        <a:t>Paul demanded discipline</a:t>
                      </a: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1400" cap="none" spc="0" dirty="0">
                          <a:solidFill>
                            <a:schemeClr val="tx1"/>
                          </a:solidFill>
                        </a:rPr>
                        <a:t>Leaders must protect </a:t>
                      </a:r>
                      <a:r>
                        <a:rPr lang="en-US" sz="1400" b="1" cap="none" spc="0" dirty="0">
                          <a:solidFill>
                            <a:schemeClr val="tx1"/>
                          </a:solidFill>
                        </a:rPr>
                        <a:t>moral holiness</a:t>
                      </a:r>
                      <a:endParaRPr lang="en-US" sz="1400" cap="none" spc="0" dirty="0">
                        <a:solidFill>
                          <a:schemeClr val="tx1"/>
                        </a:solidFill>
                      </a:endParaRPr>
                    </a:p>
                  </a:txBody>
                  <a:tcPr marL="7339" marR="7339" marT="50587" marB="367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758962610"/>
                  </a:ext>
                </a:extLst>
              </a:tr>
            </a:tbl>
          </a:graphicData>
        </a:graphic>
      </p:graphicFrame>
    </p:spTree>
    <p:extLst>
      <p:ext uri="{BB962C8B-B14F-4D97-AF65-F5344CB8AC3E}">
        <p14:creationId xmlns:p14="http://schemas.microsoft.com/office/powerpoint/2010/main" val="340087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5AD98199-B46D-4403-8862-74AD1D97FD94}"/>
              </a:ext>
            </a:extLst>
          </p:cNvPr>
          <p:cNvPicPr>
            <a:picLocks noChangeAspect="1"/>
          </p:cNvPicPr>
          <p:nvPr/>
        </p:nvPicPr>
        <p:blipFill>
          <a:blip r:embed="rId2">
            <a:alphaModFix amt="55000"/>
          </a:blip>
          <a:srcRect t="6860" b="8870"/>
          <a:stretch>
            <a:fill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AD8FDBE6-8546-77D3-EA6F-814BF71138F2}"/>
              </a:ext>
            </a:extLst>
          </p:cNvPr>
          <p:cNvSpPr>
            <a:spLocks noGrp="1"/>
          </p:cNvSpPr>
          <p:nvPr>
            <p:ph type="title"/>
          </p:nvPr>
        </p:nvSpPr>
        <p:spPr>
          <a:xfrm>
            <a:off x="686834" y="591344"/>
            <a:ext cx="3200400" cy="5585619"/>
          </a:xfrm>
        </p:spPr>
        <p:txBody>
          <a:bodyPr>
            <a:normAutofit/>
          </a:bodyPr>
          <a:lstStyle/>
          <a:p>
            <a:r>
              <a:rPr lang="en-US" b="1" i="1" u="sng">
                <a:solidFill>
                  <a:srgbClr val="FFFFFF"/>
                </a:solidFill>
              </a:rPr>
              <a:t>Course Objectives </a:t>
            </a:r>
          </a:p>
        </p:txBody>
      </p:sp>
      <p:sp>
        <p:nvSpPr>
          <p:cNvPr id="110" name="Arc 10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781E4E5A-4B24-371B-3B87-3D96C3C2DB56}"/>
              </a:ext>
            </a:extLst>
          </p:cNvPr>
          <p:cNvGraphicFramePr>
            <a:graphicFrameLocks noGrp="1"/>
          </p:cNvGraphicFramePr>
          <p:nvPr>
            <p:ph idx="1"/>
            <p:extLst>
              <p:ext uri="{D42A27DB-BD31-4B8C-83A1-F6EECF244321}">
                <p14:modId xmlns:p14="http://schemas.microsoft.com/office/powerpoint/2010/main" val="2675046092"/>
              </p:ext>
            </p:extLst>
          </p:nvPr>
        </p:nvGraphicFramePr>
        <p:xfrm>
          <a:off x="4447308" y="120316"/>
          <a:ext cx="6906491" cy="661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91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D0A6F5-C037-2ED4-5540-F7FCB18F269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1216C1-230D-69CD-9157-2E9484CF3EB6}"/>
              </a:ext>
            </a:extLst>
          </p:cNvPr>
          <p:cNvSpPr>
            <a:spLocks noGrp="1"/>
          </p:cNvSpPr>
          <p:nvPr>
            <p:ph type="title"/>
          </p:nvPr>
        </p:nvSpPr>
        <p:spPr>
          <a:xfrm>
            <a:off x="1371597" y="348865"/>
            <a:ext cx="10044023" cy="877729"/>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Arial" panose="020B0604020202020204" pitchFamily="34" charset="0"/>
              </a:rPr>
              <a:t>Ethical Tensions Caused by Spiritual Gifts (Charismata)</a:t>
            </a:r>
          </a:p>
          <a:p>
            <a:pPr marL="0" marR="0" lvl="0" indent="0"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995131D-AE31-CFE4-A726-52FD98811458}"/>
              </a:ext>
            </a:extLst>
          </p:cNvPr>
          <p:cNvGraphicFramePr>
            <a:graphicFrameLocks noGrp="1"/>
          </p:cNvGraphicFramePr>
          <p:nvPr>
            <p:ph idx="1"/>
            <p:extLst>
              <p:ext uri="{D42A27DB-BD31-4B8C-83A1-F6EECF244321}">
                <p14:modId xmlns:p14="http://schemas.microsoft.com/office/powerpoint/2010/main" val="4048874308"/>
              </p:ext>
            </p:extLst>
          </p:nvPr>
        </p:nvGraphicFramePr>
        <p:xfrm>
          <a:off x="1015614" y="2112579"/>
          <a:ext cx="10184715" cy="4539560"/>
        </p:xfrm>
        <a:graphic>
          <a:graphicData uri="http://schemas.openxmlformats.org/drawingml/2006/table">
            <a:tbl>
              <a:tblPr/>
              <a:tblGrid>
                <a:gridCol w="1976010">
                  <a:extLst>
                    <a:ext uri="{9D8B030D-6E8A-4147-A177-3AD203B41FA5}">
                      <a16:colId xmlns:a16="http://schemas.microsoft.com/office/drawing/2014/main" val="2950449463"/>
                    </a:ext>
                  </a:extLst>
                </a:gridCol>
                <a:gridCol w="2114824">
                  <a:extLst>
                    <a:ext uri="{9D8B030D-6E8A-4147-A177-3AD203B41FA5}">
                      <a16:colId xmlns:a16="http://schemas.microsoft.com/office/drawing/2014/main" val="2024686785"/>
                    </a:ext>
                  </a:extLst>
                </a:gridCol>
                <a:gridCol w="1955129">
                  <a:extLst>
                    <a:ext uri="{9D8B030D-6E8A-4147-A177-3AD203B41FA5}">
                      <a16:colId xmlns:a16="http://schemas.microsoft.com/office/drawing/2014/main" val="2334647239"/>
                    </a:ext>
                  </a:extLst>
                </a:gridCol>
                <a:gridCol w="2083857">
                  <a:extLst>
                    <a:ext uri="{9D8B030D-6E8A-4147-A177-3AD203B41FA5}">
                      <a16:colId xmlns:a16="http://schemas.microsoft.com/office/drawing/2014/main" val="4254259572"/>
                    </a:ext>
                  </a:extLst>
                </a:gridCol>
                <a:gridCol w="2054895">
                  <a:extLst>
                    <a:ext uri="{9D8B030D-6E8A-4147-A177-3AD203B41FA5}">
                      <a16:colId xmlns:a16="http://schemas.microsoft.com/office/drawing/2014/main" val="1677675614"/>
                    </a:ext>
                  </a:extLst>
                </a:gridCol>
              </a:tblGrid>
              <a:tr h="285750">
                <a:tc>
                  <a:txBody>
                    <a:bodyPr/>
                    <a:lstStyle/>
                    <a:p>
                      <a:pPr>
                        <a:buNone/>
                      </a:pPr>
                      <a:r>
                        <a:rPr lang="en-US" sz="1400" b="1"/>
                        <a:t>Spiritual Gift</a:t>
                      </a:r>
                    </a:p>
                  </a:txBody>
                  <a:tcPr marL="54472" marR="54472" marT="27236" marB="27236" anchor="ctr">
                    <a:lnL>
                      <a:noFill/>
                    </a:lnL>
                    <a:lnR>
                      <a:noFill/>
                    </a:lnR>
                    <a:lnT>
                      <a:noFill/>
                    </a:lnT>
                    <a:lnB>
                      <a:noFill/>
                    </a:lnB>
                    <a:noFill/>
                  </a:tcPr>
                </a:tc>
                <a:tc>
                  <a:txBody>
                    <a:bodyPr/>
                    <a:lstStyle/>
                    <a:p>
                      <a:pPr>
                        <a:buNone/>
                      </a:pPr>
                      <a:r>
                        <a:rPr lang="en-US" sz="1400" b="1"/>
                        <a:t>Scripture (Spelled Out)</a:t>
                      </a:r>
                    </a:p>
                  </a:txBody>
                  <a:tcPr marL="54472" marR="54472" marT="27236" marB="27236" anchor="ctr">
                    <a:lnL>
                      <a:noFill/>
                    </a:lnL>
                    <a:lnR>
                      <a:noFill/>
                    </a:lnR>
                    <a:lnT>
                      <a:noFill/>
                    </a:lnT>
                    <a:lnB>
                      <a:noFill/>
                    </a:lnB>
                    <a:noFill/>
                  </a:tcPr>
                </a:tc>
                <a:tc>
                  <a:txBody>
                    <a:bodyPr/>
                    <a:lstStyle/>
                    <a:p>
                      <a:pPr>
                        <a:buNone/>
                      </a:pPr>
                      <a:r>
                        <a:rPr lang="en-US" sz="1400" b="1"/>
                        <a:t>Ethical Risk</a:t>
                      </a:r>
                    </a:p>
                  </a:txBody>
                  <a:tcPr marL="54472" marR="54472" marT="27236" marB="27236" anchor="ctr">
                    <a:lnL>
                      <a:noFill/>
                    </a:lnL>
                    <a:lnR>
                      <a:noFill/>
                    </a:lnR>
                    <a:lnT>
                      <a:noFill/>
                    </a:lnT>
                    <a:lnB>
                      <a:noFill/>
                    </a:lnB>
                    <a:noFill/>
                  </a:tcPr>
                </a:tc>
                <a:tc>
                  <a:txBody>
                    <a:bodyPr/>
                    <a:lstStyle/>
                    <a:p>
                      <a:pPr>
                        <a:buNone/>
                      </a:pPr>
                      <a:r>
                        <a:rPr lang="en-US" sz="1400" b="1"/>
                        <a:t>Why Spread Intensified It</a:t>
                      </a:r>
                    </a:p>
                  </a:txBody>
                  <a:tcPr marL="54472" marR="54472" marT="27236" marB="27236" anchor="ctr">
                    <a:lnL>
                      <a:noFill/>
                    </a:lnL>
                    <a:lnR>
                      <a:noFill/>
                    </a:lnR>
                    <a:lnT>
                      <a:noFill/>
                    </a:lnT>
                    <a:lnB>
                      <a:noFill/>
                    </a:lnB>
                    <a:noFill/>
                  </a:tcPr>
                </a:tc>
                <a:tc>
                  <a:txBody>
                    <a:bodyPr/>
                    <a:lstStyle/>
                    <a:p>
                      <a:pPr>
                        <a:buNone/>
                      </a:pPr>
                      <a:r>
                        <a:rPr lang="en-US" sz="1400" b="1"/>
                        <a:t>Leadership Principle</a:t>
                      </a:r>
                    </a:p>
                  </a:txBody>
                  <a:tcPr marL="54472" marR="54472" marT="27236" marB="27236" anchor="ctr">
                    <a:lnL>
                      <a:noFill/>
                    </a:lnL>
                    <a:lnR>
                      <a:noFill/>
                    </a:lnR>
                    <a:lnT>
                      <a:noFill/>
                    </a:lnT>
                    <a:lnB>
                      <a:noFill/>
                    </a:lnB>
                    <a:noFill/>
                  </a:tcPr>
                </a:tc>
                <a:extLst>
                  <a:ext uri="{0D108BD9-81ED-4DB2-BD59-A6C34878D82A}">
                    <a16:rowId xmlns:a16="http://schemas.microsoft.com/office/drawing/2014/main" val="768535528"/>
                  </a:ext>
                </a:extLst>
              </a:tr>
              <a:tr h="1075481">
                <a:tc>
                  <a:txBody>
                    <a:bodyPr/>
                    <a:lstStyle/>
                    <a:p>
                      <a:pPr>
                        <a:buNone/>
                      </a:pPr>
                      <a:r>
                        <a:rPr lang="en-US" sz="1400" b="1"/>
                        <a:t>Prophecy</a:t>
                      </a:r>
                    </a:p>
                  </a:txBody>
                  <a:tcPr marL="54472" marR="54472" marT="27236" marB="27236" anchor="ctr">
                    <a:lnL>
                      <a:noFill/>
                    </a:lnL>
                    <a:lnR>
                      <a:noFill/>
                    </a:lnR>
                    <a:lnT>
                      <a:noFill/>
                    </a:lnT>
                    <a:lnB>
                      <a:noFill/>
                    </a:lnB>
                    <a:noFill/>
                  </a:tcPr>
                </a:tc>
                <a:tc>
                  <a:txBody>
                    <a:bodyPr/>
                    <a:lstStyle/>
                    <a:p>
                      <a:pPr>
                        <a:buNone/>
                      </a:pPr>
                      <a:r>
                        <a:rPr lang="en-US" sz="1400" b="1"/>
                        <a:t>First Thessalonians 5:20–21 – “Despise not prophesyings. Prove all things; hold fast that which is good.”</a:t>
                      </a:r>
                    </a:p>
                  </a:txBody>
                  <a:tcPr marL="54472" marR="54472" marT="27236" marB="27236" anchor="ctr">
                    <a:lnL>
                      <a:noFill/>
                    </a:lnL>
                    <a:lnR>
                      <a:noFill/>
                    </a:lnR>
                    <a:lnT>
                      <a:noFill/>
                    </a:lnT>
                    <a:lnB>
                      <a:noFill/>
                    </a:lnB>
                    <a:noFill/>
                  </a:tcPr>
                </a:tc>
                <a:tc>
                  <a:txBody>
                    <a:bodyPr/>
                    <a:lstStyle/>
                    <a:p>
                      <a:pPr>
                        <a:buNone/>
                      </a:pPr>
                      <a:r>
                        <a:rPr lang="en-US" sz="1400" b="1"/>
                        <a:t>False or manipulative prophecy</a:t>
                      </a:r>
                    </a:p>
                  </a:txBody>
                  <a:tcPr marL="54472" marR="54472" marT="27236" marB="27236" anchor="ctr">
                    <a:lnL>
                      <a:noFill/>
                    </a:lnL>
                    <a:lnR>
                      <a:noFill/>
                    </a:lnR>
                    <a:lnT>
                      <a:noFill/>
                    </a:lnT>
                    <a:lnB>
                      <a:noFill/>
                    </a:lnB>
                    <a:noFill/>
                  </a:tcPr>
                </a:tc>
                <a:tc>
                  <a:txBody>
                    <a:bodyPr/>
                    <a:lstStyle/>
                    <a:p>
                      <a:pPr>
                        <a:buNone/>
                      </a:pPr>
                      <a:r>
                        <a:rPr lang="en-US" sz="1400" b="1"/>
                        <a:t>Many believers claiming prophetic authority</a:t>
                      </a:r>
                    </a:p>
                  </a:txBody>
                  <a:tcPr marL="54472" marR="54472" marT="27236" marB="27236" anchor="ctr">
                    <a:lnL>
                      <a:noFill/>
                    </a:lnL>
                    <a:lnR>
                      <a:noFill/>
                    </a:lnR>
                    <a:lnT>
                      <a:noFill/>
                    </a:lnT>
                    <a:lnB>
                      <a:noFill/>
                    </a:lnB>
                    <a:noFill/>
                  </a:tcPr>
                </a:tc>
                <a:tc>
                  <a:txBody>
                    <a:bodyPr/>
                    <a:lstStyle/>
                    <a:p>
                      <a:pPr>
                        <a:buNone/>
                      </a:pPr>
                      <a:r>
                        <a:rPr lang="en-US" sz="1400" b="1"/>
                        <a:t>Discernment</a:t>
                      </a:r>
                    </a:p>
                  </a:txBody>
                  <a:tcPr marL="54472" marR="54472" marT="27236" marB="27236" anchor="ctr">
                    <a:lnL>
                      <a:noFill/>
                    </a:lnL>
                    <a:lnR>
                      <a:noFill/>
                    </a:lnR>
                    <a:lnT>
                      <a:noFill/>
                    </a:lnT>
                    <a:lnB>
                      <a:noFill/>
                    </a:lnB>
                    <a:noFill/>
                  </a:tcPr>
                </a:tc>
                <a:extLst>
                  <a:ext uri="{0D108BD9-81ED-4DB2-BD59-A6C34878D82A}">
                    <a16:rowId xmlns:a16="http://schemas.microsoft.com/office/drawing/2014/main" val="2995672"/>
                  </a:ext>
                </a:extLst>
              </a:tr>
              <a:tr h="1075481">
                <a:tc>
                  <a:txBody>
                    <a:bodyPr/>
                    <a:lstStyle/>
                    <a:p>
                      <a:pPr>
                        <a:buNone/>
                      </a:pPr>
                      <a:r>
                        <a:rPr lang="en-US" sz="1400" b="1"/>
                        <a:t>Tongues</a:t>
                      </a:r>
                    </a:p>
                  </a:txBody>
                  <a:tcPr marL="54472" marR="54472" marT="27236" marB="27236" anchor="ctr">
                    <a:lnL>
                      <a:noFill/>
                    </a:lnL>
                    <a:lnR>
                      <a:noFill/>
                    </a:lnR>
                    <a:lnT>
                      <a:noFill/>
                    </a:lnT>
                    <a:lnB>
                      <a:noFill/>
                    </a:lnB>
                    <a:noFill/>
                  </a:tcPr>
                </a:tc>
                <a:tc>
                  <a:txBody>
                    <a:bodyPr/>
                    <a:lstStyle/>
                    <a:p>
                      <a:pPr>
                        <a:buNone/>
                      </a:pPr>
                      <a:r>
                        <a:rPr lang="en-US" sz="1400" b="1"/>
                        <a:t>First Corinthians 14:27 – “If any man speak in an unknown tongue, let it be by two, or at the most by three…”</a:t>
                      </a:r>
                    </a:p>
                  </a:txBody>
                  <a:tcPr marL="54472" marR="54472" marT="27236" marB="27236" anchor="ctr">
                    <a:lnL>
                      <a:noFill/>
                    </a:lnL>
                    <a:lnR>
                      <a:noFill/>
                    </a:lnR>
                    <a:lnT>
                      <a:noFill/>
                    </a:lnT>
                    <a:lnB>
                      <a:noFill/>
                    </a:lnB>
                    <a:noFill/>
                  </a:tcPr>
                </a:tc>
                <a:tc>
                  <a:txBody>
                    <a:bodyPr/>
                    <a:lstStyle/>
                    <a:p>
                      <a:pPr>
                        <a:buNone/>
                      </a:pPr>
                      <a:r>
                        <a:rPr lang="en-US" sz="1400" b="1"/>
                        <a:t>Chaos in worship services</a:t>
                      </a:r>
                    </a:p>
                  </a:txBody>
                  <a:tcPr marL="54472" marR="54472" marT="27236" marB="27236" anchor="ctr">
                    <a:lnL>
                      <a:noFill/>
                    </a:lnL>
                    <a:lnR>
                      <a:noFill/>
                    </a:lnR>
                    <a:lnT>
                      <a:noFill/>
                    </a:lnT>
                    <a:lnB>
                      <a:noFill/>
                    </a:lnB>
                    <a:noFill/>
                  </a:tcPr>
                </a:tc>
                <a:tc>
                  <a:txBody>
                    <a:bodyPr/>
                    <a:lstStyle/>
                    <a:p>
                      <a:pPr>
                        <a:buNone/>
                      </a:pPr>
                      <a:r>
                        <a:rPr lang="en-US" sz="1400" b="1"/>
                        <a:t>Spiritual excitement without structure</a:t>
                      </a:r>
                    </a:p>
                  </a:txBody>
                  <a:tcPr marL="54472" marR="54472" marT="27236" marB="27236" anchor="ctr">
                    <a:lnL>
                      <a:noFill/>
                    </a:lnL>
                    <a:lnR>
                      <a:noFill/>
                    </a:lnR>
                    <a:lnT>
                      <a:noFill/>
                    </a:lnT>
                    <a:lnB>
                      <a:noFill/>
                    </a:lnB>
                    <a:noFill/>
                  </a:tcPr>
                </a:tc>
                <a:tc>
                  <a:txBody>
                    <a:bodyPr/>
                    <a:lstStyle/>
                    <a:p>
                      <a:pPr>
                        <a:buNone/>
                      </a:pPr>
                      <a:r>
                        <a:rPr lang="en-US" sz="1400" b="1"/>
                        <a:t>Order and guidance</a:t>
                      </a:r>
                    </a:p>
                  </a:txBody>
                  <a:tcPr marL="54472" marR="54472" marT="27236" marB="27236" anchor="ctr">
                    <a:lnL>
                      <a:noFill/>
                    </a:lnL>
                    <a:lnR>
                      <a:noFill/>
                    </a:lnR>
                    <a:lnT>
                      <a:noFill/>
                    </a:lnT>
                    <a:lnB>
                      <a:noFill/>
                    </a:lnB>
                    <a:noFill/>
                  </a:tcPr>
                </a:tc>
                <a:extLst>
                  <a:ext uri="{0D108BD9-81ED-4DB2-BD59-A6C34878D82A}">
                    <a16:rowId xmlns:a16="http://schemas.microsoft.com/office/drawing/2014/main" val="632004921"/>
                  </a:ext>
                </a:extLst>
              </a:tr>
              <a:tr h="878048">
                <a:tc>
                  <a:txBody>
                    <a:bodyPr/>
                    <a:lstStyle/>
                    <a:p>
                      <a:pPr>
                        <a:buNone/>
                      </a:pPr>
                      <a:r>
                        <a:rPr lang="en-US" sz="1400" b="1"/>
                        <a:t>Healing</a:t>
                      </a:r>
                    </a:p>
                  </a:txBody>
                  <a:tcPr marL="54472" marR="54472" marT="27236" marB="27236" anchor="ctr">
                    <a:lnL>
                      <a:noFill/>
                    </a:lnL>
                    <a:lnR>
                      <a:noFill/>
                    </a:lnR>
                    <a:lnT>
                      <a:noFill/>
                    </a:lnT>
                    <a:lnB>
                      <a:noFill/>
                    </a:lnB>
                    <a:noFill/>
                  </a:tcPr>
                </a:tc>
                <a:tc>
                  <a:txBody>
                    <a:bodyPr/>
                    <a:lstStyle/>
                    <a:p>
                      <a:pPr>
                        <a:buNone/>
                      </a:pPr>
                      <a:r>
                        <a:rPr lang="en-US" sz="1400" b="1"/>
                        <a:t>Acts 3:6 – “Silver and gold have I none; but such as I have give I thee…”</a:t>
                      </a:r>
                    </a:p>
                  </a:txBody>
                  <a:tcPr marL="54472" marR="54472" marT="27236" marB="27236" anchor="ctr">
                    <a:lnL>
                      <a:noFill/>
                    </a:lnL>
                    <a:lnR>
                      <a:noFill/>
                    </a:lnR>
                    <a:lnT>
                      <a:noFill/>
                    </a:lnT>
                    <a:lnB>
                      <a:noFill/>
                    </a:lnB>
                    <a:noFill/>
                  </a:tcPr>
                </a:tc>
                <a:tc>
                  <a:txBody>
                    <a:bodyPr/>
                    <a:lstStyle/>
                    <a:p>
                      <a:pPr>
                        <a:buNone/>
                      </a:pPr>
                      <a:r>
                        <a:rPr lang="en-US" sz="1400" b="1"/>
                        <a:t>Crowds seeking miracles</a:t>
                      </a:r>
                    </a:p>
                  </a:txBody>
                  <a:tcPr marL="54472" marR="54472" marT="27236" marB="27236" anchor="ctr">
                    <a:lnL>
                      <a:noFill/>
                    </a:lnL>
                    <a:lnR>
                      <a:noFill/>
                    </a:lnR>
                    <a:lnT>
                      <a:noFill/>
                    </a:lnT>
                    <a:lnB>
                      <a:noFill/>
                    </a:lnB>
                    <a:noFill/>
                  </a:tcPr>
                </a:tc>
                <a:tc>
                  <a:txBody>
                    <a:bodyPr/>
                    <a:lstStyle/>
                    <a:p>
                      <a:pPr>
                        <a:buNone/>
                      </a:pPr>
                      <a:r>
                        <a:rPr lang="en-US" sz="1400" b="1" dirty="0"/>
                        <a:t>Fame and spectacle around healings</a:t>
                      </a:r>
                    </a:p>
                  </a:txBody>
                  <a:tcPr marL="54472" marR="54472" marT="27236" marB="27236" anchor="ctr">
                    <a:lnL>
                      <a:noFill/>
                    </a:lnL>
                    <a:lnR>
                      <a:noFill/>
                    </a:lnR>
                    <a:lnT>
                      <a:noFill/>
                    </a:lnT>
                    <a:lnB>
                      <a:noFill/>
                    </a:lnB>
                    <a:noFill/>
                  </a:tcPr>
                </a:tc>
                <a:tc>
                  <a:txBody>
                    <a:bodyPr/>
                    <a:lstStyle/>
                    <a:p>
                      <a:pPr>
                        <a:buNone/>
                      </a:pPr>
                      <a:r>
                        <a:rPr lang="en-US" sz="1400" b="1"/>
                        <a:t>Compassion not performance</a:t>
                      </a:r>
                    </a:p>
                  </a:txBody>
                  <a:tcPr marL="54472" marR="54472" marT="27236" marB="27236" anchor="ctr">
                    <a:lnL>
                      <a:noFill/>
                    </a:lnL>
                    <a:lnR>
                      <a:noFill/>
                    </a:lnR>
                    <a:lnT>
                      <a:noFill/>
                    </a:lnT>
                    <a:lnB>
                      <a:noFill/>
                    </a:lnB>
                    <a:noFill/>
                  </a:tcPr>
                </a:tc>
                <a:extLst>
                  <a:ext uri="{0D108BD9-81ED-4DB2-BD59-A6C34878D82A}">
                    <a16:rowId xmlns:a16="http://schemas.microsoft.com/office/drawing/2014/main" val="3913835003"/>
                  </a:ext>
                </a:extLst>
              </a:tr>
              <a:tr h="878048">
                <a:tc>
                  <a:txBody>
                    <a:bodyPr/>
                    <a:lstStyle/>
                    <a:p>
                      <a:pPr>
                        <a:buNone/>
                      </a:pPr>
                      <a:r>
                        <a:rPr lang="en-US" sz="1400" b="1"/>
                        <a:t>Spiritual authority</a:t>
                      </a:r>
                    </a:p>
                  </a:txBody>
                  <a:tcPr marL="54472" marR="54472" marT="27236" marB="27236" anchor="ctr">
                    <a:lnL>
                      <a:noFill/>
                    </a:lnL>
                    <a:lnR>
                      <a:noFill/>
                    </a:lnR>
                    <a:lnT>
                      <a:noFill/>
                    </a:lnT>
                    <a:lnB>
                      <a:noFill/>
                    </a:lnB>
                    <a:noFill/>
                  </a:tcPr>
                </a:tc>
                <a:tc>
                  <a:txBody>
                    <a:bodyPr/>
                    <a:lstStyle/>
                    <a:p>
                      <a:pPr>
                        <a:buNone/>
                      </a:pPr>
                      <a:r>
                        <a:rPr lang="en-US" sz="1400" b="1"/>
                        <a:t>First Peter 5:2–3 – “Feed the flock of God… neither as being lords over God’s heritage.”</a:t>
                      </a:r>
                    </a:p>
                  </a:txBody>
                  <a:tcPr marL="54472" marR="54472" marT="27236" marB="27236" anchor="ctr">
                    <a:lnL>
                      <a:noFill/>
                    </a:lnL>
                    <a:lnR>
                      <a:noFill/>
                    </a:lnR>
                    <a:lnT>
                      <a:noFill/>
                    </a:lnT>
                    <a:lnB>
                      <a:noFill/>
                    </a:lnB>
                    <a:noFill/>
                  </a:tcPr>
                </a:tc>
                <a:tc>
                  <a:txBody>
                    <a:bodyPr/>
                    <a:lstStyle/>
                    <a:p>
                      <a:pPr>
                        <a:buNone/>
                      </a:pPr>
                      <a:r>
                        <a:rPr lang="en-US" sz="1400" b="1"/>
                        <a:t>Leaders misusing authority</a:t>
                      </a:r>
                    </a:p>
                  </a:txBody>
                  <a:tcPr marL="54472" marR="54472" marT="27236" marB="27236" anchor="ctr">
                    <a:lnL>
                      <a:noFill/>
                    </a:lnL>
                    <a:lnR>
                      <a:noFill/>
                    </a:lnR>
                    <a:lnT>
                      <a:noFill/>
                    </a:lnT>
                    <a:lnB>
                      <a:noFill/>
                    </a:lnB>
                    <a:noFill/>
                  </a:tcPr>
                </a:tc>
                <a:tc>
                  <a:txBody>
                    <a:bodyPr/>
                    <a:lstStyle/>
                    <a:p>
                      <a:pPr>
                        <a:buNone/>
                      </a:pPr>
                      <a:r>
                        <a:rPr lang="en-US" sz="1400" b="1"/>
                        <a:t>Charismatic leadership gaining influence</a:t>
                      </a:r>
                    </a:p>
                  </a:txBody>
                  <a:tcPr marL="54472" marR="54472" marT="27236" marB="27236" anchor="ctr">
                    <a:lnL>
                      <a:noFill/>
                    </a:lnL>
                    <a:lnR>
                      <a:noFill/>
                    </a:lnR>
                    <a:lnT>
                      <a:noFill/>
                    </a:lnT>
                    <a:lnB>
                      <a:noFill/>
                    </a:lnB>
                    <a:noFill/>
                  </a:tcPr>
                </a:tc>
                <a:tc>
                  <a:txBody>
                    <a:bodyPr/>
                    <a:lstStyle/>
                    <a:p>
                      <a:pPr>
                        <a:buNone/>
                      </a:pPr>
                      <a:r>
                        <a:rPr lang="en-US" sz="1400" b="1" dirty="0"/>
                        <a:t>Servant leadership</a:t>
                      </a:r>
                    </a:p>
                  </a:txBody>
                  <a:tcPr marL="54472" marR="54472" marT="27236" marB="27236" anchor="ctr">
                    <a:lnL>
                      <a:noFill/>
                    </a:lnL>
                    <a:lnR>
                      <a:noFill/>
                    </a:lnR>
                    <a:lnT>
                      <a:noFill/>
                    </a:lnT>
                    <a:lnB>
                      <a:noFill/>
                    </a:lnB>
                    <a:noFill/>
                  </a:tcPr>
                </a:tc>
                <a:extLst>
                  <a:ext uri="{0D108BD9-81ED-4DB2-BD59-A6C34878D82A}">
                    <a16:rowId xmlns:a16="http://schemas.microsoft.com/office/drawing/2014/main" val="2346837802"/>
                  </a:ext>
                </a:extLst>
              </a:tr>
            </a:tbl>
          </a:graphicData>
        </a:graphic>
      </p:graphicFrame>
    </p:spTree>
    <p:extLst>
      <p:ext uri="{BB962C8B-B14F-4D97-AF65-F5344CB8AC3E}">
        <p14:creationId xmlns:p14="http://schemas.microsoft.com/office/powerpoint/2010/main" val="2357322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E0E677-04CE-9D41-E518-76E3A9D886C5}"/>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D19F7815-3AA2-7679-26F4-A63338C8B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68" y="4843169"/>
            <a:ext cx="12196668" cy="2016059"/>
            <a:chOff x="-4668" y="4843169"/>
            <a:chExt cx="12196668" cy="2016059"/>
          </a:xfrm>
        </p:grpSpPr>
        <p:sp>
          <p:nvSpPr>
            <p:cNvPr id="30" name="Rectangle 29">
              <a:extLst>
                <a:ext uri="{FF2B5EF4-FFF2-40B4-BE49-F238E27FC236}">
                  <a16:creationId xmlns:a16="http://schemas.microsoft.com/office/drawing/2014/main" id="{656154CE-3587-5C44-2A6B-1FE49B30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4843169"/>
              <a:ext cx="12196668" cy="2015947"/>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E7A46DB-98C4-E666-AEC5-DF8B5DD9E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9F8962A-028A-2EBA-FBCF-F9B03344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3170"/>
              <a:ext cx="10309010" cy="2006799"/>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F139663-D7C2-5898-E610-2183584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05876" y="4851203"/>
              <a:ext cx="8086124" cy="200679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9F7C373F-BDBF-9035-374A-7CF2F04C7510}"/>
              </a:ext>
            </a:extLst>
          </p:cNvPr>
          <p:cNvSpPr>
            <a:spLocks noGrp="1"/>
          </p:cNvSpPr>
          <p:nvPr>
            <p:ph type="title"/>
          </p:nvPr>
        </p:nvSpPr>
        <p:spPr>
          <a:xfrm>
            <a:off x="1611630" y="5167417"/>
            <a:ext cx="8949690" cy="1322989"/>
          </a:xfrm>
        </p:spPr>
        <p:txBody>
          <a:bodyPr vert="horz" lIns="91440" tIns="45720" rIns="91440" bIns="45720" rtlCol="0" anchor="b">
            <a:normAutofit/>
          </a:bodyPr>
          <a:lstStyle/>
          <a:p>
            <a:pPr marL="0" marR="0" lvl="0" indent="0" algn="ctr" fontAlgn="base">
              <a:spcAft>
                <a:spcPct val="0"/>
              </a:spcAft>
              <a:buClrTx/>
              <a:buSzTx/>
              <a:tabLst/>
            </a:pPr>
            <a:r>
              <a:rPr kumimoji="0" lang="en-US" altLang="en-US" sz="2800" b="1" i="0" u="none" strike="noStrike" kern="1200" cap="none" normalizeH="0" baseline="0" dirty="0">
                <a:ln>
                  <a:noFill/>
                </a:ln>
                <a:solidFill>
                  <a:srgbClr val="FFFFFF"/>
                </a:solidFill>
                <a:effectLst/>
                <a:latin typeface="+mj-lt"/>
                <a:ea typeface="+mj-ea"/>
                <a:cs typeface="+mj-cs"/>
              </a:rPr>
              <a:t> </a:t>
            </a:r>
            <a:r>
              <a:rPr lang="en-US" altLang="en-US" sz="2800" b="1" dirty="0">
                <a:solidFill>
                  <a:srgbClr val="FFFFFF"/>
                </a:solidFill>
              </a:rPr>
              <a:t>4. </a:t>
            </a:r>
            <a:r>
              <a:rPr kumimoji="0" lang="en-US" altLang="en-US" sz="2800" b="1" i="0" u="none" strike="noStrike" kern="1200" cap="none" normalizeH="0" baseline="0" dirty="0">
                <a:ln>
                  <a:noFill/>
                </a:ln>
                <a:solidFill>
                  <a:srgbClr val="FFFFFF"/>
                </a:solidFill>
                <a:effectLst/>
                <a:latin typeface="+mj-lt"/>
                <a:ea typeface="+mj-ea"/>
                <a:cs typeface="+mj-cs"/>
              </a:rPr>
              <a:t>Ethical &amp; Moral Challenges During the Early Pentecostal Spread (Book of Acts)</a:t>
            </a:r>
          </a:p>
          <a:p>
            <a:pPr marL="0" marR="0" lvl="0" indent="0" algn="ctr" fontAlgn="base">
              <a:spcAft>
                <a:spcPct val="0"/>
              </a:spcAft>
              <a:buClrTx/>
              <a:buSzTx/>
              <a:tabLst/>
            </a:pPr>
            <a:endParaRPr kumimoji="0" lang="en-US" altLang="en-US" sz="2000" b="1" i="0" u="none" strike="noStrike" kern="1200" cap="none" normalizeH="0" baseline="0" dirty="0">
              <a:ln>
                <a:noFill/>
              </a:ln>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C15B0116-2506-C433-C044-58D23AA729EC}"/>
              </a:ext>
            </a:extLst>
          </p:cNvPr>
          <p:cNvGraphicFramePr>
            <a:graphicFrameLocks noGrp="1"/>
          </p:cNvGraphicFramePr>
          <p:nvPr>
            <p:ph idx="1"/>
            <p:extLst>
              <p:ext uri="{D42A27DB-BD31-4B8C-83A1-F6EECF244321}">
                <p14:modId xmlns:p14="http://schemas.microsoft.com/office/powerpoint/2010/main" val="146748084"/>
              </p:ext>
            </p:extLst>
          </p:nvPr>
        </p:nvGraphicFramePr>
        <p:xfrm>
          <a:off x="225778" y="180622"/>
          <a:ext cx="11785600" cy="4669461"/>
        </p:xfrm>
        <a:graphic>
          <a:graphicData uri="http://schemas.openxmlformats.org/drawingml/2006/table">
            <a:tbl>
              <a:tblPr>
                <a:noFill/>
              </a:tblPr>
              <a:tblGrid>
                <a:gridCol w="2040542">
                  <a:extLst>
                    <a:ext uri="{9D8B030D-6E8A-4147-A177-3AD203B41FA5}">
                      <a16:colId xmlns:a16="http://schemas.microsoft.com/office/drawing/2014/main" val="1771423982"/>
                    </a:ext>
                  </a:extLst>
                </a:gridCol>
                <a:gridCol w="1937487">
                  <a:extLst>
                    <a:ext uri="{9D8B030D-6E8A-4147-A177-3AD203B41FA5}">
                      <a16:colId xmlns:a16="http://schemas.microsoft.com/office/drawing/2014/main" val="2603413155"/>
                    </a:ext>
                  </a:extLst>
                </a:gridCol>
                <a:gridCol w="3029479">
                  <a:extLst>
                    <a:ext uri="{9D8B030D-6E8A-4147-A177-3AD203B41FA5}">
                      <a16:colId xmlns:a16="http://schemas.microsoft.com/office/drawing/2014/main" val="2329712646"/>
                    </a:ext>
                  </a:extLst>
                </a:gridCol>
                <a:gridCol w="2763729">
                  <a:extLst>
                    <a:ext uri="{9D8B030D-6E8A-4147-A177-3AD203B41FA5}">
                      <a16:colId xmlns:a16="http://schemas.microsoft.com/office/drawing/2014/main" val="1750836147"/>
                    </a:ext>
                  </a:extLst>
                </a:gridCol>
                <a:gridCol w="2014363">
                  <a:extLst>
                    <a:ext uri="{9D8B030D-6E8A-4147-A177-3AD203B41FA5}">
                      <a16:colId xmlns:a16="http://schemas.microsoft.com/office/drawing/2014/main" val="3225315536"/>
                    </a:ext>
                  </a:extLst>
                </a:gridCol>
              </a:tblGrid>
              <a:tr h="328629">
                <a:tc>
                  <a:txBody>
                    <a:bodyPr/>
                    <a:lstStyle/>
                    <a:p>
                      <a:pPr>
                        <a:buNone/>
                      </a:pPr>
                      <a:r>
                        <a:rPr lang="en-US" sz="1200" b="1" u="sng" cap="none" spc="0">
                          <a:solidFill>
                            <a:schemeClr val="tx1"/>
                          </a:solidFill>
                        </a:rPr>
                        <a:t>Ethical / Moral Issue</a:t>
                      </a:r>
                    </a:p>
                  </a:txBody>
                  <a:tcPr marL="18453" marR="18453" marT="45499" marB="45499" anchor="ctr">
                    <a:lnL w="28575" cap="flat" cmpd="sng" algn="ctr">
                      <a:noFill/>
                      <a:prstDash val="solid"/>
                    </a:lnL>
                    <a:lnR w="12700" cmpd="sng">
                      <a:noFill/>
                      <a:prstDash val="solid"/>
                    </a:lnR>
                    <a:lnT w="28575" cap="flat" cmpd="sng" algn="ctr">
                      <a:noFill/>
                      <a:prstDash val="solid"/>
                    </a:lnT>
                    <a:lnB w="12700" cmpd="sng">
                      <a:noFill/>
                      <a:prstDash val="solid"/>
                    </a:lnB>
                    <a:noFill/>
                  </a:tcPr>
                </a:tc>
                <a:tc>
                  <a:txBody>
                    <a:bodyPr/>
                    <a:lstStyle/>
                    <a:p>
                      <a:pPr>
                        <a:buNone/>
                      </a:pPr>
                      <a:r>
                        <a:rPr lang="en-US" sz="1200" b="1" u="sng" cap="none" spc="0">
                          <a:solidFill>
                            <a:schemeClr val="tx1"/>
                          </a:solidFill>
                        </a:rPr>
                        <a:t>Biblical Case</a:t>
                      </a:r>
                    </a:p>
                  </a:txBody>
                  <a:tcPr marL="18453" marR="18453" marT="45499" marB="45499" anchor="ctr">
                    <a:lnL w="12700" cmpd="sng">
                      <a:noFill/>
                      <a:prstDash val="solid"/>
                    </a:lnL>
                    <a:lnR w="12700" cmpd="sng">
                      <a:noFill/>
                      <a:prstDash val="solid"/>
                    </a:lnR>
                    <a:lnT w="28575" cap="flat" cmpd="sng" algn="ctr">
                      <a:noFill/>
                      <a:prstDash val="solid"/>
                    </a:lnT>
                    <a:lnB w="12700" cmpd="sng">
                      <a:noFill/>
                      <a:prstDash val="solid"/>
                    </a:lnB>
                    <a:noFill/>
                  </a:tcPr>
                </a:tc>
                <a:tc>
                  <a:txBody>
                    <a:bodyPr/>
                    <a:lstStyle/>
                    <a:p>
                      <a:pPr>
                        <a:buNone/>
                      </a:pPr>
                      <a:r>
                        <a:rPr lang="en-US" sz="1200" b="1" u="sng" cap="none" spc="0">
                          <a:solidFill>
                            <a:schemeClr val="tx1"/>
                          </a:solidFill>
                        </a:rPr>
                        <a:t>What Was Happening</a:t>
                      </a:r>
                    </a:p>
                  </a:txBody>
                  <a:tcPr marL="18453" marR="18453" marT="45499" marB="45499" anchor="ctr">
                    <a:lnL w="12700" cmpd="sng">
                      <a:noFill/>
                      <a:prstDash val="solid"/>
                    </a:lnL>
                    <a:lnR w="12700" cmpd="sng">
                      <a:noFill/>
                      <a:prstDash val="solid"/>
                    </a:lnR>
                    <a:lnT w="28575" cap="flat" cmpd="sng" algn="ctr">
                      <a:noFill/>
                      <a:prstDash val="solid"/>
                    </a:lnT>
                    <a:lnB w="12700" cmpd="sng">
                      <a:noFill/>
                      <a:prstDash val="solid"/>
                    </a:lnB>
                    <a:noFill/>
                  </a:tcPr>
                </a:tc>
                <a:tc>
                  <a:txBody>
                    <a:bodyPr/>
                    <a:lstStyle/>
                    <a:p>
                      <a:pPr>
                        <a:buNone/>
                      </a:pPr>
                      <a:r>
                        <a:rPr lang="en-US" sz="1200" b="1" u="sng" cap="none" spc="0">
                          <a:solidFill>
                            <a:schemeClr val="tx1"/>
                          </a:solidFill>
                        </a:rPr>
                        <a:t>Issue Caused by Rapid Spread</a:t>
                      </a:r>
                    </a:p>
                  </a:txBody>
                  <a:tcPr marL="18453" marR="18453" marT="45499" marB="45499" anchor="ctr">
                    <a:lnL w="12700" cmpd="sng">
                      <a:noFill/>
                      <a:prstDash val="solid"/>
                    </a:lnL>
                    <a:lnR w="12700" cmpd="sng">
                      <a:noFill/>
                      <a:prstDash val="solid"/>
                    </a:lnR>
                    <a:lnT w="28575" cap="flat" cmpd="sng" algn="ctr">
                      <a:noFill/>
                      <a:prstDash val="solid"/>
                    </a:lnT>
                    <a:lnB w="12700" cmpd="sng">
                      <a:noFill/>
                      <a:prstDash val="solid"/>
                    </a:lnB>
                    <a:noFill/>
                  </a:tcPr>
                </a:tc>
                <a:tc>
                  <a:txBody>
                    <a:bodyPr/>
                    <a:lstStyle/>
                    <a:p>
                      <a:pPr>
                        <a:buNone/>
                      </a:pPr>
                      <a:r>
                        <a:rPr lang="en-US" sz="1200" b="1" u="sng" cap="none" spc="0" dirty="0">
                          <a:solidFill>
                            <a:schemeClr val="tx1"/>
                          </a:solidFill>
                        </a:rPr>
                        <a:t>Ethical Principle Needed</a:t>
                      </a:r>
                    </a:p>
                  </a:txBody>
                  <a:tcPr marL="18453" marR="18453" marT="45499" marB="45499" anchor="ctr">
                    <a:lnL w="12700" cmpd="sng">
                      <a:noFill/>
                      <a:prstDash val="solid"/>
                    </a:lnL>
                    <a:lnR w="28575" cap="flat" cmpd="sng" algn="ctr">
                      <a:noFill/>
                      <a:prstDash val="solid"/>
                    </a:lnR>
                    <a:lnT w="28575" cap="flat" cmpd="sng" algn="ctr">
                      <a:noFill/>
                      <a:prstDash val="solid"/>
                    </a:lnT>
                    <a:lnB w="12700" cmpd="sng">
                      <a:noFill/>
                      <a:prstDash val="solid"/>
                    </a:lnB>
                    <a:noFill/>
                  </a:tcPr>
                </a:tc>
                <a:extLst>
                  <a:ext uri="{0D108BD9-81ED-4DB2-BD59-A6C34878D82A}">
                    <a16:rowId xmlns:a16="http://schemas.microsoft.com/office/drawing/2014/main" val="1850250050"/>
                  </a:ext>
                </a:extLst>
              </a:tr>
              <a:tr h="548068">
                <a:tc>
                  <a:txBody>
                    <a:bodyPr/>
                    <a:lstStyle/>
                    <a:p>
                      <a:pPr>
                        <a:buNone/>
                      </a:pPr>
                      <a:r>
                        <a:rPr lang="en-US" sz="1200" b="1" cap="none" spc="0">
                          <a:solidFill>
                            <a:schemeClr val="tx1"/>
                          </a:solidFill>
                        </a:rPr>
                        <a:t>Financial dishonesty</a:t>
                      </a:r>
                    </a:p>
                  </a:txBody>
                  <a:tcPr marL="18453" marR="18453" marT="45499" marB="45499"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Acts 5:1–11 (Ananias &amp; Sapphira)</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People began giving resources to support the growing church</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Pressure to appear spiritually committed</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Financial integrity</a:t>
                      </a:r>
                    </a:p>
                  </a:txBody>
                  <a:tcPr marL="18453" marR="18453" marT="45499" marB="45499"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3692988537"/>
                  </a:ext>
                </a:extLst>
              </a:tr>
              <a:tr h="548068">
                <a:tc>
                  <a:txBody>
                    <a:bodyPr/>
                    <a:lstStyle/>
                    <a:p>
                      <a:pPr>
                        <a:buNone/>
                      </a:pPr>
                      <a:r>
                        <a:rPr lang="en-US" sz="1200" b="1" cap="none" spc="0">
                          <a:solidFill>
                            <a:schemeClr val="tx1"/>
                          </a:solidFill>
                        </a:rPr>
                        <a:t>Buying spiritual authority</a:t>
                      </a:r>
                    </a:p>
                  </a:txBody>
                  <a:tcPr marL="18453" marR="18453" marT="45499" marB="45499"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Acts 8:18–23 (Simon Magus)</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Simon attempted to purchase the power of the Holy Spirit</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Charisma becoming commodified</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Spiritual gifts cannot be monetized</a:t>
                      </a:r>
                    </a:p>
                  </a:txBody>
                  <a:tcPr marL="18453" marR="18453" marT="45499" marB="45499"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896291573"/>
                  </a:ext>
                </a:extLst>
              </a:tr>
              <a:tr h="548068">
                <a:tc>
                  <a:txBody>
                    <a:bodyPr/>
                    <a:lstStyle/>
                    <a:p>
                      <a:pPr>
                        <a:buNone/>
                      </a:pPr>
                      <a:r>
                        <a:rPr lang="en-US" sz="1200" b="1" cap="none" spc="0">
                          <a:solidFill>
                            <a:schemeClr val="tx1"/>
                          </a:solidFill>
                        </a:rPr>
                        <a:t>Cultural discrimination</a:t>
                      </a:r>
                    </a:p>
                  </a:txBody>
                  <a:tcPr marL="18453" marR="18453" marT="45499" marB="45499"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dirty="0">
                          <a:solidFill>
                            <a:schemeClr val="tx1"/>
                          </a:solidFill>
                        </a:rPr>
                        <a:t>Acts 6:1</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Greek widows were neglected in daily distribution</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Rapid growth created administrative breakdown</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Justice and equitable care</a:t>
                      </a:r>
                    </a:p>
                  </a:txBody>
                  <a:tcPr marL="18453" marR="18453" marT="45499" marB="45499"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3489381254"/>
                  </a:ext>
                </a:extLst>
              </a:tr>
              <a:tr h="548068">
                <a:tc>
                  <a:txBody>
                    <a:bodyPr/>
                    <a:lstStyle/>
                    <a:p>
                      <a:pPr>
                        <a:buNone/>
                      </a:pPr>
                      <a:r>
                        <a:rPr lang="en-US" sz="1200" b="1" cap="none" spc="0">
                          <a:solidFill>
                            <a:schemeClr val="tx1"/>
                          </a:solidFill>
                        </a:rPr>
                        <a:t>Doctrinal confusion</a:t>
                      </a:r>
                    </a:p>
                  </a:txBody>
                  <a:tcPr marL="18453" marR="18453" marT="45499" marB="45499"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Acts 15 (Jerusalem Council)</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Gentile believers entering church quickly</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Cultural differences produced ethical questions</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Clear ethical teaching</a:t>
                      </a:r>
                    </a:p>
                  </a:txBody>
                  <a:tcPr marL="18453" marR="18453" marT="45499" marB="45499"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1179078203"/>
                  </a:ext>
                </a:extLst>
              </a:tr>
              <a:tr h="548068">
                <a:tc>
                  <a:txBody>
                    <a:bodyPr/>
                    <a:lstStyle/>
                    <a:p>
                      <a:pPr>
                        <a:buNone/>
                      </a:pPr>
                      <a:r>
                        <a:rPr lang="en-US" sz="1200" b="1" cap="none" spc="0">
                          <a:solidFill>
                            <a:schemeClr val="tx1"/>
                          </a:solidFill>
                        </a:rPr>
                        <a:t>Sexual morality issues</a:t>
                      </a:r>
                    </a:p>
                  </a:txBody>
                  <a:tcPr marL="18453" marR="18453" marT="45499" marB="45499"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Acts 15:20</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Converts from pagan cultures had different moral norms</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New believers lacked moral formation</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Sexual ethics</a:t>
                      </a:r>
                    </a:p>
                  </a:txBody>
                  <a:tcPr marL="18453" marR="18453" marT="45499" marB="45499"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3448884190"/>
                  </a:ext>
                </a:extLst>
              </a:tr>
              <a:tr h="548068">
                <a:tc>
                  <a:txBody>
                    <a:bodyPr/>
                    <a:lstStyle/>
                    <a:p>
                      <a:pPr>
                        <a:buNone/>
                      </a:pPr>
                      <a:r>
                        <a:rPr lang="en-US" sz="1200" b="1" cap="none" spc="0">
                          <a:solidFill>
                            <a:schemeClr val="tx1"/>
                          </a:solidFill>
                        </a:rPr>
                        <a:t>Abuse of spiritual gifts</a:t>
                      </a:r>
                    </a:p>
                  </a:txBody>
                  <a:tcPr marL="18453" marR="18453" marT="45499" marB="45499"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1 Corinthians 12–14</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Chaos during worship services</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dirty="0">
                          <a:solidFill>
                            <a:schemeClr val="tx1"/>
                          </a:solidFill>
                        </a:rPr>
                        <a:t>Excitement around spiritual gifts created disorder</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Order and accountability</a:t>
                      </a:r>
                    </a:p>
                  </a:txBody>
                  <a:tcPr marL="18453" marR="18453" marT="45499" marB="45499"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3795531739"/>
                  </a:ext>
                </a:extLst>
              </a:tr>
              <a:tr h="548068">
                <a:tc>
                  <a:txBody>
                    <a:bodyPr/>
                    <a:lstStyle/>
                    <a:p>
                      <a:pPr>
                        <a:buNone/>
                      </a:pPr>
                      <a:r>
                        <a:rPr lang="en-US" sz="1200" b="1" cap="none" spc="0">
                          <a:solidFill>
                            <a:schemeClr val="tx1"/>
                          </a:solidFill>
                        </a:rPr>
                        <a:t>Leadership corruption warning</a:t>
                      </a:r>
                    </a:p>
                  </a:txBody>
                  <a:tcPr marL="18453" marR="18453" marT="45499" marB="45499"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Acts 20:29–30</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Paul warned about false leaders emerging</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Growth attracts opportunists</a:t>
                      </a:r>
                    </a:p>
                  </a:txBody>
                  <a:tcPr marL="18453" marR="18453" marT="45499" marB="4549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200" b="1" cap="none" spc="0">
                          <a:solidFill>
                            <a:schemeClr val="tx1"/>
                          </a:solidFill>
                        </a:rPr>
                        <a:t>Ethical leadership</a:t>
                      </a:r>
                    </a:p>
                  </a:txBody>
                  <a:tcPr marL="18453" marR="18453" marT="45499" marB="45499"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3348951447"/>
                  </a:ext>
                </a:extLst>
              </a:tr>
              <a:tr h="504356">
                <a:tc>
                  <a:txBody>
                    <a:bodyPr/>
                    <a:lstStyle/>
                    <a:p>
                      <a:pPr>
                        <a:buNone/>
                      </a:pPr>
                      <a:r>
                        <a:rPr lang="en-US" sz="1200" b="1" cap="none" spc="0">
                          <a:solidFill>
                            <a:schemeClr val="tx1"/>
                          </a:solidFill>
                        </a:rPr>
                        <a:t>Community conflict</a:t>
                      </a:r>
                    </a:p>
                  </a:txBody>
                  <a:tcPr marL="18453" marR="18453" marT="45499" marB="45499" anchor="ctr">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a:buNone/>
                      </a:pPr>
                      <a:r>
                        <a:rPr lang="en-US" sz="1200" b="1" cap="none" spc="0">
                          <a:solidFill>
                            <a:schemeClr val="tx1"/>
                          </a:solidFill>
                        </a:rPr>
                        <a:t>Acts 15:36–40</a:t>
                      </a:r>
                    </a:p>
                  </a:txBody>
                  <a:tcPr marL="18453" marR="18453" marT="45499" marB="45499"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buNone/>
                      </a:pPr>
                      <a:r>
                        <a:rPr lang="en-US" sz="1200" b="1" cap="none" spc="0">
                          <a:solidFill>
                            <a:schemeClr val="tx1"/>
                          </a:solidFill>
                        </a:rPr>
                        <a:t>Paul and Barnabas disagreement</a:t>
                      </a:r>
                    </a:p>
                  </a:txBody>
                  <a:tcPr marL="18453" marR="18453" marT="45499" marB="45499"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buNone/>
                      </a:pPr>
                      <a:r>
                        <a:rPr lang="en-US" sz="1200" b="1" cap="none" spc="0" dirty="0">
                          <a:solidFill>
                            <a:schemeClr val="tx1"/>
                          </a:solidFill>
                        </a:rPr>
                        <a:t>Leadership tensions during expansion</a:t>
                      </a:r>
                    </a:p>
                  </a:txBody>
                  <a:tcPr marL="18453" marR="18453" marT="45499" marB="45499"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buNone/>
                      </a:pPr>
                      <a:r>
                        <a:rPr lang="en-US" sz="1200" b="1" cap="none" spc="0" dirty="0">
                          <a:solidFill>
                            <a:schemeClr val="tx1"/>
                          </a:solidFill>
                        </a:rPr>
                        <a:t>Conflict management</a:t>
                      </a:r>
                    </a:p>
                  </a:txBody>
                  <a:tcPr marL="18453" marR="18453" marT="45499" marB="45499" anchor="ctr">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1120994569"/>
                  </a:ext>
                </a:extLst>
              </a:tr>
            </a:tbl>
          </a:graphicData>
        </a:graphic>
      </p:graphicFrame>
    </p:spTree>
    <p:extLst>
      <p:ext uri="{BB962C8B-B14F-4D97-AF65-F5344CB8AC3E}">
        <p14:creationId xmlns:p14="http://schemas.microsoft.com/office/powerpoint/2010/main" val="155149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D49B6D-DF93-EFA5-19E8-E7CF3DA6390D}"/>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solidFill>
                  <a:srgbClr val="FFFFFF"/>
                </a:solidFill>
                <a:effectLst/>
                <a:latin typeface="Arial" panose="020B0604020202020204" pitchFamily="34" charset="0"/>
              </a:rPr>
              <a:t>Ethical Issues Related to the Spread of the Gospel</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ACE3E459-8FF2-15C6-6C22-28ED0E824DE2}"/>
              </a:ext>
            </a:extLst>
          </p:cNvPr>
          <p:cNvGraphicFramePr>
            <a:graphicFrameLocks noGrp="1"/>
          </p:cNvGraphicFramePr>
          <p:nvPr>
            <p:ph idx="1"/>
            <p:extLst>
              <p:ext uri="{D42A27DB-BD31-4B8C-83A1-F6EECF244321}">
                <p14:modId xmlns:p14="http://schemas.microsoft.com/office/powerpoint/2010/main" val="1910809981"/>
              </p:ext>
            </p:extLst>
          </p:nvPr>
        </p:nvGraphicFramePr>
        <p:xfrm>
          <a:off x="644056" y="2518294"/>
          <a:ext cx="10927832" cy="3758328"/>
        </p:xfrm>
        <a:graphic>
          <a:graphicData uri="http://schemas.openxmlformats.org/drawingml/2006/table">
            <a:tbl>
              <a:tblPr>
                <a:solidFill>
                  <a:schemeClr val="bg1"/>
                </a:solidFill>
              </a:tblPr>
              <a:tblGrid>
                <a:gridCol w="2121159">
                  <a:extLst>
                    <a:ext uri="{9D8B030D-6E8A-4147-A177-3AD203B41FA5}">
                      <a16:colId xmlns:a16="http://schemas.microsoft.com/office/drawing/2014/main" val="4251340746"/>
                    </a:ext>
                  </a:extLst>
                </a:gridCol>
                <a:gridCol w="2244023">
                  <a:extLst>
                    <a:ext uri="{9D8B030D-6E8A-4147-A177-3AD203B41FA5}">
                      <a16:colId xmlns:a16="http://schemas.microsoft.com/office/drawing/2014/main" val="2508826867"/>
                    </a:ext>
                  </a:extLst>
                </a:gridCol>
                <a:gridCol w="2198880">
                  <a:extLst>
                    <a:ext uri="{9D8B030D-6E8A-4147-A177-3AD203B41FA5}">
                      <a16:colId xmlns:a16="http://schemas.microsoft.com/office/drawing/2014/main" val="1633806208"/>
                    </a:ext>
                  </a:extLst>
                </a:gridCol>
                <a:gridCol w="2121159">
                  <a:extLst>
                    <a:ext uri="{9D8B030D-6E8A-4147-A177-3AD203B41FA5}">
                      <a16:colId xmlns:a16="http://schemas.microsoft.com/office/drawing/2014/main" val="1630136381"/>
                    </a:ext>
                  </a:extLst>
                </a:gridCol>
                <a:gridCol w="2242611">
                  <a:extLst>
                    <a:ext uri="{9D8B030D-6E8A-4147-A177-3AD203B41FA5}">
                      <a16:colId xmlns:a16="http://schemas.microsoft.com/office/drawing/2014/main" val="1269098862"/>
                    </a:ext>
                  </a:extLst>
                </a:gridCol>
              </a:tblGrid>
              <a:tr h="472286">
                <a:tc>
                  <a:txBody>
                    <a:bodyPr/>
                    <a:lstStyle/>
                    <a:p>
                      <a:pPr>
                        <a:buNone/>
                      </a:pPr>
                      <a:r>
                        <a:rPr lang="en-US" sz="1400" b="1" cap="none" spc="0">
                          <a:solidFill>
                            <a:schemeClr val="tx1"/>
                          </a:solidFill>
                        </a:rPr>
                        <a:t>Ethical Issue</a:t>
                      </a:r>
                    </a:p>
                  </a:txBody>
                  <a:tcPr marL="100095" marR="64487" marT="76996" marB="76996"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Scripture (Spelled Out)</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Early Church Example</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Modern Parallel</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Leadership Principle</a:t>
                      </a:r>
                    </a:p>
                  </a:txBody>
                  <a:tcPr marL="100095" marR="64487" marT="76996" marB="76996"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269623845"/>
                  </a:ext>
                </a:extLst>
              </a:tr>
              <a:tr h="705103">
                <a:tc>
                  <a:txBody>
                    <a:bodyPr/>
                    <a:lstStyle/>
                    <a:p>
                      <a:pPr>
                        <a:buNone/>
                      </a:pPr>
                      <a:r>
                        <a:rPr lang="en-US" sz="1400" b="1" cap="none" spc="0">
                          <a:solidFill>
                            <a:schemeClr val="tx1"/>
                          </a:solidFill>
                        </a:rPr>
                        <a:t>Exploiting faith for money</a:t>
                      </a:r>
                    </a:p>
                  </a:txBody>
                  <a:tcPr marL="100095" marR="64487" marT="76996" marB="76996"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Acts 8:20 – “Thy money perish with thee…”</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Simon Magus</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Prosperity exploitation</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Protect the church from financial abuse</a:t>
                      </a:r>
                    </a:p>
                  </a:txBody>
                  <a:tcPr marL="100095" marR="64487" marT="76996" marB="76996"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396552124"/>
                  </a:ext>
                </a:extLst>
              </a:tr>
              <a:tr h="705103">
                <a:tc>
                  <a:txBody>
                    <a:bodyPr/>
                    <a:lstStyle/>
                    <a:p>
                      <a:pPr>
                        <a:buNone/>
                      </a:pPr>
                      <a:r>
                        <a:rPr lang="en-US" sz="1400" b="1" cap="none" spc="0">
                          <a:solidFill>
                            <a:schemeClr val="tx1"/>
                          </a:solidFill>
                        </a:rPr>
                        <a:t>Cultural conflicts</a:t>
                      </a:r>
                    </a:p>
                  </a:txBody>
                  <a:tcPr marL="100095" marR="64487" marT="76996" marB="76996"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Galatians 3:28 – “There is neither Jew nor Greek…”</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Jew–Gentile tension</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Global cultural theology debates</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Promote unity in diversity</a:t>
                      </a:r>
                    </a:p>
                  </a:txBody>
                  <a:tcPr marL="100095" marR="64487" marT="76996" marB="76996"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855431042"/>
                  </a:ext>
                </a:extLst>
              </a:tr>
              <a:tr h="937918">
                <a:tc>
                  <a:txBody>
                    <a:bodyPr/>
                    <a:lstStyle/>
                    <a:p>
                      <a:pPr>
                        <a:buNone/>
                      </a:pPr>
                      <a:r>
                        <a:rPr lang="en-US" sz="1400" b="1" cap="none" spc="0">
                          <a:solidFill>
                            <a:schemeClr val="tx1"/>
                          </a:solidFill>
                        </a:rPr>
                        <a:t>False teachers</a:t>
                      </a:r>
                    </a:p>
                  </a:txBody>
                  <a:tcPr marL="100095" marR="64487" marT="76996" marB="76996"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Second Peter 2:1 – “There shall be false teachers among you…”</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Early sects emerging</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Internet prophets</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400" b="1" cap="none" spc="0">
                          <a:solidFill>
                            <a:schemeClr val="tx1"/>
                          </a:solidFill>
                        </a:rPr>
                        <a:t>Leaders must guard sound doctrine</a:t>
                      </a:r>
                    </a:p>
                  </a:txBody>
                  <a:tcPr marL="100095" marR="64487" marT="76996" marB="76996"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203895937"/>
                  </a:ext>
                </a:extLst>
              </a:tr>
              <a:tr h="937918">
                <a:tc>
                  <a:txBody>
                    <a:bodyPr/>
                    <a:lstStyle/>
                    <a:p>
                      <a:pPr>
                        <a:buNone/>
                      </a:pPr>
                      <a:r>
                        <a:rPr lang="en-US" sz="1400" b="1" cap="none" spc="0">
                          <a:solidFill>
                            <a:schemeClr val="tx1"/>
                          </a:solidFill>
                        </a:rPr>
                        <a:t>Power struggles</a:t>
                      </a:r>
                    </a:p>
                  </a:txBody>
                  <a:tcPr marL="100095" marR="64487" marT="76996" marB="76996"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400" b="1" cap="none" spc="0">
                          <a:solidFill>
                            <a:schemeClr val="tx1"/>
                          </a:solidFill>
                        </a:rPr>
                        <a:t>James 3:16 – “For where envying and strife is, there is confusion…”</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400" b="1" cap="none" spc="0">
                          <a:solidFill>
                            <a:schemeClr val="tx1"/>
                          </a:solidFill>
                        </a:rPr>
                        <a:t>Apostolic disagreements</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400" b="1" cap="none" spc="0">
                          <a:solidFill>
                            <a:schemeClr val="tx1"/>
                          </a:solidFill>
                        </a:rPr>
                        <a:t>Denominational conflicts</a:t>
                      </a:r>
                    </a:p>
                  </a:txBody>
                  <a:tcPr marL="100095" marR="64487" marT="76996" marB="7699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400" b="1" cap="none" spc="0" dirty="0">
                          <a:solidFill>
                            <a:schemeClr val="tx1"/>
                          </a:solidFill>
                        </a:rPr>
                        <a:t>Practice humility and collaboration</a:t>
                      </a:r>
                    </a:p>
                  </a:txBody>
                  <a:tcPr marL="100095" marR="64487" marT="76996" marB="76996"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851528"/>
                  </a:ext>
                </a:extLst>
              </a:tr>
            </a:tbl>
          </a:graphicData>
        </a:graphic>
      </p:graphicFrame>
    </p:spTree>
    <p:extLst>
      <p:ext uri="{BB962C8B-B14F-4D97-AF65-F5344CB8AC3E}">
        <p14:creationId xmlns:p14="http://schemas.microsoft.com/office/powerpoint/2010/main" val="105945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B05A5-517D-FA66-79A0-441075D725F5}"/>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solidFill>
                  <a:srgbClr val="FFFFFF"/>
                </a:solidFill>
                <a:effectLst/>
                <a:latin typeface="Arial" panose="020B0604020202020204" pitchFamily="34" charset="0"/>
              </a:rPr>
              <a:t>Ethical Challenges in the Early Pentecostal Church (Book of Acts)</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50CCD15C-4B63-B534-51DB-E07540602449}"/>
              </a:ext>
            </a:extLst>
          </p:cNvPr>
          <p:cNvGraphicFramePr>
            <a:graphicFrameLocks noGrp="1"/>
          </p:cNvGraphicFramePr>
          <p:nvPr>
            <p:ph idx="1"/>
            <p:extLst>
              <p:ext uri="{D42A27DB-BD31-4B8C-83A1-F6EECF244321}">
                <p14:modId xmlns:p14="http://schemas.microsoft.com/office/powerpoint/2010/main" val="106794779"/>
              </p:ext>
            </p:extLst>
          </p:nvPr>
        </p:nvGraphicFramePr>
        <p:xfrm>
          <a:off x="644056" y="2770778"/>
          <a:ext cx="10927832" cy="4146480"/>
        </p:xfrm>
        <a:graphic>
          <a:graphicData uri="http://schemas.openxmlformats.org/drawingml/2006/table">
            <a:tbl>
              <a:tblPr/>
              <a:tblGrid>
                <a:gridCol w="2823071">
                  <a:extLst>
                    <a:ext uri="{9D8B030D-6E8A-4147-A177-3AD203B41FA5}">
                      <a16:colId xmlns:a16="http://schemas.microsoft.com/office/drawing/2014/main" val="199762466"/>
                    </a:ext>
                  </a:extLst>
                </a:gridCol>
                <a:gridCol w="2701587">
                  <a:extLst>
                    <a:ext uri="{9D8B030D-6E8A-4147-A177-3AD203B41FA5}">
                      <a16:colId xmlns:a16="http://schemas.microsoft.com/office/drawing/2014/main" val="403703475"/>
                    </a:ext>
                  </a:extLst>
                </a:gridCol>
                <a:gridCol w="2701587">
                  <a:extLst>
                    <a:ext uri="{9D8B030D-6E8A-4147-A177-3AD203B41FA5}">
                      <a16:colId xmlns:a16="http://schemas.microsoft.com/office/drawing/2014/main" val="3709134789"/>
                    </a:ext>
                  </a:extLst>
                </a:gridCol>
                <a:gridCol w="2701587">
                  <a:extLst>
                    <a:ext uri="{9D8B030D-6E8A-4147-A177-3AD203B41FA5}">
                      <a16:colId xmlns:a16="http://schemas.microsoft.com/office/drawing/2014/main" val="3271502988"/>
                    </a:ext>
                  </a:extLst>
                </a:gridCol>
              </a:tblGrid>
              <a:tr h="307338">
                <a:tc>
                  <a:txBody>
                    <a:bodyPr/>
                    <a:lstStyle/>
                    <a:p>
                      <a:pPr>
                        <a:buNone/>
                      </a:pPr>
                      <a:r>
                        <a:rPr lang="en-US" sz="1600" b="1"/>
                        <a:t>Ethical Issue</a:t>
                      </a:r>
                    </a:p>
                  </a:txBody>
                  <a:tcPr marL="69839" marR="69839" marT="34920" marB="34920" anchor="ctr">
                    <a:lnL>
                      <a:noFill/>
                    </a:lnL>
                    <a:lnR>
                      <a:noFill/>
                    </a:lnR>
                    <a:lnT>
                      <a:noFill/>
                    </a:lnT>
                    <a:lnB>
                      <a:noFill/>
                    </a:lnB>
                    <a:noFill/>
                  </a:tcPr>
                </a:tc>
                <a:tc>
                  <a:txBody>
                    <a:bodyPr/>
                    <a:lstStyle/>
                    <a:p>
                      <a:pPr>
                        <a:buNone/>
                      </a:pPr>
                      <a:r>
                        <a:rPr lang="en-US" sz="1600" b="1"/>
                        <a:t>Biblical Example</a:t>
                      </a:r>
                    </a:p>
                  </a:txBody>
                  <a:tcPr marL="69839" marR="69839" marT="34920" marB="34920" anchor="ctr">
                    <a:lnL>
                      <a:noFill/>
                    </a:lnL>
                    <a:lnR>
                      <a:noFill/>
                    </a:lnR>
                    <a:lnT>
                      <a:noFill/>
                    </a:lnT>
                    <a:lnB>
                      <a:noFill/>
                    </a:lnB>
                    <a:noFill/>
                  </a:tcPr>
                </a:tc>
                <a:tc>
                  <a:txBody>
                    <a:bodyPr/>
                    <a:lstStyle/>
                    <a:p>
                      <a:pPr>
                        <a:buNone/>
                      </a:pPr>
                      <a:r>
                        <a:rPr lang="en-US" sz="1600" b="1"/>
                        <a:t>What Happened</a:t>
                      </a:r>
                    </a:p>
                  </a:txBody>
                  <a:tcPr marL="69839" marR="69839" marT="34920" marB="34920" anchor="ctr">
                    <a:lnL>
                      <a:noFill/>
                    </a:lnL>
                    <a:lnR>
                      <a:noFill/>
                    </a:lnR>
                    <a:lnT>
                      <a:noFill/>
                    </a:lnT>
                    <a:lnB>
                      <a:noFill/>
                    </a:lnB>
                    <a:noFill/>
                  </a:tcPr>
                </a:tc>
                <a:tc>
                  <a:txBody>
                    <a:bodyPr/>
                    <a:lstStyle/>
                    <a:p>
                      <a:pPr>
                        <a:buNone/>
                      </a:pPr>
                      <a:r>
                        <a:rPr lang="en-US" sz="1600" b="1"/>
                        <a:t>Ethical Lesson</a:t>
                      </a:r>
                    </a:p>
                  </a:txBody>
                  <a:tcPr marL="69839" marR="69839" marT="34920" marB="34920" anchor="ctr">
                    <a:lnL>
                      <a:noFill/>
                    </a:lnL>
                    <a:lnR>
                      <a:noFill/>
                    </a:lnR>
                    <a:lnT>
                      <a:noFill/>
                    </a:lnT>
                    <a:lnB>
                      <a:noFill/>
                    </a:lnB>
                    <a:noFill/>
                  </a:tcPr>
                </a:tc>
                <a:extLst>
                  <a:ext uri="{0D108BD9-81ED-4DB2-BD59-A6C34878D82A}">
                    <a16:rowId xmlns:a16="http://schemas.microsoft.com/office/drawing/2014/main" val="1997224396"/>
                  </a:ext>
                </a:extLst>
              </a:tr>
              <a:tr h="512079">
                <a:tc>
                  <a:txBody>
                    <a:bodyPr/>
                    <a:lstStyle/>
                    <a:p>
                      <a:pPr>
                        <a:buNone/>
                      </a:pPr>
                      <a:r>
                        <a:rPr lang="en-US" sz="1600" b="1"/>
                        <a:t>Integrity and financial honesty</a:t>
                      </a:r>
                    </a:p>
                  </a:txBody>
                  <a:tcPr marL="69839" marR="69839" marT="34920" marB="34920" anchor="ctr">
                    <a:lnL>
                      <a:noFill/>
                    </a:lnL>
                    <a:lnR>
                      <a:noFill/>
                    </a:lnR>
                    <a:lnT>
                      <a:noFill/>
                    </a:lnT>
                    <a:lnB>
                      <a:noFill/>
                    </a:lnB>
                    <a:noFill/>
                  </a:tcPr>
                </a:tc>
                <a:tc>
                  <a:txBody>
                    <a:bodyPr/>
                    <a:lstStyle/>
                    <a:p>
                      <a:pPr>
                        <a:buNone/>
                      </a:pPr>
                      <a:r>
                        <a:rPr lang="en-US" sz="1600" b="1"/>
                        <a:t>Acts 5:1–11 (Ananias &amp; Sapphira)</a:t>
                      </a:r>
                    </a:p>
                  </a:txBody>
                  <a:tcPr marL="69839" marR="69839" marT="34920" marB="34920" anchor="ctr">
                    <a:lnL>
                      <a:noFill/>
                    </a:lnL>
                    <a:lnR>
                      <a:noFill/>
                    </a:lnR>
                    <a:lnT>
                      <a:noFill/>
                    </a:lnT>
                    <a:lnB>
                      <a:noFill/>
                    </a:lnB>
                    <a:noFill/>
                  </a:tcPr>
                </a:tc>
                <a:tc>
                  <a:txBody>
                    <a:bodyPr/>
                    <a:lstStyle/>
                    <a:p>
                      <a:pPr>
                        <a:buNone/>
                      </a:pPr>
                      <a:r>
                        <a:rPr lang="en-US" sz="1600" b="1"/>
                        <a:t>A couple lied about money given to the church</a:t>
                      </a:r>
                    </a:p>
                  </a:txBody>
                  <a:tcPr marL="69839" marR="69839" marT="34920" marB="34920" anchor="ctr">
                    <a:lnL>
                      <a:noFill/>
                    </a:lnL>
                    <a:lnR>
                      <a:noFill/>
                    </a:lnR>
                    <a:lnT>
                      <a:noFill/>
                    </a:lnT>
                    <a:lnB>
                      <a:noFill/>
                    </a:lnB>
                    <a:noFill/>
                  </a:tcPr>
                </a:tc>
                <a:tc>
                  <a:txBody>
                    <a:bodyPr/>
                    <a:lstStyle/>
                    <a:p>
                      <a:pPr>
                        <a:buNone/>
                      </a:pPr>
                      <a:r>
                        <a:rPr lang="en-US" sz="1600" b="1"/>
                        <a:t>Spiritual revival must include financial transparency</a:t>
                      </a:r>
                    </a:p>
                  </a:txBody>
                  <a:tcPr marL="69839" marR="69839" marT="34920" marB="34920" anchor="ctr">
                    <a:lnL>
                      <a:noFill/>
                    </a:lnL>
                    <a:lnR>
                      <a:noFill/>
                    </a:lnR>
                    <a:lnT>
                      <a:noFill/>
                    </a:lnT>
                    <a:lnB>
                      <a:noFill/>
                    </a:lnB>
                    <a:noFill/>
                  </a:tcPr>
                </a:tc>
                <a:extLst>
                  <a:ext uri="{0D108BD9-81ED-4DB2-BD59-A6C34878D82A}">
                    <a16:rowId xmlns:a16="http://schemas.microsoft.com/office/drawing/2014/main" val="559079709"/>
                  </a:ext>
                </a:extLst>
              </a:tr>
              <a:tr h="512079">
                <a:tc>
                  <a:txBody>
                    <a:bodyPr/>
                    <a:lstStyle/>
                    <a:p>
                      <a:pPr>
                        <a:buNone/>
                      </a:pPr>
                      <a:r>
                        <a:rPr lang="en-US" sz="1600" b="1"/>
                        <a:t>Power and spiritual authority</a:t>
                      </a:r>
                    </a:p>
                  </a:txBody>
                  <a:tcPr marL="69839" marR="69839" marT="34920" marB="34920" anchor="ctr">
                    <a:lnL>
                      <a:noFill/>
                    </a:lnL>
                    <a:lnR>
                      <a:noFill/>
                    </a:lnR>
                    <a:lnT>
                      <a:noFill/>
                    </a:lnT>
                    <a:lnB>
                      <a:noFill/>
                    </a:lnB>
                    <a:noFill/>
                  </a:tcPr>
                </a:tc>
                <a:tc>
                  <a:txBody>
                    <a:bodyPr/>
                    <a:lstStyle/>
                    <a:p>
                      <a:pPr>
                        <a:buNone/>
                      </a:pPr>
                      <a:r>
                        <a:rPr lang="en-US" sz="1600" b="1"/>
                        <a:t>Acts 8:18–23 (Simon the Sorcerer)</a:t>
                      </a:r>
                    </a:p>
                  </a:txBody>
                  <a:tcPr marL="69839" marR="69839" marT="34920" marB="34920" anchor="ctr">
                    <a:lnL>
                      <a:noFill/>
                    </a:lnL>
                    <a:lnR>
                      <a:noFill/>
                    </a:lnR>
                    <a:lnT>
                      <a:noFill/>
                    </a:lnT>
                    <a:lnB>
                      <a:noFill/>
                    </a:lnB>
                    <a:noFill/>
                  </a:tcPr>
                </a:tc>
                <a:tc>
                  <a:txBody>
                    <a:bodyPr/>
                    <a:lstStyle/>
                    <a:p>
                      <a:pPr>
                        <a:buNone/>
                      </a:pPr>
                      <a:r>
                        <a:rPr lang="en-US" sz="1600" b="1"/>
                        <a:t>Simon tried to buy the power of the Holy Spirit</a:t>
                      </a:r>
                    </a:p>
                  </a:txBody>
                  <a:tcPr marL="69839" marR="69839" marT="34920" marB="34920" anchor="ctr">
                    <a:lnL>
                      <a:noFill/>
                    </a:lnL>
                    <a:lnR>
                      <a:noFill/>
                    </a:lnR>
                    <a:lnT>
                      <a:noFill/>
                    </a:lnT>
                    <a:lnB>
                      <a:noFill/>
                    </a:lnB>
                    <a:noFill/>
                  </a:tcPr>
                </a:tc>
                <a:tc>
                  <a:txBody>
                    <a:bodyPr/>
                    <a:lstStyle/>
                    <a:p>
                      <a:pPr>
                        <a:buNone/>
                      </a:pPr>
                      <a:r>
                        <a:rPr lang="en-US" sz="1600" b="1"/>
                        <a:t>Spiritual gifts cannot be commercialized</a:t>
                      </a:r>
                    </a:p>
                  </a:txBody>
                  <a:tcPr marL="69839" marR="69839" marT="34920" marB="34920" anchor="ctr">
                    <a:lnL>
                      <a:noFill/>
                    </a:lnL>
                    <a:lnR>
                      <a:noFill/>
                    </a:lnR>
                    <a:lnT>
                      <a:noFill/>
                    </a:lnT>
                    <a:lnB>
                      <a:noFill/>
                    </a:lnB>
                    <a:noFill/>
                  </a:tcPr>
                </a:tc>
                <a:extLst>
                  <a:ext uri="{0D108BD9-81ED-4DB2-BD59-A6C34878D82A}">
                    <a16:rowId xmlns:a16="http://schemas.microsoft.com/office/drawing/2014/main" val="1947008199"/>
                  </a:ext>
                </a:extLst>
              </a:tr>
              <a:tr h="512079">
                <a:tc>
                  <a:txBody>
                    <a:bodyPr/>
                    <a:lstStyle/>
                    <a:p>
                      <a:pPr>
                        <a:buNone/>
                      </a:pPr>
                      <a:r>
                        <a:rPr lang="en-US" sz="1600" b="1"/>
                        <a:t>Cultural and ethnic bias</a:t>
                      </a:r>
                    </a:p>
                  </a:txBody>
                  <a:tcPr marL="69839" marR="69839" marT="34920" marB="34920" anchor="ctr">
                    <a:lnL>
                      <a:noFill/>
                    </a:lnL>
                    <a:lnR>
                      <a:noFill/>
                    </a:lnR>
                    <a:lnT>
                      <a:noFill/>
                    </a:lnT>
                    <a:lnB>
                      <a:noFill/>
                    </a:lnB>
                    <a:noFill/>
                  </a:tcPr>
                </a:tc>
                <a:tc>
                  <a:txBody>
                    <a:bodyPr/>
                    <a:lstStyle/>
                    <a:p>
                      <a:pPr>
                        <a:buNone/>
                      </a:pPr>
                      <a:r>
                        <a:rPr lang="en-US" sz="1600" b="1"/>
                        <a:t>Acts 6:1</a:t>
                      </a:r>
                    </a:p>
                  </a:txBody>
                  <a:tcPr marL="69839" marR="69839" marT="34920" marB="34920" anchor="ctr">
                    <a:lnL>
                      <a:noFill/>
                    </a:lnL>
                    <a:lnR>
                      <a:noFill/>
                    </a:lnR>
                    <a:lnT>
                      <a:noFill/>
                    </a:lnT>
                    <a:lnB>
                      <a:noFill/>
                    </a:lnB>
                    <a:noFill/>
                  </a:tcPr>
                </a:tc>
                <a:tc>
                  <a:txBody>
                    <a:bodyPr/>
                    <a:lstStyle/>
                    <a:p>
                      <a:pPr>
                        <a:buNone/>
                      </a:pPr>
                      <a:r>
                        <a:rPr lang="en-US" sz="1600" b="1"/>
                        <a:t>Greek widows were neglected in food distribution</a:t>
                      </a:r>
                    </a:p>
                  </a:txBody>
                  <a:tcPr marL="69839" marR="69839" marT="34920" marB="34920" anchor="ctr">
                    <a:lnL>
                      <a:noFill/>
                    </a:lnL>
                    <a:lnR>
                      <a:noFill/>
                    </a:lnR>
                    <a:lnT>
                      <a:noFill/>
                    </a:lnT>
                    <a:lnB>
                      <a:noFill/>
                    </a:lnB>
                    <a:noFill/>
                  </a:tcPr>
                </a:tc>
                <a:tc>
                  <a:txBody>
                    <a:bodyPr/>
                    <a:lstStyle/>
                    <a:p>
                      <a:pPr>
                        <a:buNone/>
                      </a:pPr>
                      <a:r>
                        <a:rPr lang="en-US" sz="1600" b="1"/>
                        <a:t>Justice systems must accompany spiritual growth</a:t>
                      </a:r>
                    </a:p>
                  </a:txBody>
                  <a:tcPr marL="69839" marR="69839" marT="34920" marB="34920" anchor="ctr">
                    <a:lnL>
                      <a:noFill/>
                    </a:lnL>
                    <a:lnR>
                      <a:noFill/>
                    </a:lnR>
                    <a:lnT>
                      <a:noFill/>
                    </a:lnT>
                    <a:lnB>
                      <a:noFill/>
                    </a:lnB>
                    <a:noFill/>
                  </a:tcPr>
                </a:tc>
                <a:extLst>
                  <a:ext uri="{0D108BD9-81ED-4DB2-BD59-A6C34878D82A}">
                    <a16:rowId xmlns:a16="http://schemas.microsoft.com/office/drawing/2014/main" val="3867712851"/>
                  </a:ext>
                </a:extLst>
              </a:tr>
              <a:tr h="512079">
                <a:tc>
                  <a:txBody>
                    <a:bodyPr/>
                    <a:lstStyle/>
                    <a:p>
                      <a:pPr>
                        <a:buNone/>
                      </a:pPr>
                      <a:r>
                        <a:rPr lang="en-US" sz="1600" b="1"/>
                        <a:t>Moral hypocrisy</a:t>
                      </a:r>
                    </a:p>
                  </a:txBody>
                  <a:tcPr marL="69839" marR="69839" marT="34920" marB="34920" anchor="ctr">
                    <a:lnL>
                      <a:noFill/>
                    </a:lnL>
                    <a:lnR>
                      <a:noFill/>
                    </a:lnR>
                    <a:lnT>
                      <a:noFill/>
                    </a:lnT>
                    <a:lnB>
                      <a:noFill/>
                    </a:lnB>
                    <a:noFill/>
                  </a:tcPr>
                </a:tc>
                <a:tc>
                  <a:txBody>
                    <a:bodyPr/>
                    <a:lstStyle/>
                    <a:p>
                      <a:pPr>
                        <a:buNone/>
                      </a:pPr>
                      <a:r>
                        <a:rPr lang="en-US" sz="1600" b="1"/>
                        <a:t>Acts 15</a:t>
                      </a:r>
                    </a:p>
                  </a:txBody>
                  <a:tcPr marL="69839" marR="69839" marT="34920" marB="34920" anchor="ctr">
                    <a:lnL>
                      <a:noFill/>
                    </a:lnL>
                    <a:lnR>
                      <a:noFill/>
                    </a:lnR>
                    <a:lnT>
                      <a:noFill/>
                    </a:lnT>
                    <a:lnB>
                      <a:noFill/>
                    </a:lnB>
                    <a:noFill/>
                  </a:tcPr>
                </a:tc>
                <a:tc>
                  <a:txBody>
                    <a:bodyPr/>
                    <a:lstStyle/>
                    <a:p>
                      <a:pPr>
                        <a:buNone/>
                      </a:pPr>
                      <a:r>
                        <a:rPr lang="en-US" sz="1600" b="1"/>
                        <a:t>Disputes about law vs grace among believers</a:t>
                      </a:r>
                    </a:p>
                  </a:txBody>
                  <a:tcPr marL="69839" marR="69839" marT="34920" marB="34920" anchor="ctr">
                    <a:lnL>
                      <a:noFill/>
                    </a:lnL>
                    <a:lnR>
                      <a:noFill/>
                    </a:lnR>
                    <a:lnT>
                      <a:noFill/>
                    </a:lnT>
                    <a:lnB>
                      <a:noFill/>
                    </a:lnB>
                    <a:noFill/>
                  </a:tcPr>
                </a:tc>
                <a:tc>
                  <a:txBody>
                    <a:bodyPr/>
                    <a:lstStyle/>
                    <a:p>
                      <a:pPr>
                        <a:buNone/>
                      </a:pPr>
                      <a:r>
                        <a:rPr lang="en-US" sz="1600" b="1"/>
                        <a:t>Rapid growth requires ethical clarity</a:t>
                      </a:r>
                    </a:p>
                  </a:txBody>
                  <a:tcPr marL="69839" marR="69839" marT="34920" marB="34920" anchor="ctr">
                    <a:lnL>
                      <a:noFill/>
                    </a:lnL>
                    <a:lnR>
                      <a:noFill/>
                    </a:lnR>
                    <a:lnT>
                      <a:noFill/>
                    </a:lnT>
                    <a:lnB>
                      <a:noFill/>
                    </a:lnB>
                    <a:noFill/>
                  </a:tcPr>
                </a:tc>
                <a:extLst>
                  <a:ext uri="{0D108BD9-81ED-4DB2-BD59-A6C34878D82A}">
                    <a16:rowId xmlns:a16="http://schemas.microsoft.com/office/drawing/2014/main" val="974087984"/>
                  </a:ext>
                </a:extLst>
              </a:tr>
              <a:tr h="512079">
                <a:tc>
                  <a:txBody>
                    <a:bodyPr/>
                    <a:lstStyle/>
                    <a:p>
                      <a:pPr>
                        <a:buNone/>
                      </a:pPr>
                      <a:r>
                        <a:rPr lang="en-US" sz="1600" b="1"/>
                        <a:t>Sexual ethics and pagan influence</a:t>
                      </a:r>
                    </a:p>
                  </a:txBody>
                  <a:tcPr marL="69839" marR="69839" marT="34920" marB="34920" anchor="ctr">
                    <a:lnL>
                      <a:noFill/>
                    </a:lnL>
                    <a:lnR>
                      <a:noFill/>
                    </a:lnR>
                    <a:lnT>
                      <a:noFill/>
                    </a:lnT>
                    <a:lnB>
                      <a:noFill/>
                    </a:lnB>
                    <a:noFill/>
                  </a:tcPr>
                </a:tc>
                <a:tc>
                  <a:txBody>
                    <a:bodyPr/>
                    <a:lstStyle/>
                    <a:p>
                      <a:pPr>
                        <a:buNone/>
                      </a:pPr>
                      <a:r>
                        <a:rPr lang="en-US" sz="1600" b="1"/>
                        <a:t>Acts 15:20</a:t>
                      </a:r>
                    </a:p>
                  </a:txBody>
                  <a:tcPr marL="69839" marR="69839" marT="34920" marB="34920" anchor="ctr">
                    <a:lnL>
                      <a:noFill/>
                    </a:lnL>
                    <a:lnR>
                      <a:noFill/>
                    </a:lnR>
                    <a:lnT>
                      <a:noFill/>
                    </a:lnT>
                    <a:lnB>
                      <a:noFill/>
                    </a:lnB>
                    <a:noFill/>
                  </a:tcPr>
                </a:tc>
                <a:tc>
                  <a:txBody>
                    <a:bodyPr/>
                    <a:lstStyle/>
                    <a:p>
                      <a:pPr>
                        <a:buNone/>
                      </a:pPr>
                      <a:r>
                        <a:rPr lang="en-US" sz="1600" b="1"/>
                        <a:t>Gentile converts came from pagan cultures</a:t>
                      </a:r>
                    </a:p>
                  </a:txBody>
                  <a:tcPr marL="69839" marR="69839" marT="34920" marB="34920" anchor="ctr">
                    <a:lnL>
                      <a:noFill/>
                    </a:lnL>
                    <a:lnR>
                      <a:noFill/>
                    </a:lnR>
                    <a:lnT>
                      <a:noFill/>
                    </a:lnT>
                    <a:lnB>
                      <a:noFill/>
                    </a:lnB>
                    <a:noFill/>
                  </a:tcPr>
                </a:tc>
                <a:tc>
                  <a:txBody>
                    <a:bodyPr/>
                    <a:lstStyle/>
                    <a:p>
                      <a:pPr>
                        <a:buNone/>
                      </a:pPr>
                      <a:r>
                        <a:rPr lang="en-US" sz="1600" b="1"/>
                        <a:t>Churches must teach moral formation</a:t>
                      </a:r>
                    </a:p>
                  </a:txBody>
                  <a:tcPr marL="69839" marR="69839" marT="34920" marB="34920" anchor="ctr">
                    <a:lnL>
                      <a:noFill/>
                    </a:lnL>
                    <a:lnR>
                      <a:noFill/>
                    </a:lnR>
                    <a:lnT>
                      <a:noFill/>
                    </a:lnT>
                    <a:lnB>
                      <a:noFill/>
                    </a:lnB>
                    <a:noFill/>
                  </a:tcPr>
                </a:tc>
                <a:extLst>
                  <a:ext uri="{0D108BD9-81ED-4DB2-BD59-A6C34878D82A}">
                    <a16:rowId xmlns:a16="http://schemas.microsoft.com/office/drawing/2014/main" val="3008044812"/>
                  </a:ext>
                </a:extLst>
              </a:tr>
              <a:tr h="512079">
                <a:tc>
                  <a:txBody>
                    <a:bodyPr/>
                    <a:lstStyle/>
                    <a:p>
                      <a:pPr>
                        <a:buNone/>
                      </a:pPr>
                      <a:r>
                        <a:rPr lang="en-US" sz="1600" b="1"/>
                        <a:t>Leadership accountability</a:t>
                      </a:r>
                    </a:p>
                  </a:txBody>
                  <a:tcPr marL="69839" marR="69839" marT="34920" marB="34920" anchor="ctr">
                    <a:lnL>
                      <a:noFill/>
                    </a:lnL>
                    <a:lnR>
                      <a:noFill/>
                    </a:lnR>
                    <a:lnT>
                      <a:noFill/>
                    </a:lnT>
                    <a:lnB>
                      <a:noFill/>
                    </a:lnB>
                    <a:noFill/>
                  </a:tcPr>
                </a:tc>
                <a:tc>
                  <a:txBody>
                    <a:bodyPr/>
                    <a:lstStyle/>
                    <a:p>
                      <a:pPr>
                        <a:buNone/>
                      </a:pPr>
                      <a:r>
                        <a:rPr lang="en-US" sz="1600" b="1"/>
                        <a:t>Acts 20:28–30</a:t>
                      </a:r>
                    </a:p>
                  </a:txBody>
                  <a:tcPr marL="69839" marR="69839" marT="34920" marB="34920" anchor="ctr">
                    <a:lnL>
                      <a:noFill/>
                    </a:lnL>
                    <a:lnR>
                      <a:noFill/>
                    </a:lnR>
                    <a:lnT>
                      <a:noFill/>
                    </a:lnT>
                    <a:lnB>
                      <a:noFill/>
                    </a:lnB>
                    <a:noFill/>
                  </a:tcPr>
                </a:tc>
                <a:tc>
                  <a:txBody>
                    <a:bodyPr/>
                    <a:lstStyle/>
                    <a:p>
                      <a:pPr>
                        <a:buNone/>
                      </a:pPr>
                      <a:r>
                        <a:rPr lang="en-US" sz="1600" b="1"/>
                        <a:t>Paul warned leaders about corruption</a:t>
                      </a:r>
                    </a:p>
                  </a:txBody>
                  <a:tcPr marL="69839" marR="69839" marT="34920" marB="34920" anchor="ctr">
                    <a:lnL>
                      <a:noFill/>
                    </a:lnL>
                    <a:lnR>
                      <a:noFill/>
                    </a:lnR>
                    <a:lnT>
                      <a:noFill/>
                    </a:lnT>
                    <a:lnB>
                      <a:noFill/>
                    </a:lnB>
                    <a:noFill/>
                  </a:tcPr>
                </a:tc>
                <a:tc>
                  <a:txBody>
                    <a:bodyPr/>
                    <a:lstStyle/>
                    <a:p>
                      <a:pPr>
                        <a:buNone/>
                      </a:pPr>
                      <a:r>
                        <a:rPr lang="en-US" sz="1600" b="1" dirty="0"/>
                        <a:t>Leaders must guard the flock ethically</a:t>
                      </a:r>
                    </a:p>
                  </a:txBody>
                  <a:tcPr marL="69839" marR="69839" marT="34920" marB="34920" anchor="ctr">
                    <a:lnL>
                      <a:noFill/>
                    </a:lnL>
                    <a:lnR>
                      <a:noFill/>
                    </a:lnR>
                    <a:lnT>
                      <a:noFill/>
                    </a:lnT>
                    <a:lnB>
                      <a:noFill/>
                    </a:lnB>
                    <a:noFill/>
                  </a:tcPr>
                </a:tc>
                <a:extLst>
                  <a:ext uri="{0D108BD9-81ED-4DB2-BD59-A6C34878D82A}">
                    <a16:rowId xmlns:a16="http://schemas.microsoft.com/office/drawing/2014/main" val="4107064233"/>
                  </a:ext>
                </a:extLst>
              </a:tr>
            </a:tbl>
          </a:graphicData>
        </a:graphic>
      </p:graphicFrame>
    </p:spTree>
    <p:extLst>
      <p:ext uri="{BB962C8B-B14F-4D97-AF65-F5344CB8AC3E}">
        <p14:creationId xmlns:p14="http://schemas.microsoft.com/office/powerpoint/2010/main" val="328511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7914C0-BBC9-F25A-B7FB-40DD9EE73830}"/>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solidFill>
                  <a:srgbClr val="FFFFFF"/>
                </a:solidFill>
                <a:effectLst/>
                <a:latin typeface="Arial" panose="020B0604020202020204" pitchFamily="34" charset="0"/>
              </a:rPr>
              <a:t> Ethical and Moral Challenges Emerging From Modern Spread</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45C0582F-04AB-9C50-21EA-5DD373CA1185}"/>
              </a:ext>
            </a:extLst>
          </p:cNvPr>
          <p:cNvGraphicFramePr>
            <a:graphicFrameLocks noGrp="1"/>
          </p:cNvGraphicFramePr>
          <p:nvPr>
            <p:ph idx="1"/>
            <p:extLst>
              <p:ext uri="{D42A27DB-BD31-4B8C-83A1-F6EECF244321}">
                <p14:modId xmlns:p14="http://schemas.microsoft.com/office/powerpoint/2010/main" val="784821079"/>
              </p:ext>
            </p:extLst>
          </p:nvPr>
        </p:nvGraphicFramePr>
        <p:xfrm>
          <a:off x="708423" y="2615979"/>
          <a:ext cx="10799096" cy="3689406"/>
        </p:xfrm>
        <a:graphic>
          <a:graphicData uri="http://schemas.openxmlformats.org/drawingml/2006/table">
            <a:tbl>
              <a:tblPr/>
              <a:tblGrid>
                <a:gridCol w="2576875">
                  <a:extLst>
                    <a:ext uri="{9D8B030D-6E8A-4147-A177-3AD203B41FA5}">
                      <a16:colId xmlns:a16="http://schemas.microsoft.com/office/drawing/2014/main" val="1540229021"/>
                    </a:ext>
                  </a:extLst>
                </a:gridCol>
                <a:gridCol w="2791169">
                  <a:extLst>
                    <a:ext uri="{9D8B030D-6E8A-4147-A177-3AD203B41FA5}">
                      <a16:colId xmlns:a16="http://schemas.microsoft.com/office/drawing/2014/main" val="3944688277"/>
                    </a:ext>
                  </a:extLst>
                </a:gridCol>
                <a:gridCol w="2697935">
                  <a:extLst>
                    <a:ext uri="{9D8B030D-6E8A-4147-A177-3AD203B41FA5}">
                      <a16:colId xmlns:a16="http://schemas.microsoft.com/office/drawing/2014/main" val="192364560"/>
                    </a:ext>
                  </a:extLst>
                </a:gridCol>
                <a:gridCol w="2733117">
                  <a:extLst>
                    <a:ext uri="{9D8B030D-6E8A-4147-A177-3AD203B41FA5}">
                      <a16:colId xmlns:a16="http://schemas.microsoft.com/office/drawing/2014/main" val="665235804"/>
                    </a:ext>
                  </a:extLst>
                </a:gridCol>
              </a:tblGrid>
              <a:tr h="271886">
                <a:tc>
                  <a:txBody>
                    <a:bodyPr/>
                    <a:lstStyle/>
                    <a:p>
                      <a:pPr>
                        <a:buNone/>
                      </a:pPr>
                      <a:r>
                        <a:rPr lang="en-US" sz="1200"/>
                        <a:t>Ethical Issue</a:t>
                      </a:r>
                    </a:p>
                  </a:txBody>
                  <a:tcPr marL="57540" marR="57540" marT="28770" marB="28770" anchor="ctr">
                    <a:lnL>
                      <a:noFill/>
                    </a:lnL>
                    <a:lnR>
                      <a:noFill/>
                    </a:lnR>
                    <a:lnT>
                      <a:noFill/>
                    </a:lnT>
                    <a:lnB>
                      <a:noFill/>
                    </a:lnB>
                    <a:noFill/>
                  </a:tcPr>
                </a:tc>
                <a:tc>
                  <a:txBody>
                    <a:bodyPr/>
                    <a:lstStyle/>
                    <a:p>
                      <a:pPr>
                        <a:buNone/>
                      </a:pPr>
                      <a:r>
                        <a:rPr lang="en-US" sz="1200"/>
                        <a:t>Scripture Principle (Spelled Out)</a:t>
                      </a:r>
                    </a:p>
                  </a:txBody>
                  <a:tcPr marL="57540" marR="57540" marT="28770" marB="28770" anchor="ctr">
                    <a:lnL>
                      <a:noFill/>
                    </a:lnL>
                    <a:lnR>
                      <a:noFill/>
                    </a:lnR>
                    <a:lnT>
                      <a:noFill/>
                    </a:lnT>
                    <a:lnB>
                      <a:noFill/>
                    </a:lnB>
                    <a:noFill/>
                  </a:tcPr>
                </a:tc>
                <a:tc>
                  <a:txBody>
                    <a:bodyPr/>
                    <a:lstStyle/>
                    <a:p>
                      <a:pPr>
                        <a:buNone/>
                      </a:pPr>
                      <a:r>
                        <a:rPr lang="en-US" sz="1200"/>
                        <a:t>Description</a:t>
                      </a:r>
                    </a:p>
                  </a:txBody>
                  <a:tcPr marL="57540" marR="57540" marT="28770" marB="28770" anchor="ctr">
                    <a:lnL>
                      <a:noFill/>
                    </a:lnL>
                    <a:lnR>
                      <a:noFill/>
                    </a:lnR>
                    <a:lnT>
                      <a:noFill/>
                    </a:lnT>
                    <a:lnB>
                      <a:noFill/>
                    </a:lnB>
                    <a:noFill/>
                  </a:tcPr>
                </a:tc>
                <a:tc>
                  <a:txBody>
                    <a:bodyPr/>
                    <a:lstStyle/>
                    <a:p>
                      <a:pPr>
                        <a:buNone/>
                      </a:pPr>
                      <a:r>
                        <a:rPr lang="en-US" sz="1200"/>
                        <a:t>Leadership Principle</a:t>
                      </a:r>
                    </a:p>
                  </a:txBody>
                  <a:tcPr marL="57540" marR="57540" marT="28770" marB="28770" anchor="ctr">
                    <a:lnL>
                      <a:noFill/>
                    </a:lnL>
                    <a:lnR>
                      <a:noFill/>
                    </a:lnR>
                    <a:lnT>
                      <a:noFill/>
                    </a:lnT>
                    <a:lnB>
                      <a:noFill/>
                    </a:lnB>
                    <a:noFill/>
                  </a:tcPr>
                </a:tc>
                <a:extLst>
                  <a:ext uri="{0D108BD9-81ED-4DB2-BD59-A6C34878D82A}">
                    <a16:rowId xmlns:a16="http://schemas.microsoft.com/office/drawing/2014/main" val="3441679320"/>
                  </a:ext>
                </a:extLst>
              </a:tr>
              <a:tr h="450506">
                <a:tc>
                  <a:txBody>
                    <a:bodyPr/>
                    <a:lstStyle/>
                    <a:p>
                      <a:pPr>
                        <a:buNone/>
                      </a:pPr>
                      <a:r>
                        <a:rPr lang="en-US" sz="1200"/>
                        <a:t>Prosperity distortions</a:t>
                      </a:r>
                    </a:p>
                  </a:txBody>
                  <a:tcPr marL="57540" marR="57540" marT="28770" marB="28770" anchor="ctr">
                    <a:lnL>
                      <a:noFill/>
                    </a:lnL>
                    <a:lnR>
                      <a:noFill/>
                    </a:lnR>
                    <a:lnT>
                      <a:noFill/>
                    </a:lnT>
                    <a:lnB>
                      <a:noFill/>
                    </a:lnB>
                    <a:noFill/>
                  </a:tcPr>
                </a:tc>
                <a:tc>
                  <a:txBody>
                    <a:bodyPr/>
                    <a:lstStyle/>
                    <a:p>
                      <a:pPr>
                        <a:buNone/>
                      </a:pPr>
                      <a:r>
                        <a:rPr lang="en-US" sz="1200" b="1"/>
                        <a:t>First Timothy 6:10</a:t>
                      </a:r>
                      <a:r>
                        <a:rPr lang="en-US" sz="1200"/>
                        <a:t> – “For the love of money is the root of all evil…”</a:t>
                      </a:r>
                    </a:p>
                  </a:txBody>
                  <a:tcPr marL="57540" marR="57540" marT="28770" marB="28770" anchor="ctr">
                    <a:lnL>
                      <a:noFill/>
                    </a:lnL>
                    <a:lnR>
                      <a:noFill/>
                    </a:lnR>
                    <a:lnT>
                      <a:noFill/>
                    </a:lnT>
                    <a:lnB>
                      <a:noFill/>
                    </a:lnB>
                    <a:noFill/>
                  </a:tcPr>
                </a:tc>
                <a:tc>
                  <a:txBody>
                    <a:bodyPr/>
                    <a:lstStyle/>
                    <a:p>
                      <a:pPr>
                        <a:buNone/>
                      </a:pPr>
                      <a:r>
                        <a:rPr lang="en-US" sz="1200"/>
                        <a:t>Financial blessing overemphasized</a:t>
                      </a:r>
                    </a:p>
                  </a:txBody>
                  <a:tcPr marL="57540" marR="57540" marT="28770" marB="28770" anchor="ctr">
                    <a:lnL>
                      <a:noFill/>
                    </a:lnL>
                    <a:lnR>
                      <a:noFill/>
                    </a:lnR>
                    <a:lnT>
                      <a:noFill/>
                    </a:lnT>
                    <a:lnB>
                      <a:noFill/>
                    </a:lnB>
                    <a:noFill/>
                  </a:tcPr>
                </a:tc>
                <a:tc>
                  <a:txBody>
                    <a:bodyPr/>
                    <a:lstStyle/>
                    <a:p>
                      <a:pPr>
                        <a:buNone/>
                      </a:pPr>
                      <a:r>
                        <a:rPr lang="en-US" sz="1200"/>
                        <a:t>Leaders must model </a:t>
                      </a:r>
                      <a:r>
                        <a:rPr lang="en-US" sz="1200" b="1"/>
                        <a:t>contentment and stewardship</a:t>
                      </a:r>
                      <a:endParaRPr lang="en-US" sz="1200"/>
                    </a:p>
                  </a:txBody>
                  <a:tcPr marL="57540" marR="57540" marT="28770" marB="28770" anchor="ctr">
                    <a:lnL>
                      <a:noFill/>
                    </a:lnL>
                    <a:lnR>
                      <a:noFill/>
                    </a:lnR>
                    <a:lnT>
                      <a:noFill/>
                    </a:lnT>
                    <a:lnB>
                      <a:noFill/>
                    </a:lnB>
                    <a:noFill/>
                  </a:tcPr>
                </a:tc>
                <a:extLst>
                  <a:ext uri="{0D108BD9-81ED-4DB2-BD59-A6C34878D82A}">
                    <a16:rowId xmlns:a16="http://schemas.microsoft.com/office/drawing/2014/main" val="262858505"/>
                  </a:ext>
                </a:extLst>
              </a:tr>
              <a:tr h="450506">
                <a:tc>
                  <a:txBody>
                    <a:bodyPr/>
                    <a:lstStyle/>
                    <a:p>
                      <a:pPr>
                        <a:buNone/>
                      </a:pPr>
                      <a:r>
                        <a:rPr lang="en-US" sz="1200"/>
                        <a:t>Commercializing spiritual gifts</a:t>
                      </a:r>
                    </a:p>
                  </a:txBody>
                  <a:tcPr marL="57540" marR="57540" marT="28770" marB="28770" anchor="ctr">
                    <a:lnL>
                      <a:noFill/>
                    </a:lnL>
                    <a:lnR>
                      <a:noFill/>
                    </a:lnR>
                    <a:lnT>
                      <a:noFill/>
                    </a:lnT>
                    <a:lnB>
                      <a:noFill/>
                    </a:lnB>
                    <a:noFill/>
                  </a:tcPr>
                </a:tc>
                <a:tc>
                  <a:txBody>
                    <a:bodyPr/>
                    <a:lstStyle/>
                    <a:p>
                      <a:pPr>
                        <a:buNone/>
                      </a:pPr>
                      <a:r>
                        <a:rPr lang="en-US" sz="1200" b="1"/>
                        <a:t>Matthew 10:8</a:t>
                      </a:r>
                      <a:r>
                        <a:rPr lang="en-US" sz="1200"/>
                        <a:t> – “Freely ye have received, freely give.”</a:t>
                      </a:r>
                    </a:p>
                  </a:txBody>
                  <a:tcPr marL="57540" marR="57540" marT="28770" marB="28770" anchor="ctr">
                    <a:lnL>
                      <a:noFill/>
                    </a:lnL>
                    <a:lnR>
                      <a:noFill/>
                    </a:lnR>
                    <a:lnT>
                      <a:noFill/>
                    </a:lnT>
                    <a:lnB>
                      <a:noFill/>
                    </a:lnB>
                    <a:noFill/>
                  </a:tcPr>
                </a:tc>
                <a:tc>
                  <a:txBody>
                    <a:bodyPr/>
                    <a:lstStyle/>
                    <a:p>
                      <a:pPr>
                        <a:buNone/>
                      </a:pPr>
                      <a:r>
                        <a:rPr lang="en-US" sz="1200"/>
                        <a:t>Charging for prophecy or miracles</a:t>
                      </a:r>
                    </a:p>
                  </a:txBody>
                  <a:tcPr marL="57540" marR="57540" marT="28770" marB="28770" anchor="ctr">
                    <a:lnL>
                      <a:noFill/>
                    </a:lnL>
                    <a:lnR>
                      <a:noFill/>
                    </a:lnR>
                    <a:lnT>
                      <a:noFill/>
                    </a:lnT>
                    <a:lnB>
                      <a:noFill/>
                    </a:lnB>
                    <a:noFill/>
                  </a:tcPr>
                </a:tc>
                <a:tc>
                  <a:txBody>
                    <a:bodyPr/>
                    <a:lstStyle/>
                    <a:p>
                      <a:pPr>
                        <a:buNone/>
                      </a:pPr>
                      <a:r>
                        <a:rPr lang="en-US" sz="1200"/>
                        <a:t>Leaders must preserve </a:t>
                      </a:r>
                      <a:r>
                        <a:rPr lang="en-US" sz="1200" b="1"/>
                        <a:t>spiritual integrity</a:t>
                      </a:r>
                      <a:endParaRPr lang="en-US" sz="1200"/>
                    </a:p>
                  </a:txBody>
                  <a:tcPr marL="57540" marR="57540" marT="28770" marB="28770" anchor="ctr">
                    <a:lnL>
                      <a:noFill/>
                    </a:lnL>
                    <a:lnR>
                      <a:noFill/>
                    </a:lnR>
                    <a:lnT>
                      <a:noFill/>
                    </a:lnT>
                    <a:lnB>
                      <a:noFill/>
                    </a:lnB>
                    <a:noFill/>
                  </a:tcPr>
                </a:tc>
                <a:extLst>
                  <a:ext uri="{0D108BD9-81ED-4DB2-BD59-A6C34878D82A}">
                    <a16:rowId xmlns:a16="http://schemas.microsoft.com/office/drawing/2014/main" val="823212991"/>
                  </a:ext>
                </a:extLst>
              </a:tr>
              <a:tr h="629127">
                <a:tc>
                  <a:txBody>
                    <a:bodyPr/>
                    <a:lstStyle/>
                    <a:p>
                      <a:pPr>
                        <a:buNone/>
                      </a:pPr>
                      <a:r>
                        <a:rPr lang="en-US" sz="1200"/>
                        <a:t>Celebrity leadership culture</a:t>
                      </a:r>
                    </a:p>
                  </a:txBody>
                  <a:tcPr marL="57540" marR="57540" marT="28770" marB="28770" anchor="ctr">
                    <a:lnL>
                      <a:noFill/>
                    </a:lnL>
                    <a:lnR>
                      <a:noFill/>
                    </a:lnR>
                    <a:lnT>
                      <a:noFill/>
                    </a:lnT>
                    <a:lnB>
                      <a:noFill/>
                    </a:lnB>
                    <a:noFill/>
                  </a:tcPr>
                </a:tc>
                <a:tc>
                  <a:txBody>
                    <a:bodyPr/>
                    <a:lstStyle/>
                    <a:p>
                      <a:pPr>
                        <a:buNone/>
                      </a:pPr>
                      <a:r>
                        <a:rPr lang="en-US" sz="1200" b="1"/>
                        <a:t>First Peter 5:2–3</a:t>
                      </a:r>
                      <a:r>
                        <a:rPr lang="en-US" sz="1200"/>
                        <a:t> – “Feed the flock of God… neither as being lords over God’s heritage…”</a:t>
                      </a:r>
                    </a:p>
                  </a:txBody>
                  <a:tcPr marL="57540" marR="57540" marT="28770" marB="28770" anchor="ctr">
                    <a:lnL>
                      <a:noFill/>
                    </a:lnL>
                    <a:lnR>
                      <a:noFill/>
                    </a:lnR>
                    <a:lnT>
                      <a:noFill/>
                    </a:lnT>
                    <a:lnB>
                      <a:noFill/>
                    </a:lnB>
                    <a:noFill/>
                  </a:tcPr>
                </a:tc>
                <a:tc>
                  <a:txBody>
                    <a:bodyPr/>
                    <a:lstStyle/>
                    <a:p>
                      <a:pPr>
                        <a:buNone/>
                      </a:pPr>
                      <a:r>
                        <a:rPr lang="en-US" sz="1200"/>
                        <a:t>Leaders elevated above accountability</a:t>
                      </a:r>
                    </a:p>
                  </a:txBody>
                  <a:tcPr marL="57540" marR="57540" marT="28770" marB="28770" anchor="ctr">
                    <a:lnL>
                      <a:noFill/>
                    </a:lnL>
                    <a:lnR>
                      <a:noFill/>
                    </a:lnR>
                    <a:lnT>
                      <a:noFill/>
                    </a:lnT>
                    <a:lnB>
                      <a:noFill/>
                    </a:lnB>
                    <a:noFill/>
                  </a:tcPr>
                </a:tc>
                <a:tc>
                  <a:txBody>
                    <a:bodyPr/>
                    <a:lstStyle/>
                    <a:p>
                      <a:pPr>
                        <a:buNone/>
                      </a:pPr>
                      <a:r>
                        <a:rPr lang="en-US" sz="1200"/>
                        <a:t>Practice </a:t>
                      </a:r>
                      <a:r>
                        <a:rPr lang="en-US" sz="1200" b="1"/>
                        <a:t>servant leadership</a:t>
                      </a:r>
                      <a:endParaRPr lang="en-US" sz="1200"/>
                    </a:p>
                  </a:txBody>
                  <a:tcPr marL="57540" marR="57540" marT="28770" marB="28770" anchor="ctr">
                    <a:lnL>
                      <a:noFill/>
                    </a:lnL>
                    <a:lnR>
                      <a:noFill/>
                    </a:lnR>
                    <a:lnT>
                      <a:noFill/>
                    </a:lnT>
                    <a:lnB>
                      <a:noFill/>
                    </a:lnB>
                    <a:noFill/>
                  </a:tcPr>
                </a:tc>
                <a:extLst>
                  <a:ext uri="{0D108BD9-81ED-4DB2-BD59-A6C34878D82A}">
                    <a16:rowId xmlns:a16="http://schemas.microsoft.com/office/drawing/2014/main" val="1048461550"/>
                  </a:ext>
                </a:extLst>
              </a:tr>
              <a:tr h="629127">
                <a:tc>
                  <a:txBody>
                    <a:bodyPr/>
                    <a:lstStyle/>
                    <a:p>
                      <a:pPr>
                        <a:buNone/>
                      </a:pPr>
                      <a:r>
                        <a:rPr lang="en-US" sz="1200"/>
                        <a:t>Lack of discipleship</a:t>
                      </a:r>
                    </a:p>
                  </a:txBody>
                  <a:tcPr marL="57540" marR="57540" marT="28770" marB="28770" anchor="ctr">
                    <a:lnL>
                      <a:noFill/>
                    </a:lnL>
                    <a:lnR>
                      <a:noFill/>
                    </a:lnR>
                    <a:lnT>
                      <a:noFill/>
                    </a:lnT>
                    <a:lnB>
                      <a:noFill/>
                    </a:lnB>
                    <a:noFill/>
                  </a:tcPr>
                </a:tc>
                <a:tc>
                  <a:txBody>
                    <a:bodyPr/>
                    <a:lstStyle/>
                    <a:p>
                      <a:pPr>
                        <a:buNone/>
                      </a:pPr>
                      <a:r>
                        <a:rPr lang="en-US" sz="1200" b="1"/>
                        <a:t>Matthew 28:19–20</a:t>
                      </a:r>
                      <a:r>
                        <a:rPr lang="en-US" sz="1200"/>
                        <a:t> – “Go ye therefore, and teach all nations… teaching them to observe all things…”</a:t>
                      </a:r>
                    </a:p>
                  </a:txBody>
                  <a:tcPr marL="57540" marR="57540" marT="28770" marB="28770" anchor="ctr">
                    <a:lnL>
                      <a:noFill/>
                    </a:lnL>
                    <a:lnR>
                      <a:noFill/>
                    </a:lnR>
                    <a:lnT>
                      <a:noFill/>
                    </a:lnT>
                    <a:lnB>
                      <a:noFill/>
                    </a:lnB>
                    <a:noFill/>
                  </a:tcPr>
                </a:tc>
                <a:tc>
                  <a:txBody>
                    <a:bodyPr/>
                    <a:lstStyle/>
                    <a:p>
                      <a:pPr>
                        <a:buNone/>
                      </a:pPr>
                      <a:r>
                        <a:rPr lang="en-US" sz="1200"/>
                        <a:t>Conversion without formation</a:t>
                      </a:r>
                    </a:p>
                  </a:txBody>
                  <a:tcPr marL="57540" marR="57540" marT="28770" marB="28770" anchor="ctr">
                    <a:lnL>
                      <a:noFill/>
                    </a:lnL>
                    <a:lnR>
                      <a:noFill/>
                    </a:lnR>
                    <a:lnT>
                      <a:noFill/>
                    </a:lnT>
                    <a:lnB>
                      <a:noFill/>
                    </a:lnB>
                    <a:noFill/>
                  </a:tcPr>
                </a:tc>
                <a:tc>
                  <a:txBody>
                    <a:bodyPr/>
                    <a:lstStyle/>
                    <a:p>
                      <a:pPr>
                        <a:buNone/>
                      </a:pPr>
                      <a:r>
                        <a:rPr lang="en-US" sz="1200"/>
                        <a:t>Leaders must emphasize </a:t>
                      </a:r>
                      <a:r>
                        <a:rPr lang="en-US" sz="1200" b="1"/>
                        <a:t>discipleship</a:t>
                      </a:r>
                      <a:endParaRPr lang="en-US" sz="1200"/>
                    </a:p>
                  </a:txBody>
                  <a:tcPr marL="57540" marR="57540" marT="28770" marB="28770" anchor="ctr">
                    <a:lnL>
                      <a:noFill/>
                    </a:lnL>
                    <a:lnR>
                      <a:noFill/>
                    </a:lnR>
                    <a:lnT>
                      <a:noFill/>
                    </a:lnT>
                    <a:lnB>
                      <a:noFill/>
                    </a:lnB>
                    <a:noFill/>
                  </a:tcPr>
                </a:tc>
                <a:extLst>
                  <a:ext uri="{0D108BD9-81ED-4DB2-BD59-A6C34878D82A}">
                    <a16:rowId xmlns:a16="http://schemas.microsoft.com/office/drawing/2014/main" val="321566222"/>
                  </a:ext>
                </a:extLst>
              </a:tr>
              <a:tr h="629127">
                <a:tc>
                  <a:txBody>
                    <a:bodyPr/>
                    <a:lstStyle/>
                    <a:p>
                      <a:pPr>
                        <a:buNone/>
                      </a:pPr>
                      <a:r>
                        <a:rPr lang="en-US" sz="1200"/>
                        <a:t>Spiritual manipulation</a:t>
                      </a:r>
                    </a:p>
                  </a:txBody>
                  <a:tcPr marL="57540" marR="57540" marT="28770" marB="28770" anchor="ctr">
                    <a:lnL>
                      <a:noFill/>
                    </a:lnL>
                    <a:lnR>
                      <a:noFill/>
                    </a:lnR>
                    <a:lnT>
                      <a:noFill/>
                    </a:lnT>
                    <a:lnB>
                      <a:noFill/>
                    </a:lnB>
                    <a:noFill/>
                  </a:tcPr>
                </a:tc>
                <a:tc>
                  <a:txBody>
                    <a:bodyPr/>
                    <a:lstStyle/>
                    <a:p>
                      <a:pPr>
                        <a:buNone/>
                      </a:pPr>
                      <a:r>
                        <a:rPr lang="en-US" sz="1200" b="1"/>
                        <a:t>Second Corinthians 4:2</a:t>
                      </a:r>
                      <a:r>
                        <a:rPr lang="en-US" sz="1200"/>
                        <a:t> – “Not walking in craftiness, nor handling the word of God deceitfully…”</a:t>
                      </a:r>
                    </a:p>
                  </a:txBody>
                  <a:tcPr marL="57540" marR="57540" marT="28770" marB="28770" anchor="ctr">
                    <a:lnL>
                      <a:noFill/>
                    </a:lnL>
                    <a:lnR>
                      <a:noFill/>
                    </a:lnR>
                    <a:lnT>
                      <a:noFill/>
                    </a:lnT>
                    <a:lnB>
                      <a:noFill/>
                    </a:lnB>
                    <a:noFill/>
                  </a:tcPr>
                </a:tc>
                <a:tc>
                  <a:txBody>
                    <a:bodyPr/>
                    <a:lstStyle/>
                    <a:p>
                      <a:pPr>
                        <a:buNone/>
                      </a:pPr>
                      <a:r>
                        <a:rPr lang="en-US" sz="1200"/>
                        <a:t>Leaders controlling followers</a:t>
                      </a:r>
                    </a:p>
                  </a:txBody>
                  <a:tcPr marL="57540" marR="57540" marT="28770" marB="28770" anchor="ctr">
                    <a:lnL>
                      <a:noFill/>
                    </a:lnL>
                    <a:lnR>
                      <a:noFill/>
                    </a:lnR>
                    <a:lnT>
                      <a:noFill/>
                    </a:lnT>
                    <a:lnB>
                      <a:noFill/>
                    </a:lnB>
                    <a:noFill/>
                  </a:tcPr>
                </a:tc>
                <a:tc>
                  <a:txBody>
                    <a:bodyPr/>
                    <a:lstStyle/>
                    <a:p>
                      <a:pPr>
                        <a:buNone/>
                      </a:pPr>
                      <a:r>
                        <a:rPr lang="en-US" sz="1200"/>
                        <a:t>Leaders must commit to </a:t>
                      </a:r>
                      <a:r>
                        <a:rPr lang="en-US" sz="1200" b="1"/>
                        <a:t>ethical ministry</a:t>
                      </a:r>
                      <a:endParaRPr lang="en-US" sz="1200"/>
                    </a:p>
                  </a:txBody>
                  <a:tcPr marL="57540" marR="57540" marT="28770" marB="28770" anchor="ctr">
                    <a:lnL>
                      <a:noFill/>
                    </a:lnL>
                    <a:lnR>
                      <a:noFill/>
                    </a:lnR>
                    <a:lnT>
                      <a:noFill/>
                    </a:lnT>
                    <a:lnB>
                      <a:noFill/>
                    </a:lnB>
                    <a:noFill/>
                  </a:tcPr>
                </a:tc>
                <a:extLst>
                  <a:ext uri="{0D108BD9-81ED-4DB2-BD59-A6C34878D82A}">
                    <a16:rowId xmlns:a16="http://schemas.microsoft.com/office/drawing/2014/main" val="152486326"/>
                  </a:ext>
                </a:extLst>
              </a:tr>
              <a:tr h="629127">
                <a:tc>
                  <a:txBody>
                    <a:bodyPr/>
                    <a:lstStyle/>
                    <a:p>
                      <a:pPr>
                        <a:buNone/>
                      </a:pPr>
                      <a:r>
                        <a:rPr lang="en-US" sz="1200"/>
                        <a:t>Sexual misconduct</a:t>
                      </a:r>
                    </a:p>
                  </a:txBody>
                  <a:tcPr marL="57540" marR="57540" marT="28770" marB="28770" anchor="ctr">
                    <a:lnL>
                      <a:noFill/>
                    </a:lnL>
                    <a:lnR>
                      <a:noFill/>
                    </a:lnR>
                    <a:lnT>
                      <a:noFill/>
                    </a:lnT>
                    <a:lnB>
                      <a:noFill/>
                    </a:lnB>
                    <a:noFill/>
                  </a:tcPr>
                </a:tc>
                <a:tc>
                  <a:txBody>
                    <a:bodyPr/>
                    <a:lstStyle/>
                    <a:p>
                      <a:pPr>
                        <a:buNone/>
                      </a:pPr>
                      <a:r>
                        <a:rPr lang="en-US" sz="1200" b="1"/>
                        <a:t>First Thessalonians 4:3–4</a:t>
                      </a:r>
                      <a:r>
                        <a:rPr lang="en-US" sz="1200"/>
                        <a:t> – “For this is the will of God, even your sanctification…”</a:t>
                      </a:r>
                    </a:p>
                  </a:txBody>
                  <a:tcPr marL="57540" marR="57540" marT="28770" marB="28770" anchor="ctr">
                    <a:lnL>
                      <a:noFill/>
                    </a:lnL>
                    <a:lnR>
                      <a:noFill/>
                    </a:lnR>
                    <a:lnT>
                      <a:noFill/>
                    </a:lnT>
                    <a:lnB>
                      <a:noFill/>
                    </a:lnB>
                    <a:noFill/>
                  </a:tcPr>
                </a:tc>
                <a:tc>
                  <a:txBody>
                    <a:bodyPr/>
                    <a:lstStyle/>
                    <a:p>
                      <a:pPr>
                        <a:buNone/>
                      </a:pPr>
                      <a:r>
                        <a:rPr lang="en-US" sz="1200"/>
                        <a:t>Moral failures in leadership</a:t>
                      </a:r>
                    </a:p>
                  </a:txBody>
                  <a:tcPr marL="57540" marR="57540" marT="28770" marB="28770" anchor="ctr">
                    <a:lnL>
                      <a:noFill/>
                    </a:lnL>
                    <a:lnR>
                      <a:noFill/>
                    </a:lnR>
                    <a:lnT>
                      <a:noFill/>
                    </a:lnT>
                    <a:lnB>
                      <a:noFill/>
                    </a:lnB>
                    <a:noFill/>
                  </a:tcPr>
                </a:tc>
                <a:tc>
                  <a:txBody>
                    <a:bodyPr/>
                    <a:lstStyle/>
                    <a:p>
                      <a:pPr>
                        <a:buNone/>
                      </a:pPr>
                      <a:r>
                        <a:rPr lang="en-US" sz="1200"/>
                        <a:t>Leaders must maintain </a:t>
                      </a:r>
                      <a:r>
                        <a:rPr lang="en-US" sz="1200" b="1"/>
                        <a:t>personal holiness</a:t>
                      </a:r>
                      <a:endParaRPr lang="en-US" sz="1200"/>
                    </a:p>
                  </a:txBody>
                  <a:tcPr marL="57540" marR="57540" marT="28770" marB="28770" anchor="ctr">
                    <a:lnL>
                      <a:noFill/>
                    </a:lnL>
                    <a:lnR>
                      <a:noFill/>
                    </a:lnR>
                    <a:lnT>
                      <a:noFill/>
                    </a:lnT>
                    <a:lnB>
                      <a:noFill/>
                    </a:lnB>
                    <a:noFill/>
                  </a:tcPr>
                </a:tc>
                <a:extLst>
                  <a:ext uri="{0D108BD9-81ED-4DB2-BD59-A6C34878D82A}">
                    <a16:rowId xmlns:a16="http://schemas.microsoft.com/office/drawing/2014/main" val="950360667"/>
                  </a:ext>
                </a:extLst>
              </a:tr>
            </a:tbl>
          </a:graphicData>
        </a:graphic>
      </p:graphicFrame>
    </p:spTree>
    <p:extLst>
      <p:ext uri="{BB962C8B-B14F-4D97-AF65-F5344CB8AC3E}">
        <p14:creationId xmlns:p14="http://schemas.microsoft.com/office/powerpoint/2010/main" val="49755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57D230-0E8D-94EB-CEEA-ADCC008E4B19}"/>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solidFill>
                  <a:srgbClr val="FFFFFF"/>
                </a:solidFill>
                <a:effectLst/>
                <a:latin typeface="Arial" panose="020B0604020202020204" pitchFamily="34" charset="0"/>
              </a:rPr>
              <a:t>4. Ethical Challenges in Modern Pentecostal Expansion</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271DF7C-1750-77CC-45D9-320DC4CAE7AF}"/>
              </a:ext>
            </a:extLst>
          </p:cNvPr>
          <p:cNvGraphicFramePr>
            <a:graphicFrameLocks noGrp="1"/>
          </p:cNvGraphicFramePr>
          <p:nvPr>
            <p:ph idx="1"/>
            <p:extLst>
              <p:ext uri="{D42A27DB-BD31-4B8C-83A1-F6EECF244321}">
                <p14:modId xmlns:p14="http://schemas.microsoft.com/office/powerpoint/2010/main" val="2247254939"/>
              </p:ext>
            </p:extLst>
          </p:nvPr>
        </p:nvGraphicFramePr>
        <p:xfrm>
          <a:off x="644056" y="2794092"/>
          <a:ext cx="10927831" cy="3333180"/>
        </p:xfrm>
        <a:graphic>
          <a:graphicData uri="http://schemas.openxmlformats.org/drawingml/2006/table">
            <a:tbl>
              <a:tblPr/>
              <a:tblGrid>
                <a:gridCol w="3613865">
                  <a:extLst>
                    <a:ext uri="{9D8B030D-6E8A-4147-A177-3AD203B41FA5}">
                      <a16:colId xmlns:a16="http://schemas.microsoft.com/office/drawing/2014/main" val="1269890974"/>
                    </a:ext>
                  </a:extLst>
                </a:gridCol>
                <a:gridCol w="3700101">
                  <a:extLst>
                    <a:ext uri="{9D8B030D-6E8A-4147-A177-3AD203B41FA5}">
                      <a16:colId xmlns:a16="http://schemas.microsoft.com/office/drawing/2014/main" val="2746625086"/>
                    </a:ext>
                  </a:extLst>
                </a:gridCol>
                <a:gridCol w="3613865">
                  <a:extLst>
                    <a:ext uri="{9D8B030D-6E8A-4147-A177-3AD203B41FA5}">
                      <a16:colId xmlns:a16="http://schemas.microsoft.com/office/drawing/2014/main" val="1675711135"/>
                    </a:ext>
                  </a:extLst>
                </a:gridCol>
              </a:tblGrid>
              <a:tr h="322940">
                <a:tc>
                  <a:txBody>
                    <a:bodyPr/>
                    <a:lstStyle/>
                    <a:p>
                      <a:pPr>
                        <a:buNone/>
                      </a:pPr>
                      <a:r>
                        <a:rPr lang="en-US" sz="1400"/>
                        <a:t>Ethical Challenge</a:t>
                      </a:r>
                    </a:p>
                  </a:txBody>
                  <a:tcPr marL="73004" marR="73004" marT="36502" marB="36502" anchor="ctr">
                    <a:lnL>
                      <a:noFill/>
                    </a:lnL>
                    <a:lnR>
                      <a:noFill/>
                    </a:lnR>
                    <a:lnT>
                      <a:noFill/>
                    </a:lnT>
                    <a:lnB>
                      <a:noFill/>
                    </a:lnB>
                    <a:noFill/>
                  </a:tcPr>
                </a:tc>
                <a:tc>
                  <a:txBody>
                    <a:bodyPr/>
                    <a:lstStyle/>
                    <a:p>
                      <a:pPr>
                        <a:buNone/>
                      </a:pPr>
                      <a:r>
                        <a:rPr lang="en-US" sz="1400"/>
                        <a:t>Description</a:t>
                      </a:r>
                    </a:p>
                  </a:txBody>
                  <a:tcPr marL="73004" marR="73004" marT="36502" marB="36502" anchor="ctr">
                    <a:lnL>
                      <a:noFill/>
                    </a:lnL>
                    <a:lnR>
                      <a:noFill/>
                    </a:lnR>
                    <a:lnT>
                      <a:noFill/>
                    </a:lnT>
                    <a:lnB>
                      <a:noFill/>
                    </a:lnB>
                    <a:noFill/>
                  </a:tcPr>
                </a:tc>
                <a:tc>
                  <a:txBody>
                    <a:bodyPr/>
                    <a:lstStyle/>
                    <a:p>
                      <a:pPr>
                        <a:buNone/>
                      </a:pPr>
                      <a:r>
                        <a:rPr lang="en-US" sz="1400"/>
                        <a:t>Modern Example</a:t>
                      </a:r>
                    </a:p>
                  </a:txBody>
                  <a:tcPr marL="73004" marR="73004" marT="36502" marB="36502" anchor="ctr">
                    <a:lnL>
                      <a:noFill/>
                    </a:lnL>
                    <a:lnR>
                      <a:noFill/>
                    </a:lnR>
                    <a:lnT>
                      <a:noFill/>
                    </a:lnT>
                    <a:lnB>
                      <a:noFill/>
                    </a:lnB>
                    <a:noFill/>
                  </a:tcPr>
                </a:tc>
                <a:extLst>
                  <a:ext uri="{0D108BD9-81ED-4DB2-BD59-A6C34878D82A}">
                    <a16:rowId xmlns:a16="http://schemas.microsoft.com/office/drawing/2014/main" val="2565575548"/>
                  </a:ext>
                </a:extLst>
              </a:tr>
              <a:tr h="322940">
                <a:tc>
                  <a:txBody>
                    <a:bodyPr/>
                    <a:lstStyle/>
                    <a:p>
                      <a:pPr>
                        <a:buNone/>
                      </a:pPr>
                      <a:r>
                        <a:rPr lang="en-US" sz="1400" b="1"/>
                        <a:t>Commercialization of spiritual power</a:t>
                      </a:r>
                      <a:endParaRPr lang="en-US" sz="1400"/>
                    </a:p>
                  </a:txBody>
                  <a:tcPr marL="73004" marR="73004" marT="36502" marB="36502" anchor="ctr">
                    <a:lnL>
                      <a:noFill/>
                    </a:lnL>
                    <a:lnR>
                      <a:noFill/>
                    </a:lnR>
                    <a:lnT>
                      <a:noFill/>
                    </a:lnT>
                    <a:lnB>
                      <a:noFill/>
                    </a:lnB>
                    <a:noFill/>
                  </a:tcPr>
                </a:tc>
                <a:tc>
                  <a:txBody>
                    <a:bodyPr/>
                    <a:lstStyle/>
                    <a:p>
                      <a:pPr>
                        <a:buNone/>
                      </a:pPr>
                      <a:r>
                        <a:rPr lang="en-US" sz="1400"/>
                        <a:t>Selling prophecy, miracles, blessings</a:t>
                      </a:r>
                    </a:p>
                  </a:txBody>
                  <a:tcPr marL="73004" marR="73004" marT="36502" marB="36502" anchor="ctr">
                    <a:lnL>
                      <a:noFill/>
                    </a:lnL>
                    <a:lnR>
                      <a:noFill/>
                    </a:lnR>
                    <a:lnT>
                      <a:noFill/>
                    </a:lnT>
                    <a:lnB>
                      <a:noFill/>
                    </a:lnB>
                    <a:noFill/>
                  </a:tcPr>
                </a:tc>
                <a:tc>
                  <a:txBody>
                    <a:bodyPr/>
                    <a:lstStyle/>
                    <a:p>
                      <a:pPr>
                        <a:buNone/>
                      </a:pPr>
                      <a:r>
                        <a:rPr lang="en-US" sz="1400"/>
                        <a:t>Prosperity gospel abuses</a:t>
                      </a:r>
                    </a:p>
                  </a:txBody>
                  <a:tcPr marL="73004" marR="73004" marT="36502" marB="36502" anchor="ctr">
                    <a:lnL>
                      <a:noFill/>
                    </a:lnL>
                    <a:lnR>
                      <a:noFill/>
                    </a:lnR>
                    <a:lnT>
                      <a:noFill/>
                    </a:lnT>
                    <a:lnB>
                      <a:noFill/>
                    </a:lnB>
                    <a:noFill/>
                  </a:tcPr>
                </a:tc>
                <a:extLst>
                  <a:ext uri="{0D108BD9-81ED-4DB2-BD59-A6C34878D82A}">
                    <a16:rowId xmlns:a16="http://schemas.microsoft.com/office/drawing/2014/main" val="2088775786"/>
                  </a:ext>
                </a:extLst>
              </a:tr>
              <a:tr h="322940">
                <a:tc>
                  <a:txBody>
                    <a:bodyPr/>
                    <a:lstStyle/>
                    <a:p>
                      <a:pPr>
                        <a:buNone/>
                      </a:pPr>
                      <a:r>
                        <a:rPr lang="en-US" sz="1400" b="1"/>
                        <a:t>Celebrity leadership culture</a:t>
                      </a:r>
                      <a:endParaRPr lang="en-US" sz="1400"/>
                    </a:p>
                  </a:txBody>
                  <a:tcPr marL="73004" marR="73004" marT="36502" marB="36502" anchor="ctr">
                    <a:lnL>
                      <a:noFill/>
                    </a:lnL>
                    <a:lnR>
                      <a:noFill/>
                    </a:lnR>
                    <a:lnT>
                      <a:noFill/>
                    </a:lnT>
                    <a:lnB>
                      <a:noFill/>
                    </a:lnB>
                    <a:noFill/>
                  </a:tcPr>
                </a:tc>
                <a:tc>
                  <a:txBody>
                    <a:bodyPr/>
                    <a:lstStyle/>
                    <a:p>
                      <a:pPr>
                        <a:buNone/>
                      </a:pPr>
                      <a:r>
                        <a:rPr lang="en-US" sz="1400"/>
                        <a:t>Charisma without character</a:t>
                      </a:r>
                    </a:p>
                  </a:txBody>
                  <a:tcPr marL="73004" marR="73004" marT="36502" marB="36502" anchor="ctr">
                    <a:lnL>
                      <a:noFill/>
                    </a:lnL>
                    <a:lnR>
                      <a:noFill/>
                    </a:lnR>
                    <a:lnT>
                      <a:noFill/>
                    </a:lnT>
                    <a:lnB>
                      <a:noFill/>
                    </a:lnB>
                    <a:noFill/>
                  </a:tcPr>
                </a:tc>
                <a:tc>
                  <a:txBody>
                    <a:bodyPr/>
                    <a:lstStyle/>
                    <a:p>
                      <a:pPr>
                        <a:buNone/>
                      </a:pPr>
                      <a:r>
                        <a:rPr lang="en-US" sz="1400"/>
                        <a:t>Unchecked mega-church authority</a:t>
                      </a:r>
                    </a:p>
                  </a:txBody>
                  <a:tcPr marL="73004" marR="73004" marT="36502" marB="36502" anchor="ctr">
                    <a:lnL>
                      <a:noFill/>
                    </a:lnL>
                    <a:lnR>
                      <a:noFill/>
                    </a:lnR>
                    <a:lnT>
                      <a:noFill/>
                    </a:lnT>
                    <a:lnB>
                      <a:noFill/>
                    </a:lnB>
                    <a:noFill/>
                  </a:tcPr>
                </a:tc>
                <a:extLst>
                  <a:ext uri="{0D108BD9-81ED-4DB2-BD59-A6C34878D82A}">
                    <a16:rowId xmlns:a16="http://schemas.microsoft.com/office/drawing/2014/main" val="3108258503"/>
                  </a:ext>
                </a:extLst>
              </a:tr>
              <a:tr h="322940">
                <a:tc>
                  <a:txBody>
                    <a:bodyPr/>
                    <a:lstStyle/>
                    <a:p>
                      <a:pPr>
                        <a:buNone/>
                      </a:pPr>
                      <a:r>
                        <a:rPr lang="en-US" sz="1400" b="1"/>
                        <a:t>Financial transparency issues</a:t>
                      </a:r>
                      <a:endParaRPr lang="en-US" sz="1400"/>
                    </a:p>
                  </a:txBody>
                  <a:tcPr marL="73004" marR="73004" marT="36502" marB="36502" anchor="ctr">
                    <a:lnL>
                      <a:noFill/>
                    </a:lnL>
                    <a:lnR>
                      <a:noFill/>
                    </a:lnR>
                    <a:lnT>
                      <a:noFill/>
                    </a:lnT>
                    <a:lnB>
                      <a:noFill/>
                    </a:lnB>
                    <a:noFill/>
                  </a:tcPr>
                </a:tc>
                <a:tc>
                  <a:txBody>
                    <a:bodyPr/>
                    <a:lstStyle/>
                    <a:p>
                      <a:pPr>
                        <a:buNone/>
                      </a:pPr>
                      <a:r>
                        <a:rPr lang="en-US" sz="1400"/>
                        <a:t>Tithes and offerings mismanaged</a:t>
                      </a:r>
                    </a:p>
                  </a:txBody>
                  <a:tcPr marL="73004" marR="73004" marT="36502" marB="36502" anchor="ctr">
                    <a:lnL>
                      <a:noFill/>
                    </a:lnL>
                    <a:lnR>
                      <a:noFill/>
                    </a:lnR>
                    <a:lnT>
                      <a:noFill/>
                    </a:lnT>
                    <a:lnB>
                      <a:noFill/>
                    </a:lnB>
                    <a:noFill/>
                  </a:tcPr>
                </a:tc>
                <a:tc>
                  <a:txBody>
                    <a:bodyPr/>
                    <a:lstStyle/>
                    <a:p>
                      <a:pPr>
                        <a:buNone/>
                      </a:pPr>
                      <a:r>
                        <a:rPr lang="en-US" sz="1400"/>
                        <a:t>Church scandals</a:t>
                      </a:r>
                    </a:p>
                  </a:txBody>
                  <a:tcPr marL="73004" marR="73004" marT="36502" marB="36502" anchor="ctr">
                    <a:lnL>
                      <a:noFill/>
                    </a:lnL>
                    <a:lnR>
                      <a:noFill/>
                    </a:lnR>
                    <a:lnT>
                      <a:noFill/>
                    </a:lnT>
                    <a:lnB>
                      <a:noFill/>
                    </a:lnB>
                    <a:noFill/>
                  </a:tcPr>
                </a:tc>
                <a:extLst>
                  <a:ext uri="{0D108BD9-81ED-4DB2-BD59-A6C34878D82A}">
                    <a16:rowId xmlns:a16="http://schemas.microsoft.com/office/drawing/2014/main" val="337847125"/>
                  </a:ext>
                </a:extLst>
              </a:tr>
              <a:tr h="322940">
                <a:tc>
                  <a:txBody>
                    <a:bodyPr/>
                    <a:lstStyle/>
                    <a:p>
                      <a:pPr>
                        <a:buNone/>
                      </a:pPr>
                      <a:r>
                        <a:rPr lang="en-US" sz="1400" b="1"/>
                        <a:t>Doctrinal instability</a:t>
                      </a:r>
                      <a:endParaRPr lang="en-US" sz="1400"/>
                    </a:p>
                  </a:txBody>
                  <a:tcPr marL="73004" marR="73004" marT="36502" marB="36502" anchor="ctr">
                    <a:lnL>
                      <a:noFill/>
                    </a:lnL>
                    <a:lnR>
                      <a:noFill/>
                    </a:lnR>
                    <a:lnT>
                      <a:noFill/>
                    </a:lnT>
                    <a:lnB>
                      <a:noFill/>
                    </a:lnB>
                    <a:noFill/>
                  </a:tcPr>
                </a:tc>
                <a:tc>
                  <a:txBody>
                    <a:bodyPr/>
                    <a:lstStyle/>
                    <a:p>
                      <a:pPr>
                        <a:buNone/>
                      </a:pPr>
                      <a:r>
                        <a:rPr lang="en-US" sz="1400"/>
                        <a:t>Rapid church planting without training</a:t>
                      </a:r>
                    </a:p>
                  </a:txBody>
                  <a:tcPr marL="73004" marR="73004" marT="36502" marB="36502" anchor="ctr">
                    <a:lnL>
                      <a:noFill/>
                    </a:lnL>
                    <a:lnR>
                      <a:noFill/>
                    </a:lnR>
                    <a:lnT>
                      <a:noFill/>
                    </a:lnT>
                    <a:lnB>
                      <a:noFill/>
                    </a:lnB>
                    <a:noFill/>
                  </a:tcPr>
                </a:tc>
                <a:tc>
                  <a:txBody>
                    <a:bodyPr/>
                    <a:lstStyle/>
                    <a:p>
                      <a:pPr>
                        <a:buNone/>
                      </a:pPr>
                      <a:r>
                        <a:rPr lang="en-US" sz="1400"/>
                        <a:t>Misinformation about theology</a:t>
                      </a:r>
                    </a:p>
                  </a:txBody>
                  <a:tcPr marL="73004" marR="73004" marT="36502" marB="36502" anchor="ctr">
                    <a:lnL>
                      <a:noFill/>
                    </a:lnL>
                    <a:lnR>
                      <a:noFill/>
                    </a:lnR>
                    <a:lnT>
                      <a:noFill/>
                    </a:lnT>
                    <a:lnB>
                      <a:noFill/>
                    </a:lnB>
                    <a:noFill/>
                  </a:tcPr>
                </a:tc>
                <a:extLst>
                  <a:ext uri="{0D108BD9-81ED-4DB2-BD59-A6C34878D82A}">
                    <a16:rowId xmlns:a16="http://schemas.microsoft.com/office/drawing/2014/main" val="3638733951"/>
                  </a:ext>
                </a:extLst>
              </a:tr>
              <a:tr h="536300">
                <a:tc>
                  <a:txBody>
                    <a:bodyPr/>
                    <a:lstStyle/>
                    <a:p>
                      <a:pPr>
                        <a:buNone/>
                      </a:pPr>
                      <a:r>
                        <a:rPr lang="en-US" sz="1400" b="1"/>
                        <a:t>Spiritual manipulation</a:t>
                      </a:r>
                      <a:endParaRPr lang="en-US" sz="1400"/>
                    </a:p>
                  </a:txBody>
                  <a:tcPr marL="73004" marR="73004" marT="36502" marB="36502" anchor="ctr">
                    <a:lnL>
                      <a:noFill/>
                    </a:lnL>
                    <a:lnR>
                      <a:noFill/>
                    </a:lnR>
                    <a:lnT>
                      <a:noFill/>
                    </a:lnT>
                    <a:lnB>
                      <a:noFill/>
                    </a:lnB>
                    <a:noFill/>
                  </a:tcPr>
                </a:tc>
                <a:tc>
                  <a:txBody>
                    <a:bodyPr/>
                    <a:lstStyle/>
                    <a:p>
                      <a:pPr>
                        <a:buNone/>
                      </a:pPr>
                      <a:r>
                        <a:rPr lang="en-US" sz="1400"/>
                        <a:t>Leaders claiming divine authority to control followers</a:t>
                      </a:r>
                    </a:p>
                  </a:txBody>
                  <a:tcPr marL="73004" marR="73004" marT="36502" marB="36502" anchor="ctr">
                    <a:lnL>
                      <a:noFill/>
                    </a:lnL>
                    <a:lnR>
                      <a:noFill/>
                    </a:lnR>
                    <a:lnT>
                      <a:noFill/>
                    </a:lnT>
                    <a:lnB>
                      <a:noFill/>
                    </a:lnB>
                    <a:noFill/>
                  </a:tcPr>
                </a:tc>
                <a:tc>
                  <a:txBody>
                    <a:bodyPr/>
                    <a:lstStyle/>
                    <a:p>
                      <a:pPr>
                        <a:buNone/>
                      </a:pPr>
                      <a:r>
                        <a:rPr lang="en-US" sz="1400"/>
                        <a:t>Cult-like environments</a:t>
                      </a:r>
                    </a:p>
                  </a:txBody>
                  <a:tcPr marL="73004" marR="73004" marT="36502" marB="36502" anchor="ctr">
                    <a:lnL>
                      <a:noFill/>
                    </a:lnL>
                    <a:lnR>
                      <a:noFill/>
                    </a:lnR>
                    <a:lnT>
                      <a:noFill/>
                    </a:lnT>
                    <a:lnB>
                      <a:noFill/>
                    </a:lnB>
                    <a:noFill/>
                  </a:tcPr>
                </a:tc>
                <a:extLst>
                  <a:ext uri="{0D108BD9-81ED-4DB2-BD59-A6C34878D82A}">
                    <a16:rowId xmlns:a16="http://schemas.microsoft.com/office/drawing/2014/main" val="2081331636"/>
                  </a:ext>
                </a:extLst>
              </a:tr>
              <a:tr h="322940">
                <a:tc>
                  <a:txBody>
                    <a:bodyPr/>
                    <a:lstStyle/>
                    <a:p>
                      <a:pPr>
                        <a:buNone/>
                      </a:pPr>
                      <a:r>
                        <a:rPr lang="en-US" sz="1400" b="1"/>
                        <a:t>Sexual misconduct</a:t>
                      </a:r>
                      <a:endParaRPr lang="en-US" sz="1400"/>
                    </a:p>
                  </a:txBody>
                  <a:tcPr marL="73004" marR="73004" marT="36502" marB="36502" anchor="ctr">
                    <a:lnL>
                      <a:noFill/>
                    </a:lnL>
                    <a:lnR>
                      <a:noFill/>
                    </a:lnR>
                    <a:lnT>
                      <a:noFill/>
                    </a:lnT>
                    <a:lnB>
                      <a:noFill/>
                    </a:lnB>
                    <a:noFill/>
                  </a:tcPr>
                </a:tc>
                <a:tc>
                  <a:txBody>
                    <a:bodyPr/>
                    <a:lstStyle/>
                    <a:p>
                      <a:pPr>
                        <a:buNone/>
                      </a:pPr>
                      <a:r>
                        <a:rPr lang="en-US" sz="1400"/>
                        <a:t>Moral failures among leaders</a:t>
                      </a:r>
                    </a:p>
                  </a:txBody>
                  <a:tcPr marL="73004" marR="73004" marT="36502" marB="36502" anchor="ctr">
                    <a:lnL>
                      <a:noFill/>
                    </a:lnL>
                    <a:lnR>
                      <a:noFill/>
                    </a:lnR>
                    <a:lnT>
                      <a:noFill/>
                    </a:lnT>
                    <a:lnB>
                      <a:noFill/>
                    </a:lnB>
                    <a:noFill/>
                  </a:tcPr>
                </a:tc>
                <a:tc>
                  <a:txBody>
                    <a:bodyPr/>
                    <a:lstStyle/>
                    <a:p>
                      <a:pPr>
                        <a:buNone/>
                      </a:pPr>
                      <a:r>
                        <a:rPr lang="en-US" sz="1400"/>
                        <a:t>Global ministry scandals</a:t>
                      </a:r>
                    </a:p>
                  </a:txBody>
                  <a:tcPr marL="73004" marR="73004" marT="36502" marB="36502" anchor="ctr">
                    <a:lnL>
                      <a:noFill/>
                    </a:lnL>
                    <a:lnR>
                      <a:noFill/>
                    </a:lnR>
                    <a:lnT>
                      <a:noFill/>
                    </a:lnT>
                    <a:lnB>
                      <a:noFill/>
                    </a:lnB>
                    <a:noFill/>
                  </a:tcPr>
                </a:tc>
                <a:extLst>
                  <a:ext uri="{0D108BD9-81ED-4DB2-BD59-A6C34878D82A}">
                    <a16:rowId xmlns:a16="http://schemas.microsoft.com/office/drawing/2014/main" val="1806712542"/>
                  </a:ext>
                </a:extLst>
              </a:tr>
              <a:tr h="536300">
                <a:tc>
                  <a:txBody>
                    <a:bodyPr/>
                    <a:lstStyle/>
                    <a:p>
                      <a:pPr>
                        <a:buNone/>
                      </a:pPr>
                      <a:r>
                        <a:rPr lang="en-US" sz="1400" b="1"/>
                        <a:t>Political entanglement</a:t>
                      </a:r>
                      <a:endParaRPr lang="en-US" sz="1400"/>
                    </a:p>
                  </a:txBody>
                  <a:tcPr marL="73004" marR="73004" marT="36502" marB="36502" anchor="ctr">
                    <a:lnL>
                      <a:noFill/>
                    </a:lnL>
                    <a:lnR>
                      <a:noFill/>
                    </a:lnR>
                    <a:lnT>
                      <a:noFill/>
                    </a:lnT>
                    <a:lnB>
                      <a:noFill/>
                    </a:lnB>
                    <a:noFill/>
                  </a:tcPr>
                </a:tc>
                <a:tc>
                  <a:txBody>
                    <a:bodyPr/>
                    <a:lstStyle/>
                    <a:p>
                      <a:pPr>
                        <a:buNone/>
                      </a:pPr>
                      <a:r>
                        <a:rPr lang="en-US" sz="1400"/>
                        <a:t>Churches aligning too strongly with political power</a:t>
                      </a:r>
                    </a:p>
                  </a:txBody>
                  <a:tcPr marL="73004" marR="73004" marT="36502" marB="36502" anchor="ctr">
                    <a:lnL>
                      <a:noFill/>
                    </a:lnL>
                    <a:lnR>
                      <a:noFill/>
                    </a:lnR>
                    <a:lnT>
                      <a:noFill/>
                    </a:lnT>
                    <a:lnB>
                      <a:noFill/>
                    </a:lnB>
                    <a:noFill/>
                  </a:tcPr>
                </a:tc>
                <a:tc>
                  <a:txBody>
                    <a:bodyPr/>
                    <a:lstStyle/>
                    <a:p>
                      <a:pPr>
                        <a:buNone/>
                      </a:pPr>
                      <a:r>
                        <a:rPr lang="en-US" sz="1400"/>
                        <a:t>National religious movements</a:t>
                      </a:r>
                    </a:p>
                  </a:txBody>
                  <a:tcPr marL="73004" marR="73004" marT="36502" marB="36502" anchor="ctr">
                    <a:lnL>
                      <a:noFill/>
                    </a:lnL>
                    <a:lnR>
                      <a:noFill/>
                    </a:lnR>
                    <a:lnT>
                      <a:noFill/>
                    </a:lnT>
                    <a:lnB>
                      <a:noFill/>
                    </a:lnB>
                    <a:noFill/>
                  </a:tcPr>
                </a:tc>
                <a:extLst>
                  <a:ext uri="{0D108BD9-81ED-4DB2-BD59-A6C34878D82A}">
                    <a16:rowId xmlns:a16="http://schemas.microsoft.com/office/drawing/2014/main" val="826055868"/>
                  </a:ext>
                </a:extLst>
              </a:tr>
              <a:tr h="322940">
                <a:tc>
                  <a:txBody>
                    <a:bodyPr/>
                    <a:lstStyle/>
                    <a:p>
                      <a:pPr>
                        <a:buNone/>
                      </a:pPr>
                      <a:r>
                        <a:rPr lang="en-US" sz="1400" b="1"/>
                        <a:t>Lack of discipleship</a:t>
                      </a:r>
                      <a:endParaRPr lang="en-US" sz="1400"/>
                    </a:p>
                  </a:txBody>
                  <a:tcPr marL="73004" marR="73004" marT="36502" marB="36502" anchor="ctr">
                    <a:lnL>
                      <a:noFill/>
                    </a:lnL>
                    <a:lnR>
                      <a:noFill/>
                    </a:lnR>
                    <a:lnT>
                      <a:noFill/>
                    </a:lnT>
                    <a:lnB>
                      <a:noFill/>
                    </a:lnB>
                    <a:noFill/>
                  </a:tcPr>
                </a:tc>
                <a:tc>
                  <a:txBody>
                    <a:bodyPr/>
                    <a:lstStyle/>
                    <a:p>
                      <a:pPr>
                        <a:buNone/>
                      </a:pPr>
                      <a:r>
                        <a:rPr lang="en-US" sz="1400"/>
                        <a:t>Conversion without ethical formation</a:t>
                      </a:r>
                    </a:p>
                  </a:txBody>
                  <a:tcPr marL="73004" marR="73004" marT="36502" marB="36502" anchor="ctr">
                    <a:lnL>
                      <a:noFill/>
                    </a:lnL>
                    <a:lnR>
                      <a:noFill/>
                    </a:lnR>
                    <a:lnT>
                      <a:noFill/>
                    </a:lnT>
                    <a:lnB>
                      <a:noFill/>
                    </a:lnB>
                    <a:noFill/>
                  </a:tcPr>
                </a:tc>
                <a:tc>
                  <a:txBody>
                    <a:bodyPr/>
                    <a:lstStyle/>
                    <a:p>
                      <a:pPr>
                        <a:buNone/>
                      </a:pPr>
                      <a:r>
                        <a:rPr lang="en-US" sz="1400"/>
                        <a:t>Emotional faith without moral grounding</a:t>
                      </a:r>
                    </a:p>
                  </a:txBody>
                  <a:tcPr marL="73004" marR="73004" marT="36502" marB="36502" anchor="ctr">
                    <a:lnL>
                      <a:noFill/>
                    </a:lnL>
                    <a:lnR>
                      <a:noFill/>
                    </a:lnR>
                    <a:lnT>
                      <a:noFill/>
                    </a:lnT>
                    <a:lnB>
                      <a:noFill/>
                    </a:lnB>
                    <a:noFill/>
                  </a:tcPr>
                </a:tc>
                <a:extLst>
                  <a:ext uri="{0D108BD9-81ED-4DB2-BD59-A6C34878D82A}">
                    <a16:rowId xmlns:a16="http://schemas.microsoft.com/office/drawing/2014/main" val="2967230172"/>
                  </a:ext>
                </a:extLst>
              </a:tr>
            </a:tbl>
          </a:graphicData>
        </a:graphic>
      </p:graphicFrame>
    </p:spTree>
    <p:extLst>
      <p:ext uri="{BB962C8B-B14F-4D97-AF65-F5344CB8AC3E}">
        <p14:creationId xmlns:p14="http://schemas.microsoft.com/office/powerpoint/2010/main" val="1863023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C1C565-0980-85A3-E6CC-7DD7C9DB5466}"/>
              </a:ext>
            </a:extLst>
          </p:cNvPr>
          <p:cNvSpPr>
            <a:spLocks noGrp="1"/>
          </p:cNvSpPr>
          <p:nvPr>
            <p:ph type="title"/>
          </p:nvPr>
        </p:nvSpPr>
        <p:spPr>
          <a:xfrm>
            <a:off x="1371597" y="348865"/>
            <a:ext cx="10044023" cy="877729"/>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Arial" panose="020B0604020202020204" pitchFamily="34" charset="0"/>
              </a:rPr>
              <a:t>5. Modern Global Spread of Pentecostal / Charismatic Christianity</a:t>
            </a:r>
          </a:p>
          <a:p>
            <a:pPr marL="0" marR="0" lvl="0" indent="0"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dirty="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E015FB81-4648-BD85-F516-1B5B5E346A33}"/>
              </a:ext>
            </a:extLst>
          </p:cNvPr>
          <p:cNvGraphicFramePr>
            <a:graphicFrameLocks noGrp="1"/>
          </p:cNvGraphicFramePr>
          <p:nvPr>
            <p:ph idx="1"/>
            <p:extLst>
              <p:ext uri="{D42A27DB-BD31-4B8C-83A1-F6EECF244321}">
                <p14:modId xmlns:p14="http://schemas.microsoft.com/office/powerpoint/2010/main" val="1016337626"/>
              </p:ext>
            </p:extLst>
          </p:nvPr>
        </p:nvGraphicFramePr>
        <p:xfrm>
          <a:off x="1007299" y="2112579"/>
          <a:ext cx="10201345" cy="4192810"/>
        </p:xfrm>
        <a:graphic>
          <a:graphicData uri="http://schemas.openxmlformats.org/drawingml/2006/table">
            <a:tbl>
              <a:tblPr/>
              <a:tblGrid>
                <a:gridCol w="2509459">
                  <a:extLst>
                    <a:ext uri="{9D8B030D-6E8A-4147-A177-3AD203B41FA5}">
                      <a16:colId xmlns:a16="http://schemas.microsoft.com/office/drawing/2014/main" val="695758521"/>
                    </a:ext>
                  </a:extLst>
                </a:gridCol>
                <a:gridCol w="2509459">
                  <a:extLst>
                    <a:ext uri="{9D8B030D-6E8A-4147-A177-3AD203B41FA5}">
                      <a16:colId xmlns:a16="http://schemas.microsoft.com/office/drawing/2014/main" val="2171655893"/>
                    </a:ext>
                  </a:extLst>
                </a:gridCol>
                <a:gridCol w="2545424">
                  <a:extLst>
                    <a:ext uri="{9D8B030D-6E8A-4147-A177-3AD203B41FA5}">
                      <a16:colId xmlns:a16="http://schemas.microsoft.com/office/drawing/2014/main" val="3384940981"/>
                    </a:ext>
                  </a:extLst>
                </a:gridCol>
                <a:gridCol w="2637003">
                  <a:extLst>
                    <a:ext uri="{9D8B030D-6E8A-4147-A177-3AD203B41FA5}">
                      <a16:colId xmlns:a16="http://schemas.microsoft.com/office/drawing/2014/main" val="3608588615"/>
                    </a:ext>
                  </a:extLst>
                </a:gridCol>
              </a:tblGrid>
              <a:tr h="654489">
                <a:tc>
                  <a:txBody>
                    <a:bodyPr/>
                    <a:lstStyle/>
                    <a:p>
                      <a:pPr>
                        <a:buNone/>
                      </a:pPr>
                      <a:r>
                        <a:rPr lang="en-US" sz="1800" b="1" u="sng"/>
                        <a:t>Region</a:t>
                      </a:r>
                    </a:p>
                  </a:txBody>
                  <a:tcPr marL="87286" marR="87286" marT="43643" marB="43643" anchor="ctr">
                    <a:lnL>
                      <a:noFill/>
                    </a:lnL>
                    <a:lnR>
                      <a:noFill/>
                    </a:lnR>
                    <a:lnT>
                      <a:noFill/>
                    </a:lnT>
                    <a:lnB>
                      <a:noFill/>
                    </a:lnB>
                    <a:noFill/>
                  </a:tcPr>
                </a:tc>
                <a:tc>
                  <a:txBody>
                    <a:bodyPr/>
                    <a:lstStyle/>
                    <a:p>
                      <a:pPr>
                        <a:buNone/>
                      </a:pPr>
                      <a:r>
                        <a:rPr lang="en-US" sz="1800" b="1" u="sng"/>
                        <a:t>Growth Pattern</a:t>
                      </a:r>
                    </a:p>
                  </a:txBody>
                  <a:tcPr marL="87286" marR="87286" marT="43643" marB="43643" anchor="ctr">
                    <a:lnL>
                      <a:noFill/>
                    </a:lnL>
                    <a:lnR>
                      <a:noFill/>
                    </a:lnR>
                    <a:lnT>
                      <a:noFill/>
                    </a:lnT>
                    <a:lnB>
                      <a:noFill/>
                    </a:lnB>
                    <a:noFill/>
                  </a:tcPr>
                </a:tc>
                <a:tc>
                  <a:txBody>
                    <a:bodyPr/>
                    <a:lstStyle/>
                    <a:p>
                      <a:pPr>
                        <a:buNone/>
                      </a:pPr>
                      <a:r>
                        <a:rPr lang="en-US" sz="1800" b="1" u="sng"/>
                        <a:t>Ethical and Moral Challenge of Spread</a:t>
                      </a:r>
                    </a:p>
                  </a:txBody>
                  <a:tcPr marL="87286" marR="87286" marT="43643" marB="43643" anchor="ctr">
                    <a:lnL>
                      <a:noFill/>
                    </a:lnL>
                    <a:lnR>
                      <a:noFill/>
                    </a:lnR>
                    <a:lnT>
                      <a:noFill/>
                    </a:lnT>
                    <a:lnB>
                      <a:noFill/>
                    </a:lnB>
                    <a:noFill/>
                  </a:tcPr>
                </a:tc>
                <a:tc>
                  <a:txBody>
                    <a:bodyPr/>
                    <a:lstStyle/>
                    <a:p>
                      <a:pPr>
                        <a:buNone/>
                      </a:pPr>
                      <a:r>
                        <a:rPr lang="en-US" sz="1800" b="1" u="sng" dirty="0"/>
                        <a:t>Leadership Principle</a:t>
                      </a:r>
                    </a:p>
                  </a:txBody>
                  <a:tcPr marL="87286" marR="87286" marT="43643" marB="43643" anchor="ctr">
                    <a:lnL>
                      <a:noFill/>
                    </a:lnL>
                    <a:lnR>
                      <a:noFill/>
                    </a:lnR>
                    <a:lnT>
                      <a:noFill/>
                    </a:lnT>
                    <a:lnB>
                      <a:noFill/>
                    </a:lnB>
                    <a:noFill/>
                  </a:tcPr>
                </a:tc>
                <a:extLst>
                  <a:ext uri="{0D108BD9-81ED-4DB2-BD59-A6C34878D82A}">
                    <a16:rowId xmlns:a16="http://schemas.microsoft.com/office/drawing/2014/main" val="164419291"/>
                  </a:ext>
                </a:extLst>
              </a:tr>
              <a:tr h="654489">
                <a:tc>
                  <a:txBody>
                    <a:bodyPr/>
                    <a:lstStyle/>
                    <a:p>
                      <a:pPr>
                        <a:buNone/>
                      </a:pPr>
                      <a:r>
                        <a:rPr lang="en-US" sz="1800" b="1"/>
                        <a:t>Africa</a:t>
                      </a:r>
                    </a:p>
                  </a:txBody>
                  <a:tcPr marL="87286" marR="87286" marT="43643" marB="43643" anchor="ctr">
                    <a:lnL>
                      <a:noFill/>
                    </a:lnL>
                    <a:lnR>
                      <a:noFill/>
                    </a:lnR>
                    <a:lnT>
                      <a:noFill/>
                    </a:lnT>
                    <a:lnB>
                      <a:noFill/>
                    </a:lnB>
                    <a:noFill/>
                  </a:tcPr>
                </a:tc>
                <a:tc>
                  <a:txBody>
                    <a:bodyPr/>
                    <a:lstStyle/>
                    <a:p>
                      <a:pPr>
                        <a:buNone/>
                      </a:pPr>
                      <a:r>
                        <a:rPr lang="en-US" sz="1800" b="1"/>
                        <a:t>Massive Pentecostal expansion</a:t>
                      </a:r>
                    </a:p>
                  </a:txBody>
                  <a:tcPr marL="87286" marR="87286" marT="43643" marB="43643" anchor="ctr">
                    <a:lnL>
                      <a:noFill/>
                    </a:lnL>
                    <a:lnR>
                      <a:noFill/>
                    </a:lnR>
                    <a:lnT>
                      <a:noFill/>
                    </a:lnT>
                    <a:lnB>
                      <a:noFill/>
                    </a:lnB>
                    <a:noFill/>
                  </a:tcPr>
                </a:tc>
                <a:tc>
                  <a:txBody>
                    <a:bodyPr/>
                    <a:lstStyle/>
                    <a:p>
                      <a:pPr>
                        <a:buNone/>
                      </a:pPr>
                      <a:r>
                        <a:rPr lang="en-US" sz="1800" b="1"/>
                        <a:t>Limited theological training in some areas</a:t>
                      </a:r>
                    </a:p>
                  </a:txBody>
                  <a:tcPr marL="87286" marR="87286" marT="43643" marB="43643" anchor="ctr">
                    <a:lnL>
                      <a:noFill/>
                    </a:lnL>
                    <a:lnR>
                      <a:noFill/>
                    </a:lnR>
                    <a:lnT>
                      <a:noFill/>
                    </a:lnT>
                    <a:lnB>
                      <a:noFill/>
                    </a:lnB>
                    <a:noFill/>
                  </a:tcPr>
                </a:tc>
                <a:tc>
                  <a:txBody>
                    <a:bodyPr/>
                    <a:lstStyle/>
                    <a:p>
                      <a:pPr>
                        <a:buNone/>
                      </a:pPr>
                      <a:r>
                        <a:rPr lang="en-US" sz="1800" b="1"/>
                        <a:t>Invest in leadership education</a:t>
                      </a:r>
                    </a:p>
                  </a:txBody>
                  <a:tcPr marL="87286" marR="87286" marT="43643" marB="43643" anchor="ctr">
                    <a:lnL>
                      <a:noFill/>
                    </a:lnL>
                    <a:lnR>
                      <a:noFill/>
                    </a:lnR>
                    <a:lnT>
                      <a:noFill/>
                    </a:lnT>
                    <a:lnB>
                      <a:noFill/>
                    </a:lnB>
                    <a:noFill/>
                  </a:tcPr>
                </a:tc>
                <a:extLst>
                  <a:ext uri="{0D108BD9-81ED-4DB2-BD59-A6C34878D82A}">
                    <a16:rowId xmlns:a16="http://schemas.microsoft.com/office/drawing/2014/main" val="3991062729"/>
                  </a:ext>
                </a:extLst>
              </a:tr>
              <a:tr h="920365">
                <a:tc>
                  <a:txBody>
                    <a:bodyPr/>
                    <a:lstStyle/>
                    <a:p>
                      <a:pPr>
                        <a:buNone/>
                      </a:pPr>
                      <a:r>
                        <a:rPr lang="en-US" sz="1800" b="1"/>
                        <a:t>Latin America</a:t>
                      </a:r>
                    </a:p>
                  </a:txBody>
                  <a:tcPr marL="87286" marR="87286" marT="43643" marB="43643" anchor="ctr">
                    <a:lnL>
                      <a:noFill/>
                    </a:lnL>
                    <a:lnR>
                      <a:noFill/>
                    </a:lnR>
                    <a:lnT>
                      <a:noFill/>
                    </a:lnT>
                    <a:lnB>
                      <a:noFill/>
                    </a:lnB>
                    <a:noFill/>
                  </a:tcPr>
                </a:tc>
                <a:tc>
                  <a:txBody>
                    <a:bodyPr/>
                    <a:lstStyle/>
                    <a:p>
                      <a:pPr>
                        <a:buNone/>
                      </a:pPr>
                      <a:r>
                        <a:rPr lang="en-US" sz="1800" b="1"/>
                        <a:t>Megachurch growth</a:t>
                      </a:r>
                    </a:p>
                  </a:txBody>
                  <a:tcPr marL="87286" marR="87286" marT="43643" marB="43643" anchor="ctr">
                    <a:lnL>
                      <a:noFill/>
                    </a:lnL>
                    <a:lnR>
                      <a:noFill/>
                    </a:lnR>
                    <a:lnT>
                      <a:noFill/>
                    </a:lnT>
                    <a:lnB>
                      <a:noFill/>
                    </a:lnB>
                    <a:noFill/>
                  </a:tcPr>
                </a:tc>
                <a:tc>
                  <a:txBody>
                    <a:bodyPr/>
                    <a:lstStyle/>
                    <a:p>
                      <a:pPr>
                        <a:buNone/>
                      </a:pPr>
                      <a:r>
                        <a:rPr lang="en-US" sz="1800" b="1"/>
                        <a:t>Prosperity theology controversies</a:t>
                      </a:r>
                    </a:p>
                  </a:txBody>
                  <a:tcPr marL="87286" marR="87286" marT="43643" marB="43643" anchor="ctr">
                    <a:lnL>
                      <a:noFill/>
                    </a:lnL>
                    <a:lnR>
                      <a:noFill/>
                    </a:lnR>
                    <a:lnT>
                      <a:noFill/>
                    </a:lnT>
                    <a:lnB>
                      <a:noFill/>
                    </a:lnB>
                    <a:noFill/>
                  </a:tcPr>
                </a:tc>
                <a:tc>
                  <a:txBody>
                    <a:bodyPr/>
                    <a:lstStyle/>
                    <a:p>
                      <a:pPr>
                        <a:buNone/>
                      </a:pPr>
                      <a:r>
                        <a:rPr lang="en-US" sz="1800" b="1"/>
                        <a:t>Teach biblical stewardship and balance</a:t>
                      </a:r>
                    </a:p>
                  </a:txBody>
                  <a:tcPr marL="87286" marR="87286" marT="43643" marB="43643" anchor="ctr">
                    <a:lnL>
                      <a:noFill/>
                    </a:lnL>
                    <a:lnR>
                      <a:noFill/>
                    </a:lnR>
                    <a:lnT>
                      <a:noFill/>
                    </a:lnT>
                    <a:lnB>
                      <a:noFill/>
                    </a:lnB>
                    <a:noFill/>
                  </a:tcPr>
                </a:tc>
                <a:extLst>
                  <a:ext uri="{0D108BD9-81ED-4DB2-BD59-A6C34878D82A}">
                    <a16:rowId xmlns:a16="http://schemas.microsoft.com/office/drawing/2014/main" val="2546433169"/>
                  </a:ext>
                </a:extLst>
              </a:tr>
              <a:tr h="654489">
                <a:tc>
                  <a:txBody>
                    <a:bodyPr/>
                    <a:lstStyle/>
                    <a:p>
                      <a:pPr>
                        <a:buNone/>
                      </a:pPr>
                      <a:r>
                        <a:rPr lang="en-US" sz="1800" b="1"/>
                        <a:t>Asia</a:t>
                      </a:r>
                    </a:p>
                  </a:txBody>
                  <a:tcPr marL="87286" marR="87286" marT="43643" marB="43643" anchor="ctr">
                    <a:lnL>
                      <a:noFill/>
                    </a:lnL>
                    <a:lnR>
                      <a:noFill/>
                    </a:lnR>
                    <a:lnT>
                      <a:noFill/>
                    </a:lnT>
                    <a:lnB>
                      <a:noFill/>
                    </a:lnB>
                    <a:noFill/>
                  </a:tcPr>
                </a:tc>
                <a:tc>
                  <a:txBody>
                    <a:bodyPr/>
                    <a:lstStyle/>
                    <a:p>
                      <a:pPr>
                        <a:buNone/>
                      </a:pPr>
                      <a:r>
                        <a:rPr lang="en-US" sz="1800" b="1"/>
                        <a:t>Underground church growth</a:t>
                      </a:r>
                    </a:p>
                  </a:txBody>
                  <a:tcPr marL="87286" marR="87286" marT="43643" marB="43643" anchor="ctr">
                    <a:lnL>
                      <a:noFill/>
                    </a:lnL>
                    <a:lnR>
                      <a:noFill/>
                    </a:lnR>
                    <a:lnT>
                      <a:noFill/>
                    </a:lnT>
                    <a:lnB>
                      <a:noFill/>
                    </a:lnB>
                    <a:noFill/>
                  </a:tcPr>
                </a:tc>
                <a:tc>
                  <a:txBody>
                    <a:bodyPr/>
                    <a:lstStyle/>
                    <a:p>
                      <a:pPr>
                        <a:buNone/>
                      </a:pPr>
                      <a:r>
                        <a:rPr lang="en-US" sz="1800" b="1"/>
                        <a:t>Persecution pressures</a:t>
                      </a:r>
                    </a:p>
                  </a:txBody>
                  <a:tcPr marL="87286" marR="87286" marT="43643" marB="43643" anchor="ctr">
                    <a:lnL>
                      <a:noFill/>
                    </a:lnL>
                    <a:lnR>
                      <a:noFill/>
                    </a:lnR>
                    <a:lnT>
                      <a:noFill/>
                    </a:lnT>
                    <a:lnB>
                      <a:noFill/>
                    </a:lnB>
                    <a:noFill/>
                  </a:tcPr>
                </a:tc>
                <a:tc>
                  <a:txBody>
                    <a:bodyPr/>
                    <a:lstStyle/>
                    <a:p>
                      <a:pPr>
                        <a:buNone/>
                      </a:pPr>
                      <a:r>
                        <a:rPr lang="en-US" sz="1800" b="1"/>
                        <a:t>Develop resilient leadership</a:t>
                      </a:r>
                    </a:p>
                  </a:txBody>
                  <a:tcPr marL="87286" marR="87286" marT="43643" marB="43643" anchor="ctr">
                    <a:lnL>
                      <a:noFill/>
                    </a:lnL>
                    <a:lnR>
                      <a:noFill/>
                    </a:lnR>
                    <a:lnT>
                      <a:noFill/>
                    </a:lnT>
                    <a:lnB>
                      <a:noFill/>
                    </a:lnB>
                    <a:noFill/>
                  </a:tcPr>
                </a:tc>
                <a:extLst>
                  <a:ext uri="{0D108BD9-81ED-4DB2-BD59-A6C34878D82A}">
                    <a16:rowId xmlns:a16="http://schemas.microsoft.com/office/drawing/2014/main" val="725489819"/>
                  </a:ext>
                </a:extLst>
              </a:tr>
              <a:tr h="654489">
                <a:tc>
                  <a:txBody>
                    <a:bodyPr/>
                    <a:lstStyle/>
                    <a:p>
                      <a:pPr>
                        <a:buNone/>
                      </a:pPr>
                      <a:r>
                        <a:rPr lang="en-US" sz="1800" b="1"/>
                        <a:t>North America</a:t>
                      </a:r>
                    </a:p>
                  </a:txBody>
                  <a:tcPr marL="87286" marR="87286" marT="43643" marB="43643" anchor="ctr">
                    <a:lnL>
                      <a:noFill/>
                    </a:lnL>
                    <a:lnR>
                      <a:noFill/>
                    </a:lnR>
                    <a:lnT>
                      <a:noFill/>
                    </a:lnT>
                    <a:lnB>
                      <a:noFill/>
                    </a:lnB>
                    <a:noFill/>
                  </a:tcPr>
                </a:tc>
                <a:tc>
                  <a:txBody>
                    <a:bodyPr/>
                    <a:lstStyle/>
                    <a:p>
                      <a:pPr>
                        <a:buNone/>
                      </a:pPr>
                      <a:r>
                        <a:rPr lang="en-US" sz="1800" b="1"/>
                        <a:t>Media-driven ministries</a:t>
                      </a:r>
                    </a:p>
                  </a:txBody>
                  <a:tcPr marL="87286" marR="87286" marT="43643" marB="43643" anchor="ctr">
                    <a:lnL>
                      <a:noFill/>
                    </a:lnL>
                    <a:lnR>
                      <a:noFill/>
                    </a:lnR>
                    <a:lnT>
                      <a:noFill/>
                    </a:lnT>
                    <a:lnB>
                      <a:noFill/>
                    </a:lnB>
                    <a:noFill/>
                  </a:tcPr>
                </a:tc>
                <a:tc>
                  <a:txBody>
                    <a:bodyPr/>
                    <a:lstStyle/>
                    <a:p>
                      <a:pPr>
                        <a:buNone/>
                      </a:pPr>
                      <a:r>
                        <a:rPr lang="en-US" sz="1800" b="1"/>
                        <a:t>Celebrity pastor culture</a:t>
                      </a:r>
                    </a:p>
                  </a:txBody>
                  <a:tcPr marL="87286" marR="87286" marT="43643" marB="43643" anchor="ctr">
                    <a:lnL>
                      <a:noFill/>
                    </a:lnL>
                    <a:lnR>
                      <a:noFill/>
                    </a:lnR>
                    <a:lnT>
                      <a:noFill/>
                    </a:lnT>
                    <a:lnB>
                      <a:noFill/>
                    </a:lnB>
                    <a:noFill/>
                  </a:tcPr>
                </a:tc>
                <a:tc>
                  <a:txBody>
                    <a:bodyPr/>
                    <a:lstStyle/>
                    <a:p>
                      <a:pPr>
                        <a:buNone/>
                      </a:pPr>
                      <a:r>
                        <a:rPr lang="en-US" sz="1800" b="1"/>
                        <a:t>Promote humble servant leadership</a:t>
                      </a:r>
                    </a:p>
                  </a:txBody>
                  <a:tcPr marL="87286" marR="87286" marT="43643" marB="43643" anchor="ctr">
                    <a:lnL>
                      <a:noFill/>
                    </a:lnL>
                    <a:lnR>
                      <a:noFill/>
                    </a:lnR>
                    <a:lnT>
                      <a:noFill/>
                    </a:lnT>
                    <a:lnB>
                      <a:noFill/>
                    </a:lnB>
                    <a:noFill/>
                  </a:tcPr>
                </a:tc>
                <a:extLst>
                  <a:ext uri="{0D108BD9-81ED-4DB2-BD59-A6C34878D82A}">
                    <a16:rowId xmlns:a16="http://schemas.microsoft.com/office/drawing/2014/main" val="3994279554"/>
                  </a:ext>
                </a:extLst>
              </a:tr>
              <a:tr h="654489">
                <a:tc>
                  <a:txBody>
                    <a:bodyPr/>
                    <a:lstStyle/>
                    <a:p>
                      <a:pPr>
                        <a:buNone/>
                      </a:pPr>
                      <a:r>
                        <a:rPr lang="en-US" sz="1800" b="1"/>
                        <a:t>Digital global church</a:t>
                      </a:r>
                    </a:p>
                  </a:txBody>
                  <a:tcPr marL="87286" marR="87286" marT="43643" marB="43643" anchor="ctr">
                    <a:lnL>
                      <a:noFill/>
                    </a:lnL>
                    <a:lnR>
                      <a:noFill/>
                    </a:lnR>
                    <a:lnT>
                      <a:noFill/>
                    </a:lnT>
                    <a:lnB>
                      <a:noFill/>
                    </a:lnB>
                    <a:noFill/>
                  </a:tcPr>
                </a:tc>
                <a:tc>
                  <a:txBody>
                    <a:bodyPr/>
                    <a:lstStyle/>
                    <a:p>
                      <a:pPr>
                        <a:buNone/>
                      </a:pPr>
                      <a:r>
                        <a:rPr lang="en-US" sz="1800" b="1"/>
                        <a:t>Online ministry expansion</a:t>
                      </a:r>
                    </a:p>
                  </a:txBody>
                  <a:tcPr marL="87286" marR="87286" marT="43643" marB="43643" anchor="ctr">
                    <a:lnL>
                      <a:noFill/>
                    </a:lnL>
                    <a:lnR>
                      <a:noFill/>
                    </a:lnR>
                    <a:lnT>
                      <a:noFill/>
                    </a:lnT>
                    <a:lnB>
                      <a:noFill/>
                    </a:lnB>
                    <a:noFill/>
                  </a:tcPr>
                </a:tc>
                <a:tc>
                  <a:txBody>
                    <a:bodyPr/>
                    <a:lstStyle/>
                    <a:p>
                      <a:pPr>
                        <a:buNone/>
                      </a:pPr>
                      <a:r>
                        <a:rPr lang="en-US" sz="1800" b="1"/>
                        <a:t>Lack of accountability</a:t>
                      </a:r>
                    </a:p>
                  </a:txBody>
                  <a:tcPr marL="87286" marR="87286" marT="43643" marB="43643" anchor="ctr">
                    <a:lnL>
                      <a:noFill/>
                    </a:lnL>
                    <a:lnR>
                      <a:noFill/>
                    </a:lnR>
                    <a:lnT>
                      <a:noFill/>
                    </a:lnT>
                    <a:lnB>
                      <a:noFill/>
                    </a:lnB>
                    <a:noFill/>
                  </a:tcPr>
                </a:tc>
                <a:tc>
                  <a:txBody>
                    <a:bodyPr/>
                    <a:lstStyle/>
                    <a:p>
                      <a:pPr>
                        <a:buNone/>
                      </a:pPr>
                      <a:r>
                        <a:rPr lang="en-US" sz="1800" b="1" dirty="0"/>
                        <a:t>Establish ethical digital leadership</a:t>
                      </a:r>
                    </a:p>
                  </a:txBody>
                  <a:tcPr marL="87286" marR="87286" marT="43643" marB="43643" anchor="ctr">
                    <a:lnL>
                      <a:noFill/>
                    </a:lnL>
                    <a:lnR>
                      <a:noFill/>
                    </a:lnR>
                    <a:lnT>
                      <a:noFill/>
                    </a:lnT>
                    <a:lnB>
                      <a:noFill/>
                    </a:lnB>
                    <a:noFill/>
                  </a:tcPr>
                </a:tc>
                <a:extLst>
                  <a:ext uri="{0D108BD9-81ED-4DB2-BD59-A6C34878D82A}">
                    <a16:rowId xmlns:a16="http://schemas.microsoft.com/office/drawing/2014/main" val="3669196625"/>
                  </a:ext>
                </a:extLst>
              </a:tr>
            </a:tbl>
          </a:graphicData>
        </a:graphic>
      </p:graphicFrame>
    </p:spTree>
    <p:extLst>
      <p:ext uri="{BB962C8B-B14F-4D97-AF65-F5344CB8AC3E}">
        <p14:creationId xmlns:p14="http://schemas.microsoft.com/office/powerpoint/2010/main" val="144701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9E505-DDBA-5512-4BD7-2DCA0B96F492}"/>
              </a:ext>
            </a:extLst>
          </p:cNvPr>
          <p:cNvSpPr>
            <a:spLocks noGrp="1"/>
          </p:cNvSpPr>
          <p:nvPr>
            <p:ph type="title"/>
          </p:nvPr>
        </p:nvSpPr>
        <p:spPr>
          <a:xfrm>
            <a:off x="1156851" y="637762"/>
            <a:ext cx="9888496" cy="900131"/>
          </a:xfrm>
        </p:spPr>
        <p:txBody>
          <a:bodyPr vert="horz" lIns="91440" tIns="45720" rIns="91440" bIns="45720" rtlCol="0" anchor="t">
            <a:normAutofit/>
          </a:bodyPr>
          <a:lstStyle/>
          <a:p>
            <a:pPr lvl="0" indent="-228600" fontAlgn="base">
              <a:spcAft>
                <a:spcPts val="600"/>
              </a:spcAft>
            </a:pPr>
            <a:r>
              <a:rPr lang="en-US" altLang="en-US" sz="1300" b="1">
                <a:solidFill>
                  <a:schemeClr val="bg1"/>
                </a:solidFill>
              </a:rPr>
              <a:t>CHART 1 — H.O.L.Y. (How Our Life Yields)</a:t>
            </a:r>
            <a:br>
              <a:rPr lang="en-US" altLang="en-US" sz="1300" b="1">
                <a:solidFill>
                  <a:schemeClr val="bg1"/>
                </a:solidFill>
              </a:rPr>
            </a:br>
            <a:r>
              <a:rPr lang="en-US" altLang="en-US" sz="1300" b="1" i="1">
                <a:solidFill>
                  <a:schemeClr val="bg1"/>
                </a:solidFill>
              </a:rPr>
              <a:t>.</a:t>
            </a:r>
            <a:br>
              <a:rPr lang="en-US" altLang="en-US" sz="1300" b="1" i="1">
                <a:solidFill>
                  <a:schemeClr val="bg1"/>
                </a:solidFill>
              </a:rPr>
            </a:br>
            <a:r>
              <a:rPr lang="en-US" altLang="en-US" sz="1300" b="1" i="1">
                <a:solidFill>
                  <a:schemeClr val="bg1"/>
                </a:solidFill>
              </a:rPr>
              <a:t>ORIGINS, FORMATION, GROWTH, EXPRESSION,  ADAPTATION, TRANSMISSION </a:t>
            </a:r>
            <a:br>
              <a:rPr lang="en-US" altLang="en-US" sz="1300" b="1">
                <a:solidFill>
                  <a:schemeClr val="bg1"/>
                </a:solidFill>
              </a:rPr>
            </a:br>
            <a:endParaRPr lang="en-US" sz="1300" kern="1200">
              <a:solidFill>
                <a:schemeClr val="bg1"/>
              </a:solidFill>
              <a:latin typeface="+mj-lt"/>
              <a:ea typeface="+mj-ea"/>
              <a:cs typeface="+mj-cs"/>
            </a:endParaRP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A79EC197-233E-2444-A238-75CD7BBD1E6A}"/>
              </a:ext>
            </a:extLst>
          </p:cNvPr>
          <p:cNvSpPr>
            <a:spLocks noChangeArrowheads="1"/>
          </p:cNvSpPr>
          <p:nvPr/>
        </p:nvSpPr>
        <p:spPr bwMode="auto">
          <a:xfrm>
            <a:off x="1940256" y="3833199"/>
            <a:ext cx="8332826" cy="11199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effectLst/>
            </a:endParaRPr>
          </a:p>
        </p:txBody>
      </p:sp>
      <p:graphicFrame>
        <p:nvGraphicFramePr>
          <p:cNvPr id="4" name="Content Placeholder 3">
            <a:extLst>
              <a:ext uri="{FF2B5EF4-FFF2-40B4-BE49-F238E27FC236}">
                <a16:creationId xmlns:a16="http://schemas.microsoft.com/office/drawing/2014/main" id="{F7F02843-5B93-F3D4-BEAC-B6BEF1BCFBDE}"/>
              </a:ext>
            </a:extLst>
          </p:cNvPr>
          <p:cNvGraphicFramePr>
            <a:graphicFrameLocks noGrp="1"/>
          </p:cNvGraphicFramePr>
          <p:nvPr>
            <p:ph idx="1"/>
            <p:extLst>
              <p:ext uri="{D42A27DB-BD31-4B8C-83A1-F6EECF244321}">
                <p14:modId xmlns:p14="http://schemas.microsoft.com/office/powerpoint/2010/main" val="2796431756"/>
              </p:ext>
            </p:extLst>
          </p:nvPr>
        </p:nvGraphicFramePr>
        <p:xfrm>
          <a:off x="316089" y="1862667"/>
          <a:ext cx="11469510" cy="4820356"/>
        </p:xfrm>
        <a:graphic>
          <a:graphicData uri="http://schemas.openxmlformats.org/drawingml/2006/table">
            <a:tbl>
              <a:tblPr>
                <a:tableStyleId>{8799B23B-EC83-4686-B30A-512413B5E67A}</a:tableStyleId>
              </a:tblPr>
              <a:tblGrid>
                <a:gridCol w="672460">
                  <a:extLst>
                    <a:ext uri="{9D8B030D-6E8A-4147-A177-3AD203B41FA5}">
                      <a16:colId xmlns:a16="http://schemas.microsoft.com/office/drawing/2014/main" val="2231473224"/>
                    </a:ext>
                  </a:extLst>
                </a:gridCol>
                <a:gridCol w="1119408">
                  <a:extLst>
                    <a:ext uri="{9D8B030D-6E8A-4147-A177-3AD203B41FA5}">
                      <a16:colId xmlns:a16="http://schemas.microsoft.com/office/drawing/2014/main" val="499475356"/>
                    </a:ext>
                  </a:extLst>
                </a:gridCol>
                <a:gridCol w="1108326">
                  <a:extLst>
                    <a:ext uri="{9D8B030D-6E8A-4147-A177-3AD203B41FA5}">
                      <a16:colId xmlns:a16="http://schemas.microsoft.com/office/drawing/2014/main" val="146908815"/>
                    </a:ext>
                  </a:extLst>
                </a:gridCol>
                <a:gridCol w="3261215">
                  <a:extLst>
                    <a:ext uri="{9D8B030D-6E8A-4147-A177-3AD203B41FA5}">
                      <a16:colId xmlns:a16="http://schemas.microsoft.com/office/drawing/2014/main" val="840896962"/>
                    </a:ext>
                  </a:extLst>
                </a:gridCol>
                <a:gridCol w="2851539">
                  <a:extLst>
                    <a:ext uri="{9D8B030D-6E8A-4147-A177-3AD203B41FA5}">
                      <a16:colId xmlns:a16="http://schemas.microsoft.com/office/drawing/2014/main" val="4065579044"/>
                    </a:ext>
                  </a:extLst>
                </a:gridCol>
                <a:gridCol w="2456562">
                  <a:extLst>
                    <a:ext uri="{9D8B030D-6E8A-4147-A177-3AD203B41FA5}">
                      <a16:colId xmlns:a16="http://schemas.microsoft.com/office/drawing/2014/main" val="3830899372"/>
                    </a:ext>
                  </a:extLst>
                </a:gridCol>
              </a:tblGrid>
              <a:tr h="756137">
                <a:tc>
                  <a:txBody>
                    <a:bodyPr/>
                    <a:lstStyle/>
                    <a:p>
                      <a:pPr>
                        <a:buNone/>
                      </a:pPr>
                      <a:r>
                        <a:rPr lang="en-US" sz="1100" b="1" cap="none" spc="0">
                          <a:solidFill>
                            <a:schemeClr val="tx1"/>
                          </a:solidFill>
                        </a:rPr>
                        <a:t>LETTER</a:t>
                      </a:r>
                    </a:p>
                  </a:txBody>
                  <a:tcPr marL="0" marR="20578" marT="8230" marB="61734" anchor="ctr"/>
                </a:tc>
                <a:tc>
                  <a:txBody>
                    <a:bodyPr/>
                    <a:lstStyle/>
                    <a:p>
                      <a:pPr>
                        <a:buNone/>
                      </a:pPr>
                      <a:r>
                        <a:rPr lang="en-US" sz="1100" b="1" cap="none" spc="0">
                          <a:solidFill>
                            <a:schemeClr val="tx1"/>
                          </a:solidFill>
                        </a:rPr>
                        <a:t>CATEGORY</a:t>
                      </a:r>
                    </a:p>
                  </a:txBody>
                  <a:tcPr marL="0" marR="20578" marT="8230" marB="61734" anchor="ctr"/>
                </a:tc>
                <a:tc>
                  <a:txBody>
                    <a:bodyPr/>
                    <a:lstStyle/>
                    <a:p>
                      <a:pPr>
                        <a:buNone/>
                      </a:pPr>
                      <a:r>
                        <a:rPr lang="en-US" sz="1100" b="1" cap="none" spc="0">
                          <a:solidFill>
                            <a:schemeClr val="tx1"/>
                          </a:solidFill>
                        </a:rPr>
                        <a:t>MNEMONIC (SPELLED OUT)</a:t>
                      </a:r>
                    </a:p>
                  </a:txBody>
                  <a:tcPr marL="0" marR="20578" marT="8230" marB="61734" anchor="ctr"/>
                </a:tc>
                <a:tc>
                  <a:txBody>
                    <a:bodyPr/>
                    <a:lstStyle/>
                    <a:p>
                      <a:pPr>
                        <a:buNone/>
                      </a:pPr>
                      <a:r>
                        <a:rPr lang="en-US" sz="1100" b="1" cap="none" spc="0">
                          <a:solidFill>
                            <a:schemeClr val="tx1"/>
                          </a:solidFill>
                        </a:rPr>
                        <a:t>WHAT THE FIELDS MEAN (BRIEF DEFINITION)</a:t>
                      </a:r>
                    </a:p>
                  </a:txBody>
                  <a:tcPr marL="0" marR="20578" marT="8230" marB="61734" anchor="ctr"/>
                </a:tc>
                <a:tc>
                  <a:txBody>
                    <a:bodyPr/>
                    <a:lstStyle/>
                    <a:p>
                      <a:pPr>
                        <a:buNone/>
                      </a:pPr>
                      <a:r>
                        <a:rPr lang="en-US" sz="1100" b="1" cap="none" spc="0">
                          <a:solidFill>
                            <a:schemeClr val="tx1"/>
                          </a:solidFill>
                        </a:rPr>
                        <a:t>DESIGNED WITH YOU IN MIND (HOW IT WORKS FOR YOU)</a:t>
                      </a:r>
                    </a:p>
                  </a:txBody>
                  <a:tcPr marL="0" marR="20578" marT="8230" marB="61734" anchor="ctr"/>
                </a:tc>
                <a:tc>
                  <a:txBody>
                    <a:bodyPr/>
                    <a:lstStyle/>
                    <a:p>
                      <a:pPr>
                        <a:buNone/>
                      </a:pPr>
                      <a:r>
                        <a:rPr lang="en-US" sz="1100" b="1" cap="none" spc="0">
                          <a:solidFill>
                            <a:schemeClr val="tx1"/>
                          </a:solidFill>
                        </a:rPr>
                        <a:t>SCRIPTURE (SPELLED OUT)</a:t>
                      </a:r>
                    </a:p>
                  </a:txBody>
                  <a:tcPr marL="0" marR="20578" marT="8230" marB="61734" anchor="ctr"/>
                </a:tc>
                <a:extLst>
                  <a:ext uri="{0D108BD9-81ED-4DB2-BD59-A6C34878D82A}">
                    <a16:rowId xmlns:a16="http://schemas.microsoft.com/office/drawing/2014/main" val="939311679"/>
                  </a:ext>
                </a:extLst>
              </a:tr>
              <a:tr h="964071">
                <a:tc>
                  <a:txBody>
                    <a:bodyPr/>
                    <a:lstStyle/>
                    <a:p>
                      <a:pPr>
                        <a:buNone/>
                      </a:pPr>
                      <a:r>
                        <a:rPr lang="en-US" sz="1100" b="1" cap="none" spc="0">
                          <a:solidFill>
                            <a:schemeClr val="tx1"/>
                          </a:solidFill>
                        </a:rPr>
                        <a:t>H</a:t>
                      </a:r>
                    </a:p>
                  </a:txBody>
                  <a:tcPr marL="0" marR="20578" marT="8230" marB="61734" anchor="ctr"/>
                </a:tc>
                <a:tc>
                  <a:txBody>
                    <a:bodyPr/>
                    <a:lstStyle/>
                    <a:p>
                      <a:pPr>
                        <a:buNone/>
                      </a:pPr>
                      <a:r>
                        <a:rPr lang="en-US" sz="1100" b="1" cap="none" spc="0">
                          <a:solidFill>
                            <a:schemeClr val="tx1"/>
                          </a:solidFill>
                        </a:rPr>
                        <a:t>Human Systems</a:t>
                      </a:r>
                    </a:p>
                  </a:txBody>
                  <a:tcPr marL="0" marR="20578" marT="8230" marB="61734" anchor="ctr"/>
                </a:tc>
                <a:tc>
                  <a:txBody>
                    <a:bodyPr/>
                    <a:lstStyle/>
                    <a:p>
                      <a:pPr>
                        <a:buNone/>
                      </a:pPr>
                      <a:r>
                        <a:rPr lang="en-US" sz="1100" b="1" cap="none" spc="0">
                          <a:solidFill>
                            <a:schemeClr val="tx1"/>
                          </a:solidFill>
                        </a:rPr>
                        <a:t>PSALM</a:t>
                      </a:r>
                    </a:p>
                  </a:txBody>
                  <a:tcPr marL="0" marR="20578" marT="8230" marB="61734" anchor="ctr"/>
                </a:tc>
                <a:tc>
                  <a:txBody>
                    <a:bodyPr/>
                    <a:lstStyle/>
                    <a:p>
                      <a:pPr>
                        <a:buNone/>
                      </a:pPr>
                      <a:r>
                        <a:rPr lang="en-US" sz="1100" b="1" u="sng" cap="none" spc="0">
                          <a:solidFill>
                            <a:schemeClr val="tx1"/>
                          </a:solidFill>
                        </a:rPr>
                        <a:t>Psychology, Sociology, Anthropology, Linguistics, Meaning/History </a:t>
                      </a:r>
                      <a:r>
                        <a:rPr lang="en-US" sz="1100" b="1" cap="none" spc="0">
                          <a:solidFill>
                            <a:schemeClr val="tx1"/>
                          </a:solidFill>
                        </a:rPr>
                        <a:t>— how people think, relate, behave, form meaning, build culture.</a:t>
                      </a:r>
                    </a:p>
                  </a:txBody>
                  <a:tcPr marL="0" marR="20578" marT="8230" marB="61734" anchor="ctr"/>
                </a:tc>
                <a:tc>
                  <a:txBody>
                    <a:bodyPr/>
                    <a:lstStyle/>
                    <a:p>
                      <a:pPr>
                        <a:buNone/>
                      </a:pPr>
                      <a:r>
                        <a:rPr lang="en-US" sz="1100" b="1" cap="none" spc="0">
                          <a:solidFill>
                            <a:schemeClr val="tx1"/>
                          </a:solidFill>
                        </a:rPr>
                        <a:t>God designed human identity, community, language, and culture so you can form relationships, grow, heal, think, and belong.</a:t>
                      </a:r>
                    </a:p>
                  </a:txBody>
                  <a:tcPr marL="0" marR="20578" marT="8230" marB="61734" anchor="ctr"/>
                </a:tc>
                <a:tc>
                  <a:txBody>
                    <a:bodyPr/>
                    <a:lstStyle/>
                    <a:p>
                      <a:pPr>
                        <a:buNone/>
                      </a:pPr>
                      <a:r>
                        <a:rPr lang="en-US" sz="1100" b="1" cap="none" spc="0">
                          <a:solidFill>
                            <a:schemeClr val="tx1"/>
                          </a:solidFill>
                        </a:rPr>
                        <a:t>Genesis 2:7 — “And the LORD God formed man… and breathed into his nostrils the breath of life.”</a:t>
                      </a:r>
                    </a:p>
                  </a:txBody>
                  <a:tcPr marL="0" marR="20578" marT="8230" marB="61734" anchor="ctr"/>
                </a:tc>
                <a:extLst>
                  <a:ext uri="{0D108BD9-81ED-4DB2-BD59-A6C34878D82A}">
                    <a16:rowId xmlns:a16="http://schemas.microsoft.com/office/drawing/2014/main" val="3698222764"/>
                  </a:ext>
                </a:extLst>
              </a:tr>
              <a:tr h="1172006">
                <a:tc>
                  <a:txBody>
                    <a:bodyPr/>
                    <a:lstStyle/>
                    <a:p>
                      <a:pPr>
                        <a:buNone/>
                      </a:pPr>
                      <a:r>
                        <a:rPr lang="en-US" sz="1100" b="1" cap="none" spc="0">
                          <a:solidFill>
                            <a:schemeClr val="tx1"/>
                          </a:solidFill>
                        </a:rPr>
                        <a:t>O</a:t>
                      </a:r>
                    </a:p>
                  </a:txBody>
                  <a:tcPr marL="0" marR="20578" marT="8230" marB="61734" anchor="ctr"/>
                </a:tc>
                <a:tc>
                  <a:txBody>
                    <a:bodyPr/>
                    <a:lstStyle/>
                    <a:p>
                      <a:pPr>
                        <a:buNone/>
                      </a:pPr>
                      <a:r>
                        <a:rPr lang="en-US" sz="1100" b="1" cap="none" spc="0">
                          <a:solidFill>
                            <a:schemeClr val="tx1"/>
                          </a:solidFill>
                        </a:rPr>
                        <a:t>Operational Sciences</a:t>
                      </a:r>
                    </a:p>
                  </a:txBody>
                  <a:tcPr marL="0" marR="20578" marT="8230" marB="61734" anchor="ctr"/>
                </a:tc>
                <a:tc>
                  <a:txBody>
                    <a:bodyPr/>
                    <a:lstStyle/>
                    <a:p>
                      <a:pPr>
                        <a:buNone/>
                      </a:pPr>
                      <a:r>
                        <a:rPr lang="en-US" sz="1100" b="1" cap="none" spc="0">
                          <a:solidFill>
                            <a:schemeClr val="tx1"/>
                          </a:solidFill>
                        </a:rPr>
                        <a:t>MECHANIC</a:t>
                      </a:r>
                    </a:p>
                  </a:txBody>
                  <a:tcPr marL="0" marR="20578" marT="8230" marB="61734" anchor="ctr"/>
                </a:tc>
                <a:tc>
                  <a:txBody>
                    <a:bodyPr/>
                    <a:lstStyle/>
                    <a:p>
                      <a:pPr>
                        <a:buNone/>
                      </a:pPr>
                      <a:r>
                        <a:rPr lang="en-US" sz="1100" b="1" u="sng" cap="none" spc="0">
                          <a:solidFill>
                            <a:schemeClr val="tx1"/>
                          </a:solidFill>
                        </a:rPr>
                        <a:t>Medicine, Engineering, Computer Science, AI, Nursing, Info Systems, Chemistry </a:t>
                      </a:r>
                      <a:r>
                        <a:rPr lang="en-US" sz="1100" b="1" cap="none" spc="0">
                          <a:solidFill>
                            <a:schemeClr val="tx1"/>
                          </a:solidFill>
                        </a:rPr>
                        <a:t>— how tools, healing, machines, bodies, and digital systems work.</a:t>
                      </a:r>
                    </a:p>
                  </a:txBody>
                  <a:tcPr marL="0" marR="20578" marT="8230" marB="61734" anchor="ctr"/>
                </a:tc>
                <a:tc>
                  <a:txBody>
                    <a:bodyPr/>
                    <a:lstStyle/>
                    <a:p>
                      <a:pPr>
                        <a:buNone/>
                      </a:pPr>
                      <a:r>
                        <a:rPr lang="en-US" sz="1100" b="1" cap="none" spc="0">
                          <a:solidFill>
                            <a:schemeClr val="tx1"/>
                          </a:solidFill>
                        </a:rPr>
                        <a:t>God placed you in a world where technology, healing, and practical knowledge support life, solve problems, and extend your abilities.</a:t>
                      </a:r>
                    </a:p>
                  </a:txBody>
                  <a:tcPr marL="0" marR="20578" marT="8230" marB="61734" anchor="ctr"/>
                </a:tc>
                <a:tc>
                  <a:txBody>
                    <a:bodyPr/>
                    <a:lstStyle/>
                    <a:p>
                      <a:pPr>
                        <a:buNone/>
                      </a:pPr>
                      <a:r>
                        <a:rPr lang="en-US" sz="1100" b="1" cap="none" spc="0">
                          <a:solidFill>
                            <a:schemeClr val="tx1"/>
                          </a:solidFill>
                        </a:rPr>
                        <a:t>Exodus 31:3–4 — “I have filled him with the Spirit of God… in wisdom… to devise cunning works.”</a:t>
                      </a:r>
                    </a:p>
                  </a:txBody>
                  <a:tcPr marL="0" marR="20578" marT="8230" marB="61734" anchor="ctr"/>
                </a:tc>
                <a:extLst>
                  <a:ext uri="{0D108BD9-81ED-4DB2-BD59-A6C34878D82A}">
                    <a16:rowId xmlns:a16="http://schemas.microsoft.com/office/drawing/2014/main" val="56579966"/>
                  </a:ext>
                </a:extLst>
              </a:tr>
              <a:tr h="964071">
                <a:tc>
                  <a:txBody>
                    <a:bodyPr/>
                    <a:lstStyle/>
                    <a:p>
                      <a:pPr>
                        <a:buNone/>
                      </a:pPr>
                      <a:r>
                        <a:rPr lang="en-US" sz="1100" b="1" cap="none" spc="0">
                          <a:solidFill>
                            <a:schemeClr val="tx1"/>
                          </a:solidFill>
                        </a:rPr>
                        <a:t>L</a:t>
                      </a:r>
                    </a:p>
                  </a:txBody>
                  <a:tcPr marL="0" marR="20578" marT="8230" marB="61734" anchor="ctr"/>
                </a:tc>
                <a:tc>
                  <a:txBody>
                    <a:bodyPr/>
                    <a:lstStyle/>
                    <a:p>
                      <a:pPr>
                        <a:buNone/>
                      </a:pPr>
                      <a:r>
                        <a:rPr lang="en-US" sz="1100" b="1" cap="none" spc="0">
                          <a:solidFill>
                            <a:schemeClr val="tx1"/>
                          </a:solidFill>
                        </a:rPr>
                        <a:t>Logical Sciences</a:t>
                      </a:r>
                    </a:p>
                  </a:txBody>
                  <a:tcPr marL="0" marR="20578" marT="8230" marB="61734" anchor="ctr"/>
                </a:tc>
                <a:tc>
                  <a:txBody>
                    <a:bodyPr/>
                    <a:lstStyle/>
                    <a:p>
                      <a:pPr>
                        <a:buNone/>
                      </a:pPr>
                      <a:r>
                        <a:rPr lang="en-US" sz="1100" b="1" cap="none" spc="0">
                          <a:solidFill>
                            <a:schemeClr val="tx1"/>
                          </a:solidFill>
                        </a:rPr>
                        <a:t>LOGIC</a:t>
                      </a:r>
                    </a:p>
                  </a:txBody>
                  <a:tcPr marL="0" marR="20578" marT="8230" marB="61734" anchor="ctr"/>
                </a:tc>
                <a:tc>
                  <a:txBody>
                    <a:bodyPr/>
                    <a:lstStyle/>
                    <a:p>
                      <a:pPr>
                        <a:buNone/>
                      </a:pPr>
                      <a:r>
                        <a:rPr lang="en-US" sz="1100" b="1" u="sng" cap="none" spc="0">
                          <a:solidFill>
                            <a:schemeClr val="tx1"/>
                          </a:solidFill>
                        </a:rPr>
                        <a:t>Logic, Mathematics, Statistics, Information Theory, Cybernetics </a:t>
                      </a:r>
                      <a:r>
                        <a:rPr lang="en-US" sz="1100" b="1" cap="none" spc="0">
                          <a:solidFill>
                            <a:schemeClr val="tx1"/>
                          </a:solidFill>
                        </a:rPr>
                        <a:t>— truth, reasoning, patterns, order, structure, clear thinking.</a:t>
                      </a:r>
                    </a:p>
                  </a:txBody>
                  <a:tcPr marL="0" marR="20578" marT="8230" marB="61734" anchor="ctr"/>
                </a:tc>
                <a:tc>
                  <a:txBody>
                    <a:bodyPr/>
                    <a:lstStyle/>
                    <a:p>
                      <a:pPr>
                        <a:buNone/>
                      </a:pPr>
                      <a:r>
                        <a:rPr lang="en-US" sz="1100" b="1" cap="none" spc="0">
                          <a:solidFill>
                            <a:schemeClr val="tx1"/>
                          </a:solidFill>
                        </a:rPr>
                        <a:t>God made the universe understandable so you can reason, decide, plan, lead, and recognize truth from error.</a:t>
                      </a:r>
                    </a:p>
                  </a:txBody>
                  <a:tcPr marL="0" marR="20578" marT="8230" marB="61734" anchor="ctr"/>
                </a:tc>
                <a:tc>
                  <a:txBody>
                    <a:bodyPr/>
                    <a:lstStyle/>
                    <a:p>
                      <a:pPr>
                        <a:buNone/>
                      </a:pPr>
                      <a:r>
                        <a:rPr lang="en-US" sz="1100" b="1" cap="none" spc="0">
                          <a:solidFill>
                            <a:schemeClr val="tx1"/>
                          </a:solidFill>
                        </a:rPr>
                        <a:t>Isaiah 1:18 — “Come now, and let us reason together, saith the LORD.”</a:t>
                      </a:r>
                    </a:p>
                  </a:txBody>
                  <a:tcPr marL="0" marR="20578" marT="8230" marB="61734" anchor="ctr"/>
                </a:tc>
                <a:extLst>
                  <a:ext uri="{0D108BD9-81ED-4DB2-BD59-A6C34878D82A}">
                    <a16:rowId xmlns:a16="http://schemas.microsoft.com/office/drawing/2014/main" val="371690711"/>
                  </a:ext>
                </a:extLst>
              </a:tr>
              <a:tr h="964071">
                <a:tc>
                  <a:txBody>
                    <a:bodyPr/>
                    <a:lstStyle/>
                    <a:p>
                      <a:pPr>
                        <a:buNone/>
                      </a:pPr>
                      <a:r>
                        <a:rPr lang="en-US" sz="1100" b="1" cap="none" spc="0">
                          <a:solidFill>
                            <a:schemeClr val="tx1"/>
                          </a:solidFill>
                        </a:rPr>
                        <a:t>Y</a:t>
                      </a:r>
                    </a:p>
                  </a:txBody>
                  <a:tcPr marL="0" marR="20578" marT="8230" marB="61734" anchor="ctr"/>
                </a:tc>
                <a:tc>
                  <a:txBody>
                    <a:bodyPr/>
                    <a:lstStyle/>
                    <a:p>
                      <a:pPr>
                        <a:buNone/>
                      </a:pPr>
                      <a:r>
                        <a:rPr lang="en-US" sz="1100" b="1" cap="none" spc="0">
                          <a:solidFill>
                            <a:schemeClr val="tx1"/>
                          </a:solidFill>
                        </a:rPr>
                        <a:t>Yielding (Creative) Systems</a:t>
                      </a:r>
                    </a:p>
                  </a:txBody>
                  <a:tcPr marL="0" marR="20578" marT="8230" marB="61734" anchor="ctr"/>
                </a:tc>
                <a:tc>
                  <a:txBody>
                    <a:bodyPr/>
                    <a:lstStyle/>
                    <a:p>
                      <a:pPr>
                        <a:buNone/>
                      </a:pPr>
                      <a:r>
                        <a:rPr lang="en-US" sz="1100" b="1" cap="none" spc="0">
                          <a:solidFill>
                            <a:schemeClr val="tx1"/>
                          </a:solidFill>
                        </a:rPr>
                        <a:t>AMADA</a:t>
                      </a:r>
                    </a:p>
                  </a:txBody>
                  <a:tcPr marL="0" marR="20578" marT="8230" marB="61734" anchor="ctr"/>
                </a:tc>
                <a:tc>
                  <a:txBody>
                    <a:bodyPr/>
                    <a:lstStyle/>
                    <a:p>
                      <a:pPr>
                        <a:buNone/>
                      </a:pPr>
                      <a:r>
                        <a:rPr lang="en-US" sz="1100" b="1" u="sng" cap="none" spc="0">
                          <a:solidFill>
                            <a:schemeClr val="tx1"/>
                          </a:solidFill>
                        </a:rPr>
                        <a:t>Art, Music, Architecture, Design, Aesthetics/Media </a:t>
                      </a:r>
                      <a:r>
                        <a:rPr lang="en-US" sz="1100" b="1" cap="none" spc="0">
                          <a:solidFill>
                            <a:schemeClr val="tx1"/>
                          </a:solidFill>
                        </a:rPr>
                        <a:t>— creativity, imagination, beauty, symbol, meaning.</a:t>
                      </a:r>
                    </a:p>
                  </a:txBody>
                  <a:tcPr marL="0" marR="20578" marT="8230" marB="61734" anchor="ctr"/>
                </a:tc>
                <a:tc>
                  <a:txBody>
                    <a:bodyPr/>
                    <a:lstStyle/>
                    <a:p>
                      <a:pPr>
                        <a:buNone/>
                      </a:pPr>
                      <a:r>
                        <a:rPr lang="en-US" sz="1100" b="1" cap="none" spc="0">
                          <a:solidFill>
                            <a:schemeClr val="tx1"/>
                          </a:solidFill>
                        </a:rPr>
                        <a:t>God made you creative so you can express beauty, communicate hope, design environments, and reflect His image.</a:t>
                      </a:r>
                    </a:p>
                  </a:txBody>
                  <a:tcPr marL="0" marR="20578" marT="8230" marB="61734" anchor="ctr"/>
                </a:tc>
                <a:tc>
                  <a:txBody>
                    <a:bodyPr/>
                    <a:lstStyle/>
                    <a:p>
                      <a:pPr>
                        <a:buNone/>
                      </a:pPr>
                      <a:r>
                        <a:rPr lang="en-US" sz="1100" b="1" cap="none" spc="0" dirty="0">
                          <a:solidFill>
                            <a:schemeClr val="tx1"/>
                          </a:solidFill>
                        </a:rPr>
                        <a:t>Exodus 35:31–32 — “He hath filled him with the Spirit of God… in knowledge, and in all manner of workmanship.”</a:t>
                      </a:r>
                    </a:p>
                  </a:txBody>
                  <a:tcPr marL="0" marR="20578" marT="8230" marB="61734" anchor="ctr"/>
                </a:tc>
                <a:extLst>
                  <a:ext uri="{0D108BD9-81ED-4DB2-BD59-A6C34878D82A}">
                    <a16:rowId xmlns:a16="http://schemas.microsoft.com/office/drawing/2014/main" val="1650691030"/>
                  </a:ext>
                </a:extLst>
              </a:tr>
            </a:tbl>
          </a:graphicData>
        </a:graphic>
      </p:graphicFrame>
    </p:spTree>
    <p:extLst>
      <p:ext uri="{BB962C8B-B14F-4D97-AF65-F5344CB8AC3E}">
        <p14:creationId xmlns:p14="http://schemas.microsoft.com/office/powerpoint/2010/main" val="3025562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8C5875-B126-6AEA-7D12-561BB879CA1B}"/>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lvl="0" indent="-228600" fontAlgn="base">
              <a:spcAft>
                <a:spcPts val="600"/>
              </a:spcAft>
            </a:pPr>
            <a:r>
              <a:rPr lang="en-US" altLang="en-US" sz="1600" b="1">
                <a:solidFill>
                  <a:srgbClr val="FFFFFF"/>
                </a:solidFill>
              </a:rPr>
              <a:t>CHART 2 — S.P.A.C.E. (Holy Space in All Creation)</a:t>
            </a:r>
            <a:br>
              <a:rPr lang="en-US" altLang="en-US" sz="1600" b="1">
                <a:solidFill>
                  <a:srgbClr val="FFFFFF"/>
                </a:solidFill>
              </a:rPr>
            </a:br>
            <a:br>
              <a:rPr lang="en-US" altLang="en-US" sz="1600" b="1" i="1">
                <a:solidFill>
                  <a:srgbClr val="FFFFFF"/>
                </a:solidFill>
              </a:rPr>
            </a:br>
            <a:r>
              <a:rPr lang="en-US" altLang="en-US" sz="1600" b="1" i="1">
                <a:solidFill>
                  <a:srgbClr val="FFFFFF"/>
                </a:solidFill>
              </a:rPr>
              <a:t>ORIGINS, FORMATION, GROWTH, EXPRESSION,  ADAPTATION, TRANSMISSION </a:t>
            </a:r>
            <a:br>
              <a:rPr lang="en-US" altLang="en-US" sz="1600" b="1">
                <a:solidFill>
                  <a:srgbClr val="FFFFFF"/>
                </a:solidFill>
              </a:rPr>
            </a:br>
            <a:br>
              <a:rPr lang="en-US" altLang="en-US" sz="1600" b="1">
                <a:solidFill>
                  <a:srgbClr val="FFFFFF"/>
                </a:solidFill>
              </a:rPr>
            </a:br>
            <a:br>
              <a:rPr lang="en-US" altLang="en-US" sz="1600" b="1">
                <a:solidFill>
                  <a:srgbClr val="FFFFFF"/>
                </a:solidFill>
              </a:rPr>
            </a:br>
            <a:endParaRPr lang="en-US" sz="1600" b="1" kern="1200">
              <a:solidFill>
                <a:srgbClr val="FFFFFF"/>
              </a:solidFill>
              <a:latin typeface="+mj-lt"/>
              <a:ea typeface="+mj-ea"/>
              <a:cs typeface="+mj-cs"/>
            </a:endParaRPr>
          </a:p>
        </p:txBody>
      </p:sp>
      <p:sp>
        <p:nvSpPr>
          <p:cNvPr id="5" name="Rectangle 1">
            <a:extLst>
              <a:ext uri="{FF2B5EF4-FFF2-40B4-BE49-F238E27FC236}">
                <a16:creationId xmlns:a16="http://schemas.microsoft.com/office/drawing/2014/main" id="{A5C7FCBD-6A33-4801-A065-A9CC99328B4B}"/>
              </a:ext>
            </a:extLst>
          </p:cNvPr>
          <p:cNvSpPr>
            <a:spLocks noChangeArrowheads="1"/>
          </p:cNvSpPr>
          <p:nvPr/>
        </p:nvSpPr>
        <p:spPr bwMode="auto">
          <a:xfrm>
            <a:off x="7177176" y="1792224"/>
            <a:ext cx="4307527" cy="45171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en-US" b="0" i="0" u="none" strike="noStrike" cap="none" normalizeH="0" baseline="0" dirty="0">
              <a:ln>
                <a:noFill/>
              </a:ln>
              <a:effectLst/>
            </a:endParaRPr>
          </a:p>
        </p:txBody>
      </p:sp>
      <p:graphicFrame>
        <p:nvGraphicFramePr>
          <p:cNvPr id="4" name="Content Placeholder 3">
            <a:extLst>
              <a:ext uri="{FF2B5EF4-FFF2-40B4-BE49-F238E27FC236}">
                <a16:creationId xmlns:a16="http://schemas.microsoft.com/office/drawing/2014/main" id="{C2679EA6-1FCD-E4B0-86FF-82349325A5FB}"/>
              </a:ext>
            </a:extLst>
          </p:cNvPr>
          <p:cNvGraphicFramePr>
            <a:graphicFrameLocks noGrp="1"/>
          </p:cNvGraphicFramePr>
          <p:nvPr>
            <p:ph idx="1"/>
            <p:extLst>
              <p:ext uri="{D42A27DB-BD31-4B8C-83A1-F6EECF244321}">
                <p14:modId xmlns:p14="http://schemas.microsoft.com/office/powerpoint/2010/main" val="1782205792"/>
              </p:ext>
            </p:extLst>
          </p:nvPr>
        </p:nvGraphicFramePr>
        <p:xfrm>
          <a:off x="124177" y="2273574"/>
          <a:ext cx="11830754" cy="4477183"/>
        </p:xfrm>
        <a:graphic>
          <a:graphicData uri="http://schemas.openxmlformats.org/drawingml/2006/table">
            <a:tbl>
              <a:tblPr>
                <a:solidFill>
                  <a:schemeClr val="bg1"/>
                </a:solidFill>
              </a:tblPr>
              <a:tblGrid>
                <a:gridCol w="699486">
                  <a:extLst>
                    <a:ext uri="{9D8B030D-6E8A-4147-A177-3AD203B41FA5}">
                      <a16:colId xmlns:a16="http://schemas.microsoft.com/office/drawing/2014/main" val="1715478331"/>
                    </a:ext>
                  </a:extLst>
                </a:gridCol>
                <a:gridCol w="1470023">
                  <a:extLst>
                    <a:ext uri="{9D8B030D-6E8A-4147-A177-3AD203B41FA5}">
                      <a16:colId xmlns:a16="http://schemas.microsoft.com/office/drawing/2014/main" val="833456243"/>
                    </a:ext>
                  </a:extLst>
                </a:gridCol>
                <a:gridCol w="1238725">
                  <a:extLst>
                    <a:ext uri="{9D8B030D-6E8A-4147-A177-3AD203B41FA5}">
                      <a16:colId xmlns:a16="http://schemas.microsoft.com/office/drawing/2014/main" val="2906006045"/>
                    </a:ext>
                  </a:extLst>
                </a:gridCol>
                <a:gridCol w="3064973">
                  <a:extLst>
                    <a:ext uri="{9D8B030D-6E8A-4147-A177-3AD203B41FA5}">
                      <a16:colId xmlns:a16="http://schemas.microsoft.com/office/drawing/2014/main" val="2288268005"/>
                    </a:ext>
                  </a:extLst>
                </a:gridCol>
                <a:gridCol w="3252220">
                  <a:extLst>
                    <a:ext uri="{9D8B030D-6E8A-4147-A177-3AD203B41FA5}">
                      <a16:colId xmlns:a16="http://schemas.microsoft.com/office/drawing/2014/main" val="2315173191"/>
                    </a:ext>
                  </a:extLst>
                </a:gridCol>
                <a:gridCol w="2105327">
                  <a:extLst>
                    <a:ext uri="{9D8B030D-6E8A-4147-A177-3AD203B41FA5}">
                      <a16:colId xmlns:a16="http://schemas.microsoft.com/office/drawing/2014/main" val="3303081876"/>
                    </a:ext>
                  </a:extLst>
                </a:gridCol>
              </a:tblGrid>
              <a:tr h="478819">
                <a:tc>
                  <a:txBody>
                    <a:bodyPr/>
                    <a:lstStyle/>
                    <a:p>
                      <a:pPr>
                        <a:buNone/>
                      </a:pPr>
                      <a:r>
                        <a:rPr lang="en-US" sz="1200" b="1" cap="none" spc="0">
                          <a:solidFill>
                            <a:schemeClr val="tx1"/>
                          </a:solidFill>
                        </a:rPr>
                        <a:t>LETTER</a:t>
                      </a:r>
                    </a:p>
                  </a:txBody>
                  <a:tcPr marL="17972" marR="5310" marT="13825" marB="1382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CATEGORY</a:t>
                      </a:r>
                    </a:p>
                  </a:txBody>
                  <a:tcPr marL="17972" marR="5310" marT="13825" marB="1382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MNEMONIC (SPELLED OUT)</a:t>
                      </a:r>
                    </a:p>
                  </a:txBody>
                  <a:tcPr marL="17972" marR="5310" marT="13825" marB="1382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WHAT THE SCIENCES MEAN (BRIEF DEFINITION)</a:t>
                      </a:r>
                    </a:p>
                  </a:txBody>
                  <a:tcPr marL="17972" marR="5310" marT="13825" marB="1382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DESIGNED WITH YOU IN MIND (HOW IT WORKS FOR YOU)</a:t>
                      </a:r>
                    </a:p>
                  </a:txBody>
                  <a:tcPr marL="17972" marR="5310" marT="13825" marB="1382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SCRIPTURE (SPELLED OUT)</a:t>
                      </a:r>
                    </a:p>
                  </a:txBody>
                  <a:tcPr marL="17972" marR="5310" marT="13825" marB="13825"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986994095"/>
                  </a:ext>
                </a:extLst>
              </a:tr>
              <a:tr h="879886">
                <a:tc>
                  <a:txBody>
                    <a:bodyPr/>
                    <a:lstStyle/>
                    <a:p>
                      <a:pPr>
                        <a:buNone/>
                      </a:pPr>
                      <a:r>
                        <a:rPr lang="en-US" sz="1200" b="1" cap="none" spc="0">
                          <a:solidFill>
                            <a:schemeClr val="tx1"/>
                          </a:solidFill>
                        </a:rPr>
                        <a:t>S</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Scientific Foundations</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BI-PACKAGE</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u="sng" cap="none" spc="0">
                          <a:solidFill>
                            <a:schemeClr val="tx1"/>
                          </a:solidFill>
                        </a:rPr>
                        <a:t>Biology, DNA/Info Science, Physics, Astronomy, Chemistry, Geology, Ecology, Cosmology </a:t>
                      </a:r>
                      <a:r>
                        <a:rPr lang="en-US" sz="1200" b="1" cap="none" spc="0">
                          <a:solidFill>
                            <a:schemeClr val="tx1"/>
                          </a:solidFill>
                        </a:rPr>
                        <a:t>— how the universe functions.</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dirty="0">
                          <a:solidFill>
                            <a:schemeClr val="tx1"/>
                          </a:solidFill>
                        </a:rPr>
                        <a:t>God designed natural laws — biology, chemistry, physics — to sustain your body, support life, give stability, and allow discovery.</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Psalm 19:1 — “The heavens declare the glory of God; and the firmament showeth His handiwork.”</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14842126"/>
                  </a:ext>
                </a:extLst>
              </a:tr>
              <a:tr h="879886">
                <a:tc>
                  <a:txBody>
                    <a:bodyPr/>
                    <a:lstStyle/>
                    <a:p>
                      <a:pPr>
                        <a:buNone/>
                      </a:pPr>
                      <a:r>
                        <a:rPr lang="en-US" sz="1200" b="1" cap="none" spc="0">
                          <a:solidFill>
                            <a:schemeClr val="tx1"/>
                          </a:solidFill>
                        </a:rPr>
                        <a:t>P</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People Systems</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SAY-HEELP</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u="sng" cap="none" spc="0">
                          <a:solidFill>
                            <a:schemeClr val="tx1"/>
                          </a:solidFill>
                        </a:rPr>
                        <a:t>Sociology, Anthropology, Psychology, Economics, Education, Linguistics, Political Science </a:t>
                      </a:r>
                      <a:r>
                        <a:rPr lang="en-US" sz="1200" b="1" cap="none" spc="0">
                          <a:solidFill>
                            <a:schemeClr val="tx1"/>
                          </a:solidFill>
                        </a:rPr>
                        <a:t>— how people form community and society.</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God created families, cultures, language, and society so you can belong, connect, communicate, learn, and thrive.</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Genesis 1:27 — “So God created man in His own image…”</a:t>
                      </a:r>
                      <a:endParaRPr lang="en-US" sz="1200" b="1" cap="none" spc="0" dirty="0">
                        <a:solidFill>
                          <a:schemeClr val="tx1"/>
                        </a:solidFill>
                      </a:endParaRP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183287689"/>
                  </a:ext>
                </a:extLst>
              </a:tr>
              <a:tr h="879886">
                <a:tc>
                  <a:txBody>
                    <a:bodyPr/>
                    <a:lstStyle/>
                    <a:p>
                      <a:pPr>
                        <a:buNone/>
                      </a:pPr>
                      <a:r>
                        <a:rPr lang="en-US" sz="1200" b="1" cap="none" spc="0">
                          <a:solidFill>
                            <a:schemeClr val="tx1"/>
                          </a:solidFill>
                        </a:rPr>
                        <a:t>A</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Administration &amp; Governance</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FLIBEN</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u="sng" cap="none" spc="0">
                          <a:solidFill>
                            <a:schemeClr val="tx1"/>
                          </a:solidFill>
                        </a:rPr>
                        <a:t>Finance, Law, Business, Economics/Management, Nonprofit Leadership, Public Administration, Civic Systems.</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These systems were created to protect justice, steward resources, create order, and provide opportunity for human flourishing.</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Proverbs 29:2 — “When the righteous are in authority, the people rejoice…”</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258180660"/>
                  </a:ext>
                </a:extLst>
              </a:tr>
              <a:tr h="679353">
                <a:tc>
                  <a:txBody>
                    <a:bodyPr/>
                    <a:lstStyle/>
                    <a:p>
                      <a:pPr>
                        <a:buNone/>
                      </a:pPr>
                      <a:r>
                        <a:rPr lang="en-US" sz="1200" b="1" cap="none" spc="0">
                          <a:solidFill>
                            <a:schemeClr val="tx1"/>
                          </a:solidFill>
                        </a:rPr>
                        <a:t>C</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Care &amp; Healing Systems</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CPMEN</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u="sng" cap="none" spc="0">
                          <a:solidFill>
                            <a:schemeClr val="tx1"/>
                          </a:solidFill>
                        </a:rPr>
                        <a:t>Counseling, Public Health, Medicine, Epidemiology, Nursing, Behavioral Health </a:t>
                      </a:r>
                      <a:r>
                        <a:rPr lang="en-US" sz="1200" b="1" cap="none" spc="0">
                          <a:solidFill>
                            <a:schemeClr val="tx1"/>
                          </a:solidFill>
                        </a:rPr>
                        <a:t>— systems of healing.</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God embedded healing into creation — physically, mentally, emotionally — so you can recover, be restored, and become whole.</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200" b="1" cap="none" spc="0">
                          <a:solidFill>
                            <a:schemeClr val="tx1"/>
                          </a:solidFill>
                        </a:rPr>
                        <a:t>Exodus 15:26 — “For I am the LORD that healeth thee.”</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173952288"/>
                  </a:ext>
                </a:extLst>
              </a:tr>
              <a:tr h="679353">
                <a:tc>
                  <a:txBody>
                    <a:bodyPr/>
                    <a:lstStyle/>
                    <a:p>
                      <a:pPr>
                        <a:buNone/>
                      </a:pPr>
                      <a:r>
                        <a:rPr lang="en-US" sz="1200" b="1" cap="none" spc="0">
                          <a:solidFill>
                            <a:schemeClr val="tx1"/>
                          </a:solidFill>
                        </a:rPr>
                        <a:t>E</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Ecclesial &amp; Spiritual Systems</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PEWTU</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200" b="1" u="sng" cap="none" spc="0">
                          <a:solidFill>
                            <a:schemeClr val="tx1"/>
                          </a:solidFill>
                        </a:rPr>
                        <a:t>Pastoral Care, Ethics, Worship, Theology, Understanding Scripture </a:t>
                      </a:r>
                      <a:r>
                        <a:rPr lang="en-US" sz="1200" b="1" cap="none" spc="0">
                          <a:solidFill>
                            <a:schemeClr val="tx1"/>
                          </a:solidFill>
                        </a:rPr>
                        <a:t>— spiritual formation.</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200" b="1" cap="none" spc="0">
                          <a:solidFill>
                            <a:schemeClr val="tx1"/>
                          </a:solidFill>
                        </a:rPr>
                        <a:t>God created worship, ethics, and Scripture so you can find purpose, truth, identity, and transformation in Him.</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200" b="1" cap="none" spc="0" dirty="0">
                          <a:solidFill>
                            <a:schemeClr val="tx1"/>
                          </a:solidFill>
                        </a:rPr>
                        <a:t>1 Peter 1:16 — “Be ye holy; for I am holy.”</a:t>
                      </a:r>
                    </a:p>
                  </a:txBody>
                  <a:tcPr marL="17972" marR="5310" marT="13825" marB="13825"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3912395552"/>
                  </a:ext>
                </a:extLst>
              </a:tr>
            </a:tbl>
          </a:graphicData>
        </a:graphic>
      </p:graphicFrame>
    </p:spTree>
    <p:extLst>
      <p:ext uri="{BB962C8B-B14F-4D97-AF65-F5344CB8AC3E}">
        <p14:creationId xmlns:p14="http://schemas.microsoft.com/office/powerpoint/2010/main" val="465941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10C05E-DF4F-7DC1-E315-C2ECD73E185A}"/>
              </a:ext>
            </a:extLst>
          </p:cNvPr>
          <p:cNvSpPr>
            <a:spLocks noGrp="1"/>
          </p:cNvSpPr>
          <p:nvPr>
            <p:ph type="title"/>
          </p:nvPr>
        </p:nvSpPr>
        <p:spPr>
          <a:xfrm>
            <a:off x="1383564" y="348865"/>
            <a:ext cx="9718111" cy="1576446"/>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1" i="0" u="none" strike="noStrike" cap="none" normalizeH="0" baseline="0">
                <a:ln>
                  <a:noFill/>
                </a:ln>
                <a:solidFill>
                  <a:srgbClr val="FFFFFF"/>
                </a:solidFill>
                <a:effectLst/>
                <a:latin typeface="Arial" panose="020B0604020202020204" pitchFamily="34" charset="0"/>
              </a:rPr>
              <a:t>Spiritual Warfare Structure Chart (Ephesians 6:12 Framework)</a:t>
            </a: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solidFill>
                <a:srgbClr val="FFFFFF"/>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6974934-0565-00AA-ED5F-555D9CF70F09}"/>
              </a:ext>
            </a:extLst>
          </p:cNvPr>
          <p:cNvGraphicFramePr>
            <a:graphicFrameLocks noGrp="1"/>
          </p:cNvGraphicFramePr>
          <p:nvPr>
            <p:ph idx="1"/>
            <p:extLst>
              <p:ext uri="{D42A27DB-BD31-4B8C-83A1-F6EECF244321}">
                <p14:modId xmlns:p14="http://schemas.microsoft.com/office/powerpoint/2010/main" val="1315012776"/>
              </p:ext>
            </p:extLst>
          </p:nvPr>
        </p:nvGraphicFramePr>
        <p:xfrm>
          <a:off x="169333" y="2273574"/>
          <a:ext cx="11909777" cy="4640400"/>
        </p:xfrm>
        <a:graphic>
          <a:graphicData uri="http://schemas.openxmlformats.org/drawingml/2006/table">
            <a:tbl>
              <a:tblPr/>
              <a:tblGrid>
                <a:gridCol w="1417252">
                  <a:extLst>
                    <a:ext uri="{9D8B030D-6E8A-4147-A177-3AD203B41FA5}">
                      <a16:colId xmlns:a16="http://schemas.microsoft.com/office/drawing/2014/main" val="835360073"/>
                    </a:ext>
                  </a:extLst>
                </a:gridCol>
                <a:gridCol w="1491800">
                  <a:extLst>
                    <a:ext uri="{9D8B030D-6E8A-4147-A177-3AD203B41FA5}">
                      <a16:colId xmlns:a16="http://schemas.microsoft.com/office/drawing/2014/main" val="1459572636"/>
                    </a:ext>
                  </a:extLst>
                </a:gridCol>
                <a:gridCol w="1145490">
                  <a:extLst>
                    <a:ext uri="{9D8B030D-6E8A-4147-A177-3AD203B41FA5}">
                      <a16:colId xmlns:a16="http://schemas.microsoft.com/office/drawing/2014/main" val="3781092798"/>
                    </a:ext>
                  </a:extLst>
                </a:gridCol>
                <a:gridCol w="1167803">
                  <a:extLst>
                    <a:ext uri="{9D8B030D-6E8A-4147-A177-3AD203B41FA5}">
                      <a16:colId xmlns:a16="http://schemas.microsoft.com/office/drawing/2014/main" val="792553744"/>
                    </a:ext>
                  </a:extLst>
                </a:gridCol>
                <a:gridCol w="1444147">
                  <a:extLst>
                    <a:ext uri="{9D8B030D-6E8A-4147-A177-3AD203B41FA5}">
                      <a16:colId xmlns:a16="http://schemas.microsoft.com/office/drawing/2014/main" val="4096124673"/>
                    </a:ext>
                  </a:extLst>
                </a:gridCol>
                <a:gridCol w="2272922">
                  <a:extLst>
                    <a:ext uri="{9D8B030D-6E8A-4147-A177-3AD203B41FA5}">
                      <a16:colId xmlns:a16="http://schemas.microsoft.com/office/drawing/2014/main" val="1577568975"/>
                    </a:ext>
                  </a:extLst>
                </a:gridCol>
                <a:gridCol w="1529243">
                  <a:extLst>
                    <a:ext uri="{9D8B030D-6E8A-4147-A177-3AD203B41FA5}">
                      <a16:colId xmlns:a16="http://schemas.microsoft.com/office/drawing/2014/main" val="970637504"/>
                    </a:ext>
                  </a:extLst>
                </a:gridCol>
                <a:gridCol w="1441120">
                  <a:extLst>
                    <a:ext uri="{9D8B030D-6E8A-4147-A177-3AD203B41FA5}">
                      <a16:colId xmlns:a16="http://schemas.microsoft.com/office/drawing/2014/main" val="2967812819"/>
                    </a:ext>
                  </a:extLst>
                </a:gridCol>
              </a:tblGrid>
              <a:tr h="452237">
                <a:tc>
                  <a:txBody>
                    <a:bodyPr/>
                    <a:lstStyle/>
                    <a:p>
                      <a:pPr>
                        <a:buNone/>
                      </a:pPr>
                      <a:r>
                        <a:rPr lang="en-US" sz="1400" b="1"/>
                        <a:t>Category</a:t>
                      </a:r>
                    </a:p>
                  </a:txBody>
                  <a:tcPr marL="31968" marR="31968" marT="15984" marB="15984" anchor="ctr">
                    <a:lnL>
                      <a:noFill/>
                    </a:lnL>
                    <a:lnR>
                      <a:noFill/>
                    </a:lnR>
                    <a:lnT>
                      <a:noFill/>
                    </a:lnT>
                    <a:lnB>
                      <a:noFill/>
                    </a:lnB>
                    <a:noFill/>
                  </a:tcPr>
                </a:tc>
                <a:tc>
                  <a:txBody>
                    <a:bodyPr/>
                    <a:lstStyle/>
                    <a:p>
                      <a:pPr>
                        <a:buNone/>
                      </a:pPr>
                      <a:r>
                        <a:rPr lang="en-US" sz="1400" b="1"/>
                        <a:t>Greek Term</a:t>
                      </a:r>
                    </a:p>
                  </a:txBody>
                  <a:tcPr marL="31968" marR="31968" marT="15984" marB="15984" anchor="ctr">
                    <a:lnL>
                      <a:noFill/>
                    </a:lnL>
                    <a:lnR>
                      <a:noFill/>
                    </a:lnR>
                    <a:lnT>
                      <a:noFill/>
                    </a:lnT>
                    <a:lnB>
                      <a:noFill/>
                    </a:lnB>
                    <a:noFill/>
                  </a:tcPr>
                </a:tc>
                <a:tc>
                  <a:txBody>
                    <a:bodyPr/>
                    <a:lstStyle/>
                    <a:p>
                      <a:pPr>
                        <a:buNone/>
                      </a:pPr>
                      <a:r>
                        <a:rPr lang="en-US" sz="1400" b="1"/>
                        <a:t>Greek Meaning</a:t>
                      </a:r>
                    </a:p>
                  </a:txBody>
                  <a:tcPr marL="31968" marR="31968" marT="15984" marB="15984" anchor="ctr">
                    <a:lnL>
                      <a:noFill/>
                    </a:lnL>
                    <a:lnR>
                      <a:noFill/>
                    </a:lnR>
                    <a:lnT>
                      <a:noFill/>
                    </a:lnT>
                    <a:lnB>
                      <a:noFill/>
                    </a:lnB>
                    <a:noFill/>
                  </a:tcPr>
                </a:tc>
                <a:tc>
                  <a:txBody>
                    <a:bodyPr/>
                    <a:lstStyle/>
                    <a:p>
                      <a:pPr>
                        <a:buNone/>
                      </a:pPr>
                      <a:r>
                        <a:rPr lang="en-US" sz="1400" b="1"/>
                        <a:t>Level of Operation</a:t>
                      </a:r>
                    </a:p>
                  </a:txBody>
                  <a:tcPr marL="31968" marR="31968" marT="15984" marB="15984" anchor="ctr">
                    <a:lnL>
                      <a:noFill/>
                    </a:lnL>
                    <a:lnR>
                      <a:noFill/>
                    </a:lnR>
                    <a:lnT>
                      <a:noFill/>
                    </a:lnT>
                    <a:lnB>
                      <a:noFill/>
                    </a:lnB>
                    <a:noFill/>
                  </a:tcPr>
                </a:tc>
                <a:tc>
                  <a:txBody>
                    <a:bodyPr/>
                    <a:lstStyle/>
                    <a:p>
                      <a:pPr>
                        <a:buNone/>
                      </a:pPr>
                      <a:r>
                        <a:rPr lang="en-US" sz="1400" b="1"/>
                        <a:t>How It Functions</a:t>
                      </a:r>
                    </a:p>
                  </a:txBody>
                  <a:tcPr marL="31968" marR="31968" marT="15984" marB="15984" anchor="ctr">
                    <a:lnL>
                      <a:noFill/>
                    </a:lnL>
                    <a:lnR>
                      <a:noFill/>
                    </a:lnR>
                    <a:lnT>
                      <a:noFill/>
                    </a:lnT>
                    <a:lnB>
                      <a:noFill/>
                    </a:lnB>
                    <a:noFill/>
                  </a:tcPr>
                </a:tc>
                <a:tc>
                  <a:txBody>
                    <a:bodyPr/>
                    <a:lstStyle/>
                    <a:p>
                      <a:pPr>
                        <a:buNone/>
                      </a:pPr>
                      <a:r>
                        <a:rPr lang="en-US" sz="1400" b="1"/>
                        <a:t>Scripture (KJV – Spelled Out)</a:t>
                      </a:r>
                    </a:p>
                  </a:txBody>
                  <a:tcPr marL="31968" marR="31968" marT="15984" marB="15984" anchor="ctr">
                    <a:lnL>
                      <a:noFill/>
                    </a:lnL>
                    <a:lnR>
                      <a:noFill/>
                    </a:lnR>
                    <a:lnT>
                      <a:noFill/>
                    </a:lnT>
                    <a:lnB>
                      <a:noFill/>
                    </a:lnB>
                    <a:noFill/>
                  </a:tcPr>
                </a:tc>
                <a:tc>
                  <a:txBody>
                    <a:bodyPr/>
                    <a:lstStyle/>
                    <a:p>
                      <a:pPr>
                        <a:buNone/>
                      </a:pPr>
                      <a:r>
                        <a:rPr lang="en-US" sz="1400" b="1"/>
                        <a:t>Modern-Day Manifestation</a:t>
                      </a:r>
                    </a:p>
                  </a:txBody>
                  <a:tcPr marL="31968" marR="31968" marT="15984" marB="15984" anchor="ctr">
                    <a:lnL>
                      <a:noFill/>
                    </a:lnL>
                    <a:lnR>
                      <a:noFill/>
                    </a:lnR>
                    <a:lnT>
                      <a:noFill/>
                    </a:lnT>
                    <a:lnB>
                      <a:noFill/>
                    </a:lnB>
                    <a:noFill/>
                  </a:tcPr>
                </a:tc>
                <a:tc>
                  <a:txBody>
                    <a:bodyPr/>
                    <a:lstStyle/>
                    <a:p>
                      <a:pPr>
                        <a:buNone/>
                      </a:pPr>
                      <a:r>
                        <a:rPr lang="en-US" sz="1400" b="1"/>
                        <a:t>Kingdom Response</a:t>
                      </a:r>
                    </a:p>
                  </a:txBody>
                  <a:tcPr marL="31968" marR="31968" marT="15984" marB="15984" anchor="ctr">
                    <a:lnL>
                      <a:noFill/>
                    </a:lnL>
                    <a:lnR>
                      <a:noFill/>
                    </a:lnR>
                    <a:lnT>
                      <a:noFill/>
                    </a:lnT>
                    <a:lnB>
                      <a:noFill/>
                    </a:lnB>
                    <a:noFill/>
                  </a:tcPr>
                </a:tc>
                <a:extLst>
                  <a:ext uri="{0D108BD9-81ED-4DB2-BD59-A6C34878D82A}">
                    <a16:rowId xmlns:a16="http://schemas.microsoft.com/office/drawing/2014/main" val="285763144"/>
                  </a:ext>
                </a:extLst>
              </a:tr>
              <a:tr h="1027031">
                <a:tc>
                  <a:txBody>
                    <a:bodyPr/>
                    <a:lstStyle/>
                    <a:p>
                      <a:pPr>
                        <a:buNone/>
                      </a:pPr>
                      <a:r>
                        <a:rPr lang="en-US" sz="1600" b="1" u="sng" dirty="0"/>
                        <a:t>Principalities</a:t>
                      </a:r>
                    </a:p>
                  </a:txBody>
                  <a:tcPr marL="31968" marR="31968" marT="15984" marB="15984" anchor="ctr">
                    <a:lnL>
                      <a:noFill/>
                    </a:lnL>
                    <a:lnR>
                      <a:noFill/>
                    </a:lnR>
                    <a:lnT>
                      <a:noFill/>
                    </a:lnT>
                    <a:lnB>
                      <a:noFill/>
                    </a:lnB>
                    <a:noFill/>
                  </a:tcPr>
                </a:tc>
                <a:tc>
                  <a:txBody>
                    <a:bodyPr/>
                    <a:lstStyle/>
                    <a:p>
                      <a:pPr>
                        <a:buNone/>
                      </a:pPr>
                      <a:r>
                        <a:rPr lang="el-GR" sz="1400" b="1"/>
                        <a:t>ἀρχάς (</a:t>
                      </a:r>
                      <a:r>
                        <a:rPr lang="en-US" sz="1400" b="1"/>
                        <a:t>archas)</a:t>
                      </a:r>
                    </a:p>
                  </a:txBody>
                  <a:tcPr marL="31968" marR="31968" marT="15984" marB="15984" anchor="ctr">
                    <a:lnL>
                      <a:noFill/>
                    </a:lnL>
                    <a:lnR>
                      <a:noFill/>
                    </a:lnR>
                    <a:lnT>
                      <a:noFill/>
                    </a:lnT>
                    <a:lnB>
                      <a:noFill/>
                    </a:lnB>
                    <a:noFill/>
                  </a:tcPr>
                </a:tc>
                <a:tc>
                  <a:txBody>
                    <a:bodyPr/>
                    <a:lstStyle/>
                    <a:p>
                      <a:pPr>
                        <a:buNone/>
                      </a:pPr>
                      <a:r>
                        <a:rPr lang="en-US" sz="1400" b="1" dirty="0"/>
                        <a:t>First, chief, rulers, origins</a:t>
                      </a:r>
                    </a:p>
                  </a:txBody>
                  <a:tcPr marL="31968" marR="31968" marT="15984" marB="15984" anchor="ctr">
                    <a:lnL>
                      <a:noFill/>
                    </a:lnL>
                    <a:lnR>
                      <a:noFill/>
                    </a:lnR>
                    <a:lnT>
                      <a:noFill/>
                    </a:lnT>
                    <a:lnB>
                      <a:noFill/>
                    </a:lnB>
                    <a:noFill/>
                  </a:tcPr>
                </a:tc>
                <a:tc>
                  <a:txBody>
                    <a:bodyPr/>
                    <a:lstStyle/>
                    <a:p>
                      <a:pPr>
                        <a:buNone/>
                      </a:pPr>
                      <a:r>
                        <a:rPr lang="en-US" sz="1400" b="1"/>
                        <a:t>Territorial / System-Level (Macro)</a:t>
                      </a:r>
                    </a:p>
                  </a:txBody>
                  <a:tcPr marL="31968" marR="31968" marT="15984" marB="15984" anchor="ctr">
                    <a:lnL>
                      <a:noFill/>
                    </a:lnL>
                    <a:lnR>
                      <a:noFill/>
                    </a:lnR>
                    <a:lnT>
                      <a:noFill/>
                    </a:lnT>
                    <a:lnB>
                      <a:noFill/>
                    </a:lnB>
                    <a:noFill/>
                  </a:tcPr>
                </a:tc>
                <a:tc>
                  <a:txBody>
                    <a:bodyPr/>
                    <a:lstStyle/>
                    <a:p>
                      <a:pPr>
                        <a:buNone/>
                      </a:pPr>
                      <a:r>
                        <a:rPr lang="en-US" sz="1400" b="1"/>
                        <a:t>Governs regions, nations, systems of influence</a:t>
                      </a:r>
                    </a:p>
                  </a:txBody>
                  <a:tcPr marL="31968" marR="31968" marT="15984" marB="15984" anchor="ctr">
                    <a:lnL>
                      <a:noFill/>
                    </a:lnL>
                    <a:lnR>
                      <a:noFill/>
                    </a:lnR>
                    <a:lnT>
                      <a:noFill/>
                    </a:lnT>
                    <a:lnB>
                      <a:noFill/>
                    </a:lnB>
                    <a:noFill/>
                  </a:tcPr>
                </a:tc>
                <a:tc>
                  <a:txBody>
                    <a:bodyPr/>
                    <a:lstStyle/>
                    <a:p>
                      <a:pPr>
                        <a:buNone/>
                      </a:pPr>
                      <a:r>
                        <a:rPr lang="en-US" sz="1400" b="1"/>
                        <a:t>Ephesians 6:12 (KJV) – “For we wrestle not against flesh and blood, but against principalities…”</a:t>
                      </a:r>
                    </a:p>
                  </a:txBody>
                  <a:tcPr marL="31968" marR="31968" marT="15984" marB="15984" anchor="ctr">
                    <a:lnL>
                      <a:noFill/>
                    </a:lnL>
                    <a:lnR>
                      <a:noFill/>
                    </a:lnR>
                    <a:lnT>
                      <a:noFill/>
                    </a:lnT>
                    <a:lnB>
                      <a:noFill/>
                    </a:lnB>
                    <a:noFill/>
                  </a:tcPr>
                </a:tc>
                <a:tc>
                  <a:txBody>
                    <a:bodyPr/>
                    <a:lstStyle/>
                    <a:p>
                      <a:pPr>
                        <a:buNone/>
                      </a:pPr>
                      <a:r>
                        <a:rPr lang="en-US" sz="1400" b="1"/>
                        <a:t>Governmental corruption, systemic injustice, regional strongholds</a:t>
                      </a:r>
                    </a:p>
                  </a:txBody>
                  <a:tcPr marL="31968" marR="31968" marT="15984" marB="15984" anchor="ctr">
                    <a:lnL>
                      <a:noFill/>
                    </a:lnL>
                    <a:lnR>
                      <a:noFill/>
                    </a:lnR>
                    <a:lnT>
                      <a:noFill/>
                    </a:lnT>
                    <a:lnB>
                      <a:noFill/>
                    </a:lnB>
                    <a:noFill/>
                  </a:tcPr>
                </a:tc>
                <a:tc>
                  <a:txBody>
                    <a:bodyPr/>
                    <a:lstStyle/>
                    <a:p>
                      <a:pPr>
                        <a:buNone/>
                      </a:pPr>
                      <a:r>
                        <a:rPr lang="en-US" sz="1400" b="1"/>
                        <a:t>Apostolic authority, intercession, territorial prayer</a:t>
                      </a:r>
                    </a:p>
                  </a:txBody>
                  <a:tcPr marL="31968" marR="31968" marT="15984" marB="15984" anchor="ctr">
                    <a:lnL>
                      <a:noFill/>
                    </a:lnL>
                    <a:lnR>
                      <a:noFill/>
                    </a:lnR>
                    <a:lnT>
                      <a:noFill/>
                    </a:lnT>
                    <a:lnB>
                      <a:noFill/>
                    </a:lnB>
                    <a:noFill/>
                  </a:tcPr>
                </a:tc>
                <a:extLst>
                  <a:ext uri="{0D108BD9-81ED-4DB2-BD59-A6C34878D82A}">
                    <a16:rowId xmlns:a16="http://schemas.microsoft.com/office/drawing/2014/main" val="1441271976"/>
                  </a:ext>
                </a:extLst>
              </a:tr>
              <a:tr h="1022561">
                <a:tc>
                  <a:txBody>
                    <a:bodyPr/>
                    <a:lstStyle/>
                    <a:p>
                      <a:pPr>
                        <a:buNone/>
                      </a:pPr>
                      <a:r>
                        <a:rPr lang="en-US" sz="1600" b="1" u="sng"/>
                        <a:t>Powers</a:t>
                      </a:r>
                    </a:p>
                  </a:txBody>
                  <a:tcPr marL="31968" marR="31968" marT="15984" marB="15984" anchor="ctr">
                    <a:lnL>
                      <a:noFill/>
                    </a:lnL>
                    <a:lnR>
                      <a:noFill/>
                    </a:lnR>
                    <a:lnT>
                      <a:noFill/>
                    </a:lnT>
                    <a:lnB>
                      <a:noFill/>
                    </a:lnB>
                    <a:noFill/>
                  </a:tcPr>
                </a:tc>
                <a:tc>
                  <a:txBody>
                    <a:bodyPr/>
                    <a:lstStyle/>
                    <a:p>
                      <a:pPr>
                        <a:buNone/>
                      </a:pPr>
                      <a:r>
                        <a:rPr lang="el-GR" sz="1400" b="1"/>
                        <a:t>ἐξουσίας (</a:t>
                      </a:r>
                      <a:r>
                        <a:rPr lang="en-US" sz="1400" b="1"/>
                        <a:t>exousias)</a:t>
                      </a:r>
                    </a:p>
                  </a:txBody>
                  <a:tcPr marL="31968" marR="31968" marT="15984" marB="15984" anchor="ctr">
                    <a:lnL>
                      <a:noFill/>
                    </a:lnL>
                    <a:lnR>
                      <a:noFill/>
                    </a:lnR>
                    <a:lnT>
                      <a:noFill/>
                    </a:lnT>
                    <a:lnB>
                      <a:noFill/>
                    </a:lnB>
                    <a:noFill/>
                  </a:tcPr>
                </a:tc>
                <a:tc>
                  <a:txBody>
                    <a:bodyPr/>
                    <a:lstStyle/>
                    <a:p>
                      <a:pPr>
                        <a:buNone/>
                      </a:pPr>
                      <a:r>
                        <a:rPr lang="en-US" sz="1400" b="1"/>
                        <a:t>Delegated authority, influence</a:t>
                      </a:r>
                    </a:p>
                  </a:txBody>
                  <a:tcPr marL="31968" marR="31968" marT="15984" marB="15984" anchor="ctr">
                    <a:lnL>
                      <a:noFill/>
                    </a:lnL>
                    <a:lnR>
                      <a:noFill/>
                    </a:lnR>
                    <a:lnT>
                      <a:noFill/>
                    </a:lnT>
                    <a:lnB>
                      <a:noFill/>
                    </a:lnB>
                    <a:noFill/>
                  </a:tcPr>
                </a:tc>
                <a:tc>
                  <a:txBody>
                    <a:bodyPr/>
                    <a:lstStyle/>
                    <a:p>
                      <a:pPr>
                        <a:buNone/>
                      </a:pPr>
                      <a:r>
                        <a:rPr lang="en-US" sz="1400" b="1"/>
                        <a:t>Institutional / Structural (Macro–Mezzo)</a:t>
                      </a:r>
                    </a:p>
                  </a:txBody>
                  <a:tcPr marL="31968" marR="31968" marT="15984" marB="15984" anchor="ctr">
                    <a:lnL>
                      <a:noFill/>
                    </a:lnL>
                    <a:lnR>
                      <a:noFill/>
                    </a:lnR>
                    <a:lnT>
                      <a:noFill/>
                    </a:lnT>
                    <a:lnB>
                      <a:noFill/>
                    </a:lnB>
                    <a:noFill/>
                  </a:tcPr>
                </a:tc>
                <a:tc>
                  <a:txBody>
                    <a:bodyPr/>
                    <a:lstStyle/>
                    <a:p>
                      <a:pPr>
                        <a:buNone/>
                      </a:pPr>
                      <a:r>
                        <a:rPr lang="en-US" sz="1400" b="1" dirty="0"/>
                        <a:t>Operates through systems, institutions, policies</a:t>
                      </a:r>
                    </a:p>
                  </a:txBody>
                  <a:tcPr marL="31968" marR="31968" marT="15984" marB="15984" anchor="ctr">
                    <a:lnL>
                      <a:noFill/>
                    </a:lnL>
                    <a:lnR>
                      <a:noFill/>
                    </a:lnR>
                    <a:lnT>
                      <a:noFill/>
                    </a:lnT>
                    <a:lnB>
                      <a:noFill/>
                    </a:lnB>
                    <a:noFill/>
                  </a:tcPr>
                </a:tc>
                <a:tc>
                  <a:txBody>
                    <a:bodyPr/>
                    <a:lstStyle/>
                    <a:p>
                      <a:pPr>
                        <a:buNone/>
                      </a:pPr>
                      <a:r>
                        <a:rPr lang="en-US" sz="1400" b="1"/>
                        <a:t>Ephesians 6:12 (KJV) – “…against powers…”</a:t>
                      </a:r>
                    </a:p>
                  </a:txBody>
                  <a:tcPr marL="31968" marR="31968" marT="15984" marB="15984" anchor="ctr">
                    <a:lnL>
                      <a:noFill/>
                    </a:lnL>
                    <a:lnR>
                      <a:noFill/>
                    </a:lnR>
                    <a:lnT>
                      <a:noFill/>
                    </a:lnT>
                    <a:lnB>
                      <a:noFill/>
                    </a:lnB>
                    <a:noFill/>
                  </a:tcPr>
                </a:tc>
                <a:tc>
                  <a:txBody>
                    <a:bodyPr/>
                    <a:lstStyle/>
                    <a:p>
                      <a:pPr>
                        <a:buNone/>
                      </a:pPr>
                      <a:r>
                        <a:rPr lang="en-US" sz="1400" b="1"/>
                        <a:t>Media influence, economic control, institutional dysfunction</a:t>
                      </a:r>
                    </a:p>
                  </a:txBody>
                  <a:tcPr marL="31968" marR="31968" marT="15984" marB="15984" anchor="ctr">
                    <a:lnL>
                      <a:noFill/>
                    </a:lnL>
                    <a:lnR>
                      <a:noFill/>
                    </a:lnR>
                    <a:lnT>
                      <a:noFill/>
                    </a:lnT>
                    <a:lnB>
                      <a:noFill/>
                    </a:lnB>
                    <a:noFill/>
                  </a:tcPr>
                </a:tc>
                <a:tc>
                  <a:txBody>
                    <a:bodyPr/>
                    <a:lstStyle/>
                    <a:p>
                      <a:pPr>
                        <a:buNone/>
                      </a:pPr>
                      <a:r>
                        <a:rPr lang="en-US" sz="1400" b="1"/>
                        <a:t>Discernment, ethical leadership, truth in systems</a:t>
                      </a:r>
                    </a:p>
                  </a:txBody>
                  <a:tcPr marL="31968" marR="31968" marT="15984" marB="15984" anchor="ctr">
                    <a:lnL>
                      <a:noFill/>
                    </a:lnL>
                    <a:lnR>
                      <a:noFill/>
                    </a:lnR>
                    <a:lnT>
                      <a:noFill/>
                    </a:lnT>
                    <a:lnB>
                      <a:noFill/>
                    </a:lnB>
                    <a:noFill/>
                  </a:tcPr>
                </a:tc>
                <a:extLst>
                  <a:ext uri="{0D108BD9-81ED-4DB2-BD59-A6C34878D82A}">
                    <a16:rowId xmlns:a16="http://schemas.microsoft.com/office/drawing/2014/main" val="3762526617"/>
                  </a:ext>
                </a:extLst>
              </a:tr>
              <a:tr h="835433">
                <a:tc>
                  <a:txBody>
                    <a:bodyPr/>
                    <a:lstStyle/>
                    <a:p>
                      <a:pPr>
                        <a:buNone/>
                      </a:pPr>
                      <a:r>
                        <a:rPr lang="en-US" sz="1600" b="1" u="sng"/>
                        <a:t>Rulers of the Darkness of this World</a:t>
                      </a:r>
                    </a:p>
                  </a:txBody>
                  <a:tcPr marL="31968" marR="31968" marT="15984" marB="15984" anchor="ctr">
                    <a:lnL>
                      <a:noFill/>
                    </a:lnL>
                    <a:lnR>
                      <a:noFill/>
                    </a:lnR>
                    <a:lnT>
                      <a:noFill/>
                    </a:lnT>
                    <a:lnB>
                      <a:noFill/>
                    </a:lnB>
                    <a:noFill/>
                  </a:tcPr>
                </a:tc>
                <a:tc>
                  <a:txBody>
                    <a:bodyPr/>
                    <a:lstStyle/>
                    <a:p>
                      <a:pPr>
                        <a:buNone/>
                      </a:pPr>
                      <a:r>
                        <a:rPr lang="el-GR" sz="1400" b="1"/>
                        <a:t>κοσμοκράτορας (</a:t>
                      </a:r>
                      <a:r>
                        <a:rPr lang="en-US" sz="1400" b="1"/>
                        <a:t>kosmokratoras)</a:t>
                      </a:r>
                    </a:p>
                  </a:txBody>
                  <a:tcPr marL="31968" marR="31968" marT="15984" marB="15984" anchor="ctr">
                    <a:lnL>
                      <a:noFill/>
                    </a:lnL>
                    <a:lnR>
                      <a:noFill/>
                    </a:lnR>
                    <a:lnT>
                      <a:noFill/>
                    </a:lnT>
                    <a:lnB>
                      <a:noFill/>
                    </a:lnB>
                    <a:noFill/>
                  </a:tcPr>
                </a:tc>
                <a:tc>
                  <a:txBody>
                    <a:bodyPr/>
                    <a:lstStyle/>
                    <a:p>
                      <a:pPr>
                        <a:buNone/>
                      </a:pPr>
                      <a:r>
                        <a:rPr lang="en-US" sz="1400" b="1"/>
                        <a:t>World rulers of darkness</a:t>
                      </a:r>
                    </a:p>
                  </a:txBody>
                  <a:tcPr marL="31968" marR="31968" marT="15984" marB="15984" anchor="ctr">
                    <a:lnL>
                      <a:noFill/>
                    </a:lnL>
                    <a:lnR>
                      <a:noFill/>
                    </a:lnR>
                    <a:lnT>
                      <a:noFill/>
                    </a:lnT>
                    <a:lnB>
                      <a:noFill/>
                    </a:lnB>
                    <a:noFill/>
                  </a:tcPr>
                </a:tc>
                <a:tc>
                  <a:txBody>
                    <a:bodyPr/>
                    <a:lstStyle/>
                    <a:p>
                      <a:pPr>
                        <a:buNone/>
                      </a:pPr>
                      <a:r>
                        <a:rPr lang="en-US" sz="1400" b="1"/>
                        <a:t>Cultural / Ideological (Mezzo)</a:t>
                      </a:r>
                    </a:p>
                  </a:txBody>
                  <a:tcPr marL="31968" marR="31968" marT="15984" marB="15984" anchor="ctr">
                    <a:lnL>
                      <a:noFill/>
                    </a:lnL>
                    <a:lnR>
                      <a:noFill/>
                    </a:lnR>
                    <a:lnT>
                      <a:noFill/>
                    </a:lnT>
                    <a:lnB>
                      <a:noFill/>
                    </a:lnB>
                    <a:noFill/>
                  </a:tcPr>
                </a:tc>
                <a:tc>
                  <a:txBody>
                    <a:bodyPr/>
                    <a:lstStyle/>
                    <a:p>
                      <a:pPr>
                        <a:buNone/>
                      </a:pPr>
                      <a:r>
                        <a:rPr lang="en-US" sz="1400" b="1"/>
                        <a:t>Shapes worldviews, culture, norms, narratives</a:t>
                      </a:r>
                    </a:p>
                  </a:txBody>
                  <a:tcPr marL="31968" marR="31968" marT="15984" marB="15984" anchor="ctr">
                    <a:lnL>
                      <a:noFill/>
                    </a:lnL>
                    <a:lnR>
                      <a:noFill/>
                    </a:lnR>
                    <a:lnT>
                      <a:noFill/>
                    </a:lnT>
                    <a:lnB>
                      <a:noFill/>
                    </a:lnB>
                    <a:noFill/>
                  </a:tcPr>
                </a:tc>
                <a:tc>
                  <a:txBody>
                    <a:bodyPr/>
                    <a:lstStyle/>
                    <a:p>
                      <a:pPr>
                        <a:buNone/>
                      </a:pPr>
                      <a:r>
                        <a:rPr lang="en-US" sz="1400" b="1"/>
                        <a:t>Ephesians 6:12 (KJV) – “…against the rulers of the darkness of this world…”</a:t>
                      </a:r>
                    </a:p>
                  </a:txBody>
                  <a:tcPr marL="31968" marR="31968" marT="15984" marB="15984" anchor="ctr">
                    <a:lnL>
                      <a:noFill/>
                    </a:lnL>
                    <a:lnR>
                      <a:noFill/>
                    </a:lnR>
                    <a:lnT>
                      <a:noFill/>
                    </a:lnT>
                    <a:lnB>
                      <a:noFill/>
                    </a:lnB>
                    <a:noFill/>
                  </a:tcPr>
                </a:tc>
                <a:tc>
                  <a:txBody>
                    <a:bodyPr/>
                    <a:lstStyle/>
                    <a:p>
                      <a:pPr>
                        <a:buNone/>
                      </a:pPr>
                      <a:r>
                        <a:rPr lang="en-US" sz="1400" b="1"/>
                        <a:t>False ideologies, moral confusion, normalized darkness</a:t>
                      </a:r>
                    </a:p>
                  </a:txBody>
                  <a:tcPr marL="31968" marR="31968" marT="15984" marB="15984" anchor="ctr">
                    <a:lnL>
                      <a:noFill/>
                    </a:lnL>
                    <a:lnR>
                      <a:noFill/>
                    </a:lnR>
                    <a:lnT>
                      <a:noFill/>
                    </a:lnT>
                    <a:lnB>
                      <a:noFill/>
                    </a:lnB>
                    <a:noFill/>
                  </a:tcPr>
                </a:tc>
                <a:tc>
                  <a:txBody>
                    <a:bodyPr/>
                    <a:lstStyle/>
                    <a:p>
                      <a:pPr>
                        <a:buNone/>
                      </a:pPr>
                      <a:r>
                        <a:rPr lang="en-US" sz="1400" b="1"/>
                        <a:t>Teaching truth, renewing the mind, cultural engagement</a:t>
                      </a:r>
                    </a:p>
                  </a:txBody>
                  <a:tcPr marL="31968" marR="31968" marT="15984" marB="15984" anchor="ctr">
                    <a:lnL>
                      <a:noFill/>
                    </a:lnL>
                    <a:lnR>
                      <a:noFill/>
                    </a:lnR>
                    <a:lnT>
                      <a:noFill/>
                    </a:lnT>
                    <a:lnB>
                      <a:noFill/>
                    </a:lnB>
                    <a:noFill/>
                  </a:tcPr>
                </a:tc>
                <a:extLst>
                  <a:ext uri="{0D108BD9-81ED-4DB2-BD59-A6C34878D82A}">
                    <a16:rowId xmlns:a16="http://schemas.microsoft.com/office/drawing/2014/main" val="449172227"/>
                  </a:ext>
                </a:extLst>
              </a:tr>
              <a:tr h="1027031">
                <a:tc>
                  <a:txBody>
                    <a:bodyPr/>
                    <a:lstStyle/>
                    <a:p>
                      <a:pPr>
                        <a:buNone/>
                      </a:pPr>
                      <a:r>
                        <a:rPr lang="en-US" sz="1600" b="1" u="sng" dirty="0"/>
                        <a:t>Spiritual Wickedness in High Places</a:t>
                      </a:r>
                    </a:p>
                  </a:txBody>
                  <a:tcPr marL="31968" marR="31968" marT="15984" marB="15984" anchor="ctr">
                    <a:lnL>
                      <a:noFill/>
                    </a:lnL>
                    <a:lnR>
                      <a:noFill/>
                    </a:lnR>
                    <a:lnT>
                      <a:noFill/>
                    </a:lnT>
                    <a:lnB>
                      <a:noFill/>
                    </a:lnB>
                    <a:noFill/>
                  </a:tcPr>
                </a:tc>
                <a:tc>
                  <a:txBody>
                    <a:bodyPr/>
                    <a:lstStyle/>
                    <a:p>
                      <a:pPr>
                        <a:buNone/>
                      </a:pPr>
                      <a:r>
                        <a:rPr lang="el-GR" sz="1400" b="1"/>
                        <a:t>πνευματικὰ τῆς πονηρίας (</a:t>
                      </a:r>
                      <a:r>
                        <a:rPr lang="en-US" sz="1400" b="1"/>
                        <a:t>pneumatika tēs ponērias)</a:t>
                      </a:r>
                    </a:p>
                  </a:txBody>
                  <a:tcPr marL="31968" marR="31968" marT="15984" marB="15984" anchor="ctr">
                    <a:lnL>
                      <a:noFill/>
                    </a:lnL>
                    <a:lnR>
                      <a:noFill/>
                    </a:lnR>
                    <a:lnT>
                      <a:noFill/>
                    </a:lnT>
                    <a:lnB>
                      <a:noFill/>
                    </a:lnB>
                    <a:noFill/>
                  </a:tcPr>
                </a:tc>
                <a:tc>
                  <a:txBody>
                    <a:bodyPr/>
                    <a:lstStyle/>
                    <a:p>
                      <a:pPr>
                        <a:buNone/>
                      </a:pPr>
                      <a:r>
                        <a:rPr lang="en-US" sz="1400" b="1"/>
                        <a:t>Spiritual forces of evil</a:t>
                      </a:r>
                    </a:p>
                  </a:txBody>
                  <a:tcPr marL="31968" marR="31968" marT="15984" marB="15984" anchor="ctr">
                    <a:lnL>
                      <a:noFill/>
                    </a:lnL>
                    <a:lnR>
                      <a:noFill/>
                    </a:lnR>
                    <a:lnT>
                      <a:noFill/>
                    </a:lnT>
                    <a:lnB>
                      <a:noFill/>
                    </a:lnB>
                    <a:noFill/>
                  </a:tcPr>
                </a:tc>
                <a:tc>
                  <a:txBody>
                    <a:bodyPr/>
                    <a:lstStyle/>
                    <a:p>
                      <a:pPr>
                        <a:buNone/>
                      </a:pPr>
                      <a:r>
                        <a:rPr lang="en-US" sz="1400" b="1"/>
                        <a:t>Personal / Spiritual Realm (Micro–Spiritual)</a:t>
                      </a:r>
                    </a:p>
                  </a:txBody>
                  <a:tcPr marL="31968" marR="31968" marT="15984" marB="15984" anchor="ctr">
                    <a:lnL>
                      <a:noFill/>
                    </a:lnL>
                    <a:lnR>
                      <a:noFill/>
                    </a:lnR>
                    <a:lnT>
                      <a:noFill/>
                    </a:lnT>
                    <a:lnB>
                      <a:noFill/>
                    </a:lnB>
                    <a:noFill/>
                  </a:tcPr>
                </a:tc>
                <a:tc>
                  <a:txBody>
                    <a:bodyPr/>
                    <a:lstStyle/>
                    <a:p>
                      <a:pPr>
                        <a:buNone/>
                      </a:pPr>
                      <a:r>
                        <a:rPr lang="en-US" sz="1400" b="1"/>
                        <a:t>Direct spiritual attack, temptation, oppression</a:t>
                      </a:r>
                    </a:p>
                  </a:txBody>
                  <a:tcPr marL="31968" marR="31968" marT="15984" marB="15984" anchor="ctr">
                    <a:lnL>
                      <a:noFill/>
                    </a:lnL>
                    <a:lnR>
                      <a:noFill/>
                    </a:lnR>
                    <a:lnT>
                      <a:noFill/>
                    </a:lnT>
                    <a:lnB>
                      <a:noFill/>
                    </a:lnB>
                    <a:noFill/>
                  </a:tcPr>
                </a:tc>
                <a:tc>
                  <a:txBody>
                    <a:bodyPr/>
                    <a:lstStyle/>
                    <a:p>
                      <a:pPr>
                        <a:buNone/>
                      </a:pPr>
                      <a:r>
                        <a:rPr lang="en-US" sz="1400" b="1" dirty="0"/>
                        <a:t>Ephesians 6:12 (KJV) – “…against spiritual wickedness in high places.”</a:t>
                      </a:r>
                    </a:p>
                  </a:txBody>
                  <a:tcPr marL="31968" marR="31968" marT="15984" marB="15984" anchor="ctr">
                    <a:lnL>
                      <a:noFill/>
                    </a:lnL>
                    <a:lnR>
                      <a:noFill/>
                    </a:lnR>
                    <a:lnT>
                      <a:noFill/>
                    </a:lnT>
                    <a:lnB>
                      <a:noFill/>
                    </a:lnB>
                    <a:noFill/>
                  </a:tcPr>
                </a:tc>
                <a:tc>
                  <a:txBody>
                    <a:bodyPr/>
                    <a:lstStyle/>
                    <a:p>
                      <a:pPr>
                        <a:buNone/>
                      </a:pPr>
                      <a:r>
                        <a:rPr lang="en-US" sz="1400" b="1"/>
                        <a:t>Internal battles, temptation, oppression, spiritual heaviness</a:t>
                      </a:r>
                    </a:p>
                  </a:txBody>
                  <a:tcPr marL="31968" marR="31968" marT="15984" marB="15984" anchor="ctr">
                    <a:lnL>
                      <a:noFill/>
                    </a:lnL>
                    <a:lnR>
                      <a:noFill/>
                    </a:lnR>
                    <a:lnT>
                      <a:noFill/>
                    </a:lnT>
                    <a:lnB>
                      <a:noFill/>
                    </a:lnB>
                    <a:noFill/>
                  </a:tcPr>
                </a:tc>
                <a:tc>
                  <a:txBody>
                    <a:bodyPr/>
                    <a:lstStyle/>
                    <a:p>
                      <a:pPr>
                        <a:buNone/>
                      </a:pPr>
                      <a:r>
                        <a:rPr lang="en-US" sz="1400" b="1" dirty="0"/>
                        <a:t>Prayer, fasting, holiness, armor of God</a:t>
                      </a:r>
                    </a:p>
                  </a:txBody>
                  <a:tcPr marL="31968" marR="31968" marT="15984" marB="15984" anchor="ctr">
                    <a:lnL>
                      <a:noFill/>
                    </a:lnL>
                    <a:lnR>
                      <a:noFill/>
                    </a:lnR>
                    <a:lnT>
                      <a:noFill/>
                    </a:lnT>
                    <a:lnB>
                      <a:noFill/>
                    </a:lnB>
                    <a:noFill/>
                  </a:tcPr>
                </a:tc>
                <a:extLst>
                  <a:ext uri="{0D108BD9-81ED-4DB2-BD59-A6C34878D82A}">
                    <a16:rowId xmlns:a16="http://schemas.microsoft.com/office/drawing/2014/main" val="580026"/>
                  </a:ext>
                </a:extLst>
              </a:tr>
            </a:tbl>
          </a:graphicData>
        </a:graphic>
      </p:graphicFrame>
    </p:spTree>
    <p:extLst>
      <p:ext uri="{BB962C8B-B14F-4D97-AF65-F5344CB8AC3E}">
        <p14:creationId xmlns:p14="http://schemas.microsoft.com/office/powerpoint/2010/main" val="196220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9467C-37D9-8285-6E74-3F69705F7740}"/>
              </a:ext>
            </a:extLst>
          </p:cNvPr>
          <p:cNvSpPr>
            <a:spLocks noGrp="1"/>
          </p:cNvSpPr>
          <p:nvPr>
            <p:ph type="title"/>
          </p:nvPr>
        </p:nvSpPr>
        <p:spPr>
          <a:xfrm>
            <a:off x="1156851" y="637762"/>
            <a:ext cx="9888496" cy="900131"/>
          </a:xfrm>
        </p:spPr>
        <p:txBody>
          <a:bodyPr anchor="t">
            <a:normAutofit/>
          </a:bodyPr>
          <a:lstStyle/>
          <a:p>
            <a:r>
              <a:rPr lang="en-US" sz="4000" i="1">
                <a:solidFill>
                  <a:schemeClr val="bg1"/>
                </a:solidFill>
              </a:rPr>
              <a:t>Scriptural Foundation </a:t>
            </a:r>
          </a:p>
        </p:txBody>
      </p:sp>
      <p:sp>
        <p:nvSpPr>
          <p:cNvPr id="61" name="Rectangle 6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24EE05-6133-8525-3A94-2D998C3E4FB4}"/>
              </a:ext>
            </a:extLst>
          </p:cNvPr>
          <p:cNvSpPr>
            <a:spLocks noGrp="1"/>
          </p:cNvSpPr>
          <p:nvPr>
            <p:ph idx="1"/>
          </p:nvPr>
        </p:nvSpPr>
        <p:spPr>
          <a:xfrm>
            <a:off x="1155548" y="2217343"/>
            <a:ext cx="9880893" cy="3959619"/>
          </a:xfrm>
        </p:spPr>
        <p:txBody>
          <a:bodyPr>
            <a:normAutofit/>
          </a:bodyPr>
          <a:lstStyle/>
          <a:p>
            <a:pPr marL="0" indent="0">
              <a:buNone/>
            </a:pPr>
            <a:r>
              <a:rPr lang="en-US" sz="1500" b="1" i="1"/>
              <a:t>Acts 2:17</a:t>
            </a:r>
            <a:r>
              <a:rPr lang="en-US" sz="1500" i="1"/>
              <a:t>“And it shall come to pass in the last days, saith God, </a:t>
            </a:r>
            <a:r>
              <a:rPr lang="en-US" sz="1500" b="1" i="1"/>
              <a:t>I will pour out of my Spirit upon all flesh</a:t>
            </a:r>
            <a:r>
              <a:rPr lang="en-US" sz="1500" i="1"/>
              <a:t>: and your sons and your daughters shall prophesy, and your young men shall see </a:t>
            </a:r>
            <a:r>
              <a:rPr lang="en-US" sz="1500" b="1" i="1"/>
              <a:t>visions</a:t>
            </a:r>
            <a:r>
              <a:rPr lang="en-US" sz="1500" i="1"/>
              <a:t>, and your old men shall </a:t>
            </a:r>
            <a:r>
              <a:rPr lang="en-US" sz="1500" b="1" i="1"/>
              <a:t>dream dreams</a:t>
            </a:r>
            <a:r>
              <a:rPr lang="en-US" sz="1500" i="1"/>
              <a:t>:</a:t>
            </a:r>
            <a:r>
              <a:rPr lang="en-US" sz="1500" b="1" i="1"/>
              <a:t>14</a:t>
            </a:r>
            <a:r>
              <a:rPr lang="en-US" sz="1500" i="1"/>
              <a:t> Afterward he appeared unto the eleven as they sat at meat, and upbraided them with their unbelief and hardness of heart, because they believed not them which had seen him after he was risen.</a:t>
            </a:r>
          </a:p>
          <a:p>
            <a:pPr marL="0" indent="0">
              <a:buNone/>
            </a:pPr>
            <a:endParaRPr lang="en-US" sz="1500" i="1"/>
          </a:p>
          <a:p>
            <a:pPr marL="0" indent="0">
              <a:buNone/>
            </a:pPr>
            <a:r>
              <a:rPr lang="en-US" sz="1500" b="1" i="1"/>
              <a:t>Mark 16  The Great Commission15</a:t>
            </a:r>
            <a:r>
              <a:rPr lang="en-US" sz="1500" i="1"/>
              <a:t> And he said unto them, </a:t>
            </a:r>
            <a:r>
              <a:rPr lang="en-US" sz="1500" b="1" i="1"/>
              <a:t>Go ye into all the world, and preach the gospel to every creature.</a:t>
            </a:r>
            <a:r>
              <a:rPr lang="en-US" sz="1500" i="1"/>
              <a:t>; </a:t>
            </a:r>
            <a:r>
              <a:rPr lang="en-US" sz="1500" b="1" i="1"/>
              <a:t>16</a:t>
            </a:r>
            <a:r>
              <a:rPr lang="en-US" sz="1500" i="1"/>
              <a:t> He that believeth and is baptized shall be saved; but he that believeth not shall be damned.</a:t>
            </a:r>
            <a:r>
              <a:rPr lang="en-US" sz="1500" b="1" i="1"/>
              <a:t>17</a:t>
            </a:r>
            <a:r>
              <a:rPr lang="en-US" sz="1500" i="1"/>
              <a:t> And these signs shall follow them that believe;In my name shall they cast out devils; they shall </a:t>
            </a:r>
            <a:r>
              <a:rPr lang="en-US" sz="1500" b="1" i="1"/>
              <a:t>speak with new tongues;18</a:t>
            </a:r>
            <a:r>
              <a:rPr lang="en-US" sz="1500" i="1"/>
              <a:t> They shall take up serpents; and if they drink any deadly thing, it shall not hurt them;they shall lay hands on the sick, and they shall recover.</a:t>
            </a:r>
          </a:p>
          <a:p>
            <a:pPr marL="0" indent="0">
              <a:buNone/>
            </a:pPr>
            <a:endParaRPr lang="en-US" sz="1500" b="1" i="1"/>
          </a:p>
          <a:p>
            <a:pPr marL="0" indent="0">
              <a:buNone/>
            </a:pPr>
            <a:r>
              <a:rPr lang="en-US" sz="1500" b="1" i="1"/>
              <a:t>Acts 1: 7-9 </a:t>
            </a:r>
            <a:r>
              <a:rPr lang="en-US" sz="1500" b="1" i="1" baseline="30000"/>
              <a:t>8 </a:t>
            </a:r>
            <a:r>
              <a:rPr lang="en-US" sz="1500" i="1"/>
              <a:t>But ye </a:t>
            </a:r>
            <a:r>
              <a:rPr lang="en-US" sz="1500" b="1" i="1"/>
              <a:t>shall receive power </a:t>
            </a:r>
            <a:r>
              <a:rPr lang="en-US" sz="1500" i="1"/>
              <a:t>after the Holy Ghost is come upon you; and ye shall be witnesses unto Me both in</a:t>
            </a:r>
            <a:r>
              <a:rPr lang="en-US" sz="1500" b="1" i="1"/>
              <a:t> Jerusalem, and in all Judea and in Samaria, and unto the uttermost part of the earth.”</a:t>
            </a:r>
          </a:p>
        </p:txBody>
      </p:sp>
    </p:spTree>
    <p:extLst>
      <p:ext uri="{BB962C8B-B14F-4D97-AF65-F5344CB8AC3E}">
        <p14:creationId xmlns:p14="http://schemas.microsoft.com/office/powerpoint/2010/main" val="1200513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35382-5DA6-B08A-9769-59CE0593FF96}"/>
              </a:ext>
            </a:extLst>
          </p:cNvPr>
          <p:cNvSpPr>
            <a:spLocks noGrp="1"/>
          </p:cNvSpPr>
          <p:nvPr>
            <p:ph type="title"/>
          </p:nvPr>
        </p:nvSpPr>
        <p:spPr>
          <a:xfrm>
            <a:off x="1156851" y="637762"/>
            <a:ext cx="9888496" cy="900131"/>
          </a:xfrm>
        </p:spPr>
        <p:txBody>
          <a:bodyPr anchor="t">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Arial" panose="020B0604020202020204" pitchFamily="34" charset="0"/>
              </a:rPr>
              <a:t>Armor &amp; The Weapons of </a:t>
            </a:r>
            <a:r>
              <a:rPr lang="en-US" altLang="en-US" sz="2800" b="1">
                <a:solidFill>
                  <a:schemeClr val="bg1"/>
                </a:solidFill>
                <a:latin typeface="Arial" panose="020B0604020202020204" pitchFamily="34" charset="0"/>
              </a:rPr>
              <a:t>Our Warfare</a:t>
            </a:r>
            <a:br>
              <a:rPr lang="en-US" altLang="en-US" sz="2800" b="1">
                <a:solidFill>
                  <a:schemeClr val="bg1"/>
                </a:solidFill>
                <a:latin typeface="Arial" panose="020B0604020202020204" pitchFamily="34" charset="0"/>
              </a:rPr>
            </a:br>
            <a:r>
              <a:rPr lang="en-US" altLang="en-US" sz="2800" b="1">
                <a:solidFill>
                  <a:schemeClr val="bg1"/>
                </a:solidFill>
                <a:latin typeface="Arial" panose="020B0604020202020204" pitchFamily="34" charset="0"/>
              </a:rPr>
              <a:t> </a:t>
            </a:r>
            <a:r>
              <a:rPr kumimoji="0" lang="en-US" altLang="en-US" sz="2800" b="1" i="0" u="none" strike="noStrike" cap="none" normalizeH="0" baseline="0">
                <a:ln>
                  <a:noFill/>
                </a:ln>
                <a:solidFill>
                  <a:schemeClr val="bg1"/>
                </a:solidFill>
                <a:effectLst/>
                <a:latin typeface="Arial" panose="020B0604020202020204" pitchFamily="34" charset="0"/>
              </a:rPr>
              <a:t>(Ephesians 6:10–18)</a:t>
            </a:r>
          </a:p>
          <a:p>
            <a:pPr marL="0" marR="0" lvl="0" indent="0"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099CEB2-787A-E566-AAE6-A869A0ABDB77}"/>
              </a:ext>
            </a:extLst>
          </p:cNvPr>
          <p:cNvGraphicFramePr>
            <a:graphicFrameLocks noGrp="1"/>
          </p:cNvGraphicFramePr>
          <p:nvPr>
            <p:ph idx="1"/>
            <p:extLst>
              <p:ext uri="{D42A27DB-BD31-4B8C-83A1-F6EECF244321}">
                <p14:modId xmlns:p14="http://schemas.microsoft.com/office/powerpoint/2010/main" val="1605919281"/>
              </p:ext>
            </p:extLst>
          </p:nvPr>
        </p:nvGraphicFramePr>
        <p:xfrm>
          <a:off x="304800" y="1930401"/>
          <a:ext cx="11537244" cy="4917433"/>
        </p:xfrm>
        <a:graphic>
          <a:graphicData uri="http://schemas.openxmlformats.org/drawingml/2006/table">
            <a:tbl>
              <a:tblPr>
                <a:noFill/>
              </a:tblPr>
              <a:tblGrid>
                <a:gridCol w="1275304">
                  <a:extLst>
                    <a:ext uri="{9D8B030D-6E8A-4147-A177-3AD203B41FA5}">
                      <a16:colId xmlns:a16="http://schemas.microsoft.com/office/drawing/2014/main" val="311714232"/>
                    </a:ext>
                  </a:extLst>
                </a:gridCol>
                <a:gridCol w="1147029">
                  <a:extLst>
                    <a:ext uri="{9D8B030D-6E8A-4147-A177-3AD203B41FA5}">
                      <a16:colId xmlns:a16="http://schemas.microsoft.com/office/drawing/2014/main" val="2960967779"/>
                    </a:ext>
                  </a:extLst>
                </a:gridCol>
                <a:gridCol w="1489639">
                  <a:extLst>
                    <a:ext uri="{9D8B030D-6E8A-4147-A177-3AD203B41FA5}">
                      <a16:colId xmlns:a16="http://schemas.microsoft.com/office/drawing/2014/main" val="3827555918"/>
                    </a:ext>
                  </a:extLst>
                </a:gridCol>
                <a:gridCol w="946109">
                  <a:extLst>
                    <a:ext uri="{9D8B030D-6E8A-4147-A177-3AD203B41FA5}">
                      <a16:colId xmlns:a16="http://schemas.microsoft.com/office/drawing/2014/main" val="2758533729"/>
                    </a:ext>
                  </a:extLst>
                </a:gridCol>
                <a:gridCol w="1500280">
                  <a:extLst>
                    <a:ext uri="{9D8B030D-6E8A-4147-A177-3AD203B41FA5}">
                      <a16:colId xmlns:a16="http://schemas.microsoft.com/office/drawing/2014/main" val="1861492454"/>
                    </a:ext>
                  </a:extLst>
                </a:gridCol>
                <a:gridCol w="3366980">
                  <a:extLst>
                    <a:ext uri="{9D8B030D-6E8A-4147-A177-3AD203B41FA5}">
                      <a16:colId xmlns:a16="http://schemas.microsoft.com/office/drawing/2014/main" val="2273092795"/>
                    </a:ext>
                  </a:extLst>
                </a:gridCol>
                <a:gridCol w="1811903">
                  <a:extLst>
                    <a:ext uri="{9D8B030D-6E8A-4147-A177-3AD203B41FA5}">
                      <a16:colId xmlns:a16="http://schemas.microsoft.com/office/drawing/2014/main" val="3460989605"/>
                    </a:ext>
                  </a:extLst>
                </a:gridCol>
              </a:tblGrid>
              <a:tr h="273075">
                <a:tc>
                  <a:txBody>
                    <a:bodyPr/>
                    <a:lstStyle/>
                    <a:p>
                      <a:pPr>
                        <a:buNone/>
                      </a:pPr>
                      <a:r>
                        <a:rPr lang="en-US" sz="1200" b="1">
                          <a:solidFill>
                            <a:schemeClr val="tx1">
                              <a:lumMod val="85000"/>
                              <a:lumOff val="15000"/>
                            </a:schemeClr>
                          </a:solidFill>
                        </a:rPr>
                        <a:t>Weapon / Armor</a:t>
                      </a:r>
                    </a:p>
                  </a:txBody>
                  <a:tcPr marL="73927" marR="44357" marT="44357" marB="44357" anchor="ctr">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Greek Term</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Greek Meaning</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Type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Function in Warfare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Scripture (KJV – Spelled Out)</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Practical Application</a:t>
                      </a:r>
                    </a:p>
                  </a:txBody>
                  <a:tcPr marL="73927" marR="44357" marT="44357" marB="44357" anchor="ctr">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271410672"/>
                  </a:ext>
                </a:extLst>
              </a:tr>
              <a:tr h="620933">
                <a:tc>
                  <a:txBody>
                    <a:bodyPr/>
                    <a:lstStyle/>
                    <a:p>
                      <a:pPr>
                        <a:buNone/>
                      </a:pPr>
                      <a:r>
                        <a:rPr lang="en-US" sz="1200" b="1">
                          <a:solidFill>
                            <a:schemeClr val="tx1">
                              <a:lumMod val="85000"/>
                              <a:lumOff val="15000"/>
                            </a:schemeClr>
                          </a:solidFill>
                        </a:rPr>
                        <a:t>Belt of Truth</a:t>
                      </a:r>
                    </a:p>
                  </a:txBody>
                  <a:tcPr marL="73927" marR="44357" marT="44357" marB="4435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l-GR" sz="1200" b="1">
                          <a:solidFill>
                            <a:schemeClr val="tx1">
                              <a:lumMod val="85000"/>
                              <a:lumOff val="15000"/>
                            </a:schemeClr>
                          </a:solidFill>
                        </a:rPr>
                        <a:t>ἀλήθεια (</a:t>
                      </a:r>
                      <a:r>
                        <a:rPr lang="en-US" sz="1200" b="1">
                          <a:solidFill>
                            <a:schemeClr val="tx1">
                              <a:lumMod val="85000"/>
                              <a:lumOff val="15000"/>
                            </a:schemeClr>
                          </a:solidFill>
                        </a:rPr>
                        <a:t>alētheia)</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Truth, reality, that which is not hidden</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Foundation</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Holds everything together; counters deception</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Ephesians 6:14 (KJV) – “Stand therefore, having your loins girt about with truth…”</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Live honestly, know God’s Word, reject lies</a:t>
                      </a:r>
                    </a:p>
                  </a:txBody>
                  <a:tcPr marL="73927" marR="44357" marT="44357" marB="4435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114573839"/>
                  </a:ext>
                </a:extLst>
              </a:tr>
              <a:tr h="620933">
                <a:tc>
                  <a:txBody>
                    <a:bodyPr/>
                    <a:lstStyle/>
                    <a:p>
                      <a:pPr>
                        <a:buNone/>
                      </a:pPr>
                      <a:r>
                        <a:rPr lang="en-US" sz="1200" b="1">
                          <a:solidFill>
                            <a:schemeClr val="tx1">
                              <a:lumMod val="85000"/>
                              <a:lumOff val="15000"/>
                            </a:schemeClr>
                          </a:solidFill>
                        </a:rPr>
                        <a:t>Breastplate of Righteousness</a:t>
                      </a:r>
                    </a:p>
                  </a:txBody>
                  <a:tcPr marL="73927" marR="44357" marT="44357" marB="4435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l-GR" sz="1200" b="1">
                          <a:solidFill>
                            <a:schemeClr val="tx1">
                              <a:lumMod val="85000"/>
                              <a:lumOff val="15000"/>
                            </a:schemeClr>
                          </a:solidFill>
                        </a:rPr>
                        <a:t>δικαιοσύνη (</a:t>
                      </a:r>
                      <a:r>
                        <a:rPr lang="en-US" sz="1200" b="1">
                          <a:solidFill>
                            <a:schemeClr val="tx1">
                              <a:lumMod val="85000"/>
                              <a:lumOff val="15000"/>
                            </a:schemeClr>
                          </a:solidFill>
                        </a:rPr>
                        <a:t>dikaiosynē)</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Right standing, justice, integrity</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Protection (Heart)</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Guards heart, motives, and character</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Ephesians 6:14 (KJV) – “…having on the breastplate of righteousness;”</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Live upright, maintain integrity, align with God</a:t>
                      </a:r>
                    </a:p>
                  </a:txBody>
                  <a:tcPr marL="73927" marR="44357" marT="44357" marB="4435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653435313"/>
                  </a:ext>
                </a:extLst>
              </a:tr>
              <a:tr h="799102">
                <a:tc>
                  <a:txBody>
                    <a:bodyPr/>
                    <a:lstStyle/>
                    <a:p>
                      <a:pPr>
                        <a:buNone/>
                      </a:pPr>
                      <a:r>
                        <a:rPr lang="en-US" sz="1200" b="1">
                          <a:solidFill>
                            <a:schemeClr val="tx1">
                              <a:lumMod val="85000"/>
                              <a:lumOff val="15000"/>
                            </a:schemeClr>
                          </a:solidFill>
                        </a:rPr>
                        <a:t>Shoes of the Gospel of Peace</a:t>
                      </a:r>
                    </a:p>
                  </a:txBody>
                  <a:tcPr marL="73927" marR="44357" marT="44357" marB="4435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l-GR" sz="1200" b="1">
                          <a:solidFill>
                            <a:schemeClr val="tx1">
                              <a:lumMod val="85000"/>
                              <a:lumOff val="15000"/>
                            </a:schemeClr>
                          </a:solidFill>
                        </a:rPr>
                        <a:t>εἰρήνη (</a:t>
                      </a:r>
                      <a:r>
                        <a:rPr lang="en-US" sz="1200" b="1">
                          <a:solidFill>
                            <a:schemeClr val="tx1">
                              <a:lumMod val="85000"/>
                              <a:lumOff val="15000"/>
                            </a:schemeClr>
                          </a:solidFill>
                        </a:rPr>
                        <a:t>eirēnē)</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Peace, wholeness, stability</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Mobility</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Stabilizes movement; prepares for mission</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Ephesians 6:15 (KJV) – “And your feet shod with the preparation of the gospel of peace;”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Walk in peace, carry the message, stay grounded</a:t>
                      </a:r>
                    </a:p>
                  </a:txBody>
                  <a:tcPr marL="73927" marR="44357" marT="44357" marB="4435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745025136"/>
                  </a:ext>
                </a:extLst>
              </a:tr>
              <a:tr h="620933">
                <a:tc>
                  <a:txBody>
                    <a:bodyPr/>
                    <a:lstStyle/>
                    <a:p>
                      <a:pPr>
                        <a:buNone/>
                      </a:pPr>
                      <a:r>
                        <a:rPr lang="en-US" sz="1200" b="1">
                          <a:solidFill>
                            <a:schemeClr val="tx1">
                              <a:lumMod val="85000"/>
                              <a:lumOff val="15000"/>
                            </a:schemeClr>
                          </a:solidFill>
                        </a:rPr>
                        <a:t>Shield of Faith</a:t>
                      </a:r>
                    </a:p>
                  </a:txBody>
                  <a:tcPr marL="73927" marR="44357" marT="44357" marB="4435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l-GR" sz="1200" b="1">
                          <a:solidFill>
                            <a:schemeClr val="tx1">
                              <a:lumMod val="85000"/>
                              <a:lumOff val="15000"/>
                            </a:schemeClr>
                          </a:solidFill>
                        </a:rPr>
                        <a:t>πίστις (</a:t>
                      </a:r>
                      <a:r>
                        <a:rPr lang="en-US" sz="1200" b="1">
                          <a:solidFill>
                            <a:schemeClr val="tx1">
                              <a:lumMod val="85000"/>
                              <a:lumOff val="15000"/>
                            </a:schemeClr>
                          </a:solidFill>
                        </a:rPr>
                        <a:t>pistis)</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Faith, trust, confidence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Defense (Mobile)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Blocks attacks (“fiery darts”)</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Ephesians 6:16 (KJV) – “Above all, taking the shield of faith, wherewith ye shall be able to quench all the fiery darts of the wicked.”</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Trust God under pressure, resist doubt and fear</a:t>
                      </a:r>
                    </a:p>
                  </a:txBody>
                  <a:tcPr marL="73927" marR="44357" marT="44357" marB="4435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361561173"/>
                  </a:ext>
                </a:extLst>
              </a:tr>
              <a:tr h="620933">
                <a:tc>
                  <a:txBody>
                    <a:bodyPr/>
                    <a:lstStyle/>
                    <a:p>
                      <a:pPr>
                        <a:buNone/>
                      </a:pPr>
                      <a:r>
                        <a:rPr lang="en-US" sz="1200" b="1">
                          <a:solidFill>
                            <a:schemeClr val="tx1">
                              <a:lumMod val="85000"/>
                              <a:lumOff val="15000"/>
                            </a:schemeClr>
                          </a:solidFill>
                        </a:rPr>
                        <a:t>Helmet of Salvation</a:t>
                      </a:r>
                    </a:p>
                  </a:txBody>
                  <a:tcPr marL="73927" marR="44357" marT="44357" marB="4435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l-GR" sz="1200" b="1">
                          <a:solidFill>
                            <a:schemeClr val="tx1">
                              <a:lumMod val="85000"/>
                              <a:lumOff val="15000"/>
                            </a:schemeClr>
                          </a:solidFill>
                        </a:rPr>
                        <a:t>σωτηρία (</a:t>
                      </a:r>
                      <a:r>
                        <a:rPr lang="en-US" sz="1200" b="1">
                          <a:solidFill>
                            <a:schemeClr val="tx1">
                              <a:lumMod val="85000"/>
                              <a:lumOff val="15000"/>
                            </a:schemeClr>
                          </a:solidFill>
                        </a:rPr>
                        <a:t>sōtēria)</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Deliverance, rescue, salvation</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Protection (Mind)</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Guards thoughts, identity, and assurance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Ephesians 6:17 (KJV) – “And take the helmet of salvation…”</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Protect your mind, remember who you are in Christ</a:t>
                      </a:r>
                    </a:p>
                  </a:txBody>
                  <a:tcPr marL="73927" marR="44357" marT="44357" marB="4435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050258657"/>
                  </a:ext>
                </a:extLst>
              </a:tr>
              <a:tr h="620933">
                <a:tc>
                  <a:txBody>
                    <a:bodyPr/>
                    <a:lstStyle/>
                    <a:p>
                      <a:pPr>
                        <a:buNone/>
                      </a:pPr>
                      <a:r>
                        <a:rPr lang="en-US" sz="1200" b="1">
                          <a:solidFill>
                            <a:schemeClr val="tx1">
                              <a:lumMod val="85000"/>
                              <a:lumOff val="15000"/>
                            </a:schemeClr>
                          </a:solidFill>
                        </a:rPr>
                        <a:t>Sword of the Spirit (Word of God)</a:t>
                      </a:r>
                    </a:p>
                  </a:txBody>
                  <a:tcPr marL="73927" marR="44357" marT="44357" marB="4435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l-GR" sz="1200" b="1">
                          <a:solidFill>
                            <a:schemeClr val="tx1">
                              <a:lumMod val="85000"/>
                              <a:lumOff val="15000"/>
                            </a:schemeClr>
                          </a:solidFill>
                        </a:rPr>
                        <a:t>ῥῆμα (</a:t>
                      </a:r>
                      <a:r>
                        <a:rPr lang="en-US" sz="1200" b="1">
                          <a:solidFill>
                            <a:schemeClr val="tx1">
                              <a:lumMod val="85000"/>
                              <a:lumOff val="15000"/>
                            </a:schemeClr>
                          </a:solidFill>
                        </a:rPr>
                        <a:t>rhēma)</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Spoken word, revealed word</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Offense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Attacks lies; releases divine authority</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Ephesians 6:17 (KJV) – “…and the sword of the Spirit, which is the word of God:”</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buNone/>
                      </a:pPr>
                      <a:r>
                        <a:rPr lang="en-US" sz="1200" b="1">
                          <a:solidFill>
                            <a:schemeClr val="tx1">
                              <a:lumMod val="85000"/>
                              <a:lumOff val="15000"/>
                            </a:schemeClr>
                          </a:solidFill>
                        </a:rPr>
                        <a:t>Speak the Word, apply Scripture in real situations</a:t>
                      </a:r>
                    </a:p>
                  </a:txBody>
                  <a:tcPr marL="73927" marR="44357" marT="44357" marB="4435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490713558"/>
                  </a:ext>
                </a:extLst>
              </a:tr>
              <a:tr h="620933">
                <a:tc>
                  <a:txBody>
                    <a:bodyPr/>
                    <a:lstStyle/>
                    <a:p>
                      <a:pPr>
                        <a:buNone/>
                      </a:pPr>
                      <a:r>
                        <a:rPr lang="en-US" sz="1200" b="1">
                          <a:solidFill>
                            <a:schemeClr val="tx1">
                              <a:lumMod val="85000"/>
                              <a:lumOff val="15000"/>
                            </a:schemeClr>
                          </a:solidFill>
                        </a:rPr>
                        <a:t>Prayer (All Prayer &amp; Supplication)</a:t>
                      </a:r>
                    </a:p>
                  </a:txBody>
                  <a:tcPr marL="73927" marR="44357" marT="44357" marB="44357"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l-GR" sz="1200" b="1">
                          <a:solidFill>
                            <a:schemeClr val="tx1">
                              <a:lumMod val="85000"/>
                              <a:lumOff val="15000"/>
                            </a:schemeClr>
                          </a:solidFill>
                        </a:rPr>
                        <a:t>προσευχή (</a:t>
                      </a:r>
                      <a:r>
                        <a:rPr lang="en-US" sz="1200" b="1">
                          <a:solidFill>
                            <a:schemeClr val="tx1">
                              <a:lumMod val="85000"/>
                              <a:lumOff val="15000"/>
                            </a:schemeClr>
                          </a:solidFill>
                        </a:rPr>
                        <a:t>proseuchē)</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US" sz="1200" b="1">
                          <a:solidFill>
                            <a:schemeClr val="tx1">
                              <a:lumMod val="85000"/>
                              <a:lumOff val="15000"/>
                            </a:schemeClr>
                          </a:solidFill>
                        </a:rPr>
                        <a:t>Prayer, communication with God</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US" sz="1200" b="1">
                          <a:solidFill>
                            <a:schemeClr val="tx1">
                              <a:lumMod val="85000"/>
                              <a:lumOff val="15000"/>
                            </a:schemeClr>
                          </a:solidFill>
                        </a:rPr>
                        <a:t>Power Source</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US" sz="1200" b="1">
                          <a:solidFill>
                            <a:schemeClr val="tx1">
                              <a:lumMod val="85000"/>
                              <a:lumOff val="15000"/>
                            </a:schemeClr>
                          </a:solidFill>
                        </a:rPr>
                        <a:t>Activates and sustains all armor</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US" sz="1200" b="1">
                          <a:solidFill>
                            <a:schemeClr val="tx1">
                              <a:lumMod val="85000"/>
                              <a:lumOff val="15000"/>
                            </a:schemeClr>
                          </a:solidFill>
                        </a:rPr>
                        <a:t>Ephesians 6:18 (KJV) – “Praying always with all prayer and supplication in the Spirit…”</a:t>
                      </a:r>
                    </a:p>
                  </a:txBody>
                  <a:tcPr marL="73927" marR="44357" marT="44357" marB="4435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buNone/>
                      </a:pPr>
                      <a:r>
                        <a:rPr lang="en-US" sz="1200" b="1" dirty="0">
                          <a:solidFill>
                            <a:schemeClr val="tx1">
                              <a:lumMod val="85000"/>
                              <a:lumOff val="15000"/>
                            </a:schemeClr>
                          </a:solidFill>
                        </a:rPr>
                        <a:t>Stay spiritually connected, intercede consistently</a:t>
                      </a:r>
                    </a:p>
                  </a:txBody>
                  <a:tcPr marL="73927" marR="44357" marT="44357" marB="44357"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68244961"/>
                  </a:ext>
                </a:extLst>
              </a:tr>
            </a:tbl>
          </a:graphicData>
        </a:graphic>
      </p:graphicFrame>
    </p:spTree>
    <p:extLst>
      <p:ext uri="{BB962C8B-B14F-4D97-AF65-F5344CB8AC3E}">
        <p14:creationId xmlns:p14="http://schemas.microsoft.com/office/powerpoint/2010/main" val="656627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E50C-D885-376D-E852-86746FF85D2D}"/>
            </a:ext>
          </a:extLst>
        </p:cNvPr>
        <p:cNvGrpSpPr/>
        <p:nvPr/>
      </p:nvGrpSpPr>
      <p:grpSpPr>
        <a:xfrm>
          <a:off x="0" y="0"/>
          <a:ext cx="0" cy="0"/>
          <a:chOff x="0" y="0"/>
          <a:chExt cx="0" cy="0"/>
        </a:xfrm>
      </p:grpSpPr>
      <p:sp>
        <p:nvSpPr>
          <p:cNvPr id="4" name="Text Box 2">
            <a:extLst>
              <a:ext uri="{FF2B5EF4-FFF2-40B4-BE49-F238E27FC236}">
                <a16:creationId xmlns:a16="http://schemas.microsoft.com/office/drawing/2014/main" id="{7BD533F9-EE92-DD1E-C988-9E80407958AA}"/>
              </a:ext>
            </a:extLst>
          </p:cNvPr>
          <p:cNvSpPr txBox="1">
            <a:spLocks noChangeArrowheads="1"/>
          </p:cNvSpPr>
          <p:nvPr/>
        </p:nvSpPr>
        <p:spPr bwMode="auto">
          <a:xfrm>
            <a:off x="5642279" y="254435"/>
            <a:ext cx="5805118" cy="1229376"/>
          </a:xfrm>
          <a:prstGeom prst="rect">
            <a:avLst/>
          </a:prstGeom>
          <a:gradFill>
            <a:gsLst>
              <a:gs pos="79900">
                <a:srgbClr val="10040F"/>
              </a:gs>
              <a:gs pos="100000">
                <a:schemeClr val="tx1"/>
              </a:gs>
              <a:gs pos="56000">
                <a:schemeClr val="accent5">
                  <a:lumMod val="50000"/>
                </a:schemeClr>
              </a:gs>
            </a:gsLst>
            <a:lin ang="5400000" scaled="1"/>
          </a:gradFill>
          <a:ln w="9525">
            <a:noFill/>
            <a:miter lim="800000"/>
            <a:headEnd/>
            <a:tailEnd/>
          </a:ln>
        </p:spPr>
        <p:txBody>
          <a:bodyPr rot="0" vert="horz" wrap="square" lIns="91440" tIns="45720" rIns="91440" bIns="45720" anchor="t" anchorCtr="0">
            <a:spAutoFit/>
          </a:bodyPr>
          <a:lstStyle/>
          <a:p>
            <a:pPr marL="0" marR="0" algn="ctr">
              <a:lnSpc>
                <a:spcPct val="115000"/>
              </a:lnSpc>
              <a:spcAft>
                <a:spcPts val="800"/>
              </a:spcAft>
              <a:buNone/>
            </a:pPr>
            <a:r>
              <a:rPr lang="en-US" sz="30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Reserve Your Copy of </a:t>
            </a:r>
          </a:p>
          <a:p>
            <a:pPr marL="0" marR="0" algn="ctr">
              <a:lnSpc>
                <a:spcPct val="115000"/>
              </a:lnSpc>
              <a:spcAft>
                <a:spcPts val="800"/>
              </a:spcAft>
              <a:buNone/>
            </a:pPr>
            <a:r>
              <a:rPr lang="en-US" sz="30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Upcoming Books</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2756009-319E-97CF-0479-EEA227255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60" y="1409700"/>
            <a:ext cx="4573566" cy="4573566"/>
          </a:xfrm>
          <a:prstGeom prst="rect">
            <a:avLst/>
          </a:prstGeom>
        </p:spPr>
      </p:pic>
      <p:sp>
        <p:nvSpPr>
          <p:cNvPr id="6" name="Text Box 2">
            <a:extLst>
              <a:ext uri="{FF2B5EF4-FFF2-40B4-BE49-F238E27FC236}">
                <a16:creationId xmlns:a16="http://schemas.microsoft.com/office/drawing/2014/main" id="{3661222F-ECF5-22BC-463A-04FA667F069F}"/>
              </a:ext>
            </a:extLst>
          </p:cNvPr>
          <p:cNvSpPr txBox="1">
            <a:spLocks noChangeArrowheads="1"/>
          </p:cNvSpPr>
          <p:nvPr/>
        </p:nvSpPr>
        <p:spPr bwMode="auto">
          <a:xfrm>
            <a:off x="6095999" y="1665358"/>
            <a:ext cx="4897677" cy="535409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Aft>
                <a:spcPts val="800"/>
              </a:spcAft>
              <a:buNone/>
            </a:pPr>
            <a:r>
              <a:rPr lang="en-US" sz="1600" b="1" kern="100" dirty="0">
                <a:effectLst/>
                <a:latin typeface="Calibri" panose="020F0502020204030204" pitchFamily="34" charset="0"/>
                <a:ea typeface="Aptos" panose="020B0004020202020204" pitchFamily="34" charset="0"/>
                <a:cs typeface="Times New Roman" panose="02020603050405020304" pitchFamily="18" charset="0"/>
              </a:rPr>
              <a:t>Scan to Reserve Your Copy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Aptos" panose="020B0004020202020204" pitchFamily="34" charset="0"/>
                <a:cs typeface="Times New Roman" panose="02020603050405020304" pitchFamily="18" charset="0"/>
              </a:rPr>
              <a:t>Use your phone’s camera to scan the QR code and complete the form to reserve Dr. Daniels’ upcoming books.</a:t>
            </a:r>
            <a:br>
              <a:rPr lang="en-US" kern="100" dirty="0">
                <a:effectLst/>
                <a:latin typeface="Calibri" panose="020F0502020204030204" pitchFamily="34" charset="0"/>
                <a:ea typeface="Aptos" panose="020B0004020202020204" pitchFamily="34" charset="0"/>
                <a:cs typeface="Times New Roman" panose="02020603050405020304" pitchFamily="18" charset="0"/>
              </a:rPr>
            </a:br>
            <a:endParaRPr lang="en-US"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buNone/>
            </a:pPr>
            <a:r>
              <a:rPr lang="en-US" b="1" i="1" kern="100" dirty="0">
                <a:effectLst/>
                <a:latin typeface="Calibri" panose="020F0502020204030204" pitchFamily="34" charset="0"/>
                <a:ea typeface="Aptos" panose="020B0004020202020204" pitchFamily="34" charset="0"/>
                <a:cs typeface="Times New Roman" panose="02020603050405020304" pitchFamily="18" charset="0"/>
              </a:rPr>
              <a:t>Praise and Worship &amp; The Integration with the Laws that Govern the Earth</a:t>
            </a:r>
          </a:p>
          <a:p>
            <a:pPr marL="0" marR="0">
              <a:buNone/>
            </a:pPr>
            <a:endParaRPr lang="en-US" b="1" i="1" kern="100" dirty="0">
              <a:latin typeface="Calibri" panose="020F0502020204030204" pitchFamily="34" charset="0"/>
              <a:ea typeface="Aptos" panose="020B0004020202020204" pitchFamily="34" charset="0"/>
              <a:cs typeface="Times New Roman" panose="02020603050405020304" pitchFamily="18" charset="0"/>
            </a:endParaRPr>
          </a:p>
          <a:p>
            <a:pPr marL="0" marR="0">
              <a:buNone/>
            </a:pPr>
            <a:r>
              <a:rPr lang="en-US" b="1" i="1" kern="100" dirty="0">
                <a:effectLst/>
                <a:latin typeface="Calibri" panose="020F0502020204030204" pitchFamily="34" charset="0"/>
                <a:ea typeface="Aptos" panose="020B0004020202020204" pitchFamily="34" charset="0"/>
                <a:cs typeface="Times New Roman" panose="02020603050405020304" pitchFamily="18" charset="0"/>
              </a:rPr>
              <a:t>This is That: The Pentecostal Introduction to NEUROTHEOLOGY and A Practical Approach to Faith</a:t>
            </a:r>
          </a:p>
          <a:p>
            <a:pPr marL="0" marR="0">
              <a:buNone/>
            </a:pPr>
            <a:endParaRPr lang="en-US" b="1" i="1" kern="100" dirty="0">
              <a:effectLst/>
              <a:latin typeface="Calibri" panose="020F0502020204030204" pitchFamily="34" charset="0"/>
              <a:ea typeface="Aptos" panose="020B0004020202020204" pitchFamily="34" charset="0"/>
              <a:cs typeface="Times New Roman" panose="02020603050405020304" pitchFamily="18" charset="0"/>
            </a:endParaRPr>
          </a:p>
          <a:p>
            <a:r>
              <a:rPr lang="en-US" b="1" i="1" kern="100" dirty="0" err="1">
                <a:latin typeface="Calibri" panose="020F0502020204030204" pitchFamily="34" charset="0"/>
                <a:ea typeface="Aptos" panose="020B0004020202020204" pitchFamily="34" charset="0"/>
                <a:cs typeface="Times New Roman" panose="02020603050405020304" pitchFamily="18" charset="0"/>
              </a:rPr>
              <a:t>ReTaking</a:t>
            </a:r>
            <a:r>
              <a:rPr lang="en-US" b="1" i="1" kern="100" dirty="0">
                <a:latin typeface="Calibri" panose="020F0502020204030204" pitchFamily="34" charset="0"/>
                <a:ea typeface="Aptos" panose="020B0004020202020204" pitchFamily="34" charset="0"/>
                <a:cs typeface="Times New Roman" panose="02020603050405020304" pitchFamily="18" charset="0"/>
              </a:rPr>
              <a:t> Thought: Religion, Spirituality &amp; Critical Thinking in Urban Environments &amp; Beyond</a:t>
            </a:r>
          </a:p>
          <a:p>
            <a:pPr marL="0" marR="0">
              <a:lnSpc>
                <a:spcPct val="115000"/>
              </a:lnSpc>
              <a:spcAft>
                <a:spcPts val="800"/>
              </a:spcAft>
              <a:buNone/>
            </a:pPr>
            <a:endParaRPr lang="en-US" b="1" i="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400" b="1"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0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8635DC8-AD43-226F-5527-A5F41CAF1A76}"/>
              </a:ext>
            </a:extLst>
          </p:cNvPr>
          <p:cNvPicPr>
            <a:picLocks noChangeAspect="1"/>
          </p:cNvPicPr>
          <p:nvPr/>
        </p:nvPicPr>
        <p:blipFill>
          <a:blip r:embed="rId3">
            <a:extLst>
              <a:ext uri="{28A0092B-C50C-407E-A947-70E740481C1C}">
                <a14:useLocalDpi xmlns:a14="http://schemas.microsoft.com/office/drawing/2010/main" val="0"/>
              </a:ext>
            </a:extLst>
          </a:blip>
          <a:srcRect t="19839" b="11825"/>
          <a:stretch>
            <a:fillRect/>
          </a:stretch>
        </p:blipFill>
        <p:spPr>
          <a:xfrm>
            <a:off x="1353727" y="368300"/>
            <a:ext cx="3602375" cy="901700"/>
          </a:xfrm>
          <a:prstGeom prst="rect">
            <a:avLst/>
          </a:prstGeom>
        </p:spPr>
      </p:pic>
      <p:sp>
        <p:nvSpPr>
          <p:cNvPr id="9" name="Star: 5 Points 8">
            <a:extLst>
              <a:ext uri="{FF2B5EF4-FFF2-40B4-BE49-F238E27FC236}">
                <a16:creationId xmlns:a16="http://schemas.microsoft.com/office/drawing/2014/main" id="{1BA1F592-BB59-F230-C5B4-A492BD933423}"/>
              </a:ext>
            </a:extLst>
          </p:cNvPr>
          <p:cNvSpPr/>
          <p:nvPr/>
        </p:nvSpPr>
        <p:spPr>
          <a:xfrm>
            <a:off x="5794372" y="3336527"/>
            <a:ext cx="311237" cy="247503"/>
          </a:xfrm>
          <a:prstGeom prst="star5">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B35C9089-4F12-2A27-1B5A-CD569C52F60B}"/>
              </a:ext>
            </a:extLst>
          </p:cNvPr>
          <p:cNvSpPr/>
          <p:nvPr/>
        </p:nvSpPr>
        <p:spPr>
          <a:xfrm>
            <a:off x="5784762" y="4295863"/>
            <a:ext cx="311237" cy="247503"/>
          </a:xfrm>
          <a:prstGeom prst="star5">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63ABB3E3-53EE-C541-0028-82B7D649A331}"/>
              </a:ext>
            </a:extLst>
          </p:cNvPr>
          <p:cNvSpPr/>
          <p:nvPr/>
        </p:nvSpPr>
        <p:spPr>
          <a:xfrm>
            <a:off x="5794372" y="5192642"/>
            <a:ext cx="311237" cy="247503"/>
          </a:xfrm>
          <a:prstGeom prst="star5">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34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1AD2-5406-6334-A658-5B889A25953A}"/>
              </a:ext>
            </a:extLst>
          </p:cNvPr>
          <p:cNvSpPr>
            <a:spLocks noGrp="1"/>
          </p:cNvSpPr>
          <p:nvPr>
            <p:ph type="title"/>
          </p:nvPr>
        </p:nvSpPr>
        <p:spPr>
          <a:xfrm>
            <a:off x="8079978" y="741391"/>
            <a:ext cx="3369234" cy="1616203"/>
          </a:xfrm>
        </p:spPr>
        <p:txBody>
          <a:bodyPr anchor="b">
            <a:normAutofit/>
          </a:bodyPr>
          <a:lstStyle/>
          <a:p>
            <a:r>
              <a:rPr lang="en-US" sz="2700" b="1" u="sng"/>
              <a:t>A Pentecostal Era</a:t>
            </a:r>
            <a:br>
              <a:rPr lang="en-US" sz="2700" b="1" u="sng"/>
            </a:br>
            <a:r>
              <a:rPr lang="en-US" sz="2700" b="1" u="sng"/>
              <a:t> </a:t>
            </a:r>
            <a:r>
              <a:rPr lang="en-US" sz="2700" b="1" dirty="0"/>
              <a:t>(Mark 16:15; Acts 1:8) </a:t>
            </a:r>
            <a:br>
              <a:rPr lang="en-US" sz="2700" dirty="0"/>
            </a:br>
            <a:endParaRPr lang="en-US" sz="2700" dirty="0"/>
          </a:p>
        </p:txBody>
      </p:sp>
      <p:pic>
        <p:nvPicPr>
          <p:cNvPr id="14" name="Picture 13" descr="A calculus formula">
            <a:extLst>
              <a:ext uri="{FF2B5EF4-FFF2-40B4-BE49-F238E27FC236}">
                <a16:creationId xmlns:a16="http://schemas.microsoft.com/office/drawing/2014/main" id="{A68BA6E0-9F1E-5938-0206-6DF24246A348}"/>
              </a:ext>
            </a:extLst>
          </p:cNvPr>
          <p:cNvPicPr>
            <a:picLocks noChangeAspect="1"/>
          </p:cNvPicPr>
          <p:nvPr/>
        </p:nvPicPr>
        <p:blipFill>
          <a:blip r:embed="rId2"/>
          <a:srcRect l="11014" r="17055" b="-1"/>
          <a:stretch>
            <a:fillRect/>
          </a:stretch>
        </p:blipFill>
        <p:spPr>
          <a:xfrm>
            <a:off x="20" y="10"/>
            <a:ext cx="7390243" cy="6857990"/>
          </a:xfrm>
          <a:prstGeom prst="rect">
            <a:avLst/>
          </a:prstGeom>
        </p:spPr>
      </p:pic>
      <p:sp>
        <p:nvSpPr>
          <p:cNvPr id="19" name="Rectangle 1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9A25F8B3-0B24-3753-B2ED-B6B1072EBDA3}"/>
              </a:ext>
            </a:extLst>
          </p:cNvPr>
          <p:cNvSpPr>
            <a:spLocks noGrp="1"/>
          </p:cNvSpPr>
          <p:nvPr>
            <p:ph idx="1"/>
          </p:nvPr>
        </p:nvSpPr>
        <p:spPr>
          <a:xfrm>
            <a:off x="8079978" y="2533476"/>
            <a:ext cx="3369234" cy="3447832"/>
          </a:xfrm>
        </p:spPr>
        <p:txBody>
          <a:bodyPr anchor="t">
            <a:normAutofit lnSpcReduction="10000"/>
          </a:bodyPr>
          <a:lstStyle/>
          <a:p>
            <a:pPr marL="0" lvl="0" indent="0">
              <a:buNone/>
            </a:pPr>
            <a:endParaRPr lang="en-US" sz="2000" b="1" i="1" dirty="0"/>
          </a:p>
          <a:p>
            <a:pPr marL="0" lvl="0" indent="0">
              <a:buNone/>
            </a:pPr>
            <a:r>
              <a:rPr lang="en-US" b="1" i="1" dirty="0"/>
              <a:t>1. Exponential Growth</a:t>
            </a:r>
            <a:endParaRPr lang="en-US" dirty="0"/>
          </a:p>
          <a:p>
            <a:pPr marL="0" lvl="0" indent="0">
              <a:buNone/>
            </a:pPr>
            <a:r>
              <a:rPr lang="en-US" b="1" i="1" dirty="0"/>
              <a:t>2. Christianity and the other World Religions</a:t>
            </a:r>
            <a:endParaRPr lang="en-US" i="1" dirty="0"/>
          </a:p>
          <a:p>
            <a:pPr marL="0" lvl="0" indent="0">
              <a:buNone/>
            </a:pPr>
            <a:r>
              <a:rPr lang="en-US" b="1" i="1" dirty="0"/>
              <a:t>3. Pentecostalism</a:t>
            </a:r>
            <a:endParaRPr lang="en-US" i="1" dirty="0"/>
          </a:p>
          <a:p>
            <a:pPr marL="0" lvl="0" indent="0">
              <a:buNone/>
            </a:pPr>
            <a:r>
              <a:rPr lang="en-US" b="1" i="1" dirty="0"/>
              <a:t>4. Statistics </a:t>
            </a:r>
            <a:endParaRPr lang="en-US" i="1" dirty="0"/>
          </a:p>
          <a:p>
            <a:endParaRPr lang="en-US" sz="2000" dirty="0"/>
          </a:p>
        </p:txBody>
      </p:sp>
    </p:spTree>
    <p:extLst>
      <p:ext uri="{BB962C8B-B14F-4D97-AF65-F5344CB8AC3E}">
        <p14:creationId xmlns:p14="http://schemas.microsoft.com/office/powerpoint/2010/main" val="379867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8" name="Rectangle 27">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0" name="Rectangle 29">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B919EFA-7381-14E9-7D75-F4FDB1DBE51B}"/>
              </a:ext>
            </a:extLst>
          </p:cNvPr>
          <p:cNvSpPr>
            <a:spLocks noGrp="1"/>
          </p:cNvSpPr>
          <p:nvPr>
            <p:ph type="title"/>
          </p:nvPr>
        </p:nvSpPr>
        <p:spPr>
          <a:xfrm>
            <a:off x="755484" y="739835"/>
            <a:ext cx="3702580" cy="1616203"/>
          </a:xfrm>
        </p:spPr>
        <p:txBody>
          <a:bodyPr vert="horz" lIns="91440" tIns="45720" rIns="91440" bIns="45720" rtlCol="0" anchor="b">
            <a:noAutofit/>
          </a:bodyPr>
          <a:lstStyle/>
          <a:p>
            <a:r>
              <a:rPr lang="en-US" sz="4000" b="1" i="1" kern="1200" dirty="0">
                <a:solidFill>
                  <a:srgbClr val="FFFFFF"/>
                </a:solidFill>
                <a:latin typeface="+mj-lt"/>
                <a:ea typeface="+mj-ea"/>
                <a:cs typeface="+mj-cs"/>
              </a:rPr>
              <a:t>The Spread of Pentecost (Charismata) </a:t>
            </a:r>
          </a:p>
        </p:txBody>
      </p:sp>
      <p:sp>
        <p:nvSpPr>
          <p:cNvPr id="5" name="Rectangle 1">
            <a:extLst>
              <a:ext uri="{FF2B5EF4-FFF2-40B4-BE49-F238E27FC236}">
                <a16:creationId xmlns:a16="http://schemas.microsoft.com/office/drawing/2014/main" id="{1B9B4086-0EFC-BC18-A108-048BDADE4816}"/>
              </a:ext>
            </a:extLst>
          </p:cNvPr>
          <p:cNvSpPr>
            <a:spLocks noChangeArrowheads="1"/>
          </p:cNvSpPr>
          <p:nvPr/>
        </p:nvSpPr>
        <p:spPr bwMode="auto">
          <a:xfrm>
            <a:off x="755484" y="2459116"/>
            <a:ext cx="3702579" cy="35248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lvl="0" indent="-228600" fontAlgn="base">
              <a:lnSpc>
                <a:spcPct val="90000"/>
              </a:lnSpc>
              <a:spcBef>
                <a:spcPct val="0"/>
              </a:spcBef>
              <a:spcAft>
                <a:spcPts val="600"/>
              </a:spcAft>
              <a:buFont typeface="Arial" panose="020B0604020202020204" pitchFamily="34" charset="0"/>
              <a:buChar char="•"/>
            </a:pPr>
            <a:r>
              <a:rPr lang="en-US" altLang="en-US" sz="1900" b="1" i="1" dirty="0">
                <a:solidFill>
                  <a:srgbClr val="FFFFFF"/>
                </a:solidFill>
              </a:rPr>
              <a:t>Pentecostalism Compared With Other Christian Traditions</a:t>
            </a:r>
          </a:p>
          <a:p>
            <a:pPr lvl="0" indent="-228600" fontAlgn="base">
              <a:lnSpc>
                <a:spcPct val="90000"/>
              </a:lnSpc>
              <a:spcBef>
                <a:spcPct val="0"/>
              </a:spcBef>
              <a:spcAft>
                <a:spcPts val="600"/>
              </a:spcAft>
              <a:buFont typeface="Arial" panose="020B0604020202020204" pitchFamily="34" charset="0"/>
              <a:buChar char="•"/>
            </a:pPr>
            <a:endParaRPr lang="en-US" altLang="en-US" sz="1900" b="1" i="1" dirty="0">
              <a:solidFill>
                <a:srgbClr val="FFFFFF"/>
              </a:solidFill>
            </a:endParaRPr>
          </a:p>
          <a:p>
            <a:pPr lvl="0" indent="-228600" fontAlgn="base">
              <a:lnSpc>
                <a:spcPct val="90000"/>
              </a:lnSpc>
              <a:spcBef>
                <a:spcPct val="0"/>
              </a:spcBef>
              <a:spcAft>
                <a:spcPts val="600"/>
              </a:spcAft>
              <a:buFont typeface="Arial" panose="020B0604020202020204" pitchFamily="34" charset="0"/>
              <a:buChar char="•"/>
            </a:pPr>
            <a:r>
              <a:rPr lang="en-US" altLang="en-US" sz="1900" b="1" i="1" dirty="0">
                <a:solidFill>
                  <a:srgbClr val="FFFFFF"/>
                </a:solidFill>
              </a:rPr>
              <a:t>Major Christian Traditions Worldwide</a:t>
            </a:r>
          </a:p>
          <a:p>
            <a:pPr lvl="0" fontAlgn="base">
              <a:lnSpc>
                <a:spcPct val="90000"/>
              </a:lnSpc>
              <a:spcBef>
                <a:spcPct val="0"/>
              </a:spcBef>
              <a:spcAft>
                <a:spcPts val="600"/>
              </a:spcAft>
            </a:pPr>
            <a:endParaRPr lang="en-US" altLang="en-US" sz="1900" b="1" i="1" dirty="0">
              <a:solidFill>
                <a:srgbClr val="FFFFFF"/>
              </a:solidFill>
            </a:endParaRPr>
          </a:p>
          <a:p>
            <a:pPr lvl="0" indent="-228600" fontAlgn="base">
              <a:lnSpc>
                <a:spcPct val="90000"/>
              </a:lnSpc>
              <a:spcBef>
                <a:spcPct val="0"/>
              </a:spcBef>
              <a:spcAft>
                <a:spcPts val="600"/>
              </a:spcAft>
              <a:buFont typeface="Arial" panose="020B0604020202020204" pitchFamily="34" charset="0"/>
              <a:buChar char="•"/>
            </a:pPr>
            <a:r>
              <a:rPr lang="en-US" altLang="en-US" sz="1900" i="1" dirty="0">
                <a:solidFill>
                  <a:srgbClr val="FFFFFF"/>
                </a:solidFill>
              </a:rPr>
              <a:t>Important note:</a:t>
            </a:r>
            <a:br>
              <a:rPr lang="en-US" altLang="en-US" sz="1900" i="1" dirty="0">
                <a:solidFill>
                  <a:srgbClr val="FFFFFF"/>
                </a:solidFill>
              </a:rPr>
            </a:br>
            <a:r>
              <a:rPr lang="en-US" altLang="en-US" sz="1900" i="1" dirty="0">
                <a:solidFill>
                  <a:srgbClr val="FFFFFF"/>
                </a:solidFill>
              </a:rPr>
              <a:t>Pentecostal/Charismatic believers often exist </a:t>
            </a:r>
            <a:r>
              <a:rPr lang="en-US" altLang="en-US" sz="1900" b="1" i="1" dirty="0">
                <a:solidFill>
                  <a:srgbClr val="FFFFFF"/>
                </a:solidFill>
              </a:rPr>
              <a:t>inside other traditions</a:t>
            </a:r>
            <a:r>
              <a:rPr lang="en-US" altLang="en-US" sz="1900" i="1" dirty="0">
                <a:solidFill>
                  <a:srgbClr val="FFFFFF"/>
                </a:solidFill>
              </a:rPr>
              <a:t> (Catholic, Anglican, Protestant), so categories can overlap</a:t>
            </a:r>
          </a:p>
        </p:txBody>
      </p:sp>
      <p:graphicFrame>
        <p:nvGraphicFramePr>
          <p:cNvPr id="4" name="Content Placeholder 3">
            <a:extLst>
              <a:ext uri="{FF2B5EF4-FFF2-40B4-BE49-F238E27FC236}">
                <a16:creationId xmlns:a16="http://schemas.microsoft.com/office/drawing/2014/main" id="{E4389C76-4E23-5C96-4AFF-4809D4BEE52A}"/>
              </a:ext>
            </a:extLst>
          </p:cNvPr>
          <p:cNvGraphicFramePr>
            <a:graphicFrameLocks noGrp="1"/>
          </p:cNvGraphicFramePr>
          <p:nvPr>
            <p:ph idx="1"/>
            <p:extLst>
              <p:ext uri="{D42A27DB-BD31-4B8C-83A1-F6EECF244321}">
                <p14:modId xmlns:p14="http://schemas.microsoft.com/office/powerpoint/2010/main" val="2734808605"/>
              </p:ext>
            </p:extLst>
          </p:nvPr>
        </p:nvGraphicFramePr>
        <p:xfrm>
          <a:off x="5328356" y="270933"/>
          <a:ext cx="6671733" cy="6457246"/>
        </p:xfrm>
        <a:graphic>
          <a:graphicData uri="http://schemas.openxmlformats.org/drawingml/2006/table">
            <a:tbl>
              <a:tblPr>
                <a:solidFill>
                  <a:schemeClr val="tx1">
                    <a:lumMod val="75000"/>
                    <a:lumOff val="25000"/>
                  </a:schemeClr>
                </a:solidFill>
              </a:tblPr>
              <a:tblGrid>
                <a:gridCol w="3351341">
                  <a:extLst>
                    <a:ext uri="{9D8B030D-6E8A-4147-A177-3AD203B41FA5}">
                      <a16:colId xmlns:a16="http://schemas.microsoft.com/office/drawing/2014/main" val="1527092675"/>
                    </a:ext>
                  </a:extLst>
                </a:gridCol>
                <a:gridCol w="1703282">
                  <a:extLst>
                    <a:ext uri="{9D8B030D-6E8A-4147-A177-3AD203B41FA5}">
                      <a16:colId xmlns:a16="http://schemas.microsoft.com/office/drawing/2014/main" val="4280662574"/>
                    </a:ext>
                  </a:extLst>
                </a:gridCol>
                <a:gridCol w="1617110">
                  <a:extLst>
                    <a:ext uri="{9D8B030D-6E8A-4147-A177-3AD203B41FA5}">
                      <a16:colId xmlns:a16="http://schemas.microsoft.com/office/drawing/2014/main" val="1739316386"/>
                    </a:ext>
                  </a:extLst>
                </a:gridCol>
              </a:tblGrid>
              <a:tr h="1750630">
                <a:tc>
                  <a:txBody>
                    <a:bodyPr/>
                    <a:lstStyle/>
                    <a:p>
                      <a:pPr>
                        <a:buNone/>
                      </a:pPr>
                      <a:r>
                        <a:rPr lang="en-US" sz="2000" b="1" u="sng" cap="none" spc="0">
                          <a:solidFill>
                            <a:schemeClr val="bg1"/>
                          </a:solidFill>
                        </a:rPr>
                        <a:t>Christian Tradition</a:t>
                      </a:r>
                    </a:p>
                  </a:txBody>
                  <a:tcPr marL="87995" marR="45803" marT="25142" marB="188561" anchor="ctr">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chemeClr val="tx1">
                        <a:lumMod val="75000"/>
                        <a:lumOff val="25000"/>
                      </a:schemeClr>
                    </a:solidFill>
                  </a:tcPr>
                </a:tc>
                <a:tc>
                  <a:txBody>
                    <a:bodyPr/>
                    <a:lstStyle/>
                    <a:p>
                      <a:pPr>
                        <a:buNone/>
                      </a:pPr>
                      <a:r>
                        <a:rPr lang="en-US" sz="2000" b="1" u="sng" cap="none" spc="0">
                          <a:solidFill>
                            <a:schemeClr val="bg1"/>
                          </a:solidFill>
                        </a:rPr>
                        <a:t>Estimated Followers</a:t>
                      </a:r>
                    </a:p>
                  </a:txBody>
                  <a:tcPr marL="87995" marR="45803" marT="25142" marB="188561" anchor="ctr">
                    <a:lnL w="12700" cmpd="sng">
                      <a:noFill/>
                      <a:prstDash val="solid"/>
                    </a:lnL>
                    <a:lnR w="12700" cmpd="sng">
                      <a:noFill/>
                      <a:prstDash val="solid"/>
                    </a:lnR>
                    <a:lnT w="9525" cap="flat" cmpd="sng" algn="ctr">
                      <a:noFill/>
                      <a:prstDash val="solid"/>
                    </a:lnT>
                    <a:lnB w="12700" cmpd="sng">
                      <a:noFill/>
                      <a:prstDash val="solid"/>
                    </a:lnB>
                    <a:solidFill>
                      <a:schemeClr val="tx1">
                        <a:lumMod val="75000"/>
                        <a:lumOff val="25000"/>
                      </a:schemeClr>
                    </a:solidFill>
                  </a:tcPr>
                </a:tc>
                <a:tc>
                  <a:txBody>
                    <a:bodyPr/>
                    <a:lstStyle/>
                    <a:p>
                      <a:pPr>
                        <a:buNone/>
                      </a:pPr>
                      <a:r>
                        <a:rPr lang="en-US" sz="2000" b="1" u="sng" cap="none" spc="0">
                          <a:solidFill>
                            <a:schemeClr val="bg1"/>
                          </a:solidFill>
                        </a:rPr>
                        <a:t>% of Christians</a:t>
                      </a:r>
                    </a:p>
                  </a:txBody>
                  <a:tcPr marL="87995" marR="45803" marT="25142" marB="188561" anchor="ctr">
                    <a:lnL w="12700" cmpd="sng">
                      <a:noFill/>
                      <a:prstDash val="solid"/>
                    </a:lnL>
                    <a:lnR w="12700" cmpd="sng">
                      <a:noFill/>
                      <a:prstDash val="solid"/>
                    </a:lnR>
                    <a:lnT w="9525" cap="flat" cmpd="sng" algn="ctr">
                      <a:noFill/>
                      <a:prstDash val="solid"/>
                    </a:lnT>
                    <a:lnB w="12700" cmpd="sng">
                      <a:noFill/>
                      <a:prstDash val="solid"/>
                    </a:lnB>
                    <a:solidFill>
                      <a:schemeClr val="tx1">
                        <a:lumMod val="75000"/>
                        <a:lumOff val="25000"/>
                      </a:schemeClr>
                    </a:solidFill>
                  </a:tcPr>
                </a:tc>
                <a:extLst>
                  <a:ext uri="{0D108BD9-81ED-4DB2-BD59-A6C34878D82A}">
                    <a16:rowId xmlns:a16="http://schemas.microsoft.com/office/drawing/2014/main" val="974338969"/>
                  </a:ext>
                </a:extLst>
              </a:tr>
              <a:tr h="1176654">
                <a:tc>
                  <a:txBody>
                    <a:bodyPr/>
                    <a:lstStyle/>
                    <a:p>
                      <a:pPr>
                        <a:buNone/>
                      </a:pPr>
                      <a:r>
                        <a:rPr lang="en-US" sz="2000" b="1" cap="none" spc="0">
                          <a:solidFill>
                            <a:schemeClr val="bg1"/>
                          </a:solidFill>
                        </a:rPr>
                        <a:t>Roman Catholic</a:t>
                      </a:r>
                    </a:p>
                  </a:txBody>
                  <a:tcPr marL="87995" marR="45803" marT="25142" marB="188561" anchor="ctr">
                    <a:lnL w="12700" cap="flat" cmpd="sng" algn="ctr">
                      <a:solidFill>
                        <a:schemeClr val="bg1"/>
                      </a:solid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a:solidFill>
                            <a:schemeClr val="bg1"/>
                          </a:solidFill>
                        </a:rPr>
                        <a:t>~1.3 billion</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a:solidFill>
                            <a:schemeClr val="bg1"/>
                          </a:solidFill>
                        </a:rPr>
                        <a:t>~50%</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extLst>
                  <a:ext uri="{0D108BD9-81ED-4DB2-BD59-A6C34878D82A}">
                    <a16:rowId xmlns:a16="http://schemas.microsoft.com/office/drawing/2014/main" val="3266747989"/>
                  </a:ext>
                </a:extLst>
              </a:tr>
              <a:tr h="1176654">
                <a:tc>
                  <a:txBody>
                    <a:bodyPr/>
                    <a:lstStyle/>
                    <a:p>
                      <a:pPr>
                        <a:buNone/>
                      </a:pPr>
                      <a:r>
                        <a:rPr lang="en-US" sz="2000" b="1" cap="none" spc="0">
                          <a:solidFill>
                            <a:schemeClr val="bg1"/>
                          </a:solidFill>
                        </a:rPr>
                        <a:t>Protestant (traditional)</a:t>
                      </a:r>
                    </a:p>
                  </a:txBody>
                  <a:tcPr marL="87995" marR="45803" marT="25142" marB="188561" anchor="ctr">
                    <a:lnL w="12700" cap="flat" cmpd="sng" algn="ctr">
                      <a:solidFill>
                        <a:schemeClr val="bg1"/>
                      </a:solid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a:solidFill>
                            <a:schemeClr val="bg1"/>
                          </a:solidFill>
                        </a:rPr>
                        <a:t>~800 million</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a:solidFill>
                            <a:schemeClr val="bg1"/>
                          </a:solidFill>
                        </a:rPr>
                        <a:t>~31%</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extLst>
                  <a:ext uri="{0D108BD9-81ED-4DB2-BD59-A6C34878D82A}">
                    <a16:rowId xmlns:a16="http://schemas.microsoft.com/office/drawing/2014/main" val="1440764480"/>
                  </a:ext>
                </a:extLst>
              </a:tr>
              <a:tr h="1176654">
                <a:tc>
                  <a:txBody>
                    <a:bodyPr/>
                    <a:lstStyle/>
                    <a:p>
                      <a:pPr>
                        <a:buNone/>
                      </a:pPr>
                      <a:r>
                        <a:rPr lang="en-US" sz="2000" b="1" cap="none" spc="0">
                          <a:solidFill>
                            <a:schemeClr val="bg1"/>
                          </a:solidFill>
                        </a:rPr>
                        <a:t>Orthodox</a:t>
                      </a:r>
                    </a:p>
                  </a:txBody>
                  <a:tcPr marL="87995" marR="45803" marT="25142" marB="188561" anchor="ctr">
                    <a:lnL w="12700" cap="flat" cmpd="sng" algn="ctr">
                      <a:solidFill>
                        <a:schemeClr val="bg1"/>
                      </a:solid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a:solidFill>
                            <a:schemeClr val="bg1"/>
                          </a:solidFill>
                        </a:rPr>
                        <a:t>~260 million</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a:solidFill>
                            <a:schemeClr val="bg1"/>
                          </a:solidFill>
                        </a:rPr>
                        <a:t>~11%</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extLst>
                  <a:ext uri="{0D108BD9-81ED-4DB2-BD59-A6C34878D82A}">
                    <a16:rowId xmlns:a16="http://schemas.microsoft.com/office/drawing/2014/main" val="579468029"/>
                  </a:ext>
                </a:extLst>
              </a:tr>
              <a:tr h="1176654">
                <a:tc>
                  <a:txBody>
                    <a:bodyPr/>
                    <a:lstStyle/>
                    <a:p>
                      <a:pPr>
                        <a:buNone/>
                      </a:pPr>
                      <a:r>
                        <a:rPr lang="en-US" sz="2000" b="1" cap="none" spc="0">
                          <a:solidFill>
                            <a:schemeClr val="bg1"/>
                          </a:solidFill>
                        </a:rPr>
                        <a:t>Pentecostal/Charismatic</a:t>
                      </a:r>
                    </a:p>
                  </a:txBody>
                  <a:tcPr marL="87995" marR="45803" marT="25142" marB="188561" anchor="ctr">
                    <a:lnL w="12700" cap="flat" cmpd="sng" algn="ctr">
                      <a:solidFill>
                        <a:schemeClr val="bg1"/>
                      </a:solid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dirty="0">
                          <a:solidFill>
                            <a:schemeClr val="bg1"/>
                          </a:solidFill>
                        </a:rPr>
                        <a:t>~644 million</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tc>
                  <a:txBody>
                    <a:bodyPr/>
                    <a:lstStyle/>
                    <a:p>
                      <a:pPr>
                        <a:buNone/>
                      </a:pPr>
                      <a:r>
                        <a:rPr lang="en-US" sz="2000" b="1" cap="none" spc="0" dirty="0">
                          <a:solidFill>
                            <a:schemeClr val="bg1"/>
                          </a:solidFill>
                        </a:rPr>
                        <a:t>~26–27%</a:t>
                      </a:r>
                    </a:p>
                  </a:txBody>
                  <a:tcPr marL="87995" marR="45803" marT="25142" marB="188561" anchor="ctr">
                    <a:lnL w="12700" cmpd="sng">
                      <a:noFill/>
                      <a:prstDash val="solid"/>
                    </a:lnL>
                    <a:lnR w="12700" cmpd="sng">
                      <a:noFill/>
                      <a:prstDash val="solid"/>
                    </a:lnR>
                    <a:lnT w="12700" cmpd="sng">
                      <a:noFill/>
                      <a:prstDash val="solid"/>
                    </a:lnT>
                    <a:lnB w="12700" cmpd="sng">
                      <a:noFill/>
                      <a:prstDash val="solid"/>
                    </a:lnB>
                    <a:solidFill>
                      <a:schemeClr val="tx1">
                        <a:lumMod val="75000"/>
                        <a:lumOff val="25000"/>
                      </a:schemeClr>
                    </a:solidFill>
                  </a:tcPr>
                </a:tc>
                <a:extLst>
                  <a:ext uri="{0D108BD9-81ED-4DB2-BD59-A6C34878D82A}">
                    <a16:rowId xmlns:a16="http://schemas.microsoft.com/office/drawing/2014/main" val="2054719529"/>
                  </a:ext>
                </a:extLst>
              </a:tr>
            </a:tbl>
          </a:graphicData>
        </a:graphic>
      </p:graphicFrame>
    </p:spTree>
    <p:extLst>
      <p:ext uri="{BB962C8B-B14F-4D97-AF65-F5344CB8AC3E}">
        <p14:creationId xmlns:p14="http://schemas.microsoft.com/office/powerpoint/2010/main" val="200287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1" name="Rectangle 1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652C441-C46A-9740-C819-346C980A90D3}"/>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sz="3200" b="1" i="1" dirty="0">
                <a:solidFill>
                  <a:srgbClr val="FFFFFF"/>
                </a:solidFill>
              </a:rPr>
              <a:t>THE SPREAD OF </a:t>
            </a:r>
            <a:br>
              <a:rPr lang="en-US" sz="3200" b="1" i="1" dirty="0">
                <a:solidFill>
                  <a:srgbClr val="FFFFFF"/>
                </a:solidFill>
              </a:rPr>
            </a:br>
            <a:r>
              <a:rPr lang="en-US" sz="3200" b="1" i="1" kern="1200" dirty="0">
                <a:solidFill>
                  <a:srgbClr val="FFFFFF"/>
                </a:solidFill>
                <a:latin typeface="+mj-lt"/>
                <a:ea typeface="+mj-ea"/>
                <a:cs typeface="+mj-cs"/>
              </a:rPr>
              <a:t>Pentecost (Charismata) </a:t>
            </a:r>
          </a:p>
        </p:txBody>
      </p:sp>
      <p:sp>
        <p:nvSpPr>
          <p:cNvPr id="5" name="Rectangle 1">
            <a:extLst>
              <a:ext uri="{FF2B5EF4-FFF2-40B4-BE49-F238E27FC236}">
                <a16:creationId xmlns:a16="http://schemas.microsoft.com/office/drawing/2014/main" id="{0841713D-EE8B-630E-3924-937009C476D1}"/>
              </a:ext>
            </a:extLst>
          </p:cNvPr>
          <p:cNvSpPr>
            <a:spLocks noChangeArrowheads="1"/>
          </p:cNvSpPr>
          <p:nvPr/>
        </p:nvSpPr>
        <p:spPr bwMode="auto">
          <a:xfrm>
            <a:off x="755484" y="2459116"/>
            <a:ext cx="3702579" cy="35248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1" i="0" u="none" strike="noStrike" cap="none" normalizeH="0" baseline="0" dirty="0">
              <a:ln>
                <a:noFill/>
              </a:ln>
              <a:solidFill>
                <a:srgbClr val="FFFFFF"/>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a:ln>
                  <a:noFill/>
                </a:ln>
                <a:solidFill>
                  <a:srgbClr val="FFFFFF"/>
                </a:solidFill>
                <a:effectLst/>
              </a:rPr>
              <a:t>Christianity vs Other World Religions</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1" i="0" u="none" strike="noStrike" cap="none" normalizeH="0" baseline="0" dirty="0">
              <a:ln>
                <a:noFill/>
              </a:ln>
              <a:solidFill>
                <a:srgbClr val="FFFFFF"/>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a:ln>
                  <a:noFill/>
                </a:ln>
                <a:solidFill>
                  <a:srgbClr val="FFFFFF"/>
                </a:solidFill>
                <a:effectLst/>
              </a:rPr>
              <a:t>Global Religious Population (Approx.)</a:t>
            </a:r>
          </a:p>
          <a:p>
            <a:pPr marR="0" lvl="0" fontAlgn="base">
              <a:lnSpc>
                <a:spcPct val="90000"/>
              </a:lnSpc>
              <a:spcBef>
                <a:spcPct val="0"/>
              </a:spcBef>
              <a:spcAft>
                <a:spcPts val="600"/>
              </a:spcAft>
              <a:buClrTx/>
              <a:buSzTx/>
              <a:tabLst/>
            </a:pPr>
            <a:endParaRPr kumimoji="0" lang="en-US" altLang="en-US" sz="2000" b="1" i="0" u="none" strike="noStrike" cap="none" normalizeH="0" baseline="0" dirty="0">
              <a:ln>
                <a:noFill/>
              </a:ln>
              <a:solidFill>
                <a:srgbClr val="FFFFFF"/>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a:ln>
                  <a:noFill/>
                </a:ln>
                <a:solidFill>
                  <a:srgbClr val="FFFFFF"/>
                </a:solidFill>
                <a:effectLst/>
              </a:rPr>
              <a:t>Within Christianity, the Pentecostal/Charismatic movement represents one of the largest internal blocs</a:t>
            </a:r>
            <a:r>
              <a:rPr kumimoji="0" lang="en-US" altLang="en-US" sz="2000" b="0" i="0" u="none" strike="noStrike" cap="none" normalizeH="0" baseline="0" dirty="0">
                <a:ln>
                  <a:noFill/>
                </a:ln>
                <a:solidFill>
                  <a:srgbClr val="FFFFFF"/>
                </a:solidFill>
                <a:effectLst/>
              </a:rPr>
              <a:t>.</a:t>
            </a:r>
          </a:p>
        </p:txBody>
      </p:sp>
      <p:graphicFrame>
        <p:nvGraphicFramePr>
          <p:cNvPr id="4" name="Content Placeholder 3">
            <a:extLst>
              <a:ext uri="{FF2B5EF4-FFF2-40B4-BE49-F238E27FC236}">
                <a16:creationId xmlns:a16="http://schemas.microsoft.com/office/drawing/2014/main" id="{A2F97A04-E5FF-2C6B-39D1-5277F5A536F9}"/>
              </a:ext>
            </a:extLst>
          </p:cNvPr>
          <p:cNvGraphicFramePr>
            <a:graphicFrameLocks noGrp="1"/>
          </p:cNvGraphicFramePr>
          <p:nvPr>
            <p:ph idx="1"/>
            <p:extLst>
              <p:ext uri="{D42A27DB-BD31-4B8C-83A1-F6EECF244321}">
                <p14:modId xmlns:p14="http://schemas.microsoft.com/office/powerpoint/2010/main" val="2777126256"/>
              </p:ext>
            </p:extLst>
          </p:nvPr>
        </p:nvGraphicFramePr>
        <p:xfrm>
          <a:off x="5486401" y="259644"/>
          <a:ext cx="6524978" cy="6491111"/>
        </p:xfrm>
        <a:graphic>
          <a:graphicData uri="http://schemas.openxmlformats.org/drawingml/2006/table">
            <a:tbl>
              <a:tblPr>
                <a:solidFill>
                  <a:schemeClr val="tx1">
                    <a:lumMod val="75000"/>
                    <a:lumOff val="25000"/>
                  </a:schemeClr>
                </a:solidFill>
              </a:tblPr>
              <a:tblGrid>
                <a:gridCol w="3588951">
                  <a:extLst>
                    <a:ext uri="{9D8B030D-6E8A-4147-A177-3AD203B41FA5}">
                      <a16:colId xmlns:a16="http://schemas.microsoft.com/office/drawing/2014/main" val="2893165498"/>
                    </a:ext>
                  </a:extLst>
                </a:gridCol>
                <a:gridCol w="2936027">
                  <a:extLst>
                    <a:ext uri="{9D8B030D-6E8A-4147-A177-3AD203B41FA5}">
                      <a16:colId xmlns:a16="http://schemas.microsoft.com/office/drawing/2014/main" val="2713042783"/>
                    </a:ext>
                  </a:extLst>
                </a:gridCol>
              </a:tblGrid>
              <a:tr h="1247498">
                <a:tc>
                  <a:txBody>
                    <a:bodyPr/>
                    <a:lstStyle/>
                    <a:p>
                      <a:pPr>
                        <a:buNone/>
                      </a:pPr>
                      <a:r>
                        <a:rPr lang="en-US" sz="2800" b="1" u="sng" cap="none" spc="0">
                          <a:solidFill>
                            <a:schemeClr val="bg1"/>
                          </a:solidFill>
                        </a:rPr>
                        <a:t>Religion</a:t>
                      </a:r>
                    </a:p>
                  </a:txBody>
                  <a:tcPr marL="161968" marR="246233" marT="124590" marB="124590" anchor="ctr">
                    <a:lnL w="38100" cap="flat" cmpd="sng" algn="ctr">
                      <a:noFill/>
                      <a:prstDash val="solid"/>
                    </a:lnL>
                    <a:lnR w="6350" cap="flat" cmpd="sng" algn="ctr">
                      <a:solidFill>
                        <a:schemeClr val="tx1">
                          <a:lumMod val="50000"/>
                          <a:lumOff val="50000"/>
                        </a:schemeClr>
                      </a:solidFill>
                      <a:prstDash val="solid"/>
                    </a:lnR>
                    <a:lnT w="38100" cap="flat" cmpd="sng" algn="ctr">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buNone/>
                      </a:pPr>
                      <a:r>
                        <a:rPr lang="en-US" sz="2800" b="1" u="sng" cap="none" spc="0">
                          <a:solidFill>
                            <a:schemeClr val="bg1"/>
                          </a:solidFill>
                        </a:rPr>
                        <a:t>Followers Worldwide</a:t>
                      </a:r>
                    </a:p>
                  </a:txBody>
                  <a:tcPr marL="161968" marR="246233" marT="124590" marB="124590" anchor="ctr">
                    <a:lnL w="6350" cap="flat" cmpd="sng" algn="ctr">
                      <a:solidFill>
                        <a:schemeClr val="tx1">
                          <a:lumMod val="50000"/>
                          <a:lumOff val="50000"/>
                        </a:schemeClr>
                      </a:solidFill>
                      <a:prstDash val="solid"/>
                    </a:lnL>
                    <a:lnR w="38100" cap="flat" cmpd="sng" algn="ctr">
                      <a:noFill/>
                      <a:prstDash val="solid"/>
                    </a:lnR>
                    <a:lnT w="38100" cap="flat" cmpd="sng" algn="ctr">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3654488793"/>
                  </a:ext>
                </a:extLst>
              </a:tr>
              <a:tr h="799223">
                <a:tc>
                  <a:txBody>
                    <a:bodyPr/>
                    <a:lstStyle/>
                    <a:p>
                      <a:pPr>
                        <a:buNone/>
                      </a:pPr>
                      <a:r>
                        <a:rPr lang="en-US" sz="2800" b="1" cap="none" spc="0">
                          <a:solidFill>
                            <a:schemeClr val="bg1"/>
                          </a:solidFill>
                        </a:rPr>
                        <a:t>Christianity</a:t>
                      </a:r>
                    </a:p>
                  </a:txBody>
                  <a:tcPr marL="161968" marR="246233" marT="124590" marB="124590" anchor="ctr">
                    <a:lnL w="38100" cap="flat" cmpd="sng" algn="ctr">
                      <a:no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buNone/>
                      </a:pPr>
                      <a:r>
                        <a:rPr lang="en-US" sz="2800" b="1" cap="none" spc="0" dirty="0">
                          <a:solidFill>
                            <a:schemeClr val="bg1"/>
                          </a:solidFill>
                        </a:rPr>
                        <a:t>~2.4 billion</a:t>
                      </a:r>
                    </a:p>
                  </a:txBody>
                  <a:tcPr marL="161968" marR="246233" marT="124590" marB="124590" anchor="ctr">
                    <a:lnL w="6350" cap="flat" cmpd="sng" algn="ctr">
                      <a:solidFill>
                        <a:schemeClr val="tx1">
                          <a:lumMod val="50000"/>
                          <a:lumOff val="50000"/>
                        </a:schemeClr>
                      </a:solidFill>
                      <a:prstDash val="solid"/>
                    </a:lnL>
                    <a:lnR w="38100" cap="flat" cmpd="sng" algn="ctr">
                      <a:no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19932207"/>
                  </a:ext>
                </a:extLst>
              </a:tr>
              <a:tr h="799223">
                <a:tc>
                  <a:txBody>
                    <a:bodyPr/>
                    <a:lstStyle/>
                    <a:p>
                      <a:pPr>
                        <a:buNone/>
                      </a:pPr>
                      <a:r>
                        <a:rPr lang="en-US" sz="2800" b="1" cap="none" spc="0">
                          <a:solidFill>
                            <a:schemeClr val="bg1"/>
                          </a:solidFill>
                        </a:rPr>
                        <a:t>Islam</a:t>
                      </a:r>
                    </a:p>
                  </a:txBody>
                  <a:tcPr marL="161968" marR="246233" marT="124590" marB="124590" anchor="ctr">
                    <a:lnL w="38100" cap="flat" cmpd="sng" algn="ctr">
                      <a:no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buNone/>
                      </a:pPr>
                      <a:r>
                        <a:rPr lang="en-US" sz="2800" b="1" cap="none" spc="0">
                          <a:solidFill>
                            <a:schemeClr val="bg1"/>
                          </a:solidFill>
                        </a:rPr>
                        <a:t>~2.0 billion</a:t>
                      </a:r>
                    </a:p>
                  </a:txBody>
                  <a:tcPr marL="161968" marR="246233" marT="124590" marB="124590" anchor="ctr">
                    <a:lnL w="6350" cap="flat" cmpd="sng" algn="ctr">
                      <a:solidFill>
                        <a:schemeClr val="tx1">
                          <a:lumMod val="50000"/>
                          <a:lumOff val="50000"/>
                        </a:schemeClr>
                      </a:solidFill>
                      <a:prstDash val="solid"/>
                    </a:lnL>
                    <a:lnR w="38100" cap="flat" cmpd="sng" algn="ctr">
                      <a:no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654355280"/>
                  </a:ext>
                </a:extLst>
              </a:tr>
              <a:tr h="799223">
                <a:tc>
                  <a:txBody>
                    <a:bodyPr/>
                    <a:lstStyle/>
                    <a:p>
                      <a:pPr>
                        <a:buNone/>
                      </a:pPr>
                      <a:r>
                        <a:rPr lang="en-US" sz="2800" b="1" cap="none" spc="0" dirty="0">
                          <a:solidFill>
                            <a:schemeClr val="bg1"/>
                          </a:solidFill>
                        </a:rPr>
                        <a:t>Hinduism</a:t>
                      </a:r>
                    </a:p>
                  </a:txBody>
                  <a:tcPr marL="161968" marR="246233" marT="124590" marB="124590" anchor="ctr">
                    <a:lnL w="38100" cap="flat" cmpd="sng" algn="ctr">
                      <a:no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buNone/>
                      </a:pPr>
                      <a:r>
                        <a:rPr lang="en-US" sz="2800" b="1" cap="none" spc="0">
                          <a:solidFill>
                            <a:schemeClr val="bg1"/>
                          </a:solidFill>
                        </a:rPr>
                        <a:t>~1.2 billion</a:t>
                      </a:r>
                    </a:p>
                  </a:txBody>
                  <a:tcPr marL="161968" marR="246233" marT="124590" marB="124590" anchor="ctr">
                    <a:lnL w="6350" cap="flat" cmpd="sng" algn="ctr">
                      <a:solidFill>
                        <a:schemeClr val="tx1">
                          <a:lumMod val="50000"/>
                          <a:lumOff val="50000"/>
                        </a:schemeClr>
                      </a:solidFill>
                      <a:prstDash val="solid"/>
                    </a:lnL>
                    <a:lnR w="38100" cap="flat" cmpd="sng" algn="ctr">
                      <a:no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3133416178"/>
                  </a:ext>
                </a:extLst>
              </a:tr>
              <a:tr h="799223">
                <a:tc>
                  <a:txBody>
                    <a:bodyPr/>
                    <a:lstStyle/>
                    <a:p>
                      <a:pPr>
                        <a:buNone/>
                      </a:pPr>
                      <a:r>
                        <a:rPr lang="en-US" sz="2800" b="1" cap="none" spc="0" dirty="0">
                          <a:solidFill>
                            <a:schemeClr val="bg1"/>
                          </a:solidFill>
                        </a:rPr>
                        <a:t>Buddhism</a:t>
                      </a:r>
                    </a:p>
                  </a:txBody>
                  <a:tcPr marL="161968" marR="246233" marT="124590" marB="124590" anchor="ctr">
                    <a:lnL w="38100" cap="flat" cmpd="sng" algn="ctr">
                      <a:no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buNone/>
                      </a:pPr>
                      <a:r>
                        <a:rPr lang="en-US" sz="2800" b="1" cap="none" spc="0">
                          <a:solidFill>
                            <a:schemeClr val="bg1"/>
                          </a:solidFill>
                        </a:rPr>
                        <a:t>~500 million</a:t>
                      </a:r>
                    </a:p>
                  </a:txBody>
                  <a:tcPr marL="161968" marR="246233" marT="124590" marB="124590" anchor="ctr">
                    <a:lnL w="6350" cap="flat" cmpd="sng" algn="ctr">
                      <a:solidFill>
                        <a:schemeClr val="tx1">
                          <a:lumMod val="50000"/>
                          <a:lumOff val="50000"/>
                        </a:schemeClr>
                      </a:solidFill>
                      <a:prstDash val="solid"/>
                    </a:lnL>
                    <a:lnR w="38100" cap="flat" cmpd="sng" algn="ctr">
                      <a:no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3582406272"/>
                  </a:ext>
                </a:extLst>
              </a:tr>
              <a:tr h="1247498">
                <a:tc>
                  <a:txBody>
                    <a:bodyPr/>
                    <a:lstStyle/>
                    <a:p>
                      <a:pPr>
                        <a:buNone/>
                      </a:pPr>
                      <a:r>
                        <a:rPr lang="en-US" sz="2800" b="1" cap="none" spc="0">
                          <a:solidFill>
                            <a:schemeClr val="bg1"/>
                          </a:solidFill>
                        </a:rPr>
                        <a:t>Folk/Traditional religions</a:t>
                      </a:r>
                    </a:p>
                  </a:txBody>
                  <a:tcPr marL="161968" marR="246233" marT="124590" marB="124590" anchor="ctr">
                    <a:lnL w="38100" cap="flat" cmpd="sng" algn="ctr">
                      <a:no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buNone/>
                      </a:pPr>
                      <a:r>
                        <a:rPr lang="en-US" sz="2800" b="1" cap="none" spc="0">
                          <a:solidFill>
                            <a:schemeClr val="bg1"/>
                          </a:solidFill>
                        </a:rPr>
                        <a:t>~400 million</a:t>
                      </a:r>
                    </a:p>
                  </a:txBody>
                  <a:tcPr marL="161968" marR="246233" marT="124590" marB="124590" anchor="ctr">
                    <a:lnL w="6350" cap="flat" cmpd="sng" algn="ctr">
                      <a:solidFill>
                        <a:schemeClr val="tx1">
                          <a:lumMod val="50000"/>
                          <a:lumOff val="50000"/>
                        </a:schemeClr>
                      </a:solidFill>
                      <a:prstDash val="solid"/>
                    </a:lnL>
                    <a:lnR w="38100" cap="flat" cmpd="sng" algn="ctr">
                      <a:no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22874258"/>
                  </a:ext>
                </a:extLst>
              </a:tr>
              <a:tr h="799223">
                <a:tc>
                  <a:txBody>
                    <a:bodyPr/>
                    <a:lstStyle/>
                    <a:p>
                      <a:pPr>
                        <a:buNone/>
                      </a:pPr>
                      <a:r>
                        <a:rPr lang="en-US" sz="2800" b="1" cap="none" spc="0">
                          <a:solidFill>
                            <a:schemeClr val="bg1"/>
                          </a:solidFill>
                        </a:rPr>
                        <a:t>Judaism</a:t>
                      </a:r>
                    </a:p>
                  </a:txBody>
                  <a:tcPr marL="161968" marR="246233" marT="124590" marB="124590" anchor="ctr">
                    <a:lnL w="38100" cap="flat" cmpd="sng" algn="ctr">
                      <a:no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38100" cap="flat" cmpd="sng" algn="ctr">
                      <a:noFill/>
                      <a:prstDash val="solid"/>
                    </a:lnB>
                    <a:solidFill>
                      <a:schemeClr val="tx1">
                        <a:lumMod val="75000"/>
                        <a:lumOff val="25000"/>
                      </a:schemeClr>
                    </a:solidFill>
                  </a:tcPr>
                </a:tc>
                <a:tc>
                  <a:txBody>
                    <a:bodyPr/>
                    <a:lstStyle/>
                    <a:p>
                      <a:pPr>
                        <a:buNone/>
                      </a:pPr>
                      <a:r>
                        <a:rPr lang="en-US" sz="2800" b="1" cap="none" spc="0" dirty="0">
                          <a:solidFill>
                            <a:schemeClr val="bg1"/>
                          </a:solidFill>
                        </a:rPr>
                        <a:t>~15 million</a:t>
                      </a:r>
                    </a:p>
                  </a:txBody>
                  <a:tcPr marL="161968" marR="246233" marT="124590" marB="124590" anchor="ctr">
                    <a:lnL w="6350" cap="flat" cmpd="sng" algn="ctr">
                      <a:solidFill>
                        <a:schemeClr val="tx1">
                          <a:lumMod val="50000"/>
                          <a:lumOff val="50000"/>
                        </a:schemeClr>
                      </a:solidFill>
                      <a:prstDash val="solid"/>
                    </a:lnL>
                    <a:lnR w="38100" cap="flat" cmpd="sng" algn="ctr">
                      <a:noFill/>
                      <a:prstDash val="solid"/>
                    </a:lnR>
                    <a:lnT w="6350" cap="flat" cmpd="sng" algn="ctr">
                      <a:solidFill>
                        <a:schemeClr val="tx1">
                          <a:lumMod val="50000"/>
                          <a:lumOff val="50000"/>
                        </a:schemeClr>
                      </a:solidFill>
                      <a:prstDash val="solid"/>
                    </a:lnT>
                    <a:lnB w="38100" cap="flat" cmpd="sng" algn="ctr">
                      <a:noFill/>
                      <a:prstDash val="solid"/>
                    </a:lnB>
                    <a:solidFill>
                      <a:schemeClr val="tx1">
                        <a:lumMod val="75000"/>
                        <a:lumOff val="25000"/>
                      </a:schemeClr>
                    </a:solidFill>
                  </a:tcPr>
                </a:tc>
                <a:extLst>
                  <a:ext uri="{0D108BD9-81ED-4DB2-BD59-A6C34878D82A}">
                    <a16:rowId xmlns:a16="http://schemas.microsoft.com/office/drawing/2014/main" val="3951342763"/>
                  </a:ext>
                </a:extLst>
              </a:tr>
            </a:tbl>
          </a:graphicData>
        </a:graphic>
      </p:graphicFrame>
    </p:spTree>
    <p:extLst>
      <p:ext uri="{BB962C8B-B14F-4D97-AF65-F5344CB8AC3E}">
        <p14:creationId xmlns:p14="http://schemas.microsoft.com/office/powerpoint/2010/main" val="78624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9CDC5-B53A-7A36-522A-1317ED11C3D7}"/>
              </a:ext>
            </a:extLst>
          </p:cNvPr>
          <p:cNvSpPr>
            <a:spLocks noGrp="1"/>
          </p:cNvSpPr>
          <p:nvPr>
            <p:ph type="title"/>
          </p:nvPr>
        </p:nvSpPr>
        <p:spPr>
          <a:xfrm>
            <a:off x="1156851" y="637762"/>
            <a:ext cx="9888496" cy="900131"/>
          </a:xfrm>
        </p:spPr>
        <p:txBody>
          <a:bodyPr anchor="t">
            <a:normAutofit/>
          </a:bodyPr>
          <a:lstStyle/>
          <a:p>
            <a:r>
              <a:rPr lang="en-US" sz="4000" b="1" i="1" dirty="0">
                <a:solidFill>
                  <a:schemeClr val="bg1"/>
                </a:solidFill>
              </a:rPr>
              <a:t>Thesis Statement: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2F3EF5-F8D9-4D49-3B17-F2A2F3D038FA}"/>
              </a:ext>
            </a:extLst>
          </p:cNvPr>
          <p:cNvSpPr>
            <a:spLocks noGrp="1"/>
          </p:cNvSpPr>
          <p:nvPr>
            <p:ph idx="1"/>
          </p:nvPr>
        </p:nvSpPr>
        <p:spPr>
          <a:xfrm>
            <a:off x="1155548" y="2217343"/>
            <a:ext cx="9880893" cy="3959619"/>
          </a:xfrm>
        </p:spPr>
        <p:txBody>
          <a:bodyPr>
            <a:normAutofit/>
          </a:bodyPr>
          <a:lstStyle/>
          <a:p>
            <a:pPr marL="0" indent="0" algn="just">
              <a:buNone/>
            </a:pPr>
            <a:endParaRPr lang="en-US" sz="2400" b="1" i="1" dirty="0"/>
          </a:p>
          <a:p>
            <a:pPr marL="0" indent="0" algn="just">
              <a:buNone/>
            </a:pPr>
            <a:endParaRPr lang="en-US" sz="2400" b="1" i="1" dirty="0"/>
          </a:p>
          <a:p>
            <a:pPr marL="0" indent="0" algn="just">
              <a:buNone/>
            </a:pPr>
            <a:r>
              <a:rPr lang="en-US" sz="2400" b="1" i="1" dirty="0"/>
              <a:t>“While the Gospel is spreading with unprecedented speed and reach, the authenticity and sustainability of this expansion are dependent upon a restored emphasis on ethical and moral alignment of his people so that the power of God risk no distortions, and this supernatural era aligns with consecration that produces lasting transformation across individuals, communities, and systems.”</a:t>
            </a:r>
          </a:p>
          <a:p>
            <a:pPr marL="0" indent="0" algn="just">
              <a:buNone/>
            </a:pPr>
            <a:endParaRPr lang="en-US" sz="2400" b="1" i="1" dirty="0"/>
          </a:p>
          <a:p>
            <a:pPr marL="0" indent="0" algn="just">
              <a:buNone/>
            </a:pPr>
            <a:r>
              <a:rPr lang="en-US" sz="2400" b="1" i="1" dirty="0"/>
              <a:t>“Our alignment is CRITICAL AND NECESSARY  !!!!” </a:t>
            </a:r>
          </a:p>
        </p:txBody>
      </p:sp>
    </p:spTree>
    <p:extLst>
      <p:ext uri="{BB962C8B-B14F-4D97-AF65-F5344CB8AC3E}">
        <p14:creationId xmlns:p14="http://schemas.microsoft.com/office/powerpoint/2010/main" val="139047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C23ECE-EAEE-3922-6C6D-D089115C8FF1}"/>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marL="0" marR="0" lvl="0" indent="0" fontAlgn="base">
              <a:spcAft>
                <a:spcPct val="0"/>
              </a:spcAft>
              <a:buClrTx/>
              <a:buSzTx/>
              <a:tabLst/>
            </a:pPr>
            <a:r>
              <a:rPr kumimoji="0" lang="en-US" altLang="en-US" sz="2500" b="1" i="0" u="none" strike="noStrike" kern="1200" cap="none" normalizeH="0" baseline="0">
                <a:ln>
                  <a:noFill/>
                </a:ln>
                <a:solidFill>
                  <a:srgbClr val="FFFFFF"/>
                </a:solidFill>
                <a:effectLst/>
                <a:latin typeface="+mj-lt"/>
                <a:ea typeface="+mj-ea"/>
                <a:cs typeface="+mj-cs"/>
              </a:rPr>
              <a:t>Biblical Framework of Spirit Outpouring, Mission, and Transformation</a:t>
            </a:r>
            <a:br>
              <a:rPr kumimoji="0" lang="en-US" altLang="en-US" sz="2500" b="1" i="0" u="none" strike="noStrike" kern="1200" cap="none" normalizeH="0" baseline="0">
                <a:ln>
                  <a:noFill/>
                </a:ln>
                <a:solidFill>
                  <a:srgbClr val="FFFFFF"/>
                </a:solidFill>
                <a:effectLst/>
                <a:latin typeface="+mj-lt"/>
                <a:ea typeface="+mj-ea"/>
                <a:cs typeface="+mj-cs"/>
              </a:rPr>
            </a:br>
            <a:r>
              <a:rPr kumimoji="0" lang="en-US" altLang="en-US" sz="2500" b="1" i="0" u="none" strike="noStrike" kern="1200" cap="none" normalizeH="0" baseline="0">
                <a:ln>
                  <a:noFill/>
                </a:ln>
                <a:solidFill>
                  <a:srgbClr val="FFFFFF"/>
                </a:solidFill>
                <a:effectLst/>
                <a:latin typeface="+mj-lt"/>
                <a:ea typeface="+mj-ea"/>
                <a:cs typeface="+mj-cs"/>
              </a:rPr>
              <a:t>KEY TERMS  </a:t>
            </a:r>
          </a:p>
          <a:p>
            <a:pPr marL="0" marR="0" lvl="0" indent="0" fontAlgn="base">
              <a:spcAft>
                <a:spcPct val="0"/>
              </a:spcAft>
              <a:buClrTx/>
              <a:buSzTx/>
              <a:tabLst/>
            </a:pPr>
            <a:endParaRPr kumimoji="0" lang="en-US" altLang="en-US" sz="2500" b="0" i="0" u="none" strike="noStrike" kern="1200" cap="none" normalizeH="0" baseline="0">
              <a:ln>
                <a:noFill/>
              </a:ln>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8C568AC1-414E-725C-6A7E-12B42038141C}"/>
              </a:ext>
            </a:extLst>
          </p:cNvPr>
          <p:cNvGraphicFramePr>
            <a:graphicFrameLocks noGrp="1"/>
          </p:cNvGraphicFramePr>
          <p:nvPr>
            <p:ph idx="1"/>
            <p:extLst>
              <p:ext uri="{D42A27DB-BD31-4B8C-83A1-F6EECF244321}">
                <p14:modId xmlns:p14="http://schemas.microsoft.com/office/powerpoint/2010/main" val="4185505196"/>
              </p:ext>
            </p:extLst>
          </p:nvPr>
        </p:nvGraphicFramePr>
        <p:xfrm>
          <a:off x="1191023" y="2112579"/>
          <a:ext cx="9833896" cy="4192958"/>
        </p:xfrm>
        <a:graphic>
          <a:graphicData uri="http://schemas.openxmlformats.org/drawingml/2006/table">
            <a:tbl>
              <a:tblPr/>
              <a:tblGrid>
                <a:gridCol w="1076542">
                  <a:extLst>
                    <a:ext uri="{9D8B030D-6E8A-4147-A177-3AD203B41FA5}">
                      <a16:colId xmlns:a16="http://schemas.microsoft.com/office/drawing/2014/main" val="982538792"/>
                    </a:ext>
                  </a:extLst>
                </a:gridCol>
                <a:gridCol w="1629279">
                  <a:extLst>
                    <a:ext uri="{9D8B030D-6E8A-4147-A177-3AD203B41FA5}">
                      <a16:colId xmlns:a16="http://schemas.microsoft.com/office/drawing/2014/main" val="211866247"/>
                    </a:ext>
                  </a:extLst>
                </a:gridCol>
                <a:gridCol w="1513193">
                  <a:extLst>
                    <a:ext uri="{9D8B030D-6E8A-4147-A177-3AD203B41FA5}">
                      <a16:colId xmlns:a16="http://schemas.microsoft.com/office/drawing/2014/main" val="3757065192"/>
                    </a:ext>
                  </a:extLst>
                </a:gridCol>
                <a:gridCol w="1386324">
                  <a:extLst>
                    <a:ext uri="{9D8B030D-6E8A-4147-A177-3AD203B41FA5}">
                      <a16:colId xmlns:a16="http://schemas.microsoft.com/office/drawing/2014/main" val="263464557"/>
                    </a:ext>
                  </a:extLst>
                </a:gridCol>
                <a:gridCol w="2403788">
                  <a:extLst>
                    <a:ext uri="{9D8B030D-6E8A-4147-A177-3AD203B41FA5}">
                      <a16:colId xmlns:a16="http://schemas.microsoft.com/office/drawing/2014/main" val="4190254298"/>
                    </a:ext>
                  </a:extLst>
                </a:gridCol>
                <a:gridCol w="1824770">
                  <a:extLst>
                    <a:ext uri="{9D8B030D-6E8A-4147-A177-3AD203B41FA5}">
                      <a16:colId xmlns:a16="http://schemas.microsoft.com/office/drawing/2014/main" val="2208641391"/>
                    </a:ext>
                  </a:extLst>
                </a:gridCol>
              </a:tblGrid>
              <a:tr h="764809">
                <a:tc>
                  <a:txBody>
                    <a:bodyPr/>
                    <a:lstStyle/>
                    <a:p>
                      <a:pPr>
                        <a:buNone/>
                      </a:pPr>
                      <a:r>
                        <a:rPr lang="en-US" sz="1600" b="1" u="sng"/>
                        <a:t>Scripture</a:t>
                      </a:r>
                    </a:p>
                  </a:txBody>
                  <a:tcPr marL="10251" marR="10251" marT="5126" marB="5126" anchor="ctr">
                    <a:lnL>
                      <a:noFill/>
                    </a:lnL>
                    <a:lnR>
                      <a:noFill/>
                    </a:lnR>
                    <a:lnT>
                      <a:noFill/>
                    </a:lnT>
                    <a:lnB>
                      <a:noFill/>
                    </a:lnB>
                    <a:noFill/>
                  </a:tcPr>
                </a:tc>
                <a:tc>
                  <a:txBody>
                    <a:bodyPr/>
                    <a:lstStyle/>
                    <a:p>
                      <a:pPr>
                        <a:buNone/>
                      </a:pPr>
                      <a:r>
                        <a:rPr lang="en-US" sz="1600" b="1" u="sng"/>
                        <a:t>Greek Word / Phrase</a:t>
                      </a:r>
                    </a:p>
                  </a:txBody>
                  <a:tcPr marL="10251" marR="10251" marT="5126" marB="5126" anchor="ctr">
                    <a:lnL>
                      <a:noFill/>
                    </a:lnL>
                    <a:lnR>
                      <a:noFill/>
                    </a:lnR>
                    <a:lnT>
                      <a:noFill/>
                    </a:lnT>
                    <a:lnB>
                      <a:noFill/>
                    </a:lnB>
                    <a:noFill/>
                  </a:tcPr>
                </a:tc>
                <a:tc>
                  <a:txBody>
                    <a:bodyPr/>
                    <a:lstStyle/>
                    <a:p>
                      <a:pPr>
                        <a:buNone/>
                      </a:pPr>
                      <a:r>
                        <a:rPr lang="en-US" sz="1600" b="1" u="sng"/>
                        <a:t>Greek Meaning</a:t>
                      </a:r>
                    </a:p>
                  </a:txBody>
                  <a:tcPr marL="10251" marR="10251" marT="5126" marB="5126" anchor="ctr">
                    <a:lnL>
                      <a:noFill/>
                    </a:lnL>
                    <a:lnR>
                      <a:noFill/>
                    </a:lnR>
                    <a:lnT>
                      <a:noFill/>
                    </a:lnT>
                    <a:lnB>
                      <a:noFill/>
                    </a:lnB>
                    <a:noFill/>
                  </a:tcPr>
                </a:tc>
                <a:tc>
                  <a:txBody>
                    <a:bodyPr/>
                    <a:lstStyle/>
                    <a:p>
                      <a:pPr>
                        <a:buNone/>
                      </a:pPr>
                      <a:r>
                        <a:rPr lang="en-US" sz="1600" b="1" u="sng"/>
                        <a:t>Spiritual / Theological Meaning</a:t>
                      </a:r>
                    </a:p>
                  </a:txBody>
                  <a:tcPr marL="10251" marR="10251" marT="5126" marB="5126" anchor="ctr">
                    <a:lnL>
                      <a:noFill/>
                    </a:lnL>
                    <a:lnR>
                      <a:noFill/>
                    </a:lnR>
                    <a:lnT>
                      <a:noFill/>
                    </a:lnT>
                    <a:lnB>
                      <a:noFill/>
                    </a:lnB>
                    <a:noFill/>
                  </a:tcPr>
                </a:tc>
                <a:tc>
                  <a:txBody>
                    <a:bodyPr/>
                    <a:lstStyle/>
                    <a:p>
                      <a:pPr>
                        <a:buNone/>
                      </a:pPr>
                      <a:r>
                        <a:rPr lang="en-US" sz="1600" b="1" u="sng"/>
                        <a:t>Neuro / Cognitive Dimension</a:t>
                      </a:r>
                    </a:p>
                  </a:txBody>
                  <a:tcPr marL="10251" marR="10251" marT="5126" marB="5126" anchor="ctr">
                    <a:lnL>
                      <a:noFill/>
                    </a:lnL>
                    <a:lnR>
                      <a:noFill/>
                    </a:lnR>
                    <a:lnT>
                      <a:noFill/>
                    </a:lnT>
                    <a:lnB>
                      <a:noFill/>
                    </a:lnB>
                    <a:noFill/>
                  </a:tcPr>
                </a:tc>
                <a:tc>
                  <a:txBody>
                    <a:bodyPr/>
                    <a:lstStyle/>
                    <a:p>
                      <a:pPr>
                        <a:buNone/>
                      </a:pPr>
                      <a:r>
                        <a:rPr lang="en-US" sz="1600" b="1" u="sng"/>
                        <a:t>Leadership / Missional Dimension</a:t>
                      </a:r>
                    </a:p>
                  </a:txBody>
                  <a:tcPr marL="10251" marR="10251" marT="5126" marB="5126" anchor="ctr">
                    <a:lnL>
                      <a:noFill/>
                    </a:lnL>
                    <a:lnR>
                      <a:noFill/>
                    </a:lnR>
                    <a:lnT>
                      <a:noFill/>
                    </a:lnT>
                    <a:lnB>
                      <a:noFill/>
                    </a:lnB>
                    <a:noFill/>
                  </a:tcPr>
                </a:tc>
                <a:extLst>
                  <a:ext uri="{0D108BD9-81ED-4DB2-BD59-A6C34878D82A}">
                    <a16:rowId xmlns:a16="http://schemas.microsoft.com/office/drawing/2014/main" val="3207469207"/>
                  </a:ext>
                </a:extLst>
              </a:tr>
              <a:tr h="619702">
                <a:tc>
                  <a:txBody>
                    <a:bodyPr/>
                    <a:lstStyle/>
                    <a:p>
                      <a:pPr>
                        <a:buNone/>
                      </a:pPr>
                      <a:r>
                        <a:rPr lang="en-US" sz="1000" b="1"/>
                        <a:t>Acts of the Apostles 2:17</a:t>
                      </a:r>
                    </a:p>
                  </a:txBody>
                  <a:tcPr marL="10251" marR="10251" marT="5126" marB="5126" anchor="ctr">
                    <a:lnL>
                      <a:noFill/>
                    </a:lnL>
                    <a:lnR>
                      <a:noFill/>
                    </a:lnR>
                    <a:lnT>
                      <a:noFill/>
                    </a:lnT>
                    <a:lnB>
                      <a:noFill/>
                    </a:lnB>
                    <a:noFill/>
                  </a:tcPr>
                </a:tc>
                <a:tc>
                  <a:txBody>
                    <a:bodyPr/>
                    <a:lstStyle/>
                    <a:p>
                      <a:pPr>
                        <a:buNone/>
                      </a:pPr>
                      <a:r>
                        <a:rPr lang="el-GR" sz="1300" b="1"/>
                        <a:t>ἐκχέω (</a:t>
                      </a:r>
                      <a:r>
                        <a:rPr lang="en-US" sz="1300" b="1"/>
                        <a:t>ekcheō) – </a:t>
                      </a:r>
                      <a:r>
                        <a:rPr lang="en-US" sz="1900" b="1"/>
                        <a:t>“pour out”</a:t>
                      </a:r>
                    </a:p>
                  </a:txBody>
                  <a:tcPr marL="10251" marR="10251" marT="5126" marB="5126" anchor="ctr">
                    <a:lnL>
                      <a:noFill/>
                    </a:lnL>
                    <a:lnR>
                      <a:noFill/>
                    </a:lnR>
                    <a:lnT>
                      <a:noFill/>
                    </a:lnT>
                    <a:lnB>
                      <a:noFill/>
                    </a:lnB>
                    <a:noFill/>
                  </a:tcPr>
                </a:tc>
                <a:tc>
                  <a:txBody>
                    <a:bodyPr/>
                    <a:lstStyle/>
                    <a:p>
                      <a:pPr>
                        <a:buNone/>
                      </a:pPr>
                      <a:r>
                        <a:rPr lang="en-US" sz="1000" b="1"/>
                        <a:t>To pour out, release abundantly, spill forth without restraint</a:t>
                      </a:r>
                    </a:p>
                  </a:txBody>
                  <a:tcPr marL="10251" marR="10251" marT="5126" marB="5126" anchor="ctr">
                    <a:lnL>
                      <a:noFill/>
                    </a:lnL>
                    <a:lnR>
                      <a:noFill/>
                    </a:lnR>
                    <a:lnT>
                      <a:noFill/>
                    </a:lnT>
                    <a:lnB>
                      <a:noFill/>
                    </a:lnB>
                    <a:noFill/>
                  </a:tcPr>
                </a:tc>
                <a:tc>
                  <a:txBody>
                    <a:bodyPr/>
                    <a:lstStyle/>
                    <a:p>
                      <a:pPr>
                        <a:buNone/>
                      </a:pPr>
                      <a:r>
                        <a:rPr lang="en-US" sz="1000" b="1"/>
                        <a:t>God releases His Spirit widely, not limited to prophets or elites</a:t>
                      </a:r>
                    </a:p>
                  </a:txBody>
                  <a:tcPr marL="10251" marR="10251" marT="5126" marB="5126" anchor="ctr">
                    <a:lnL>
                      <a:noFill/>
                    </a:lnL>
                    <a:lnR>
                      <a:noFill/>
                    </a:lnR>
                    <a:lnT>
                      <a:noFill/>
                    </a:lnT>
                    <a:lnB>
                      <a:noFill/>
                    </a:lnB>
                    <a:noFill/>
                  </a:tcPr>
                </a:tc>
                <a:tc>
                  <a:txBody>
                    <a:bodyPr/>
                    <a:lstStyle/>
                    <a:p>
                      <a:pPr>
                        <a:buNone/>
                      </a:pPr>
                      <a:r>
                        <a:rPr lang="en-US" sz="1000" b="1"/>
                        <a:t>Spiritual experiences may involve occipital cortex (vision imagery), temporal lobe (meaning, memory, spiritual interpretation)</a:t>
                      </a:r>
                    </a:p>
                  </a:txBody>
                  <a:tcPr marL="10251" marR="10251" marT="5126" marB="5126" anchor="ctr">
                    <a:lnL>
                      <a:noFill/>
                    </a:lnL>
                    <a:lnR>
                      <a:noFill/>
                    </a:lnR>
                    <a:lnT>
                      <a:noFill/>
                    </a:lnT>
                    <a:lnB>
                      <a:noFill/>
                    </a:lnB>
                    <a:noFill/>
                  </a:tcPr>
                </a:tc>
                <a:tc>
                  <a:txBody>
                    <a:bodyPr/>
                    <a:lstStyle/>
                    <a:p>
                      <a:pPr>
                        <a:buNone/>
                      </a:pPr>
                      <a:r>
                        <a:rPr lang="en-US" sz="1000" b="1"/>
                        <a:t>Revival and spiritual awakening create mass spiritual participation</a:t>
                      </a:r>
                    </a:p>
                  </a:txBody>
                  <a:tcPr marL="10251" marR="10251" marT="5126" marB="5126" anchor="ctr">
                    <a:lnL>
                      <a:noFill/>
                    </a:lnL>
                    <a:lnR>
                      <a:noFill/>
                    </a:lnR>
                    <a:lnT>
                      <a:noFill/>
                    </a:lnT>
                    <a:lnB>
                      <a:noFill/>
                    </a:lnB>
                    <a:noFill/>
                  </a:tcPr>
                </a:tc>
                <a:extLst>
                  <a:ext uri="{0D108BD9-81ED-4DB2-BD59-A6C34878D82A}">
                    <a16:rowId xmlns:a16="http://schemas.microsoft.com/office/drawing/2014/main" val="3187036645"/>
                  </a:ext>
                </a:extLst>
              </a:tr>
              <a:tr h="643887">
                <a:tc>
                  <a:txBody>
                    <a:bodyPr/>
                    <a:lstStyle/>
                    <a:p>
                      <a:pPr>
                        <a:buNone/>
                      </a:pPr>
                      <a:endParaRPr lang="en-US" sz="1000" b="1"/>
                    </a:p>
                  </a:txBody>
                  <a:tcPr marL="10251" marR="10251" marT="5126" marB="5126" anchor="ctr">
                    <a:lnL>
                      <a:noFill/>
                    </a:lnL>
                    <a:lnR>
                      <a:noFill/>
                    </a:lnR>
                    <a:lnT>
                      <a:noFill/>
                    </a:lnT>
                    <a:lnB>
                      <a:noFill/>
                    </a:lnB>
                    <a:noFill/>
                  </a:tcPr>
                </a:tc>
                <a:tc>
                  <a:txBody>
                    <a:bodyPr/>
                    <a:lstStyle/>
                    <a:p>
                      <a:pPr>
                        <a:buNone/>
                      </a:pPr>
                      <a:r>
                        <a:rPr lang="el-GR" sz="1300" b="1"/>
                        <a:t>πᾶσα σάρξ (</a:t>
                      </a:r>
                      <a:r>
                        <a:rPr lang="en-US" sz="1300" b="1"/>
                        <a:t>pas sarx) </a:t>
                      </a:r>
                      <a:r>
                        <a:rPr lang="en-US" sz="1600" b="1"/>
                        <a:t>– “all flesh”</a:t>
                      </a:r>
                    </a:p>
                  </a:txBody>
                  <a:tcPr marL="10251" marR="10251" marT="5126" marB="5126" anchor="ctr">
                    <a:lnL>
                      <a:noFill/>
                    </a:lnL>
                    <a:lnR>
                      <a:noFill/>
                    </a:lnR>
                    <a:lnT>
                      <a:noFill/>
                    </a:lnT>
                    <a:lnB>
                      <a:noFill/>
                    </a:lnB>
                    <a:noFill/>
                  </a:tcPr>
                </a:tc>
                <a:tc>
                  <a:txBody>
                    <a:bodyPr/>
                    <a:lstStyle/>
                    <a:p>
                      <a:pPr>
                        <a:buNone/>
                      </a:pPr>
                      <a:r>
                        <a:rPr lang="en-US" sz="1400" b="1" i="1"/>
                        <a:t>Pas</a:t>
                      </a:r>
                      <a:r>
                        <a:rPr lang="en-US" sz="1400" b="1"/>
                        <a:t> </a:t>
                      </a:r>
                      <a:r>
                        <a:rPr lang="en-US" sz="1300" b="1"/>
                        <a:t>= every kind, all categories of people</a:t>
                      </a:r>
                    </a:p>
                  </a:txBody>
                  <a:tcPr marL="10251" marR="10251" marT="5126" marB="5126" anchor="ctr">
                    <a:lnL>
                      <a:noFill/>
                    </a:lnL>
                    <a:lnR>
                      <a:noFill/>
                    </a:lnR>
                    <a:lnT>
                      <a:noFill/>
                    </a:lnT>
                    <a:lnB>
                      <a:noFill/>
                    </a:lnB>
                    <a:noFill/>
                  </a:tcPr>
                </a:tc>
                <a:tc>
                  <a:txBody>
                    <a:bodyPr/>
                    <a:lstStyle/>
                    <a:p>
                      <a:pPr>
                        <a:buNone/>
                      </a:pPr>
                      <a:r>
                        <a:rPr lang="en-US" sz="1000" b="1"/>
                        <a:t>Spirit available to all ages, genders, classes</a:t>
                      </a:r>
                    </a:p>
                  </a:txBody>
                  <a:tcPr marL="10251" marR="10251" marT="5126" marB="5126" anchor="ctr">
                    <a:lnL>
                      <a:noFill/>
                    </a:lnL>
                    <a:lnR>
                      <a:noFill/>
                    </a:lnR>
                    <a:lnT>
                      <a:noFill/>
                    </a:lnT>
                    <a:lnB>
                      <a:noFill/>
                    </a:lnB>
                    <a:noFill/>
                  </a:tcPr>
                </a:tc>
                <a:tc>
                  <a:txBody>
                    <a:bodyPr/>
                    <a:lstStyle/>
                    <a:p>
                      <a:pPr>
                        <a:buNone/>
                      </a:pPr>
                      <a:r>
                        <a:rPr lang="en-US" sz="1000" b="1"/>
                        <a:t>Collective spiritual awareness across diverse groups</a:t>
                      </a:r>
                    </a:p>
                  </a:txBody>
                  <a:tcPr marL="10251" marR="10251" marT="5126" marB="5126" anchor="ctr">
                    <a:lnL>
                      <a:noFill/>
                    </a:lnL>
                    <a:lnR>
                      <a:noFill/>
                    </a:lnR>
                    <a:lnT>
                      <a:noFill/>
                    </a:lnT>
                    <a:lnB>
                      <a:noFill/>
                    </a:lnB>
                    <a:noFill/>
                  </a:tcPr>
                </a:tc>
                <a:tc>
                  <a:txBody>
                    <a:bodyPr/>
                    <a:lstStyle/>
                    <a:p>
                      <a:pPr>
                        <a:buNone/>
                      </a:pPr>
                      <a:r>
                        <a:rPr lang="en-US" sz="1000" b="1"/>
                        <a:t>Inclusive spiritual movement across cultures</a:t>
                      </a:r>
                    </a:p>
                  </a:txBody>
                  <a:tcPr marL="10251" marR="10251" marT="5126" marB="5126" anchor="ctr">
                    <a:lnL>
                      <a:noFill/>
                    </a:lnL>
                    <a:lnR>
                      <a:noFill/>
                    </a:lnR>
                    <a:lnT>
                      <a:noFill/>
                    </a:lnT>
                    <a:lnB>
                      <a:noFill/>
                    </a:lnB>
                    <a:noFill/>
                  </a:tcPr>
                </a:tc>
                <a:extLst>
                  <a:ext uri="{0D108BD9-81ED-4DB2-BD59-A6C34878D82A}">
                    <a16:rowId xmlns:a16="http://schemas.microsoft.com/office/drawing/2014/main" val="2854224622"/>
                  </a:ext>
                </a:extLst>
              </a:tr>
              <a:tr h="643887">
                <a:tc>
                  <a:txBody>
                    <a:bodyPr/>
                    <a:lstStyle/>
                    <a:p>
                      <a:pPr>
                        <a:buNone/>
                      </a:pPr>
                      <a:endParaRPr lang="en-US" sz="1000" b="1"/>
                    </a:p>
                  </a:txBody>
                  <a:tcPr marL="10251" marR="10251" marT="5126" marB="5126" anchor="ctr">
                    <a:lnL>
                      <a:noFill/>
                    </a:lnL>
                    <a:lnR>
                      <a:noFill/>
                    </a:lnR>
                    <a:lnT>
                      <a:noFill/>
                    </a:lnT>
                    <a:lnB>
                      <a:noFill/>
                    </a:lnB>
                    <a:noFill/>
                  </a:tcPr>
                </a:tc>
                <a:tc>
                  <a:txBody>
                    <a:bodyPr/>
                    <a:lstStyle/>
                    <a:p>
                      <a:pPr>
                        <a:buNone/>
                      </a:pPr>
                      <a:r>
                        <a:rPr lang="en-US" sz="1300" b="1"/>
                        <a:t>Dreams &amp; Visions</a:t>
                      </a:r>
                    </a:p>
                  </a:txBody>
                  <a:tcPr marL="10251" marR="10251" marT="5126" marB="5126" anchor="ctr">
                    <a:lnL>
                      <a:noFill/>
                    </a:lnL>
                    <a:lnR>
                      <a:noFill/>
                    </a:lnR>
                    <a:lnT>
                      <a:noFill/>
                    </a:lnT>
                    <a:lnB>
                      <a:noFill/>
                    </a:lnB>
                    <a:noFill/>
                  </a:tcPr>
                </a:tc>
                <a:tc>
                  <a:txBody>
                    <a:bodyPr/>
                    <a:lstStyle/>
                    <a:p>
                      <a:pPr>
                        <a:buNone/>
                      </a:pPr>
                      <a:r>
                        <a:rPr lang="en-US" sz="1000" b="1"/>
                        <a:t>Prophetic revelation and insight</a:t>
                      </a:r>
                    </a:p>
                  </a:txBody>
                  <a:tcPr marL="10251" marR="10251" marT="5126" marB="5126" anchor="ctr">
                    <a:lnL>
                      <a:noFill/>
                    </a:lnL>
                    <a:lnR>
                      <a:noFill/>
                    </a:lnR>
                    <a:lnT>
                      <a:noFill/>
                    </a:lnT>
                    <a:lnB>
                      <a:noFill/>
                    </a:lnB>
                    <a:noFill/>
                  </a:tcPr>
                </a:tc>
                <a:tc>
                  <a:txBody>
                    <a:bodyPr/>
                    <a:lstStyle/>
                    <a:p>
                      <a:pPr>
                        <a:buNone/>
                      </a:pPr>
                      <a:r>
                        <a:rPr lang="en-US" sz="1000" b="1"/>
                        <a:t>Spiritual perception of divine guidance</a:t>
                      </a:r>
                    </a:p>
                  </a:txBody>
                  <a:tcPr marL="10251" marR="10251" marT="5126" marB="5126" anchor="ctr">
                    <a:lnL>
                      <a:noFill/>
                    </a:lnL>
                    <a:lnR>
                      <a:noFill/>
                    </a:lnR>
                    <a:lnT>
                      <a:noFill/>
                    </a:lnT>
                    <a:lnB>
                      <a:noFill/>
                    </a:lnB>
                    <a:noFill/>
                  </a:tcPr>
                </a:tc>
                <a:tc>
                  <a:txBody>
                    <a:bodyPr/>
                    <a:lstStyle/>
                    <a:p>
                      <a:pPr>
                        <a:buNone/>
                      </a:pPr>
                      <a:r>
                        <a:rPr lang="en-US" sz="1000" b="1"/>
                        <a:t>Occipital cortex – imagery/vision processing; temporal lobe / limbic system – meaning, memory, spiritual emotion HHA / </a:t>
                      </a:r>
                      <a:r>
                        <a:rPr lang="en-US" sz="1100" b="1"/>
                        <a:t>FORESIGHT/INSIGHT </a:t>
                      </a:r>
                    </a:p>
                  </a:txBody>
                  <a:tcPr marL="10251" marR="10251" marT="5126" marB="5126" anchor="ctr">
                    <a:lnL>
                      <a:noFill/>
                    </a:lnL>
                    <a:lnR>
                      <a:noFill/>
                    </a:lnR>
                    <a:lnT>
                      <a:noFill/>
                    </a:lnT>
                    <a:lnB>
                      <a:noFill/>
                    </a:lnB>
                    <a:noFill/>
                  </a:tcPr>
                </a:tc>
                <a:tc>
                  <a:txBody>
                    <a:bodyPr/>
                    <a:lstStyle/>
                    <a:p>
                      <a:pPr>
                        <a:buNone/>
                      </a:pPr>
                      <a:r>
                        <a:rPr lang="en-US" sz="1000" b="1"/>
                        <a:t>Guidance for mission, innovation, and spiritual leadership</a:t>
                      </a:r>
                    </a:p>
                  </a:txBody>
                  <a:tcPr marL="10251" marR="10251" marT="5126" marB="5126" anchor="ctr">
                    <a:lnL>
                      <a:noFill/>
                    </a:lnL>
                    <a:lnR>
                      <a:noFill/>
                    </a:lnR>
                    <a:lnT>
                      <a:noFill/>
                    </a:lnT>
                    <a:lnB>
                      <a:noFill/>
                    </a:lnB>
                    <a:noFill/>
                  </a:tcPr>
                </a:tc>
                <a:extLst>
                  <a:ext uri="{0D108BD9-81ED-4DB2-BD59-A6C34878D82A}">
                    <a16:rowId xmlns:a16="http://schemas.microsoft.com/office/drawing/2014/main" val="1232969135"/>
                  </a:ext>
                </a:extLst>
              </a:tr>
              <a:tr h="716440">
                <a:tc>
                  <a:txBody>
                    <a:bodyPr/>
                    <a:lstStyle/>
                    <a:p>
                      <a:pPr>
                        <a:buNone/>
                      </a:pPr>
                      <a:r>
                        <a:rPr lang="en-US" sz="1000" b="1"/>
                        <a:t>Gospel of Mark 16:15</a:t>
                      </a:r>
                    </a:p>
                  </a:txBody>
                  <a:tcPr marL="10251" marR="10251" marT="5126" marB="5126" anchor="ctr">
                    <a:lnL>
                      <a:noFill/>
                    </a:lnL>
                    <a:lnR>
                      <a:noFill/>
                    </a:lnR>
                    <a:lnT>
                      <a:noFill/>
                    </a:lnT>
                    <a:lnB>
                      <a:noFill/>
                    </a:lnB>
                    <a:noFill/>
                  </a:tcPr>
                </a:tc>
                <a:tc>
                  <a:txBody>
                    <a:bodyPr/>
                    <a:lstStyle/>
                    <a:p>
                      <a:pPr>
                        <a:buNone/>
                      </a:pPr>
                      <a:r>
                        <a:rPr lang="el-GR" sz="1400" b="1"/>
                        <a:t>πορευθέντες (</a:t>
                      </a:r>
                      <a:r>
                        <a:rPr lang="en-US" sz="1400" b="1"/>
                        <a:t>poreuthentes) – “go”</a:t>
                      </a:r>
                    </a:p>
                  </a:txBody>
                  <a:tcPr marL="10251" marR="10251" marT="5126" marB="5126" anchor="ctr">
                    <a:lnL>
                      <a:noFill/>
                    </a:lnL>
                    <a:lnR>
                      <a:noFill/>
                    </a:lnR>
                    <a:lnT>
                      <a:noFill/>
                    </a:lnT>
                    <a:lnB>
                      <a:noFill/>
                    </a:lnB>
                    <a:noFill/>
                  </a:tcPr>
                </a:tc>
                <a:tc>
                  <a:txBody>
                    <a:bodyPr/>
                    <a:lstStyle/>
                    <a:p>
                      <a:pPr>
                        <a:buNone/>
                      </a:pPr>
                      <a:r>
                        <a:rPr lang="en-US" sz="1000" b="1"/>
                        <a:t>Aorist participle of </a:t>
                      </a:r>
                      <a:r>
                        <a:rPr lang="en-US" sz="1000" b="1" i="1"/>
                        <a:t>poreuomai</a:t>
                      </a:r>
                      <a:r>
                        <a:rPr lang="en-US" sz="1000" b="1"/>
                        <a:t> – having gone / as you go </a:t>
                      </a:r>
                      <a:r>
                        <a:rPr lang="en-US" sz="1600" b="1"/>
                        <a:t>SYSTEMS </a:t>
                      </a:r>
                    </a:p>
                  </a:txBody>
                  <a:tcPr marL="10251" marR="10251" marT="5126" marB="5126" anchor="ctr">
                    <a:lnL>
                      <a:noFill/>
                    </a:lnL>
                    <a:lnR>
                      <a:noFill/>
                    </a:lnR>
                    <a:lnT>
                      <a:noFill/>
                    </a:lnT>
                    <a:lnB>
                      <a:noFill/>
                    </a:lnB>
                    <a:noFill/>
                  </a:tcPr>
                </a:tc>
                <a:tc>
                  <a:txBody>
                    <a:bodyPr/>
                    <a:lstStyle/>
                    <a:p>
                      <a:pPr>
                        <a:buNone/>
                      </a:pPr>
                      <a:r>
                        <a:rPr lang="en-US" sz="1000" b="1"/>
                        <a:t>Mission is continuous movement, not a single event </a:t>
                      </a:r>
                      <a:r>
                        <a:rPr lang="en-US" sz="1100" b="1"/>
                        <a:t>ALL KINDS OF PLACES</a:t>
                      </a:r>
                    </a:p>
                  </a:txBody>
                  <a:tcPr marL="10251" marR="10251" marT="5126" marB="5126" anchor="ctr">
                    <a:lnL>
                      <a:noFill/>
                    </a:lnL>
                    <a:lnR>
                      <a:noFill/>
                    </a:lnR>
                    <a:lnT>
                      <a:noFill/>
                    </a:lnT>
                    <a:lnB>
                      <a:noFill/>
                    </a:lnB>
                    <a:noFill/>
                  </a:tcPr>
                </a:tc>
                <a:tc>
                  <a:txBody>
                    <a:bodyPr/>
                    <a:lstStyle/>
                    <a:p>
                      <a:pPr>
                        <a:buNone/>
                      </a:pPr>
                      <a:r>
                        <a:rPr lang="en-US" sz="1000" b="1"/>
                        <a:t>Cognitive activation of purpose-driven behavior networks</a:t>
                      </a:r>
                    </a:p>
                  </a:txBody>
                  <a:tcPr marL="10251" marR="10251" marT="5126" marB="5126" anchor="ctr">
                    <a:lnL>
                      <a:noFill/>
                    </a:lnL>
                    <a:lnR>
                      <a:noFill/>
                    </a:lnR>
                    <a:lnT>
                      <a:noFill/>
                    </a:lnT>
                    <a:lnB>
                      <a:noFill/>
                    </a:lnB>
                    <a:noFill/>
                  </a:tcPr>
                </a:tc>
                <a:tc>
                  <a:txBody>
                    <a:bodyPr/>
                    <a:lstStyle/>
                    <a:p>
                      <a:pPr>
                        <a:buNone/>
                      </a:pPr>
                      <a:r>
                        <a:rPr lang="en-US" sz="1000" b="1"/>
                        <a:t>Evangelistic and missionary leadership</a:t>
                      </a:r>
                    </a:p>
                  </a:txBody>
                  <a:tcPr marL="10251" marR="10251" marT="5126" marB="5126" anchor="ctr">
                    <a:lnL>
                      <a:noFill/>
                    </a:lnL>
                    <a:lnR>
                      <a:noFill/>
                    </a:lnR>
                    <a:lnT>
                      <a:noFill/>
                    </a:lnT>
                    <a:lnB>
                      <a:noFill/>
                    </a:lnB>
                    <a:noFill/>
                  </a:tcPr>
                </a:tc>
                <a:extLst>
                  <a:ext uri="{0D108BD9-81ED-4DB2-BD59-A6C34878D82A}">
                    <a16:rowId xmlns:a16="http://schemas.microsoft.com/office/drawing/2014/main" val="331993422"/>
                  </a:ext>
                </a:extLst>
              </a:tr>
              <a:tr h="329488">
                <a:tc>
                  <a:txBody>
                    <a:bodyPr/>
                    <a:lstStyle/>
                    <a:p>
                      <a:pPr>
                        <a:buNone/>
                      </a:pPr>
                      <a:endParaRPr lang="en-US" sz="1000" b="1"/>
                    </a:p>
                  </a:txBody>
                  <a:tcPr marL="10251" marR="10251" marT="5126" marB="5126" anchor="ctr">
                    <a:lnL>
                      <a:noFill/>
                    </a:lnL>
                    <a:lnR>
                      <a:noFill/>
                    </a:lnR>
                    <a:lnT>
                      <a:noFill/>
                    </a:lnT>
                    <a:lnB>
                      <a:noFill/>
                    </a:lnB>
                    <a:noFill/>
                  </a:tcPr>
                </a:tc>
                <a:tc>
                  <a:txBody>
                    <a:bodyPr/>
                    <a:lstStyle/>
                    <a:p>
                      <a:pPr>
                        <a:buNone/>
                      </a:pPr>
                      <a:r>
                        <a:rPr lang="en-US" sz="1000" b="1"/>
                        <a:t>Aorist tense</a:t>
                      </a:r>
                    </a:p>
                  </a:txBody>
                  <a:tcPr marL="10251" marR="10251" marT="5126" marB="5126" anchor="ctr">
                    <a:lnL>
                      <a:noFill/>
                    </a:lnL>
                    <a:lnR>
                      <a:noFill/>
                    </a:lnR>
                    <a:lnT>
                      <a:noFill/>
                    </a:lnT>
                    <a:lnB>
                      <a:noFill/>
                    </a:lnB>
                    <a:noFill/>
                  </a:tcPr>
                </a:tc>
                <a:tc>
                  <a:txBody>
                    <a:bodyPr/>
                    <a:lstStyle/>
                    <a:p>
                      <a:pPr>
                        <a:buNone/>
                      </a:pPr>
                      <a:r>
                        <a:rPr lang="en-US" sz="1000" b="1"/>
                        <a:t>Decisive action viewed as a whole</a:t>
                      </a:r>
                    </a:p>
                  </a:txBody>
                  <a:tcPr marL="10251" marR="10251" marT="5126" marB="5126" anchor="ctr">
                    <a:lnL>
                      <a:noFill/>
                    </a:lnL>
                    <a:lnR>
                      <a:noFill/>
                    </a:lnR>
                    <a:lnT>
                      <a:noFill/>
                    </a:lnT>
                    <a:lnB>
                      <a:noFill/>
                    </a:lnB>
                    <a:noFill/>
                  </a:tcPr>
                </a:tc>
                <a:tc>
                  <a:txBody>
                    <a:bodyPr/>
                    <a:lstStyle/>
                    <a:p>
                      <a:pPr>
                        <a:buNone/>
                      </a:pPr>
                      <a:r>
                        <a:rPr lang="en-US" sz="1000" b="1"/>
                        <a:t>Launch the mission globally</a:t>
                      </a:r>
                    </a:p>
                  </a:txBody>
                  <a:tcPr marL="10251" marR="10251" marT="5126" marB="5126" anchor="ctr">
                    <a:lnL>
                      <a:noFill/>
                    </a:lnL>
                    <a:lnR>
                      <a:noFill/>
                    </a:lnR>
                    <a:lnT>
                      <a:noFill/>
                    </a:lnT>
                    <a:lnB>
                      <a:noFill/>
                    </a:lnB>
                    <a:noFill/>
                  </a:tcPr>
                </a:tc>
                <a:tc>
                  <a:txBody>
                    <a:bodyPr/>
                    <a:lstStyle/>
                    <a:p>
                      <a:pPr>
                        <a:buNone/>
                      </a:pPr>
                      <a:r>
                        <a:rPr lang="en-US" sz="1000" b="1"/>
                        <a:t>Motivational neural pathways linked to goal-directed action</a:t>
                      </a:r>
                    </a:p>
                  </a:txBody>
                  <a:tcPr marL="10251" marR="10251" marT="5126" marB="5126" anchor="ctr">
                    <a:lnL>
                      <a:noFill/>
                    </a:lnL>
                    <a:lnR>
                      <a:noFill/>
                    </a:lnR>
                    <a:lnT>
                      <a:noFill/>
                    </a:lnT>
                    <a:lnB>
                      <a:noFill/>
                    </a:lnB>
                    <a:noFill/>
                  </a:tcPr>
                </a:tc>
                <a:tc>
                  <a:txBody>
                    <a:bodyPr/>
                    <a:lstStyle/>
                    <a:p>
                      <a:pPr>
                        <a:buNone/>
                      </a:pPr>
                      <a:r>
                        <a:rPr lang="en-US" sz="1000" b="1"/>
                        <a:t>Strategic movement outward</a:t>
                      </a:r>
                    </a:p>
                  </a:txBody>
                  <a:tcPr marL="10251" marR="10251" marT="5126" marB="5126" anchor="ctr">
                    <a:lnL>
                      <a:noFill/>
                    </a:lnL>
                    <a:lnR>
                      <a:noFill/>
                    </a:lnR>
                    <a:lnT>
                      <a:noFill/>
                    </a:lnT>
                    <a:lnB>
                      <a:noFill/>
                    </a:lnB>
                    <a:noFill/>
                  </a:tcPr>
                </a:tc>
                <a:extLst>
                  <a:ext uri="{0D108BD9-81ED-4DB2-BD59-A6C34878D82A}">
                    <a16:rowId xmlns:a16="http://schemas.microsoft.com/office/drawing/2014/main" val="3848342493"/>
                  </a:ext>
                </a:extLst>
              </a:tr>
              <a:tr h="474595">
                <a:tc>
                  <a:txBody>
                    <a:bodyPr/>
                    <a:lstStyle/>
                    <a:p>
                      <a:pPr>
                        <a:buNone/>
                      </a:pPr>
                      <a:endParaRPr lang="en-US" sz="1000" b="1"/>
                    </a:p>
                  </a:txBody>
                  <a:tcPr marL="10251" marR="10251" marT="5126" marB="5126" anchor="ctr">
                    <a:lnL>
                      <a:noFill/>
                    </a:lnL>
                    <a:lnR>
                      <a:noFill/>
                    </a:lnR>
                    <a:lnT>
                      <a:noFill/>
                    </a:lnT>
                    <a:lnB>
                      <a:noFill/>
                    </a:lnB>
                    <a:noFill/>
                  </a:tcPr>
                </a:tc>
                <a:tc>
                  <a:txBody>
                    <a:bodyPr/>
                    <a:lstStyle/>
                    <a:p>
                      <a:pPr>
                        <a:buNone/>
                      </a:pPr>
                      <a:r>
                        <a:rPr lang="el-GR" sz="1000" b="1"/>
                        <a:t>κόσμος (</a:t>
                      </a:r>
                      <a:r>
                        <a:rPr lang="en-US" sz="1000" b="1"/>
                        <a:t>kosmos) – world</a:t>
                      </a:r>
                    </a:p>
                  </a:txBody>
                  <a:tcPr marL="10251" marR="10251" marT="5126" marB="5126" anchor="ctr">
                    <a:lnL>
                      <a:noFill/>
                    </a:lnL>
                    <a:lnR>
                      <a:noFill/>
                    </a:lnR>
                    <a:lnT>
                      <a:noFill/>
                    </a:lnT>
                    <a:lnB>
                      <a:noFill/>
                    </a:lnB>
                    <a:noFill/>
                  </a:tcPr>
                </a:tc>
                <a:tc>
                  <a:txBody>
                    <a:bodyPr/>
                    <a:lstStyle/>
                    <a:p>
                      <a:pPr>
                        <a:buNone/>
                      </a:pPr>
                      <a:r>
                        <a:rPr lang="en-US" sz="1000" b="1"/>
                        <a:t>Ordered system or global society</a:t>
                      </a:r>
                    </a:p>
                  </a:txBody>
                  <a:tcPr marL="10251" marR="10251" marT="5126" marB="5126" anchor="ctr">
                    <a:lnL>
                      <a:noFill/>
                    </a:lnL>
                    <a:lnR>
                      <a:noFill/>
                    </a:lnR>
                    <a:lnT>
                      <a:noFill/>
                    </a:lnT>
                    <a:lnB>
                      <a:noFill/>
                    </a:lnB>
                    <a:noFill/>
                  </a:tcPr>
                </a:tc>
                <a:tc>
                  <a:txBody>
                    <a:bodyPr/>
                    <a:lstStyle/>
                    <a:p>
                      <a:pPr>
                        <a:buNone/>
                      </a:pPr>
                      <a:r>
                        <a:rPr lang="en-US" sz="1000" b="1"/>
                        <a:t>Gospel enters every human system</a:t>
                      </a:r>
                    </a:p>
                  </a:txBody>
                  <a:tcPr marL="10251" marR="10251" marT="5126" marB="5126" anchor="ctr">
                    <a:lnL>
                      <a:noFill/>
                    </a:lnL>
                    <a:lnR>
                      <a:noFill/>
                    </a:lnR>
                    <a:lnT>
                      <a:noFill/>
                    </a:lnT>
                    <a:lnB>
                      <a:noFill/>
                    </a:lnB>
                    <a:noFill/>
                  </a:tcPr>
                </a:tc>
                <a:tc>
                  <a:txBody>
                    <a:bodyPr/>
                    <a:lstStyle/>
                    <a:p>
                      <a:pPr>
                        <a:buNone/>
                      </a:pPr>
                      <a:r>
                        <a:rPr lang="en-US" sz="1000" b="1"/>
                        <a:t>Cognitive engagement with diverse cultures</a:t>
                      </a:r>
                    </a:p>
                  </a:txBody>
                  <a:tcPr marL="10251" marR="10251" marT="5126" marB="5126" anchor="ctr">
                    <a:lnL>
                      <a:noFill/>
                    </a:lnL>
                    <a:lnR>
                      <a:noFill/>
                    </a:lnR>
                    <a:lnT>
                      <a:noFill/>
                    </a:lnT>
                    <a:lnB>
                      <a:noFill/>
                    </a:lnB>
                    <a:noFill/>
                  </a:tcPr>
                </a:tc>
                <a:tc>
                  <a:txBody>
                    <a:bodyPr/>
                    <a:lstStyle/>
                    <a:p>
                      <a:pPr>
                        <a:buNone/>
                      </a:pPr>
                      <a:r>
                        <a:rPr lang="en-US" sz="1000" b="1"/>
                        <a:t>Engagement with social systems, institutions, and societies</a:t>
                      </a:r>
                    </a:p>
                  </a:txBody>
                  <a:tcPr marL="10251" marR="10251" marT="5126" marB="5126" anchor="ctr">
                    <a:lnL>
                      <a:noFill/>
                    </a:lnL>
                    <a:lnR>
                      <a:noFill/>
                    </a:lnR>
                    <a:lnT>
                      <a:noFill/>
                    </a:lnT>
                    <a:lnB>
                      <a:noFill/>
                    </a:lnB>
                    <a:noFill/>
                  </a:tcPr>
                </a:tc>
                <a:extLst>
                  <a:ext uri="{0D108BD9-81ED-4DB2-BD59-A6C34878D82A}">
                    <a16:rowId xmlns:a16="http://schemas.microsoft.com/office/drawing/2014/main" val="3705511736"/>
                  </a:ext>
                </a:extLst>
              </a:tr>
            </a:tbl>
          </a:graphicData>
        </a:graphic>
      </p:graphicFrame>
    </p:spTree>
    <p:extLst>
      <p:ext uri="{BB962C8B-B14F-4D97-AF65-F5344CB8AC3E}">
        <p14:creationId xmlns:p14="http://schemas.microsoft.com/office/powerpoint/2010/main" val="220440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8DB4D9-A1EB-4B16-DD13-06EFC0503052}"/>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5974C6-05FF-2BBA-40F1-006CE4192175}"/>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marL="0" marR="0" lvl="0" indent="0" fontAlgn="base">
              <a:spcAft>
                <a:spcPct val="0"/>
              </a:spcAft>
              <a:buClrTx/>
              <a:buSzTx/>
              <a:tabLst/>
            </a:pPr>
            <a:r>
              <a:rPr kumimoji="0" lang="en-US" altLang="en-US" sz="2500" b="1" i="0" u="none" strike="noStrike" kern="1200" cap="none" normalizeH="0" baseline="0">
                <a:ln>
                  <a:noFill/>
                </a:ln>
                <a:solidFill>
                  <a:srgbClr val="FFFFFF"/>
                </a:solidFill>
                <a:effectLst/>
                <a:latin typeface="+mj-lt"/>
                <a:ea typeface="+mj-ea"/>
                <a:cs typeface="+mj-cs"/>
              </a:rPr>
              <a:t>Biblical Framework of Spirit Outpouring, Mission, and Transformation </a:t>
            </a:r>
            <a:br>
              <a:rPr kumimoji="0" lang="en-US" altLang="en-US" sz="2500" b="1" i="0" u="none" strike="noStrike" kern="1200" cap="none" normalizeH="0" baseline="0">
                <a:ln>
                  <a:noFill/>
                </a:ln>
                <a:solidFill>
                  <a:srgbClr val="FFFFFF"/>
                </a:solidFill>
                <a:effectLst/>
                <a:latin typeface="+mj-lt"/>
                <a:ea typeface="+mj-ea"/>
                <a:cs typeface="+mj-cs"/>
              </a:rPr>
            </a:br>
            <a:r>
              <a:rPr kumimoji="0" lang="en-US" altLang="en-US" sz="2500" b="1" i="0" u="none" strike="noStrike" kern="1200" cap="none" normalizeH="0" baseline="0">
                <a:ln>
                  <a:noFill/>
                </a:ln>
                <a:solidFill>
                  <a:srgbClr val="FFFFFF"/>
                </a:solidFill>
                <a:effectLst/>
                <a:latin typeface="+mj-lt"/>
                <a:ea typeface="+mj-ea"/>
                <a:cs typeface="+mj-cs"/>
              </a:rPr>
              <a:t>KEY TERMS </a:t>
            </a:r>
          </a:p>
          <a:p>
            <a:pPr marL="0" marR="0" lvl="0" indent="0" fontAlgn="base">
              <a:spcAft>
                <a:spcPct val="0"/>
              </a:spcAft>
              <a:buClrTx/>
              <a:buSzTx/>
              <a:tabLst/>
            </a:pPr>
            <a:endParaRPr kumimoji="0" lang="en-US" altLang="en-US" sz="2500" b="0" i="0" u="none" strike="noStrike" kern="1200" cap="none" normalizeH="0" baseline="0">
              <a:ln>
                <a:noFill/>
              </a:ln>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712CE09E-A7D2-347D-B181-ED970C5F4907}"/>
              </a:ext>
            </a:extLst>
          </p:cNvPr>
          <p:cNvGraphicFramePr>
            <a:graphicFrameLocks noGrp="1"/>
          </p:cNvGraphicFramePr>
          <p:nvPr>
            <p:ph idx="1"/>
            <p:extLst>
              <p:ext uri="{D42A27DB-BD31-4B8C-83A1-F6EECF244321}">
                <p14:modId xmlns:p14="http://schemas.microsoft.com/office/powerpoint/2010/main" val="3706497681"/>
              </p:ext>
            </p:extLst>
          </p:nvPr>
        </p:nvGraphicFramePr>
        <p:xfrm>
          <a:off x="203201" y="1828800"/>
          <a:ext cx="11751733" cy="4627195"/>
        </p:xfrm>
        <a:graphic>
          <a:graphicData uri="http://schemas.openxmlformats.org/drawingml/2006/table">
            <a:tbl>
              <a:tblPr>
                <a:tableStyleId>{8799B23B-EC83-4686-B30A-512413B5E67A}</a:tableStyleId>
              </a:tblPr>
              <a:tblGrid>
                <a:gridCol w="1740260">
                  <a:extLst>
                    <a:ext uri="{9D8B030D-6E8A-4147-A177-3AD203B41FA5}">
                      <a16:colId xmlns:a16="http://schemas.microsoft.com/office/drawing/2014/main" val="982538792"/>
                    </a:ext>
                  </a:extLst>
                </a:gridCol>
                <a:gridCol w="1521398">
                  <a:extLst>
                    <a:ext uri="{9D8B030D-6E8A-4147-A177-3AD203B41FA5}">
                      <a16:colId xmlns:a16="http://schemas.microsoft.com/office/drawing/2014/main" val="211866247"/>
                    </a:ext>
                  </a:extLst>
                </a:gridCol>
                <a:gridCol w="1712372">
                  <a:extLst>
                    <a:ext uri="{9D8B030D-6E8A-4147-A177-3AD203B41FA5}">
                      <a16:colId xmlns:a16="http://schemas.microsoft.com/office/drawing/2014/main" val="3757065192"/>
                    </a:ext>
                  </a:extLst>
                </a:gridCol>
                <a:gridCol w="1791244">
                  <a:extLst>
                    <a:ext uri="{9D8B030D-6E8A-4147-A177-3AD203B41FA5}">
                      <a16:colId xmlns:a16="http://schemas.microsoft.com/office/drawing/2014/main" val="263464557"/>
                    </a:ext>
                  </a:extLst>
                </a:gridCol>
                <a:gridCol w="2697167">
                  <a:extLst>
                    <a:ext uri="{9D8B030D-6E8A-4147-A177-3AD203B41FA5}">
                      <a16:colId xmlns:a16="http://schemas.microsoft.com/office/drawing/2014/main" val="4190254298"/>
                    </a:ext>
                  </a:extLst>
                </a:gridCol>
                <a:gridCol w="2289292">
                  <a:extLst>
                    <a:ext uri="{9D8B030D-6E8A-4147-A177-3AD203B41FA5}">
                      <a16:colId xmlns:a16="http://schemas.microsoft.com/office/drawing/2014/main" val="2208641391"/>
                    </a:ext>
                  </a:extLst>
                </a:gridCol>
              </a:tblGrid>
              <a:tr h="499911">
                <a:tc>
                  <a:txBody>
                    <a:bodyPr/>
                    <a:lstStyle/>
                    <a:p>
                      <a:pPr>
                        <a:buNone/>
                      </a:pPr>
                      <a:r>
                        <a:rPr lang="en-US" sz="1400" b="1" u="sng" cap="none" spc="0">
                          <a:solidFill>
                            <a:schemeClr val="tx1"/>
                          </a:solidFill>
                        </a:rPr>
                        <a:t>Scripture</a:t>
                      </a:r>
                    </a:p>
                  </a:txBody>
                  <a:tcPr marL="0" marR="3966" marT="7172" marB="23908" anchor="ctr"/>
                </a:tc>
                <a:tc>
                  <a:txBody>
                    <a:bodyPr/>
                    <a:lstStyle/>
                    <a:p>
                      <a:pPr>
                        <a:buNone/>
                      </a:pPr>
                      <a:r>
                        <a:rPr lang="en-US" sz="1400" b="1" u="sng" cap="none" spc="0">
                          <a:solidFill>
                            <a:schemeClr val="tx1"/>
                          </a:solidFill>
                        </a:rPr>
                        <a:t>Greek Word / Phrase</a:t>
                      </a:r>
                    </a:p>
                  </a:txBody>
                  <a:tcPr marL="0" marR="3966" marT="7172" marB="23908" anchor="ctr"/>
                </a:tc>
                <a:tc>
                  <a:txBody>
                    <a:bodyPr/>
                    <a:lstStyle/>
                    <a:p>
                      <a:pPr>
                        <a:buNone/>
                      </a:pPr>
                      <a:r>
                        <a:rPr lang="en-US" sz="1400" b="1" u="sng" cap="none" spc="0">
                          <a:solidFill>
                            <a:schemeClr val="tx1"/>
                          </a:solidFill>
                        </a:rPr>
                        <a:t>Greek Meaning</a:t>
                      </a:r>
                    </a:p>
                  </a:txBody>
                  <a:tcPr marL="0" marR="3966" marT="7172" marB="23908" anchor="ctr"/>
                </a:tc>
                <a:tc>
                  <a:txBody>
                    <a:bodyPr/>
                    <a:lstStyle/>
                    <a:p>
                      <a:pPr>
                        <a:buNone/>
                      </a:pPr>
                      <a:r>
                        <a:rPr lang="en-US" sz="1400" b="1" u="sng" cap="none" spc="0">
                          <a:solidFill>
                            <a:schemeClr val="tx1"/>
                          </a:solidFill>
                        </a:rPr>
                        <a:t>Spiritual / Theological Meaning</a:t>
                      </a:r>
                    </a:p>
                  </a:txBody>
                  <a:tcPr marL="0" marR="3966" marT="7172" marB="23908" anchor="ctr"/>
                </a:tc>
                <a:tc>
                  <a:txBody>
                    <a:bodyPr/>
                    <a:lstStyle/>
                    <a:p>
                      <a:pPr>
                        <a:buNone/>
                      </a:pPr>
                      <a:r>
                        <a:rPr lang="en-US" sz="1400" b="1" u="sng" cap="none" spc="0">
                          <a:solidFill>
                            <a:schemeClr val="tx1"/>
                          </a:solidFill>
                        </a:rPr>
                        <a:t>Neuro / Cognitive Dimension</a:t>
                      </a:r>
                    </a:p>
                  </a:txBody>
                  <a:tcPr marL="0" marR="3966" marT="7172" marB="23908" anchor="ctr"/>
                </a:tc>
                <a:tc>
                  <a:txBody>
                    <a:bodyPr/>
                    <a:lstStyle/>
                    <a:p>
                      <a:pPr>
                        <a:buNone/>
                      </a:pPr>
                      <a:r>
                        <a:rPr lang="en-US" sz="1400" b="1" u="sng" cap="none" spc="0">
                          <a:solidFill>
                            <a:schemeClr val="tx1"/>
                          </a:solidFill>
                        </a:rPr>
                        <a:t>Leadership / Missional Dimension</a:t>
                      </a:r>
                    </a:p>
                  </a:txBody>
                  <a:tcPr marL="0" marR="3966" marT="7172" marB="23908" anchor="ctr"/>
                </a:tc>
                <a:extLst>
                  <a:ext uri="{0D108BD9-81ED-4DB2-BD59-A6C34878D82A}">
                    <a16:rowId xmlns:a16="http://schemas.microsoft.com/office/drawing/2014/main" val="3207469207"/>
                  </a:ext>
                </a:extLst>
              </a:tr>
              <a:tr h="499911">
                <a:tc>
                  <a:txBody>
                    <a:bodyPr/>
                    <a:lstStyle/>
                    <a:p>
                      <a:pPr>
                        <a:buNone/>
                      </a:pPr>
                      <a:r>
                        <a:rPr lang="en-US" sz="1400" b="1" cap="none" spc="0">
                          <a:solidFill>
                            <a:schemeClr val="tx1"/>
                          </a:solidFill>
                        </a:rPr>
                        <a:t>Acts of the Apostles 1:8</a:t>
                      </a:r>
                    </a:p>
                  </a:txBody>
                  <a:tcPr marL="0" marR="3966" marT="7172" marB="23908" anchor="ctr"/>
                </a:tc>
                <a:tc>
                  <a:txBody>
                    <a:bodyPr/>
                    <a:lstStyle/>
                    <a:p>
                      <a:pPr>
                        <a:buNone/>
                      </a:pPr>
                      <a:r>
                        <a:rPr lang="en-US" sz="1400" b="1" u="sng" cap="none" spc="0">
                          <a:solidFill>
                            <a:schemeClr val="tx1"/>
                          </a:solidFill>
                        </a:rPr>
                        <a:t>Jerusalem</a:t>
                      </a:r>
                    </a:p>
                  </a:txBody>
                  <a:tcPr marL="0" marR="3966" marT="7172" marB="23908" anchor="ctr"/>
                </a:tc>
                <a:tc>
                  <a:txBody>
                    <a:bodyPr/>
                    <a:lstStyle/>
                    <a:p>
                      <a:pPr>
                        <a:buNone/>
                      </a:pPr>
                      <a:r>
                        <a:rPr lang="en-US" sz="1400" b="1" cap="none" spc="0">
                          <a:solidFill>
                            <a:schemeClr val="tx1"/>
                          </a:solidFill>
                        </a:rPr>
                        <a:t>Immediate location</a:t>
                      </a:r>
                    </a:p>
                  </a:txBody>
                  <a:tcPr marL="0" marR="3966" marT="7172" marB="23908" anchor="ctr"/>
                </a:tc>
                <a:tc>
                  <a:txBody>
                    <a:bodyPr/>
                    <a:lstStyle/>
                    <a:p>
                      <a:pPr>
                        <a:buNone/>
                      </a:pPr>
                      <a:r>
                        <a:rPr lang="en-US" sz="1400" b="1" cap="none" spc="0">
                          <a:solidFill>
                            <a:schemeClr val="tx1"/>
                          </a:solidFill>
                        </a:rPr>
                        <a:t>Begin where you are</a:t>
                      </a:r>
                    </a:p>
                  </a:txBody>
                  <a:tcPr marL="0" marR="3966" marT="7172" marB="23908" anchor="ctr"/>
                </a:tc>
                <a:tc>
                  <a:txBody>
                    <a:bodyPr/>
                    <a:lstStyle/>
                    <a:p>
                      <a:pPr>
                        <a:buNone/>
                      </a:pPr>
                      <a:r>
                        <a:rPr lang="en-US" sz="1400" b="1" cap="none" spc="0">
                          <a:solidFill>
                            <a:schemeClr val="tx1"/>
                          </a:solidFill>
                        </a:rPr>
                        <a:t>Familiar cognitive territory</a:t>
                      </a:r>
                    </a:p>
                  </a:txBody>
                  <a:tcPr marL="0" marR="3966" marT="7172" marB="23908" anchor="ctr"/>
                </a:tc>
                <a:tc>
                  <a:txBody>
                    <a:bodyPr/>
                    <a:lstStyle/>
                    <a:p>
                      <a:pPr>
                        <a:buNone/>
                      </a:pPr>
                      <a:r>
                        <a:rPr lang="en-US" sz="1400" b="1" u="sng" cap="none" spc="0">
                          <a:solidFill>
                            <a:schemeClr val="tx1"/>
                          </a:solidFill>
                        </a:rPr>
                        <a:t>Positioning – A BASE /local influence</a:t>
                      </a:r>
                      <a:endParaRPr lang="en-US" sz="1400" b="1" i="1" u="sng" cap="none" spc="0">
                        <a:solidFill>
                          <a:schemeClr val="tx1"/>
                        </a:solidFill>
                      </a:endParaRPr>
                    </a:p>
                  </a:txBody>
                  <a:tcPr marL="0" marR="3966" marT="7172" marB="23908" anchor="ctr"/>
                </a:tc>
                <a:extLst>
                  <a:ext uri="{0D108BD9-81ED-4DB2-BD59-A6C34878D82A}">
                    <a16:rowId xmlns:a16="http://schemas.microsoft.com/office/drawing/2014/main" val="3563779306"/>
                  </a:ext>
                </a:extLst>
              </a:tr>
              <a:tr h="499911">
                <a:tc>
                  <a:txBody>
                    <a:bodyPr/>
                    <a:lstStyle/>
                    <a:p>
                      <a:pPr>
                        <a:buNone/>
                      </a:pPr>
                      <a:endParaRPr lang="en-US" sz="1400" b="1" cap="none" spc="0">
                        <a:solidFill>
                          <a:schemeClr val="tx1"/>
                        </a:solidFill>
                      </a:endParaRPr>
                    </a:p>
                  </a:txBody>
                  <a:tcPr marL="0" marR="3966" marT="7172" marB="23908" anchor="ctr"/>
                </a:tc>
                <a:tc>
                  <a:txBody>
                    <a:bodyPr/>
                    <a:lstStyle/>
                    <a:p>
                      <a:pPr>
                        <a:buNone/>
                      </a:pPr>
                      <a:r>
                        <a:rPr lang="en-US" sz="1400" b="1" u="sng" cap="none" spc="0">
                          <a:solidFill>
                            <a:schemeClr val="tx1"/>
                          </a:solidFill>
                        </a:rPr>
                        <a:t>Judea</a:t>
                      </a:r>
                    </a:p>
                  </a:txBody>
                  <a:tcPr marL="0" marR="3966" marT="7172" marB="23908" anchor="ctr"/>
                </a:tc>
                <a:tc>
                  <a:txBody>
                    <a:bodyPr/>
                    <a:lstStyle/>
                    <a:p>
                      <a:pPr>
                        <a:buNone/>
                      </a:pPr>
                      <a:r>
                        <a:rPr lang="en-US" sz="1400" b="1" cap="none" spc="0">
                          <a:solidFill>
                            <a:schemeClr val="tx1"/>
                          </a:solidFill>
                        </a:rPr>
                        <a:t>Regional expansion</a:t>
                      </a:r>
                    </a:p>
                  </a:txBody>
                  <a:tcPr marL="0" marR="3966" marT="7172" marB="23908" anchor="ctr"/>
                </a:tc>
                <a:tc>
                  <a:txBody>
                    <a:bodyPr/>
                    <a:lstStyle/>
                    <a:p>
                      <a:pPr>
                        <a:buNone/>
                      </a:pPr>
                      <a:r>
                        <a:rPr lang="en-US" sz="1400" b="1" cap="none" spc="0">
                          <a:solidFill>
                            <a:schemeClr val="tx1"/>
                          </a:solidFill>
                        </a:rPr>
                        <a:t>Extend mission outward</a:t>
                      </a:r>
                    </a:p>
                  </a:txBody>
                  <a:tcPr marL="0" marR="3966" marT="7172" marB="23908" anchor="ctr"/>
                </a:tc>
                <a:tc>
                  <a:txBody>
                    <a:bodyPr/>
                    <a:lstStyle/>
                    <a:p>
                      <a:pPr>
                        <a:buNone/>
                      </a:pPr>
                      <a:r>
                        <a:rPr lang="en-US" sz="1400" b="1" cap="none" spc="0">
                          <a:solidFill>
                            <a:schemeClr val="tx1"/>
                          </a:solidFill>
                        </a:rPr>
                        <a:t>Expanding relational networks</a:t>
                      </a:r>
                    </a:p>
                  </a:txBody>
                  <a:tcPr marL="0" marR="3966" marT="7172" marB="23908" anchor="ctr"/>
                </a:tc>
                <a:tc>
                  <a:txBody>
                    <a:bodyPr/>
                    <a:lstStyle/>
                    <a:p>
                      <a:pPr>
                        <a:buNone/>
                      </a:pPr>
                      <a:r>
                        <a:rPr lang="en-US" sz="1400" b="1" u="sng" cap="none" spc="0">
                          <a:solidFill>
                            <a:schemeClr val="tx1"/>
                          </a:solidFill>
                        </a:rPr>
                        <a:t>Reach – regional growth</a:t>
                      </a:r>
                      <a:endParaRPr lang="en-US" sz="1400" b="1" i="1" u="sng" cap="none" spc="0">
                        <a:solidFill>
                          <a:schemeClr val="tx1"/>
                        </a:solidFill>
                      </a:endParaRPr>
                    </a:p>
                  </a:txBody>
                  <a:tcPr marL="0" marR="3966" marT="7172" marB="23908" anchor="ctr"/>
                </a:tc>
                <a:extLst>
                  <a:ext uri="{0D108BD9-81ED-4DB2-BD59-A6C34878D82A}">
                    <a16:rowId xmlns:a16="http://schemas.microsoft.com/office/drawing/2014/main" val="6037930"/>
                  </a:ext>
                </a:extLst>
              </a:tr>
              <a:tr h="499911">
                <a:tc>
                  <a:txBody>
                    <a:bodyPr/>
                    <a:lstStyle/>
                    <a:p>
                      <a:pPr>
                        <a:buNone/>
                      </a:pPr>
                      <a:endParaRPr lang="en-US" sz="1400" b="1" cap="none" spc="0">
                        <a:solidFill>
                          <a:schemeClr val="tx1"/>
                        </a:solidFill>
                      </a:endParaRPr>
                    </a:p>
                  </a:txBody>
                  <a:tcPr marL="0" marR="3966" marT="7172" marB="23908" anchor="ctr"/>
                </a:tc>
                <a:tc>
                  <a:txBody>
                    <a:bodyPr/>
                    <a:lstStyle/>
                    <a:p>
                      <a:pPr>
                        <a:buNone/>
                      </a:pPr>
                      <a:r>
                        <a:rPr lang="en-US" sz="1400" b="1" u="sng" cap="none" spc="0">
                          <a:solidFill>
                            <a:schemeClr val="tx1"/>
                          </a:solidFill>
                        </a:rPr>
                        <a:t>Samaria</a:t>
                      </a:r>
                    </a:p>
                  </a:txBody>
                  <a:tcPr marL="0" marR="3966" marT="7172" marB="23908" anchor="ctr"/>
                </a:tc>
                <a:tc>
                  <a:txBody>
                    <a:bodyPr/>
                    <a:lstStyle/>
                    <a:p>
                      <a:pPr>
                        <a:buNone/>
                      </a:pPr>
                      <a:r>
                        <a:rPr lang="en-US" sz="1400" b="1" cap="none" spc="0">
                          <a:solidFill>
                            <a:schemeClr val="tx1"/>
                          </a:solidFill>
                        </a:rPr>
                        <a:t>Cultural boundary</a:t>
                      </a:r>
                    </a:p>
                  </a:txBody>
                  <a:tcPr marL="0" marR="3966" marT="7172" marB="23908" anchor="ctr"/>
                </a:tc>
                <a:tc>
                  <a:txBody>
                    <a:bodyPr/>
                    <a:lstStyle/>
                    <a:p>
                      <a:pPr>
                        <a:buNone/>
                      </a:pPr>
                      <a:r>
                        <a:rPr lang="en-US" sz="1400" b="1" cap="none" spc="0">
                          <a:solidFill>
                            <a:schemeClr val="tx1"/>
                          </a:solidFill>
                        </a:rPr>
                        <a:t>Crossing social and ethnic barriers</a:t>
                      </a:r>
                    </a:p>
                  </a:txBody>
                  <a:tcPr marL="0" marR="3966" marT="7172" marB="23908" anchor="ctr"/>
                </a:tc>
                <a:tc>
                  <a:txBody>
                    <a:bodyPr/>
                    <a:lstStyle/>
                    <a:p>
                      <a:pPr>
                        <a:buNone/>
                      </a:pPr>
                      <a:r>
                        <a:rPr lang="en-US" sz="1400" b="1" cap="none" spc="0">
                          <a:solidFill>
                            <a:schemeClr val="tx1"/>
                          </a:solidFill>
                        </a:rPr>
                        <a:t>Cognitive stretching beyond bias</a:t>
                      </a:r>
                    </a:p>
                  </a:txBody>
                  <a:tcPr marL="0" marR="3966" marT="7172" marB="23908" anchor="ctr"/>
                </a:tc>
                <a:tc>
                  <a:txBody>
                    <a:bodyPr/>
                    <a:lstStyle/>
                    <a:p>
                      <a:pPr>
                        <a:buNone/>
                      </a:pPr>
                      <a:r>
                        <a:rPr lang="en-US" sz="1400" b="1" u="sng" cap="none" spc="0">
                          <a:solidFill>
                            <a:schemeClr val="tx1"/>
                          </a:solidFill>
                        </a:rPr>
                        <a:t>Stretched – cross-cultural mission</a:t>
                      </a:r>
                      <a:endParaRPr lang="en-US" sz="1400" b="1" i="1" u="sng" cap="none" spc="0">
                        <a:solidFill>
                          <a:schemeClr val="tx1"/>
                        </a:solidFill>
                      </a:endParaRPr>
                    </a:p>
                  </a:txBody>
                  <a:tcPr marL="0" marR="3966" marT="7172" marB="23908" anchor="ctr"/>
                </a:tc>
                <a:extLst>
                  <a:ext uri="{0D108BD9-81ED-4DB2-BD59-A6C34878D82A}">
                    <a16:rowId xmlns:a16="http://schemas.microsoft.com/office/drawing/2014/main" val="1380208044"/>
                  </a:ext>
                </a:extLst>
              </a:tr>
              <a:tr h="661846">
                <a:tc>
                  <a:txBody>
                    <a:bodyPr/>
                    <a:lstStyle/>
                    <a:p>
                      <a:pPr>
                        <a:buNone/>
                      </a:pPr>
                      <a:endParaRPr lang="en-US" sz="1400" b="1" cap="none" spc="0">
                        <a:solidFill>
                          <a:schemeClr val="tx1"/>
                        </a:solidFill>
                      </a:endParaRPr>
                    </a:p>
                  </a:txBody>
                  <a:tcPr marL="0" marR="3966" marT="7172" marB="23908" anchor="ctr"/>
                </a:tc>
                <a:tc>
                  <a:txBody>
                    <a:bodyPr/>
                    <a:lstStyle/>
                    <a:p>
                      <a:pPr>
                        <a:buNone/>
                      </a:pPr>
                      <a:r>
                        <a:rPr lang="en-US" sz="1400" b="1" u="sng" cap="none" spc="0">
                          <a:solidFill>
                            <a:schemeClr val="tx1"/>
                          </a:solidFill>
                        </a:rPr>
                        <a:t>Uttermost Earth</a:t>
                      </a:r>
                    </a:p>
                  </a:txBody>
                  <a:tcPr marL="0" marR="3966" marT="7172" marB="23908" anchor="ctr"/>
                </a:tc>
                <a:tc>
                  <a:txBody>
                    <a:bodyPr/>
                    <a:lstStyle/>
                    <a:p>
                      <a:pPr>
                        <a:buNone/>
                      </a:pPr>
                      <a:r>
                        <a:rPr lang="en-US" sz="1400" b="1" cap="none" spc="0">
                          <a:solidFill>
                            <a:schemeClr val="tx1"/>
                          </a:solidFill>
                        </a:rPr>
                        <a:t>Global expansion</a:t>
                      </a:r>
                    </a:p>
                  </a:txBody>
                  <a:tcPr marL="0" marR="3966" marT="7172" marB="23908" anchor="ctr"/>
                </a:tc>
                <a:tc>
                  <a:txBody>
                    <a:bodyPr/>
                    <a:lstStyle/>
                    <a:p>
                      <a:pPr>
                        <a:buNone/>
                      </a:pPr>
                      <a:r>
                        <a:rPr lang="en-US" sz="1400" b="1" cap="none" spc="0">
                          <a:solidFill>
                            <a:schemeClr val="tx1"/>
                          </a:solidFill>
                        </a:rPr>
                        <a:t>Worldwide transformation</a:t>
                      </a:r>
                    </a:p>
                  </a:txBody>
                  <a:tcPr marL="0" marR="3966" marT="7172" marB="23908" anchor="ctr"/>
                </a:tc>
                <a:tc>
                  <a:txBody>
                    <a:bodyPr/>
                    <a:lstStyle/>
                    <a:p>
                      <a:pPr>
                        <a:buNone/>
                      </a:pPr>
                      <a:r>
                        <a:rPr lang="en-US" sz="1400" b="1" cap="none" spc="0">
                          <a:solidFill>
                            <a:schemeClr val="tx1"/>
                          </a:solidFill>
                        </a:rPr>
                        <a:t>Adaptive global awareness</a:t>
                      </a:r>
                    </a:p>
                  </a:txBody>
                  <a:tcPr marL="0" marR="3966" marT="7172" marB="23908" anchor="ctr"/>
                </a:tc>
                <a:tc>
                  <a:txBody>
                    <a:bodyPr/>
                    <a:lstStyle/>
                    <a:p>
                      <a:pPr>
                        <a:buNone/>
                      </a:pPr>
                      <a:r>
                        <a:rPr lang="en-US" sz="1400" b="1" u="sng" cap="none" spc="0">
                          <a:solidFill>
                            <a:schemeClr val="tx1"/>
                          </a:solidFill>
                        </a:rPr>
                        <a:t>Disruptive mission changing global systems</a:t>
                      </a:r>
                      <a:endParaRPr lang="en-US" sz="1400" b="1" i="1" u="sng" cap="none" spc="0">
                        <a:solidFill>
                          <a:schemeClr val="tx1"/>
                        </a:solidFill>
                      </a:endParaRPr>
                    </a:p>
                  </a:txBody>
                  <a:tcPr marL="0" marR="3966" marT="7172" marB="23908" anchor="ctr"/>
                </a:tc>
                <a:extLst>
                  <a:ext uri="{0D108BD9-81ED-4DB2-BD59-A6C34878D82A}">
                    <a16:rowId xmlns:a16="http://schemas.microsoft.com/office/drawing/2014/main" val="3427959149"/>
                  </a:ext>
                </a:extLst>
              </a:tr>
              <a:tr h="732897">
                <a:tc>
                  <a:txBody>
                    <a:bodyPr/>
                    <a:lstStyle/>
                    <a:p>
                      <a:pPr>
                        <a:buNone/>
                      </a:pPr>
                      <a:r>
                        <a:rPr lang="en-US" sz="1400" b="1" cap="none" spc="0">
                          <a:solidFill>
                            <a:schemeClr val="tx1"/>
                          </a:solidFill>
                        </a:rPr>
                        <a:t>Second Epistle to the Corinthians 5:17</a:t>
                      </a:r>
                    </a:p>
                  </a:txBody>
                  <a:tcPr marL="0" marR="3966" marT="7172" marB="23908" anchor="ctr"/>
                </a:tc>
                <a:tc>
                  <a:txBody>
                    <a:bodyPr/>
                    <a:lstStyle/>
                    <a:p>
                      <a:pPr>
                        <a:buNone/>
                      </a:pPr>
                      <a:r>
                        <a:rPr lang="el-GR" sz="1400" b="1" cap="none" spc="0">
                          <a:solidFill>
                            <a:schemeClr val="tx1"/>
                          </a:solidFill>
                        </a:rPr>
                        <a:t>καινός (</a:t>
                      </a:r>
                      <a:r>
                        <a:rPr lang="en-US" sz="1400" b="1" cap="none" spc="0">
                          <a:solidFill>
                            <a:schemeClr val="tx1"/>
                          </a:solidFill>
                        </a:rPr>
                        <a:t>kainos) – new </a:t>
                      </a:r>
                    </a:p>
                  </a:txBody>
                  <a:tcPr marL="0" marR="3966" marT="7172" marB="23908" anchor="ctr"/>
                </a:tc>
                <a:tc>
                  <a:txBody>
                    <a:bodyPr/>
                    <a:lstStyle/>
                    <a:p>
                      <a:pPr>
                        <a:buNone/>
                      </a:pPr>
                      <a:r>
                        <a:rPr lang="en-US" sz="1400" b="1" cap="none" spc="0">
                          <a:solidFill>
                            <a:schemeClr val="tx1"/>
                          </a:solidFill>
                        </a:rPr>
                        <a:t>New in nature, quality, or character</a:t>
                      </a:r>
                    </a:p>
                  </a:txBody>
                  <a:tcPr marL="0" marR="3966" marT="7172" marB="23908" anchor="ctr"/>
                </a:tc>
                <a:tc>
                  <a:txBody>
                    <a:bodyPr/>
                    <a:lstStyle/>
                    <a:p>
                      <a:pPr>
                        <a:buNone/>
                      </a:pPr>
                      <a:r>
                        <a:rPr lang="en-US" sz="1400" b="1" cap="none" spc="0">
                          <a:solidFill>
                            <a:schemeClr val="tx1"/>
                          </a:solidFill>
                        </a:rPr>
                        <a:t>Spiritual rebirth and transformation</a:t>
                      </a:r>
                    </a:p>
                  </a:txBody>
                  <a:tcPr marL="0" marR="3966" marT="7172" marB="23908" anchor="ctr"/>
                </a:tc>
                <a:tc>
                  <a:txBody>
                    <a:bodyPr/>
                    <a:lstStyle/>
                    <a:p>
                      <a:pPr>
                        <a:buNone/>
                      </a:pPr>
                      <a:r>
                        <a:rPr lang="en-US" sz="1400" b="1" cap="none" spc="0">
                          <a:solidFill>
                            <a:schemeClr val="tx1"/>
                          </a:solidFill>
                        </a:rPr>
                        <a:t>Neuroplasticity associated with behavioral change</a:t>
                      </a:r>
                    </a:p>
                  </a:txBody>
                  <a:tcPr marL="0" marR="3966" marT="7172" marB="23908" anchor="ctr"/>
                </a:tc>
                <a:tc>
                  <a:txBody>
                    <a:bodyPr/>
                    <a:lstStyle/>
                    <a:p>
                      <a:pPr>
                        <a:buNone/>
                      </a:pPr>
                      <a:r>
                        <a:rPr lang="en-US" sz="1400" b="1" cap="none" spc="0">
                          <a:solidFill>
                            <a:schemeClr val="tx1"/>
                          </a:solidFill>
                        </a:rPr>
                        <a:t>Ethical and moral transformation</a:t>
                      </a:r>
                      <a:endParaRPr lang="en-US" sz="1400" b="1" i="1" cap="none" spc="0">
                        <a:solidFill>
                          <a:schemeClr val="tx1"/>
                        </a:solidFill>
                      </a:endParaRPr>
                    </a:p>
                  </a:txBody>
                  <a:tcPr marL="0" marR="3966" marT="7172" marB="23908" anchor="ctr"/>
                </a:tc>
                <a:extLst>
                  <a:ext uri="{0D108BD9-81ED-4DB2-BD59-A6C34878D82A}">
                    <a16:rowId xmlns:a16="http://schemas.microsoft.com/office/drawing/2014/main" val="3203594471"/>
                  </a:ext>
                </a:extLst>
              </a:tr>
              <a:tr h="499911">
                <a:tc>
                  <a:txBody>
                    <a:bodyPr/>
                    <a:lstStyle/>
                    <a:p>
                      <a:pPr>
                        <a:buNone/>
                      </a:pPr>
                      <a:endParaRPr lang="en-US" sz="1400" b="1" cap="none" spc="0">
                        <a:solidFill>
                          <a:schemeClr val="tx1"/>
                        </a:solidFill>
                      </a:endParaRPr>
                    </a:p>
                  </a:txBody>
                  <a:tcPr marL="0" marR="3966" marT="7172" marB="23908" anchor="ctr"/>
                </a:tc>
                <a:tc>
                  <a:txBody>
                    <a:bodyPr/>
                    <a:lstStyle/>
                    <a:p>
                      <a:pPr>
                        <a:buNone/>
                      </a:pPr>
                      <a:r>
                        <a:rPr lang="en-US" sz="1400" b="1" cap="none" spc="0">
                          <a:solidFill>
                            <a:schemeClr val="tx1"/>
                          </a:solidFill>
                        </a:rPr>
                        <a:t>Old things passed away</a:t>
                      </a:r>
                    </a:p>
                  </a:txBody>
                  <a:tcPr marL="0" marR="3966" marT="7172" marB="23908" anchor="ctr"/>
                </a:tc>
                <a:tc>
                  <a:txBody>
                    <a:bodyPr/>
                    <a:lstStyle/>
                    <a:p>
                      <a:pPr>
                        <a:buNone/>
                      </a:pPr>
                      <a:r>
                        <a:rPr lang="en-US" sz="1400" b="1" cap="none" spc="0">
                          <a:solidFill>
                            <a:schemeClr val="tx1"/>
                          </a:solidFill>
                        </a:rPr>
                        <a:t>Former life ends</a:t>
                      </a:r>
                    </a:p>
                  </a:txBody>
                  <a:tcPr marL="0" marR="3966" marT="7172" marB="23908" anchor="ctr"/>
                </a:tc>
                <a:tc>
                  <a:txBody>
                    <a:bodyPr/>
                    <a:lstStyle/>
                    <a:p>
                      <a:pPr>
                        <a:buNone/>
                      </a:pPr>
                      <a:r>
                        <a:rPr lang="en-US" sz="1400" b="1" cap="none" spc="0">
                          <a:solidFill>
                            <a:schemeClr val="tx1"/>
                          </a:solidFill>
                        </a:rPr>
                        <a:t>Repentance and renewal</a:t>
                      </a:r>
                    </a:p>
                  </a:txBody>
                  <a:tcPr marL="0" marR="3966" marT="7172" marB="23908" anchor="ctr"/>
                </a:tc>
                <a:tc>
                  <a:txBody>
                    <a:bodyPr/>
                    <a:lstStyle/>
                    <a:p>
                      <a:pPr>
                        <a:buNone/>
                      </a:pPr>
                      <a:r>
                        <a:rPr lang="en-US" sz="1400" b="1" cap="none" spc="0">
                          <a:solidFill>
                            <a:schemeClr val="tx1"/>
                          </a:solidFill>
                        </a:rPr>
                        <a:t>Rewiring of habitual neural patterns</a:t>
                      </a:r>
                    </a:p>
                  </a:txBody>
                  <a:tcPr marL="0" marR="3966" marT="7172" marB="23908" anchor="ctr"/>
                </a:tc>
                <a:tc>
                  <a:txBody>
                    <a:bodyPr/>
                    <a:lstStyle/>
                    <a:p>
                      <a:pPr>
                        <a:buNone/>
                      </a:pPr>
                      <a:r>
                        <a:rPr lang="en-US" sz="1400" b="1" cap="none" spc="0">
                          <a:solidFill>
                            <a:schemeClr val="tx1"/>
                          </a:solidFill>
                        </a:rPr>
                        <a:t>Lifestyle change</a:t>
                      </a:r>
                    </a:p>
                  </a:txBody>
                  <a:tcPr marL="0" marR="3966" marT="7172" marB="23908" anchor="ctr"/>
                </a:tc>
                <a:extLst>
                  <a:ext uri="{0D108BD9-81ED-4DB2-BD59-A6C34878D82A}">
                    <a16:rowId xmlns:a16="http://schemas.microsoft.com/office/drawing/2014/main" val="1838884119"/>
                  </a:ext>
                </a:extLst>
              </a:tr>
              <a:tr h="732897">
                <a:tc>
                  <a:txBody>
                    <a:bodyPr/>
                    <a:lstStyle/>
                    <a:p>
                      <a:pPr>
                        <a:buNone/>
                      </a:pPr>
                      <a:endParaRPr lang="en-US" sz="1400" b="1" cap="none" spc="0">
                        <a:solidFill>
                          <a:schemeClr val="tx1"/>
                        </a:solidFill>
                      </a:endParaRPr>
                    </a:p>
                  </a:txBody>
                  <a:tcPr marL="0" marR="3966" marT="7172" marB="23908" anchor="ctr"/>
                </a:tc>
                <a:tc>
                  <a:txBody>
                    <a:bodyPr/>
                    <a:lstStyle/>
                    <a:p>
                      <a:pPr>
                        <a:buNone/>
                      </a:pPr>
                      <a:r>
                        <a:rPr lang="en-US" sz="1400" b="1" cap="none" spc="0">
                          <a:solidFill>
                            <a:schemeClr val="tx1"/>
                          </a:solidFill>
                        </a:rPr>
                        <a:t>Behold all things become new</a:t>
                      </a:r>
                    </a:p>
                  </a:txBody>
                  <a:tcPr marL="0" marR="3966" marT="7172" marB="23908" anchor="ctr"/>
                </a:tc>
                <a:tc>
                  <a:txBody>
                    <a:bodyPr/>
                    <a:lstStyle/>
                    <a:p>
                      <a:pPr>
                        <a:buNone/>
                      </a:pPr>
                      <a:r>
                        <a:rPr lang="en-US" sz="1400" b="1" cap="none" spc="0">
                          <a:solidFill>
                            <a:schemeClr val="tx1"/>
                          </a:solidFill>
                        </a:rPr>
                        <a:t>New identity and direction</a:t>
                      </a:r>
                    </a:p>
                  </a:txBody>
                  <a:tcPr marL="0" marR="3966" marT="7172" marB="23908" anchor="ctr"/>
                </a:tc>
                <a:tc>
                  <a:txBody>
                    <a:bodyPr/>
                    <a:lstStyle/>
                    <a:p>
                      <a:pPr>
                        <a:buNone/>
                      </a:pPr>
                      <a:r>
                        <a:rPr lang="en-US" sz="1400" b="1" cap="none" spc="0">
                          <a:solidFill>
                            <a:schemeClr val="tx1"/>
                          </a:solidFill>
                        </a:rPr>
                        <a:t>Union with Christ</a:t>
                      </a:r>
                    </a:p>
                  </a:txBody>
                  <a:tcPr marL="0" marR="3966" marT="7172" marB="23908" anchor="ctr"/>
                </a:tc>
                <a:tc>
                  <a:txBody>
                    <a:bodyPr/>
                    <a:lstStyle/>
                    <a:p>
                      <a:pPr>
                        <a:buNone/>
                      </a:pPr>
                      <a:r>
                        <a:rPr lang="en-US" sz="1400" b="1" cap="none" spc="0">
                          <a:solidFill>
                            <a:schemeClr val="tx1"/>
                          </a:solidFill>
                        </a:rPr>
                        <a:t>Formation of new cognitive frameworks HEALING CENTERED</a:t>
                      </a:r>
                    </a:p>
                  </a:txBody>
                  <a:tcPr marL="0" marR="3966" marT="7172" marB="23908" anchor="ctr"/>
                </a:tc>
                <a:tc>
                  <a:txBody>
                    <a:bodyPr/>
                    <a:lstStyle/>
                    <a:p>
                      <a:pPr>
                        <a:buNone/>
                      </a:pPr>
                      <a:r>
                        <a:rPr lang="en-US" sz="1400" b="1" cap="none" spc="0" dirty="0">
                          <a:solidFill>
                            <a:schemeClr val="tx1"/>
                          </a:solidFill>
                        </a:rPr>
                        <a:t>New ethical leadership and community formation</a:t>
                      </a:r>
                    </a:p>
                  </a:txBody>
                  <a:tcPr marL="0" marR="3966" marT="7172" marB="23908" anchor="ctr"/>
                </a:tc>
                <a:extLst>
                  <a:ext uri="{0D108BD9-81ED-4DB2-BD59-A6C34878D82A}">
                    <a16:rowId xmlns:a16="http://schemas.microsoft.com/office/drawing/2014/main" val="747867710"/>
                  </a:ext>
                </a:extLst>
              </a:tr>
            </a:tbl>
          </a:graphicData>
        </a:graphic>
      </p:graphicFrame>
    </p:spTree>
    <p:extLst>
      <p:ext uri="{BB962C8B-B14F-4D97-AF65-F5344CB8AC3E}">
        <p14:creationId xmlns:p14="http://schemas.microsoft.com/office/powerpoint/2010/main" val="256697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1785</TotalTime>
  <Words>5945</Words>
  <Application>Microsoft Office PowerPoint</Application>
  <PresentationFormat>Widescreen</PresentationFormat>
  <Paragraphs>840</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Calibri</vt:lpstr>
      <vt:lpstr>LEMON MILK</vt:lpstr>
      <vt:lpstr>Office Theme</vt:lpstr>
      <vt:lpstr>PowerPoint Presentation</vt:lpstr>
      <vt:lpstr>Course Objectives </vt:lpstr>
      <vt:lpstr>Scriptural Foundation </vt:lpstr>
      <vt:lpstr>A Pentecostal Era  (Mark 16:15; Acts 1:8)  </vt:lpstr>
      <vt:lpstr>The Spread of Pentecost (Charismata) </vt:lpstr>
      <vt:lpstr>THE SPREAD OF  Pentecost (Charismata) </vt:lpstr>
      <vt:lpstr>Thesis Statement: </vt:lpstr>
      <vt:lpstr>Biblical Framework of Spirit Outpouring, Mission, and Transformation KEY TERMS   </vt:lpstr>
      <vt:lpstr>Biblical Framework of Spirit Outpouring, Mission, and Transformation  KEY TERMS  </vt:lpstr>
      <vt:lpstr>The Construct of the “ HOLY” </vt:lpstr>
      <vt:lpstr>ALL LIVING AND NON-LIVING SYSTEM COMPLY WITH THIS GENESIS DESIGN (HOLY DESIGN)</vt:lpstr>
      <vt:lpstr>HUMAN DEVELOPMENT:  ORIGINS, FORMATION, GROWTH, EXPRESSION, ADAPTATION, TRANSMISSION </vt:lpstr>
      <vt:lpstr>Challenge with THE SPREAD of the Gospel:  The Pattern Observed in the NewTestament </vt:lpstr>
      <vt:lpstr> 1. Why the Spread of the Holy Spirit Created Ethical Challenges </vt:lpstr>
      <vt:lpstr>2.  Ethical Risks Created by Massive Religious Expansion </vt:lpstr>
      <vt:lpstr> Social and Ethical Pressures During Early Christian Expansion </vt:lpstr>
      <vt:lpstr> Ethical Risks of Rapid Spiritual Growth Just like the Book of Acts, rapid expansion creates tension. </vt:lpstr>
      <vt:lpstr>12 Ethical Crises After Pentecost in the Book of Acts </vt:lpstr>
      <vt:lpstr>12 Ethical Crises After Pentecost in the Book of Acts </vt:lpstr>
      <vt:lpstr>Ethical Tensions Caused by Spiritual Gifts (Charismata) </vt:lpstr>
      <vt:lpstr> 4. Ethical &amp; Moral Challenges During the Early Pentecostal Spread (Book of Acts) </vt:lpstr>
      <vt:lpstr>Ethical Issues Related to the Spread of the Gospel </vt:lpstr>
      <vt:lpstr>Ethical Challenges in the Early Pentecostal Church (Book of Acts) </vt:lpstr>
      <vt:lpstr> Ethical and Moral Challenges Emerging From Modern Spread </vt:lpstr>
      <vt:lpstr>4. Ethical Challenges in Modern Pentecostal Expansion </vt:lpstr>
      <vt:lpstr>5. Modern Global Spread of Pentecostal / Charismatic Christianity </vt:lpstr>
      <vt:lpstr>CHART 1 — H.O.L.Y. (How Our Life Yields) . ORIGINS, FORMATION, GROWTH, EXPRESSION,  ADAPTATION, TRANSMISSION  </vt:lpstr>
      <vt:lpstr>CHART 2 — S.P.A.C.E. (Holy Space in All Creation)  ORIGINS, FORMATION, GROWTH, EXPRESSION,  ADAPTATION, TRANSMISSION    </vt:lpstr>
      <vt:lpstr>Spiritual Warfare Structure Chart (Ephesians 6:12 Framework) </vt:lpstr>
      <vt:lpstr>Armor &amp; The Weapons of Our Warfare  (Ephesians 6:10–18)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 JUAN RICE</dc:creator>
  <cp:lastModifiedBy>kevin daniels</cp:lastModifiedBy>
  <cp:revision>14</cp:revision>
  <dcterms:created xsi:type="dcterms:W3CDTF">2026-03-12T22:34:09Z</dcterms:created>
  <dcterms:modified xsi:type="dcterms:W3CDTF">2026-03-18T21:56:21Z</dcterms:modified>
</cp:coreProperties>
</file>