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imateur-311" initials="a" lastIdx="1" clrIdx="0">
    <p:extLst>
      <p:ext uri="{19B8F6BF-5375-455C-9EA6-DF929625EA0E}">
        <p15:presenceInfo xmlns:p15="http://schemas.microsoft.com/office/powerpoint/2012/main" userId="animateur-311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>
        <p:scale>
          <a:sx n="60" d="100"/>
          <a:sy n="60" d="100"/>
        </p:scale>
        <p:origin x="979" y="49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10/7/2018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10/7/2018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10/7/2018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10/7/2018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10/7/2018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10/7/2018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87" r="45843"/>
          <a:stretch/>
        </p:blipFill>
        <p:spPr>
          <a:xfrm>
            <a:off x="6262333" y="4227252"/>
            <a:ext cx="3491267" cy="4239358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CA" dirty="0" smtClean="0"/>
              <a:t>La programmation en loisir </a:t>
            </a:r>
            <a:endParaRPr lang="fr-CA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3350" y="4154661"/>
            <a:ext cx="3711013" cy="278326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378" y="4154661"/>
            <a:ext cx="2061972" cy="3670827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378" y="2173729"/>
            <a:ext cx="2061972" cy="2749295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378" y="1960"/>
            <a:ext cx="2061972" cy="274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65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Évaluation </a:t>
            </a:r>
            <a:br>
              <a:rPr lang="fr-CA" dirty="0"/>
            </a:br>
            <a:r>
              <a:rPr lang="fr-CA" sz="2800" i="1" dirty="0" smtClean="0"/>
              <a:t>Bilan </a:t>
            </a:r>
            <a:endParaRPr lang="fr-CA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fr-CA" sz="2400" dirty="0" smtClean="0"/>
              <a:t>Nombre d’inscriptions </a:t>
            </a:r>
          </a:p>
          <a:p>
            <a:pPr>
              <a:lnSpc>
                <a:spcPct val="150000"/>
              </a:lnSpc>
            </a:pPr>
            <a:r>
              <a:rPr lang="fr-CA" sz="2400" dirty="0" smtClean="0"/>
              <a:t>Bilan activité par activité</a:t>
            </a:r>
          </a:p>
          <a:p>
            <a:pPr>
              <a:lnSpc>
                <a:spcPct val="150000"/>
              </a:lnSpc>
            </a:pPr>
            <a:r>
              <a:rPr lang="fr-CA" sz="2400" dirty="0" smtClean="0"/>
              <a:t>Positif / négatif / suggestions </a:t>
            </a:r>
          </a:p>
          <a:p>
            <a:pPr>
              <a:lnSpc>
                <a:spcPct val="150000"/>
              </a:lnSpc>
            </a:pPr>
            <a:r>
              <a:rPr lang="fr-CA" sz="2400" dirty="0" smtClean="0"/>
              <a:t>Mini-évaluation des animateurs </a:t>
            </a:r>
          </a:p>
          <a:p>
            <a:pPr>
              <a:lnSpc>
                <a:spcPct val="150000"/>
              </a:lnSpc>
            </a:pPr>
            <a:r>
              <a:rPr lang="fr-CA" sz="2400" dirty="0" smtClean="0"/>
              <a:t>Aperçu financier </a:t>
            </a:r>
            <a:endParaRPr lang="fr-CA" sz="24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6895" y="704087"/>
            <a:ext cx="3102865" cy="5516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88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Planifier une programmation 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77334" y="2029967"/>
            <a:ext cx="8596668" cy="401139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fr-CA" sz="2400" dirty="0" smtClean="0"/>
              <a:t>Qu’est-ce que je garde ? </a:t>
            </a:r>
            <a:endParaRPr lang="fr-CA" sz="2400" dirty="0"/>
          </a:p>
          <a:p>
            <a:pPr>
              <a:lnSpc>
                <a:spcPct val="150000"/>
              </a:lnSpc>
            </a:pPr>
            <a:r>
              <a:rPr lang="fr-CA" sz="2400" dirty="0" smtClean="0"/>
              <a:t>Qu’est-ce que je modifie ? </a:t>
            </a:r>
          </a:p>
          <a:p>
            <a:pPr>
              <a:lnSpc>
                <a:spcPct val="150000"/>
              </a:lnSpc>
            </a:pPr>
            <a:r>
              <a:rPr lang="fr-CA" sz="2400" dirty="0" smtClean="0"/>
              <a:t>Qu’est-ce que je retire ? </a:t>
            </a:r>
          </a:p>
          <a:p>
            <a:pPr>
              <a:lnSpc>
                <a:spcPct val="150000"/>
              </a:lnSpc>
            </a:pPr>
            <a:r>
              <a:rPr lang="fr-CA" sz="2400" dirty="0" smtClean="0"/>
              <a:t>Est-ce que j’ajoute une nouveauté ? 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8654" y="1389888"/>
            <a:ext cx="2667954" cy="4743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926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Mettre en place la programmation </a:t>
            </a:r>
            <a:br>
              <a:rPr lang="fr-CA" dirty="0" smtClean="0"/>
            </a:br>
            <a:r>
              <a:rPr lang="fr-CA" sz="2800" i="1" dirty="0" smtClean="0"/>
              <a:t>Prévision budgétaire </a:t>
            </a:r>
            <a:endParaRPr lang="fr-CA" dirty="0"/>
          </a:p>
        </p:txBody>
      </p:sp>
      <p:graphicFrame>
        <p:nvGraphicFramePr>
          <p:cNvPr id="10" name="Tableau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4237896"/>
              </p:ext>
            </p:extLst>
          </p:nvPr>
        </p:nvGraphicFramePr>
        <p:xfrm>
          <a:off x="868681" y="1930402"/>
          <a:ext cx="7050023" cy="3683771"/>
        </p:xfrm>
        <a:graphic>
          <a:graphicData uri="http://schemas.openxmlformats.org/drawingml/2006/table">
            <a:tbl>
              <a:tblPr firstRow="1" firstCol="1" bandRow="1"/>
              <a:tblGrid>
                <a:gridCol w="1677162">
                  <a:extLst>
                    <a:ext uri="{9D8B030D-6E8A-4147-A177-3AD203B41FA5}">
                      <a16:colId xmlns:a16="http://schemas.microsoft.com/office/drawing/2014/main" val="3181370524"/>
                    </a:ext>
                  </a:extLst>
                </a:gridCol>
                <a:gridCol w="1332389">
                  <a:extLst>
                    <a:ext uri="{9D8B030D-6E8A-4147-A177-3AD203B41FA5}">
                      <a16:colId xmlns:a16="http://schemas.microsoft.com/office/drawing/2014/main" val="2896953689"/>
                    </a:ext>
                  </a:extLst>
                </a:gridCol>
                <a:gridCol w="1323896">
                  <a:extLst>
                    <a:ext uri="{9D8B030D-6E8A-4147-A177-3AD203B41FA5}">
                      <a16:colId xmlns:a16="http://schemas.microsoft.com/office/drawing/2014/main" val="47824692"/>
                    </a:ext>
                  </a:extLst>
                </a:gridCol>
                <a:gridCol w="1151509">
                  <a:extLst>
                    <a:ext uri="{9D8B030D-6E8A-4147-A177-3AD203B41FA5}">
                      <a16:colId xmlns:a16="http://schemas.microsoft.com/office/drawing/2014/main" val="451900399"/>
                    </a:ext>
                  </a:extLst>
                </a:gridCol>
                <a:gridCol w="1565067">
                  <a:extLst>
                    <a:ext uri="{9D8B030D-6E8A-4147-A177-3AD203B41FA5}">
                      <a16:colId xmlns:a16="http://schemas.microsoft.com/office/drawing/2014/main" val="3112649989"/>
                    </a:ext>
                  </a:extLst>
                </a:gridCol>
              </a:tblGrid>
              <a:tr h="521192"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2400" b="1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Dépenses </a:t>
                      </a:r>
                      <a:endParaRPr lang="fr-C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3485392"/>
                  </a:ext>
                </a:extLst>
              </a:tr>
              <a:tr h="413065"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2000" b="1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Salaires </a:t>
                      </a:r>
                      <a:endParaRPr lang="fr-C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0010239"/>
                  </a:ext>
                </a:extLst>
              </a:tr>
              <a:tr h="56894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Animateur </a:t>
                      </a:r>
                      <a:endParaRPr lang="fr-C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Salaire </a:t>
                      </a:r>
                      <a:endParaRPr lang="fr-C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Heures / sem. </a:t>
                      </a:r>
                      <a:endParaRPr lang="fr-C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8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Nombre </a:t>
                      </a:r>
                      <a:r>
                        <a:rPr lang="fr-CA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 sem. </a:t>
                      </a:r>
                      <a:endParaRPr lang="fr-C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Total </a:t>
                      </a:r>
                      <a:endParaRPr lang="fr-C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80631519"/>
                  </a:ext>
                </a:extLst>
              </a:tr>
              <a:tr h="34989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Coach </a:t>
                      </a:r>
                      <a:endParaRPr lang="fr-C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13,00 $</a:t>
                      </a:r>
                      <a:endParaRPr lang="fr-C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3,25</a:t>
                      </a:r>
                      <a:endParaRPr lang="fr-C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fr-C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380,25 $</a:t>
                      </a:r>
                      <a:endParaRPr lang="fr-C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68908829"/>
                  </a:ext>
                </a:extLst>
              </a:tr>
              <a:tr h="34989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Intervenante </a:t>
                      </a:r>
                      <a:endParaRPr lang="fr-C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12,00 $</a:t>
                      </a:r>
                      <a:endParaRPr lang="fr-C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fr-C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fr-C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216,00 $</a:t>
                      </a:r>
                      <a:endParaRPr lang="fr-C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41640263"/>
                  </a:ext>
                </a:extLst>
              </a:tr>
              <a:tr h="413065"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2000" b="1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Autres dépenses</a:t>
                      </a:r>
                      <a:endParaRPr lang="fr-C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5794969"/>
                  </a:ext>
                </a:extLst>
              </a:tr>
              <a:tr h="349891">
                <a:tc gridSpan="4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Location gymnase saison régulière </a:t>
                      </a:r>
                      <a:endParaRPr lang="fr-C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520,00 $ </a:t>
                      </a:r>
                      <a:endParaRPr lang="fr-C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7043810"/>
                  </a:ext>
                </a:extLst>
              </a:tr>
              <a:tr h="349891">
                <a:tc gridSpan="4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C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C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7193260"/>
                  </a:ext>
                </a:extLst>
              </a:tr>
              <a:tr h="349891">
                <a:tc gridSpan="4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Total des dépenses  </a:t>
                      </a:r>
                      <a:endParaRPr lang="fr-C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8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1 116,25 $</a:t>
                      </a:r>
                      <a:endParaRPr lang="fr-C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9819858"/>
                  </a:ext>
                </a:extLst>
              </a:tr>
            </a:tbl>
          </a:graphicData>
        </a:graphic>
      </p:graphicFrame>
      <p:sp>
        <p:nvSpPr>
          <p:cNvPr id="15" name="Espace réservé du contenu 2"/>
          <p:cNvSpPr>
            <a:spLocks noGrp="1"/>
          </p:cNvSpPr>
          <p:nvPr>
            <p:ph idx="1"/>
          </p:nvPr>
        </p:nvSpPr>
        <p:spPr>
          <a:xfrm>
            <a:off x="7918704" y="1930400"/>
            <a:ext cx="2240958" cy="1919997"/>
          </a:xfrm>
        </p:spPr>
        <p:txBody>
          <a:bodyPr>
            <a:normAutofit lnSpcReduction="10000"/>
          </a:bodyPr>
          <a:lstStyle/>
          <a:p>
            <a:r>
              <a:rPr lang="fr-CA" dirty="0" smtClean="0"/>
              <a:t>La session passée, le hockey-balle était à 50$ pour la session. Il y avait 29 inscriptions. </a:t>
            </a:r>
            <a:endParaRPr lang="fr-CA" dirty="0"/>
          </a:p>
        </p:txBody>
      </p:sp>
      <p:sp>
        <p:nvSpPr>
          <p:cNvPr id="16" name="Espace réservé du contenu 2"/>
          <p:cNvSpPr txBox="1">
            <a:spLocks/>
          </p:cNvSpPr>
          <p:nvPr/>
        </p:nvSpPr>
        <p:spPr>
          <a:xfrm>
            <a:off x="7918704" y="4042178"/>
            <a:ext cx="2240958" cy="15719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A" dirty="0" smtClean="0"/>
              <a:t>Si je garde le même tarif, je dois avoir au moins 23 inscriptions. 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4172279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Mettre en place la programmation </a:t>
            </a:r>
            <a:br>
              <a:rPr lang="fr-CA" dirty="0"/>
            </a:br>
            <a:r>
              <a:rPr lang="fr-CA" sz="2800" i="1" dirty="0" smtClean="0"/>
              <a:t>Logistique 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03598" y="2169733"/>
            <a:ext cx="10441770" cy="4322507"/>
          </a:xfrm>
        </p:spPr>
        <p:txBody>
          <a:bodyPr>
            <a:normAutofit/>
          </a:bodyPr>
          <a:lstStyle/>
          <a:p>
            <a:r>
              <a:rPr lang="fr-CA" sz="2400" dirty="0" smtClean="0"/>
              <a:t>Déterminer les dates </a:t>
            </a:r>
          </a:p>
          <a:p>
            <a:pPr marL="0" indent="0">
              <a:spcBef>
                <a:spcPts val="0"/>
              </a:spcBef>
              <a:buNone/>
            </a:pPr>
            <a:r>
              <a:rPr lang="fr-CA" sz="2400" dirty="0"/>
              <a:t>	</a:t>
            </a:r>
            <a:r>
              <a:rPr lang="fr-CA" i="1" dirty="0" smtClean="0"/>
              <a:t>Frais supplémentaires si inscriptions après date limite </a:t>
            </a:r>
          </a:p>
          <a:p>
            <a:pPr marL="0" indent="0">
              <a:spcBef>
                <a:spcPts val="0"/>
              </a:spcBef>
              <a:buNone/>
            </a:pPr>
            <a:endParaRPr lang="fr-CA" sz="1000" dirty="0" smtClean="0"/>
          </a:p>
          <a:p>
            <a:r>
              <a:rPr lang="fr-CA" sz="2400" dirty="0" smtClean="0"/>
              <a:t>Réserver les locaux </a:t>
            </a:r>
          </a:p>
          <a:p>
            <a:pPr marL="0" indent="0">
              <a:spcBef>
                <a:spcPts val="0"/>
              </a:spcBef>
              <a:buNone/>
            </a:pPr>
            <a:r>
              <a:rPr lang="fr-CA" sz="2400" dirty="0"/>
              <a:t>	</a:t>
            </a:r>
            <a:r>
              <a:rPr lang="fr-CA" i="1" dirty="0" smtClean="0"/>
              <a:t>Refaire les soumissions pour s’assurer d’avoir le local le plus avantageux </a:t>
            </a:r>
          </a:p>
          <a:p>
            <a:pPr marL="0" indent="0">
              <a:spcBef>
                <a:spcPts val="0"/>
              </a:spcBef>
              <a:buNone/>
            </a:pPr>
            <a:endParaRPr lang="fr-CA" sz="1000" dirty="0" smtClean="0"/>
          </a:p>
          <a:p>
            <a:r>
              <a:rPr lang="fr-CA" sz="2400" dirty="0" smtClean="0"/>
              <a:t>Entente des animateurs </a:t>
            </a:r>
          </a:p>
          <a:p>
            <a:pPr marL="0" indent="0">
              <a:spcBef>
                <a:spcPts val="0"/>
              </a:spcBef>
              <a:buNone/>
            </a:pPr>
            <a:r>
              <a:rPr lang="fr-CA" sz="2400" dirty="0"/>
              <a:t>	</a:t>
            </a:r>
            <a:r>
              <a:rPr lang="fr-CA" i="1" dirty="0" smtClean="0"/>
              <a:t>Qui revient ? Est-ce que je dois embaucher ? Ne rien promettre, en fonction des inscriptions</a:t>
            </a:r>
          </a:p>
          <a:p>
            <a:pPr marL="0" indent="0">
              <a:spcBef>
                <a:spcPts val="0"/>
              </a:spcBef>
              <a:buNone/>
            </a:pPr>
            <a:endParaRPr lang="fr-CA" sz="1000" i="1" dirty="0" smtClean="0"/>
          </a:p>
          <a:p>
            <a:r>
              <a:rPr lang="fr-CA" sz="2400" dirty="0" smtClean="0"/>
              <a:t>Pub + fiche d’inscription </a:t>
            </a:r>
            <a:endParaRPr lang="fr-CA" sz="2400" dirty="0"/>
          </a:p>
          <a:p>
            <a:pPr marL="0" indent="0">
              <a:spcBef>
                <a:spcPts val="0"/>
              </a:spcBef>
              <a:buNone/>
            </a:pPr>
            <a:r>
              <a:rPr lang="fr-CA" sz="2400" dirty="0"/>
              <a:t>	</a:t>
            </a:r>
            <a:r>
              <a:rPr lang="fr-CA" i="1" dirty="0" smtClean="0"/>
              <a:t>Simple et claire. Envoi postal, courriel et Facebook  </a:t>
            </a:r>
            <a:endParaRPr lang="fr-CA" sz="2000" dirty="0"/>
          </a:p>
          <a:p>
            <a:pPr marL="0" indent="0">
              <a:spcBef>
                <a:spcPts val="0"/>
              </a:spcBef>
              <a:buNone/>
            </a:pPr>
            <a:r>
              <a:rPr lang="fr-CA" i="1" dirty="0" smtClean="0"/>
              <a:t> </a:t>
            </a:r>
            <a:endParaRPr lang="fr-CA" sz="2000" dirty="0"/>
          </a:p>
        </p:txBody>
      </p:sp>
    </p:spTree>
    <p:extLst>
      <p:ext uri="{BB962C8B-B14F-4D97-AF65-F5344CB8AC3E}">
        <p14:creationId xmlns:p14="http://schemas.microsoft.com/office/powerpoint/2010/main" val="3726545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Réalisation de la programmation </a:t>
            </a:r>
            <a:r>
              <a:rPr lang="fr-CA" dirty="0"/>
              <a:t/>
            </a:r>
            <a:br>
              <a:rPr lang="fr-CA" dirty="0"/>
            </a:br>
            <a:r>
              <a:rPr lang="fr-CA" sz="2800" i="1" dirty="0" smtClean="0"/>
              <a:t>Inscriptions </a:t>
            </a:r>
            <a:endParaRPr lang="fr-CA" dirty="0"/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xfrm>
            <a:off x="677334" y="2160589"/>
            <a:ext cx="9984570" cy="388077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fr-CA" sz="2400" dirty="0" smtClean="0"/>
              <a:t>Si une activité n’a pas suffisamment d’inscriptions, nous pouvons : 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fr-CA" sz="2400" dirty="0" smtClean="0"/>
              <a:t>		- Raccourcir la session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fr-CA" sz="2400" dirty="0" smtClean="0"/>
              <a:t>		- Faire une activité qui permet de ne pas avoir de déficit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fr-CA" sz="2400" dirty="0"/>
              <a:t>	</a:t>
            </a:r>
            <a:r>
              <a:rPr lang="fr-CA" sz="2400" dirty="0" smtClean="0"/>
              <a:t>	- Annuler l’activité </a:t>
            </a:r>
            <a:endParaRPr lang="fr-CA" sz="2400" dirty="0"/>
          </a:p>
        </p:txBody>
      </p:sp>
      <p:sp>
        <p:nvSpPr>
          <p:cNvPr id="7" name="Étoile à 5 branches 6">
            <a:hlinkClick r:id="" action="ppaction://hlinkshowjump?jump=nextslide"/>
          </p:cNvPr>
          <p:cNvSpPr/>
          <p:nvPr/>
        </p:nvSpPr>
        <p:spPr>
          <a:xfrm>
            <a:off x="4856796" y="3072384"/>
            <a:ext cx="237744" cy="23774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8" name="Étoile à 5 branches 7">
            <a:hlinkClick r:id="rId2" action="ppaction://hlinksldjump"/>
          </p:cNvPr>
          <p:cNvSpPr/>
          <p:nvPr/>
        </p:nvSpPr>
        <p:spPr>
          <a:xfrm>
            <a:off x="9608628" y="3727704"/>
            <a:ext cx="237744" cy="23774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9" name="Étoile à 5 branches 8">
            <a:hlinkClick r:id="rId3" action="ppaction://hlinksldjump"/>
          </p:cNvPr>
          <p:cNvSpPr/>
          <p:nvPr/>
        </p:nvSpPr>
        <p:spPr>
          <a:xfrm>
            <a:off x="4398264" y="4389120"/>
            <a:ext cx="256032" cy="27432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0995" y="4191000"/>
            <a:ext cx="3552825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505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Raccourcir la session 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77334" y="1618488"/>
            <a:ext cx="8596668" cy="4837175"/>
          </a:xfrm>
        </p:spPr>
        <p:txBody>
          <a:bodyPr>
            <a:normAutofit/>
          </a:bodyPr>
          <a:lstStyle/>
          <a:p>
            <a:r>
              <a:rPr lang="fr-CA" sz="2400" dirty="0" smtClean="0"/>
              <a:t>Le tarif reste le même, mais il y a moins de semaines. </a:t>
            </a:r>
          </a:p>
          <a:p>
            <a:endParaRPr lang="fr-CA" sz="2400" dirty="0"/>
          </a:p>
          <a:p>
            <a:endParaRPr lang="fr-CA" sz="2400" dirty="0" smtClean="0"/>
          </a:p>
          <a:p>
            <a:endParaRPr lang="fr-CA" sz="2400" dirty="0"/>
          </a:p>
          <a:p>
            <a:endParaRPr lang="fr-CA" sz="2400" dirty="0" smtClean="0"/>
          </a:p>
          <a:p>
            <a:endParaRPr lang="fr-CA" sz="2400" dirty="0"/>
          </a:p>
          <a:p>
            <a:endParaRPr lang="fr-CA" sz="2800" dirty="0" smtClean="0"/>
          </a:p>
          <a:p>
            <a:endParaRPr lang="fr-CA" sz="2400" dirty="0"/>
          </a:p>
          <a:p>
            <a:r>
              <a:rPr lang="fr-CA" sz="2400" dirty="0" smtClean="0"/>
              <a:t>Si un participant refuse de raccourcir la session pour le même tarif, annuler l’activité. </a:t>
            </a:r>
          </a:p>
          <a:p>
            <a:endParaRPr lang="fr-CA" sz="2400" dirty="0" smtClean="0"/>
          </a:p>
          <a:p>
            <a:endParaRPr lang="fr-CA" sz="2400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912977"/>
              </p:ext>
            </p:extLst>
          </p:nvPr>
        </p:nvGraphicFramePr>
        <p:xfrm>
          <a:off x="641414" y="2304286"/>
          <a:ext cx="4334254" cy="3122591"/>
        </p:xfrm>
        <a:graphic>
          <a:graphicData uri="http://schemas.openxmlformats.org/drawingml/2006/table">
            <a:tbl>
              <a:tblPr firstRow="1" firstCol="1" bandRow="1"/>
              <a:tblGrid>
                <a:gridCol w="951498">
                  <a:extLst>
                    <a:ext uri="{9D8B030D-6E8A-4147-A177-3AD203B41FA5}">
                      <a16:colId xmlns:a16="http://schemas.microsoft.com/office/drawing/2014/main" val="2626058033"/>
                    </a:ext>
                  </a:extLst>
                </a:gridCol>
                <a:gridCol w="1116383">
                  <a:extLst>
                    <a:ext uri="{9D8B030D-6E8A-4147-A177-3AD203B41FA5}">
                      <a16:colId xmlns:a16="http://schemas.microsoft.com/office/drawing/2014/main" val="2978282595"/>
                    </a:ext>
                  </a:extLst>
                </a:gridCol>
                <a:gridCol w="744080">
                  <a:extLst>
                    <a:ext uri="{9D8B030D-6E8A-4147-A177-3AD203B41FA5}">
                      <a16:colId xmlns:a16="http://schemas.microsoft.com/office/drawing/2014/main" val="663486899"/>
                    </a:ext>
                  </a:extLst>
                </a:gridCol>
                <a:gridCol w="744605">
                  <a:extLst>
                    <a:ext uri="{9D8B030D-6E8A-4147-A177-3AD203B41FA5}">
                      <a16:colId xmlns:a16="http://schemas.microsoft.com/office/drawing/2014/main" val="3301142720"/>
                    </a:ext>
                  </a:extLst>
                </a:gridCol>
                <a:gridCol w="777688">
                  <a:extLst>
                    <a:ext uri="{9D8B030D-6E8A-4147-A177-3AD203B41FA5}">
                      <a16:colId xmlns:a16="http://schemas.microsoft.com/office/drawing/2014/main" val="4167093829"/>
                    </a:ext>
                  </a:extLst>
                </a:gridCol>
              </a:tblGrid>
              <a:tr h="319318"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800" b="1" dirty="0" smtClean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Brico </a:t>
                      </a:r>
                      <a:endParaRPr lang="fr-C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8275470"/>
                  </a:ext>
                </a:extLst>
              </a:tr>
              <a:tr h="277298"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400" b="1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Revenus</a:t>
                      </a:r>
                      <a:endParaRPr lang="fr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9243083"/>
                  </a:ext>
                </a:extLst>
              </a:tr>
              <a:tr h="20389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Activités</a:t>
                      </a:r>
                      <a:endParaRPr lang="fr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Tarifs </a:t>
                      </a:r>
                      <a:endParaRPr lang="fr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Participants </a:t>
                      </a:r>
                      <a:endParaRPr lang="fr-C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Revenus </a:t>
                      </a:r>
                      <a:endParaRPr lang="fr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95592939"/>
                  </a:ext>
                </a:extLst>
              </a:tr>
              <a:tr h="21205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1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Brico   </a:t>
                      </a:r>
                      <a:endParaRPr lang="fr-C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1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40,00 </a:t>
                      </a:r>
                      <a:r>
                        <a:rPr lang="fr-CA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 </a:t>
                      </a:r>
                      <a:endParaRPr lang="fr-C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1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fr-C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1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200,00 </a:t>
                      </a:r>
                      <a:r>
                        <a:rPr lang="fr-CA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</a:t>
                      </a:r>
                      <a:endParaRPr lang="fr-C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09673735"/>
                  </a:ext>
                </a:extLst>
              </a:tr>
              <a:tr h="195740">
                <a:tc gridSpan="4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Total des revenus </a:t>
                      </a:r>
                      <a:endParaRPr lang="fr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1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200,00 </a:t>
                      </a:r>
                      <a:r>
                        <a:rPr lang="fr-CA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 </a:t>
                      </a:r>
                      <a:endParaRPr lang="fr-C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9039695"/>
                  </a:ext>
                </a:extLst>
              </a:tr>
              <a:tr h="291571"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400" b="1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Dépenses </a:t>
                      </a:r>
                      <a:endParaRPr lang="fr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9850727"/>
                  </a:ext>
                </a:extLst>
              </a:tr>
              <a:tr h="231081"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200" b="1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Salaires </a:t>
                      </a:r>
                      <a:endParaRPr lang="fr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7699485"/>
                  </a:ext>
                </a:extLst>
              </a:tr>
              <a:tr h="37053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Animateur </a:t>
                      </a:r>
                      <a:endParaRPr lang="fr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Salaire </a:t>
                      </a:r>
                      <a:endParaRPr lang="fr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Heures / sem. </a:t>
                      </a:r>
                      <a:endParaRPr lang="fr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1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Nombre </a:t>
                      </a:r>
                      <a:r>
                        <a:rPr lang="fr-CA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 sem. </a:t>
                      </a:r>
                      <a:endParaRPr lang="fr-C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Total </a:t>
                      </a:r>
                      <a:endParaRPr lang="fr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27079382"/>
                  </a:ext>
                </a:extLst>
              </a:tr>
              <a:tr h="20280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1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Animateur</a:t>
                      </a:r>
                      <a:endParaRPr lang="fr-C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13,00$</a:t>
                      </a:r>
                      <a:endParaRPr lang="fr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2,5</a:t>
                      </a:r>
                      <a:endParaRPr lang="fr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1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fr-C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1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162,50 </a:t>
                      </a:r>
                      <a:r>
                        <a:rPr lang="fr-CA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</a:t>
                      </a:r>
                      <a:endParaRPr lang="fr-C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16170679"/>
                  </a:ext>
                </a:extLst>
              </a:tr>
              <a:tr h="231081"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200" b="1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Autres dépenses</a:t>
                      </a:r>
                      <a:endParaRPr lang="fr-C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1239881"/>
                  </a:ext>
                </a:extLst>
              </a:tr>
              <a:tr h="195740">
                <a:tc gridSpan="4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1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Matériel nécessaire (15$/semaine)</a:t>
                      </a:r>
                      <a:endParaRPr lang="fr-C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1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75,00 </a:t>
                      </a:r>
                      <a:r>
                        <a:rPr lang="fr-CA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</a:t>
                      </a:r>
                      <a:endParaRPr lang="fr-C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38798001"/>
                  </a:ext>
                </a:extLst>
              </a:tr>
              <a:tr h="195740">
                <a:tc gridSpan="4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Total des dépenses  </a:t>
                      </a:r>
                      <a:endParaRPr lang="fr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1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237,50 </a:t>
                      </a:r>
                      <a:r>
                        <a:rPr lang="fr-CA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 </a:t>
                      </a:r>
                      <a:endParaRPr lang="fr-C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9546217"/>
                  </a:ext>
                </a:extLst>
              </a:tr>
              <a:tr h="195740">
                <a:tc gridSpan="4"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Total </a:t>
                      </a:r>
                      <a:endParaRPr lang="fr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1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(37,50) </a:t>
                      </a:r>
                      <a:r>
                        <a:rPr lang="fr-CA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</a:t>
                      </a:r>
                      <a:endParaRPr lang="fr-C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3855803"/>
                  </a:ext>
                </a:extLst>
              </a:tr>
            </a:tbl>
          </a:graphicData>
        </a:graphic>
      </p:graphicFrame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5376655"/>
              </p:ext>
            </p:extLst>
          </p:nvPr>
        </p:nvGraphicFramePr>
        <p:xfrm>
          <a:off x="5383446" y="2304286"/>
          <a:ext cx="4334254" cy="3122591"/>
        </p:xfrm>
        <a:graphic>
          <a:graphicData uri="http://schemas.openxmlformats.org/drawingml/2006/table">
            <a:tbl>
              <a:tblPr firstRow="1" firstCol="1" bandRow="1"/>
              <a:tblGrid>
                <a:gridCol w="951498">
                  <a:extLst>
                    <a:ext uri="{9D8B030D-6E8A-4147-A177-3AD203B41FA5}">
                      <a16:colId xmlns:a16="http://schemas.microsoft.com/office/drawing/2014/main" val="2626058033"/>
                    </a:ext>
                  </a:extLst>
                </a:gridCol>
                <a:gridCol w="1116383">
                  <a:extLst>
                    <a:ext uri="{9D8B030D-6E8A-4147-A177-3AD203B41FA5}">
                      <a16:colId xmlns:a16="http://schemas.microsoft.com/office/drawing/2014/main" val="2978282595"/>
                    </a:ext>
                  </a:extLst>
                </a:gridCol>
                <a:gridCol w="744080">
                  <a:extLst>
                    <a:ext uri="{9D8B030D-6E8A-4147-A177-3AD203B41FA5}">
                      <a16:colId xmlns:a16="http://schemas.microsoft.com/office/drawing/2014/main" val="663486899"/>
                    </a:ext>
                  </a:extLst>
                </a:gridCol>
                <a:gridCol w="744605">
                  <a:extLst>
                    <a:ext uri="{9D8B030D-6E8A-4147-A177-3AD203B41FA5}">
                      <a16:colId xmlns:a16="http://schemas.microsoft.com/office/drawing/2014/main" val="3301142720"/>
                    </a:ext>
                  </a:extLst>
                </a:gridCol>
                <a:gridCol w="777688">
                  <a:extLst>
                    <a:ext uri="{9D8B030D-6E8A-4147-A177-3AD203B41FA5}">
                      <a16:colId xmlns:a16="http://schemas.microsoft.com/office/drawing/2014/main" val="4167093829"/>
                    </a:ext>
                  </a:extLst>
                </a:gridCol>
              </a:tblGrid>
              <a:tr h="319318"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800" b="1" dirty="0" smtClean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Brico </a:t>
                      </a:r>
                      <a:endParaRPr lang="fr-C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8275470"/>
                  </a:ext>
                </a:extLst>
              </a:tr>
              <a:tr h="277298"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400" b="1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Revenus</a:t>
                      </a:r>
                      <a:endParaRPr lang="fr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9243083"/>
                  </a:ext>
                </a:extLst>
              </a:tr>
              <a:tr h="20389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Activités</a:t>
                      </a:r>
                      <a:endParaRPr lang="fr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Tarifs </a:t>
                      </a:r>
                      <a:endParaRPr lang="fr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Participants </a:t>
                      </a:r>
                      <a:endParaRPr lang="fr-C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Revenus </a:t>
                      </a:r>
                      <a:endParaRPr lang="fr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95592939"/>
                  </a:ext>
                </a:extLst>
              </a:tr>
              <a:tr h="21205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1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Brico   </a:t>
                      </a:r>
                      <a:endParaRPr lang="fr-C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1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40,00 </a:t>
                      </a:r>
                      <a:r>
                        <a:rPr lang="fr-CA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 </a:t>
                      </a:r>
                      <a:endParaRPr lang="fr-C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1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fr-C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1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200,00 </a:t>
                      </a:r>
                      <a:r>
                        <a:rPr lang="fr-CA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</a:t>
                      </a:r>
                      <a:endParaRPr lang="fr-C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09673735"/>
                  </a:ext>
                </a:extLst>
              </a:tr>
              <a:tr h="195740">
                <a:tc gridSpan="4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Total des revenus </a:t>
                      </a:r>
                      <a:endParaRPr lang="fr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1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200,00 </a:t>
                      </a:r>
                      <a:r>
                        <a:rPr lang="fr-CA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 </a:t>
                      </a:r>
                      <a:endParaRPr lang="fr-C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9039695"/>
                  </a:ext>
                </a:extLst>
              </a:tr>
              <a:tr h="291571"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400" b="1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Dépenses </a:t>
                      </a:r>
                      <a:endParaRPr lang="fr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9850727"/>
                  </a:ext>
                </a:extLst>
              </a:tr>
              <a:tr h="231081"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200" b="1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Salaires </a:t>
                      </a:r>
                      <a:endParaRPr lang="fr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7699485"/>
                  </a:ext>
                </a:extLst>
              </a:tr>
              <a:tr h="37053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Animateur </a:t>
                      </a:r>
                      <a:endParaRPr lang="fr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Salaire </a:t>
                      </a:r>
                      <a:endParaRPr lang="fr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Heures / sem. </a:t>
                      </a:r>
                      <a:endParaRPr lang="fr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1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Nombre </a:t>
                      </a:r>
                      <a:r>
                        <a:rPr lang="fr-CA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 sem. </a:t>
                      </a:r>
                      <a:endParaRPr lang="fr-C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Total </a:t>
                      </a:r>
                      <a:endParaRPr lang="fr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27079382"/>
                  </a:ext>
                </a:extLst>
              </a:tr>
              <a:tr h="20280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1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Animateur</a:t>
                      </a:r>
                      <a:endParaRPr lang="fr-C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13,00$</a:t>
                      </a:r>
                      <a:endParaRPr lang="fr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2,5</a:t>
                      </a:r>
                      <a:endParaRPr lang="fr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1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fr-CA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1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130,00 </a:t>
                      </a:r>
                      <a:r>
                        <a:rPr lang="fr-CA" sz="11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</a:t>
                      </a:r>
                      <a:endParaRPr lang="fr-CA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16170679"/>
                  </a:ext>
                </a:extLst>
              </a:tr>
              <a:tr h="231081"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200" b="1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Autres dépenses</a:t>
                      </a:r>
                      <a:endParaRPr lang="fr-C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1239881"/>
                  </a:ext>
                </a:extLst>
              </a:tr>
              <a:tr h="195740">
                <a:tc gridSpan="4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1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Matériel nécessaire (15$/semaine)</a:t>
                      </a:r>
                      <a:endParaRPr lang="fr-C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1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60,00 </a:t>
                      </a:r>
                      <a:r>
                        <a:rPr lang="fr-CA" sz="11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</a:t>
                      </a:r>
                      <a:endParaRPr lang="fr-CA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38798001"/>
                  </a:ext>
                </a:extLst>
              </a:tr>
              <a:tr h="195740">
                <a:tc gridSpan="4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Total des dépenses  </a:t>
                      </a:r>
                      <a:endParaRPr lang="fr-C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1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190,00 </a:t>
                      </a:r>
                      <a:r>
                        <a:rPr lang="fr-CA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 </a:t>
                      </a:r>
                      <a:endParaRPr lang="fr-C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9546217"/>
                  </a:ext>
                </a:extLst>
              </a:tr>
              <a:tr h="195740">
                <a:tc gridSpan="4"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Total </a:t>
                      </a:r>
                      <a:endParaRPr lang="fr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1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10,00 </a:t>
                      </a:r>
                      <a:r>
                        <a:rPr lang="fr-CA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</a:t>
                      </a:r>
                      <a:endParaRPr lang="fr-C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3855803"/>
                  </a:ext>
                </a:extLst>
              </a:tr>
            </a:tbl>
          </a:graphicData>
        </a:graphic>
      </p:graphicFrame>
      <p:sp>
        <p:nvSpPr>
          <p:cNvPr id="6" name="Étoile à 5 branches 5">
            <a:hlinkClick r:id="rId2" action="ppaction://hlinksldjump"/>
          </p:cNvPr>
          <p:cNvSpPr/>
          <p:nvPr/>
        </p:nvSpPr>
        <p:spPr>
          <a:xfrm>
            <a:off x="8750808" y="6309359"/>
            <a:ext cx="301752" cy="29260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4642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Faire une activité qui permet de ne pas avoir de déficit </a:t>
            </a:r>
            <a:endParaRPr lang="fr-CA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00957740"/>
              </p:ext>
            </p:extLst>
          </p:nvPr>
        </p:nvGraphicFramePr>
        <p:xfrm>
          <a:off x="290351" y="2018226"/>
          <a:ext cx="5031457" cy="3363503"/>
        </p:xfrm>
        <a:graphic>
          <a:graphicData uri="http://schemas.openxmlformats.org/drawingml/2006/table">
            <a:tbl>
              <a:tblPr firstRow="1" firstCol="1" bandRow="1"/>
              <a:tblGrid>
                <a:gridCol w="1565881">
                  <a:extLst>
                    <a:ext uri="{9D8B030D-6E8A-4147-A177-3AD203B41FA5}">
                      <a16:colId xmlns:a16="http://schemas.microsoft.com/office/drawing/2014/main" val="1809273121"/>
                    </a:ext>
                  </a:extLst>
                </a:gridCol>
                <a:gridCol w="135491">
                  <a:extLst>
                    <a:ext uri="{9D8B030D-6E8A-4147-A177-3AD203B41FA5}">
                      <a16:colId xmlns:a16="http://schemas.microsoft.com/office/drawing/2014/main" val="678403837"/>
                    </a:ext>
                  </a:extLst>
                </a:gridCol>
                <a:gridCol w="1016653">
                  <a:extLst>
                    <a:ext uri="{9D8B030D-6E8A-4147-A177-3AD203B41FA5}">
                      <a16:colId xmlns:a16="http://schemas.microsoft.com/office/drawing/2014/main" val="3360744720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3805105052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3311453853"/>
                    </a:ext>
                  </a:extLst>
                </a:gridCol>
                <a:gridCol w="804672">
                  <a:extLst>
                    <a:ext uri="{9D8B030D-6E8A-4147-A177-3AD203B41FA5}">
                      <a16:colId xmlns:a16="http://schemas.microsoft.com/office/drawing/2014/main" val="1302273736"/>
                    </a:ext>
                  </a:extLst>
                </a:gridCol>
              </a:tblGrid>
              <a:tr h="281389">
                <a:tc gridSpan="6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800" b="1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Quilles  programmation régulière </a:t>
                      </a:r>
                      <a:endParaRPr lang="fr-C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90" marR="42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1206984"/>
                  </a:ext>
                </a:extLst>
              </a:tr>
              <a:tr h="281389">
                <a:tc gridSpan="6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800" b="1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Revenus</a:t>
                      </a:r>
                      <a:endParaRPr lang="fr-C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90" marR="42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6018383"/>
                  </a:ext>
                </a:extLst>
              </a:tr>
              <a:tr h="20544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Activités</a:t>
                      </a:r>
                      <a:endParaRPr lang="fr-C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90" marR="4289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Tarifs </a:t>
                      </a:r>
                      <a:endParaRPr lang="fr-C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90" marR="4289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C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90" marR="4289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Participants </a:t>
                      </a:r>
                      <a:endParaRPr lang="fr-C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90" marR="4289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Revenus </a:t>
                      </a:r>
                      <a:endParaRPr lang="fr-C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90" marR="4289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19147041"/>
                  </a:ext>
                </a:extLst>
              </a:tr>
              <a:tr h="21366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Petites quilles #1   </a:t>
                      </a:r>
                      <a:endParaRPr lang="fr-C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90" marR="4289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15,00 $</a:t>
                      </a:r>
                      <a:endParaRPr lang="fr-C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90" marR="42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C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90" marR="42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fr-C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90" marR="4289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255,00 $</a:t>
                      </a:r>
                      <a:endParaRPr lang="fr-C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90" marR="4289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25767081"/>
                  </a:ext>
                </a:extLst>
              </a:tr>
              <a:tr h="21366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Petites quilles #2 </a:t>
                      </a:r>
                      <a:endParaRPr lang="fr-C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90" marR="4289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15,00 $ </a:t>
                      </a:r>
                      <a:endParaRPr lang="fr-C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90" marR="42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C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90" marR="42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fr-C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90" marR="4289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180,00 $</a:t>
                      </a:r>
                      <a:endParaRPr lang="fr-C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90" marR="4289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02229495"/>
                  </a:ext>
                </a:extLst>
              </a:tr>
              <a:tr h="21366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Grosses quilles </a:t>
                      </a:r>
                      <a:endParaRPr lang="fr-C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90" marR="4289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15,00 $</a:t>
                      </a:r>
                      <a:endParaRPr lang="fr-C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90" marR="42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C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90" marR="42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fr-C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90" marR="4289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195,00 $</a:t>
                      </a:r>
                      <a:endParaRPr lang="fr-C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90" marR="4289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4558330"/>
                  </a:ext>
                </a:extLst>
              </a:tr>
              <a:tr h="200495">
                <a:tc gridSpan="5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Total des revenus </a:t>
                      </a:r>
                      <a:endParaRPr lang="fr-C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90" marR="42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630,00 </a:t>
                      </a:r>
                      <a:r>
                        <a:rPr lang="fr-CA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 </a:t>
                      </a:r>
                      <a:endParaRPr lang="fr-C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90" marR="4289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6516133"/>
                  </a:ext>
                </a:extLst>
              </a:tr>
              <a:tr h="293783">
                <a:tc gridSpan="6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800" b="1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Dépenses </a:t>
                      </a:r>
                      <a:endParaRPr lang="fr-C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90" marR="42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4925005"/>
                  </a:ext>
                </a:extLst>
              </a:tr>
              <a:tr h="232836">
                <a:tc gridSpan="6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400" b="1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Salaires </a:t>
                      </a:r>
                      <a:endParaRPr lang="fr-C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90" marR="42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3311130"/>
                  </a:ext>
                </a:extLst>
              </a:tr>
              <a:tr h="400989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Animateur </a:t>
                      </a:r>
                      <a:endParaRPr lang="fr-C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90" marR="4289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Salaire </a:t>
                      </a:r>
                      <a:endParaRPr lang="fr-C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90" marR="4289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Heures / sem. </a:t>
                      </a:r>
                      <a:endParaRPr lang="fr-C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90" marR="4289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Nb de sem. </a:t>
                      </a:r>
                      <a:endParaRPr lang="fr-C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90" marR="4289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Total </a:t>
                      </a:r>
                      <a:endParaRPr lang="fr-C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90" marR="4289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49057622"/>
                  </a:ext>
                </a:extLst>
              </a:tr>
              <a:tr h="200495">
                <a:tc grid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Animatrice petites quilles </a:t>
                      </a:r>
                      <a:endParaRPr lang="fr-C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90" marR="42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12,00 $</a:t>
                      </a:r>
                      <a:endParaRPr lang="fr-C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90" marR="42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4,5</a:t>
                      </a:r>
                      <a:endParaRPr lang="fr-C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90" marR="4289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fr-C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90" marR="4289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540,00 </a:t>
                      </a:r>
                      <a:r>
                        <a:rPr lang="fr-CA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</a:t>
                      </a:r>
                      <a:endParaRPr lang="fr-C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90" marR="42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66695076"/>
                  </a:ext>
                </a:extLst>
              </a:tr>
              <a:tr h="200495">
                <a:tc grid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Animatrice grosses quilles </a:t>
                      </a:r>
                      <a:endParaRPr lang="fr-C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90" marR="42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13,00 $</a:t>
                      </a:r>
                      <a:endParaRPr lang="fr-C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90" marR="42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2,25</a:t>
                      </a:r>
                      <a:endParaRPr lang="fr-C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90" marR="4289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fr-C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90" marR="4289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162,50 </a:t>
                      </a:r>
                      <a:r>
                        <a:rPr lang="fr-CA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</a:t>
                      </a:r>
                      <a:endParaRPr lang="fr-C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90" marR="42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8211602"/>
                  </a:ext>
                </a:extLst>
              </a:tr>
              <a:tr h="200495">
                <a:tc gridSpan="5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Total des dépenses  </a:t>
                      </a:r>
                      <a:endParaRPr lang="fr-C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90" marR="4289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702,50 </a:t>
                      </a:r>
                      <a:r>
                        <a:rPr lang="fr-CA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 </a:t>
                      </a:r>
                      <a:endParaRPr lang="fr-C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90" marR="4289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0464374"/>
                  </a:ext>
                </a:extLst>
              </a:tr>
              <a:tr h="200495">
                <a:tc gridSpan="5"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Total </a:t>
                      </a:r>
                      <a:endParaRPr lang="fr-C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90" marR="4289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(72,50) </a:t>
                      </a:r>
                      <a:r>
                        <a:rPr lang="fr-CA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</a:t>
                      </a:r>
                      <a:endParaRPr lang="fr-C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90" marR="4289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4016294"/>
                  </a:ext>
                </a:extLst>
              </a:tr>
            </a:tbl>
          </a:graphicData>
        </a:graphic>
      </p:graphicFrame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2775322"/>
              </p:ext>
            </p:extLst>
          </p:nvPr>
        </p:nvGraphicFramePr>
        <p:xfrm>
          <a:off x="5621303" y="2018226"/>
          <a:ext cx="4446242" cy="3363506"/>
        </p:xfrm>
        <a:graphic>
          <a:graphicData uri="http://schemas.openxmlformats.org/drawingml/2006/table">
            <a:tbl>
              <a:tblPr firstRow="1" firstCol="1" bandRow="1"/>
              <a:tblGrid>
                <a:gridCol w="1813125">
                  <a:extLst>
                    <a:ext uri="{9D8B030D-6E8A-4147-A177-3AD203B41FA5}">
                      <a16:colId xmlns:a16="http://schemas.microsoft.com/office/drawing/2014/main" val="3857553538"/>
                    </a:ext>
                  </a:extLst>
                </a:gridCol>
                <a:gridCol w="907123">
                  <a:extLst>
                    <a:ext uri="{9D8B030D-6E8A-4147-A177-3AD203B41FA5}">
                      <a16:colId xmlns:a16="http://schemas.microsoft.com/office/drawing/2014/main" val="1782992548"/>
                    </a:ext>
                  </a:extLst>
                </a:gridCol>
                <a:gridCol w="877240">
                  <a:extLst>
                    <a:ext uri="{9D8B030D-6E8A-4147-A177-3AD203B41FA5}">
                      <a16:colId xmlns:a16="http://schemas.microsoft.com/office/drawing/2014/main" val="2509489293"/>
                    </a:ext>
                  </a:extLst>
                </a:gridCol>
                <a:gridCol w="848754">
                  <a:extLst>
                    <a:ext uri="{9D8B030D-6E8A-4147-A177-3AD203B41FA5}">
                      <a16:colId xmlns:a16="http://schemas.microsoft.com/office/drawing/2014/main" val="1030936255"/>
                    </a:ext>
                  </a:extLst>
                </a:gridCol>
              </a:tblGrid>
              <a:tr h="299678"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800" b="1" dirty="0" smtClean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Tournoi de fin de session </a:t>
                      </a:r>
                      <a:endParaRPr lang="fr-C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90" marR="42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6758277"/>
                  </a:ext>
                </a:extLst>
              </a:tr>
              <a:tr h="299678"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800" b="1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Revenus</a:t>
                      </a:r>
                      <a:endParaRPr lang="fr-C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90" marR="42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0120391"/>
                  </a:ext>
                </a:extLst>
              </a:tr>
              <a:tr h="19982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Activités</a:t>
                      </a:r>
                      <a:endParaRPr lang="fr-C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90" marR="4289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Tarifs </a:t>
                      </a:r>
                      <a:endParaRPr lang="fr-C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90" marR="4289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Participants </a:t>
                      </a:r>
                      <a:endParaRPr lang="fr-C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90" marR="4289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Revenus </a:t>
                      </a:r>
                      <a:endParaRPr lang="fr-C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90" marR="4289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63792645"/>
                  </a:ext>
                </a:extLst>
              </a:tr>
              <a:tr h="19982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Tournoi de fin de session </a:t>
                      </a:r>
                      <a:endParaRPr lang="fr-C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90" marR="4289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30,00 </a:t>
                      </a:r>
                      <a:r>
                        <a:rPr lang="fr-CA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</a:t>
                      </a:r>
                      <a:endParaRPr lang="fr-C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90" marR="42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  <a:endParaRPr lang="fr-C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90" marR="42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870,00 </a:t>
                      </a:r>
                      <a:r>
                        <a:rPr lang="fr-CA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</a:t>
                      </a:r>
                      <a:endParaRPr lang="fr-C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90" marR="42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53587972"/>
                  </a:ext>
                </a:extLst>
              </a:tr>
              <a:tr h="199829">
                <a:tc gridSpan="3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Total des revenus </a:t>
                      </a:r>
                      <a:endParaRPr lang="fr-C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90" marR="42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870,00 </a:t>
                      </a:r>
                      <a:r>
                        <a:rPr lang="fr-CA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 </a:t>
                      </a:r>
                      <a:endParaRPr lang="fr-C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90" marR="4289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6931708"/>
                  </a:ext>
                </a:extLst>
              </a:tr>
              <a:tr h="299678"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800" b="1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Dépenses </a:t>
                      </a:r>
                      <a:endParaRPr lang="fr-C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90" marR="42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1620084"/>
                  </a:ext>
                </a:extLst>
              </a:tr>
              <a:tr h="233091"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400" b="1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Salaires </a:t>
                      </a:r>
                      <a:endParaRPr lang="fr-C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90" marR="42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5030647"/>
                  </a:ext>
                </a:extLst>
              </a:tr>
              <a:tr h="19982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Animateur </a:t>
                      </a:r>
                      <a:endParaRPr lang="fr-C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90" marR="4289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Salaire </a:t>
                      </a:r>
                      <a:endParaRPr lang="fr-C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90" marR="4289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Heures </a:t>
                      </a:r>
                      <a:r>
                        <a:rPr lang="fr-CA" sz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fr-C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90" marR="4289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Total </a:t>
                      </a:r>
                      <a:endParaRPr lang="fr-C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90" marR="4289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50501115"/>
                  </a:ext>
                </a:extLst>
              </a:tr>
              <a:tr h="19982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Animatrice petites quilles </a:t>
                      </a:r>
                      <a:endParaRPr lang="fr-C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90" marR="42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12,00 $</a:t>
                      </a:r>
                      <a:endParaRPr lang="fr-C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90" marR="42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fr-C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90" marR="4289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48,00 </a:t>
                      </a:r>
                      <a:r>
                        <a:rPr lang="fr-CA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</a:t>
                      </a:r>
                      <a:endParaRPr lang="fr-C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90" marR="42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8787837"/>
                  </a:ext>
                </a:extLst>
              </a:tr>
              <a:tr h="19982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Animatrice grosses quilles </a:t>
                      </a:r>
                      <a:endParaRPr lang="fr-C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90" marR="42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13,00 $</a:t>
                      </a:r>
                      <a:endParaRPr lang="fr-C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90" marR="42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fr-C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90" marR="4289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52,00 </a:t>
                      </a:r>
                      <a:r>
                        <a:rPr lang="fr-CA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</a:t>
                      </a:r>
                      <a:endParaRPr lang="fr-C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90" marR="42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6325623"/>
                  </a:ext>
                </a:extLst>
              </a:tr>
              <a:tr h="233091"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400" b="1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Autres dépenses</a:t>
                      </a:r>
                      <a:endParaRPr lang="fr-C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90" marR="428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6555964"/>
                  </a:ext>
                </a:extLst>
              </a:tr>
              <a:tr h="199829">
                <a:tc gridSpan="3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Tournoi de quilles de fin de session (parties + repas)  </a:t>
                      </a:r>
                      <a:endParaRPr lang="fr-C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90" marR="4289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524,00 $</a:t>
                      </a:r>
                      <a:endParaRPr lang="fr-C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90" marR="4289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73555957"/>
                  </a:ext>
                </a:extLst>
              </a:tr>
              <a:tr h="199829">
                <a:tc gridSpan="3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Trophées tournoi de quilles  </a:t>
                      </a:r>
                      <a:endParaRPr lang="fr-C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90" marR="4289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42,55 $</a:t>
                      </a:r>
                      <a:endParaRPr lang="fr-C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90" marR="4289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639485"/>
                  </a:ext>
                </a:extLst>
              </a:tr>
              <a:tr h="199829">
                <a:tc gridSpan="3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Total des dépenses  </a:t>
                      </a:r>
                      <a:endParaRPr lang="fr-C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90" marR="4289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666,55 </a:t>
                      </a:r>
                      <a:r>
                        <a:rPr lang="fr-CA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 </a:t>
                      </a:r>
                      <a:endParaRPr lang="fr-C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90" marR="4289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5426531"/>
                  </a:ext>
                </a:extLst>
              </a:tr>
              <a:tr h="199829">
                <a:tc gridSpan="3"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Total </a:t>
                      </a:r>
                      <a:endParaRPr lang="fr-C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90" marR="4289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203,45 </a:t>
                      </a:r>
                      <a:r>
                        <a:rPr lang="fr-CA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</a:t>
                      </a:r>
                      <a:endParaRPr lang="fr-C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890" marR="4289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3502710"/>
                  </a:ext>
                </a:extLst>
              </a:tr>
            </a:tbl>
          </a:graphicData>
        </a:graphic>
      </p:graphicFrame>
      <p:sp>
        <p:nvSpPr>
          <p:cNvPr id="6" name="Espace réservé du contenu 5"/>
          <p:cNvSpPr txBox="1">
            <a:spLocks/>
          </p:cNvSpPr>
          <p:nvPr/>
        </p:nvSpPr>
        <p:spPr>
          <a:xfrm>
            <a:off x="290351" y="1930401"/>
            <a:ext cx="9758905" cy="45435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endParaRPr lang="fr-CA" sz="2400" dirty="0" smtClean="0"/>
          </a:p>
          <a:p>
            <a:pPr>
              <a:lnSpc>
                <a:spcPct val="150000"/>
              </a:lnSpc>
            </a:pPr>
            <a:endParaRPr lang="fr-CA" sz="2400" dirty="0"/>
          </a:p>
          <a:p>
            <a:pPr>
              <a:lnSpc>
                <a:spcPct val="150000"/>
              </a:lnSpc>
            </a:pPr>
            <a:endParaRPr lang="fr-CA" sz="2400" dirty="0" smtClean="0"/>
          </a:p>
          <a:p>
            <a:pPr>
              <a:lnSpc>
                <a:spcPct val="150000"/>
              </a:lnSpc>
            </a:pPr>
            <a:endParaRPr lang="fr-CA" sz="2400" dirty="0"/>
          </a:p>
          <a:p>
            <a:pPr>
              <a:lnSpc>
                <a:spcPct val="150000"/>
              </a:lnSpc>
            </a:pPr>
            <a:endParaRPr lang="fr-CA" sz="2400" dirty="0" smtClean="0"/>
          </a:p>
          <a:p>
            <a:pPr>
              <a:lnSpc>
                <a:spcPct val="150000"/>
              </a:lnSpc>
            </a:pPr>
            <a:r>
              <a:rPr lang="fr-CA" sz="2000" dirty="0" smtClean="0"/>
              <a:t>Les participants qui ne peuvent pas se permettre le tournoi peuvent quand même jouer lors des activités régulières.  </a:t>
            </a:r>
          </a:p>
          <a:p>
            <a:pPr marL="0" indent="0">
              <a:lnSpc>
                <a:spcPct val="150000"/>
              </a:lnSpc>
              <a:buFont typeface="Wingdings 3" charset="2"/>
              <a:buNone/>
            </a:pPr>
            <a:endParaRPr lang="fr-CA" sz="2400" dirty="0"/>
          </a:p>
        </p:txBody>
      </p:sp>
      <p:sp>
        <p:nvSpPr>
          <p:cNvPr id="7" name="Étoile à 5 branches 6">
            <a:hlinkClick r:id="rId2" action="ppaction://hlinksldjump"/>
          </p:cNvPr>
          <p:cNvSpPr/>
          <p:nvPr/>
        </p:nvSpPr>
        <p:spPr>
          <a:xfrm>
            <a:off x="8750808" y="6309359"/>
            <a:ext cx="301752" cy="29260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038608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Réalisation de la programmation </a:t>
            </a:r>
            <a:br>
              <a:rPr lang="fr-CA" dirty="0"/>
            </a:br>
            <a:r>
              <a:rPr lang="fr-CA" sz="2800" i="1" dirty="0" smtClean="0"/>
              <a:t>Déroulement 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fr-CA" sz="2400" dirty="0" smtClean="0"/>
              <a:t>Répondre aux questions des parents et des participants </a:t>
            </a:r>
          </a:p>
          <a:p>
            <a:pPr>
              <a:lnSpc>
                <a:spcPct val="200000"/>
              </a:lnSpc>
            </a:pPr>
            <a:r>
              <a:rPr lang="fr-CA" sz="2400" dirty="0" smtClean="0"/>
              <a:t>Suivi avec les animateurs </a:t>
            </a:r>
          </a:p>
          <a:p>
            <a:pPr>
              <a:lnSpc>
                <a:spcPct val="200000"/>
              </a:lnSpc>
            </a:pPr>
            <a:r>
              <a:rPr lang="fr-CA" sz="2400" dirty="0" smtClean="0"/>
              <a:t>Faire les rappels </a:t>
            </a:r>
            <a:endParaRPr lang="fr-CA" sz="24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9088" y="2921000"/>
            <a:ext cx="2952750" cy="393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497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Évaluation </a:t>
            </a:r>
            <a:br>
              <a:rPr lang="fr-CA" dirty="0" smtClean="0"/>
            </a:br>
            <a:r>
              <a:rPr lang="fr-CA" sz="2800" i="1" dirty="0" smtClean="0"/>
              <a:t>Retour de tous 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CA" sz="2400" dirty="0" smtClean="0"/>
              <a:t>Retour avec les organismes qui nous ont accueillis </a:t>
            </a:r>
            <a:endParaRPr lang="fr-CA" sz="2400" dirty="0"/>
          </a:p>
          <a:p>
            <a:pPr marL="0" indent="0">
              <a:spcBef>
                <a:spcPts val="0"/>
              </a:spcBef>
              <a:buNone/>
            </a:pPr>
            <a:r>
              <a:rPr lang="fr-CA" sz="2400" dirty="0"/>
              <a:t>	</a:t>
            </a:r>
            <a:r>
              <a:rPr lang="fr-CA" i="1" dirty="0" smtClean="0"/>
              <a:t>Leur impression, prochaine session ? </a:t>
            </a:r>
            <a:endParaRPr lang="fr-CA" i="1" dirty="0"/>
          </a:p>
          <a:p>
            <a:pPr marL="0" indent="0">
              <a:spcBef>
                <a:spcPts val="0"/>
              </a:spcBef>
              <a:buNone/>
            </a:pPr>
            <a:endParaRPr lang="fr-CA" sz="1000" dirty="0"/>
          </a:p>
          <a:p>
            <a:r>
              <a:rPr lang="fr-CA" sz="2400" dirty="0" smtClean="0"/>
              <a:t>Évaluation des animateurs </a:t>
            </a:r>
            <a:endParaRPr lang="fr-CA" sz="2400" dirty="0"/>
          </a:p>
          <a:p>
            <a:pPr marL="0" indent="0">
              <a:spcBef>
                <a:spcPts val="0"/>
              </a:spcBef>
              <a:buNone/>
            </a:pPr>
            <a:r>
              <a:rPr lang="fr-CA" sz="2400" dirty="0"/>
              <a:t>	</a:t>
            </a:r>
            <a:r>
              <a:rPr lang="fr-CA" i="1" dirty="0" smtClean="0"/>
              <a:t>Positif / négatif / suggestions </a:t>
            </a:r>
            <a:endParaRPr lang="fr-CA" i="1" dirty="0"/>
          </a:p>
          <a:p>
            <a:pPr marL="0" indent="0">
              <a:spcBef>
                <a:spcPts val="0"/>
              </a:spcBef>
              <a:buNone/>
            </a:pPr>
            <a:endParaRPr lang="fr-CA" sz="1000" dirty="0"/>
          </a:p>
          <a:p>
            <a:r>
              <a:rPr lang="fr-CA" sz="2400" dirty="0" smtClean="0"/>
              <a:t>Évaluation des participants et des parents </a:t>
            </a:r>
            <a:endParaRPr lang="fr-CA" sz="2400" dirty="0"/>
          </a:p>
          <a:p>
            <a:pPr marL="0" indent="0">
              <a:spcBef>
                <a:spcPts val="0"/>
              </a:spcBef>
              <a:buNone/>
            </a:pPr>
            <a:r>
              <a:rPr lang="fr-CA" sz="2400" dirty="0"/>
              <a:t>	</a:t>
            </a:r>
            <a:r>
              <a:rPr lang="fr-CA" i="1" dirty="0" smtClean="0"/>
              <a:t>Activités, animateurs, lieux, suggestions </a:t>
            </a:r>
            <a:endParaRPr lang="fr-CA" i="1" dirty="0"/>
          </a:p>
          <a:p>
            <a:pPr marL="0" indent="0">
              <a:spcBef>
                <a:spcPts val="0"/>
              </a:spcBef>
              <a:buNone/>
            </a:pPr>
            <a:endParaRPr lang="fr-CA" sz="1100" i="1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8792" y="2990088"/>
            <a:ext cx="4913376" cy="3685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709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acette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307</TotalTime>
  <Words>510</Words>
  <Application>Microsoft Office PowerPoint</Application>
  <PresentationFormat>Grand écran</PresentationFormat>
  <Paragraphs>223</Paragraphs>
  <Slides>10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Trebuchet MS</vt:lpstr>
      <vt:lpstr>Wingdings 3</vt:lpstr>
      <vt:lpstr>Facette</vt:lpstr>
      <vt:lpstr>La programmation en loisir </vt:lpstr>
      <vt:lpstr>Planifier une programmation </vt:lpstr>
      <vt:lpstr>Mettre en place la programmation  Prévision budgétaire </vt:lpstr>
      <vt:lpstr>Mettre en place la programmation  Logistique </vt:lpstr>
      <vt:lpstr>Réalisation de la programmation  Inscriptions </vt:lpstr>
      <vt:lpstr>Raccourcir la session </vt:lpstr>
      <vt:lpstr>Faire une activité qui permet de ne pas avoir de déficit </vt:lpstr>
      <vt:lpstr>Réalisation de la programmation  Déroulement </vt:lpstr>
      <vt:lpstr>Évaluation  Retour de tous </vt:lpstr>
      <vt:lpstr>Évaluation  Bilan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programmation en loisir</dc:title>
  <dc:creator>animateur-311</dc:creator>
  <cp:lastModifiedBy>animateur-311</cp:lastModifiedBy>
  <cp:revision>25</cp:revision>
  <dcterms:created xsi:type="dcterms:W3CDTF">2018-10-02T17:19:05Z</dcterms:created>
  <dcterms:modified xsi:type="dcterms:W3CDTF">2018-10-07T21:03:00Z</dcterms:modified>
</cp:coreProperties>
</file>