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91" r:id="rId3"/>
    <p:sldId id="326" r:id="rId4"/>
    <p:sldId id="513" r:id="rId5"/>
    <p:sldId id="514" r:id="rId6"/>
    <p:sldId id="515" r:id="rId7"/>
    <p:sldId id="292" r:id="rId8"/>
    <p:sldId id="516" r:id="rId9"/>
    <p:sldId id="340" r:id="rId10"/>
    <p:sldId id="485" r:id="rId11"/>
    <p:sldId id="518" r:id="rId12"/>
    <p:sldId id="519" r:id="rId13"/>
    <p:sldId id="484" r:id="rId14"/>
    <p:sldId id="300" r:id="rId15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79CC93D-E52E-4D84-901B-11D7331DD495}">
          <p14:sldIdLst>
            <p14:sldId id="259"/>
          </p14:sldIdLst>
        </p14:section>
        <p14:section name="Vue d’ensemble et objectifs" id="{ABA716BF-3A5C-4ADB-94C9-CFEF84EBA240}">
          <p14:sldIdLst>
            <p14:sldId id="291"/>
            <p14:sldId id="326"/>
            <p14:sldId id="513"/>
            <p14:sldId id="514"/>
            <p14:sldId id="515"/>
            <p14:sldId id="292"/>
            <p14:sldId id="516"/>
            <p14:sldId id="340"/>
            <p14:sldId id="485"/>
            <p14:sldId id="518"/>
            <p14:sldId id="519"/>
            <p14:sldId id="484"/>
            <p14:sldId id="300"/>
          </p14:sldIdLst>
        </p14:section>
        <p14:section name="Sujet 1" id="{6D9936A3-3945-4757-BC8B-B5C252D8E036}">
          <p14:sldIdLst/>
        </p14:section>
        <p14:section name="Exemples de diapositives pour les effets visuels" id="{BAB3A466-96C9-4230-9978-795378D75699}">
          <p14:sldIdLst/>
        </p14:section>
        <p14:section name="Étude de cas" id="{8C0305C9-B152-4FBA-A789-FE1976D53990}">
          <p14:sldIdLst/>
        </p14:section>
        <p14:section name="Conclusion et résumé" id="{790CEF5B-569A-4C2F-BED5-750B08C0E5AD}">
          <p14:sldIdLst/>
        </p14:section>
        <p14:section name="Annexe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84014" autoAdjust="0"/>
  </p:normalViewPr>
  <p:slideViewPr>
    <p:cSldViewPr>
      <p:cViewPr>
        <p:scale>
          <a:sx n="66" d="100"/>
          <a:sy n="66" d="100"/>
        </p:scale>
        <p:origin x="-16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latinLnBrk="0">
              <a:defRPr lang="fr-FR" sz="1200"/>
            </a:lvl1pPr>
          </a:lstStyle>
          <a:p>
            <a:fld id="{D83FDC75-7F73-4A4A-A77C-09AADF00E0EA}" type="datetimeFigureOut">
              <a:rPr lang="fr-FR" smtClean="0"/>
              <a:pPr/>
              <a:t>15/10/2018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latinLnBrk="0">
              <a:defRPr lang="fr-FR" sz="1200"/>
            </a:lvl1pPr>
          </a:lstStyle>
          <a:p>
            <a:fld id="{459226BF-1F13-42D3-80DC-373E7ADD1EB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642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latinLnBrk="0">
              <a:defRPr lang="fr-FR" sz="1200"/>
            </a:lvl1pPr>
          </a:lstStyle>
          <a:p>
            <a:fld id="{48AEF76B-3757-4A0B-AF93-28494465C1DD}" type="datetimeFigureOut">
              <a:pPr/>
              <a:t>15/10/2018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latinLnBrk="0">
              <a:defRPr lang="fr-FR" sz="1200"/>
            </a:lvl1pPr>
          </a:lstStyle>
          <a:p>
            <a:fld id="{75693FD4-8F83-4EF7-AC3F-0DC0388986B0}" type="slidenum"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585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 lang="fr-FR"/>
            </a:pPr>
            <a:r>
              <a:rPr lang="fr-FR" dirty="0" smtClean="0"/>
              <a:t>Ce modèle peut être utilisé comme fichier de démarrage pour présenter des supports de formation à un groupe.</a:t>
            </a:r>
          </a:p>
          <a:p>
            <a:endParaRPr lang="fr-FR" dirty="0" smtClean="0"/>
          </a:p>
          <a:p>
            <a:pPr lvl="0"/>
            <a:r>
              <a:rPr lang="fr-FR" b="1" dirty="0"/>
              <a:t>Sections</a:t>
            </a:r>
            <a:endParaRPr lang="fr-FR" dirty="0"/>
          </a:p>
          <a:p>
            <a:pPr lvl="0"/>
            <a:r>
              <a:rPr lang="fr-FR" dirty="0"/>
              <a:t>Cliquez avec le bouton droit sur une diapositive pour ajouter des sections. Les sections permettent d’organiser les diapositives et facilitent la collaboration entre plusieurs auteurs.</a:t>
            </a:r>
          </a:p>
          <a:p>
            <a:pPr lvl="0"/>
            <a:endParaRPr lang="fr-FR" b="1" dirty="0"/>
          </a:p>
          <a:p>
            <a:pPr lvl="0"/>
            <a:r>
              <a:rPr lang="fr-FR" b="1" dirty="0"/>
              <a:t>Notes</a:t>
            </a:r>
          </a:p>
          <a:p>
            <a:pPr lvl="0"/>
            <a:r>
              <a:rPr lang="fr-FR" dirty="0"/>
              <a:t>Utilisez la section Notes pour les notes de présentation ou pour fournir des informations  supplémentaires à l’audience. Affichez ces notes en mode Présentation pendant votre présentation. </a:t>
            </a:r>
          </a:p>
          <a:p>
            <a:pPr lvl="0">
              <a:buFontTx/>
              <a:buNone/>
            </a:pPr>
            <a:r>
              <a:rPr lang="fr-FR" dirty="0"/>
              <a:t>N’oubliez pas de tenir compte de la taille de la police (critère important pour l’accessibilité, la visibilité, l’enregistrement vidéo et la production en ligne)</a:t>
            </a:r>
          </a:p>
          <a:p>
            <a:pPr lvl="0"/>
            <a:endParaRPr lang="fr-FR" dirty="0"/>
          </a:p>
          <a:p>
            <a:pPr lvl="0">
              <a:buFontTx/>
              <a:buNone/>
            </a:pPr>
            <a:r>
              <a:rPr lang="fr-FR" b="1" dirty="0"/>
              <a:t>Couleurs coordonnées </a:t>
            </a:r>
          </a:p>
          <a:p>
            <a:pPr lvl="0">
              <a:buFontTx/>
              <a:buNone/>
            </a:pPr>
            <a:r>
              <a:rPr lang="fr-FR" dirty="0"/>
              <a:t>Faites tout particulièrement attention aux diagrammes, graphiques et zones de texte. </a:t>
            </a:r>
          </a:p>
          <a:p>
            <a:pPr lvl="0"/>
            <a:r>
              <a:rPr lang="fr-FR" dirty="0"/>
              <a:t>Tenez compte du fait que les participants imprimeront la présentation en noir et blanc ou </a:t>
            </a:r>
            <a:r>
              <a:rPr lang="fr-FR" dirty="0" err="1"/>
              <a:t>nuances de gris</a:t>
            </a:r>
            <a:r>
              <a:rPr lang="fr-FR" dirty="0"/>
              <a:t>. Effectuez un test d’impression pour vérifier que vos couleurs s’impriment correctement en noir et blanc intégral et </a:t>
            </a:r>
            <a:r>
              <a:rPr lang="fr-FR" dirty="0" err="1"/>
              <a:t>nuances de gris</a:t>
            </a:r>
            <a:r>
              <a:rPr lang="fr-FR" dirty="0"/>
              <a:t>.</a:t>
            </a:r>
          </a:p>
          <a:p>
            <a:pPr lvl="0">
              <a:buFontTx/>
              <a:buNone/>
            </a:pPr>
            <a:endParaRPr lang="fr-FR" dirty="0"/>
          </a:p>
          <a:p>
            <a:pPr lvl="0">
              <a:buFontTx/>
              <a:buNone/>
            </a:pPr>
            <a:r>
              <a:rPr lang="fr-FR" b="1" dirty="0"/>
              <a:t>Graphiques, tableaux et diagrammes</a:t>
            </a:r>
          </a:p>
          <a:p>
            <a:pPr lvl="0"/>
            <a:r>
              <a:rPr lang="fr-FR" dirty="0"/>
              <a:t>Faites en sorte que votre présentation soit simple : utilisez des styles et des couleurs identiques qui ne soient pas gênants.</a:t>
            </a:r>
          </a:p>
          <a:p>
            <a:pPr lvl="0"/>
            <a:r>
              <a:rPr lang="fr-FR" dirty="0"/>
              <a:t>Ajoutez une étiquette à tous les graphiques et tableaux.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 lang="fr-FR"/>
            </a:pPr>
            <a:r>
              <a:rPr lang="fr-FR" dirty="0"/>
              <a:t>Voici un autre exemple de diapositives de vue d’ensemble utilisant des transitions.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 lang="fr-FR"/>
            </a:pPr>
            <a:r>
              <a:rPr lang="fr-FR" dirty="0"/>
              <a:t>Voici un autre exemple de diapositives de vue d’ensemble utilisant des transitions.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 lang="fr-FR"/>
            </a:pPr>
            <a:r>
              <a:rPr lang="fr-FR" dirty="0" smtClean="0"/>
              <a:t>Ce modèle peut être utilisé comme fichier de démarrage pour présenter des supports de formation à un groupe.</a:t>
            </a:r>
          </a:p>
          <a:p>
            <a:endParaRPr lang="fr-FR" dirty="0" smtClean="0"/>
          </a:p>
          <a:p>
            <a:pPr lvl="0"/>
            <a:r>
              <a:rPr lang="fr-FR" b="1" dirty="0"/>
              <a:t>Sections</a:t>
            </a:r>
            <a:endParaRPr lang="fr-FR" dirty="0"/>
          </a:p>
          <a:p>
            <a:pPr lvl="0"/>
            <a:r>
              <a:rPr lang="fr-FR" dirty="0"/>
              <a:t>Cliquez avec le bouton droit sur une diapositive pour ajouter des sections. Les sections permettent d’organiser les diapositives et facilitent la collaboration entre plusieurs auteurs.</a:t>
            </a:r>
          </a:p>
          <a:p>
            <a:pPr lvl="0"/>
            <a:endParaRPr lang="fr-FR" b="1" dirty="0"/>
          </a:p>
          <a:p>
            <a:pPr lvl="0"/>
            <a:r>
              <a:rPr lang="fr-FR" b="1" dirty="0"/>
              <a:t>Notes</a:t>
            </a:r>
          </a:p>
          <a:p>
            <a:pPr lvl="0"/>
            <a:r>
              <a:rPr lang="fr-FR" dirty="0"/>
              <a:t>Utilisez la section Notes pour les notes de présentation ou pour fournir des informations  supplémentaires à l’audience. Affichez ces notes en mode Présentation pendant votre présentation. </a:t>
            </a:r>
          </a:p>
          <a:p>
            <a:pPr lvl="0">
              <a:buFontTx/>
              <a:buNone/>
            </a:pPr>
            <a:r>
              <a:rPr lang="fr-FR" dirty="0"/>
              <a:t>N’oubliez pas de tenir compte de la taille de la police (critère important pour l’accessibilité, la visibilité, l’enregistrement vidéo et la production en ligne)</a:t>
            </a:r>
          </a:p>
          <a:p>
            <a:pPr lvl="0"/>
            <a:endParaRPr lang="fr-FR" dirty="0"/>
          </a:p>
          <a:p>
            <a:pPr lvl="0">
              <a:buFontTx/>
              <a:buNone/>
            </a:pPr>
            <a:r>
              <a:rPr lang="fr-FR" b="1" dirty="0"/>
              <a:t>Couleurs coordonnées </a:t>
            </a:r>
          </a:p>
          <a:p>
            <a:pPr lvl="0">
              <a:buFontTx/>
              <a:buNone/>
            </a:pPr>
            <a:r>
              <a:rPr lang="fr-FR" dirty="0"/>
              <a:t>Faites tout particulièrement attention aux diagrammes, graphiques et zones de texte. </a:t>
            </a:r>
          </a:p>
          <a:p>
            <a:pPr lvl="0"/>
            <a:r>
              <a:rPr lang="fr-FR" dirty="0"/>
              <a:t>Tenez compte du fait que les participants imprimeront la présentation en noir et blanc ou </a:t>
            </a:r>
            <a:r>
              <a:rPr lang="fr-FR" dirty="0" err="1"/>
              <a:t>nuances de gris</a:t>
            </a:r>
            <a:r>
              <a:rPr lang="fr-FR" dirty="0"/>
              <a:t>. Effectuez un test d’impression pour vérifier que vos couleurs s’impriment correctement en noir et blanc intégral et </a:t>
            </a:r>
            <a:r>
              <a:rPr lang="fr-FR" dirty="0" err="1"/>
              <a:t>nuances de gris</a:t>
            </a:r>
            <a:r>
              <a:rPr lang="fr-FR" dirty="0"/>
              <a:t>.</a:t>
            </a:r>
          </a:p>
          <a:p>
            <a:pPr lvl="0">
              <a:buFontTx/>
              <a:buNone/>
            </a:pPr>
            <a:endParaRPr lang="fr-FR" dirty="0"/>
          </a:p>
          <a:p>
            <a:pPr lvl="0">
              <a:buFontTx/>
              <a:buNone/>
            </a:pPr>
            <a:r>
              <a:rPr lang="fr-FR" b="1" dirty="0"/>
              <a:t>Graphiques, tableaux et diagrammes</a:t>
            </a:r>
          </a:p>
          <a:p>
            <a:pPr lvl="0"/>
            <a:r>
              <a:rPr lang="fr-FR" dirty="0"/>
              <a:t>Faites en sorte que votre présentation soit simple : utilisez des styles et des couleurs identiques qui ne soient pas gênants.</a:t>
            </a:r>
          </a:p>
          <a:p>
            <a:pPr lvl="0"/>
            <a:r>
              <a:rPr lang="fr-FR" dirty="0"/>
              <a:t>Ajoutez une étiquette à tous les graphiques et tableaux.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fr-FR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fr-F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fr-FR" smtClean="0"/>
              <a:t>Modifiez le style des sous-titres du masque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fr-FR" sz="2000" baseline="0"/>
            </a:lvl1pPr>
          </a:lstStyle>
          <a:p>
            <a:r>
              <a:rPr kumimoji="0" lang="fr-FR"/>
              <a:t>Logo de la société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15/10/2018</a:t>
            </a:fld>
            <a:endParaRPr kumimoji="0"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15/10/2018</a:t>
            </a:fld>
            <a:endParaRPr kumimoji="0"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ière-plan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15/10/2018</a:t>
            </a:fld>
            <a:endParaRPr kumimoji="0"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fr-F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15/10/2018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fr-FR" sz="1800"/>
            </a:lvl1pPr>
          </a:lstStyle>
          <a:p>
            <a:r>
              <a:rPr kumimoji="0" lang="fr-FR"/>
              <a:t>Logo de la société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fr-FR"/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fr-FR" sz="3200">
                <a:latin typeface="+mn-lt"/>
              </a:defRPr>
            </a:lvl1pPr>
            <a:lvl2pPr eaLnBrk="1" latinLnBrk="0" hangingPunct="1">
              <a:defRPr kumimoji="0" lang="fr-FR" sz="2800">
                <a:latin typeface="+mn-lt"/>
              </a:defRPr>
            </a:lvl2pPr>
            <a:lvl3pPr eaLnBrk="1" latinLnBrk="0" hangingPunct="1">
              <a:defRPr kumimoji="0" lang="fr-FR" sz="2400">
                <a:latin typeface="+mn-lt"/>
              </a:defRPr>
            </a:lvl3pPr>
            <a:lvl4pPr eaLnBrk="1" latinLnBrk="0" hangingPunct="1">
              <a:defRPr kumimoji="0" lang="fr-FR" sz="2400">
                <a:latin typeface="+mn-lt"/>
              </a:defRPr>
            </a:lvl4pPr>
            <a:lvl5pPr eaLnBrk="1" latinLnBrk="0" hangingPunct="1">
              <a:defRPr kumimoji="0" lang="fr-FR" sz="2400">
                <a:latin typeface="+mn-lt"/>
              </a:defRPr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15/10/2018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fr-FR" sz="2800"/>
            </a:lvl1pPr>
            <a:lvl2pPr eaLnBrk="1" latinLnBrk="0" hangingPunct="1">
              <a:defRPr kumimoji="0" lang="fr-FR" sz="2400"/>
            </a:lvl2pPr>
            <a:lvl3pPr eaLnBrk="1" latinLnBrk="0" hangingPunct="1">
              <a:defRPr kumimoji="0" lang="fr-FR" sz="2000"/>
            </a:lvl3pPr>
            <a:lvl4pPr eaLnBrk="1" latinLnBrk="0" hangingPunct="1">
              <a:defRPr kumimoji="0" lang="fr-FR" sz="1800"/>
            </a:lvl4pPr>
            <a:lvl5pPr eaLnBrk="1" latinLnBrk="0" hangingPunct="1">
              <a:defRPr kumimoji="0" lang="fr-FR" sz="1800"/>
            </a:lvl5pPr>
            <a:lvl6pPr eaLnBrk="1" latinLnBrk="0" hangingPunct="1">
              <a:defRPr kumimoji="0" lang="fr-FR" sz="1800"/>
            </a:lvl6pPr>
            <a:lvl7pPr eaLnBrk="1" latinLnBrk="0" hangingPunct="1">
              <a:defRPr kumimoji="0" lang="fr-FR" sz="1800"/>
            </a:lvl7pPr>
            <a:lvl8pPr eaLnBrk="1" latinLnBrk="0" hangingPunct="1">
              <a:defRPr kumimoji="0" lang="fr-FR" sz="1800"/>
            </a:lvl8pPr>
            <a:lvl9pPr eaLnBrk="1" latinLnBrk="0" hangingPunct="1">
              <a:defRPr kumimoji="0" lang="fr-FR" sz="18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fr-FR" sz="2800"/>
            </a:lvl1pPr>
            <a:lvl2pPr eaLnBrk="1" latinLnBrk="0" hangingPunct="1">
              <a:defRPr kumimoji="0" lang="fr-FR" sz="2400"/>
            </a:lvl2pPr>
            <a:lvl3pPr eaLnBrk="1" latinLnBrk="0" hangingPunct="1">
              <a:defRPr kumimoji="0" lang="fr-FR" sz="2000"/>
            </a:lvl3pPr>
            <a:lvl4pPr eaLnBrk="1" latinLnBrk="0" hangingPunct="1">
              <a:defRPr kumimoji="0" lang="fr-FR" sz="1800"/>
            </a:lvl4pPr>
            <a:lvl5pPr eaLnBrk="1" latinLnBrk="0" hangingPunct="1">
              <a:defRPr kumimoji="0" lang="fr-FR" sz="1800"/>
            </a:lvl5pPr>
            <a:lvl6pPr eaLnBrk="1" latinLnBrk="0" hangingPunct="1">
              <a:defRPr kumimoji="0" lang="fr-FR" sz="1800"/>
            </a:lvl6pPr>
            <a:lvl7pPr eaLnBrk="1" latinLnBrk="0" hangingPunct="1">
              <a:defRPr kumimoji="0" lang="fr-FR" sz="1800"/>
            </a:lvl7pPr>
            <a:lvl8pPr eaLnBrk="1" latinLnBrk="0" hangingPunct="1">
              <a:defRPr kumimoji="0" lang="fr-FR" sz="1800"/>
            </a:lvl8pPr>
            <a:lvl9pPr eaLnBrk="1" latinLnBrk="0" hangingPunct="1">
              <a:defRPr kumimoji="0" lang="fr-FR" sz="18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15/10/2018</a:t>
            </a:fld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fr-FR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fr-FR" sz="2400" b="1"/>
            </a:lvl1pPr>
            <a:lvl2pPr marL="457200" indent="0" eaLnBrk="1" latinLnBrk="0" hangingPunct="1">
              <a:buNone/>
              <a:defRPr kumimoji="0" lang="fr-FR" sz="2000" b="1"/>
            </a:lvl2pPr>
            <a:lvl3pPr marL="914400" indent="0" eaLnBrk="1" latinLnBrk="0" hangingPunct="1">
              <a:buNone/>
              <a:defRPr kumimoji="0" lang="fr-FR" sz="1800" b="1"/>
            </a:lvl3pPr>
            <a:lvl4pPr marL="1371600" indent="0" eaLnBrk="1" latinLnBrk="0" hangingPunct="1">
              <a:buNone/>
              <a:defRPr kumimoji="0" lang="fr-FR" sz="1600" b="1"/>
            </a:lvl4pPr>
            <a:lvl5pPr marL="1828800" indent="0" eaLnBrk="1" latinLnBrk="0" hangingPunct="1">
              <a:buNone/>
              <a:defRPr kumimoji="0" lang="fr-FR" sz="1600" b="1"/>
            </a:lvl5pPr>
            <a:lvl6pPr marL="2286000" indent="0" eaLnBrk="1" latinLnBrk="0" hangingPunct="1">
              <a:buNone/>
              <a:defRPr kumimoji="0" lang="fr-FR" sz="1600" b="1"/>
            </a:lvl6pPr>
            <a:lvl7pPr marL="2743200" indent="0" eaLnBrk="1" latinLnBrk="0" hangingPunct="1">
              <a:buNone/>
              <a:defRPr kumimoji="0" lang="fr-FR" sz="1600" b="1"/>
            </a:lvl7pPr>
            <a:lvl8pPr marL="3200400" indent="0" eaLnBrk="1" latinLnBrk="0" hangingPunct="1">
              <a:buNone/>
              <a:defRPr kumimoji="0" lang="fr-FR" sz="1600" b="1"/>
            </a:lvl8pPr>
            <a:lvl9pPr marL="3657600" indent="0" eaLnBrk="1" latinLnBrk="0" hangingPunct="1">
              <a:buNone/>
              <a:defRPr kumimoji="0" lang="fr-FR" sz="1600" b="1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fr-FR" sz="2400"/>
            </a:lvl1pPr>
            <a:lvl2pPr eaLnBrk="1" latinLnBrk="0" hangingPunct="1">
              <a:defRPr kumimoji="0" lang="fr-FR" sz="2000"/>
            </a:lvl2pPr>
            <a:lvl3pPr eaLnBrk="1" latinLnBrk="0" hangingPunct="1">
              <a:defRPr kumimoji="0" lang="fr-FR" sz="1800"/>
            </a:lvl3pPr>
            <a:lvl4pPr eaLnBrk="1" latinLnBrk="0" hangingPunct="1">
              <a:defRPr kumimoji="0" lang="fr-FR" sz="1600"/>
            </a:lvl4pPr>
            <a:lvl5pPr eaLnBrk="1" latinLnBrk="0" hangingPunct="1">
              <a:defRPr kumimoji="0" lang="fr-FR" sz="1600"/>
            </a:lvl5pPr>
            <a:lvl6pPr eaLnBrk="1" latinLnBrk="0" hangingPunct="1">
              <a:defRPr kumimoji="0" lang="fr-FR" sz="1600"/>
            </a:lvl6pPr>
            <a:lvl7pPr eaLnBrk="1" latinLnBrk="0" hangingPunct="1">
              <a:defRPr kumimoji="0" lang="fr-FR" sz="1600"/>
            </a:lvl7pPr>
            <a:lvl8pPr eaLnBrk="1" latinLnBrk="0" hangingPunct="1">
              <a:defRPr kumimoji="0" lang="fr-FR" sz="1600"/>
            </a:lvl8pPr>
            <a:lvl9pPr eaLnBrk="1" latinLnBrk="0" hangingPunct="1">
              <a:defRPr kumimoji="0" lang="fr-FR" sz="16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fr-FR" sz="2400" b="1"/>
            </a:lvl1pPr>
            <a:lvl2pPr marL="457200" indent="0" eaLnBrk="1" latinLnBrk="0" hangingPunct="1">
              <a:buNone/>
              <a:defRPr kumimoji="0" lang="fr-FR" sz="2000" b="1"/>
            </a:lvl2pPr>
            <a:lvl3pPr marL="914400" indent="0" eaLnBrk="1" latinLnBrk="0" hangingPunct="1">
              <a:buNone/>
              <a:defRPr kumimoji="0" lang="fr-FR" sz="1800" b="1"/>
            </a:lvl3pPr>
            <a:lvl4pPr marL="1371600" indent="0" eaLnBrk="1" latinLnBrk="0" hangingPunct="1">
              <a:buNone/>
              <a:defRPr kumimoji="0" lang="fr-FR" sz="1600" b="1"/>
            </a:lvl4pPr>
            <a:lvl5pPr marL="1828800" indent="0" eaLnBrk="1" latinLnBrk="0" hangingPunct="1">
              <a:buNone/>
              <a:defRPr kumimoji="0" lang="fr-FR" sz="1600" b="1"/>
            </a:lvl5pPr>
            <a:lvl6pPr marL="2286000" indent="0" eaLnBrk="1" latinLnBrk="0" hangingPunct="1">
              <a:buNone/>
              <a:defRPr kumimoji="0" lang="fr-FR" sz="1600" b="1"/>
            </a:lvl6pPr>
            <a:lvl7pPr marL="2743200" indent="0" eaLnBrk="1" latinLnBrk="0" hangingPunct="1">
              <a:buNone/>
              <a:defRPr kumimoji="0" lang="fr-FR" sz="1600" b="1"/>
            </a:lvl7pPr>
            <a:lvl8pPr marL="3200400" indent="0" eaLnBrk="1" latinLnBrk="0" hangingPunct="1">
              <a:buNone/>
              <a:defRPr kumimoji="0" lang="fr-FR" sz="1600" b="1"/>
            </a:lvl8pPr>
            <a:lvl9pPr marL="3657600" indent="0" eaLnBrk="1" latinLnBrk="0" hangingPunct="1">
              <a:buNone/>
              <a:defRPr kumimoji="0" lang="fr-FR" sz="1600" b="1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fr-FR" sz="2400"/>
            </a:lvl1pPr>
            <a:lvl2pPr eaLnBrk="1" latinLnBrk="0" hangingPunct="1">
              <a:defRPr kumimoji="0" lang="fr-FR" sz="2000"/>
            </a:lvl2pPr>
            <a:lvl3pPr eaLnBrk="1" latinLnBrk="0" hangingPunct="1">
              <a:defRPr kumimoji="0" lang="fr-FR" sz="1800"/>
            </a:lvl3pPr>
            <a:lvl4pPr eaLnBrk="1" latinLnBrk="0" hangingPunct="1">
              <a:defRPr kumimoji="0" lang="fr-FR" sz="1600"/>
            </a:lvl4pPr>
            <a:lvl5pPr eaLnBrk="1" latinLnBrk="0" hangingPunct="1">
              <a:defRPr kumimoji="0" lang="fr-FR" sz="1600"/>
            </a:lvl5pPr>
            <a:lvl6pPr eaLnBrk="1" latinLnBrk="0" hangingPunct="1">
              <a:defRPr kumimoji="0" lang="fr-FR" sz="1600"/>
            </a:lvl6pPr>
            <a:lvl7pPr eaLnBrk="1" latinLnBrk="0" hangingPunct="1">
              <a:defRPr kumimoji="0" lang="fr-FR" sz="1600"/>
            </a:lvl7pPr>
            <a:lvl8pPr eaLnBrk="1" latinLnBrk="0" hangingPunct="1">
              <a:defRPr kumimoji="0" lang="fr-FR" sz="1600"/>
            </a:lvl8pPr>
            <a:lvl9pPr eaLnBrk="1" latinLnBrk="0" hangingPunct="1">
              <a:defRPr kumimoji="0" lang="fr-FR" sz="16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15/10/2018</a:t>
            </a:fld>
            <a:endParaRPr kumimoji="0"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fr-FR" sz="2000" b="1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fr-FR" sz="3200"/>
            </a:lvl1pPr>
            <a:lvl2pPr eaLnBrk="1" latinLnBrk="0" hangingPunct="1">
              <a:defRPr kumimoji="0" lang="fr-FR" sz="2800"/>
            </a:lvl2pPr>
            <a:lvl3pPr eaLnBrk="1" latinLnBrk="0" hangingPunct="1">
              <a:defRPr kumimoji="0" lang="fr-FR" sz="2400"/>
            </a:lvl3pPr>
            <a:lvl4pPr eaLnBrk="1" latinLnBrk="0" hangingPunct="1">
              <a:defRPr kumimoji="0" lang="fr-FR" sz="2000"/>
            </a:lvl4pPr>
            <a:lvl5pPr eaLnBrk="1" latinLnBrk="0" hangingPunct="1">
              <a:defRPr kumimoji="0" lang="fr-FR" sz="2000"/>
            </a:lvl5pPr>
            <a:lvl6pPr eaLnBrk="1" latinLnBrk="0" hangingPunct="1">
              <a:defRPr kumimoji="0" lang="fr-FR" sz="2000"/>
            </a:lvl6pPr>
            <a:lvl7pPr eaLnBrk="1" latinLnBrk="0" hangingPunct="1">
              <a:defRPr kumimoji="0" lang="fr-FR" sz="2000"/>
            </a:lvl7pPr>
            <a:lvl8pPr eaLnBrk="1" latinLnBrk="0" hangingPunct="1">
              <a:defRPr kumimoji="0" lang="fr-FR" sz="2000"/>
            </a:lvl8pPr>
            <a:lvl9pPr eaLnBrk="1" latinLnBrk="0" hangingPunct="1">
              <a:defRPr kumimoji="0" lang="fr-FR" sz="20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fr-FR" sz="1400"/>
            </a:lvl1pPr>
            <a:lvl2pPr marL="457200" indent="0" eaLnBrk="1" latinLnBrk="0" hangingPunct="1">
              <a:buNone/>
              <a:defRPr kumimoji="0" lang="fr-FR" sz="1200"/>
            </a:lvl2pPr>
            <a:lvl3pPr marL="914400" indent="0" eaLnBrk="1" latinLnBrk="0" hangingPunct="1">
              <a:buNone/>
              <a:defRPr kumimoji="0" lang="fr-FR" sz="1000"/>
            </a:lvl3pPr>
            <a:lvl4pPr marL="1371600" indent="0" eaLnBrk="1" latinLnBrk="0" hangingPunct="1">
              <a:buNone/>
              <a:defRPr kumimoji="0" lang="fr-FR" sz="900"/>
            </a:lvl4pPr>
            <a:lvl5pPr marL="1828800" indent="0" eaLnBrk="1" latinLnBrk="0" hangingPunct="1">
              <a:buNone/>
              <a:defRPr kumimoji="0" lang="fr-FR" sz="900"/>
            </a:lvl5pPr>
            <a:lvl6pPr marL="2286000" indent="0" eaLnBrk="1" latinLnBrk="0" hangingPunct="1">
              <a:buNone/>
              <a:defRPr kumimoji="0" lang="fr-FR" sz="900"/>
            </a:lvl6pPr>
            <a:lvl7pPr marL="2743200" indent="0" eaLnBrk="1" latinLnBrk="0" hangingPunct="1">
              <a:buNone/>
              <a:defRPr kumimoji="0" lang="fr-FR" sz="900"/>
            </a:lvl7pPr>
            <a:lvl8pPr marL="3200400" indent="0" eaLnBrk="1" latinLnBrk="0" hangingPunct="1">
              <a:buNone/>
              <a:defRPr kumimoji="0" lang="fr-FR" sz="900"/>
            </a:lvl8pPr>
            <a:lvl9pPr marL="3657600" indent="0" eaLnBrk="1" latinLnBrk="0" hangingPunct="1">
              <a:buNone/>
              <a:defRPr kumimoji="0" lang="fr-FR" sz="9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15/10/2018</a:t>
            </a:fld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fr-FR" sz="2000" b="1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fr-FR" sz="3200"/>
            </a:lvl1pPr>
            <a:lvl2pPr marL="457200" indent="0" eaLnBrk="1" latinLnBrk="0" hangingPunct="1">
              <a:buNone/>
              <a:defRPr kumimoji="0" lang="fr-FR" sz="2800"/>
            </a:lvl2pPr>
            <a:lvl3pPr marL="914400" indent="0" eaLnBrk="1" latinLnBrk="0" hangingPunct="1">
              <a:buNone/>
              <a:defRPr kumimoji="0" lang="fr-FR" sz="2400"/>
            </a:lvl3pPr>
            <a:lvl4pPr marL="1371600" indent="0" eaLnBrk="1" latinLnBrk="0" hangingPunct="1">
              <a:buNone/>
              <a:defRPr kumimoji="0" lang="fr-FR" sz="2000"/>
            </a:lvl4pPr>
            <a:lvl5pPr marL="1828800" indent="0" eaLnBrk="1" latinLnBrk="0" hangingPunct="1">
              <a:buNone/>
              <a:defRPr kumimoji="0" lang="fr-FR" sz="2000"/>
            </a:lvl5pPr>
            <a:lvl6pPr marL="2286000" indent="0" eaLnBrk="1" latinLnBrk="0" hangingPunct="1">
              <a:buNone/>
              <a:defRPr kumimoji="0" lang="fr-FR" sz="2000"/>
            </a:lvl6pPr>
            <a:lvl7pPr marL="2743200" indent="0" eaLnBrk="1" latinLnBrk="0" hangingPunct="1">
              <a:buNone/>
              <a:defRPr kumimoji="0" lang="fr-FR" sz="2000"/>
            </a:lvl7pPr>
            <a:lvl8pPr marL="3200400" indent="0" eaLnBrk="1" latinLnBrk="0" hangingPunct="1">
              <a:buNone/>
              <a:defRPr kumimoji="0" lang="fr-FR" sz="2000"/>
            </a:lvl8pPr>
            <a:lvl9pPr marL="3657600" indent="0" eaLnBrk="1" latinLnBrk="0" hangingPunct="1">
              <a:buNone/>
              <a:defRPr kumimoji="0" lang="fr-FR" sz="2000"/>
            </a:lvl9pPr>
          </a:lstStyle>
          <a:p>
            <a:pPr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fr-FR" sz="1400"/>
            </a:lvl1pPr>
            <a:lvl2pPr marL="457200" indent="0" eaLnBrk="1" latinLnBrk="0" hangingPunct="1">
              <a:buNone/>
              <a:defRPr kumimoji="0" lang="fr-FR" sz="1200"/>
            </a:lvl2pPr>
            <a:lvl3pPr marL="914400" indent="0" eaLnBrk="1" latinLnBrk="0" hangingPunct="1">
              <a:buNone/>
              <a:defRPr kumimoji="0" lang="fr-FR" sz="1000"/>
            </a:lvl3pPr>
            <a:lvl4pPr marL="1371600" indent="0" eaLnBrk="1" latinLnBrk="0" hangingPunct="1">
              <a:buNone/>
              <a:defRPr kumimoji="0" lang="fr-FR" sz="900"/>
            </a:lvl4pPr>
            <a:lvl5pPr marL="1828800" indent="0" eaLnBrk="1" latinLnBrk="0" hangingPunct="1">
              <a:buNone/>
              <a:defRPr kumimoji="0" lang="fr-FR" sz="900"/>
            </a:lvl5pPr>
            <a:lvl6pPr marL="2286000" indent="0" eaLnBrk="1" latinLnBrk="0" hangingPunct="1">
              <a:buNone/>
              <a:defRPr kumimoji="0" lang="fr-FR" sz="900"/>
            </a:lvl6pPr>
            <a:lvl7pPr marL="2743200" indent="0" eaLnBrk="1" latinLnBrk="0" hangingPunct="1">
              <a:buNone/>
              <a:defRPr kumimoji="0" lang="fr-FR" sz="900"/>
            </a:lvl7pPr>
            <a:lvl8pPr marL="3200400" indent="0" eaLnBrk="1" latinLnBrk="0" hangingPunct="1">
              <a:buNone/>
              <a:defRPr kumimoji="0" lang="fr-FR" sz="900"/>
            </a:lvl8pPr>
            <a:lvl9pPr marL="3657600" indent="0" eaLnBrk="1" latinLnBrk="0" hangingPunct="1">
              <a:buNone/>
              <a:defRPr kumimoji="0" lang="fr-FR" sz="9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15/10/2018</a:t>
            </a:fld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15/10/2018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15/10/2018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fr-FR" smtClean="0"/>
              <a:t>Modifiez le style du titre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15/10/2018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fr-F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fr-FR"/>
      </a:defPPr>
      <a:lvl1pPr marL="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2.xml"/><Relationship Id="rId7" Type="http://schemas.openxmlformats.org/officeDocument/2006/relationships/image" Target="../media/image1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699792" y="3212976"/>
            <a:ext cx="6180224" cy="1470025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Trouble du spectre de l’autisme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139952" y="4653136"/>
            <a:ext cx="4772528" cy="2016224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Par Karine Fournier </a:t>
            </a:r>
            <a:endParaRPr lang="fr-FR" sz="2400" dirty="0" smtClean="0">
              <a:solidFill>
                <a:schemeClr val="tx2">
                  <a:lumMod val="75000"/>
                </a:schemeClr>
              </a:solidFill>
              <a:latin typeface="+mn-lt"/>
              <a:sym typeface="Wingdings" panose="05000000000000000000" pitchFamily="2" charset="2"/>
            </a:endParaRPr>
          </a:p>
          <a:p>
            <a:endParaRPr lang="fr-FR" sz="2400" dirty="0">
              <a:latin typeface="+mn-lt"/>
              <a:sym typeface="Wingdings" panose="05000000000000000000" pitchFamily="2" charset="2"/>
            </a:endParaRPr>
          </a:p>
          <a:p>
            <a:endParaRPr lang="fr-FR" sz="2400" dirty="0" smtClean="0">
              <a:latin typeface="+mn-lt"/>
              <a:sym typeface="Wingdings" panose="05000000000000000000" pitchFamily="2" charset="2"/>
            </a:endParaRPr>
          </a:p>
          <a:p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MERCI d’être là! </a:t>
            </a:r>
            <a:endParaRPr lang="fr-FR" sz="3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Autisme Centre-du-Québec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386986" cy="15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9148">
            <a:off x="3921219" y="5049231"/>
            <a:ext cx="1008112" cy="17659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0"/>
            <a:ext cx="8280920" cy="70294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CA" sz="9600" b="1" dirty="0" smtClean="0"/>
              <a:t>Stimulations sensorielles</a:t>
            </a:r>
          </a:p>
          <a:p>
            <a:r>
              <a:rPr lang="fr-CA" sz="6500" b="1" u="sng" dirty="0" smtClean="0">
                <a:solidFill>
                  <a:srgbClr val="0070C0"/>
                </a:solidFill>
              </a:rPr>
              <a:t>Vue: </a:t>
            </a:r>
            <a:r>
              <a:rPr lang="fr-CA" sz="6500" dirty="0" smtClean="0"/>
              <a:t>couleurs, intensité de luminosité (trop), type éclairage (néon), stroboscope (épilepsie) ;</a:t>
            </a:r>
          </a:p>
          <a:p>
            <a:pPr marL="0" indent="0">
              <a:buNone/>
            </a:pPr>
            <a:r>
              <a:rPr lang="fr-CA" sz="6500" dirty="0" smtClean="0"/>
              <a:t> </a:t>
            </a:r>
          </a:p>
          <a:p>
            <a:pPr algn="just"/>
            <a:r>
              <a:rPr lang="fr-CA" sz="6500" b="1" u="sng" dirty="0" smtClean="0">
                <a:solidFill>
                  <a:srgbClr val="0070C0"/>
                </a:solidFill>
              </a:rPr>
              <a:t>Toucher: </a:t>
            </a:r>
            <a:r>
              <a:rPr lang="fr-CA" sz="6500" dirty="0" smtClean="0"/>
              <a:t>Sensibilité de la peau (agression ou dur au mal), texture des vêtements sur la peau, ne pas se salir, sensations (froid-chaud) , espace vital (bulle) ;</a:t>
            </a:r>
          </a:p>
          <a:p>
            <a:pPr algn="just"/>
            <a:endParaRPr lang="fr-CA" sz="6500" dirty="0" smtClean="0"/>
          </a:p>
          <a:p>
            <a:r>
              <a:rPr lang="fr-CA" sz="6500" b="1" u="sng" dirty="0" err="1" smtClean="0">
                <a:solidFill>
                  <a:srgbClr val="0070C0"/>
                </a:solidFill>
              </a:rPr>
              <a:t>Ouie</a:t>
            </a:r>
            <a:r>
              <a:rPr lang="fr-CA" sz="6500" b="1" u="sng" dirty="0" smtClean="0">
                <a:solidFill>
                  <a:srgbClr val="0070C0"/>
                </a:solidFill>
              </a:rPr>
              <a:t>: </a:t>
            </a:r>
            <a:r>
              <a:rPr lang="fr-CA" sz="6500" dirty="0" smtClean="0"/>
              <a:t>bruits forts ou au contraire difficiles à cerner (néon), bruits de masse (récréation), écho (piscine, gymnase) ;</a:t>
            </a:r>
          </a:p>
          <a:p>
            <a:endParaRPr lang="fr-CA" sz="6500" dirty="0"/>
          </a:p>
          <a:p>
            <a:r>
              <a:rPr lang="fr-CA" sz="6500" b="1" u="sng" dirty="0" smtClean="0">
                <a:solidFill>
                  <a:srgbClr val="0070C0"/>
                </a:solidFill>
              </a:rPr>
              <a:t>Odorat:</a:t>
            </a:r>
            <a:r>
              <a:rPr lang="fr-CA" sz="6500" dirty="0" smtClean="0"/>
              <a:t> importuner dans la cuisine ou cafétéria, aime les odeurs fortes (menthe, poivre), sentir les objets (livres, crayons) ;</a:t>
            </a:r>
          </a:p>
          <a:p>
            <a:endParaRPr lang="fr-CA" sz="6500" b="1" u="sng" dirty="0">
              <a:solidFill>
                <a:srgbClr val="0070C0"/>
              </a:solidFill>
            </a:endParaRPr>
          </a:p>
          <a:p>
            <a:r>
              <a:rPr lang="fr-CA" sz="6500" b="1" u="sng" dirty="0" smtClean="0">
                <a:solidFill>
                  <a:srgbClr val="0070C0"/>
                </a:solidFill>
              </a:rPr>
              <a:t>Goût: </a:t>
            </a:r>
            <a:r>
              <a:rPr lang="fr-CA" sz="6500" dirty="0" smtClean="0"/>
              <a:t>selon les textures (sélectivité alimentaire), difficile à la nouveauté</a:t>
            </a:r>
            <a:endParaRPr lang="fr-CA" sz="3600" b="1" u="sng" dirty="0" smtClean="0"/>
          </a:p>
          <a:p>
            <a:endParaRPr lang="fr-CA" sz="3600" dirty="0"/>
          </a:p>
          <a:p>
            <a:endParaRPr lang="fr-CA" sz="3600" dirty="0"/>
          </a:p>
          <a:p>
            <a:endParaRPr lang="fr-CA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5803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315"/>
            <a:ext cx="648072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699792" y="6525344"/>
            <a:ext cx="416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https://www.facebook.com/TSAsansbulle/</a:t>
            </a:r>
          </a:p>
        </p:txBody>
      </p:sp>
    </p:spTree>
    <p:extLst>
      <p:ext uri="{BB962C8B-B14F-4D97-AF65-F5344CB8AC3E}">
        <p14:creationId xmlns:p14="http://schemas.microsoft.com/office/powerpoint/2010/main" val="1683741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Défis du loisir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1196751"/>
            <a:ext cx="8077200" cy="5400601"/>
          </a:xfrm>
        </p:spPr>
        <p:txBody>
          <a:bodyPr>
            <a:normAutofit/>
          </a:bodyPr>
          <a:lstStyle/>
          <a:p>
            <a:r>
              <a:rPr lang="fr-CA" dirty="0" smtClean="0"/>
              <a:t>Défi de faire un sport d’équipe pour les personnes TSA (passes, règlements)</a:t>
            </a:r>
          </a:p>
          <a:p>
            <a:endParaRPr lang="fr-CA" sz="1200" dirty="0" smtClean="0"/>
          </a:p>
          <a:p>
            <a:r>
              <a:rPr lang="fr-CA" dirty="0" smtClean="0"/>
              <a:t>Défi d’adapter l’environnement à chacun</a:t>
            </a:r>
          </a:p>
          <a:p>
            <a:pPr marL="0" indent="0">
              <a:buNone/>
            </a:pPr>
            <a:r>
              <a:rPr lang="fr-CA" dirty="0" smtClean="0"/>
              <a:t>    (routine, bruits, attente, nombre de gens  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 présents, </a:t>
            </a:r>
            <a:r>
              <a:rPr lang="fr-CA" dirty="0" err="1" smtClean="0"/>
              <a:t>stimulis</a:t>
            </a:r>
            <a:r>
              <a:rPr lang="fr-CA" dirty="0" smtClean="0"/>
              <a:t>, durée de l’activité,  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 personnalisation des consignes)</a:t>
            </a:r>
          </a:p>
          <a:p>
            <a:pPr marL="0" indent="0">
              <a:buNone/>
            </a:pPr>
            <a:endParaRPr lang="fr-CA" sz="1200" dirty="0" smtClean="0"/>
          </a:p>
          <a:p>
            <a:r>
              <a:rPr lang="fr-CA" dirty="0" smtClean="0"/>
              <a:t>Mettre en place des outils personnalisés pour éviter les surcharges (page suivante)</a:t>
            </a:r>
          </a:p>
          <a:p>
            <a:endParaRPr lang="fr-CA" dirty="0" smtClean="0"/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31270613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0"/>
            <a:ext cx="8077200" cy="6858000"/>
          </a:xfrm>
        </p:spPr>
        <p:txBody>
          <a:bodyPr>
            <a:normAutofit fontScale="92500" lnSpcReduction="10000"/>
          </a:bodyPr>
          <a:lstStyle/>
          <a:p>
            <a:r>
              <a:rPr lang="fr-CA" sz="3600" dirty="0" smtClean="0"/>
              <a:t>Permettre </a:t>
            </a:r>
            <a:r>
              <a:rPr lang="fr-CA" sz="3600" dirty="0"/>
              <a:t>à la personne de prendre des pauses ou de se </a:t>
            </a:r>
            <a:r>
              <a:rPr lang="fr-CA" sz="3600" dirty="0" smtClean="0"/>
              <a:t>retirer dans un endroit calme</a:t>
            </a:r>
          </a:p>
          <a:p>
            <a:r>
              <a:rPr lang="fr-CA" sz="3600" dirty="0" smtClean="0"/>
              <a:t>Time </a:t>
            </a:r>
            <a:r>
              <a:rPr lang="fr-CA" sz="3600" dirty="0" err="1" smtClean="0"/>
              <a:t>Timer</a:t>
            </a:r>
            <a:endParaRPr lang="fr-CA" sz="3600" dirty="0" smtClean="0"/>
          </a:p>
          <a:p>
            <a:r>
              <a:rPr lang="fr-CA" sz="3600" dirty="0" smtClean="0"/>
              <a:t>Décortiquer </a:t>
            </a:r>
            <a:r>
              <a:rPr lang="fr-CA" sz="3600" dirty="0"/>
              <a:t>chacune des étapes d’une démarche ou d’une </a:t>
            </a:r>
            <a:r>
              <a:rPr lang="fr-CA" sz="3600" dirty="0" smtClean="0"/>
              <a:t>tâche</a:t>
            </a:r>
          </a:p>
          <a:p>
            <a:r>
              <a:rPr lang="fr-CA" sz="3600" dirty="0"/>
              <a:t>Faire des </a:t>
            </a:r>
            <a:r>
              <a:rPr lang="fr-CA" sz="3600" dirty="0" smtClean="0"/>
              <a:t>listes</a:t>
            </a:r>
          </a:p>
          <a:p>
            <a:r>
              <a:rPr lang="fr-CA" sz="3600" dirty="0" smtClean="0"/>
              <a:t>Avoir une personne pour le soutien de l’activité et la personnalisation</a:t>
            </a:r>
            <a:endParaRPr lang="fr-CA" sz="3600" dirty="0"/>
          </a:p>
          <a:p>
            <a:r>
              <a:rPr lang="fr-CA" sz="3600" dirty="0" smtClean="0"/>
              <a:t>Évitez les expressions</a:t>
            </a:r>
          </a:p>
          <a:p>
            <a:r>
              <a:rPr lang="fr-CA" sz="3600" dirty="0" smtClean="0"/>
              <a:t>Évitez de parler trop vite </a:t>
            </a:r>
          </a:p>
          <a:p>
            <a:pPr marL="0" indent="0">
              <a:buNone/>
            </a:pPr>
            <a:r>
              <a:rPr lang="fr-CA" sz="3600" dirty="0" smtClean="0"/>
              <a:t>   (délai traitement information) </a:t>
            </a:r>
          </a:p>
          <a:p>
            <a:r>
              <a:rPr lang="fr-CA" sz="3600" dirty="0" smtClean="0"/>
              <a:t>Valider </a:t>
            </a:r>
            <a:r>
              <a:rPr lang="fr-CA" sz="3600" dirty="0"/>
              <a:t>la compréhension de la </a:t>
            </a:r>
            <a:r>
              <a:rPr lang="fr-CA" sz="3600" dirty="0" smtClean="0"/>
              <a:t>personne</a:t>
            </a:r>
            <a:endParaRPr lang="fr-CA" sz="3600" b="1" dirty="0"/>
          </a:p>
          <a:p>
            <a:endParaRPr lang="fr-CA" sz="3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2381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897704" y="522467"/>
            <a:ext cx="6932768" cy="4896544"/>
          </a:xfrm>
        </p:spPr>
        <p:txBody>
          <a:bodyPr>
            <a:noAutofit/>
          </a:bodyPr>
          <a:lstStyle/>
          <a:p>
            <a:pPr algn="just"/>
            <a:r>
              <a:rPr lang="fr-CA" sz="4000" dirty="0">
                <a:latin typeface="+mn-lt"/>
              </a:rPr>
              <a:t>Un grand merci de votre écoute et de votre aide à trouver des pistes de solutions !</a:t>
            </a:r>
          </a:p>
          <a:p>
            <a:pPr algn="just"/>
            <a:endParaRPr lang="fr-CA" sz="4000" dirty="0">
              <a:latin typeface="+mn-lt"/>
            </a:endParaRPr>
          </a:p>
          <a:p>
            <a:r>
              <a:rPr lang="fr-CA" sz="4000" dirty="0">
                <a:latin typeface="+mn-lt"/>
              </a:rPr>
              <a:t>Au plaisir de collaborer </a:t>
            </a:r>
            <a:endParaRPr lang="fr-CA" sz="4000" dirty="0" smtClean="0">
              <a:latin typeface="+mn-lt"/>
            </a:endParaRPr>
          </a:p>
          <a:p>
            <a:r>
              <a:rPr lang="fr-CA" sz="4000" dirty="0" smtClean="0">
                <a:latin typeface="+mn-lt"/>
              </a:rPr>
              <a:t>avec vous </a:t>
            </a:r>
            <a:r>
              <a:rPr lang="fr-CA" sz="4000" dirty="0" smtClean="0">
                <a:latin typeface="+mn-lt"/>
                <a:sym typeface="Wingdings" panose="05000000000000000000" pitchFamily="2" charset="2"/>
              </a:rPr>
              <a:t></a:t>
            </a:r>
            <a:endParaRPr lang="fr-CA" sz="4000" dirty="0">
              <a:latin typeface="+mn-lt"/>
            </a:endParaRPr>
          </a:p>
          <a:p>
            <a:endParaRPr lang="fr-FR" sz="4000" dirty="0">
              <a:latin typeface="+mn-lt"/>
            </a:endParaRPr>
          </a:p>
        </p:txBody>
      </p:sp>
      <p:pic>
        <p:nvPicPr>
          <p:cNvPr id="1026" name="Picture 2" descr="Autisme Centre-du-Québe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9160"/>
            <a:ext cx="3386986" cy="15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783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6592" y="-891481"/>
            <a:ext cx="15110478" cy="16476125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43" y="3071289"/>
            <a:ext cx="509656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1982" y="2564905"/>
            <a:ext cx="3964243" cy="426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251520" y="1628800"/>
            <a:ext cx="8584691" cy="109983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lvl="0" algn="ctr"/>
            <a:r>
              <a:rPr lang="fr-CA" sz="7200" dirty="0" smtClean="0"/>
              <a:t>L’humain derrière le TSA </a:t>
            </a:r>
            <a:endParaRPr lang="fr-CA" sz="7200" dirty="0"/>
          </a:p>
        </p:txBody>
      </p:sp>
    </p:spTree>
    <p:extLst>
      <p:ext uri="{BB962C8B-B14F-4D97-AF65-F5344CB8AC3E}">
        <p14:creationId xmlns:p14="http://schemas.microsoft.com/office/powerpoint/2010/main" val="900846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16158" y="0"/>
            <a:ext cx="751222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100" dirty="0" smtClean="0"/>
              <a:t>Qu’est-ce que le TSA (trouble du spectre de l’autisme)?  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3" y="2708920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98348" y="3991126"/>
            <a:ext cx="52533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600" dirty="0"/>
              <a:t>u</a:t>
            </a:r>
            <a:r>
              <a:rPr lang="fr-CA" sz="6600" dirty="0" smtClean="0"/>
              <a:t>ne maladie!!!</a:t>
            </a:r>
            <a:endParaRPr lang="fr-CA" sz="6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7853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0"/>
            <a:ext cx="8077200" cy="1556792"/>
          </a:xfrm>
        </p:spPr>
        <p:txBody>
          <a:bodyPr>
            <a:noAutofit/>
          </a:bodyPr>
          <a:lstStyle/>
          <a:p>
            <a:pPr algn="ctr"/>
            <a:r>
              <a:rPr lang="fr-CA" sz="6100" dirty="0" smtClean="0">
                <a:latin typeface="+mn-lt"/>
              </a:rPr>
              <a:t>C’est un trouble </a:t>
            </a:r>
            <a:r>
              <a:rPr lang="fr-CA" sz="6100" dirty="0" err="1" smtClean="0">
                <a:latin typeface="+mn-lt"/>
              </a:rPr>
              <a:t>neurodéveloppemental</a:t>
            </a:r>
            <a:endParaRPr lang="fr-CA" sz="6100" dirty="0">
              <a:latin typeface="+mn-lt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381504" cy="414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835696" y="5826949"/>
            <a:ext cx="6150210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100" dirty="0" smtClean="0"/>
              <a:t>Donc…</a:t>
            </a:r>
            <a:r>
              <a:rPr lang="fr-CA" sz="6100" dirty="0" smtClean="0">
                <a:solidFill>
                  <a:schemeClr val="tx2">
                    <a:lumMod val="75000"/>
                  </a:schemeClr>
                </a:solidFill>
              </a:rPr>
              <a:t>permanent</a:t>
            </a:r>
            <a:r>
              <a:rPr lang="fr-CA" sz="6100" dirty="0" smtClean="0"/>
              <a:t>!</a:t>
            </a:r>
            <a:endParaRPr lang="fr-CA" sz="6100" dirty="0"/>
          </a:p>
        </p:txBody>
      </p:sp>
    </p:spTree>
    <p:extLst>
      <p:ext uri="{BB962C8B-B14F-4D97-AF65-F5344CB8AC3E}">
        <p14:creationId xmlns:p14="http://schemas.microsoft.com/office/powerpoint/2010/main" val="9128108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44442" y="404664"/>
            <a:ext cx="7272808" cy="29523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fr-CA" sz="6100" dirty="0" smtClean="0"/>
              <a:t>Difficultés communications </a:t>
            </a:r>
            <a:r>
              <a:rPr lang="fr-CA" sz="6100" dirty="0"/>
              <a:t>et </a:t>
            </a:r>
            <a:r>
              <a:rPr lang="fr-CA" sz="6100" dirty="0" smtClean="0"/>
              <a:t>interactions sociales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05434" y="4149080"/>
            <a:ext cx="8526303" cy="19697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fr-CA" sz="6100" dirty="0" smtClean="0">
                <a:solidFill>
                  <a:prstClr val="black"/>
                </a:solidFill>
              </a:rPr>
              <a:t>Comportements répétitifs</a:t>
            </a:r>
            <a:r>
              <a:rPr lang="fr-CA" sz="6100" dirty="0">
                <a:solidFill>
                  <a:prstClr val="black"/>
                </a:solidFill>
              </a:rPr>
              <a:t>, </a:t>
            </a:r>
            <a:r>
              <a:rPr lang="fr-CA" sz="6100" dirty="0" smtClean="0">
                <a:solidFill>
                  <a:prstClr val="black"/>
                </a:solidFill>
              </a:rPr>
              <a:t>et </a:t>
            </a:r>
            <a:r>
              <a:rPr lang="fr-CA" sz="6100" dirty="0">
                <a:solidFill>
                  <a:prstClr val="black"/>
                </a:solidFill>
              </a:rPr>
              <a:t>intérêts </a:t>
            </a:r>
            <a:r>
              <a:rPr lang="fr-CA" sz="6100" dirty="0" smtClean="0">
                <a:solidFill>
                  <a:prstClr val="black"/>
                </a:solidFill>
              </a:rPr>
              <a:t>spécifiques.</a:t>
            </a:r>
          </a:p>
        </p:txBody>
      </p:sp>
    </p:spTree>
    <p:extLst>
      <p:ext uri="{BB962C8B-B14F-4D97-AF65-F5344CB8AC3E}">
        <p14:creationId xmlns:p14="http://schemas.microsoft.com/office/powerpoint/2010/main" val="39791187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856984" cy="1143000"/>
          </a:xfrm>
        </p:spPr>
        <p:txBody>
          <a:bodyPr>
            <a:noAutofit/>
          </a:bodyPr>
          <a:lstStyle/>
          <a:p>
            <a:r>
              <a:rPr lang="fr-CA" sz="6100" dirty="0" smtClean="0"/>
              <a:t>Le TSA est un CONTINUUM</a:t>
            </a:r>
            <a:endParaRPr lang="fr-CA" sz="61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3760" y="2636912"/>
            <a:ext cx="8137174" cy="211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50123" y="6519446"/>
            <a:ext cx="8604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http://www.portailenfance.ca/wp/modules/troubles-du-developpement/notions-essentielles/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648" y="4721034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dirty="0"/>
              <a:t>1. S</a:t>
            </a:r>
            <a:r>
              <a:rPr lang="fr-CA" sz="2800" dirty="0" smtClean="0"/>
              <a:t>outien</a:t>
            </a:r>
            <a:endParaRPr lang="fr-CA" sz="2800" dirty="0"/>
          </a:p>
        </p:txBody>
      </p:sp>
      <p:sp>
        <p:nvSpPr>
          <p:cNvPr id="6" name="Rectangle 5"/>
          <p:cNvSpPr/>
          <p:nvPr/>
        </p:nvSpPr>
        <p:spPr>
          <a:xfrm>
            <a:off x="3965940" y="4721034"/>
            <a:ext cx="17347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dirty="0"/>
              <a:t>2. S</a:t>
            </a:r>
            <a:r>
              <a:rPr lang="fr-CA" sz="2800" dirty="0" smtClean="0"/>
              <a:t>outien </a:t>
            </a:r>
          </a:p>
          <a:p>
            <a:r>
              <a:rPr lang="fr-CA" sz="2800" dirty="0" smtClean="0"/>
              <a:t>important</a:t>
            </a:r>
            <a:endParaRPr lang="fr-CA" sz="2800" dirty="0"/>
          </a:p>
        </p:txBody>
      </p:sp>
      <p:sp>
        <p:nvSpPr>
          <p:cNvPr id="7" name="Rectangle 6"/>
          <p:cNvSpPr/>
          <p:nvPr/>
        </p:nvSpPr>
        <p:spPr>
          <a:xfrm>
            <a:off x="6334329" y="4721034"/>
            <a:ext cx="22913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dirty="0"/>
              <a:t>3. S</a:t>
            </a:r>
            <a:r>
              <a:rPr lang="fr-CA" sz="2800" dirty="0" smtClean="0"/>
              <a:t>outien </a:t>
            </a:r>
          </a:p>
          <a:p>
            <a:pPr algn="ctr"/>
            <a:r>
              <a:rPr lang="fr-CA" sz="2800" dirty="0" smtClean="0"/>
              <a:t>très </a:t>
            </a:r>
            <a:r>
              <a:rPr lang="fr-CA" sz="2800" dirty="0"/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40636290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1539552"/>
            <a:ext cx="12806222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0" y="1003512"/>
            <a:ext cx="8172400" cy="1633399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lvl="0" algn="ctr"/>
            <a:r>
              <a:rPr lang="fr-CA" sz="7900" dirty="0" smtClean="0"/>
              <a:t>Manifestations</a:t>
            </a:r>
          </a:p>
          <a:p>
            <a:pPr lvl="0" algn="ctr"/>
            <a:r>
              <a:rPr lang="fr-CA" sz="4800" dirty="0" smtClean="0"/>
              <a:t>(Inspiration de Mathieu)</a:t>
            </a:r>
            <a:endParaRPr lang="fr-CA" sz="4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52964" y="1758257"/>
            <a:ext cx="720080" cy="76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4044" y="2719106"/>
            <a:ext cx="2408984" cy="39572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5303" y="2719106"/>
            <a:ext cx="2363473" cy="39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46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0208" y="0"/>
            <a:ext cx="8077200" cy="3096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dirty="0" smtClean="0"/>
              <a:t>“ </a:t>
            </a:r>
            <a:r>
              <a:rPr lang="fr-CA" dirty="0"/>
              <a:t>SI VOUS AVEZ RENCONTRÉ UNE PERSONNE AUTISTE, VOUS AVEZ RENCONTRÉ </a:t>
            </a:r>
            <a:r>
              <a:rPr lang="fr-CA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UNE</a:t>
            </a:r>
            <a:r>
              <a:rPr lang="fr-CA" dirty="0"/>
              <a:t> PERSONNE AUTISTE. </a:t>
            </a:r>
            <a:r>
              <a:rPr lang="fr-CA" dirty="0" smtClean="0"/>
              <a:t>”</a:t>
            </a:r>
          </a:p>
          <a:p>
            <a:pPr marL="0" indent="0" algn="ctr">
              <a:buNone/>
            </a:pPr>
            <a:endParaRPr lang="fr-CA" sz="1050" dirty="0"/>
          </a:p>
          <a:p>
            <a:pPr marL="0" indent="0" algn="ctr">
              <a:buNone/>
            </a:pPr>
            <a:r>
              <a:rPr lang="fr-CA" dirty="0"/>
              <a:t>-Stephen Shore, Photographe américain </a:t>
            </a:r>
            <a:r>
              <a:rPr lang="fr-CA" dirty="0" smtClean="0"/>
              <a:t>renommé-</a:t>
            </a:r>
            <a:endParaRPr lang="fr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28392"/>
            <a:ext cx="5106144" cy="382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5212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47168" y="1631084"/>
            <a:ext cx="8077200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 smtClean="0"/>
              <a:t>Le TSA est </a:t>
            </a:r>
            <a:r>
              <a:rPr lang="fr-FR" sz="3600" dirty="0"/>
              <a:t>quatre fois plus fréquents </a:t>
            </a:r>
            <a:endParaRPr lang="fr-FR" sz="3600" dirty="0" smtClean="0"/>
          </a:p>
          <a:p>
            <a:pPr marL="0" indent="0" algn="ctr">
              <a:buNone/>
            </a:pPr>
            <a:r>
              <a:rPr lang="fr-FR" sz="3600" dirty="0" smtClean="0"/>
              <a:t>chez </a:t>
            </a:r>
            <a:r>
              <a:rPr lang="fr-FR" sz="3600" dirty="0"/>
              <a:t>les </a:t>
            </a:r>
            <a:r>
              <a:rPr lang="fr-FR" sz="3600" dirty="0" smtClean="0"/>
              <a:t>garçons</a:t>
            </a:r>
            <a:r>
              <a:rPr lang="fr-FR" sz="3600" dirty="0"/>
              <a:t>.</a:t>
            </a:r>
            <a:endParaRPr lang="fr-CA" sz="3600" dirty="0"/>
          </a:p>
          <a:p>
            <a:pPr marL="0" indent="0">
              <a:buNone/>
            </a:pPr>
            <a:r>
              <a:rPr lang="fr-FR" sz="3600" dirty="0"/>
              <a:t> </a:t>
            </a:r>
            <a:endParaRPr lang="fr-CA" sz="3600" dirty="0"/>
          </a:p>
        </p:txBody>
      </p:sp>
      <p:pic>
        <p:nvPicPr>
          <p:cNvPr id="9218" name="Picture 2" descr="Résultats de recherche d'images pour « garçon fille »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427273"/>
            <a:ext cx="1800200" cy="120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7984" y="425669"/>
            <a:ext cx="715569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847" y="415125"/>
            <a:ext cx="719137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10" y="427273"/>
            <a:ext cx="719137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5552" y="3284983"/>
            <a:ext cx="8460432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A" sz="3600" dirty="0" smtClean="0">
                <a:solidFill>
                  <a:prstClr val="black"/>
                </a:solidFill>
              </a:rPr>
              <a:t>1,5 </a:t>
            </a:r>
            <a:r>
              <a:rPr lang="fr-CA" sz="3600" dirty="0">
                <a:solidFill>
                  <a:prstClr val="black"/>
                </a:solidFill>
              </a:rPr>
              <a:t>% </a:t>
            </a:r>
            <a:r>
              <a:rPr lang="fr-CA" sz="3600" dirty="0" smtClean="0">
                <a:solidFill>
                  <a:prstClr val="black"/>
                </a:solidFill>
              </a:rPr>
              <a:t>de la population est touchée</a:t>
            </a:r>
            <a:r>
              <a:rPr lang="fr-CA" sz="3600" b="1" dirty="0" smtClean="0">
                <a:solidFill>
                  <a:prstClr val="black"/>
                </a:solidFill>
              </a:rPr>
              <a:t>;</a:t>
            </a:r>
          </a:p>
          <a:p>
            <a:pPr lvl="0">
              <a:spcBef>
                <a:spcPct val="20000"/>
              </a:spcBef>
            </a:pPr>
            <a:endParaRPr lang="fr-CA" sz="800" b="1" dirty="0">
              <a:solidFill>
                <a:prstClr val="black"/>
              </a:solidFill>
            </a:endParaRPr>
          </a:p>
          <a:p>
            <a:pPr marL="571500" lvl="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A" sz="3600" dirty="0">
                <a:solidFill>
                  <a:prstClr val="black"/>
                </a:solidFill>
              </a:rPr>
              <a:t>L</a:t>
            </a:r>
            <a:r>
              <a:rPr lang="fr-CA" sz="3600" dirty="0" smtClean="0">
                <a:solidFill>
                  <a:prstClr val="black"/>
                </a:solidFill>
              </a:rPr>
              <a:t>e </a:t>
            </a:r>
            <a:r>
              <a:rPr lang="fr-CA" sz="3600" dirty="0">
                <a:solidFill>
                  <a:prstClr val="black"/>
                </a:solidFill>
              </a:rPr>
              <a:t>taux de </a:t>
            </a:r>
            <a:r>
              <a:rPr lang="fr-CA" sz="3600" dirty="0" smtClean="0">
                <a:solidFill>
                  <a:prstClr val="black"/>
                </a:solidFill>
              </a:rPr>
              <a:t>prévalence est de 1/88;</a:t>
            </a:r>
          </a:p>
          <a:p>
            <a:pPr lvl="0">
              <a:spcBef>
                <a:spcPct val="20000"/>
              </a:spcBef>
            </a:pPr>
            <a:endParaRPr lang="fr-CA" sz="800" dirty="0" smtClean="0">
              <a:solidFill>
                <a:prstClr val="black"/>
              </a:solidFill>
            </a:endParaRPr>
          </a:p>
          <a:p>
            <a:pPr marL="571500" lvl="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A" sz="3600" dirty="0" smtClean="0">
                <a:solidFill>
                  <a:prstClr val="black"/>
                </a:solidFill>
              </a:rPr>
              <a:t>Soit environ 3684 personnes au </a:t>
            </a:r>
          </a:p>
          <a:p>
            <a:pPr lvl="0">
              <a:spcBef>
                <a:spcPct val="20000"/>
              </a:spcBef>
            </a:pPr>
            <a:r>
              <a:rPr lang="fr-CA" sz="3600" dirty="0" smtClean="0">
                <a:solidFill>
                  <a:prstClr val="black"/>
                </a:solidFill>
              </a:rPr>
              <a:t>      Centre-du-Québec</a:t>
            </a:r>
            <a:r>
              <a:rPr lang="fr-CA" sz="3600" dirty="0" smtClean="0">
                <a:solidFill>
                  <a:prstClr val="black"/>
                </a:solidFill>
              </a:rPr>
              <a:t>.</a:t>
            </a:r>
            <a:endParaRPr lang="fr-CA" sz="36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8102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Form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1013</Words>
  <Application>Microsoft Office PowerPoint</Application>
  <PresentationFormat>Affichage à l'écran (4:3)</PresentationFormat>
  <Paragraphs>123</Paragraphs>
  <Slides>14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Formation</vt:lpstr>
      <vt:lpstr>Trouble du spectre de l’autisme</vt:lpstr>
      <vt:lpstr>Présentation PowerPoint</vt:lpstr>
      <vt:lpstr>Présentation PowerPoint</vt:lpstr>
      <vt:lpstr>C’est un trouble neurodéveloppemental</vt:lpstr>
      <vt:lpstr>Présentation PowerPoint</vt:lpstr>
      <vt:lpstr>Le TSA est un CONTINUUM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Défis du loisir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2016-07-12T14:48:09Z</dcterms:created>
  <dcterms:modified xsi:type="dcterms:W3CDTF">2018-10-15T14:56:11Z</dcterms:modified>
</cp:coreProperties>
</file>